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2.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3.bin" ContentType="application/vnd.openxmlformats-officedocument.oleObject"/>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916" r:id="rId2"/>
  </p:sldMasterIdLst>
  <p:notesMasterIdLst>
    <p:notesMasterId r:id="rId90"/>
  </p:notesMasterIdLst>
  <p:handoutMasterIdLst>
    <p:handoutMasterId r:id="rId91"/>
  </p:handoutMasterIdLst>
  <p:sldIdLst>
    <p:sldId id="485" r:id="rId3"/>
    <p:sldId id="521" r:id="rId4"/>
    <p:sldId id="486" r:id="rId5"/>
    <p:sldId id="555" r:id="rId6"/>
    <p:sldId id="502" r:id="rId7"/>
    <p:sldId id="276" r:id="rId8"/>
    <p:sldId id="587" r:id="rId9"/>
    <p:sldId id="588" r:id="rId10"/>
    <p:sldId id="522" r:id="rId11"/>
    <p:sldId id="268" r:id="rId12"/>
    <p:sldId id="586" r:id="rId13"/>
    <p:sldId id="479" r:id="rId14"/>
    <p:sldId id="295" r:id="rId15"/>
    <p:sldId id="575" r:id="rId16"/>
    <p:sldId id="506" r:id="rId17"/>
    <p:sldId id="531" r:id="rId18"/>
    <p:sldId id="534" r:id="rId19"/>
    <p:sldId id="540" r:id="rId20"/>
    <p:sldId id="270" r:id="rId21"/>
    <p:sldId id="542" r:id="rId22"/>
    <p:sldId id="543" r:id="rId23"/>
    <p:sldId id="544" r:id="rId24"/>
    <p:sldId id="568" r:id="rId25"/>
    <p:sldId id="574" r:id="rId26"/>
    <p:sldId id="545" r:id="rId27"/>
    <p:sldId id="564" r:id="rId28"/>
    <p:sldId id="565" r:id="rId29"/>
    <p:sldId id="566" r:id="rId30"/>
    <p:sldId id="269" r:id="rId31"/>
    <p:sldId id="523" r:id="rId32"/>
    <p:sldId id="314" r:id="rId33"/>
    <p:sldId id="345" r:id="rId34"/>
    <p:sldId id="346" r:id="rId35"/>
    <p:sldId id="508" r:id="rId36"/>
    <p:sldId id="509" r:id="rId37"/>
    <p:sldId id="317" r:id="rId38"/>
    <p:sldId id="318" r:id="rId39"/>
    <p:sldId id="319" r:id="rId40"/>
    <p:sldId id="271" r:id="rId41"/>
    <p:sldId id="513" r:id="rId42"/>
    <p:sldId id="514" r:id="rId43"/>
    <p:sldId id="355" r:id="rId44"/>
    <p:sldId id="278" r:id="rId45"/>
    <p:sldId id="296" r:id="rId46"/>
    <p:sldId id="546" r:id="rId47"/>
    <p:sldId id="299" r:id="rId48"/>
    <p:sldId id="547" r:id="rId49"/>
    <p:sldId id="281" r:id="rId50"/>
    <p:sldId id="524" r:id="rId51"/>
    <p:sldId id="350" r:id="rId52"/>
    <p:sldId id="311" r:id="rId53"/>
    <p:sldId id="577" r:id="rId54"/>
    <p:sldId id="351" r:id="rId55"/>
    <p:sldId id="519" r:id="rId56"/>
    <p:sldId id="352" r:id="rId57"/>
    <p:sldId id="354" r:id="rId58"/>
    <p:sldId id="284" r:id="rId59"/>
    <p:sldId id="518" r:id="rId60"/>
    <p:sldId id="287" r:id="rId61"/>
    <p:sldId id="550" r:id="rId62"/>
    <p:sldId id="390" r:id="rId63"/>
    <p:sldId id="551" r:id="rId64"/>
    <p:sldId id="535" r:id="rId65"/>
    <p:sldId id="589" r:id="rId66"/>
    <p:sldId id="537" r:id="rId67"/>
    <p:sldId id="538" r:id="rId68"/>
    <p:sldId id="539" r:id="rId69"/>
    <p:sldId id="580" r:id="rId70"/>
    <p:sldId id="291" r:id="rId71"/>
    <p:sldId id="484" r:id="rId72"/>
    <p:sldId id="590" r:id="rId73"/>
    <p:sldId id="510" r:id="rId74"/>
    <p:sldId id="526" r:id="rId75"/>
    <p:sldId id="294" r:id="rId76"/>
    <p:sldId id="458" r:id="rId77"/>
    <p:sldId id="459" r:id="rId78"/>
    <p:sldId id="460" r:id="rId79"/>
    <p:sldId id="557" r:id="rId80"/>
    <p:sldId id="461" r:id="rId81"/>
    <p:sldId id="462" r:id="rId82"/>
    <p:sldId id="466" r:id="rId83"/>
    <p:sldId id="556" r:id="rId84"/>
    <p:sldId id="581" r:id="rId85"/>
    <p:sldId id="582" r:id="rId86"/>
    <p:sldId id="583" r:id="rId87"/>
    <p:sldId id="584" r:id="rId88"/>
    <p:sldId id="585" r:id="rId8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 Patricia" initials="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3FA"/>
    <a:srgbClr val="2680B8"/>
    <a:srgbClr val="0A74D4"/>
    <a:srgbClr val="D0D7E2"/>
    <a:srgbClr val="99CCFF"/>
    <a:srgbClr val="4DA5ED"/>
    <a:srgbClr val="63B0EF"/>
    <a:srgbClr val="5BADF7"/>
    <a:srgbClr val="3399F5"/>
    <a:srgbClr val="009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94484" autoAdjust="0"/>
  </p:normalViewPr>
  <p:slideViewPr>
    <p:cSldViewPr>
      <p:cViewPr>
        <p:scale>
          <a:sx n="170" d="100"/>
          <a:sy n="170" d="100"/>
        </p:scale>
        <p:origin x="1688" y="1256"/>
      </p:cViewPr>
      <p:guideLst>
        <p:guide orient="horz" pos="2160"/>
        <p:guide pos="2880"/>
      </p:guideLst>
    </p:cSldViewPr>
  </p:slideViewPr>
  <p:outlineViewPr>
    <p:cViewPr>
      <p:scale>
        <a:sx n="33" d="100"/>
        <a:sy n="33" d="100"/>
      </p:scale>
      <p:origin x="0" y="38628"/>
    </p:cViewPr>
  </p:outlineViewPr>
  <p:notesTextViewPr>
    <p:cViewPr>
      <p:scale>
        <a:sx n="1" d="1"/>
        <a:sy n="1" d="1"/>
      </p:scale>
      <p:origin x="0" y="0"/>
    </p:cViewPr>
  </p:notesTextViewPr>
  <p:sorterViewPr>
    <p:cViewPr>
      <p:scale>
        <a:sx n="66" d="100"/>
        <a:sy n="66" d="100"/>
      </p:scale>
      <p:origin x="0" y="0"/>
    </p:cViewPr>
  </p:sorterViewPr>
  <p:notesViewPr>
    <p:cSldViewPr>
      <p:cViewPr>
        <p:scale>
          <a:sx n="110" d="100"/>
          <a:sy n="110" d="100"/>
        </p:scale>
        <p:origin x="-1530" y="3030"/>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commentAuthors" Target="commentAuthors.xml"/><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88E9234-390E-4413-BA00-5F332E187D2D}" type="datetimeFigureOut">
              <a:rPr lang="en-CA"/>
              <a:pPr>
                <a:defRPr/>
              </a:pPr>
              <a:t>15-12-07</a:t>
            </a:fld>
            <a:endParaRPr lang="en-CA" dirty="0"/>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dirty="0"/>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C16F0F2-733E-4267-A49A-9DD5CA73CA89}" type="slidenum">
              <a:rPr lang="en-CA"/>
              <a:pPr>
                <a:defRPr/>
              </a:pPr>
              <a:t>‹#›</a:t>
            </a:fld>
            <a:endParaRPr lang="en-CA" dirty="0"/>
          </a:p>
        </p:txBody>
      </p:sp>
    </p:spTree>
    <p:extLst>
      <p:ext uri="{BB962C8B-B14F-4D97-AF65-F5344CB8AC3E}">
        <p14:creationId xmlns:p14="http://schemas.microsoft.com/office/powerpoint/2010/main" val="909889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CA" dirty="0"/>
          </a:p>
        </p:txBody>
      </p:sp>
      <p:sp>
        <p:nvSpPr>
          <p:cNvPr id="3" name="Date Placeholder 2"/>
          <p:cNvSpPr>
            <a:spLocks noGrp="1"/>
          </p:cNvSpPr>
          <p:nvPr>
            <p:ph type="dt" idx="1"/>
          </p:nvPr>
        </p:nvSpPr>
        <p:spPr>
          <a:xfrm>
            <a:off x="3970338" y="0"/>
            <a:ext cx="3038475" cy="461963"/>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916CF1AD-CB49-44C3-B787-EB39FEE60F52}" type="datetimeFigureOut">
              <a:rPr lang="en-CA"/>
              <a:pPr>
                <a:defRPr/>
              </a:pPr>
              <a:t>15-12-07</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pPr lvl="0"/>
            <a:endParaRPr lang="en-CA" noProof="0"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772525"/>
            <a:ext cx="3038475" cy="461963"/>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CA" dirty="0"/>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660A1275-2845-4F6D-9997-7EE52A13E540}" type="slidenum">
              <a:rPr lang="en-CA"/>
              <a:pPr>
                <a:defRPr/>
              </a:pPr>
              <a:t>‹#›</a:t>
            </a:fld>
            <a:endParaRPr lang="en-CA" dirty="0"/>
          </a:p>
        </p:txBody>
      </p:sp>
    </p:spTree>
    <p:extLst>
      <p:ext uri="{BB962C8B-B14F-4D97-AF65-F5344CB8AC3E}">
        <p14:creationId xmlns:p14="http://schemas.microsoft.com/office/powerpoint/2010/main" val="982853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emedicine.medscape.com/article/1142556-overview"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 Id="rId3" Type="http://schemas.openxmlformats.org/officeDocument/2006/relationships/hyperlink" Target="http://tools.aan.com/professionals/practice/pdfs/gl0087.pdf"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 Id="rId3" Type="http://schemas.openxmlformats.org/officeDocument/2006/relationships/hyperlink" Target="http://nccam.nih.gov/sites/nccam.nih.gov/files/D462.pdf" TargetMode="Externa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who.int/mediacentre/factsheets/fs277/en/" TargetMode="Externa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9011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3842FF5-23D7-4623-85D3-FAAC0230B015}" type="slidenum">
              <a:rPr lang="en-CA" altLang="fr-FR" smtClean="0"/>
              <a:pPr fontAlgn="base">
                <a:spcBef>
                  <a:spcPct val="0"/>
                </a:spcBef>
                <a:spcAft>
                  <a:spcPct val="0"/>
                </a:spcAft>
                <a:defRPr/>
              </a:pPr>
              <a:t>1</a:t>
            </a:fld>
            <a:endParaRPr lang="en-CA" alt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9933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DF4A236-77F6-4519-B39D-80972F9F5936}" type="slidenum">
              <a:rPr lang="en-CA" altLang="fr-FR" smtClean="0"/>
              <a:pPr fontAlgn="base">
                <a:spcBef>
                  <a:spcPct val="0"/>
                </a:spcBef>
                <a:spcAft>
                  <a:spcPct val="0"/>
                </a:spcAft>
                <a:defRPr/>
              </a:pPr>
              <a:t>10</a:t>
            </a:fld>
            <a:endParaRPr lang="en-CA" alt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xfrm>
            <a:off x="264840" y="4113982"/>
            <a:ext cx="6624736" cy="4429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describes la sensibilización central/alodinia (d</a:t>
            </a:r>
            <a:r>
              <a:rPr lang="es-MX" altLang="en-US" dirty="0" smtClean="0"/>
              <a:t>olor debido a un estímulo que usualmente no provoca dolor) en migraña. Durante  a ataque de migraña, la sensibilidad sensorial aumenta y los síntomas son regulados por mecanismos centrales o periféricos. Dolor pulsante y exacerbación de dolor son el resultado de la sensibilización periférica, mientras que la alodinia cutánea resulta de sensibilización </a:t>
            </a:r>
            <a:r>
              <a:rPr lang="es-MX" altLang="en-US" dirty="0"/>
              <a:t>c</a:t>
            </a:r>
            <a:r>
              <a:rPr lang="es-MX" altLang="en-US" dirty="0" smtClean="0"/>
              <a:t>entral.</a:t>
            </a:r>
          </a:p>
          <a:p>
            <a:pPr eaLnBrk="1" hangingPunct="1">
              <a:spcBef>
                <a:spcPct val="0"/>
              </a:spcBef>
              <a:spcAft>
                <a:spcPts val="600"/>
              </a:spcAft>
            </a:pPr>
            <a:r>
              <a:rPr lang="es-MX" altLang="fr-FR" dirty="0" smtClean="0"/>
              <a:t>Observa que esta slide se refiere únicamente a los ataques agudos de migraña. No incluye los efectos secundarios de la migraña. La sensibilización central puede persistir en algunos pacientes y está involucrada en la progresión de migraña crónica. Por eso es importante evaluar las en los pacientes con  migraña.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American Headache Society. Brainstorm. 2004. Available at: http://www.americanheadachesociety.org/assets/1/7/Book_-_Brainstorm_Syllabus.pdf. Accessed 04 December, 2014.</a:t>
            </a:r>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B11205E-C305-4B4D-AB50-9FEA4311B5EA}" type="slidenum">
              <a:rPr lang="en-CA" altLang="fr-FR" smtClean="0"/>
              <a:pPr fontAlgn="base">
                <a:spcBef>
                  <a:spcPct val="0"/>
                </a:spcBef>
                <a:spcAft>
                  <a:spcPct val="0"/>
                </a:spcAft>
                <a:defRPr/>
              </a:pPr>
              <a:t>11</a:t>
            </a:fld>
            <a:endParaRPr lang="en-CA" alt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92832" y="4185990"/>
            <a:ext cx="6624736" cy="4357936"/>
          </a:xfrm>
        </p:spPr>
        <p:txBody>
          <a:bodyPr>
            <a:normAutofit lnSpcReduction="10000"/>
          </a:bodyPr>
          <a:lstStyle/>
          <a:p>
            <a:pPr eaLnBrk="1" fontAlgn="auto" hangingPunct="1">
              <a:spcBef>
                <a:spcPts val="0"/>
              </a:spcBef>
              <a:spcAft>
                <a:spcPts val="305"/>
              </a:spcAft>
              <a:defRPr/>
            </a:pPr>
            <a:r>
              <a:rPr lang="es-MX" b="1" dirty="0" smtClean="0"/>
              <a:t>Notas del Speaker</a:t>
            </a:r>
          </a:p>
          <a:p>
            <a:pPr eaLnBrk="1" fontAlgn="auto" hangingPunct="1">
              <a:spcBef>
                <a:spcPts val="0"/>
              </a:spcBef>
              <a:spcAft>
                <a:spcPts val="305"/>
              </a:spcAft>
              <a:defRPr/>
            </a:pPr>
            <a:r>
              <a:rPr lang="es-MX" dirty="0" smtClean="0"/>
              <a:t>Puntos clave:</a:t>
            </a:r>
          </a:p>
          <a:p>
            <a:pPr marL="171450" indent="-171450" eaLnBrk="1" fontAlgn="auto" hangingPunct="1">
              <a:spcBef>
                <a:spcPts val="0"/>
              </a:spcBef>
              <a:spcAft>
                <a:spcPts val="0"/>
              </a:spcAft>
              <a:buFont typeface="Arial" panose="020B0604020202020204" pitchFamily="34" charset="0"/>
              <a:buChar char="•"/>
              <a:defRPr/>
            </a:pPr>
            <a:r>
              <a:rPr lang="es-MX" dirty="0" smtClean="0"/>
              <a:t>Solo 15% de los pacientes experimenta la clásica “marcha lenta” de los síntomas de migraña con aura.</a:t>
            </a:r>
          </a:p>
          <a:p>
            <a:pPr marL="171450" indent="-171450" eaLnBrk="1" fontAlgn="auto" hangingPunct="1">
              <a:spcBef>
                <a:spcPts val="0"/>
              </a:spcBef>
              <a:spcAft>
                <a:spcPts val="0"/>
              </a:spcAft>
              <a:buFont typeface="Arial" panose="020B0604020202020204" pitchFamily="34" charset="0"/>
              <a:buChar char="•"/>
              <a:defRPr/>
            </a:pPr>
            <a:r>
              <a:rPr lang="es-MX" dirty="0" smtClean="0"/>
              <a:t>El aura es una activación neurológica lenta de la corteza.</a:t>
            </a:r>
          </a:p>
          <a:p>
            <a:pPr marL="171450" indent="-171450" eaLnBrk="1" fontAlgn="auto" hangingPunct="1">
              <a:spcBef>
                <a:spcPts val="0"/>
              </a:spcBef>
              <a:spcAft>
                <a:spcPts val="305"/>
              </a:spcAft>
              <a:buFont typeface="Arial" panose="020B0604020202020204" pitchFamily="34" charset="0"/>
              <a:buChar char="•"/>
              <a:defRPr/>
            </a:pPr>
            <a:r>
              <a:rPr lang="es-MX" dirty="0" smtClean="0"/>
              <a:t>La hiperemia inicial es seguida por oligohemia, que se disemina desde la corteza occipital a una tasa de 2 a 6 mm/min.</a:t>
            </a:r>
          </a:p>
          <a:p>
            <a:pPr eaLnBrk="1" fontAlgn="auto" hangingPunct="1">
              <a:spcBef>
                <a:spcPts val="0"/>
              </a:spcBef>
              <a:spcAft>
                <a:spcPts val="305"/>
              </a:spcAft>
              <a:defRPr/>
            </a:pPr>
            <a:r>
              <a:rPr lang="es-MX" dirty="0" smtClean="0"/>
              <a:t>Los síntomas del aura de la migraña son espectaculares y en ocasiones aterradores. Aunque la mayoría de los pacientes con migraña nunca tendrán aura, se ha puesto mucha atención al fenómeno. La clásica progresión lenta de los síntomas es experimentada únicamente por el 15%, mientras que trastornos menos específicos cubren todo el campo visual en cerca del 25% de los pacientes.</a:t>
            </a:r>
          </a:p>
          <a:p>
            <a:pPr eaLnBrk="1" fontAlgn="auto" hangingPunct="1">
              <a:spcBef>
                <a:spcPts val="0"/>
              </a:spcBef>
              <a:spcAft>
                <a:spcPts val="305"/>
              </a:spcAft>
              <a:defRPr/>
            </a:pPr>
            <a:r>
              <a:rPr lang="es-MX" dirty="0" smtClean="0"/>
              <a:t>Lashley calculó que la tasa de la característica marcha lenta de los síntomas es de 3 mm/min (1), que corresponde a la tasa de la oligohemia diseminada observada en estudios de flujo sanguíneo cerebral durante el aura (2,3). Un estudio con tomografía de emisión de positrones (PET) de migraña espontánea demostró una oligohemia bilateral diseminada, que estableció que el fenómeno ocurre en los pacientes de migraña (4). Debido a que la cefalea inicia cuando el flujo sanguíneo aun es reducido (3), es improbable que la vasodilatación sea una causa del dolor.</a:t>
            </a:r>
          </a:p>
          <a:p>
            <a:pPr eaLnBrk="1" fontAlgn="auto" hangingPunct="1">
              <a:spcBef>
                <a:spcPts val="0"/>
              </a:spcBef>
              <a:spcAft>
                <a:spcPts val="305"/>
              </a:spcAft>
              <a:defRPr/>
            </a:pPr>
            <a:r>
              <a:rPr lang="es-MX" b="1" dirty="0" smtClean="0"/>
              <a:t>Referencias</a:t>
            </a:r>
          </a:p>
          <a:p>
            <a:pPr marL="232075" indent="-232075" eaLnBrk="1" fontAlgn="auto" hangingPunct="1">
              <a:spcBef>
                <a:spcPts val="0"/>
              </a:spcBef>
              <a:spcAft>
                <a:spcPts val="305"/>
              </a:spcAft>
              <a:buFont typeface="+mj-lt"/>
              <a:buAutoNum type="arabicPeriod"/>
              <a:defRPr/>
            </a:pPr>
            <a:r>
              <a:rPr lang="en-CA" dirty="0"/>
              <a:t>Olesen J, Friberg L, Olsen TS, et al. Timing and topography of cerebral blood flow, aura, and headache during migraine attacks. </a:t>
            </a:r>
            <a:r>
              <a:rPr lang="en-CA" i="1" dirty="0"/>
              <a:t>Ann Neurol</a:t>
            </a:r>
            <a:r>
              <a:rPr lang="en-CA" dirty="0"/>
              <a:t>. 1990;28(6):791-8.</a:t>
            </a:r>
          </a:p>
          <a:p>
            <a:pPr marL="232075" indent="-232075" eaLnBrk="1" fontAlgn="auto" hangingPunct="1">
              <a:spcBef>
                <a:spcPts val="0"/>
              </a:spcBef>
              <a:spcAft>
                <a:spcPts val="305"/>
              </a:spcAft>
              <a:buFont typeface="+mj-lt"/>
              <a:buAutoNum type="arabicPeriod"/>
              <a:defRPr/>
            </a:pPr>
            <a:r>
              <a:rPr lang="en-CA" spc="-10" dirty="0"/>
              <a:t>Woods RP, Iacoboni M, Mazziotta JC. Brief report: bilateral spreading cerebral hypoperfusion during spontaneous migraine headache. </a:t>
            </a:r>
            <a:r>
              <a:rPr lang="en-CA" i="1" spc="-10" dirty="0"/>
              <a:t>N Engl J Med.</a:t>
            </a:r>
            <a:r>
              <a:rPr lang="en-CA" spc="-10" dirty="0"/>
              <a:t> 1994;331(25):1689-92.</a:t>
            </a:r>
          </a:p>
          <a:p>
            <a:pPr marL="232075" indent="-232075" eaLnBrk="1" fontAlgn="auto" hangingPunct="1">
              <a:spcBef>
                <a:spcPts val="0"/>
              </a:spcBef>
              <a:spcAft>
                <a:spcPts val="305"/>
              </a:spcAft>
              <a:buFont typeface="+mj-lt"/>
              <a:buAutoNum type="arabicPeriod"/>
              <a:defRPr/>
            </a:pPr>
            <a:endParaRPr lang="en-CA" dirty="0"/>
          </a:p>
          <a:p>
            <a:pPr marL="232075" indent="-232075" eaLnBrk="1" fontAlgn="auto" hangingPunct="1">
              <a:spcBef>
                <a:spcPts val="0"/>
              </a:spcBef>
              <a:spcAft>
                <a:spcPts val="305"/>
              </a:spcAft>
              <a:buFont typeface="+mj-lt"/>
              <a:buAutoNum type="arabicPeriod"/>
              <a:defRPr/>
            </a:pPr>
            <a:endParaRPr lang="en-CA" spc="-10" dirty="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91CB3B1-8C79-4FEB-A20D-657D22634778}" type="slidenum">
              <a:rPr lang="en-CA" altLang="fr-FR" smtClean="0">
                <a:solidFill>
                  <a:srgbClr val="000000"/>
                </a:solidFill>
              </a:rPr>
              <a:pPr fontAlgn="base">
                <a:spcBef>
                  <a:spcPct val="0"/>
                </a:spcBef>
                <a:spcAft>
                  <a:spcPct val="0"/>
                </a:spcAft>
                <a:defRPr/>
              </a:pPr>
              <a:t>12</a:t>
            </a:fld>
            <a:endParaRPr lang="en-CA" altLang="fr-FR"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10445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4F9BB7-603F-4518-A17F-7323CD5CF0CE}" type="slidenum">
              <a:rPr lang="en-CA" altLang="fr-FR" smtClean="0"/>
              <a:pPr fontAlgn="base">
                <a:spcBef>
                  <a:spcPct val="0"/>
                </a:spcBef>
                <a:spcAft>
                  <a:spcPct val="0"/>
                </a:spcAft>
                <a:defRPr/>
              </a:pPr>
              <a:t>13</a:t>
            </a:fld>
            <a:endParaRPr lang="en-CA" alt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92832" y="4185990"/>
            <a:ext cx="6768752" cy="4357936"/>
          </a:xfrm>
        </p:spPr>
        <p:txBody>
          <a:bodyPr>
            <a:normAutofit/>
          </a:bodyPr>
          <a:lstStyle/>
          <a:p>
            <a:pPr>
              <a:spcAft>
                <a:spcPts val="305"/>
              </a:spcAft>
              <a:defRPr/>
            </a:pPr>
            <a:r>
              <a:rPr lang="es-MX" b="1" dirty="0" smtClean="0"/>
              <a:t>Notas del Speaker</a:t>
            </a:r>
          </a:p>
          <a:p>
            <a:pPr>
              <a:spcAft>
                <a:spcPts val="305"/>
              </a:spcAft>
              <a:defRPr/>
            </a:pPr>
            <a:r>
              <a:rPr lang="es-MX" dirty="0" smtClean="0"/>
              <a:t>La prevalencia de la migraña es una curva en U invertida en hombres y mujeres. La prevalencia aumenta durante la vida adulta temprana y después cae en  la edad mediana en ambos géneros. En todas las edades post-pubertad, la migraña es considerablemente más común en mujeres que en hombres.</a:t>
            </a:r>
          </a:p>
          <a:p>
            <a:pPr>
              <a:spcAft>
                <a:spcPts val="305"/>
              </a:spcAft>
              <a:defRPr/>
            </a:pPr>
            <a:r>
              <a:rPr lang="es-MX" dirty="0" smtClean="0"/>
              <a:t>Aunque la prevalencia de la migraña varía con la edad, es más prevalente entre las edades de 25 y 55 años. </a:t>
            </a:r>
          </a:p>
          <a:p>
            <a:pPr>
              <a:spcAft>
                <a:spcPts val="305"/>
              </a:spcAft>
              <a:defRPr/>
            </a:pPr>
            <a:r>
              <a:rPr lang="es-MX" dirty="0" smtClean="0"/>
              <a:t>A edades púberes, la tasa de inicio de migraña es realmente un poco más alta en hombres que en mujeres pero a todas las edades púberes la incidencia es mayor en niñas que en niños. La incidencia de migrañas sin aura aumenta al máximo alrededor de la edad de 12 en los niños y a la edad de 15 en niñas. Aunque la mitad de todos los inicios de migraña empiezan antes de la edad de 20 años, la migraña puede iniciar a la edad de 1 año.</a:t>
            </a:r>
          </a:p>
          <a:p>
            <a:pPr>
              <a:spcAft>
                <a:spcPts val="305"/>
              </a:spcAft>
              <a:defRPr/>
            </a:pPr>
            <a:r>
              <a:rPr lang="es-MX" b="1" dirty="0" smtClean="0"/>
              <a:t>Referencias</a:t>
            </a:r>
          </a:p>
          <a:p>
            <a:pPr>
              <a:spcAft>
                <a:spcPts val="305"/>
              </a:spcAft>
              <a:defRPr/>
            </a:pPr>
            <a:r>
              <a:rPr lang="en-CA" spc="-20" dirty="0"/>
              <a:t>Lipton RB, Stewart WF, Diamond S </a:t>
            </a:r>
            <a:r>
              <a:rPr lang="en-CA" i="1" spc="-20" dirty="0"/>
              <a:t>et al.</a:t>
            </a:r>
            <a:r>
              <a:rPr lang="en-CA" spc="-20" dirty="0"/>
              <a:t> Prevalence and burden of migraine in the United States: data from the American Migraine Study II. </a:t>
            </a:r>
            <a:r>
              <a:rPr lang="en-CA" i="1" spc="-20" dirty="0"/>
              <a:t>Headache</a:t>
            </a:r>
            <a:r>
              <a:rPr lang="en-CA" spc="-20" dirty="0"/>
              <a:t>. 2001;41(7):646-57.</a:t>
            </a:r>
          </a:p>
          <a:p>
            <a:pPr>
              <a:spcAft>
                <a:spcPts val="305"/>
              </a:spcAft>
              <a:defRPr/>
            </a:pPr>
            <a:r>
              <a:rPr lang="en-CA" dirty="0"/>
              <a:t>Stewart WF, Linet MS, Celantano DD, et al. Age- and sex-specific incidence rates of migraine with and without visual aura. </a:t>
            </a:r>
            <a:r>
              <a:rPr lang="en-CA" i="1" dirty="0"/>
              <a:t>Am J Epidemiology</a:t>
            </a:r>
            <a:r>
              <a:rPr lang="en-CA" dirty="0"/>
              <a:t>. 1991;134:1111-20.</a:t>
            </a:r>
          </a:p>
          <a:p>
            <a:pPr>
              <a:defRPr/>
            </a:pPr>
            <a:r>
              <a:rPr lang="en-CA" dirty="0"/>
              <a:t>World Health Organization. Headache disorders. Fact sheet number 277. 2012. Available at: http://www.who.int/mediacentre/factsheets/fs277/en/. Accessed 20 May, 2015.</a:t>
            </a:r>
          </a:p>
        </p:txBody>
      </p:sp>
      <p:sp>
        <p:nvSpPr>
          <p:cNvPr id="4" name="Slide Number Placeholder 3"/>
          <p:cNvSpPr>
            <a:spLocks noGrp="1"/>
          </p:cNvSpPr>
          <p:nvPr>
            <p:ph type="sldNum" sz="quarter" idx="5"/>
          </p:nvPr>
        </p:nvSpPr>
        <p:spPr/>
        <p:txBody>
          <a:bodyPr/>
          <a:lstStyle/>
          <a:p>
            <a:pPr>
              <a:defRPr/>
            </a:pPr>
            <a:fld id="{0E3A5EE0-C1C4-43CE-B8EB-FE2D49CA4D22}" type="slidenum">
              <a:rPr lang="en-CA" smtClean="0">
                <a:solidFill>
                  <a:prstClr val="black"/>
                </a:solidFill>
              </a:rPr>
              <a:pPr>
                <a:defRPr/>
              </a:pPr>
              <a:t>14</a:t>
            </a:fld>
            <a:endParaRPr lang="en-CA"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Espace réservé des commentaires 2"/>
          <p:cNvSpPr>
            <a:spLocks noGrp="1"/>
          </p:cNvSpPr>
          <p:nvPr>
            <p:ph type="body" idx="1"/>
          </p:nvPr>
        </p:nvSpPr>
        <p:spPr bwMode="auto">
          <a:xfrm>
            <a:off x="264840" y="4387850"/>
            <a:ext cx="6624736"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Existe un componente genético importante en las migrañas, como muestra un estudio reciente en modelos en ratones. Se han identificado trece variantes asociadas con migraña que apuntan a genes que se agrupan en vías para neurotransmisión glutamatérgica, función sináptica, sensibilización de dolor, metaloproteinasas, y vasculatura. Sin embargo, debido a los tamaños de efecto pequeños e interacciones complejas, la contribución patogénica individual de cada variante de gen de la migraña es difícil de evaluar.</a:t>
            </a:r>
          </a:p>
          <a:p>
            <a:pPr eaLnBrk="1" hangingPunct="1">
              <a:spcBef>
                <a:spcPct val="0"/>
              </a:spcBef>
              <a:spcAft>
                <a:spcPts val="600"/>
              </a:spcAft>
            </a:pPr>
            <a:r>
              <a:rPr lang="es-MX" altLang="fr-FR" dirty="0" smtClean="0"/>
              <a:t>Se han identificado seis genes con tamaños de efecto grandes en pacientes con raros síndromes de migraña monogénica en los que la migraña hemipléjica y no-hemipléjica con o sin aura son parte de un espectro clínico más amplio. Además, los modelos en ratones transgénicos con mutaciones en el gen del síndrome de migraña monogénica humano han mostrado características similares a las de la migraña y una mayor susceptibilidad a depresión cortical diseminada </a:t>
            </a:r>
            <a:r>
              <a:rPr lang="es-MX" altLang="fr-FR" dirty="0"/>
              <a:t>t</a:t>
            </a:r>
            <a:r>
              <a:rPr lang="es-MX" altLang="fr-FR" dirty="0" smtClean="0"/>
              <a:t>ípica de migraña.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smtClean="0"/>
              <a:t>Ferrari </a:t>
            </a:r>
            <a:r>
              <a:rPr lang="en-CA" altLang="fr-FR" dirty="0"/>
              <a:t>MD, Klever RR, Terwindt GM </a:t>
            </a:r>
            <a:r>
              <a:rPr lang="en-CA" altLang="fr-FR" i="1" dirty="0"/>
              <a:t>et al. </a:t>
            </a:r>
            <a:r>
              <a:rPr lang="en-CA" altLang="fr-FR" dirty="0"/>
              <a:t>Migraine pathophysiology: lessons from mouse models and human genetics. </a:t>
            </a:r>
            <a:r>
              <a:rPr lang="en-CA" altLang="fr-FR" i="1" dirty="0"/>
              <a:t>Lancet Neurol. </a:t>
            </a:r>
            <a:r>
              <a:rPr lang="en-CA" altLang="fr-FR" dirty="0"/>
              <a:t>2015;14:65-80. </a:t>
            </a:r>
          </a:p>
        </p:txBody>
      </p:sp>
      <p:sp>
        <p:nvSpPr>
          <p:cNvPr id="10650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845857-8DF1-4768-8719-81BB573A490E}" type="slidenum">
              <a:rPr lang="en-CA" altLang="fr-FR" smtClean="0"/>
              <a:pPr fontAlgn="base">
                <a:spcBef>
                  <a:spcPct val="0"/>
                </a:spcBef>
                <a:spcAft>
                  <a:spcPct val="0"/>
                </a:spcAft>
                <a:defRPr/>
              </a:pPr>
              <a:t>15</a:t>
            </a:fld>
            <a:endParaRPr lang="en-CA" alt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192832" y="4387850"/>
            <a:ext cx="6696744" cy="455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b="1" dirty="0" smtClean="0"/>
              <a:t>Notas del Speaker</a:t>
            </a:r>
          </a:p>
          <a:p>
            <a:r>
              <a:rPr lang="es-MX" altLang="en-US" dirty="0" smtClean="0"/>
              <a:t>Durante los años reproductivos de una mujer, la menstruación es uno de los eventos más importantes relacionados con la ocurrencia de los ataques de migrañas. En comparación con todas las demás fases del ciclo menstrual, la incidencia de migraña sin aura (MwA, por sus siglas en inglés) es mayor durante una ventana de 5-días que inicia 2 días antes de que comience la menstruación y continúa durante los primeros 3 días de la menstruación.</a:t>
            </a:r>
          </a:p>
          <a:p>
            <a:r>
              <a:rPr lang="es-MX" altLang="en-US" dirty="0" smtClean="0"/>
              <a:t>Estudios epidemiológicos han mostrado que la mayoría de las mujeres con  migraña notan una mejora notable y creciente de sus ataques </a:t>
            </a:r>
            <a:r>
              <a:rPr lang="es-MX" altLang="en-US" dirty="0"/>
              <a:t>d</a:t>
            </a:r>
            <a:r>
              <a:rPr lang="es-MX" altLang="en-US" dirty="0" smtClean="0"/>
              <a:t>urante el embarazo, desde el primero hasta el tercer trimestre. La mejora es más probable en mujeres con una historia de migraña menstrual. Si la migraña no mejora al término del primer trimestre es probable que continúe durante todo el embarazo. Un pequeño número de mujeres embarazadas experimentan un empeoramiento de su migraña, mientras que otras pueden desarrollar migrañas de novo. El empeoramiento usualmente ocurre durante el primer trimestre e involucra a mujeres que padecen migraña con aura (MA) más que a mujeres con MwA. La mayoría de las migrañas de novo durante el embarazo son MA.</a:t>
            </a:r>
          </a:p>
          <a:p>
            <a:r>
              <a:rPr lang="es-MX" altLang="en-US" dirty="0" smtClean="0"/>
              <a:t>Durante  la transición a la menopausia algunas mujeres pueden experimentar un empeoramiento del ataque de migrañas. Sin embargo, la postmenopausia está asociada con un periodo de calma (descanso). La menopausia natural está asociada son menor prevalencia de migraña en comparación con la menopausia quirúrgica. Entre más largo es el intervalo desde el inicio de la menopausia, mayor es la asociación con la mejora. </a:t>
            </a:r>
          </a:p>
          <a:p>
            <a:r>
              <a:rPr lang="es-MX" altLang="en-US" b="1" dirty="0" smtClean="0"/>
              <a:t>Referencia</a:t>
            </a:r>
          </a:p>
          <a:p>
            <a:r>
              <a:rPr lang="en-CA" altLang="en-US" dirty="0" smtClean="0"/>
              <a:t>Sacco </a:t>
            </a:r>
            <a:r>
              <a:rPr lang="en-CA" altLang="en-US" dirty="0"/>
              <a:t>S, Ricci S, Degan D, Carolei A. Migraine in women: the role of hormones and their impact on vascular diseases. </a:t>
            </a:r>
            <a:r>
              <a:rPr lang="en-CA" altLang="en-US" i="1" dirty="0"/>
              <a:t>J Headache Pain. </a:t>
            </a:r>
            <a:r>
              <a:rPr lang="en-CA" altLang="en-US" dirty="0"/>
              <a:t>2012;13: 177-89.</a:t>
            </a:r>
          </a:p>
          <a:p>
            <a:endParaRPr lang="en-CA" altLang="en-US" dirty="0" smtClean="0"/>
          </a:p>
        </p:txBody>
      </p:sp>
      <p:sp>
        <p:nvSpPr>
          <p:cNvPr id="4" name="Slide Number Placeholder 3"/>
          <p:cNvSpPr>
            <a:spLocks noGrp="1"/>
          </p:cNvSpPr>
          <p:nvPr>
            <p:ph type="sldNum" sz="quarter" idx="5"/>
          </p:nvPr>
        </p:nvSpPr>
        <p:spPr/>
        <p:txBody>
          <a:bodyPr/>
          <a:lstStyle/>
          <a:p>
            <a:pPr>
              <a:defRPr/>
            </a:pPr>
            <a:fld id="{A8258265-9DBB-4D5C-BAD6-BC9F1E2DC55C}" type="slidenum">
              <a:rPr lang="en-CA" smtClean="0"/>
              <a:pPr>
                <a:defRPr/>
              </a:pPr>
              <a:t>16</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xfrm>
            <a:off x="192832" y="4257997"/>
            <a:ext cx="6619949" cy="4141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Hasta el 80% de las mujeres con migraña experimentan una mejora notable de sus ataques de migraña durante el embarazo y experimentan menos ataques. Es más probable que esta mejora ocurra en mujeres que padecen migraña menstrual.</a:t>
            </a:r>
          </a:p>
          <a:p>
            <a:pPr>
              <a:spcBef>
                <a:spcPct val="0"/>
              </a:spcBef>
              <a:spcAft>
                <a:spcPts val="600"/>
              </a:spcAft>
            </a:pPr>
            <a:r>
              <a:rPr lang="es-MX" altLang="en-US" dirty="0" smtClean="0"/>
              <a:t>La mejora en las migrañas </a:t>
            </a:r>
            <a:r>
              <a:rPr lang="es-MX" altLang="en-US" dirty="0"/>
              <a:t>u</a:t>
            </a:r>
            <a:r>
              <a:rPr lang="es-MX" altLang="en-US" dirty="0" smtClean="0"/>
              <a:t>sualmente sucede durante el primer trimestre del embarazo. Si no se observa mejora en la migraña durante este tiempo, probablemente las migrañas continuarán sin cambio durante todo el embarazo.</a:t>
            </a:r>
          </a:p>
          <a:p>
            <a:pPr>
              <a:spcBef>
                <a:spcPct val="0"/>
              </a:spcBef>
              <a:spcAft>
                <a:spcPts val="600"/>
              </a:spcAft>
            </a:pPr>
            <a:r>
              <a:rPr lang="es-MX" altLang="en-US" dirty="0" smtClean="0"/>
              <a:t>Aunque la mayoría de las mujeres experimentan una mejora en sus migrañas, las migrañas empeoran en algunas mujeres durante el embarazo – particularmente en las mujeres con migraña con aura. Otras mujeres desarrollan migrañas de novo durante el embarazo que usualmente son migrañas con aura.</a:t>
            </a:r>
          </a:p>
          <a:p>
            <a:pPr>
              <a:spcBef>
                <a:spcPct val="0"/>
              </a:spcBef>
              <a:spcAft>
                <a:spcPts val="600"/>
              </a:spcAft>
            </a:pPr>
            <a:r>
              <a:rPr lang="es-MX" altLang="en-US" dirty="0" smtClean="0"/>
              <a:t>Independientemente de la influencia del embarazo en las migrañas, los ataques vuelven a la normalidad después del parto en casi todas las mujeres.</a:t>
            </a:r>
          </a:p>
          <a:p>
            <a:pPr>
              <a:spcBef>
                <a:spcPct val="0"/>
              </a:spcBef>
              <a:spcAft>
                <a:spcPts val="600"/>
              </a:spcAft>
            </a:pPr>
            <a:r>
              <a:rPr lang="es-MX" altLang="en-US" b="1" dirty="0" smtClean="0"/>
              <a:t>Referencias</a:t>
            </a:r>
          </a:p>
          <a:p>
            <a:pPr>
              <a:spcBef>
                <a:spcPct val="0"/>
              </a:spcBef>
              <a:spcAft>
                <a:spcPts val="600"/>
              </a:spcAft>
            </a:pPr>
            <a:r>
              <a:rPr lang="en-CA" altLang="en-US" dirty="0"/>
              <a:t>Sacco S, Ricci S, Degan D, Carolei A. Migraine in women: the role of hormones and their impact on vascular diseases. </a:t>
            </a:r>
            <a:r>
              <a:rPr lang="en-CA" altLang="en-US" i="1" dirty="0"/>
              <a:t>J Headache Pain</a:t>
            </a:r>
            <a:r>
              <a:rPr lang="en-CA" altLang="en-US" dirty="0"/>
              <a:t>. 2012;13: 177-89.</a:t>
            </a:r>
          </a:p>
          <a:p>
            <a:pPr>
              <a:spcBef>
                <a:spcPct val="0"/>
              </a:spcBef>
              <a:spcAft>
                <a:spcPts val="600"/>
              </a:spcAft>
            </a:pPr>
            <a:r>
              <a:rPr lang="en-CA" altLang="en-US" dirty="0"/>
              <a:t>MacGregor A. Management of migraine during pregnancy. </a:t>
            </a:r>
            <a:r>
              <a:rPr lang="en-CA" altLang="en-US" i="1" dirty="0"/>
              <a:t>Progress Neurol Psychiatry</a:t>
            </a:r>
            <a:r>
              <a:rPr lang="en-CA" altLang="en-US" dirty="0"/>
              <a:t>. 2009;13:21-24.</a:t>
            </a:r>
          </a:p>
          <a:p>
            <a:pPr>
              <a:spcBef>
                <a:spcPct val="0"/>
              </a:spcBef>
              <a:spcAft>
                <a:spcPts val="600"/>
              </a:spcAft>
            </a:pPr>
            <a:endParaRPr lang="es-MX" altLang="en-US" dirty="0" smtClean="0"/>
          </a:p>
        </p:txBody>
      </p:sp>
      <p:sp>
        <p:nvSpPr>
          <p:cNvPr id="4" name="Slide Number Placeholder 3"/>
          <p:cNvSpPr>
            <a:spLocks noGrp="1"/>
          </p:cNvSpPr>
          <p:nvPr>
            <p:ph type="sldNum" sz="quarter" idx="5"/>
          </p:nvPr>
        </p:nvSpPr>
        <p:spPr/>
        <p:txBody>
          <a:bodyPr/>
          <a:lstStyle/>
          <a:p>
            <a:pPr>
              <a:defRPr/>
            </a:pPr>
            <a:fld id="{61D66CD1-E50B-45B8-A5B8-A5F0A6C63F5D}" type="slidenum">
              <a:rPr lang="en-CA" smtClean="0"/>
              <a:pPr>
                <a:defRPr/>
              </a:pPr>
              <a:t>17</a:t>
            </a:fld>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xfrm>
            <a:off x="264840" y="4387850"/>
            <a:ext cx="662473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r>
              <a:rPr lang="es-MX" altLang="en-US" dirty="0" smtClean="0"/>
              <a:t>La migraña es muy común en las mujeres </a:t>
            </a:r>
            <a:r>
              <a:rPr lang="es-MX" altLang="en-US" dirty="0"/>
              <a:t>d</a:t>
            </a:r>
            <a:r>
              <a:rPr lang="es-MX" altLang="en-US" dirty="0" smtClean="0"/>
              <a:t>urante los años fértiles. Muchas mujeres necesitan o deseas anticoncepción o pueden tener otros padecimientos (</a:t>
            </a:r>
            <a:r>
              <a:rPr lang="es-MX" altLang="en-US" i="1" dirty="0" smtClean="0"/>
              <a:t>ej: </a:t>
            </a:r>
            <a:r>
              <a:rPr lang="es-MX" altLang="en-US" dirty="0" smtClean="0"/>
              <a:t> endometriosis, dismenorrea severa, menorragia, acné) que se benefician del tratamiento combinado de anticonceptivos orales. ¿Es seguro permitir a las pacientes mujeres con migraña tomar anticonceptivos orales? ¿Cuáles son los riesgos?</a:t>
            </a:r>
          </a:p>
          <a:p>
            <a:r>
              <a:rPr lang="es-MX" altLang="en-US" dirty="0" smtClean="0"/>
              <a:t> El riesgo de evento vascular cerebral es de particular preocupación en pacientes mujeres con migraña que toman anticonceptivos orales. El tipo de migraña es importante al considerar el riesgo de evento vascular cerebral. Las mujeres con migraña sin aura tienen bajo riesgo de evento vascular cerebral y tromboembolismo venoso (TEV), similar al de la mujeres sin migraña. El uso de anticonceptivos orales combinados aumenta el riesgo de la mujer de TEV y de evento vascular cerebral isquémico. Estudios de observación reportaron 1-3 casos adicionales de TEV entre 10,000 mujeres que tomaban una combinación de anticonceptivos durante un año. Tomando en cuenta una tasa basal de evento vascular cerebral isquémico </a:t>
            </a:r>
            <a:r>
              <a:rPr lang="es-MX" altLang="en-US" dirty="0"/>
              <a:t>de </a:t>
            </a:r>
            <a:r>
              <a:rPr lang="es-MX" altLang="en-US" dirty="0" smtClean="0"/>
              <a:t>10-años de 2.7 por 10,000 mujeres jóvenes (edades 25-29) años, el uso de anticonceptivos orales aumenta el riesgo a 4.0. El riesgo aumenta a 11.0 para las mujeres con migraña con aura, y a 23.0 para las mujeres con migraña con aura que usan anticonceptivos orales. La Organización Mundial de la Salud (OMS) recomienda que las mujeres con migraña con aura eviten el uso de anticonceptivos combinados.</a:t>
            </a:r>
          </a:p>
          <a:p>
            <a:pPr>
              <a:spcBef>
                <a:spcPct val="0"/>
              </a:spcBef>
              <a:spcAft>
                <a:spcPts val="600"/>
              </a:spcAft>
            </a:pPr>
            <a:r>
              <a:rPr lang="es-MX" altLang="en-US" b="1" dirty="0" smtClean="0"/>
              <a:t>Referencia</a:t>
            </a:r>
          </a:p>
          <a:p>
            <a:pPr>
              <a:spcBef>
                <a:spcPct val="0"/>
              </a:spcBef>
              <a:spcAft>
                <a:spcPts val="600"/>
              </a:spcAft>
            </a:pPr>
            <a:r>
              <a:rPr lang="en-CA" altLang="en-US" dirty="0" smtClean="0"/>
              <a:t>Hutchinson </a:t>
            </a:r>
            <a:r>
              <a:rPr lang="en-CA" altLang="en-US" dirty="0"/>
              <a:t>S. Use of oral contraceptives in women with migraine. Available at: http://www.americanheadachesociety.org/assets/1/7/Susan_Hutchinson_-_Use_of_Oral_Contraceptives_in_Women_with_Migraine.pdf. Accessed March 31, 2015.</a:t>
            </a:r>
          </a:p>
          <a:p>
            <a:pPr>
              <a:spcBef>
                <a:spcPct val="0"/>
              </a:spcBef>
              <a:spcAft>
                <a:spcPts val="600"/>
              </a:spcAft>
            </a:pPr>
            <a:endParaRPr lang="en-CA" altLang="en-US" dirty="0" smtClean="0"/>
          </a:p>
        </p:txBody>
      </p:sp>
      <p:sp>
        <p:nvSpPr>
          <p:cNvPr id="4" name="Slide Number Placeholder 3"/>
          <p:cNvSpPr>
            <a:spLocks noGrp="1"/>
          </p:cNvSpPr>
          <p:nvPr>
            <p:ph type="sldNum" sz="quarter" idx="5"/>
          </p:nvPr>
        </p:nvSpPr>
        <p:spPr/>
        <p:txBody>
          <a:bodyPr/>
          <a:lstStyle/>
          <a:p>
            <a:pPr>
              <a:defRPr/>
            </a:pPr>
            <a:fld id="{51B4E6E9-6CED-4A82-8E18-53F46F2BCACD}" type="slidenum">
              <a:rPr lang="en-CA" smtClean="0"/>
              <a:pPr>
                <a:defRPr/>
              </a:pPr>
              <a:t>18</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10752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29E16D6-9889-4358-8584-0A5DA8F8E6FA}" type="slidenum">
              <a:rPr lang="en-CA" altLang="fr-FR" smtClean="0"/>
              <a:pPr fontAlgn="base">
                <a:spcBef>
                  <a:spcPct val="0"/>
                </a:spcBef>
                <a:spcAft>
                  <a:spcPct val="0"/>
                </a:spcAft>
                <a:defRPr/>
              </a:pPr>
              <a:t>19</a:t>
            </a:fld>
            <a:endParaRPr lang="en-CA" alt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Por favor agradezca a los miembros del comité de desarrollo.</a:t>
            </a:r>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6600" indent="-282575">
              <a:defRPr>
                <a:solidFill>
                  <a:schemeClr val="tx1"/>
                </a:solidFill>
                <a:latin typeface="Calibri" pitchFamily="34" charset="0"/>
              </a:defRPr>
            </a:lvl2pPr>
            <a:lvl3pPr marL="1131888" indent="-225425">
              <a:defRPr>
                <a:solidFill>
                  <a:schemeClr val="tx1"/>
                </a:solidFill>
                <a:latin typeface="Calibri" pitchFamily="34" charset="0"/>
              </a:defRPr>
            </a:lvl3pPr>
            <a:lvl4pPr marL="1585913" indent="-225425">
              <a:defRPr>
                <a:solidFill>
                  <a:schemeClr val="tx1"/>
                </a:solidFill>
                <a:latin typeface="Calibri" pitchFamily="34" charset="0"/>
              </a:defRPr>
            </a:lvl4pPr>
            <a:lvl5pPr marL="2038350" indent="-225425">
              <a:defRPr>
                <a:solidFill>
                  <a:schemeClr val="tx1"/>
                </a:solidFill>
                <a:latin typeface="Calibri" pitchFamily="34" charset="0"/>
              </a:defRPr>
            </a:lvl5pPr>
            <a:lvl6pPr marL="2495550" indent="-225425" fontAlgn="base">
              <a:spcBef>
                <a:spcPct val="0"/>
              </a:spcBef>
              <a:spcAft>
                <a:spcPct val="0"/>
              </a:spcAft>
              <a:defRPr>
                <a:solidFill>
                  <a:schemeClr val="tx1"/>
                </a:solidFill>
                <a:latin typeface="Calibri" pitchFamily="34" charset="0"/>
              </a:defRPr>
            </a:lvl6pPr>
            <a:lvl7pPr marL="2952750" indent="-225425" fontAlgn="base">
              <a:spcBef>
                <a:spcPct val="0"/>
              </a:spcBef>
              <a:spcAft>
                <a:spcPct val="0"/>
              </a:spcAft>
              <a:defRPr>
                <a:solidFill>
                  <a:schemeClr val="tx1"/>
                </a:solidFill>
                <a:latin typeface="Calibri" pitchFamily="34" charset="0"/>
              </a:defRPr>
            </a:lvl7pPr>
            <a:lvl8pPr marL="3409950" indent="-225425" fontAlgn="base">
              <a:spcBef>
                <a:spcPct val="0"/>
              </a:spcBef>
              <a:spcAft>
                <a:spcPct val="0"/>
              </a:spcAft>
              <a:defRPr>
                <a:solidFill>
                  <a:schemeClr val="tx1"/>
                </a:solidFill>
                <a:latin typeface="Calibri" pitchFamily="34" charset="0"/>
              </a:defRPr>
            </a:lvl8pPr>
            <a:lvl9pPr marL="3867150" indent="-22542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FC0251F-9029-4506-8CF2-5855CF18BA58}" type="slidenum">
              <a:rPr lang="fr-CA" altLang="en-US" smtClean="0">
                <a:solidFill>
                  <a:srgbClr val="000000"/>
                </a:solidFill>
                <a:ea typeface="SimSun" pitchFamily="2" charset="-122"/>
              </a:rPr>
              <a:pPr fontAlgn="base">
                <a:spcBef>
                  <a:spcPct val="0"/>
                </a:spcBef>
                <a:spcAft>
                  <a:spcPct val="0"/>
                </a:spcAft>
                <a:defRPr/>
              </a:pPr>
              <a:t>2</a:t>
            </a:fld>
            <a:endParaRPr lang="fr-CA" altLang="en-US" dirty="0" smtClean="0">
              <a:solidFill>
                <a:srgbClr val="000000"/>
              </a:solidFill>
              <a:ea typeface="SimSun"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xfrm>
            <a:off x="48816" y="4257998"/>
            <a:ext cx="6912768" cy="4285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s-MX" altLang="en-US" b="1" dirty="0" smtClean="0"/>
              <a:t>Notas del Speaker</a:t>
            </a:r>
          </a:p>
          <a:p>
            <a:pPr>
              <a:spcAft>
                <a:spcPts val="600"/>
              </a:spcAft>
            </a:pPr>
            <a:r>
              <a:rPr lang="es-MX" altLang="en-US" dirty="0" smtClean="0"/>
              <a:t>La migraña puede durar de 4 a 72 horas en adultos y de 2 a 72 horas en pacientes  &lt;18 años de edad si no son tratados o son tratados sin éxito. La migraña es descrita típicamente como una cefalea pulsante o pulsátil. El dolor puede ser moderado a severo y se intensifica con el movimiento o la actividad física. La mayoría de los pacientes con migraña (60%) experimentan dolor unilateral; el resto experimenta </a:t>
            </a:r>
            <a:r>
              <a:rPr lang="es-MX" altLang="en-US" dirty="0"/>
              <a:t>d</a:t>
            </a:r>
            <a:r>
              <a:rPr lang="es-MX" altLang="en-US" dirty="0" smtClean="0"/>
              <a:t>olor bilateral. El dolor puede iniciar rápidamente o puede ser más indolente, y puede sentirse en cualquier lugar alrededor de la cabeza o el cuello. Es importante observar que la ubicación del dolor no hace el diagnóstico de migraña.</a:t>
            </a:r>
          </a:p>
          <a:p>
            <a:pPr>
              <a:spcAft>
                <a:spcPts val="600"/>
              </a:spcAft>
            </a:pPr>
            <a:r>
              <a:rPr lang="es-MX" altLang="en-US" dirty="0" smtClean="0"/>
              <a:t>La mayoría de los pacientes experimenta náusea(80%) y cerca del 50% de los pacientes experimenta vómito </a:t>
            </a:r>
            <a:r>
              <a:rPr lang="es-MX" altLang="en-US" dirty="0"/>
              <a:t>d</a:t>
            </a:r>
            <a:r>
              <a:rPr lang="es-MX" altLang="en-US" dirty="0" smtClean="0"/>
              <a:t>urante un ataque de migraña. Las migrañas pueden también estar asociadas con anorexia, intolerancia alimenticia, mareo, náusea franca, o desagrado a la luz y el ruido durante la fase premonitoria o durante el ataque mismo de la migraña.</a:t>
            </a:r>
          </a:p>
          <a:p>
            <a:pPr>
              <a:spcAft>
                <a:spcPts val="600"/>
              </a:spcAft>
            </a:pPr>
            <a:r>
              <a:rPr lang="es-MX" altLang="en-US" b="1" dirty="0" smtClean="0"/>
              <a:t>Referencias</a:t>
            </a:r>
          </a:p>
          <a:p>
            <a:pPr eaLnBrk="1" hangingPunct="1">
              <a:spcBef>
                <a:spcPct val="0"/>
              </a:spcBef>
              <a:spcAft>
                <a:spcPts val="600"/>
              </a:spcAft>
            </a:pPr>
            <a:r>
              <a:rPr lang="en-CA" altLang="en-US" dirty="0"/>
              <a:t>Tepper SJ, Tepper DE. Diagnosis of Migraine and Tension-type Headache. In: Tepper SJ, Tepper DE, eds. The Cleveland Clinic Manual of Headache Therapy. 2</a:t>
            </a:r>
            <a:r>
              <a:rPr lang="en-CA" altLang="en-US" baseline="30000" dirty="0"/>
              <a:t>nd</a:t>
            </a:r>
            <a:r>
              <a:rPr lang="en-CA" altLang="en-US" dirty="0"/>
              <a:t> Edition. NY: Springer, 2014.Headache Classification Committee of the International Headache Society (IHS).</a:t>
            </a:r>
          </a:p>
          <a:p>
            <a:pPr eaLnBrk="1" hangingPunct="1">
              <a:spcBef>
                <a:spcPct val="0"/>
              </a:spcBef>
              <a:spcAft>
                <a:spcPts val="600"/>
              </a:spcAft>
            </a:pPr>
            <a:r>
              <a:rPr lang="en-CA" altLang="en-US" dirty="0"/>
              <a:t>The International Classification of Headache Disorders, 3</a:t>
            </a:r>
            <a:r>
              <a:rPr lang="en-CA" altLang="en-US" baseline="30000" dirty="0"/>
              <a:t>rd </a:t>
            </a:r>
            <a:r>
              <a:rPr lang="en-CA" altLang="en-US" dirty="0"/>
              <a:t>edition (beta version). </a:t>
            </a:r>
            <a:r>
              <a:rPr lang="en-CA" altLang="en-US" i="1" dirty="0"/>
              <a:t>Cephalalgia</a:t>
            </a:r>
            <a:r>
              <a:rPr lang="en-CA" altLang="en-US" dirty="0"/>
              <a:t>. 2013;33(9):629-808.</a:t>
            </a:r>
          </a:p>
        </p:txBody>
      </p:sp>
      <p:sp>
        <p:nvSpPr>
          <p:cNvPr id="4" name="Slide Number Placeholder 3"/>
          <p:cNvSpPr>
            <a:spLocks noGrp="1"/>
          </p:cNvSpPr>
          <p:nvPr>
            <p:ph type="sldNum" sz="quarter" idx="5"/>
          </p:nvPr>
        </p:nvSpPr>
        <p:spPr/>
        <p:txBody>
          <a:bodyPr/>
          <a:lstStyle/>
          <a:p>
            <a:pPr>
              <a:defRPr/>
            </a:pPr>
            <a:fld id="{9A753435-1151-43F6-B7B8-7C196836C050}" type="slidenum">
              <a:rPr lang="en-CA">
                <a:solidFill>
                  <a:prstClr val="black"/>
                </a:solidFill>
              </a:rPr>
              <a:pPr>
                <a:defRPr/>
              </a:pPr>
              <a:t>20</a:t>
            </a:fld>
            <a:endParaRPr lang="en-CA"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xfrm>
            <a:off x="192832" y="4387850"/>
            <a:ext cx="6768752"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s-MX" altLang="en-US" b="1" dirty="0" smtClean="0"/>
              <a:t>Notas del Speaker</a:t>
            </a:r>
          </a:p>
          <a:p>
            <a:pPr>
              <a:spcAft>
                <a:spcPts val="600"/>
              </a:spcAft>
            </a:pPr>
            <a:r>
              <a:rPr lang="es-MX" altLang="en-US" dirty="0" smtClean="0"/>
              <a:t>La migraña crónica (MC) típicamente se desarrolla después de un aumento lento de la frecuencia de la migraña a lo largo de varios años o meses. Este cambio en la frecuencia de la migraña se denomina “Transformación de la Migraña.” Un pequeño porcentaje (2-4%) de personas con migraña episódica se transforman a MC anualmente. Con base en estudios poblacionales, la prevalencia de la MC es de 1.4% a 2.2%. La prevalencia de MC varía con la edad, y la prevalencia más alta se presenta entre las edades de 18 y 49 años, como muestra la gráfica en esta slide. </a:t>
            </a:r>
          </a:p>
          <a:p>
            <a:pPr>
              <a:spcAft>
                <a:spcPts val="600"/>
              </a:spcAft>
            </a:pPr>
            <a:r>
              <a:rPr lang="es-MX" altLang="en-US" dirty="0" smtClean="0"/>
              <a:t>Es importante observar que más de la mitad de los pacientes con MC presentan cefalea por uso excesivo de medicamentos. Con el tratamiento apropiado, muchos pacientes con  MC revierten a migraña episódica. </a:t>
            </a:r>
          </a:p>
          <a:p>
            <a:pPr>
              <a:spcAft>
                <a:spcPts val="600"/>
              </a:spcAft>
            </a:pPr>
            <a:r>
              <a:rPr lang="es-MX" altLang="en-US" b="1" dirty="0" smtClean="0"/>
              <a:t>Referencias</a:t>
            </a:r>
          </a:p>
          <a:p>
            <a:pPr eaLnBrk="1" hangingPunct="1">
              <a:spcBef>
                <a:spcPct val="0"/>
              </a:spcBef>
              <a:spcAft>
                <a:spcPts val="600"/>
              </a:spcAft>
            </a:pPr>
            <a:r>
              <a:rPr lang="en-CA" altLang="en-US" dirty="0"/>
              <a:t>Schwedt TJ. Chronic migraine. </a:t>
            </a:r>
            <a:r>
              <a:rPr lang="en-CA" altLang="en-US" i="1" dirty="0"/>
              <a:t>BMJ.</a:t>
            </a:r>
            <a:r>
              <a:rPr lang="en-CA" altLang="en-US" dirty="0"/>
              <a:t> 2014;348:g1416. </a:t>
            </a:r>
          </a:p>
          <a:p>
            <a:pPr eaLnBrk="1" hangingPunct="1">
              <a:spcBef>
                <a:spcPct val="0"/>
              </a:spcBef>
              <a:spcAft>
                <a:spcPts val="600"/>
              </a:spcAft>
            </a:pPr>
            <a:r>
              <a:rPr lang="en-CA" altLang="en-US" dirty="0"/>
              <a:t>Bigal ME, Serrano D, Buse D </a:t>
            </a:r>
            <a:r>
              <a:rPr lang="en-CA" altLang="en-US" i="1" dirty="0"/>
              <a:t>et al. </a:t>
            </a:r>
            <a:r>
              <a:rPr lang="en-CA" altLang="en-US" dirty="0"/>
              <a:t>Acute migraine medications and evolution from episodic to chronic migraine: a longitudinal population-based study. </a:t>
            </a:r>
            <a:r>
              <a:rPr lang="en-CA" altLang="en-US" i="1" dirty="0"/>
              <a:t>Headache</a:t>
            </a:r>
            <a:r>
              <a:rPr lang="en-CA" altLang="en-US" dirty="0"/>
              <a:t>. 2008;48:1157-68. </a:t>
            </a:r>
          </a:p>
          <a:p>
            <a:pPr eaLnBrk="1" hangingPunct="1">
              <a:spcBef>
                <a:spcPct val="0"/>
              </a:spcBef>
              <a:spcAft>
                <a:spcPts val="600"/>
              </a:spcAft>
            </a:pPr>
            <a:r>
              <a:rPr lang="en-CA" altLang="en-US" dirty="0"/>
              <a:t>Lipton RB, Fanning KM, Serrano D </a:t>
            </a:r>
            <a:r>
              <a:rPr lang="en-CA" altLang="en-US" i="1" dirty="0"/>
              <a:t>et al. </a:t>
            </a:r>
            <a:r>
              <a:rPr lang="en-CA" altLang="en-US" dirty="0"/>
              <a:t>Ineffective acute treatment of episodic migraine is associated with new-onset chronic migraine. </a:t>
            </a:r>
            <a:r>
              <a:rPr lang="en-CA" altLang="en-US" i="1" dirty="0"/>
              <a:t>Neurology</a:t>
            </a:r>
            <a:r>
              <a:rPr lang="en-CA" altLang="en-US" dirty="0"/>
              <a:t>. 2015;84:688-95. </a:t>
            </a:r>
          </a:p>
        </p:txBody>
      </p:sp>
      <p:sp>
        <p:nvSpPr>
          <p:cNvPr id="4" name="Slide Number Placeholder 3"/>
          <p:cNvSpPr>
            <a:spLocks noGrp="1"/>
          </p:cNvSpPr>
          <p:nvPr>
            <p:ph type="sldNum" sz="quarter" idx="5"/>
          </p:nvPr>
        </p:nvSpPr>
        <p:spPr/>
        <p:txBody>
          <a:bodyPr/>
          <a:lstStyle/>
          <a:p>
            <a:pPr>
              <a:defRPr/>
            </a:pPr>
            <a:fld id="{CB9EA096-CE4F-41A0-9EC6-CBAF7B134689}" type="slidenum">
              <a:rPr lang="en-CA">
                <a:solidFill>
                  <a:prstClr val="black"/>
                </a:solidFill>
              </a:rPr>
              <a:pPr>
                <a:defRPr/>
              </a:pPr>
              <a:t>21</a:t>
            </a:fld>
            <a:endParaRPr lang="en-CA"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13"/>
              </a:spcAft>
            </a:pPr>
            <a:r>
              <a:rPr lang="es-MX" altLang="en-US" b="1" dirty="0" smtClean="0"/>
              <a:t>Notas del Speaker</a:t>
            </a:r>
          </a:p>
          <a:p>
            <a:pPr>
              <a:spcAft>
                <a:spcPts val="613"/>
              </a:spcAft>
            </a:pPr>
            <a:r>
              <a:rPr lang="es-MX" altLang="en-US" dirty="0" smtClean="0"/>
              <a:t>Esta slide menciona los factores asociados con la transformación de migraña episódica a migraña crónica y viceversa.</a:t>
            </a:r>
          </a:p>
          <a:p>
            <a:pPr>
              <a:spcAft>
                <a:spcPts val="613"/>
              </a:spcAft>
            </a:pPr>
            <a:r>
              <a:rPr lang="es-MX" altLang="en-US" b="1" dirty="0" smtClean="0"/>
              <a:t>Referencias</a:t>
            </a:r>
          </a:p>
          <a:p>
            <a:pPr eaLnBrk="1" hangingPunct="1">
              <a:spcBef>
                <a:spcPct val="0"/>
              </a:spcBef>
              <a:spcAft>
                <a:spcPts val="613"/>
              </a:spcAft>
            </a:pPr>
            <a:r>
              <a:rPr lang="en-CA" altLang="en-US" dirty="0"/>
              <a:t>Schwedt TJ. Chronic migraine. </a:t>
            </a:r>
            <a:r>
              <a:rPr lang="en-CA" altLang="en-US" i="1" dirty="0"/>
              <a:t>BMJ.</a:t>
            </a:r>
            <a:r>
              <a:rPr lang="en-CA" altLang="en-US" dirty="0"/>
              <a:t> 2014;348:g1416. </a:t>
            </a:r>
          </a:p>
          <a:p>
            <a:pPr eaLnBrk="1" hangingPunct="1">
              <a:spcBef>
                <a:spcPct val="0"/>
              </a:spcBef>
              <a:spcAft>
                <a:spcPts val="613"/>
              </a:spcAft>
            </a:pPr>
            <a:r>
              <a:rPr lang="en-CA" altLang="en-US" dirty="0"/>
              <a:t>Lipton RB, Fanning KM, Serrano D </a:t>
            </a:r>
            <a:r>
              <a:rPr lang="en-CA" altLang="en-US" i="1" dirty="0"/>
              <a:t>et al. </a:t>
            </a:r>
            <a:r>
              <a:rPr lang="en-CA" altLang="en-US" dirty="0"/>
              <a:t>Ineffective acute treatment of episodic migraine is associated with new-onset chronic migraine. </a:t>
            </a:r>
            <a:r>
              <a:rPr lang="en-CA" altLang="en-US" i="1" dirty="0"/>
              <a:t>Neurology</a:t>
            </a:r>
            <a:r>
              <a:rPr lang="en-CA" altLang="en-US" dirty="0"/>
              <a:t>. 2015;84:688-95. </a:t>
            </a:r>
          </a:p>
          <a:p>
            <a:pPr eaLnBrk="1" hangingPunct="1">
              <a:spcBef>
                <a:spcPct val="0"/>
              </a:spcBef>
              <a:spcAft>
                <a:spcPts val="613"/>
              </a:spcAft>
            </a:pPr>
            <a:r>
              <a:rPr lang="en-CA" altLang="en-US" dirty="0"/>
              <a:t>Reed ML, Fanning KM, Serrano D </a:t>
            </a:r>
            <a:r>
              <a:rPr lang="en-CA" altLang="en-US" i="1" dirty="0"/>
              <a:t>et al. </a:t>
            </a:r>
            <a:r>
              <a:rPr lang="en-CA" altLang="en-US" dirty="0"/>
              <a:t>Persistent frequent nausea is associated with progression to chronic migraine: AMPP study results. </a:t>
            </a:r>
            <a:r>
              <a:rPr lang="en-CA" altLang="en-US" i="1" dirty="0"/>
              <a:t>Headache</a:t>
            </a:r>
            <a:r>
              <a:rPr lang="en-CA" altLang="en-US" dirty="0"/>
              <a:t>. 2015;55:76-87. </a:t>
            </a:r>
          </a:p>
          <a:p>
            <a:pPr eaLnBrk="1" hangingPunct="1">
              <a:spcBef>
                <a:spcPct val="0"/>
              </a:spcBef>
              <a:spcAft>
                <a:spcPts val="613"/>
              </a:spcAft>
            </a:pPr>
            <a:endParaRPr lang="es-MX" altLang="en-US" dirty="0" smtClean="0"/>
          </a:p>
        </p:txBody>
      </p:sp>
      <p:sp>
        <p:nvSpPr>
          <p:cNvPr id="4" name="Slide Number Placeholder 3"/>
          <p:cNvSpPr>
            <a:spLocks noGrp="1"/>
          </p:cNvSpPr>
          <p:nvPr>
            <p:ph type="sldNum" sz="quarter" idx="5"/>
          </p:nvPr>
        </p:nvSpPr>
        <p:spPr/>
        <p:txBody>
          <a:bodyPr/>
          <a:lstStyle/>
          <a:p>
            <a:pPr>
              <a:defRPr/>
            </a:pPr>
            <a:fld id="{D8F82F98-2280-4E6C-BED0-2F46EB8638C8}" type="slidenum">
              <a:rPr lang="en-CA">
                <a:solidFill>
                  <a:prstClr val="black"/>
                </a:solidFill>
              </a:rPr>
              <a:pPr>
                <a:defRPr/>
              </a:pPr>
              <a:t>22</a:t>
            </a:fld>
            <a:endParaRPr lang="en-CA"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De acuerdo con la clasificación de la International Headache Society, la Cefalea por Uso Excesivo de Medicamentos (CUEM) es una cefalea que ocurre en más de 15 días al mes y que se desarrolla como resultado del uso excesivo regular de medicamento para cefalea sintomática por más de 3 meses.</a:t>
            </a:r>
          </a:p>
          <a:p>
            <a:pPr eaLnBrk="1" hangingPunct="1">
              <a:spcBef>
                <a:spcPct val="0"/>
              </a:spcBef>
              <a:spcAft>
                <a:spcPts val="600"/>
              </a:spcAft>
            </a:pPr>
            <a:r>
              <a:rPr lang="es-MX" altLang="en-US" dirty="0" smtClean="0"/>
              <a:t>CUEM usualmente– pero no invariablemente– se resuelve después de que el uso excesivo de medicamentos es suspendido. Cerca de la mitad de los pacientes con migraña crónica revierten a migraña episódica después del retiro del medicamento.</a:t>
            </a:r>
          </a:p>
          <a:p>
            <a:pPr eaLnBrk="1" hangingPunct="1">
              <a:spcBef>
                <a:spcPct val="0"/>
              </a:spcBef>
              <a:spcAft>
                <a:spcPts val="600"/>
              </a:spcAft>
            </a:pPr>
            <a:r>
              <a:rPr lang="es-MX" altLang="en-US" b="1" dirty="0" smtClean="0"/>
              <a:t>Referencia</a:t>
            </a:r>
          </a:p>
          <a:p>
            <a:pPr eaLnBrk="1" hangingPunct="1">
              <a:spcBef>
                <a:spcPct val="0"/>
              </a:spcBef>
              <a:spcAft>
                <a:spcPts val="600"/>
              </a:spcAft>
            </a:pPr>
            <a:r>
              <a:rPr lang="en-CA" altLang="en-US" dirty="0"/>
              <a:t>Headache Classification Committee of the International Headache Society (IHS). The International Classification of Headache Disorders, 3</a:t>
            </a:r>
            <a:r>
              <a:rPr lang="en-CA" altLang="en-US" baseline="30000" dirty="0"/>
              <a:t>rd </a:t>
            </a:r>
            <a:r>
              <a:rPr lang="en-CA" altLang="en-US" dirty="0"/>
              <a:t>edition (beta version). </a:t>
            </a:r>
            <a:r>
              <a:rPr lang="en-CA" altLang="en-US" i="1" dirty="0"/>
              <a:t>Cephalalgia</a:t>
            </a:r>
            <a:r>
              <a:rPr lang="en-CA" altLang="en-US" dirty="0"/>
              <a:t>. 2013;33(9):629-808.</a:t>
            </a:r>
          </a:p>
          <a:p>
            <a:pPr>
              <a:spcAft>
                <a:spcPts val="600"/>
              </a:spcAft>
            </a:pPr>
            <a:endParaRPr lang="es-MX" altLang="en-US" dirty="0" smtClean="0"/>
          </a:p>
        </p:txBody>
      </p:sp>
      <p:sp>
        <p:nvSpPr>
          <p:cNvPr id="4" name="Slide Number Placeholder 3"/>
          <p:cNvSpPr>
            <a:spLocks noGrp="1"/>
          </p:cNvSpPr>
          <p:nvPr>
            <p:ph type="sldNum" sz="quarter" idx="5"/>
          </p:nvPr>
        </p:nvSpPr>
        <p:spPr/>
        <p:txBody>
          <a:bodyPr/>
          <a:lstStyle/>
          <a:p>
            <a:pPr>
              <a:defRPr/>
            </a:pPr>
            <a:fld id="{830AF6B9-92BA-4DBB-B8AB-D9F4F6CCC347}" type="slidenum">
              <a:rPr lang="en-CA" smtClean="0"/>
              <a:pPr>
                <a:defRPr/>
              </a:pPr>
              <a:t>23</a:t>
            </a:fld>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De acuerdo con la clasificación de la International Headache Society, existen varios tipos de cefalea por uso excesivo de medicamento, incluyendo las relacionadas al uso excesivo de ergotamina, triptano, opioide, o analgésicos combinados.</a:t>
            </a:r>
          </a:p>
          <a:p>
            <a:pPr eaLnBrk="1" hangingPunct="1">
              <a:spcBef>
                <a:spcPct val="0"/>
              </a:spcBef>
              <a:spcAft>
                <a:spcPts val="600"/>
              </a:spcAft>
            </a:pPr>
            <a:r>
              <a:rPr lang="es-MX" altLang="en-US" b="1" dirty="0" smtClean="0"/>
              <a:t>Referencia</a:t>
            </a:r>
          </a:p>
          <a:p>
            <a:pPr eaLnBrk="1" hangingPunct="1">
              <a:spcBef>
                <a:spcPct val="0"/>
              </a:spcBef>
              <a:spcAft>
                <a:spcPts val="600"/>
              </a:spcAft>
            </a:pPr>
            <a:r>
              <a:rPr lang="en-CA" altLang="en-US" dirty="0"/>
              <a:t>Headache Classification Committee of the International Headache Society (IHS). The International Classification of Headache Disorders, 3</a:t>
            </a:r>
            <a:r>
              <a:rPr lang="en-CA" altLang="en-US" baseline="30000" dirty="0"/>
              <a:t>rd </a:t>
            </a:r>
            <a:r>
              <a:rPr lang="en-CA" altLang="en-US" dirty="0"/>
              <a:t>edition (beta version). </a:t>
            </a:r>
            <a:r>
              <a:rPr lang="en-CA" altLang="en-US" i="1" dirty="0"/>
              <a:t>Cephalalgia</a:t>
            </a:r>
            <a:r>
              <a:rPr lang="en-CA" altLang="en-US" dirty="0"/>
              <a:t>. 2013;33(9):629-808.</a:t>
            </a:r>
          </a:p>
          <a:p>
            <a:pPr>
              <a:spcAft>
                <a:spcPts val="600"/>
              </a:spcAft>
            </a:pPr>
            <a:endParaRPr lang="es-MX" altLang="en-US" dirty="0" smtClean="0"/>
          </a:p>
          <a:p>
            <a:pPr>
              <a:spcAft>
                <a:spcPts val="600"/>
              </a:spcAft>
            </a:pPr>
            <a:endParaRPr lang="es-MX" altLang="en-US" dirty="0" smtClean="0"/>
          </a:p>
        </p:txBody>
      </p:sp>
      <p:sp>
        <p:nvSpPr>
          <p:cNvPr id="4" name="Slide Number Placeholder 3"/>
          <p:cNvSpPr>
            <a:spLocks noGrp="1"/>
          </p:cNvSpPr>
          <p:nvPr>
            <p:ph type="sldNum" sz="quarter" idx="5"/>
          </p:nvPr>
        </p:nvSpPr>
        <p:spPr/>
        <p:txBody>
          <a:bodyPr/>
          <a:lstStyle/>
          <a:p>
            <a:pPr>
              <a:defRPr/>
            </a:pPr>
            <a:fld id="{D6D43AAC-D6DE-40E7-B604-50158B860B1A}" type="slidenum">
              <a:rPr lang="en-CA" smtClean="0"/>
              <a:pPr>
                <a:defRPr/>
              </a:pPr>
              <a:t>24</a:t>
            </a:fld>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El aura de la migraña usualmente se desarrolla durante un periodo de 5 minutos y dura menos de una hora. El aura puede preceder o acompañar a la fase de la cefalea o puede ocurrir aisladamente. </a:t>
            </a:r>
          </a:p>
          <a:p>
            <a:pPr>
              <a:spcBef>
                <a:spcPct val="0"/>
              </a:spcBef>
              <a:spcAft>
                <a:spcPts val="600"/>
              </a:spcAft>
            </a:pPr>
            <a:r>
              <a:rPr lang="es-MX" altLang="en-US" dirty="0" smtClean="0"/>
              <a:t>Aunque el aura típica es visual, también puede ser sensorial o relacionada con el habla o el lenguaje, o una combinación de efectos. </a:t>
            </a:r>
          </a:p>
          <a:p>
            <a:pPr>
              <a:spcBef>
                <a:spcPct val="0"/>
              </a:spcBef>
              <a:spcAft>
                <a:spcPts val="600"/>
              </a:spcAft>
            </a:pPr>
            <a:r>
              <a:rPr lang="es-MX" altLang="en-US" dirty="0" smtClean="0"/>
              <a:t>Los síntomas visuales durante el aura pueden ser positivos o negativos. El fenómeno visual más común es un escotoma centelleante, que es un arco o banda de visión ausente con un borde zigzagueante brillante o centelleante, como muestra a ilustración de esta slide. </a:t>
            </a:r>
          </a:p>
          <a:p>
            <a:pPr>
              <a:spcBef>
                <a:spcPct val="0"/>
              </a:spcBef>
              <a:spcAft>
                <a:spcPts val="600"/>
              </a:spcAft>
            </a:pPr>
            <a:r>
              <a:rPr lang="es-MX" altLang="en-US" b="1" dirty="0" smtClean="0"/>
              <a:t>Referencia</a:t>
            </a:r>
          </a:p>
          <a:p>
            <a:pPr>
              <a:spcBef>
                <a:spcPct val="0"/>
              </a:spcBef>
              <a:spcAft>
                <a:spcPts val="600"/>
              </a:spcAft>
            </a:pPr>
            <a:r>
              <a:rPr lang="en-CA" altLang="en-US" dirty="0">
                <a:solidFill>
                  <a:srgbClr val="000000"/>
                </a:solidFill>
              </a:rPr>
              <a:t>Chawla J. 2014. Available at </a:t>
            </a:r>
            <a:r>
              <a:rPr lang="en-CA" altLang="en-US" dirty="0">
                <a:solidFill>
                  <a:srgbClr val="000000"/>
                </a:solidFill>
                <a:hlinkClick r:id="rId3"/>
              </a:rPr>
              <a:t>http://emedicine.medscape.com/article/1142556-overview</a:t>
            </a:r>
            <a:r>
              <a:rPr lang="en-CA" altLang="en-US" dirty="0">
                <a:solidFill>
                  <a:srgbClr val="000000"/>
                </a:solidFill>
              </a:rPr>
              <a:t>. Accessed 05 January 2014.</a:t>
            </a:r>
          </a:p>
        </p:txBody>
      </p:sp>
      <p:sp>
        <p:nvSpPr>
          <p:cNvPr id="4" name="Slide Number Placeholder 3"/>
          <p:cNvSpPr>
            <a:spLocks noGrp="1"/>
          </p:cNvSpPr>
          <p:nvPr>
            <p:ph type="sldNum" sz="quarter" idx="5"/>
          </p:nvPr>
        </p:nvSpPr>
        <p:spPr/>
        <p:txBody>
          <a:bodyPr/>
          <a:lstStyle/>
          <a:p>
            <a:pPr>
              <a:defRPr/>
            </a:pPr>
            <a:fld id="{7E2D417F-A128-4206-9D32-A066D89417F5}" type="slidenum">
              <a:rPr lang="en-CA">
                <a:solidFill>
                  <a:prstClr val="black"/>
                </a:solidFill>
              </a:rPr>
              <a:pPr>
                <a:defRPr/>
              </a:pPr>
              <a:t>25</a:t>
            </a:fld>
            <a:endParaRPr lang="en-CA"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altLang="en-US" b="1" dirty="0" smtClean="0"/>
              <a:t>Notas del Speaker</a:t>
            </a:r>
          </a:p>
          <a:p>
            <a:r>
              <a:rPr lang="es-MX" altLang="en-US" dirty="0" smtClean="0"/>
              <a:t>La figura a la izquierda muestra un escotoma centelleante típico que ocurre durante el aura de la migraña.</a:t>
            </a:r>
          </a:p>
          <a:p>
            <a:r>
              <a:rPr lang="es-MX" altLang="en-US" dirty="0" smtClean="0"/>
              <a:t>La figura a la derecha muestra cuatro escotoma de migraña subsiguientes dibujados por Lashley en 1941. Las cruces indican el centro de la mirada, y los números indican el tiempo time en minutos que pasaron para cada patrón de fortificación desde su primera aparición cerca del centro de la mirada.</a:t>
            </a:r>
          </a:p>
          <a:p>
            <a:r>
              <a:rPr lang="en-CA" altLang="en-US" b="1" dirty="0" smtClean="0">
                <a:solidFill>
                  <a:srgbClr val="FF0000"/>
                </a:solidFill>
              </a:rPr>
              <a:t>Referencia????</a:t>
            </a:r>
          </a:p>
          <a:p>
            <a:endParaRPr lang="en-CA" altLang="en-US" dirty="0" smtClean="0"/>
          </a:p>
        </p:txBody>
      </p:sp>
      <p:sp>
        <p:nvSpPr>
          <p:cNvPr id="4" name="Slide Number Placeholder 3"/>
          <p:cNvSpPr>
            <a:spLocks noGrp="1"/>
          </p:cNvSpPr>
          <p:nvPr>
            <p:ph type="sldNum" sz="quarter" idx="5"/>
          </p:nvPr>
        </p:nvSpPr>
        <p:spPr/>
        <p:txBody>
          <a:bodyPr/>
          <a:lstStyle/>
          <a:p>
            <a:pPr>
              <a:defRPr/>
            </a:pPr>
            <a:fld id="{C1C550C4-379D-4BE8-8EA7-80B54D94B83A}" type="slidenum">
              <a:rPr lang="en-CA" smtClean="0"/>
              <a:pPr>
                <a:defRPr/>
              </a:pPr>
              <a:t>26</a:t>
            </a:fld>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Esta slide es una representación del aura de migraña. </a:t>
            </a:r>
          </a:p>
        </p:txBody>
      </p:sp>
      <p:sp>
        <p:nvSpPr>
          <p:cNvPr id="4" name="Slide Number Placeholder 3"/>
          <p:cNvSpPr>
            <a:spLocks noGrp="1"/>
          </p:cNvSpPr>
          <p:nvPr>
            <p:ph type="sldNum" sz="quarter" idx="5"/>
          </p:nvPr>
        </p:nvSpPr>
        <p:spPr/>
        <p:txBody>
          <a:bodyPr/>
          <a:lstStyle/>
          <a:p>
            <a:pPr>
              <a:defRPr/>
            </a:pPr>
            <a:fld id="{365DE54D-C6D3-4DFE-AFD6-09EAEFDF9C50}" type="slidenum">
              <a:rPr lang="en-CA" smtClean="0"/>
              <a:pPr>
                <a:defRPr/>
              </a:pPr>
              <a:t>27</a:t>
            </a:fld>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xfrm>
            <a:off x="192832" y="4185990"/>
            <a:ext cx="6624736" cy="43579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Esta figura ilustra el aura visual con escotoma centelleante (arriba) y el aura somatosensorial con síndrome digitolingual (abajo) de izquierda a derecha en sus etapas sucesivas de desarrollo.</a:t>
            </a:r>
          </a:p>
          <a:p>
            <a:pPr>
              <a:spcBef>
                <a:spcPct val="0"/>
              </a:spcBef>
              <a:spcAft>
                <a:spcPts val="600"/>
              </a:spcAft>
            </a:pPr>
            <a:r>
              <a:rPr lang="es-MX" altLang="en-US" dirty="0" smtClean="0"/>
              <a:t>Los síntomas somatosensoriales del aura de migraña son síntomas sensoriales totalmente reversibles incluyendo características positivas (</a:t>
            </a:r>
            <a:r>
              <a:rPr lang="es-MX" altLang="en-US" i="1" dirty="0" smtClean="0"/>
              <a:t>i.e</a:t>
            </a:r>
            <a:r>
              <a:rPr lang="es-MX" altLang="en-US" dirty="0" smtClean="0"/>
              <a:t>., pinchazos) y/o características negativas (</a:t>
            </a:r>
            <a:r>
              <a:rPr lang="es-MX" altLang="en-US" i="1" dirty="0" smtClean="0"/>
              <a:t>i.e.</a:t>
            </a:r>
            <a:r>
              <a:rPr lang="es-MX" altLang="en-US" dirty="0" smtClean="0"/>
              <a:t>, entumecimiento).</a:t>
            </a:r>
          </a:p>
          <a:p>
            <a:pPr>
              <a:spcBef>
                <a:spcPct val="0"/>
              </a:spcBef>
              <a:spcAft>
                <a:spcPts val="600"/>
              </a:spcAft>
            </a:pPr>
            <a:r>
              <a:rPr lang="es-MX" altLang="en-US" dirty="0" smtClean="0"/>
              <a:t>Los síntomas sensoriales unilaterales son un rasgo característico del aura típica de la migraña, mientras que ocurren parestesias bilaterales simultáneamente en la migraña tipo basilar.</a:t>
            </a:r>
          </a:p>
          <a:p>
            <a:pPr>
              <a:spcBef>
                <a:spcPct val="0"/>
              </a:spcBef>
              <a:spcAft>
                <a:spcPts val="600"/>
              </a:spcAft>
            </a:pPr>
            <a:r>
              <a:rPr lang="es-MX" altLang="en-US" dirty="0" smtClean="0"/>
              <a:t>El aura visual con escotoma centelleante (arriba) y el aura somatosensorial aura con síndrome digitolingual (abajo) de izquierda a derecha en sus etapas sucesiva de desarrollo.</a:t>
            </a:r>
          </a:p>
          <a:p>
            <a:pPr>
              <a:spcBef>
                <a:spcPct val="0"/>
              </a:spcBef>
              <a:spcAft>
                <a:spcPts val="600"/>
              </a:spcAft>
            </a:pPr>
            <a:r>
              <a:rPr lang="es-MX" altLang="en-US" dirty="0" smtClean="0"/>
              <a:t>Reproducido de Egilius L.H. Spierings, </a:t>
            </a:r>
            <a:r>
              <a:rPr lang="en-CA" altLang="en-US" dirty="0"/>
              <a:t>Management of Migraine</a:t>
            </a:r>
            <a:r>
              <a:rPr lang="es-MX" altLang="en-US" dirty="0" smtClean="0"/>
              <a:t>, 1996. ©1996 Egilius L.H. Spierings</a:t>
            </a:r>
          </a:p>
          <a:p>
            <a:pPr>
              <a:spcBef>
                <a:spcPct val="0"/>
              </a:spcBef>
              <a:spcAft>
                <a:spcPts val="600"/>
              </a:spcAft>
            </a:pPr>
            <a:r>
              <a:rPr lang="es-MX" altLang="en-US" b="1" dirty="0" smtClean="0"/>
              <a:t>Referencia</a:t>
            </a:r>
          </a:p>
          <a:p>
            <a:pPr>
              <a:spcBef>
                <a:spcPct val="0"/>
              </a:spcBef>
              <a:spcAft>
                <a:spcPts val="600"/>
              </a:spcAft>
            </a:pPr>
            <a:r>
              <a:rPr lang="en-CA" altLang="en-US" dirty="0"/>
              <a:t>Podoll K. 2005. Somatosensory symptoms. Available at: http://www.migraine-aura.com/content/e27891/e27265/e26585/e26970/index_en.html. Accessed 20 May, 2015.</a:t>
            </a:r>
            <a:endParaRPr lang="en-CA" altLang="en-US" b="1" dirty="0"/>
          </a:p>
          <a:p>
            <a:pPr>
              <a:spcBef>
                <a:spcPct val="0"/>
              </a:spcBef>
              <a:spcAft>
                <a:spcPts val="600"/>
              </a:spcAft>
            </a:pPr>
            <a:endParaRPr lang="es-MX" altLang="en-US" b="1" dirty="0" smtClean="0"/>
          </a:p>
        </p:txBody>
      </p:sp>
      <p:sp>
        <p:nvSpPr>
          <p:cNvPr id="4" name="Slide Number Placeholder 3"/>
          <p:cNvSpPr>
            <a:spLocks noGrp="1"/>
          </p:cNvSpPr>
          <p:nvPr>
            <p:ph type="sldNum" sz="quarter" idx="5"/>
          </p:nvPr>
        </p:nvSpPr>
        <p:spPr/>
        <p:txBody>
          <a:bodyPr/>
          <a:lstStyle/>
          <a:p>
            <a:pPr>
              <a:defRPr/>
            </a:pPr>
            <a:fld id="{64398E26-558F-41BE-AED8-D379EE1C8A13}" type="slidenum">
              <a:rPr lang="en-CA" smtClean="0"/>
              <a:pPr>
                <a:defRPr/>
              </a:pPr>
              <a:t>28</a:t>
            </a:fld>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11366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97A7A27-5F2A-449A-B059-BE711DB34DC3}" type="slidenum">
              <a:rPr lang="en-CA" altLang="fr-FR" smtClean="0"/>
              <a:pPr fontAlgn="base">
                <a:spcBef>
                  <a:spcPct val="0"/>
                </a:spcBef>
                <a:spcAft>
                  <a:spcPct val="0"/>
                </a:spcAft>
                <a:defRPr/>
              </a:pPr>
              <a:t>29</a:t>
            </a:fld>
            <a:endParaRPr lang="en-CA" alt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menciona los objetivos de aprendizaje de este módulo "Conoce la Migraña". Por favor revísalos con los participantes.</a:t>
            </a:r>
          </a:p>
        </p:txBody>
      </p:sp>
      <p:sp>
        <p:nvSpPr>
          <p:cNvPr id="9216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45FE62E-FCB9-42AD-B700-8EF03AA68E4F}" type="slidenum">
              <a:rPr lang="en-CA" altLang="fr-FR" smtClean="0"/>
              <a:pPr fontAlgn="base">
                <a:spcBef>
                  <a:spcPct val="0"/>
                </a:spcBef>
                <a:spcAft>
                  <a:spcPct val="0"/>
                </a:spcAft>
                <a:defRPr/>
              </a:pPr>
              <a:t>3</a:t>
            </a:fld>
            <a:endParaRPr lang="en-CA" altLang="fr-F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Plantea a los participantes la pregunta que aparece en la slide para estimular la discusión.</a:t>
            </a:r>
          </a:p>
          <a:p>
            <a:pPr eaLnBrk="1" hangingPunct="1">
              <a:spcBef>
                <a:spcPct val="0"/>
              </a:spcBef>
              <a:spcAft>
                <a:spcPts val="600"/>
              </a:spcAft>
            </a:pPr>
            <a:endParaRPr lang="es-MX" altLang="fr-FR" dirty="0"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5614A5-87A8-41B7-A3B0-81E40BC5F234}" type="slidenum">
              <a:rPr lang="en-CA" altLang="fr-FR" smtClean="0"/>
              <a:pPr fontAlgn="base">
                <a:spcBef>
                  <a:spcPct val="0"/>
                </a:spcBef>
                <a:spcAft>
                  <a:spcPct val="0"/>
                </a:spcAft>
                <a:defRPr/>
              </a:pPr>
              <a:t>30</a:t>
            </a:fld>
            <a:endParaRPr lang="en-CA" altLang="fr-F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xfrm>
            <a:off x="264840" y="4330006"/>
            <a:ext cx="6624735" cy="42139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spcAft>
                <a:spcPts val="600"/>
              </a:spcAft>
              <a:defRPr/>
            </a:pPr>
            <a:r>
              <a:rPr lang="es-MX" altLang="fr-FR" b="1" dirty="0" smtClean="0"/>
              <a:t>Notas del Speaker</a:t>
            </a:r>
          </a:p>
          <a:p>
            <a:pPr eaLnBrk="1" hangingPunct="1">
              <a:spcBef>
                <a:spcPct val="0"/>
              </a:spcBef>
              <a:spcAft>
                <a:spcPts val="600"/>
              </a:spcAft>
              <a:defRPr/>
            </a:pPr>
            <a:r>
              <a:rPr lang="es-MX" altLang="fr-FR" dirty="0" smtClean="0"/>
              <a:t>Los gastos de salud para pacientes con migraña son mayores que los gastos para quienes no padecen migrañas. Esto es verdad no solo para los gastos relacionados con la cefalea, sino para el tratamiento de las condiciones coexistentes como depresión o ansiedad. El reconocimiento y manejo apropiado de  migraña pueden traducirse en:</a:t>
            </a:r>
          </a:p>
          <a:p>
            <a:pPr eaLnBrk="1" hangingPunct="1">
              <a:spcBef>
                <a:spcPct val="0"/>
              </a:spcBef>
              <a:spcAft>
                <a:spcPts val="600"/>
              </a:spcAft>
              <a:defRPr/>
            </a:pPr>
            <a:r>
              <a:rPr lang="es-MX" altLang="fr-FR" dirty="0"/>
              <a:t>El reconocimiento y manejo apropiado de  migraña pueden traducirse en :</a:t>
            </a:r>
            <a:endParaRPr lang="es-MX" altLang="fr-FR" dirty="0" smtClean="0"/>
          </a:p>
          <a:p>
            <a:pPr marL="271463" indent="-180975" eaLnBrk="1" hangingPunct="1">
              <a:spcBef>
                <a:spcPct val="0"/>
              </a:spcBef>
              <a:spcAft>
                <a:spcPts val="0"/>
              </a:spcAft>
              <a:buFontTx/>
              <a:buChar char="•"/>
              <a:defRPr/>
            </a:pPr>
            <a:r>
              <a:rPr lang="es-MX" altLang="fr-FR" dirty="0" smtClean="0"/>
              <a:t>Menor Discapacidad</a:t>
            </a:r>
          </a:p>
          <a:p>
            <a:pPr marL="271463" indent="-180975" eaLnBrk="1" hangingPunct="1">
              <a:spcBef>
                <a:spcPct val="0"/>
              </a:spcBef>
              <a:spcAft>
                <a:spcPts val="0"/>
              </a:spcAft>
              <a:buFontTx/>
              <a:buChar char="•"/>
              <a:defRPr/>
            </a:pPr>
            <a:r>
              <a:rPr lang="es-MX" altLang="fr-FR" dirty="0" smtClean="0"/>
              <a:t>Mejor calidad de vida</a:t>
            </a:r>
          </a:p>
          <a:p>
            <a:pPr marL="271463" indent="-180975" eaLnBrk="1" hangingPunct="1">
              <a:spcBef>
                <a:spcPct val="0"/>
              </a:spcBef>
              <a:spcAft>
                <a:spcPts val="0"/>
              </a:spcAft>
              <a:buFontTx/>
              <a:buChar char="•"/>
              <a:defRPr/>
            </a:pPr>
            <a:r>
              <a:rPr lang="es-MX" altLang="fr-FR" dirty="0" smtClean="0"/>
              <a:t>Menor dependencia del paciente de opioides o barbitúricos</a:t>
            </a:r>
          </a:p>
          <a:p>
            <a:pPr marL="271463" indent="-180975" eaLnBrk="1" hangingPunct="1">
              <a:spcBef>
                <a:spcPct val="0"/>
              </a:spcBef>
              <a:spcAft>
                <a:spcPts val="0"/>
              </a:spcAft>
              <a:buFontTx/>
              <a:buChar char="•"/>
              <a:defRPr/>
            </a:pPr>
            <a:r>
              <a:rPr lang="es-MX" altLang="fr-FR" dirty="0" smtClean="0"/>
              <a:t>Reducción del uso excesivo de medicamentos analgésicos, opioides, o barbitúricos </a:t>
            </a:r>
          </a:p>
          <a:p>
            <a:pPr marL="271463" indent="-180975" eaLnBrk="1" hangingPunct="1">
              <a:spcBef>
                <a:spcPct val="0"/>
              </a:spcBef>
              <a:spcAft>
                <a:spcPts val="0"/>
              </a:spcAft>
              <a:buFontTx/>
              <a:buChar char="•"/>
              <a:defRPr/>
            </a:pPr>
            <a:r>
              <a:rPr lang="es-MX" altLang="fr-FR" dirty="0" smtClean="0"/>
              <a:t>Menor riesgo de complicaciones o cefalea por uso excesivo de medicamento</a:t>
            </a:r>
          </a:p>
          <a:p>
            <a:pPr marL="271463" indent="-180975" eaLnBrk="1" hangingPunct="1">
              <a:spcBef>
                <a:spcPct val="0"/>
              </a:spcBef>
              <a:spcAft>
                <a:spcPts val="0"/>
              </a:spcAft>
              <a:buFontTx/>
              <a:buChar char="•"/>
              <a:defRPr/>
            </a:pPr>
            <a:r>
              <a:rPr lang="es-MX" altLang="fr-FR" dirty="0" smtClean="0"/>
              <a:t>Menor probabilidad de cefalea diaria crónica (CDC)</a:t>
            </a:r>
          </a:p>
          <a:p>
            <a:pPr marL="742950" lvl="1" indent="-201613" eaLnBrk="1" hangingPunct="1">
              <a:spcBef>
                <a:spcPct val="0"/>
              </a:spcBef>
              <a:spcAft>
                <a:spcPts val="0"/>
              </a:spcAft>
              <a:buFontTx/>
              <a:buChar char="•"/>
              <a:defRPr/>
            </a:pPr>
            <a:r>
              <a:rPr lang="es-MX" altLang="fr-FR" dirty="0" smtClean="0"/>
              <a:t>Cerca del 3% de todos los pacientes con migraña progresan a CDC </a:t>
            </a:r>
          </a:p>
          <a:p>
            <a:pPr marL="742950" lvl="1" indent="-201613" eaLnBrk="1" hangingPunct="1">
              <a:spcBef>
                <a:spcPct val="0"/>
              </a:spcBef>
              <a:spcAft>
                <a:spcPts val="600"/>
              </a:spcAft>
              <a:buFontTx/>
              <a:buChar char="•"/>
              <a:defRPr/>
            </a:pPr>
            <a:r>
              <a:rPr lang="es-MX" altLang="fr-FR" dirty="0" smtClean="0"/>
              <a:t>Predictores: Frecuencia de días de cefalea días por mes (≥10 por mes), obesidad, y uso excesivo de medicamentos analgésico</a:t>
            </a:r>
          </a:p>
          <a:p>
            <a:pPr eaLnBrk="1" hangingPunct="1">
              <a:spcBef>
                <a:spcPct val="0"/>
              </a:spcBef>
              <a:spcAft>
                <a:spcPts val="600"/>
              </a:spcAft>
              <a:defRPr/>
            </a:pPr>
            <a:r>
              <a:rPr lang="es-MX" altLang="fr-FR" dirty="0" smtClean="0"/>
              <a:t>Las consecuencias de la falta de diagnóstico incluyen enfermedades incapacitantes, menor calidad de vida, y pérdida de oportunidades de intervención temprana</a:t>
            </a:r>
          </a:p>
          <a:p>
            <a:pPr eaLnBrk="1" hangingPunct="1">
              <a:spcBef>
                <a:spcPct val="0"/>
              </a:spcBef>
              <a:spcAft>
                <a:spcPts val="600"/>
              </a:spcAft>
              <a:defRPr/>
            </a:pPr>
            <a:r>
              <a:rPr lang="es-MX" altLang="fr-FR" b="1" dirty="0" smtClean="0"/>
              <a:t>Referencia</a:t>
            </a:r>
          </a:p>
          <a:p>
            <a:pPr eaLnBrk="1" hangingPunct="1">
              <a:spcBef>
                <a:spcPct val="0"/>
              </a:spcBef>
              <a:spcAft>
                <a:spcPts val="600"/>
              </a:spcAft>
              <a:defRPr/>
            </a:pPr>
            <a:r>
              <a:rPr lang="en-CA" altLang="fr-FR" dirty="0"/>
              <a:t>American Headache Society. Brainstorm. 2004. Available at: http://www.americanheadachesociety.org/assets/1/7/Book_-_Brainstorm_Syllabus.pdf. Accessed 04 December, 2014. </a:t>
            </a:r>
          </a:p>
          <a:p>
            <a:pPr eaLnBrk="1" hangingPunct="1">
              <a:spcBef>
                <a:spcPct val="0"/>
              </a:spcBef>
              <a:spcAft>
                <a:spcPts val="600"/>
              </a:spcAft>
              <a:defRPr/>
            </a:pPr>
            <a:endParaRPr lang="en-CA" altLang="fr-FR" dirty="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610ECE0-E124-469B-85D9-58A60299B51A}" type="slidenum">
              <a:rPr lang="en-CA" altLang="fr-FR" smtClean="0">
                <a:solidFill>
                  <a:srgbClr val="000000"/>
                </a:solidFill>
              </a:rPr>
              <a:pPr fontAlgn="base">
                <a:spcBef>
                  <a:spcPct val="0"/>
                </a:spcBef>
                <a:spcAft>
                  <a:spcPct val="0"/>
                </a:spcAft>
                <a:defRPr/>
              </a:pPr>
              <a:t>31</a:t>
            </a:fld>
            <a:endParaRPr lang="en-CA" altLang="fr-FR" dirty="0"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spcAft>
                <a:spcPts val="600"/>
              </a:spcAft>
            </a:pPr>
            <a:r>
              <a:rPr lang="es-MX" altLang="fr-FR" b="1" dirty="0" smtClean="0"/>
              <a:t>Notas del Speaker</a:t>
            </a:r>
          </a:p>
          <a:p>
            <a:pPr defTabSz="927100" eaLnBrk="1" hangingPunct="1">
              <a:spcBef>
                <a:spcPct val="0"/>
              </a:spcBef>
              <a:spcAft>
                <a:spcPts val="600"/>
              </a:spcAft>
            </a:pPr>
            <a:r>
              <a:rPr lang="es-MX" altLang="fr-FR" dirty="0" smtClean="0"/>
              <a:t>Esta slide menciona las preguntas que deben hacerse al tomar la historia del paciente y evaluar la posibilidad de migraña.</a:t>
            </a:r>
          </a:p>
          <a:p>
            <a:pPr defTabSz="927100" eaLnBrk="1" hangingPunct="1">
              <a:spcBef>
                <a:spcPct val="0"/>
              </a:spcBef>
              <a:spcAft>
                <a:spcPts val="600"/>
              </a:spcAft>
            </a:pPr>
            <a:r>
              <a:rPr lang="es-MX" altLang="fr-FR" b="1" dirty="0" smtClean="0"/>
              <a:t>Referencia</a:t>
            </a:r>
          </a:p>
          <a:p>
            <a:pPr defTabSz="927100" eaLnBrk="1" hangingPunct="1">
              <a:spcBef>
                <a:spcPct val="0"/>
              </a:spcBef>
              <a:spcAft>
                <a:spcPts val="600"/>
              </a:spcAft>
            </a:pPr>
            <a:r>
              <a:rPr lang="en-CA" altLang="fr-FR" dirty="0"/>
              <a:t>American Headache Society. Brainstorm. 2004. Available at: http://www.americanheadachesociety.org/assets/1/7/Book_-_Brainstorm_Syllabus.pdf. Accessed 04 December, 2014. </a:t>
            </a:r>
          </a:p>
          <a:p>
            <a:pPr defTabSz="927100" eaLnBrk="1" hangingPunct="1">
              <a:spcBef>
                <a:spcPct val="0"/>
              </a:spcBef>
              <a:spcAft>
                <a:spcPts val="600"/>
              </a:spcAft>
            </a:pPr>
            <a:endParaRPr lang="es-MX" altLang="fr-FR"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660AFB-69E0-478C-9443-06545E8305F8}" type="slidenum">
              <a:rPr lang="en-CA" altLang="fr-FR" smtClean="0">
                <a:solidFill>
                  <a:srgbClr val="000000"/>
                </a:solidFill>
              </a:rPr>
              <a:pPr fontAlgn="base">
                <a:spcBef>
                  <a:spcPct val="0"/>
                </a:spcBef>
                <a:spcAft>
                  <a:spcPct val="0"/>
                </a:spcAft>
                <a:defRPr/>
              </a:pPr>
              <a:t>32</a:t>
            </a:fld>
            <a:endParaRPr lang="en-CA" altLang="fr-FR" dirty="0"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spcAft>
                <a:spcPts val="600"/>
              </a:spcAft>
            </a:pPr>
            <a:r>
              <a:rPr lang="es-MX" altLang="fr-FR" b="1" dirty="0" smtClean="0"/>
              <a:t>Notas del Speaker</a:t>
            </a:r>
          </a:p>
          <a:p>
            <a:pPr defTabSz="927100" eaLnBrk="1" hangingPunct="1">
              <a:spcBef>
                <a:spcPct val="0"/>
              </a:spcBef>
              <a:spcAft>
                <a:spcPts val="600"/>
              </a:spcAft>
            </a:pPr>
            <a:r>
              <a:rPr lang="es-MX" altLang="fr-FR" dirty="0" smtClean="0"/>
              <a:t>Esta slide ilustra los componentes importantes de una Evaluación Diagnóstica de una paciente para migraña.</a:t>
            </a:r>
          </a:p>
          <a:p>
            <a:pPr defTabSz="927100" eaLnBrk="1" hangingPunct="1">
              <a:spcBef>
                <a:spcPct val="0"/>
              </a:spcBef>
              <a:spcAft>
                <a:spcPts val="600"/>
              </a:spcAft>
            </a:pPr>
            <a:r>
              <a:rPr lang="es-MX" altLang="fr-FR" b="1" dirty="0" smtClean="0"/>
              <a:t>Referencia</a:t>
            </a:r>
          </a:p>
          <a:p>
            <a:pPr defTabSz="927100" eaLnBrk="1" hangingPunct="1">
              <a:spcBef>
                <a:spcPct val="0"/>
              </a:spcBef>
              <a:spcAft>
                <a:spcPts val="600"/>
              </a:spcAft>
            </a:pPr>
            <a:r>
              <a:rPr lang="en-CA" altLang="fr-FR" dirty="0"/>
              <a:t>American Headache Society. Brainstorm. 2004. </a:t>
            </a:r>
            <a:r>
              <a:rPr lang="en-CA" altLang="fr-FR" dirty="0">
                <a:solidFill>
                  <a:srgbClr val="000000"/>
                </a:solidFill>
              </a:rPr>
              <a:t>Available at: </a:t>
            </a:r>
            <a:r>
              <a:rPr lang="en-CA" altLang="fr-FR" dirty="0"/>
              <a:t>http://www.americanheadachesociety.org/assets/1/7/Book_-_Brainstorm_Syllabus.pdf. Accessed 04 December, 2014. </a:t>
            </a:r>
          </a:p>
          <a:p>
            <a:pPr defTabSz="927100" eaLnBrk="1" hangingPunct="1">
              <a:spcBef>
                <a:spcPct val="0"/>
              </a:spcBef>
              <a:spcAft>
                <a:spcPts val="600"/>
              </a:spcAft>
            </a:pPr>
            <a:endParaRPr lang="es-MX" altLang="fr-FR" dirty="0"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99D61E1-19A8-47DB-BDC4-3FC91728F5E3}" type="slidenum">
              <a:rPr lang="en-CA" altLang="fr-FR" smtClean="0">
                <a:solidFill>
                  <a:srgbClr val="000000"/>
                </a:solidFill>
              </a:rPr>
              <a:pPr fontAlgn="base">
                <a:spcBef>
                  <a:spcPct val="0"/>
                </a:spcBef>
                <a:spcAft>
                  <a:spcPct val="0"/>
                </a:spcAft>
                <a:defRPr/>
              </a:pPr>
              <a:t>33</a:t>
            </a:fld>
            <a:endParaRPr lang="en-CA" altLang="fr-FR" dirty="0" smtClean="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spcAft>
                <a:spcPts val="600"/>
              </a:spcAft>
              <a:defRPr/>
            </a:pPr>
            <a:r>
              <a:rPr lang="es-MX" altLang="fr-FR" b="1" dirty="0" smtClean="0"/>
              <a:t>Notas del Speaker</a:t>
            </a:r>
          </a:p>
          <a:p>
            <a:pPr defTabSz="927100" eaLnBrk="1" hangingPunct="1">
              <a:spcBef>
                <a:spcPct val="0"/>
              </a:spcBef>
              <a:spcAft>
                <a:spcPts val="600"/>
              </a:spcAft>
              <a:defRPr/>
            </a:pPr>
            <a:r>
              <a:rPr lang="es-MX" altLang="fr-FR" dirty="0" smtClean="0"/>
              <a:t>Es importante recordar las Señales de Advertencia al diagnosticar cefaleas. Esta slide menciona varias Señales de Advertencia que deben buscarse y los diagnósticos diferenciales asociados posibles. </a:t>
            </a:r>
          </a:p>
          <a:p>
            <a:pPr defTabSz="927100" eaLnBrk="1" hangingPunct="1">
              <a:spcBef>
                <a:spcPct val="0"/>
              </a:spcBef>
              <a:spcAft>
                <a:spcPts val="600"/>
              </a:spcAft>
              <a:defRPr/>
            </a:pPr>
            <a:r>
              <a:rPr lang="es-MX" spc="-20" dirty="0" smtClean="0"/>
              <a:t>Las imágenes ene esta slide  representan las condiciones en negritas en la tabla.</a:t>
            </a:r>
            <a:endParaRPr lang="es-MX" altLang="fr-FR" dirty="0" smtClean="0"/>
          </a:p>
          <a:p>
            <a:pPr defTabSz="927100" eaLnBrk="1" hangingPunct="1">
              <a:spcBef>
                <a:spcPct val="0"/>
              </a:spcBef>
              <a:spcAft>
                <a:spcPts val="600"/>
              </a:spcAft>
              <a:defRPr/>
            </a:pPr>
            <a:r>
              <a:rPr lang="es-MX" altLang="fr-FR" b="1" dirty="0" smtClean="0"/>
              <a:t>Referencia</a:t>
            </a:r>
          </a:p>
          <a:p>
            <a:pPr defTabSz="927100" eaLnBrk="1" hangingPunct="1">
              <a:spcBef>
                <a:spcPct val="0"/>
              </a:spcBef>
              <a:spcAft>
                <a:spcPts val="600"/>
              </a:spcAft>
              <a:defRPr/>
            </a:pPr>
            <a:r>
              <a:rPr lang="en-CA" altLang="fr-FR" dirty="0"/>
              <a:t>American Headache Society. Brainstorm. 2004. </a:t>
            </a:r>
            <a:r>
              <a:rPr lang="en-CA" altLang="fr-FR" dirty="0">
                <a:solidFill>
                  <a:srgbClr val="000000"/>
                </a:solidFill>
              </a:rPr>
              <a:t>Available at: </a:t>
            </a:r>
            <a:r>
              <a:rPr lang="en-CA" altLang="fr-FR" dirty="0"/>
              <a:t>http://www.americanheadachesociety.org/assets/1/7/Book_-_Brainstorm_Syllabus.pdf. Accessed 04 December, 2014. </a:t>
            </a:r>
          </a:p>
          <a:p>
            <a:pPr defTabSz="927100" eaLnBrk="1" hangingPunct="1">
              <a:spcBef>
                <a:spcPct val="0"/>
              </a:spcBef>
              <a:spcAft>
                <a:spcPts val="600"/>
              </a:spcAft>
              <a:defRPr/>
            </a:pPr>
            <a:endParaRPr lang="es-MX" altLang="fr-FR" dirty="0" smtClean="0"/>
          </a:p>
          <a:p>
            <a:pPr defTabSz="927100" eaLnBrk="1" hangingPunct="1">
              <a:spcBef>
                <a:spcPct val="0"/>
              </a:spcBef>
              <a:spcAft>
                <a:spcPts val="600"/>
              </a:spcAft>
              <a:defRPr/>
            </a:pPr>
            <a:endParaRPr lang="es-MX" altLang="fr-FR" dirty="0" smtClean="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AB63F8C-0D87-4C0F-BBB6-3F97DD2E6BF6}" type="slidenum">
              <a:rPr lang="en-CA" altLang="fr-FR" smtClean="0"/>
              <a:pPr fontAlgn="base">
                <a:spcBef>
                  <a:spcPct val="0"/>
                </a:spcBef>
                <a:spcAft>
                  <a:spcPct val="0"/>
                </a:spcAft>
                <a:defRPr/>
              </a:pPr>
              <a:t>34</a:t>
            </a:fld>
            <a:endParaRPr lang="en-CA" altLang="fr-F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spcAft>
                <a:spcPts val="600"/>
              </a:spcAft>
              <a:defRPr/>
            </a:pPr>
            <a:r>
              <a:rPr lang="es-MX" altLang="fr-FR" b="1" dirty="0" smtClean="0"/>
              <a:t>Notas del Speaker</a:t>
            </a:r>
          </a:p>
          <a:p>
            <a:pPr defTabSz="927100" eaLnBrk="1" hangingPunct="1">
              <a:spcBef>
                <a:spcPct val="0"/>
              </a:spcBef>
              <a:spcAft>
                <a:spcPts val="600"/>
              </a:spcAft>
              <a:defRPr/>
            </a:pPr>
            <a:r>
              <a:rPr lang="es-MX" altLang="fr-FR" dirty="0"/>
              <a:t>Es importante recordar las Señales de Advertencia al diagnosticar cefaleas. Esta slide menciona varias Señales de Advertencia que deben buscarse y los diagnósticos diferenciales asociados posibles. </a:t>
            </a:r>
          </a:p>
          <a:p>
            <a:pPr defTabSz="927100" eaLnBrk="1" hangingPunct="1">
              <a:spcBef>
                <a:spcPct val="0"/>
              </a:spcBef>
              <a:spcAft>
                <a:spcPts val="600"/>
              </a:spcAft>
              <a:defRPr/>
            </a:pPr>
            <a:r>
              <a:rPr lang="es-MX" spc="-20" dirty="0"/>
              <a:t>Las imágenes ene esta slide  representan las condiciones en negritas en la tabla.</a:t>
            </a:r>
            <a:endParaRPr lang="es-MX" altLang="fr-FR" dirty="0"/>
          </a:p>
          <a:p>
            <a:pPr defTabSz="927100" eaLnBrk="1" hangingPunct="1">
              <a:spcBef>
                <a:spcPct val="0"/>
              </a:spcBef>
              <a:spcAft>
                <a:spcPts val="600"/>
              </a:spcAft>
              <a:defRPr/>
            </a:pPr>
            <a:r>
              <a:rPr lang="es-MX" altLang="fr-FR" b="1" dirty="0" smtClean="0"/>
              <a:t>Referencia</a:t>
            </a:r>
          </a:p>
          <a:p>
            <a:pPr defTabSz="927100" eaLnBrk="1" hangingPunct="1">
              <a:spcBef>
                <a:spcPct val="0"/>
              </a:spcBef>
              <a:spcAft>
                <a:spcPts val="600"/>
              </a:spcAft>
              <a:defRPr/>
            </a:pPr>
            <a:r>
              <a:rPr lang="en-CA" altLang="fr-FR" dirty="0"/>
              <a:t>American Headache Society. Brainstorm. 2004. </a:t>
            </a:r>
            <a:r>
              <a:rPr lang="en-CA" altLang="fr-FR" dirty="0">
                <a:solidFill>
                  <a:srgbClr val="000000"/>
                </a:solidFill>
              </a:rPr>
              <a:t>Available at: </a:t>
            </a:r>
            <a:r>
              <a:rPr lang="en-CA" altLang="fr-FR" dirty="0"/>
              <a:t>http://www.americanheadachesociety.org/assets/1/7/Book_-_Brainstorm_Syllabus.pdf. Accessed 04 December, 2014. </a:t>
            </a:r>
          </a:p>
          <a:p>
            <a:pPr defTabSz="927100" eaLnBrk="1" hangingPunct="1">
              <a:spcBef>
                <a:spcPct val="0"/>
              </a:spcBef>
              <a:spcAft>
                <a:spcPts val="600"/>
              </a:spcAft>
              <a:defRPr/>
            </a:pPr>
            <a:endParaRPr lang="es-MX" altLang="fr-FR" dirty="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6E123D-3B1C-4929-B367-0FBA4559E08A}" type="slidenum">
              <a:rPr lang="en-CA" altLang="fr-FR" smtClean="0"/>
              <a:pPr fontAlgn="base">
                <a:spcBef>
                  <a:spcPct val="0"/>
                </a:spcBef>
                <a:spcAft>
                  <a:spcPct val="0"/>
                </a:spcAft>
                <a:defRPr/>
              </a:pPr>
              <a:t>35</a:t>
            </a:fld>
            <a:endParaRPr lang="en-CA" altLang="fr-F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Esta slide menciona los criterios de la International Headache Society para migraña sin aura.</a:t>
            </a:r>
          </a:p>
          <a:p>
            <a:pPr eaLnBrk="1" hangingPunct="1">
              <a:spcBef>
                <a:spcPct val="0"/>
              </a:spcBef>
              <a:spcAft>
                <a:spcPts val="600"/>
              </a:spcAft>
            </a:pPr>
            <a:r>
              <a:rPr lang="es-MX" altLang="en-US" b="1" dirty="0" smtClean="0"/>
              <a:t>Referencia</a:t>
            </a:r>
          </a:p>
          <a:p>
            <a:pPr eaLnBrk="1" hangingPunct="1">
              <a:spcBef>
                <a:spcPct val="0"/>
              </a:spcBef>
              <a:spcAft>
                <a:spcPts val="600"/>
              </a:spcAft>
            </a:pPr>
            <a:r>
              <a:rPr lang="en-CA" altLang="en-US" dirty="0"/>
              <a:t>Headache Classification Committee of the International Headache Society (IHS). The International Classification of Headache Disorders, 3</a:t>
            </a:r>
            <a:r>
              <a:rPr lang="en-CA" altLang="en-US" baseline="30000" dirty="0"/>
              <a:t>rd </a:t>
            </a:r>
            <a:r>
              <a:rPr lang="en-CA" altLang="en-US" dirty="0"/>
              <a:t>edition (beta version). </a:t>
            </a:r>
            <a:r>
              <a:rPr lang="en-CA" altLang="en-US" i="1" dirty="0"/>
              <a:t>Cephalalgia</a:t>
            </a:r>
            <a:r>
              <a:rPr lang="en-CA" altLang="en-US" dirty="0"/>
              <a:t>. 2013;33(9):629-808.</a:t>
            </a:r>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3C40BE5-DD27-4978-8551-EE2281B27928}" type="slidenum">
              <a:rPr lang="en-CA" altLang="fr-FR" smtClean="0">
                <a:solidFill>
                  <a:srgbClr val="000000"/>
                </a:solidFill>
              </a:rPr>
              <a:pPr fontAlgn="base">
                <a:spcBef>
                  <a:spcPct val="0"/>
                </a:spcBef>
                <a:spcAft>
                  <a:spcPct val="0"/>
                </a:spcAft>
                <a:defRPr/>
              </a:pPr>
              <a:t>36</a:t>
            </a:fld>
            <a:endParaRPr lang="en-CA" altLang="fr-FR" dirty="0" smtClean="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Esta slide menciona los criterios de la International Headache Society para migraña con aura.</a:t>
            </a:r>
          </a:p>
          <a:p>
            <a:pPr eaLnBrk="1" hangingPunct="1">
              <a:spcBef>
                <a:spcPct val="0"/>
              </a:spcBef>
              <a:spcAft>
                <a:spcPts val="600"/>
              </a:spcAft>
            </a:pPr>
            <a:r>
              <a:rPr lang="es-MX" altLang="en-US" b="1" dirty="0" smtClean="0"/>
              <a:t>Referencia</a:t>
            </a:r>
          </a:p>
          <a:p>
            <a:pPr eaLnBrk="1" hangingPunct="1">
              <a:spcBef>
                <a:spcPct val="0"/>
              </a:spcBef>
              <a:spcAft>
                <a:spcPts val="600"/>
              </a:spcAft>
            </a:pPr>
            <a:r>
              <a:rPr lang="en-CA" altLang="en-US" dirty="0"/>
              <a:t>Headache Classification Committee of the International Headache Society (IHS). The International Classification of Headache Disorders, 3</a:t>
            </a:r>
            <a:r>
              <a:rPr lang="en-CA" altLang="en-US" baseline="30000" dirty="0"/>
              <a:t>rd </a:t>
            </a:r>
            <a:r>
              <a:rPr lang="en-CA" altLang="en-US" dirty="0"/>
              <a:t>edition (beta version). </a:t>
            </a:r>
            <a:r>
              <a:rPr lang="en-CA" altLang="en-US" i="1" dirty="0"/>
              <a:t>Cephalalgia</a:t>
            </a:r>
            <a:r>
              <a:rPr lang="en-CA" altLang="en-US" dirty="0"/>
              <a:t>. 2013;33(9):629-808.</a:t>
            </a:r>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7AA8C5-457E-4951-81F9-0ADBFD587762}" type="slidenum">
              <a:rPr lang="en-CA" altLang="fr-FR" smtClean="0">
                <a:solidFill>
                  <a:srgbClr val="000000"/>
                </a:solidFill>
              </a:rPr>
              <a:pPr fontAlgn="base">
                <a:spcBef>
                  <a:spcPct val="0"/>
                </a:spcBef>
                <a:spcAft>
                  <a:spcPct val="0"/>
                </a:spcAft>
                <a:defRPr/>
              </a:pPr>
              <a:t>37</a:t>
            </a:fld>
            <a:endParaRPr lang="en-CA" altLang="fr-FR" dirty="0" smtClean="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Esta slide menciona los criterios de la International Headache Society para migraña crónica.</a:t>
            </a:r>
          </a:p>
          <a:p>
            <a:pPr eaLnBrk="1" hangingPunct="1">
              <a:spcBef>
                <a:spcPct val="0"/>
              </a:spcBef>
              <a:spcAft>
                <a:spcPts val="600"/>
              </a:spcAft>
            </a:pPr>
            <a:r>
              <a:rPr lang="es-MX" altLang="en-US" b="1" dirty="0" smtClean="0"/>
              <a:t>Referencia</a:t>
            </a:r>
          </a:p>
          <a:p>
            <a:pPr eaLnBrk="1" hangingPunct="1">
              <a:spcBef>
                <a:spcPct val="0"/>
              </a:spcBef>
              <a:spcAft>
                <a:spcPts val="600"/>
              </a:spcAft>
            </a:pPr>
            <a:r>
              <a:rPr lang="en-CA" altLang="en-US" dirty="0"/>
              <a:t>Headache Classification Committee of the International Headache Society (IHS). The International Classification of Headache Disorders, 3</a:t>
            </a:r>
            <a:r>
              <a:rPr lang="en-CA" altLang="en-US" baseline="30000" dirty="0"/>
              <a:t>rd </a:t>
            </a:r>
            <a:r>
              <a:rPr lang="en-CA" altLang="en-US" dirty="0"/>
              <a:t>edition (beta version). </a:t>
            </a:r>
            <a:r>
              <a:rPr lang="en-CA" altLang="en-US" i="1" dirty="0"/>
              <a:t>Cephalalgia</a:t>
            </a:r>
            <a:r>
              <a:rPr lang="en-CA" altLang="en-US" dirty="0"/>
              <a:t>. 2013;33(9):629-808.</a:t>
            </a:r>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B2BC245-E429-4230-A2A3-9123BA16B081}" type="slidenum">
              <a:rPr lang="en-CA" altLang="fr-FR" smtClean="0">
                <a:solidFill>
                  <a:srgbClr val="000000"/>
                </a:solidFill>
              </a:rPr>
              <a:pPr fontAlgn="base">
                <a:spcBef>
                  <a:spcPct val="0"/>
                </a:spcBef>
                <a:spcAft>
                  <a:spcPct val="0"/>
                </a:spcAft>
                <a:defRPr/>
              </a:pPr>
              <a:t>38</a:t>
            </a:fld>
            <a:endParaRPr lang="en-CA" altLang="fr-FR" dirty="0"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solidFill>
                <a:srgbClr val="002060"/>
              </a:solidFill>
            </a:endParaRPr>
          </a:p>
        </p:txBody>
      </p:sp>
      <p:sp>
        <p:nvSpPr>
          <p:cNvPr id="12390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4FFACCD-4A68-4B23-A42C-3C989730439C}" type="slidenum">
              <a:rPr lang="en-CA" altLang="fr-FR" smtClean="0"/>
              <a:pPr fontAlgn="base">
                <a:spcBef>
                  <a:spcPct val="0"/>
                </a:spcBef>
                <a:spcAft>
                  <a:spcPct val="0"/>
                </a:spcAft>
                <a:defRPr/>
              </a:pPr>
              <a:t>39</a:t>
            </a:fld>
            <a:endParaRPr lang="en-CA" alt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s-MX" altLang="en-US" b="1" dirty="0" smtClean="0"/>
              <a:t>Notas del Speaker</a:t>
            </a:r>
          </a:p>
          <a:p>
            <a:pPr>
              <a:spcAft>
                <a:spcPts val="600"/>
              </a:spcAft>
            </a:pPr>
            <a:r>
              <a:rPr lang="es-MX" altLang="en-US" dirty="0" smtClean="0"/>
              <a:t>Esta slide describe la Historia de la clasificación de la cefalea, desde la clasificación de 1988 por la International Headache Society (IHS) hasta la versión actual (2013) de la clasificación.</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Headache Classification Committee of the International Headache Society (IHS). The International Classification of Headache Disorders, 3</a:t>
            </a:r>
            <a:r>
              <a:rPr lang="en-CA" altLang="fr-FR" baseline="30000" dirty="0"/>
              <a:t>rd </a:t>
            </a:r>
            <a:r>
              <a:rPr lang="en-CA" altLang="fr-FR" dirty="0"/>
              <a:t>edition (beta version). </a:t>
            </a:r>
            <a:r>
              <a:rPr lang="en-CA" altLang="fr-FR" i="1" dirty="0"/>
              <a:t>Cephalalgia</a:t>
            </a:r>
            <a:r>
              <a:rPr lang="en-CA" altLang="fr-FR" dirty="0"/>
              <a:t>. 2013;33(9):629-808.</a:t>
            </a:r>
          </a:p>
          <a:p>
            <a:pPr>
              <a:spcAft>
                <a:spcPts val="600"/>
              </a:spcAft>
            </a:pPr>
            <a:endParaRPr lang="es-MX" altLang="en-US" dirty="0" smtClean="0"/>
          </a:p>
        </p:txBody>
      </p:sp>
      <p:sp>
        <p:nvSpPr>
          <p:cNvPr id="4" name="Slide Number Placeholder 3"/>
          <p:cNvSpPr>
            <a:spLocks noGrp="1"/>
          </p:cNvSpPr>
          <p:nvPr>
            <p:ph type="sldNum" sz="quarter" idx="5"/>
          </p:nvPr>
        </p:nvSpPr>
        <p:spPr/>
        <p:txBody>
          <a:bodyPr/>
          <a:lstStyle/>
          <a:p>
            <a:pPr>
              <a:defRPr/>
            </a:pPr>
            <a:fld id="{DD8EBDA0-E851-4E2E-B9FD-5CC90B90FFFC}" type="slidenum">
              <a:rPr lang="en-CA" smtClean="0">
                <a:solidFill>
                  <a:prstClr val="black"/>
                </a:solidFill>
              </a:rPr>
              <a:pPr>
                <a:defRPr/>
              </a:pPr>
              <a:t>4</a:t>
            </a:fld>
            <a:endParaRPr lang="en-CA"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92832" y="4185990"/>
            <a:ext cx="6768752" cy="4778624"/>
          </a:xfrm>
        </p:spPr>
        <p:txBody>
          <a:bodyPr>
            <a:normAutofit/>
          </a:bodyPr>
          <a:lstStyle/>
          <a:p>
            <a:pPr eaLnBrk="1" fontAlgn="auto" hangingPunct="1">
              <a:spcBef>
                <a:spcPts val="0"/>
              </a:spcBef>
              <a:spcAft>
                <a:spcPts val="305"/>
              </a:spcAft>
              <a:defRPr/>
            </a:pPr>
            <a:r>
              <a:rPr lang="es-MX" b="1" dirty="0" smtClean="0"/>
              <a:t>Notas del Speaker</a:t>
            </a:r>
          </a:p>
          <a:p>
            <a:pPr eaLnBrk="1" fontAlgn="auto" hangingPunct="1">
              <a:spcBef>
                <a:spcPts val="0"/>
              </a:spcBef>
              <a:spcAft>
                <a:spcPts val="0"/>
              </a:spcAft>
              <a:defRPr/>
            </a:pPr>
            <a:r>
              <a:rPr lang="es-MX" dirty="0" smtClean="0"/>
              <a:t>Algunos pacientes piensan que los diarios de cefalea son muy útiles para identificar y eliminar factores que influencian sus cefaleas. Los diarios pueden ser tan sencillos como un cuaderno o calendario de pared o pueden ser muy elaborados. Como mínimo, el paciente debe tratar de capturar la siguiente información: </a:t>
            </a:r>
          </a:p>
          <a:p>
            <a:pPr marL="361950" indent="-179388" eaLnBrk="1" fontAlgn="auto" hangingPunct="1">
              <a:spcBef>
                <a:spcPts val="0"/>
              </a:spcBef>
              <a:spcAft>
                <a:spcPts val="0"/>
              </a:spcAft>
              <a:buFont typeface="Arial" panose="020B0604020202020204" pitchFamily="34" charset="0"/>
              <a:buChar char="•"/>
              <a:defRPr/>
            </a:pPr>
            <a:r>
              <a:rPr lang="es-MX" dirty="0" smtClean="0"/>
              <a:t>Fecha, hora de inicio y final</a:t>
            </a:r>
          </a:p>
          <a:p>
            <a:pPr marL="361950" indent="-179388" eaLnBrk="1" fontAlgn="auto" hangingPunct="1">
              <a:spcBef>
                <a:spcPts val="0"/>
              </a:spcBef>
              <a:spcAft>
                <a:spcPts val="0"/>
              </a:spcAft>
              <a:buFont typeface="Arial" panose="020B0604020202020204" pitchFamily="34" charset="0"/>
              <a:buChar char="•"/>
              <a:defRPr/>
            </a:pPr>
            <a:r>
              <a:rPr lang="es-MX" dirty="0" smtClean="0"/>
              <a:t>Síntomas precedentes</a:t>
            </a:r>
          </a:p>
          <a:p>
            <a:pPr marL="361950" indent="-179388" eaLnBrk="1" fontAlgn="auto" hangingPunct="1">
              <a:spcBef>
                <a:spcPts val="0"/>
              </a:spcBef>
              <a:spcAft>
                <a:spcPts val="0"/>
              </a:spcAft>
              <a:buFont typeface="Arial" panose="020B0604020202020204" pitchFamily="34" charset="0"/>
              <a:buChar char="•"/>
              <a:defRPr/>
            </a:pPr>
            <a:r>
              <a:rPr lang="es-MX" dirty="0" smtClean="0"/>
              <a:t>Intensidad en la escala</a:t>
            </a:r>
          </a:p>
          <a:p>
            <a:pPr marL="361950" indent="-179388" eaLnBrk="1" fontAlgn="auto" hangingPunct="1">
              <a:spcBef>
                <a:spcPts val="0"/>
              </a:spcBef>
              <a:spcAft>
                <a:spcPts val="0"/>
              </a:spcAft>
              <a:buFont typeface="Arial" panose="020B0604020202020204" pitchFamily="34" charset="0"/>
              <a:buChar char="•"/>
              <a:defRPr/>
            </a:pPr>
            <a:r>
              <a:rPr lang="es-MX" dirty="0" smtClean="0"/>
              <a:t>Gatillos sospechados</a:t>
            </a:r>
          </a:p>
          <a:p>
            <a:pPr marL="361950" indent="-179388" eaLnBrk="1" fontAlgn="auto" hangingPunct="1">
              <a:spcBef>
                <a:spcPts val="0"/>
              </a:spcBef>
              <a:spcAft>
                <a:spcPts val="0"/>
              </a:spcAft>
              <a:buFont typeface="Arial" panose="020B0604020202020204" pitchFamily="34" charset="0"/>
              <a:buChar char="•"/>
              <a:defRPr/>
            </a:pPr>
            <a:r>
              <a:rPr lang="es-MX" dirty="0" smtClean="0"/>
              <a:t>CUALQUIER medicamento tomado, incluyendo medicamento0s sin receta – anote a dosis tomada, cuántas tabletas tomó el paciente hoy</a:t>
            </a:r>
          </a:p>
          <a:p>
            <a:pPr marL="361950" indent="-179388" eaLnBrk="1" fontAlgn="auto" hangingPunct="1">
              <a:spcBef>
                <a:spcPts val="0"/>
              </a:spcBef>
              <a:spcAft>
                <a:spcPts val="0"/>
              </a:spcAft>
              <a:buFont typeface="Arial" panose="020B0604020202020204" pitchFamily="34" charset="0"/>
              <a:buChar char="•"/>
              <a:defRPr/>
            </a:pPr>
            <a:r>
              <a:rPr lang="es-MX" dirty="0" smtClean="0"/>
              <a:t>Alivio (completo/parcial/ninguno)</a:t>
            </a:r>
          </a:p>
          <a:p>
            <a:pPr marL="361950" indent="-179388" eaLnBrk="1" fontAlgn="auto" hangingPunct="1">
              <a:spcBef>
                <a:spcPts val="0"/>
              </a:spcBef>
              <a:spcAft>
                <a:spcPts val="0"/>
              </a:spcAft>
              <a:buFont typeface="Arial" panose="020B0604020202020204" pitchFamily="34" charset="0"/>
              <a:buChar char="•"/>
              <a:defRPr/>
            </a:pPr>
            <a:r>
              <a:rPr lang="es-MX" dirty="0" smtClean="0"/>
              <a:t>Relación con el ciclo menstrual</a:t>
            </a:r>
          </a:p>
          <a:p>
            <a:pPr marL="263525" indent="-196850" eaLnBrk="1" fontAlgn="auto" hangingPunct="1">
              <a:spcBef>
                <a:spcPts val="0"/>
              </a:spcBef>
              <a:spcAft>
                <a:spcPts val="0"/>
              </a:spcAft>
              <a:buFont typeface="Arial" panose="020B0604020202020204" pitchFamily="34" charset="0"/>
              <a:buChar char="•"/>
              <a:defRPr/>
            </a:pPr>
            <a:endParaRPr lang="es-MX" dirty="0" smtClean="0"/>
          </a:p>
          <a:p>
            <a:pPr eaLnBrk="1" fontAlgn="auto" hangingPunct="1">
              <a:spcBef>
                <a:spcPts val="0"/>
              </a:spcBef>
              <a:spcAft>
                <a:spcPts val="305"/>
              </a:spcAft>
              <a:defRPr/>
            </a:pPr>
            <a:r>
              <a:rPr lang="es-MX" dirty="0" smtClean="0"/>
              <a:t>Las Guías de Cefalea del National Institute for Health and Care Excellence (NICE) sugieren el uso de un diario de cefalea para ayudar al diagnóstico de cefalea primaria. Los pacientes deben registrar toda la información relacionada con la cefalea por cuando menos 8 semanas.</a:t>
            </a:r>
          </a:p>
          <a:p>
            <a:pPr eaLnBrk="1" fontAlgn="auto" hangingPunct="1">
              <a:spcBef>
                <a:spcPts val="0"/>
              </a:spcBef>
              <a:spcAft>
                <a:spcPts val="305"/>
              </a:spcAft>
              <a:defRPr/>
            </a:pPr>
            <a:r>
              <a:rPr lang="es-MX" b="1" dirty="0" smtClean="0"/>
              <a:t>Referencias</a:t>
            </a:r>
          </a:p>
          <a:p>
            <a:pPr eaLnBrk="1" fontAlgn="auto" hangingPunct="1">
              <a:spcBef>
                <a:spcPts val="0"/>
              </a:spcBef>
              <a:spcAft>
                <a:spcPts val="305"/>
              </a:spcAft>
              <a:defRPr/>
            </a:pPr>
            <a:r>
              <a:rPr lang="en-CA" dirty="0" smtClean="0"/>
              <a:t>American </a:t>
            </a:r>
            <a:r>
              <a:rPr lang="en-CA" dirty="0"/>
              <a:t>Headache Society. Brainstorm. 2004. Available at: http://www.americanheadachesociety.org/assets/1/7/Book_-_Brainstorm_Syllabus.pdf. Accessed 04 December, 2014. </a:t>
            </a:r>
          </a:p>
          <a:p>
            <a:pPr eaLnBrk="1" fontAlgn="auto" hangingPunct="1">
              <a:spcBef>
                <a:spcPts val="0"/>
              </a:spcBef>
              <a:spcAft>
                <a:spcPts val="609"/>
              </a:spcAft>
              <a:defRPr/>
            </a:pPr>
            <a:r>
              <a:rPr lang="en-CA" dirty="0"/>
              <a:t>National Institute for Health and Care Excellence . Diagnosis and management of headache in young people and adults. CG150. London: NICE; 2012. Available at: https://www.nice.org.uk/guidance/cg150/resources/guidance-headaches-pdf. Accessed 20 May, 2015.</a:t>
            </a:r>
          </a:p>
          <a:p>
            <a:pPr eaLnBrk="1" fontAlgn="auto" hangingPunct="1">
              <a:spcBef>
                <a:spcPts val="0"/>
              </a:spcBef>
              <a:spcAft>
                <a:spcPts val="609"/>
              </a:spcAft>
              <a:defRPr/>
            </a:pPr>
            <a:endParaRPr lang="en-CA" dirty="0" smtClean="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8DDD36D-3F4A-462D-AF69-3D24E2898D63}" type="slidenum">
              <a:rPr lang="en-CA" altLang="fr-FR" smtClean="0">
                <a:solidFill>
                  <a:srgbClr val="000000"/>
                </a:solidFill>
              </a:rPr>
              <a:pPr fontAlgn="base">
                <a:spcBef>
                  <a:spcPct val="0"/>
                </a:spcBef>
                <a:spcAft>
                  <a:spcPct val="0"/>
                </a:spcAft>
                <a:defRPr/>
              </a:pPr>
              <a:t>40</a:t>
            </a:fld>
            <a:endParaRPr lang="en-CA" altLang="fr-FR" dirty="0" smtClean="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xfrm>
            <a:off x="696913" y="4473575"/>
            <a:ext cx="5607050" cy="41560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spcAft>
                <a:spcPts val="600"/>
              </a:spcAft>
              <a:defRPr/>
            </a:pPr>
            <a:r>
              <a:rPr lang="es-MX" altLang="fr-FR" b="1" dirty="0" smtClean="0"/>
              <a:t>Notas del Speaker</a:t>
            </a:r>
          </a:p>
          <a:p>
            <a:pPr eaLnBrk="1" hangingPunct="1">
              <a:spcBef>
                <a:spcPct val="0"/>
              </a:spcBef>
              <a:spcAft>
                <a:spcPts val="600"/>
              </a:spcAft>
              <a:defRPr/>
            </a:pPr>
            <a:r>
              <a:rPr lang="es-MX" altLang="fr-FR" dirty="0" smtClean="0"/>
              <a:t>Esta slide resume algunas de las herramientas disponibles para la evaluación de los pacientes y el diagnóstico de migraña.</a:t>
            </a:r>
          </a:p>
          <a:p>
            <a:pPr eaLnBrk="1" hangingPunct="1">
              <a:spcBef>
                <a:spcPct val="0"/>
              </a:spcBef>
              <a:spcAft>
                <a:spcPts val="600"/>
              </a:spcAft>
              <a:defRPr/>
            </a:pPr>
            <a:r>
              <a:rPr lang="es-MX" altLang="fr-FR" b="1" dirty="0" smtClean="0"/>
              <a:t>Referencias</a:t>
            </a:r>
          </a:p>
          <a:p>
            <a:pPr eaLnBrk="1" hangingPunct="1">
              <a:spcBef>
                <a:spcPct val="0"/>
              </a:spcBef>
              <a:spcAft>
                <a:spcPts val="600"/>
              </a:spcAft>
              <a:defRPr/>
            </a:pPr>
            <a:r>
              <a:rPr lang="sv-SE" altLang="fr-FR" dirty="0" smtClean="0"/>
              <a:t>Lipton </a:t>
            </a:r>
            <a:r>
              <a:rPr lang="sv-SE" altLang="fr-FR" dirty="0"/>
              <a:t>RB, Dodick D, Sadovsky R </a:t>
            </a:r>
            <a:r>
              <a:rPr lang="sv-SE" altLang="fr-FR" i="1" dirty="0"/>
              <a:t>et al. </a:t>
            </a:r>
            <a:r>
              <a:rPr lang="en-CA" altLang="fr-FR" dirty="0"/>
              <a:t>A self-administered screener for migraine in primary care: The ID Migraine™ validation study. </a:t>
            </a:r>
            <a:r>
              <a:rPr lang="en-CA" altLang="fr-FR" i="1" dirty="0"/>
              <a:t>Neurology</a:t>
            </a:r>
            <a:r>
              <a:rPr lang="en-CA" altLang="fr-FR" dirty="0"/>
              <a:t>. 2003;61:375-82. </a:t>
            </a:r>
          </a:p>
          <a:p>
            <a:pPr eaLnBrk="1" hangingPunct="1">
              <a:spcBef>
                <a:spcPct val="0"/>
              </a:spcBef>
              <a:spcAft>
                <a:spcPts val="600"/>
              </a:spcAft>
              <a:defRPr/>
            </a:pPr>
            <a:r>
              <a:rPr lang="en-CA" altLang="fr-FR" dirty="0"/>
              <a:t>Maizels M, Burchette R. Rapid and sensitive paradigm for screening patients with headache in primary care settings. </a:t>
            </a:r>
            <a:r>
              <a:rPr lang="en-CA" altLang="fr-FR" i="1" dirty="0"/>
              <a:t>Headache.</a:t>
            </a:r>
            <a:r>
              <a:rPr lang="en-CA" altLang="fr-FR" dirty="0"/>
              <a:t> 2003;43:441-50.</a:t>
            </a:r>
          </a:p>
          <a:p>
            <a:pPr eaLnBrk="1" hangingPunct="1">
              <a:spcBef>
                <a:spcPct val="0"/>
              </a:spcBef>
              <a:spcAft>
                <a:spcPts val="600"/>
              </a:spcAft>
              <a:defRPr/>
            </a:pPr>
            <a:r>
              <a:rPr lang="en-CA" altLang="fr-FR" dirty="0"/>
              <a:t>Stewart WF, Lipton RB, Dowson AJ, Sawyer J. Development and testing of the Migraine Disability Assessment (MIDAS) Questionnaire to assess headache-related disability. </a:t>
            </a:r>
            <a:r>
              <a:rPr lang="en-CA" altLang="fr-FR" i="1" dirty="0"/>
              <a:t>Neurology. </a:t>
            </a:r>
            <a:r>
              <a:rPr lang="en-CA" altLang="fr-FR" dirty="0"/>
              <a:t>2001;56(6 Suppl 1):S20-8.</a:t>
            </a:r>
          </a:p>
          <a:p>
            <a:pPr eaLnBrk="1" hangingPunct="1">
              <a:spcBef>
                <a:spcPct val="0"/>
              </a:spcBef>
              <a:spcAft>
                <a:spcPts val="600"/>
              </a:spcAft>
              <a:defRPr/>
            </a:pPr>
            <a:r>
              <a:rPr lang="en-CA" altLang="fr-FR" dirty="0"/>
              <a:t>Kosinski M, Bayliss MS, Bjorner JB et al. A six-item short-form survey for measuring headache impact: the HIT-6. </a:t>
            </a:r>
            <a:r>
              <a:rPr lang="en-CA" altLang="fr-FR" i="1" dirty="0"/>
              <a:t>Qual Life Res. </a:t>
            </a:r>
            <a:r>
              <a:rPr lang="en-CA" altLang="fr-FR" dirty="0"/>
              <a:t>2003;12:963-74.</a:t>
            </a:r>
          </a:p>
          <a:p>
            <a:pPr eaLnBrk="1" hangingPunct="1">
              <a:spcBef>
                <a:spcPct val="0"/>
              </a:spcBef>
              <a:spcAft>
                <a:spcPts val="600"/>
              </a:spcAft>
              <a:defRPr/>
            </a:pPr>
            <a:r>
              <a:rPr lang="en-CA" altLang="fr-FR" dirty="0"/>
              <a:t>Lipton RB, Kolodner K, Bigal ME </a:t>
            </a:r>
            <a:r>
              <a:rPr lang="en-CA" altLang="fr-FR" i="1" dirty="0"/>
              <a:t>et al.</a:t>
            </a:r>
            <a:r>
              <a:rPr lang="en-CA" altLang="fr-FR" dirty="0"/>
              <a:t> Validity and reliability of the Migraine-Treatment Optimization Questionnaire. </a:t>
            </a:r>
            <a:r>
              <a:rPr lang="en-CA" altLang="fr-FR" i="1" dirty="0"/>
              <a:t>Cephalalgia</a:t>
            </a:r>
            <a:r>
              <a:rPr lang="en-CA" altLang="fr-FR" dirty="0"/>
              <a:t>. 2009;29:751-9.</a:t>
            </a:r>
          </a:p>
          <a:p>
            <a:pPr eaLnBrk="1" hangingPunct="1">
              <a:spcBef>
                <a:spcPct val="0"/>
              </a:spcBef>
              <a:spcAft>
                <a:spcPts val="600"/>
              </a:spcAft>
              <a:defRPr/>
            </a:pPr>
            <a:r>
              <a:rPr lang="en-CA" altLang="fr-FR" dirty="0"/>
              <a:t>Dowson AJ, Tepper SJ, Baos V </a:t>
            </a:r>
            <a:r>
              <a:rPr lang="en-CA" altLang="fr-FR" i="1" dirty="0"/>
              <a:t>et al. </a:t>
            </a:r>
            <a:r>
              <a:rPr lang="en-CA" altLang="fr-FR" dirty="0"/>
              <a:t>Identifying patients who require a change in their current acute migraine treatment: the Migraine Assessment of Current Therapy (Migraine-ACT) questionnaire. </a:t>
            </a:r>
            <a:r>
              <a:rPr lang="en-CA" altLang="fr-FR" i="1" dirty="0"/>
              <a:t>Curr Med Res Opin. </a:t>
            </a:r>
            <a:r>
              <a:rPr lang="en-CA" altLang="fr-FR" dirty="0"/>
              <a:t>2004;20:1125-35.</a:t>
            </a:r>
          </a:p>
          <a:p>
            <a:pPr eaLnBrk="1" hangingPunct="1">
              <a:spcBef>
                <a:spcPct val="0"/>
              </a:spcBef>
              <a:spcAft>
                <a:spcPts val="600"/>
              </a:spcAft>
              <a:defRPr/>
            </a:pPr>
            <a:r>
              <a:rPr lang="en-CA" altLang="fr-FR" dirty="0"/>
              <a:t>Kilminster SG, Dowson AJ, Tepper SJ </a:t>
            </a:r>
            <a:r>
              <a:rPr lang="en-CA" altLang="fr-FR" i="1" dirty="0"/>
              <a:t>et al. </a:t>
            </a:r>
            <a:r>
              <a:rPr lang="en-CA" altLang="fr-FR" dirty="0"/>
              <a:t>Reliability, validity, and clinical utility of the Migraine-ACT questionnaire. </a:t>
            </a:r>
            <a:r>
              <a:rPr lang="en-CA" altLang="fr-FR" i="1" dirty="0"/>
              <a:t>Headache. </a:t>
            </a:r>
            <a:r>
              <a:rPr lang="en-CA" altLang="fr-FR" dirty="0"/>
              <a:t>2006;46:553-62.</a:t>
            </a:r>
          </a:p>
          <a:p>
            <a:pPr eaLnBrk="1" hangingPunct="1">
              <a:spcBef>
                <a:spcPct val="0"/>
              </a:spcBef>
              <a:spcAft>
                <a:spcPts val="600"/>
              </a:spcAft>
              <a:defRPr/>
            </a:pPr>
            <a:endParaRPr lang="en-CA" altLang="fr-FR" dirty="0" smtClean="0"/>
          </a:p>
          <a:p>
            <a:pPr eaLnBrk="1" hangingPunct="1">
              <a:spcBef>
                <a:spcPct val="0"/>
              </a:spcBef>
              <a:spcAft>
                <a:spcPts val="600"/>
              </a:spcAft>
              <a:defRPr/>
            </a:pPr>
            <a:endParaRPr lang="en-CA" altLang="fr-FR" dirty="0" smtClean="0"/>
          </a:p>
          <a:p>
            <a:pPr eaLnBrk="1" hangingPunct="1">
              <a:spcBef>
                <a:spcPct val="0"/>
              </a:spcBef>
              <a:spcAft>
                <a:spcPts val="600"/>
              </a:spcAft>
              <a:defRPr/>
            </a:pPr>
            <a:endParaRPr lang="en-CA" altLang="fr-FR" dirty="0" smtClean="0"/>
          </a:p>
          <a:p>
            <a:pPr eaLnBrk="1" hangingPunct="1">
              <a:spcBef>
                <a:spcPct val="0"/>
              </a:spcBef>
              <a:defRPr/>
            </a:pPr>
            <a:endParaRPr lang="en-CA" altLang="fr-FR" dirty="0" smtClean="0"/>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CA" altLang="fr-FR" dirty="0" smtClean="0"/>
              <a:t>N </a:t>
            </a:r>
            <a:fld id="{DE117BF7-4EFB-40DB-A23E-423D5F747341}" type="slidenum">
              <a:rPr lang="en-CA" altLang="fr-FR" smtClean="0"/>
              <a:pPr fontAlgn="base">
                <a:spcBef>
                  <a:spcPct val="0"/>
                </a:spcBef>
                <a:spcAft>
                  <a:spcPct val="0"/>
                </a:spcAft>
                <a:defRPr/>
              </a:pPr>
              <a:t>41</a:t>
            </a:fld>
            <a:endParaRPr lang="en-CA" altLang="fr-F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Los estudios de imágenes no son universalmente recomendados para diagnóstico de Migraña.</a:t>
            </a:r>
          </a:p>
          <a:p>
            <a:pPr eaLnBrk="1" hangingPunct="1">
              <a:spcBef>
                <a:spcPct val="0"/>
              </a:spcBef>
              <a:spcAft>
                <a:spcPts val="600"/>
              </a:spcAft>
            </a:pPr>
            <a:r>
              <a:rPr lang="es-MX" altLang="fr-FR" dirty="0" smtClean="0"/>
              <a:t>De acuerdo con la American Academy of Neurology, los estudios de imágenes deben ser considerados solamente en pacientes con migraña con signos neurológicos o patrones típicos de cefalea.</a:t>
            </a:r>
          </a:p>
          <a:p>
            <a:pPr eaLnBrk="1" hangingPunct="1">
              <a:spcBef>
                <a:spcPct val="0"/>
              </a:spcBef>
              <a:spcAft>
                <a:spcPts val="600"/>
              </a:spcAft>
            </a:pPr>
            <a:r>
              <a:rPr lang="es-MX" altLang="fr-FR" dirty="0" smtClean="0"/>
              <a:t>De acuerdo con el U.S. Headache Consortium, los estudios de imágenes deben ser considerados en pacientes con cefalea no-aguda y hallazgos inexplicables en el examen neurológico. Los estudios de imágenes usualmente nos e justifican en pacientes con un examen neurológico normal. Sin embargo, un umbral más bajo puede aplicar si la cefalea tiene características atípicas o no cumple con la definición estricta de migraña. </a:t>
            </a:r>
          </a:p>
          <a:p>
            <a:pPr eaLnBrk="1" hangingPunct="1">
              <a:spcBef>
                <a:spcPct val="0"/>
              </a:spcBef>
              <a:spcAft>
                <a:spcPts val="600"/>
              </a:spcAft>
            </a:pPr>
            <a:r>
              <a:rPr lang="es-MX" altLang="fr-FR" dirty="0" smtClean="0"/>
              <a:t>Los pacientes con cefaleas estables que cumplen os criterios diagnósticos de migraña deben ser sometidos a estudios de imágenes. Si IRM está disponible, la TC no debe ser realizada excepto en casos de urgencia.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Aukerman G, Knutson D, Miser WF. Management of the acute migraine headache. </a:t>
            </a:r>
            <a:r>
              <a:rPr lang="en-CA" altLang="fr-FR" i="1" dirty="0"/>
              <a:t>Am Fam Physician. </a:t>
            </a:r>
            <a:r>
              <a:rPr lang="en-CA" altLang="fr-FR" dirty="0"/>
              <a:t>2002;66(11):2123-30.</a:t>
            </a:r>
          </a:p>
          <a:p>
            <a:pPr eaLnBrk="1" hangingPunct="1">
              <a:spcBef>
                <a:spcPct val="0"/>
              </a:spcBef>
              <a:spcAft>
                <a:spcPts val="600"/>
              </a:spcAft>
            </a:pPr>
            <a:endParaRPr lang="es-MX" altLang="fr-FR" dirty="0"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153E2C-E177-4988-BB28-386C95FDA7E7}" type="slidenum">
              <a:rPr lang="en-CA" altLang="fr-FR" smtClean="0">
                <a:solidFill>
                  <a:srgbClr val="000000"/>
                </a:solidFill>
              </a:rPr>
              <a:pPr fontAlgn="base">
                <a:spcBef>
                  <a:spcPct val="0"/>
                </a:spcBef>
                <a:spcAft>
                  <a:spcPct val="0"/>
                </a:spcAft>
                <a:defRPr/>
              </a:pPr>
              <a:t>42</a:t>
            </a:fld>
            <a:endParaRPr lang="en-CA" altLang="fr-FR" dirty="0" smtClean="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1280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63406C7-1028-49A4-BDB8-0A0E063B2976}" type="slidenum">
              <a:rPr lang="en-CA" altLang="fr-FR" smtClean="0"/>
              <a:pPr fontAlgn="base">
                <a:spcBef>
                  <a:spcPct val="0"/>
                </a:spcBef>
                <a:spcAft>
                  <a:spcPct val="0"/>
                </a:spcAft>
                <a:defRPr/>
              </a:pPr>
              <a:t>43</a:t>
            </a:fld>
            <a:endParaRPr lang="en-CA" altLang="fr-FR"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ts val="0"/>
              </a:spcBef>
              <a:spcAft>
                <a:spcPts val="600"/>
              </a:spcAft>
              <a:defRPr/>
            </a:pPr>
            <a:r>
              <a:rPr lang="es-MX" b="1" dirty="0" smtClean="0"/>
              <a:t>Notas del Speaker</a:t>
            </a:r>
          </a:p>
          <a:p>
            <a:pPr fontAlgn="auto">
              <a:spcBef>
                <a:spcPts val="0"/>
              </a:spcBef>
              <a:spcAft>
                <a:spcPts val="600"/>
              </a:spcAft>
              <a:defRPr/>
            </a:pPr>
            <a:r>
              <a:rPr lang="es-MX" dirty="0" smtClean="0"/>
              <a:t>La migraña está asociada con el mismo nivel de discapacidad que la demencia, la cuadriplegía, y psicosis aguda</a:t>
            </a:r>
            <a:r>
              <a:rPr lang="es-MX" baseline="30000" dirty="0" smtClean="0"/>
              <a:t>2 </a:t>
            </a:r>
            <a:r>
              <a:rPr lang="es-MX" dirty="0" smtClean="0"/>
              <a:t>y representa 1.3% de años vividos con discapacidad (años vividos con discapacidad [YLD])</a:t>
            </a:r>
            <a:r>
              <a:rPr lang="es-MX" baseline="30000" dirty="0" smtClean="0"/>
              <a:t>1. </a:t>
            </a:r>
            <a:r>
              <a:rPr lang="es-MX" dirty="0" smtClean="0"/>
              <a:t>La migraña también está asociada con importantes costos de salud</a:t>
            </a:r>
            <a:r>
              <a:rPr lang="es-MX" baseline="30000" dirty="0" smtClean="0"/>
              <a:t>4,5. </a:t>
            </a:r>
            <a:r>
              <a:rPr lang="es-MX" dirty="0" smtClean="0"/>
              <a:t>La figura en esta slide ilustra el Impacto Económico de la Migraña en Norte América. </a:t>
            </a:r>
            <a:endParaRPr lang="es-MX" baseline="30000" dirty="0" smtClean="0"/>
          </a:p>
          <a:p>
            <a:pPr eaLnBrk="1" hangingPunct="1">
              <a:spcBef>
                <a:spcPct val="0"/>
              </a:spcBef>
              <a:spcAft>
                <a:spcPts val="600"/>
              </a:spcAft>
              <a:defRPr/>
            </a:pPr>
            <a:r>
              <a:rPr lang="es-MX" altLang="fr-FR" b="1" dirty="0" smtClean="0"/>
              <a:t>Referencias</a:t>
            </a:r>
          </a:p>
          <a:p>
            <a:pPr marL="228600" indent="-228600" eaLnBrk="1" hangingPunct="1">
              <a:spcBef>
                <a:spcPct val="0"/>
              </a:spcBef>
              <a:spcAft>
                <a:spcPts val="600"/>
              </a:spcAft>
              <a:buFont typeface="+mj-lt"/>
              <a:buAutoNum type="arabicPeriod"/>
              <a:defRPr/>
            </a:pPr>
            <a:r>
              <a:rPr lang="en-CA" altLang="fr-FR" dirty="0"/>
              <a:t>World Health Organization. Headache disorders. Fact sheet number 277. 2012. Available at: http://www.who.int/mediacentre/factsheets/fs277/en/.</a:t>
            </a:r>
          </a:p>
          <a:p>
            <a:pPr marL="228600" indent="-228600" eaLnBrk="1" hangingPunct="1">
              <a:spcBef>
                <a:spcPct val="0"/>
              </a:spcBef>
              <a:spcAft>
                <a:spcPts val="600"/>
              </a:spcAft>
              <a:buFont typeface="+mj-lt"/>
              <a:buAutoNum type="arabicPeriod"/>
              <a:defRPr/>
            </a:pPr>
            <a:r>
              <a:rPr lang="en-CA" altLang="fr-FR" dirty="0"/>
              <a:t>Harwood RH, Sayer AA, Hirschfeld M. Current and future worldwide prevalence of dependency, its relationship to total population, and dependency ratios. </a:t>
            </a:r>
            <a:r>
              <a:rPr lang="en-CA" altLang="fr-FR" i="1" dirty="0"/>
              <a:t>Bull World Health Organ</a:t>
            </a:r>
            <a:r>
              <a:rPr lang="en-CA" altLang="fr-FR" dirty="0"/>
              <a:t>. 2004; 82(4): 251-8.</a:t>
            </a:r>
          </a:p>
          <a:p>
            <a:pPr marL="228600" indent="-228600" eaLnBrk="1" hangingPunct="1">
              <a:spcBef>
                <a:spcPct val="0"/>
              </a:spcBef>
              <a:spcAft>
                <a:spcPts val="600"/>
              </a:spcAft>
              <a:buFont typeface="+mj-lt"/>
              <a:buAutoNum type="arabicPeriod"/>
              <a:defRPr/>
            </a:pPr>
            <a:r>
              <a:rPr lang="en-CA" altLang="fr-FR" dirty="0"/>
              <a:t>Steiner TJ, Stovner LJ, Birbeck GL. Migraine: the seventh disabler. </a:t>
            </a:r>
            <a:r>
              <a:rPr lang="en-CA" altLang="fr-FR" i="1" dirty="0"/>
              <a:t>J Headache Pain. </a:t>
            </a:r>
            <a:r>
              <a:rPr lang="en-CA" altLang="fr-FR" dirty="0"/>
              <a:t>2013;14(1):1.</a:t>
            </a:r>
          </a:p>
          <a:p>
            <a:pPr marL="228600" indent="-228600" eaLnBrk="1" hangingPunct="1">
              <a:spcBef>
                <a:spcPct val="0"/>
              </a:spcBef>
              <a:spcAft>
                <a:spcPts val="600"/>
              </a:spcAft>
              <a:buFont typeface="+mj-lt"/>
              <a:buAutoNum type="arabicPeriod"/>
              <a:defRPr/>
            </a:pPr>
            <a:r>
              <a:rPr lang="en-CA" altLang="fr-FR" dirty="0"/>
              <a:t>Stokes M, Becker WJ, Lipton RB </a:t>
            </a:r>
            <a:r>
              <a:rPr lang="en-CA" altLang="fr-FR" i="1" dirty="0"/>
              <a:t>et al. </a:t>
            </a:r>
            <a:r>
              <a:rPr lang="en-CA" altLang="fr-FR" dirty="0"/>
              <a:t>Cost of health care among patients with chronic and episodic migraine in Canada and the USA: results from the International Burden of Migraine Study (IBMS). </a:t>
            </a:r>
            <a:r>
              <a:rPr lang="en-CA" altLang="fr-FR" i="1" dirty="0"/>
              <a:t>Headache</a:t>
            </a:r>
            <a:r>
              <a:rPr lang="en-CA" altLang="fr-FR" dirty="0"/>
              <a:t>. 2011;51(7):1058-77. </a:t>
            </a:r>
          </a:p>
          <a:p>
            <a:pPr marL="228600" indent="-228600" eaLnBrk="1" hangingPunct="1">
              <a:spcBef>
                <a:spcPct val="0"/>
              </a:spcBef>
              <a:spcAft>
                <a:spcPts val="600"/>
              </a:spcAft>
              <a:buFont typeface="+mj-lt"/>
              <a:buAutoNum type="arabicPeriod"/>
              <a:defRPr/>
            </a:pPr>
            <a:r>
              <a:rPr lang="en-CA" altLang="fr-FR" dirty="0"/>
              <a:t>Bloudek LM, Stokes M, Buse DC </a:t>
            </a:r>
            <a:r>
              <a:rPr lang="en-CA" altLang="fr-FR" i="1" dirty="0"/>
              <a:t>et al. </a:t>
            </a:r>
            <a:r>
              <a:rPr lang="en-CA" altLang="fr-FR" dirty="0"/>
              <a:t>Cost of healthcare for patients with migraine in five European countries: results from the International Burden of Migraine Study (IBMS). </a:t>
            </a:r>
            <a:r>
              <a:rPr lang="en-CA" altLang="fr-FR" i="1" dirty="0"/>
              <a:t>J Headache Pain.</a:t>
            </a:r>
            <a:r>
              <a:rPr lang="en-CA" altLang="fr-FR" dirty="0"/>
              <a:t> 2012;13(5):361-78.</a:t>
            </a:r>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CBB1521-E4EE-48CA-8A93-F60D0F392BF9}" type="slidenum">
              <a:rPr lang="en-CA" altLang="fr-FR" smtClean="0"/>
              <a:pPr fontAlgn="base">
                <a:spcBef>
                  <a:spcPct val="0"/>
                </a:spcBef>
                <a:spcAft>
                  <a:spcPct val="0"/>
                </a:spcAft>
                <a:defRPr/>
              </a:pPr>
              <a:t>44</a:t>
            </a:fld>
            <a:endParaRPr lang="en-CA" altLang="fr-F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Bef>
                <a:spcPts val="0"/>
              </a:spcBef>
              <a:spcAft>
                <a:spcPts val="600"/>
              </a:spcAft>
              <a:defRPr/>
            </a:pPr>
            <a:r>
              <a:rPr lang="es-MX" b="1" dirty="0" smtClean="0"/>
              <a:t>Notas del Speaker</a:t>
            </a:r>
          </a:p>
          <a:p>
            <a:pPr fontAlgn="auto">
              <a:spcBef>
                <a:spcPts val="0"/>
              </a:spcBef>
              <a:spcAft>
                <a:spcPts val="600"/>
              </a:spcAft>
              <a:defRPr/>
            </a:pPr>
            <a:r>
              <a:rPr lang="es-MX" dirty="0" smtClean="0"/>
              <a:t>La </a:t>
            </a:r>
            <a:r>
              <a:rPr lang="es-MX" dirty="0"/>
              <a:t>migraña está asociada con el mismo nivel de discapacidad que la demencia, la cuadriplegía, y psicosis aguda</a:t>
            </a:r>
            <a:r>
              <a:rPr lang="es-MX" baseline="30000" dirty="0"/>
              <a:t>2 </a:t>
            </a:r>
            <a:r>
              <a:rPr lang="es-MX" dirty="0"/>
              <a:t>y representa 1.3% de años vividos con discapacidad (años vividos con discapacidad [YLD])</a:t>
            </a:r>
            <a:r>
              <a:rPr lang="es-MX" baseline="30000" dirty="0"/>
              <a:t>1. </a:t>
            </a:r>
            <a:r>
              <a:rPr lang="es-MX" dirty="0"/>
              <a:t>La migraña también está asociada con importantes costos de salud</a:t>
            </a:r>
            <a:r>
              <a:rPr lang="es-MX" baseline="30000" dirty="0"/>
              <a:t>4,5. </a:t>
            </a:r>
            <a:endParaRPr lang="es-MX" baseline="30000" dirty="0" smtClean="0"/>
          </a:p>
          <a:p>
            <a:pPr fontAlgn="auto">
              <a:spcBef>
                <a:spcPts val="0"/>
              </a:spcBef>
              <a:spcAft>
                <a:spcPts val="600"/>
              </a:spcAft>
              <a:defRPr/>
            </a:pPr>
            <a:r>
              <a:rPr lang="es-MX" dirty="0" smtClean="0"/>
              <a:t>La figura en esta slide ilustra el Impacto Económico de Migraña en Europa. </a:t>
            </a:r>
            <a:endParaRPr lang="es-MX" baseline="30000" dirty="0" smtClean="0"/>
          </a:p>
          <a:p>
            <a:pPr eaLnBrk="1" hangingPunct="1">
              <a:spcBef>
                <a:spcPct val="0"/>
              </a:spcBef>
              <a:spcAft>
                <a:spcPts val="600"/>
              </a:spcAft>
              <a:defRPr/>
            </a:pPr>
            <a:r>
              <a:rPr lang="es-MX" altLang="fr-FR" b="1" dirty="0" smtClean="0"/>
              <a:t>Referencias</a:t>
            </a:r>
          </a:p>
          <a:p>
            <a:pPr marL="228600" indent="-228600" eaLnBrk="1" hangingPunct="1">
              <a:spcBef>
                <a:spcPct val="0"/>
              </a:spcBef>
              <a:spcAft>
                <a:spcPts val="600"/>
              </a:spcAft>
              <a:buFont typeface="+mj-lt"/>
              <a:buAutoNum type="arabicPeriod"/>
              <a:defRPr/>
            </a:pPr>
            <a:r>
              <a:rPr lang="en-CA" altLang="fr-FR" dirty="0"/>
              <a:t>World Health Organization. Headache disorders. Fact sheet number 277. 2012. Available at: http://www.who.int/mediacentre/factsheets/fs277/en/.</a:t>
            </a:r>
          </a:p>
          <a:p>
            <a:pPr marL="228600" indent="-228600" eaLnBrk="1" hangingPunct="1">
              <a:spcBef>
                <a:spcPct val="0"/>
              </a:spcBef>
              <a:spcAft>
                <a:spcPts val="600"/>
              </a:spcAft>
              <a:buFont typeface="+mj-lt"/>
              <a:buAutoNum type="arabicPeriod"/>
              <a:defRPr/>
            </a:pPr>
            <a:r>
              <a:rPr lang="en-CA" altLang="fr-FR" dirty="0"/>
              <a:t>Harwood RH, Sayer AA, Hirschfeld M. Current and future worldwide prevalence of dependency, its relationship to total population, and dependency ratios. </a:t>
            </a:r>
            <a:r>
              <a:rPr lang="en-CA" altLang="fr-FR" i="1" dirty="0"/>
              <a:t>Bull World Health Organ</a:t>
            </a:r>
            <a:r>
              <a:rPr lang="en-CA" altLang="fr-FR" dirty="0"/>
              <a:t>. 2004; 82(4): 251-8.</a:t>
            </a:r>
          </a:p>
          <a:p>
            <a:pPr marL="228600" indent="-228600" eaLnBrk="1" hangingPunct="1">
              <a:spcBef>
                <a:spcPct val="0"/>
              </a:spcBef>
              <a:spcAft>
                <a:spcPts val="600"/>
              </a:spcAft>
              <a:buFont typeface="+mj-lt"/>
              <a:buAutoNum type="arabicPeriod"/>
              <a:defRPr/>
            </a:pPr>
            <a:r>
              <a:rPr lang="en-CA" altLang="fr-FR" dirty="0"/>
              <a:t>Steiner TJ, Stovner LJ, Birbeck GL. Migraine: the seventh disabler. </a:t>
            </a:r>
            <a:r>
              <a:rPr lang="en-CA" altLang="fr-FR" i="1" dirty="0"/>
              <a:t>J Headache Pain. </a:t>
            </a:r>
            <a:r>
              <a:rPr lang="en-CA" altLang="fr-FR" dirty="0"/>
              <a:t>2013;14(1):1.</a:t>
            </a:r>
          </a:p>
          <a:p>
            <a:pPr marL="228600" indent="-228600" eaLnBrk="1" hangingPunct="1">
              <a:spcBef>
                <a:spcPct val="0"/>
              </a:spcBef>
              <a:spcAft>
                <a:spcPts val="600"/>
              </a:spcAft>
              <a:buFont typeface="+mj-lt"/>
              <a:buAutoNum type="arabicPeriod"/>
              <a:defRPr/>
            </a:pPr>
            <a:r>
              <a:rPr lang="en-CA" altLang="fr-FR" dirty="0"/>
              <a:t>Stokes M, Becker WJ, Lipton RB </a:t>
            </a:r>
            <a:r>
              <a:rPr lang="en-CA" altLang="fr-FR" i="1" dirty="0"/>
              <a:t>et al. </a:t>
            </a:r>
            <a:r>
              <a:rPr lang="en-CA" altLang="fr-FR" dirty="0"/>
              <a:t>Cost of health care among patients with chronic and episodic migraine in Canada and the USA: results from the International Burden of Migraine Study (IBMS). </a:t>
            </a:r>
            <a:r>
              <a:rPr lang="en-CA" altLang="fr-FR" i="1" dirty="0"/>
              <a:t>Headache</a:t>
            </a:r>
            <a:r>
              <a:rPr lang="en-CA" altLang="fr-FR" dirty="0"/>
              <a:t>. 2011;51(7):1058-77. </a:t>
            </a:r>
          </a:p>
          <a:p>
            <a:pPr marL="228600" indent="-228600" eaLnBrk="1" hangingPunct="1">
              <a:spcBef>
                <a:spcPct val="0"/>
              </a:spcBef>
              <a:spcAft>
                <a:spcPts val="600"/>
              </a:spcAft>
              <a:buFont typeface="+mj-lt"/>
              <a:buAutoNum type="arabicPeriod"/>
              <a:defRPr/>
            </a:pPr>
            <a:r>
              <a:rPr lang="en-CA" altLang="fr-FR" dirty="0"/>
              <a:t>Bloudek LM, Stokes M, Buse DC </a:t>
            </a:r>
            <a:r>
              <a:rPr lang="en-CA" altLang="fr-FR" i="1" dirty="0"/>
              <a:t>et al. </a:t>
            </a:r>
            <a:r>
              <a:rPr lang="en-CA" altLang="fr-FR" dirty="0"/>
              <a:t>Cost of healthcare for patients with migraine in five European countries: results from the International Burden of Migraine Study (IBMS). </a:t>
            </a:r>
            <a:r>
              <a:rPr lang="en-CA" altLang="fr-FR" i="1" dirty="0"/>
              <a:t>J Headache Pain.</a:t>
            </a:r>
            <a:r>
              <a:rPr lang="en-CA" altLang="fr-FR" dirty="0"/>
              <a:t> 2012;13(5):361-78.</a:t>
            </a:r>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a:p>
            <a:pPr eaLnBrk="1" hangingPunct="1">
              <a:spcBef>
                <a:spcPct val="0"/>
              </a:spcBef>
              <a:spcAft>
                <a:spcPts val="600"/>
              </a:spcAft>
              <a:defRPr/>
            </a:pPr>
            <a:endParaRPr lang="es-MX" altLang="fr-FR" dirty="0" smtClean="0"/>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1869D9E-5D14-4009-998B-C27011736EEB}" type="slidenum">
              <a:rPr lang="en-CA" altLang="fr-FR" smtClean="0"/>
              <a:pPr fontAlgn="base">
                <a:spcBef>
                  <a:spcPct val="0"/>
                </a:spcBef>
                <a:spcAft>
                  <a:spcPct val="0"/>
                </a:spcAft>
                <a:defRPr/>
              </a:pPr>
              <a:t>45</a:t>
            </a:fld>
            <a:endParaRPr lang="en-CA" altLang="fr-FR"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609"/>
              </a:spcAft>
              <a:defRPr/>
            </a:pPr>
            <a:r>
              <a:rPr lang="es-MX" b="1" dirty="0" smtClean="0"/>
              <a:t>Notas del Speaker</a:t>
            </a:r>
          </a:p>
          <a:p>
            <a:pPr eaLnBrk="1" fontAlgn="auto" hangingPunct="1">
              <a:spcBef>
                <a:spcPts val="0"/>
              </a:spcBef>
              <a:spcAft>
                <a:spcPts val="609"/>
              </a:spcAft>
              <a:defRPr/>
            </a:pPr>
            <a:r>
              <a:rPr lang="es-MX" dirty="0" smtClean="0"/>
              <a:t>Para muchos pacientes, la migraña tiene un importante impacto adverso en la ida cotidiana de los pacientes. Este puede ser medido usando el tiempo perdido en actividades rutinarias incluyendo el trabajo, las actividades sociales, y las responsabilidades del hogar.</a:t>
            </a:r>
          </a:p>
          <a:p>
            <a:pPr eaLnBrk="1" fontAlgn="auto" hangingPunct="1">
              <a:spcBef>
                <a:spcPts val="0"/>
              </a:spcBef>
              <a:spcAft>
                <a:spcPts val="609"/>
              </a:spcAft>
              <a:defRPr/>
            </a:pPr>
            <a:r>
              <a:rPr lang="es-MX" b="1" dirty="0" smtClean="0"/>
              <a:t>Referencia</a:t>
            </a:r>
          </a:p>
          <a:p>
            <a:pPr eaLnBrk="1" fontAlgn="auto" hangingPunct="1">
              <a:spcBef>
                <a:spcPts val="0"/>
              </a:spcBef>
              <a:spcAft>
                <a:spcPts val="609"/>
              </a:spcAft>
              <a:defRPr/>
            </a:pPr>
            <a:r>
              <a:rPr lang="en-CA" spc="-20" dirty="0"/>
              <a:t>Lipton RB, Stewart WF, Diamond S </a:t>
            </a:r>
            <a:r>
              <a:rPr lang="en-CA" i="1" spc="-20" dirty="0"/>
              <a:t>et al.</a:t>
            </a:r>
            <a:r>
              <a:rPr lang="en-CA" spc="-20" dirty="0"/>
              <a:t> Prevalence and burden of migraine in the United States: data from the American Migraine Study II. Headache. 2001;41(7):646-57.</a:t>
            </a:r>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C6CC3C-477B-4F5F-9107-40B1A57B0999}" type="slidenum">
              <a:rPr lang="en-CA" altLang="fr-FR" smtClean="0"/>
              <a:pPr fontAlgn="base">
                <a:spcBef>
                  <a:spcPct val="0"/>
                </a:spcBef>
                <a:spcAft>
                  <a:spcPct val="0"/>
                </a:spcAft>
                <a:defRPr/>
              </a:pPr>
              <a:t>46</a:t>
            </a:fld>
            <a:endParaRPr lang="en-CA" altLang="fr-FR"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xfrm>
            <a:off x="192832" y="4257998"/>
            <a:ext cx="6624736" cy="4285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Existe una fuerte asociación entre la migraña y el número de otras enfermedades, incluyendo ansiedad, depresión, trastornos del sueño, trastornos de dolor crónico, epilepsia y vértigo. Adicionalmente, la migraña con aura (pero no la migraña sin aura) es un factor de riesgo de evento vascular cerebral isquémico y lesiones cerebrales de IRM, en mujeres con migraña con ataques frecuentes. </a:t>
            </a:r>
          </a:p>
          <a:p>
            <a:pPr>
              <a:spcBef>
                <a:spcPct val="0"/>
              </a:spcBef>
              <a:spcAft>
                <a:spcPts val="600"/>
              </a:spcAft>
            </a:pPr>
            <a:r>
              <a:rPr lang="es-MX" altLang="en-US" dirty="0" smtClean="0"/>
              <a:t>El desarrollo de migraña en la adultez está asociado con ansiedad en la infancia, abuso durante  la infancia, y una historia de mareo en la infancia.</a:t>
            </a:r>
          </a:p>
          <a:p>
            <a:pPr>
              <a:spcBef>
                <a:spcPct val="0"/>
              </a:spcBef>
              <a:spcAft>
                <a:spcPts val="600"/>
              </a:spcAft>
            </a:pPr>
            <a:r>
              <a:rPr lang="es-MX" altLang="en-US" b="1" dirty="0" smtClean="0"/>
              <a:t>Referencias</a:t>
            </a:r>
          </a:p>
          <a:p>
            <a:pPr>
              <a:spcBef>
                <a:spcPct val="0"/>
              </a:spcBef>
              <a:spcAft>
                <a:spcPts val="600"/>
              </a:spcAft>
            </a:pPr>
            <a:r>
              <a:rPr lang="en-CA" altLang="en-US" dirty="0" smtClean="0"/>
              <a:t>Goodwin </a:t>
            </a:r>
            <a:r>
              <a:rPr lang="en-CA" altLang="en-US" dirty="0"/>
              <a:t>RD, Hoven CW, Murison R, Hotopf M. Association between childhood physical abuse and gastrointestinal disorders and migraine in adulthood. </a:t>
            </a:r>
            <a:r>
              <a:rPr lang="en-CA" altLang="en-US" i="1" dirty="0"/>
              <a:t>Am J Public Health</a:t>
            </a:r>
            <a:r>
              <a:rPr lang="en-CA" altLang="en-US" dirty="0"/>
              <a:t>. 2003;93:1065-7.</a:t>
            </a:r>
          </a:p>
          <a:p>
            <a:pPr>
              <a:spcBef>
                <a:spcPct val="0"/>
              </a:spcBef>
              <a:spcAft>
                <a:spcPts val="600"/>
              </a:spcAft>
            </a:pPr>
            <a:r>
              <a:rPr lang="en-CA" altLang="en-US" dirty="0"/>
              <a:t>Antonaci F, Nappi G, Galli F et al. Migraine and psychiatric comorbidity: a review of clinical findings. </a:t>
            </a:r>
            <a:r>
              <a:rPr lang="en-CA" altLang="en-US" i="1" dirty="0"/>
              <a:t>J Headache Pain</a:t>
            </a:r>
            <a:r>
              <a:rPr lang="en-CA" altLang="en-US" dirty="0"/>
              <a:t>. 2011;12:115-25. </a:t>
            </a:r>
          </a:p>
          <a:p>
            <a:pPr>
              <a:spcBef>
                <a:spcPct val="0"/>
              </a:spcBef>
              <a:spcAft>
                <a:spcPts val="600"/>
              </a:spcAft>
            </a:pPr>
            <a:r>
              <a:rPr lang="en-CA" altLang="en-US" dirty="0"/>
              <a:t>Braccili T, Montebello D, Verdecchia P </a:t>
            </a:r>
            <a:r>
              <a:rPr lang="en-CA" altLang="en-US" i="1" dirty="0"/>
              <a:t>et al. </a:t>
            </a:r>
            <a:r>
              <a:rPr lang="en-CA" altLang="en-US" dirty="0"/>
              <a:t>Evaluation of anxiety and depression in childhood migraine. </a:t>
            </a:r>
            <a:r>
              <a:rPr lang="en-CA" altLang="en-US" i="1" dirty="0"/>
              <a:t>Eur Rev Med Pharmacol Sci.</a:t>
            </a:r>
            <a:r>
              <a:rPr lang="en-CA" altLang="en-US" dirty="0"/>
              <a:t> 1999;3:37-9.</a:t>
            </a:r>
          </a:p>
          <a:p>
            <a:pPr>
              <a:spcBef>
                <a:spcPct val="0"/>
              </a:spcBef>
              <a:spcAft>
                <a:spcPts val="600"/>
              </a:spcAft>
            </a:pPr>
            <a:r>
              <a:rPr lang="en-CA" altLang="en-US" dirty="0"/>
              <a:t>Tietjen GE, Brandes JL, Peterlin BL </a:t>
            </a:r>
            <a:r>
              <a:rPr lang="en-CA" altLang="en-US" i="1" dirty="0"/>
              <a:t>et al. </a:t>
            </a:r>
            <a:r>
              <a:rPr lang="en-CA" altLang="en-US" dirty="0"/>
              <a:t>Childhood maltreatment and migraine (part I). Prevalence and adult revictimization: a multicenter headache clinic survey. </a:t>
            </a:r>
            <a:r>
              <a:rPr lang="en-CA" altLang="en-US" i="1" dirty="0"/>
              <a:t>Headache</a:t>
            </a:r>
            <a:r>
              <a:rPr lang="en-CA" altLang="en-US" dirty="0"/>
              <a:t>. 2010;50:20-31.</a:t>
            </a:r>
          </a:p>
          <a:p>
            <a:pPr>
              <a:spcBef>
                <a:spcPct val="0"/>
              </a:spcBef>
              <a:spcAft>
                <a:spcPts val="600"/>
              </a:spcAft>
            </a:pPr>
            <a:r>
              <a:rPr lang="en-CA" altLang="en-US" dirty="0"/>
              <a:t>Tietjen GE, Brandes JL, Peterlin BL </a:t>
            </a:r>
            <a:r>
              <a:rPr lang="en-CA" altLang="en-US" i="1" dirty="0"/>
              <a:t>et al. </a:t>
            </a:r>
            <a:r>
              <a:rPr lang="en-CA" altLang="en-US" dirty="0"/>
              <a:t>Childhood maltreatment and migraine (part II). Emotional abuse as a risk factor for headache chronification. </a:t>
            </a:r>
            <a:r>
              <a:rPr lang="en-CA" altLang="en-US" i="1" dirty="0"/>
              <a:t>Headache</a:t>
            </a:r>
            <a:r>
              <a:rPr lang="en-CA" altLang="en-US" dirty="0"/>
              <a:t>. 2010;50:32-41. </a:t>
            </a:r>
          </a:p>
          <a:p>
            <a:pPr>
              <a:spcBef>
                <a:spcPct val="0"/>
              </a:spcBef>
              <a:spcAft>
                <a:spcPts val="600"/>
              </a:spcAft>
            </a:pPr>
            <a:r>
              <a:rPr lang="en-CA" altLang="en-US" dirty="0"/>
              <a:t>Cuomo-Granston A, Drummond PD. Migraine and motion sickness: what is the link? </a:t>
            </a:r>
            <a:r>
              <a:rPr lang="en-CA" altLang="en-US" i="1" dirty="0"/>
              <a:t>Prog Neurobiol. </a:t>
            </a:r>
            <a:r>
              <a:rPr lang="en-CA" altLang="en-US" dirty="0"/>
              <a:t>2010;91:300-12. </a:t>
            </a:r>
          </a:p>
          <a:p>
            <a:pPr>
              <a:spcBef>
                <a:spcPct val="0"/>
              </a:spcBef>
              <a:spcAft>
                <a:spcPts val="600"/>
              </a:spcAft>
            </a:pPr>
            <a:r>
              <a:rPr lang="en-CA" altLang="en-US" dirty="0"/>
              <a:t>Jan MM. History of motion sickness is predictive of childhood migraine. </a:t>
            </a:r>
            <a:r>
              <a:rPr lang="en-CA" altLang="en-US" i="1" dirty="0"/>
              <a:t>J Paediatr Child Health.</a:t>
            </a:r>
            <a:r>
              <a:rPr lang="en-CA" altLang="en-US" dirty="0"/>
              <a:t> 1998;34:483-4.</a:t>
            </a:r>
          </a:p>
          <a:p>
            <a:pPr>
              <a:spcBef>
                <a:spcPct val="0"/>
              </a:spcBef>
              <a:spcAft>
                <a:spcPts val="600"/>
              </a:spcAft>
            </a:pPr>
            <a:endParaRPr lang="en-CA" altLang="en-US" dirty="0"/>
          </a:p>
          <a:p>
            <a:pPr>
              <a:spcBef>
                <a:spcPct val="0"/>
              </a:spcBef>
              <a:spcAft>
                <a:spcPts val="600"/>
              </a:spcAft>
            </a:pPr>
            <a:endParaRPr lang="en-CA" altLang="en-US" dirty="0"/>
          </a:p>
        </p:txBody>
      </p:sp>
      <p:sp>
        <p:nvSpPr>
          <p:cNvPr id="4" name="Slide Number Placeholder 3"/>
          <p:cNvSpPr>
            <a:spLocks noGrp="1"/>
          </p:cNvSpPr>
          <p:nvPr>
            <p:ph type="sldNum" sz="quarter" idx="5"/>
          </p:nvPr>
        </p:nvSpPr>
        <p:spPr/>
        <p:txBody>
          <a:bodyPr/>
          <a:lstStyle/>
          <a:p>
            <a:pPr>
              <a:defRPr/>
            </a:pPr>
            <a:fld id="{4F5DF17F-8A1F-45F5-95E0-93EFF17AEC31}" type="slidenum">
              <a:rPr lang="en-CA" smtClean="0">
                <a:solidFill>
                  <a:prstClr val="black"/>
                </a:solidFill>
              </a:rPr>
              <a:pPr>
                <a:defRPr/>
              </a:pPr>
              <a:t>47</a:t>
            </a:fld>
            <a:endParaRPr lang="en-CA" dirty="0">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13210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B6ACB12-C293-4F67-9D58-ACD911BEAABE}" type="slidenum">
              <a:rPr lang="en-CA" altLang="fr-FR" smtClean="0"/>
              <a:pPr fontAlgn="base">
                <a:spcBef>
                  <a:spcPct val="0"/>
                </a:spcBef>
                <a:spcAft>
                  <a:spcPct val="0"/>
                </a:spcAft>
                <a:defRPr/>
              </a:pPr>
              <a:t>48</a:t>
            </a:fld>
            <a:endParaRPr lang="en-CA" altLang="fr-FR"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Plantea a los participantes la pregunta que aparece en la slide para estimular la discusión.</a:t>
            </a:r>
          </a:p>
          <a:p>
            <a:pPr eaLnBrk="1" hangingPunct="1">
              <a:spcBef>
                <a:spcPct val="0"/>
              </a:spcBef>
              <a:spcAft>
                <a:spcPts val="600"/>
              </a:spcAft>
            </a:pPr>
            <a:endParaRPr lang="es-MX" altLang="fr-FR" dirty="0" smtClean="0"/>
          </a:p>
          <a:p>
            <a:pPr eaLnBrk="1" hangingPunct="1">
              <a:spcBef>
                <a:spcPct val="0"/>
              </a:spcBef>
              <a:spcAft>
                <a:spcPts val="600"/>
              </a:spcAft>
            </a:pPr>
            <a:endParaRPr lang="es-MX" altLang="fr-FR" dirty="0" smtClean="0"/>
          </a:p>
        </p:txBody>
      </p:sp>
      <p:sp>
        <p:nvSpPr>
          <p:cNvPr id="13312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2E3923-C7B3-425C-8F2E-B0A257B4195E}" type="slidenum">
              <a:rPr lang="en-CA" altLang="fr-FR" smtClean="0"/>
              <a:pPr fontAlgn="base">
                <a:spcBef>
                  <a:spcPct val="0"/>
                </a:spcBef>
                <a:spcAft>
                  <a:spcPct val="0"/>
                </a:spcAft>
                <a:defRPr/>
              </a:pPr>
              <a:t>49</a:t>
            </a:fld>
            <a:endParaRPr lang="en-CA" altLang="fr-FR" dirty="0" smtClean="0"/>
          </a:p>
        </p:txBody>
      </p:sp>
      <p:sp>
        <p:nvSpPr>
          <p:cNvPr id="168964" name="Slide Image Placeholder 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describe la clasificación de cefalea primaria y secundaria y de neuropatías craneales dolorosas</a:t>
            </a:r>
            <a:r>
              <a:rPr lang="es-MX" altLang="en-US" dirty="0" smtClean="0"/>
              <a:t>, otros dolores faciales y otras cefaleas de acuerdo con la clasificación más reciente por la International Headache Society (IHS).</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Headache Classification Committee of the International Headache Society (IHS). The International Classification of Headache Disorders, 3</a:t>
            </a:r>
            <a:r>
              <a:rPr lang="en-CA" altLang="fr-FR" baseline="30000" dirty="0"/>
              <a:t>rd </a:t>
            </a:r>
            <a:r>
              <a:rPr lang="en-CA" altLang="fr-FR" dirty="0"/>
              <a:t>edition (beta version). </a:t>
            </a:r>
            <a:r>
              <a:rPr lang="en-CA" altLang="fr-FR" i="1" dirty="0"/>
              <a:t>Cephalalgia</a:t>
            </a:r>
            <a:r>
              <a:rPr lang="en-CA" altLang="fr-FR" dirty="0"/>
              <a:t>. 2013;33(9):629-808.</a:t>
            </a:r>
          </a:p>
          <a:p>
            <a:pPr eaLnBrk="1" hangingPunct="1">
              <a:spcBef>
                <a:spcPct val="0"/>
              </a:spcBef>
              <a:spcAft>
                <a:spcPts val="600"/>
              </a:spcAft>
            </a:pPr>
            <a:endParaRPr lang="es-MX" altLang="fr-FR" dirty="0" smtClean="0"/>
          </a:p>
          <a:p>
            <a:pPr eaLnBrk="1" hangingPunct="1">
              <a:spcBef>
                <a:spcPct val="0"/>
              </a:spcBef>
              <a:spcAft>
                <a:spcPts val="600"/>
              </a:spcAft>
            </a:pPr>
            <a:endParaRPr lang="es-MX" altLang="fr-FR" dirty="0"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046E12-C345-439A-814C-277B17D09ECC}" type="slidenum">
              <a:rPr lang="en-CA" altLang="fr-FR" smtClean="0"/>
              <a:pPr fontAlgn="base">
                <a:spcBef>
                  <a:spcPct val="0"/>
                </a:spcBef>
                <a:spcAft>
                  <a:spcPct val="0"/>
                </a:spcAft>
                <a:defRPr/>
              </a:pPr>
              <a:t>5</a:t>
            </a:fld>
            <a:endParaRPr lang="en-CA" altLang="fr-FR"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xfrm>
            <a:off x="192832" y="4257998"/>
            <a:ext cx="6817568" cy="4285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13"/>
              </a:spcAft>
            </a:pPr>
            <a:r>
              <a:rPr lang="es-MX" altLang="en-US" b="1" dirty="0" smtClean="0"/>
              <a:t>Notas del Speaker</a:t>
            </a:r>
          </a:p>
          <a:p>
            <a:pPr>
              <a:spcAft>
                <a:spcPts val="613"/>
              </a:spcAft>
            </a:pPr>
            <a:r>
              <a:rPr lang="es-MX" altLang="en-US" dirty="0" smtClean="0"/>
              <a:t>El tratamiento de migraña puede ser agudo, preparatorio o preventivo. </a:t>
            </a:r>
          </a:p>
          <a:p>
            <a:pPr>
              <a:spcAft>
                <a:spcPts val="613"/>
              </a:spcAft>
              <a:buFontTx/>
              <a:buChar char="•"/>
            </a:pPr>
            <a:r>
              <a:rPr lang="es-MX" altLang="en-US" b="1" dirty="0" smtClean="0"/>
              <a:t>E tratamiento Agudo </a:t>
            </a:r>
            <a:r>
              <a:rPr lang="es-MX" altLang="en-US" dirty="0" smtClean="0"/>
              <a:t>es iniciado durante un ataque para aliviar el dolor y la discapacidad y para detener la progresión del ataque.</a:t>
            </a:r>
          </a:p>
          <a:p>
            <a:pPr>
              <a:spcAft>
                <a:spcPts val="613"/>
              </a:spcAft>
              <a:buFontTx/>
              <a:buChar char="•"/>
            </a:pPr>
            <a:r>
              <a:rPr lang="es-MX" altLang="en-US" b="1" dirty="0" smtClean="0"/>
              <a:t>El tratamiento Preparatorio</a:t>
            </a:r>
            <a:r>
              <a:rPr lang="es-MX" altLang="en-US" dirty="0" smtClean="0"/>
              <a:t> se usa cuando existe un gatillo conocido de la cefalea, como el ejercicio o la actividad sexual, y para pacientes que experimentan una exposición al gatillo de tiempo limitado como ascenso a mucha altitud o la menstruación. </a:t>
            </a:r>
          </a:p>
          <a:p>
            <a:pPr>
              <a:spcAft>
                <a:spcPts val="613"/>
              </a:spcAft>
              <a:buFontTx/>
              <a:buChar char="•"/>
            </a:pPr>
            <a:r>
              <a:rPr lang="es-MX" altLang="en-US" b="1" dirty="0"/>
              <a:t>El </a:t>
            </a:r>
            <a:r>
              <a:rPr lang="es-MX" altLang="en-US" b="1" dirty="0" smtClean="0"/>
              <a:t>tratamiento Preventivo </a:t>
            </a:r>
            <a:r>
              <a:rPr lang="es-MX" altLang="en-US" dirty="0" smtClean="0"/>
              <a:t>se mantiene por meses o incluso años para reducir la frecuencia, severidad y duración de los ataques. Los pacientes que toman medicamento preventivo pueden usar también medicamentos agudos y preparatorios.</a:t>
            </a:r>
          </a:p>
          <a:p>
            <a:pPr>
              <a:spcAft>
                <a:spcPts val="613"/>
              </a:spcAft>
            </a:pPr>
            <a:r>
              <a:rPr lang="es-MX" altLang="en-US" b="1" dirty="0" smtClean="0"/>
              <a:t>Referencias</a:t>
            </a:r>
          </a:p>
          <a:p>
            <a:pPr>
              <a:spcAft>
                <a:spcPts val="613"/>
              </a:spcAft>
            </a:pPr>
            <a:r>
              <a:rPr lang="en-CA" altLang="en-US" dirty="0" smtClean="0"/>
              <a:t>Fumal </a:t>
            </a:r>
            <a:r>
              <a:rPr lang="en-CA" altLang="en-US" dirty="0"/>
              <a:t>A, Schoenen J. Current migraine management - patient acceptability and future approaches. </a:t>
            </a:r>
            <a:r>
              <a:rPr lang="en-CA" altLang="en-US" i="1" dirty="0"/>
              <a:t>Neuropsychiatr Dis Treat. </a:t>
            </a:r>
            <a:r>
              <a:rPr lang="en-CA" altLang="en-US" dirty="0"/>
              <a:t>2008;4(6):1043-57.</a:t>
            </a:r>
          </a:p>
          <a:p>
            <a:pPr>
              <a:spcAft>
                <a:spcPts val="613"/>
              </a:spcAft>
            </a:pPr>
            <a:r>
              <a:rPr lang="en-CA" altLang="en-US" dirty="0"/>
              <a:t>American Headache Society. Brainstorm. 2004. </a:t>
            </a:r>
            <a:r>
              <a:rPr lang="en-CA" altLang="en-US" dirty="0">
                <a:solidFill>
                  <a:srgbClr val="000000"/>
                </a:solidFill>
              </a:rPr>
              <a:t>Available at: </a:t>
            </a:r>
            <a:r>
              <a:rPr lang="en-CA" altLang="en-US" dirty="0"/>
              <a:t>http://www.americanheadachesociety.org/assets/1/7/Book_-_Brainstorm_Syllabus.pdf. Accessed 04 December, 2014. </a:t>
            </a:r>
          </a:p>
          <a:p>
            <a:pPr eaLnBrk="1" hangingPunct="1">
              <a:spcBef>
                <a:spcPct val="0"/>
              </a:spcBef>
              <a:spcAft>
                <a:spcPts val="613"/>
              </a:spcAft>
            </a:pPr>
            <a:endParaRPr lang="en-CA" altLang="fr-FR" dirty="0"/>
          </a:p>
          <a:p>
            <a:pPr eaLnBrk="1" hangingPunct="1">
              <a:spcBef>
                <a:spcPct val="0"/>
              </a:spcBef>
              <a:spcAft>
                <a:spcPts val="613"/>
              </a:spcAft>
            </a:pPr>
            <a:endParaRPr lang="en-CA" altLang="fr-FR" dirty="0"/>
          </a:p>
          <a:p>
            <a:pPr eaLnBrk="1" hangingPunct="1">
              <a:spcBef>
                <a:spcPct val="0"/>
              </a:spcBef>
              <a:spcAft>
                <a:spcPts val="613"/>
              </a:spcAft>
            </a:pPr>
            <a:endParaRPr lang="en-CA" altLang="fr-FR" dirty="0"/>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E2FDC83-B17C-4DFC-A07D-74FD59A5EFC7}" type="slidenum">
              <a:rPr lang="en-CA" altLang="fr-FR" smtClean="0">
                <a:solidFill>
                  <a:srgbClr val="000000"/>
                </a:solidFill>
              </a:rPr>
              <a:pPr fontAlgn="base">
                <a:spcBef>
                  <a:spcPct val="0"/>
                </a:spcBef>
                <a:spcAft>
                  <a:spcPct val="0"/>
                </a:spcAft>
                <a:defRPr/>
              </a:pPr>
              <a:t>50</a:t>
            </a:fld>
            <a:endParaRPr lang="en-CA" altLang="fr-FR" dirty="0" smtClean="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192832" y="4257998"/>
            <a:ext cx="6696744" cy="4285928"/>
          </a:xfrm>
        </p:spPr>
        <p:txBody>
          <a:bodyPr>
            <a:normAutofit fontScale="92500" lnSpcReduction="10000"/>
          </a:bodyPr>
          <a:lstStyle/>
          <a:p>
            <a:pPr defTabSz="928058" eaLnBrk="1" fontAlgn="auto" hangingPunct="1">
              <a:spcBef>
                <a:spcPts val="0"/>
              </a:spcBef>
              <a:spcAft>
                <a:spcPts val="305"/>
              </a:spcAft>
              <a:defRPr/>
            </a:pPr>
            <a:r>
              <a:rPr lang="es-MX" b="1" dirty="0" smtClean="0"/>
              <a:t>Notas del Speaker</a:t>
            </a:r>
          </a:p>
          <a:p>
            <a:pPr eaLnBrk="1" fontAlgn="auto" hangingPunct="1">
              <a:spcBef>
                <a:spcPts val="0"/>
              </a:spcBef>
              <a:spcAft>
                <a:spcPts val="305"/>
              </a:spcAft>
              <a:defRPr/>
            </a:pPr>
            <a:r>
              <a:rPr lang="es-MX" dirty="0" smtClean="0"/>
              <a:t>Entender los gatillos de la cefalea gatillos puede ayudar a los pacientes o tomar el control de sus cefaleas y a guiarlos para hacer cambios conductuales que pueden ayudar a reducir su sufrimiento, es importante recordar que el manejo de los gatillos no eliminará todas las cefaleas en la mayoría de los pacientes. </a:t>
            </a:r>
          </a:p>
          <a:p>
            <a:pPr eaLnBrk="1" fontAlgn="auto" hangingPunct="1">
              <a:spcBef>
                <a:spcPts val="0"/>
              </a:spcBef>
              <a:spcAft>
                <a:spcPts val="305"/>
              </a:spcAft>
              <a:defRPr/>
            </a:pPr>
            <a:r>
              <a:rPr lang="es-MX" dirty="0" smtClean="0"/>
              <a:t>Dar demasiada importancia a la eliminación de gatillos puede en sí disminuir la calidad de vida y contribuir a la carga de la enfermedad. Muchos pacientes entienden bien los factores que precipitan sus migrañas. La respuesta a los gatillos es muy individual. </a:t>
            </a:r>
          </a:p>
          <a:p>
            <a:pPr eaLnBrk="1" fontAlgn="auto" hangingPunct="1">
              <a:spcBef>
                <a:spcPts val="0"/>
              </a:spcBef>
              <a:spcAft>
                <a:spcPts val="305"/>
              </a:spcAft>
              <a:defRPr/>
            </a:pPr>
            <a:r>
              <a:rPr lang="es-MX" b="1" dirty="0" smtClean="0"/>
              <a:t>Cualquier cosa que causa cefalea más de la mitad de las veces dentro de 24 horas, debe ser considerado como un gatillo. </a:t>
            </a:r>
            <a:endParaRPr lang="es-MX" dirty="0" smtClean="0"/>
          </a:p>
          <a:p>
            <a:pPr eaLnBrk="1" fontAlgn="auto" hangingPunct="1">
              <a:spcBef>
                <a:spcPts val="0"/>
              </a:spcBef>
              <a:spcAft>
                <a:spcPts val="305"/>
              </a:spcAft>
              <a:defRPr/>
            </a:pPr>
            <a:r>
              <a:rPr lang="es-MX" dirty="0" smtClean="0"/>
              <a:t>Los puntos que deben tenerse en cuenta acerca de los gatillos se mencionan abajo. Esta lista puede ser usada como una herramienta para ayudar a los pacientes  a pensar acerca de factores que pueden influenciar el inicio de sus cefaleas.</a:t>
            </a:r>
          </a:p>
          <a:p>
            <a:pPr marL="174034" indent="-174034" eaLnBrk="1" fontAlgn="auto" hangingPunct="1">
              <a:spcBef>
                <a:spcPts val="0"/>
              </a:spcBef>
              <a:spcAft>
                <a:spcPts val="0"/>
              </a:spcAft>
              <a:buFont typeface="Arial" panose="020B0604020202020204" pitchFamily="34" charset="0"/>
              <a:buChar char="•"/>
              <a:defRPr/>
            </a:pPr>
            <a:r>
              <a:rPr lang="es-MX" dirty="0" smtClean="0"/>
              <a:t>Los gatillos no deben ser confundidos con la causa de la cefalea</a:t>
            </a:r>
          </a:p>
          <a:p>
            <a:pPr marL="174034" indent="-174034" eaLnBrk="1" fontAlgn="auto" hangingPunct="1">
              <a:spcBef>
                <a:spcPts val="0"/>
              </a:spcBef>
              <a:spcAft>
                <a:spcPts val="0"/>
              </a:spcAft>
              <a:buFont typeface="Arial" panose="020B0604020202020204" pitchFamily="34" charset="0"/>
              <a:buChar char="•"/>
              <a:defRPr/>
            </a:pPr>
            <a:r>
              <a:rPr lang="es-MX" dirty="0" smtClean="0"/>
              <a:t>Los gatillos pueden ser estrés, el ambiente, las hormonas, la dieta, o conductuales (sueño)</a:t>
            </a:r>
          </a:p>
          <a:p>
            <a:pPr marL="638122" lvl="1" indent="-174034" eaLnBrk="1" fontAlgn="auto" hangingPunct="1">
              <a:spcBef>
                <a:spcPts val="0"/>
              </a:spcBef>
              <a:spcAft>
                <a:spcPts val="0"/>
              </a:spcAft>
              <a:buFont typeface="Arial" panose="020B0604020202020204" pitchFamily="34" charset="0"/>
              <a:buChar char="•"/>
              <a:defRPr/>
            </a:pPr>
            <a:r>
              <a:rPr lang="es-MX" dirty="0" smtClean="0"/>
              <a:t>La menstruación es un gatillo poderoso para muchas pero no para todas las pacientes con migraña</a:t>
            </a:r>
          </a:p>
          <a:p>
            <a:pPr marL="174034" indent="-174034" eaLnBrk="1" fontAlgn="auto" hangingPunct="1">
              <a:spcBef>
                <a:spcPts val="0"/>
              </a:spcBef>
              <a:spcAft>
                <a:spcPts val="0"/>
              </a:spcAft>
              <a:buFont typeface="Arial" panose="020B0604020202020204" pitchFamily="34" charset="0"/>
              <a:buChar char="•"/>
              <a:defRPr/>
            </a:pPr>
            <a:r>
              <a:rPr lang="es-MX" dirty="0" smtClean="0"/>
              <a:t>Bo todos los gatillos actúan de igual manera para provocar cefalea</a:t>
            </a:r>
          </a:p>
          <a:p>
            <a:pPr marL="174034" indent="-174034" eaLnBrk="1" fontAlgn="auto" hangingPunct="1">
              <a:spcBef>
                <a:spcPts val="0"/>
              </a:spcBef>
              <a:spcAft>
                <a:spcPts val="0"/>
              </a:spcAft>
              <a:buFont typeface="Arial" panose="020B0604020202020204" pitchFamily="34" charset="0"/>
              <a:buChar char="•"/>
              <a:defRPr/>
            </a:pPr>
            <a:r>
              <a:rPr lang="es-MX" dirty="0" smtClean="0"/>
              <a:t>Puede haber u factor de “carga” que requiera la presencia de múltiples gatillos o una combinación de gatillos particulares para provocar cefalea</a:t>
            </a:r>
          </a:p>
          <a:p>
            <a:pPr eaLnBrk="1" fontAlgn="auto" hangingPunct="1">
              <a:spcBef>
                <a:spcPts val="0"/>
              </a:spcBef>
              <a:spcAft>
                <a:spcPts val="305"/>
              </a:spcAft>
              <a:defRPr/>
            </a:pPr>
            <a:r>
              <a:rPr lang="es-MX" dirty="0" smtClean="0"/>
              <a:t>Los trastornos del sueño, el ayuno o saltarse las comidas, la cafeína, y el alcohol son gatillos comunes para la mayoría de las personas y su evitación general puede ser recomendada:</a:t>
            </a:r>
          </a:p>
          <a:p>
            <a:pPr defTabSz="928058" eaLnBrk="1" fontAlgn="auto" hangingPunct="1">
              <a:spcBef>
                <a:spcPts val="0"/>
              </a:spcBef>
              <a:spcAft>
                <a:spcPts val="305"/>
              </a:spcAft>
              <a:defRPr/>
            </a:pPr>
            <a:r>
              <a:rPr lang="es-MX" b="1" dirty="0" smtClean="0"/>
              <a:t>Referencia</a:t>
            </a:r>
          </a:p>
          <a:p>
            <a:pPr defTabSz="928058" eaLnBrk="1" fontAlgn="auto" hangingPunct="1">
              <a:spcBef>
                <a:spcPts val="0"/>
              </a:spcBef>
              <a:spcAft>
                <a:spcPts val="305"/>
              </a:spcAft>
              <a:defRPr/>
            </a:pPr>
            <a:r>
              <a:rPr lang="en-CA" dirty="0" smtClean="0"/>
              <a:t>American </a:t>
            </a:r>
            <a:r>
              <a:rPr lang="en-CA" dirty="0"/>
              <a:t>Headache Society. Brainstorm. 2004. </a:t>
            </a:r>
            <a:r>
              <a:rPr lang="en-CA" dirty="0">
                <a:solidFill>
                  <a:prstClr val="black"/>
                </a:solidFill>
              </a:rPr>
              <a:t>Available at: </a:t>
            </a:r>
            <a:r>
              <a:rPr lang="en-CA" dirty="0"/>
              <a:t>http://www.americanheadachesociety.org/assets/1/7/Book_-_Brainstorm_Syllabus.pdf. Accessed 04 December, 2014. </a:t>
            </a:r>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B704A6-C765-464B-BE48-959F8FFD01C4}" type="slidenum">
              <a:rPr lang="en-CA" altLang="fr-FR" smtClean="0">
                <a:solidFill>
                  <a:srgbClr val="000000"/>
                </a:solidFill>
              </a:rPr>
              <a:pPr fontAlgn="base">
                <a:spcBef>
                  <a:spcPct val="0"/>
                </a:spcBef>
                <a:spcAft>
                  <a:spcPct val="0"/>
                </a:spcAft>
                <a:defRPr/>
              </a:pPr>
              <a:t>51</a:t>
            </a:fld>
            <a:endParaRPr lang="en-CA" altLang="fr-FR" dirty="0" smtClean="0">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spcAft>
                <a:spcPts val="613"/>
              </a:spcAft>
            </a:pPr>
            <a:r>
              <a:rPr lang="es-MX" altLang="en-US" b="1" dirty="0" smtClean="0"/>
              <a:t>Notas del Speaker</a:t>
            </a:r>
          </a:p>
          <a:p>
            <a:pPr defTabSz="927100">
              <a:spcAft>
                <a:spcPts val="613"/>
              </a:spcAft>
            </a:pPr>
            <a:r>
              <a:rPr lang="es-MX" altLang="en-US" dirty="0" smtClean="0"/>
              <a:t>Esta slide menciona algunos gatillos comunes de migraña. Se debe poner especial atención a la cafeína porque es un gatillo común y está presente en muchos alimento, bebidas y medicamentos comunes. Puede ser útil proporcionar a </a:t>
            </a:r>
            <a:r>
              <a:rPr lang="es-MX" altLang="en-US" dirty="0"/>
              <a:t>los pacientes una lista de </a:t>
            </a:r>
            <a:r>
              <a:rPr lang="es-MX" altLang="en-US" dirty="0" smtClean="0"/>
              <a:t>productos y su contenido de cafeína y relación con la cefalea para ayudarles a reducir su ingesta de cafeína.</a:t>
            </a:r>
          </a:p>
          <a:p>
            <a:pPr defTabSz="927100">
              <a:spcAft>
                <a:spcPts val="613"/>
              </a:spcAft>
            </a:pPr>
            <a:r>
              <a:rPr lang="es-MX" altLang="en-US" b="1" dirty="0" smtClean="0"/>
              <a:t>Referencia</a:t>
            </a:r>
          </a:p>
          <a:p>
            <a:pPr defTabSz="927100">
              <a:spcAft>
                <a:spcPts val="613"/>
              </a:spcAft>
            </a:pPr>
            <a:r>
              <a:rPr lang="en-CA" altLang="en-US" dirty="0"/>
              <a:t>American Headache Society. Brainstorm. 2004. </a:t>
            </a:r>
            <a:r>
              <a:rPr lang="en-CA" altLang="en-US" dirty="0">
                <a:solidFill>
                  <a:srgbClr val="000000"/>
                </a:solidFill>
              </a:rPr>
              <a:t>Available at: </a:t>
            </a:r>
            <a:r>
              <a:rPr lang="en-CA" altLang="en-US" dirty="0"/>
              <a:t>http://www.americanheadachesociety.org/assets/1/7/Book_-_Brainstorm_Syllabus.pdf. Accessed 04 December, 2014. </a:t>
            </a:r>
          </a:p>
        </p:txBody>
      </p:sp>
      <p:sp>
        <p:nvSpPr>
          <p:cNvPr id="4" name="Slide Number Placeholder 3"/>
          <p:cNvSpPr>
            <a:spLocks noGrp="1"/>
          </p:cNvSpPr>
          <p:nvPr>
            <p:ph type="sldNum" sz="quarter" idx="5"/>
          </p:nvPr>
        </p:nvSpPr>
        <p:spPr/>
        <p:txBody>
          <a:bodyPr/>
          <a:lstStyle/>
          <a:p>
            <a:pPr>
              <a:defRPr/>
            </a:pPr>
            <a:fld id="{AE50339E-8CC8-4BC0-BD2F-E9687CAA9F16}" type="slidenum">
              <a:rPr lang="en-CA" smtClean="0">
                <a:solidFill>
                  <a:prstClr val="black"/>
                </a:solidFill>
              </a:rPr>
              <a:pPr>
                <a:defRPr/>
              </a:pPr>
              <a:t>52</a:t>
            </a:fld>
            <a:endParaRPr lang="en-CA" dirty="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xfrm>
            <a:off x="701675" y="4387850"/>
            <a:ext cx="5899150"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eaLnBrk="1" hangingPunct="1">
              <a:spcBef>
                <a:spcPct val="0"/>
              </a:spcBef>
              <a:spcAft>
                <a:spcPts val="613"/>
              </a:spcAft>
            </a:pPr>
            <a:r>
              <a:rPr lang="es-MX" altLang="fr-FR" b="1" dirty="0" smtClean="0"/>
              <a:t>Notas del Speaker</a:t>
            </a:r>
          </a:p>
          <a:p>
            <a:pPr defTabSz="927100" eaLnBrk="1" hangingPunct="1">
              <a:spcBef>
                <a:spcPct val="0"/>
              </a:spcBef>
              <a:spcAft>
                <a:spcPts val="613"/>
              </a:spcAft>
            </a:pPr>
            <a:r>
              <a:rPr lang="es-MX" altLang="fr-FR" dirty="0" smtClean="0"/>
              <a:t>Esta slide menciona las metas del tratamiento agudo de migraña.</a:t>
            </a:r>
          </a:p>
          <a:p>
            <a:pPr defTabSz="927100" eaLnBrk="1" hangingPunct="1">
              <a:spcBef>
                <a:spcPct val="0"/>
              </a:spcBef>
              <a:spcAft>
                <a:spcPts val="613"/>
              </a:spcAft>
            </a:pPr>
            <a:r>
              <a:rPr lang="es-MX" altLang="fr-FR" b="1" dirty="0" smtClean="0"/>
              <a:t>Referencia</a:t>
            </a:r>
          </a:p>
          <a:p>
            <a:pPr defTabSz="927100" eaLnBrk="1" hangingPunct="1">
              <a:spcBef>
                <a:spcPct val="0"/>
              </a:spcBef>
              <a:spcAft>
                <a:spcPts val="613"/>
              </a:spcAft>
            </a:pPr>
            <a:r>
              <a:rPr lang="en-CA" altLang="fr-FR" dirty="0"/>
              <a:t>American Headache Society. Brainstorm. 2004. </a:t>
            </a:r>
            <a:r>
              <a:rPr lang="en-CA" altLang="fr-FR" dirty="0">
                <a:solidFill>
                  <a:srgbClr val="000000"/>
                </a:solidFill>
              </a:rPr>
              <a:t>Available at: </a:t>
            </a:r>
            <a:r>
              <a:rPr lang="en-CA" altLang="fr-FR" dirty="0"/>
              <a:t>http://www.americanheadachesociety.org/assets/1/7/Book_-_Brainstorm_Syllabus.pdf. Accessed 04 December, 2014. </a:t>
            </a:r>
          </a:p>
          <a:p>
            <a:pPr defTabSz="927100" eaLnBrk="1" hangingPunct="1">
              <a:spcBef>
                <a:spcPct val="0"/>
              </a:spcBef>
            </a:pPr>
            <a:endParaRPr lang="es-MX" altLang="fr-FR" dirty="0" smtClean="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499A2E-05D1-40F0-8549-01DCDF66BC9F}" type="slidenum">
              <a:rPr lang="en-CA" altLang="fr-FR" smtClean="0">
                <a:solidFill>
                  <a:srgbClr val="000000"/>
                </a:solidFill>
              </a:rPr>
              <a:pPr fontAlgn="base">
                <a:spcBef>
                  <a:spcPct val="0"/>
                </a:spcBef>
                <a:spcAft>
                  <a:spcPct val="0"/>
                </a:spcAft>
                <a:defRPr/>
              </a:pPr>
              <a:t>53</a:t>
            </a:fld>
            <a:endParaRPr lang="en-CA" altLang="fr-FR" dirty="0" smtClean="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El tratamiento exitoso de un ataque de migraña se define por una respuesta de dos horas sin dolor y una respuesta sostenida sin dolor y se alinea con el Cuestionario de Evaluación de la Terapia de Migraña (MTAQ®).</a:t>
            </a:r>
          </a:p>
          <a:p>
            <a:pPr eaLnBrk="1" hangingPunct="1">
              <a:spcBef>
                <a:spcPct val="0"/>
              </a:spcBef>
              <a:spcAft>
                <a:spcPts val="600"/>
              </a:spcAft>
            </a:pPr>
            <a:r>
              <a:rPr lang="es-MX" altLang="fr-FR" b="1" dirty="0" smtClean="0"/>
              <a:t>Referencias</a:t>
            </a:r>
          </a:p>
          <a:p>
            <a:pPr eaLnBrk="1" hangingPunct="1">
              <a:spcBef>
                <a:spcPct val="0"/>
              </a:spcBef>
              <a:spcAft>
                <a:spcPts val="600"/>
              </a:spcAft>
            </a:pPr>
            <a:r>
              <a:rPr lang="en-CA" altLang="fr-FR" dirty="0"/>
              <a:t>Silberstein SD, Newman LC, Marmura MJ </a:t>
            </a:r>
            <a:r>
              <a:rPr lang="en-CA" altLang="fr-FR" i="1" dirty="0"/>
              <a:t>et al. </a:t>
            </a:r>
            <a:r>
              <a:rPr lang="en-CA" altLang="fr-FR" dirty="0"/>
              <a:t>Efficacy endpoints in migraine clinical trials: the importance of assessing freedom from pain. </a:t>
            </a:r>
            <a:r>
              <a:rPr lang="en-CA" altLang="fr-FR" i="1" dirty="0"/>
              <a:t>Curr Med Res Opin. </a:t>
            </a:r>
            <a:r>
              <a:rPr lang="en-CA" altLang="fr-FR" dirty="0"/>
              <a:t>2013;29(7):861-7. </a:t>
            </a:r>
          </a:p>
          <a:p>
            <a:pPr eaLnBrk="1" hangingPunct="1">
              <a:spcBef>
                <a:spcPct val="0"/>
              </a:spcBef>
              <a:spcAft>
                <a:spcPts val="600"/>
              </a:spcAft>
            </a:pPr>
            <a:r>
              <a:rPr lang="en-CA" altLang="fr-FR" dirty="0"/>
              <a:t>Chatterton ML, Lofland JH, Shechter A </a:t>
            </a:r>
            <a:r>
              <a:rPr lang="en-CA" altLang="fr-FR" i="1" dirty="0"/>
              <a:t>et al. </a:t>
            </a:r>
            <a:r>
              <a:rPr lang="en-CA" altLang="fr-FR" dirty="0"/>
              <a:t>Reliability and validity of the migraine therapy assessment questionnaire. </a:t>
            </a:r>
            <a:r>
              <a:rPr lang="en-CA" altLang="fr-FR" i="1" dirty="0"/>
              <a:t>Headache.</a:t>
            </a:r>
            <a:r>
              <a:rPr lang="en-CA" altLang="fr-FR" dirty="0"/>
              <a:t> 2002;42(10):1006-15.</a:t>
            </a:r>
          </a:p>
          <a:p>
            <a:pPr eaLnBrk="1" hangingPunct="1">
              <a:spcBef>
                <a:spcPct val="0"/>
              </a:spcBef>
              <a:spcAft>
                <a:spcPts val="600"/>
              </a:spcAft>
            </a:pPr>
            <a:endParaRPr lang="en-CA" altLang="fr-FR" dirty="0"/>
          </a:p>
          <a:p>
            <a:pPr eaLnBrk="1" hangingPunct="1">
              <a:spcBef>
                <a:spcPct val="0"/>
              </a:spcBef>
              <a:spcAft>
                <a:spcPts val="600"/>
              </a:spcAft>
            </a:pPr>
            <a:endParaRPr lang="es-MX" altLang="fr-FR" dirty="0" smtClean="0"/>
          </a:p>
          <a:p>
            <a:pPr eaLnBrk="1" hangingPunct="1">
              <a:spcBef>
                <a:spcPct val="0"/>
              </a:spcBef>
              <a:spcAft>
                <a:spcPts val="600"/>
              </a:spcAft>
            </a:pPr>
            <a:endParaRPr lang="es-MX" altLang="fr-FR" dirty="0" smtClean="0"/>
          </a:p>
          <a:p>
            <a:pPr eaLnBrk="1" hangingPunct="1">
              <a:spcBef>
                <a:spcPct val="0"/>
              </a:spcBef>
              <a:spcAft>
                <a:spcPts val="600"/>
              </a:spcAft>
            </a:pPr>
            <a:endParaRPr lang="es-MX" altLang="fr-FR" dirty="0"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6AB138-F3A3-49E2-91DE-AA155B82ABDA}" type="slidenum">
              <a:rPr lang="en-CA" altLang="fr-FR" smtClean="0"/>
              <a:pPr fontAlgn="base">
                <a:spcBef>
                  <a:spcPct val="0"/>
                </a:spcBef>
                <a:spcAft>
                  <a:spcPct val="0"/>
                </a:spcAft>
                <a:defRPr/>
              </a:pPr>
              <a:t>54</a:t>
            </a:fld>
            <a:endParaRPr lang="en-CA" altLang="fr-FR"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menciona las metas del manejo a largo plazo de la migraña y el tratamiento exitoso de los ataques agudos de migraña de acuerdo con el U.S. Headache Consortium.</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Matchar DB, Young WB, Rosenberg JH et al. Evidence-based guidelines for migraine headache in the primary care setting: pharmacological management of acute attacks. U.S. Headache Consortium. Available at: </a:t>
            </a:r>
            <a:r>
              <a:rPr lang="en-CA" altLang="fr-FR" dirty="0">
                <a:hlinkClick r:id="rId3"/>
              </a:rPr>
              <a:t>http://tools.aan.com/professionals/practice/pdfs/gl0087.pdf</a:t>
            </a:r>
            <a:r>
              <a:rPr lang="en-CA" altLang="fr-FR" dirty="0"/>
              <a:t>. Accessed 27 November, 2014.</a:t>
            </a:r>
          </a:p>
          <a:p>
            <a:pPr eaLnBrk="1" hangingPunct="1">
              <a:spcBef>
                <a:spcPct val="0"/>
              </a:spcBef>
              <a:spcAft>
                <a:spcPts val="600"/>
              </a:spcAft>
            </a:pPr>
            <a:endParaRPr lang="es-MX" altLang="fr-FR" dirty="0" smtClean="0"/>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3B168B0-C4FC-4E9E-8099-B01A555EABC6}" type="slidenum">
              <a:rPr lang="en-CA" altLang="fr-FR" smtClean="0"/>
              <a:pPr fontAlgn="base">
                <a:spcBef>
                  <a:spcPct val="0"/>
                </a:spcBef>
                <a:spcAft>
                  <a:spcPct val="0"/>
                </a:spcAft>
                <a:defRPr/>
              </a:pPr>
              <a:t>55</a:t>
            </a:fld>
            <a:endParaRPr lang="en-CA" altLang="fr-FR"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El tratamiento de migraña puede dividirse en tratamiento profiláctico y tratamiento de ataques agudos de migraña. </a:t>
            </a:r>
          </a:p>
          <a:p>
            <a:pPr eaLnBrk="1" hangingPunct="1">
              <a:spcBef>
                <a:spcPct val="0"/>
              </a:spcBef>
              <a:spcAft>
                <a:spcPts val="600"/>
              </a:spcAft>
            </a:pPr>
            <a:r>
              <a:rPr lang="es-MX" altLang="fr-FR" dirty="0" smtClean="0"/>
              <a:t>La profilaxis puede involucrar modificación del comportamiento, neuromodulación o farmacoterapia.</a:t>
            </a:r>
          </a:p>
          <a:p>
            <a:pPr eaLnBrk="1" hangingPunct="1">
              <a:spcBef>
                <a:spcPct val="0"/>
              </a:spcBef>
              <a:spcAft>
                <a:spcPts val="600"/>
              </a:spcAft>
            </a:pPr>
            <a:r>
              <a:rPr lang="es-MX" altLang="fr-FR" dirty="0" smtClean="0"/>
              <a:t>Los episodios agudos pueden ser tratados usando tratamientos específicos o no-específicos o dispositivos de neuromodulación. </a:t>
            </a:r>
          </a:p>
        </p:txBody>
      </p:sp>
      <p:sp>
        <p:nvSpPr>
          <p:cNvPr id="140292"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B6787B8-56A5-451D-8E95-C8920EF7F0AA}" type="slidenum">
              <a:rPr lang="en-CA" altLang="fr-FR" smtClean="0"/>
              <a:pPr fontAlgn="base">
                <a:spcBef>
                  <a:spcPct val="0"/>
                </a:spcBef>
                <a:spcAft>
                  <a:spcPct val="0"/>
                </a:spcAft>
                <a:defRPr/>
              </a:pPr>
              <a:t>56</a:t>
            </a:fld>
            <a:endParaRPr lang="en-CA" altLang="fr-FR"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141316"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89F1729-D969-4F7D-AFE3-7C0E646E347F}" type="slidenum">
              <a:rPr lang="en-CA" altLang="fr-FR" smtClean="0"/>
              <a:pPr fontAlgn="base">
                <a:spcBef>
                  <a:spcPct val="0"/>
                </a:spcBef>
                <a:spcAft>
                  <a:spcPct val="0"/>
                </a:spcAft>
                <a:defRPr/>
              </a:pPr>
              <a:t>57</a:t>
            </a:fld>
            <a:endParaRPr lang="en-CA" altLang="fr-FR"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spcAft>
                <a:spcPts val="300"/>
              </a:spcAft>
              <a:defRPr/>
            </a:pPr>
            <a:r>
              <a:rPr lang="es-MX" altLang="fr-FR" b="1" dirty="0" smtClean="0"/>
              <a:t>Notas del Speaker</a:t>
            </a:r>
          </a:p>
          <a:p>
            <a:pPr eaLnBrk="1" hangingPunct="1">
              <a:spcBef>
                <a:spcPct val="0"/>
              </a:spcBef>
              <a:spcAft>
                <a:spcPts val="300"/>
              </a:spcAft>
              <a:defRPr/>
            </a:pPr>
            <a:r>
              <a:rPr lang="es-MX" altLang="fr-FR" dirty="0" smtClean="0"/>
              <a:t>Esta slide describe algunos enfoques no-farmacológicos del manejo de migraña. Los datos que soportan estos métodos generalmente son contradictorios.</a:t>
            </a:r>
          </a:p>
          <a:p>
            <a:pPr eaLnBrk="1" hangingPunct="1">
              <a:spcBef>
                <a:spcPct val="0"/>
              </a:spcBef>
              <a:spcAft>
                <a:spcPts val="300"/>
              </a:spcAft>
              <a:defRPr/>
            </a:pPr>
            <a:r>
              <a:rPr lang="es-MX" altLang="fr-FR" b="1" dirty="0" smtClean="0"/>
              <a:t>Referencias</a:t>
            </a:r>
          </a:p>
          <a:p>
            <a:pPr eaLnBrk="1" hangingPunct="1">
              <a:spcBef>
                <a:spcPct val="0"/>
              </a:spcBef>
              <a:spcAft>
                <a:spcPts val="300"/>
              </a:spcAft>
              <a:defRPr/>
            </a:pPr>
            <a:r>
              <a:rPr lang="en-CA" altLang="fr-FR" dirty="0"/>
              <a:t>Holland S, Silberstein SD, Freitag F </a:t>
            </a:r>
            <a:r>
              <a:rPr lang="en-CA" altLang="fr-FR" i="1" dirty="0"/>
              <a:t>et al. </a:t>
            </a:r>
            <a:r>
              <a:rPr lang="en-CA" altLang="fr-FR" dirty="0"/>
              <a:t>Evidence-based guideline update: NSAIDs and other complementary treatments for episodic migraine prevention in adults: report of the Quality Standards Subcommittee of the American Academy of Neurology and the American Headache Society. </a:t>
            </a:r>
            <a:r>
              <a:rPr lang="en-CA" altLang="fr-FR" i="1" dirty="0"/>
              <a:t>Neurology. </a:t>
            </a:r>
            <a:r>
              <a:rPr lang="en-CA" altLang="fr-FR" dirty="0"/>
              <a:t>2012;78(17):1346-53. </a:t>
            </a:r>
          </a:p>
          <a:p>
            <a:pPr eaLnBrk="1" hangingPunct="1">
              <a:spcBef>
                <a:spcPct val="0"/>
              </a:spcBef>
              <a:spcAft>
                <a:spcPts val="300"/>
              </a:spcAft>
              <a:defRPr/>
            </a:pPr>
            <a:r>
              <a:rPr lang="en-CA" altLang="fr-FR" dirty="0"/>
              <a:t>Lester M. 2012. Headaches and complementary health approaches. Available at: </a:t>
            </a:r>
            <a:r>
              <a:rPr lang="en-CA" altLang="fr-FR" dirty="0">
                <a:hlinkClick r:id="rId3"/>
              </a:rPr>
              <a:t>http://nccam.nih.gov/sites/nccam.nih.gov/files/D462.pdf</a:t>
            </a:r>
            <a:r>
              <a:rPr lang="en-CA" altLang="fr-FR" dirty="0"/>
              <a:t>. Accessed 14 December, 2014.</a:t>
            </a:r>
          </a:p>
          <a:p>
            <a:pPr eaLnBrk="1" hangingPunct="1">
              <a:spcBef>
                <a:spcPct val="0"/>
              </a:spcBef>
              <a:spcAft>
                <a:spcPts val="300"/>
              </a:spcAft>
              <a:defRPr/>
            </a:pPr>
            <a:r>
              <a:rPr lang="en-CA" altLang="fr-FR" dirty="0"/>
              <a:t>John PJ, Sharma N, Sharma CM, Kankane A. Effectiveness of yoga therapy in the treatment of migraine without aura: a randomized controlled trial. </a:t>
            </a:r>
            <a:r>
              <a:rPr lang="en-CA" altLang="fr-FR" i="1" dirty="0"/>
              <a:t>Headache. </a:t>
            </a:r>
            <a:r>
              <a:rPr lang="en-CA" altLang="fr-FR" dirty="0"/>
              <a:t>2007;47(5):654-61.</a:t>
            </a:r>
          </a:p>
          <a:p>
            <a:pPr eaLnBrk="1" hangingPunct="1">
              <a:spcBef>
                <a:spcPct val="0"/>
              </a:spcBef>
              <a:spcAft>
                <a:spcPts val="300"/>
              </a:spcAft>
              <a:defRPr/>
            </a:pPr>
            <a:r>
              <a:rPr lang="en-CA" altLang="fr-FR" dirty="0"/>
              <a:t>Mauskop A. Nonmedication, alternative, and complementary treatments for migraine. </a:t>
            </a:r>
            <a:r>
              <a:rPr lang="en-CA" altLang="fr-FR" i="1" dirty="0"/>
              <a:t>Continuum (Minneap Minn). </a:t>
            </a:r>
            <a:r>
              <a:rPr lang="en-CA" altLang="fr-FR" dirty="0"/>
              <a:t>2012;18(4):796-806. </a:t>
            </a:r>
          </a:p>
          <a:p>
            <a:pPr eaLnBrk="1" hangingPunct="1">
              <a:spcBef>
                <a:spcPct val="0"/>
              </a:spcBef>
              <a:spcAft>
                <a:spcPts val="300"/>
              </a:spcAft>
              <a:defRPr/>
            </a:pPr>
            <a:r>
              <a:rPr lang="en-CA" altLang="fr-FR" dirty="0"/>
              <a:t>Linde K, Streng A, Jürgens S </a:t>
            </a:r>
            <a:r>
              <a:rPr lang="en-CA" altLang="fr-FR" i="1" dirty="0"/>
              <a:t>et al. </a:t>
            </a:r>
            <a:r>
              <a:rPr lang="en-CA" altLang="fr-FR" dirty="0"/>
              <a:t>Acupuncture for patients with migraine: a randomized controlled trial. </a:t>
            </a:r>
            <a:r>
              <a:rPr lang="en-CA" altLang="fr-FR" i="1" dirty="0"/>
              <a:t>JAMA</a:t>
            </a:r>
            <a:r>
              <a:rPr lang="en-CA" altLang="fr-FR" dirty="0"/>
              <a:t>. 2005;293(17):2118-25.</a:t>
            </a:r>
          </a:p>
          <a:p>
            <a:pPr eaLnBrk="1" hangingPunct="1">
              <a:spcBef>
                <a:spcPct val="0"/>
              </a:spcBef>
              <a:spcAft>
                <a:spcPts val="300"/>
              </a:spcAft>
              <a:defRPr/>
            </a:pPr>
            <a:r>
              <a:rPr lang="en-CA" altLang="fr-FR" dirty="0"/>
              <a:t>Yang CP, Chang MH, Liu PE </a:t>
            </a:r>
            <a:r>
              <a:rPr lang="en-CA" altLang="fr-FR" i="1" dirty="0"/>
              <a:t>et al. </a:t>
            </a:r>
            <a:r>
              <a:rPr lang="en-CA" altLang="fr-FR" dirty="0"/>
              <a:t>Acupuncture versus topiramate in chronic migraine prophylaxis: a randomized clinical trial. </a:t>
            </a:r>
            <a:r>
              <a:rPr lang="en-CA" altLang="fr-FR" i="1" dirty="0"/>
              <a:t>Cephalalgia. </a:t>
            </a:r>
            <a:r>
              <a:rPr lang="en-CA" altLang="fr-FR" dirty="0"/>
              <a:t>2011;31(15):1510-21. </a:t>
            </a:r>
          </a:p>
          <a:p>
            <a:pPr eaLnBrk="1" hangingPunct="1">
              <a:spcBef>
                <a:spcPct val="0"/>
              </a:spcBef>
              <a:spcAft>
                <a:spcPts val="300"/>
              </a:spcAft>
              <a:defRPr/>
            </a:pPr>
            <a:r>
              <a:rPr lang="en-CA" altLang="fr-FR" dirty="0"/>
              <a:t>Guyuron B, Reed D, Kriegler JS </a:t>
            </a:r>
            <a:r>
              <a:rPr lang="en-CA" altLang="fr-FR" i="1" dirty="0"/>
              <a:t>et al. </a:t>
            </a:r>
            <a:r>
              <a:rPr lang="en-CA" altLang="fr-FR" dirty="0"/>
              <a:t>A placebo-controlled surgical trial of the treatment of migraine headaches. </a:t>
            </a:r>
            <a:r>
              <a:rPr lang="en-CA" altLang="fr-FR" i="1" dirty="0"/>
              <a:t>Plast Reconstr Surg. </a:t>
            </a:r>
            <a:r>
              <a:rPr lang="en-CA" altLang="fr-FR" dirty="0"/>
              <a:t>2009;124(2):461-8.</a:t>
            </a:r>
          </a:p>
          <a:p>
            <a:pPr eaLnBrk="1" hangingPunct="1">
              <a:spcBef>
                <a:spcPct val="0"/>
              </a:spcBef>
              <a:spcAft>
                <a:spcPts val="300"/>
              </a:spcAft>
              <a:defRPr/>
            </a:pPr>
            <a:r>
              <a:rPr lang="en-CA" altLang="fr-FR" dirty="0"/>
              <a:t>Guyuron B, Kriegler JS, Davis J, Amini SB. Five-year outcome of surgical treatment of migraine headaches. </a:t>
            </a:r>
            <a:r>
              <a:rPr lang="en-CA" altLang="fr-FR" i="1" dirty="0"/>
              <a:t>Plast Reconstr Surg.</a:t>
            </a:r>
            <a:r>
              <a:rPr lang="en-CA" altLang="fr-FR" dirty="0"/>
              <a:t> 2011;127(2):603-8. </a:t>
            </a:r>
          </a:p>
          <a:p>
            <a:pPr eaLnBrk="1" hangingPunct="1">
              <a:spcBef>
                <a:spcPct val="0"/>
              </a:spcBef>
              <a:spcAft>
                <a:spcPts val="300"/>
              </a:spcAft>
              <a:defRPr/>
            </a:pPr>
            <a:r>
              <a:rPr lang="en-CA" altLang="fr-FR" dirty="0"/>
              <a:t>Mullally WJ, Hall K, Goldstein R. Efficacy of biofeedback in the treatment of migraine and tension type headaches. Pain Physician. 2009;12:1005-11.</a:t>
            </a:r>
          </a:p>
          <a:p>
            <a:pPr eaLnBrk="1" hangingPunct="1">
              <a:spcBef>
                <a:spcPct val="0"/>
              </a:spcBef>
              <a:spcAft>
                <a:spcPts val="300"/>
              </a:spcAft>
              <a:defRPr/>
            </a:pPr>
            <a:r>
              <a:rPr lang="en-CA" altLang="fr-FR" dirty="0"/>
              <a:t>Pistoia F, Sacco S, Carolei A. Behavioral therapy for chronic migraine. </a:t>
            </a:r>
            <a:r>
              <a:rPr lang="en-CA" altLang="fr-FR" i="1" dirty="0"/>
              <a:t>Curr Pain Headache Rep. </a:t>
            </a:r>
            <a:r>
              <a:rPr lang="en-CA" altLang="fr-FR" dirty="0"/>
              <a:t>2013;17:304. </a:t>
            </a:r>
          </a:p>
          <a:p>
            <a:pPr eaLnBrk="1" hangingPunct="1">
              <a:spcBef>
                <a:spcPct val="0"/>
              </a:spcBef>
              <a:spcAft>
                <a:spcPts val="300"/>
              </a:spcAft>
              <a:defRPr/>
            </a:pPr>
            <a:endParaRPr lang="en-CA" altLang="fr-FR" dirty="0"/>
          </a:p>
          <a:p>
            <a:pPr eaLnBrk="1" hangingPunct="1">
              <a:spcBef>
                <a:spcPct val="0"/>
              </a:spcBef>
              <a:spcAft>
                <a:spcPts val="300"/>
              </a:spcAft>
              <a:defRPr/>
            </a:pPr>
            <a:endParaRPr lang="en-CA" altLang="fr-FR" dirty="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CA" altLang="fr-FR" dirty="0" smtClean="0"/>
              <a:t>a</a:t>
            </a:r>
            <a:fld id="{025A912F-3687-4B13-9CE8-29973E8A936B}" type="slidenum">
              <a:rPr lang="en-CA" altLang="fr-FR" smtClean="0"/>
              <a:pPr fontAlgn="base">
                <a:spcBef>
                  <a:spcPct val="0"/>
                </a:spcBef>
                <a:spcAft>
                  <a:spcPct val="0"/>
                </a:spcAft>
                <a:defRPr/>
              </a:pPr>
              <a:t>58</a:t>
            </a:fld>
            <a:endParaRPr lang="en-CA" altLang="fr-FR"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b="1" dirty="0" smtClean="0"/>
          </a:p>
        </p:txBody>
      </p:sp>
      <p:sp>
        <p:nvSpPr>
          <p:cNvPr id="14336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3FB9C0-5945-470E-A940-109B502EC19C}" type="slidenum">
              <a:rPr lang="en-CA" altLang="fr-FR" smtClean="0"/>
              <a:pPr fontAlgn="base">
                <a:spcBef>
                  <a:spcPct val="0"/>
                </a:spcBef>
                <a:spcAft>
                  <a:spcPct val="0"/>
                </a:spcAft>
                <a:defRPr/>
              </a:pPr>
              <a:t>59</a:t>
            </a:fld>
            <a:endParaRPr lang="en-CA" alt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Esta slide proporciona información general acerca de los trastornos por cefalea. Los trastornos por cefalea están asociados con una carga importante tanto personal como para la sociedad. Desafortunadamente, la mayoría de las personas con trastornos por cefalea no son diagnosticadas apropiadamente. A nivel mundial, la cefalea ha sido subestimada, infra-reconocida, e infra-tratada. </a:t>
            </a:r>
          </a:p>
          <a:p>
            <a:pPr eaLnBrk="1" hangingPunct="1">
              <a:spcBef>
                <a:spcPct val="0"/>
              </a:spcBef>
              <a:spcAft>
                <a:spcPts val="600"/>
              </a:spcAft>
            </a:pPr>
            <a:r>
              <a:rPr lang="es-MX" altLang="en-US" b="1" dirty="0" smtClean="0"/>
              <a:t>Referencia</a:t>
            </a:r>
          </a:p>
          <a:p>
            <a:pPr eaLnBrk="1" hangingPunct="1">
              <a:spcBef>
                <a:spcPct val="0"/>
              </a:spcBef>
              <a:spcAft>
                <a:spcPts val="600"/>
              </a:spcAft>
            </a:pPr>
            <a:r>
              <a:rPr lang="en-CA" altLang="en-US" dirty="0"/>
              <a:t>World Health Organization. Headache disorders. Fact sheet number 277. 2012. Available at: </a:t>
            </a:r>
            <a:r>
              <a:rPr lang="en-CA" altLang="en-US" dirty="0">
                <a:hlinkClick r:id="rId3"/>
              </a:rPr>
              <a:t>http://www.who.int/mediacentre/factsheets/fs277/en/</a:t>
            </a:r>
            <a:r>
              <a:rPr lang="en-CA" altLang="en-US" dirty="0"/>
              <a:t>. Accessed March 31, 2015.</a:t>
            </a:r>
          </a:p>
          <a:p>
            <a:pPr eaLnBrk="1" hangingPunct="1">
              <a:spcBef>
                <a:spcPct val="0"/>
              </a:spcBef>
              <a:spcAft>
                <a:spcPts val="600"/>
              </a:spcAft>
            </a:pPr>
            <a:endParaRPr lang="es-MX" altLang="en-US" dirty="0"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1F7B63-247F-432F-A52C-3E9C10C1C1C3}" type="slidenum">
              <a:rPr lang="en-CA" altLang="fr-FR" smtClean="0">
                <a:solidFill>
                  <a:srgbClr val="000000"/>
                </a:solidFill>
              </a:rPr>
              <a:pPr fontAlgn="base">
                <a:spcBef>
                  <a:spcPct val="0"/>
                </a:spcBef>
                <a:spcAft>
                  <a:spcPct val="0"/>
                </a:spcAft>
                <a:defRPr/>
              </a:pPr>
              <a:t>6</a:t>
            </a:fld>
            <a:endParaRPr lang="en-CA" altLang="fr-FR" dirty="0" smtClean="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La atención estratificada de la migraña se basa en el principio de que las características del paciente (</a:t>
            </a:r>
            <a:r>
              <a:rPr lang="es-MX" altLang="fr-FR" i="1" dirty="0" smtClean="0"/>
              <a:t>ej: </a:t>
            </a:r>
            <a:r>
              <a:rPr lang="es-MX" altLang="fr-FR" dirty="0" smtClean="0"/>
              <a:t> Discapacidad por cefalea) pueden usarse para ayudar a determinar la necesidad de tratamiento del paciente. Este tipo de atención aumenta la probabilidad de la terapia exitosa desde el principio y proporciona resultados clínicos considerablemente mejores que las estrategias de atención escalonadas entre ataques.</a:t>
            </a:r>
          </a:p>
          <a:p>
            <a:pPr eaLnBrk="1" hangingPunct="1">
              <a:spcBef>
                <a:spcPct val="0"/>
              </a:spcBef>
              <a:spcAft>
                <a:spcPts val="600"/>
              </a:spcAft>
            </a:pPr>
            <a:r>
              <a:rPr lang="es-MX" altLang="fr-FR" dirty="0" smtClean="0"/>
              <a:t>La figura muestra el tiempo total de discapacidad, medido como el área bajo la curva (mm.h). Durante las 4 primeras horas post-tratamiento, la discapacidad fue estadísticamente significativamente menor en el grupo con tratamiento con atención estratificada vs. la atención escalonada entre ataques (P&lt;0.001) o la atención escalonada en grupos de ataques (P&lt;0.001). Los pacientes en la atención escalonada en el grupo de ataques escalaron la terapia a zolmitriptán, 2.5 mg, a las 2 horas si no tuvieron una respuesta de cefalea; por lo tanto, a las 4 horas, las diferencias entre los grupos de tratamiento habían disminuido.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Lipton RB, Stewart WF, Stone AM </a:t>
            </a:r>
            <a:r>
              <a:rPr lang="en-CA" altLang="fr-FR" i="1" dirty="0"/>
              <a:t>et al. </a:t>
            </a:r>
            <a:r>
              <a:rPr lang="en-CA" altLang="fr-FR" dirty="0"/>
              <a:t>Stratified care vs step care strategies for migraine: the Disability in Strategies of Care (DISC) Study: A randomized trial. </a:t>
            </a:r>
            <a:r>
              <a:rPr lang="en-CA" altLang="fr-FR" i="1" dirty="0"/>
              <a:t>JAMA</a:t>
            </a:r>
            <a:r>
              <a:rPr lang="en-CA" altLang="fr-FR" dirty="0"/>
              <a:t>. 2000;284(20):2599-605.</a:t>
            </a:r>
          </a:p>
          <a:p>
            <a:pPr eaLnBrk="1" hangingPunct="1">
              <a:spcBef>
                <a:spcPct val="0"/>
              </a:spcBef>
              <a:spcAft>
                <a:spcPts val="600"/>
              </a:spcAft>
            </a:pPr>
            <a:endParaRPr lang="es-MX" altLang="fr-FR" dirty="0" smtClean="0"/>
          </a:p>
          <a:p>
            <a:pPr eaLnBrk="1" hangingPunct="1">
              <a:spcBef>
                <a:spcPct val="0"/>
              </a:spcBef>
              <a:spcAft>
                <a:spcPts val="600"/>
              </a:spcAft>
            </a:pPr>
            <a:endParaRPr lang="es-MX" altLang="fr-FR" dirty="0" smtClean="0"/>
          </a:p>
          <a:p>
            <a:pPr eaLnBrk="1" hangingPunct="1">
              <a:spcBef>
                <a:spcPct val="0"/>
              </a:spcBef>
              <a:spcAft>
                <a:spcPts val="600"/>
              </a:spcAft>
            </a:pPr>
            <a:endParaRPr lang="es-MX" altLang="fr-FR" dirty="0" smtClean="0"/>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F9F048F-52D0-4958-957D-53EDAD8F7D7B}" type="slidenum">
              <a:rPr lang="en-CA" altLang="fr-FR" smtClean="0"/>
              <a:pPr fontAlgn="base">
                <a:spcBef>
                  <a:spcPct val="0"/>
                </a:spcBef>
                <a:spcAft>
                  <a:spcPct val="0"/>
                </a:spcAft>
                <a:defRPr/>
              </a:pPr>
              <a:t>60</a:t>
            </a:fld>
            <a:endParaRPr lang="en-CA" altLang="fr-FR"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defTabSz="928179" eaLnBrk="1" fontAlgn="auto" hangingPunct="1">
              <a:spcBef>
                <a:spcPts val="0"/>
              </a:spcBef>
              <a:spcAft>
                <a:spcPts val="609"/>
              </a:spcAft>
              <a:defRPr/>
            </a:pPr>
            <a:r>
              <a:rPr lang="es-MX" b="1" dirty="0" smtClean="0"/>
              <a:t>Notas del Speaker</a:t>
            </a:r>
          </a:p>
          <a:p>
            <a:pPr defTabSz="928179" eaLnBrk="1" fontAlgn="auto" hangingPunct="1">
              <a:spcBef>
                <a:spcPts val="0"/>
              </a:spcBef>
              <a:spcAft>
                <a:spcPts val="609"/>
              </a:spcAft>
              <a:defRPr/>
            </a:pPr>
            <a:r>
              <a:rPr lang="es-MX" dirty="0" smtClean="0"/>
              <a:t>Esta slide menciona algunos de los factores que deben ser considerados al formular un plan de tratamiento agudo para migraña. </a:t>
            </a:r>
          </a:p>
          <a:p>
            <a:pPr marL="544513" indent="-182563" eaLnBrk="1" fontAlgn="auto" hangingPunct="1">
              <a:spcBef>
                <a:spcPts val="0"/>
              </a:spcBef>
              <a:spcAft>
                <a:spcPts val="0"/>
              </a:spcAft>
              <a:buFont typeface="Arial" panose="020B0604020202020204" pitchFamily="34" charset="0"/>
              <a:buChar char="•"/>
              <a:defRPr/>
            </a:pPr>
            <a:r>
              <a:rPr lang="es-MX" dirty="0" smtClean="0"/>
              <a:t>Frecuencia de las cefaleas</a:t>
            </a:r>
          </a:p>
          <a:p>
            <a:pPr marL="544513" indent="-182563" eaLnBrk="1" fontAlgn="auto" hangingPunct="1">
              <a:spcBef>
                <a:spcPts val="0"/>
              </a:spcBef>
              <a:spcAft>
                <a:spcPts val="0"/>
              </a:spcAft>
              <a:buFont typeface="Arial" panose="020B0604020202020204" pitchFamily="34" charset="0"/>
              <a:buChar char="•"/>
              <a:defRPr/>
            </a:pPr>
            <a:r>
              <a:rPr lang="es-MX" dirty="0" smtClean="0"/>
              <a:t>Severidad de las cefaleas</a:t>
            </a:r>
          </a:p>
          <a:p>
            <a:pPr marL="544513" indent="-182563" eaLnBrk="1" fontAlgn="auto" hangingPunct="1">
              <a:spcBef>
                <a:spcPts val="0"/>
              </a:spcBef>
              <a:spcAft>
                <a:spcPts val="0"/>
              </a:spcAft>
              <a:buFont typeface="Arial" panose="020B0604020202020204" pitchFamily="34" charset="0"/>
              <a:buChar char="•"/>
              <a:defRPr/>
            </a:pPr>
            <a:r>
              <a:rPr lang="es-MX" dirty="0" smtClean="0"/>
              <a:t>Qué tan rápido se desarrolla la cefalea</a:t>
            </a:r>
          </a:p>
          <a:p>
            <a:pPr marL="544513" indent="-182563" eaLnBrk="1" fontAlgn="auto" hangingPunct="1">
              <a:spcBef>
                <a:spcPts val="0"/>
              </a:spcBef>
              <a:spcAft>
                <a:spcPts val="0"/>
              </a:spcAft>
              <a:buFont typeface="Arial" panose="020B0604020202020204" pitchFamily="34" charset="0"/>
              <a:buChar char="•"/>
              <a:defRPr/>
            </a:pPr>
            <a:r>
              <a:rPr lang="es-MX" dirty="0" smtClean="0"/>
              <a:t>Duración de la cefalea</a:t>
            </a:r>
          </a:p>
          <a:p>
            <a:pPr marL="544513" indent="-182563" eaLnBrk="1" fontAlgn="auto" hangingPunct="1">
              <a:spcBef>
                <a:spcPts val="0"/>
              </a:spcBef>
              <a:spcAft>
                <a:spcPts val="0"/>
              </a:spcAft>
              <a:buFont typeface="Arial" panose="020B0604020202020204" pitchFamily="34" charset="0"/>
              <a:buChar char="•"/>
              <a:defRPr/>
            </a:pPr>
            <a:r>
              <a:rPr lang="es-MX" dirty="0" smtClean="0"/>
              <a:t>Tendencia de recurrencia de la cefalea</a:t>
            </a:r>
          </a:p>
          <a:p>
            <a:pPr marL="544513" indent="-182563" eaLnBrk="1" fontAlgn="auto" hangingPunct="1">
              <a:spcBef>
                <a:spcPts val="0"/>
              </a:spcBef>
              <a:spcAft>
                <a:spcPts val="0"/>
              </a:spcAft>
              <a:buFont typeface="Arial" panose="020B0604020202020204" pitchFamily="34" charset="0"/>
              <a:buChar char="•"/>
              <a:defRPr/>
            </a:pPr>
            <a:r>
              <a:rPr lang="es-MX" dirty="0" smtClean="0"/>
              <a:t>Discapacidades causadas por cefalea</a:t>
            </a:r>
          </a:p>
          <a:p>
            <a:pPr marL="544513" lvl="1" indent="-182563" eaLnBrk="1" fontAlgn="auto" hangingPunct="1">
              <a:spcBef>
                <a:spcPts val="0"/>
              </a:spcBef>
              <a:spcAft>
                <a:spcPts val="0"/>
              </a:spcAft>
              <a:buFont typeface="Arial" panose="020B0604020202020204" pitchFamily="34" charset="0"/>
              <a:buChar char="•"/>
              <a:defRPr/>
            </a:pPr>
            <a:r>
              <a:rPr lang="es-MX" dirty="0" smtClean="0"/>
              <a:t>Conforme la discapacidad aumenta, los tratamientos no-específicos tienen menos probabilidades de funcionar</a:t>
            </a:r>
          </a:p>
          <a:p>
            <a:pPr marL="544513" indent="-182563" eaLnBrk="1" fontAlgn="auto" hangingPunct="1">
              <a:spcBef>
                <a:spcPts val="0"/>
              </a:spcBef>
              <a:spcAft>
                <a:spcPts val="0"/>
              </a:spcAft>
              <a:buFont typeface="Arial" panose="020B0604020202020204" pitchFamily="34" charset="0"/>
              <a:buChar char="•"/>
              <a:defRPr/>
            </a:pPr>
            <a:r>
              <a:rPr lang="es-MX" dirty="0" smtClean="0"/>
              <a:t>Síntomas asociados (</a:t>
            </a:r>
            <a:r>
              <a:rPr lang="es-MX" i="1" dirty="0" smtClean="0"/>
              <a:t>ej: </a:t>
            </a:r>
            <a:r>
              <a:rPr lang="es-MX" dirty="0" smtClean="0"/>
              <a:t>nausea)</a:t>
            </a:r>
          </a:p>
          <a:p>
            <a:pPr marL="544513" indent="-182563" eaLnBrk="1" fontAlgn="auto" hangingPunct="1">
              <a:spcBef>
                <a:spcPts val="0"/>
              </a:spcBef>
              <a:spcAft>
                <a:spcPts val="0"/>
              </a:spcAft>
              <a:buFont typeface="Arial" panose="020B0604020202020204" pitchFamily="34" charset="0"/>
              <a:buChar char="•"/>
              <a:defRPr/>
            </a:pPr>
            <a:r>
              <a:rPr lang="es-MX" dirty="0" smtClean="0"/>
              <a:t>Respuesta previa a la terapia</a:t>
            </a:r>
          </a:p>
          <a:p>
            <a:pPr marL="544513" indent="-182563" eaLnBrk="1" fontAlgn="auto" hangingPunct="1">
              <a:spcBef>
                <a:spcPts val="0"/>
              </a:spcBef>
              <a:spcAft>
                <a:spcPts val="0"/>
              </a:spcAft>
              <a:buFont typeface="Arial" panose="020B0604020202020204" pitchFamily="34" charset="0"/>
              <a:buChar char="•"/>
              <a:defRPr/>
            </a:pPr>
            <a:r>
              <a:rPr lang="es-MX" dirty="0"/>
              <a:t>E</a:t>
            </a:r>
            <a:r>
              <a:rPr lang="es-MX" dirty="0" smtClean="0"/>
              <a:t>ventos adversos Asociados con medicamentos</a:t>
            </a:r>
          </a:p>
          <a:p>
            <a:pPr marL="544513" indent="-182563" eaLnBrk="1" fontAlgn="auto" hangingPunct="1">
              <a:spcBef>
                <a:spcPts val="0"/>
              </a:spcBef>
              <a:spcAft>
                <a:spcPts val="0"/>
              </a:spcAft>
              <a:buFont typeface="Arial" panose="020B0604020202020204" pitchFamily="34" charset="0"/>
              <a:buChar char="•"/>
              <a:defRPr/>
            </a:pPr>
            <a:r>
              <a:rPr lang="es-MX" dirty="0" smtClean="0"/>
              <a:t>Preferencia del paciente</a:t>
            </a:r>
          </a:p>
          <a:p>
            <a:pPr marL="544513" indent="-182563" eaLnBrk="1" fontAlgn="auto" hangingPunct="1">
              <a:spcBef>
                <a:spcPts val="0"/>
              </a:spcBef>
              <a:spcAft>
                <a:spcPts val="0"/>
              </a:spcAft>
              <a:buFont typeface="Arial" panose="020B0604020202020204" pitchFamily="34" charset="0"/>
              <a:buChar char="•"/>
              <a:defRPr/>
            </a:pPr>
            <a:r>
              <a:rPr lang="es-MX" b="1" dirty="0" smtClean="0"/>
              <a:t>Se debe ofrecer a los pacientes un medicamento de fondo apropiado si su medicamento agudo inicial no brinda alivio</a:t>
            </a:r>
          </a:p>
          <a:p>
            <a:pPr marL="544513" indent="-182563" eaLnBrk="1" fontAlgn="auto" hangingPunct="1">
              <a:spcBef>
                <a:spcPts val="0"/>
              </a:spcBef>
              <a:spcAft>
                <a:spcPts val="0"/>
              </a:spcAft>
              <a:buFont typeface="Arial" panose="020B0604020202020204" pitchFamily="34" charset="0"/>
              <a:buChar char="•"/>
              <a:defRPr/>
            </a:pPr>
            <a:r>
              <a:rPr lang="es-MX" b="1" dirty="0" smtClean="0"/>
              <a:t>Los pacientes deben contar con un medicamento de rescate para uso en casa en caso de falla total del tratamiento</a:t>
            </a:r>
          </a:p>
          <a:p>
            <a:pPr defTabSz="928179" eaLnBrk="1" fontAlgn="auto" hangingPunct="1">
              <a:spcBef>
                <a:spcPts val="0"/>
              </a:spcBef>
              <a:spcAft>
                <a:spcPts val="609"/>
              </a:spcAft>
              <a:defRPr/>
            </a:pPr>
            <a:endParaRPr lang="es-MX" b="1" dirty="0" smtClean="0"/>
          </a:p>
          <a:p>
            <a:pPr defTabSz="928179" eaLnBrk="1" fontAlgn="auto" hangingPunct="1">
              <a:spcBef>
                <a:spcPts val="0"/>
              </a:spcBef>
              <a:spcAft>
                <a:spcPts val="609"/>
              </a:spcAft>
              <a:defRPr/>
            </a:pPr>
            <a:r>
              <a:rPr lang="es-MX" b="1" dirty="0" smtClean="0"/>
              <a:t>Referencia</a:t>
            </a:r>
          </a:p>
          <a:p>
            <a:pPr defTabSz="928179" eaLnBrk="1" fontAlgn="auto" hangingPunct="1">
              <a:spcBef>
                <a:spcPts val="0"/>
              </a:spcBef>
              <a:spcAft>
                <a:spcPts val="609"/>
              </a:spcAft>
              <a:defRPr/>
            </a:pPr>
            <a:r>
              <a:rPr lang="en-CA" dirty="0"/>
              <a:t>American Headache Society. Brainstorm. 2004. Available at: http://www.americanheadachesociety.org/assets/1/7/Book_-_Brainstorm_Syllabus.pdf. Accessed 04 December, 2014. </a:t>
            </a:r>
          </a:p>
          <a:p>
            <a:pPr eaLnBrk="1" fontAlgn="auto" hangingPunct="1">
              <a:spcBef>
                <a:spcPts val="0"/>
              </a:spcBef>
              <a:spcAft>
                <a:spcPts val="0"/>
              </a:spcAft>
              <a:defRPr/>
            </a:pPr>
            <a:endParaRPr lang="es-MX" dirty="0" smtClean="0"/>
          </a:p>
          <a:p>
            <a:pPr eaLnBrk="1" fontAlgn="auto" hangingPunct="1">
              <a:spcBef>
                <a:spcPts val="0"/>
              </a:spcBef>
              <a:spcAft>
                <a:spcPts val="0"/>
              </a:spcAft>
              <a:defRPr/>
            </a:pPr>
            <a:endParaRPr lang="es-MX" dirty="0"/>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E404B2-E7D7-40E3-842B-FB0B6AA9A27C}" type="slidenum">
              <a:rPr lang="en-CA" altLang="fr-FR" smtClean="0">
                <a:solidFill>
                  <a:srgbClr val="000000"/>
                </a:solidFill>
              </a:rPr>
              <a:pPr fontAlgn="base">
                <a:spcBef>
                  <a:spcPct val="0"/>
                </a:spcBef>
                <a:spcAft>
                  <a:spcPct val="0"/>
                </a:spcAft>
                <a:defRPr/>
              </a:pPr>
              <a:t>61</a:t>
            </a:fld>
            <a:endParaRPr lang="en-CA" altLang="fr-FR" dirty="0" smtClean="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Esta slide menciona las distintas clases de medicamentos y niveles de evidencia asociados para el manejo de migraña. </a:t>
            </a:r>
          </a:p>
          <a:p>
            <a:pPr eaLnBrk="1" hangingPunct="1">
              <a:spcBef>
                <a:spcPct val="0"/>
              </a:spcBef>
              <a:spcAft>
                <a:spcPts val="600"/>
              </a:spcAft>
            </a:pPr>
            <a:r>
              <a:rPr lang="es-MX" altLang="en-US" b="1" dirty="0" smtClean="0"/>
              <a:t>Referencias</a:t>
            </a:r>
          </a:p>
          <a:p>
            <a:pPr eaLnBrk="1" hangingPunct="1">
              <a:spcBef>
                <a:spcPct val="0"/>
              </a:spcBef>
              <a:spcAft>
                <a:spcPts val="600"/>
              </a:spcAft>
            </a:pPr>
            <a:r>
              <a:rPr lang="en-CA" altLang="en-US" dirty="0" smtClean="0"/>
              <a:t>Marmura </a:t>
            </a:r>
            <a:r>
              <a:rPr lang="en-CA" altLang="en-US" dirty="0"/>
              <a:t>MJ, Silberstein SD, Schwedt TJ. The acute treatment of migraine in adults: the American Headache Society evidence assessment of migraine pharmacotherapies. </a:t>
            </a:r>
            <a:r>
              <a:rPr lang="en-CA" altLang="en-US" i="1" dirty="0"/>
              <a:t>Headache</a:t>
            </a:r>
            <a:r>
              <a:rPr lang="en-CA" altLang="en-US" dirty="0"/>
              <a:t>. 2015;55(1):3-20.</a:t>
            </a:r>
          </a:p>
          <a:p>
            <a:pPr eaLnBrk="1" hangingPunct="1">
              <a:spcBef>
                <a:spcPct val="0"/>
              </a:spcBef>
              <a:spcAft>
                <a:spcPts val="600"/>
              </a:spcAft>
            </a:pPr>
            <a:r>
              <a:rPr lang="en-CA" altLang="en-US" dirty="0"/>
              <a:t>Worthington I, Pringsheim T, Gawel MJ </a:t>
            </a:r>
            <a:r>
              <a:rPr lang="en-CA" altLang="en-US" i="1" dirty="0"/>
              <a:t>et al. </a:t>
            </a:r>
            <a:r>
              <a:rPr lang="en-CA" altLang="en-US" dirty="0"/>
              <a:t>Canadian Headache Society Guideline: acute drug therapy for migraine headache. </a:t>
            </a:r>
            <a:r>
              <a:rPr lang="en-CA" altLang="en-US" i="1" dirty="0"/>
              <a:t>Can J Neurol Sci. </a:t>
            </a:r>
            <a:r>
              <a:rPr lang="en-CA" altLang="en-US" dirty="0"/>
              <a:t>2013;40(5 Suppl 3):S1-S80.</a:t>
            </a:r>
          </a:p>
          <a:p>
            <a:pPr eaLnBrk="1" hangingPunct="1">
              <a:spcBef>
                <a:spcPct val="0"/>
              </a:spcBef>
              <a:spcAft>
                <a:spcPts val="600"/>
              </a:spcAft>
            </a:pPr>
            <a:endParaRPr lang="en-CA" altLang="en-US" dirty="0" smtClean="0"/>
          </a:p>
          <a:p>
            <a:pPr eaLnBrk="1" hangingPunct="1">
              <a:spcBef>
                <a:spcPct val="0"/>
              </a:spcBef>
              <a:spcAft>
                <a:spcPts val="600"/>
              </a:spcAft>
            </a:pPr>
            <a:endParaRPr lang="en-CA" altLang="en-US" dirty="0" smtClean="0"/>
          </a:p>
          <a:p>
            <a:pPr>
              <a:spcAft>
                <a:spcPts val="600"/>
              </a:spcAft>
            </a:pPr>
            <a:endParaRPr lang="en-CA" altLang="en-US" dirty="0" smtClean="0"/>
          </a:p>
        </p:txBody>
      </p:sp>
      <p:sp>
        <p:nvSpPr>
          <p:cNvPr id="4" name="Slide Number Placeholder 3"/>
          <p:cNvSpPr>
            <a:spLocks noGrp="1"/>
          </p:cNvSpPr>
          <p:nvPr>
            <p:ph type="sldNum" sz="quarter" idx="5"/>
          </p:nvPr>
        </p:nvSpPr>
        <p:spPr/>
        <p:txBody>
          <a:bodyPr/>
          <a:lstStyle/>
          <a:p>
            <a:pPr>
              <a:defRPr/>
            </a:pPr>
            <a:fld id="{BF5588D8-4A9B-4638-8C84-DBADAAE854AE}" type="slidenum">
              <a:rPr lang="en-CA" smtClean="0">
                <a:solidFill>
                  <a:prstClr val="black"/>
                </a:solidFill>
              </a:rPr>
              <a:pPr>
                <a:defRPr/>
              </a:pPr>
              <a:t>62</a:t>
            </a:fld>
            <a:endParaRPr lang="en-CA" dirty="0">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Esta slide  describe el enfoque hacia el manejo agudo de migraña durante el embarazo. Es importante mencionar el hecho de que ergotamina y sus derivados están contraindicados durante el embarazo.</a:t>
            </a:r>
          </a:p>
          <a:p>
            <a:pPr>
              <a:spcBef>
                <a:spcPct val="0"/>
              </a:spcBef>
              <a:spcAft>
                <a:spcPts val="600"/>
              </a:spcAft>
            </a:pPr>
            <a:r>
              <a:rPr lang="es-MX" altLang="en-US" b="1" dirty="0" smtClean="0"/>
              <a:t>Referencia</a:t>
            </a:r>
          </a:p>
          <a:p>
            <a:pPr>
              <a:spcBef>
                <a:spcPct val="0"/>
              </a:spcBef>
              <a:spcAft>
                <a:spcPts val="600"/>
              </a:spcAft>
            </a:pPr>
            <a:r>
              <a:rPr lang="en-CA" altLang="en-US" dirty="0"/>
              <a:t>MacGregor A. Management of migraine during pregnancy. </a:t>
            </a:r>
            <a:r>
              <a:rPr lang="en-CA" altLang="en-US" i="1" dirty="0"/>
              <a:t>Progress Neurol Psychiatry</a:t>
            </a:r>
            <a:r>
              <a:rPr lang="en-CA" altLang="en-US" dirty="0"/>
              <a:t>. 2009;13:21-24.</a:t>
            </a:r>
          </a:p>
        </p:txBody>
      </p:sp>
      <p:sp>
        <p:nvSpPr>
          <p:cNvPr id="4" name="Slide Number Placeholder 3"/>
          <p:cNvSpPr>
            <a:spLocks noGrp="1"/>
          </p:cNvSpPr>
          <p:nvPr>
            <p:ph type="sldNum" sz="quarter" idx="5"/>
          </p:nvPr>
        </p:nvSpPr>
        <p:spPr/>
        <p:txBody>
          <a:bodyPr/>
          <a:lstStyle/>
          <a:p>
            <a:pPr>
              <a:defRPr/>
            </a:pPr>
            <a:fld id="{2E65B7DC-04B5-46D5-9FC1-B3A511043F55}" type="slidenum">
              <a:rPr lang="en-CA" smtClean="0"/>
              <a:pPr>
                <a:defRPr/>
              </a:pPr>
              <a:t>63</a:t>
            </a:fld>
            <a:endParaRPr lang="en-CA"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Esta slide  describe el enfoque para la profilaxis de migraña durante el embarazo. Es importante recordar que valproato de sodio y metisergida están contraindicados durante el embarazo.</a:t>
            </a:r>
          </a:p>
          <a:p>
            <a:pPr>
              <a:spcBef>
                <a:spcPct val="0"/>
              </a:spcBef>
              <a:spcAft>
                <a:spcPts val="600"/>
              </a:spcAft>
            </a:pPr>
            <a:r>
              <a:rPr lang="es-MX" altLang="en-US" b="1" dirty="0" smtClean="0"/>
              <a:t>Referencias</a:t>
            </a:r>
          </a:p>
          <a:p>
            <a:pPr>
              <a:spcBef>
                <a:spcPct val="0"/>
              </a:spcBef>
              <a:spcAft>
                <a:spcPts val="600"/>
              </a:spcAft>
            </a:pPr>
            <a:r>
              <a:rPr lang="en-CA" altLang="en-US" dirty="0" smtClean="0"/>
              <a:t>Cassina M, Di Gianantonio E, Toldo I </a:t>
            </a:r>
            <a:r>
              <a:rPr lang="en-CA" altLang="en-US" i="1" dirty="0" smtClean="0"/>
              <a:t>et al. </a:t>
            </a:r>
            <a:r>
              <a:rPr lang="en-CA" altLang="en-US" dirty="0" smtClean="0"/>
              <a:t>Migraine therapy during pregnancy and lactation. </a:t>
            </a:r>
            <a:r>
              <a:rPr lang="en-CA" altLang="en-US" i="1" dirty="0" smtClean="0"/>
              <a:t>Expert Opin Drug Saf. </a:t>
            </a:r>
            <a:r>
              <a:rPr lang="en-CA" altLang="en-US" dirty="0" smtClean="0"/>
              <a:t>2010;9:937-48.</a:t>
            </a:r>
          </a:p>
          <a:p>
            <a:pPr>
              <a:spcBef>
                <a:spcPct val="0"/>
              </a:spcBef>
              <a:spcAft>
                <a:spcPts val="600"/>
              </a:spcAft>
            </a:pPr>
            <a:r>
              <a:rPr lang="en-CA" altLang="en-US" dirty="0" smtClean="0"/>
              <a:t>MacGregor </a:t>
            </a:r>
            <a:r>
              <a:rPr lang="en-CA" altLang="en-US" dirty="0"/>
              <a:t>A. Management of migraine during pregnancy. </a:t>
            </a:r>
            <a:r>
              <a:rPr lang="en-CA" altLang="en-US" i="1" dirty="0"/>
              <a:t>Progress Neurol Psychiatry</a:t>
            </a:r>
            <a:r>
              <a:rPr lang="en-CA" altLang="en-US" dirty="0"/>
              <a:t>. 2009;13:21-24.</a:t>
            </a:r>
          </a:p>
        </p:txBody>
      </p:sp>
      <p:sp>
        <p:nvSpPr>
          <p:cNvPr id="4" name="Slide Number Placeholder 3"/>
          <p:cNvSpPr>
            <a:spLocks noGrp="1"/>
          </p:cNvSpPr>
          <p:nvPr>
            <p:ph type="sldNum" sz="quarter" idx="5"/>
          </p:nvPr>
        </p:nvSpPr>
        <p:spPr/>
        <p:txBody>
          <a:bodyPr/>
          <a:lstStyle/>
          <a:p>
            <a:pPr>
              <a:defRPr/>
            </a:pPr>
            <a:fld id="{85CE0B3C-7FCE-4C22-B9FB-481E0DCEE30B}" type="slidenum">
              <a:rPr lang="en-CA" smtClean="0"/>
              <a:pPr>
                <a:defRPr/>
              </a:pPr>
              <a:t>64</a:t>
            </a:fld>
            <a:endParaRPr lang="en-CA"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Las migrañas son comunes en niños, y la frecuencia aumenta con la edad de manera que la prevalencia es aproximadamente 6% entre adolescentes. La edad promedio del inicio de las migrañas es mayor en las niñas (10.9 años) que en los niños (7.2 años). </a:t>
            </a:r>
          </a:p>
          <a:p>
            <a:pPr>
              <a:spcBef>
                <a:spcPct val="0"/>
              </a:spcBef>
              <a:spcAft>
                <a:spcPts val="600"/>
              </a:spcAft>
            </a:pPr>
            <a:r>
              <a:rPr lang="es-MX" altLang="en-US" dirty="0" smtClean="0"/>
              <a:t>El diagnóstico de migraña pediátrica es complicado por el hecho de que los síntomas pueden variar considerablemente durante la infancia.</a:t>
            </a:r>
          </a:p>
          <a:p>
            <a:pPr>
              <a:spcBef>
                <a:spcPct val="0"/>
              </a:spcBef>
              <a:spcAft>
                <a:spcPts val="600"/>
              </a:spcAft>
            </a:pPr>
            <a:r>
              <a:rPr lang="es-MX" altLang="en-US" dirty="0" smtClean="0"/>
              <a:t>Aunque no todos los adolescentes con migraña experimentarán migrañas durante toda su vida, hasta el 70% experimentará cierta continuación de migrañas persistentes o episódicas. </a:t>
            </a:r>
          </a:p>
          <a:p>
            <a:pPr>
              <a:spcBef>
                <a:spcPct val="0"/>
              </a:spcBef>
              <a:spcAft>
                <a:spcPts val="600"/>
              </a:spcAft>
            </a:pPr>
            <a:r>
              <a:rPr lang="es-MX" altLang="en-US" b="1" dirty="0" smtClean="0"/>
              <a:t>Referencias</a:t>
            </a:r>
          </a:p>
          <a:p>
            <a:pPr>
              <a:spcBef>
                <a:spcPct val="0"/>
              </a:spcBef>
              <a:spcAft>
                <a:spcPts val="600"/>
              </a:spcAft>
            </a:pPr>
            <a:r>
              <a:rPr lang="en-CA" altLang="en-US" dirty="0"/>
              <a:t>Lewis D, Ashwal S, Hershey A </a:t>
            </a:r>
            <a:r>
              <a:rPr lang="en-CA" altLang="en-US" i="1" dirty="0"/>
              <a:t>et al. </a:t>
            </a:r>
            <a:r>
              <a:rPr lang="en-CA" altLang="en-US" dirty="0"/>
              <a:t>Practice parameter: pharmacological treatment of migraine headache in children and adolescents: report of the American Academy of Neurology Quality Standards Subcommittee and the Practice Committee of the Child Neurology Society. </a:t>
            </a:r>
            <a:r>
              <a:rPr lang="en-CA" altLang="en-US" i="1" dirty="0"/>
              <a:t>Neurology</a:t>
            </a:r>
            <a:r>
              <a:rPr lang="en-CA" altLang="en-US" dirty="0"/>
              <a:t>. 2004;63:2215-24.</a:t>
            </a:r>
          </a:p>
          <a:p>
            <a:pPr>
              <a:spcBef>
                <a:spcPct val="0"/>
              </a:spcBef>
              <a:spcAft>
                <a:spcPts val="600"/>
              </a:spcAft>
            </a:pPr>
            <a:r>
              <a:rPr lang="en-CA" altLang="en-US" dirty="0">
                <a:solidFill>
                  <a:srgbClr val="002060"/>
                </a:solidFill>
              </a:rPr>
              <a:t>Winner P. Pediatric and Adolescent Migraine. Available at: http://www.americanheadachesociety.org/assets/1/7/Paul_Winner_-_pediatric_and_Adolescent_Migraine.pdf. </a:t>
            </a:r>
            <a:r>
              <a:rPr lang="en-CA" altLang="en-US" dirty="0"/>
              <a:t>Accessed March 31, 2015.</a:t>
            </a:r>
          </a:p>
        </p:txBody>
      </p:sp>
      <p:sp>
        <p:nvSpPr>
          <p:cNvPr id="4" name="Slide Number Placeholder 3"/>
          <p:cNvSpPr>
            <a:spLocks noGrp="1"/>
          </p:cNvSpPr>
          <p:nvPr>
            <p:ph type="sldNum" sz="quarter" idx="5"/>
          </p:nvPr>
        </p:nvSpPr>
        <p:spPr/>
        <p:txBody>
          <a:bodyPr/>
          <a:lstStyle/>
          <a:p>
            <a:pPr>
              <a:defRPr/>
            </a:pPr>
            <a:fld id="{F19ECD9D-D3FC-4D7A-9FCA-5941A1FEB6AA}" type="slidenum">
              <a:rPr lang="en-CA" smtClean="0"/>
              <a:pPr>
                <a:defRPr/>
              </a:pPr>
              <a:t>65</a:t>
            </a:fld>
            <a:endParaRPr lang="en-CA"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Esta slide menciona algunas de las características clave que deben buscarse en el diagnóstico de migraña </a:t>
            </a:r>
            <a:r>
              <a:rPr lang="es-MX" altLang="en-US" dirty="0"/>
              <a:t>p</a:t>
            </a:r>
            <a:r>
              <a:rPr lang="es-MX" altLang="en-US" dirty="0" smtClean="0"/>
              <a:t>ediátrica. </a:t>
            </a:r>
          </a:p>
          <a:p>
            <a:pPr>
              <a:spcBef>
                <a:spcPct val="0"/>
              </a:spcBef>
              <a:spcAft>
                <a:spcPts val="600"/>
              </a:spcAft>
            </a:pPr>
            <a:r>
              <a:rPr lang="es-MX" altLang="en-US" b="1" dirty="0" smtClean="0"/>
              <a:t>Referencia</a:t>
            </a:r>
          </a:p>
          <a:p>
            <a:pPr>
              <a:spcBef>
                <a:spcPct val="0"/>
              </a:spcBef>
              <a:spcAft>
                <a:spcPts val="600"/>
              </a:spcAft>
            </a:pPr>
            <a:r>
              <a:rPr lang="en-CA" altLang="en-US" dirty="0"/>
              <a:t>Winner P. Pediatric and Adolescent Migraine. Available at: http://www.americanheadachesociety.org/assets/1/7/Paul_Winner_-_pediatric_and_Adolescent_Migraine.pdf. Accessed March 31, 2015.</a:t>
            </a:r>
          </a:p>
        </p:txBody>
      </p:sp>
      <p:sp>
        <p:nvSpPr>
          <p:cNvPr id="4" name="Slide Number Placeholder 3"/>
          <p:cNvSpPr>
            <a:spLocks noGrp="1"/>
          </p:cNvSpPr>
          <p:nvPr>
            <p:ph type="sldNum" sz="quarter" idx="5"/>
          </p:nvPr>
        </p:nvSpPr>
        <p:spPr/>
        <p:txBody>
          <a:bodyPr/>
          <a:lstStyle/>
          <a:p>
            <a:pPr>
              <a:defRPr/>
            </a:pPr>
            <a:fld id="{1ED93374-D66B-497F-8252-6B5723A919F1}" type="slidenum">
              <a:rPr lang="en-CA" smtClean="0"/>
              <a:pPr>
                <a:defRPr/>
              </a:pPr>
              <a:t>66</a:t>
            </a:fld>
            <a:endParaRPr lang="en-CA"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Esta slide menciona las señales de advertencia que deben detectarse al diagnosticar migraña en pacientes pediátricos. </a:t>
            </a:r>
          </a:p>
          <a:p>
            <a:pPr>
              <a:spcBef>
                <a:spcPct val="0"/>
              </a:spcBef>
              <a:spcAft>
                <a:spcPts val="600"/>
              </a:spcAft>
            </a:pPr>
            <a:r>
              <a:rPr lang="es-MX" altLang="en-US" b="1" dirty="0" smtClean="0"/>
              <a:t>Referencia</a:t>
            </a:r>
          </a:p>
          <a:p>
            <a:pPr>
              <a:spcBef>
                <a:spcPct val="0"/>
              </a:spcBef>
              <a:spcAft>
                <a:spcPts val="600"/>
              </a:spcAft>
            </a:pPr>
            <a:r>
              <a:rPr lang="en-CA" altLang="en-US" dirty="0"/>
              <a:t>Winner P. Pediatric and Adolescent Migraine. Available at: http://www.americanheadachesociety.org/assets/1/7/Paul_Winner_-_pediatric_and_Adolescent_Migraine.pdf. Accessed March 31, 2015.</a:t>
            </a:r>
          </a:p>
        </p:txBody>
      </p:sp>
      <p:sp>
        <p:nvSpPr>
          <p:cNvPr id="4" name="Slide Number Placeholder 3"/>
          <p:cNvSpPr>
            <a:spLocks noGrp="1"/>
          </p:cNvSpPr>
          <p:nvPr>
            <p:ph type="sldNum" sz="quarter" idx="5"/>
          </p:nvPr>
        </p:nvSpPr>
        <p:spPr/>
        <p:txBody>
          <a:bodyPr/>
          <a:lstStyle/>
          <a:p>
            <a:pPr>
              <a:defRPr/>
            </a:pPr>
            <a:fld id="{05884AA1-3BBC-4EF5-9F5A-08713B1825B6}" type="slidenum">
              <a:rPr lang="en-CA" smtClean="0"/>
              <a:pPr>
                <a:defRPr/>
              </a:pPr>
              <a:t>67</a:t>
            </a:fld>
            <a:endParaRPr lang="en-CA"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Al tratar migraña pediátrica y adolescente, las terapias agudas deben instituirse rápidamente tan pronto como sea claro que la cefalea es una migraña. Aunque el spray nasal </a:t>
            </a:r>
            <a:r>
              <a:rPr lang="es-MX" altLang="en-US" dirty="0"/>
              <a:t>de sumatriptán </a:t>
            </a:r>
            <a:r>
              <a:rPr lang="es-MX" altLang="en-US" dirty="0" smtClean="0"/>
              <a:t> e ibuprofeno son terapias efectivas, acetaminofén probablemente también es efectivo. Almotriptán es actualmente el único triptano aprobado por la FDA para uso en niños </a:t>
            </a:r>
            <a:r>
              <a:rPr lang="es-MX" altLang="en-US" dirty="0" smtClean="0">
                <a:sym typeface="Symbol" pitchFamily="18" charset="2"/>
              </a:rPr>
              <a:t>12 años. Al tratar migraña en niños, el uso de analgésicos o medicamentos agudos debe limitarse a no más de dos veces a la semana a menos que el paciente se encuentre bajo supervisión médica.</a:t>
            </a:r>
          </a:p>
          <a:p>
            <a:pPr eaLnBrk="1" hangingPunct="1">
              <a:spcBef>
                <a:spcPct val="0"/>
              </a:spcBef>
              <a:spcAft>
                <a:spcPts val="600"/>
              </a:spcAft>
            </a:pPr>
            <a:r>
              <a:rPr lang="es-MX" altLang="en-US" dirty="0" smtClean="0">
                <a:sym typeface="Symbol" pitchFamily="18" charset="2"/>
              </a:rPr>
              <a:t>Además de los medicamentos más típicos para migraña, la suplementación con magnesio, riboflavina, y coenzima Q10 puede ser útil.</a:t>
            </a:r>
          </a:p>
          <a:p>
            <a:pPr eaLnBrk="1" hangingPunct="1">
              <a:spcBef>
                <a:spcPct val="0"/>
              </a:spcBef>
              <a:spcAft>
                <a:spcPts val="600"/>
              </a:spcAft>
            </a:pPr>
            <a:r>
              <a:rPr lang="es-MX" altLang="en-US" dirty="0" smtClean="0">
                <a:sym typeface="Symbol" pitchFamily="18" charset="2"/>
              </a:rPr>
              <a:t>Aunque topiramato puede ser efectivo, ningún medicamento ha sido aprobado por la FDA para profilaxis de migraña en pacientes pediátricos. </a:t>
            </a:r>
            <a:endParaRPr lang="es-MX" altLang="en-US" dirty="0" smtClean="0"/>
          </a:p>
          <a:p>
            <a:pPr eaLnBrk="1" hangingPunct="1">
              <a:spcBef>
                <a:spcPct val="0"/>
              </a:spcBef>
              <a:spcAft>
                <a:spcPts val="600"/>
              </a:spcAft>
            </a:pPr>
            <a:r>
              <a:rPr lang="es-MX" altLang="en-US" b="1" dirty="0" smtClean="0"/>
              <a:t>Referencia</a:t>
            </a:r>
          </a:p>
          <a:p>
            <a:pPr eaLnBrk="1" hangingPunct="1">
              <a:spcBef>
                <a:spcPct val="0"/>
              </a:spcBef>
              <a:spcAft>
                <a:spcPts val="600"/>
              </a:spcAft>
            </a:pPr>
            <a:r>
              <a:rPr lang="en-CA" altLang="en-US" dirty="0"/>
              <a:t>Winner P. Pediatric and Adolescent Migraine. Available at: http://www.americanheadachesociety.org/assets/1/7/Paul_Winner_-_pediatric_and_Adolescent_Migraine.pdf. Accessed March 31, 2015.</a:t>
            </a:r>
          </a:p>
          <a:p>
            <a:pPr>
              <a:spcBef>
                <a:spcPct val="0"/>
              </a:spcBef>
            </a:pPr>
            <a:endParaRPr lang="en-CA" altLang="en-US" dirty="0" smtClean="0"/>
          </a:p>
        </p:txBody>
      </p:sp>
      <p:sp>
        <p:nvSpPr>
          <p:cNvPr id="4" name="Slide Number Placeholder 3"/>
          <p:cNvSpPr>
            <a:spLocks noGrp="1"/>
          </p:cNvSpPr>
          <p:nvPr>
            <p:ph type="sldNum" sz="quarter" idx="5"/>
          </p:nvPr>
        </p:nvSpPr>
        <p:spPr/>
        <p:txBody>
          <a:bodyPr/>
          <a:lstStyle/>
          <a:p>
            <a:pPr>
              <a:defRPr/>
            </a:pPr>
            <a:fld id="{65EE6BAB-E970-421E-A3DF-FE01B13D2068}" type="slidenum">
              <a:rPr lang="en-CA" smtClean="0">
                <a:solidFill>
                  <a:prstClr val="black"/>
                </a:solidFill>
              </a:rPr>
              <a:pPr>
                <a:defRPr/>
              </a:pPr>
              <a:t>68</a:t>
            </a:fld>
            <a:endParaRPr lang="en-CA" dirty="0">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147460"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24C6E7-6313-4D57-9190-96D979D98BF4}" type="slidenum">
              <a:rPr lang="en-CA" altLang="fr-FR" smtClean="0"/>
              <a:pPr fontAlgn="base">
                <a:spcBef>
                  <a:spcPct val="0"/>
                </a:spcBef>
                <a:spcAft>
                  <a:spcPct val="0"/>
                </a:spcAft>
                <a:defRPr/>
              </a:pPr>
              <a:t>69</a:t>
            </a:fld>
            <a:endParaRPr lang="en-CA" alt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xfrm>
            <a:off x="264840" y="4185990"/>
            <a:ext cx="6624736" cy="43579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400"/>
              </a:spcAft>
            </a:pPr>
            <a:r>
              <a:rPr lang="es-MX" altLang="fr-FR" b="1" dirty="0" smtClean="0"/>
              <a:t>Notas del Speaker</a:t>
            </a:r>
          </a:p>
          <a:p>
            <a:pPr eaLnBrk="1" hangingPunct="1">
              <a:spcBef>
                <a:spcPct val="0"/>
              </a:spcBef>
              <a:spcAft>
                <a:spcPts val="400"/>
              </a:spcAft>
            </a:pPr>
            <a:r>
              <a:rPr lang="es-MX" altLang="fr-FR" dirty="0" smtClean="0"/>
              <a:t>La migraña es un trastorno neurobiológico complejo que ha sido reconocido desde la antigüedad. </a:t>
            </a:r>
          </a:p>
          <a:p>
            <a:pPr eaLnBrk="1" hangingPunct="1">
              <a:spcBef>
                <a:spcPct val="0"/>
              </a:spcBef>
              <a:spcAft>
                <a:spcPts val="400"/>
              </a:spcAft>
            </a:pPr>
            <a:r>
              <a:rPr lang="es-MX" altLang="fr-FR" dirty="0" smtClean="0"/>
              <a:t>Las principales características de la migraña son cefalea, que es usualmente pulsante y generalmente unilateral, y características asociadas de náusea, sensibilidad a la luz, al sonido y exacerbación con el movimiento de la cabeza. Para muchos personas, la vulnerabilidad a la migraña ha sido heredada.</a:t>
            </a:r>
          </a:p>
          <a:p>
            <a:pPr eaLnBrk="1" hangingPunct="1">
              <a:spcBef>
                <a:spcPct val="0"/>
              </a:spcBef>
              <a:spcAft>
                <a:spcPts val="400"/>
              </a:spcAft>
            </a:pPr>
            <a:r>
              <a:rPr lang="es-MX" altLang="fr-FR" dirty="0" smtClean="0"/>
              <a:t>Por mucho tiempo la migraña ha sido considerada como un trastorno vascular debido a la naturaleza pulsante del dolor. Sin embargo, los cambios vascular no proporcionan suficiente explicación de la patofisiología de la migraña. Hasta una tercera parte de los pacientes no tienen dolor pulsante. Estudios modernos de imágenes han demostrado que los cambios vasculares no están ligados al dolor y que los cambios en el diámetro no están ligados al tratamiento. La migraña debe ser considerada como una cefalea neurovascular.</a:t>
            </a:r>
          </a:p>
          <a:p>
            <a:pPr eaLnBrk="1" hangingPunct="1">
              <a:spcBef>
                <a:spcPct val="0"/>
              </a:spcBef>
              <a:spcAft>
                <a:spcPts val="400"/>
              </a:spcAft>
            </a:pPr>
            <a:r>
              <a:rPr lang="es-MX" altLang="fr-FR" b="1" dirty="0" smtClean="0"/>
              <a:t>Referencias</a:t>
            </a:r>
          </a:p>
          <a:p>
            <a:pPr eaLnBrk="1" hangingPunct="1">
              <a:spcBef>
                <a:spcPct val="0"/>
              </a:spcBef>
              <a:spcAft>
                <a:spcPts val="400"/>
              </a:spcAft>
            </a:pPr>
            <a:r>
              <a:rPr lang="en-CA" altLang="fr-FR" dirty="0"/>
              <a:t>Lance JW, Goadsby PJ. Mechanism and Management of Headache. London, England: Butterworth-Heinemann; 1998.</a:t>
            </a:r>
          </a:p>
          <a:p>
            <a:pPr eaLnBrk="1" hangingPunct="1">
              <a:spcBef>
                <a:spcPct val="0"/>
              </a:spcBef>
              <a:spcAft>
                <a:spcPts val="400"/>
              </a:spcAft>
            </a:pPr>
            <a:r>
              <a:rPr lang="en-CA" altLang="fr-FR" dirty="0"/>
              <a:t>Silberstein SD, Lipton RB, Goadsby PJ. Headache in Clinical Practice. 2nd ed. London, England: Martin Dunitz; 2002.</a:t>
            </a:r>
          </a:p>
          <a:p>
            <a:pPr eaLnBrk="1" hangingPunct="1">
              <a:spcBef>
                <a:spcPct val="0"/>
              </a:spcBef>
              <a:spcAft>
                <a:spcPts val="400"/>
              </a:spcAft>
            </a:pPr>
            <a:r>
              <a:rPr lang="en-CA" altLang="fr-FR" dirty="0"/>
              <a:t>Olesen J, Tfelt-Hansen P, Welch KMA. The Headaches. 2nd ed. Philadelphia, PA: Lippincott Williams &amp; Wilkins; 2000.</a:t>
            </a:r>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F43E0B-8565-4AE6-A1C1-994AEB366C99}" type="slidenum">
              <a:rPr lang="en-CA" altLang="fr-FR" smtClean="0">
                <a:solidFill>
                  <a:srgbClr val="000000"/>
                </a:solidFill>
              </a:rPr>
              <a:pPr fontAlgn="base">
                <a:spcBef>
                  <a:spcPct val="0"/>
                </a:spcBef>
                <a:spcAft>
                  <a:spcPct val="0"/>
                </a:spcAft>
                <a:defRPr/>
              </a:pPr>
              <a:t>7</a:t>
            </a:fld>
            <a:endParaRPr lang="en-CA" altLang="fr-FR" dirty="0" smtClean="0">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387850"/>
            <a:ext cx="5607050" cy="4551363"/>
          </a:xfrm>
        </p:spPr>
        <p:txBody>
          <a:bodyPr/>
          <a:lstStyle/>
          <a:p>
            <a:pPr eaLnBrk="1" fontAlgn="auto" hangingPunct="1">
              <a:spcBef>
                <a:spcPts val="0"/>
              </a:spcBef>
              <a:spcAft>
                <a:spcPts val="609"/>
              </a:spcAft>
              <a:defRPr/>
            </a:pPr>
            <a:r>
              <a:rPr lang="es-MX" b="1" dirty="0" smtClean="0"/>
              <a:t>Notas del Speaker</a:t>
            </a:r>
          </a:p>
          <a:p>
            <a:pPr eaLnBrk="1" fontAlgn="auto" hangingPunct="1">
              <a:spcBef>
                <a:spcPts val="0"/>
              </a:spcBef>
              <a:spcAft>
                <a:spcPts val="609"/>
              </a:spcAft>
              <a:defRPr/>
            </a:pPr>
            <a:r>
              <a:rPr lang="es-MX" spc="-10" dirty="0" smtClean="0"/>
              <a:t>La decisión de introducir un tratamiento profiláctico debe ser discutida cuidadosamente con el paciente. Las consideraciones para pacientes individuales incluyen la eficacia de las drogas, sus efectos secundarios potenciales, y sus interacciones con otras drogas. No existe una indicación comúnmente aceptada para el inicio del tratamiento profiláctico. De acuerdo con el grupo de trabajo de la European Federation of Neurological Sciences (EFNS), el </a:t>
            </a:r>
            <a:r>
              <a:rPr lang="es-MX" spc="-10" dirty="0"/>
              <a:t>tratamiento </a:t>
            </a:r>
            <a:r>
              <a:rPr lang="es-MX" spc="-10" dirty="0" smtClean="0"/>
              <a:t>profiláctico farmacológico de migraña debe ser considerado y discutido con el paciente cuando:</a:t>
            </a:r>
          </a:p>
          <a:p>
            <a:pPr marL="285750" lvl="1" indent="-285750" fontAlgn="auto">
              <a:spcBef>
                <a:spcPts val="0"/>
              </a:spcBef>
              <a:spcAft>
                <a:spcPts val="0"/>
              </a:spcAft>
              <a:buFont typeface="Arial" panose="020B0604020202020204" pitchFamily="34" charset="0"/>
              <a:buChar char="•"/>
              <a:defRPr/>
            </a:pPr>
            <a:r>
              <a:rPr lang="es-MX" spc="-10" dirty="0"/>
              <a:t>La calidad de vida, funciones empresariales, o asistencia escolar estén severamente deterioradas</a:t>
            </a:r>
          </a:p>
          <a:p>
            <a:pPr marL="285750" lvl="1" indent="-285750" fontAlgn="auto">
              <a:spcBef>
                <a:spcPts val="0"/>
              </a:spcBef>
              <a:spcAft>
                <a:spcPts val="0"/>
              </a:spcAft>
              <a:buFont typeface="Arial" panose="020B0604020202020204" pitchFamily="34" charset="0"/>
              <a:buChar char="•"/>
              <a:defRPr/>
            </a:pPr>
            <a:r>
              <a:rPr lang="es-MX" spc="-10" dirty="0"/>
              <a:t>El paciente experimente ≥2 ataques al mes</a:t>
            </a:r>
          </a:p>
          <a:p>
            <a:pPr marL="285750" lvl="1" indent="-285750" fontAlgn="auto">
              <a:spcBef>
                <a:spcPts val="0"/>
              </a:spcBef>
              <a:spcAft>
                <a:spcPts val="0"/>
              </a:spcAft>
              <a:buFont typeface="Arial" panose="020B0604020202020204" pitchFamily="34" charset="0"/>
              <a:buChar char="•"/>
              <a:defRPr/>
            </a:pPr>
            <a:r>
              <a:rPr lang="es-MX" spc="-10" dirty="0"/>
              <a:t>Los ataques de migraña no respondan al tratamiento agudo con drogas</a:t>
            </a:r>
          </a:p>
          <a:p>
            <a:pPr marL="285750" lvl="1" indent="-285750" fontAlgn="auto">
              <a:spcBef>
                <a:spcPts val="0"/>
              </a:spcBef>
              <a:spcAft>
                <a:spcPts val="0"/>
              </a:spcAft>
              <a:buFont typeface="Arial" panose="020B0604020202020204" pitchFamily="34" charset="0"/>
              <a:buChar char="•"/>
              <a:defRPr/>
            </a:pPr>
            <a:r>
              <a:rPr lang="es-MX" spc="-10" dirty="0"/>
              <a:t>Ocurran auras frecuentes, muy largas, o incómodas</a:t>
            </a:r>
          </a:p>
          <a:p>
            <a:pPr eaLnBrk="1" fontAlgn="auto" hangingPunct="1">
              <a:spcBef>
                <a:spcPts val="0"/>
              </a:spcBef>
              <a:spcAft>
                <a:spcPts val="609"/>
              </a:spcAft>
              <a:defRPr/>
            </a:pPr>
            <a:r>
              <a:rPr lang="es-MX" dirty="0" smtClean="0"/>
              <a:t>La profilaxis para migraña es considerada exitosa si la frecuencia de los ataques de migraña al mes disminuye cuando menos 50% en 3 meses. Para evaluar la terapia un diario de migraña es sumamente útil.</a:t>
            </a:r>
          </a:p>
          <a:p>
            <a:pPr eaLnBrk="1" fontAlgn="auto" hangingPunct="1">
              <a:spcBef>
                <a:spcPts val="0"/>
              </a:spcBef>
              <a:spcAft>
                <a:spcPts val="609"/>
              </a:spcAft>
              <a:defRPr/>
            </a:pPr>
            <a:r>
              <a:rPr lang="es-MX" b="1" dirty="0" smtClean="0"/>
              <a:t>Referencia</a:t>
            </a:r>
          </a:p>
          <a:p>
            <a:pPr eaLnBrk="1" fontAlgn="auto" hangingPunct="1">
              <a:spcBef>
                <a:spcPts val="0"/>
              </a:spcBef>
              <a:spcAft>
                <a:spcPts val="609"/>
              </a:spcAft>
              <a:defRPr/>
            </a:pPr>
            <a:r>
              <a:rPr lang="en-CA" dirty="0"/>
              <a:t>Evers S, Afra J, Frese A </a:t>
            </a:r>
            <a:r>
              <a:rPr lang="en-CA" i="1" dirty="0"/>
              <a:t>et al. </a:t>
            </a:r>
            <a:r>
              <a:rPr lang="en-CA" dirty="0"/>
              <a:t>EFNS guideline on the drug treatment of migraine – revised report of an EFNS task force. </a:t>
            </a:r>
            <a:r>
              <a:rPr lang="en-CA" i="1" dirty="0"/>
              <a:t>Eur J Neurol. </a:t>
            </a:r>
            <a:r>
              <a:rPr lang="en-CA" dirty="0"/>
              <a:t>2009;16(9):968-81.</a:t>
            </a:r>
          </a:p>
          <a:p>
            <a:pPr eaLnBrk="1" fontAlgn="auto" hangingPunct="1">
              <a:spcBef>
                <a:spcPts val="0"/>
              </a:spcBef>
              <a:spcAft>
                <a:spcPts val="609"/>
              </a:spcAft>
              <a:defRPr/>
            </a:pPr>
            <a:endParaRPr lang="es-MX" dirty="0"/>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76C027-C4D2-44A2-B1F8-E006D57D4B75}" type="slidenum">
              <a:rPr lang="en-CA" altLang="fr-FR" smtClean="0">
                <a:solidFill>
                  <a:srgbClr val="000000"/>
                </a:solidFill>
              </a:rPr>
              <a:pPr fontAlgn="base">
                <a:spcBef>
                  <a:spcPct val="0"/>
                </a:spcBef>
                <a:spcAft>
                  <a:spcPct val="0"/>
                </a:spcAft>
                <a:defRPr/>
              </a:pPr>
              <a:t>70</a:t>
            </a:fld>
            <a:endParaRPr lang="en-CA" altLang="fr-FR" dirty="0" smtClean="0">
              <a:solidFill>
                <a:srgbClr val="000000"/>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xfrm>
            <a:off x="192832" y="4185990"/>
            <a:ext cx="6115893" cy="43579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Esta slide menciona las distintas terapias profilácticas farmacéuticas que pueden ser efectivas en el manejo efectivo de migraña.</a:t>
            </a:r>
          </a:p>
          <a:p>
            <a:pPr>
              <a:spcBef>
                <a:spcPct val="0"/>
              </a:spcBef>
              <a:spcAft>
                <a:spcPts val="600"/>
              </a:spcAft>
            </a:pPr>
            <a:r>
              <a:rPr lang="es-MX" altLang="en-US" b="1" dirty="0" smtClean="0"/>
              <a:t>Referencias</a:t>
            </a:r>
          </a:p>
          <a:p>
            <a:pPr>
              <a:spcAft>
                <a:spcPts val="600"/>
              </a:spcAft>
            </a:pPr>
            <a:r>
              <a:rPr lang="en-CA" altLang="en-US" dirty="0"/>
              <a:t>Pringsheim T, Davenport W, Mackie G </a:t>
            </a:r>
            <a:r>
              <a:rPr lang="en-CA" altLang="en-US" i="1" dirty="0"/>
              <a:t>et al</a:t>
            </a:r>
            <a:r>
              <a:rPr lang="en-CA" altLang="en-US" dirty="0"/>
              <a:t>. Canadian Headache Society guideline for migraine prophylaxis. </a:t>
            </a:r>
            <a:r>
              <a:rPr lang="en-CA" altLang="en-US" i="1" dirty="0"/>
              <a:t>Can J Neurol Sci.</a:t>
            </a:r>
            <a:r>
              <a:rPr lang="en-CA" altLang="en-US" dirty="0"/>
              <a:t> 2012;39(2 Suppl 2):S1-59.</a:t>
            </a:r>
          </a:p>
          <a:p>
            <a:pPr>
              <a:spcAft>
                <a:spcPts val="600"/>
              </a:spcAft>
            </a:pPr>
            <a:r>
              <a:rPr lang="en-CA" altLang="en-US" dirty="0"/>
              <a:t>Silberstein SD, Holland S, Freitag F </a:t>
            </a:r>
            <a:r>
              <a:rPr lang="en-CA" altLang="en-US" i="1" dirty="0"/>
              <a:t>et al</a:t>
            </a:r>
            <a:r>
              <a:rPr lang="en-CA" altLang="en-US" dirty="0"/>
              <a:t>. Evidence-based guideline update: pharmacologic treatment for episodic migraine prevention in adults: report of the Quality Standards Subcommittee of the American Academy of Neurology and the American Headache Society. </a:t>
            </a:r>
            <a:r>
              <a:rPr lang="en-CA" altLang="en-US" i="1" dirty="0"/>
              <a:t>Neurology</a:t>
            </a:r>
            <a:r>
              <a:rPr lang="en-CA" altLang="en-US" dirty="0"/>
              <a:t>. 2012;78:1337-45. </a:t>
            </a:r>
          </a:p>
          <a:p>
            <a:pPr>
              <a:spcAft>
                <a:spcPts val="600"/>
              </a:spcAft>
            </a:pPr>
            <a:r>
              <a:rPr lang="en-CA" altLang="en-US" dirty="0"/>
              <a:t>Holland S, Silberstein SD, Freitag F </a:t>
            </a:r>
            <a:r>
              <a:rPr lang="en-CA" altLang="en-US" i="1" dirty="0"/>
              <a:t>et al</a:t>
            </a:r>
            <a:r>
              <a:rPr lang="en-CA" altLang="en-US" dirty="0"/>
              <a:t>. Evidence-based guideline update: NSAIDs and other complementary treatments for episodic migraine prevention in adults. Report of the Quality Standards Subcommittee of the American Academy of Neurology and the American Headache Society. </a:t>
            </a:r>
            <a:r>
              <a:rPr lang="en-CA" altLang="en-US" i="1" dirty="0"/>
              <a:t>Neurology</a:t>
            </a:r>
            <a:r>
              <a:rPr lang="en-CA" altLang="en-US" dirty="0"/>
              <a:t>. 2012;78:1346-53.</a:t>
            </a:r>
          </a:p>
          <a:p>
            <a:pPr>
              <a:spcBef>
                <a:spcPct val="0"/>
              </a:spcBef>
              <a:spcAft>
                <a:spcPts val="600"/>
              </a:spcAft>
            </a:pPr>
            <a:endParaRPr lang="en-CA" altLang="en-US" dirty="0"/>
          </a:p>
        </p:txBody>
      </p:sp>
      <p:sp>
        <p:nvSpPr>
          <p:cNvPr id="4" name="Slide Number Placeholder 3"/>
          <p:cNvSpPr>
            <a:spLocks noGrp="1"/>
          </p:cNvSpPr>
          <p:nvPr>
            <p:ph type="sldNum" sz="quarter" idx="5"/>
          </p:nvPr>
        </p:nvSpPr>
        <p:spPr/>
        <p:txBody>
          <a:bodyPr/>
          <a:lstStyle/>
          <a:p>
            <a:pPr>
              <a:defRPr/>
            </a:pPr>
            <a:fld id="{7C14B15B-4C65-4CAE-BD5F-9D8300A44D8A}" type="slidenum">
              <a:rPr lang="en-CA" smtClean="0">
                <a:solidFill>
                  <a:prstClr val="black"/>
                </a:solidFill>
              </a:rPr>
              <a:pPr>
                <a:defRPr/>
              </a:pPr>
              <a:t>71</a:t>
            </a:fld>
            <a:endParaRPr lang="en-CA" dirty="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eaLnBrk="1" hangingPunct="1">
              <a:spcBef>
                <a:spcPct val="0"/>
              </a:spcBef>
              <a:spcAft>
                <a:spcPts val="600"/>
              </a:spcAft>
              <a:defRPr/>
            </a:pPr>
            <a:r>
              <a:rPr lang="es-MX" altLang="fr-FR" b="1" dirty="0" smtClean="0"/>
              <a:t>Notas del Speaker</a:t>
            </a:r>
          </a:p>
          <a:p>
            <a:pPr eaLnBrk="1" hangingPunct="1">
              <a:spcBef>
                <a:spcPct val="0"/>
              </a:spcBef>
              <a:spcAft>
                <a:spcPts val="600"/>
              </a:spcAft>
              <a:defRPr/>
            </a:pPr>
            <a:r>
              <a:rPr lang="es-MX" altLang="fr-FR" dirty="0" smtClean="0"/>
              <a:t>Esta slide resume algunas de las drogas que han sido usadas en el tratamiento de migraña. </a:t>
            </a:r>
          </a:p>
          <a:p>
            <a:pPr eaLnBrk="1" hangingPunct="1">
              <a:spcBef>
                <a:spcPct val="0"/>
              </a:spcBef>
              <a:spcAft>
                <a:spcPts val="600"/>
              </a:spcAft>
              <a:defRPr/>
            </a:pPr>
            <a:r>
              <a:rPr lang="es-MX" altLang="fr-FR" b="1" dirty="0" smtClean="0"/>
              <a:t>Referencias</a:t>
            </a:r>
          </a:p>
          <a:p>
            <a:pPr eaLnBrk="1" hangingPunct="1">
              <a:spcBef>
                <a:spcPct val="0"/>
              </a:spcBef>
              <a:defRPr/>
            </a:pPr>
            <a:r>
              <a:rPr lang="en-CA" altLang="fr-FR" dirty="0"/>
              <a:t>Demaagd G. The pharmacological management of migraine, part 2: preventative therapy. </a:t>
            </a:r>
            <a:r>
              <a:rPr lang="en-CA" altLang="fr-FR" i="1" dirty="0"/>
              <a:t>P T.</a:t>
            </a:r>
            <a:r>
              <a:rPr lang="en-CA" altLang="fr-FR" dirty="0"/>
              <a:t> 2008;33(7):480-7.</a:t>
            </a:r>
          </a:p>
          <a:p>
            <a:pPr eaLnBrk="1" hangingPunct="1">
              <a:spcBef>
                <a:spcPct val="0"/>
              </a:spcBef>
              <a:defRPr/>
            </a:pPr>
            <a:r>
              <a:rPr lang="en-CA" altLang="fr-FR" dirty="0"/>
              <a:t>Arulmozhi DK, Veeranjaneyulu A, Bodhankar SL. Migraine: current concepts and emerging therapies.</a:t>
            </a:r>
            <a:r>
              <a:rPr lang="en-CA" altLang="fr-FR" i="1" dirty="0"/>
              <a:t> Vascul Pharmacol.</a:t>
            </a:r>
            <a:r>
              <a:rPr lang="en-CA" altLang="fr-FR" dirty="0"/>
              <a:t> 2005;43(3):176-87.</a:t>
            </a:r>
          </a:p>
          <a:p>
            <a:pPr eaLnBrk="1" hangingPunct="1">
              <a:spcBef>
                <a:spcPct val="0"/>
              </a:spcBef>
              <a:defRPr/>
            </a:pPr>
            <a:r>
              <a:rPr lang="en-CA" altLang="fr-FR" dirty="0"/>
              <a:t>Silberstein SD. An update on migraine treatment. </a:t>
            </a:r>
            <a:r>
              <a:rPr lang="en-CA" altLang="fr-FR" i="1" dirty="0"/>
              <a:t>Adv Stud Med. </a:t>
            </a:r>
            <a:r>
              <a:rPr lang="en-CA" altLang="fr-FR" dirty="0"/>
              <a:t>2005;5(6E):S666-S675.</a:t>
            </a:r>
          </a:p>
          <a:p>
            <a:pPr eaLnBrk="1" hangingPunct="1">
              <a:spcBef>
                <a:spcPct val="0"/>
              </a:spcBef>
              <a:defRPr/>
            </a:pPr>
            <a:r>
              <a:rPr lang="en-CA" altLang="fr-FR" dirty="0"/>
              <a:t>Garza I, Swanson JW. Prophylaxis of migraine. </a:t>
            </a:r>
            <a:r>
              <a:rPr lang="en-CA" altLang="fr-FR" i="1" dirty="0"/>
              <a:t>Neuropsychiatr Dis Treat.</a:t>
            </a:r>
            <a:r>
              <a:rPr lang="en-CA" altLang="fr-FR" dirty="0"/>
              <a:t> 2006;2(3):281-91.</a:t>
            </a:r>
          </a:p>
          <a:p>
            <a:pPr eaLnBrk="1" hangingPunct="1">
              <a:spcBef>
                <a:spcPts val="300"/>
              </a:spcBef>
              <a:defRPr/>
            </a:pPr>
            <a:r>
              <a:rPr lang="en-CA" altLang="fr-FR" dirty="0"/>
              <a:t>Dodick DW, Turkel CC, DeGryse RE </a:t>
            </a:r>
            <a:r>
              <a:rPr lang="en-CA" altLang="fr-FR" i="1" dirty="0"/>
              <a:t>et al. </a:t>
            </a:r>
            <a:r>
              <a:rPr lang="en-CA" altLang="fr-FR" dirty="0"/>
              <a:t>OnabotulinumtoxinA for treatment of chronic migraine: pooled results from the double-blind, randomized, placebo-controlled phases of the PREEMPT clinical program. </a:t>
            </a:r>
            <a:r>
              <a:rPr lang="en-CA" altLang="fr-FR" i="1" dirty="0"/>
              <a:t>Headache</a:t>
            </a:r>
            <a:r>
              <a:rPr lang="en-CA" altLang="fr-FR" dirty="0"/>
              <a:t>. 2010 Jun;50(6):921-36.</a:t>
            </a:r>
          </a:p>
          <a:p>
            <a:pPr eaLnBrk="1" hangingPunct="1">
              <a:spcBef>
                <a:spcPts val="300"/>
              </a:spcBef>
              <a:defRPr/>
            </a:pPr>
            <a:r>
              <a:rPr lang="en-CA" altLang="fr-FR" dirty="0"/>
              <a:t>Allergan Inc., Markham ON. BOTOX</a:t>
            </a:r>
            <a:r>
              <a:rPr lang="en-CA" altLang="fr-FR" baseline="30000" dirty="0"/>
              <a:t>®</a:t>
            </a:r>
            <a:r>
              <a:rPr lang="en-CA" altLang="fr-FR" dirty="0"/>
              <a:t> (onabotulinumtoxinA) for injection. Product monograph. Date of approval: July 7, 2014.</a:t>
            </a:r>
          </a:p>
          <a:p>
            <a:pPr eaLnBrk="1" hangingPunct="1">
              <a:spcBef>
                <a:spcPct val="0"/>
              </a:spcBef>
              <a:defRPr/>
            </a:pPr>
            <a:r>
              <a:rPr lang="en-CA" altLang="fr-FR" dirty="0"/>
              <a:t>Mathew NT, Rapoport A, Saper J </a:t>
            </a:r>
            <a:r>
              <a:rPr lang="en-CA" altLang="fr-FR" i="1" dirty="0"/>
              <a:t>et al. </a:t>
            </a:r>
            <a:r>
              <a:rPr lang="en-CA" altLang="fr-FR" dirty="0"/>
              <a:t>Efficacy of gabapentin in migraine prophylaxis. </a:t>
            </a:r>
            <a:r>
              <a:rPr lang="en-CA" altLang="fr-FR" i="1" dirty="0"/>
              <a:t>Headache</a:t>
            </a:r>
            <a:r>
              <a:rPr lang="en-CA" altLang="fr-FR" dirty="0"/>
              <a:t>. 2001 Feb;41(2):119-28.</a:t>
            </a:r>
          </a:p>
          <a:p>
            <a:pPr>
              <a:defRPr/>
            </a:pPr>
            <a:r>
              <a:rPr lang="en-CA" dirty="0"/>
              <a:t>Gallagher RM, Mueller LL, Freitag FG. Divalproex sodium in the treatment of migraine and cluster headaches. </a:t>
            </a:r>
            <a:r>
              <a:rPr lang="en-CA" i="1" dirty="0"/>
              <a:t>J Am Osteopath Assoc. </a:t>
            </a:r>
            <a:r>
              <a:rPr lang="en-CA" dirty="0"/>
              <a:t>2002;102:92­4.</a:t>
            </a:r>
          </a:p>
          <a:p>
            <a:pPr>
              <a:defRPr/>
            </a:pPr>
            <a:r>
              <a:rPr lang="en-CA" dirty="0"/>
              <a:t>Freitag FG. Divalproex in the treatment of migraine. </a:t>
            </a:r>
            <a:r>
              <a:rPr lang="en-CA" i="1" dirty="0"/>
              <a:t>Psychopharmacol Bull. 2003;37 </a:t>
            </a:r>
            <a:r>
              <a:rPr lang="en-CA" dirty="0"/>
              <a:t>Suppl 2:98­115.</a:t>
            </a:r>
          </a:p>
          <a:p>
            <a:pPr>
              <a:defRPr/>
            </a:pPr>
            <a:r>
              <a:rPr lang="en-CA" dirty="0"/>
              <a:t>Parsekyan D. Migraine prophylaxis in adult patients. </a:t>
            </a:r>
            <a:r>
              <a:rPr lang="en-CA" i="1" dirty="0"/>
              <a:t>West J Med. </a:t>
            </a:r>
            <a:r>
              <a:rPr lang="en-CA" dirty="0"/>
              <a:t>2000;173:341-45.</a:t>
            </a:r>
          </a:p>
          <a:p>
            <a:pPr eaLnBrk="1" hangingPunct="1">
              <a:spcBef>
                <a:spcPct val="0"/>
              </a:spcBef>
              <a:defRPr/>
            </a:pPr>
            <a:endParaRPr lang="en-CA" altLang="fr-FR" dirty="0" smtClean="0"/>
          </a:p>
          <a:p>
            <a:pPr eaLnBrk="1" hangingPunct="1">
              <a:spcBef>
                <a:spcPts val="300"/>
              </a:spcBef>
              <a:defRPr/>
            </a:pPr>
            <a:endParaRPr lang="en-CA" altLang="fr-FR" dirty="0" smtClean="0"/>
          </a:p>
          <a:p>
            <a:pPr eaLnBrk="1" hangingPunct="1">
              <a:spcBef>
                <a:spcPct val="0"/>
              </a:spcBef>
              <a:defRPr/>
            </a:pPr>
            <a:endParaRPr lang="en-CA" altLang="fr-FR" dirty="0" smtClean="0"/>
          </a:p>
          <a:p>
            <a:pPr eaLnBrk="1" hangingPunct="1">
              <a:spcBef>
                <a:spcPct val="0"/>
              </a:spcBef>
              <a:defRPr/>
            </a:pPr>
            <a:endParaRPr lang="en-CA" altLang="fr-FR" dirty="0" smtClean="0"/>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F503C2-9549-47A8-87F3-2495777711A2}" type="slidenum">
              <a:rPr lang="en-CA" altLang="fr-FR" smtClean="0"/>
              <a:pPr fontAlgn="base">
                <a:spcBef>
                  <a:spcPct val="0"/>
                </a:spcBef>
                <a:spcAft>
                  <a:spcPct val="0"/>
                </a:spcAft>
                <a:defRPr/>
              </a:pPr>
              <a:t>72</a:t>
            </a:fld>
            <a:endParaRPr lang="en-CA" altLang="fr-FR"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Plantea a los participantes la pregunta que aparece en la slide para estimular la discusión.</a:t>
            </a:r>
          </a:p>
          <a:p>
            <a:pPr eaLnBrk="1" hangingPunct="1">
              <a:spcBef>
                <a:spcPct val="0"/>
              </a:spcBef>
              <a:spcAft>
                <a:spcPts val="600"/>
              </a:spcAft>
            </a:pPr>
            <a:endParaRPr lang="es-MX" altLang="fr-FR" dirty="0" smtClean="0"/>
          </a:p>
          <a:p>
            <a:pPr eaLnBrk="1" hangingPunct="1">
              <a:spcBef>
                <a:spcPct val="0"/>
              </a:spcBef>
              <a:spcAft>
                <a:spcPts val="600"/>
              </a:spcAft>
            </a:pPr>
            <a:endParaRPr lang="es-MX" altLang="fr-FR" dirty="0" smtClean="0"/>
          </a:p>
        </p:txBody>
      </p:sp>
      <p:sp>
        <p:nvSpPr>
          <p:cNvPr id="152579"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DCE28E-99F1-4020-88FC-08BAD5C2711E}" type="slidenum">
              <a:rPr lang="en-CA" altLang="fr-FR" smtClean="0"/>
              <a:pPr fontAlgn="base">
                <a:spcBef>
                  <a:spcPct val="0"/>
                </a:spcBef>
                <a:spcAft>
                  <a:spcPct val="0"/>
                </a:spcAft>
                <a:defRPr/>
              </a:pPr>
              <a:t>73</a:t>
            </a:fld>
            <a:endParaRPr lang="en-CA" altLang="fr-FR" dirty="0" smtClean="0"/>
          </a:p>
        </p:txBody>
      </p:sp>
      <p:sp>
        <p:nvSpPr>
          <p:cNvPr id="193540" name="Slide Image Placeholder 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1536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F21105-BE85-4587-8754-31A4BF666F8F}" type="slidenum">
              <a:rPr lang="en-CA" altLang="fr-FR" smtClean="0"/>
              <a:pPr fontAlgn="base">
                <a:spcBef>
                  <a:spcPct val="0"/>
                </a:spcBef>
                <a:spcAft>
                  <a:spcPct val="0"/>
                </a:spcAft>
                <a:defRPr/>
              </a:pPr>
              <a:t>74</a:t>
            </a:fld>
            <a:endParaRPr lang="en-CA" altLang="fr-FR"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menciona las guías de la American Academy of Neurology and American Headache Society para la prevención de migraña episódica en pacientes adultos.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Silberstein SD, Holland S, Freitag F </a:t>
            </a:r>
            <a:r>
              <a:rPr lang="en-CA" altLang="fr-FR" i="1" dirty="0"/>
              <a:t>et al. </a:t>
            </a:r>
            <a:r>
              <a:rPr lang="en-CA" altLang="fr-FR" dirty="0"/>
              <a:t>Evidence-based guideline update: pharmacologic treatment for episodic migraine prevention in adults: report of the Quality Standards Subcommittee of the American Academy of Neurology and the American Headache Society. </a:t>
            </a:r>
            <a:r>
              <a:rPr lang="en-CA" altLang="fr-FR" i="1" dirty="0"/>
              <a:t>Neurology.</a:t>
            </a:r>
            <a:r>
              <a:rPr lang="en-CA" altLang="fr-FR" dirty="0"/>
              <a:t> 2012;78(17):1337-45. </a:t>
            </a:r>
          </a:p>
          <a:p>
            <a:pPr eaLnBrk="1" hangingPunct="1">
              <a:spcBef>
                <a:spcPct val="0"/>
              </a:spcBef>
              <a:spcAft>
                <a:spcPts val="600"/>
              </a:spcAft>
            </a:pPr>
            <a:endParaRPr lang="en-CA" altLang="fr-FR" dirty="0" smtClean="0"/>
          </a:p>
          <a:p>
            <a:pPr eaLnBrk="1" hangingPunct="1">
              <a:spcBef>
                <a:spcPct val="0"/>
              </a:spcBef>
              <a:spcAft>
                <a:spcPts val="600"/>
              </a:spcAft>
            </a:pPr>
            <a:endParaRPr lang="en-CA" altLang="fr-FR" dirty="0" smtClean="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BA5DA8-833A-4303-ACBD-FCEA4F33FF95}" type="slidenum">
              <a:rPr lang="en-CA" altLang="fr-FR" smtClean="0"/>
              <a:pPr fontAlgn="base">
                <a:spcBef>
                  <a:spcPct val="0"/>
                </a:spcBef>
                <a:spcAft>
                  <a:spcPct val="0"/>
                </a:spcAft>
                <a:defRPr/>
              </a:pPr>
              <a:t>75</a:t>
            </a:fld>
            <a:endParaRPr lang="en-CA" altLang="fr-FR"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proporciona las guías de la Canadian Headache Society para el manejo agudo de migraña.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Worthington I, Pringsheim T, Gawel MJ </a:t>
            </a:r>
            <a:r>
              <a:rPr lang="en-CA" altLang="fr-FR" i="1" dirty="0"/>
              <a:t>et al. </a:t>
            </a:r>
            <a:r>
              <a:rPr lang="en-CA" altLang="fr-FR" dirty="0"/>
              <a:t>Pharmacological acute migraine treatment strategies: choosing the right drug for a specific patient. </a:t>
            </a:r>
            <a:r>
              <a:rPr lang="en-CA" altLang="fr-FR" i="1" dirty="0"/>
              <a:t>Can J Neurol Sci. </a:t>
            </a:r>
            <a:r>
              <a:rPr lang="en-CA" altLang="fr-FR" dirty="0"/>
              <a:t>2013;40(5 Suppl 3):S33-S62.</a:t>
            </a:r>
          </a:p>
          <a:p>
            <a:pPr eaLnBrk="1" hangingPunct="1">
              <a:spcBef>
                <a:spcPct val="0"/>
              </a:spcBef>
              <a:spcAft>
                <a:spcPts val="600"/>
              </a:spcAft>
            </a:pPr>
            <a:endParaRPr lang="en-CA" altLang="fr-FR" dirty="0" smtClean="0"/>
          </a:p>
          <a:p>
            <a:pPr eaLnBrk="1" hangingPunct="1">
              <a:spcBef>
                <a:spcPct val="0"/>
              </a:spcBef>
              <a:spcAft>
                <a:spcPts val="600"/>
              </a:spcAft>
            </a:pPr>
            <a:endParaRPr lang="en-CA" altLang="fr-FR" dirty="0" smtClean="0"/>
          </a:p>
          <a:p>
            <a:pPr eaLnBrk="1" hangingPunct="1">
              <a:spcBef>
                <a:spcPct val="0"/>
              </a:spcBef>
              <a:spcAft>
                <a:spcPts val="600"/>
              </a:spcAft>
            </a:pPr>
            <a:endParaRPr lang="en-CA" altLang="fr-FR" dirty="0" smtClean="0"/>
          </a:p>
          <a:p>
            <a:pPr eaLnBrk="1" hangingPunct="1">
              <a:spcBef>
                <a:spcPct val="0"/>
              </a:spcBef>
              <a:spcAft>
                <a:spcPts val="600"/>
              </a:spcAft>
            </a:pPr>
            <a:endParaRPr lang="en-CA" altLang="fr-FR" dirty="0"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56F4D9B-9CC9-4A3D-A372-D2FACC396F44}" type="slidenum">
              <a:rPr lang="en-CA" altLang="fr-FR" smtClean="0"/>
              <a:pPr fontAlgn="base">
                <a:spcBef>
                  <a:spcPct val="0"/>
                </a:spcBef>
                <a:spcAft>
                  <a:spcPct val="0"/>
                </a:spcAft>
                <a:defRPr/>
              </a:pPr>
              <a:t>76</a:t>
            </a:fld>
            <a:endParaRPr lang="en-CA" altLang="fr-FR"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proporciona las guías de la Canadian Headache Society para profilaxis de migraña.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Worthington I, Pringsheim T, Gawel MJ </a:t>
            </a:r>
            <a:r>
              <a:rPr lang="en-CA" altLang="fr-FR" i="1" dirty="0"/>
              <a:t>et al. </a:t>
            </a:r>
            <a:r>
              <a:rPr lang="en-CA" altLang="fr-FR" dirty="0"/>
              <a:t>Pharmacological acute migraine treatment strategies: choosing the right drug for a specific patient. </a:t>
            </a:r>
            <a:r>
              <a:rPr lang="en-CA" altLang="fr-FR" i="1" dirty="0"/>
              <a:t>Can J Neurol Sci. </a:t>
            </a:r>
            <a:r>
              <a:rPr lang="en-CA" altLang="fr-FR" dirty="0"/>
              <a:t>2013;40(5 Suppl 3):S33-S62.</a:t>
            </a:r>
          </a:p>
          <a:p>
            <a:pPr eaLnBrk="1" hangingPunct="1">
              <a:spcBef>
                <a:spcPct val="0"/>
              </a:spcBef>
            </a:pPr>
            <a:endParaRPr lang="en-CA" altLang="fr-FR" dirty="0" smtClean="0"/>
          </a:p>
          <a:p>
            <a:pPr eaLnBrk="1" hangingPunct="1">
              <a:spcBef>
                <a:spcPct val="0"/>
              </a:spcBef>
            </a:pPr>
            <a:endParaRPr lang="en-CA" altLang="fr-FR" dirty="0" smtClean="0"/>
          </a:p>
          <a:p>
            <a:pPr eaLnBrk="1" hangingPunct="1">
              <a:spcBef>
                <a:spcPct val="0"/>
              </a:spcBef>
            </a:pPr>
            <a:endParaRPr lang="en-CA" altLang="fr-FR" dirty="0"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D532119-5263-43FB-8593-AC21229CBDD9}" type="slidenum">
              <a:rPr lang="en-CA" altLang="fr-FR" smtClean="0"/>
              <a:pPr fontAlgn="base">
                <a:spcBef>
                  <a:spcPct val="0"/>
                </a:spcBef>
                <a:spcAft>
                  <a:spcPct val="0"/>
                </a:spcAft>
                <a:defRPr/>
              </a:pPr>
              <a:t>77</a:t>
            </a:fld>
            <a:endParaRPr lang="en-CA" altLang="fr-FR"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proporciona las clases de drogas que pueden usarse para profilaxis de migraña según las guías de la Canadian Headache Society.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Worthington I, Pringsheim T, Gawel MJ </a:t>
            </a:r>
            <a:r>
              <a:rPr lang="en-CA" altLang="fr-FR" i="1" dirty="0"/>
              <a:t>et al. </a:t>
            </a:r>
            <a:r>
              <a:rPr lang="en-CA" altLang="fr-FR" dirty="0"/>
              <a:t>Pharmacological acute migraine treatment strategies: choosing the right drug for a specific patient. </a:t>
            </a:r>
            <a:r>
              <a:rPr lang="en-CA" altLang="fr-FR" i="1" dirty="0"/>
              <a:t>Can J Neurol Sci. </a:t>
            </a:r>
            <a:r>
              <a:rPr lang="en-CA" altLang="fr-FR" dirty="0"/>
              <a:t>2013;40(5 Suppl 3):S33-S62.</a:t>
            </a:r>
          </a:p>
        </p:txBody>
      </p:sp>
      <p:sp>
        <p:nvSpPr>
          <p:cNvPr id="4" name="Slide Number Placeholder 3"/>
          <p:cNvSpPr>
            <a:spLocks noGrp="1"/>
          </p:cNvSpPr>
          <p:nvPr>
            <p:ph type="sldNum" sz="quarter" idx="5"/>
          </p:nvPr>
        </p:nvSpPr>
        <p:spPr/>
        <p:txBody>
          <a:bodyPr/>
          <a:lstStyle/>
          <a:p>
            <a:pPr>
              <a:defRPr/>
            </a:pPr>
            <a:fld id="{8E262FFD-81E5-4028-A78B-369B69AAEB0C}" type="slidenum">
              <a:rPr lang="en-CA" smtClean="0"/>
              <a:pPr>
                <a:defRPr/>
              </a:pPr>
              <a:t>78</a:t>
            </a:fld>
            <a:endParaRPr lang="en-CA"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proporciona las drogas que pueden ser usadas para la terapia de migraña crónica de acuerdo con las Guías del Latin American Consensus.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Giacomozzi AR, Vindas AP, Silva AA Jr </a:t>
            </a:r>
            <a:r>
              <a:rPr lang="en-CA" altLang="fr-FR" i="1" dirty="0"/>
              <a:t>et al. </a:t>
            </a:r>
            <a:r>
              <a:rPr lang="en-CA" altLang="fr-FR" dirty="0"/>
              <a:t>Latin American consensus on guidelines for chronic migraine treatment. </a:t>
            </a:r>
            <a:r>
              <a:rPr lang="en-CA" altLang="fr-FR" i="1" dirty="0"/>
              <a:t>Arq Neuropsiquiatr. </a:t>
            </a:r>
            <a:r>
              <a:rPr lang="en-CA" altLang="fr-FR" dirty="0"/>
              <a:t>2013;71(7):478-86. </a:t>
            </a:r>
          </a:p>
          <a:p>
            <a:pPr eaLnBrk="1" hangingPunct="1">
              <a:spcBef>
                <a:spcPct val="0"/>
              </a:spcBef>
              <a:spcAft>
                <a:spcPts val="600"/>
              </a:spcAft>
            </a:pPr>
            <a:endParaRPr lang="en-CA" altLang="fr-FR" dirty="0" smtClean="0"/>
          </a:p>
          <a:p>
            <a:pPr eaLnBrk="1" hangingPunct="1">
              <a:spcBef>
                <a:spcPct val="0"/>
              </a:spcBef>
              <a:spcAft>
                <a:spcPts val="600"/>
              </a:spcAft>
            </a:pPr>
            <a:endParaRPr lang="en-CA" altLang="fr-FR" dirty="0" smtClean="0"/>
          </a:p>
          <a:p>
            <a:pPr eaLnBrk="1" hangingPunct="1">
              <a:spcBef>
                <a:spcPct val="0"/>
              </a:spcBef>
              <a:spcAft>
                <a:spcPts val="600"/>
              </a:spcAft>
            </a:pPr>
            <a:endParaRPr lang="en-CA" altLang="fr-FR" dirty="0"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9F27F32-316B-4262-8CC1-1637F462153A}" type="slidenum">
              <a:rPr lang="en-CA" altLang="fr-FR" smtClean="0"/>
              <a:pPr fontAlgn="base">
                <a:spcBef>
                  <a:spcPct val="0"/>
                </a:spcBef>
                <a:spcAft>
                  <a:spcPct val="0"/>
                </a:spcAft>
                <a:defRPr/>
              </a:pPr>
              <a:t>79</a:t>
            </a:fld>
            <a:endParaRPr lang="en-CA" alt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en-US" b="1" dirty="0" smtClean="0"/>
              <a:t>Notas del Speaker</a:t>
            </a:r>
          </a:p>
          <a:p>
            <a:pPr eaLnBrk="1" hangingPunct="1">
              <a:spcBef>
                <a:spcPct val="0"/>
              </a:spcBef>
              <a:spcAft>
                <a:spcPts val="600"/>
              </a:spcAft>
            </a:pPr>
            <a:r>
              <a:rPr lang="es-MX" altLang="en-US" dirty="0" smtClean="0"/>
              <a:t>Esta slide  proporciona los criterios de clasificación para </a:t>
            </a:r>
            <a:r>
              <a:rPr lang="es-MX" altLang="en-US" b="1" dirty="0" smtClean="0"/>
              <a:t>migraña sin aura</a:t>
            </a:r>
            <a:r>
              <a:rPr lang="es-MX" altLang="en-US" dirty="0" smtClean="0"/>
              <a:t>, </a:t>
            </a:r>
            <a:r>
              <a:rPr lang="es-MX" altLang="en-US" b="1" dirty="0" smtClean="0"/>
              <a:t>migraña con  aura típica</a:t>
            </a:r>
            <a:r>
              <a:rPr lang="es-MX" altLang="en-US" dirty="0" smtClean="0"/>
              <a:t>, y </a:t>
            </a:r>
            <a:r>
              <a:rPr lang="es-MX" altLang="en-US" b="1" dirty="0" smtClean="0"/>
              <a:t>migraña crónica </a:t>
            </a:r>
            <a:r>
              <a:rPr lang="es-MX" altLang="en-US" dirty="0" smtClean="0"/>
              <a:t>de acuerdo con la International Headache Society (IHS). </a:t>
            </a:r>
          </a:p>
          <a:p>
            <a:pPr eaLnBrk="1" hangingPunct="1">
              <a:spcBef>
                <a:spcPct val="0"/>
              </a:spcBef>
              <a:spcAft>
                <a:spcPts val="600"/>
              </a:spcAft>
            </a:pPr>
            <a:r>
              <a:rPr lang="es-MX" altLang="en-US" b="1" dirty="0" smtClean="0"/>
              <a:t>Referencia</a:t>
            </a:r>
          </a:p>
          <a:p>
            <a:pPr eaLnBrk="1" hangingPunct="1">
              <a:spcBef>
                <a:spcPct val="0"/>
              </a:spcBef>
              <a:spcAft>
                <a:spcPts val="600"/>
              </a:spcAft>
            </a:pPr>
            <a:r>
              <a:rPr lang="en-CA" altLang="en-US" dirty="0"/>
              <a:t>Headache Classification Committee of the International Headache Society (IHS). </a:t>
            </a:r>
            <a:r>
              <a:rPr lang="en-CA" altLang="en-US" i="1" dirty="0"/>
              <a:t>Cephalalgia</a:t>
            </a:r>
            <a:r>
              <a:rPr lang="en-CA" altLang="en-US" dirty="0"/>
              <a:t>. 2013;33(9):629-808.</a:t>
            </a:r>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DC2850-C6A9-4B32-B081-AE0B9AE4D86E}" type="slidenum">
              <a:rPr lang="en-CA" altLang="fr-FR" smtClean="0">
                <a:solidFill>
                  <a:srgbClr val="000000"/>
                </a:solidFill>
              </a:rPr>
              <a:pPr fontAlgn="base">
                <a:spcBef>
                  <a:spcPct val="0"/>
                </a:spcBef>
                <a:spcAft>
                  <a:spcPct val="0"/>
                </a:spcAft>
                <a:defRPr/>
              </a:pPr>
              <a:t>8</a:t>
            </a:fld>
            <a:endParaRPr lang="en-CA" altLang="fr-FR" dirty="0" smtClean="0">
              <a:solidFill>
                <a:srgbClr val="000000"/>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menciona las drogas que pueden ser usadas para el manejo agudo de  migraña de acuerdo con las guías de la European Federation of Neurological Societies.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Evers S, Afra J, Frese A </a:t>
            </a:r>
            <a:r>
              <a:rPr lang="en-CA" altLang="fr-FR" i="1" dirty="0"/>
              <a:t>et al. </a:t>
            </a:r>
            <a:r>
              <a:rPr lang="en-CA" altLang="fr-FR" dirty="0"/>
              <a:t>EFNS guideline on the drug treatment of migraine – revised report of an EFNS task force. </a:t>
            </a:r>
            <a:r>
              <a:rPr lang="en-CA" altLang="fr-FR" i="1" dirty="0"/>
              <a:t>Eur J Neurol.</a:t>
            </a:r>
            <a:r>
              <a:rPr lang="en-CA" altLang="fr-FR" dirty="0"/>
              <a:t> 2009;16(9):968-81. </a:t>
            </a:r>
          </a:p>
          <a:p>
            <a:pPr eaLnBrk="1" hangingPunct="1">
              <a:spcBef>
                <a:spcPct val="0"/>
              </a:spcBef>
              <a:spcAft>
                <a:spcPts val="600"/>
              </a:spcAft>
            </a:pPr>
            <a:endParaRPr lang="en-CA" altLang="fr-FR" dirty="0" smtClean="0"/>
          </a:p>
          <a:p>
            <a:pPr eaLnBrk="1" hangingPunct="1">
              <a:spcBef>
                <a:spcPct val="0"/>
              </a:spcBef>
              <a:spcAft>
                <a:spcPts val="600"/>
              </a:spcAft>
            </a:pPr>
            <a:endParaRPr lang="en-CA" altLang="fr-FR" dirty="0" smtClean="0"/>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A7B3F5-C831-44DD-82C2-F6FFA6D9D3B2}" type="slidenum">
              <a:rPr lang="en-CA" altLang="fr-FR" smtClean="0"/>
              <a:pPr fontAlgn="base">
                <a:spcBef>
                  <a:spcPct val="0"/>
                </a:spcBef>
                <a:spcAft>
                  <a:spcPct val="0"/>
                </a:spcAft>
                <a:defRPr/>
              </a:pPr>
              <a:t>80</a:t>
            </a:fld>
            <a:endParaRPr lang="en-CA" altLang="fr-FR"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Esta slide </a:t>
            </a:r>
            <a:r>
              <a:rPr lang="es-MX" altLang="fr-FR" dirty="0"/>
              <a:t>menciona las drogas que pueden ser usadas para profilaxis </a:t>
            </a:r>
            <a:r>
              <a:rPr lang="es-MX" altLang="fr-FR" dirty="0" smtClean="0"/>
              <a:t>de migraña de acuerdo con las guías de la European Federation of Neurological Societies. </a:t>
            </a:r>
          </a:p>
          <a:p>
            <a:pPr eaLnBrk="1" hangingPunct="1">
              <a:spcBef>
                <a:spcPct val="0"/>
              </a:spcBef>
              <a:spcAft>
                <a:spcPts val="600"/>
              </a:spcAft>
            </a:pPr>
            <a:r>
              <a:rPr lang="es-MX" altLang="fr-FR" b="1" dirty="0" smtClean="0"/>
              <a:t>Referencia</a:t>
            </a:r>
          </a:p>
          <a:p>
            <a:pPr eaLnBrk="1" hangingPunct="1">
              <a:spcBef>
                <a:spcPct val="0"/>
              </a:spcBef>
              <a:spcAft>
                <a:spcPts val="600"/>
              </a:spcAft>
            </a:pPr>
            <a:r>
              <a:rPr lang="en-CA" altLang="fr-FR" dirty="0"/>
              <a:t>Evers S, Afra J, Frese A </a:t>
            </a:r>
            <a:r>
              <a:rPr lang="en-CA" altLang="fr-FR" i="1" dirty="0"/>
              <a:t>et al. </a:t>
            </a:r>
            <a:r>
              <a:rPr lang="en-CA" altLang="fr-FR" dirty="0"/>
              <a:t>EFNS guideline on the drug treatment of migraine – revised report of an EFNS task force. </a:t>
            </a:r>
            <a:r>
              <a:rPr lang="en-CA" altLang="fr-FR" i="1" dirty="0"/>
              <a:t>Eur J Neurol.</a:t>
            </a:r>
            <a:r>
              <a:rPr lang="en-CA" altLang="fr-FR" dirty="0"/>
              <a:t> 2009;16(9):968-81. </a:t>
            </a:r>
          </a:p>
          <a:p>
            <a:pPr eaLnBrk="1" hangingPunct="1">
              <a:spcBef>
                <a:spcPct val="0"/>
              </a:spcBef>
            </a:pPr>
            <a:endParaRPr lang="en-CA" altLang="fr-FR" dirty="0" smtClean="0"/>
          </a:p>
          <a:p>
            <a:pPr eaLnBrk="1" hangingPunct="1">
              <a:spcBef>
                <a:spcPct val="0"/>
              </a:spcBef>
            </a:pPr>
            <a:endParaRPr lang="en-CA" altLang="fr-FR" dirty="0" smtClean="0"/>
          </a:p>
          <a:p>
            <a:pPr eaLnBrk="1" hangingPunct="1">
              <a:spcBef>
                <a:spcPct val="0"/>
              </a:spcBef>
            </a:pPr>
            <a:endParaRPr lang="en-CA" altLang="fr-FR" dirty="0" smtClean="0"/>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A99EB96-7C3A-4BB2-A788-3CA1D0FCADB7}" type="slidenum">
              <a:rPr lang="en-CA" altLang="fr-FR" smtClean="0"/>
              <a:pPr fontAlgn="base">
                <a:spcBef>
                  <a:spcPct val="0"/>
                </a:spcBef>
                <a:spcAft>
                  <a:spcPct val="0"/>
                </a:spcAft>
                <a:defRPr/>
              </a:pPr>
              <a:t>81</a:t>
            </a:fld>
            <a:endParaRPr lang="en-CA" altLang="fr-FR"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smtClean="0"/>
              <a:t>Notas del Speaker</a:t>
            </a:r>
          </a:p>
          <a:p>
            <a:pPr>
              <a:spcBef>
                <a:spcPct val="0"/>
              </a:spcBef>
              <a:spcAft>
                <a:spcPts val="600"/>
              </a:spcAft>
            </a:pPr>
            <a:r>
              <a:rPr lang="es-MX" altLang="en-US" dirty="0" smtClean="0"/>
              <a:t>Esta slide resume los mensajes </a:t>
            </a:r>
            <a:r>
              <a:rPr lang="es-MX" altLang="en-US" dirty="0"/>
              <a:t>c</a:t>
            </a:r>
            <a:r>
              <a:rPr lang="es-MX" altLang="en-US" dirty="0" smtClean="0"/>
              <a:t>lave de esta actividad de aprendizaje “Conoce la migraña”.</a:t>
            </a:r>
          </a:p>
        </p:txBody>
      </p:sp>
      <p:sp>
        <p:nvSpPr>
          <p:cNvPr id="4" name="Slide Number Placeholder 3"/>
          <p:cNvSpPr>
            <a:spLocks noGrp="1"/>
          </p:cNvSpPr>
          <p:nvPr>
            <p:ph type="sldNum" sz="quarter" idx="5"/>
          </p:nvPr>
        </p:nvSpPr>
        <p:spPr/>
        <p:txBody>
          <a:bodyPr/>
          <a:lstStyle/>
          <a:p>
            <a:pPr>
              <a:defRPr/>
            </a:pPr>
            <a:fld id="{CCAF4A4A-C4CE-44F5-8649-DF6C501C2DAB}" type="slidenum">
              <a:rPr lang="en-CA" smtClean="0">
                <a:solidFill>
                  <a:prstClr val="black"/>
                </a:solidFill>
              </a:rPr>
              <a:pPr>
                <a:defRPr/>
              </a:pPr>
              <a:t>82</a:t>
            </a:fld>
            <a:endParaRPr lang="en-CA" dirty="0">
              <a:solidFill>
                <a:prstClr val="black"/>
              </a:solidFil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a:t>Notas del Speaker</a:t>
            </a:r>
          </a:p>
          <a:p>
            <a:pPr>
              <a:spcBef>
                <a:spcPct val="0"/>
              </a:spcBef>
              <a:spcAft>
                <a:spcPts val="600"/>
              </a:spcAft>
            </a:pPr>
            <a:r>
              <a:rPr lang="es-MX" altLang="en-US" dirty="0"/>
              <a:t>Esta slide resume los mensajes clave de esta actividad de aprendizaje “Conoce la migraña”.</a:t>
            </a:r>
          </a:p>
        </p:txBody>
      </p:sp>
      <p:sp>
        <p:nvSpPr>
          <p:cNvPr id="4" name="Slide Number Placeholder 3"/>
          <p:cNvSpPr>
            <a:spLocks noGrp="1"/>
          </p:cNvSpPr>
          <p:nvPr>
            <p:ph type="sldNum" sz="quarter" idx="5"/>
          </p:nvPr>
        </p:nvSpPr>
        <p:spPr/>
        <p:txBody>
          <a:bodyPr/>
          <a:lstStyle/>
          <a:p>
            <a:pPr>
              <a:defRPr/>
            </a:pPr>
            <a:fld id="{D187FFC7-5167-4987-864D-AB4FABFDC01A}" type="slidenum">
              <a:rPr lang="en-CA" smtClean="0">
                <a:solidFill>
                  <a:prstClr val="black"/>
                </a:solidFill>
              </a:rPr>
              <a:pPr>
                <a:defRPr/>
              </a:pPr>
              <a:t>83</a:t>
            </a:fld>
            <a:endParaRPr lang="en-CA" dirty="0">
              <a:solidFill>
                <a:prstClr val="black"/>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a:t>Notas del Speaker</a:t>
            </a:r>
          </a:p>
          <a:p>
            <a:pPr>
              <a:spcBef>
                <a:spcPct val="0"/>
              </a:spcBef>
              <a:spcAft>
                <a:spcPts val="600"/>
              </a:spcAft>
            </a:pPr>
            <a:r>
              <a:rPr lang="es-MX" altLang="en-US" dirty="0"/>
              <a:t>Esta slide resume los mensajes clave de esta actividad de aprendizaje “Conoce la migraña”.</a:t>
            </a:r>
          </a:p>
        </p:txBody>
      </p:sp>
      <p:sp>
        <p:nvSpPr>
          <p:cNvPr id="4" name="Slide Number Placeholder 3"/>
          <p:cNvSpPr>
            <a:spLocks noGrp="1"/>
          </p:cNvSpPr>
          <p:nvPr>
            <p:ph type="sldNum" sz="quarter" idx="5"/>
          </p:nvPr>
        </p:nvSpPr>
        <p:spPr/>
        <p:txBody>
          <a:bodyPr/>
          <a:lstStyle/>
          <a:p>
            <a:pPr>
              <a:defRPr/>
            </a:pPr>
            <a:fld id="{A01ECEDD-D94B-4DA8-9F0C-A2F062A4CA90}" type="slidenum">
              <a:rPr lang="en-CA" smtClean="0">
                <a:solidFill>
                  <a:prstClr val="black"/>
                </a:solidFill>
              </a:rPr>
              <a:pPr>
                <a:defRPr/>
              </a:pPr>
              <a:t>84</a:t>
            </a:fld>
            <a:endParaRPr lang="en-CA" dirty="0">
              <a:solidFill>
                <a:prstClr val="black"/>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a:t>Notas del Speaker</a:t>
            </a:r>
          </a:p>
          <a:p>
            <a:pPr>
              <a:spcBef>
                <a:spcPct val="0"/>
              </a:spcBef>
              <a:spcAft>
                <a:spcPts val="600"/>
              </a:spcAft>
            </a:pPr>
            <a:r>
              <a:rPr lang="es-MX" altLang="en-US" dirty="0"/>
              <a:t>Esta slide resume los mensajes clave de esta actividad de aprendizaje “Conoce la migraña”.</a:t>
            </a:r>
          </a:p>
        </p:txBody>
      </p:sp>
      <p:sp>
        <p:nvSpPr>
          <p:cNvPr id="4" name="Slide Number Placeholder 3"/>
          <p:cNvSpPr>
            <a:spLocks noGrp="1"/>
          </p:cNvSpPr>
          <p:nvPr>
            <p:ph type="sldNum" sz="quarter" idx="5"/>
          </p:nvPr>
        </p:nvSpPr>
        <p:spPr/>
        <p:txBody>
          <a:bodyPr/>
          <a:lstStyle/>
          <a:p>
            <a:pPr>
              <a:defRPr/>
            </a:pPr>
            <a:fld id="{4E7F47C9-42F7-44CF-B7F8-092038ED1DE9}" type="slidenum">
              <a:rPr lang="en-CA" smtClean="0">
                <a:solidFill>
                  <a:prstClr val="black"/>
                </a:solidFill>
              </a:rPr>
              <a:pPr>
                <a:defRPr/>
              </a:pPr>
              <a:t>85</a:t>
            </a:fld>
            <a:endParaRPr lang="en-CA" dirty="0">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a:t>Notas del Speaker</a:t>
            </a:r>
          </a:p>
          <a:p>
            <a:pPr>
              <a:spcBef>
                <a:spcPct val="0"/>
              </a:spcBef>
              <a:spcAft>
                <a:spcPts val="600"/>
              </a:spcAft>
            </a:pPr>
            <a:r>
              <a:rPr lang="es-MX" altLang="en-US" dirty="0"/>
              <a:t>Esta slide resume los mensajes clave de esta actividad de aprendizaje “Conoce la migraña”.</a:t>
            </a:r>
          </a:p>
        </p:txBody>
      </p:sp>
      <p:sp>
        <p:nvSpPr>
          <p:cNvPr id="4" name="Slide Number Placeholder 3"/>
          <p:cNvSpPr>
            <a:spLocks noGrp="1"/>
          </p:cNvSpPr>
          <p:nvPr>
            <p:ph type="sldNum" sz="quarter" idx="5"/>
          </p:nvPr>
        </p:nvSpPr>
        <p:spPr/>
        <p:txBody>
          <a:bodyPr/>
          <a:lstStyle/>
          <a:p>
            <a:pPr>
              <a:defRPr/>
            </a:pPr>
            <a:fld id="{DD9AA0F0-494D-410B-872C-EBC79CF1E6F1}" type="slidenum">
              <a:rPr lang="en-CA" smtClean="0">
                <a:solidFill>
                  <a:prstClr val="black"/>
                </a:solidFill>
              </a:rPr>
              <a:pPr>
                <a:defRPr/>
              </a:pPr>
              <a:t>86</a:t>
            </a:fld>
            <a:endParaRPr lang="en-CA" dirty="0">
              <a:solidFill>
                <a:prstClr val="black"/>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spcAft>
                <a:spcPts val="600"/>
              </a:spcAft>
            </a:pPr>
            <a:r>
              <a:rPr lang="es-MX" altLang="en-US" b="1" dirty="0"/>
              <a:t>Notas del Speaker</a:t>
            </a:r>
          </a:p>
          <a:p>
            <a:pPr>
              <a:spcBef>
                <a:spcPct val="0"/>
              </a:spcBef>
              <a:spcAft>
                <a:spcPts val="600"/>
              </a:spcAft>
            </a:pPr>
            <a:r>
              <a:rPr lang="es-MX" altLang="en-US" dirty="0"/>
              <a:t>Esta slide resume los mensajes clave de esta actividad de aprendizaje “Conoce la migraña”.</a:t>
            </a:r>
          </a:p>
        </p:txBody>
      </p:sp>
      <p:sp>
        <p:nvSpPr>
          <p:cNvPr id="4" name="Slide Number Placeholder 3"/>
          <p:cNvSpPr>
            <a:spLocks noGrp="1"/>
          </p:cNvSpPr>
          <p:nvPr>
            <p:ph type="sldNum" sz="quarter" idx="5"/>
          </p:nvPr>
        </p:nvSpPr>
        <p:spPr/>
        <p:txBody>
          <a:bodyPr/>
          <a:lstStyle/>
          <a:p>
            <a:pPr>
              <a:defRPr/>
            </a:pPr>
            <a:fld id="{CBDA4D89-9B1D-42B6-8240-6EEBC58A7F70}" type="slidenum">
              <a:rPr lang="en-CA" smtClean="0">
                <a:solidFill>
                  <a:prstClr val="black"/>
                </a:solidFill>
              </a:rPr>
              <a:pPr>
                <a:defRPr/>
              </a:pPr>
              <a:t>87</a:t>
            </a:fld>
            <a:endParaRPr lang="en-CA"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600"/>
              </a:spcAft>
            </a:pPr>
            <a:r>
              <a:rPr lang="es-MX" altLang="fr-FR" b="1" dirty="0" smtClean="0"/>
              <a:t>Notas del Speaker</a:t>
            </a:r>
          </a:p>
          <a:p>
            <a:pPr eaLnBrk="1" hangingPunct="1">
              <a:spcBef>
                <a:spcPct val="0"/>
              </a:spcBef>
              <a:spcAft>
                <a:spcPts val="600"/>
              </a:spcAft>
            </a:pPr>
            <a:r>
              <a:rPr lang="es-MX" altLang="fr-FR" dirty="0" smtClean="0"/>
              <a:t>Plantea a los participantes la pregunta que aparece en la slide para estimular la discusión. </a:t>
            </a:r>
            <a:br>
              <a:rPr lang="es-MX" altLang="fr-FR" dirty="0" smtClean="0"/>
            </a:br>
            <a:r>
              <a:rPr lang="es-MX" altLang="fr-FR" dirty="0" smtClean="0"/>
              <a:t>Sugiere hacer un sondeo.</a:t>
            </a:r>
          </a:p>
          <a:p>
            <a:pPr eaLnBrk="1" hangingPunct="1">
              <a:spcBef>
                <a:spcPct val="0"/>
              </a:spcBef>
              <a:spcAft>
                <a:spcPts val="600"/>
              </a:spcAft>
            </a:pPr>
            <a:endParaRPr lang="es-MX" altLang="fr-FR" dirty="0"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13397F-E131-4AF3-9066-D0C60C1164DE}" type="slidenum">
              <a:rPr lang="en-CA" altLang="fr-FR" smtClean="0"/>
              <a:pPr fontAlgn="base">
                <a:spcBef>
                  <a:spcPct val="0"/>
                </a:spcBef>
                <a:spcAft>
                  <a:spcPct val="0"/>
                </a:spcAft>
                <a:defRPr/>
              </a:pPr>
              <a:t>9</a:t>
            </a:fld>
            <a:endParaRPr lang="en-CA" alt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D84A0493-A7EE-4371-A104-9A6615F72931}"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CE4EAD2F-9AC9-4B94-9842-F341986DB856}" type="slidenum">
              <a:rPr lang="en-CA"/>
              <a:pPr>
                <a:defRPr/>
              </a:pPr>
              <a:t>‹#›</a:t>
            </a:fld>
            <a:endParaRPr lang="en-CA" dirty="0"/>
          </a:p>
        </p:txBody>
      </p:sp>
    </p:spTree>
    <p:extLst>
      <p:ext uri="{BB962C8B-B14F-4D97-AF65-F5344CB8AC3E}">
        <p14:creationId xmlns:p14="http://schemas.microsoft.com/office/powerpoint/2010/main" val="3367463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CB4065BA-B882-4CEF-ABEC-62EF8FEB6F93}"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518B706E-8219-479C-BA3D-DA7B744CE630}" type="slidenum">
              <a:rPr lang="en-CA"/>
              <a:pPr>
                <a:defRPr/>
              </a:pPr>
              <a:t>‹#›</a:t>
            </a:fld>
            <a:endParaRPr lang="en-CA" dirty="0"/>
          </a:p>
        </p:txBody>
      </p:sp>
    </p:spTree>
    <p:extLst>
      <p:ext uri="{BB962C8B-B14F-4D97-AF65-F5344CB8AC3E}">
        <p14:creationId xmlns:p14="http://schemas.microsoft.com/office/powerpoint/2010/main" val="7249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3537C949-2B3F-4D39-B033-0FC5A0050F0E}"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991B1FFE-1AEC-43D3-8858-3B06D106ED1C}" type="slidenum">
              <a:rPr lang="en-CA"/>
              <a:pPr>
                <a:defRPr/>
              </a:pPr>
              <a:t>‹#›</a:t>
            </a:fld>
            <a:endParaRPr lang="en-CA" dirty="0"/>
          </a:p>
        </p:txBody>
      </p:sp>
    </p:spTree>
    <p:extLst>
      <p:ext uri="{BB962C8B-B14F-4D97-AF65-F5344CB8AC3E}">
        <p14:creationId xmlns:p14="http://schemas.microsoft.com/office/powerpoint/2010/main" val="4228916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3700" y="263525"/>
            <a:ext cx="8356600" cy="1143000"/>
          </a:xfrm>
        </p:spPr>
        <p:txBody>
          <a:bodyPr rtlCol="0">
            <a:normAutofit/>
          </a:bodyPr>
          <a:lstStyle>
            <a:lvl1pPr>
              <a:defRPr lang="en-US"/>
            </a:lvl1pPr>
          </a:lstStyle>
          <a:p>
            <a:pPr lvl="0"/>
            <a:r>
              <a:rPr lang="en-US" smtClean="0"/>
              <a:t>Click to edit Master title style</a:t>
            </a:r>
            <a:endParaRPr lang="en-US"/>
          </a:p>
        </p:txBody>
      </p:sp>
      <p:sp>
        <p:nvSpPr>
          <p:cNvPr id="3" name="Text Placeholder 2"/>
          <p:cNvSpPr>
            <a:spLocks noGrp="1"/>
          </p:cNvSpPr>
          <p:nvPr>
            <p:ph type="body" sz="half" idx="1"/>
          </p:nvPr>
        </p:nvSpPr>
        <p:spPr>
          <a:xfrm>
            <a:off x="457200" y="1600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600200"/>
            <a:ext cx="3810000" cy="4114800"/>
          </a:xfrm>
        </p:spPr>
        <p:txBody>
          <a:bodyPr rtlCol="0">
            <a:normAutofit/>
          </a:bodyPr>
          <a:lstStyle/>
          <a:p>
            <a:pPr lvl="0"/>
            <a:endParaRPr lang="en-US" noProof="0" dirty="0"/>
          </a:p>
        </p:txBody>
      </p:sp>
      <p:sp>
        <p:nvSpPr>
          <p:cNvPr id="5" name="Rectangle 7"/>
          <p:cNvSpPr>
            <a:spLocks noGrp="1" noChangeArrowheads="1"/>
          </p:cNvSpPr>
          <p:nvPr>
            <p:ph type="dt" sz="half" idx="10"/>
          </p:nvPr>
        </p:nvSpPr>
        <p:spPr/>
        <p:txBody>
          <a:bodyPr/>
          <a:lstStyle>
            <a:lvl1pPr>
              <a:defRPr/>
            </a:lvl1pPr>
          </a:lstStyle>
          <a:p>
            <a:pPr>
              <a:defRPr/>
            </a:pPr>
            <a:fld id="{0CB11F39-4A8B-447D-9364-D65B41948ADA}" type="datetime8">
              <a:rPr lang="en-US"/>
              <a:pPr>
                <a:defRPr/>
              </a:pPr>
              <a:t>15-12-07 21:06</a:t>
            </a:fld>
            <a:endParaRPr lang="zh-TW" altLang="en-GB"/>
          </a:p>
        </p:txBody>
      </p:sp>
      <p:sp>
        <p:nvSpPr>
          <p:cNvPr id="6" name="Rectangle 8"/>
          <p:cNvSpPr>
            <a:spLocks noGrp="1" noChangeArrowheads="1"/>
          </p:cNvSpPr>
          <p:nvPr>
            <p:ph type="ftr" sz="quarter" idx="11"/>
          </p:nvPr>
        </p:nvSpPr>
        <p:spPr/>
        <p:txBody>
          <a:bodyPr/>
          <a:lstStyle>
            <a:lvl1pPr>
              <a:defRPr/>
            </a:lvl1pPr>
          </a:lstStyle>
          <a:p>
            <a:pPr>
              <a:defRPr/>
            </a:pPr>
            <a:endParaRPr lang="en-GB" altLang="zh-TW" dirty="0"/>
          </a:p>
        </p:txBody>
      </p:sp>
      <p:sp>
        <p:nvSpPr>
          <p:cNvPr id="7" name="Rectangle 9"/>
          <p:cNvSpPr>
            <a:spLocks noGrp="1" noChangeArrowheads="1"/>
          </p:cNvSpPr>
          <p:nvPr>
            <p:ph type="sldNum" sz="quarter" idx="12"/>
          </p:nvPr>
        </p:nvSpPr>
        <p:spPr/>
        <p:txBody>
          <a:bodyPr/>
          <a:lstStyle>
            <a:lvl1pPr>
              <a:defRPr/>
            </a:lvl1pPr>
          </a:lstStyle>
          <a:p>
            <a:pPr>
              <a:defRPr/>
            </a:pPr>
            <a:fld id="{5D37461E-16C2-4EFB-BD58-29D1485D6C66}" type="slidenum">
              <a:rPr lang="zh-TW" altLang="en-GB"/>
              <a:pPr>
                <a:defRPr/>
              </a:pPr>
              <a:t>‹#›</a:t>
            </a:fld>
            <a:endParaRPr lang="en-GB" altLang="zh-TW" dirty="0"/>
          </a:p>
        </p:txBody>
      </p:sp>
    </p:spTree>
    <p:extLst>
      <p:ext uri="{BB962C8B-B14F-4D97-AF65-F5344CB8AC3E}">
        <p14:creationId xmlns:p14="http://schemas.microsoft.com/office/powerpoint/2010/main" val="116235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1075" y="311150"/>
            <a:ext cx="8701088" cy="1047750"/>
          </a:xfrm>
          <a:prstGeom prst="rect">
            <a:avLst/>
          </a:prstGeom>
        </p:spPr>
        <p:txBody>
          <a:bodyPr rtlCol="0">
            <a:normAutofit/>
          </a:bodyPr>
          <a:lstStyle>
            <a:lvl1pPr>
              <a:defRPr lang="en-AU"/>
            </a:lvl1pPr>
          </a:lstStyle>
          <a:p>
            <a:pPr lvl="0"/>
            <a:r>
              <a:rPr lang="en-US" smtClean="0"/>
              <a:t>Click to edit Master title style</a:t>
            </a:r>
            <a:endParaRPr lang="en-AU"/>
          </a:p>
        </p:txBody>
      </p:sp>
    </p:spTree>
    <p:extLst>
      <p:ext uri="{BB962C8B-B14F-4D97-AF65-F5344CB8AC3E}">
        <p14:creationId xmlns:p14="http://schemas.microsoft.com/office/powerpoint/2010/main" val="2050062404"/>
      </p:ext>
    </p:extLst>
  </p:cSld>
  <p:clrMapOvr>
    <a:masterClrMapping/>
  </p:clrMapOvr>
  <p:transition xmlns:p14="http://schemas.microsoft.com/office/powerpoint/2010/mai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2250" y="527050"/>
            <a:ext cx="8688388" cy="614363"/>
          </a:xfrm>
        </p:spPr>
        <p:txBody>
          <a:bodyPr rtlCol="0">
            <a:normAutofit/>
          </a:bodyPr>
          <a:lstStyle>
            <a:lvl1pPr>
              <a:defRPr lang="en-US"/>
            </a:lvl1pPr>
          </a:lstStyle>
          <a:p>
            <a:pPr lvl="0"/>
            <a:r>
              <a:rPr lang="en-US" smtClean="0"/>
              <a:t>Click to edit Master title style</a:t>
            </a:r>
            <a:endParaRPr lang="en-US"/>
          </a:p>
        </p:txBody>
      </p:sp>
      <p:sp>
        <p:nvSpPr>
          <p:cNvPr id="3" name="Chart Placeholder 2"/>
          <p:cNvSpPr>
            <a:spLocks noGrp="1"/>
          </p:cNvSpPr>
          <p:nvPr>
            <p:ph type="chart" idx="1"/>
          </p:nvPr>
        </p:nvSpPr>
        <p:spPr>
          <a:xfrm>
            <a:off x="458788" y="1604963"/>
            <a:ext cx="8431212" cy="4529137"/>
          </a:xfrm>
        </p:spPr>
        <p:txBody>
          <a:bodyPr rtlCol="0">
            <a:normAutofit/>
          </a:bodyPr>
          <a:lstStyle/>
          <a:p>
            <a:pPr lvl="0"/>
            <a:endParaRPr lang="en-US" noProof="0" dirty="0"/>
          </a:p>
        </p:txBody>
      </p:sp>
    </p:spTree>
    <p:extLst>
      <p:ext uri="{BB962C8B-B14F-4D97-AF65-F5344CB8AC3E}">
        <p14:creationId xmlns:p14="http://schemas.microsoft.com/office/powerpoint/2010/main" val="37828386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2159234C-C03F-4AF1-BB94-EF67A32BF09D}"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2810690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278252CC-0FB1-431E-966A-03641AC4E958}"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216888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75C3ADEC-A61C-4E0F-B021-2473D01D9F3B}"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1407373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1325" y="1601788"/>
            <a:ext cx="847407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6906" y="306408"/>
            <a:ext cx="8701088" cy="1047750"/>
          </a:xfrm>
          <a:prstGeom prst="rect">
            <a:avLst/>
          </a:prstGeom>
        </p:spPr>
        <p:txBody>
          <a:bodyPr rtlCol="0">
            <a:normAutofit/>
          </a:bodyPr>
          <a:lstStyle>
            <a:lvl1pPr>
              <a:defRPr lang="en-AU"/>
            </a:lvl1pPr>
          </a:lstStyle>
          <a:p>
            <a:pPr lvl="0"/>
            <a:r>
              <a:rPr lang="en-US" dirty="0" smtClean="0"/>
              <a:t>Click to edit Master title style</a:t>
            </a:r>
            <a:endParaRPr lang="en-AU" dirty="0"/>
          </a:p>
        </p:txBody>
      </p:sp>
    </p:spTree>
    <p:extLst>
      <p:ext uri="{BB962C8B-B14F-4D97-AF65-F5344CB8AC3E}">
        <p14:creationId xmlns:p14="http://schemas.microsoft.com/office/powerpoint/2010/main" val="4120176337"/>
      </p:ext>
    </p:extLst>
  </p:cSld>
  <p:clrMapOvr>
    <a:masterClrMapping/>
  </p:clrMapOvr>
  <p:transition xmlns:p14="http://schemas.microsoft.com/office/powerpoint/2010/mai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BF53562F-A833-45B1-A0BB-4E0159FB10AD}"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375852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a:xfrm>
            <a:off x="457200" y="1609725"/>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F6F1BE1-90AF-44CF-8561-2C27C22C05C7}"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123FCCE3-99A1-4912-8459-C8E35AC19E82}" type="slidenum">
              <a:rPr lang="en-CA"/>
              <a:pPr>
                <a:defRPr/>
              </a:pPr>
              <a:t>‹#›</a:t>
            </a:fld>
            <a:endParaRPr lang="en-CA" dirty="0"/>
          </a:p>
        </p:txBody>
      </p:sp>
    </p:spTree>
    <p:extLst>
      <p:ext uri="{BB962C8B-B14F-4D97-AF65-F5344CB8AC3E}">
        <p14:creationId xmlns:p14="http://schemas.microsoft.com/office/powerpoint/2010/main" val="402912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21A1456A-D367-442A-AB43-D2A1CD722A4F}"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2683156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C09CCC71-BE19-450B-BE97-5352BFDF662F}"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1902289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893AF22D-1062-428B-A6C7-9B14AF54431E}"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7090076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61938"/>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C4D0CB58-8D53-44C5-90D8-EDBD87B7A1C8}"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
        <p:nvSpPr>
          <p:cNvPr id="5" name="Slide Number Placeholder 4"/>
          <p:cNvSpPr>
            <a:spLocks noGrp="1"/>
          </p:cNvSpPr>
          <p:nvPr>
            <p:ph type="sldNum" sz="quarter" idx="12"/>
          </p:nvPr>
        </p:nvSpPr>
        <p:spPr/>
        <p:txBody>
          <a:bodyPr/>
          <a:lstStyle>
            <a:lvl1pPr>
              <a:defRPr>
                <a:solidFill>
                  <a:prstClr val="white">
                    <a:tint val="75000"/>
                  </a:prstClr>
                </a:solidFill>
              </a:defRPr>
            </a:lvl1pPr>
          </a:lstStyle>
          <a:p>
            <a:pPr>
              <a:defRPr/>
            </a:pPr>
            <a:fld id="{16B9A6EA-5B22-47C9-8CEF-DEA617E4620E}" type="slidenum">
              <a:rPr lang="en-CA"/>
              <a:pPr>
                <a:defRPr/>
              </a:pPr>
              <a:t>‹#›</a:t>
            </a:fld>
            <a:endParaRPr lang="en-CA" dirty="0"/>
          </a:p>
        </p:txBody>
      </p:sp>
    </p:spTree>
    <p:extLst>
      <p:ext uri="{BB962C8B-B14F-4D97-AF65-F5344CB8AC3E}">
        <p14:creationId xmlns:p14="http://schemas.microsoft.com/office/powerpoint/2010/main" val="9471281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0D990A07-AB5A-4793-BB36-B5813D44F02E}"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3179853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E04D0916-1CC9-4854-BE03-77EF923F5DB6}"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FCBFB379-29F7-4E2E-95F8-5FE80217FCAB}" type="slidenum">
              <a:rPr lang="en-CA"/>
              <a:pPr>
                <a:defRPr/>
              </a:pPr>
              <a:t>‹#›</a:t>
            </a:fld>
            <a:endParaRPr lang="en-CA" dirty="0"/>
          </a:p>
        </p:txBody>
      </p:sp>
    </p:spTree>
    <p:extLst>
      <p:ext uri="{BB962C8B-B14F-4D97-AF65-F5344CB8AC3E}">
        <p14:creationId xmlns:p14="http://schemas.microsoft.com/office/powerpoint/2010/main" val="1603183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a:xfrm>
            <a:off x="457200" y="1609725"/>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C58A70D7-E449-4443-AD3E-C00E1B0EBFDE}"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9776A0CB-2AC1-4DE4-95C8-3F652EA690C0}" type="slidenum">
              <a:rPr lang="en-CA"/>
              <a:pPr>
                <a:defRPr/>
              </a:pPr>
              <a:t>‹#›</a:t>
            </a:fld>
            <a:endParaRPr lang="en-CA" dirty="0"/>
          </a:p>
        </p:txBody>
      </p:sp>
    </p:spTree>
    <p:extLst>
      <p:ext uri="{BB962C8B-B14F-4D97-AF65-F5344CB8AC3E}">
        <p14:creationId xmlns:p14="http://schemas.microsoft.com/office/powerpoint/2010/main" val="199075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90FA62-02E2-4AB7-9F33-30439E98017D}"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AC44DC74-D20E-46EE-BC9D-E3E391950B2D}" type="slidenum">
              <a:rPr lang="en-CA"/>
              <a:pPr>
                <a:defRPr/>
              </a:pPr>
              <a:t>‹#›</a:t>
            </a:fld>
            <a:endParaRPr lang="en-CA" dirty="0"/>
          </a:p>
        </p:txBody>
      </p:sp>
    </p:spTree>
    <p:extLst>
      <p:ext uri="{BB962C8B-B14F-4D97-AF65-F5344CB8AC3E}">
        <p14:creationId xmlns:p14="http://schemas.microsoft.com/office/powerpoint/2010/main" val="2817230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80A8F701-6CE4-4214-A01B-F5536AB4353E}" type="datetimeFigureOut">
              <a:rPr lang="en-CA"/>
              <a:pPr>
                <a:defRPr/>
              </a:pPr>
              <a:t>15-12-07</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64A32A08-2F4F-48C9-B4D0-F15D7F0D3A85}" type="slidenum">
              <a:rPr lang="en-CA"/>
              <a:pPr>
                <a:defRPr/>
              </a:pPr>
              <a:t>‹#›</a:t>
            </a:fld>
            <a:endParaRPr lang="en-CA" dirty="0"/>
          </a:p>
        </p:txBody>
      </p:sp>
    </p:spTree>
    <p:extLst>
      <p:ext uri="{BB962C8B-B14F-4D97-AF65-F5344CB8AC3E}">
        <p14:creationId xmlns:p14="http://schemas.microsoft.com/office/powerpoint/2010/main" val="1679820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7CAE2A4E-E86A-40DB-8948-902D88A27183}" type="datetimeFigureOut">
              <a:rPr lang="en-CA"/>
              <a:pPr>
                <a:defRPr/>
              </a:pPr>
              <a:t>15-12-07</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45E74446-8D4D-4C51-AC1F-33A2F997EEFD}" type="slidenum">
              <a:rPr lang="en-CA"/>
              <a:pPr>
                <a:defRPr/>
              </a:pPr>
              <a:t>‹#›</a:t>
            </a:fld>
            <a:endParaRPr lang="en-CA" dirty="0"/>
          </a:p>
        </p:txBody>
      </p:sp>
    </p:spTree>
    <p:extLst>
      <p:ext uri="{BB962C8B-B14F-4D97-AF65-F5344CB8AC3E}">
        <p14:creationId xmlns:p14="http://schemas.microsoft.com/office/powerpoint/2010/main" val="180529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07E6516-0AB6-476D-AC1A-99B896A8DB01}"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8641022A-25A9-460F-A363-382439A255BE}" type="slidenum">
              <a:rPr lang="en-CA"/>
              <a:pPr>
                <a:defRPr/>
              </a:pPr>
              <a:t>‹#›</a:t>
            </a:fld>
            <a:endParaRPr lang="en-CA" dirty="0"/>
          </a:p>
        </p:txBody>
      </p:sp>
    </p:spTree>
    <p:extLst>
      <p:ext uri="{BB962C8B-B14F-4D97-AF65-F5344CB8AC3E}">
        <p14:creationId xmlns:p14="http://schemas.microsoft.com/office/powerpoint/2010/main" val="19907863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488D471D-6569-4CA9-92D5-17A1F02C42E5}" type="datetimeFigureOut">
              <a:rPr lang="en-CA"/>
              <a:pPr>
                <a:defRPr/>
              </a:pPr>
              <a:t>15-12-07</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7E6C2727-5BD8-4C81-BD93-744B869EBDC6}" type="slidenum">
              <a:rPr lang="en-CA"/>
              <a:pPr>
                <a:defRPr/>
              </a:pPr>
              <a:t>‹#›</a:t>
            </a:fld>
            <a:endParaRPr lang="en-CA" dirty="0"/>
          </a:p>
        </p:txBody>
      </p:sp>
    </p:spTree>
    <p:extLst>
      <p:ext uri="{BB962C8B-B14F-4D97-AF65-F5344CB8AC3E}">
        <p14:creationId xmlns:p14="http://schemas.microsoft.com/office/powerpoint/2010/main" val="1780021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14E028-E4B5-40D3-8679-B8F241C73D93}" type="datetimeFigureOut">
              <a:rPr lang="en-CA"/>
              <a:pPr>
                <a:defRPr/>
              </a:pPr>
              <a:t>15-12-07</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1EC0EB7D-C7EE-487C-851C-C5CF9AEAA76B}" type="slidenum">
              <a:rPr lang="en-CA"/>
              <a:pPr>
                <a:defRPr/>
              </a:pPr>
              <a:t>‹#›</a:t>
            </a:fld>
            <a:endParaRPr lang="en-CA" dirty="0"/>
          </a:p>
        </p:txBody>
      </p:sp>
    </p:spTree>
    <p:extLst>
      <p:ext uri="{BB962C8B-B14F-4D97-AF65-F5344CB8AC3E}">
        <p14:creationId xmlns:p14="http://schemas.microsoft.com/office/powerpoint/2010/main" val="2783680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FA1209-D36E-4D1F-A630-35A593EEB987}" type="datetimeFigureOut">
              <a:rPr lang="en-CA"/>
              <a:pPr>
                <a:defRPr/>
              </a:pPr>
              <a:t>15-12-07</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9BC233F1-8644-406E-9D3A-7C4991BF0FF5}" type="slidenum">
              <a:rPr lang="en-CA"/>
              <a:pPr>
                <a:defRPr/>
              </a:pPr>
              <a:t>‹#›</a:t>
            </a:fld>
            <a:endParaRPr lang="en-CA" dirty="0"/>
          </a:p>
        </p:txBody>
      </p:sp>
    </p:spTree>
    <p:extLst>
      <p:ext uri="{BB962C8B-B14F-4D97-AF65-F5344CB8AC3E}">
        <p14:creationId xmlns:p14="http://schemas.microsoft.com/office/powerpoint/2010/main" val="2227942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D467DE-8925-499F-BAE5-FBB6F9C11DD5}" type="datetimeFigureOut">
              <a:rPr lang="en-CA"/>
              <a:pPr>
                <a:defRPr/>
              </a:pPr>
              <a:t>15-12-07</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0D555116-8B33-47F5-A360-7DA0D048EAAF}" type="slidenum">
              <a:rPr lang="en-CA"/>
              <a:pPr>
                <a:defRPr/>
              </a:pPr>
              <a:t>‹#›</a:t>
            </a:fld>
            <a:endParaRPr lang="en-CA" dirty="0"/>
          </a:p>
        </p:txBody>
      </p:sp>
    </p:spTree>
    <p:extLst>
      <p:ext uri="{BB962C8B-B14F-4D97-AF65-F5344CB8AC3E}">
        <p14:creationId xmlns:p14="http://schemas.microsoft.com/office/powerpoint/2010/main" val="1818704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7F0FCD81-DEFC-4E30-95A3-89C1F06DFBCE}"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D24BFC7E-70B0-4D6D-AEBE-DBA724465A67}" type="slidenum">
              <a:rPr lang="en-CA"/>
              <a:pPr>
                <a:defRPr/>
              </a:pPr>
              <a:t>‹#›</a:t>
            </a:fld>
            <a:endParaRPr lang="en-CA" dirty="0"/>
          </a:p>
        </p:txBody>
      </p:sp>
    </p:spTree>
    <p:extLst>
      <p:ext uri="{BB962C8B-B14F-4D97-AF65-F5344CB8AC3E}">
        <p14:creationId xmlns:p14="http://schemas.microsoft.com/office/powerpoint/2010/main" val="1594505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69DEF10-8416-439A-A82C-B8BD2CA1E330}" type="datetimeFigureOut">
              <a:rPr lang="en-CA"/>
              <a:pPr>
                <a:defRPr/>
              </a:pPr>
              <a:t>15-12-07</a:t>
            </a:fld>
            <a:endParaRPr lang="en-CA" dirty="0"/>
          </a:p>
        </p:txBody>
      </p:sp>
      <p:sp>
        <p:nvSpPr>
          <p:cNvPr id="5" name="Footer Placeholder 4"/>
          <p:cNvSpPr>
            <a:spLocks noGrp="1"/>
          </p:cNvSpPr>
          <p:nvPr>
            <p:ph type="ftr" sz="quarter" idx="11"/>
          </p:nvPr>
        </p:nvSpPr>
        <p:spPr/>
        <p:txBody>
          <a:bodyPr/>
          <a:lstStyle>
            <a:lvl1pPr>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CAF908D0-C56E-4660-85A9-EE67C212A4CA}" type="slidenum">
              <a:rPr lang="en-CA"/>
              <a:pPr>
                <a:defRPr/>
              </a:pPr>
              <a:t>‹#›</a:t>
            </a:fld>
            <a:endParaRPr lang="en-CA" dirty="0"/>
          </a:p>
        </p:txBody>
      </p:sp>
    </p:spTree>
    <p:extLst>
      <p:ext uri="{BB962C8B-B14F-4D97-AF65-F5344CB8AC3E}">
        <p14:creationId xmlns:p14="http://schemas.microsoft.com/office/powerpoint/2010/main" val="1338468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3700" y="263525"/>
            <a:ext cx="8356600" cy="1143000"/>
          </a:xfrm>
        </p:spPr>
        <p:txBody>
          <a:bodyPr rtlCol="0">
            <a:normAutofit/>
          </a:bodyPr>
          <a:lstStyle>
            <a:lvl1pPr>
              <a:defRPr lang="en-US"/>
            </a:lvl1pPr>
          </a:lstStyle>
          <a:p>
            <a:pPr lvl="0"/>
            <a:r>
              <a:rPr lang="en-US" smtClean="0"/>
              <a:t>Click to edit Master title style</a:t>
            </a:r>
            <a:endParaRPr lang="en-US"/>
          </a:p>
        </p:txBody>
      </p:sp>
      <p:sp>
        <p:nvSpPr>
          <p:cNvPr id="3" name="Text Placeholder 2"/>
          <p:cNvSpPr>
            <a:spLocks noGrp="1"/>
          </p:cNvSpPr>
          <p:nvPr>
            <p:ph type="body" sz="half" idx="1"/>
          </p:nvPr>
        </p:nvSpPr>
        <p:spPr>
          <a:xfrm>
            <a:off x="457200" y="1600200"/>
            <a:ext cx="3810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p:cNvSpPr>
          <p:nvPr>
            <p:ph type="chart" sz="half" idx="2"/>
          </p:nvPr>
        </p:nvSpPr>
        <p:spPr>
          <a:xfrm>
            <a:off x="4648200" y="1600200"/>
            <a:ext cx="3810000" cy="4114800"/>
          </a:xfrm>
        </p:spPr>
        <p:txBody>
          <a:bodyPr rtlCol="0">
            <a:normAutofit/>
          </a:bodyPr>
          <a:lstStyle/>
          <a:p>
            <a:pPr lvl="0"/>
            <a:endParaRPr lang="en-US" noProof="0" dirty="0"/>
          </a:p>
        </p:txBody>
      </p:sp>
      <p:sp>
        <p:nvSpPr>
          <p:cNvPr id="5" name="Rectangle 7"/>
          <p:cNvSpPr>
            <a:spLocks noGrp="1" noChangeArrowheads="1"/>
          </p:cNvSpPr>
          <p:nvPr>
            <p:ph type="dt" sz="half" idx="10"/>
          </p:nvPr>
        </p:nvSpPr>
        <p:spPr/>
        <p:txBody>
          <a:bodyPr/>
          <a:lstStyle>
            <a:lvl1pPr>
              <a:defRPr/>
            </a:lvl1pPr>
          </a:lstStyle>
          <a:p>
            <a:pPr>
              <a:defRPr/>
            </a:pPr>
            <a:fld id="{0CB11F39-4A8B-447D-9364-D65B41948ADA}" type="datetime8">
              <a:rPr lang="en-US"/>
              <a:pPr>
                <a:defRPr/>
              </a:pPr>
              <a:t>15-12-07 21:06</a:t>
            </a:fld>
            <a:endParaRPr lang="zh-TW" altLang="en-GB"/>
          </a:p>
        </p:txBody>
      </p:sp>
      <p:sp>
        <p:nvSpPr>
          <p:cNvPr id="6" name="Rectangle 8"/>
          <p:cNvSpPr>
            <a:spLocks noGrp="1" noChangeArrowheads="1"/>
          </p:cNvSpPr>
          <p:nvPr>
            <p:ph type="ftr" sz="quarter" idx="11"/>
          </p:nvPr>
        </p:nvSpPr>
        <p:spPr/>
        <p:txBody>
          <a:bodyPr/>
          <a:lstStyle>
            <a:lvl1pPr>
              <a:defRPr/>
            </a:lvl1pPr>
          </a:lstStyle>
          <a:p>
            <a:pPr>
              <a:defRPr/>
            </a:pPr>
            <a:endParaRPr lang="en-GB" altLang="zh-TW" dirty="0"/>
          </a:p>
        </p:txBody>
      </p:sp>
      <p:sp>
        <p:nvSpPr>
          <p:cNvPr id="7" name="Rectangle 9"/>
          <p:cNvSpPr>
            <a:spLocks noGrp="1" noChangeArrowheads="1"/>
          </p:cNvSpPr>
          <p:nvPr>
            <p:ph type="sldNum" sz="quarter" idx="12"/>
          </p:nvPr>
        </p:nvSpPr>
        <p:spPr/>
        <p:txBody>
          <a:bodyPr/>
          <a:lstStyle>
            <a:lvl1pPr>
              <a:defRPr/>
            </a:lvl1pPr>
          </a:lstStyle>
          <a:p>
            <a:pPr>
              <a:defRPr/>
            </a:pPr>
            <a:fld id="{4C6C7632-F765-4360-9B98-9A9CCF5E2A1F}" type="slidenum">
              <a:rPr lang="zh-TW" altLang="en-GB"/>
              <a:pPr>
                <a:defRPr/>
              </a:pPr>
              <a:t>‹#›</a:t>
            </a:fld>
            <a:endParaRPr lang="en-GB" altLang="zh-TW" dirty="0"/>
          </a:p>
        </p:txBody>
      </p:sp>
    </p:spTree>
    <p:extLst>
      <p:ext uri="{BB962C8B-B14F-4D97-AF65-F5344CB8AC3E}">
        <p14:creationId xmlns:p14="http://schemas.microsoft.com/office/powerpoint/2010/main" val="3832543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1075" y="311150"/>
            <a:ext cx="8701088" cy="1047750"/>
          </a:xfrm>
          <a:prstGeom prst="rect">
            <a:avLst/>
          </a:prstGeom>
        </p:spPr>
        <p:txBody>
          <a:bodyPr rtlCol="0">
            <a:normAutofit/>
          </a:bodyPr>
          <a:lstStyle>
            <a:lvl1pPr>
              <a:defRPr lang="en-AU"/>
            </a:lvl1pPr>
          </a:lstStyle>
          <a:p>
            <a:pPr lvl="0"/>
            <a:r>
              <a:rPr lang="en-US" smtClean="0"/>
              <a:t>Click to edit Master title style</a:t>
            </a:r>
            <a:endParaRPr lang="en-AU"/>
          </a:p>
        </p:txBody>
      </p:sp>
    </p:spTree>
    <p:extLst>
      <p:ext uri="{BB962C8B-B14F-4D97-AF65-F5344CB8AC3E}">
        <p14:creationId xmlns:p14="http://schemas.microsoft.com/office/powerpoint/2010/main" val="3802154000"/>
      </p:ext>
    </p:extLst>
  </p:cSld>
  <p:clrMapOvr>
    <a:masterClrMapping/>
  </p:clrMapOvr>
  <p:transition xmlns:p14="http://schemas.microsoft.com/office/powerpoint/2010/mai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2250" y="527050"/>
            <a:ext cx="8688388" cy="614363"/>
          </a:xfrm>
        </p:spPr>
        <p:txBody>
          <a:bodyPr rtlCol="0">
            <a:normAutofit/>
          </a:bodyPr>
          <a:lstStyle>
            <a:lvl1pPr>
              <a:defRPr lang="en-US"/>
            </a:lvl1pPr>
          </a:lstStyle>
          <a:p>
            <a:pPr lvl="0"/>
            <a:r>
              <a:rPr lang="en-US" smtClean="0"/>
              <a:t>Click to edit Master title style</a:t>
            </a:r>
            <a:endParaRPr lang="en-US"/>
          </a:p>
        </p:txBody>
      </p:sp>
      <p:sp>
        <p:nvSpPr>
          <p:cNvPr id="3" name="Chart Placeholder 2"/>
          <p:cNvSpPr>
            <a:spLocks noGrp="1"/>
          </p:cNvSpPr>
          <p:nvPr>
            <p:ph type="chart" idx="1"/>
          </p:nvPr>
        </p:nvSpPr>
        <p:spPr>
          <a:xfrm>
            <a:off x="458788" y="1604963"/>
            <a:ext cx="8431212" cy="4529137"/>
          </a:xfrm>
        </p:spPr>
        <p:txBody>
          <a:bodyPr rtlCol="0">
            <a:normAutofit/>
          </a:bodyPr>
          <a:lstStyle/>
          <a:p>
            <a:pPr lvl="0"/>
            <a:endParaRPr lang="en-US" noProof="0" dirty="0"/>
          </a:p>
        </p:txBody>
      </p:sp>
    </p:spTree>
    <p:extLst>
      <p:ext uri="{BB962C8B-B14F-4D97-AF65-F5344CB8AC3E}">
        <p14:creationId xmlns:p14="http://schemas.microsoft.com/office/powerpoint/2010/main" val="408661749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7B45D793-1AFE-40B0-9CDF-A46CDC709421}"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295312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7EEF11F4-95AF-4A05-9E69-468101E4383D}" type="datetimeFigureOut">
              <a:rPr lang="en-CA"/>
              <a:pPr>
                <a:defRPr/>
              </a:pPr>
              <a:t>15-12-07</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7D139EAA-C303-47D6-8C77-12BB0F93F0B7}" type="slidenum">
              <a:rPr lang="en-CA"/>
              <a:pPr>
                <a:defRPr/>
              </a:pPr>
              <a:t>‹#›</a:t>
            </a:fld>
            <a:endParaRPr lang="en-CA" dirty="0"/>
          </a:p>
        </p:txBody>
      </p:sp>
    </p:spTree>
    <p:extLst>
      <p:ext uri="{BB962C8B-B14F-4D97-AF65-F5344CB8AC3E}">
        <p14:creationId xmlns:p14="http://schemas.microsoft.com/office/powerpoint/2010/main" val="2667358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5CC06150-A206-48FD-BCB2-45F5AABB499E}"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226527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2A6FFEDD-F680-48BA-ADA6-3E428DD0C117}"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1492647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1325" y="1601788"/>
            <a:ext cx="847407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6906" y="306408"/>
            <a:ext cx="8701088" cy="1047750"/>
          </a:xfrm>
          <a:prstGeom prst="rect">
            <a:avLst/>
          </a:prstGeom>
        </p:spPr>
        <p:txBody>
          <a:bodyPr rtlCol="0">
            <a:normAutofit/>
          </a:bodyPr>
          <a:lstStyle>
            <a:lvl1pPr>
              <a:defRPr lang="en-AU"/>
            </a:lvl1pPr>
          </a:lstStyle>
          <a:p>
            <a:pPr lvl="0"/>
            <a:r>
              <a:rPr lang="en-US" dirty="0" smtClean="0"/>
              <a:t>Click to edit Master title style</a:t>
            </a:r>
            <a:endParaRPr lang="en-AU" dirty="0"/>
          </a:p>
        </p:txBody>
      </p:sp>
    </p:spTree>
    <p:extLst>
      <p:ext uri="{BB962C8B-B14F-4D97-AF65-F5344CB8AC3E}">
        <p14:creationId xmlns:p14="http://schemas.microsoft.com/office/powerpoint/2010/main" val="2384934836"/>
      </p:ext>
    </p:extLst>
  </p:cSld>
  <p:clrMapOvr>
    <a:masterClrMapping/>
  </p:clrMapOvr>
  <p:transition xmlns:p14="http://schemas.microsoft.com/office/powerpoint/2010/mai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E641E2AB-EF67-4F83-B437-B161329BCCF0}"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3909487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E45205A1-6C5F-41A2-A637-2E5E2C15D4FD}"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4270151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77BCD571-1A1E-4F69-AD09-3D1A0E7F8E5B}"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1291354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52F3D4C1-7D97-4F09-932D-57B142D52008}"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27352294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61938"/>
            <a:ext cx="8229600" cy="1143000"/>
          </a:xfrm>
        </p:spPr>
        <p:txBody>
          <a:bodyPr rtlCol="0">
            <a:normAutofit/>
          </a:bodyPr>
          <a:lstStyle>
            <a:lvl1pPr>
              <a:defRPr lang="en-CA"/>
            </a:lvl1pPr>
          </a:lstStyle>
          <a:p>
            <a:pPr lvl="0"/>
            <a:r>
              <a:rPr lang="en-US" dirty="0" smtClean="0"/>
              <a:t>Click to edit Master title style</a:t>
            </a:r>
            <a:endParaRPr lang="en-CA" dirty="0"/>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F6AFA5A4-AE80-46F4-B714-18A9EE8DC8FA}"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
        <p:nvSpPr>
          <p:cNvPr id="5" name="Slide Number Placeholder 4"/>
          <p:cNvSpPr>
            <a:spLocks noGrp="1"/>
          </p:cNvSpPr>
          <p:nvPr>
            <p:ph type="sldNum" sz="quarter" idx="12"/>
          </p:nvPr>
        </p:nvSpPr>
        <p:spPr/>
        <p:txBody>
          <a:bodyPr/>
          <a:lstStyle>
            <a:lvl1pPr>
              <a:defRPr>
                <a:solidFill>
                  <a:prstClr val="white">
                    <a:tint val="75000"/>
                  </a:prstClr>
                </a:solidFill>
              </a:defRPr>
            </a:lvl1pPr>
          </a:lstStyle>
          <a:p>
            <a:pPr>
              <a:defRPr/>
            </a:pPr>
            <a:fld id="{B2B2C230-EF69-4393-8A70-94281F8CCA2E}" type="slidenum">
              <a:rPr lang="en-CA"/>
              <a:pPr>
                <a:defRPr/>
              </a:pPr>
              <a:t>‹#›</a:t>
            </a:fld>
            <a:endParaRPr lang="en-CA" dirty="0"/>
          </a:p>
        </p:txBody>
      </p:sp>
    </p:spTree>
    <p:extLst>
      <p:ext uri="{BB962C8B-B14F-4D97-AF65-F5344CB8AC3E}">
        <p14:creationId xmlns:p14="http://schemas.microsoft.com/office/powerpoint/2010/main" val="567197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7675" y="254227"/>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prstClr val="white">
                    <a:tint val="75000"/>
                  </a:prstClr>
                </a:solidFill>
              </a:defRPr>
            </a:lvl1pPr>
          </a:lstStyle>
          <a:p>
            <a:pPr>
              <a:defRPr/>
            </a:pPr>
            <a:fld id="{6FB6F404-4673-48C3-83AA-E57D5295E530}" type="datetimeFigureOut">
              <a:rPr lang="en-CA"/>
              <a:pPr>
                <a:defRPr/>
              </a:pPr>
              <a:t>15-12-07</a:t>
            </a:fld>
            <a:endParaRPr lang="en-CA" dirty="0"/>
          </a:p>
        </p:txBody>
      </p:sp>
      <p:sp>
        <p:nvSpPr>
          <p:cNvPr id="4" name="Footer Placeholder 3"/>
          <p:cNvSpPr>
            <a:spLocks noGrp="1"/>
          </p:cNvSpPr>
          <p:nvPr>
            <p:ph type="ftr" sz="quarter" idx="11"/>
          </p:nvPr>
        </p:nvSpPr>
        <p:spPr/>
        <p:txBody>
          <a:bodyPr/>
          <a:lstStyle>
            <a:lvl1pPr>
              <a:defRPr>
                <a:solidFill>
                  <a:prstClr val="white">
                    <a:tint val="75000"/>
                  </a:prstClr>
                </a:solidFill>
              </a:defRPr>
            </a:lvl1pPr>
          </a:lstStyle>
          <a:p>
            <a:pPr>
              <a:defRPr/>
            </a:pPr>
            <a:endParaRPr lang="en-CA" dirty="0"/>
          </a:p>
        </p:txBody>
      </p:sp>
    </p:spTree>
    <p:extLst>
      <p:ext uri="{BB962C8B-B14F-4D97-AF65-F5344CB8AC3E}">
        <p14:creationId xmlns:p14="http://schemas.microsoft.com/office/powerpoint/2010/main" val="362760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639772A-4FE4-4844-AC50-BEC5C0F372CE}" type="datetimeFigureOut">
              <a:rPr lang="en-CA"/>
              <a:pPr>
                <a:defRPr/>
              </a:pPr>
              <a:t>15-12-07</a:t>
            </a:fld>
            <a:endParaRPr lang="en-CA" dirty="0"/>
          </a:p>
        </p:txBody>
      </p:sp>
      <p:sp>
        <p:nvSpPr>
          <p:cNvPr id="8" name="Footer Placeholder 4"/>
          <p:cNvSpPr>
            <a:spLocks noGrp="1"/>
          </p:cNvSpPr>
          <p:nvPr>
            <p:ph type="ftr" sz="quarter" idx="11"/>
          </p:nvPr>
        </p:nvSpPr>
        <p:spPr/>
        <p:txBody>
          <a:bodyPr/>
          <a:lstStyle>
            <a:lvl1pPr>
              <a:defRPr/>
            </a:lvl1pPr>
          </a:lstStyle>
          <a:p>
            <a:pPr>
              <a:defRPr/>
            </a:pPr>
            <a:endParaRPr lang="en-CA" dirty="0"/>
          </a:p>
        </p:txBody>
      </p:sp>
      <p:sp>
        <p:nvSpPr>
          <p:cNvPr id="9" name="Slide Number Placeholder 5"/>
          <p:cNvSpPr>
            <a:spLocks noGrp="1"/>
          </p:cNvSpPr>
          <p:nvPr>
            <p:ph type="sldNum" sz="quarter" idx="12"/>
          </p:nvPr>
        </p:nvSpPr>
        <p:spPr/>
        <p:txBody>
          <a:bodyPr/>
          <a:lstStyle>
            <a:lvl1pPr>
              <a:defRPr/>
            </a:lvl1pPr>
          </a:lstStyle>
          <a:p>
            <a:pPr>
              <a:defRPr/>
            </a:pPr>
            <a:fld id="{466E55C9-D19C-4A58-9D76-E1670933AE21}" type="slidenum">
              <a:rPr lang="en-CA"/>
              <a:pPr>
                <a:defRPr/>
              </a:pPr>
              <a:t>‹#›</a:t>
            </a:fld>
            <a:endParaRPr lang="en-CA" dirty="0"/>
          </a:p>
        </p:txBody>
      </p:sp>
    </p:spTree>
    <p:extLst>
      <p:ext uri="{BB962C8B-B14F-4D97-AF65-F5344CB8AC3E}">
        <p14:creationId xmlns:p14="http://schemas.microsoft.com/office/powerpoint/2010/main" val="1809525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3FE767F1-CB07-44D7-9958-AD640F01D279}" type="datetimeFigureOut">
              <a:rPr lang="en-CA"/>
              <a:pPr>
                <a:defRPr/>
              </a:pPr>
              <a:t>15-12-07</a:t>
            </a:fld>
            <a:endParaRPr lang="en-CA" dirty="0"/>
          </a:p>
        </p:txBody>
      </p:sp>
      <p:sp>
        <p:nvSpPr>
          <p:cNvPr id="4" name="Footer Placeholder 4"/>
          <p:cNvSpPr>
            <a:spLocks noGrp="1"/>
          </p:cNvSpPr>
          <p:nvPr>
            <p:ph type="ftr" sz="quarter" idx="11"/>
          </p:nvPr>
        </p:nvSpPr>
        <p:spPr/>
        <p:txBody>
          <a:bodyPr/>
          <a:lstStyle>
            <a:lvl1pPr>
              <a:defRPr/>
            </a:lvl1pPr>
          </a:lstStyle>
          <a:p>
            <a:pPr>
              <a:defRPr/>
            </a:pPr>
            <a:endParaRPr lang="en-CA" dirty="0"/>
          </a:p>
        </p:txBody>
      </p:sp>
      <p:sp>
        <p:nvSpPr>
          <p:cNvPr id="5" name="Slide Number Placeholder 5"/>
          <p:cNvSpPr>
            <a:spLocks noGrp="1"/>
          </p:cNvSpPr>
          <p:nvPr>
            <p:ph type="sldNum" sz="quarter" idx="12"/>
          </p:nvPr>
        </p:nvSpPr>
        <p:spPr/>
        <p:txBody>
          <a:bodyPr/>
          <a:lstStyle>
            <a:lvl1pPr>
              <a:defRPr/>
            </a:lvl1pPr>
          </a:lstStyle>
          <a:p>
            <a:pPr>
              <a:defRPr/>
            </a:pPr>
            <a:fld id="{A937143C-C9F0-47FF-8BB3-731DAFDA520B}" type="slidenum">
              <a:rPr lang="en-CA"/>
              <a:pPr>
                <a:defRPr/>
              </a:pPr>
              <a:t>‹#›</a:t>
            </a:fld>
            <a:endParaRPr lang="en-CA" dirty="0"/>
          </a:p>
        </p:txBody>
      </p:sp>
    </p:spTree>
    <p:extLst>
      <p:ext uri="{BB962C8B-B14F-4D97-AF65-F5344CB8AC3E}">
        <p14:creationId xmlns:p14="http://schemas.microsoft.com/office/powerpoint/2010/main" val="313354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4D2425-B4DD-4DB5-B77E-2068CC8A2C9B}" type="datetimeFigureOut">
              <a:rPr lang="en-CA"/>
              <a:pPr>
                <a:defRPr/>
              </a:pPr>
              <a:t>15-12-07</a:t>
            </a:fld>
            <a:endParaRPr lang="en-CA" dirty="0"/>
          </a:p>
        </p:txBody>
      </p:sp>
      <p:sp>
        <p:nvSpPr>
          <p:cNvPr id="3" name="Footer Placeholder 4"/>
          <p:cNvSpPr>
            <a:spLocks noGrp="1"/>
          </p:cNvSpPr>
          <p:nvPr>
            <p:ph type="ftr" sz="quarter" idx="11"/>
          </p:nvPr>
        </p:nvSpPr>
        <p:spPr/>
        <p:txBody>
          <a:bodyPr/>
          <a:lstStyle>
            <a:lvl1pPr>
              <a:defRPr/>
            </a:lvl1pPr>
          </a:lstStyle>
          <a:p>
            <a:pPr>
              <a:defRPr/>
            </a:pPr>
            <a:endParaRPr lang="en-CA" dirty="0"/>
          </a:p>
        </p:txBody>
      </p:sp>
      <p:sp>
        <p:nvSpPr>
          <p:cNvPr id="4" name="Slide Number Placeholder 5"/>
          <p:cNvSpPr>
            <a:spLocks noGrp="1"/>
          </p:cNvSpPr>
          <p:nvPr>
            <p:ph type="sldNum" sz="quarter" idx="12"/>
          </p:nvPr>
        </p:nvSpPr>
        <p:spPr/>
        <p:txBody>
          <a:bodyPr/>
          <a:lstStyle>
            <a:lvl1pPr>
              <a:defRPr/>
            </a:lvl1pPr>
          </a:lstStyle>
          <a:p>
            <a:pPr>
              <a:defRPr/>
            </a:pPr>
            <a:fld id="{31411A91-4323-4511-8573-088B4A475DFC}" type="slidenum">
              <a:rPr lang="en-CA"/>
              <a:pPr>
                <a:defRPr/>
              </a:pPr>
              <a:t>‹#›</a:t>
            </a:fld>
            <a:endParaRPr lang="en-CA" dirty="0"/>
          </a:p>
        </p:txBody>
      </p:sp>
    </p:spTree>
    <p:extLst>
      <p:ext uri="{BB962C8B-B14F-4D97-AF65-F5344CB8AC3E}">
        <p14:creationId xmlns:p14="http://schemas.microsoft.com/office/powerpoint/2010/main" val="51715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5A2843-1D9E-47B8-95A0-1917C3EAC674}" type="datetimeFigureOut">
              <a:rPr lang="en-CA"/>
              <a:pPr>
                <a:defRPr/>
              </a:pPr>
              <a:t>15-12-07</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48DC6104-5A48-48C0-A412-F67F70D7C58B}" type="slidenum">
              <a:rPr lang="en-CA"/>
              <a:pPr>
                <a:defRPr/>
              </a:pPr>
              <a:t>‹#›</a:t>
            </a:fld>
            <a:endParaRPr lang="en-CA" dirty="0"/>
          </a:p>
        </p:txBody>
      </p:sp>
    </p:spTree>
    <p:extLst>
      <p:ext uri="{BB962C8B-B14F-4D97-AF65-F5344CB8AC3E}">
        <p14:creationId xmlns:p14="http://schemas.microsoft.com/office/powerpoint/2010/main" val="158481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B8BD34-C9E7-4832-BFF6-92B9D8B69CA5}" type="datetimeFigureOut">
              <a:rPr lang="en-CA"/>
              <a:pPr>
                <a:defRPr/>
              </a:pPr>
              <a:t>15-12-07</a:t>
            </a:fld>
            <a:endParaRPr lang="en-CA" dirty="0"/>
          </a:p>
        </p:txBody>
      </p:sp>
      <p:sp>
        <p:nvSpPr>
          <p:cNvPr id="6" name="Footer Placeholder 4"/>
          <p:cNvSpPr>
            <a:spLocks noGrp="1"/>
          </p:cNvSpPr>
          <p:nvPr>
            <p:ph type="ftr" sz="quarter" idx="11"/>
          </p:nvPr>
        </p:nvSpPr>
        <p:spPr/>
        <p:txBody>
          <a:bodyPr/>
          <a:lstStyle>
            <a:lvl1pPr>
              <a:defRPr/>
            </a:lvl1pPr>
          </a:lstStyle>
          <a:p>
            <a:pPr>
              <a:defRPr/>
            </a:pPr>
            <a:endParaRPr lang="en-CA" dirty="0"/>
          </a:p>
        </p:txBody>
      </p:sp>
      <p:sp>
        <p:nvSpPr>
          <p:cNvPr id="7" name="Slide Number Placeholder 5"/>
          <p:cNvSpPr>
            <a:spLocks noGrp="1"/>
          </p:cNvSpPr>
          <p:nvPr>
            <p:ph type="sldNum" sz="quarter" idx="12"/>
          </p:nvPr>
        </p:nvSpPr>
        <p:spPr/>
        <p:txBody>
          <a:bodyPr/>
          <a:lstStyle>
            <a:lvl1pPr>
              <a:defRPr/>
            </a:lvl1pPr>
          </a:lstStyle>
          <a:p>
            <a:pPr>
              <a:defRPr/>
            </a:pPr>
            <a:fld id="{EE788A89-979D-4D2E-A7E1-6E292C67DAC8}" type="slidenum">
              <a:rPr lang="en-CA"/>
              <a:pPr>
                <a:defRPr/>
              </a:pPr>
              <a:t>‹#›</a:t>
            </a:fld>
            <a:endParaRPr lang="en-CA" dirty="0"/>
          </a:p>
        </p:txBody>
      </p:sp>
    </p:spTree>
    <p:extLst>
      <p:ext uri="{BB962C8B-B14F-4D97-AF65-F5344CB8AC3E}">
        <p14:creationId xmlns:p14="http://schemas.microsoft.com/office/powerpoint/2010/main" val="351430968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26"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20" Type="http://schemas.openxmlformats.org/officeDocument/2006/relationships/slideLayout" Target="../slideLayouts/slideLayout44.xml"/><Relationship Id="rId21" Type="http://schemas.openxmlformats.org/officeDocument/2006/relationships/slideLayout" Target="../slideLayouts/slideLayout45.xml"/><Relationship Id="rId22" Type="http://schemas.openxmlformats.org/officeDocument/2006/relationships/slideLayout" Target="../slideLayouts/slideLayout46.xml"/><Relationship Id="rId23" Type="http://schemas.openxmlformats.org/officeDocument/2006/relationships/slideLayout" Target="../slideLayouts/slideLayout47.xml"/><Relationship Id="rId24" Type="http://schemas.openxmlformats.org/officeDocument/2006/relationships/slideLayout" Target="../slideLayouts/slideLayout48.xml"/><Relationship Id="rId25" Type="http://schemas.openxmlformats.org/officeDocument/2006/relationships/theme" Target="../theme/theme2.xml"/><Relationship Id="rId26" Type="http://schemas.openxmlformats.org/officeDocument/2006/relationships/image" Target="../media/image1.jpeg"/><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slideLayout" Target="../slideLayouts/slideLayout40.xml"/><Relationship Id="rId17" Type="http://schemas.openxmlformats.org/officeDocument/2006/relationships/slideLayout" Target="../slideLayouts/slideLayout41.xml"/><Relationship Id="rId18" Type="http://schemas.openxmlformats.org/officeDocument/2006/relationships/slideLayout" Target="../slideLayouts/slideLayout42.xml"/><Relationship Id="rId19" Type="http://schemas.openxmlformats.org/officeDocument/2006/relationships/slideLayout" Target="../slideLayouts/slideLayout4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br>
              <a:rPr lang="en-US" altLang="en-US" smtClean="0"/>
            </a:br>
            <a:r>
              <a:rPr lang="en-US" altLang="en-US" smtClean="0"/>
              <a:t>xxxxxxxxxx</a:t>
            </a:r>
            <a:endParaRPr lang="en-CA"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B52FB15-0DA7-4A97-B7C0-01188C0CFFDA}" type="datetimeFigureOut">
              <a:rPr lang="en-CA"/>
              <a:pPr>
                <a:defRPr/>
              </a:pPr>
              <a:t>15-12-07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7E48D5A-7D8A-420F-8FD1-A409F30813FC}"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11" r:id="rId12"/>
    <p:sldLayoutId id="2147484212" r:id="rId13"/>
    <p:sldLayoutId id="2147484213" r:id="rId14"/>
    <p:sldLayoutId id="2147484214" r:id="rId15"/>
    <p:sldLayoutId id="2147484215" r:id="rId16"/>
    <p:sldLayoutId id="2147484216" r:id="rId17"/>
    <p:sldLayoutId id="2147484217" r:id="rId18"/>
    <p:sldLayoutId id="2147484218" r:id="rId19"/>
    <p:sldLayoutId id="2147484219" r:id="rId20"/>
    <p:sldLayoutId id="2147484220" r:id="rId21"/>
    <p:sldLayoutId id="2147484221" r:id="rId22"/>
    <p:sldLayoutId id="2147484222" r:id="rId23"/>
    <p:sldLayoutId id="2147484223" r:id="rId24"/>
  </p:sldLayoutIdLst>
  <p:txStyles>
    <p:titleStyle>
      <a:lvl1pPr algn="ctr" rtl="0" eaLnBrk="0" fontAlgn="base" hangingPunct="0">
        <a:spcBef>
          <a:spcPct val="0"/>
        </a:spcBef>
        <a:spcAft>
          <a:spcPct val="0"/>
        </a:spcAft>
        <a:defRPr lang="en-CA" sz="4000" kern="1200" dirty="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en-US" sz="3200" kern="1200" dirty="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dirty="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dirty="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dirty="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PPT_fond_23mai2013_3.jp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br>
              <a:rPr lang="en-US" altLang="en-US" smtClean="0"/>
            </a:br>
            <a:r>
              <a:rPr lang="en-US" altLang="en-US" smtClean="0"/>
              <a:t>xxxxxxxxxx</a:t>
            </a:r>
            <a:endParaRPr lang="en-CA" altLang="en-US" smtClean="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E89BDC2-56E4-41B4-97C6-B7242AFC73E1}" type="datetimeFigureOut">
              <a:rPr lang="en-CA"/>
              <a:pPr>
                <a:defRPr/>
              </a:pPr>
              <a:t>15-12-07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3F952E1-A074-41F2-AA7B-AE3A1F019761}"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24" r:id="rId12"/>
    <p:sldLayoutId id="2147484225" r:id="rId13"/>
    <p:sldLayoutId id="2147484226" r:id="rId14"/>
    <p:sldLayoutId id="2147484227" r:id="rId15"/>
    <p:sldLayoutId id="2147484228" r:id="rId16"/>
    <p:sldLayoutId id="2147484229" r:id="rId17"/>
    <p:sldLayoutId id="2147484230" r:id="rId18"/>
    <p:sldLayoutId id="2147484231" r:id="rId19"/>
    <p:sldLayoutId id="2147484232" r:id="rId20"/>
    <p:sldLayoutId id="2147484233" r:id="rId21"/>
    <p:sldLayoutId id="2147484234" r:id="rId22"/>
    <p:sldLayoutId id="2147484235" r:id="rId23"/>
    <p:sldLayoutId id="2147484236" r:id="rId24"/>
  </p:sldLayoutIdLst>
  <p:txStyles>
    <p:titleStyle>
      <a:lvl1pPr algn="ctr" rtl="0" eaLnBrk="0" fontAlgn="base" hangingPunct="0">
        <a:spcBef>
          <a:spcPct val="0"/>
        </a:spcBef>
        <a:spcAft>
          <a:spcPct val="0"/>
        </a:spcAft>
        <a:defRPr lang="en-CA" sz="4000" kern="1200" dirty="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lang="en-US" sz="3200" kern="1200" dirty="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en-US" sz="2800" kern="1200" dirty="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en-US" sz="2400" kern="1200" dirty="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lang="en-US" sz="2000" kern="1200" dirty="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 Id="rId3"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jpeg"/><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 Id="rId3" Type="http://schemas.openxmlformats.org/officeDocument/2006/relationships/hyperlink" Target="http://www.who.int/mediacentre/factsheets/fs277/e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emedicine.medscape.com/article/1142556-overview" TargetMode="External"/><Relationship Id="rId4" Type="http://schemas.openxmlformats.org/officeDocument/2006/relationships/image" Target="../media/image14.png"/><Relationship Id="rId1" Type="http://schemas.openxmlformats.org/officeDocument/2006/relationships/slideLayout" Target="../slideLayouts/slideLayout4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png"/><Relationship Id="rId1" Type="http://schemas.openxmlformats.org/officeDocument/2006/relationships/slideLayout" Target="../slideLayouts/slideLayout4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7.xml"/><Relationship Id="rId3" Type="http://schemas.openxmlformats.org/officeDocument/2006/relationships/image" Target="../media/image1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jpeg"/><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hyperlink" Target="http://ihs-classification.org/en/02_klassifikation/02_teil1/01.01.00_migraine.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hyperlink" Target="http://ihs-classification.org/en/02_klassifikation/02_teil1/01.01.00_migraine.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 Id="rId3" Type="http://schemas.openxmlformats.org/officeDocument/2006/relationships/hyperlink" Target="http://ihs-classification.org/en/02_klassifikation/02_teil1/01.05.01_migraine.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www.ihs-classification.org/_downloads/mixed/International-Headache-Classification-III-ICHD-III-2013-Beta.pdf" TargetMode="External"/><Relationship Id="rId4" Type="http://schemas.openxmlformats.org/officeDocument/2006/relationships/image" Target="../media/image3.jpeg"/><Relationship Id="rId1" Type="http://schemas.openxmlformats.org/officeDocument/2006/relationships/slideLayout" Target="../slideLayouts/slideLayout4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www.americanheadachesociety.org/assets/1/7/Book_-_Brainstorm_Syllabus.pdf" TargetMode="External"/><Relationship Id="rId1" Type="http://schemas.openxmlformats.org/officeDocument/2006/relationships/slideLayout" Target="../slideLayouts/slideLayout1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www.who.int/mediacentre/factsheets/fs277/en/" TargetMode="External"/><Relationship Id="rId4" Type="http://schemas.openxmlformats.org/officeDocument/2006/relationships/image" Target="../media/image28.png"/><Relationship Id="rId1" Type="http://schemas.openxmlformats.org/officeDocument/2006/relationships/slideLayout" Target="../slideLayouts/slideLayout1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www.who.int/mediacentre/factsheets/fs277/en/" TargetMode="External"/><Relationship Id="rId1" Type="http://schemas.openxmlformats.org/officeDocument/2006/relationships/slideLayout" Target="../slideLayouts/slideLayout19.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3.bin"/><Relationship Id="rId5" Type="http://schemas.openxmlformats.org/officeDocument/2006/relationships/oleObject" Target="../embeddings/Microsoft_Excel_97_-_2004_Worksheet3.xls"/><Relationship Id="rId6" Type="http://schemas.openxmlformats.org/officeDocument/2006/relationships/image" Target="../media/image30.emf"/><Relationship Id="rId1" Type="http://schemas.openxmlformats.org/officeDocument/2006/relationships/vmlDrawing" Target="../drawings/vmlDrawing3.vml"/><Relationship Id="rId2"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emedicine.medscape.com/article/1142556-overview" TargetMode="External"/><Relationship Id="rId1" Type="http://schemas.openxmlformats.org/officeDocument/2006/relationships/slideLayout" Target="../slideLayouts/slideLayout4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 Id="rId3" Type="http://schemas.openxmlformats.org/officeDocument/2006/relationships/image" Target="../media/image3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hyperlink" Target="http://tools.aan.com/professionals/practice/pdfs/gl0087.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8.xml"/><Relationship Id="rId3" Type="http://schemas.openxmlformats.org/officeDocument/2006/relationships/hyperlink" Target="http://nccam.nih.gov/sites/nccam.nih.gov/files/D462.pdf"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hyperlink" Target="http://www.who.int/mediacentre/factsheets/fs277/e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0.xml"/><Relationship Id="rId3"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3.xml"/><Relationship Id="rId3"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4.xml"/><Relationship Id="rId3" Type="http://schemas.openxmlformats.org/officeDocument/2006/relationships/image" Target="../media/image35.png"/></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hyperlink" Target="http://www.americanheadachesociety.org/assets/1/7/Paul_Winner_-_pediatric_and_Adolescent_Migraine.pdf" TargetMode="External"/><Relationship Id="rId1" Type="http://schemas.openxmlformats.org/officeDocument/2006/relationships/slideLayout" Target="../slideLayouts/slideLayout19.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hyperlink" Target="http://www.americanheadachesociety.org/assets/1/7/Paul_Winner_-_pediatric_and_Adolescent_Migraine.pdf" TargetMode="External"/><Relationship Id="rId1" Type="http://schemas.openxmlformats.org/officeDocument/2006/relationships/slideLayout" Target="../slideLayouts/slideLayout19.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hyperlink" Target="http://www.americanheadachesociety.org/assets/1/7/Paul_Winner_-_pediatric_and_Adolescent_Migraine.pdf" TargetMode="External"/><Relationship Id="rId1" Type="http://schemas.openxmlformats.org/officeDocument/2006/relationships/slideLayout" Target="../slideLayouts/slideLayout19.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hyperlink" Target="http://www.americanheadachesociety.org/assets/1/7/Paul_Winner_-_pediatric_and_Adolescent_Migraine.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 Id="rId3" Type="http://schemas.openxmlformats.org/officeDocument/2006/relationships/image" Target="../media/image31.png"/></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4" Type="http://schemas.openxmlformats.org/officeDocument/2006/relationships/slide" Target="slide76.xml"/><Relationship Id="rId5" Type="http://schemas.openxmlformats.org/officeDocument/2006/relationships/slide" Target="slide77.xml"/><Relationship Id="rId6" Type="http://schemas.openxmlformats.org/officeDocument/2006/relationships/slide" Target="slide66.xml"/><Relationship Id="rId7" Type="http://schemas.openxmlformats.org/officeDocument/2006/relationships/slide" Target="slide79.xml"/><Relationship Id="rId8" Type="http://schemas.openxmlformats.org/officeDocument/2006/relationships/slide" Target="slide80.xml"/><Relationship Id="rId9" Type="http://schemas.openxmlformats.org/officeDocument/2006/relationships/slide" Target="slide81.xml"/><Relationship Id="rId10" Type="http://schemas.openxmlformats.org/officeDocument/2006/relationships/slide" Target="slide72.xml"/><Relationship Id="rId1" Type="http://schemas.openxmlformats.org/officeDocument/2006/relationships/slideLayout" Target="../slideLayouts/slideLayout19.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5.xml"/><Relationship Id="rId3" Type="http://schemas.openxmlformats.org/officeDocument/2006/relationships/hyperlink" Target="http://www.ncbi.nlm.nih.gov/pmc/articles/PMC3335452/pdf/znl1337.pdf"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6.xml"/><Relationship Id="rId3" Type="http://schemas.openxmlformats.org/officeDocument/2006/relationships/hyperlink" Target="http://www.ncbi.nlm.nih.gov/pmc/articles/PMC3335452/pdf/znl1337.pdf"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7.xml"/><Relationship Id="rId3" Type="http://schemas.openxmlformats.org/officeDocument/2006/relationships/hyperlink" Target="http://www.ncbi.nlm.nih.gov/pmc/articles/PMC3335452/pdf/znl1337.pdf"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9.xml"/><Relationship Id="rId3" Type="http://schemas.openxmlformats.org/officeDocument/2006/relationships/hyperlink" Target="http://www.ncbi.nlm.nih.gov/pmc/articles/PMC3335452/pdf/znl1337.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0.xml"/><Relationship Id="rId3" Type="http://schemas.openxmlformats.org/officeDocument/2006/relationships/hyperlink" Target="http://www.ncbi.nlm.nih.gov/pmc/articles/PMC3335452/pdf/znl1337.pdf"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1.xml"/><Relationship Id="rId3" Type="http://schemas.openxmlformats.org/officeDocument/2006/relationships/hyperlink" Target="http://www.ncbi.nlm.nih.gov/pmc/articles/PMC3335452/pdf/znl1337.pdf"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835150" y="2205038"/>
            <a:ext cx="5832475" cy="2584450"/>
          </a:xfrm>
          <a:prstGeom prst="rect">
            <a:avLst/>
          </a:prstGeom>
          <a:noFill/>
        </p:spPr>
        <p:txBody>
          <a:bodyPr>
            <a:spAutoFit/>
          </a:bodyPr>
          <a:lstStyle/>
          <a:p>
            <a:pPr fontAlgn="auto">
              <a:spcBef>
                <a:spcPts val="0"/>
              </a:spcBef>
              <a:spcAft>
                <a:spcPts val="0"/>
              </a:spcAft>
              <a:defRPr/>
            </a:pPr>
            <a:r>
              <a:rPr lang="en-CA" sz="5400" b="1" dirty="0">
                <a:solidFill>
                  <a:schemeClr val="tx2">
                    <a:lumMod val="75000"/>
                  </a:schemeClr>
                </a:solidFill>
                <a:latin typeface="+mn-lt"/>
                <a:cs typeface="+mn-cs"/>
              </a:rPr>
              <a:t>	KNOW</a:t>
            </a:r>
          </a:p>
          <a:p>
            <a:pPr fontAlgn="auto">
              <a:spcBef>
                <a:spcPts val="0"/>
              </a:spcBef>
              <a:spcAft>
                <a:spcPts val="0"/>
              </a:spcAft>
              <a:defRPr/>
            </a:pPr>
            <a:r>
              <a:rPr lang="en-CA" sz="5400" b="1" dirty="0">
                <a:solidFill>
                  <a:schemeClr val="tx2">
                    <a:lumMod val="75000"/>
                  </a:schemeClr>
                </a:solidFill>
                <a:latin typeface="+mn-lt"/>
                <a:cs typeface="+mn-cs"/>
              </a:rPr>
              <a:t>		</a:t>
            </a:r>
            <a:r>
              <a:rPr lang="en-CA" sz="5400" b="1" dirty="0" smtClean="0">
                <a:solidFill>
                  <a:schemeClr val="tx2">
                    <a:lumMod val="75000"/>
                  </a:schemeClr>
                </a:solidFill>
                <a:latin typeface="+mn-lt"/>
                <a:cs typeface="+mn-cs"/>
              </a:rPr>
              <a:t>migraña</a:t>
            </a:r>
            <a:endParaRPr lang="en-CA" sz="5400" b="1" dirty="0">
              <a:solidFill>
                <a:schemeClr val="tx2">
                  <a:lumMod val="75000"/>
                </a:schemeClr>
              </a:solidFill>
              <a:latin typeface="+mn-lt"/>
              <a:cs typeface="+mn-cs"/>
            </a:endParaRPr>
          </a:p>
          <a:p>
            <a:pPr fontAlgn="auto">
              <a:spcBef>
                <a:spcPts val="0"/>
              </a:spcBef>
              <a:spcAft>
                <a:spcPts val="0"/>
              </a:spcAft>
              <a:defRPr/>
            </a:pPr>
            <a:r>
              <a:rPr lang="en-CA" sz="5400" b="1" dirty="0">
                <a:solidFill>
                  <a:schemeClr val="tx2">
                    <a:lumMod val="75000"/>
                  </a:schemeClr>
                </a:solidFill>
                <a:latin typeface="+mn-lt"/>
                <a:cs typeface="+mn-cs"/>
              </a:rPr>
              <a:t>     </a:t>
            </a:r>
            <a:r>
              <a:rPr lang="en-CA" sz="5400" b="1" dirty="0" smtClean="0">
                <a:solidFill>
                  <a:schemeClr val="tx2">
                    <a:lumMod val="75000"/>
                  </a:schemeClr>
                </a:solidFill>
                <a:latin typeface="+mn-lt"/>
                <a:cs typeface="+mn-cs"/>
              </a:rPr>
              <a:t>Dolor</a:t>
            </a:r>
            <a:endParaRPr lang="en-CA" sz="5400" b="1" dirty="0">
              <a:solidFill>
                <a:schemeClr val="tx2">
                  <a:lumMod val="75000"/>
                </a:schemeClr>
              </a:solidFill>
              <a:latin typeface="+mn-lt"/>
              <a:cs typeface="+mn-cs"/>
            </a:endParaRPr>
          </a:p>
        </p:txBody>
      </p:sp>
      <p:sp>
        <p:nvSpPr>
          <p:cNvPr id="29699" name="Title 2"/>
          <p:cNvSpPr>
            <a:spLocks noGrp="1"/>
          </p:cNvSpPr>
          <p:nvPr>
            <p:ph type="title"/>
          </p:nvPr>
        </p:nvSpPr>
        <p:spPr>
          <a:xfrm>
            <a:off x="447675" y="254000"/>
            <a:ext cx="8229600" cy="1143000"/>
          </a:xfrm>
        </p:spPr>
        <p:txBody>
          <a:bodyPr/>
          <a:lstStyle/>
          <a:p>
            <a:endParaRPr lang="es-MX" altLang="fr-FR" noProof="0" dirty="0" smtClean="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l="31911" t="10522" r="18175" b="22839"/>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flipH="1">
            <a:off x="1547813" y="3186113"/>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dirty="0"/>
              <a:t>P</a:t>
            </a:r>
            <a:r>
              <a:rPr lang="es-MX" altLang="fr-FR" b="1" dirty="0" smtClean="0"/>
              <a:t>atofisiología de la migraña</a:t>
            </a:r>
            <a:endParaRPr lang="es-MX" altLang="fr-FR"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dirty="0" smtClean="0"/>
              <a:t>Sensibilización Central/Alodinia en Migraña</a:t>
            </a:r>
            <a:endParaRPr lang="es-MX" dirty="0"/>
          </a:p>
        </p:txBody>
      </p:sp>
      <p:sp>
        <p:nvSpPr>
          <p:cNvPr id="39939" name="TextBox 6"/>
          <p:cNvSpPr txBox="1">
            <a:spLocks noChangeArrowheads="1"/>
          </p:cNvSpPr>
          <p:nvPr/>
        </p:nvSpPr>
        <p:spPr bwMode="auto">
          <a:xfrm>
            <a:off x="50800" y="6457950"/>
            <a:ext cx="884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American Headache Society. Brainstorm. 2004. Available at: http://www.americanheadachesociety.org/assets/1/7/Book_-_Brainstorm_Syllabus.pdf. Accessed 04 December, 2014. </a:t>
            </a:r>
          </a:p>
        </p:txBody>
      </p:sp>
      <p:sp>
        <p:nvSpPr>
          <p:cNvPr id="39940" name="Rectangle 7"/>
          <p:cNvSpPr>
            <a:spLocks noChangeArrowheads="1"/>
          </p:cNvSpPr>
          <p:nvPr/>
        </p:nvSpPr>
        <p:spPr bwMode="auto">
          <a:xfrm>
            <a:off x="4284663" y="2420938"/>
            <a:ext cx="467995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2088" indent="-192088"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400" dirty="0" smtClean="0"/>
              <a:t>La sensibilidad sensorial aumenta durante un ataque de migraña</a:t>
            </a:r>
          </a:p>
          <a:p>
            <a:pPr eaLnBrk="1" hangingPunct="1">
              <a:spcBef>
                <a:spcPct val="0"/>
              </a:spcBef>
              <a:spcAft>
                <a:spcPts val="600"/>
              </a:spcAft>
            </a:pPr>
            <a:r>
              <a:rPr lang="es-MX" altLang="fr-FR" sz="2400" dirty="0" smtClean="0"/>
              <a:t>Los síntomas son regulados por mecanismos </a:t>
            </a:r>
            <a:r>
              <a:rPr lang="es-MX" altLang="fr-FR" sz="2400" b="1" dirty="0" smtClean="0"/>
              <a:t>centrales</a:t>
            </a:r>
            <a:r>
              <a:rPr lang="es-MX" altLang="fr-FR" sz="2400" dirty="0" smtClean="0"/>
              <a:t> o </a:t>
            </a:r>
            <a:r>
              <a:rPr lang="es-MX" altLang="fr-FR" sz="2400" b="1" dirty="0" smtClean="0"/>
              <a:t>periféricos</a:t>
            </a:r>
            <a:endParaRPr lang="es-MX" altLang="fr-FR" sz="2400" dirty="0" smtClean="0"/>
          </a:p>
          <a:p>
            <a:pPr lvl="1" eaLnBrk="1" hangingPunct="1">
              <a:spcBef>
                <a:spcPct val="0"/>
              </a:spcBef>
              <a:spcAft>
                <a:spcPts val="600"/>
              </a:spcAft>
            </a:pPr>
            <a:r>
              <a:rPr lang="es-MX" altLang="fr-FR" sz="2000" dirty="0" smtClean="0">
                <a:sym typeface="Wingdings" pitchFamily="2" charset="2"/>
              </a:rPr>
              <a:t>La sensibilización periférica da lugar a dolor pulsante y exacerbación del dolor con el  movimiento</a:t>
            </a:r>
          </a:p>
          <a:p>
            <a:pPr lvl="1" eaLnBrk="1" hangingPunct="1">
              <a:spcBef>
                <a:spcPct val="0"/>
              </a:spcBef>
              <a:spcAft>
                <a:spcPts val="600"/>
              </a:spcAft>
            </a:pPr>
            <a:r>
              <a:rPr lang="es-MX" altLang="fr-FR" sz="2000" dirty="0" smtClean="0">
                <a:sym typeface="Wingdings" pitchFamily="2" charset="2"/>
              </a:rPr>
              <a:t>La Sensibilización Central da lugar a  alodinia cutánea</a:t>
            </a:r>
            <a:endParaRPr lang="es-MX" altLang="fr-FR" sz="2000" dirty="0">
              <a:sym typeface="Wingdings" pitchFamily="2" charset="2"/>
            </a:endParaRPr>
          </a:p>
        </p:txBody>
      </p:sp>
      <p:sp>
        <p:nvSpPr>
          <p:cNvPr id="39942" name="AutoShape 21"/>
          <p:cNvSpPr>
            <a:spLocks noChangeAspect="1" noChangeArrowheads="1" noTextEdit="1"/>
          </p:cNvSpPr>
          <p:nvPr/>
        </p:nvSpPr>
        <p:spPr bwMode="auto">
          <a:xfrm>
            <a:off x="185738" y="1628775"/>
            <a:ext cx="3838575"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42" name="Rectangle 23"/>
          <p:cNvSpPr>
            <a:spLocks noChangeArrowheads="1"/>
          </p:cNvSpPr>
          <p:nvPr/>
        </p:nvSpPr>
        <p:spPr bwMode="auto">
          <a:xfrm>
            <a:off x="185738" y="1628775"/>
            <a:ext cx="3838575" cy="4665663"/>
          </a:xfrm>
          <a:prstGeom prst="rect">
            <a:avLst/>
          </a:prstGeom>
          <a:solidFill>
            <a:srgbClr val="FFFFFF"/>
          </a:solidFill>
          <a:ln>
            <a:noFill/>
          </a:ln>
          <a:effectLst>
            <a:outerShdw blurRad="127000" dist="889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s-MX" dirty="0"/>
          </a:p>
        </p:txBody>
      </p:sp>
      <p:pic>
        <p:nvPicPr>
          <p:cNvPr id="39944"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26" y="1700213"/>
            <a:ext cx="293528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Rectangle 25"/>
          <p:cNvSpPr>
            <a:spLocks noChangeArrowheads="1"/>
          </p:cNvSpPr>
          <p:nvPr/>
        </p:nvSpPr>
        <p:spPr bwMode="auto">
          <a:xfrm>
            <a:off x="1820863" y="1727200"/>
            <a:ext cx="9175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900" dirty="0" smtClean="0">
                <a:solidFill>
                  <a:srgbClr val="000000"/>
                </a:solidFill>
                <a:latin typeface="Arial" charset="0"/>
              </a:rPr>
              <a:t>Dolor inflamatorio</a:t>
            </a:r>
            <a:endParaRPr lang="es-MX" altLang="en-US" sz="1800" dirty="0">
              <a:solidFill>
                <a:schemeClr val="tx1"/>
              </a:solidFill>
              <a:latin typeface="Arial" charset="0"/>
            </a:endParaRPr>
          </a:p>
        </p:txBody>
      </p:sp>
      <p:sp>
        <p:nvSpPr>
          <p:cNvPr id="39946" name="Rectangle 26"/>
          <p:cNvSpPr>
            <a:spLocks noChangeArrowheads="1"/>
          </p:cNvSpPr>
          <p:nvPr/>
        </p:nvSpPr>
        <p:spPr bwMode="auto">
          <a:xfrm>
            <a:off x="1044576" y="1871663"/>
            <a:ext cx="487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900" dirty="0" smtClean="0">
                <a:solidFill>
                  <a:srgbClr val="000000"/>
                </a:solidFill>
                <a:latin typeface="Arial" charset="0"/>
              </a:rPr>
              <a:t>3)Tálamo</a:t>
            </a:r>
            <a:endParaRPr lang="es-MX" altLang="en-US" sz="1800" dirty="0">
              <a:solidFill>
                <a:schemeClr val="tx1"/>
              </a:solidFill>
              <a:latin typeface="Arial" charset="0"/>
            </a:endParaRPr>
          </a:p>
        </p:txBody>
      </p:sp>
      <p:sp>
        <p:nvSpPr>
          <p:cNvPr id="39947" name="Rectangle 27"/>
          <p:cNvSpPr>
            <a:spLocks noChangeArrowheads="1"/>
          </p:cNvSpPr>
          <p:nvPr/>
        </p:nvSpPr>
        <p:spPr bwMode="auto">
          <a:xfrm>
            <a:off x="2803526" y="3357563"/>
            <a:ext cx="12239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900" dirty="0" smtClean="0">
                <a:solidFill>
                  <a:srgbClr val="000000"/>
                </a:solidFill>
                <a:latin typeface="Arial" charset="0"/>
              </a:rPr>
              <a:t>1) Ganglio del trigémino</a:t>
            </a:r>
            <a:endParaRPr lang="es-MX" altLang="en-US" sz="1800" dirty="0">
              <a:solidFill>
                <a:schemeClr val="tx1"/>
              </a:solidFill>
              <a:latin typeface="Arial" charset="0"/>
            </a:endParaRPr>
          </a:p>
        </p:txBody>
      </p:sp>
      <p:sp>
        <p:nvSpPr>
          <p:cNvPr id="39948" name="Rectangle 28"/>
          <p:cNvSpPr>
            <a:spLocks noChangeArrowheads="1"/>
          </p:cNvSpPr>
          <p:nvPr/>
        </p:nvSpPr>
        <p:spPr bwMode="auto">
          <a:xfrm>
            <a:off x="306388" y="2940050"/>
            <a:ext cx="9175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900" dirty="0" smtClean="0">
                <a:solidFill>
                  <a:srgbClr val="000000"/>
                </a:solidFill>
                <a:latin typeface="Arial" charset="0"/>
              </a:rPr>
              <a:t>2) Neuronas de la</a:t>
            </a:r>
            <a:endParaRPr lang="es-MX" altLang="en-US" sz="1800" dirty="0">
              <a:solidFill>
                <a:schemeClr val="tx1"/>
              </a:solidFill>
              <a:latin typeface="Arial" charset="0"/>
            </a:endParaRPr>
          </a:p>
        </p:txBody>
      </p:sp>
      <p:sp>
        <p:nvSpPr>
          <p:cNvPr id="39949" name="Rectangle 29"/>
          <p:cNvSpPr>
            <a:spLocks noChangeArrowheads="1"/>
          </p:cNvSpPr>
          <p:nvPr/>
        </p:nvSpPr>
        <p:spPr bwMode="auto">
          <a:xfrm>
            <a:off x="306388" y="3076575"/>
            <a:ext cx="9683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900" dirty="0" smtClean="0">
                <a:solidFill>
                  <a:srgbClr val="000000"/>
                </a:solidFill>
                <a:latin typeface="Arial" charset="0"/>
              </a:rPr>
              <a:t>    médula espinal </a:t>
            </a:r>
            <a:endParaRPr lang="es-MX" altLang="en-US" sz="1800" dirty="0">
              <a:solidFill>
                <a:schemeClr val="tx1"/>
              </a:solidFill>
              <a:latin typeface="Arial" charset="0"/>
            </a:endParaRPr>
          </a:p>
        </p:txBody>
      </p:sp>
      <p:sp>
        <p:nvSpPr>
          <p:cNvPr id="39950" name="Rectangle 30"/>
          <p:cNvSpPr>
            <a:spLocks noChangeArrowheads="1"/>
          </p:cNvSpPr>
          <p:nvPr/>
        </p:nvSpPr>
        <p:spPr bwMode="auto">
          <a:xfrm>
            <a:off x="306388" y="3216275"/>
            <a:ext cx="877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900" dirty="0" smtClean="0">
                <a:solidFill>
                  <a:srgbClr val="000000"/>
                </a:solidFill>
                <a:latin typeface="Arial" charset="0"/>
              </a:rPr>
              <a:t>    en la base del </a:t>
            </a:r>
          </a:p>
          <a:p>
            <a:pPr eaLnBrk="1" hangingPunct="1">
              <a:spcBef>
                <a:spcPct val="0"/>
              </a:spcBef>
              <a:buFontTx/>
              <a:buNone/>
            </a:pPr>
            <a:r>
              <a:rPr lang="es-MX" altLang="en-US" sz="900" dirty="0">
                <a:solidFill>
                  <a:srgbClr val="000000"/>
                </a:solidFill>
                <a:latin typeface="Arial" charset="0"/>
              </a:rPr>
              <a:t> </a:t>
            </a:r>
            <a:r>
              <a:rPr lang="es-MX" altLang="en-US" sz="900" dirty="0" smtClean="0">
                <a:solidFill>
                  <a:srgbClr val="000000"/>
                </a:solidFill>
                <a:latin typeface="Arial" charset="0"/>
              </a:rPr>
              <a:t>  cráneo</a:t>
            </a:r>
            <a:endParaRPr lang="es-MX" altLang="en-US" sz="1800" dirty="0">
              <a:solidFill>
                <a:schemeClr val="tx1"/>
              </a:solidFill>
              <a:latin typeface="Arial" charset="0"/>
            </a:endParaRPr>
          </a:p>
        </p:txBody>
      </p:sp>
      <p:sp>
        <p:nvSpPr>
          <p:cNvPr id="39951" name="Rectangle 31"/>
          <p:cNvSpPr>
            <a:spLocks noChangeArrowheads="1"/>
          </p:cNvSpPr>
          <p:nvPr/>
        </p:nvSpPr>
        <p:spPr bwMode="auto">
          <a:xfrm>
            <a:off x="1181101" y="5846763"/>
            <a:ext cx="1557338" cy="363538"/>
          </a:xfrm>
          <a:prstGeom prst="rect">
            <a:avLst/>
          </a:prstGeom>
          <a:solidFill>
            <a:srgbClr val="FFFFFF"/>
          </a:solidFill>
          <a:ln w="9525">
            <a:solidFill>
              <a:srgbClr val="231F20"/>
            </a:solidFill>
            <a:miter lim="800000"/>
            <a:headEnd/>
            <a:tailEnd/>
          </a:ln>
        </p:spPr>
        <p:txBody>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endParaRPr lang="es-MX" altLang="en-US" sz="1800" dirty="0">
              <a:solidFill>
                <a:schemeClr val="tx1"/>
              </a:solidFill>
            </a:endParaRPr>
          </a:p>
        </p:txBody>
      </p:sp>
      <p:sp>
        <p:nvSpPr>
          <p:cNvPr id="39952" name="Rectangle 32"/>
          <p:cNvSpPr>
            <a:spLocks noChangeArrowheads="1"/>
          </p:cNvSpPr>
          <p:nvPr/>
        </p:nvSpPr>
        <p:spPr bwMode="auto">
          <a:xfrm>
            <a:off x="1365251" y="5889625"/>
            <a:ext cx="12509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900" dirty="0" smtClean="0">
                <a:solidFill>
                  <a:srgbClr val="000000"/>
                </a:solidFill>
                <a:latin typeface="Arial" charset="0"/>
              </a:rPr>
              <a:t>Neuronas sensibilizadas</a:t>
            </a:r>
            <a:endParaRPr lang="es-MX" altLang="en-US" sz="1800" dirty="0">
              <a:solidFill>
                <a:schemeClr val="tx1"/>
              </a:solidFill>
              <a:latin typeface="Arial" charset="0"/>
            </a:endParaRPr>
          </a:p>
        </p:txBody>
      </p:sp>
      <p:sp>
        <p:nvSpPr>
          <p:cNvPr id="39953" name="Rectangle 33"/>
          <p:cNvSpPr>
            <a:spLocks noChangeArrowheads="1"/>
          </p:cNvSpPr>
          <p:nvPr/>
        </p:nvSpPr>
        <p:spPr bwMode="auto">
          <a:xfrm>
            <a:off x="1365251" y="6026150"/>
            <a:ext cx="10064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900" dirty="0" smtClean="0">
                <a:solidFill>
                  <a:srgbClr val="000000"/>
                </a:solidFill>
                <a:latin typeface="Arial" charset="0"/>
              </a:rPr>
              <a:t>Neuronas normales</a:t>
            </a:r>
            <a:endParaRPr lang="es-MX" altLang="en-US" sz="1800" dirty="0">
              <a:solidFill>
                <a:schemeClr val="tx1"/>
              </a:solidFill>
              <a:latin typeface="Arial" charset="0"/>
            </a:endParaRPr>
          </a:p>
        </p:txBody>
      </p:sp>
      <p:sp>
        <p:nvSpPr>
          <p:cNvPr id="39954" name="Freeform 34"/>
          <p:cNvSpPr>
            <a:spLocks/>
          </p:cNvSpPr>
          <p:nvPr/>
        </p:nvSpPr>
        <p:spPr bwMode="auto">
          <a:xfrm>
            <a:off x="1216026" y="5900738"/>
            <a:ext cx="115888" cy="115888"/>
          </a:xfrm>
          <a:custGeom>
            <a:avLst/>
            <a:gdLst>
              <a:gd name="T0" fmla="*/ 73 w 73"/>
              <a:gd name="T1" fmla="*/ 37 h 73"/>
              <a:gd name="T2" fmla="*/ 73 w 73"/>
              <a:gd name="T3" fmla="*/ 37 h 73"/>
              <a:gd name="T4" fmla="*/ 73 w 73"/>
              <a:gd name="T5" fmla="*/ 44 h 73"/>
              <a:gd name="T6" fmla="*/ 70 w 73"/>
              <a:gd name="T7" fmla="*/ 50 h 73"/>
              <a:gd name="T8" fmla="*/ 67 w 73"/>
              <a:gd name="T9" fmla="*/ 56 h 73"/>
              <a:gd name="T10" fmla="*/ 62 w 73"/>
              <a:gd name="T11" fmla="*/ 62 h 73"/>
              <a:gd name="T12" fmla="*/ 56 w 73"/>
              <a:gd name="T13" fmla="*/ 67 h 73"/>
              <a:gd name="T14" fmla="*/ 50 w 73"/>
              <a:gd name="T15" fmla="*/ 70 h 73"/>
              <a:gd name="T16" fmla="*/ 44 w 73"/>
              <a:gd name="T17" fmla="*/ 73 h 73"/>
              <a:gd name="T18" fmla="*/ 37 w 73"/>
              <a:gd name="T19" fmla="*/ 73 h 73"/>
              <a:gd name="T20" fmla="*/ 37 w 73"/>
              <a:gd name="T21" fmla="*/ 73 h 73"/>
              <a:gd name="T22" fmla="*/ 29 w 73"/>
              <a:gd name="T23" fmla="*/ 73 h 73"/>
              <a:gd name="T24" fmla="*/ 23 w 73"/>
              <a:gd name="T25" fmla="*/ 70 h 73"/>
              <a:gd name="T26" fmla="*/ 17 w 73"/>
              <a:gd name="T27" fmla="*/ 67 h 73"/>
              <a:gd name="T28" fmla="*/ 11 w 73"/>
              <a:gd name="T29" fmla="*/ 62 h 73"/>
              <a:gd name="T30" fmla="*/ 6 w 73"/>
              <a:gd name="T31" fmla="*/ 56 h 73"/>
              <a:gd name="T32" fmla="*/ 3 w 73"/>
              <a:gd name="T33" fmla="*/ 50 h 73"/>
              <a:gd name="T34" fmla="*/ 0 w 73"/>
              <a:gd name="T35" fmla="*/ 44 h 73"/>
              <a:gd name="T36" fmla="*/ 0 w 73"/>
              <a:gd name="T37" fmla="*/ 37 h 73"/>
              <a:gd name="T38" fmla="*/ 0 w 73"/>
              <a:gd name="T39" fmla="*/ 37 h 73"/>
              <a:gd name="T40" fmla="*/ 0 w 73"/>
              <a:gd name="T41" fmla="*/ 29 h 73"/>
              <a:gd name="T42" fmla="*/ 3 w 73"/>
              <a:gd name="T43" fmla="*/ 23 h 73"/>
              <a:gd name="T44" fmla="*/ 6 w 73"/>
              <a:gd name="T45" fmla="*/ 17 h 73"/>
              <a:gd name="T46" fmla="*/ 11 w 73"/>
              <a:gd name="T47" fmla="*/ 11 h 73"/>
              <a:gd name="T48" fmla="*/ 17 w 73"/>
              <a:gd name="T49" fmla="*/ 6 h 73"/>
              <a:gd name="T50" fmla="*/ 23 w 73"/>
              <a:gd name="T51" fmla="*/ 3 h 73"/>
              <a:gd name="T52" fmla="*/ 29 w 73"/>
              <a:gd name="T53" fmla="*/ 0 h 73"/>
              <a:gd name="T54" fmla="*/ 37 w 73"/>
              <a:gd name="T55" fmla="*/ 0 h 73"/>
              <a:gd name="T56" fmla="*/ 37 w 73"/>
              <a:gd name="T57" fmla="*/ 0 h 73"/>
              <a:gd name="T58" fmla="*/ 44 w 73"/>
              <a:gd name="T59" fmla="*/ 0 h 73"/>
              <a:gd name="T60" fmla="*/ 50 w 73"/>
              <a:gd name="T61" fmla="*/ 3 h 73"/>
              <a:gd name="T62" fmla="*/ 56 w 73"/>
              <a:gd name="T63" fmla="*/ 6 h 73"/>
              <a:gd name="T64" fmla="*/ 62 w 73"/>
              <a:gd name="T65" fmla="*/ 11 h 73"/>
              <a:gd name="T66" fmla="*/ 67 w 73"/>
              <a:gd name="T67" fmla="*/ 17 h 73"/>
              <a:gd name="T68" fmla="*/ 70 w 73"/>
              <a:gd name="T69" fmla="*/ 23 h 73"/>
              <a:gd name="T70" fmla="*/ 73 w 73"/>
              <a:gd name="T71" fmla="*/ 29 h 73"/>
              <a:gd name="T72" fmla="*/ 73 w 73"/>
              <a:gd name="T73" fmla="*/ 37 h 73"/>
              <a:gd name="T74" fmla="*/ 73 w 73"/>
              <a:gd name="T75" fmla="*/ 3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 h="73">
                <a:moveTo>
                  <a:pt x="73" y="37"/>
                </a:moveTo>
                <a:lnTo>
                  <a:pt x="73" y="37"/>
                </a:lnTo>
                <a:lnTo>
                  <a:pt x="73" y="44"/>
                </a:lnTo>
                <a:lnTo>
                  <a:pt x="70" y="50"/>
                </a:lnTo>
                <a:lnTo>
                  <a:pt x="67" y="56"/>
                </a:lnTo>
                <a:lnTo>
                  <a:pt x="62" y="62"/>
                </a:lnTo>
                <a:lnTo>
                  <a:pt x="56" y="67"/>
                </a:lnTo>
                <a:lnTo>
                  <a:pt x="50" y="70"/>
                </a:lnTo>
                <a:lnTo>
                  <a:pt x="44" y="73"/>
                </a:lnTo>
                <a:lnTo>
                  <a:pt x="37" y="73"/>
                </a:lnTo>
                <a:lnTo>
                  <a:pt x="29" y="73"/>
                </a:lnTo>
                <a:lnTo>
                  <a:pt x="23" y="70"/>
                </a:lnTo>
                <a:lnTo>
                  <a:pt x="17" y="67"/>
                </a:lnTo>
                <a:lnTo>
                  <a:pt x="11" y="62"/>
                </a:lnTo>
                <a:lnTo>
                  <a:pt x="6" y="56"/>
                </a:lnTo>
                <a:lnTo>
                  <a:pt x="3" y="50"/>
                </a:lnTo>
                <a:lnTo>
                  <a:pt x="0" y="44"/>
                </a:lnTo>
                <a:lnTo>
                  <a:pt x="0" y="37"/>
                </a:lnTo>
                <a:lnTo>
                  <a:pt x="0" y="29"/>
                </a:lnTo>
                <a:lnTo>
                  <a:pt x="3" y="23"/>
                </a:lnTo>
                <a:lnTo>
                  <a:pt x="6" y="17"/>
                </a:lnTo>
                <a:lnTo>
                  <a:pt x="11" y="11"/>
                </a:lnTo>
                <a:lnTo>
                  <a:pt x="17" y="6"/>
                </a:lnTo>
                <a:lnTo>
                  <a:pt x="23" y="3"/>
                </a:lnTo>
                <a:lnTo>
                  <a:pt x="29" y="0"/>
                </a:lnTo>
                <a:lnTo>
                  <a:pt x="37" y="0"/>
                </a:lnTo>
                <a:lnTo>
                  <a:pt x="44" y="0"/>
                </a:lnTo>
                <a:lnTo>
                  <a:pt x="50" y="3"/>
                </a:lnTo>
                <a:lnTo>
                  <a:pt x="56" y="6"/>
                </a:lnTo>
                <a:lnTo>
                  <a:pt x="62" y="11"/>
                </a:lnTo>
                <a:lnTo>
                  <a:pt x="67" y="17"/>
                </a:lnTo>
                <a:lnTo>
                  <a:pt x="70" y="23"/>
                </a:lnTo>
                <a:lnTo>
                  <a:pt x="73" y="29"/>
                </a:lnTo>
                <a:lnTo>
                  <a:pt x="73" y="37"/>
                </a:lnTo>
                <a:close/>
              </a:path>
            </a:pathLst>
          </a:custGeom>
          <a:solidFill>
            <a:srgbClr val="C92A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39955" name="Freeform 35"/>
          <p:cNvSpPr>
            <a:spLocks/>
          </p:cNvSpPr>
          <p:nvPr/>
        </p:nvSpPr>
        <p:spPr bwMode="auto">
          <a:xfrm>
            <a:off x="1216026" y="6040438"/>
            <a:ext cx="115888" cy="114300"/>
          </a:xfrm>
          <a:custGeom>
            <a:avLst/>
            <a:gdLst>
              <a:gd name="T0" fmla="*/ 73 w 73"/>
              <a:gd name="T1" fmla="*/ 36 h 72"/>
              <a:gd name="T2" fmla="*/ 73 w 73"/>
              <a:gd name="T3" fmla="*/ 36 h 72"/>
              <a:gd name="T4" fmla="*/ 73 w 73"/>
              <a:gd name="T5" fmla="*/ 44 h 72"/>
              <a:gd name="T6" fmla="*/ 70 w 73"/>
              <a:gd name="T7" fmla="*/ 50 h 72"/>
              <a:gd name="T8" fmla="*/ 67 w 73"/>
              <a:gd name="T9" fmla="*/ 56 h 72"/>
              <a:gd name="T10" fmla="*/ 62 w 73"/>
              <a:gd name="T11" fmla="*/ 62 h 72"/>
              <a:gd name="T12" fmla="*/ 56 w 73"/>
              <a:gd name="T13" fmla="*/ 66 h 72"/>
              <a:gd name="T14" fmla="*/ 50 w 73"/>
              <a:gd name="T15" fmla="*/ 69 h 72"/>
              <a:gd name="T16" fmla="*/ 44 w 73"/>
              <a:gd name="T17" fmla="*/ 72 h 72"/>
              <a:gd name="T18" fmla="*/ 37 w 73"/>
              <a:gd name="T19" fmla="*/ 72 h 72"/>
              <a:gd name="T20" fmla="*/ 37 w 73"/>
              <a:gd name="T21" fmla="*/ 72 h 72"/>
              <a:gd name="T22" fmla="*/ 29 w 73"/>
              <a:gd name="T23" fmla="*/ 72 h 72"/>
              <a:gd name="T24" fmla="*/ 23 w 73"/>
              <a:gd name="T25" fmla="*/ 69 h 72"/>
              <a:gd name="T26" fmla="*/ 17 w 73"/>
              <a:gd name="T27" fmla="*/ 66 h 72"/>
              <a:gd name="T28" fmla="*/ 11 w 73"/>
              <a:gd name="T29" fmla="*/ 62 h 72"/>
              <a:gd name="T30" fmla="*/ 6 w 73"/>
              <a:gd name="T31" fmla="*/ 56 h 72"/>
              <a:gd name="T32" fmla="*/ 3 w 73"/>
              <a:gd name="T33" fmla="*/ 50 h 72"/>
              <a:gd name="T34" fmla="*/ 0 w 73"/>
              <a:gd name="T35" fmla="*/ 44 h 72"/>
              <a:gd name="T36" fmla="*/ 0 w 73"/>
              <a:gd name="T37" fmla="*/ 36 h 72"/>
              <a:gd name="T38" fmla="*/ 0 w 73"/>
              <a:gd name="T39" fmla="*/ 36 h 72"/>
              <a:gd name="T40" fmla="*/ 0 w 73"/>
              <a:gd name="T41" fmla="*/ 29 h 72"/>
              <a:gd name="T42" fmla="*/ 3 w 73"/>
              <a:gd name="T43" fmla="*/ 23 h 72"/>
              <a:gd name="T44" fmla="*/ 6 w 73"/>
              <a:gd name="T45" fmla="*/ 17 h 72"/>
              <a:gd name="T46" fmla="*/ 11 w 73"/>
              <a:gd name="T47" fmla="*/ 10 h 72"/>
              <a:gd name="T48" fmla="*/ 17 w 73"/>
              <a:gd name="T49" fmla="*/ 6 h 72"/>
              <a:gd name="T50" fmla="*/ 23 w 73"/>
              <a:gd name="T51" fmla="*/ 3 h 72"/>
              <a:gd name="T52" fmla="*/ 29 w 73"/>
              <a:gd name="T53" fmla="*/ 0 h 72"/>
              <a:gd name="T54" fmla="*/ 37 w 73"/>
              <a:gd name="T55" fmla="*/ 0 h 72"/>
              <a:gd name="T56" fmla="*/ 37 w 73"/>
              <a:gd name="T57" fmla="*/ 0 h 72"/>
              <a:gd name="T58" fmla="*/ 44 w 73"/>
              <a:gd name="T59" fmla="*/ 0 h 72"/>
              <a:gd name="T60" fmla="*/ 50 w 73"/>
              <a:gd name="T61" fmla="*/ 3 h 72"/>
              <a:gd name="T62" fmla="*/ 56 w 73"/>
              <a:gd name="T63" fmla="*/ 6 h 72"/>
              <a:gd name="T64" fmla="*/ 62 w 73"/>
              <a:gd name="T65" fmla="*/ 10 h 72"/>
              <a:gd name="T66" fmla="*/ 67 w 73"/>
              <a:gd name="T67" fmla="*/ 17 h 72"/>
              <a:gd name="T68" fmla="*/ 70 w 73"/>
              <a:gd name="T69" fmla="*/ 23 h 72"/>
              <a:gd name="T70" fmla="*/ 73 w 73"/>
              <a:gd name="T71" fmla="*/ 29 h 72"/>
              <a:gd name="T72" fmla="*/ 73 w 73"/>
              <a:gd name="T73" fmla="*/ 36 h 72"/>
              <a:gd name="T74" fmla="*/ 73 w 73"/>
              <a:gd name="T75" fmla="*/ 36 h 7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 h="72">
                <a:moveTo>
                  <a:pt x="73" y="36"/>
                </a:moveTo>
                <a:lnTo>
                  <a:pt x="73" y="36"/>
                </a:lnTo>
                <a:lnTo>
                  <a:pt x="73" y="44"/>
                </a:lnTo>
                <a:lnTo>
                  <a:pt x="70" y="50"/>
                </a:lnTo>
                <a:lnTo>
                  <a:pt x="67" y="56"/>
                </a:lnTo>
                <a:lnTo>
                  <a:pt x="62" y="62"/>
                </a:lnTo>
                <a:lnTo>
                  <a:pt x="56" y="66"/>
                </a:lnTo>
                <a:lnTo>
                  <a:pt x="50" y="69"/>
                </a:lnTo>
                <a:lnTo>
                  <a:pt x="44" y="72"/>
                </a:lnTo>
                <a:lnTo>
                  <a:pt x="37" y="72"/>
                </a:lnTo>
                <a:lnTo>
                  <a:pt x="29" y="72"/>
                </a:lnTo>
                <a:lnTo>
                  <a:pt x="23" y="69"/>
                </a:lnTo>
                <a:lnTo>
                  <a:pt x="17" y="66"/>
                </a:lnTo>
                <a:lnTo>
                  <a:pt x="11" y="62"/>
                </a:lnTo>
                <a:lnTo>
                  <a:pt x="6" y="56"/>
                </a:lnTo>
                <a:lnTo>
                  <a:pt x="3" y="50"/>
                </a:lnTo>
                <a:lnTo>
                  <a:pt x="0" y="44"/>
                </a:lnTo>
                <a:lnTo>
                  <a:pt x="0" y="36"/>
                </a:lnTo>
                <a:lnTo>
                  <a:pt x="0" y="29"/>
                </a:lnTo>
                <a:lnTo>
                  <a:pt x="3" y="23"/>
                </a:lnTo>
                <a:lnTo>
                  <a:pt x="6" y="17"/>
                </a:lnTo>
                <a:lnTo>
                  <a:pt x="11" y="10"/>
                </a:lnTo>
                <a:lnTo>
                  <a:pt x="17" y="6"/>
                </a:lnTo>
                <a:lnTo>
                  <a:pt x="23" y="3"/>
                </a:lnTo>
                <a:lnTo>
                  <a:pt x="29" y="0"/>
                </a:lnTo>
                <a:lnTo>
                  <a:pt x="37" y="0"/>
                </a:lnTo>
                <a:lnTo>
                  <a:pt x="44" y="0"/>
                </a:lnTo>
                <a:lnTo>
                  <a:pt x="50" y="3"/>
                </a:lnTo>
                <a:lnTo>
                  <a:pt x="56" y="6"/>
                </a:lnTo>
                <a:lnTo>
                  <a:pt x="62" y="10"/>
                </a:lnTo>
                <a:lnTo>
                  <a:pt x="67" y="17"/>
                </a:lnTo>
                <a:lnTo>
                  <a:pt x="70" y="23"/>
                </a:lnTo>
                <a:lnTo>
                  <a:pt x="73" y="29"/>
                </a:lnTo>
                <a:lnTo>
                  <a:pt x="73" y="36"/>
                </a:lnTo>
                <a:close/>
              </a:path>
            </a:pathLst>
          </a:custGeom>
          <a:solidFill>
            <a:srgbClr val="1A64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5437188" y="6303963"/>
            <a:ext cx="3622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000" dirty="0" smtClean="0"/>
              <a:t>FSC = flujo sanguíneo cerebral</a:t>
            </a:r>
          </a:p>
          <a:p>
            <a:pPr eaLnBrk="1" hangingPunct="1">
              <a:spcBef>
                <a:spcPct val="0"/>
              </a:spcBef>
              <a:buFontTx/>
              <a:buNone/>
            </a:pPr>
            <a:r>
              <a:rPr lang="es-MX" altLang="fr-FR" sz="1000" dirty="0" smtClean="0"/>
              <a:t>*Estudio original refutando la hipótesis vascular de la migraña</a:t>
            </a:r>
          </a:p>
          <a:p>
            <a:pPr eaLnBrk="1" hangingPunct="1">
              <a:spcBef>
                <a:spcPct val="0"/>
              </a:spcBef>
              <a:buFontTx/>
              <a:buNone/>
            </a:pPr>
            <a:r>
              <a:rPr lang="en-CA" altLang="fr-FR" sz="1000" dirty="0" smtClean="0"/>
              <a:t>Olesen </a:t>
            </a:r>
            <a:r>
              <a:rPr lang="en-CA" altLang="fr-FR" sz="1000" dirty="0"/>
              <a:t>J </a:t>
            </a:r>
            <a:r>
              <a:rPr lang="en-CA" altLang="fr-FR" sz="1000" i="1" dirty="0"/>
              <a:t>et al.</a:t>
            </a:r>
            <a:r>
              <a:rPr lang="en-CA" altLang="fr-FR" sz="1000" dirty="0"/>
              <a:t> </a:t>
            </a:r>
            <a:r>
              <a:rPr lang="en-CA" altLang="fr-FR" sz="1000" i="1" dirty="0"/>
              <a:t>Ann Neurol.</a:t>
            </a:r>
            <a:r>
              <a:rPr lang="en-CA" altLang="fr-FR" sz="1000" dirty="0"/>
              <a:t> 1990;28(6):791-8.</a:t>
            </a:r>
          </a:p>
        </p:txBody>
      </p:sp>
      <p:sp>
        <p:nvSpPr>
          <p:cNvPr id="40963" name="Title 2"/>
          <p:cNvSpPr>
            <a:spLocks noGrp="1"/>
          </p:cNvSpPr>
          <p:nvPr>
            <p:ph type="title"/>
          </p:nvPr>
        </p:nvSpPr>
        <p:spPr>
          <a:xfrm>
            <a:off x="477838" y="115888"/>
            <a:ext cx="8229600" cy="1143000"/>
          </a:xfrm>
        </p:spPr>
        <p:txBody>
          <a:bodyPr/>
          <a:lstStyle/>
          <a:p>
            <a:r>
              <a:rPr lang="es-MX" altLang="fr-FR" noProof="0" dirty="0" smtClean="0"/>
              <a:t>Migraña con Aura</a:t>
            </a:r>
          </a:p>
        </p:txBody>
      </p:sp>
      <p:sp>
        <p:nvSpPr>
          <p:cNvPr id="40964" name="TextBox 6"/>
          <p:cNvSpPr txBox="1">
            <a:spLocks noChangeArrowheads="1"/>
          </p:cNvSpPr>
          <p:nvPr/>
        </p:nvSpPr>
        <p:spPr bwMode="auto">
          <a:xfrm>
            <a:off x="4413250" y="1530350"/>
            <a:ext cx="437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sz="1800" b="1" dirty="0" smtClean="0"/>
              <a:t>Temporización relativa de flujo sanguíneo cerebral (FSC), aura, y cefalea*</a:t>
            </a:r>
            <a:endParaRPr lang="es-MX" altLang="fr-FR" sz="1800" b="1" dirty="0"/>
          </a:p>
        </p:txBody>
      </p:sp>
      <p:grpSp>
        <p:nvGrpSpPr>
          <p:cNvPr id="40965" name="Group 3"/>
          <p:cNvGrpSpPr>
            <a:grpSpLocks/>
          </p:cNvGrpSpPr>
          <p:nvPr/>
        </p:nvGrpSpPr>
        <p:grpSpPr bwMode="auto">
          <a:xfrm>
            <a:off x="2655888" y="4508500"/>
            <a:ext cx="1995487" cy="1936750"/>
            <a:chOff x="4355976" y="1695980"/>
            <a:chExt cx="4133850" cy="3533775"/>
          </a:xfrm>
        </p:grpSpPr>
        <p:pic>
          <p:nvPicPr>
            <p:cNvPr id="47" name="Picture 3"/>
            <p:cNvPicPr>
              <a:picLocks noChangeAspect="1" noChangeArrowheads="1"/>
            </p:cNvPicPr>
            <p:nvPr/>
          </p:nvPicPr>
          <p:blipFill>
            <a:blip r:embed="rId3"/>
            <a:srcRect/>
            <a:stretch>
              <a:fillRect/>
            </a:stretch>
          </p:blipFill>
          <p:spPr bwMode="auto">
            <a:xfrm>
              <a:off x="4355976" y="1695980"/>
              <a:ext cx="4133850" cy="3533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9" name="TextBox 6"/>
            <p:cNvSpPr txBox="1">
              <a:spLocks noChangeArrowheads="1"/>
            </p:cNvSpPr>
            <p:nvPr/>
          </p:nvSpPr>
          <p:spPr bwMode="auto">
            <a:xfrm>
              <a:off x="4355976" y="1695980"/>
              <a:ext cx="324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800" b="1" dirty="0"/>
                <a:t>B</a:t>
              </a:r>
            </a:p>
          </p:txBody>
        </p:sp>
      </p:grpSp>
      <p:pic>
        <p:nvPicPr>
          <p:cNvPr id="49" name="Picture 2"/>
          <p:cNvPicPr>
            <a:picLocks noChangeAspect="1" noChangeArrowheads="1"/>
          </p:cNvPicPr>
          <p:nvPr/>
        </p:nvPicPr>
        <p:blipFill>
          <a:blip r:embed="rId4"/>
          <a:srcRect/>
          <a:stretch>
            <a:fillRect/>
          </a:stretch>
        </p:blipFill>
        <p:spPr bwMode="auto">
          <a:xfrm>
            <a:off x="36513" y="1331913"/>
            <a:ext cx="2595562" cy="4391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1713" y="2265363"/>
            <a:ext cx="3582987"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7"/>
          <p:cNvSpPr>
            <a:spLocks noChangeArrowheads="1"/>
          </p:cNvSpPr>
          <p:nvPr/>
        </p:nvSpPr>
        <p:spPr bwMode="auto">
          <a:xfrm>
            <a:off x="6156176" y="2852936"/>
            <a:ext cx="1092349" cy="107722"/>
          </a:xfrm>
          <a:prstGeom prst="rect">
            <a:avLst/>
          </a:prstGeom>
          <a:solidFill>
            <a:schemeClr val="bg1"/>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700" b="1" dirty="0" smtClean="0">
                <a:latin typeface="Arial" charset="0"/>
              </a:rPr>
              <a:t>Hiperperfusión</a:t>
            </a:r>
            <a:endParaRPr lang="es-MX" altLang="en-US" sz="700" b="1" dirty="0">
              <a:latin typeface="Arial" charset="0"/>
            </a:endParaRPr>
          </a:p>
        </p:txBody>
      </p:sp>
      <p:sp>
        <p:nvSpPr>
          <p:cNvPr id="11" name="Rectangle 27"/>
          <p:cNvSpPr>
            <a:spLocks noChangeArrowheads="1"/>
          </p:cNvSpPr>
          <p:nvPr/>
        </p:nvSpPr>
        <p:spPr bwMode="auto">
          <a:xfrm>
            <a:off x="7665637" y="3291930"/>
            <a:ext cx="729064" cy="107722"/>
          </a:xfrm>
          <a:prstGeom prst="rect">
            <a:avLst/>
          </a:prstGeom>
          <a:solidFill>
            <a:schemeClr val="bg1"/>
          </a:solidFill>
          <a:ln>
            <a:solidFill>
              <a:schemeClr val="bg1"/>
            </a:solid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700" b="1" dirty="0" smtClean="0">
                <a:latin typeface="Arial" charset="0"/>
              </a:rPr>
              <a:t>CBF normal</a:t>
            </a:r>
            <a:endParaRPr lang="es-MX" altLang="en-US" sz="700" b="1" dirty="0">
              <a:latin typeface="Arial" charset="0"/>
            </a:endParaRPr>
          </a:p>
        </p:txBody>
      </p:sp>
      <p:sp>
        <p:nvSpPr>
          <p:cNvPr id="12" name="Rectangle 27"/>
          <p:cNvSpPr>
            <a:spLocks noChangeArrowheads="1"/>
          </p:cNvSpPr>
          <p:nvPr/>
        </p:nvSpPr>
        <p:spPr bwMode="auto">
          <a:xfrm>
            <a:off x="5203130" y="3614966"/>
            <a:ext cx="546174" cy="215444"/>
          </a:xfrm>
          <a:prstGeom prst="rect">
            <a:avLst/>
          </a:prstGeom>
          <a:solidFill>
            <a:schemeClr val="bg1"/>
          </a:solidFill>
          <a:ln w="38100">
            <a:solidFill>
              <a:schemeClr val="bg1"/>
            </a:solid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700" b="1" dirty="0" smtClean="0">
                <a:latin typeface="Arial" charset="0"/>
              </a:rPr>
              <a:t>Hipoper-fusión</a:t>
            </a:r>
            <a:endParaRPr lang="es-MX" altLang="en-US" sz="700" b="1" dirty="0">
              <a:latin typeface="Arial" charset="0"/>
            </a:endParaRPr>
          </a:p>
        </p:txBody>
      </p:sp>
      <p:sp>
        <p:nvSpPr>
          <p:cNvPr id="13" name="Rectangle 27"/>
          <p:cNvSpPr>
            <a:spLocks noChangeArrowheads="1"/>
          </p:cNvSpPr>
          <p:nvPr/>
        </p:nvSpPr>
        <p:spPr bwMode="auto">
          <a:xfrm>
            <a:off x="5868144" y="4077072"/>
            <a:ext cx="1092349" cy="107722"/>
          </a:xfrm>
          <a:prstGeom prst="rect">
            <a:avLst/>
          </a:prstGeom>
          <a:solidFill>
            <a:schemeClr val="bg1"/>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700" b="1" dirty="0" smtClean="0">
                <a:latin typeface="Arial" charset="0"/>
              </a:rPr>
              <a:t>Cefalea</a:t>
            </a:r>
            <a:endParaRPr lang="es-MX" altLang="en-US" sz="700" b="1" dirty="0">
              <a:latin typeface="Arial" charset="0"/>
            </a:endParaRPr>
          </a:p>
        </p:txBody>
      </p:sp>
      <p:sp>
        <p:nvSpPr>
          <p:cNvPr id="14" name="Rectangle 27"/>
          <p:cNvSpPr>
            <a:spLocks noChangeArrowheads="1"/>
          </p:cNvSpPr>
          <p:nvPr/>
        </p:nvSpPr>
        <p:spPr bwMode="auto">
          <a:xfrm>
            <a:off x="5927505" y="4949845"/>
            <a:ext cx="1380799" cy="215444"/>
          </a:xfrm>
          <a:prstGeom prst="rect">
            <a:avLst/>
          </a:prstGeom>
          <a:solidFill>
            <a:schemeClr val="bg1"/>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700" b="1" dirty="0" smtClean="0">
                <a:latin typeface="Arial" charset="0"/>
              </a:rPr>
              <a:t>Horas después de la Angiografía</a:t>
            </a:r>
            <a:endParaRPr lang="es-MX" altLang="en-US" sz="700" b="1"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flipH="1">
            <a:off x="1547813" y="3186113"/>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dirty="0" smtClean="0"/>
              <a:t>Prevalencia De Migraña</a:t>
            </a:r>
            <a:endParaRPr lang="es-MX" altLang="fr-FR"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38" y="6308725"/>
            <a:ext cx="9110662" cy="554038"/>
          </a:xfrm>
          <a:prstGeom prst="rect">
            <a:avLst/>
          </a:prstGeom>
          <a:noFill/>
        </p:spPr>
        <p:txBody>
          <a:bodyPr>
            <a:spAutoFit/>
          </a:bodyPr>
          <a:lstStyle/>
          <a:p>
            <a:pPr fontAlgn="auto">
              <a:spcBef>
                <a:spcPts val="0"/>
              </a:spcBef>
              <a:spcAft>
                <a:spcPts val="0"/>
              </a:spcAft>
              <a:defRPr/>
            </a:pPr>
            <a:r>
              <a:rPr lang="es-MX" sz="1000" dirty="0" smtClean="0">
                <a:solidFill>
                  <a:schemeClr val="tx2"/>
                </a:solidFill>
                <a:latin typeface="Calibri"/>
                <a:cs typeface="+mn-cs"/>
              </a:rPr>
              <a:t>*Sintomática al menos una vez el último año</a:t>
            </a:r>
          </a:p>
          <a:p>
            <a:pPr marL="228600" indent="-228600" fontAlgn="auto">
              <a:spcBef>
                <a:spcPts val="0"/>
              </a:spcBef>
              <a:spcAft>
                <a:spcPts val="0"/>
              </a:spcAft>
              <a:buFontTx/>
              <a:buAutoNum type="arabicPeriod"/>
              <a:defRPr/>
            </a:pPr>
            <a:r>
              <a:rPr lang="en-CA" sz="1000" dirty="0">
                <a:solidFill>
                  <a:schemeClr val="tx2"/>
                </a:solidFill>
                <a:latin typeface="Calibri"/>
              </a:rPr>
              <a:t>WHO 2012. Headache disorders. Available at: </a:t>
            </a:r>
            <a:r>
              <a:rPr lang="en-CA" sz="1000" dirty="0">
                <a:solidFill>
                  <a:schemeClr val="tx2"/>
                </a:solidFill>
                <a:latin typeface="Calibri"/>
                <a:hlinkClick r:id="rId3"/>
              </a:rPr>
              <a:t>http://www.who.int/mediacentre/factsheets/fs277/en/</a:t>
            </a:r>
            <a:r>
              <a:rPr lang="en-CA" sz="1000" dirty="0">
                <a:solidFill>
                  <a:schemeClr val="tx2"/>
                </a:solidFill>
                <a:latin typeface="Calibri"/>
              </a:rPr>
              <a:t>. Accessed 20 May, 2015; 2. </a:t>
            </a:r>
            <a:r>
              <a:rPr lang="en-US" sz="1000" dirty="0">
                <a:solidFill>
                  <a:schemeClr val="tx2"/>
                </a:solidFill>
                <a:latin typeface="Calibri"/>
              </a:rPr>
              <a:t>Lipton RB, Stewart WF, Diamond S, Diamond ML, Reed M. </a:t>
            </a:r>
            <a:r>
              <a:rPr lang="en-US" sz="1000" i="1" dirty="0">
                <a:solidFill>
                  <a:schemeClr val="tx2"/>
                </a:solidFill>
                <a:latin typeface="Calibri"/>
              </a:rPr>
              <a:t>Headache.</a:t>
            </a:r>
            <a:r>
              <a:rPr lang="en-US" sz="1000" dirty="0">
                <a:solidFill>
                  <a:schemeClr val="tx2"/>
                </a:solidFill>
                <a:latin typeface="Calibri"/>
              </a:rPr>
              <a:t> 2001;41:646-57.</a:t>
            </a:r>
            <a:r>
              <a:rPr lang="en-CA" sz="1000" dirty="0">
                <a:solidFill>
                  <a:schemeClr val="tx2"/>
                </a:solidFill>
                <a:latin typeface="Calibri"/>
              </a:rPr>
              <a:t> </a:t>
            </a:r>
          </a:p>
        </p:txBody>
      </p:sp>
      <p:sp>
        <p:nvSpPr>
          <p:cNvPr id="7" name="TextBox 6"/>
          <p:cNvSpPr txBox="1"/>
          <p:nvPr/>
        </p:nvSpPr>
        <p:spPr>
          <a:xfrm>
            <a:off x="468312" y="1660525"/>
            <a:ext cx="8675687" cy="1200329"/>
          </a:xfrm>
          <a:prstGeom prst="rect">
            <a:avLst/>
          </a:prstGeom>
          <a:noFill/>
        </p:spPr>
        <p:txBody>
          <a:bodyPr wrap="square">
            <a:spAutoFit/>
          </a:bodyPr>
          <a:lstStyle/>
          <a:p>
            <a:pPr marL="285750" indent="-285750" fontAlgn="auto">
              <a:spcBef>
                <a:spcPts val="0"/>
              </a:spcBef>
              <a:spcAft>
                <a:spcPts val="0"/>
              </a:spcAft>
              <a:buFont typeface="Arial" panose="020B0604020202020204" pitchFamily="34" charset="0"/>
              <a:buChar char="•"/>
              <a:defRPr/>
            </a:pPr>
            <a:r>
              <a:rPr lang="es-MX" sz="2400" dirty="0" smtClean="0">
                <a:solidFill>
                  <a:srgbClr val="002060"/>
                </a:solidFill>
                <a:latin typeface="Calibri"/>
                <a:cs typeface="+mn-cs"/>
              </a:rPr>
              <a:t>La prevalencia de migraña en la población general es de 10 a 12%</a:t>
            </a:r>
          </a:p>
          <a:p>
            <a:pPr marL="742950" lvl="1" indent="-285750" fontAlgn="auto">
              <a:spcBef>
                <a:spcPts val="0"/>
              </a:spcBef>
              <a:spcAft>
                <a:spcPts val="0"/>
              </a:spcAft>
              <a:buFont typeface="Arial" panose="020B0604020202020204" pitchFamily="34" charset="0"/>
              <a:buChar char="•"/>
              <a:defRPr/>
            </a:pPr>
            <a:r>
              <a:rPr lang="es-MX" sz="2400" dirty="0" smtClean="0">
                <a:solidFill>
                  <a:srgbClr val="002060"/>
                </a:solidFill>
                <a:latin typeface="Calibri"/>
                <a:cs typeface="+mn-cs"/>
              </a:rPr>
              <a:t>La prevalencia de migraña crónica es de 2 a 4%</a:t>
            </a:r>
          </a:p>
          <a:p>
            <a:pPr marL="285750" indent="-285750" fontAlgn="auto">
              <a:spcBef>
                <a:spcPts val="0"/>
              </a:spcBef>
              <a:spcAft>
                <a:spcPts val="0"/>
              </a:spcAft>
              <a:buFont typeface="Arial" panose="020B0604020202020204" pitchFamily="34" charset="0"/>
              <a:buChar char="•"/>
              <a:defRPr/>
            </a:pPr>
            <a:endParaRPr lang="es-MX" sz="2400" dirty="0">
              <a:solidFill>
                <a:srgbClr val="002060"/>
              </a:solidFill>
              <a:latin typeface="Calibri"/>
              <a:cs typeface="+mn-cs"/>
            </a:endParaRPr>
          </a:p>
        </p:txBody>
      </p:sp>
      <p:sp>
        <p:nvSpPr>
          <p:cNvPr id="43012" name="Title 1"/>
          <p:cNvSpPr>
            <a:spLocks noGrp="1"/>
          </p:cNvSpPr>
          <p:nvPr>
            <p:ph type="title"/>
          </p:nvPr>
        </p:nvSpPr>
        <p:spPr>
          <a:xfrm>
            <a:off x="447675" y="254000"/>
            <a:ext cx="8229600" cy="1143000"/>
          </a:xfrm>
        </p:spPr>
        <p:txBody>
          <a:bodyPr/>
          <a:lstStyle/>
          <a:p>
            <a:r>
              <a:rPr lang="es-MX" altLang="en-US" dirty="0"/>
              <a:t>P</a:t>
            </a:r>
            <a:r>
              <a:rPr lang="es-MX" altLang="en-US" dirty="0" smtClean="0"/>
              <a:t>revalencia de la Migraña</a:t>
            </a:r>
          </a:p>
        </p:txBody>
      </p:sp>
      <p:sp>
        <p:nvSpPr>
          <p:cNvPr id="8" name="Rectangle 7"/>
          <p:cNvSpPr/>
          <p:nvPr/>
        </p:nvSpPr>
        <p:spPr>
          <a:xfrm>
            <a:off x="2195513" y="2636838"/>
            <a:ext cx="4824412" cy="33845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nvGrpSpPr>
          <p:cNvPr id="43014" name="Group 5"/>
          <p:cNvGrpSpPr>
            <a:grpSpLocks noChangeAspect="1"/>
          </p:cNvGrpSpPr>
          <p:nvPr/>
        </p:nvGrpSpPr>
        <p:grpSpPr bwMode="auto">
          <a:xfrm>
            <a:off x="2484438" y="2800350"/>
            <a:ext cx="4187825" cy="3076575"/>
            <a:chOff x="1565" y="1764"/>
            <a:chExt cx="2638" cy="1938"/>
          </a:xfrm>
        </p:grpSpPr>
        <p:sp>
          <p:nvSpPr>
            <p:cNvPr id="43015" name="AutoShape 4"/>
            <p:cNvSpPr>
              <a:spLocks noChangeAspect="1" noChangeArrowheads="1" noTextEdit="1"/>
            </p:cNvSpPr>
            <p:nvPr/>
          </p:nvSpPr>
          <p:spPr bwMode="auto">
            <a:xfrm>
              <a:off x="1565" y="1768"/>
              <a:ext cx="2638" cy="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43016" name="Rectangle 6"/>
            <p:cNvSpPr>
              <a:spLocks noChangeArrowheads="1"/>
            </p:cNvSpPr>
            <p:nvPr/>
          </p:nvSpPr>
          <p:spPr bwMode="auto">
            <a:xfrm>
              <a:off x="3721" y="2022"/>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Mujeres</a:t>
              </a:r>
              <a:endParaRPr lang="es-MX" altLang="en-US" sz="1800" dirty="0">
                <a:solidFill>
                  <a:schemeClr val="tx1"/>
                </a:solidFill>
                <a:latin typeface="Arial" charset="0"/>
              </a:endParaRPr>
            </a:p>
          </p:txBody>
        </p:sp>
        <p:sp>
          <p:nvSpPr>
            <p:cNvPr id="43017" name="Rectangle 7"/>
            <p:cNvSpPr>
              <a:spLocks noChangeArrowheads="1"/>
            </p:cNvSpPr>
            <p:nvPr/>
          </p:nvSpPr>
          <p:spPr bwMode="auto">
            <a:xfrm>
              <a:off x="1753" y="1764"/>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30</a:t>
              </a:r>
              <a:endParaRPr lang="es-MX" altLang="en-US" sz="1800" dirty="0">
                <a:solidFill>
                  <a:schemeClr val="tx1"/>
                </a:solidFill>
                <a:latin typeface="Arial" charset="0"/>
              </a:endParaRPr>
            </a:p>
          </p:txBody>
        </p:sp>
        <p:sp>
          <p:nvSpPr>
            <p:cNvPr id="43018" name="Rectangle 8"/>
            <p:cNvSpPr>
              <a:spLocks noChangeArrowheads="1"/>
            </p:cNvSpPr>
            <p:nvPr/>
          </p:nvSpPr>
          <p:spPr bwMode="auto">
            <a:xfrm>
              <a:off x="1753" y="2002"/>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25</a:t>
              </a:r>
              <a:endParaRPr lang="es-MX" altLang="en-US" sz="1800" dirty="0">
                <a:solidFill>
                  <a:schemeClr val="tx1"/>
                </a:solidFill>
                <a:latin typeface="Arial" charset="0"/>
              </a:endParaRPr>
            </a:p>
          </p:txBody>
        </p:sp>
        <p:sp>
          <p:nvSpPr>
            <p:cNvPr id="43019" name="Rectangle 9"/>
            <p:cNvSpPr>
              <a:spLocks noChangeArrowheads="1"/>
            </p:cNvSpPr>
            <p:nvPr/>
          </p:nvSpPr>
          <p:spPr bwMode="auto">
            <a:xfrm>
              <a:off x="1753" y="223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20</a:t>
              </a:r>
              <a:endParaRPr lang="es-MX" altLang="en-US" sz="1800" dirty="0">
                <a:solidFill>
                  <a:schemeClr val="tx1"/>
                </a:solidFill>
                <a:latin typeface="Arial" charset="0"/>
              </a:endParaRPr>
            </a:p>
          </p:txBody>
        </p:sp>
        <p:sp>
          <p:nvSpPr>
            <p:cNvPr id="43020" name="Rectangle 10"/>
            <p:cNvSpPr>
              <a:spLocks noChangeArrowheads="1"/>
            </p:cNvSpPr>
            <p:nvPr/>
          </p:nvSpPr>
          <p:spPr bwMode="auto">
            <a:xfrm>
              <a:off x="1753" y="2474"/>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15</a:t>
              </a:r>
              <a:endParaRPr lang="es-MX" altLang="en-US" sz="1800" dirty="0">
                <a:solidFill>
                  <a:schemeClr val="tx1"/>
                </a:solidFill>
                <a:latin typeface="Arial" charset="0"/>
              </a:endParaRPr>
            </a:p>
          </p:txBody>
        </p:sp>
        <p:sp>
          <p:nvSpPr>
            <p:cNvPr id="43021" name="Rectangle 11"/>
            <p:cNvSpPr>
              <a:spLocks noChangeArrowheads="1"/>
            </p:cNvSpPr>
            <p:nvPr/>
          </p:nvSpPr>
          <p:spPr bwMode="auto">
            <a:xfrm>
              <a:off x="1753" y="2714"/>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10</a:t>
              </a:r>
              <a:endParaRPr lang="es-MX" altLang="en-US" sz="1800" dirty="0">
                <a:solidFill>
                  <a:schemeClr val="tx1"/>
                </a:solidFill>
                <a:latin typeface="Arial" charset="0"/>
              </a:endParaRPr>
            </a:p>
          </p:txBody>
        </p:sp>
        <p:sp>
          <p:nvSpPr>
            <p:cNvPr id="43022" name="Rectangle 12"/>
            <p:cNvSpPr>
              <a:spLocks noChangeArrowheads="1"/>
            </p:cNvSpPr>
            <p:nvPr/>
          </p:nvSpPr>
          <p:spPr bwMode="auto">
            <a:xfrm>
              <a:off x="1817" y="2950"/>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5</a:t>
              </a:r>
              <a:endParaRPr lang="es-MX" altLang="en-US" sz="1800" dirty="0">
                <a:solidFill>
                  <a:schemeClr val="tx1"/>
                </a:solidFill>
                <a:latin typeface="Arial" charset="0"/>
              </a:endParaRPr>
            </a:p>
          </p:txBody>
        </p:sp>
        <p:sp>
          <p:nvSpPr>
            <p:cNvPr id="43023" name="Rectangle 13"/>
            <p:cNvSpPr>
              <a:spLocks noChangeArrowheads="1"/>
            </p:cNvSpPr>
            <p:nvPr/>
          </p:nvSpPr>
          <p:spPr bwMode="auto">
            <a:xfrm>
              <a:off x="1817" y="3186"/>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0</a:t>
              </a:r>
              <a:endParaRPr lang="es-MX" altLang="en-US" sz="1800" dirty="0">
                <a:solidFill>
                  <a:schemeClr val="tx1"/>
                </a:solidFill>
                <a:latin typeface="Arial" charset="0"/>
              </a:endParaRPr>
            </a:p>
          </p:txBody>
        </p:sp>
        <p:sp>
          <p:nvSpPr>
            <p:cNvPr id="43024" name="Rectangle 14"/>
            <p:cNvSpPr>
              <a:spLocks noChangeArrowheads="1"/>
            </p:cNvSpPr>
            <p:nvPr/>
          </p:nvSpPr>
          <p:spPr bwMode="auto">
            <a:xfrm>
              <a:off x="1979" y="335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0</a:t>
              </a:r>
              <a:endParaRPr lang="es-MX" altLang="en-US" sz="1800" dirty="0">
                <a:solidFill>
                  <a:schemeClr val="tx1"/>
                </a:solidFill>
                <a:latin typeface="Arial" charset="0"/>
              </a:endParaRPr>
            </a:p>
          </p:txBody>
        </p:sp>
        <p:sp>
          <p:nvSpPr>
            <p:cNvPr id="43025" name="Rectangle 15"/>
            <p:cNvSpPr>
              <a:spLocks noChangeArrowheads="1"/>
            </p:cNvSpPr>
            <p:nvPr/>
          </p:nvSpPr>
          <p:spPr bwMode="auto">
            <a:xfrm>
              <a:off x="2083" y="335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20</a:t>
              </a:r>
              <a:endParaRPr lang="es-MX" altLang="en-US" sz="1800" dirty="0">
                <a:solidFill>
                  <a:schemeClr val="tx1"/>
                </a:solidFill>
                <a:latin typeface="Arial" charset="0"/>
              </a:endParaRPr>
            </a:p>
          </p:txBody>
        </p:sp>
        <p:sp>
          <p:nvSpPr>
            <p:cNvPr id="43026" name="Rectangle 16"/>
            <p:cNvSpPr>
              <a:spLocks noChangeArrowheads="1"/>
            </p:cNvSpPr>
            <p:nvPr/>
          </p:nvSpPr>
          <p:spPr bwMode="auto">
            <a:xfrm>
              <a:off x="2369" y="335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30</a:t>
              </a:r>
              <a:endParaRPr lang="es-MX" altLang="en-US" sz="1800" dirty="0">
                <a:solidFill>
                  <a:schemeClr val="tx1"/>
                </a:solidFill>
                <a:latin typeface="Arial" charset="0"/>
              </a:endParaRPr>
            </a:p>
          </p:txBody>
        </p:sp>
        <p:sp>
          <p:nvSpPr>
            <p:cNvPr id="43027" name="Rectangle 17"/>
            <p:cNvSpPr>
              <a:spLocks noChangeArrowheads="1"/>
            </p:cNvSpPr>
            <p:nvPr/>
          </p:nvSpPr>
          <p:spPr bwMode="auto">
            <a:xfrm>
              <a:off x="2647" y="335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40</a:t>
              </a:r>
              <a:endParaRPr lang="es-MX" altLang="en-US" sz="1800" dirty="0">
                <a:solidFill>
                  <a:schemeClr val="tx1"/>
                </a:solidFill>
                <a:latin typeface="Arial" charset="0"/>
              </a:endParaRPr>
            </a:p>
          </p:txBody>
        </p:sp>
        <p:sp>
          <p:nvSpPr>
            <p:cNvPr id="43028" name="Rectangle 18"/>
            <p:cNvSpPr>
              <a:spLocks noChangeArrowheads="1"/>
            </p:cNvSpPr>
            <p:nvPr/>
          </p:nvSpPr>
          <p:spPr bwMode="auto">
            <a:xfrm>
              <a:off x="4011" y="3358"/>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100</a:t>
              </a:r>
              <a:endParaRPr lang="es-MX" altLang="en-US" sz="1800" dirty="0">
                <a:solidFill>
                  <a:schemeClr val="tx1"/>
                </a:solidFill>
                <a:latin typeface="Arial" charset="0"/>
              </a:endParaRPr>
            </a:p>
          </p:txBody>
        </p:sp>
        <p:sp>
          <p:nvSpPr>
            <p:cNvPr id="43029" name="Rectangle 19"/>
            <p:cNvSpPr>
              <a:spLocks noChangeArrowheads="1"/>
            </p:cNvSpPr>
            <p:nvPr/>
          </p:nvSpPr>
          <p:spPr bwMode="auto">
            <a:xfrm>
              <a:off x="3771" y="335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80</a:t>
              </a:r>
              <a:endParaRPr lang="es-MX" altLang="en-US" sz="1800" dirty="0">
                <a:solidFill>
                  <a:schemeClr val="tx1"/>
                </a:solidFill>
                <a:latin typeface="Arial" charset="0"/>
              </a:endParaRPr>
            </a:p>
          </p:txBody>
        </p:sp>
        <p:sp>
          <p:nvSpPr>
            <p:cNvPr id="43030" name="Rectangle 20"/>
            <p:cNvSpPr>
              <a:spLocks noChangeArrowheads="1"/>
            </p:cNvSpPr>
            <p:nvPr/>
          </p:nvSpPr>
          <p:spPr bwMode="auto">
            <a:xfrm>
              <a:off x="3475" y="335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70</a:t>
              </a:r>
              <a:endParaRPr lang="es-MX" altLang="en-US" sz="1800" dirty="0">
                <a:solidFill>
                  <a:schemeClr val="tx1"/>
                </a:solidFill>
                <a:latin typeface="Arial" charset="0"/>
              </a:endParaRPr>
            </a:p>
          </p:txBody>
        </p:sp>
        <p:sp>
          <p:nvSpPr>
            <p:cNvPr id="43031" name="Rectangle 21"/>
            <p:cNvSpPr>
              <a:spLocks noChangeArrowheads="1"/>
            </p:cNvSpPr>
            <p:nvPr/>
          </p:nvSpPr>
          <p:spPr bwMode="auto">
            <a:xfrm>
              <a:off x="3215" y="335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60</a:t>
              </a:r>
              <a:endParaRPr lang="es-MX" altLang="en-US" sz="1800" dirty="0">
                <a:solidFill>
                  <a:schemeClr val="tx1"/>
                </a:solidFill>
                <a:latin typeface="Arial" charset="0"/>
              </a:endParaRPr>
            </a:p>
          </p:txBody>
        </p:sp>
        <p:sp>
          <p:nvSpPr>
            <p:cNvPr id="43032" name="Rectangle 22"/>
            <p:cNvSpPr>
              <a:spLocks noChangeArrowheads="1"/>
            </p:cNvSpPr>
            <p:nvPr/>
          </p:nvSpPr>
          <p:spPr bwMode="auto">
            <a:xfrm>
              <a:off x="2935" y="335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50</a:t>
              </a:r>
              <a:endParaRPr lang="es-MX" altLang="en-US" sz="1800" dirty="0">
                <a:solidFill>
                  <a:schemeClr val="tx1"/>
                </a:solidFill>
                <a:latin typeface="Arial" charset="0"/>
              </a:endParaRPr>
            </a:p>
          </p:txBody>
        </p:sp>
        <p:sp>
          <p:nvSpPr>
            <p:cNvPr id="43033" name="Rectangle 23"/>
            <p:cNvSpPr>
              <a:spLocks noChangeArrowheads="1"/>
            </p:cNvSpPr>
            <p:nvPr/>
          </p:nvSpPr>
          <p:spPr bwMode="auto">
            <a:xfrm>
              <a:off x="2899" y="3562"/>
              <a:ext cx="6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Edad (años)</a:t>
              </a:r>
              <a:endParaRPr lang="es-MX" altLang="en-US" sz="1800" dirty="0">
                <a:solidFill>
                  <a:schemeClr val="tx1"/>
                </a:solidFill>
                <a:latin typeface="Arial" charset="0"/>
              </a:endParaRPr>
            </a:p>
          </p:txBody>
        </p:sp>
        <p:sp>
          <p:nvSpPr>
            <p:cNvPr id="43034" name="Rectangle 24"/>
            <p:cNvSpPr>
              <a:spLocks noChangeArrowheads="1"/>
            </p:cNvSpPr>
            <p:nvPr/>
          </p:nvSpPr>
          <p:spPr bwMode="auto">
            <a:xfrm rot="16200000">
              <a:off x="941" y="2460"/>
              <a:ext cx="139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Prevalencia de migraña (%)</a:t>
              </a:r>
              <a:endParaRPr lang="es-MX" altLang="en-US" sz="1800" dirty="0">
                <a:solidFill>
                  <a:schemeClr val="tx1"/>
                </a:solidFill>
                <a:latin typeface="Arial" charset="0"/>
              </a:endParaRPr>
            </a:p>
          </p:txBody>
        </p:sp>
        <p:sp>
          <p:nvSpPr>
            <p:cNvPr id="43035" name="Rectangle 25"/>
            <p:cNvSpPr>
              <a:spLocks noChangeArrowheads="1"/>
            </p:cNvSpPr>
            <p:nvPr/>
          </p:nvSpPr>
          <p:spPr bwMode="auto">
            <a:xfrm>
              <a:off x="3721" y="2222"/>
              <a:ext cx="4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dirty="0" smtClean="0">
                  <a:latin typeface="Arial" charset="0"/>
                </a:rPr>
                <a:t>Hombres</a:t>
              </a:r>
              <a:endParaRPr lang="es-MX" altLang="en-US" sz="1800" dirty="0">
                <a:solidFill>
                  <a:schemeClr val="tx1"/>
                </a:solidFill>
                <a:latin typeface="Arial" charset="0"/>
              </a:endParaRPr>
            </a:p>
          </p:txBody>
        </p:sp>
        <p:sp>
          <p:nvSpPr>
            <p:cNvPr id="43036" name="Freeform 26"/>
            <p:cNvSpPr>
              <a:spLocks/>
            </p:cNvSpPr>
            <p:nvPr/>
          </p:nvSpPr>
          <p:spPr bwMode="auto">
            <a:xfrm>
              <a:off x="1957" y="1814"/>
              <a:ext cx="2210" cy="1426"/>
            </a:xfrm>
            <a:custGeom>
              <a:avLst/>
              <a:gdLst>
                <a:gd name="T0" fmla="*/ 0 w 2210"/>
                <a:gd name="T1" fmla="*/ 0 h 1426"/>
                <a:gd name="T2" fmla="*/ 50 w 2210"/>
                <a:gd name="T3" fmla="*/ 0 h 1426"/>
                <a:gd name="T4" fmla="*/ 50 w 2210"/>
                <a:gd name="T5" fmla="*/ 1426 h 1426"/>
                <a:gd name="T6" fmla="*/ 2210 w 2210"/>
                <a:gd name="T7" fmla="*/ 1426 h 14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10" h="1426">
                  <a:moveTo>
                    <a:pt x="0" y="0"/>
                  </a:moveTo>
                  <a:lnTo>
                    <a:pt x="50" y="0"/>
                  </a:lnTo>
                  <a:lnTo>
                    <a:pt x="50" y="1426"/>
                  </a:lnTo>
                  <a:lnTo>
                    <a:pt x="2210" y="1426"/>
                  </a:lnTo>
                </a:path>
              </a:pathLst>
            </a:custGeom>
            <a:noFill/>
            <a:ln w="25400">
              <a:solidFill>
                <a:srgbClr val="78A22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3037" name="Line 27"/>
            <p:cNvSpPr>
              <a:spLocks noChangeShapeType="1"/>
            </p:cNvSpPr>
            <p:nvPr/>
          </p:nvSpPr>
          <p:spPr bwMode="auto">
            <a:xfrm flipH="1">
              <a:off x="1957" y="2048"/>
              <a:ext cx="56" cy="0"/>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38" name="Line 28"/>
            <p:cNvSpPr>
              <a:spLocks noChangeShapeType="1"/>
            </p:cNvSpPr>
            <p:nvPr/>
          </p:nvSpPr>
          <p:spPr bwMode="auto">
            <a:xfrm flipH="1">
              <a:off x="1957" y="2294"/>
              <a:ext cx="56" cy="0"/>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39" name="Line 29"/>
            <p:cNvSpPr>
              <a:spLocks noChangeShapeType="1"/>
            </p:cNvSpPr>
            <p:nvPr/>
          </p:nvSpPr>
          <p:spPr bwMode="auto">
            <a:xfrm flipH="1">
              <a:off x="1957" y="2536"/>
              <a:ext cx="56" cy="0"/>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0" name="Line 30"/>
            <p:cNvSpPr>
              <a:spLocks noChangeShapeType="1"/>
            </p:cNvSpPr>
            <p:nvPr/>
          </p:nvSpPr>
          <p:spPr bwMode="auto">
            <a:xfrm flipH="1">
              <a:off x="1957" y="2768"/>
              <a:ext cx="56" cy="0"/>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1" name="Line 31"/>
            <p:cNvSpPr>
              <a:spLocks noChangeShapeType="1"/>
            </p:cNvSpPr>
            <p:nvPr/>
          </p:nvSpPr>
          <p:spPr bwMode="auto">
            <a:xfrm flipH="1">
              <a:off x="1957" y="3006"/>
              <a:ext cx="56" cy="0"/>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2" name="Line 32"/>
            <p:cNvSpPr>
              <a:spLocks noChangeShapeType="1"/>
            </p:cNvSpPr>
            <p:nvPr/>
          </p:nvSpPr>
          <p:spPr bwMode="auto">
            <a:xfrm flipH="1">
              <a:off x="1957" y="3240"/>
              <a:ext cx="56" cy="0"/>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3" name="Line 33"/>
            <p:cNvSpPr>
              <a:spLocks noChangeShapeType="1"/>
            </p:cNvSpPr>
            <p:nvPr/>
          </p:nvSpPr>
          <p:spPr bwMode="auto">
            <a:xfrm>
              <a:off x="2007" y="3240"/>
              <a:ext cx="0" cy="48"/>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4" name="Line 34"/>
            <p:cNvSpPr>
              <a:spLocks noChangeShapeType="1"/>
            </p:cNvSpPr>
            <p:nvPr/>
          </p:nvSpPr>
          <p:spPr bwMode="auto">
            <a:xfrm>
              <a:off x="2157" y="3240"/>
              <a:ext cx="0" cy="48"/>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5" name="Line 35"/>
            <p:cNvSpPr>
              <a:spLocks noChangeShapeType="1"/>
            </p:cNvSpPr>
            <p:nvPr/>
          </p:nvSpPr>
          <p:spPr bwMode="auto">
            <a:xfrm>
              <a:off x="2435" y="3240"/>
              <a:ext cx="0" cy="48"/>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6" name="Line 36"/>
            <p:cNvSpPr>
              <a:spLocks noChangeShapeType="1"/>
            </p:cNvSpPr>
            <p:nvPr/>
          </p:nvSpPr>
          <p:spPr bwMode="auto">
            <a:xfrm>
              <a:off x="2715" y="3240"/>
              <a:ext cx="0" cy="48"/>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7" name="Line 37"/>
            <p:cNvSpPr>
              <a:spLocks noChangeShapeType="1"/>
            </p:cNvSpPr>
            <p:nvPr/>
          </p:nvSpPr>
          <p:spPr bwMode="auto">
            <a:xfrm>
              <a:off x="2995" y="3240"/>
              <a:ext cx="0" cy="48"/>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8" name="Line 38"/>
            <p:cNvSpPr>
              <a:spLocks noChangeShapeType="1"/>
            </p:cNvSpPr>
            <p:nvPr/>
          </p:nvSpPr>
          <p:spPr bwMode="auto">
            <a:xfrm>
              <a:off x="3273" y="3240"/>
              <a:ext cx="0" cy="48"/>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49" name="Line 39"/>
            <p:cNvSpPr>
              <a:spLocks noChangeShapeType="1"/>
            </p:cNvSpPr>
            <p:nvPr/>
          </p:nvSpPr>
          <p:spPr bwMode="auto">
            <a:xfrm>
              <a:off x="3553" y="3240"/>
              <a:ext cx="0" cy="48"/>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50" name="Line 40"/>
            <p:cNvSpPr>
              <a:spLocks noChangeShapeType="1"/>
            </p:cNvSpPr>
            <p:nvPr/>
          </p:nvSpPr>
          <p:spPr bwMode="auto">
            <a:xfrm>
              <a:off x="3831" y="3240"/>
              <a:ext cx="0" cy="48"/>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51" name="Line 41"/>
            <p:cNvSpPr>
              <a:spLocks noChangeShapeType="1"/>
            </p:cNvSpPr>
            <p:nvPr/>
          </p:nvSpPr>
          <p:spPr bwMode="auto">
            <a:xfrm>
              <a:off x="4111" y="3240"/>
              <a:ext cx="0" cy="48"/>
            </a:xfrm>
            <a:prstGeom prst="line">
              <a:avLst/>
            </a:prstGeom>
            <a:noFill/>
            <a:ln w="254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52" name="Freeform 42"/>
            <p:cNvSpPr>
              <a:spLocks/>
            </p:cNvSpPr>
            <p:nvPr/>
          </p:nvSpPr>
          <p:spPr bwMode="auto">
            <a:xfrm>
              <a:off x="2141" y="1882"/>
              <a:ext cx="1946" cy="1174"/>
            </a:xfrm>
            <a:custGeom>
              <a:avLst/>
              <a:gdLst>
                <a:gd name="T0" fmla="*/ 0 w 1946"/>
                <a:gd name="T1" fmla="*/ 1036 h 1174"/>
                <a:gd name="T2" fmla="*/ 260 w 1946"/>
                <a:gd name="T3" fmla="*/ 598 h 1174"/>
                <a:gd name="T4" fmla="*/ 260 w 1946"/>
                <a:gd name="T5" fmla="*/ 598 h 1174"/>
                <a:gd name="T6" fmla="*/ 340 w 1946"/>
                <a:gd name="T7" fmla="*/ 396 h 1174"/>
                <a:gd name="T8" fmla="*/ 400 w 1946"/>
                <a:gd name="T9" fmla="*/ 248 h 1174"/>
                <a:gd name="T10" fmla="*/ 434 w 1946"/>
                <a:gd name="T11" fmla="*/ 164 h 1174"/>
                <a:gd name="T12" fmla="*/ 434 w 1946"/>
                <a:gd name="T13" fmla="*/ 164 h 1174"/>
                <a:gd name="T14" fmla="*/ 442 w 1946"/>
                <a:gd name="T15" fmla="*/ 148 h 1174"/>
                <a:gd name="T16" fmla="*/ 454 w 1946"/>
                <a:gd name="T17" fmla="*/ 130 h 1174"/>
                <a:gd name="T18" fmla="*/ 482 w 1946"/>
                <a:gd name="T19" fmla="*/ 92 h 1174"/>
                <a:gd name="T20" fmla="*/ 516 w 1946"/>
                <a:gd name="T21" fmla="*/ 54 h 1174"/>
                <a:gd name="T22" fmla="*/ 534 w 1946"/>
                <a:gd name="T23" fmla="*/ 38 h 1174"/>
                <a:gd name="T24" fmla="*/ 552 w 1946"/>
                <a:gd name="T25" fmla="*/ 22 h 1174"/>
                <a:gd name="T26" fmla="*/ 552 w 1946"/>
                <a:gd name="T27" fmla="*/ 22 h 1174"/>
                <a:gd name="T28" fmla="*/ 560 w 1946"/>
                <a:gd name="T29" fmla="*/ 16 h 1174"/>
                <a:gd name="T30" fmla="*/ 572 w 1946"/>
                <a:gd name="T31" fmla="*/ 10 h 1174"/>
                <a:gd name="T32" fmla="*/ 582 w 1946"/>
                <a:gd name="T33" fmla="*/ 6 h 1174"/>
                <a:gd name="T34" fmla="*/ 596 w 1946"/>
                <a:gd name="T35" fmla="*/ 4 h 1174"/>
                <a:gd name="T36" fmla="*/ 610 w 1946"/>
                <a:gd name="T37" fmla="*/ 2 h 1174"/>
                <a:gd name="T38" fmla="*/ 626 w 1946"/>
                <a:gd name="T39" fmla="*/ 0 h 1174"/>
                <a:gd name="T40" fmla="*/ 642 w 1946"/>
                <a:gd name="T41" fmla="*/ 2 h 1174"/>
                <a:gd name="T42" fmla="*/ 658 w 1946"/>
                <a:gd name="T43" fmla="*/ 4 h 1174"/>
                <a:gd name="T44" fmla="*/ 676 w 1946"/>
                <a:gd name="T45" fmla="*/ 8 h 1174"/>
                <a:gd name="T46" fmla="*/ 694 w 1946"/>
                <a:gd name="T47" fmla="*/ 14 h 1174"/>
                <a:gd name="T48" fmla="*/ 714 w 1946"/>
                <a:gd name="T49" fmla="*/ 20 h 1174"/>
                <a:gd name="T50" fmla="*/ 734 w 1946"/>
                <a:gd name="T51" fmla="*/ 28 h 1174"/>
                <a:gd name="T52" fmla="*/ 754 w 1946"/>
                <a:gd name="T53" fmla="*/ 40 h 1174"/>
                <a:gd name="T54" fmla="*/ 774 w 1946"/>
                <a:gd name="T55" fmla="*/ 52 h 1174"/>
                <a:gd name="T56" fmla="*/ 794 w 1946"/>
                <a:gd name="T57" fmla="*/ 66 h 1174"/>
                <a:gd name="T58" fmla="*/ 816 w 1946"/>
                <a:gd name="T59" fmla="*/ 82 h 1174"/>
                <a:gd name="T60" fmla="*/ 816 w 1946"/>
                <a:gd name="T61" fmla="*/ 82 h 1174"/>
                <a:gd name="T62" fmla="*/ 836 w 1946"/>
                <a:gd name="T63" fmla="*/ 100 h 1174"/>
                <a:gd name="T64" fmla="*/ 856 w 1946"/>
                <a:gd name="T65" fmla="*/ 120 h 1174"/>
                <a:gd name="T66" fmla="*/ 874 w 1946"/>
                <a:gd name="T67" fmla="*/ 142 h 1174"/>
                <a:gd name="T68" fmla="*/ 894 w 1946"/>
                <a:gd name="T69" fmla="*/ 166 h 1174"/>
                <a:gd name="T70" fmla="*/ 930 w 1946"/>
                <a:gd name="T71" fmla="*/ 218 h 1174"/>
                <a:gd name="T72" fmla="*/ 970 w 1946"/>
                <a:gd name="T73" fmla="*/ 278 h 1174"/>
                <a:gd name="T74" fmla="*/ 1012 w 1946"/>
                <a:gd name="T75" fmla="*/ 346 h 1174"/>
                <a:gd name="T76" fmla="*/ 1060 w 1946"/>
                <a:gd name="T77" fmla="*/ 418 h 1174"/>
                <a:gd name="T78" fmla="*/ 1114 w 1946"/>
                <a:gd name="T79" fmla="*/ 496 h 1174"/>
                <a:gd name="T80" fmla="*/ 1144 w 1946"/>
                <a:gd name="T81" fmla="*/ 538 h 1174"/>
                <a:gd name="T82" fmla="*/ 1178 w 1946"/>
                <a:gd name="T83" fmla="*/ 580 h 1174"/>
                <a:gd name="T84" fmla="*/ 1178 w 1946"/>
                <a:gd name="T85" fmla="*/ 580 h 1174"/>
                <a:gd name="T86" fmla="*/ 1244 w 1946"/>
                <a:gd name="T87" fmla="*/ 662 h 1174"/>
                <a:gd name="T88" fmla="*/ 1304 w 1946"/>
                <a:gd name="T89" fmla="*/ 734 h 1174"/>
                <a:gd name="T90" fmla="*/ 1408 w 1946"/>
                <a:gd name="T91" fmla="*/ 854 h 1174"/>
                <a:gd name="T92" fmla="*/ 1450 w 1946"/>
                <a:gd name="T93" fmla="*/ 900 h 1174"/>
                <a:gd name="T94" fmla="*/ 1486 w 1946"/>
                <a:gd name="T95" fmla="*/ 938 h 1174"/>
                <a:gd name="T96" fmla="*/ 1516 w 1946"/>
                <a:gd name="T97" fmla="*/ 968 h 1174"/>
                <a:gd name="T98" fmla="*/ 1538 w 1946"/>
                <a:gd name="T99" fmla="*/ 988 h 1174"/>
                <a:gd name="T100" fmla="*/ 1538 w 1946"/>
                <a:gd name="T101" fmla="*/ 988 h 1174"/>
                <a:gd name="T102" fmla="*/ 1564 w 1946"/>
                <a:gd name="T103" fmla="*/ 1008 h 1174"/>
                <a:gd name="T104" fmla="*/ 1600 w 1946"/>
                <a:gd name="T105" fmla="*/ 1036 h 1174"/>
                <a:gd name="T106" fmla="*/ 1688 w 1946"/>
                <a:gd name="T107" fmla="*/ 1098 h 1174"/>
                <a:gd name="T108" fmla="*/ 1800 w 1946"/>
                <a:gd name="T109" fmla="*/ 1174 h 1174"/>
                <a:gd name="T110" fmla="*/ 1946 w 1946"/>
                <a:gd name="T111" fmla="*/ 1174 h 11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46" h="1174">
                  <a:moveTo>
                    <a:pt x="0" y="1036"/>
                  </a:moveTo>
                  <a:lnTo>
                    <a:pt x="260" y="598"/>
                  </a:lnTo>
                  <a:lnTo>
                    <a:pt x="340" y="396"/>
                  </a:lnTo>
                  <a:lnTo>
                    <a:pt x="400" y="248"/>
                  </a:lnTo>
                  <a:lnTo>
                    <a:pt x="434" y="164"/>
                  </a:lnTo>
                  <a:lnTo>
                    <a:pt x="442" y="148"/>
                  </a:lnTo>
                  <a:lnTo>
                    <a:pt x="454" y="130"/>
                  </a:lnTo>
                  <a:lnTo>
                    <a:pt x="482" y="92"/>
                  </a:lnTo>
                  <a:lnTo>
                    <a:pt x="516" y="54"/>
                  </a:lnTo>
                  <a:lnTo>
                    <a:pt x="534" y="38"/>
                  </a:lnTo>
                  <a:lnTo>
                    <a:pt x="552" y="22"/>
                  </a:lnTo>
                  <a:lnTo>
                    <a:pt x="560" y="16"/>
                  </a:lnTo>
                  <a:lnTo>
                    <a:pt x="572" y="10"/>
                  </a:lnTo>
                  <a:lnTo>
                    <a:pt x="582" y="6"/>
                  </a:lnTo>
                  <a:lnTo>
                    <a:pt x="596" y="4"/>
                  </a:lnTo>
                  <a:lnTo>
                    <a:pt x="610" y="2"/>
                  </a:lnTo>
                  <a:lnTo>
                    <a:pt x="626" y="0"/>
                  </a:lnTo>
                  <a:lnTo>
                    <a:pt x="642" y="2"/>
                  </a:lnTo>
                  <a:lnTo>
                    <a:pt x="658" y="4"/>
                  </a:lnTo>
                  <a:lnTo>
                    <a:pt x="676" y="8"/>
                  </a:lnTo>
                  <a:lnTo>
                    <a:pt x="694" y="14"/>
                  </a:lnTo>
                  <a:lnTo>
                    <a:pt x="714" y="20"/>
                  </a:lnTo>
                  <a:lnTo>
                    <a:pt x="734" y="28"/>
                  </a:lnTo>
                  <a:lnTo>
                    <a:pt x="754" y="40"/>
                  </a:lnTo>
                  <a:lnTo>
                    <a:pt x="774" y="52"/>
                  </a:lnTo>
                  <a:lnTo>
                    <a:pt x="794" y="66"/>
                  </a:lnTo>
                  <a:lnTo>
                    <a:pt x="816" y="82"/>
                  </a:lnTo>
                  <a:lnTo>
                    <a:pt x="836" y="100"/>
                  </a:lnTo>
                  <a:lnTo>
                    <a:pt x="856" y="120"/>
                  </a:lnTo>
                  <a:lnTo>
                    <a:pt x="874" y="142"/>
                  </a:lnTo>
                  <a:lnTo>
                    <a:pt x="894" y="166"/>
                  </a:lnTo>
                  <a:lnTo>
                    <a:pt x="930" y="218"/>
                  </a:lnTo>
                  <a:lnTo>
                    <a:pt x="970" y="278"/>
                  </a:lnTo>
                  <a:lnTo>
                    <a:pt x="1012" y="346"/>
                  </a:lnTo>
                  <a:lnTo>
                    <a:pt x="1060" y="418"/>
                  </a:lnTo>
                  <a:lnTo>
                    <a:pt x="1114" y="496"/>
                  </a:lnTo>
                  <a:lnTo>
                    <a:pt x="1144" y="538"/>
                  </a:lnTo>
                  <a:lnTo>
                    <a:pt x="1178" y="580"/>
                  </a:lnTo>
                  <a:lnTo>
                    <a:pt x="1244" y="662"/>
                  </a:lnTo>
                  <a:lnTo>
                    <a:pt x="1304" y="734"/>
                  </a:lnTo>
                  <a:lnTo>
                    <a:pt x="1408" y="854"/>
                  </a:lnTo>
                  <a:lnTo>
                    <a:pt x="1450" y="900"/>
                  </a:lnTo>
                  <a:lnTo>
                    <a:pt x="1486" y="938"/>
                  </a:lnTo>
                  <a:lnTo>
                    <a:pt x="1516" y="968"/>
                  </a:lnTo>
                  <a:lnTo>
                    <a:pt x="1538" y="988"/>
                  </a:lnTo>
                  <a:lnTo>
                    <a:pt x="1564" y="1008"/>
                  </a:lnTo>
                  <a:lnTo>
                    <a:pt x="1600" y="1036"/>
                  </a:lnTo>
                  <a:lnTo>
                    <a:pt x="1688" y="1098"/>
                  </a:lnTo>
                  <a:lnTo>
                    <a:pt x="1800" y="1174"/>
                  </a:lnTo>
                  <a:lnTo>
                    <a:pt x="1946" y="1174"/>
                  </a:lnTo>
                </a:path>
              </a:pathLst>
            </a:custGeom>
            <a:noFill/>
            <a:ln w="38100">
              <a:solidFill>
                <a:srgbClr val="78A22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3053" name="Line 43"/>
            <p:cNvSpPr>
              <a:spLocks noChangeShapeType="1"/>
            </p:cNvSpPr>
            <p:nvPr/>
          </p:nvSpPr>
          <p:spPr bwMode="auto">
            <a:xfrm>
              <a:off x="3565" y="2102"/>
              <a:ext cx="114" cy="0"/>
            </a:xfrm>
            <a:prstGeom prst="line">
              <a:avLst/>
            </a:prstGeom>
            <a:noFill/>
            <a:ln w="38100">
              <a:solidFill>
                <a:srgbClr val="78A2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3054" name="Freeform 44"/>
            <p:cNvSpPr>
              <a:spLocks/>
            </p:cNvSpPr>
            <p:nvPr/>
          </p:nvSpPr>
          <p:spPr bwMode="auto">
            <a:xfrm>
              <a:off x="2169" y="2800"/>
              <a:ext cx="1918" cy="358"/>
            </a:xfrm>
            <a:custGeom>
              <a:avLst/>
              <a:gdLst>
                <a:gd name="T0" fmla="*/ 0 w 1918"/>
                <a:gd name="T1" fmla="*/ 230 h 358"/>
                <a:gd name="T2" fmla="*/ 0 w 1918"/>
                <a:gd name="T3" fmla="*/ 230 h 358"/>
                <a:gd name="T4" fmla="*/ 34 w 1918"/>
                <a:gd name="T5" fmla="*/ 214 h 358"/>
                <a:gd name="T6" fmla="*/ 70 w 1918"/>
                <a:gd name="T7" fmla="*/ 192 h 358"/>
                <a:gd name="T8" fmla="*/ 108 w 1918"/>
                <a:gd name="T9" fmla="*/ 170 h 358"/>
                <a:gd name="T10" fmla="*/ 136 w 1918"/>
                <a:gd name="T11" fmla="*/ 150 h 358"/>
                <a:gd name="T12" fmla="*/ 136 w 1918"/>
                <a:gd name="T13" fmla="*/ 150 h 358"/>
                <a:gd name="T14" fmla="*/ 170 w 1918"/>
                <a:gd name="T15" fmla="*/ 128 h 358"/>
                <a:gd name="T16" fmla="*/ 214 w 1918"/>
                <a:gd name="T17" fmla="*/ 98 h 358"/>
                <a:gd name="T18" fmla="*/ 284 w 1918"/>
                <a:gd name="T19" fmla="*/ 54 h 358"/>
                <a:gd name="T20" fmla="*/ 284 w 1918"/>
                <a:gd name="T21" fmla="*/ 54 h 358"/>
                <a:gd name="T22" fmla="*/ 304 w 1918"/>
                <a:gd name="T23" fmla="*/ 42 h 358"/>
                <a:gd name="T24" fmla="*/ 332 w 1918"/>
                <a:gd name="T25" fmla="*/ 30 h 358"/>
                <a:gd name="T26" fmla="*/ 384 w 1918"/>
                <a:gd name="T27" fmla="*/ 12 h 358"/>
                <a:gd name="T28" fmla="*/ 384 w 1918"/>
                <a:gd name="T29" fmla="*/ 12 h 358"/>
                <a:gd name="T30" fmla="*/ 412 w 1918"/>
                <a:gd name="T31" fmla="*/ 4 h 358"/>
                <a:gd name="T32" fmla="*/ 428 w 1918"/>
                <a:gd name="T33" fmla="*/ 2 h 358"/>
                <a:gd name="T34" fmla="*/ 448 w 1918"/>
                <a:gd name="T35" fmla="*/ 0 h 358"/>
                <a:gd name="T36" fmla="*/ 470 w 1918"/>
                <a:gd name="T37" fmla="*/ 0 h 358"/>
                <a:gd name="T38" fmla="*/ 498 w 1918"/>
                <a:gd name="T39" fmla="*/ 0 h 358"/>
                <a:gd name="T40" fmla="*/ 528 w 1918"/>
                <a:gd name="T41" fmla="*/ 4 h 358"/>
                <a:gd name="T42" fmla="*/ 564 w 1918"/>
                <a:gd name="T43" fmla="*/ 12 h 358"/>
                <a:gd name="T44" fmla="*/ 564 w 1918"/>
                <a:gd name="T45" fmla="*/ 12 h 358"/>
                <a:gd name="T46" fmla="*/ 610 w 1918"/>
                <a:gd name="T47" fmla="*/ 22 h 358"/>
                <a:gd name="T48" fmla="*/ 674 w 1918"/>
                <a:gd name="T49" fmla="*/ 40 h 358"/>
                <a:gd name="T50" fmla="*/ 822 w 1918"/>
                <a:gd name="T51" fmla="*/ 80 h 358"/>
                <a:gd name="T52" fmla="*/ 964 w 1918"/>
                <a:gd name="T53" fmla="*/ 124 h 358"/>
                <a:gd name="T54" fmla="*/ 1054 w 1918"/>
                <a:gd name="T55" fmla="*/ 152 h 358"/>
                <a:gd name="T56" fmla="*/ 1054 w 1918"/>
                <a:gd name="T57" fmla="*/ 152 h 358"/>
                <a:gd name="T58" fmla="*/ 1166 w 1918"/>
                <a:gd name="T59" fmla="*/ 188 h 358"/>
                <a:gd name="T60" fmla="*/ 1348 w 1918"/>
                <a:gd name="T61" fmla="*/ 244 h 358"/>
                <a:gd name="T62" fmla="*/ 1616 w 1918"/>
                <a:gd name="T63" fmla="*/ 324 h 358"/>
                <a:gd name="T64" fmla="*/ 1616 w 1918"/>
                <a:gd name="T65" fmla="*/ 324 h 358"/>
                <a:gd name="T66" fmla="*/ 1634 w 1918"/>
                <a:gd name="T67" fmla="*/ 328 h 358"/>
                <a:gd name="T68" fmla="*/ 1658 w 1918"/>
                <a:gd name="T69" fmla="*/ 332 h 358"/>
                <a:gd name="T70" fmla="*/ 1726 w 1918"/>
                <a:gd name="T71" fmla="*/ 340 h 358"/>
                <a:gd name="T72" fmla="*/ 1918 w 1918"/>
                <a:gd name="T73" fmla="*/ 358 h 3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18" h="358">
                  <a:moveTo>
                    <a:pt x="0" y="230"/>
                  </a:moveTo>
                  <a:lnTo>
                    <a:pt x="0" y="230"/>
                  </a:lnTo>
                  <a:lnTo>
                    <a:pt x="34" y="214"/>
                  </a:lnTo>
                  <a:lnTo>
                    <a:pt x="70" y="192"/>
                  </a:lnTo>
                  <a:lnTo>
                    <a:pt x="108" y="170"/>
                  </a:lnTo>
                  <a:lnTo>
                    <a:pt x="136" y="150"/>
                  </a:lnTo>
                  <a:lnTo>
                    <a:pt x="170" y="128"/>
                  </a:lnTo>
                  <a:lnTo>
                    <a:pt x="214" y="98"/>
                  </a:lnTo>
                  <a:lnTo>
                    <a:pt x="284" y="54"/>
                  </a:lnTo>
                  <a:lnTo>
                    <a:pt x="304" y="42"/>
                  </a:lnTo>
                  <a:lnTo>
                    <a:pt x="332" y="30"/>
                  </a:lnTo>
                  <a:lnTo>
                    <a:pt x="384" y="12"/>
                  </a:lnTo>
                  <a:lnTo>
                    <a:pt x="412" y="4"/>
                  </a:lnTo>
                  <a:lnTo>
                    <a:pt x="428" y="2"/>
                  </a:lnTo>
                  <a:lnTo>
                    <a:pt x="448" y="0"/>
                  </a:lnTo>
                  <a:lnTo>
                    <a:pt x="470" y="0"/>
                  </a:lnTo>
                  <a:lnTo>
                    <a:pt x="498" y="0"/>
                  </a:lnTo>
                  <a:lnTo>
                    <a:pt x="528" y="4"/>
                  </a:lnTo>
                  <a:lnTo>
                    <a:pt x="564" y="12"/>
                  </a:lnTo>
                  <a:lnTo>
                    <a:pt x="610" y="22"/>
                  </a:lnTo>
                  <a:lnTo>
                    <a:pt x="674" y="40"/>
                  </a:lnTo>
                  <a:lnTo>
                    <a:pt x="822" y="80"/>
                  </a:lnTo>
                  <a:lnTo>
                    <a:pt x="964" y="124"/>
                  </a:lnTo>
                  <a:lnTo>
                    <a:pt x="1054" y="152"/>
                  </a:lnTo>
                  <a:lnTo>
                    <a:pt x="1166" y="188"/>
                  </a:lnTo>
                  <a:lnTo>
                    <a:pt x="1348" y="244"/>
                  </a:lnTo>
                  <a:lnTo>
                    <a:pt x="1616" y="324"/>
                  </a:lnTo>
                  <a:lnTo>
                    <a:pt x="1634" y="328"/>
                  </a:lnTo>
                  <a:lnTo>
                    <a:pt x="1658" y="332"/>
                  </a:lnTo>
                  <a:lnTo>
                    <a:pt x="1726" y="340"/>
                  </a:lnTo>
                  <a:lnTo>
                    <a:pt x="1918" y="358"/>
                  </a:lnTo>
                </a:path>
              </a:pathLst>
            </a:custGeom>
            <a:noFill/>
            <a:ln w="38100">
              <a:solidFill>
                <a:srgbClr val="CFDCB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3055" name="Line 45"/>
            <p:cNvSpPr>
              <a:spLocks noChangeShapeType="1"/>
            </p:cNvSpPr>
            <p:nvPr/>
          </p:nvSpPr>
          <p:spPr bwMode="auto">
            <a:xfrm>
              <a:off x="3565" y="2288"/>
              <a:ext cx="114" cy="0"/>
            </a:xfrm>
            <a:prstGeom prst="line">
              <a:avLst/>
            </a:prstGeom>
            <a:noFill/>
            <a:ln w="38100">
              <a:solidFill>
                <a:srgbClr val="CFDCB5"/>
              </a:solidFill>
              <a:round/>
              <a:headEnd/>
              <a:tailEnd/>
            </a:ln>
            <a:extLst>
              <a:ext uri="{909E8E84-426E-40dd-AFC4-6F175D3DCCD1}">
                <a14:hiddenFill xmlns:a14="http://schemas.microsoft.com/office/drawing/2010/main">
                  <a:noFill/>
                </a14:hiddenFill>
              </a:ext>
            </a:extLst>
          </p:spPr>
          <p:txBody>
            <a:bodyPr/>
            <a:lstStyle/>
            <a:p>
              <a:endParaRPr lang="es-MX" dirty="0"/>
            </a:p>
          </p:txBody>
        </p:sp>
      </p:gr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254000"/>
            <a:ext cx="9093200" cy="1143000"/>
          </a:xfrm>
        </p:spPr>
        <p:txBody>
          <a:bodyPr>
            <a:noAutofit/>
          </a:bodyPr>
          <a:lstStyle/>
          <a:p>
            <a:pPr>
              <a:defRPr/>
            </a:pPr>
            <a:r>
              <a:rPr lang="es-MX" sz="3400" dirty="0" smtClean="0"/>
              <a:t>Heredabilidad de la Migraña:</a:t>
            </a:r>
            <a:br>
              <a:rPr lang="es-MX" sz="3400" dirty="0" smtClean="0"/>
            </a:br>
            <a:r>
              <a:rPr lang="es-MX" sz="3400" dirty="0" smtClean="0"/>
              <a:t>Cuando los Pacientes Preguntan “¿Por Qué a Mí?”</a:t>
            </a:r>
            <a:endParaRPr lang="es-MX" sz="3400" dirty="0"/>
          </a:p>
        </p:txBody>
      </p:sp>
      <p:sp>
        <p:nvSpPr>
          <p:cNvPr id="44035" name="Rectangle 3"/>
          <p:cNvSpPr>
            <a:spLocks noChangeArrowheads="1"/>
          </p:cNvSpPr>
          <p:nvPr/>
        </p:nvSpPr>
        <p:spPr bwMode="auto">
          <a:xfrm>
            <a:off x="395536" y="1484784"/>
            <a:ext cx="8351837" cy="43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lnSpc>
                <a:spcPts val="2100"/>
              </a:lnSpc>
              <a:spcBef>
                <a:spcPct val="0"/>
              </a:spcBef>
              <a:spcAft>
                <a:spcPts val="0"/>
              </a:spcAft>
            </a:pPr>
            <a:r>
              <a:rPr lang="es-MX" altLang="fr-FR" sz="2000" dirty="0" smtClean="0"/>
              <a:t>Los estudios han identificado 13 variantes </a:t>
            </a:r>
          </a:p>
          <a:p>
            <a:pPr marL="0" indent="0" eaLnBrk="1" hangingPunct="1">
              <a:lnSpc>
                <a:spcPts val="2100"/>
              </a:lnSpc>
              <a:spcBef>
                <a:spcPct val="0"/>
              </a:spcBef>
              <a:spcAft>
                <a:spcPts val="0"/>
              </a:spcAft>
              <a:buNone/>
            </a:pPr>
            <a:r>
              <a:rPr lang="es-MX" altLang="fr-FR" sz="2000" dirty="0"/>
              <a:t> </a:t>
            </a:r>
            <a:r>
              <a:rPr lang="es-MX" altLang="fr-FR" sz="2000" dirty="0" smtClean="0"/>
              <a:t>    asociadas con migraña señalando genes </a:t>
            </a:r>
          </a:p>
          <a:p>
            <a:pPr marL="0" indent="0" eaLnBrk="1" hangingPunct="1">
              <a:lnSpc>
                <a:spcPts val="2100"/>
              </a:lnSpc>
              <a:spcBef>
                <a:spcPct val="0"/>
              </a:spcBef>
              <a:spcAft>
                <a:spcPts val="0"/>
              </a:spcAft>
              <a:buNone/>
            </a:pPr>
            <a:r>
              <a:rPr lang="es-MX" altLang="fr-FR" sz="2000" dirty="0"/>
              <a:t> </a:t>
            </a:r>
            <a:r>
              <a:rPr lang="es-MX" altLang="fr-FR" sz="2000" dirty="0" smtClean="0"/>
              <a:t>    que se agrupan en vías para la neurotransmisión </a:t>
            </a:r>
          </a:p>
          <a:p>
            <a:pPr marL="0" indent="0" eaLnBrk="1" hangingPunct="1">
              <a:lnSpc>
                <a:spcPts val="2100"/>
              </a:lnSpc>
              <a:spcBef>
                <a:spcPct val="0"/>
              </a:spcBef>
              <a:spcAft>
                <a:spcPts val="0"/>
              </a:spcAft>
              <a:buNone/>
            </a:pPr>
            <a:r>
              <a:rPr lang="es-MX" altLang="fr-FR" sz="2000" dirty="0" smtClean="0"/>
              <a:t>     </a:t>
            </a:r>
            <a:r>
              <a:rPr lang="es-MX" altLang="fr-FR" sz="2000" dirty="0"/>
              <a:t>g</a:t>
            </a:r>
            <a:r>
              <a:rPr lang="es-MX" altLang="fr-FR" sz="2000" dirty="0" smtClean="0"/>
              <a:t>lutamatérgica, función sináptica, sensibilización </a:t>
            </a:r>
          </a:p>
          <a:p>
            <a:pPr marL="0" indent="0" eaLnBrk="1" hangingPunct="1">
              <a:lnSpc>
                <a:spcPts val="2100"/>
              </a:lnSpc>
              <a:spcBef>
                <a:spcPct val="0"/>
              </a:spcBef>
              <a:spcAft>
                <a:spcPts val="0"/>
              </a:spcAft>
              <a:buNone/>
            </a:pPr>
            <a:r>
              <a:rPr lang="es-MX" altLang="fr-FR" sz="2000" dirty="0" smtClean="0"/>
              <a:t>     del dolor, metaloproteinasas, y vasculatura</a:t>
            </a:r>
          </a:p>
          <a:p>
            <a:pPr eaLnBrk="1" hangingPunct="1">
              <a:lnSpc>
                <a:spcPts val="2200"/>
              </a:lnSpc>
              <a:spcBef>
                <a:spcPct val="0"/>
              </a:spcBef>
              <a:spcAft>
                <a:spcPts val="0"/>
              </a:spcAft>
            </a:pPr>
            <a:r>
              <a:rPr lang="es-MX" altLang="fr-FR" sz="2000" dirty="0" smtClean="0"/>
              <a:t>La contribución patogénica individual </a:t>
            </a:r>
          </a:p>
          <a:p>
            <a:pPr marL="0" indent="0" eaLnBrk="1" hangingPunct="1">
              <a:lnSpc>
                <a:spcPts val="2200"/>
              </a:lnSpc>
              <a:spcBef>
                <a:spcPct val="0"/>
              </a:spcBef>
              <a:spcAft>
                <a:spcPts val="0"/>
              </a:spcAft>
              <a:buNone/>
            </a:pPr>
            <a:r>
              <a:rPr lang="es-MX" altLang="fr-FR" sz="2000" dirty="0"/>
              <a:t> </a:t>
            </a:r>
            <a:r>
              <a:rPr lang="es-MX" altLang="fr-FR" sz="2000" dirty="0" smtClean="0"/>
              <a:t>    de cada variante genética es difícil de evaluar </a:t>
            </a:r>
          </a:p>
          <a:p>
            <a:pPr lvl="1" eaLnBrk="1" hangingPunct="1">
              <a:spcBef>
                <a:spcPct val="0"/>
              </a:spcBef>
              <a:spcAft>
                <a:spcPts val="600"/>
              </a:spcAft>
            </a:pPr>
            <a:r>
              <a:rPr lang="es-MX" altLang="fr-FR" sz="2000" dirty="0"/>
              <a:t>tamaños de efecto pequeños e interaccio</a:t>
            </a:r>
            <a:r>
              <a:rPr lang="es-MX" altLang="fr-FR" sz="2000" dirty="0" smtClean="0"/>
              <a:t>nes complejas</a:t>
            </a:r>
          </a:p>
          <a:p>
            <a:pPr eaLnBrk="1" hangingPunct="1">
              <a:spcBef>
                <a:spcPct val="0"/>
              </a:spcBef>
              <a:spcAft>
                <a:spcPts val="600"/>
              </a:spcAft>
            </a:pPr>
            <a:r>
              <a:rPr lang="es-MX" altLang="fr-FR" sz="2000" dirty="0" smtClean="0"/>
              <a:t>Seis genes con tamaños de efecto grandes identificados en pacientes con síndromes de migraña monogénica rara en los que la migraña hemipléjica y no-hemipléjica con o sin aura son parte de una espectro clínico más grande</a:t>
            </a:r>
          </a:p>
          <a:p>
            <a:pPr eaLnBrk="1" hangingPunct="1">
              <a:spcBef>
                <a:spcPct val="0"/>
              </a:spcBef>
              <a:spcAft>
                <a:spcPts val="600"/>
              </a:spcAft>
            </a:pPr>
            <a:r>
              <a:rPr lang="es-MX" altLang="fr-FR" sz="2000" dirty="0" smtClean="0"/>
              <a:t>Modelos de ratón transgénico con mutaciones en el gen del síndrome de migraña monogénica humana mostraron características similares a la migraña y mayor susceptibilidad </a:t>
            </a:r>
            <a:r>
              <a:rPr lang="es-MX" altLang="fr-FR" sz="2000" dirty="0"/>
              <a:t>a depresión de diseminación cortical</a:t>
            </a:r>
          </a:p>
        </p:txBody>
      </p:sp>
      <p:sp>
        <p:nvSpPr>
          <p:cNvPr id="44036" name="TextBox 4"/>
          <p:cNvSpPr txBox="1">
            <a:spLocks noChangeArrowheads="1"/>
          </p:cNvSpPr>
          <p:nvPr/>
        </p:nvSpPr>
        <p:spPr bwMode="auto">
          <a:xfrm>
            <a:off x="50800" y="6567488"/>
            <a:ext cx="2670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 typeface="Arial" charset="0"/>
              <a:buNone/>
            </a:pPr>
            <a:r>
              <a:rPr lang="en-CA" altLang="fr-FR" sz="1000" dirty="0">
                <a:solidFill>
                  <a:schemeClr val="tx2"/>
                </a:solidFill>
              </a:rPr>
              <a:t>Ferrari MD </a:t>
            </a:r>
            <a:r>
              <a:rPr lang="en-CA" altLang="fr-FR" sz="1000" i="1" dirty="0">
                <a:solidFill>
                  <a:schemeClr val="tx2"/>
                </a:solidFill>
              </a:rPr>
              <a:t>et al. Lancet Neurol. </a:t>
            </a:r>
            <a:r>
              <a:rPr lang="en-CA" altLang="fr-FR" sz="1000" dirty="0">
                <a:solidFill>
                  <a:schemeClr val="tx2"/>
                </a:solidFill>
              </a:rPr>
              <a:t>2015;14:65-80. </a:t>
            </a:r>
          </a:p>
        </p:txBody>
      </p:sp>
      <p:pic>
        <p:nvPicPr>
          <p:cNvPr id="80898" name="Picture 2" descr="https://d3njjcbhbojbot.cloudfront.net/api/utilities/v1/imageproxy/https:/d15cw65ipctsrr.cloudfront.net/c1/a2948ad7001e855d2eb35f7c1d2827/course_genetics.jpg"/>
          <p:cNvPicPr>
            <a:picLocks noChangeAspect="1" noChangeArrowheads="1"/>
          </p:cNvPicPr>
          <p:nvPr/>
        </p:nvPicPr>
        <p:blipFill>
          <a:blip r:embed="rId3"/>
          <a:srcRect/>
          <a:stretch>
            <a:fillRect/>
          </a:stretch>
        </p:blipFill>
        <p:spPr bwMode="auto">
          <a:xfrm>
            <a:off x="6372225" y="1657350"/>
            <a:ext cx="2592388" cy="1458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dirty="0" smtClean="0"/>
              <a:t>Cambios Hormonales e Incidencia de Migraña sin Aura en Mujeres</a:t>
            </a:r>
            <a:endParaRPr lang="es-MX" dirty="0"/>
          </a:p>
        </p:txBody>
      </p:sp>
      <p:sp>
        <p:nvSpPr>
          <p:cNvPr id="45059" name="Rectangle 7"/>
          <p:cNvSpPr>
            <a:spLocks noChangeArrowheads="1"/>
          </p:cNvSpPr>
          <p:nvPr/>
        </p:nvSpPr>
        <p:spPr bwMode="auto">
          <a:xfrm>
            <a:off x="-4763" y="6597650"/>
            <a:ext cx="457200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spcBef>
                <a:spcPct val="30000"/>
              </a:spcBef>
              <a:buFontTx/>
              <a:buNone/>
            </a:pPr>
            <a:r>
              <a:rPr lang="en-CA" altLang="en-US" sz="1000" dirty="0"/>
              <a:t>Sacco S </a:t>
            </a:r>
            <a:r>
              <a:rPr lang="en-CA" altLang="en-US" sz="1000" i="1" dirty="0"/>
              <a:t>et al</a:t>
            </a:r>
            <a:r>
              <a:rPr lang="en-CA" altLang="en-US" sz="1000" dirty="0"/>
              <a:t>. </a:t>
            </a:r>
            <a:r>
              <a:rPr lang="en-CA" altLang="en-US" sz="1000" i="1" dirty="0"/>
              <a:t>J </a:t>
            </a:r>
            <a:r>
              <a:rPr lang="en-CA" altLang="en-US" sz="1000" i="1" dirty="0" smtClean="0"/>
              <a:t>Headache Dolor</a:t>
            </a:r>
            <a:r>
              <a:rPr lang="en-CA" altLang="en-US" sz="1000" dirty="0" smtClean="0"/>
              <a:t>. </a:t>
            </a:r>
            <a:r>
              <a:rPr lang="en-CA" altLang="en-US" sz="1000" dirty="0"/>
              <a:t>2012;13:177-89.</a:t>
            </a:r>
          </a:p>
        </p:txBody>
      </p:sp>
      <p:sp>
        <p:nvSpPr>
          <p:cNvPr id="6" name="Rectangle 5"/>
          <p:cNvSpPr/>
          <p:nvPr/>
        </p:nvSpPr>
        <p:spPr>
          <a:xfrm>
            <a:off x="684213" y="2276475"/>
            <a:ext cx="7704137" cy="3384550"/>
          </a:xfrm>
          <a:prstGeom prst="rect">
            <a:avLst/>
          </a:prstGeom>
          <a:solidFill>
            <a:schemeClr val="bg1"/>
          </a:solidFill>
          <a:ln>
            <a:noFill/>
          </a:ln>
          <a:effectLst>
            <a:outerShdw blurRad="292100" dist="1397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grpSp>
        <p:nvGrpSpPr>
          <p:cNvPr id="45061" name="Group 5"/>
          <p:cNvGrpSpPr>
            <a:grpSpLocks noChangeAspect="1"/>
          </p:cNvGrpSpPr>
          <p:nvPr/>
        </p:nvGrpSpPr>
        <p:grpSpPr bwMode="auto">
          <a:xfrm>
            <a:off x="776287" y="2373313"/>
            <a:ext cx="7518400" cy="3200400"/>
            <a:chOff x="489" y="1495"/>
            <a:chExt cx="4736" cy="2016"/>
          </a:xfrm>
        </p:grpSpPr>
        <p:sp>
          <p:nvSpPr>
            <p:cNvPr id="45062" name="AutoShape 4"/>
            <p:cNvSpPr>
              <a:spLocks noChangeAspect="1" noChangeArrowheads="1" noTextEdit="1"/>
            </p:cNvSpPr>
            <p:nvPr/>
          </p:nvSpPr>
          <p:spPr bwMode="auto">
            <a:xfrm>
              <a:off x="489" y="1495"/>
              <a:ext cx="4736"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45063" name="Rectangle 6"/>
            <p:cNvSpPr>
              <a:spLocks noChangeArrowheads="1"/>
            </p:cNvSpPr>
            <p:nvPr/>
          </p:nvSpPr>
          <p:spPr bwMode="auto">
            <a:xfrm>
              <a:off x="1305" y="3275"/>
              <a:ext cx="1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000" dirty="0">
                  <a:latin typeface="Arial" charset="0"/>
                </a:rPr>
                <a:t>D</a:t>
              </a:r>
              <a:r>
                <a:rPr lang="es-MX" altLang="en-US" sz="1000" dirty="0" smtClean="0">
                  <a:latin typeface="Arial" charset="0"/>
                </a:rPr>
                <a:t>ías</a:t>
              </a:r>
              <a:endParaRPr lang="es-MX" altLang="en-US" sz="1800" dirty="0">
                <a:solidFill>
                  <a:schemeClr val="tx1"/>
                </a:solidFill>
                <a:latin typeface="Arial" charset="0"/>
              </a:endParaRPr>
            </a:p>
          </p:txBody>
        </p:sp>
        <p:sp>
          <p:nvSpPr>
            <p:cNvPr id="45064" name="Rectangle 7"/>
            <p:cNvSpPr>
              <a:spLocks noChangeArrowheads="1"/>
            </p:cNvSpPr>
            <p:nvPr/>
          </p:nvSpPr>
          <p:spPr bwMode="auto">
            <a:xfrm>
              <a:off x="1203"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14</a:t>
              </a:r>
              <a:endParaRPr lang="es-MX" altLang="en-US" sz="1800" dirty="0">
                <a:solidFill>
                  <a:schemeClr val="tx1"/>
                </a:solidFill>
                <a:latin typeface="Arial" charset="0"/>
              </a:endParaRPr>
            </a:p>
          </p:txBody>
        </p:sp>
        <p:sp>
          <p:nvSpPr>
            <p:cNvPr id="45065" name="Rectangle 8"/>
            <p:cNvSpPr>
              <a:spLocks noChangeArrowheads="1"/>
            </p:cNvSpPr>
            <p:nvPr/>
          </p:nvSpPr>
          <p:spPr bwMode="auto">
            <a:xfrm>
              <a:off x="1507"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21</a:t>
              </a:r>
              <a:endParaRPr lang="es-MX" altLang="en-US" sz="1800" dirty="0">
                <a:solidFill>
                  <a:schemeClr val="tx1"/>
                </a:solidFill>
                <a:latin typeface="Arial" charset="0"/>
              </a:endParaRPr>
            </a:p>
          </p:txBody>
        </p:sp>
        <p:sp>
          <p:nvSpPr>
            <p:cNvPr id="45066" name="Rectangle 9"/>
            <p:cNvSpPr>
              <a:spLocks noChangeArrowheads="1"/>
            </p:cNvSpPr>
            <p:nvPr/>
          </p:nvSpPr>
          <p:spPr bwMode="auto">
            <a:xfrm>
              <a:off x="1823"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28</a:t>
              </a:r>
              <a:endParaRPr lang="es-MX" altLang="en-US" sz="1800" dirty="0">
                <a:solidFill>
                  <a:schemeClr val="tx1"/>
                </a:solidFill>
                <a:latin typeface="Arial" charset="0"/>
              </a:endParaRPr>
            </a:p>
          </p:txBody>
        </p:sp>
        <p:sp>
          <p:nvSpPr>
            <p:cNvPr id="45067" name="Rectangle 10"/>
            <p:cNvSpPr>
              <a:spLocks noChangeArrowheads="1"/>
            </p:cNvSpPr>
            <p:nvPr/>
          </p:nvSpPr>
          <p:spPr bwMode="auto">
            <a:xfrm>
              <a:off x="913" y="312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7</a:t>
              </a:r>
              <a:endParaRPr lang="es-MX" altLang="en-US" sz="1800" dirty="0">
                <a:solidFill>
                  <a:schemeClr val="tx1"/>
                </a:solidFill>
                <a:latin typeface="Arial" charset="0"/>
              </a:endParaRPr>
            </a:p>
          </p:txBody>
        </p:sp>
        <p:sp>
          <p:nvSpPr>
            <p:cNvPr id="45068" name="Rectangle 11"/>
            <p:cNvSpPr>
              <a:spLocks noChangeArrowheads="1"/>
            </p:cNvSpPr>
            <p:nvPr/>
          </p:nvSpPr>
          <p:spPr bwMode="auto">
            <a:xfrm>
              <a:off x="2249" y="312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4</a:t>
              </a:r>
              <a:endParaRPr lang="es-MX" altLang="en-US" sz="1800" dirty="0">
                <a:solidFill>
                  <a:schemeClr val="tx1"/>
                </a:solidFill>
                <a:latin typeface="Arial" charset="0"/>
              </a:endParaRPr>
            </a:p>
          </p:txBody>
        </p:sp>
        <p:sp>
          <p:nvSpPr>
            <p:cNvPr id="45069" name="Rectangle 12"/>
            <p:cNvSpPr>
              <a:spLocks noChangeArrowheads="1"/>
            </p:cNvSpPr>
            <p:nvPr/>
          </p:nvSpPr>
          <p:spPr bwMode="auto">
            <a:xfrm>
              <a:off x="2399" y="3127"/>
              <a:ext cx="3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8</a:t>
              </a:r>
              <a:endParaRPr lang="es-MX" altLang="en-US" sz="1800" dirty="0">
                <a:solidFill>
                  <a:schemeClr val="tx1"/>
                </a:solidFill>
                <a:latin typeface="Arial" charset="0"/>
              </a:endParaRPr>
            </a:p>
          </p:txBody>
        </p:sp>
        <p:sp>
          <p:nvSpPr>
            <p:cNvPr id="45070" name="Rectangle 13"/>
            <p:cNvSpPr>
              <a:spLocks noChangeArrowheads="1"/>
            </p:cNvSpPr>
            <p:nvPr/>
          </p:nvSpPr>
          <p:spPr bwMode="auto">
            <a:xfrm>
              <a:off x="2531"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12</a:t>
              </a:r>
              <a:endParaRPr lang="es-MX" altLang="en-US" sz="1800" dirty="0">
                <a:solidFill>
                  <a:schemeClr val="tx1"/>
                </a:solidFill>
                <a:latin typeface="Arial" charset="0"/>
              </a:endParaRPr>
            </a:p>
          </p:txBody>
        </p:sp>
        <p:sp>
          <p:nvSpPr>
            <p:cNvPr id="45071" name="Rectangle 14"/>
            <p:cNvSpPr>
              <a:spLocks noChangeArrowheads="1"/>
            </p:cNvSpPr>
            <p:nvPr/>
          </p:nvSpPr>
          <p:spPr bwMode="auto">
            <a:xfrm>
              <a:off x="2681"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16</a:t>
              </a:r>
              <a:endParaRPr lang="es-MX" altLang="en-US" sz="1800" dirty="0">
                <a:solidFill>
                  <a:schemeClr val="tx1"/>
                </a:solidFill>
                <a:latin typeface="Arial" charset="0"/>
              </a:endParaRPr>
            </a:p>
          </p:txBody>
        </p:sp>
        <p:sp>
          <p:nvSpPr>
            <p:cNvPr id="45072" name="Rectangle 15"/>
            <p:cNvSpPr>
              <a:spLocks noChangeArrowheads="1"/>
            </p:cNvSpPr>
            <p:nvPr/>
          </p:nvSpPr>
          <p:spPr bwMode="auto">
            <a:xfrm>
              <a:off x="2831"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20</a:t>
              </a:r>
              <a:endParaRPr lang="es-MX" altLang="en-US" sz="1800" dirty="0">
                <a:solidFill>
                  <a:schemeClr val="tx1"/>
                </a:solidFill>
                <a:latin typeface="Arial" charset="0"/>
              </a:endParaRPr>
            </a:p>
          </p:txBody>
        </p:sp>
        <p:sp>
          <p:nvSpPr>
            <p:cNvPr id="45073" name="Rectangle 16"/>
            <p:cNvSpPr>
              <a:spLocks noChangeArrowheads="1"/>
            </p:cNvSpPr>
            <p:nvPr/>
          </p:nvSpPr>
          <p:spPr bwMode="auto">
            <a:xfrm>
              <a:off x="2981"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24</a:t>
              </a:r>
              <a:endParaRPr lang="es-MX" altLang="en-US" sz="1800" dirty="0">
                <a:solidFill>
                  <a:schemeClr val="tx1"/>
                </a:solidFill>
                <a:latin typeface="Arial" charset="0"/>
              </a:endParaRPr>
            </a:p>
          </p:txBody>
        </p:sp>
        <p:sp>
          <p:nvSpPr>
            <p:cNvPr id="45074" name="Rectangle 17"/>
            <p:cNvSpPr>
              <a:spLocks noChangeArrowheads="1"/>
            </p:cNvSpPr>
            <p:nvPr/>
          </p:nvSpPr>
          <p:spPr bwMode="auto">
            <a:xfrm>
              <a:off x="3131"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28</a:t>
              </a:r>
              <a:endParaRPr lang="es-MX" altLang="en-US" sz="1800" dirty="0">
                <a:solidFill>
                  <a:schemeClr val="tx1"/>
                </a:solidFill>
                <a:latin typeface="Arial" charset="0"/>
              </a:endParaRPr>
            </a:p>
          </p:txBody>
        </p:sp>
        <p:sp>
          <p:nvSpPr>
            <p:cNvPr id="45075" name="Rectangle 18"/>
            <p:cNvSpPr>
              <a:spLocks noChangeArrowheads="1"/>
            </p:cNvSpPr>
            <p:nvPr/>
          </p:nvSpPr>
          <p:spPr bwMode="auto">
            <a:xfrm>
              <a:off x="3283"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32</a:t>
              </a:r>
              <a:endParaRPr lang="es-MX" altLang="en-US" sz="1800" dirty="0">
                <a:solidFill>
                  <a:schemeClr val="tx1"/>
                </a:solidFill>
                <a:latin typeface="Arial" charset="0"/>
              </a:endParaRPr>
            </a:p>
          </p:txBody>
        </p:sp>
        <p:sp>
          <p:nvSpPr>
            <p:cNvPr id="45076" name="Rectangle 19"/>
            <p:cNvSpPr>
              <a:spLocks noChangeArrowheads="1"/>
            </p:cNvSpPr>
            <p:nvPr/>
          </p:nvSpPr>
          <p:spPr bwMode="auto">
            <a:xfrm>
              <a:off x="3909"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30</a:t>
              </a:r>
              <a:endParaRPr lang="es-MX" altLang="en-US" sz="1800" dirty="0">
                <a:solidFill>
                  <a:schemeClr val="tx1"/>
                </a:solidFill>
                <a:latin typeface="Arial" charset="0"/>
              </a:endParaRPr>
            </a:p>
          </p:txBody>
        </p:sp>
        <p:sp>
          <p:nvSpPr>
            <p:cNvPr id="45077" name="Rectangle 20"/>
            <p:cNvSpPr>
              <a:spLocks noChangeArrowheads="1"/>
            </p:cNvSpPr>
            <p:nvPr/>
          </p:nvSpPr>
          <p:spPr bwMode="auto">
            <a:xfrm>
              <a:off x="4159"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40</a:t>
              </a:r>
              <a:endParaRPr lang="es-MX" altLang="en-US" sz="1800" dirty="0">
                <a:solidFill>
                  <a:schemeClr val="tx1"/>
                </a:solidFill>
                <a:latin typeface="Arial" charset="0"/>
              </a:endParaRPr>
            </a:p>
          </p:txBody>
        </p:sp>
        <p:sp>
          <p:nvSpPr>
            <p:cNvPr id="45078" name="Rectangle 21"/>
            <p:cNvSpPr>
              <a:spLocks noChangeArrowheads="1"/>
            </p:cNvSpPr>
            <p:nvPr/>
          </p:nvSpPr>
          <p:spPr bwMode="auto">
            <a:xfrm>
              <a:off x="4411"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50</a:t>
              </a:r>
              <a:endParaRPr lang="es-MX" altLang="en-US" sz="1800" dirty="0">
                <a:solidFill>
                  <a:schemeClr val="tx1"/>
                </a:solidFill>
                <a:latin typeface="Arial" charset="0"/>
              </a:endParaRPr>
            </a:p>
          </p:txBody>
        </p:sp>
        <p:sp>
          <p:nvSpPr>
            <p:cNvPr id="45079" name="Rectangle 22"/>
            <p:cNvSpPr>
              <a:spLocks noChangeArrowheads="1"/>
            </p:cNvSpPr>
            <p:nvPr/>
          </p:nvSpPr>
          <p:spPr bwMode="auto">
            <a:xfrm>
              <a:off x="4677"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60</a:t>
              </a:r>
              <a:endParaRPr lang="es-MX" altLang="en-US" sz="1800" dirty="0">
                <a:solidFill>
                  <a:schemeClr val="tx1"/>
                </a:solidFill>
                <a:latin typeface="Arial" charset="0"/>
              </a:endParaRPr>
            </a:p>
          </p:txBody>
        </p:sp>
        <p:sp>
          <p:nvSpPr>
            <p:cNvPr id="45080" name="Rectangle 23"/>
            <p:cNvSpPr>
              <a:spLocks noChangeArrowheads="1"/>
            </p:cNvSpPr>
            <p:nvPr/>
          </p:nvSpPr>
          <p:spPr bwMode="auto">
            <a:xfrm>
              <a:off x="4949"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70</a:t>
              </a:r>
              <a:endParaRPr lang="es-MX" altLang="en-US" sz="1800" dirty="0">
                <a:solidFill>
                  <a:schemeClr val="tx1"/>
                </a:solidFill>
                <a:latin typeface="Arial" charset="0"/>
              </a:endParaRPr>
            </a:p>
          </p:txBody>
        </p:sp>
        <p:sp>
          <p:nvSpPr>
            <p:cNvPr id="45081" name="Rectangle 24"/>
            <p:cNvSpPr>
              <a:spLocks noChangeArrowheads="1"/>
            </p:cNvSpPr>
            <p:nvPr/>
          </p:nvSpPr>
          <p:spPr bwMode="auto">
            <a:xfrm>
              <a:off x="3433"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36</a:t>
              </a:r>
              <a:endParaRPr lang="es-MX" altLang="en-US" sz="1800" dirty="0">
                <a:solidFill>
                  <a:schemeClr val="tx1"/>
                </a:solidFill>
                <a:latin typeface="Arial" charset="0"/>
              </a:endParaRPr>
            </a:p>
          </p:txBody>
        </p:sp>
        <p:sp>
          <p:nvSpPr>
            <p:cNvPr id="45082" name="Rectangle 25"/>
            <p:cNvSpPr>
              <a:spLocks noChangeArrowheads="1"/>
            </p:cNvSpPr>
            <p:nvPr/>
          </p:nvSpPr>
          <p:spPr bwMode="auto">
            <a:xfrm>
              <a:off x="3583" y="3127"/>
              <a:ext cx="7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40</a:t>
              </a:r>
              <a:endParaRPr lang="es-MX" altLang="en-US" sz="1800" dirty="0">
                <a:solidFill>
                  <a:schemeClr val="tx1"/>
                </a:solidFill>
                <a:latin typeface="Arial" charset="0"/>
              </a:endParaRPr>
            </a:p>
          </p:txBody>
        </p:sp>
        <p:sp>
          <p:nvSpPr>
            <p:cNvPr id="45083" name="Rectangle 26"/>
            <p:cNvSpPr>
              <a:spLocks noChangeArrowheads="1"/>
            </p:cNvSpPr>
            <p:nvPr/>
          </p:nvSpPr>
          <p:spPr bwMode="auto">
            <a:xfrm rot="16200000">
              <a:off x="-269" y="2281"/>
              <a:ext cx="16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100" dirty="0" smtClean="0">
                  <a:latin typeface="Arial" charset="0"/>
                </a:rPr>
                <a:t>NIVELES DE HORMONAS EN SANGRE</a:t>
              </a:r>
              <a:endParaRPr lang="es-MX" altLang="en-US" sz="1800" dirty="0">
                <a:solidFill>
                  <a:schemeClr val="tx1"/>
                </a:solidFill>
                <a:latin typeface="Arial" charset="0"/>
              </a:endParaRPr>
            </a:p>
          </p:txBody>
        </p:sp>
        <p:sp>
          <p:nvSpPr>
            <p:cNvPr id="45084" name="Rectangle 27"/>
            <p:cNvSpPr>
              <a:spLocks noChangeArrowheads="1"/>
            </p:cNvSpPr>
            <p:nvPr/>
          </p:nvSpPr>
          <p:spPr bwMode="auto">
            <a:xfrm>
              <a:off x="957" y="3403"/>
              <a:ext cx="8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100" dirty="0" smtClean="0">
                  <a:latin typeface="Arial" charset="0"/>
                </a:rPr>
                <a:t>CICLO MENSTRUAL</a:t>
              </a:r>
              <a:endParaRPr lang="es-MX" altLang="en-US" sz="1800" dirty="0">
                <a:solidFill>
                  <a:schemeClr val="tx1"/>
                </a:solidFill>
                <a:latin typeface="Arial" charset="0"/>
              </a:endParaRPr>
            </a:p>
          </p:txBody>
        </p:sp>
        <p:sp>
          <p:nvSpPr>
            <p:cNvPr id="45085" name="Rectangle 28"/>
            <p:cNvSpPr>
              <a:spLocks noChangeArrowheads="1"/>
            </p:cNvSpPr>
            <p:nvPr/>
          </p:nvSpPr>
          <p:spPr bwMode="auto">
            <a:xfrm>
              <a:off x="2585" y="3403"/>
              <a:ext cx="5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100" dirty="0" smtClean="0">
                  <a:latin typeface="Arial" charset="0"/>
                </a:rPr>
                <a:t>EMBARAZO</a:t>
              </a:r>
              <a:endParaRPr lang="es-MX" altLang="en-US" sz="1800" dirty="0">
                <a:solidFill>
                  <a:schemeClr val="tx1"/>
                </a:solidFill>
                <a:latin typeface="Arial" charset="0"/>
              </a:endParaRPr>
            </a:p>
          </p:txBody>
        </p:sp>
        <p:sp>
          <p:nvSpPr>
            <p:cNvPr id="45086" name="Rectangle 29"/>
            <p:cNvSpPr>
              <a:spLocks noChangeArrowheads="1"/>
            </p:cNvSpPr>
            <p:nvPr/>
          </p:nvSpPr>
          <p:spPr bwMode="auto">
            <a:xfrm>
              <a:off x="4205" y="3403"/>
              <a:ext cx="5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100" dirty="0" smtClean="0">
                  <a:latin typeface="Arial" charset="0"/>
                </a:rPr>
                <a:t>MENOPAUSIA</a:t>
              </a:r>
              <a:endParaRPr lang="es-MX" altLang="en-US" sz="1800" dirty="0">
                <a:solidFill>
                  <a:schemeClr val="tx1"/>
                </a:solidFill>
                <a:latin typeface="Arial" charset="0"/>
              </a:endParaRPr>
            </a:p>
          </p:txBody>
        </p:sp>
        <p:sp>
          <p:nvSpPr>
            <p:cNvPr id="45087" name="Rectangle 30"/>
            <p:cNvSpPr>
              <a:spLocks noChangeArrowheads="1"/>
            </p:cNvSpPr>
            <p:nvPr/>
          </p:nvSpPr>
          <p:spPr bwMode="auto">
            <a:xfrm>
              <a:off x="2751" y="3275"/>
              <a:ext cx="33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000" dirty="0" smtClean="0">
                  <a:latin typeface="Arial" charset="0"/>
                </a:rPr>
                <a:t>Semanas</a:t>
              </a:r>
              <a:endParaRPr lang="es-MX" altLang="en-US" sz="1800" dirty="0">
                <a:solidFill>
                  <a:schemeClr val="tx1"/>
                </a:solidFill>
                <a:latin typeface="Arial" charset="0"/>
              </a:endParaRPr>
            </a:p>
          </p:txBody>
        </p:sp>
        <p:sp>
          <p:nvSpPr>
            <p:cNvPr id="45088" name="Rectangle 31"/>
            <p:cNvSpPr>
              <a:spLocks noChangeArrowheads="1"/>
            </p:cNvSpPr>
            <p:nvPr/>
          </p:nvSpPr>
          <p:spPr bwMode="auto">
            <a:xfrm>
              <a:off x="4127" y="1689"/>
              <a:ext cx="19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PROG</a:t>
              </a:r>
              <a:endParaRPr lang="es-MX" altLang="en-US" sz="1800" dirty="0">
                <a:solidFill>
                  <a:schemeClr val="tx1"/>
                </a:solidFill>
                <a:latin typeface="Arial" charset="0"/>
              </a:endParaRPr>
            </a:p>
          </p:txBody>
        </p:sp>
        <p:sp>
          <p:nvSpPr>
            <p:cNvPr id="45089" name="Rectangle 32"/>
            <p:cNvSpPr>
              <a:spLocks noChangeArrowheads="1"/>
            </p:cNvSpPr>
            <p:nvPr/>
          </p:nvSpPr>
          <p:spPr bwMode="auto">
            <a:xfrm>
              <a:off x="4127" y="1849"/>
              <a:ext cx="1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EST</a:t>
              </a:r>
              <a:endParaRPr lang="es-MX" altLang="en-US" sz="1800" dirty="0">
                <a:solidFill>
                  <a:schemeClr val="tx1"/>
                </a:solidFill>
                <a:latin typeface="Arial" charset="0"/>
              </a:endParaRPr>
            </a:p>
          </p:txBody>
        </p:sp>
        <p:sp>
          <p:nvSpPr>
            <p:cNvPr id="45090" name="Rectangle 33"/>
            <p:cNvSpPr>
              <a:spLocks noChangeArrowheads="1"/>
            </p:cNvSpPr>
            <p:nvPr/>
          </p:nvSpPr>
          <p:spPr bwMode="auto">
            <a:xfrm>
              <a:off x="4603" y="1689"/>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LH</a:t>
              </a:r>
              <a:endParaRPr lang="es-MX" altLang="en-US" sz="1800" dirty="0">
                <a:solidFill>
                  <a:schemeClr val="tx1"/>
                </a:solidFill>
                <a:latin typeface="Arial" charset="0"/>
              </a:endParaRPr>
            </a:p>
          </p:txBody>
        </p:sp>
        <p:sp>
          <p:nvSpPr>
            <p:cNvPr id="45091" name="Rectangle 34"/>
            <p:cNvSpPr>
              <a:spLocks noChangeArrowheads="1"/>
            </p:cNvSpPr>
            <p:nvPr/>
          </p:nvSpPr>
          <p:spPr bwMode="auto">
            <a:xfrm>
              <a:off x="4603" y="1969"/>
              <a:ext cx="3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incidencia </a:t>
              </a:r>
              <a:endParaRPr lang="es-MX" altLang="en-US" sz="1800" dirty="0">
                <a:solidFill>
                  <a:schemeClr val="tx1"/>
                </a:solidFill>
                <a:latin typeface="Arial" charset="0"/>
              </a:endParaRPr>
            </a:p>
          </p:txBody>
        </p:sp>
        <p:sp>
          <p:nvSpPr>
            <p:cNvPr id="45092" name="Rectangle 35"/>
            <p:cNvSpPr>
              <a:spLocks noChangeArrowheads="1"/>
            </p:cNvSpPr>
            <p:nvPr/>
          </p:nvSpPr>
          <p:spPr bwMode="auto">
            <a:xfrm>
              <a:off x="4603" y="2043"/>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migraña</a:t>
              </a:r>
              <a:endParaRPr lang="es-MX" altLang="en-US" sz="1800" dirty="0">
                <a:solidFill>
                  <a:schemeClr val="tx1"/>
                </a:solidFill>
                <a:latin typeface="Arial" charset="0"/>
              </a:endParaRPr>
            </a:p>
          </p:txBody>
        </p:sp>
        <p:sp>
          <p:nvSpPr>
            <p:cNvPr id="45093" name="Rectangle 36"/>
            <p:cNvSpPr>
              <a:spLocks noChangeArrowheads="1"/>
            </p:cNvSpPr>
            <p:nvPr/>
          </p:nvSpPr>
          <p:spPr bwMode="auto">
            <a:xfrm>
              <a:off x="4603" y="1849"/>
              <a:ext cx="11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hcG</a:t>
              </a:r>
              <a:endParaRPr lang="es-MX" altLang="en-US" sz="1800" dirty="0">
                <a:solidFill>
                  <a:schemeClr val="tx1"/>
                </a:solidFill>
                <a:latin typeface="Arial" charset="0"/>
              </a:endParaRPr>
            </a:p>
          </p:txBody>
        </p:sp>
        <p:sp>
          <p:nvSpPr>
            <p:cNvPr id="45094" name="Rectangle 37"/>
            <p:cNvSpPr>
              <a:spLocks noChangeArrowheads="1"/>
            </p:cNvSpPr>
            <p:nvPr/>
          </p:nvSpPr>
          <p:spPr bwMode="auto">
            <a:xfrm>
              <a:off x="4127" y="2009"/>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FSH</a:t>
              </a:r>
              <a:endParaRPr lang="es-MX" altLang="en-US" sz="1800" dirty="0">
                <a:solidFill>
                  <a:schemeClr val="tx1"/>
                </a:solidFill>
                <a:latin typeface="Arial" charset="0"/>
              </a:endParaRPr>
            </a:p>
          </p:txBody>
        </p:sp>
        <p:sp>
          <p:nvSpPr>
            <p:cNvPr id="45095" name="Rectangle 38"/>
            <p:cNvSpPr>
              <a:spLocks noChangeArrowheads="1"/>
            </p:cNvSpPr>
            <p:nvPr/>
          </p:nvSpPr>
          <p:spPr bwMode="auto">
            <a:xfrm>
              <a:off x="4289" y="3275"/>
              <a:ext cx="43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000" dirty="0" smtClean="0">
                  <a:latin typeface="Arial" charset="0"/>
                </a:rPr>
                <a:t>Edad (años)</a:t>
              </a:r>
              <a:endParaRPr lang="es-MX" altLang="en-US" sz="1800" dirty="0">
                <a:solidFill>
                  <a:schemeClr val="tx1"/>
                </a:solidFill>
                <a:latin typeface="Arial" charset="0"/>
              </a:endParaRPr>
            </a:p>
          </p:txBody>
        </p:sp>
        <p:sp>
          <p:nvSpPr>
            <p:cNvPr id="45096" name="Rectangle 39"/>
            <p:cNvSpPr>
              <a:spLocks noChangeArrowheads="1"/>
            </p:cNvSpPr>
            <p:nvPr/>
          </p:nvSpPr>
          <p:spPr bwMode="auto">
            <a:xfrm>
              <a:off x="2179" y="1547"/>
              <a:ext cx="1540" cy="1510"/>
            </a:xfrm>
            <a:prstGeom prst="rect">
              <a:avLst/>
            </a:prstGeom>
            <a:solidFill>
              <a:srgbClr val="F8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endParaRPr lang="es-MX" altLang="en-US" sz="1800" dirty="0">
                <a:solidFill>
                  <a:schemeClr val="tx1"/>
                </a:solidFill>
              </a:endParaRPr>
            </a:p>
          </p:txBody>
        </p:sp>
        <p:sp>
          <p:nvSpPr>
            <p:cNvPr id="45097" name="Freeform 40"/>
            <p:cNvSpPr>
              <a:spLocks/>
            </p:cNvSpPr>
            <p:nvPr/>
          </p:nvSpPr>
          <p:spPr bwMode="auto">
            <a:xfrm>
              <a:off x="613" y="2441"/>
              <a:ext cx="4484" cy="620"/>
            </a:xfrm>
            <a:custGeom>
              <a:avLst/>
              <a:gdLst>
                <a:gd name="T0" fmla="*/ 4040 w 4484"/>
                <a:gd name="T1" fmla="*/ 576 h 620"/>
                <a:gd name="T2" fmla="*/ 3838 w 4484"/>
                <a:gd name="T3" fmla="*/ 530 h 620"/>
                <a:gd name="T4" fmla="*/ 3804 w 4484"/>
                <a:gd name="T5" fmla="*/ 494 h 620"/>
                <a:gd name="T6" fmla="*/ 3784 w 4484"/>
                <a:gd name="T7" fmla="*/ 428 h 620"/>
                <a:gd name="T8" fmla="*/ 3748 w 4484"/>
                <a:gd name="T9" fmla="*/ 318 h 620"/>
                <a:gd name="T10" fmla="*/ 3704 w 4484"/>
                <a:gd name="T11" fmla="*/ 202 h 620"/>
                <a:gd name="T12" fmla="*/ 3670 w 4484"/>
                <a:gd name="T13" fmla="*/ 152 h 620"/>
                <a:gd name="T14" fmla="*/ 3608 w 4484"/>
                <a:gd name="T15" fmla="*/ 196 h 620"/>
                <a:gd name="T16" fmla="*/ 3572 w 4484"/>
                <a:gd name="T17" fmla="*/ 314 h 620"/>
                <a:gd name="T18" fmla="*/ 3528 w 4484"/>
                <a:gd name="T19" fmla="*/ 460 h 620"/>
                <a:gd name="T20" fmla="*/ 3434 w 4484"/>
                <a:gd name="T21" fmla="*/ 548 h 620"/>
                <a:gd name="T22" fmla="*/ 3388 w 4484"/>
                <a:gd name="T23" fmla="*/ 524 h 620"/>
                <a:gd name="T24" fmla="*/ 3366 w 4484"/>
                <a:gd name="T25" fmla="*/ 534 h 620"/>
                <a:gd name="T26" fmla="*/ 3330 w 4484"/>
                <a:gd name="T27" fmla="*/ 534 h 620"/>
                <a:gd name="T28" fmla="*/ 3304 w 4484"/>
                <a:gd name="T29" fmla="*/ 578 h 620"/>
                <a:gd name="T30" fmla="*/ 3256 w 4484"/>
                <a:gd name="T31" fmla="*/ 546 h 620"/>
                <a:gd name="T32" fmla="*/ 3194 w 4484"/>
                <a:gd name="T33" fmla="*/ 484 h 620"/>
                <a:gd name="T34" fmla="*/ 3136 w 4484"/>
                <a:gd name="T35" fmla="*/ 518 h 620"/>
                <a:gd name="T36" fmla="*/ 3078 w 4484"/>
                <a:gd name="T37" fmla="*/ 500 h 620"/>
                <a:gd name="T38" fmla="*/ 3042 w 4484"/>
                <a:gd name="T39" fmla="*/ 394 h 620"/>
                <a:gd name="T40" fmla="*/ 3006 w 4484"/>
                <a:gd name="T41" fmla="*/ 330 h 620"/>
                <a:gd name="T42" fmla="*/ 2962 w 4484"/>
                <a:gd name="T43" fmla="*/ 50 h 620"/>
                <a:gd name="T44" fmla="*/ 2918 w 4484"/>
                <a:gd name="T45" fmla="*/ 28 h 620"/>
                <a:gd name="T46" fmla="*/ 2852 w 4484"/>
                <a:gd name="T47" fmla="*/ 84 h 620"/>
                <a:gd name="T48" fmla="*/ 2816 w 4484"/>
                <a:gd name="T49" fmla="*/ 256 h 620"/>
                <a:gd name="T50" fmla="*/ 2772 w 4484"/>
                <a:gd name="T51" fmla="*/ 418 h 620"/>
                <a:gd name="T52" fmla="*/ 2698 w 4484"/>
                <a:gd name="T53" fmla="*/ 498 h 620"/>
                <a:gd name="T54" fmla="*/ 2578 w 4484"/>
                <a:gd name="T55" fmla="*/ 510 h 620"/>
                <a:gd name="T56" fmla="*/ 2384 w 4484"/>
                <a:gd name="T57" fmla="*/ 494 h 620"/>
                <a:gd name="T58" fmla="*/ 2316 w 4484"/>
                <a:gd name="T59" fmla="*/ 456 h 620"/>
                <a:gd name="T60" fmla="*/ 2230 w 4484"/>
                <a:gd name="T61" fmla="*/ 458 h 620"/>
                <a:gd name="T62" fmla="*/ 2106 w 4484"/>
                <a:gd name="T63" fmla="*/ 530 h 620"/>
                <a:gd name="T64" fmla="*/ 1954 w 4484"/>
                <a:gd name="T65" fmla="*/ 570 h 620"/>
                <a:gd name="T66" fmla="*/ 1766 w 4484"/>
                <a:gd name="T67" fmla="*/ 534 h 620"/>
                <a:gd name="T68" fmla="*/ 1662 w 4484"/>
                <a:gd name="T69" fmla="*/ 496 h 620"/>
                <a:gd name="T70" fmla="*/ 1578 w 4484"/>
                <a:gd name="T71" fmla="*/ 460 h 620"/>
                <a:gd name="T72" fmla="*/ 1446 w 4484"/>
                <a:gd name="T73" fmla="*/ 472 h 620"/>
                <a:gd name="T74" fmla="*/ 1358 w 4484"/>
                <a:gd name="T75" fmla="*/ 430 h 620"/>
                <a:gd name="T76" fmla="*/ 1274 w 4484"/>
                <a:gd name="T77" fmla="*/ 350 h 620"/>
                <a:gd name="T78" fmla="*/ 1234 w 4484"/>
                <a:gd name="T79" fmla="*/ 204 h 620"/>
                <a:gd name="T80" fmla="*/ 1208 w 4484"/>
                <a:gd name="T81" fmla="*/ 18 h 620"/>
                <a:gd name="T82" fmla="*/ 1164 w 4484"/>
                <a:gd name="T83" fmla="*/ 18 h 620"/>
                <a:gd name="T84" fmla="*/ 1110 w 4484"/>
                <a:gd name="T85" fmla="*/ 174 h 620"/>
                <a:gd name="T86" fmla="*/ 1096 w 4484"/>
                <a:gd name="T87" fmla="*/ 278 h 620"/>
                <a:gd name="T88" fmla="*/ 1086 w 4484"/>
                <a:gd name="T89" fmla="*/ 372 h 620"/>
                <a:gd name="T90" fmla="*/ 1058 w 4484"/>
                <a:gd name="T91" fmla="*/ 474 h 620"/>
                <a:gd name="T92" fmla="*/ 1022 w 4484"/>
                <a:gd name="T93" fmla="*/ 508 h 620"/>
                <a:gd name="T94" fmla="*/ 942 w 4484"/>
                <a:gd name="T95" fmla="*/ 492 h 620"/>
                <a:gd name="T96" fmla="*/ 896 w 4484"/>
                <a:gd name="T97" fmla="*/ 492 h 620"/>
                <a:gd name="T98" fmla="*/ 852 w 4484"/>
                <a:gd name="T99" fmla="*/ 494 h 620"/>
                <a:gd name="T100" fmla="*/ 786 w 4484"/>
                <a:gd name="T101" fmla="*/ 498 h 620"/>
                <a:gd name="T102" fmla="*/ 726 w 4484"/>
                <a:gd name="T103" fmla="*/ 508 h 620"/>
                <a:gd name="T104" fmla="*/ 644 w 4484"/>
                <a:gd name="T105" fmla="*/ 438 h 620"/>
                <a:gd name="T106" fmla="*/ 578 w 4484"/>
                <a:gd name="T107" fmla="*/ 402 h 620"/>
                <a:gd name="T108" fmla="*/ 512 w 4484"/>
                <a:gd name="T109" fmla="*/ 444 h 620"/>
                <a:gd name="T110" fmla="*/ 462 w 4484"/>
                <a:gd name="T111" fmla="*/ 524 h 620"/>
                <a:gd name="T112" fmla="*/ 328 w 4484"/>
                <a:gd name="T113" fmla="*/ 520 h 620"/>
                <a:gd name="T114" fmla="*/ 230 w 4484"/>
                <a:gd name="T115" fmla="*/ 484 h 620"/>
                <a:gd name="T116" fmla="*/ 152 w 4484"/>
                <a:gd name="T117" fmla="*/ 468 h 620"/>
                <a:gd name="T118" fmla="*/ 86 w 4484"/>
                <a:gd name="T119" fmla="*/ 396 h 620"/>
                <a:gd name="T120" fmla="*/ 52 w 4484"/>
                <a:gd name="T121" fmla="*/ 318 h 620"/>
                <a:gd name="T122" fmla="*/ 10 w 4484"/>
                <a:gd name="T123" fmla="*/ 256 h 6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84" h="620">
                  <a:moveTo>
                    <a:pt x="4484" y="616"/>
                  </a:moveTo>
                  <a:lnTo>
                    <a:pt x="4484" y="616"/>
                  </a:lnTo>
                  <a:lnTo>
                    <a:pt x="4406" y="612"/>
                  </a:lnTo>
                  <a:lnTo>
                    <a:pt x="4298" y="602"/>
                  </a:lnTo>
                  <a:lnTo>
                    <a:pt x="4118" y="586"/>
                  </a:lnTo>
                  <a:lnTo>
                    <a:pt x="4040" y="576"/>
                  </a:lnTo>
                  <a:lnTo>
                    <a:pt x="3984" y="566"/>
                  </a:lnTo>
                  <a:lnTo>
                    <a:pt x="3934" y="560"/>
                  </a:lnTo>
                  <a:lnTo>
                    <a:pt x="3906" y="552"/>
                  </a:lnTo>
                  <a:lnTo>
                    <a:pt x="3876" y="542"/>
                  </a:lnTo>
                  <a:lnTo>
                    <a:pt x="3838" y="530"/>
                  </a:lnTo>
                  <a:lnTo>
                    <a:pt x="3830" y="526"/>
                  </a:lnTo>
                  <a:lnTo>
                    <a:pt x="3818" y="518"/>
                  </a:lnTo>
                  <a:lnTo>
                    <a:pt x="3812" y="512"/>
                  </a:lnTo>
                  <a:lnTo>
                    <a:pt x="3808" y="508"/>
                  </a:lnTo>
                  <a:lnTo>
                    <a:pt x="3804" y="500"/>
                  </a:lnTo>
                  <a:lnTo>
                    <a:pt x="3804" y="494"/>
                  </a:lnTo>
                  <a:lnTo>
                    <a:pt x="3802" y="478"/>
                  </a:lnTo>
                  <a:lnTo>
                    <a:pt x="3800" y="456"/>
                  </a:lnTo>
                  <a:lnTo>
                    <a:pt x="3798" y="446"/>
                  </a:lnTo>
                  <a:lnTo>
                    <a:pt x="3794" y="438"/>
                  </a:lnTo>
                  <a:lnTo>
                    <a:pt x="3788" y="432"/>
                  </a:lnTo>
                  <a:lnTo>
                    <a:pt x="3784" y="428"/>
                  </a:lnTo>
                  <a:lnTo>
                    <a:pt x="3772" y="420"/>
                  </a:lnTo>
                  <a:lnTo>
                    <a:pt x="3762" y="412"/>
                  </a:lnTo>
                  <a:lnTo>
                    <a:pt x="3758" y="404"/>
                  </a:lnTo>
                  <a:lnTo>
                    <a:pt x="3756" y="392"/>
                  </a:lnTo>
                  <a:lnTo>
                    <a:pt x="3752" y="356"/>
                  </a:lnTo>
                  <a:lnTo>
                    <a:pt x="3748" y="318"/>
                  </a:lnTo>
                  <a:lnTo>
                    <a:pt x="3746" y="298"/>
                  </a:lnTo>
                  <a:lnTo>
                    <a:pt x="3744" y="282"/>
                  </a:lnTo>
                  <a:lnTo>
                    <a:pt x="3738" y="268"/>
                  </a:lnTo>
                  <a:lnTo>
                    <a:pt x="3732" y="256"/>
                  </a:lnTo>
                  <a:lnTo>
                    <a:pt x="3718" y="228"/>
                  </a:lnTo>
                  <a:lnTo>
                    <a:pt x="3704" y="202"/>
                  </a:lnTo>
                  <a:lnTo>
                    <a:pt x="3700" y="188"/>
                  </a:lnTo>
                  <a:lnTo>
                    <a:pt x="3696" y="174"/>
                  </a:lnTo>
                  <a:lnTo>
                    <a:pt x="3690" y="162"/>
                  </a:lnTo>
                  <a:lnTo>
                    <a:pt x="3686" y="156"/>
                  </a:lnTo>
                  <a:lnTo>
                    <a:pt x="3678" y="152"/>
                  </a:lnTo>
                  <a:lnTo>
                    <a:pt x="3670" y="152"/>
                  </a:lnTo>
                  <a:lnTo>
                    <a:pt x="3662" y="152"/>
                  </a:lnTo>
                  <a:lnTo>
                    <a:pt x="3654" y="156"/>
                  </a:lnTo>
                  <a:lnTo>
                    <a:pt x="3640" y="164"/>
                  </a:lnTo>
                  <a:lnTo>
                    <a:pt x="3626" y="174"/>
                  </a:lnTo>
                  <a:lnTo>
                    <a:pt x="3614" y="188"/>
                  </a:lnTo>
                  <a:lnTo>
                    <a:pt x="3608" y="196"/>
                  </a:lnTo>
                  <a:lnTo>
                    <a:pt x="3604" y="206"/>
                  </a:lnTo>
                  <a:lnTo>
                    <a:pt x="3600" y="218"/>
                  </a:lnTo>
                  <a:lnTo>
                    <a:pt x="3598" y="230"/>
                  </a:lnTo>
                  <a:lnTo>
                    <a:pt x="3594" y="248"/>
                  </a:lnTo>
                  <a:lnTo>
                    <a:pt x="3588" y="268"/>
                  </a:lnTo>
                  <a:lnTo>
                    <a:pt x="3572" y="314"/>
                  </a:lnTo>
                  <a:lnTo>
                    <a:pt x="3554" y="358"/>
                  </a:lnTo>
                  <a:lnTo>
                    <a:pt x="3544" y="388"/>
                  </a:lnTo>
                  <a:lnTo>
                    <a:pt x="3540" y="408"/>
                  </a:lnTo>
                  <a:lnTo>
                    <a:pt x="3536" y="430"/>
                  </a:lnTo>
                  <a:lnTo>
                    <a:pt x="3532" y="450"/>
                  </a:lnTo>
                  <a:lnTo>
                    <a:pt x="3528" y="460"/>
                  </a:lnTo>
                  <a:lnTo>
                    <a:pt x="3524" y="468"/>
                  </a:lnTo>
                  <a:lnTo>
                    <a:pt x="3516" y="478"/>
                  </a:lnTo>
                  <a:lnTo>
                    <a:pt x="3506" y="490"/>
                  </a:lnTo>
                  <a:lnTo>
                    <a:pt x="3476" y="518"/>
                  </a:lnTo>
                  <a:lnTo>
                    <a:pt x="3446" y="540"/>
                  </a:lnTo>
                  <a:lnTo>
                    <a:pt x="3434" y="548"/>
                  </a:lnTo>
                  <a:lnTo>
                    <a:pt x="3428" y="552"/>
                  </a:lnTo>
                  <a:lnTo>
                    <a:pt x="3422" y="552"/>
                  </a:lnTo>
                  <a:lnTo>
                    <a:pt x="3416" y="550"/>
                  </a:lnTo>
                  <a:lnTo>
                    <a:pt x="3406" y="540"/>
                  </a:lnTo>
                  <a:lnTo>
                    <a:pt x="3396" y="530"/>
                  </a:lnTo>
                  <a:lnTo>
                    <a:pt x="3388" y="524"/>
                  </a:lnTo>
                  <a:lnTo>
                    <a:pt x="3384" y="522"/>
                  </a:lnTo>
                  <a:lnTo>
                    <a:pt x="3380" y="524"/>
                  </a:lnTo>
                  <a:lnTo>
                    <a:pt x="3376" y="526"/>
                  </a:lnTo>
                  <a:lnTo>
                    <a:pt x="3372" y="532"/>
                  </a:lnTo>
                  <a:lnTo>
                    <a:pt x="3366" y="534"/>
                  </a:lnTo>
                  <a:lnTo>
                    <a:pt x="3360" y="536"/>
                  </a:lnTo>
                  <a:lnTo>
                    <a:pt x="3356" y="532"/>
                  </a:lnTo>
                  <a:lnTo>
                    <a:pt x="3350" y="530"/>
                  </a:lnTo>
                  <a:lnTo>
                    <a:pt x="3344" y="528"/>
                  </a:lnTo>
                  <a:lnTo>
                    <a:pt x="3336" y="530"/>
                  </a:lnTo>
                  <a:lnTo>
                    <a:pt x="3330" y="534"/>
                  </a:lnTo>
                  <a:lnTo>
                    <a:pt x="3326" y="540"/>
                  </a:lnTo>
                  <a:lnTo>
                    <a:pt x="3322" y="550"/>
                  </a:lnTo>
                  <a:lnTo>
                    <a:pt x="3318" y="564"/>
                  </a:lnTo>
                  <a:lnTo>
                    <a:pt x="3312" y="572"/>
                  </a:lnTo>
                  <a:lnTo>
                    <a:pt x="3310" y="576"/>
                  </a:lnTo>
                  <a:lnTo>
                    <a:pt x="3304" y="578"/>
                  </a:lnTo>
                  <a:lnTo>
                    <a:pt x="3298" y="578"/>
                  </a:lnTo>
                  <a:lnTo>
                    <a:pt x="3292" y="576"/>
                  </a:lnTo>
                  <a:lnTo>
                    <a:pt x="3282" y="574"/>
                  </a:lnTo>
                  <a:lnTo>
                    <a:pt x="3274" y="566"/>
                  </a:lnTo>
                  <a:lnTo>
                    <a:pt x="3264" y="558"/>
                  </a:lnTo>
                  <a:lnTo>
                    <a:pt x="3256" y="546"/>
                  </a:lnTo>
                  <a:lnTo>
                    <a:pt x="3240" y="522"/>
                  </a:lnTo>
                  <a:lnTo>
                    <a:pt x="3232" y="512"/>
                  </a:lnTo>
                  <a:lnTo>
                    <a:pt x="3226" y="504"/>
                  </a:lnTo>
                  <a:lnTo>
                    <a:pt x="3212" y="492"/>
                  </a:lnTo>
                  <a:lnTo>
                    <a:pt x="3200" y="484"/>
                  </a:lnTo>
                  <a:lnTo>
                    <a:pt x="3194" y="484"/>
                  </a:lnTo>
                  <a:lnTo>
                    <a:pt x="3190" y="484"/>
                  </a:lnTo>
                  <a:lnTo>
                    <a:pt x="3184" y="486"/>
                  </a:lnTo>
                  <a:lnTo>
                    <a:pt x="3180" y="488"/>
                  </a:lnTo>
                  <a:lnTo>
                    <a:pt x="3164" y="500"/>
                  </a:lnTo>
                  <a:lnTo>
                    <a:pt x="3146" y="512"/>
                  </a:lnTo>
                  <a:lnTo>
                    <a:pt x="3136" y="518"/>
                  </a:lnTo>
                  <a:lnTo>
                    <a:pt x="3126" y="522"/>
                  </a:lnTo>
                  <a:lnTo>
                    <a:pt x="3116" y="524"/>
                  </a:lnTo>
                  <a:lnTo>
                    <a:pt x="3106" y="524"/>
                  </a:lnTo>
                  <a:lnTo>
                    <a:pt x="3098" y="520"/>
                  </a:lnTo>
                  <a:lnTo>
                    <a:pt x="3088" y="512"/>
                  </a:lnTo>
                  <a:lnTo>
                    <a:pt x="3078" y="500"/>
                  </a:lnTo>
                  <a:lnTo>
                    <a:pt x="3068" y="484"/>
                  </a:lnTo>
                  <a:lnTo>
                    <a:pt x="3060" y="466"/>
                  </a:lnTo>
                  <a:lnTo>
                    <a:pt x="3054" y="448"/>
                  </a:lnTo>
                  <a:lnTo>
                    <a:pt x="3048" y="428"/>
                  </a:lnTo>
                  <a:lnTo>
                    <a:pt x="3046" y="410"/>
                  </a:lnTo>
                  <a:lnTo>
                    <a:pt x="3042" y="394"/>
                  </a:lnTo>
                  <a:lnTo>
                    <a:pt x="3038" y="380"/>
                  </a:lnTo>
                  <a:lnTo>
                    <a:pt x="3034" y="370"/>
                  </a:lnTo>
                  <a:lnTo>
                    <a:pt x="3028" y="362"/>
                  </a:lnTo>
                  <a:lnTo>
                    <a:pt x="3018" y="350"/>
                  </a:lnTo>
                  <a:lnTo>
                    <a:pt x="3010" y="340"/>
                  </a:lnTo>
                  <a:lnTo>
                    <a:pt x="3006" y="330"/>
                  </a:lnTo>
                  <a:lnTo>
                    <a:pt x="3002" y="314"/>
                  </a:lnTo>
                  <a:lnTo>
                    <a:pt x="2996" y="230"/>
                  </a:lnTo>
                  <a:lnTo>
                    <a:pt x="2990" y="166"/>
                  </a:lnTo>
                  <a:lnTo>
                    <a:pt x="2980" y="110"/>
                  </a:lnTo>
                  <a:lnTo>
                    <a:pt x="2968" y="66"/>
                  </a:lnTo>
                  <a:lnTo>
                    <a:pt x="2962" y="50"/>
                  </a:lnTo>
                  <a:lnTo>
                    <a:pt x="2958" y="40"/>
                  </a:lnTo>
                  <a:lnTo>
                    <a:pt x="2950" y="34"/>
                  </a:lnTo>
                  <a:lnTo>
                    <a:pt x="2944" y="28"/>
                  </a:lnTo>
                  <a:lnTo>
                    <a:pt x="2936" y="26"/>
                  </a:lnTo>
                  <a:lnTo>
                    <a:pt x="2928" y="26"/>
                  </a:lnTo>
                  <a:lnTo>
                    <a:pt x="2918" y="28"/>
                  </a:lnTo>
                  <a:lnTo>
                    <a:pt x="2910" y="32"/>
                  </a:lnTo>
                  <a:lnTo>
                    <a:pt x="2894" y="40"/>
                  </a:lnTo>
                  <a:lnTo>
                    <a:pt x="2880" y="50"/>
                  </a:lnTo>
                  <a:lnTo>
                    <a:pt x="2868" y="60"/>
                  </a:lnTo>
                  <a:lnTo>
                    <a:pt x="2860" y="70"/>
                  </a:lnTo>
                  <a:lnTo>
                    <a:pt x="2852" y="84"/>
                  </a:lnTo>
                  <a:lnTo>
                    <a:pt x="2844" y="108"/>
                  </a:lnTo>
                  <a:lnTo>
                    <a:pt x="2834" y="140"/>
                  </a:lnTo>
                  <a:lnTo>
                    <a:pt x="2820" y="200"/>
                  </a:lnTo>
                  <a:lnTo>
                    <a:pt x="2818" y="224"/>
                  </a:lnTo>
                  <a:lnTo>
                    <a:pt x="2816" y="256"/>
                  </a:lnTo>
                  <a:lnTo>
                    <a:pt x="2814" y="294"/>
                  </a:lnTo>
                  <a:lnTo>
                    <a:pt x="2810" y="316"/>
                  </a:lnTo>
                  <a:lnTo>
                    <a:pt x="2804" y="340"/>
                  </a:lnTo>
                  <a:lnTo>
                    <a:pt x="2796" y="368"/>
                  </a:lnTo>
                  <a:lnTo>
                    <a:pt x="2784" y="394"/>
                  </a:lnTo>
                  <a:lnTo>
                    <a:pt x="2772" y="418"/>
                  </a:lnTo>
                  <a:lnTo>
                    <a:pt x="2758" y="442"/>
                  </a:lnTo>
                  <a:lnTo>
                    <a:pt x="2744" y="462"/>
                  </a:lnTo>
                  <a:lnTo>
                    <a:pt x="2732" y="478"/>
                  </a:lnTo>
                  <a:lnTo>
                    <a:pt x="2720" y="490"/>
                  </a:lnTo>
                  <a:lnTo>
                    <a:pt x="2714" y="494"/>
                  </a:lnTo>
                  <a:lnTo>
                    <a:pt x="2698" y="498"/>
                  </a:lnTo>
                  <a:lnTo>
                    <a:pt x="2682" y="500"/>
                  </a:lnTo>
                  <a:lnTo>
                    <a:pt x="2662" y="502"/>
                  </a:lnTo>
                  <a:lnTo>
                    <a:pt x="2642" y="506"/>
                  </a:lnTo>
                  <a:lnTo>
                    <a:pt x="2630" y="508"/>
                  </a:lnTo>
                  <a:lnTo>
                    <a:pt x="2614" y="510"/>
                  </a:lnTo>
                  <a:lnTo>
                    <a:pt x="2578" y="510"/>
                  </a:lnTo>
                  <a:lnTo>
                    <a:pt x="2538" y="506"/>
                  </a:lnTo>
                  <a:lnTo>
                    <a:pt x="2500" y="500"/>
                  </a:lnTo>
                  <a:lnTo>
                    <a:pt x="2464" y="498"/>
                  </a:lnTo>
                  <a:lnTo>
                    <a:pt x="2434" y="496"/>
                  </a:lnTo>
                  <a:lnTo>
                    <a:pt x="2406" y="496"/>
                  </a:lnTo>
                  <a:lnTo>
                    <a:pt x="2384" y="494"/>
                  </a:lnTo>
                  <a:lnTo>
                    <a:pt x="2374" y="492"/>
                  </a:lnTo>
                  <a:lnTo>
                    <a:pt x="2366" y="490"/>
                  </a:lnTo>
                  <a:lnTo>
                    <a:pt x="2354" y="482"/>
                  </a:lnTo>
                  <a:lnTo>
                    <a:pt x="2340" y="470"/>
                  </a:lnTo>
                  <a:lnTo>
                    <a:pt x="2316" y="456"/>
                  </a:lnTo>
                  <a:lnTo>
                    <a:pt x="2302" y="450"/>
                  </a:lnTo>
                  <a:lnTo>
                    <a:pt x="2290" y="446"/>
                  </a:lnTo>
                  <a:lnTo>
                    <a:pt x="2278" y="444"/>
                  </a:lnTo>
                  <a:lnTo>
                    <a:pt x="2268" y="444"/>
                  </a:lnTo>
                  <a:lnTo>
                    <a:pt x="2258" y="446"/>
                  </a:lnTo>
                  <a:lnTo>
                    <a:pt x="2248" y="450"/>
                  </a:lnTo>
                  <a:lnTo>
                    <a:pt x="2230" y="458"/>
                  </a:lnTo>
                  <a:lnTo>
                    <a:pt x="2184" y="484"/>
                  </a:lnTo>
                  <a:lnTo>
                    <a:pt x="2162" y="496"/>
                  </a:lnTo>
                  <a:lnTo>
                    <a:pt x="2148" y="504"/>
                  </a:lnTo>
                  <a:lnTo>
                    <a:pt x="2126" y="520"/>
                  </a:lnTo>
                  <a:lnTo>
                    <a:pt x="2106" y="530"/>
                  </a:lnTo>
                  <a:lnTo>
                    <a:pt x="2080" y="542"/>
                  </a:lnTo>
                  <a:lnTo>
                    <a:pt x="2042" y="562"/>
                  </a:lnTo>
                  <a:lnTo>
                    <a:pt x="2028" y="566"/>
                  </a:lnTo>
                  <a:lnTo>
                    <a:pt x="2006" y="568"/>
                  </a:lnTo>
                  <a:lnTo>
                    <a:pt x="1954" y="570"/>
                  </a:lnTo>
                  <a:lnTo>
                    <a:pt x="1900" y="570"/>
                  </a:lnTo>
                  <a:lnTo>
                    <a:pt x="1862" y="568"/>
                  </a:lnTo>
                  <a:lnTo>
                    <a:pt x="1838" y="568"/>
                  </a:lnTo>
                  <a:lnTo>
                    <a:pt x="1816" y="562"/>
                  </a:lnTo>
                  <a:lnTo>
                    <a:pt x="1794" y="552"/>
                  </a:lnTo>
                  <a:lnTo>
                    <a:pt x="1766" y="534"/>
                  </a:lnTo>
                  <a:lnTo>
                    <a:pt x="1740" y="518"/>
                  </a:lnTo>
                  <a:lnTo>
                    <a:pt x="1722" y="508"/>
                  </a:lnTo>
                  <a:lnTo>
                    <a:pt x="1708" y="504"/>
                  </a:lnTo>
                  <a:lnTo>
                    <a:pt x="1692" y="500"/>
                  </a:lnTo>
                  <a:lnTo>
                    <a:pt x="1662" y="496"/>
                  </a:lnTo>
                  <a:lnTo>
                    <a:pt x="1648" y="494"/>
                  </a:lnTo>
                  <a:lnTo>
                    <a:pt x="1634" y="486"/>
                  </a:lnTo>
                  <a:lnTo>
                    <a:pt x="1616" y="476"/>
                  </a:lnTo>
                  <a:lnTo>
                    <a:pt x="1600" y="466"/>
                  </a:lnTo>
                  <a:lnTo>
                    <a:pt x="1584" y="460"/>
                  </a:lnTo>
                  <a:lnTo>
                    <a:pt x="1578" y="460"/>
                  </a:lnTo>
                  <a:lnTo>
                    <a:pt x="1572" y="458"/>
                  </a:lnTo>
                  <a:lnTo>
                    <a:pt x="1528" y="462"/>
                  </a:lnTo>
                  <a:lnTo>
                    <a:pt x="1494" y="464"/>
                  </a:lnTo>
                  <a:lnTo>
                    <a:pt x="1462" y="470"/>
                  </a:lnTo>
                  <a:lnTo>
                    <a:pt x="1446" y="472"/>
                  </a:lnTo>
                  <a:lnTo>
                    <a:pt x="1432" y="472"/>
                  </a:lnTo>
                  <a:lnTo>
                    <a:pt x="1418" y="468"/>
                  </a:lnTo>
                  <a:lnTo>
                    <a:pt x="1404" y="464"/>
                  </a:lnTo>
                  <a:lnTo>
                    <a:pt x="1392" y="458"/>
                  </a:lnTo>
                  <a:lnTo>
                    <a:pt x="1380" y="450"/>
                  </a:lnTo>
                  <a:lnTo>
                    <a:pt x="1358" y="430"/>
                  </a:lnTo>
                  <a:lnTo>
                    <a:pt x="1340" y="410"/>
                  </a:lnTo>
                  <a:lnTo>
                    <a:pt x="1322" y="388"/>
                  </a:lnTo>
                  <a:lnTo>
                    <a:pt x="1312" y="378"/>
                  </a:lnTo>
                  <a:lnTo>
                    <a:pt x="1302" y="368"/>
                  </a:lnTo>
                  <a:lnTo>
                    <a:pt x="1288" y="360"/>
                  </a:lnTo>
                  <a:lnTo>
                    <a:pt x="1274" y="350"/>
                  </a:lnTo>
                  <a:lnTo>
                    <a:pt x="1258" y="342"/>
                  </a:lnTo>
                  <a:lnTo>
                    <a:pt x="1248" y="332"/>
                  </a:lnTo>
                  <a:lnTo>
                    <a:pt x="1242" y="318"/>
                  </a:lnTo>
                  <a:lnTo>
                    <a:pt x="1238" y="302"/>
                  </a:lnTo>
                  <a:lnTo>
                    <a:pt x="1236" y="284"/>
                  </a:lnTo>
                  <a:lnTo>
                    <a:pt x="1234" y="260"/>
                  </a:lnTo>
                  <a:lnTo>
                    <a:pt x="1234" y="204"/>
                  </a:lnTo>
                  <a:lnTo>
                    <a:pt x="1230" y="144"/>
                  </a:lnTo>
                  <a:lnTo>
                    <a:pt x="1226" y="96"/>
                  </a:lnTo>
                  <a:lnTo>
                    <a:pt x="1218" y="54"/>
                  </a:lnTo>
                  <a:lnTo>
                    <a:pt x="1214" y="36"/>
                  </a:lnTo>
                  <a:lnTo>
                    <a:pt x="1208" y="18"/>
                  </a:lnTo>
                  <a:lnTo>
                    <a:pt x="1200" y="6"/>
                  </a:lnTo>
                  <a:lnTo>
                    <a:pt x="1196" y="2"/>
                  </a:lnTo>
                  <a:lnTo>
                    <a:pt x="1192" y="0"/>
                  </a:lnTo>
                  <a:lnTo>
                    <a:pt x="1188" y="0"/>
                  </a:lnTo>
                  <a:lnTo>
                    <a:pt x="1184" y="2"/>
                  </a:lnTo>
                  <a:lnTo>
                    <a:pt x="1174" y="8"/>
                  </a:lnTo>
                  <a:lnTo>
                    <a:pt x="1164" y="18"/>
                  </a:lnTo>
                  <a:lnTo>
                    <a:pt x="1156" y="32"/>
                  </a:lnTo>
                  <a:lnTo>
                    <a:pt x="1146" y="50"/>
                  </a:lnTo>
                  <a:lnTo>
                    <a:pt x="1140" y="70"/>
                  </a:lnTo>
                  <a:lnTo>
                    <a:pt x="1126" y="110"/>
                  </a:lnTo>
                  <a:lnTo>
                    <a:pt x="1118" y="144"/>
                  </a:lnTo>
                  <a:lnTo>
                    <a:pt x="1110" y="174"/>
                  </a:lnTo>
                  <a:lnTo>
                    <a:pt x="1100" y="208"/>
                  </a:lnTo>
                  <a:lnTo>
                    <a:pt x="1094" y="224"/>
                  </a:lnTo>
                  <a:lnTo>
                    <a:pt x="1092" y="238"/>
                  </a:lnTo>
                  <a:lnTo>
                    <a:pt x="1092" y="250"/>
                  </a:lnTo>
                  <a:lnTo>
                    <a:pt x="1092" y="260"/>
                  </a:lnTo>
                  <a:lnTo>
                    <a:pt x="1096" y="278"/>
                  </a:lnTo>
                  <a:lnTo>
                    <a:pt x="1098" y="284"/>
                  </a:lnTo>
                  <a:lnTo>
                    <a:pt x="1100" y="292"/>
                  </a:lnTo>
                  <a:lnTo>
                    <a:pt x="1098" y="310"/>
                  </a:lnTo>
                  <a:lnTo>
                    <a:pt x="1096" y="330"/>
                  </a:lnTo>
                  <a:lnTo>
                    <a:pt x="1092" y="350"/>
                  </a:lnTo>
                  <a:lnTo>
                    <a:pt x="1086" y="372"/>
                  </a:lnTo>
                  <a:lnTo>
                    <a:pt x="1076" y="416"/>
                  </a:lnTo>
                  <a:lnTo>
                    <a:pt x="1070" y="434"/>
                  </a:lnTo>
                  <a:lnTo>
                    <a:pt x="1066" y="450"/>
                  </a:lnTo>
                  <a:lnTo>
                    <a:pt x="1060" y="464"/>
                  </a:lnTo>
                  <a:lnTo>
                    <a:pt x="1058" y="474"/>
                  </a:lnTo>
                  <a:lnTo>
                    <a:pt x="1056" y="484"/>
                  </a:lnTo>
                  <a:lnTo>
                    <a:pt x="1050" y="494"/>
                  </a:lnTo>
                  <a:lnTo>
                    <a:pt x="1046" y="500"/>
                  </a:lnTo>
                  <a:lnTo>
                    <a:pt x="1038" y="504"/>
                  </a:lnTo>
                  <a:lnTo>
                    <a:pt x="1032" y="506"/>
                  </a:lnTo>
                  <a:lnTo>
                    <a:pt x="1022" y="508"/>
                  </a:lnTo>
                  <a:lnTo>
                    <a:pt x="1004" y="508"/>
                  </a:lnTo>
                  <a:lnTo>
                    <a:pt x="994" y="506"/>
                  </a:lnTo>
                  <a:lnTo>
                    <a:pt x="986" y="502"/>
                  </a:lnTo>
                  <a:lnTo>
                    <a:pt x="960" y="494"/>
                  </a:lnTo>
                  <a:lnTo>
                    <a:pt x="952" y="492"/>
                  </a:lnTo>
                  <a:lnTo>
                    <a:pt x="942" y="492"/>
                  </a:lnTo>
                  <a:lnTo>
                    <a:pt x="932" y="494"/>
                  </a:lnTo>
                  <a:lnTo>
                    <a:pt x="924" y="494"/>
                  </a:lnTo>
                  <a:lnTo>
                    <a:pt x="916" y="496"/>
                  </a:lnTo>
                  <a:lnTo>
                    <a:pt x="906" y="494"/>
                  </a:lnTo>
                  <a:lnTo>
                    <a:pt x="896" y="492"/>
                  </a:lnTo>
                  <a:lnTo>
                    <a:pt x="888" y="486"/>
                  </a:lnTo>
                  <a:lnTo>
                    <a:pt x="882" y="482"/>
                  </a:lnTo>
                  <a:lnTo>
                    <a:pt x="878" y="480"/>
                  </a:lnTo>
                  <a:lnTo>
                    <a:pt x="870" y="484"/>
                  </a:lnTo>
                  <a:lnTo>
                    <a:pt x="862" y="488"/>
                  </a:lnTo>
                  <a:lnTo>
                    <a:pt x="852" y="494"/>
                  </a:lnTo>
                  <a:lnTo>
                    <a:pt x="846" y="494"/>
                  </a:lnTo>
                  <a:lnTo>
                    <a:pt x="842" y="494"/>
                  </a:lnTo>
                  <a:lnTo>
                    <a:pt x="826" y="490"/>
                  </a:lnTo>
                  <a:lnTo>
                    <a:pt x="812" y="488"/>
                  </a:lnTo>
                  <a:lnTo>
                    <a:pt x="800" y="492"/>
                  </a:lnTo>
                  <a:lnTo>
                    <a:pt x="786" y="498"/>
                  </a:lnTo>
                  <a:lnTo>
                    <a:pt x="774" y="506"/>
                  </a:lnTo>
                  <a:lnTo>
                    <a:pt x="762" y="510"/>
                  </a:lnTo>
                  <a:lnTo>
                    <a:pt x="752" y="510"/>
                  </a:lnTo>
                  <a:lnTo>
                    <a:pt x="736" y="510"/>
                  </a:lnTo>
                  <a:lnTo>
                    <a:pt x="726" y="508"/>
                  </a:lnTo>
                  <a:lnTo>
                    <a:pt x="714" y="504"/>
                  </a:lnTo>
                  <a:lnTo>
                    <a:pt x="702" y="496"/>
                  </a:lnTo>
                  <a:lnTo>
                    <a:pt x="688" y="486"/>
                  </a:lnTo>
                  <a:lnTo>
                    <a:pt x="676" y="476"/>
                  </a:lnTo>
                  <a:lnTo>
                    <a:pt x="664" y="464"/>
                  </a:lnTo>
                  <a:lnTo>
                    <a:pt x="652" y="450"/>
                  </a:lnTo>
                  <a:lnTo>
                    <a:pt x="644" y="438"/>
                  </a:lnTo>
                  <a:lnTo>
                    <a:pt x="636" y="426"/>
                  </a:lnTo>
                  <a:lnTo>
                    <a:pt x="628" y="418"/>
                  </a:lnTo>
                  <a:lnTo>
                    <a:pt x="618" y="412"/>
                  </a:lnTo>
                  <a:lnTo>
                    <a:pt x="608" y="408"/>
                  </a:lnTo>
                  <a:lnTo>
                    <a:pt x="592" y="402"/>
                  </a:lnTo>
                  <a:lnTo>
                    <a:pt x="578" y="402"/>
                  </a:lnTo>
                  <a:lnTo>
                    <a:pt x="566" y="404"/>
                  </a:lnTo>
                  <a:lnTo>
                    <a:pt x="550" y="412"/>
                  </a:lnTo>
                  <a:lnTo>
                    <a:pt x="534" y="424"/>
                  </a:lnTo>
                  <a:lnTo>
                    <a:pt x="518" y="436"/>
                  </a:lnTo>
                  <a:lnTo>
                    <a:pt x="512" y="444"/>
                  </a:lnTo>
                  <a:lnTo>
                    <a:pt x="506" y="452"/>
                  </a:lnTo>
                  <a:lnTo>
                    <a:pt x="496" y="470"/>
                  </a:lnTo>
                  <a:lnTo>
                    <a:pt x="482" y="510"/>
                  </a:lnTo>
                  <a:lnTo>
                    <a:pt x="480" y="516"/>
                  </a:lnTo>
                  <a:lnTo>
                    <a:pt x="474" y="520"/>
                  </a:lnTo>
                  <a:lnTo>
                    <a:pt x="462" y="524"/>
                  </a:lnTo>
                  <a:lnTo>
                    <a:pt x="442" y="528"/>
                  </a:lnTo>
                  <a:lnTo>
                    <a:pt x="422" y="530"/>
                  </a:lnTo>
                  <a:lnTo>
                    <a:pt x="400" y="530"/>
                  </a:lnTo>
                  <a:lnTo>
                    <a:pt x="378" y="528"/>
                  </a:lnTo>
                  <a:lnTo>
                    <a:pt x="344" y="522"/>
                  </a:lnTo>
                  <a:lnTo>
                    <a:pt x="328" y="520"/>
                  </a:lnTo>
                  <a:lnTo>
                    <a:pt x="320" y="518"/>
                  </a:lnTo>
                  <a:lnTo>
                    <a:pt x="308" y="514"/>
                  </a:lnTo>
                  <a:lnTo>
                    <a:pt x="280" y="502"/>
                  </a:lnTo>
                  <a:lnTo>
                    <a:pt x="262" y="494"/>
                  </a:lnTo>
                  <a:lnTo>
                    <a:pt x="244" y="488"/>
                  </a:lnTo>
                  <a:lnTo>
                    <a:pt x="230" y="484"/>
                  </a:lnTo>
                  <a:lnTo>
                    <a:pt x="216" y="482"/>
                  </a:lnTo>
                  <a:lnTo>
                    <a:pt x="194" y="482"/>
                  </a:lnTo>
                  <a:lnTo>
                    <a:pt x="176" y="482"/>
                  </a:lnTo>
                  <a:lnTo>
                    <a:pt x="168" y="480"/>
                  </a:lnTo>
                  <a:lnTo>
                    <a:pt x="160" y="476"/>
                  </a:lnTo>
                  <a:lnTo>
                    <a:pt x="152" y="468"/>
                  </a:lnTo>
                  <a:lnTo>
                    <a:pt x="144" y="460"/>
                  </a:lnTo>
                  <a:lnTo>
                    <a:pt x="130" y="442"/>
                  </a:lnTo>
                  <a:lnTo>
                    <a:pt x="118" y="424"/>
                  </a:lnTo>
                  <a:lnTo>
                    <a:pt x="106" y="412"/>
                  </a:lnTo>
                  <a:lnTo>
                    <a:pt x="96" y="402"/>
                  </a:lnTo>
                  <a:lnTo>
                    <a:pt x="86" y="396"/>
                  </a:lnTo>
                  <a:lnTo>
                    <a:pt x="74" y="386"/>
                  </a:lnTo>
                  <a:lnTo>
                    <a:pt x="64" y="376"/>
                  </a:lnTo>
                  <a:lnTo>
                    <a:pt x="60" y="364"/>
                  </a:lnTo>
                  <a:lnTo>
                    <a:pt x="58" y="346"/>
                  </a:lnTo>
                  <a:lnTo>
                    <a:pt x="52" y="318"/>
                  </a:lnTo>
                  <a:lnTo>
                    <a:pt x="48" y="302"/>
                  </a:lnTo>
                  <a:lnTo>
                    <a:pt x="44" y="288"/>
                  </a:lnTo>
                  <a:lnTo>
                    <a:pt x="38" y="278"/>
                  </a:lnTo>
                  <a:lnTo>
                    <a:pt x="32" y="270"/>
                  </a:lnTo>
                  <a:lnTo>
                    <a:pt x="26" y="262"/>
                  </a:lnTo>
                  <a:lnTo>
                    <a:pt x="18" y="258"/>
                  </a:lnTo>
                  <a:lnTo>
                    <a:pt x="10" y="256"/>
                  </a:lnTo>
                  <a:lnTo>
                    <a:pt x="0" y="254"/>
                  </a:lnTo>
                  <a:lnTo>
                    <a:pt x="0" y="620"/>
                  </a:lnTo>
                  <a:lnTo>
                    <a:pt x="4484" y="616"/>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45098" name="Rectangle 41"/>
            <p:cNvSpPr>
              <a:spLocks noChangeArrowheads="1"/>
            </p:cNvSpPr>
            <p:nvPr/>
          </p:nvSpPr>
          <p:spPr bwMode="auto">
            <a:xfrm>
              <a:off x="4391" y="1991"/>
              <a:ext cx="142" cy="98"/>
            </a:xfrm>
            <a:prstGeom prst="rect">
              <a:avLst/>
            </a:prstGeom>
            <a:solidFill>
              <a:srgbClr val="D8D8D8"/>
            </a:solidFill>
            <a:ln w="25400">
              <a:solidFill>
                <a:srgbClr val="686867"/>
              </a:solidFill>
              <a:miter lim="800000"/>
              <a:headEnd/>
              <a:tailEnd/>
            </a:ln>
          </p:spPr>
          <p:txBody>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endParaRPr lang="es-MX" altLang="en-US" sz="1800" dirty="0">
                <a:solidFill>
                  <a:schemeClr val="tx1"/>
                </a:solidFill>
              </a:endParaRPr>
            </a:p>
          </p:txBody>
        </p:sp>
        <p:sp>
          <p:nvSpPr>
            <p:cNvPr id="45099" name="Freeform 42"/>
            <p:cNvSpPr>
              <a:spLocks/>
            </p:cNvSpPr>
            <p:nvPr/>
          </p:nvSpPr>
          <p:spPr bwMode="auto">
            <a:xfrm>
              <a:off x="613" y="2441"/>
              <a:ext cx="4484" cy="616"/>
            </a:xfrm>
            <a:custGeom>
              <a:avLst/>
              <a:gdLst>
                <a:gd name="T0" fmla="*/ 38 w 4484"/>
                <a:gd name="T1" fmla="*/ 278 h 616"/>
                <a:gd name="T2" fmla="*/ 64 w 4484"/>
                <a:gd name="T3" fmla="*/ 376 h 616"/>
                <a:gd name="T4" fmla="*/ 118 w 4484"/>
                <a:gd name="T5" fmla="*/ 424 h 616"/>
                <a:gd name="T6" fmla="*/ 176 w 4484"/>
                <a:gd name="T7" fmla="*/ 482 h 616"/>
                <a:gd name="T8" fmla="*/ 280 w 4484"/>
                <a:gd name="T9" fmla="*/ 502 h 616"/>
                <a:gd name="T10" fmla="*/ 400 w 4484"/>
                <a:gd name="T11" fmla="*/ 530 h 616"/>
                <a:gd name="T12" fmla="*/ 482 w 4484"/>
                <a:gd name="T13" fmla="*/ 510 h 616"/>
                <a:gd name="T14" fmla="*/ 550 w 4484"/>
                <a:gd name="T15" fmla="*/ 412 h 616"/>
                <a:gd name="T16" fmla="*/ 628 w 4484"/>
                <a:gd name="T17" fmla="*/ 418 h 616"/>
                <a:gd name="T18" fmla="*/ 688 w 4484"/>
                <a:gd name="T19" fmla="*/ 486 h 616"/>
                <a:gd name="T20" fmla="*/ 762 w 4484"/>
                <a:gd name="T21" fmla="*/ 510 h 616"/>
                <a:gd name="T22" fmla="*/ 842 w 4484"/>
                <a:gd name="T23" fmla="*/ 494 h 616"/>
                <a:gd name="T24" fmla="*/ 878 w 4484"/>
                <a:gd name="T25" fmla="*/ 480 h 616"/>
                <a:gd name="T26" fmla="*/ 924 w 4484"/>
                <a:gd name="T27" fmla="*/ 494 h 616"/>
                <a:gd name="T28" fmla="*/ 986 w 4484"/>
                <a:gd name="T29" fmla="*/ 502 h 616"/>
                <a:gd name="T30" fmla="*/ 1050 w 4484"/>
                <a:gd name="T31" fmla="*/ 494 h 616"/>
                <a:gd name="T32" fmla="*/ 1070 w 4484"/>
                <a:gd name="T33" fmla="*/ 434 h 616"/>
                <a:gd name="T34" fmla="*/ 1100 w 4484"/>
                <a:gd name="T35" fmla="*/ 292 h 616"/>
                <a:gd name="T36" fmla="*/ 1094 w 4484"/>
                <a:gd name="T37" fmla="*/ 224 h 616"/>
                <a:gd name="T38" fmla="*/ 1140 w 4484"/>
                <a:gd name="T39" fmla="*/ 70 h 616"/>
                <a:gd name="T40" fmla="*/ 1192 w 4484"/>
                <a:gd name="T41" fmla="*/ 0 h 616"/>
                <a:gd name="T42" fmla="*/ 1226 w 4484"/>
                <a:gd name="T43" fmla="*/ 96 h 616"/>
                <a:gd name="T44" fmla="*/ 1242 w 4484"/>
                <a:gd name="T45" fmla="*/ 318 h 616"/>
                <a:gd name="T46" fmla="*/ 1312 w 4484"/>
                <a:gd name="T47" fmla="*/ 378 h 616"/>
                <a:gd name="T48" fmla="*/ 1404 w 4484"/>
                <a:gd name="T49" fmla="*/ 464 h 616"/>
                <a:gd name="T50" fmla="*/ 1528 w 4484"/>
                <a:gd name="T51" fmla="*/ 462 h 616"/>
                <a:gd name="T52" fmla="*/ 1634 w 4484"/>
                <a:gd name="T53" fmla="*/ 486 h 616"/>
                <a:gd name="T54" fmla="*/ 1722 w 4484"/>
                <a:gd name="T55" fmla="*/ 508 h 616"/>
                <a:gd name="T56" fmla="*/ 1862 w 4484"/>
                <a:gd name="T57" fmla="*/ 568 h 616"/>
                <a:gd name="T58" fmla="*/ 2042 w 4484"/>
                <a:gd name="T59" fmla="*/ 562 h 616"/>
                <a:gd name="T60" fmla="*/ 2162 w 4484"/>
                <a:gd name="T61" fmla="*/ 496 h 616"/>
                <a:gd name="T62" fmla="*/ 2278 w 4484"/>
                <a:gd name="T63" fmla="*/ 444 h 616"/>
                <a:gd name="T64" fmla="*/ 2366 w 4484"/>
                <a:gd name="T65" fmla="*/ 490 h 616"/>
                <a:gd name="T66" fmla="*/ 2500 w 4484"/>
                <a:gd name="T67" fmla="*/ 500 h 616"/>
                <a:gd name="T68" fmla="*/ 2642 w 4484"/>
                <a:gd name="T69" fmla="*/ 506 h 616"/>
                <a:gd name="T70" fmla="*/ 2732 w 4484"/>
                <a:gd name="T71" fmla="*/ 478 h 616"/>
                <a:gd name="T72" fmla="*/ 2804 w 4484"/>
                <a:gd name="T73" fmla="*/ 340 h 616"/>
                <a:gd name="T74" fmla="*/ 2834 w 4484"/>
                <a:gd name="T75" fmla="*/ 140 h 616"/>
                <a:gd name="T76" fmla="*/ 2894 w 4484"/>
                <a:gd name="T77" fmla="*/ 40 h 616"/>
                <a:gd name="T78" fmla="*/ 2950 w 4484"/>
                <a:gd name="T79" fmla="*/ 34 h 616"/>
                <a:gd name="T80" fmla="*/ 2996 w 4484"/>
                <a:gd name="T81" fmla="*/ 230 h 616"/>
                <a:gd name="T82" fmla="*/ 3028 w 4484"/>
                <a:gd name="T83" fmla="*/ 362 h 616"/>
                <a:gd name="T84" fmla="*/ 3054 w 4484"/>
                <a:gd name="T85" fmla="*/ 448 h 616"/>
                <a:gd name="T86" fmla="*/ 3106 w 4484"/>
                <a:gd name="T87" fmla="*/ 524 h 616"/>
                <a:gd name="T88" fmla="*/ 3180 w 4484"/>
                <a:gd name="T89" fmla="*/ 488 h 616"/>
                <a:gd name="T90" fmla="*/ 3226 w 4484"/>
                <a:gd name="T91" fmla="*/ 504 h 616"/>
                <a:gd name="T92" fmla="*/ 3292 w 4484"/>
                <a:gd name="T93" fmla="*/ 576 h 616"/>
                <a:gd name="T94" fmla="*/ 3322 w 4484"/>
                <a:gd name="T95" fmla="*/ 550 h 616"/>
                <a:gd name="T96" fmla="*/ 3350 w 4484"/>
                <a:gd name="T97" fmla="*/ 530 h 616"/>
                <a:gd name="T98" fmla="*/ 3380 w 4484"/>
                <a:gd name="T99" fmla="*/ 524 h 616"/>
                <a:gd name="T100" fmla="*/ 3422 w 4484"/>
                <a:gd name="T101" fmla="*/ 552 h 616"/>
                <a:gd name="T102" fmla="*/ 3516 w 4484"/>
                <a:gd name="T103" fmla="*/ 478 h 616"/>
                <a:gd name="T104" fmla="*/ 3544 w 4484"/>
                <a:gd name="T105" fmla="*/ 388 h 616"/>
                <a:gd name="T106" fmla="*/ 3598 w 4484"/>
                <a:gd name="T107" fmla="*/ 230 h 616"/>
                <a:gd name="T108" fmla="*/ 3640 w 4484"/>
                <a:gd name="T109" fmla="*/ 164 h 616"/>
                <a:gd name="T110" fmla="*/ 3696 w 4484"/>
                <a:gd name="T111" fmla="*/ 174 h 616"/>
                <a:gd name="T112" fmla="*/ 3744 w 4484"/>
                <a:gd name="T113" fmla="*/ 282 h 616"/>
                <a:gd name="T114" fmla="*/ 3762 w 4484"/>
                <a:gd name="T115" fmla="*/ 412 h 616"/>
                <a:gd name="T116" fmla="*/ 3800 w 4484"/>
                <a:gd name="T117" fmla="*/ 456 h 616"/>
                <a:gd name="T118" fmla="*/ 3818 w 4484"/>
                <a:gd name="T119" fmla="*/ 518 h 616"/>
                <a:gd name="T120" fmla="*/ 3934 w 4484"/>
                <a:gd name="T121" fmla="*/ 560 h 616"/>
                <a:gd name="T122" fmla="*/ 4406 w 4484"/>
                <a:gd name="T123" fmla="*/ 612 h 6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84" h="616">
                  <a:moveTo>
                    <a:pt x="0" y="254"/>
                  </a:moveTo>
                  <a:lnTo>
                    <a:pt x="0" y="254"/>
                  </a:lnTo>
                  <a:lnTo>
                    <a:pt x="10" y="256"/>
                  </a:lnTo>
                  <a:lnTo>
                    <a:pt x="18" y="258"/>
                  </a:lnTo>
                  <a:lnTo>
                    <a:pt x="26" y="262"/>
                  </a:lnTo>
                  <a:lnTo>
                    <a:pt x="32" y="270"/>
                  </a:lnTo>
                  <a:lnTo>
                    <a:pt x="38" y="278"/>
                  </a:lnTo>
                  <a:lnTo>
                    <a:pt x="44" y="288"/>
                  </a:lnTo>
                  <a:lnTo>
                    <a:pt x="48" y="302"/>
                  </a:lnTo>
                  <a:lnTo>
                    <a:pt x="52" y="318"/>
                  </a:lnTo>
                  <a:lnTo>
                    <a:pt x="58" y="346"/>
                  </a:lnTo>
                  <a:lnTo>
                    <a:pt x="60" y="364"/>
                  </a:lnTo>
                  <a:lnTo>
                    <a:pt x="64" y="376"/>
                  </a:lnTo>
                  <a:lnTo>
                    <a:pt x="74" y="386"/>
                  </a:lnTo>
                  <a:lnTo>
                    <a:pt x="86" y="396"/>
                  </a:lnTo>
                  <a:lnTo>
                    <a:pt x="96" y="402"/>
                  </a:lnTo>
                  <a:lnTo>
                    <a:pt x="106" y="412"/>
                  </a:lnTo>
                  <a:lnTo>
                    <a:pt x="118" y="424"/>
                  </a:lnTo>
                  <a:lnTo>
                    <a:pt x="130" y="442"/>
                  </a:lnTo>
                  <a:lnTo>
                    <a:pt x="144" y="460"/>
                  </a:lnTo>
                  <a:lnTo>
                    <a:pt x="152" y="468"/>
                  </a:lnTo>
                  <a:lnTo>
                    <a:pt x="160" y="476"/>
                  </a:lnTo>
                  <a:lnTo>
                    <a:pt x="168" y="480"/>
                  </a:lnTo>
                  <a:lnTo>
                    <a:pt x="176" y="482"/>
                  </a:lnTo>
                  <a:lnTo>
                    <a:pt x="194" y="482"/>
                  </a:lnTo>
                  <a:lnTo>
                    <a:pt x="216" y="482"/>
                  </a:lnTo>
                  <a:lnTo>
                    <a:pt x="230" y="484"/>
                  </a:lnTo>
                  <a:lnTo>
                    <a:pt x="244" y="488"/>
                  </a:lnTo>
                  <a:lnTo>
                    <a:pt x="262" y="494"/>
                  </a:lnTo>
                  <a:lnTo>
                    <a:pt x="280" y="502"/>
                  </a:lnTo>
                  <a:lnTo>
                    <a:pt x="308" y="514"/>
                  </a:lnTo>
                  <a:lnTo>
                    <a:pt x="320" y="518"/>
                  </a:lnTo>
                  <a:lnTo>
                    <a:pt x="328" y="520"/>
                  </a:lnTo>
                  <a:lnTo>
                    <a:pt x="344" y="522"/>
                  </a:lnTo>
                  <a:lnTo>
                    <a:pt x="378" y="528"/>
                  </a:lnTo>
                  <a:lnTo>
                    <a:pt x="400" y="530"/>
                  </a:lnTo>
                  <a:lnTo>
                    <a:pt x="422" y="530"/>
                  </a:lnTo>
                  <a:lnTo>
                    <a:pt x="442" y="528"/>
                  </a:lnTo>
                  <a:lnTo>
                    <a:pt x="462" y="524"/>
                  </a:lnTo>
                  <a:lnTo>
                    <a:pt x="474" y="520"/>
                  </a:lnTo>
                  <a:lnTo>
                    <a:pt x="480" y="516"/>
                  </a:lnTo>
                  <a:lnTo>
                    <a:pt x="482" y="510"/>
                  </a:lnTo>
                  <a:lnTo>
                    <a:pt x="496" y="470"/>
                  </a:lnTo>
                  <a:lnTo>
                    <a:pt x="506" y="452"/>
                  </a:lnTo>
                  <a:lnTo>
                    <a:pt x="512" y="444"/>
                  </a:lnTo>
                  <a:lnTo>
                    <a:pt x="518" y="436"/>
                  </a:lnTo>
                  <a:lnTo>
                    <a:pt x="534" y="424"/>
                  </a:lnTo>
                  <a:lnTo>
                    <a:pt x="550" y="412"/>
                  </a:lnTo>
                  <a:lnTo>
                    <a:pt x="566" y="404"/>
                  </a:lnTo>
                  <a:lnTo>
                    <a:pt x="578" y="402"/>
                  </a:lnTo>
                  <a:lnTo>
                    <a:pt x="592" y="402"/>
                  </a:lnTo>
                  <a:lnTo>
                    <a:pt x="608" y="408"/>
                  </a:lnTo>
                  <a:lnTo>
                    <a:pt x="618" y="412"/>
                  </a:lnTo>
                  <a:lnTo>
                    <a:pt x="628" y="418"/>
                  </a:lnTo>
                  <a:lnTo>
                    <a:pt x="636" y="426"/>
                  </a:lnTo>
                  <a:lnTo>
                    <a:pt x="644" y="438"/>
                  </a:lnTo>
                  <a:lnTo>
                    <a:pt x="652" y="450"/>
                  </a:lnTo>
                  <a:lnTo>
                    <a:pt x="664" y="464"/>
                  </a:lnTo>
                  <a:lnTo>
                    <a:pt x="676" y="476"/>
                  </a:lnTo>
                  <a:lnTo>
                    <a:pt x="688" y="486"/>
                  </a:lnTo>
                  <a:lnTo>
                    <a:pt x="702" y="496"/>
                  </a:lnTo>
                  <a:lnTo>
                    <a:pt x="714" y="504"/>
                  </a:lnTo>
                  <a:lnTo>
                    <a:pt x="726" y="508"/>
                  </a:lnTo>
                  <a:lnTo>
                    <a:pt x="736" y="510"/>
                  </a:lnTo>
                  <a:lnTo>
                    <a:pt x="752" y="510"/>
                  </a:lnTo>
                  <a:lnTo>
                    <a:pt x="762" y="510"/>
                  </a:lnTo>
                  <a:lnTo>
                    <a:pt x="774" y="506"/>
                  </a:lnTo>
                  <a:lnTo>
                    <a:pt x="786" y="498"/>
                  </a:lnTo>
                  <a:lnTo>
                    <a:pt x="800" y="492"/>
                  </a:lnTo>
                  <a:lnTo>
                    <a:pt x="812" y="488"/>
                  </a:lnTo>
                  <a:lnTo>
                    <a:pt x="826" y="490"/>
                  </a:lnTo>
                  <a:lnTo>
                    <a:pt x="842" y="494"/>
                  </a:lnTo>
                  <a:lnTo>
                    <a:pt x="846" y="494"/>
                  </a:lnTo>
                  <a:lnTo>
                    <a:pt x="852" y="494"/>
                  </a:lnTo>
                  <a:lnTo>
                    <a:pt x="862" y="488"/>
                  </a:lnTo>
                  <a:lnTo>
                    <a:pt x="870" y="484"/>
                  </a:lnTo>
                  <a:lnTo>
                    <a:pt x="878" y="480"/>
                  </a:lnTo>
                  <a:lnTo>
                    <a:pt x="882" y="482"/>
                  </a:lnTo>
                  <a:lnTo>
                    <a:pt x="888" y="486"/>
                  </a:lnTo>
                  <a:lnTo>
                    <a:pt x="896" y="492"/>
                  </a:lnTo>
                  <a:lnTo>
                    <a:pt x="906" y="494"/>
                  </a:lnTo>
                  <a:lnTo>
                    <a:pt x="916" y="496"/>
                  </a:lnTo>
                  <a:lnTo>
                    <a:pt x="924" y="494"/>
                  </a:lnTo>
                  <a:lnTo>
                    <a:pt x="932" y="494"/>
                  </a:lnTo>
                  <a:lnTo>
                    <a:pt x="942" y="492"/>
                  </a:lnTo>
                  <a:lnTo>
                    <a:pt x="952" y="492"/>
                  </a:lnTo>
                  <a:lnTo>
                    <a:pt x="960" y="494"/>
                  </a:lnTo>
                  <a:lnTo>
                    <a:pt x="986" y="502"/>
                  </a:lnTo>
                  <a:lnTo>
                    <a:pt x="994" y="506"/>
                  </a:lnTo>
                  <a:lnTo>
                    <a:pt x="1004" y="508"/>
                  </a:lnTo>
                  <a:lnTo>
                    <a:pt x="1022" y="508"/>
                  </a:lnTo>
                  <a:lnTo>
                    <a:pt x="1032" y="506"/>
                  </a:lnTo>
                  <a:lnTo>
                    <a:pt x="1038" y="504"/>
                  </a:lnTo>
                  <a:lnTo>
                    <a:pt x="1046" y="500"/>
                  </a:lnTo>
                  <a:lnTo>
                    <a:pt x="1050" y="494"/>
                  </a:lnTo>
                  <a:lnTo>
                    <a:pt x="1056" y="484"/>
                  </a:lnTo>
                  <a:lnTo>
                    <a:pt x="1058" y="474"/>
                  </a:lnTo>
                  <a:lnTo>
                    <a:pt x="1060" y="464"/>
                  </a:lnTo>
                  <a:lnTo>
                    <a:pt x="1066" y="450"/>
                  </a:lnTo>
                  <a:lnTo>
                    <a:pt x="1070" y="434"/>
                  </a:lnTo>
                  <a:lnTo>
                    <a:pt x="1076" y="416"/>
                  </a:lnTo>
                  <a:lnTo>
                    <a:pt x="1086" y="372"/>
                  </a:lnTo>
                  <a:lnTo>
                    <a:pt x="1092" y="350"/>
                  </a:lnTo>
                  <a:lnTo>
                    <a:pt x="1096" y="330"/>
                  </a:lnTo>
                  <a:lnTo>
                    <a:pt x="1098" y="310"/>
                  </a:lnTo>
                  <a:lnTo>
                    <a:pt x="1100" y="292"/>
                  </a:lnTo>
                  <a:lnTo>
                    <a:pt x="1098" y="284"/>
                  </a:lnTo>
                  <a:lnTo>
                    <a:pt x="1096" y="278"/>
                  </a:lnTo>
                  <a:lnTo>
                    <a:pt x="1092" y="260"/>
                  </a:lnTo>
                  <a:lnTo>
                    <a:pt x="1092" y="250"/>
                  </a:lnTo>
                  <a:lnTo>
                    <a:pt x="1092" y="238"/>
                  </a:lnTo>
                  <a:lnTo>
                    <a:pt x="1094" y="224"/>
                  </a:lnTo>
                  <a:lnTo>
                    <a:pt x="1100" y="208"/>
                  </a:lnTo>
                  <a:lnTo>
                    <a:pt x="1110" y="174"/>
                  </a:lnTo>
                  <a:lnTo>
                    <a:pt x="1118" y="144"/>
                  </a:lnTo>
                  <a:lnTo>
                    <a:pt x="1126" y="110"/>
                  </a:lnTo>
                  <a:lnTo>
                    <a:pt x="1140" y="70"/>
                  </a:lnTo>
                  <a:lnTo>
                    <a:pt x="1146" y="50"/>
                  </a:lnTo>
                  <a:lnTo>
                    <a:pt x="1156" y="32"/>
                  </a:lnTo>
                  <a:lnTo>
                    <a:pt x="1164" y="18"/>
                  </a:lnTo>
                  <a:lnTo>
                    <a:pt x="1174" y="8"/>
                  </a:lnTo>
                  <a:lnTo>
                    <a:pt x="1184" y="2"/>
                  </a:lnTo>
                  <a:lnTo>
                    <a:pt x="1188" y="0"/>
                  </a:lnTo>
                  <a:lnTo>
                    <a:pt x="1192" y="0"/>
                  </a:lnTo>
                  <a:lnTo>
                    <a:pt x="1196" y="2"/>
                  </a:lnTo>
                  <a:lnTo>
                    <a:pt x="1200" y="6"/>
                  </a:lnTo>
                  <a:lnTo>
                    <a:pt x="1208" y="18"/>
                  </a:lnTo>
                  <a:lnTo>
                    <a:pt x="1214" y="36"/>
                  </a:lnTo>
                  <a:lnTo>
                    <a:pt x="1218" y="54"/>
                  </a:lnTo>
                  <a:lnTo>
                    <a:pt x="1226" y="96"/>
                  </a:lnTo>
                  <a:lnTo>
                    <a:pt x="1230" y="144"/>
                  </a:lnTo>
                  <a:lnTo>
                    <a:pt x="1234" y="204"/>
                  </a:lnTo>
                  <a:lnTo>
                    <a:pt x="1234" y="260"/>
                  </a:lnTo>
                  <a:lnTo>
                    <a:pt x="1236" y="284"/>
                  </a:lnTo>
                  <a:lnTo>
                    <a:pt x="1238" y="302"/>
                  </a:lnTo>
                  <a:lnTo>
                    <a:pt x="1242" y="318"/>
                  </a:lnTo>
                  <a:lnTo>
                    <a:pt x="1248" y="332"/>
                  </a:lnTo>
                  <a:lnTo>
                    <a:pt x="1258" y="342"/>
                  </a:lnTo>
                  <a:lnTo>
                    <a:pt x="1274" y="350"/>
                  </a:lnTo>
                  <a:lnTo>
                    <a:pt x="1288" y="360"/>
                  </a:lnTo>
                  <a:lnTo>
                    <a:pt x="1302" y="368"/>
                  </a:lnTo>
                  <a:lnTo>
                    <a:pt x="1312" y="378"/>
                  </a:lnTo>
                  <a:lnTo>
                    <a:pt x="1322" y="388"/>
                  </a:lnTo>
                  <a:lnTo>
                    <a:pt x="1340" y="410"/>
                  </a:lnTo>
                  <a:lnTo>
                    <a:pt x="1358" y="430"/>
                  </a:lnTo>
                  <a:lnTo>
                    <a:pt x="1380" y="450"/>
                  </a:lnTo>
                  <a:lnTo>
                    <a:pt x="1392" y="458"/>
                  </a:lnTo>
                  <a:lnTo>
                    <a:pt x="1404" y="464"/>
                  </a:lnTo>
                  <a:lnTo>
                    <a:pt x="1418" y="468"/>
                  </a:lnTo>
                  <a:lnTo>
                    <a:pt x="1432" y="472"/>
                  </a:lnTo>
                  <a:lnTo>
                    <a:pt x="1446" y="472"/>
                  </a:lnTo>
                  <a:lnTo>
                    <a:pt x="1462" y="470"/>
                  </a:lnTo>
                  <a:lnTo>
                    <a:pt x="1494" y="464"/>
                  </a:lnTo>
                  <a:lnTo>
                    <a:pt x="1528" y="462"/>
                  </a:lnTo>
                  <a:lnTo>
                    <a:pt x="1572" y="458"/>
                  </a:lnTo>
                  <a:lnTo>
                    <a:pt x="1578" y="460"/>
                  </a:lnTo>
                  <a:lnTo>
                    <a:pt x="1584" y="460"/>
                  </a:lnTo>
                  <a:lnTo>
                    <a:pt x="1600" y="466"/>
                  </a:lnTo>
                  <a:lnTo>
                    <a:pt x="1616" y="476"/>
                  </a:lnTo>
                  <a:lnTo>
                    <a:pt x="1634" y="486"/>
                  </a:lnTo>
                  <a:lnTo>
                    <a:pt x="1648" y="494"/>
                  </a:lnTo>
                  <a:lnTo>
                    <a:pt x="1662" y="496"/>
                  </a:lnTo>
                  <a:lnTo>
                    <a:pt x="1692" y="500"/>
                  </a:lnTo>
                  <a:lnTo>
                    <a:pt x="1708" y="504"/>
                  </a:lnTo>
                  <a:lnTo>
                    <a:pt x="1722" y="508"/>
                  </a:lnTo>
                  <a:lnTo>
                    <a:pt x="1740" y="518"/>
                  </a:lnTo>
                  <a:lnTo>
                    <a:pt x="1766" y="534"/>
                  </a:lnTo>
                  <a:lnTo>
                    <a:pt x="1794" y="552"/>
                  </a:lnTo>
                  <a:lnTo>
                    <a:pt x="1816" y="562"/>
                  </a:lnTo>
                  <a:lnTo>
                    <a:pt x="1838" y="568"/>
                  </a:lnTo>
                  <a:lnTo>
                    <a:pt x="1862" y="568"/>
                  </a:lnTo>
                  <a:lnTo>
                    <a:pt x="1900" y="570"/>
                  </a:lnTo>
                  <a:lnTo>
                    <a:pt x="1954" y="570"/>
                  </a:lnTo>
                  <a:lnTo>
                    <a:pt x="2006" y="568"/>
                  </a:lnTo>
                  <a:lnTo>
                    <a:pt x="2028" y="566"/>
                  </a:lnTo>
                  <a:lnTo>
                    <a:pt x="2042" y="562"/>
                  </a:lnTo>
                  <a:lnTo>
                    <a:pt x="2080" y="542"/>
                  </a:lnTo>
                  <a:lnTo>
                    <a:pt x="2106" y="530"/>
                  </a:lnTo>
                  <a:lnTo>
                    <a:pt x="2126" y="520"/>
                  </a:lnTo>
                  <a:lnTo>
                    <a:pt x="2148" y="504"/>
                  </a:lnTo>
                  <a:lnTo>
                    <a:pt x="2162" y="496"/>
                  </a:lnTo>
                  <a:lnTo>
                    <a:pt x="2184" y="484"/>
                  </a:lnTo>
                  <a:lnTo>
                    <a:pt x="2230" y="458"/>
                  </a:lnTo>
                  <a:lnTo>
                    <a:pt x="2248" y="450"/>
                  </a:lnTo>
                  <a:lnTo>
                    <a:pt x="2258" y="446"/>
                  </a:lnTo>
                  <a:lnTo>
                    <a:pt x="2268" y="444"/>
                  </a:lnTo>
                  <a:lnTo>
                    <a:pt x="2278" y="444"/>
                  </a:lnTo>
                  <a:lnTo>
                    <a:pt x="2290" y="446"/>
                  </a:lnTo>
                  <a:lnTo>
                    <a:pt x="2302" y="450"/>
                  </a:lnTo>
                  <a:lnTo>
                    <a:pt x="2316" y="456"/>
                  </a:lnTo>
                  <a:lnTo>
                    <a:pt x="2340" y="470"/>
                  </a:lnTo>
                  <a:lnTo>
                    <a:pt x="2354" y="482"/>
                  </a:lnTo>
                  <a:lnTo>
                    <a:pt x="2366" y="490"/>
                  </a:lnTo>
                  <a:lnTo>
                    <a:pt x="2374" y="492"/>
                  </a:lnTo>
                  <a:lnTo>
                    <a:pt x="2384" y="494"/>
                  </a:lnTo>
                  <a:lnTo>
                    <a:pt x="2406" y="496"/>
                  </a:lnTo>
                  <a:lnTo>
                    <a:pt x="2434" y="496"/>
                  </a:lnTo>
                  <a:lnTo>
                    <a:pt x="2464" y="498"/>
                  </a:lnTo>
                  <a:lnTo>
                    <a:pt x="2500" y="500"/>
                  </a:lnTo>
                  <a:lnTo>
                    <a:pt x="2538" y="506"/>
                  </a:lnTo>
                  <a:lnTo>
                    <a:pt x="2578" y="510"/>
                  </a:lnTo>
                  <a:lnTo>
                    <a:pt x="2614" y="510"/>
                  </a:lnTo>
                  <a:lnTo>
                    <a:pt x="2630" y="508"/>
                  </a:lnTo>
                  <a:lnTo>
                    <a:pt x="2642" y="506"/>
                  </a:lnTo>
                  <a:lnTo>
                    <a:pt x="2662" y="502"/>
                  </a:lnTo>
                  <a:lnTo>
                    <a:pt x="2682" y="500"/>
                  </a:lnTo>
                  <a:lnTo>
                    <a:pt x="2698" y="498"/>
                  </a:lnTo>
                  <a:lnTo>
                    <a:pt x="2714" y="494"/>
                  </a:lnTo>
                  <a:lnTo>
                    <a:pt x="2720" y="490"/>
                  </a:lnTo>
                  <a:lnTo>
                    <a:pt x="2732" y="478"/>
                  </a:lnTo>
                  <a:lnTo>
                    <a:pt x="2744" y="462"/>
                  </a:lnTo>
                  <a:lnTo>
                    <a:pt x="2758" y="442"/>
                  </a:lnTo>
                  <a:lnTo>
                    <a:pt x="2772" y="418"/>
                  </a:lnTo>
                  <a:lnTo>
                    <a:pt x="2784" y="394"/>
                  </a:lnTo>
                  <a:lnTo>
                    <a:pt x="2796" y="368"/>
                  </a:lnTo>
                  <a:lnTo>
                    <a:pt x="2804" y="340"/>
                  </a:lnTo>
                  <a:lnTo>
                    <a:pt x="2810" y="316"/>
                  </a:lnTo>
                  <a:lnTo>
                    <a:pt x="2814" y="294"/>
                  </a:lnTo>
                  <a:lnTo>
                    <a:pt x="2816" y="256"/>
                  </a:lnTo>
                  <a:lnTo>
                    <a:pt x="2818" y="224"/>
                  </a:lnTo>
                  <a:lnTo>
                    <a:pt x="2820" y="200"/>
                  </a:lnTo>
                  <a:lnTo>
                    <a:pt x="2834" y="140"/>
                  </a:lnTo>
                  <a:lnTo>
                    <a:pt x="2844" y="108"/>
                  </a:lnTo>
                  <a:lnTo>
                    <a:pt x="2852" y="84"/>
                  </a:lnTo>
                  <a:lnTo>
                    <a:pt x="2860" y="70"/>
                  </a:lnTo>
                  <a:lnTo>
                    <a:pt x="2868" y="60"/>
                  </a:lnTo>
                  <a:lnTo>
                    <a:pt x="2880" y="50"/>
                  </a:lnTo>
                  <a:lnTo>
                    <a:pt x="2894" y="40"/>
                  </a:lnTo>
                  <a:lnTo>
                    <a:pt x="2910" y="32"/>
                  </a:lnTo>
                  <a:lnTo>
                    <a:pt x="2918" y="28"/>
                  </a:lnTo>
                  <a:lnTo>
                    <a:pt x="2928" y="26"/>
                  </a:lnTo>
                  <a:lnTo>
                    <a:pt x="2936" y="26"/>
                  </a:lnTo>
                  <a:lnTo>
                    <a:pt x="2944" y="28"/>
                  </a:lnTo>
                  <a:lnTo>
                    <a:pt x="2950" y="34"/>
                  </a:lnTo>
                  <a:lnTo>
                    <a:pt x="2958" y="40"/>
                  </a:lnTo>
                  <a:lnTo>
                    <a:pt x="2962" y="50"/>
                  </a:lnTo>
                  <a:lnTo>
                    <a:pt x="2968" y="66"/>
                  </a:lnTo>
                  <a:lnTo>
                    <a:pt x="2980" y="110"/>
                  </a:lnTo>
                  <a:lnTo>
                    <a:pt x="2990" y="166"/>
                  </a:lnTo>
                  <a:lnTo>
                    <a:pt x="2996" y="230"/>
                  </a:lnTo>
                  <a:lnTo>
                    <a:pt x="3002" y="314"/>
                  </a:lnTo>
                  <a:lnTo>
                    <a:pt x="3006" y="330"/>
                  </a:lnTo>
                  <a:lnTo>
                    <a:pt x="3010" y="340"/>
                  </a:lnTo>
                  <a:lnTo>
                    <a:pt x="3018" y="350"/>
                  </a:lnTo>
                  <a:lnTo>
                    <a:pt x="3028" y="362"/>
                  </a:lnTo>
                  <a:lnTo>
                    <a:pt x="3034" y="370"/>
                  </a:lnTo>
                  <a:lnTo>
                    <a:pt x="3038" y="380"/>
                  </a:lnTo>
                  <a:lnTo>
                    <a:pt x="3042" y="394"/>
                  </a:lnTo>
                  <a:lnTo>
                    <a:pt x="3046" y="410"/>
                  </a:lnTo>
                  <a:lnTo>
                    <a:pt x="3048" y="428"/>
                  </a:lnTo>
                  <a:lnTo>
                    <a:pt x="3054" y="448"/>
                  </a:lnTo>
                  <a:lnTo>
                    <a:pt x="3060" y="466"/>
                  </a:lnTo>
                  <a:lnTo>
                    <a:pt x="3068" y="484"/>
                  </a:lnTo>
                  <a:lnTo>
                    <a:pt x="3078" y="500"/>
                  </a:lnTo>
                  <a:lnTo>
                    <a:pt x="3088" y="512"/>
                  </a:lnTo>
                  <a:lnTo>
                    <a:pt x="3098" y="520"/>
                  </a:lnTo>
                  <a:lnTo>
                    <a:pt x="3106" y="524"/>
                  </a:lnTo>
                  <a:lnTo>
                    <a:pt x="3116" y="524"/>
                  </a:lnTo>
                  <a:lnTo>
                    <a:pt x="3126" y="522"/>
                  </a:lnTo>
                  <a:lnTo>
                    <a:pt x="3136" y="518"/>
                  </a:lnTo>
                  <a:lnTo>
                    <a:pt x="3146" y="512"/>
                  </a:lnTo>
                  <a:lnTo>
                    <a:pt x="3164" y="500"/>
                  </a:lnTo>
                  <a:lnTo>
                    <a:pt x="3180" y="488"/>
                  </a:lnTo>
                  <a:lnTo>
                    <a:pt x="3184" y="486"/>
                  </a:lnTo>
                  <a:lnTo>
                    <a:pt x="3190" y="484"/>
                  </a:lnTo>
                  <a:lnTo>
                    <a:pt x="3194" y="484"/>
                  </a:lnTo>
                  <a:lnTo>
                    <a:pt x="3200" y="484"/>
                  </a:lnTo>
                  <a:lnTo>
                    <a:pt x="3212" y="492"/>
                  </a:lnTo>
                  <a:lnTo>
                    <a:pt x="3226" y="504"/>
                  </a:lnTo>
                  <a:lnTo>
                    <a:pt x="3232" y="512"/>
                  </a:lnTo>
                  <a:lnTo>
                    <a:pt x="3240" y="522"/>
                  </a:lnTo>
                  <a:lnTo>
                    <a:pt x="3256" y="546"/>
                  </a:lnTo>
                  <a:lnTo>
                    <a:pt x="3264" y="558"/>
                  </a:lnTo>
                  <a:lnTo>
                    <a:pt x="3274" y="566"/>
                  </a:lnTo>
                  <a:lnTo>
                    <a:pt x="3282" y="574"/>
                  </a:lnTo>
                  <a:lnTo>
                    <a:pt x="3292" y="576"/>
                  </a:lnTo>
                  <a:lnTo>
                    <a:pt x="3298" y="578"/>
                  </a:lnTo>
                  <a:lnTo>
                    <a:pt x="3304" y="578"/>
                  </a:lnTo>
                  <a:lnTo>
                    <a:pt x="3310" y="576"/>
                  </a:lnTo>
                  <a:lnTo>
                    <a:pt x="3312" y="572"/>
                  </a:lnTo>
                  <a:lnTo>
                    <a:pt x="3318" y="564"/>
                  </a:lnTo>
                  <a:lnTo>
                    <a:pt x="3322" y="550"/>
                  </a:lnTo>
                  <a:lnTo>
                    <a:pt x="3326" y="540"/>
                  </a:lnTo>
                  <a:lnTo>
                    <a:pt x="3330" y="534"/>
                  </a:lnTo>
                  <a:lnTo>
                    <a:pt x="3336" y="530"/>
                  </a:lnTo>
                  <a:lnTo>
                    <a:pt x="3344" y="528"/>
                  </a:lnTo>
                  <a:lnTo>
                    <a:pt x="3350" y="530"/>
                  </a:lnTo>
                  <a:lnTo>
                    <a:pt x="3356" y="532"/>
                  </a:lnTo>
                  <a:lnTo>
                    <a:pt x="3360" y="536"/>
                  </a:lnTo>
                  <a:lnTo>
                    <a:pt x="3366" y="534"/>
                  </a:lnTo>
                  <a:lnTo>
                    <a:pt x="3372" y="532"/>
                  </a:lnTo>
                  <a:lnTo>
                    <a:pt x="3376" y="526"/>
                  </a:lnTo>
                  <a:lnTo>
                    <a:pt x="3380" y="524"/>
                  </a:lnTo>
                  <a:lnTo>
                    <a:pt x="3384" y="522"/>
                  </a:lnTo>
                  <a:lnTo>
                    <a:pt x="3388" y="524"/>
                  </a:lnTo>
                  <a:lnTo>
                    <a:pt x="3396" y="530"/>
                  </a:lnTo>
                  <a:lnTo>
                    <a:pt x="3406" y="540"/>
                  </a:lnTo>
                  <a:lnTo>
                    <a:pt x="3416" y="550"/>
                  </a:lnTo>
                  <a:lnTo>
                    <a:pt x="3422" y="552"/>
                  </a:lnTo>
                  <a:lnTo>
                    <a:pt x="3428" y="552"/>
                  </a:lnTo>
                  <a:lnTo>
                    <a:pt x="3434" y="548"/>
                  </a:lnTo>
                  <a:lnTo>
                    <a:pt x="3446" y="540"/>
                  </a:lnTo>
                  <a:lnTo>
                    <a:pt x="3476" y="518"/>
                  </a:lnTo>
                  <a:lnTo>
                    <a:pt x="3506" y="490"/>
                  </a:lnTo>
                  <a:lnTo>
                    <a:pt x="3516" y="478"/>
                  </a:lnTo>
                  <a:lnTo>
                    <a:pt x="3524" y="468"/>
                  </a:lnTo>
                  <a:lnTo>
                    <a:pt x="3528" y="460"/>
                  </a:lnTo>
                  <a:lnTo>
                    <a:pt x="3532" y="450"/>
                  </a:lnTo>
                  <a:lnTo>
                    <a:pt x="3536" y="430"/>
                  </a:lnTo>
                  <a:lnTo>
                    <a:pt x="3540" y="408"/>
                  </a:lnTo>
                  <a:lnTo>
                    <a:pt x="3544" y="388"/>
                  </a:lnTo>
                  <a:lnTo>
                    <a:pt x="3554" y="358"/>
                  </a:lnTo>
                  <a:lnTo>
                    <a:pt x="3572" y="314"/>
                  </a:lnTo>
                  <a:lnTo>
                    <a:pt x="3588" y="268"/>
                  </a:lnTo>
                  <a:lnTo>
                    <a:pt x="3594" y="248"/>
                  </a:lnTo>
                  <a:lnTo>
                    <a:pt x="3598" y="230"/>
                  </a:lnTo>
                  <a:lnTo>
                    <a:pt x="3600" y="218"/>
                  </a:lnTo>
                  <a:lnTo>
                    <a:pt x="3604" y="206"/>
                  </a:lnTo>
                  <a:lnTo>
                    <a:pt x="3608" y="196"/>
                  </a:lnTo>
                  <a:lnTo>
                    <a:pt x="3614" y="188"/>
                  </a:lnTo>
                  <a:lnTo>
                    <a:pt x="3626" y="174"/>
                  </a:lnTo>
                  <a:lnTo>
                    <a:pt x="3640" y="164"/>
                  </a:lnTo>
                  <a:lnTo>
                    <a:pt x="3654" y="156"/>
                  </a:lnTo>
                  <a:lnTo>
                    <a:pt x="3662" y="152"/>
                  </a:lnTo>
                  <a:lnTo>
                    <a:pt x="3670" y="152"/>
                  </a:lnTo>
                  <a:lnTo>
                    <a:pt x="3678" y="152"/>
                  </a:lnTo>
                  <a:lnTo>
                    <a:pt x="3686" y="156"/>
                  </a:lnTo>
                  <a:lnTo>
                    <a:pt x="3690" y="162"/>
                  </a:lnTo>
                  <a:lnTo>
                    <a:pt x="3696" y="174"/>
                  </a:lnTo>
                  <a:lnTo>
                    <a:pt x="3700" y="188"/>
                  </a:lnTo>
                  <a:lnTo>
                    <a:pt x="3704" y="202"/>
                  </a:lnTo>
                  <a:lnTo>
                    <a:pt x="3718" y="228"/>
                  </a:lnTo>
                  <a:lnTo>
                    <a:pt x="3732" y="256"/>
                  </a:lnTo>
                  <a:lnTo>
                    <a:pt x="3738" y="268"/>
                  </a:lnTo>
                  <a:lnTo>
                    <a:pt x="3744" y="282"/>
                  </a:lnTo>
                  <a:lnTo>
                    <a:pt x="3746" y="298"/>
                  </a:lnTo>
                  <a:lnTo>
                    <a:pt x="3748" y="318"/>
                  </a:lnTo>
                  <a:lnTo>
                    <a:pt x="3752" y="356"/>
                  </a:lnTo>
                  <a:lnTo>
                    <a:pt x="3756" y="392"/>
                  </a:lnTo>
                  <a:lnTo>
                    <a:pt x="3758" y="404"/>
                  </a:lnTo>
                  <a:lnTo>
                    <a:pt x="3762" y="412"/>
                  </a:lnTo>
                  <a:lnTo>
                    <a:pt x="3772" y="420"/>
                  </a:lnTo>
                  <a:lnTo>
                    <a:pt x="3784" y="428"/>
                  </a:lnTo>
                  <a:lnTo>
                    <a:pt x="3788" y="432"/>
                  </a:lnTo>
                  <a:lnTo>
                    <a:pt x="3794" y="438"/>
                  </a:lnTo>
                  <a:lnTo>
                    <a:pt x="3798" y="446"/>
                  </a:lnTo>
                  <a:lnTo>
                    <a:pt x="3800" y="456"/>
                  </a:lnTo>
                  <a:lnTo>
                    <a:pt x="3802" y="478"/>
                  </a:lnTo>
                  <a:lnTo>
                    <a:pt x="3804" y="494"/>
                  </a:lnTo>
                  <a:lnTo>
                    <a:pt x="3804" y="500"/>
                  </a:lnTo>
                  <a:lnTo>
                    <a:pt x="3808" y="508"/>
                  </a:lnTo>
                  <a:lnTo>
                    <a:pt x="3812" y="512"/>
                  </a:lnTo>
                  <a:lnTo>
                    <a:pt x="3818" y="518"/>
                  </a:lnTo>
                  <a:lnTo>
                    <a:pt x="3830" y="526"/>
                  </a:lnTo>
                  <a:lnTo>
                    <a:pt x="3838" y="530"/>
                  </a:lnTo>
                  <a:lnTo>
                    <a:pt x="3876" y="542"/>
                  </a:lnTo>
                  <a:lnTo>
                    <a:pt x="3906" y="552"/>
                  </a:lnTo>
                  <a:lnTo>
                    <a:pt x="3934" y="560"/>
                  </a:lnTo>
                  <a:lnTo>
                    <a:pt x="3984" y="566"/>
                  </a:lnTo>
                  <a:lnTo>
                    <a:pt x="4040" y="576"/>
                  </a:lnTo>
                  <a:lnTo>
                    <a:pt x="4118" y="586"/>
                  </a:lnTo>
                  <a:lnTo>
                    <a:pt x="4298" y="602"/>
                  </a:lnTo>
                  <a:lnTo>
                    <a:pt x="4406" y="612"/>
                  </a:lnTo>
                  <a:lnTo>
                    <a:pt x="4484" y="616"/>
                  </a:lnTo>
                </a:path>
              </a:pathLst>
            </a:custGeom>
            <a:noFill/>
            <a:ln w="19050">
              <a:solidFill>
                <a:srgbClr val="6868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00" name="Freeform 43"/>
            <p:cNvSpPr>
              <a:spLocks/>
            </p:cNvSpPr>
            <p:nvPr/>
          </p:nvSpPr>
          <p:spPr bwMode="auto">
            <a:xfrm>
              <a:off x="613" y="2843"/>
              <a:ext cx="1562" cy="160"/>
            </a:xfrm>
            <a:custGeom>
              <a:avLst/>
              <a:gdLst>
                <a:gd name="T0" fmla="*/ 0 w 1562"/>
                <a:gd name="T1" fmla="*/ 142 h 160"/>
                <a:gd name="T2" fmla="*/ 172 w 1562"/>
                <a:gd name="T3" fmla="*/ 138 h 160"/>
                <a:gd name="T4" fmla="*/ 222 w 1562"/>
                <a:gd name="T5" fmla="*/ 136 h 160"/>
                <a:gd name="T6" fmla="*/ 254 w 1562"/>
                <a:gd name="T7" fmla="*/ 128 h 160"/>
                <a:gd name="T8" fmla="*/ 284 w 1562"/>
                <a:gd name="T9" fmla="*/ 114 h 160"/>
                <a:gd name="T10" fmla="*/ 298 w 1562"/>
                <a:gd name="T11" fmla="*/ 110 h 160"/>
                <a:gd name="T12" fmla="*/ 306 w 1562"/>
                <a:gd name="T13" fmla="*/ 112 h 160"/>
                <a:gd name="T14" fmla="*/ 324 w 1562"/>
                <a:gd name="T15" fmla="*/ 118 h 160"/>
                <a:gd name="T16" fmla="*/ 344 w 1562"/>
                <a:gd name="T17" fmla="*/ 120 h 160"/>
                <a:gd name="T18" fmla="*/ 378 w 1562"/>
                <a:gd name="T19" fmla="*/ 126 h 160"/>
                <a:gd name="T20" fmla="*/ 422 w 1562"/>
                <a:gd name="T21" fmla="*/ 128 h 160"/>
                <a:gd name="T22" fmla="*/ 462 w 1562"/>
                <a:gd name="T23" fmla="*/ 122 h 160"/>
                <a:gd name="T24" fmla="*/ 480 w 1562"/>
                <a:gd name="T25" fmla="*/ 114 h 160"/>
                <a:gd name="T26" fmla="*/ 482 w 1562"/>
                <a:gd name="T27" fmla="*/ 108 h 160"/>
                <a:gd name="T28" fmla="*/ 506 w 1562"/>
                <a:gd name="T29" fmla="*/ 50 h 160"/>
                <a:gd name="T30" fmla="*/ 518 w 1562"/>
                <a:gd name="T31" fmla="*/ 34 h 160"/>
                <a:gd name="T32" fmla="*/ 534 w 1562"/>
                <a:gd name="T33" fmla="*/ 22 h 160"/>
                <a:gd name="T34" fmla="*/ 566 w 1562"/>
                <a:gd name="T35" fmla="*/ 2 h 160"/>
                <a:gd name="T36" fmla="*/ 578 w 1562"/>
                <a:gd name="T37" fmla="*/ 0 h 160"/>
                <a:gd name="T38" fmla="*/ 606 w 1562"/>
                <a:gd name="T39" fmla="*/ 4 h 160"/>
                <a:gd name="T40" fmla="*/ 622 w 1562"/>
                <a:gd name="T41" fmla="*/ 12 h 160"/>
                <a:gd name="T42" fmla="*/ 636 w 1562"/>
                <a:gd name="T43" fmla="*/ 26 h 160"/>
                <a:gd name="T44" fmla="*/ 642 w 1562"/>
                <a:gd name="T45" fmla="*/ 32 h 160"/>
                <a:gd name="T46" fmla="*/ 648 w 1562"/>
                <a:gd name="T47" fmla="*/ 52 h 160"/>
                <a:gd name="T48" fmla="*/ 654 w 1562"/>
                <a:gd name="T49" fmla="*/ 66 h 160"/>
                <a:gd name="T50" fmla="*/ 670 w 1562"/>
                <a:gd name="T51" fmla="*/ 82 h 160"/>
                <a:gd name="T52" fmla="*/ 682 w 1562"/>
                <a:gd name="T53" fmla="*/ 90 h 160"/>
                <a:gd name="T54" fmla="*/ 708 w 1562"/>
                <a:gd name="T55" fmla="*/ 102 h 160"/>
                <a:gd name="T56" fmla="*/ 752 w 1562"/>
                <a:gd name="T57" fmla="*/ 110 h 160"/>
                <a:gd name="T58" fmla="*/ 784 w 1562"/>
                <a:gd name="T59" fmla="*/ 112 h 160"/>
                <a:gd name="T60" fmla="*/ 946 w 1562"/>
                <a:gd name="T61" fmla="*/ 114 h 160"/>
                <a:gd name="T62" fmla="*/ 992 w 1562"/>
                <a:gd name="T63" fmla="*/ 118 h 160"/>
                <a:gd name="T64" fmla="*/ 1024 w 1562"/>
                <a:gd name="T65" fmla="*/ 120 h 160"/>
                <a:gd name="T66" fmla="*/ 1094 w 1562"/>
                <a:gd name="T67" fmla="*/ 110 h 160"/>
                <a:gd name="T68" fmla="*/ 1106 w 1562"/>
                <a:gd name="T69" fmla="*/ 110 h 160"/>
                <a:gd name="T70" fmla="*/ 1148 w 1562"/>
                <a:gd name="T71" fmla="*/ 124 h 160"/>
                <a:gd name="T72" fmla="*/ 1198 w 1562"/>
                <a:gd name="T73" fmla="*/ 140 h 160"/>
                <a:gd name="T74" fmla="*/ 1214 w 1562"/>
                <a:gd name="T75" fmla="*/ 142 h 160"/>
                <a:gd name="T76" fmla="*/ 1264 w 1562"/>
                <a:gd name="T77" fmla="*/ 140 h 160"/>
                <a:gd name="T78" fmla="*/ 1302 w 1562"/>
                <a:gd name="T79" fmla="*/ 136 h 160"/>
                <a:gd name="T80" fmla="*/ 1322 w 1562"/>
                <a:gd name="T81" fmla="*/ 138 h 160"/>
                <a:gd name="T82" fmla="*/ 1352 w 1562"/>
                <a:gd name="T83" fmla="*/ 152 h 160"/>
                <a:gd name="T84" fmla="*/ 1380 w 1562"/>
                <a:gd name="T85" fmla="*/ 158 h 160"/>
                <a:gd name="T86" fmla="*/ 1398 w 1562"/>
                <a:gd name="T87" fmla="*/ 160 h 160"/>
                <a:gd name="T88" fmla="*/ 1442 w 1562"/>
                <a:gd name="T89" fmla="*/ 156 h 160"/>
                <a:gd name="T90" fmla="*/ 1530 w 1562"/>
                <a:gd name="T91" fmla="*/ 142 h 160"/>
                <a:gd name="T92" fmla="*/ 1562 w 1562"/>
                <a:gd name="T93" fmla="*/ 138 h 1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62" h="160">
                  <a:moveTo>
                    <a:pt x="0" y="142"/>
                  </a:moveTo>
                  <a:lnTo>
                    <a:pt x="0" y="142"/>
                  </a:lnTo>
                  <a:lnTo>
                    <a:pt x="98" y="140"/>
                  </a:lnTo>
                  <a:lnTo>
                    <a:pt x="172" y="138"/>
                  </a:lnTo>
                  <a:lnTo>
                    <a:pt x="222" y="136"/>
                  </a:lnTo>
                  <a:lnTo>
                    <a:pt x="240" y="132"/>
                  </a:lnTo>
                  <a:lnTo>
                    <a:pt x="254" y="128"/>
                  </a:lnTo>
                  <a:lnTo>
                    <a:pt x="276" y="118"/>
                  </a:lnTo>
                  <a:lnTo>
                    <a:pt x="284" y="114"/>
                  </a:lnTo>
                  <a:lnTo>
                    <a:pt x="292" y="110"/>
                  </a:lnTo>
                  <a:lnTo>
                    <a:pt x="298" y="110"/>
                  </a:lnTo>
                  <a:lnTo>
                    <a:pt x="306" y="112"/>
                  </a:lnTo>
                  <a:lnTo>
                    <a:pt x="316" y="116"/>
                  </a:lnTo>
                  <a:lnTo>
                    <a:pt x="324" y="118"/>
                  </a:lnTo>
                  <a:lnTo>
                    <a:pt x="330" y="118"/>
                  </a:lnTo>
                  <a:lnTo>
                    <a:pt x="344" y="120"/>
                  </a:lnTo>
                  <a:lnTo>
                    <a:pt x="378" y="126"/>
                  </a:lnTo>
                  <a:lnTo>
                    <a:pt x="400" y="128"/>
                  </a:lnTo>
                  <a:lnTo>
                    <a:pt x="422" y="128"/>
                  </a:lnTo>
                  <a:lnTo>
                    <a:pt x="442" y="126"/>
                  </a:lnTo>
                  <a:lnTo>
                    <a:pt x="462" y="122"/>
                  </a:lnTo>
                  <a:lnTo>
                    <a:pt x="474" y="118"/>
                  </a:lnTo>
                  <a:lnTo>
                    <a:pt x="480" y="114"/>
                  </a:lnTo>
                  <a:lnTo>
                    <a:pt x="482" y="108"/>
                  </a:lnTo>
                  <a:lnTo>
                    <a:pt x="496" y="68"/>
                  </a:lnTo>
                  <a:lnTo>
                    <a:pt x="506" y="50"/>
                  </a:lnTo>
                  <a:lnTo>
                    <a:pt x="512" y="42"/>
                  </a:lnTo>
                  <a:lnTo>
                    <a:pt x="518" y="34"/>
                  </a:lnTo>
                  <a:lnTo>
                    <a:pt x="534" y="22"/>
                  </a:lnTo>
                  <a:lnTo>
                    <a:pt x="550" y="10"/>
                  </a:lnTo>
                  <a:lnTo>
                    <a:pt x="566" y="2"/>
                  </a:lnTo>
                  <a:lnTo>
                    <a:pt x="578" y="0"/>
                  </a:lnTo>
                  <a:lnTo>
                    <a:pt x="590" y="0"/>
                  </a:lnTo>
                  <a:lnTo>
                    <a:pt x="606" y="4"/>
                  </a:lnTo>
                  <a:lnTo>
                    <a:pt x="614" y="6"/>
                  </a:lnTo>
                  <a:lnTo>
                    <a:pt x="622" y="12"/>
                  </a:lnTo>
                  <a:lnTo>
                    <a:pt x="630" y="18"/>
                  </a:lnTo>
                  <a:lnTo>
                    <a:pt x="636" y="26"/>
                  </a:lnTo>
                  <a:lnTo>
                    <a:pt x="642" y="32"/>
                  </a:lnTo>
                  <a:lnTo>
                    <a:pt x="644" y="40"/>
                  </a:lnTo>
                  <a:lnTo>
                    <a:pt x="648" y="52"/>
                  </a:lnTo>
                  <a:lnTo>
                    <a:pt x="650" y="58"/>
                  </a:lnTo>
                  <a:lnTo>
                    <a:pt x="654" y="66"/>
                  </a:lnTo>
                  <a:lnTo>
                    <a:pt x="660" y="72"/>
                  </a:lnTo>
                  <a:lnTo>
                    <a:pt x="670" y="82"/>
                  </a:lnTo>
                  <a:lnTo>
                    <a:pt x="682" y="90"/>
                  </a:lnTo>
                  <a:lnTo>
                    <a:pt x="694" y="98"/>
                  </a:lnTo>
                  <a:lnTo>
                    <a:pt x="708" y="102"/>
                  </a:lnTo>
                  <a:lnTo>
                    <a:pt x="722" y="106"/>
                  </a:lnTo>
                  <a:lnTo>
                    <a:pt x="752" y="110"/>
                  </a:lnTo>
                  <a:lnTo>
                    <a:pt x="784" y="112"/>
                  </a:lnTo>
                  <a:lnTo>
                    <a:pt x="886" y="114"/>
                  </a:lnTo>
                  <a:lnTo>
                    <a:pt x="946" y="114"/>
                  </a:lnTo>
                  <a:lnTo>
                    <a:pt x="992" y="118"/>
                  </a:lnTo>
                  <a:lnTo>
                    <a:pt x="1008" y="120"/>
                  </a:lnTo>
                  <a:lnTo>
                    <a:pt x="1024" y="120"/>
                  </a:lnTo>
                  <a:lnTo>
                    <a:pt x="1050" y="118"/>
                  </a:lnTo>
                  <a:lnTo>
                    <a:pt x="1094" y="110"/>
                  </a:lnTo>
                  <a:lnTo>
                    <a:pt x="1106" y="110"/>
                  </a:lnTo>
                  <a:lnTo>
                    <a:pt x="1118" y="114"/>
                  </a:lnTo>
                  <a:lnTo>
                    <a:pt x="1148" y="124"/>
                  </a:lnTo>
                  <a:lnTo>
                    <a:pt x="1180" y="136"/>
                  </a:lnTo>
                  <a:lnTo>
                    <a:pt x="1198" y="140"/>
                  </a:lnTo>
                  <a:lnTo>
                    <a:pt x="1214" y="142"/>
                  </a:lnTo>
                  <a:lnTo>
                    <a:pt x="1242" y="142"/>
                  </a:lnTo>
                  <a:lnTo>
                    <a:pt x="1264" y="140"/>
                  </a:lnTo>
                  <a:lnTo>
                    <a:pt x="1302" y="136"/>
                  </a:lnTo>
                  <a:lnTo>
                    <a:pt x="1312" y="136"/>
                  </a:lnTo>
                  <a:lnTo>
                    <a:pt x="1322" y="138"/>
                  </a:lnTo>
                  <a:lnTo>
                    <a:pt x="1340" y="148"/>
                  </a:lnTo>
                  <a:lnTo>
                    <a:pt x="1352" y="152"/>
                  </a:lnTo>
                  <a:lnTo>
                    <a:pt x="1364" y="156"/>
                  </a:lnTo>
                  <a:lnTo>
                    <a:pt x="1380" y="158"/>
                  </a:lnTo>
                  <a:lnTo>
                    <a:pt x="1398" y="160"/>
                  </a:lnTo>
                  <a:lnTo>
                    <a:pt x="1420" y="160"/>
                  </a:lnTo>
                  <a:lnTo>
                    <a:pt x="1442" y="156"/>
                  </a:lnTo>
                  <a:lnTo>
                    <a:pt x="1488" y="148"/>
                  </a:lnTo>
                  <a:lnTo>
                    <a:pt x="1530" y="142"/>
                  </a:lnTo>
                  <a:lnTo>
                    <a:pt x="1548" y="138"/>
                  </a:lnTo>
                  <a:lnTo>
                    <a:pt x="1562" y="138"/>
                  </a:lnTo>
                </a:path>
              </a:pathLst>
            </a:custGeom>
            <a:noFill/>
            <a:ln w="19050">
              <a:solidFill>
                <a:srgbClr val="3A79B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01" name="Line 44"/>
            <p:cNvSpPr>
              <a:spLocks noChangeShapeType="1"/>
            </p:cNvSpPr>
            <p:nvPr/>
          </p:nvSpPr>
          <p:spPr bwMode="auto">
            <a:xfrm>
              <a:off x="3917" y="2041"/>
              <a:ext cx="138" cy="0"/>
            </a:xfrm>
            <a:prstGeom prst="line">
              <a:avLst/>
            </a:prstGeom>
            <a:noFill/>
            <a:ln w="25400">
              <a:solidFill>
                <a:srgbClr val="3A79B7"/>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02" name="Freeform 45"/>
            <p:cNvSpPr>
              <a:spLocks/>
            </p:cNvSpPr>
            <p:nvPr/>
          </p:nvSpPr>
          <p:spPr bwMode="auto">
            <a:xfrm>
              <a:off x="2095" y="1779"/>
              <a:ext cx="1628" cy="1222"/>
            </a:xfrm>
            <a:custGeom>
              <a:avLst/>
              <a:gdLst>
                <a:gd name="T0" fmla="*/ 0 w 1628"/>
                <a:gd name="T1" fmla="*/ 1206 h 1222"/>
                <a:gd name="T2" fmla="*/ 54 w 1628"/>
                <a:gd name="T3" fmla="*/ 1174 h 1222"/>
                <a:gd name="T4" fmla="*/ 98 w 1628"/>
                <a:gd name="T5" fmla="*/ 1136 h 1222"/>
                <a:gd name="T6" fmla="*/ 130 w 1628"/>
                <a:gd name="T7" fmla="*/ 1086 h 1222"/>
                <a:gd name="T8" fmla="*/ 158 w 1628"/>
                <a:gd name="T9" fmla="*/ 1026 h 1222"/>
                <a:gd name="T10" fmla="*/ 182 w 1628"/>
                <a:gd name="T11" fmla="*/ 948 h 1222"/>
                <a:gd name="T12" fmla="*/ 228 w 1628"/>
                <a:gd name="T13" fmla="*/ 732 h 1222"/>
                <a:gd name="T14" fmla="*/ 256 w 1628"/>
                <a:gd name="T15" fmla="*/ 588 h 1222"/>
                <a:gd name="T16" fmla="*/ 314 w 1628"/>
                <a:gd name="T17" fmla="*/ 318 h 1222"/>
                <a:gd name="T18" fmla="*/ 354 w 1628"/>
                <a:gd name="T19" fmla="*/ 174 h 1222"/>
                <a:gd name="T20" fmla="*/ 380 w 1628"/>
                <a:gd name="T21" fmla="*/ 104 h 1222"/>
                <a:gd name="T22" fmla="*/ 408 w 1628"/>
                <a:gd name="T23" fmla="*/ 52 h 1222"/>
                <a:gd name="T24" fmla="*/ 436 w 1628"/>
                <a:gd name="T25" fmla="*/ 20 h 1222"/>
                <a:gd name="T26" fmla="*/ 470 w 1628"/>
                <a:gd name="T27" fmla="*/ 4 h 1222"/>
                <a:gd name="T28" fmla="*/ 488 w 1628"/>
                <a:gd name="T29" fmla="*/ 0 h 1222"/>
                <a:gd name="T30" fmla="*/ 516 w 1628"/>
                <a:gd name="T31" fmla="*/ 4 h 1222"/>
                <a:gd name="T32" fmla="*/ 532 w 1628"/>
                <a:gd name="T33" fmla="*/ 14 h 1222"/>
                <a:gd name="T34" fmla="*/ 552 w 1628"/>
                <a:gd name="T35" fmla="*/ 36 h 1222"/>
                <a:gd name="T36" fmla="*/ 576 w 1628"/>
                <a:gd name="T37" fmla="*/ 84 h 1222"/>
                <a:gd name="T38" fmla="*/ 598 w 1628"/>
                <a:gd name="T39" fmla="*/ 156 h 1222"/>
                <a:gd name="T40" fmla="*/ 614 w 1628"/>
                <a:gd name="T41" fmla="*/ 252 h 1222"/>
                <a:gd name="T42" fmla="*/ 628 w 1628"/>
                <a:gd name="T43" fmla="*/ 374 h 1222"/>
                <a:gd name="T44" fmla="*/ 652 w 1628"/>
                <a:gd name="T45" fmla="*/ 708 h 1222"/>
                <a:gd name="T46" fmla="*/ 654 w 1628"/>
                <a:gd name="T47" fmla="*/ 756 h 1222"/>
                <a:gd name="T48" fmla="*/ 666 w 1628"/>
                <a:gd name="T49" fmla="*/ 842 h 1222"/>
                <a:gd name="T50" fmla="*/ 682 w 1628"/>
                <a:gd name="T51" fmla="*/ 916 h 1222"/>
                <a:gd name="T52" fmla="*/ 700 w 1628"/>
                <a:gd name="T53" fmla="*/ 980 h 1222"/>
                <a:gd name="T54" fmla="*/ 724 w 1628"/>
                <a:gd name="T55" fmla="*/ 1036 h 1222"/>
                <a:gd name="T56" fmla="*/ 752 w 1628"/>
                <a:gd name="T57" fmla="*/ 1082 h 1222"/>
                <a:gd name="T58" fmla="*/ 780 w 1628"/>
                <a:gd name="T59" fmla="*/ 1118 h 1222"/>
                <a:gd name="T60" fmla="*/ 812 w 1628"/>
                <a:gd name="T61" fmla="*/ 1150 h 1222"/>
                <a:gd name="T62" fmla="*/ 846 w 1628"/>
                <a:gd name="T63" fmla="*/ 1172 h 1222"/>
                <a:gd name="T64" fmla="*/ 880 w 1628"/>
                <a:gd name="T65" fmla="*/ 1190 h 1222"/>
                <a:gd name="T66" fmla="*/ 934 w 1628"/>
                <a:gd name="T67" fmla="*/ 1208 h 1222"/>
                <a:gd name="T68" fmla="*/ 1002 w 1628"/>
                <a:gd name="T69" fmla="*/ 1220 h 1222"/>
                <a:gd name="T70" fmla="*/ 1096 w 1628"/>
                <a:gd name="T71" fmla="*/ 1222 h 1222"/>
                <a:gd name="T72" fmla="*/ 1628 w 1628"/>
                <a:gd name="T73" fmla="*/ 1222 h 1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28" h="1222">
                  <a:moveTo>
                    <a:pt x="0" y="1206"/>
                  </a:moveTo>
                  <a:lnTo>
                    <a:pt x="0" y="1206"/>
                  </a:lnTo>
                  <a:lnTo>
                    <a:pt x="30" y="1190"/>
                  </a:lnTo>
                  <a:lnTo>
                    <a:pt x="54" y="1174"/>
                  </a:lnTo>
                  <a:lnTo>
                    <a:pt x="78" y="1156"/>
                  </a:lnTo>
                  <a:lnTo>
                    <a:pt x="98" y="1136"/>
                  </a:lnTo>
                  <a:lnTo>
                    <a:pt x="114" y="1112"/>
                  </a:lnTo>
                  <a:lnTo>
                    <a:pt x="130" y="1086"/>
                  </a:lnTo>
                  <a:lnTo>
                    <a:pt x="144" y="1058"/>
                  </a:lnTo>
                  <a:lnTo>
                    <a:pt x="158" y="1026"/>
                  </a:lnTo>
                  <a:lnTo>
                    <a:pt x="170" y="990"/>
                  </a:lnTo>
                  <a:lnTo>
                    <a:pt x="182" y="948"/>
                  </a:lnTo>
                  <a:lnTo>
                    <a:pt x="204" y="852"/>
                  </a:lnTo>
                  <a:lnTo>
                    <a:pt x="228" y="732"/>
                  </a:lnTo>
                  <a:lnTo>
                    <a:pt x="256" y="588"/>
                  </a:lnTo>
                  <a:lnTo>
                    <a:pt x="286" y="440"/>
                  </a:lnTo>
                  <a:lnTo>
                    <a:pt x="314" y="318"/>
                  </a:lnTo>
                  <a:lnTo>
                    <a:pt x="340" y="216"/>
                  </a:lnTo>
                  <a:lnTo>
                    <a:pt x="354" y="174"/>
                  </a:lnTo>
                  <a:lnTo>
                    <a:pt x="366" y="136"/>
                  </a:lnTo>
                  <a:lnTo>
                    <a:pt x="380" y="104"/>
                  </a:lnTo>
                  <a:lnTo>
                    <a:pt x="394" y="76"/>
                  </a:lnTo>
                  <a:lnTo>
                    <a:pt x="408" y="52"/>
                  </a:lnTo>
                  <a:lnTo>
                    <a:pt x="422" y="34"/>
                  </a:lnTo>
                  <a:lnTo>
                    <a:pt x="436" y="20"/>
                  </a:lnTo>
                  <a:lnTo>
                    <a:pt x="454" y="10"/>
                  </a:lnTo>
                  <a:lnTo>
                    <a:pt x="470" y="4"/>
                  </a:lnTo>
                  <a:lnTo>
                    <a:pt x="488" y="0"/>
                  </a:lnTo>
                  <a:lnTo>
                    <a:pt x="506" y="2"/>
                  </a:lnTo>
                  <a:lnTo>
                    <a:pt x="516" y="4"/>
                  </a:lnTo>
                  <a:lnTo>
                    <a:pt x="524" y="8"/>
                  </a:lnTo>
                  <a:lnTo>
                    <a:pt x="532" y="14"/>
                  </a:lnTo>
                  <a:lnTo>
                    <a:pt x="538" y="20"/>
                  </a:lnTo>
                  <a:lnTo>
                    <a:pt x="552" y="36"/>
                  </a:lnTo>
                  <a:lnTo>
                    <a:pt x="566" y="58"/>
                  </a:lnTo>
                  <a:lnTo>
                    <a:pt x="576" y="84"/>
                  </a:lnTo>
                  <a:lnTo>
                    <a:pt x="588" y="118"/>
                  </a:lnTo>
                  <a:lnTo>
                    <a:pt x="598" y="156"/>
                  </a:lnTo>
                  <a:lnTo>
                    <a:pt x="606" y="200"/>
                  </a:lnTo>
                  <a:lnTo>
                    <a:pt x="614" y="252"/>
                  </a:lnTo>
                  <a:lnTo>
                    <a:pt x="622" y="310"/>
                  </a:lnTo>
                  <a:lnTo>
                    <a:pt x="628" y="374"/>
                  </a:lnTo>
                  <a:lnTo>
                    <a:pt x="640" y="526"/>
                  </a:lnTo>
                  <a:lnTo>
                    <a:pt x="652" y="708"/>
                  </a:lnTo>
                  <a:lnTo>
                    <a:pt x="654" y="756"/>
                  </a:lnTo>
                  <a:lnTo>
                    <a:pt x="660" y="800"/>
                  </a:lnTo>
                  <a:lnTo>
                    <a:pt x="666" y="842"/>
                  </a:lnTo>
                  <a:lnTo>
                    <a:pt x="672" y="880"/>
                  </a:lnTo>
                  <a:lnTo>
                    <a:pt x="682" y="916"/>
                  </a:lnTo>
                  <a:lnTo>
                    <a:pt x="690" y="950"/>
                  </a:lnTo>
                  <a:lnTo>
                    <a:pt x="700" y="980"/>
                  </a:lnTo>
                  <a:lnTo>
                    <a:pt x="712" y="1010"/>
                  </a:lnTo>
                  <a:lnTo>
                    <a:pt x="724" y="1036"/>
                  </a:lnTo>
                  <a:lnTo>
                    <a:pt x="738" y="1060"/>
                  </a:lnTo>
                  <a:lnTo>
                    <a:pt x="752" y="1082"/>
                  </a:lnTo>
                  <a:lnTo>
                    <a:pt x="766" y="1102"/>
                  </a:lnTo>
                  <a:lnTo>
                    <a:pt x="780" y="1118"/>
                  </a:lnTo>
                  <a:lnTo>
                    <a:pt x="796" y="1134"/>
                  </a:lnTo>
                  <a:lnTo>
                    <a:pt x="812" y="1150"/>
                  </a:lnTo>
                  <a:lnTo>
                    <a:pt x="830" y="1162"/>
                  </a:lnTo>
                  <a:lnTo>
                    <a:pt x="846" y="1172"/>
                  </a:lnTo>
                  <a:lnTo>
                    <a:pt x="862" y="1182"/>
                  </a:lnTo>
                  <a:lnTo>
                    <a:pt x="880" y="1190"/>
                  </a:lnTo>
                  <a:lnTo>
                    <a:pt x="898" y="1198"/>
                  </a:lnTo>
                  <a:lnTo>
                    <a:pt x="934" y="1208"/>
                  </a:lnTo>
                  <a:lnTo>
                    <a:pt x="968" y="1216"/>
                  </a:lnTo>
                  <a:lnTo>
                    <a:pt x="1002" y="1220"/>
                  </a:lnTo>
                  <a:lnTo>
                    <a:pt x="1036" y="1222"/>
                  </a:lnTo>
                  <a:lnTo>
                    <a:pt x="1096" y="1222"/>
                  </a:lnTo>
                  <a:lnTo>
                    <a:pt x="1628" y="1222"/>
                  </a:lnTo>
                </a:path>
              </a:pathLst>
            </a:custGeom>
            <a:noFill/>
            <a:ln w="19050">
              <a:solidFill>
                <a:srgbClr val="009B2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03" name="Line 46"/>
            <p:cNvSpPr>
              <a:spLocks noChangeShapeType="1"/>
            </p:cNvSpPr>
            <p:nvPr/>
          </p:nvSpPr>
          <p:spPr bwMode="auto">
            <a:xfrm>
              <a:off x="4389" y="1881"/>
              <a:ext cx="138" cy="0"/>
            </a:xfrm>
            <a:prstGeom prst="line">
              <a:avLst/>
            </a:prstGeom>
            <a:noFill/>
            <a:ln w="25400">
              <a:solidFill>
                <a:srgbClr val="009B2F"/>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04" name="Freeform 47"/>
            <p:cNvSpPr>
              <a:spLocks/>
            </p:cNvSpPr>
            <p:nvPr/>
          </p:nvSpPr>
          <p:spPr bwMode="auto">
            <a:xfrm>
              <a:off x="615" y="2357"/>
              <a:ext cx="1564" cy="642"/>
            </a:xfrm>
            <a:custGeom>
              <a:avLst/>
              <a:gdLst>
                <a:gd name="T0" fmla="*/ 0 w 1564"/>
                <a:gd name="T1" fmla="*/ 626 h 642"/>
                <a:gd name="T2" fmla="*/ 110 w 1564"/>
                <a:gd name="T3" fmla="*/ 622 h 642"/>
                <a:gd name="T4" fmla="*/ 210 w 1564"/>
                <a:gd name="T5" fmla="*/ 606 h 642"/>
                <a:gd name="T6" fmla="*/ 260 w 1564"/>
                <a:gd name="T7" fmla="*/ 590 h 642"/>
                <a:gd name="T8" fmla="*/ 310 w 1564"/>
                <a:gd name="T9" fmla="*/ 568 h 642"/>
                <a:gd name="T10" fmla="*/ 356 w 1564"/>
                <a:gd name="T11" fmla="*/ 540 h 642"/>
                <a:gd name="T12" fmla="*/ 428 w 1564"/>
                <a:gd name="T13" fmla="*/ 484 h 642"/>
                <a:gd name="T14" fmla="*/ 474 w 1564"/>
                <a:gd name="T15" fmla="*/ 440 h 642"/>
                <a:gd name="T16" fmla="*/ 504 w 1564"/>
                <a:gd name="T17" fmla="*/ 392 h 642"/>
                <a:gd name="T18" fmla="*/ 528 w 1564"/>
                <a:gd name="T19" fmla="*/ 326 h 642"/>
                <a:gd name="T20" fmla="*/ 538 w 1564"/>
                <a:gd name="T21" fmla="*/ 286 h 642"/>
                <a:gd name="T22" fmla="*/ 560 w 1564"/>
                <a:gd name="T23" fmla="*/ 158 h 642"/>
                <a:gd name="T24" fmla="*/ 578 w 1564"/>
                <a:gd name="T25" fmla="*/ 26 h 642"/>
                <a:gd name="T26" fmla="*/ 584 w 1564"/>
                <a:gd name="T27" fmla="*/ 10 h 642"/>
                <a:gd name="T28" fmla="*/ 590 w 1564"/>
                <a:gd name="T29" fmla="*/ 0 h 642"/>
                <a:gd name="T30" fmla="*/ 598 w 1564"/>
                <a:gd name="T31" fmla="*/ 0 h 642"/>
                <a:gd name="T32" fmla="*/ 612 w 1564"/>
                <a:gd name="T33" fmla="*/ 10 h 642"/>
                <a:gd name="T34" fmla="*/ 624 w 1564"/>
                <a:gd name="T35" fmla="*/ 30 h 642"/>
                <a:gd name="T36" fmla="*/ 628 w 1564"/>
                <a:gd name="T37" fmla="*/ 38 h 642"/>
                <a:gd name="T38" fmla="*/ 632 w 1564"/>
                <a:gd name="T39" fmla="*/ 68 h 642"/>
                <a:gd name="T40" fmla="*/ 642 w 1564"/>
                <a:gd name="T41" fmla="*/ 266 h 642"/>
                <a:gd name="T42" fmla="*/ 644 w 1564"/>
                <a:gd name="T43" fmla="*/ 300 h 642"/>
                <a:gd name="T44" fmla="*/ 652 w 1564"/>
                <a:gd name="T45" fmla="*/ 358 h 642"/>
                <a:gd name="T46" fmla="*/ 668 w 1564"/>
                <a:gd name="T47" fmla="*/ 426 h 642"/>
                <a:gd name="T48" fmla="*/ 680 w 1564"/>
                <a:gd name="T49" fmla="*/ 456 h 642"/>
                <a:gd name="T50" fmla="*/ 698 w 1564"/>
                <a:gd name="T51" fmla="*/ 482 h 642"/>
                <a:gd name="T52" fmla="*/ 730 w 1564"/>
                <a:gd name="T53" fmla="*/ 506 h 642"/>
                <a:gd name="T54" fmla="*/ 784 w 1564"/>
                <a:gd name="T55" fmla="*/ 530 h 642"/>
                <a:gd name="T56" fmla="*/ 866 w 1564"/>
                <a:gd name="T57" fmla="*/ 546 h 642"/>
                <a:gd name="T58" fmla="*/ 914 w 1564"/>
                <a:gd name="T59" fmla="*/ 552 h 642"/>
                <a:gd name="T60" fmla="*/ 1054 w 1564"/>
                <a:gd name="T61" fmla="*/ 564 h 642"/>
                <a:gd name="T62" fmla="*/ 1142 w 1564"/>
                <a:gd name="T63" fmla="*/ 576 h 642"/>
                <a:gd name="T64" fmla="*/ 1228 w 1564"/>
                <a:gd name="T65" fmla="*/ 596 h 642"/>
                <a:gd name="T66" fmla="*/ 1298 w 1564"/>
                <a:gd name="T67" fmla="*/ 618 h 642"/>
                <a:gd name="T68" fmla="*/ 1366 w 1564"/>
                <a:gd name="T69" fmla="*/ 636 h 642"/>
                <a:gd name="T70" fmla="*/ 1406 w 1564"/>
                <a:gd name="T71" fmla="*/ 642 h 642"/>
                <a:gd name="T72" fmla="*/ 1430 w 1564"/>
                <a:gd name="T73" fmla="*/ 642 h 642"/>
                <a:gd name="T74" fmla="*/ 1524 w 1564"/>
                <a:gd name="T75" fmla="*/ 638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4" h="642">
                  <a:moveTo>
                    <a:pt x="0" y="626"/>
                  </a:moveTo>
                  <a:lnTo>
                    <a:pt x="0" y="626"/>
                  </a:lnTo>
                  <a:lnTo>
                    <a:pt x="66" y="624"/>
                  </a:lnTo>
                  <a:lnTo>
                    <a:pt x="110" y="622"/>
                  </a:lnTo>
                  <a:lnTo>
                    <a:pt x="158" y="616"/>
                  </a:lnTo>
                  <a:lnTo>
                    <a:pt x="210" y="606"/>
                  </a:lnTo>
                  <a:lnTo>
                    <a:pt x="234" y="598"/>
                  </a:lnTo>
                  <a:lnTo>
                    <a:pt x="260" y="590"/>
                  </a:lnTo>
                  <a:lnTo>
                    <a:pt x="286" y="580"/>
                  </a:lnTo>
                  <a:lnTo>
                    <a:pt x="310" y="568"/>
                  </a:lnTo>
                  <a:lnTo>
                    <a:pt x="334" y="556"/>
                  </a:lnTo>
                  <a:lnTo>
                    <a:pt x="356" y="540"/>
                  </a:lnTo>
                  <a:lnTo>
                    <a:pt x="428" y="484"/>
                  </a:lnTo>
                  <a:lnTo>
                    <a:pt x="454" y="462"/>
                  </a:lnTo>
                  <a:lnTo>
                    <a:pt x="474" y="440"/>
                  </a:lnTo>
                  <a:lnTo>
                    <a:pt x="490" y="418"/>
                  </a:lnTo>
                  <a:lnTo>
                    <a:pt x="504" y="392"/>
                  </a:lnTo>
                  <a:lnTo>
                    <a:pt x="516" y="362"/>
                  </a:lnTo>
                  <a:lnTo>
                    <a:pt x="528" y="326"/>
                  </a:lnTo>
                  <a:lnTo>
                    <a:pt x="538" y="286"/>
                  </a:lnTo>
                  <a:lnTo>
                    <a:pt x="546" y="242"/>
                  </a:lnTo>
                  <a:lnTo>
                    <a:pt x="560" y="158"/>
                  </a:lnTo>
                  <a:lnTo>
                    <a:pt x="570" y="82"/>
                  </a:lnTo>
                  <a:lnTo>
                    <a:pt x="578" y="26"/>
                  </a:lnTo>
                  <a:lnTo>
                    <a:pt x="584" y="10"/>
                  </a:lnTo>
                  <a:lnTo>
                    <a:pt x="586" y="4"/>
                  </a:lnTo>
                  <a:lnTo>
                    <a:pt x="590" y="0"/>
                  </a:lnTo>
                  <a:lnTo>
                    <a:pt x="594" y="0"/>
                  </a:lnTo>
                  <a:lnTo>
                    <a:pt x="598" y="0"/>
                  </a:lnTo>
                  <a:lnTo>
                    <a:pt x="606" y="2"/>
                  </a:lnTo>
                  <a:lnTo>
                    <a:pt x="612" y="10"/>
                  </a:lnTo>
                  <a:lnTo>
                    <a:pt x="620" y="20"/>
                  </a:lnTo>
                  <a:lnTo>
                    <a:pt x="624" y="30"/>
                  </a:lnTo>
                  <a:lnTo>
                    <a:pt x="628" y="38"/>
                  </a:lnTo>
                  <a:lnTo>
                    <a:pt x="630" y="50"/>
                  </a:lnTo>
                  <a:lnTo>
                    <a:pt x="632" y="68"/>
                  </a:lnTo>
                  <a:lnTo>
                    <a:pt x="636" y="124"/>
                  </a:lnTo>
                  <a:lnTo>
                    <a:pt x="642" y="266"/>
                  </a:lnTo>
                  <a:lnTo>
                    <a:pt x="644" y="300"/>
                  </a:lnTo>
                  <a:lnTo>
                    <a:pt x="648" y="330"/>
                  </a:lnTo>
                  <a:lnTo>
                    <a:pt x="652" y="358"/>
                  </a:lnTo>
                  <a:lnTo>
                    <a:pt x="656" y="384"/>
                  </a:lnTo>
                  <a:lnTo>
                    <a:pt x="668" y="426"/>
                  </a:lnTo>
                  <a:lnTo>
                    <a:pt x="680" y="456"/>
                  </a:lnTo>
                  <a:lnTo>
                    <a:pt x="688" y="468"/>
                  </a:lnTo>
                  <a:lnTo>
                    <a:pt x="698" y="482"/>
                  </a:lnTo>
                  <a:lnTo>
                    <a:pt x="712" y="494"/>
                  </a:lnTo>
                  <a:lnTo>
                    <a:pt x="730" y="506"/>
                  </a:lnTo>
                  <a:lnTo>
                    <a:pt x="754" y="518"/>
                  </a:lnTo>
                  <a:lnTo>
                    <a:pt x="784" y="530"/>
                  </a:lnTo>
                  <a:lnTo>
                    <a:pt x="820" y="538"/>
                  </a:lnTo>
                  <a:lnTo>
                    <a:pt x="866" y="546"/>
                  </a:lnTo>
                  <a:lnTo>
                    <a:pt x="914" y="552"/>
                  </a:lnTo>
                  <a:lnTo>
                    <a:pt x="962" y="556"/>
                  </a:lnTo>
                  <a:lnTo>
                    <a:pt x="1054" y="564"/>
                  </a:lnTo>
                  <a:lnTo>
                    <a:pt x="1098" y="570"/>
                  </a:lnTo>
                  <a:lnTo>
                    <a:pt x="1142" y="576"/>
                  </a:lnTo>
                  <a:lnTo>
                    <a:pt x="1184" y="584"/>
                  </a:lnTo>
                  <a:lnTo>
                    <a:pt x="1228" y="596"/>
                  </a:lnTo>
                  <a:lnTo>
                    <a:pt x="1298" y="618"/>
                  </a:lnTo>
                  <a:lnTo>
                    <a:pt x="1346" y="632"/>
                  </a:lnTo>
                  <a:lnTo>
                    <a:pt x="1366" y="636"/>
                  </a:lnTo>
                  <a:lnTo>
                    <a:pt x="1384" y="640"/>
                  </a:lnTo>
                  <a:lnTo>
                    <a:pt x="1406" y="642"/>
                  </a:lnTo>
                  <a:lnTo>
                    <a:pt x="1430" y="642"/>
                  </a:lnTo>
                  <a:lnTo>
                    <a:pt x="1482" y="640"/>
                  </a:lnTo>
                  <a:lnTo>
                    <a:pt x="1524" y="638"/>
                  </a:lnTo>
                  <a:lnTo>
                    <a:pt x="1564" y="634"/>
                  </a:lnTo>
                </a:path>
              </a:pathLst>
            </a:custGeom>
            <a:noFill/>
            <a:ln w="19050">
              <a:solidFill>
                <a:srgbClr val="BB242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05" name="Line 48"/>
            <p:cNvSpPr>
              <a:spLocks noChangeShapeType="1"/>
            </p:cNvSpPr>
            <p:nvPr/>
          </p:nvSpPr>
          <p:spPr bwMode="auto">
            <a:xfrm flipH="1">
              <a:off x="4389" y="1721"/>
              <a:ext cx="142" cy="0"/>
            </a:xfrm>
            <a:prstGeom prst="line">
              <a:avLst/>
            </a:prstGeom>
            <a:noFill/>
            <a:ln w="25400">
              <a:solidFill>
                <a:srgbClr val="BB2424"/>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06" name="Freeform 49"/>
            <p:cNvSpPr>
              <a:spLocks/>
            </p:cNvSpPr>
            <p:nvPr/>
          </p:nvSpPr>
          <p:spPr bwMode="auto">
            <a:xfrm>
              <a:off x="613" y="2561"/>
              <a:ext cx="1570" cy="388"/>
            </a:xfrm>
            <a:custGeom>
              <a:avLst/>
              <a:gdLst>
                <a:gd name="T0" fmla="*/ 0 w 1570"/>
                <a:gd name="T1" fmla="*/ 388 h 388"/>
                <a:gd name="T2" fmla="*/ 0 w 1570"/>
                <a:gd name="T3" fmla="*/ 388 h 388"/>
                <a:gd name="T4" fmla="*/ 38 w 1570"/>
                <a:gd name="T5" fmla="*/ 388 h 388"/>
                <a:gd name="T6" fmla="*/ 78 w 1570"/>
                <a:gd name="T7" fmla="*/ 386 h 388"/>
                <a:gd name="T8" fmla="*/ 100 w 1570"/>
                <a:gd name="T9" fmla="*/ 382 h 388"/>
                <a:gd name="T10" fmla="*/ 124 w 1570"/>
                <a:gd name="T11" fmla="*/ 378 h 388"/>
                <a:gd name="T12" fmla="*/ 148 w 1570"/>
                <a:gd name="T13" fmla="*/ 370 h 388"/>
                <a:gd name="T14" fmla="*/ 176 w 1570"/>
                <a:gd name="T15" fmla="*/ 362 h 388"/>
                <a:gd name="T16" fmla="*/ 204 w 1570"/>
                <a:gd name="T17" fmla="*/ 350 h 388"/>
                <a:gd name="T18" fmla="*/ 236 w 1570"/>
                <a:gd name="T19" fmla="*/ 336 h 388"/>
                <a:gd name="T20" fmla="*/ 270 w 1570"/>
                <a:gd name="T21" fmla="*/ 320 h 388"/>
                <a:gd name="T22" fmla="*/ 306 w 1570"/>
                <a:gd name="T23" fmla="*/ 298 h 388"/>
                <a:gd name="T24" fmla="*/ 344 w 1570"/>
                <a:gd name="T25" fmla="*/ 274 h 388"/>
                <a:gd name="T26" fmla="*/ 386 w 1570"/>
                <a:gd name="T27" fmla="*/ 246 h 388"/>
                <a:gd name="T28" fmla="*/ 432 w 1570"/>
                <a:gd name="T29" fmla="*/ 214 h 388"/>
                <a:gd name="T30" fmla="*/ 480 w 1570"/>
                <a:gd name="T31" fmla="*/ 178 h 388"/>
                <a:gd name="T32" fmla="*/ 480 w 1570"/>
                <a:gd name="T33" fmla="*/ 178 h 388"/>
                <a:gd name="T34" fmla="*/ 570 w 1570"/>
                <a:gd name="T35" fmla="*/ 110 h 388"/>
                <a:gd name="T36" fmla="*/ 640 w 1570"/>
                <a:gd name="T37" fmla="*/ 58 h 388"/>
                <a:gd name="T38" fmla="*/ 670 w 1570"/>
                <a:gd name="T39" fmla="*/ 38 h 388"/>
                <a:gd name="T40" fmla="*/ 698 w 1570"/>
                <a:gd name="T41" fmla="*/ 24 h 388"/>
                <a:gd name="T42" fmla="*/ 722 w 1570"/>
                <a:gd name="T43" fmla="*/ 12 h 388"/>
                <a:gd name="T44" fmla="*/ 744 w 1570"/>
                <a:gd name="T45" fmla="*/ 4 h 388"/>
                <a:gd name="T46" fmla="*/ 764 w 1570"/>
                <a:gd name="T47" fmla="*/ 0 h 388"/>
                <a:gd name="T48" fmla="*/ 784 w 1570"/>
                <a:gd name="T49" fmla="*/ 0 h 388"/>
                <a:gd name="T50" fmla="*/ 804 w 1570"/>
                <a:gd name="T51" fmla="*/ 4 h 388"/>
                <a:gd name="T52" fmla="*/ 824 w 1570"/>
                <a:gd name="T53" fmla="*/ 12 h 388"/>
                <a:gd name="T54" fmla="*/ 844 w 1570"/>
                <a:gd name="T55" fmla="*/ 22 h 388"/>
                <a:gd name="T56" fmla="*/ 866 w 1570"/>
                <a:gd name="T57" fmla="*/ 36 h 388"/>
                <a:gd name="T58" fmla="*/ 916 w 1570"/>
                <a:gd name="T59" fmla="*/ 72 h 388"/>
                <a:gd name="T60" fmla="*/ 916 w 1570"/>
                <a:gd name="T61" fmla="*/ 72 h 388"/>
                <a:gd name="T62" fmla="*/ 1010 w 1570"/>
                <a:gd name="T63" fmla="*/ 148 h 388"/>
                <a:gd name="T64" fmla="*/ 1064 w 1570"/>
                <a:gd name="T65" fmla="*/ 190 h 388"/>
                <a:gd name="T66" fmla="*/ 1082 w 1570"/>
                <a:gd name="T67" fmla="*/ 204 h 388"/>
                <a:gd name="T68" fmla="*/ 1102 w 1570"/>
                <a:gd name="T69" fmla="*/ 218 h 388"/>
                <a:gd name="T70" fmla="*/ 1126 w 1570"/>
                <a:gd name="T71" fmla="*/ 232 h 388"/>
                <a:gd name="T72" fmla="*/ 1158 w 1570"/>
                <a:gd name="T73" fmla="*/ 248 h 388"/>
                <a:gd name="T74" fmla="*/ 1158 w 1570"/>
                <a:gd name="T75" fmla="*/ 248 h 388"/>
                <a:gd name="T76" fmla="*/ 1196 w 1570"/>
                <a:gd name="T77" fmla="*/ 266 h 388"/>
                <a:gd name="T78" fmla="*/ 1238 w 1570"/>
                <a:gd name="T79" fmla="*/ 286 h 388"/>
                <a:gd name="T80" fmla="*/ 1284 w 1570"/>
                <a:gd name="T81" fmla="*/ 302 h 388"/>
                <a:gd name="T82" fmla="*/ 1334 w 1570"/>
                <a:gd name="T83" fmla="*/ 318 h 388"/>
                <a:gd name="T84" fmla="*/ 1386 w 1570"/>
                <a:gd name="T85" fmla="*/ 332 h 388"/>
                <a:gd name="T86" fmla="*/ 1444 w 1570"/>
                <a:gd name="T87" fmla="*/ 340 h 388"/>
                <a:gd name="T88" fmla="*/ 1474 w 1570"/>
                <a:gd name="T89" fmla="*/ 344 h 388"/>
                <a:gd name="T90" fmla="*/ 1504 w 1570"/>
                <a:gd name="T91" fmla="*/ 344 h 388"/>
                <a:gd name="T92" fmla="*/ 1536 w 1570"/>
                <a:gd name="T93" fmla="*/ 346 h 388"/>
                <a:gd name="T94" fmla="*/ 1570 w 1570"/>
                <a:gd name="T95" fmla="*/ 344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570" h="388">
                  <a:moveTo>
                    <a:pt x="0" y="388"/>
                  </a:moveTo>
                  <a:lnTo>
                    <a:pt x="0" y="388"/>
                  </a:lnTo>
                  <a:lnTo>
                    <a:pt x="38" y="388"/>
                  </a:lnTo>
                  <a:lnTo>
                    <a:pt x="78" y="386"/>
                  </a:lnTo>
                  <a:lnTo>
                    <a:pt x="100" y="382"/>
                  </a:lnTo>
                  <a:lnTo>
                    <a:pt x="124" y="378"/>
                  </a:lnTo>
                  <a:lnTo>
                    <a:pt x="148" y="370"/>
                  </a:lnTo>
                  <a:lnTo>
                    <a:pt x="176" y="362"/>
                  </a:lnTo>
                  <a:lnTo>
                    <a:pt x="204" y="350"/>
                  </a:lnTo>
                  <a:lnTo>
                    <a:pt x="236" y="336"/>
                  </a:lnTo>
                  <a:lnTo>
                    <a:pt x="270" y="320"/>
                  </a:lnTo>
                  <a:lnTo>
                    <a:pt x="306" y="298"/>
                  </a:lnTo>
                  <a:lnTo>
                    <a:pt x="344" y="274"/>
                  </a:lnTo>
                  <a:lnTo>
                    <a:pt x="386" y="246"/>
                  </a:lnTo>
                  <a:lnTo>
                    <a:pt x="432" y="214"/>
                  </a:lnTo>
                  <a:lnTo>
                    <a:pt x="480" y="178"/>
                  </a:lnTo>
                  <a:lnTo>
                    <a:pt x="570" y="110"/>
                  </a:lnTo>
                  <a:lnTo>
                    <a:pt x="640" y="58"/>
                  </a:lnTo>
                  <a:lnTo>
                    <a:pt x="670" y="38"/>
                  </a:lnTo>
                  <a:lnTo>
                    <a:pt x="698" y="24"/>
                  </a:lnTo>
                  <a:lnTo>
                    <a:pt x="722" y="12"/>
                  </a:lnTo>
                  <a:lnTo>
                    <a:pt x="744" y="4"/>
                  </a:lnTo>
                  <a:lnTo>
                    <a:pt x="764" y="0"/>
                  </a:lnTo>
                  <a:lnTo>
                    <a:pt x="784" y="0"/>
                  </a:lnTo>
                  <a:lnTo>
                    <a:pt x="804" y="4"/>
                  </a:lnTo>
                  <a:lnTo>
                    <a:pt x="824" y="12"/>
                  </a:lnTo>
                  <a:lnTo>
                    <a:pt x="844" y="22"/>
                  </a:lnTo>
                  <a:lnTo>
                    <a:pt x="866" y="36"/>
                  </a:lnTo>
                  <a:lnTo>
                    <a:pt x="916" y="72"/>
                  </a:lnTo>
                  <a:lnTo>
                    <a:pt x="1010" y="148"/>
                  </a:lnTo>
                  <a:lnTo>
                    <a:pt x="1064" y="190"/>
                  </a:lnTo>
                  <a:lnTo>
                    <a:pt x="1082" y="204"/>
                  </a:lnTo>
                  <a:lnTo>
                    <a:pt x="1102" y="218"/>
                  </a:lnTo>
                  <a:lnTo>
                    <a:pt x="1126" y="232"/>
                  </a:lnTo>
                  <a:lnTo>
                    <a:pt x="1158" y="248"/>
                  </a:lnTo>
                  <a:lnTo>
                    <a:pt x="1196" y="266"/>
                  </a:lnTo>
                  <a:lnTo>
                    <a:pt x="1238" y="286"/>
                  </a:lnTo>
                  <a:lnTo>
                    <a:pt x="1284" y="302"/>
                  </a:lnTo>
                  <a:lnTo>
                    <a:pt x="1334" y="318"/>
                  </a:lnTo>
                  <a:lnTo>
                    <a:pt x="1386" y="332"/>
                  </a:lnTo>
                  <a:lnTo>
                    <a:pt x="1444" y="340"/>
                  </a:lnTo>
                  <a:lnTo>
                    <a:pt x="1474" y="344"/>
                  </a:lnTo>
                  <a:lnTo>
                    <a:pt x="1504" y="344"/>
                  </a:lnTo>
                  <a:lnTo>
                    <a:pt x="1536" y="346"/>
                  </a:lnTo>
                  <a:lnTo>
                    <a:pt x="1570" y="344"/>
                  </a:lnTo>
                </a:path>
              </a:pathLst>
            </a:custGeom>
            <a:noFill/>
            <a:ln w="19050">
              <a:solidFill>
                <a:srgbClr val="9A1DA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07" name="Freeform 50"/>
            <p:cNvSpPr>
              <a:spLocks/>
            </p:cNvSpPr>
            <p:nvPr/>
          </p:nvSpPr>
          <p:spPr bwMode="auto">
            <a:xfrm>
              <a:off x="2179" y="2119"/>
              <a:ext cx="1400" cy="626"/>
            </a:xfrm>
            <a:custGeom>
              <a:avLst/>
              <a:gdLst>
                <a:gd name="T0" fmla="*/ 0 w 1400"/>
                <a:gd name="T1" fmla="*/ 626 h 626"/>
                <a:gd name="T2" fmla="*/ 0 w 1400"/>
                <a:gd name="T3" fmla="*/ 626 h 626"/>
                <a:gd name="T4" fmla="*/ 282 w 1400"/>
                <a:gd name="T5" fmla="*/ 440 h 626"/>
                <a:gd name="T6" fmla="*/ 474 w 1400"/>
                <a:gd name="T7" fmla="*/ 310 h 626"/>
                <a:gd name="T8" fmla="*/ 608 w 1400"/>
                <a:gd name="T9" fmla="*/ 218 h 626"/>
                <a:gd name="T10" fmla="*/ 716 w 1400"/>
                <a:gd name="T11" fmla="*/ 140 h 626"/>
                <a:gd name="T12" fmla="*/ 716 w 1400"/>
                <a:gd name="T13" fmla="*/ 140 h 626"/>
                <a:gd name="T14" fmla="*/ 770 w 1400"/>
                <a:gd name="T15" fmla="*/ 102 h 626"/>
                <a:gd name="T16" fmla="*/ 798 w 1400"/>
                <a:gd name="T17" fmla="*/ 84 h 626"/>
                <a:gd name="T18" fmla="*/ 828 w 1400"/>
                <a:gd name="T19" fmla="*/ 68 h 626"/>
                <a:gd name="T20" fmla="*/ 856 w 1400"/>
                <a:gd name="T21" fmla="*/ 52 h 626"/>
                <a:gd name="T22" fmla="*/ 886 w 1400"/>
                <a:gd name="T23" fmla="*/ 38 h 626"/>
                <a:gd name="T24" fmla="*/ 916 w 1400"/>
                <a:gd name="T25" fmla="*/ 26 h 626"/>
                <a:gd name="T26" fmla="*/ 948 w 1400"/>
                <a:gd name="T27" fmla="*/ 14 h 626"/>
                <a:gd name="T28" fmla="*/ 980 w 1400"/>
                <a:gd name="T29" fmla="*/ 8 h 626"/>
                <a:gd name="T30" fmla="*/ 1012 w 1400"/>
                <a:gd name="T31" fmla="*/ 2 h 626"/>
                <a:gd name="T32" fmla="*/ 1044 w 1400"/>
                <a:gd name="T33" fmla="*/ 0 h 626"/>
                <a:gd name="T34" fmla="*/ 1078 w 1400"/>
                <a:gd name="T35" fmla="*/ 2 h 626"/>
                <a:gd name="T36" fmla="*/ 1112 w 1400"/>
                <a:gd name="T37" fmla="*/ 6 h 626"/>
                <a:gd name="T38" fmla="*/ 1148 w 1400"/>
                <a:gd name="T39" fmla="*/ 16 h 626"/>
                <a:gd name="T40" fmla="*/ 1184 w 1400"/>
                <a:gd name="T41" fmla="*/ 28 h 626"/>
                <a:gd name="T42" fmla="*/ 1220 w 1400"/>
                <a:gd name="T43" fmla="*/ 46 h 626"/>
                <a:gd name="T44" fmla="*/ 1220 w 1400"/>
                <a:gd name="T45" fmla="*/ 46 h 626"/>
                <a:gd name="T46" fmla="*/ 1238 w 1400"/>
                <a:gd name="T47" fmla="*/ 56 h 626"/>
                <a:gd name="T48" fmla="*/ 1254 w 1400"/>
                <a:gd name="T49" fmla="*/ 68 h 626"/>
                <a:gd name="T50" fmla="*/ 1270 w 1400"/>
                <a:gd name="T51" fmla="*/ 80 h 626"/>
                <a:gd name="T52" fmla="*/ 1284 w 1400"/>
                <a:gd name="T53" fmla="*/ 92 h 626"/>
                <a:gd name="T54" fmla="*/ 1310 w 1400"/>
                <a:gd name="T55" fmla="*/ 118 h 626"/>
                <a:gd name="T56" fmla="*/ 1330 w 1400"/>
                <a:gd name="T57" fmla="*/ 146 h 626"/>
                <a:gd name="T58" fmla="*/ 1348 w 1400"/>
                <a:gd name="T59" fmla="*/ 178 h 626"/>
                <a:gd name="T60" fmla="*/ 1364 w 1400"/>
                <a:gd name="T61" fmla="*/ 208 h 626"/>
                <a:gd name="T62" fmla="*/ 1374 w 1400"/>
                <a:gd name="T63" fmla="*/ 242 h 626"/>
                <a:gd name="T64" fmla="*/ 1384 w 1400"/>
                <a:gd name="T65" fmla="*/ 274 h 626"/>
                <a:gd name="T66" fmla="*/ 1390 w 1400"/>
                <a:gd name="T67" fmla="*/ 308 h 626"/>
                <a:gd name="T68" fmla="*/ 1394 w 1400"/>
                <a:gd name="T69" fmla="*/ 340 h 626"/>
                <a:gd name="T70" fmla="*/ 1398 w 1400"/>
                <a:gd name="T71" fmla="*/ 372 h 626"/>
                <a:gd name="T72" fmla="*/ 1400 w 1400"/>
                <a:gd name="T73" fmla="*/ 404 h 626"/>
                <a:gd name="T74" fmla="*/ 1400 w 1400"/>
                <a:gd name="T75" fmla="*/ 462 h 626"/>
                <a:gd name="T76" fmla="*/ 1400 w 1400"/>
                <a:gd name="T77" fmla="*/ 512 h 6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626">
                  <a:moveTo>
                    <a:pt x="0" y="626"/>
                  </a:moveTo>
                  <a:lnTo>
                    <a:pt x="0" y="626"/>
                  </a:lnTo>
                  <a:lnTo>
                    <a:pt x="282" y="440"/>
                  </a:lnTo>
                  <a:lnTo>
                    <a:pt x="474" y="310"/>
                  </a:lnTo>
                  <a:lnTo>
                    <a:pt x="608" y="218"/>
                  </a:lnTo>
                  <a:lnTo>
                    <a:pt x="716" y="140"/>
                  </a:lnTo>
                  <a:lnTo>
                    <a:pt x="770" y="102"/>
                  </a:lnTo>
                  <a:lnTo>
                    <a:pt x="798" y="84"/>
                  </a:lnTo>
                  <a:lnTo>
                    <a:pt x="828" y="68"/>
                  </a:lnTo>
                  <a:lnTo>
                    <a:pt x="856" y="52"/>
                  </a:lnTo>
                  <a:lnTo>
                    <a:pt x="886" y="38"/>
                  </a:lnTo>
                  <a:lnTo>
                    <a:pt x="916" y="26"/>
                  </a:lnTo>
                  <a:lnTo>
                    <a:pt x="948" y="14"/>
                  </a:lnTo>
                  <a:lnTo>
                    <a:pt x="980" y="8"/>
                  </a:lnTo>
                  <a:lnTo>
                    <a:pt x="1012" y="2"/>
                  </a:lnTo>
                  <a:lnTo>
                    <a:pt x="1044" y="0"/>
                  </a:lnTo>
                  <a:lnTo>
                    <a:pt x="1078" y="2"/>
                  </a:lnTo>
                  <a:lnTo>
                    <a:pt x="1112" y="6"/>
                  </a:lnTo>
                  <a:lnTo>
                    <a:pt x="1148" y="16"/>
                  </a:lnTo>
                  <a:lnTo>
                    <a:pt x="1184" y="28"/>
                  </a:lnTo>
                  <a:lnTo>
                    <a:pt x="1220" y="46"/>
                  </a:lnTo>
                  <a:lnTo>
                    <a:pt x="1238" y="56"/>
                  </a:lnTo>
                  <a:lnTo>
                    <a:pt x="1254" y="68"/>
                  </a:lnTo>
                  <a:lnTo>
                    <a:pt x="1270" y="80"/>
                  </a:lnTo>
                  <a:lnTo>
                    <a:pt x="1284" y="92"/>
                  </a:lnTo>
                  <a:lnTo>
                    <a:pt x="1310" y="118"/>
                  </a:lnTo>
                  <a:lnTo>
                    <a:pt x="1330" y="146"/>
                  </a:lnTo>
                  <a:lnTo>
                    <a:pt x="1348" y="178"/>
                  </a:lnTo>
                  <a:lnTo>
                    <a:pt x="1364" y="208"/>
                  </a:lnTo>
                  <a:lnTo>
                    <a:pt x="1374" y="242"/>
                  </a:lnTo>
                  <a:lnTo>
                    <a:pt x="1384" y="274"/>
                  </a:lnTo>
                  <a:lnTo>
                    <a:pt x="1390" y="308"/>
                  </a:lnTo>
                  <a:lnTo>
                    <a:pt x="1394" y="340"/>
                  </a:lnTo>
                  <a:lnTo>
                    <a:pt x="1398" y="372"/>
                  </a:lnTo>
                  <a:lnTo>
                    <a:pt x="1400" y="404"/>
                  </a:lnTo>
                  <a:lnTo>
                    <a:pt x="1400" y="462"/>
                  </a:lnTo>
                  <a:lnTo>
                    <a:pt x="1400" y="512"/>
                  </a:lnTo>
                </a:path>
              </a:pathLst>
            </a:custGeom>
            <a:noFill/>
            <a:ln w="19050">
              <a:solidFill>
                <a:srgbClr val="9A1DA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08" name="Freeform 51"/>
            <p:cNvSpPr>
              <a:spLocks/>
            </p:cNvSpPr>
            <p:nvPr/>
          </p:nvSpPr>
          <p:spPr bwMode="auto">
            <a:xfrm>
              <a:off x="2101" y="2743"/>
              <a:ext cx="78" cy="40"/>
            </a:xfrm>
            <a:custGeom>
              <a:avLst/>
              <a:gdLst>
                <a:gd name="T0" fmla="*/ 0 w 78"/>
                <a:gd name="T1" fmla="*/ 40 h 40"/>
                <a:gd name="T2" fmla="*/ 0 w 78"/>
                <a:gd name="T3" fmla="*/ 40 h 40"/>
                <a:gd name="T4" fmla="*/ 78 w 78"/>
                <a:gd name="T5" fmla="*/ 0 h 40"/>
                <a:gd name="T6" fmla="*/ 0 60000 65536"/>
                <a:gd name="T7" fmla="*/ 0 60000 65536"/>
                <a:gd name="T8" fmla="*/ 0 60000 65536"/>
              </a:gdLst>
              <a:ahLst/>
              <a:cxnLst>
                <a:cxn ang="T6">
                  <a:pos x="T0" y="T1"/>
                </a:cxn>
                <a:cxn ang="T7">
                  <a:pos x="T2" y="T3"/>
                </a:cxn>
                <a:cxn ang="T8">
                  <a:pos x="T4" y="T5"/>
                </a:cxn>
              </a:cxnLst>
              <a:rect l="0" t="0" r="r" b="b"/>
              <a:pathLst>
                <a:path w="78" h="40">
                  <a:moveTo>
                    <a:pt x="0" y="40"/>
                  </a:moveTo>
                  <a:lnTo>
                    <a:pt x="0" y="40"/>
                  </a:lnTo>
                  <a:lnTo>
                    <a:pt x="78" y="0"/>
                  </a:lnTo>
                </a:path>
              </a:pathLst>
            </a:custGeom>
            <a:noFill/>
            <a:ln w="19050">
              <a:solidFill>
                <a:srgbClr val="9A1DA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09" name="Freeform 52"/>
            <p:cNvSpPr>
              <a:spLocks/>
            </p:cNvSpPr>
            <p:nvPr/>
          </p:nvSpPr>
          <p:spPr bwMode="auto">
            <a:xfrm>
              <a:off x="1937" y="2813"/>
              <a:ext cx="88" cy="22"/>
            </a:xfrm>
            <a:custGeom>
              <a:avLst/>
              <a:gdLst>
                <a:gd name="T0" fmla="*/ 0 w 88"/>
                <a:gd name="T1" fmla="*/ 22 h 22"/>
                <a:gd name="T2" fmla="*/ 0 w 88"/>
                <a:gd name="T3" fmla="*/ 22 h 22"/>
                <a:gd name="T4" fmla="*/ 48 w 88"/>
                <a:gd name="T5" fmla="*/ 12 h 22"/>
                <a:gd name="T6" fmla="*/ 88 w 88"/>
                <a:gd name="T7" fmla="*/ 0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 h="22">
                  <a:moveTo>
                    <a:pt x="0" y="22"/>
                  </a:moveTo>
                  <a:lnTo>
                    <a:pt x="0" y="22"/>
                  </a:lnTo>
                  <a:lnTo>
                    <a:pt x="48" y="12"/>
                  </a:lnTo>
                  <a:lnTo>
                    <a:pt x="88" y="0"/>
                  </a:lnTo>
                </a:path>
              </a:pathLst>
            </a:custGeom>
            <a:noFill/>
            <a:ln w="19050">
              <a:solidFill>
                <a:srgbClr val="9A1DA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10" name="Freeform 53"/>
            <p:cNvSpPr>
              <a:spLocks/>
            </p:cNvSpPr>
            <p:nvPr/>
          </p:nvSpPr>
          <p:spPr bwMode="auto">
            <a:xfrm>
              <a:off x="1775" y="2847"/>
              <a:ext cx="88" cy="8"/>
            </a:xfrm>
            <a:custGeom>
              <a:avLst/>
              <a:gdLst>
                <a:gd name="T0" fmla="*/ 0 w 88"/>
                <a:gd name="T1" fmla="*/ 8 h 8"/>
                <a:gd name="T2" fmla="*/ 0 w 88"/>
                <a:gd name="T3" fmla="*/ 8 h 8"/>
                <a:gd name="T4" fmla="*/ 88 w 88"/>
                <a:gd name="T5" fmla="*/ 0 h 8"/>
                <a:gd name="T6" fmla="*/ 0 60000 65536"/>
                <a:gd name="T7" fmla="*/ 0 60000 65536"/>
                <a:gd name="T8" fmla="*/ 0 60000 65536"/>
              </a:gdLst>
              <a:ahLst/>
              <a:cxnLst>
                <a:cxn ang="T6">
                  <a:pos x="T0" y="T1"/>
                </a:cxn>
                <a:cxn ang="T7">
                  <a:pos x="T2" y="T3"/>
                </a:cxn>
                <a:cxn ang="T8">
                  <a:pos x="T4" y="T5"/>
                </a:cxn>
              </a:cxnLst>
              <a:rect l="0" t="0" r="r" b="b"/>
              <a:pathLst>
                <a:path w="88" h="8">
                  <a:moveTo>
                    <a:pt x="0" y="8"/>
                  </a:moveTo>
                  <a:lnTo>
                    <a:pt x="0" y="8"/>
                  </a:lnTo>
                  <a:lnTo>
                    <a:pt x="88" y="0"/>
                  </a:lnTo>
                </a:path>
              </a:pathLst>
            </a:custGeom>
            <a:noFill/>
            <a:ln w="19050">
              <a:solidFill>
                <a:srgbClr val="9A1DA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11" name="Line 54"/>
            <p:cNvSpPr>
              <a:spLocks noChangeShapeType="1"/>
            </p:cNvSpPr>
            <p:nvPr/>
          </p:nvSpPr>
          <p:spPr bwMode="auto">
            <a:xfrm>
              <a:off x="1775" y="2837"/>
              <a:ext cx="0" cy="0"/>
            </a:xfrm>
            <a:prstGeom prst="line">
              <a:avLst/>
            </a:prstGeom>
            <a:noFill/>
            <a:ln w="19050">
              <a:solidFill>
                <a:srgbClr val="9A1DA7"/>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12" name="Freeform 55"/>
            <p:cNvSpPr>
              <a:spLocks/>
            </p:cNvSpPr>
            <p:nvPr/>
          </p:nvSpPr>
          <p:spPr bwMode="auto">
            <a:xfrm>
              <a:off x="1637" y="2859"/>
              <a:ext cx="62" cy="8"/>
            </a:xfrm>
            <a:custGeom>
              <a:avLst/>
              <a:gdLst>
                <a:gd name="T0" fmla="*/ 0 w 62"/>
                <a:gd name="T1" fmla="*/ 8 h 8"/>
                <a:gd name="T2" fmla="*/ 0 w 62"/>
                <a:gd name="T3" fmla="*/ 8 h 8"/>
                <a:gd name="T4" fmla="*/ 30 w 62"/>
                <a:gd name="T5" fmla="*/ 4 h 8"/>
                <a:gd name="T6" fmla="*/ 62 w 6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8">
                  <a:moveTo>
                    <a:pt x="0" y="8"/>
                  </a:moveTo>
                  <a:lnTo>
                    <a:pt x="0" y="8"/>
                  </a:lnTo>
                  <a:lnTo>
                    <a:pt x="30" y="4"/>
                  </a:lnTo>
                  <a:lnTo>
                    <a:pt x="62" y="0"/>
                  </a:lnTo>
                </a:path>
              </a:pathLst>
            </a:custGeom>
            <a:noFill/>
            <a:ln w="19050">
              <a:solidFill>
                <a:srgbClr val="9A1DA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13" name="Freeform 56"/>
            <p:cNvSpPr>
              <a:spLocks/>
            </p:cNvSpPr>
            <p:nvPr/>
          </p:nvSpPr>
          <p:spPr bwMode="auto">
            <a:xfrm>
              <a:off x="3719" y="2551"/>
              <a:ext cx="930" cy="508"/>
            </a:xfrm>
            <a:custGeom>
              <a:avLst/>
              <a:gdLst>
                <a:gd name="T0" fmla="*/ 0 w 930"/>
                <a:gd name="T1" fmla="*/ 0 h 508"/>
                <a:gd name="T2" fmla="*/ 0 w 930"/>
                <a:gd name="T3" fmla="*/ 0 h 508"/>
                <a:gd name="T4" fmla="*/ 30 w 930"/>
                <a:gd name="T5" fmla="*/ 0 h 508"/>
                <a:gd name="T6" fmla="*/ 60 w 930"/>
                <a:gd name="T7" fmla="*/ 2 h 508"/>
                <a:gd name="T8" fmla="*/ 90 w 930"/>
                <a:gd name="T9" fmla="*/ 6 h 508"/>
                <a:gd name="T10" fmla="*/ 118 w 930"/>
                <a:gd name="T11" fmla="*/ 10 h 508"/>
                <a:gd name="T12" fmla="*/ 146 w 930"/>
                <a:gd name="T13" fmla="*/ 18 h 508"/>
                <a:gd name="T14" fmla="*/ 174 w 930"/>
                <a:gd name="T15" fmla="*/ 26 h 508"/>
                <a:gd name="T16" fmla="*/ 200 w 930"/>
                <a:gd name="T17" fmla="*/ 36 h 508"/>
                <a:gd name="T18" fmla="*/ 228 w 930"/>
                <a:gd name="T19" fmla="*/ 46 h 508"/>
                <a:gd name="T20" fmla="*/ 254 w 930"/>
                <a:gd name="T21" fmla="*/ 60 h 508"/>
                <a:gd name="T22" fmla="*/ 280 w 930"/>
                <a:gd name="T23" fmla="*/ 76 h 508"/>
                <a:gd name="T24" fmla="*/ 308 w 930"/>
                <a:gd name="T25" fmla="*/ 94 h 508"/>
                <a:gd name="T26" fmla="*/ 334 w 930"/>
                <a:gd name="T27" fmla="*/ 114 h 508"/>
                <a:gd name="T28" fmla="*/ 362 w 930"/>
                <a:gd name="T29" fmla="*/ 138 h 508"/>
                <a:gd name="T30" fmla="*/ 390 w 930"/>
                <a:gd name="T31" fmla="*/ 162 h 508"/>
                <a:gd name="T32" fmla="*/ 418 w 930"/>
                <a:gd name="T33" fmla="*/ 190 h 508"/>
                <a:gd name="T34" fmla="*/ 446 w 930"/>
                <a:gd name="T35" fmla="*/ 220 h 508"/>
                <a:gd name="T36" fmla="*/ 446 w 930"/>
                <a:gd name="T37" fmla="*/ 220 h 508"/>
                <a:gd name="T38" fmla="*/ 500 w 930"/>
                <a:gd name="T39" fmla="*/ 280 h 508"/>
                <a:gd name="T40" fmla="*/ 546 w 930"/>
                <a:gd name="T41" fmla="*/ 336 h 508"/>
                <a:gd name="T42" fmla="*/ 568 w 930"/>
                <a:gd name="T43" fmla="*/ 362 h 508"/>
                <a:gd name="T44" fmla="*/ 590 w 930"/>
                <a:gd name="T45" fmla="*/ 384 h 508"/>
                <a:gd name="T46" fmla="*/ 614 w 930"/>
                <a:gd name="T47" fmla="*/ 406 h 508"/>
                <a:gd name="T48" fmla="*/ 638 w 930"/>
                <a:gd name="T49" fmla="*/ 426 h 508"/>
                <a:gd name="T50" fmla="*/ 664 w 930"/>
                <a:gd name="T51" fmla="*/ 446 h 508"/>
                <a:gd name="T52" fmla="*/ 690 w 930"/>
                <a:gd name="T53" fmla="*/ 462 h 508"/>
                <a:gd name="T54" fmla="*/ 722 w 930"/>
                <a:gd name="T55" fmla="*/ 476 h 508"/>
                <a:gd name="T56" fmla="*/ 754 w 930"/>
                <a:gd name="T57" fmla="*/ 486 h 508"/>
                <a:gd name="T58" fmla="*/ 792 w 930"/>
                <a:gd name="T59" fmla="*/ 496 h 508"/>
                <a:gd name="T60" fmla="*/ 832 w 930"/>
                <a:gd name="T61" fmla="*/ 502 h 508"/>
                <a:gd name="T62" fmla="*/ 878 w 930"/>
                <a:gd name="T63" fmla="*/ 506 h 508"/>
                <a:gd name="T64" fmla="*/ 930 w 930"/>
                <a:gd name="T65" fmla="*/ 508 h 5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30" h="508">
                  <a:moveTo>
                    <a:pt x="0" y="0"/>
                  </a:moveTo>
                  <a:lnTo>
                    <a:pt x="0" y="0"/>
                  </a:lnTo>
                  <a:lnTo>
                    <a:pt x="30" y="0"/>
                  </a:lnTo>
                  <a:lnTo>
                    <a:pt x="60" y="2"/>
                  </a:lnTo>
                  <a:lnTo>
                    <a:pt x="90" y="6"/>
                  </a:lnTo>
                  <a:lnTo>
                    <a:pt x="118" y="10"/>
                  </a:lnTo>
                  <a:lnTo>
                    <a:pt x="146" y="18"/>
                  </a:lnTo>
                  <a:lnTo>
                    <a:pt x="174" y="26"/>
                  </a:lnTo>
                  <a:lnTo>
                    <a:pt x="200" y="36"/>
                  </a:lnTo>
                  <a:lnTo>
                    <a:pt x="228" y="46"/>
                  </a:lnTo>
                  <a:lnTo>
                    <a:pt x="254" y="60"/>
                  </a:lnTo>
                  <a:lnTo>
                    <a:pt x="280" y="76"/>
                  </a:lnTo>
                  <a:lnTo>
                    <a:pt x="308" y="94"/>
                  </a:lnTo>
                  <a:lnTo>
                    <a:pt x="334" y="114"/>
                  </a:lnTo>
                  <a:lnTo>
                    <a:pt x="362" y="138"/>
                  </a:lnTo>
                  <a:lnTo>
                    <a:pt x="390" y="162"/>
                  </a:lnTo>
                  <a:lnTo>
                    <a:pt x="418" y="190"/>
                  </a:lnTo>
                  <a:lnTo>
                    <a:pt x="446" y="220"/>
                  </a:lnTo>
                  <a:lnTo>
                    <a:pt x="500" y="280"/>
                  </a:lnTo>
                  <a:lnTo>
                    <a:pt x="546" y="336"/>
                  </a:lnTo>
                  <a:lnTo>
                    <a:pt x="568" y="362"/>
                  </a:lnTo>
                  <a:lnTo>
                    <a:pt x="590" y="384"/>
                  </a:lnTo>
                  <a:lnTo>
                    <a:pt x="614" y="406"/>
                  </a:lnTo>
                  <a:lnTo>
                    <a:pt x="638" y="426"/>
                  </a:lnTo>
                  <a:lnTo>
                    <a:pt x="664" y="446"/>
                  </a:lnTo>
                  <a:lnTo>
                    <a:pt x="690" y="462"/>
                  </a:lnTo>
                  <a:lnTo>
                    <a:pt x="722" y="476"/>
                  </a:lnTo>
                  <a:lnTo>
                    <a:pt x="754" y="486"/>
                  </a:lnTo>
                  <a:lnTo>
                    <a:pt x="792" y="496"/>
                  </a:lnTo>
                  <a:lnTo>
                    <a:pt x="832" y="502"/>
                  </a:lnTo>
                  <a:lnTo>
                    <a:pt x="878" y="506"/>
                  </a:lnTo>
                  <a:lnTo>
                    <a:pt x="930" y="508"/>
                  </a:lnTo>
                </a:path>
              </a:pathLst>
            </a:custGeom>
            <a:noFill/>
            <a:ln w="19050">
              <a:solidFill>
                <a:srgbClr val="9A1DA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14" name="Line 57"/>
            <p:cNvSpPr>
              <a:spLocks noChangeShapeType="1"/>
            </p:cNvSpPr>
            <p:nvPr/>
          </p:nvSpPr>
          <p:spPr bwMode="auto">
            <a:xfrm>
              <a:off x="3915" y="1723"/>
              <a:ext cx="144" cy="0"/>
            </a:xfrm>
            <a:prstGeom prst="line">
              <a:avLst/>
            </a:prstGeom>
            <a:noFill/>
            <a:ln w="19050">
              <a:solidFill>
                <a:srgbClr val="9A1DA7"/>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15" name="Freeform 58"/>
            <p:cNvSpPr>
              <a:spLocks/>
            </p:cNvSpPr>
            <p:nvPr/>
          </p:nvSpPr>
          <p:spPr bwMode="auto">
            <a:xfrm>
              <a:off x="615" y="2569"/>
              <a:ext cx="1566" cy="344"/>
            </a:xfrm>
            <a:custGeom>
              <a:avLst/>
              <a:gdLst>
                <a:gd name="T0" fmla="*/ 0 w 1566"/>
                <a:gd name="T1" fmla="*/ 326 h 344"/>
                <a:gd name="T2" fmla="*/ 0 w 1566"/>
                <a:gd name="T3" fmla="*/ 326 h 344"/>
                <a:gd name="T4" fmla="*/ 52 w 1566"/>
                <a:gd name="T5" fmla="*/ 334 h 344"/>
                <a:gd name="T6" fmla="*/ 78 w 1566"/>
                <a:gd name="T7" fmla="*/ 338 h 344"/>
                <a:gd name="T8" fmla="*/ 104 w 1566"/>
                <a:gd name="T9" fmla="*/ 338 h 344"/>
                <a:gd name="T10" fmla="*/ 128 w 1566"/>
                <a:gd name="T11" fmla="*/ 336 h 344"/>
                <a:gd name="T12" fmla="*/ 142 w 1566"/>
                <a:gd name="T13" fmla="*/ 332 h 344"/>
                <a:gd name="T14" fmla="*/ 156 w 1566"/>
                <a:gd name="T15" fmla="*/ 328 h 344"/>
                <a:gd name="T16" fmla="*/ 168 w 1566"/>
                <a:gd name="T17" fmla="*/ 322 h 344"/>
                <a:gd name="T18" fmla="*/ 182 w 1566"/>
                <a:gd name="T19" fmla="*/ 314 h 344"/>
                <a:gd name="T20" fmla="*/ 198 w 1566"/>
                <a:gd name="T21" fmla="*/ 306 h 344"/>
                <a:gd name="T22" fmla="*/ 212 w 1566"/>
                <a:gd name="T23" fmla="*/ 294 h 344"/>
                <a:gd name="T24" fmla="*/ 212 w 1566"/>
                <a:gd name="T25" fmla="*/ 294 h 344"/>
                <a:gd name="T26" fmla="*/ 242 w 1566"/>
                <a:gd name="T27" fmla="*/ 266 h 344"/>
                <a:gd name="T28" fmla="*/ 272 w 1566"/>
                <a:gd name="T29" fmla="*/ 236 h 344"/>
                <a:gd name="T30" fmla="*/ 300 w 1566"/>
                <a:gd name="T31" fmla="*/ 202 h 344"/>
                <a:gd name="T32" fmla="*/ 330 w 1566"/>
                <a:gd name="T33" fmla="*/ 168 h 344"/>
                <a:gd name="T34" fmla="*/ 384 w 1566"/>
                <a:gd name="T35" fmla="*/ 102 h 344"/>
                <a:gd name="T36" fmla="*/ 410 w 1566"/>
                <a:gd name="T37" fmla="*/ 74 h 344"/>
                <a:gd name="T38" fmla="*/ 434 w 1566"/>
                <a:gd name="T39" fmla="*/ 50 h 344"/>
                <a:gd name="T40" fmla="*/ 434 w 1566"/>
                <a:gd name="T41" fmla="*/ 50 h 344"/>
                <a:gd name="T42" fmla="*/ 456 w 1566"/>
                <a:gd name="T43" fmla="*/ 30 h 344"/>
                <a:gd name="T44" fmla="*/ 478 w 1566"/>
                <a:gd name="T45" fmla="*/ 14 h 344"/>
                <a:gd name="T46" fmla="*/ 488 w 1566"/>
                <a:gd name="T47" fmla="*/ 8 h 344"/>
                <a:gd name="T48" fmla="*/ 500 w 1566"/>
                <a:gd name="T49" fmla="*/ 4 h 344"/>
                <a:gd name="T50" fmla="*/ 510 w 1566"/>
                <a:gd name="T51" fmla="*/ 0 h 344"/>
                <a:gd name="T52" fmla="*/ 522 w 1566"/>
                <a:gd name="T53" fmla="*/ 0 h 344"/>
                <a:gd name="T54" fmla="*/ 534 w 1566"/>
                <a:gd name="T55" fmla="*/ 0 h 344"/>
                <a:gd name="T56" fmla="*/ 548 w 1566"/>
                <a:gd name="T57" fmla="*/ 2 h 344"/>
                <a:gd name="T58" fmla="*/ 562 w 1566"/>
                <a:gd name="T59" fmla="*/ 6 h 344"/>
                <a:gd name="T60" fmla="*/ 578 w 1566"/>
                <a:gd name="T61" fmla="*/ 12 h 344"/>
                <a:gd name="T62" fmla="*/ 596 w 1566"/>
                <a:gd name="T63" fmla="*/ 22 h 344"/>
                <a:gd name="T64" fmla="*/ 616 w 1566"/>
                <a:gd name="T65" fmla="*/ 32 h 344"/>
                <a:gd name="T66" fmla="*/ 660 w 1566"/>
                <a:gd name="T67" fmla="*/ 64 h 344"/>
                <a:gd name="T68" fmla="*/ 660 w 1566"/>
                <a:gd name="T69" fmla="*/ 64 h 344"/>
                <a:gd name="T70" fmla="*/ 708 w 1566"/>
                <a:gd name="T71" fmla="*/ 102 h 344"/>
                <a:gd name="T72" fmla="*/ 752 w 1566"/>
                <a:gd name="T73" fmla="*/ 140 h 344"/>
                <a:gd name="T74" fmla="*/ 800 w 1566"/>
                <a:gd name="T75" fmla="*/ 180 h 344"/>
                <a:gd name="T76" fmla="*/ 824 w 1566"/>
                <a:gd name="T77" fmla="*/ 200 h 344"/>
                <a:gd name="T78" fmla="*/ 850 w 1566"/>
                <a:gd name="T79" fmla="*/ 218 h 344"/>
                <a:gd name="T80" fmla="*/ 878 w 1566"/>
                <a:gd name="T81" fmla="*/ 236 h 344"/>
                <a:gd name="T82" fmla="*/ 908 w 1566"/>
                <a:gd name="T83" fmla="*/ 254 h 344"/>
                <a:gd name="T84" fmla="*/ 942 w 1566"/>
                <a:gd name="T85" fmla="*/ 270 h 344"/>
                <a:gd name="T86" fmla="*/ 976 w 1566"/>
                <a:gd name="T87" fmla="*/ 284 h 344"/>
                <a:gd name="T88" fmla="*/ 1016 w 1566"/>
                <a:gd name="T89" fmla="*/ 298 h 344"/>
                <a:gd name="T90" fmla="*/ 1058 w 1566"/>
                <a:gd name="T91" fmla="*/ 310 h 344"/>
                <a:gd name="T92" fmla="*/ 1104 w 1566"/>
                <a:gd name="T93" fmla="*/ 322 h 344"/>
                <a:gd name="T94" fmla="*/ 1154 w 1566"/>
                <a:gd name="T95" fmla="*/ 330 h 344"/>
                <a:gd name="T96" fmla="*/ 1154 w 1566"/>
                <a:gd name="T97" fmla="*/ 330 h 344"/>
                <a:gd name="T98" fmla="*/ 1204 w 1566"/>
                <a:gd name="T99" fmla="*/ 336 h 344"/>
                <a:gd name="T100" fmla="*/ 1250 w 1566"/>
                <a:gd name="T101" fmla="*/ 342 h 344"/>
                <a:gd name="T102" fmla="*/ 1290 w 1566"/>
                <a:gd name="T103" fmla="*/ 344 h 344"/>
                <a:gd name="T104" fmla="*/ 1328 w 1566"/>
                <a:gd name="T105" fmla="*/ 344 h 344"/>
                <a:gd name="T106" fmla="*/ 1362 w 1566"/>
                <a:gd name="T107" fmla="*/ 344 h 344"/>
                <a:gd name="T108" fmla="*/ 1392 w 1566"/>
                <a:gd name="T109" fmla="*/ 342 h 344"/>
                <a:gd name="T110" fmla="*/ 1418 w 1566"/>
                <a:gd name="T111" fmla="*/ 338 h 344"/>
                <a:gd name="T112" fmla="*/ 1442 w 1566"/>
                <a:gd name="T113" fmla="*/ 334 h 344"/>
                <a:gd name="T114" fmla="*/ 1484 w 1566"/>
                <a:gd name="T115" fmla="*/ 326 h 344"/>
                <a:gd name="T116" fmla="*/ 1516 w 1566"/>
                <a:gd name="T117" fmla="*/ 314 h 344"/>
                <a:gd name="T118" fmla="*/ 1542 w 1566"/>
                <a:gd name="T119" fmla="*/ 306 h 344"/>
                <a:gd name="T120" fmla="*/ 1566 w 1566"/>
                <a:gd name="T121" fmla="*/ 298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66" h="344">
                  <a:moveTo>
                    <a:pt x="0" y="326"/>
                  </a:moveTo>
                  <a:lnTo>
                    <a:pt x="0" y="326"/>
                  </a:lnTo>
                  <a:lnTo>
                    <a:pt x="52" y="334"/>
                  </a:lnTo>
                  <a:lnTo>
                    <a:pt x="78" y="338"/>
                  </a:lnTo>
                  <a:lnTo>
                    <a:pt x="104" y="338"/>
                  </a:lnTo>
                  <a:lnTo>
                    <a:pt x="128" y="336"/>
                  </a:lnTo>
                  <a:lnTo>
                    <a:pt x="142" y="332"/>
                  </a:lnTo>
                  <a:lnTo>
                    <a:pt x="156" y="328"/>
                  </a:lnTo>
                  <a:lnTo>
                    <a:pt x="168" y="322"/>
                  </a:lnTo>
                  <a:lnTo>
                    <a:pt x="182" y="314"/>
                  </a:lnTo>
                  <a:lnTo>
                    <a:pt x="198" y="306"/>
                  </a:lnTo>
                  <a:lnTo>
                    <a:pt x="212" y="294"/>
                  </a:lnTo>
                  <a:lnTo>
                    <a:pt x="242" y="266"/>
                  </a:lnTo>
                  <a:lnTo>
                    <a:pt x="272" y="236"/>
                  </a:lnTo>
                  <a:lnTo>
                    <a:pt x="300" y="202"/>
                  </a:lnTo>
                  <a:lnTo>
                    <a:pt x="330" y="168"/>
                  </a:lnTo>
                  <a:lnTo>
                    <a:pt x="384" y="102"/>
                  </a:lnTo>
                  <a:lnTo>
                    <a:pt x="410" y="74"/>
                  </a:lnTo>
                  <a:lnTo>
                    <a:pt x="434" y="50"/>
                  </a:lnTo>
                  <a:lnTo>
                    <a:pt x="456" y="30"/>
                  </a:lnTo>
                  <a:lnTo>
                    <a:pt x="478" y="14"/>
                  </a:lnTo>
                  <a:lnTo>
                    <a:pt x="488" y="8"/>
                  </a:lnTo>
                  <a:lnTo>
                    <a:pt x="500" y="4"/>
                  </a:lnTo>
                  <a:lnTo>
                    <a:pt x="510" y="0"/>
                  </a:lnTo>
                  <a:lnTo>
                    <a:pt x="522" y="0"/>
                  </a:lnTo>
                  <a:lnTo>
                    <a:pt x="534" y="0"/>
                  </a:lnTo>
                  <a:lnTo>
                    <a:pt x="548" y="2"/>
                  </a:lnTo>
                  <a:lnTo>
                    <a:pt x="562" y="6"/>
                  </a:lnTo>
                  <a:lnTo>
                    <a:pt x="578" y="12"/>
                  </a:lnTo>
                  <a:lnTo>
                    <a:pt x="596" y="22"/>
                  </a:lnTo>
                  <a:lnTo>
                    <a:pt x="616" y="32"/>
                  </a:lnTo>
                  <a:lnTo>
                    <a:pt x="660" y="64"/>
                  </a:lnTo>
                  <a:lnTo>
                    <a:pt x="708" y="102"/>
                  </a:lnTo>
                  <a:lnTo>
                    <a:pt x="752" y="140"/>
                  </a:lnTo>
                  <a:lnTo>
                    <a:pt x="800" y="180"/>
                  </a:lnTo>
                  <a:lnTo>
                    <a:pt x="824" y="200"/>
                  </a:lnTo>
                  <a:lnTo>
                    <a:pt x="850" y="218"/>
                  </a:lnTo>
                  <a:lnTo>
                    <a:pt x="878" y="236"/>
                  </a:lnTo>
                  <a:lnTo>
                    <a:pt x="908" y="254"/>
                  </a:lnTo>
                  <a:lnTo>
                    <a:pt x="942" y="270"/>
                  </a:lnTo>
                  <a:lnTo>
                    <a:pt x="976" y="284"/>
                  </a:lnTo>
                  <a:lnTo>
                    <a:pt x="1016" y="298"/>
                  </a:lnTo>
                  <a:lnTo>
                    <a:pt x="1058" y="310"/>
                  </a:lnTo>
                  <a:lnTo>
                    <a:pt x="1104" y="322"/>
                  </a:lnTo>
                  <a:lnTo>
                    <a:pt x="1154" y="330"/>
                  </a:lnTo>
                  <a:lnTo>
                    <a:pt x="1204" y="336"/>
                  </a:lnTo>
                  <a:lnTo>
                    <a:pt x="1250" y="342"/>
                  </a:lnTo>
                  <a:lnTo>
                    <a:pt x="1290" y="344"/>
                  </a:lnTo>
                  <a:lnTo>
                    <a:pt x="1328" y="344"/>
                  </a:lnTo>
                  <a:lnTo>
                    <a:pt x="1362" y="344"/>
                  </a:lnTo>
                  <a:lnTo>
                    <a:pt x="1392" y="342"/>
                  </a:lnTo>
                  <a:lnTo>
                    <a:pt x="1418" y="338"/>
                  </a:lnTo>
                  <a:lnTo>
                    <a:pt x="1442" y="334"/>
                  </a:lnTo>
                  <a:lnTo>
                    <a:pt x="1484" y="326"/>
                  </a:lnTo>
                  <a:lnTo>
                    <a:pt x="1516" y="314"/>
                  </a:lnTo>
                  <a:lnTo>
                    <a:pt x="1542" y="306"/>
                  </a:lnTo>
                  <a:lnTo>
                    <a:pt x="1566" y="298"/>
                  </a:lnTo>
                </a:path>
              </a:pathLst>
            </a:custGeom>
            <a:noFill/>
            <a:ln w="19050">
              <a:solidFill>
                <a:srgbClr val="3F379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16" name="Freeform 59"/>
            <p:cNvSpPr>
              <a:spLocks/>
            </p:cNvSpPr>
            <p:nvPr/>
          </p:nvSpPr>
          <p:spPr bwMode="auto">
            <a:xfrm>
              <a:off x="2179" y="1919"/>
              <a:ext cx="1458" cy="710"/>
            </a:xfrm>
            <a:custGeom>
              <a:avLst/>
              <a:gdLst>
                <a:gd name="T0" fmla="*/ 0 w 1458"/>
                <a:gd name="T1" fmla="*/ 710 h 710"/>
                <a:gd name="T2" fmla="*/ 0 w 1458"/>
                <a:gd name="T3" fmla="*/ 710 h 710"/>
                <a:gd name="T4" fmla="*/ 22 w 1458"/>
                <a:gd name="T5" fmla="*/ 694 h 710"/>
                <a:gd name="T6" fmla="*/ 22 w 1458"/>
                <a:gd name="T7" fmla="*/ 694 h 710"/>
                <a:gd name="T8" fmla="*/ 42 w 1458"/>
                <a:gd name="T9" fmla="*/ 680 h 710"/>
                <a:gd name="T10" fmla="*/ 66 w 1458"/>
                <a:gd name="T11" fmla="*/ 660 h 710"/>
                <a:gd name="T12" fmla="*/ 130 w 1458"/>
                <a:gd name="T13" fmla="*/ 606 h 710"/>
                <a:gd name="T14" fmla="*/ 292 w 1458"/>
                <a:gd name="T15" fmla="*/ 464 h 710"/>
                <a:gd name="T16" fmla="*/ 464 w 1458"/>
                <a:gd name="T17" fmla="*/ 312 h 710"/>
                <a:gd name="T18" fmla="*/ 538 w 1458"/>
                <a:gd name="T19" fmla="*/ 248 h 710"/>
                <a:gd name="T20" fmla="*/ 600 w 1458"/>
                <a:gd name="T21" fmla="*/ 198 h 710"/>
                <a:gd name="T22" fmla="*/ 600 w 1458"/>
                <a:gd name="T23" fmla="*/ 198 h 710"/>
                <a:gd name="T24" fmla="*/ 632 w 1458"/>
                <a:gd name="T25" fmla="*/ 176 h 710"/>
                <a:gd name="T26" fmla="*/ 670 w 1458"/>
                <a:gd name="T27" fmla="*/ 148 h 710"/>
                <a:gd name="T28" fmla="*/ 718 w 1458"/>
                <a:gd name="T29" fmla="*/ 118 h 710"/>
                <a:gd name="T30" fmla="*/ 772 w 1458"/>
                <a:gd name="T31" fmla="*/ 88 h 710"/>
                <a:gd name="T32" fmla="*/ 830 w 1458"/>
                <a:gd name="T33" fmla="*/ 60 h 710"/>
                <a:gd name="T34" fmla="*/ 862 w 1458"/>
                <a:gd name="T35" fmla="*/ 48 h 710"/>
                <a:gd name="T36" fmla="*/ 892 w 1458"/>
                <a:gd name="T37" fmla="*/ 36 h 710"/>
                <a:gd name="T38" fmla="*/ 926 w 1458"/>
                <a:gd name="T39" fmla="*/ 24 h 710"/>
                <a:gd name="T40" fmla="*/ 958 w 1458"/>
                <a:gd name="T41" fmla="*/ 16 h 710"/>
                <a:gd name="T42" fmla="*/ 992 w 1458"/>
                <a:gd name="T43" fmla="*/ 8 h 710"/>
                <a:gd name="T44" fmla="*/ 1024 w 1458"/>
                <a:gd name="T45" fmla="*/ 2 h 710"/>
                <a:gd name="T46" fmla="*/ 1058 w 1458"/>
                <a:gd name="T47" fmla="*/ 0 h 710"/>
                <a:gd name="T48" fmla="*/ 1092 w 1458"/>
                <a:gd name="T49" fmla="*/ 0 h 710"/>
                <a:gd name="T50" fmla="*/ 1124 w 1458"/>
                <a:gd name="T51" fmla="*/ 2 h 710"/>
                <a:gd name="T52" fmla="*/ 1156 w 1458"/>
                <a:gd name="T53" fmla="*/ 8 h 710"/>
                <a:gd name="T54" fmla="*/ 1188 w 1458"/>
                <a:gd name="T55" fmla="*/ 16 h 710"/>
                <a:gd name="T56" fmla="*/ 1220 w 1458"/>
                <a:gd name="T57" fmla="*/ 30 h 710"/>
                <a:gd name="T58" fmla="*/ 1250 w 1458"/>
                <a:gd name="T59" fmla="*/ 46 h 710"/>
                <a:gd name="T60" fmla="*/ 1280 w 1458"/>
                <a:gd name="T61" fmla="*/ 66 h 710"/>
                <a:gd name="T62" fmla="*/ 1308 w 1458"/>
                <a:gd name="T63" fmla="*/ 90 h 710"/>
                <a:gd name="T64" fmla="*/ 1334 w 1458"/>
                <a:gd name="T65" fmla="*/ 120 h 710"/>
                <a:gd name="T66" fmla="*/ 1360 w 1458"/>
                <a:gd name="T67" fmla="*/ 154 h 710"/>
                <a:gd name="T68" fmla="*/ 1384 w 1458"/>
                <a:gd name="T69" fmla="*/ 192 h 710"/>
                <a:gd name="T70" fmla="*/ 1406 w 1458"/>
                <a:gd name="T71" fmla="*/ 236 h 710"/>
                <a:gd name="T72" fmla="*/ 1424 w 1458"/>
                <a:gd name="T73" fmla="*/ 286 h 710"/>
                <a:gd name="T74" fmla="*/ 1442 w 1458"/>
                <a:gd name="T75" fmla="*/ 340 h 710"/>
                <a:gd name="T76" fmla="*/ 1458 w 1458"/>
                <a:gd name="T77" fmla="*/ 402 h 7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58" h="710">
                  <a:moveTo>
                    <a:pt x="0" y="710"/>
                  </a:moveTo>
                  <a:lnTo>
                    <a:pt x="0" y="710"/>
                  </a:lnTo>
                  <a:lnTo>
                    <a:pt x="22" y="694"/>
                  </a:lnTo>
                  <a:lnTo>
                    <a:pt x="42" y="680"/>
                  </a:lnTo>
                  <a:lnTo>
                    <a:pt x="66" y="660"/>
                  </a:lnTo>
                  <a:lnTo>
                    <a:pt x="130" y="606"/>
                  </a:lnTo>
                  <a:lnTo>
                    <a:pt x="292" y="464"/>
                  </a:lnTo>
                  <a:lnTo>
                    <a:pt x="464" y="312"/>
                  </a:lnTo>
                  <a:lnTo>
                    <a:pt x="538" y="248"/>
                  </a:lnTo>
                  <a:lnTo>
                    <a:pt x="600" y="198"/>
                  </a:lnTo>
                  <a:lnTo>
                    <a:pt x="632" y="176"/>
                  </a:lnTo>
                  <a:lnTo>
                    <a:pt x="670" y="148"/>
                  </a:lnTo>
                  <a:lnTo>
                    <a:pt x="718" y="118"/>
                  </a:lnTo>
                  <a:lnTo>
                    <a:pt x="772" y="88"/>
                  </a:lnTo>
                  <a:lnTo>
                    <a:pt x="830" y="60"/>
                  </a:lnTo>
                  <a:lnTo>
                    <a:pt x="862" y="48"/>
                  </a:lnTo>
                  <a:lnTo>
                    <a:pt x="892" y="36"/>
                  </a:lnTo>
                  <a:lnTo>
                    <a:pt x="926" y="24"/>
                  </a:lnTo>
                  <a:lnTo>
                    <a:pt x="958" y="16"/>
                  </a:lnTo>
                  <a:lnTo>
                    <a:pt x="992" y="8"/>
                  </a:lnTo>
                  <a:lnTo>
                    <a:pt x="1024" y="2"/>
                  </a:lnTo>
                  <a:lnTo>
                    <a:pt x="1058" y="0"/>
                  </a:lnTo>
                  <a:lnTo>
                    <a:pt x="1092" y="0"/>
                  </a:lnTo>
                  <a:lnTo>
                    <a:pt x="1124" y="2"/>
                  </a:lnTo>
                  <a:lnTo>
                    <a:pt x="1156" y="8"/>
                  </a:lnTo>
                  <a:lnTo>
                    <a:pt x="1188" y="16"/>
                  </a:lnTo>
                  <a:lnTo>
                    <a:pt x="1220" y="30"/>
                  </a:lnTo>
                  <a:lnTo>
                    <a:pt x="1250" y="46"/>
                  </a:lnTo>
                  <a:lnTo>
                    <a:pt x="1280" y="66"/>
                  </a:lnTo>
                  <a:lnTo>
                    <a:pt x="1308" y="90"/>
                  </a:lnTo>
                  <a:lnTo>
                    <a:pt x="1334" y="120"/>
                  </a:lnTo>
                  <a:lnTo>
                    <a:pt x="1360" y="154"/>
                  </a:lnTo>
                  <a:lnTo>
                    <a:pt x="1384" y="192"/>
                  </a:lnTo>
                  <a:lnTo>
                    <a:pt x="1406" y="236"/>
                  </a:lnTo>
                  <a:lnTo>
                    <a:pt x="1424" y="286"/>
                  </a:lnTo>
                  <a:lnTo>
                    <a:pt x="1442" y="340"/>
                  </a:lnTo>
                  <a:lnTo>
                    <a:pt x="1458" y="402"/>
                  </a:lnTo>
                </a:path>
              </a:pathLst>
            </a:custGeom>
            <a:noFill/>
            <a:ln w="19050">
              <a:solidFill>
                <a:srgbClr val="3F379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17" name="Freeform 60"/>
            <p:cNvSpPr>
              <a:spLocks/>
            </p:cNvSpPr>
            <p:nvPr/>
          </p:nvSpPr>
          <p:spPr bwMode="auto">
            <a:xfrm>
              <a:off x="2101" y="2629"/>
              <a:ext cx="78" cy="52"/>
            </a:xfrm>
            <a:custGeom>
              <a:avLst/>
              <a:gdLst>
                <a:gd name="T0" fmla="*/ 0 w 78"/>
                <a:gd name="T1" fmla="*/ 52 h 52"/>
                <a:gd name="T2" fmla="*/ 0 w 78"/>
                <a:gd name="T3" fmla="*/ 52 h 52"/>
                <a:gd name="T4" fmla="*/ 42 w 78"/>
                <a:gd name="T5" fmla="*/ 24 h 52"/>
                <a:gd name="T6" fmla="*/ 78 w 78"/>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52">
                  <a:moveTo>
                    <a:pt x="0" y="52"/>
                  </a:moveTo>
                  <a:lnTo>
                    <a:pt x="0" y="52"/>
                  </a:lnTo>
                  <a:lnTo>
                    <a:pt x="42" y="24"/>
                  </a:lnTo>
                  <a:lnTo>
                    <a:pt x="78" y="0"/>
                  </a:lnTo>
                </a:path>
              </a:pathLst>
            </a:custGeom>
            <a:noFill/>
            <a:ln w="19050">
              <a:solidFill>
                <a:srgbClr val="3F379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18" name="Freeform 61"/>
            <p:cNvSpPr>
              <a:spLocks/>
            </p:cNvSpPr>
            <p:nvPr/>
          </p:nvSpPr>
          <p:spPr bwMode="auto">
            <a:xfrm>
              <a:off x="1947" y="2721"/>
              <a:ext cx="80" cy="26"/>
            </a:xfrm>
            <a:custGeom>
              <a:avLst/>
              <a:gdLst>
                <a:gd name="T0" fmla="*/ 0 w 80"/>
                <a:gd name="T1" fmla="*/ 26 h 26"/>
                <a:gd name="T2" fmla="*/ 0 w 80"/>
                <a:gd name="T3" fmla="*/ 26 h 26"/>
                <a:gd name="T4" fmla="*/ 42 w 80"/>
                <a:gd name="T5" fmla="*/ 12 h 26"/>
                <a:gd name="T6" fmla="*/ 80 w 80"/>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26">
                  <a:moveTo>
                    <a:pt x="0" y="26"/>
                  </a:moveTo>
                  <a:lnTo>
                    <a:pt x="0" y="26"/>
                  </a:lnTo>
                  <a:lnTo>
                    <a:pt x="42" y="12"/>
                  </a:lnTo>
                  <a:lnTo>
                    <a:pt x="80" y="0"/>
                  </a:lnTo>
                </a:path>
              </a:pathLst>
            </a:custGeom>
            <a:noFill/>
            <a:ln w="19050">
              <a:solidFill>
                <a:srgbClr val="3F379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19" name="Freeform 62"/>
            <p:cNvSpPr>
              <a:spLocks/>
            </p:cNvSpPr>
            <p:nvPr/>
          </p:nvSpPr>
          <p:spPr bwMode="auto">
            <a:xfrm>
              <a:off x="1787" y="2767"/>
              <a:ext cx="76" cy="12"/>
            </a:xfrm>
            <a:custGeom>
              <a:avLst/>
              <a:gdLst>
                <a:gd name="T0" fmla="*/ 0 w 76"/>
                <a:gd name="T1" fmla="*/ 12 h 12"/>
                <a:gd name="T2" fmla="*/ 0 w 76"/>
                <a:gd name="T3" fmla="*/ 12 h 12"/>
                <a:gd name="T4" fmla="*/ 76 w 76"/>
                <a:gd name="T5" fmla="*/ 0 h 12"/>
                <a:gd name="T6" fmla="*/ 0 60000 65536"/>
                <a:gd name="T7" fmla="*/ 0 60000 65536"/>
                <a:gd name="T8" fmla="*/ 0 60000 65536"/>
              </a:gdLst>
              <a:ahLst/>
              <a:cxnLst>
                <a:cxn ang="T6">
                  <a:pos x="T0" y="T1"/>
                </a:cxn>
                <a:cxn ang="T7">
                  <a:pos x="T2" y="T3"/>
                </a:cxn>
                <a:cxn ang="T8">
                  <a:pos x="T4" y="T5"/>
                </a:cxn>
              </a:cxnLst>
              <a:rect l="0" t="0" r="r" b="b"/>
              <a:pathLst>
                <a:path w="76" h="12">
                  <a:moveTo>
                    <a:pt x="0" y="12"/>
                  </a:moveTo>
                  <a:lnTo>
                    <a:pt x="0" y="12"/>
                  </a:lnTo>
                  <a:lnTo>
                    <a:pt x="76" y="0"/>
                  </a:lnTo>
                </a:path>
              </a:pathLst>
            </a:custGeom>
            <a:noFill/>
            <a:ln w="19050">
              <a:solidFill>
                <a:srgbClr val="3F379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20" name="Freeform 63"/>
            <p:cNvSpPr>
              <a:spLocks/>
            </p:cNvSpPr>
            <p:nvPr/>
          </p:nvSpPr>
          <p:spPr bwMode="auto">
            <a:xfrm>
              <a:off x="1621" y="2789"/>
              <a:ext cx="80" cy="6"/>
            </a:xfrm>
            <a:custGeom>
              <a:avLst/>
              <a:gdLst>
                <a:gd name="T0" fmla="*/ 0 w 80"/>
                <a:gd name="T1" fmla="*/ 6 h 6"/>
                <a:gd name="T2" fmla="*/ 0 w 80"/>
                <a:gd name="T3" fmla="*/ 6 h 6"/>
                <a:gd name="T4" fmla="*/ 80 w 80"/>
                <a:gd name="T5" fmla="*/ 0 h 6"/>
                <a:gd name="T6" fmla="*/ 0 60000 65536"/>
                <a:gd name="T7" fmla="*/ 0 60000 65536"/>
                <a:gd name="T8" fmla="*/ 0 60000 65536"/>
              </a:gdLst>
              <a:ahLst/>
              <a:cxnLst>
                <a:cxn ang="T6">
                  <a:pos x="T0" y="T1"/>
                </a:cxn>
                <a:cxn ang="T7">
                  <a:pos x="T2" y="T3"/>
                </a:cxn>
                <a:cxn ang="T8">
                  <a:pos x="T4" y="T5"/>
                </a:cxn>
              </a:cxnLst>
              <a:rect l="0" t="0" r="r" b="b"/>
              <a:pathLst>
                <a:path w="80" h="6">
                  <a:moveTo>
                    <a:pt x="0" y="6"/>
                  </a:moveTo>
                  <a:lnTo>
                    <a:pt x="0" y="6"/>
                  </a:lnTo>
                  <a:lnTo>
                    <a:pt x="80" y="0"/>
                  </a:lnTo>
                </a:path>
              </a:pathLst>
            </a:custGeom>
            <a:noFill/>
            <a:ln w="19050">
              <a:solidFill>
                <a:srgbClr val="3F379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21" name="Freeform 64"/>
            <p:cNvSpPr>
              <a:spLocks/>
            </p:cNvSpPr>
            <p:nvPr/>
          </p:nvSpPr>
          <p:spPr bwMode="auto">
            <a:xfrm>
              <a:off x="1491" y="2799"/>
              <a:ext cx="48" cy="0"/>
            </a:xfrm>
            <a:custGeom>
              <a:avLst/>
              <a:gdLst>
                <a:gd name="T0" fmla="*/ 0 w 48"/>
                <a:gd name="T1" fmla="*/ 0 w 48"/>
                <a:gd name="T2" fmla="*/ 48 w 48"/>
                <a:gd name="T3" fmla="*/ 0 60000 65536"/>
                <a:gd name="T4" fmla="*/ 0 60000 65536"/>
                <a:gd name="T5" fmla="*/ 0 60000 65536"/>
              </a:gdLst>
              <a:ahLst/>
              <a:cxnLst>
                <a:cxn ang="T3">
                  <a:pos x="T0" y="0"/>
                </a:cxn>
                <a:cxn ang="T4">
                  <a:pos x="T1" y="0"/>
                </a:cxn>
                <a:cxn ang="T5">
                  <a:pos x="T2" y="0"/>
                </a:cxn>
              </a:cxnLst>
              <a:rect l="0" t="0" r="r" b="b"/>
              <a:pathLst>
                <a:path w="48">
                  <a:moveTo>
                    <a:pt x="0" y="0"/>
                  </a:moveTo>
                  <a:lnTo>
                    <a:pt x="0" y="0"/>
                  </a:lnTo>
                  <a:lnTo>
                    <a:pt x="48" y="0"/>
                  </a:lnTo>
                </a:path>
              </a:pathLst>
            </a:custGeom>
            <a:noFill/>
            <a:ln w="19050">
              <a:solidFill>
                <a:srgbClr val="3F379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22" name="Freeform 65"/>
            <p:cNvSpPr>
              <a:spLocks/>
            </p:cNvSpPr>
            <p:nvPr/>
          </p:nvSpPr>
          <p:spPr bwMode="auto">
            <a:xfrm>
              <a:off x="3719" y="2483"/>
              <a:ext cx="908" cy="576"/>
            </a:xfrm>
            <a:custGeom>
              <a:avLst/>
              <a:gdLst>
                <a:gd name="T0" fmla="*/ 0 w 908"/>
                <a:gd name="T1" fmla="*/ 0 h 576"/>
                <a:gd name="T2" fmla="*/ 82 w 908"/>
                <a:gd name="T3" fmla="*/ 16 h 576"/>
                <a:gd name="T4" fmla="*/ 160 w 908"/>
                <a:gd name="T5" fmla="*/ 40 h 576"/>
                <a:gd name="T6" fmla="*/ 232 w 908"/>
                <a:gd name="T7" fmla="*/ 68 h 576"/>
                <a:gd name="T8" fmla="*/ 296 w 908"/>
                <a:gd name="T9" fmla="*/ 100 h 576"/>
                <a:gd name="T10" fmla="*/ 394 w 908"/>
                <a:gd name="T11" fmla="*/ 158 h 576"/>
                <a:gd name="T12" fmla="*/ 444 w 908"/>
                <a:gd name="T13" fmla="*/ 192 h 576"/>
                <a:gd name="T14" fmla="*/ 474 w 908"/>
                <a:gd name="T15" fmla="*/ 214 h 576"/>
                <a:gd name="T16" fmla="*/ 484 w 908"/>
                <a:gd name="T17" fmla="*/ 216 h 576"/>
                <a:gd name="T18" fmla="*/ 496 w 908"/>
                <a:gd name="T19" fmla="*/ 210 h 576"/>
                <a:gd name="T20" fmla="*/ 510 w 908"/>
                <a:gd name="T21" fmla="*/ 200 h 576"/>
                <a:gd name="T22" fmla="*/ 526 w 908"/>
                <a:gd name="T23" fmla="*/ 196 h 576"/>
                <a:gd name="T24" fmla="*/ 540 w 908"/>
                <a:gd name="T25" fmla="*/ 200 h 576"/>
                <a:gd name="T26" fmla="*/ 544 w 908"/>
                <a:gd name="T27" fmla="*/ 218 h 576"/>
                <a:gd name="T28" fmla="*/ 540 w 908"/>
                <a:gd name="T29" fmla="*/ 250 h 576"/>
                <a:gd name="T30" fmla="*/ 536 w 908"/>
                <a:gd name="T31" fmla="*/ 314 h 576"/>
                <a:gd name="T32" fmla="*/ 540 w 908"/>
                <a:gd name="T33" fmla="*/ 336 h 576"/>
                <a:gd name="T34" fmla="*/ 544 w 908"/>
                <a:gd name="T35" fmla="*/ 340 h 576"/>
                <a:gd name="T36" fmla="*/ 548 w 908"/>
                <a:gd name="T37" fmla="*/ 340 h 576"/>
                <a:gd name="T38" fmla="*/ 562 w 908"/>
                <a:gd name="T39" fmla="*/ 322 h 576"/>
                <a:gd name="T40" fmla="*/ 582 w 908"/>
                <a:gd name="T41" fmla="*/ 290 h 576"/>
                <a:gd name="T42" fmla="*/ 594 w 908"/>
                <a:gd name="T43" fmla="*/ 282 h 576"/>
                <a:gd name="T44" fmla="*/ 598 w 908"/>
                <a:gd name="T45" fmla="*/ 284 h 576"/>
                <a:gd name="T46" fmla="*/ 602 w 908"/>
                <a:gd name="T47" fmla="*/ 294 h 576"/>
                <a:gd name="T48" fmla="*/ 606 w 908"/>
                <a:gd name="T49" fmla="*/ 334 h 576"/>
                <a:gd name="T50" fmla="*/ 610 w 908"/>
                <a:gd name="T51" fmla="*/ 352 h 576"/>
                <a:gd name="T52" fmla="*/ 612 w 908"/>
                <a:gd name="T53" fmla="*/ 352 h 576"/>
                <a:gd name="T54" fmla="*/ 616 w 908"/>
                <a:gd name="T55" fmla="*/ 342 h 576"/>
                <a:gd name="T56" fmla="*/ 622 w 908"/>
                <a:gd name="T57" fmla="*/ 316 h 576"/>
                <a:gd name="T58" fmla="*/ 626 w 908"/>
                <a:gd name="T59" fmla="*/ 274 h 576"/>
                <a:gd name="T60" fmla="*/ 632 w 908"/>
                <a:gd name="T61" fmla="*/ 262 h 576"/>
                <a:gd name="T62" fmla="*/ 638 w 908"/>
                <a:gd name="T63" fmla="*/ 258 h 576"/>
                <a:gd name="T64" fmla="*/ 644 w 908"/>
                <a:gd name="T65" fmla="*/ 256 h 576"/>
                <a:gd name="T66" fmla="*/ 650 w 908"/>
                <a:gd name="T67" fmla="*/ 268 h 576"/>
                <a:gd name="T68" fmla="*/ 648 w 908"/>
                <a:gd name="T69" fmla="*/ 328 h 576"/>
                <a:gd name="T70" fmla="*/ 644 w 908"/>
                <a:gd name="T71" fmla="*/ 382 h 576"/>
                <a:gd name="T72" fmla="*/ 646 w 908"/>
                <a:gd name="T73" fmla="*/ 434 h 576"/>
                <a:gd name="T74" fmla="*/ 650 w 908"/>
                <a:gd name="T75" fmla="*/ 442 h 576"/>
                <a:gd name="T76" fmla="*/ 656 w 908"/>
                <a:gd name="T77" fmla="*/ 434 h 576"/>
                <a:gd name="T78" fmla="*/ 666 w 908"/>
                <a:gd name="T79" fmla="*/ 410 h 576"/>
                <a:gd name="T80" fmla="*/ 680 w 908"/>
                <a:gd name="T81" fmla="*/ 384 h 576"/>
                <a:gd name="T82" fmla="*/ 684 w 908"/>
                <a:gd name="T83" fmla="*/ 384 h 576"/>
                <a:gd name="T84" fmla="*/ 688 w 908"/>
                <a:gd name="T85" fmla="*/ 402 h 576"/>
                <a:gd name="T86" fmla="*/ 688 w 908"/>
                <a:gd name="T87" fmla="*/ 434 h 576"/>
                <a:gd name="T88" fmla="*/ 692 w 908"/>
                <a:gd name="T89" fmla="*/ 462 h 576"/>
                <a:gd name="T90" fmla="*/ 700 w 908"/>
                <a:gd name="T91" fmla="*/ 462 h 576"/>
                <a:gd name="T92" fmla="*/ 706 w 908"/>
                <a:gd name="T93" fmla="*/ 456 h 576"/>
                <a:gd name="T94" fmla="*/ 718 w 908"/>
                <a:gd name="T95" fmla="*/ 438 h 576"/>
                <a:gd name="T96" fmla="*/ 722 w 908"/>
                <a:gd name="T97" fmla="*/ 440 h 576"/>
                <a:gd name="T98" fmla="*/ 724 w 908"/>
                <a:gd name="T99" fmla="*/ 466 h 576"/>
                <a:gd name="T100" fmla="*/ 726 w 908"/>
                <a:gd name="T101" fmla="*/ 490 h 576"/>
                <a:gd name="T102" fmla="*/ 732 w 908"/>
                <a:gd name="T103" fmla="*/ 512 h 576"/>
                <a:gd name="T104" fmla="*/ 736 w 908"/>
                <a:gd name="T105" fmla="*/ 514 h 576"/>
                <a:gd name="T106" fmla="*/ 740 w 908"/>
                <a:gd name="T107" fmla="*/ 508 h 576"/>
                <a:gd name="T108" fmla="*/ 752 w 908"/>
                <a:gd name="T109" fmla="*/ 494 h 576"/>
                <a:gd name="T110" fmla="*/ 756 w 908"/>
                <a:gd name="T111" fmla="*/ 496 h 576"/>
                <a:gd name="T112" fmla="*/ 762 w 908"/>
                <a:gd name="T113" fmla="*/ 502 h 576"/>
                <a:gd name="T114" fmla="*/ 786 w 908"/>
                <a:gd name="T115" fmla="*/ 528 h 576"/>
                <a:gd name="T116" fmla="*/ 820 w 908"/>
                <a:gd name="T117" fmla="*/ 552 h 576"/>
                <a:gd name="T118" fmla="*/ 872 w 908"/>
                <a:gd name="T119" fmla="*/ 570 h 5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8" h="576">
                  <a:moveTo>
                    <a:pt x="0" y="0"/>
                  </a:moveTo>
                  <a:lnTo>
                    <a:pt x="0" y="0"/>
                  </a:lnTo>
                  <a:lnTo>
                    <a:pt x="42" y="8"/>
                  </a:lnTo>
                  <a:lnTo>
                    <a:pt x="82" y="16"/>
                  </a:lnTo>
                  <a:lnTo>
                    <a:pt x="122" y="26"/>
                  </a:lnTo>
                  <a:lnTo>
                    <a:pt x="160" y="40"/>
                  </a:lnTo>
                  <a:lnTo>
                    <a:pt x="198" y="54"/>
                  </a:lnTo>
                  <a:lnTo>
                    <a:pt x="232" y="68"/>
                  </a:lnTo>
                  <a:lnTo>
                    <a:pt x="266" y="84"/>
                  </a:lnTo>
                  <a:lnTo>
                    <a:pt x="296" y="100"/>
                  </a:lnTo>
                  <a:lnTo>
                    <a:pt x="350" y="130"/>
                  </a:lnTo>
                  <a:lnTo>
                    <a:pt x="394" y="158"/>
                  </a:lnTo>
                  <a:lnTo>
                    <a:pt x="444" y="192"/>
                  </a:lnTo>
                  <a:lnTo>
                    <a:pt x="462" y="204"/>
                  </a:lnTo>
                  <a:lnTo>
                    <a:pt x="474" y="214"/>
                  </a:lnTo>
                  <a:lnTo>
                    <a:pt x="480" y="216"/>
                  </a:lnTo>
                  <a:lnTo>
                    <a:pt x="484" y="216"/>
                  </a:lnTo>
                  <a:lnTo>
                    <a:pt x="490" y="214"/>
                  </a:lnTo>
                  <a:lnTo>
                    <a:pt x="496" y="210"/>
                  </a:lnTo>
                  <a:lnTo>
                    <a:pt x="510" y="200"/>
                  </a:lnTo>
                  <a:lnTo>
                    <a:pt x="518" y="196"/>
                  </a:lnTo>
                  <a:lnTo>
                    <a:pt x="526" y="196"/>
                  </a:lnTo>
                  <a:lnTo>
                    <a:pt x="534" y="196"/>
                  </a:lnTo>
                  <a:lnTo>
                    <a:pt x="540" y="200"/>
                  </a:lnTo>
                  <a:lnTo>
                    <a:pt x="542" y="208"/>
                  </a:lnTo>
                  <a:lnTo>
                    <a:pt x="544" y="218"/>
                  </a:lnTo>
                  <a:lnTo>
                    <a:pt x="540" y="250"/>
                  </a:lnTo>
                  <a:lnTo>
                    <a:pt x="538" y="294"/>
                  </a:lnTo>
                  <a:lnTo>
                    <a:pt x="536" y="314"/>
                  </a:lnTo>
                  <a:lnTo>
                    <a:pt x="538" y="330"/>
                  </a:lnTo>
                  <a:lnTo>
                    <a:pt x="540" y="336"/>
                  </a:lnTo>
                  <a:lnTo>
                    <a:pt x="542" y="340"/>
                  </a:lnTo>
                  <a:lnTo>
                    <a:pt x="544" y="340"/>
                  </a:lnTo>
                  <a:lnTo>
                    <a:pt x="548" y="340"/>
                  </a:lnTo>
                  <a:lnTo>
                    <a:pt x="554" y="332"/>
                  </a:lnTo>
                  <a:lnTo>
                    <a:pt x="562" y="322"/>
                  </a:lnTo>
                  <a:lnTo>
                    <a:pt x="576" y="300"/>
                  </a:lnTo>
                  <a:lnTo>
                    <a:pt x="582" y="290"/>
                  </a:lnTo>
                  <a:lnTo>
                    <a:pt x="588" y="284"/>
                  </a:lnTo>
                  <a:lnTo>
                    <a:pt x="594" y="282"/>
                  </a:lnTo>
                  <a:lnTo>
                    <a:pt x="596" y="282"/>
                  </a:lnTo>
                  <a:lnTo>
                    <a:pt x="598" y="284"/>
                  </a:lnTo>
                  <a:lnTo>
                    <a:pt x="602" y="294"/>
                  </a:lnTo>
                  <a:lnTo>
                    <a:pt x="604" y="306"/>
                  </a:lnTo>
                  <a:lnTo>
                    <a:pt x="606" y="334"/>
                  </a:lnTo>
                  <a:lnTo>
                    <a:pt x="608" y="346"/>
                  </a:lnTo>
                  <a:lnTo>
                    <a:pt x="610" y="352"/>
                  </a:lnTo>
                  <a:lnTo>
                    <a:pt x="612" y="352"/>
                  </a:lnTo>
                  <a:lnTo>
                    <a:pt x="616" y="342"/>
                  </a:lnTo>
                  <a:lnTo>
                    <a:pt x="620" y="328"/>
                  </a:lnTo>
                  <a:lnTo>
                    <a:pt x="622" y="316"/>
                  </a:lnTo>
                  <a:lnTo>
                    <a:pt x="624" y="292"/>
                  </a:lnTo>
                  <a:lnTo>
                    <a:pt x="626" y="274"/>
                  </a:lnTo>
                  <a:lnTo>
                    <a:pt x="628" y="268"/>
                  </a:lnTo>
                  <a:lnTo>
                    <a:pt x="632" y="262"/>
                  </a:lnTo>
                  <a:lnTo>
                    <a:pt x="638" y="258"/>
                  </a:lnTo>
                  <a:lnTo>
                    <a:pt x="642" y="256"/>
                  </a:lnTo>
                  <a:lnTo>
                    <a:pt x="644" y="256"/>
                  </a:lnTo>
                  <a:lnTo>
                    <a:pt x="648" y="260"/>
                  </a:lnTo>
                  <a:lnTo>
                    <a:pt x="650" y="268"/>
                  </a:lnTo>
                  <a:lnTo>
                    <a:pt x="650" y="282"/>
                  </a:lnTo>
                  <a:lnTo>
                    <a:pt x="648" y="328"/>
                  </a:lnTo>
                  <a:lnTo>
                    <a:pt x="644" y="382"/>
                  </a:lnTo>
                  <a:lnTo>
                    <a:pt x="644" y="422"/>
                  </a:lnTo>
                  <a:lnTo>
                    <a:pt x="646" y="434"/>
                  </a:lnTo>
                  <a:lnTo>
                    <a:pt x="648" y="440"/>
                  </a:lnTo>
                  <a:lnTo>
                    <a:pt x="650" y="442"/>
                  </a:lnTo>
                  <a:lnTo>
                    <a:pt x="650" y="440"/>
                  </a:lnTo>
                  <a:lnTo>
                    <a:pt x="656" y="434"/>
                  </a:lnTo>
                  <a:lnTo>
                    <a:pt x="666" y="410"/>
                  </a:lnTo>
                  <a:lnTo>
                    <a:pt x="676" y="390"/>
                  </a:lnTo>
                  <a:lnTo>
                    <a:pt x="680" y="384"/>
                  </a:lnTo>
                  <a:lnTo>
                    <a:pt x="682" y="384"/>
                  </a:lnTo>
                  <a:lnTo>
                    <a:pt x="684" y="384"/>
                  </a:lnTo>
                  <a:lnTo>
                    <a:pt x="686" y="388"/>
                  </a:lnTo>
                  <a:lnTo>
                    <a:pt x="688" y="402"/>
                  </a:lnTo>
                  <a:lnTo>
                    <a:pt x="688" y="434"/>
                  </a:lnTo>
                  <a:lnTo>
                    <a:pt x="690" y="456"/>
                  </a:lnTo>
                  <a:lnTo>
                    <a:pt x="692" y="462"/>
                  </a:lnTo>
                  <a:lnTo>
                    <a:pt x="696" y="464"/>
                  </a:lnTo>
                  <a:lnTo>
                    <a:pt x="700" y="462"/>
                  </a:lnTo>
                  <a:lnTo>
                    <a:pt x="706" y="456"/>
                  </a:lnTo>
                  <a:lnTo>
                    <a:pt x="716" y="442"/>
                  </a:lnTo>
                  <a:lnTo>
                    <a:pt x="718" y="438"/>
                  </a:lnTo>
                  <a:lnTo>
                    <a:pt x="720" y="438"/>
                  </a:lnTo>
                  <a:lnTo>
                    <a:pt x="722" y="440"/>
                  </a:lnTo>
                  <a:lnTo>
                    <a:pt x="724" y="446"/>
                  </a:lnTo>
                  <a:lnTo>
                    <a:pt x="724" y="466"/>
                  </a:lnTo>
                  <a:lnTo>
                    <a:pt x="726" y="490"/>
                  </a:lnTo>
                  <a:lnTo>
                    <a:pt x="730" y="508"/>
                  </a:lnTo>
                  <a:lnTo>
                    <a:pt x="732" y="512"/>
                  </a:lnTo>
                  <a:lnTo>
                    <a:pt x="734" y="516"/>
                  </a:lnTo>
                  <a:lnTo>
                    <a:pt x="736" y="514"/>
                  </a:lnTo>
                  <a:lnTo>
                    <a:pt x="740" y="508"/>
                  </a:lnTo>
                  <a:lnTo>
                    <a:pt x="748" y="498"/>
                  </a:lnTo>
                  <a:lnTo>
                    <a:pt x="752" y="494"/>
                  </a:lnTo>
                  <a:lnTo>
                    <a:pt x="754" y="494"/>
                  </a:lnTo>
                  <a:lnTo>
                    <a:pt x="756" y="496"/>
                  </a:lnTo>
                  <a:lnTo>
                    <a:pt x="762" y="502"/>
                  </a:lnTo>
                  <a:lnTo>
                    <a:pt x="776" y="518"/>
                  </a:lnTo>
                  <a:lnTo>
                    <a:pt x="786" y="528"/>
                  </a:lnTo>
                  <a:lnTo>
                    <a:pt x="802" y="540"/>
                  </a:lnTo>
                  <a:lnTo>
                    <a:pt x="820" y="552"/>
                  </a:lnTo>
                  <a:lnTo>
                    <a:pt x="844" y="562"/>
                  </a:lnTo>
                  <a:lnTo>
                    <a:pt x="872" y="570"/>
                  </a:lnTo>
                  <a:lnTo>
                    <a:pt x="908" y="576"/>
                  </a:lnTo>
                </a:path>
              </a:pathLst>
            </a:custGeom>
            <a:noFill/>
            <a:ln w="19050">
              <a:solidFill>
                <a:srgbClr val="3F379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dirty="0"/>
            </a:p>
          </p:txBody>
        </p:sp>
        <p:sp>
          <p:nvSpPr>
            <p:cNvPr id="45123" name="Line 66"/>
            <p:cNvSpPr>
              <a:spLocks noChangeShapeType="1"/>
            </p:cNvSpPr>
            <p:nvPr/>
          </p:nvSpPr>
          <p:spPr bwMode="auto">
            <a:xfrm>
              <a:off x="3919" y="1883"/>
              <a:ext cx="140" cy="0"/>
            </a:xfrm>
            <a:prstGeom prst="line">
              <a:avLst/>
            </a:prstGeom>
            <a:noFill/>
            <a:ln w="19050">
              <a:solidFill>
                <a:srgbClr val="3F379C"/>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24" name="Line 67"/>
            <p:cNvSpPr>
              <a:spLocks noChangeShapeType="1"/>
            </p:cNvSpPr>
            <p:nvPr/>
          </p:nvSpPr>
          <p:spPr bwMode="auto">
            <a:xfrm>
              <a:off x="613" y="3061"/>
              <a:ext cx="4612"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25" name="Line 68"/>
            <p:cNvSpPr>
              <a:spLocks noChangeShapeType="1"/>
            </p:cNvSpPr>
            <p:nvPr/>
          </p:nvSpPr>
          <p:spPr bwMode="auto">
            <a:xfrm>
              <a:off x="933"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26" name="Line 69"/>
            <p:cNvSpPr>
              <a:spLocks noChangeShapeType="1"/>
            </p:cNvSpPr>
            <p:nvPr/>
          </p:nvSpPr>
          <p:spPr bwMode="auto">
            <a:xfrm>
              <a:off x="1241"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27" name="Line 70"/>
            <p:cNvSpPr>
              <a:spLocks noChangeShapeType="1"/>
            </p:cNvSpPr>
            <p:nvPr/>
          </p:nvSpPr>
          <p:spPr bwMode="auto">
            <a:xfrm>
              <a:off x="1555"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28" name="Line 71"/>
            <p:cNvSpPr>
              <a:spLocks noChangeShapeType="1"/>
            </p:cNvSpPr>
            <p:nvPr/>
          </p:nvSpPr>
          <p:spPr bwMode="auto">
            <a:xfrm>
              <a:off x="1859"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29" name="Line 72"/>
            <p:cNvSpPr>
              <a:spLocks noChangeShapeType="1"/>
            </p:cNvSpPr>
            <p:nvPr/>
          </p:nvSpPr>
          <p:spPr bwMode="auto">
            <a:xfrm>
              <a:off x="2277"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0" name="Line 73"/>
            <p:cNvSpPr>
              <a:spLocks noChangeShapeType="1"/>
            </p:cNvSpPr>
            <p:nvPr/>
          </p:nvSpPr>
          <p:spPr bwMode="auto">
            <a:xfrm>
              <a:off x="2421"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1" name="Line 74"/>
            <p:cNvSpPr>
              <a:spLocks noChangeShapeType="1"/>
            </p:cNvSpPr>
            <p:nvPr/>
          </p:nvSpPr>
          <p:spPr bwMode="auto">
            <a:xfrm>
              <a:off x="2565"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2" name="Line 75"/>
            <p:cNvSpPr>
              <a:spLocks noChangeShapeType="1"/>
            </p:cNvSpPr>
            <p:nvPr/>
          </p:nvSpPr>
          <p:spPr bwMode="auto">
            <a:xfrm>
              <a:off x="2719"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3" name="Line 76"/>
            <p:cNvSpPr>
              <a:spLocks noChangeShapeType="1"/>
            </p:cNvSpPr>
            <p:nvPr/>
          </p:nvSpPr>
          <p:spPr bwMode="auto">
            <a:xfrm>
              <a:off x="2873"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4" name="Line 77"/>
            <p:cNvSpPr>
              <a:spLocks noChangeShapeType="1"/>
            </p:cNvSpPr>
            <p:nvPr/>
          </p:nvSpPr>
          <p:spPr bwMode="auto">
            <a:xfrm>
              <a:off x="3027"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5" name="Line 78"/>
            <p:cNvSpPr>
              <a:spLocks noChangeShapeType="1"/>
            </p:cNvSpPr>
            <p:nvPr/>
          </p:nvSpPr>
          <p:spPr bwMode="auto">
            <a:xfrm>
              <a:off x="3183"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6" name="Line 79"/>
            <p:cNvSpPr>
              <a:spLocks noChangeShapeType="1"/>
            </p:cNvSpPr>
            <p:nvPr/>
          </p:nvSpPr>
          <p:spPr bwMode="auto">
            <a:xfrm>
              <a:off x="3333"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7" name="Line 80"/>
            <p:cNvSpPr>
              <a:spLocks noChangeShapeType="1"/>
            </p:cNvSpPr>
            <p:nvPr/>
          </p:nvSpPr>
          <p:spPr bwMode="auto">
            <a:xfrm>
              <a:off x="3479"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8" name="Line 81"/>
            <p:cNvSpPr>
              <a:spLocks noChangeShapeType="1"/>
            </p:cNvSpPr>
            <p:nvPr/>
          </p:nvSpPr>
          <p:spPr bwMode="auto">
            <a:xfrm>
              <a:off x="3623"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39" name="Line 82"/>
            <p:cNvSpPr>
              <a:spLocks noChangeShapeType="1"/>
            </p:cNvSpPr>
            <p:nvPr/>
          </p:nvSpPr>
          <p:spPr bwMode="auto">
            <a:xfrm>
              <a:off x="3947"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40" name="Line 83"/>
            <p:cNvSpPr>
              <a:spLocks noChangeShapeType="1"/>
            </p:cNvSpPr>
            <p:nvPr/>
          </p:nvSpPr>
          <p:spPr bwMode="auto">
            <a:xfrm>
              <a:off x="4201"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41" name="Line 84"/>
            <p:cNvSpPr>
              <a:spLocks noChangeShapeType="1"/>
            </p:cNvSpPr>
            <p:nvPr/>
          </p:nvSpPr>
          <p:spPr bwMode="auto">
            <a:xfrm>
              <a:off x="4447"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42" name="Line 85"/>
            <p:cNvSpPr>
              <a:spLocks noChangeShapeType="1"/>
            </p:cNvSpPr>
            <p:nvPr/>
          </p:nvSpPr>
          <p:spPr bwMode="auto">
            <a:xfrm>
              <a:off x="4717"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43" name="Line 86"/>
            <p:cNvSpPr>
              <a:spLocks noChangeShapeType="1"/>
            </p:cNvSpPr>
            <p:nvPr/>
          </p:nvSpPr>
          <p:spPr bwMode="auto">
            <a:xfrm>
              <a:off x="4983" y="3003"/>
              <a:ext cx="0" cy="11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44" name="Rectangle 87"/>
            <p:cNvSpPr>
              <a:spLocks noChangeArrowheads="1"/>
            </p:cNvSpPr>
            <p:nvPr/>
          </p:nvSpPr>
          <p:spPr bwMode="auto">
            <a:xfrm>
              <a:off x="3843" y="1637"/>
              <a:ext cx="1094" cy="506"/>
            </a:xfrm>
            <a:prstGeom prst="rect">
              <a:avLst/>
            </a:prstGeom>
            <a:noFill/>
            <a:ln w="1270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endParaRPr lang="es-MX" altLang="en-US" sz="1800" dirty="0">
                <a:solidFill>
                  <a:schemeClr val="tx1"/>
                </a:solidFill>
              </a:endParaRPr>
            </a:p>
          </p:txBody>
        </p:sp>
        <p:sp>
          <p:nvSpPr>
            <p:cNvPr id="45145" name="Line 88"/>
            <p:cNvSpPr>
              <a:spLocks noChangeShapeType="1"/>
            </p:cNvSpPr>
            <p:nvPr/>
          </p:nvSpPr>
          <p:spPr bwMode="auto">
            <a:xfrm flipV="1">
              <a:off x="613" y="1551"/>
              <a:ext cx="0" cy="1708"/>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46" name="Freeform 89"/>
            <p:cNvSpPr>
              <a:spLocks/>
            </p:cNvSpPr>
            <p:nvPr/>
          </p:nvSpPr>
          <p:spPr bwMode="auto">
            <a:xfrm>
              <a:off x="573" y="1495"/>
              <a:ext cx="80" cy="68"/>
            </a:xfrm>
            <a:custGeom>
              <a:avLst/>
              <a:gdLst>
                <a:gd name="T0" fmla="*/ 80 w 80"/>
                <a:gd name="T1" fmla="*/ 68 h 68"/>
                <a:gd name="T2" fmla="*/ 40 w 80"/>
                <a:gd name="T3" fmla="*/ 0 h 68"/>
                <a:gd name="T4" fmla="*/ 0 w 80"/>
                <a:gd name="T5" fmla="*/ 68 h 68"/>
                <a:gd name="T6" fmla="*/ 80 w 80"/>
                <a:gd name="T7" fmla="*/ 68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68">
                  <a:moveTo>
                    <a:pt x="80" y="68"/>
                  </a:moveTo>
                  <a:lnTo>
                    <a:pt x="40" y="0"/>
                  </a:lnTo>
                  <a:lnTo>
                    <a:pt x="0" y="68"/>
                  </a:lnTo>
                  <a:lnTo>
                    <a:pt x="80" y="68"/>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p>
          </p:txBody>
        </p:sp>
        <p:sp>
          <p:nvSpPr>
            <p:cNvPr id="45147" name="Line 90"/>
            <p:cNvSpPr>
              <a:spLocks noChangeShapeType="1"/>
            </p:cNvSpPr>
            <p:nvPr/>
          </p:nvSpPr>
          <p:spPr bwMode="auto">
            <a:xfrm flipV="1">
              <a:off x="2179" y="1547"/>
              <a:ext cx="0" cy="1712"/>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45148" name="Line 91"/>
            <p:cNvSpPr>
              <a:spLocks noChangeShapeType="1"/>
            </p:cNvSpPr>
            <p:nvPr/>
          </p:nvSpPr>
          <p:spPr bwMode="auto">
            <a:xfrm flipV="1">
              <a:off x="3719" y="1547"/>
              <a:ext cx="0" cy="1712"/>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gr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47675" y="254000"/>
            <a:ext cx="8229600" cy="1143000"/>
          </a:xfrm>
        </p:spPr>
        <p:txBody>
          <a:bodyPr/>
          <a:lstStyle/>
          <a:p>
            <a:r>
              <a:rPr lang="es-MX" altLang="en-US" noProof="0" dirty="0" smtClean="0"/>
              <a:t>Embarazo y migrañas</a:t>
            </a:r>
          </a:p>
        </p:txBody>
      </p:sp>
      <p:sp>
        <p:nvSpPr>
          <p:cNvPr id="46083" name="Rectangle 3"/>
          <p:cNvSpPr>
            <a:spLocks noChangeArrowheads="1"/>
          </p:cNvSpPr>
          <p:nvPr/>
        </p:nvSpPr>
        <p:spPr bwMode="auto">
          <a:xfrm>
            <a:off x="251521" y="1657350"/>
            <a:ext cx="878497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400" dirty="0" smtClean="0"/>
              <a:t>La mayoría de las mujeres con migraña (hasta 80%) observan una mejora asombrosa y creciente de sus ataques durante el embarazo</a:t>
            </a:r>
          </a:p>
          <a:p>
            <a:pPr lvl="1" eaLnBrk="1" hangingPunct="1">
              <a:spcBef>
                <a:spcPct val="0"/>
              </a:spcBef>
              <a:spcAft>
                <a:spcPts val="600"/>
              </a:spcAft>
            </a:pPr>
            <a:r>
              <a:rPr lang="es-MX" altLang="fr-FR" sz="2000" dirty="0" smtClean="0"/>
              <a:t>Menos ataques</a:t>
            </a:r>
          </a:p>
          <a:p>
            <a:pPr lvl="1" eaLnBrk="1" hangingPunct="1">
              <a:spcBef>
                <a:spcPct val="0"/>
              </a:spcBef>
              <a:spcAft>
                <a:spcPts val="600"/>
              </a:spcAft>
            </a:pPr>
            <a:r>
              <a:rPr lang="es-MX" altLang="fr-FR" sz="2000" dirty="0" smtClean="0"/>
              <a:t>Mejora más probable en mujeres con migraña menstrual </a:t>
            </a:r>
          </a:p>
          <a:p>
            <a:pPr eaLnBrk="1" hangingPunct="1">
              <a:spcBef>
                <a:spcPct val="0"/>
              </a:spcBef>
              <a:spcAft>
                <a:spcPts val="600"/>
              </a:spcAft>
            </a:pPr>
            <a:r>
              <a:rPr lang="es-MX" altLang="fr-FR" sz="2400" dirty="0" smtClean="0"/>
              <a:t>Si la migraña no mejora al final del primer trimestre, probablemente continuará durante todo el embarazo</a:t>
            </a:r>
          </a:p>
          <a:p>
            <a:pPr eaLnBrk="1" hangingPunct="1">
              <a:spcBef>
                <a:spcPct val="0"/>
              </a:spcBef>
              <a:spcAft>
                <a:spcPts val="600"/>
              </a:spcAft>
            </a:pPr>
            <a:r>
              <a:rPr lang="es-MX" altLang="fr-FR" sz="2400" dirty="0" smtClean="0"/>
              <a:t>En algunas mujeres, la migraña empeora durante el embarazo</a:t>
            </a:r>
          </a:p>
          <a:p>
            <a:pPr lvl="1" eaLnBrk="1" hangingPunct="1">
              <a:spcBef>
                <a:spcPct val="0"/>
              </a:spcBef>
              <a:spcAft>
                <a:spcPts val="600"/>
              </a:spcAft>
            </a:pPr>
            <a:r>
              <a:rPr lang="es-MX" altLang="fr-FR" sz="2000" dirty="0" smtClean="0"/>
              <a:t>Involucra a mujeres con migraña con aura</a:t>
            </a:r>
          </a:p>
          <a:p>
            <a:pPr eaLnBrk="1" hangingPunct="1">
              <a:spcBef>
                <a:spcPct val="0"/>
              </a:spcBef>
              <a:spcAft>
                <a:spcPts val="600"/>
              </a:spcAft>
            </a:pPr>
            <a:r>
              <a:rPr lang="es-MX" altLang="fr-FR" sz="2400" dirty="0" smtClean="0"/>
              <a:t>Algunas mujeres desarrolla migraña de novo durante el embarazo</a:t>
            </a:r>
          </a:p>
          <a:p>
            <a:pPr lvl="1" eaLnBrk="1" hangingPunct="1">
              <a:spcBef>
                <a:spcPct val="0"/>
              </a:spcBef>
              <a:spcAft>
                <a:spcPts val="600"/>
              </a:spcAft>
            </a:pPr>
            <a:r>
              <a:rPr lang="es-MX" altLang="fr-FR" sz="2000" dirty="0" smtClean="0"/>
              <a:t>Mayormente migraña con aura</a:t>
            </a:r>
          </a:p>
          <a:p>
            <a:pPr eaLnBrk="1" hangingPunct="1">
              <a:spcBef>
                <a:spcPct val="0"/>
              </a:spcBef>
              <a:spcAft>
                <a:spcPts val="600"/>
              </a:spcAft>
            </a:pPr>
            <a:r>
              <a:rPr lang="es-MX" altLang="fr-FR" sz="2400" dirty="0" smtClean="0"/>
              <a:t>Los ataques de migraña regresan después del parto en casi todas las mujeres</a:t>
            </a:r>
            <a:endParaRPr lang="es-MX" altLang="fr-FR" sz="2400" dirty="0"/>
          </a:p>
        </p:txBody>
      </p:sp>
      <p:sp>
        <p:nvSpPr>
          <p:cNvPr id="46084" name="Rectangle 3"/>
          <p:cNvSpPr>
            <a:spLocks noChangeArrowheads="1"/>
          </p:cNvSpPr>
          <p:nvPr/>
        </p:nvSpPr>
        <p:spPr bwMode="auto">
          <a:xfrm>
            <a:off x="-4763" y="6597650"/>
            <a:ext cx="67373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spcBef>
                <a:spcPct val="30000"/>
              </a:spcBef>
              <a:buFontTx/>
              <a:buNone/>
            </a:pPr>
            <a:r>
              <a:rPr lang="en-CA" altLang="en-US" sz="1000" dirty="0"/>
              <a:t>Sacco S </a:t>
            </a:r>
            <a:r>
              <a:rPr lang="en-CA" altLang="en-US" sz="1000" i="1" dirty="0"/>
              <a:t>et al</a:t>
            </a:r>
            <a:r>
              <a:rPr lang="en-CA" altLang="en-US" sz="1000" dirty="0"/>
              <a:t>. </a:t>
            </a:r>
            <a:r>
              <a:rPr lang="en-CA" altLang="en-US" sz="1000" i="1" dirty="0"/>
              <a:t>J Headache Pain</a:t>
            </a:r>
            <a:r>
              <a:rPr lang="en-CA" altLang="en-US" sz="1000" dirty="0"/>
              <a:t>. 2012;13: 177-89; MacGregor A. </a:t>
            </a:r>
            <a:r>
              <a:rPr lang="en-CA" altLang="en-US" sz="1000" i="1" dirty="0"/>
              <a:t>Progress Neurol Psychiatry</a:t>
            </a:r>
            <a:r>
              <a:rPr lang="en-CA" altLang="en-US" sz="1000" dirty="0"/>
              <a:t>. 2009;13:21-24.</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47675" y="254000"/>
            <a:ext cx="8229600" cy="1143000"/>
          </a:xfrm>
        </p:spPr>
        <p:txBody>
          <a:bodyPr/>
          <a:lstStyle/>
          <a:p>
            <a:r>
              <a:rPr lang="es-MX" altLang="en-US" noProof="0" dirty="0" smtClean="0"/>
              <a:t>Migraña y Anticonceptivos Orales</a:t>
            </a:r>
          </a:p>
        </p:txBody>
      </p:sp>
      <p:sp>
        <p:nvSpPr>
          <p:cNvPr id="47107" name="Rectangle 3"/>
          <p:cNvSpPr>
            <a:spLocks noChangeArrowheads="1"/>
          </p:cNvSpPr>
          <p:nvPr/>
        </p:nvSpPr>
        <p:spPr bwMode="auto">
          <a:xfrm>
            <a:off x="468312" y="1340768"/>
            <a:ext cx="8675687" cy="506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000" dirty="0" smtClean="0"/>
              <a:t>Se debe considerar el riesgo de evento vascular cerebral y tromboembolismo venoso in Migraña</a:t>
            </a:r>
          </a:p>
          <a:p>
            <a:pPr lvl="1" eaLnBrk="1" hangingPunct="1">
              <a:spcBef>
                <a:spcPct val="0"/>
              </a:spcBef>
              <a:spcAft>
                <a:spcPts val="600"/>
              </a:spcAft>
            </a:pPr>
            <a:r>
              <a:rPr lang="es-MX" altLang="fr-FR" sz="1800" dirty="0" smtClean="0"/>
              <a:t>La combinación de anticonceptivos </a:t>
            </a:r>
            <a:r>
              <a:rPr lang="es-MX" altLang="fr-FR" sz="1800" dirty="0"/>
              <a:t>o</a:t>
            </a:r>
            <a:r>
              <a:rPr lang="es-MX" altLang="fr-FR" sz="1800" dirty="0" smtClean="0"/>
              <a:t>rales (AOs) aumenta el riesgo</a:t>
            </a:r>
          </a:p>
          <a:p>
            <a:pPr eaLnBrk="1" hangingPunct="1">
              <a:spcBef>
                <a:spcPct val="0"/>
              </a:spcBef>
              <a:spcAft>
                <a:spcPts val="600"/>
              </a:spcAft>
            </a:pPr>
            <a:r>
              <a:rPr lang="es-MX" altLang="fr-FR" sz="2000" dirty="0" smtClean="0"/>
              <a:t>El riesgo es similar en mujeres con migraña y sin migraña</a:t>
            </a:r>
          </a:p>
          <a:p>
            <a:pPr eaLnBrk="1" hangingPunct="1">
              <a:spcBef>
                <a:spcPct val="0"/>
              </a:spcBef>
              <a:spcAft>
                <a:spcPts val="600"/>
              </a:spcAft>
            </a:pPr>
            <a:endParaRPr lang="es-MX" altLang="fr-FR" sz="2000" dirty="0" smtClean="0"/>
          </a:p>
          <a:p>
            <a:pPr eaLnBrk="1" hangingPunct="1">
              <a:spcBef>
                <a:spcPct val="0"/>
              </a:spcBef>
              <a:spcAft>
                <a:spcPts val="600"/>
              </a:spcAft>
            </a:pPr>
            <a:endParaRPr lang="es-MX" altLang="fr-FR" sz="2000" dirty="0" smtClean="0"/>
          </a:p>
          <a:p>
            <a:pPr eaLnBrk="1" hangingPunct="1">
              <a:spcBef>
                <a:spcPct val="0"/>
              </a:spcBef>
              <a:spcAft>
                <a:spcPts val="600"/>
              </a:spcAft>
            </a:pPr>
            <a:endParaRPr lang="es-MX" altLang="fr-FR" sz="2000" dirty="0" smtClean="0"/>
          </a:p>
          <a:p>
            <a:pPr eaLnBrk="1" hangingPunct="1">
              <a:spcBef>
                <a:spcPct val="0"/>
              </a:spcBef>
              <a:spcAft>
                <a:spcPts val="600"/>
              </a:spcAft>
            </a:pPr>
            <a:endParaRPr lang="es-MX" altLang="fr-FR" sz="2000" dirty="0" smtClean="0"/>
          </a:p>
          <a:p>
            <a:pPr eaLnBrk="1" hangingPunct="1">
              <a:spcBef>
                <a:spcPct val="0"/>
              </a:spcBef>
              <a:spcAft>
                <a:spcPts val="600"/>
              </a:spcAft>
            </a:pPr>
            <a:endParaRPr lang="es-MX" altLang="fr-FR" sz="2000" dirty="0" smtClean="0"/>
          </a:p>
          <a:p>
            <a:pPr eaLnBrk="1" hangingPunct="1">
              <a:spcBef>
                <a:spcPct val="0"/>
              </a:spcBef>
              <a:spcAft>
                <a:spcPts val="600"/>
              </a:spcAft>
            </a:pPr>
            <a:endParaRPr lang="es-MX" altLang="fr-FR" sz="2000" dirty="0" smtClean="0"/>
          </a:p>
          <a:p>
            <a:pPr eaLnBrk="1" hangingPunct="1">
              <a:spcBef>
                <a:spcPct val="0"/>
              </a:spcBef>
              <a:spcAft>
                <a:spcPts val="600"/>
              </a:spcAft>
            </a:pPr>
            <a:endParaRPr lang="es-MX" altLang="fr-FR" sz="2000" dirty="0" smtClean="0"/>
          </a:p>
          <a:p>
            <a:pPr eaLnBrk="1" hangingPunct="1">
              <a:spcBef>
                <a:spcPct val="0"/>
              </a:spcBef>
              <a:spcAft>
                <a:spcPts val="600"/>
              </a:spcAft>
            </a:pPr>
            <a:endParaRPr lang="es-MX" altLang="fr-FR" sz="1000" dirty="0" smtClean="0"/>
          </a:p>
          <a:p>
            <a:pPr eaLnBrk="1" hangingPunct="1">
              <a:spcBef>
                <a:spcPct val="0"/>
              </a:spcBef>
              <a:spcAft>
                <a:spcPts val="600"/>
              </a:spcAft>
            </a:pPr>
            <a:r>
              <a:rPr lang="es-MX" altLang="fr-FR" sz="2000" dirty="0" smtClean="0"/>
              <a:t>La OMS recomienda a las mujeres con migraña con aura evitar la combinación de AOs</a:t>
            </a:r>
            <a:endParaRPr lang="es-MX" altLang="fr-FR" sz="2000" dirty="0"/>
          </a:p>
        </p:txBody>
      </p:sp>
      <p:sp>
        <p:nvSpPr>
          <p:cNvPr id="47108" name="Rectangle 3"/>
          <p:cNvSpPr>
            <a:spLocks noChangeArrowheads="1"/>
          </p:cNvSpPr>
          <p:nvPr/>
        </p:nvSpPr>
        <p:spPr bwMode="auto">
          <a:xfrm>
            <a:off x="0" y="630872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000" dirty="0" smtClean="0"/>
              <a:t>OMS = Organización Mundial de la Salud AO = anticonceptivos orales</a:t>
            </a:r>
            <a:endParaRPr lang="en-CA" altLang="en-US" sz="1000" dirty="0"/>
          </a:p>
          <a:p>
            <a:pPr eaLnBrk="1" hangingPunct="1">
              <a:spcBef>
                <a:spcPct val="0"/>
              </a:spcBef>
              <a:buFontTx/>
              <a:buNone/>
            </a:pPr>
            <a:r>
              <a:rPr lang="en-CA" altLang="en-US" sz="1000" dirty="0"/>
              <a:t>Hutchinson S. Use of oral contraceptives in women with migraine. Available at: http://www.americanheadachesociety.org/assets/1/7/Susan_Hutchinson_-_Use_of_Oral_Contraceptives_in_Women_with_Migraine.pdf. Accessed March 31, 2015.</a:t>
            </a:r>
          </a:p>
        </p:txBody>
      </p:sp>
      <p:graphicFrame>
        <p:nvGraphicFramePr>
          <p:cNvPr id="47109" name="Chart 5"/>
          <p:cNvGraphicFramePr>
            <a:graphicFrameLocks/>
          </p:cNvGraphicFramePr>
          <p:nvPr>
            <p:extLst>
              <p:ext uri="{D42A27DB-BD31-4B8C-83A1-F6EECF244321}">
                <p14:modId xmlns:p14="http://schemas.microsoft.com/office/powerpoint/2010/main" val="2894262191"/>
              </p:ext>
            </p:extLst>
          </p:nvPr>
        </p:nvGraphicFramePr>
        <p:xfrm>
          <a:off x="993775" y="2946400"/>
          <a:ext cx="7300913" cy="2909888"/>
        </p:xfrm>
        <a:graphic>
          <a:graphicData uri="http://schemas.openxmlformats.org/presentationml/2006/ole">
            <mc:AlternateContent xmlns:mc="http://schemas.openxmlformats.org/markup-compatibility/2006">
              <mc:Choice xmlns:v="urn:schemas-microsoft-com:vml" Requires="v">
                <p:oleObj spid="_x0000_s47509" r:id="rId5" imgW="7303641" imgH="2914141" progId="Excel.Chart.8">
                  <p:embed/>
                </p:oleObj>
              </mc:Choice>
              <mc:Fallback>
                <p:oleObj r:id="rId5" imgW="7303641" imgH="2914141"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775" y="2946400"/>
                        <a:ext cx="7300913"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27"/>
          <p:cNvSpPr>
            <a:spLocks noChangeArrowheads="1"/>
          </p:cNvSpPr>
          <p:nvPr/>
        </p:nvSpPr>
        <p:spPr bwMode="auto">
          <a:xfrm>
            <a:off x="2051720" y="5373216"/>
            <a:ext cx="1092349" cy="138499"/>
          </a:xfrm>
          <a:prstGeom prst="rect">
            <a:avLst/>
          </a:prstGeom>
          <a:solidFill>
            <a:srgbClr val="E7EBF6"/>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900" b="1" dirty="0" smtClean="0">
                <a:latin typeface="Arial" charset="0"/>
              </a:rPr>
              <a:t>Cefalea</a:t>
            </a:r>
            <a:endParaRPr lang="es-MX" altLang="en-US" sz="900" b="1" dirty="0">
              <a:latin typeface="Arial" charset="0"/>
            </a:endParaRPr>
          </a:p>
        </p:txBody>
      </p:sp>
      <p:sp>
        <p:nvSpPr>
          <p:cNvPr id="7" name="Rectangle 27"/>
          <p:cNvSpPr>
            <a:spLocks noChangeArrowheads="1"/>
          </p:cNvSpPr>
          <p:nvPr/>
        </p:nvSpPr>
        <p:spPr bwMode="auto">
          <a:xfrm>
            <a:off x="3563888" y="5373216"/>
            <a:ext cx="1092349" cy="138499"/>
          </a:xfrm>
          <a:prstGeom prst="rect">
            <a:avLst/>
          </a:prstGeom>
          <a:solidFill>
            <a:srgbClr val="E7EBF6"/>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900" b="1" dirty="0" smtClean="0">
                <a:latin typeface="Arial" charset="0"/>
              </a:rPr>
              <a:t>Usuarios AO</a:t>
            </a:r>
            <a:endParaRPr lang="es-MX" altLang="en-US" sz="900" b="1" dirty="0">
              <a:latin typeface="Arial" charset="0"/>
            </a:endParaRPr>
          </a:p>
        </p:txBody>
      </p:sp>
      <p:sp>
        <p:nvSpPr>
          <p:cNvPr id="8" name="Rectangle 27"/>
          <p:cNvSpPr>
            <a:spLocks noChangeArrowheads="1"/>
          </p:cNvSpPr>
          <p:nvPr/>
        </p:nvSpPr>
        <p:spPr bwMode="auto">
          <a:xfrm>
            <a:off x="4355976" y="5592220"/>
            <a:ext cx="1092349" cy="169277"/>
          </a:xfrm>
          <a:prstGeom prst="rect">
            <a:avLst/>
          </a:prstGeom>
          <a:solidFill>
            <a:srgbClr val="E7EBF6"/>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1100" b="1" dirty="0" smtClean="0">
                <a:latin typeface="Arial" charset="0"/>
              </a:rPr>
              <a:t>Grupo</a:t>
            </a:r>
            <a:endParaRPr lang="es-MX" altLang="en-US" sz="1100" b="1" dirty="0">
              <a:latin typeface="Arial" charset="0"/>
            </a:endParaRPr>
          </a:p>
        </p:txBody>
      </p:sp>
      <p:sp>
        <p:nvSpPr>
          <p:cNvPr id="9" name="Rectangle 27"/>
          <p:cNvSpPr>
            <a:spLocks noChangeArrowheads="1"/>
          </p:cNvSpPr>
          <p:nvPr/>
        </p:nvSpPr>
        <p:spPr bwMode="auto">
          <a:xfrm>
            <a:off x="5148064" y="5373215"/>
            <a:ext cx="1155279" cy="138499"/>
          </a:xfrm>
          <a:prstGeom prst="rect">
            <a:avLst/>
          </a:prstGeom>
          <a:solidFill>
            <a:srgbClr val="E7EBF6"/>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900" b="1" dirty="0" smtClean="0">
                <a:latin typeface="Arial" charset="0"/>
              </a:rPr>
              <a:t>Migraña con aura</a:t>
            </a:r>
            <a:endParaRPr lang="es-MX" altLang="en-US" sz="900" b="1" dirty="0">
              <a:latin typeface="Arial" charset="0"/>
            </a:endParaRPr>
          </a:p>
        </p:txBody>
      </p:sp>
      <p:sp>
        <p:nvSpPr>
          <p:cNvPr id="10" name="Rectangle 27"/>
          <p:cNvSpPr>
            <a:spLocks noChangeArrowheads="1"/>
          </p:cNvSpPr>
          <p:nvPr/>
        </p:nvSpPr>
        <p:spPr bwMode="auto">
          <a:xfrm>
            <a:off x="6516216" y="5369300"/>
            <a:ext cx="1719808" cy="276999"/>
          </a:xfrm>
          <a:prstGeom prst="rect">
            <a:avLst/>
          </a:prstGeom>
          <a:solidFill>
            <a:srgbClr val="E7EBF6"/>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900" b="1" dirty="0" smtClean="0">
                <a:latin typeface="Arial" charset="0"/>
              </a:rPr>
              <a:t>Migraña con aura + AO</a:t>
            </a:r>
          </a:p>
          <a:p>
            <a:pPr algn="ctr" eaLnBrk="1" hangingPunct="1">
              <a:spcBef>
                <a:spcPct val="0"/>
              </a:spcBef>
              <a:buFontTx/>
              <a:buNone/>
            </a:pPr>
            <a:r>
              <a:rPr lang="es-MX" altLang="en-US" sz="900" b="1" dirty="0" smtClean="0">
                <a:latin typeface="Arial" charset="0"/>
              </a:rPr>
              <a:t> </a:t>
            </a:r>
            <a:endParaRPr lang="es-MX" altLang="en-US" sz="900" b="1" dirty="0">
              <a:latin typeface="Arial" charset="0"/>
            </a:endParaRPr>
          </a:p>
        </p:txBody>
      </p:sp>
      <p:sp>
        <p:nvSpPr>
          <p:cNvPr id="11" name="Rectangle 27"/>
          <p:cNvSpPr>
            <a:spLocks noChangeArrowheads="1"/>
          </p:cNvSpPr>
          <p:nvPr/>
        </p:nvSpPr>
        <p:spPr bwMode="auto">
          <a:xfrm rot="16200000">
            <a:off x="636743" y="3804928"/>
            <a:ext cx="1327081" cy="369332"/>
          </a:xfrm>
          <a:prstGeom prst="rect">
            <a:avLst/>
          </a:prstGeom>
          <a:solidFill>
            <a:srgbClr val="E7EBF6"/>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1200" b="1" dirty="0" smtClean="0">
                <a:latin typeface="Arial" charset="0"/>
              </a:rPr>
              <a:t>Riesgo a 10-años</a:t>
            </a:r>
          </a:p>
          <a:p>
            <a:pPr algn="ctr" eaLnBrk="1" hangingPunct="1">
              <a:spcBef>
                <a:spcPct val="0"/>
              </a:spcBef>
              <a:buFontTx/>
              <a:buNone/>
            </a:pPr>
            <a:r>
              <a:rPr lang="es-MX" altLang="en-US" sz="1200" b="1" dirty="0" smtClean="0">
                <a:latin typeface="Arial" charset="0"/>
              </a:rPr>
              <a:t> de EVC y TEV</a:t>
            </a:r>
            <a:endParaRPr lang="es-MX" altLang="en-US" sz="1200" b="1"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
          <p:cNvSpPr txBox="1">
            <a:spLocks noChangeArrowheads="1"/>
          </p:cNvSpPr>
          <p:nvPr/>
        </p:nvSpPr>
        <p:spPr bwMode="auto">
          <a:xfrm flipH="1">
            <a:off x="1547813" y="3186113"/>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dirty="0" smtClean="0"/>
              <a:t>Signos Y Síntomas de Migraña</a:t>
            </a:r>
            <a:endParaRPr lang="es-MX" altLang="fr-FR" b="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63525"/>
            <a:ext cx="8229600" cy="1143000"/>
          </a:xfrm>
        </p:spPr>
        <p:txBody>
          <a:bodyPr>
            <a:normAutofit fontScale="90000"/>
          </a:bodyPr>
          <a:lstStyle/>
          <a:p>
            <a:pPr eaLnBrk="1" hangingPunct="1">
              <a:defRPr/>
            </a:pPr>
            <a:r>
              <a:rPr lang="es-MX" altLang="en-US" noProof="0" dirty="0" smtClean="0"/>
              <a:t>Comité de Desarrollo del Módulo de Migraña</a:t>
            </a:r>
          </a:p>
        </p:txBody>
      </p:sp>
      <p:sp>
        <p:nvSpPr>
          <p:cNvPr id="30723" name="TextBox 2"/>
          <p:cNvSpPr txBox="1">
            <a:spLocks noChangeArrowheads="1"/>
          </p:cNvSpPr>
          <p:nvPr/>
        </p:nvSpPr>
        <p:spPr bwMode="auto">
          <a:xfrm>
            <a:off x="2509838" y="6510338"/>
            <a:ext cx="43215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800" i="1" dirty="0" smtClean="0"/>
              <a:t>Este programa es patrocinado por Pfizer Inc.</a:t>
            </a:r>
            <a:endParaRPr lang="es-MX" altLang="en-US" sz="1800" i="1" dirty="0"/>
          </a:p>
        </p:txBody>
      </p:sp>
      <p:graphicFrame>
        <p:nvGraphicFramePr>
          <p:cNvPr id="3" name="Table 2"/>
          <p:cNvGraphicFramePr>
            <a:graphicFrameLocks noGrp="1"/>
          </p:cNvGraphicFramePr>
          <p:nvPr/>
        </p:nvGraphicFramePr>
        <p:xfrm>
          <a:off x="611188" y="1844675"/>
          <a:ext cx="8110537" cy="4101084"/>
        </p:xfrm>
        <a:graphic>
          <a:graphicData uri="http://schemas.openxmlformats.org/drawingml/2006/table">
            <a:tbl>
              <a:tblPr firstRow="1" firstCol="1" bandRow="1">
                <a:tableStyleId>{5C22544A-7EE6-4342-B048-85BDC9FD1C3A}</a:tableStyleId>
              </a:tblPr>
              <a:tblGrid>
                <a:gridCol w="4957194"/>
                <a:gridCol w="3153343"/>
              </a:tblGrid>
              <a:tr h="4100513">
                <a:tc>
                  <a:txBody>
                    <a:bodyPr/>
                    <a:lstStyle/>
                    <a:p>
                      <a:pPr marL="180340">
                        <a:lnSpc>
                          <a:spcPct val="115000"/>
                        </a:lnSpc>
                        <a:spcBef>
                          <a:spcPts val="600"/>
                        </a:spcBef>
                        <a:spcAft>
                          <a:spcPts val="0"/>
                        </a:spcAft>
                      </a:pPr>
                      <a:r>
                        <a:rPr lang="en-CA" sz="1800" dirty="0">
                          <a:solidFill>
                            <a:schemeClr val="tx1"/>
                          </a:solidFill>
                          <a:effectLst/>
                        </a:rPr>
                        <a:t>Işin Ünal-Çevik, MD, </a:t>
                      </a:r>
                      <a:r>
                        <a:rPr lang="en-CA" sz="1800" dirty="0" smtClean="0">
                          <a:solidFill>
                            <a:schemeClr val="tx1"/>
                          </a:solidFill>
                          <a:effectLst/>
                        </a:rPr>
                        <a:t>PhD</a:t>
                      </a:r>
                      <a:endParaRPr lang="en-CA" sz="1800" dirty="0">
                        <a:solidFill>
                          <a:schemeClr val="tx1"/>
                        </a:solidFill>
                        <a:effectLst/>
                      </a:endParaRPr>
                    </a:p>
                    <a:p>
                      <a:pPr marL="180340">
                        <a:lnSpc>
                          <a:spcPct val="115000"/>
                        </a:lnSpc>
                        <a:spcAft>
                          <a:spcPts val="0"/>
                        </a:spcAft>
                      </a:pPr>
                      <a:r>
                        <a:rPr lang="en-CA" sz="1800" b="0" dirty="0" smtClean="0">
                          <a:solidFill>
                            <a:srgbClr val="002060"/>
                          </a:solidFill>
                          <a:effectLst/>
                        </a:rPr>
                        <a:t>Neurologist, Neuroscientist and Dolor Specialist</a:t>
                      </a:r>
                    </a:p>
                    <a:p>
                      <a:pPr marL="180340">
                        <a:lnSpc>
                          <a:spcPct val="115000"/>
                        </a:lnSpc>
                        <a:spcAft>
                          <a:spcPts val="0"/>
                        </a:spcAft>
                      </a:pPr>
                      <a:r>
                        <a:rPr lang="en-CA" sz="1800" b="0" dirty="0" smtClean="0">
                          <a:solidFill>
                            <a:srgbClr val="002060"/>
                          </a:solidFill>
                          <a:effectLst/>
                        </a:rPr>
                        <a:t>Ankara</a:t>
                      </a:r>
                      <a:r>
                        <a:rPr lang="en-CA" sz="1800" b="0" dirty="0">
                          <a:solidFill>
                            <a:srgbClr val="002060"/>
                          </a:solidFill>
                          <a:effectLst/>
                        </a:rPr>
                        <a:t>, </a:t>
                      </a:r>
                      <a:r>
                        <a:rPr lang="en-CA" sz="1800" b="0" dirty="0" smtClean="0">
                          <a:solidFill>
                            <a:srgbClr val="002060"/>
                          </a:solidFill>
                          <a:effectLst/>
                        </a:rPr>
                        <a:t>Turkey</a:t>
                      </a:r>
                    </a:p>
                    <a:p>
                      <a:pPr marL="180340">
                        <a:lnSpc>
                          <a:spcPct val="115000"/>
                        </a:lnSpc>
                        <a:spcAft>
                          <a:spcPts val="0"/>
                        </a:spcAft>
                      </a:pPr>
                      <a:r>
                        <a:rPr lang="en-CA" sz="1800" dirty="0" smtClean="0">
                          <a:solidFill>
                            <a:schemeClr val="tx1"/>
                          </a:solidFill>
                          <a:effectLst/>
                        </a:rPr>
                        <a:t> </a:t>
                      </a:r>
                    </a:p>
                    <a:p>
                      <a:pPr marL="180340">
                        <a:lnSpc>
                          <a:spcPct val="115000"/>
                        </a:lnSpc>
                        <a:spcAft>
                          <a:spcPts val="0"/>
                        </a:spcAft>
                      </a:pPr>
                      <a:r>
                        <a:rPr lang="en-CA" sz="1800" dirty="0" smtClean="0">
                          <a:solidFill>
                            <a:schemeClr val="tx1"/>
                          </a:solidFill>
                          <a:effectLst/>
                        </a:rPr>
                        <a:t>Peter </a:t>
                      </a:r>
                      <a:r>
                        <a:rPr lang="en-CA" sz="1800" dirty="0">
                          <a:solidFill>
                            <a:schemeClr val="tx1"/>
                          </a:solidFill>
                          <a:effectLst/>
                        </a:rPr>
                        <a:t>Goadsby, MD, PhD</a:t>
                      </a:r>
                    </a:p>
                    <a:p>
                      <a:pPr marL="180340">
                        <a:lnSpc>
                          <a:spcPct val="115000"/>
                        </a:lnSpc>
                        <a:spcAft>
                          <a:spcPts val="0"/>
                        </a:spcAft>
                      </a:pPr>
                      <a:r>
                        <a:rPr lang="en-CA" sz="1800" b="0" dirty="0">
                          <a:solidFill>
                            <a:srgbClr val="002060"/>
                          </a:solidFill>
                          <a:effectLst/>
                        </a:rPr>
                        <a:t>Neurologist</a:t>
                      </a:r>
                    </a:p>
                    <a:p>
                      <a:pPr marL="180340">
                        <a:lnSpc>
                          <a:spcPct val="115000"/>
                        </a:lnSpc>
                        <a:spcAft>
                          <a:spcPts val="0"/>
                        </a:spcAft>
                      </a:pPr>
                      <a:r>
                        <a:rPr lang="en-CA" sz="1800" b="0" dirty="0">
                          <a:solidFill>
                            <a:srgbClr val="002060"/>
                          </a:solidFill>
                          <a:effectLst/>
                        </a:rPr>
                        <a:t>UK/USA</a:t>
                      </a:r>
                    </a:p>
                    <a:p>
                      <a:pPr marL="180340">
                        <a:lnSpc>
                          <a:spcPct val="115000"/>
                        </a:lnSpc>
                        <a:spcAft>
                          <a:spcPts val="0"/>
                        </a:spcAft>
                      </a:pPr>
                      <a:r>
                        <a:rPr lang="en-CA" sz="1800" dirty="0">
                          <a:solidFill>
                            <a:schemeClr val="tx1"/>
                          </a:solidFill>
                          <a:effectLst/>
                        </a:rPr>
                        <a:t> </a:t>
                      </a:r>
                    </a:p>
                    <a:p>
                      <a:pPr marL="180340">
                        <a:lnSpc>
                          <a:spcPct val="115000"/>
                        </a:lnSpc>
                        <a:spcAft>
                          <a:spcPts val="0"/>
                        </a:spcAft>
                      </a:pPr>
                      <a:r>
                        <a:rPr lang="en-CA" sz="1800" dirty="0">
                          <a:solidFill>
                            <a:schemeClr val="tx1"/>
                          </a:solidFill>
                          <a:effectLst/>
                        </a:rPr>
                        <a:t>Michel Lanteri-Minet, MD, PhD</a:t>
                      </a:r>
                    </a:p>
                    <a:p>
                      <a:pPr marL="180340">
                        <a:lnSpc>
                          <a:spcPct val="115000"/>
                        </a:lnSpc>
                        <a:spcAft>
                          <a:spcPts val="0"/>
                        </a:spcAft>
                      </a:pPr>
                      <a:r>
                        <a:rPr lang="en-CA" sz="1800" b="0" dirty="0">
                          <a:solidFill>
                            <a:srgbClr val="002060"/>
                          </a:solidFill>
                          <a:effectLst/>
                        </a:rPr>
                        <a:t>Neurologist</a:t>
                      </a:r>
                    </a:p>
                    <a:p>
                      <a:pPr marL="180340">
                        <a:lnSpc>
                          <a:spcPct val="115000"/>
                        </a:lnSpc>
                        <a:spcAft>
                          <a:spcPts val="0"/>
                        </a:spcAft>
                      </a:pPr>
                      <a:r>
                        <a:rPr lang="en-CA" sz="1800" b="0" dirty="0">
                          <a:solidFill>
                            <a:srgbClr val="002060"/>
                          </a:solidFill>
                          <a:effectLst/>
                        </a:rPr>
                        <a:t>Nice, France</a:t>
                      </a:r>
                    </a:p>
                    <a:p>
                      <a:pPr marL="180340">
                        <a:lnSpc>
                          <a:spcPct val="115000"/>
                        </a:lnSpc>
                        <a:spcAft>
                          <a:spcPts val="0"/>
                        </a:spcAft>
                      </a:pPr>
                      <a:r>
                        <a:rPr lang="en-CA" sz="1800" dirty="0">
                          <a:solidFill>
                            <a:schemeClr val="tx1"/>
                          </a:solidFill>
                          <a:effectLst/>
                        </a:rPr>
                        <a:t> </a:t>
                      </a:r>
                    </a:p>
                    <a:p>
                      <a:pPr>
                        <a:lnSpc>
                          <a:spcPct val="115000"/>
                        </a:lnSpc>
                        <a:spcAft>
                          <a:spcPts val="0"/>
                        </a:spcAft>
                      </a:pPr>
                      <a:r>
                        <a:rPr lang="en-CA" sz="1800" dirty="0">
                          <a:solidFill>
                            <a:schemeClr val="tx1"/>
                          </a:solidFill>
                          <a:effectLst/>
                        </a:rPr>
                        <a:t> </a:t>
                      </a:r>
                      <a:endParaRPr lang="en-CA" sz="1800" dirty="0">
                        <a:solidFill>
                          <a:schemeClr val="tx1"/>
                        </a:solidFill>
                        <a:effectLst/>
                        <a:latin typeface="Calibri"/>
                        <a:ea typeface="Calibri"/>
                        <a:cs typeface="Times New Roman"/>
                      </a:endParaRPr>
                    </a:p>
                  </a:txBody>
                  <a:tcPr marL="68588" marR="685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spcBef>
                          <a:spcPts val="600"/>
                        </a:spcBef>
                        <a:spcAft>
                          <a:spcPts val="0"/>
                        </a:spcAft>
                      </a:pPr>
                      <a:r>
                        <a:rPr lang="en-CA" sz="1800" dirty="0">
                          <a:solidFill>
                            <a:schemeClr val="tx1"/>
                          </a:solidFill>
                          <a:effectLst/>
                        </a:rPr>
                        <a:t>Raymond L. Rosales, MD, PhD</a:t>
                      </a:r>
                    </a:p>
                    <a:p>
                      <a:pPr>
                        <a:lnSpc>
                          <a:spcPct val="115000"/>
                        </a:lnSpc>
                        <a:spcAft>
                          <a:spcPts val="0"/>
                        </a:spcAft>
                      </a:pPr>
                      <a:r>
                        <a:rPr lang="en-CA" sz="1800" b="0" dirty="0">
                          <a:solidFill>
                            <a:srgbClr val="002060"/>
                          </a:solidFill>
                          <a:effectLst/>
                        </a:rPr>
                        <a:t>Neurologist</a:t>
                      </a:r>
                    </a:p>
                    <a:p>
                      <a:pPr>
                        <a:lnSpc>
                          <a:spcPct val="115000"/>
                        </a:lnSpc>
                        <a:spcAft>
                          <a:spcPts val="0"/>
                        </a:spcAft>
                      </a:pPr>
                      <a:r>
                        <a:rPr lang="en-CA" sz="1800" b="0" dirty="0">
                          <a:solidFill>
                            <a:srgbClr val="002060"/>
                          </a:solidFill>
                          <a:effectLst/>
                        </a:rPr>
                        <a:t>Manila, Philippines</a:t>
                      </a:r>
                    </a:p>
                    <a:p>
                      <a:pPr>
                        <a:lnSpc>
                          <a:spcPct val="115000"/>
                        </a:lnSpc>
                        <a:spcAft>
                          <a:spcPts val="0"/>
                        </a:spcAft>
                      </a:pPr>
                      <a:r>
                        <a:rPr lang="en-CA" sz="1800" dirty="0">
                          <a:solidFill>
                            <a:schemeClr val="tx1"/>
                          </a:solidFill>
                          <a:effectLst/>
                        </a:rPr>
                        <a:t> </a:t>
                      </a:r>
                    </a:p>
                    <a:p>
                      <a:pPr>
                        <a:lnSpc>
                          <a:spcPct val="115000"/>
                        </a:lnSpc>
                        <a:spcAft>
                          <a:spcPts val="0"/>
                        </a:spcAft>
                      </a:pPr>
                      <a:r>
                        <a:rPr lang="en-CA" sz="1800" dirty="0">
                          <a:solidFill>
                            <a:schemeClr val="tx1"/>
                          </a:solidFill>
                          <a:effectLst/>
                        </a:rPr>
                        <a:t>Stewart Tepper, MD, PhD</a:t>
                      </a:r>
                    </a:p>
                    <a:p>
                      <a:pPr>
                        <a:lnSpc>
                          <a:spcPct val="115000"/>
                        </a:lnSpc>
                        <a:spcAft>
                          <a:spcPts val="0"/>
                        </a:spcAft>
                      </a:pPr>
                      <a:r>
                        <a:rPr lang="en-CA" sz="1800" b="0" dirty="0">
                          <a:solidFill>
                            <a:srgbClr val="002060"/>
                          </a:solidFill>
                          <a:effectLst/>
                        </a:rPr>
                        <a:t>Neurologist</a:t>
                      </a:r>
                    </a:p>
                    <a:p>
                      <a:pPr>
                        <a:lnSpc>
                          <a:spcPct val="115000"/>
                        </a:lnSpc>
                        <a:spcAft>
                          <a:spcPts val="0"/>
                        </a:spcAft>
                      </a:pPr>
                      <a:r>
                        <a:rPr lang="en-CA" sz="1800" b="0" dirty="0">
                          <a:solidFill>
                            <a:srgbClr val="002060"/>
                          </a:solidFill>
                          <a:effectLst/>
                        </a:rPr>
                        <a:t>Cleveland, USA</a:t>
                      </a:r>
                    </a:p>
                    <a:p>
                      <a:pPr>
                        <a:lnSpc>
                          <a:spcPct val="115000"/>
                        </a:lnSpc>
                        <a:spcAft>
                          <a:spcPts val="600"/>
                        </a:spcAft>
                      </a:pPr>
                      <a:r>
                        <a:rPr lang="en-CA" sz="1800" dirty="0">
                          <a:solidFill>
                            <a:schemeClr val="tx1"/>
                          </a:solidFill>
                          <a:effectLst/>
                        </a:rPr>
                        <a:t> </a:t>
                      </a:r>
                      <a:endParaRPr lang="en-CA" sz="1800" dirty="0">
                        <a:solidFill>
                          <a:schemeClr val="tx1"/>
                        </a:solidFill>
                        <a:effectLst/>
                        <a:latin typeface="Calibri"/>
                        <a:ea typeface="Calibri"/>
                        <a:cs typeface="Times New Roman"/>
                      </a:endParaRPr>
                    </a:p>
                  </a:txBody>
                  <a:tcPr marL="68588" marR="685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288" y="1544638"/>
            <a:ext cx="8329612" cy="4985980"/>
          </a:xfrm>
          <a:prstGeom prst="rect">
            <a:avLst/>
          </a:prstGeom>
        </p:spPr>
        <p:txBody>
          <a:bodyPr>
            <a:spAutoFit/>
          </a:bodyPr>
          <a:lstStyle/>
          <a:p>
            <a:pPr marL="285750" indent="-285750" fontAlgn="auto">
              <a:spcBef>
                <a:spcPts val="0"/>
              </a:spcBef>
              <a:spcAft>
                <a:spcPts val="600"/>
              </a:spcAft>
              <a:buFont typeface="Arial" panose="020B0604020202020204" pitchFamily="34" charset="0"/>
              <a:buChar char="•"/>
              <a:defRPr/>
            </a:pPr>
            <a:r>
              <a:rPr lang="es-MX" sz="2200" dirty="0" smtClean="0">
                <a:solidFill>
                  <a:srgbClr val="002060"/>
                </a:solidFill>
                <a:latin typeface="Calibri"/>
                <a:cs typeface="+mn-cs"/>
              </a:rPr>
              <a:t>Duración: 4 a 72 horas si no es tratada/tratada sin éxito</a:t>
            </a:r>
          </a:p>
          <a:p>
            <a:pPr marL="742950" lvl="1" indent="-285750" fontAlgn="auto">
              <a:spcBef>
                <a:spcPts val="0"/>
              </a:spcBef>
              <a:spcAft>
                <a:spcPts val="600"/>
              </a:spcAft>
              <a:buFont typeface="Arial" panose="020B0604020202020204" pitchFamily="34" charset="0"/>
              <a:buChar char="•"/>
              <a:defRPr/>
            </a:pPr>
            <a:r>
              <a:rPr lang="es-MX" sz="2200" dirty="0" smtClean="0">
                <a:solidFill>
                  <a:srgbClr val="002060"/>
                </a:solidFill>
                <a:latin typeface="Calibri"/>
                <a:cs typeface="+mn-cs"/>
              </a:rPr>
              <a:t>Duración de 2 a 72 horas en pacientes  &lt;18 años de edad</a:t>
            </a:r>
          </a:p>
          <a:p>
            <a:pPr marL="285750" indent="-285750" fontAlgn="auto">
              <a:spcBef>
                <a:spcPts val="0"/>
              </a:spcBef>
              <a:spcAft>
                <a:spcPts val="0"/>
              </a:spcAft>
              <a:buFont typeface="Arial" panose="020B0604020202020204" pitchFamily="34" charset="0"/>
              <a:buChar char="•"/>
              <a:defRPr/>
            </a:pPr>
            <a:r>
              <a:rPr lang="es-MX" sz="2200" dirty="0" smtClean="0">
                <a:solidFill>
                  <a:srgbClr val="002060"/>
                </a:solidFill>
                <a:latin typeface="Calibri"/>
                <a:cs typeface="+mn-cs"/>
              </a:rPr>
              <a:t>Dolor:</a:t>
            </a:r>
          </a:p>
          <a:p>
            <a:pPr marL="742950" lvl="1" indent="-285750" fontAlgn="auto">
              <a:spcBef>
                <a:spcPts val="0"/>
              </a:spcBef>
              <a:spcAft>
                <a:spcPts val="0"/>
              </a:spcAft>
              <a:buFont typeface="Arial" panose="020B0604020202020204" pitchFamily="34" charset="0"/>
              <a:buChar char="•"/>
              <a:defRPr/>
            </a:pPr>
            <a:r>
              <a:rPr lang="es-MX" sz="2200" dirty="0" smtClean="0">
                <a:solidFill>
                  <a:srgbClr val="002060"/>
                </a:solidFill>
                <a:latin typeface="Calibri"/>
                <a:cs typeface="+mn-cs"/>
              </a:rPr>
              <a:t>Cefalea pulsante  o pulsátil</a:t>
            </a:r>
          </a:p>
          <a:p>
            <a:pPr marL="742950" lvl="1" indent="-285750" fontAlgn="auto">
              <a:spcBef>
                <a:spcPts val="0"/>
              </a:spcBef>
              <a:spcAft>
                <a:spcPts val="0"/>
              </a:spcAft>
              <a:buFont typeface="Arial" panose="020B0604020202020204" pitchFamily="34" charset="0"/>
              <a:buChar char="•"/>
              <a:defRPr/>
            </a:pPr>
            <a:r>
              <a:rPr lang="es-MX" sz="2200" dirty="0" smtClean="0">
                <a:solidFill>
                  <a:srgbClr val="002060"/>
                </a:solidFill>
                <a:latin typeface="Calibri"/>
                <a:cs typeface="+mn-cs"/>
              </a:rPr>
              <a:t>Moderado o severo; se intensifica con el movimiento/actividad física</a:t>
            </a:r>
          </a:p>
          <a:p>
            <a:pPr marL="742950" lvl="1" indent="-285750" fontAlgn="auto">
              <a:spcBef>
                <a:spcPts val="0"/>
              </a:spcBef>
              <a:spcAft>
                <a:spcPts val="0"/>
              </a:spcAft>
              <a:buFont typeface="Arial" panose="020B0604020202020204" pitchFamily="34" charset="0"/>
              <a:buChar char="•"/>
              <a:defRPr/>
            </a:pPr>
            <a:r>
              <a:rPr lang="es-MX" sz="2200" dirty="0" smtClean="0">
                <a:solidFill>
                  <a:srgbClr val="002060"/>
                </a:solidFill>
                <a:latin typeface="Calibri"/>
                <a:cs typeface="+mn-cs"/>
              </a:rPr>
              <a:t>Dolor </a:t>
            </a:r>
            <a:r>
              <a:rPr lang="es-MX" sz="2200" dirty="0">
                <a:solidFill>
                  <a:srgbClr val="002060"/>
                </a:solidFill>
                <a:latin typeface="Calibri"/>
              </a:rPr>
              <a:t>Unilateral </a:t>
            </a:r>
            <a:r>
              <a:rPr lang="es-MX" sz="2200" dirty="0" smtClean="0">
                <a:solidFill>
                  <a:srgbClr val="002060"/>
                </a:solidFill>
                <a:latin typeface="Calibri"/>
              </a:rPr>
              <a:t> en </a:t>
            </a:r>
            <a:r>
              <a:rPr lang="es-MX" sz="2200" dirty="0" smtClean="0">
                <a:solidFill>
                  <a:srgbClr val="002060"/>
                </a:solidFill>
                <a:latin typeface="Calibri"/>
                <a:cs typeface="+mn-cs"/>
              </a:rPr>
              <a:t>60%, bilateral en 40%</a:t>
            </a:r>
          </a:p>
          <a:p>
            <a:pPr marL="742950" lvl="1" indent="-285750" fontAlgn="auto">
              <a:spcBef>
                <a:spcPts val="0"/>
              </a:spcBef>
              <a:spcAft>
                <a:spcPts val="0"/>
              </a:spcAft>
              <a:buFont typeface="Arial" panose="020B0604020202020204" pitchFamily="34" charset="0"/>
              <a:buChar char="•"/>
              <a:defRPr/>
            </a:pPr>
            <a:r>
              <a:rPr lang="es-MX" sz="2200" dirty="0" smtClean="0">
                <a:solidFill>
                  <a:srgbClr val="002060"/>
                </a:solidFill>
                <a:latin typeface="Calibri"/>
                <a:cs typeface="+mn-cs"/>
              </a:rPr>
              <a:t>El dolor puede sentirse en cualquier lugar alrededor de cabeza o cuello, y la localización no hace el diagnóstico</a:t>
            </a:r>
          </a:p>
          <a:p>
            <a:pPr marL="742950" lvl="1" indent="-285750" fontAlgn="auto">
              <a:spcBef>
                <a:spcPts val="0"/>
              </a:spcBef>
              <a:spcAft>
                <a:spcPts val="0"/>
              </a:spcAft>
              <a:buFont typeface="Arial" panose="020B0604020202020204" pitchFamily="34" charset="0"/>
              <a:buChar char="•"/>
              <a:defRPr/>
            </a:pPr>
            <a:r>
              <a:rPr lang="es-MX" sz="2200" dirty="0" smtClean="0">
                <a:solidFill>
                  <a:srgbClr val="002060"/>
                </a:solidFill>
                <a:latin typeface="Calibri"/>
                <a:cs typeface="+mn-cs"/>
              </a:rPr>
              <a:t>Dolor de inicio rápido o más indolente</a:t>
            </a:r>
          </a:p>
          <a:p>
            <a:pPr marL="285750" indent="-285750" fontAlgn="auto">
              <a:spcBef>
                <a:spcPts val="0"/>
              </a:spcBef>
              <a:spcAft>
                <a:spcPts val="0"/>
              </a:spcAft>
              <a:buFont typeface="Arial" panose="020B0604020202020204" pitchFamily="34" charset="0"/>
              <a:buChar char="•"/>
              <a:defRPr/>
            </a:pPr>
            <a:r>
              <a:rPr lang="es-MX" sz="2200" dirty="0" smtClean="0">
                <a:solidFill>
                  <a:srgbClr val="002060"/>
                </a:solidFill>
                <a:latin typeface="Calibri"/>
                <a:cs typeface="+mn-cs"/>
              </a:rPr>
              <a:t>Náusea (80%) y Vómito (50%)</a:t>
            </a:r>
          </a:p>
          <a:p>
            <a:pPr marL="742950" lvl="1" indent="-285750" fontAlgn="auto">
              <a:spcBef>
                <a:spcPts val="0"/>
              </a:spcBef>
              <a:spcAft>
                <a:spcPts val="600"/>
              </a:spcAft>
              <a:buFont typeface="Arial" panose="020B0604020202020204" pitchFamily="34" charset="0"/>
              <a:buChar char="•"/>
              <a:defRPr/>
            </a:pPr>
            <a:r>
              <a:rPr lang="es-MX" sz="2200" dirty="0" smtClean="0">
                <a:solidFill>
                  <a:srgbClr val="002060"/>
                </a:solidFill>
                <a:latin typeface="Calibri"/>
                <a:cs typeface="+mn-cs"/>
              </a:rPr>
              <a:t>Puede tener anorexia, intolerancia al alimento, mareo leve, náusea franca o desagrado de luz y ruido durante la fase premonitoria y durante el ataque mismo</a:t>
            </a:r>
            <a:endParaRPr lang="es-MX" sz="2200" dirty="0">
              <a:solidFill>
                <a:srgbClr val="002060"/>
              </a:solidFill>
              <a:latin typeface="Calibri"/>
              <a:cs typeface="+mn-cs"/>
            </a:endParaRPr>
          </a:p>
        </p:txBody>
      </p:sp>
      <p:sp>
        <p:nvSpPr>
          <p:cNvPr id="49156" name="Title 1"/>
          <p:cNvSpPr>
            <a:spLocks noGrp="1"/>
          </p:cNvSpPr>
          <p:nvPr>
            <p:ph type="title"/>
          </p:nvPr>
        </p:nvSpPr>
        <p:spPr>
          <a:xfrm>
            <a:off x="447675" y="254000"/>
            <a:ext cx="8229600" cy="1143000"/>
          </a:xfrm>
        </p:spPr>
        <p:txBody>
          <a:bodyPr/>
          <a:lstStyle/>
          <a:p>
            <a:r>
              <a:rPr lang="es-MX" altLang="en-US" dirty="0" smtClean="0"/>
              <a:t>Principales Síntomas de Migraña</a:t>
            </a:r>
          </a:p>
        </p:txBody>
      </p:sp>
      <p:sp>
        <p:nvSpPr>
          <p:cNvPr id="5" name="TextBox 3"/>
          <p:cNvSpPr txBox="1"/>
          <p:nvPr/>
        </p:nvSpPr>
        <p:spPr>
          <a:xfrm>
            <a:off x="50800" y="6453188"/>
            <a:ext cx="8769350" cy="400050"/>
          </a:xfrm>
          <a:prstGeom prst="rect">
            <a:avLst/>
          </a:prstGeom>
          <a:noFill/>
        </p:spPr>
        <p:txBody>
          <a:bodyPr>
            <a:spAutoFit/>
          </a:bodyPr>
          <a:lstStyle/>
          <a:p>
            <a:pPr fontAlgn="auto">
              <a:spcBef>
                <a:spcPts val="0"/>
              </a:spcBef>
              <a:spcAft>
                <a:spcPts val="600"/>
              </a:spcAft>
              <a:defRPr/>
            </a:pPr>
            <a:r>
              <a:rPr lang="en-CA" sz="1000" dirty="0">
                <a:solidFill>
                  <a:srgbClr val="002060"/>
                </a:solidFill>
                <a:latin typeface="Calibri"/>
                <a:cs typeface="+mn-cs"/>
              </a:rPr>
              <a:t>Tepper SJ, Tepper DE. Diagnosis of Migraine and Tension-type Headache. In: Tepper SJ, Tepper DE, eds. The Cleveland Clinic Manual of Headache Therapy. 2</a:t>
            </a:r>
            <a:r>
              <a:rPr lang="en-CA" sz="1000" baseline="30000" dirty="0">
                <a:solidFill>
                  <a:srgbClr val="002060"/>
                </a:solidFill>
                <a:latin typeface="Calibri"/>
                <a:cs typeface="+mn-cs"/>
              </a:rPr>
              <a:t>nd</a:t>
            </a:r>
            <a:r>
              <a:rPr lang="en-CA" sz="1000" dirty="0">
                <a:solidFill>
                  <a:srgbClr val="002060"/>
                </a:solidFill>
                <a:latin typeface="Calibri"/>
                <a:cs typeface="+mn-cs"/>
              </a:rPr>
              <a:t> Edition. NY: Springer, 2014; </a:t>
            </a:r>
            <a:r>
              <a:rPr lang="en-CA" altLang="fr-FR" sz="1000" dirty="0">
                <a:solidFill>
                  <a:srgbClr val="002060"/>
                </a:solidFill>
              </a:rPr>
              <a:t>Headache Classification Committee of the International Headache Society (IHS). </a:t>
            </a:r>
            <a:r>
              <a:rPr lang="en-CA" altLang="fr-FR" sz="1000" i="1" dirty="0">
                <a:solidFill>
                  <a:srgbClr val="002060"/>
                </a:solidFill>
              </a:rPr>
              <a:t>Cephalalgia</a:t>
            </a:r>
            <a:r>
              <a:rPr lang="en-CA" altLang="fr-FR" sz="1000" dirty="0">
                <a:solidFill>
                  <a:srgbClr val="002060"/>
                </a:solidFill>
              </a:rPr>
              <a:t>. 2013;33(9):629-808.</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605" y="1412776"/>
            <a:ext cx="8648005" cy="4331955"/>
          </a:xfrm>
          <a:prstGeom prst="rect">
            <a:avLst/>
          </a:prstGeom>
        </p:spPr>
        <p:txBody>
          <a:bodyPr wrap="square">
            <a:spAutoFit/>
          </a:bodyPr>
          <a:lstStyle/>
          <a:p>
            <a:pPr marL="285750" indent="-285750" fontAlgn="auto">
              <a:spcBef>
                <a:spcPts val="0"/>
              </a:spcBef>
              <a:spcAft>
                <a:spcPts val="600"/>
              </a:spcAft>
              <a:buFont typeface="Arial" panose="020B0604020202020204" pitchFamily="34" charset="0"/>
              <a:buChar char="•"/>
              <a:defRPr/>
            </a:pPr>
            <a:r>
              <a:rPr lang="es-MX" sz="2200" dirty="0" smtClean="0">
                <a:solidFill>
                  <a:srgbClr val="002060"/>
                </a:solidFill>
                <a:latin typeface="Calibri"/>
                <a:cs typeface="+mn-cs"/>
              </a:rPr>
              <a:t>Típicamente se desarrolla después de un aumento lento en la frecuencia de la cefalea durante años o meses (“Transformación de la migraña”)</a:t>
            </a:r>
          </a:p>
          <a:p>
            <a:pPr marL="742950" lvl="1" indent="-285750" fontAlgn="auto">
              <a:spcBef>
                <a:spcPts val="0"/>
              </a:spcBef>
              <a:spcAft>
                <a:spcPts val="600"/>
              </a:spcAft>
              <a:buFont typeface="Arial" panose="020B0604020202020204" pitchFamily="34" charset="0"/>
              <a:buChar char="•"/>
              <a:defRPr/>
            </a:pPr>
            <a:r>
              <a:rPr lang="es-MX" sz="2200" dirty="0" smtClean="0">
                <a:solidFill>
                  <a:srgbClr val="002060"/>
                </a:solidFill>
                <a:latin typeface="Calibri"/>
                <a:cs typeface="+mn-cs"/>
              </a:rPr>
              <a:t>2-4% de las personas con migraña episódica se transforma en MC anualmente</a:t>
            </a:r>
          </a:p>
          <a:p>
            <a:pPr marL="285750" indent="-285750" fontAlgn="auto">
              <a:spcBef>
                <a:spcPts val="0"/>
              </a:spcBef>
              <a:spcAft>
                <a:spcPts val="600"/>
              </a:spcAft>
              <a:buFont typeface="Arial" panose="020B0604020202020204" pitchFamily="34" charset="0"/>
              <a:buChar char="•"/>
              <a:defRPr/>
            </a:pPr>
            <a:r>
              <a:rPr lang="es-MX" sz="2200" dirty="0" smtClean="0">
                <a:solidFill>
                  <a:srgbClr val="002060"/>
                </a:solidFill>
                <a:latin typeface="Calibri"/>
                <a:cs typeface="+mn-cs"/>
              </a:rPr>
              <a:t>Estudios de la población indican una prevalencia de 1.4% a 2.2%</a:t>
            </a:r>
          </a:p>
          <a:p>
            <a:pPr marL="285750" indent="-285750" fontAlgn="auto">
              <a:spcBef>
                <a:spcPts val="0"/>
              </a:spcBef>
              <a:spcAft>
                <a:spcPts val="600"/>
              </a:spcAft>
              <a:buFont typeface="Arial" panose="020B0604020202020204" pitchFamily="34" charset="0"/>
              <a:buChar char="•"/>
              <a:defRPr/>
            </a:pPr>
            <a:r>
              <a:rPr lang="es-MX" sz="2200" dirty="0" smtClean="0">
                <a:solidFill>
                  <a:srgbClr val="002060"/>
                </a:solidFill>
                <a:latin typeface="Calibri"/>
                <a:cs typeface="+mn-cs"/>
              </a:rPr>
              <a:t>≥50% de los pacientes con MC tienen cefalea por sobre-uso de medicamento</a:t>
            </a:r>
          </a:p>
          <a:p>
            <a:pPr marL="285750" indent="-285750" fontAlgn="auto">
              <a:lnSpc>
                <a:spcPts val="2300"/>
              </a:lnSpc>
              <a:spcBef>
                <a:spcPts val="0"/>
              </a:spcBef>
              <a:spcAft>
                <a:spcPts val="0"/>
              </a:spcAft>
              <a:buFont typeface="Arial" panose="020B0604020202020204" pitchFamily="34" charset="0"/>
              <a:buChar char="•"/>
              <a:defRPr/>
            </a:pPr>
            <a:r>
              <a:rPr lang="es-MX" sz="2200" dirty="0" smtClean="0">
                <a:solidFill>
                  <a:srgbClr val="002060"/>
                </a:solidFill>
                <a:latin typeface="Calibri"/>
                <a:cs typeface="+mn-cs"/>
              </a:rPr>
              <a:t>Los pacientes con MC generalmente </a:t>
            </a:r>
          </a:p>
          <a:p>
            <a:pPr fontAlgn="auto">
              <a:lnSpc>
                <a:spcPts val="2300"/>
              </a:lnSpc>
              <a:spcBef>
                <a:spcPts val="0"/>
              </a:spcBef>
              <a:spcAft>
                <a:spcPts val="0"/>
              </a:spcAft>
              <a:defRPr/>
            </a:pPr>
            <a:r>
              <a:rPr lang="es-MX" sz="2200" dirty="0">
                <a:solidFill>
                  <a:srgbClr val="002060"/>
                </a:solidFill>
                <a:latin typeface="Calibri"/>
                <a:cs typeface="+mn-cs"/>
              </a:rPr>
              <a:t> </a:t>
            </a:r>
            <a:r>
              <a:rPr lang="es-MX" sz="2200" dirty="0" smtClean="0">
                <a:solidFill>
                  <a:srgbClr val="002060"/>
                </a:solidFill>
                <a:latin typeface="Calibri"/>
                <a:cs typeface="+mn-cs"/>
              </a:rPr>
              <a:t>    se revierten a migraña episódica</a:t>
            </a:r>
          </a:p>
          <a:p>
            <a:pPr fontAlgn="auto">
              <a:lnSpc>
                <a:spcPts val="2300"/>
              </a:lnSpc>
              <a:spcBef>
                <a:spcPts val="0"/>
              </a:spcBef>
              <a:spcAft>
                <a:spcPts val="0"/>
              </a:spcAft>
              <a:defRPr/>
            </a:pPr>
            <a:r>
              <a:rPr lang="es-MX" sz="2200" dirty="0">
                <a:solidFill>
                  <a:srgbClr val="002060"/>
                </a:solidFill>
                <a:latin typeface="Calibri"/>
                <a:cs typeface="+mn-cs"/>
              </a:rPr>
              <a:t> </a:t>
            </a:r>
            <a:r>
              <a:rPr lang="es-MX" sz="2200" dirty="0" smtClean="0">
                <a:solidFill>
                  <a:srgbClr val="002060"/>
                </a:solidFill>
                <a:latin typeface="Calibri"/>
                <a:cs typeface="+mn-cs"/>
              </a:rPr>
              <a:t>    con el tratamiento</a:t>
            </a:r>
          </a:p>
          <a:p>
            <a:pPr marL="742950" lvl="1" indent="-285750" fontAlgn="auto">
              <a:spcBef>
                <a:spcPts val="0"/>
              </a:spcBef>
              <a:spcAft>
                <a:spcPts val="600"/>
              </a:spcAft>
              <a:buFont typeface="Arial" panose="020B0604020202020204" pitchFamily="34" charset="0"/>
              <a:buChar char="•"/>
              <a:defRPr/>
            </a:pPr>
            <a:endParaRPr lang="es-MX" sz="2200" dirty="0">
              <a:solidFill>
                <a:srgbClr val="002060"/>
              </a:solidFill>
              <a:latin typeface="Calibri"/>
              <a:cs typeface="+mn-cs"/>
            </a:endParaRPr>
          </a:p>
        </p:txBody>
      </p:sp>
      <p:sp>
        <p:nvSpPr>
          <p:cNvPr id="50179" name="Title 1"/>
          <p:cNvSpPr>
            <a:spLocks noGrp="1"/>
          </p:cNvSpPr>
          <p:nvPr>
            <p:ph type="title"/>
          </p:nvPr>
        </p:nvSpPr>
        <p:spPr>
          <a:xfrm>
            <a:off x="447675" y="254000"/>
            <a:ext cx="8229600" cy="1143000"/>
          </a:xfrm>
        </p:spPr>
        <p:txBody>
          <a:bodyPr/>
          <a:lstStyle/>
          <a:p>
            <a:r>
              <a:rPr lang="es-MX" altLang="en-US" noProof="0" dirty="0" smtClean="0"/>
              <a:t> Migraña </a:t>
            </a:r>
            <a:r>
              <a:rPr lang="es-MX" altLang="en-US" dirty="0"/>
              <a:t>C</a:t>
            </a:r>
            <a:r>
              <a:rPr lang="es-MX" altLang="en-US" noProof="0" dirty="0" smtClean="0"/>
              <a:t>rónica (MC)</a:t>
            </a:r>
          </a:p>
        </p:txBody>
      </p:sp>
      <p:sp>
        <p:nvSpPr>
          <p:cNvPr id="6" name="TextBox 5"/>
          <p:cNvSpPr txBox="1"/>
          <p:nvPr/>
        </p:nvSpPr>
        <p:spPr>
          <a:xfrm>
            <a:off x="0" y="6453188"/>
            <a:ext cx="4295775" cy="400050"/>
          </a:xfrm>
          <a:prstGeom prst="rect">
            <a:avLst/>
          </a:prstGeom>
          <a:noFill/>
        </p:spPr>
        <p:txBody>
          <a:bodyPr wrap="none">
            <a:spAutoFit/>
          </a:bodyPr>
          <a:lstStyle/>
          <a:p>
            <a:pPr fontAlgn="auto">
              <a:spcBef>
                <a:spcPts val="0"/>
              </a:spcBef>
              <a:spcAft>
                <a:spcPts val="609"/>
              </a:spcAft>
              <a:defRPr/>
            </a:pPr>
            <a:r>
              <a:rPr lang="en-CA" sz="1000" dirty="0">
                <a:solidFill>
                  <a:srgbClr val="002060"/>
                </a:solidFill>
                <a:latin typeface="Calibri"/>
              </a:rPr>
              <a:t>Schwedt TJ. </a:t>
            </a:r>
            <a:r>
              <a:rPr lang="en-CA" sz="1000" i="1" dirty="0">
                <a:solidFill>
                  <a:srgbClr val="002060"/>
                </a:solidFill>
                <a:latin typeface="Calibri"/>
              </a:rPr>
              <a:t>BMJ.</a:t>
            </a:r>
            <a:r>
              <a:rPr lang="en-CA" sz="1000" dirty="0">
                <a:solidFill>
                  <a:srgbClr val="002060"/>
                </a:solidFill>
                <a:latin typeface="Calibri"/>
              </a:rPr>
              <a:t> 2014;348:g1416; Bigal ME </a:t>
            </a:r>
            <a:r>
              <a:rPr lang="en-CA" sz="1000" i="1" dirty="0">
                <a:solidFill>
                  <a:srgbClr val="002060"/>
                </a:solidFill>
                <a:latin typeface="Calibri"/>
              </a:rPr>
              <a:t>et al</a:t>
            </a:r>
            <a:r>
              <a:rPr lang="en-CA" sz="1000" dirty="0">
                <a:solidFill>
                  <a:srgbClr val="002060"/>
                </a:solidFill>
                <a:latin typeface="Calibri"/>
              </a:rPr>
              <a:t>. </a:t>
            </a:r>
            <a:r>
              <a:rPr lang="en-CA" sz="1000" i="1" dirty="0">
                <a:solidFill>
                  <a:srgbClr val="002060"/>
                </a:solidFill>
                <a:latin typeface="Calibri"/>
              </a:rPr>
              <a:t>Headache.</a:t>
            </a:r>
            <a:r>
              <a:rPr lang="en-CA" sz="1000" dirty="0">
                <a:solidFill>
                  <a:srgbClr val="002060"/>
                </a:solidFill>
                <a:latin typeface="Calibri"/>
              </a:rPr>
              <a:t> 2008;48:1157-68;</a:t>
            </a:r>
            <a:br>
              <a:rPr lang="en-CA" sz="1000" dirty="0">
                <a:solidFill>
                  <a:srgbClr val="002060"/>
                </a:solidFill>
                <a:latin typeface="Calibri"/>
              </a:rPr>
            </a:br>
            <a:r>
              <a:rPr lang="en-CA" sz="1000" dirty="0">
                <a:solidFill>
                  <a:srgbClr val="002060"/>
                </a:solidFill>
                <a:latin typeface="Calibri"/>
              </a:rPr>
              <a:t>Lipton RB </a:t>
            </a:r>
            <a:r>
              <a:rPr lang="en-CA" sz="1000" i="1" dirty="0">
                <a:solidFill>
                  <a:srgbClr val="002060"/>
                </a:solidFill>
                <a:latin typeface="Calibri"/>
              </a:rPr>
              <a:t>et al</a:t>
            </a:r>
            <a:r>
              <a:rPr lang="en-CA" sz="1000" dirty="0">
                <a:solidFill>
                  <a:srgbClr val="002060"/>
                </a:solidFill>
                <a:latin typeface="Calibri"/>
              </a:rPr>
              <a:t>. </a:t>
            </a:r>
            <a:r>
              <a:rPr lang="en-CA" sz="1000" i="1" dirty="0">
                <a:solidFill>
                  <a:srgbClr val="002060"/>
                </a:solidFill>
                <a:latin typeface="Calibri"/>
              </a:rPr>
              <a:t>Neurology.</a:t>
            </a:r>
            <a:r>
              <a:rPr lang="en-CA" sz="1000" dirty="0">
                <a:solidFill>
                  <a:srgbClr val="002060"/>
                </a:solidFill>
                <a:latin typeface="Calibri"/>
              </a:rPr>
              <a:t> 2015;84:688-95.</a:t>
            </a:r>
          </a:p>
        </p:txBody>
      </p:sp>
      <p:graphicFrame>
        <p:nvGraphicFramePr>
          <p:cNvPr id="50181" name="Content Placeholder 3"/>
          <p:cNvGraphicFramePr>
            <a:graphicFrameLocks/>
          </p:cNvGraphicFramePr>
          <p:nvPr>
            <p:extLst>
              <p:ext uri="{D42A27DB-BD31-4B8C-83A1-F6EECF244321}">
                <p14:modId xmlns:p14="http://schemas.microsoft.com/office/powerpoint/2010/main" val="2943437316"/>
              </p:ext>
            </p:extLst>
          </p:nvPr>
        </p:nvGraphicFramePr>
        <p:xfrm>
          <a:off x="4716016" y="3789040"/>
          <a:ext cx="4278313" cy="3219450"/>
        </p:xfrm>
        <a:graphic>
          <a:graphicData uri="http://schemas.openxmlformats.org/presentationml/2006/ole">
            <mc:AlternateContent xmlns:mc="http://schemas.openxmlformats.org/markup-compatibility/2006">
              <mc:Choice xmlns:v="urn:schemas-microsoft-com:vml" Requires="v">
                <p:oleObj spid="_x0000_s50580" r:id="rId5" imgW="4279763" imgH="3218967" progId="Excel.Chart.8">
                  <p:embed/>
                </p:oleObj>
              </mc:Choice>
              <mc:Fallback>
                <p:oleObj r:id="rId5" imgW="4279763" imgH="3218967" progId="Excel.Chart.8">
                  <p:embed/>
                  <p:pic>
                    <p:nvPicPr>
                      <p:cNvPr id="0" name="Content Placeholder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3789040"/>
                        <a:ext cx="427831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27"/>
          <p:cNvSpPr>
            <a:spLocks noChangeArrowheads="1"/>
          </p:cNvSpPr>
          <p:nvPr/>
        </p:nvSpPr>
        <p:spPr bwMode="auto">
          <a:xfrm>
            <a:off x="6660232" y="6653213"/>
            <a:ext cx="1155279" cy="138499"/>
          </a:xfrm>
          <a:prstGeom prst="rect">
            <a:avLst/>
          </a:prstGeom>
          <a:solidFill>
            <a:srgbClr val="E7EBF6"/>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900" b="1" dirty="0" smtClean="0">
                <a:latin typeface="Arial" charset="0"/>
              </a:rPr>
              <a:t>Edad (Años)</a:t>
            </a:r>
            <a:endParaRPr lang="es-MX" altLang="en-US" sz="900" b="1" dirty="0">
              <a:latin typeface="Arial" charset="0"/>
            </a:endParaRPr>
          </a:p>
        </p:txBody>
      </p:sp>
      <p:sp>
        <p:nvSpPr>
          <p:cNvPr id="8" name="Rectangle 27"/>
          <p:cNvSpPr>
            <a:spLocks noChangeArrowheads="1"/>
          </p:cNvSpPr>
          <p:nvPr/>
        </p:nvSpPr>
        <p:spPr bwMode="auto">
          <a:xfrm rot="16200000">
            <a:off x="4060852" y="4797730"/>
            <a:ext cx="2019375" cy="415498"/>
          </a:xfrm>
          <a:prstGeom prst="rect">
            <a:avLst/>
          </a:prstGeom>
          <a:solidFill>
            <a:srgbClr val="E7EBF6"/>
          </a:solidFill>
          <a:ln>
            <a:noFill/>
          </a:ln>
          <a:extLst/>
        </p:spPr>
        <p:txBody>
          <a:bodyPr wrap="squar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en-US" sz="900" b="1" dirty="0" smtClean="0">
                <a:latin typeface="Arial" charset="0"/>
              </a:rPr>
              <a:t>% de la Población General con Migraña Crónica</a:t>
            </a:r>
          </a:p>
          <a:p>
            <a:pPr algn="ctr" eaLnBrk="1" hangingPunct="1">
              <a:spcBef>
                <a:spcPct val="0"/>
              </a:spcBef>
              <a:buFontTx/>
              <a:buNone/>
            </a:pPr>
            <a:endParaRPr lang="es-MX" altLang="en-US" sz="900" b="1"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dirty="0" smtClean="0"/>
              <a:t>Factores Asociados con la Transformación y Reversión de Migraña Crónica(MC)</a:t>
            </a:r>
            <a:endParaRPr lang="es-MX" dirty="0"/>
          </a:p>
        </p:txBody>
      </p:sp>
      <p:sp>
        <p:nvSpPr>
          <p:cNvPr id="6" name="TextBox 5"/>
          <p:cNvSpPr txBox="1"/>
          <p:nvPr/>
        </p:nvSpPr>
        <p:spPr>
          <a:xfrm>
            <a:off x="50800" y="6567488"/>
            <a:ext cx="6473825" cy="246062"/>
          </a:xfrm>
          <a:prstGeom prst="rect">
            <a:avLst/>
          </a:prstGeom>
          <a:noFill/>
        </p:spPr>
        <p:txBody>
          <a:bodyPr wrap="none">
            <a:spAutoFit/>
          </a:bodyPr>
          <a:lstStyle/>
          <a:p>
            <a:pPr fontAlgn="auto">
              <a:spcBef>
                <a:spcPts val="0"/>
              </a:spcBef>
              <a:spcAft>
                <a:spcPts val="609"/>
              </a:spcAft>
              <a:defRPr/>
            </a:pPr>
            <a:r>
              <a:rPr lang="en-CA" sz="1000" dirty="0">
                <a:solidFill>
                  <a:srgbClr val="002060"/>
                </a:solidFill>
                <a:latin typeface="Calibri"/>
              </a:rPr>
              <a:t>Schwedt TJ. </a:t>
            </a:r>
            <a:r>
              <a:rPr lang="en-CA" sz="1000" i="1" dirty="0">
                <a:solidFill>
                  <a:srgbClr val="002060"/>
                </a:solidFill>
                <a:latin typeface="Calibri"/>
              </a:rPr>
              <a:t>BMJ.</a:t>
            </a:r>
            <a:r>
              <a:rPr lang="en-CA" sz="1000" dirty="0">
                <a:solidFill>
                  <a:srgbClr val="002060"/>
                </a:solidFill>
                <a:latin typeface="Calibri"/>
              </a:rPr>
              <a:t> 2014;348:g1416; Lipton RB </a:t>
            </a:r>
            <a:r>
              <a:rPr lang="en-CA" sz="1000" i="1" dirty="0">
                <a:solidFill>
                  <a:srgbClr val="002060"/>
                </a:solidFill>
                <a:latin typeface="Calibri"/>
              </a:rPr>
              <a:t>et al</a:t>
            </a:r>
            <a:r>
              <a:rPr lang="en-CA" sz="1000" dirty="0">
                <a:solidFill>
                  <a:srgbClr val="002060"/>
                </a:solidFill>
                <a:latin typeface="Calibri"/>
              </a:rPr>
              <a:t>. </a:t>
            </a:r>
            <a:r>
              <a:rPr lang="en-CA" sz="1000" i="1" dirty="0">
                <a:solidFill>
                  <a:srgbClr val="002060"/>
                </a:solidFill>
                <a:latin typeface="Calibri"/>
              </a:rPr>
              <a:t>Neurology</a:t>
            </a:r>
            <a:r>
              <a:rPr lang="en-CA" sz="1000" dirty="0">
                <a:solidFill>
                  <a:srgbClr val="002060"/>
                </a:solidFill>
                <a:latin typeface="Calibri"/>
              </a:rPr>
              <a:t>. 2015;84:688-95; Reed ML </a:t>
            </a:r>
            <a:r>
              <a:rPr lang="en-CA" sz="1000" i="1" dirty="0">
                <a:solidFill>
                  <a:srgbClr val="002060"/>
                </a:solidFill>
                <a:latin typeface="Calibri"/>
              </a:rPr>
              <a:t>et al</a:t>
            </a:r>
            <a:r>
              <a:rPr lang="en-CA" sz="1000" dirty="0">
                <a:solidFill>
                  <a:srgbClr val="002060"/>
                </a:solidFill>
                <a:latin typeface="Calibri"/>
              </a:rPr>
              <a:t>. </a:t>
            </a:r>
            <a:r>
              <a:rPr lang="en-CA" sz="1000" i="1" dirty="0">
                <a:solidFill>
                  <a:srgbClr val="002060"/>
                </a:solidFill>
                <a:latin typeface="Calibri"/>
              </a:rPr>
              <a:t>Headache</a:t>
            </a:r>
            <a:r>
              <a:rPr lang="en-CA" sz="1000" dirty="0">
                <a:solidFill>
                  <a:srgbClr val="002060"/>
                </a:solidFill>
                <a:latin typeface="Calibri"/>
              </a:rPr>
              <a:t>. 2015;55:76-87.</a:t>
            </a:r>
          </a:p>
        </p:txBody>
      </p:sp>
      <p:graphicFrame>
        <p:nvGraphicFramePr>
          <p:cNvPr id="4" name="Table 3"/>
          <p:cNvGraphicFramePr>
            <a:graphicFrameLocks noGrp="1"/>
          </p:cNvGraphicFramePr>
          <p:nvPr>
            <p:extLst>
              <p:ext uri="{D42A27DB-BD31-4B8C-83A1-F6EECF244321}">
                <p14:modId xmlns:p14="http://schemas.microsoft.com/office/powerpoint/2010/main" val="2030662104"/>
              </p:ext>
            </p:extLst>
          </p:nvPr>
        </p:nvGraphicFramePr>
        <p:xfrm>
          <a:off x="395536" y="1340768"/>
          <a:ext cx="8388350" cy="5151072"/>
        </p:xfrm>
        <a:graphic>
          <a:graphicData uri="http://schemas.openxmlformats.org/drawingml/2006/table">
            <a:tbl>
              <a:tblPr firstRow="1" bandRow="1">
                <a:tableStyleId>{5C22544A-7EE6-4342-B048-85BDC9FD1C3A}</a:tableStyleId>
              </a:tblPr>
              <a:tblGrid>
                <a:gridCol w="3809776"/>
                <a:gridCol w="219795"/>
                <a:gridCol w="4358779"/>
              </a:tblGrid>
              <a:tr h="396198">
                <a:tc>
                  <a:txBody>
                    <a:bodyPr/>
                    <a:lstStyle/>
                    <a:p>
                      <a:pPr algn="ctr"/>
                      <a:r>
                        <a:rPr lang="es-MX" sz="2000" noProof="0" dirty="0" smtClean="0"/>
                        <a:t>Transformación a </a:t>
                      </a:r>
                      <a:r>
                        <a:rPr lang="es-MX" sz="2000" baseline="0" noProof="0" dirty="0" smtClean="0"/>
                        <a:t>MC</a:t>
                      </a:r>
                      <a:endParaRPr lang="es-MX" sz="2000" noProof="0" dirty="0"/>
                    </a:p>
                  </a:txBody>
                  <a:tcPr marL="91439" marR="91439" marT="45708" marB="45708" anchor="ctr">
                    <a:lnR w="12700" cmpd="sng">
                      <a:noFill/>
                    </a:lnR>
                  </a:tcPr>
                </a:tc>
                <a:tc>
                  <a:txBody>
                    <a:bodyPr/>
                    <a:lstStyle/>
                    <a:p>
                      <a:pPr algn="ctr"/>
                      <a:endParaRPr lang="es-MX" sz="2000" noProof="0" dirty="0"/>
                    </a:p>
                  </a:txBody>
                  <a:tcPr marL="91439" marR="91439" marT="45708" marB="45708"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2000" noProof="0" dirty="0" smtClean="0"/>
                        <a:t>Reversión de MC</a:t>
                      </a:r>
                      <a:endParaRPr lang="es-MX" sz="2000" noProof="0" dirty="0"/>
                    </a:p>
                  </a:txBody>
                  <a:tcPr marL="91439" marR="91439" marT="45708" marB="45708" anchor="ctr">
                    <a:lnL w="12700" cmpd="sng">
                      <a:noFill/>
                    </a:lnL>
                  </a:tcPr>
                </a:tc>
              </a:tr>
              <a:tr h="4205964">
                <a:tc>
                  <a:txBody>
                    <a:bodyPr/>
                    <a:lstStyle/>
                    <a:p>
                      <a:pPr marL="196850" marR="0" indent="-1968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aseline="0" noProof="0" dirty="0" smtClean="0">
                          <a:solidFill>
                            <a:srgbClr val="002060"/>
                          </a:solidFill>
                        </a:rPr>
                        <a:t>Alta frecuencia de cefalea en la basal</a:t>
                      </a:r>
                    </a:p>
                    <a:p>
                      <a:pPr marL="196850" marR="0" indent="-1968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800" baseline="0" noProof="0" dirty="0" smtClean="0">
                          <a:solidFill>
                            <a:srgbClr val="002060"/>
                          </a:solidFill>
                        </a:rPr>
                        <a:t>Sobreuso de drogas agudas para migraña</a:t>
                      </a:r>
                    </a:p>
                    <a:p>
                      <a:pPr marL="196850" indent="-196850">
                        <a:buFont typeface="Arial" panose="020B0604020202020204" pitchFamily="34" charset="0"/>
                        <a:buChar char="•"/>
                      </a:pPr>
                      <a:r>
                        <a:rPr lang="es-MX" sz="1800" kern="1200" noProof="0" dirty="0" smtClean="0">
                          <a:solidFill>
                            <a:srgbClr val="002060"/>
                          </a:solidFill>
                          <a:latin typeface="+mn-lt"/>
                          <a:ea typeface="+mn-ea"/>
                          <a:cs typeface="+mn-cs"/>
                        </a:rPr>
                        <a:t>Tratamiento</a:t>
                      </a:r>
                      <a:r>
                        <a:rPr lang="es-MX" sz="1800" kern="1200" baseline="0" noProof="0" dirty="0" smtClean="0">
                          <a:solidFill>
                            <a:srgbClr val="002060"/>
                          </a:solidFill>
                          <a:latin typeface="+mn-lt"/>
                          <a:ea typeface="+mn-ea"/>
                          <a:cs typeface="+mn-cs"/>
                        </a:rPr>
                        <a:t> inefectivo de migraña aguda </a:t>
                      </a:r>
                    </a:p>
                    <a:p>
                      <a:pPr marL="196850" indent="-196850">
                        <a:buFont typeface="Arial" panose="020B0604020202020204" pitchFamily="34" charset="0"/>
                        <a:buChar char="•"/>
                      </a:pPr>
                      <a:r>
                        <a:rPr lang="es-MX" sz="1800" kern="1200" baseline="0" noProof="0" dirty="0" smtClean="0">
                          <a:solidFill>
                            <a:srgbClr val="002060"/>
                          </a:solidFill>
                          <a:latin typeface="+mn-lt"/>
                          <a:ea typeface="+mn-ea"/>
                          <a:cs typeface="+mn-cs"/>
                        </a:rPr>
                        <a:t>Náusea</a:t>
                      </a:r>
                    </a:p>
                    <a:p>
                      <a:pPr marL="196850" indent="-196850">
                        <a:buFont typeface="Arial" panose="020B0604020202020204" pitchFamily="34" charset="0"/>
                        <a:buChar char="•"/>
                      </a:pPr>
                      <a:r>
                        <a:rPr lang="es-MX" sz="1800" kern="1200" noProof="0" dirty="0" smtClean="0">
                          <a:solidFill>
                            <a:srgbClr val="002060"/>
                          </a:solidFill>
                          <a:latin typeface="+mn-lt"/>
                          <a:ea typeface="+mn-ea"/>
                          <a:cs typeface="+mn-cs"/>
                        </a:rPr>
                        <a:t>Obesidad</a:t>
                      </a:r>
                    </a:p>
                    <a:p>
                      <a:pPr marL="196850" indent="-196850">
                        <a:buFont typeface="Arial" panose="020B0604020202020204" pitchFamily="34" charset="0"/>
                        <a:buChar char="•"/>
                      </a:pPr>
                      <a:r>
                        <a:rPr lang="es-MX" sz="1800" noProof="0" dirty="0" smtClean="0">
                          <a:solidFill>
                            <a:srgbClr val="002060"/>
                          </a:solidFill>
                        </a:rPr>
                        <a:t>Ronquidos</a:t>
                      </a:r>
                    </a:p>
                    <a:p>
                      <a:pPr marL="196850" indent="-196850">
                        <a:buFont typeface="Arial" panose="020B0604020202020204" pitchFamily="34" charset="0"/>
                        <a:buChar char="•"/>
                      </a:pPr>
                      <a:r>
                        <a:rPr lang="es-MX" sz="1800" noProof="0" dirty="0" smtClean="0">
                          <a:solidFill>
                            <a:srgbClr val="002060"/>
                          </a:solidFill>
                        </a:rPr>
                        <a:t>Trastornos del sueño</a:t>
                      </a:r>
                      <a:endParaRPr lang="es-MX" sz="1800" baseline="0" noProof="0" dirty="0" smtClean="0">
                        <a:solidFill>
                          <a:srgbClr val="002060"/>
                        </a:solidFill>
                      </a:endParaRPr>
                    </a:p>
                    <a:p>
                      <a:pPr marL="196850" indent="-196850">
                        <a:buFont typeface="Arial" panose="020B0604020202020204" pitchFamily="34" charset="0"/>
                        <a:buChar char="•"/>
                      </a:pPr>
                      <a:r>
                        <a:rPr lang="es-MX" sz="1800" baseline="0" noProof="0" dirty="0" smtClean="0">
                          <a:solidFill>
                            <a:srgbClr val="002060"/>
                          </a:solidFill>
                        </a:rPr>
                        <a:t>Ingesta excesiva de cafeína</a:t>
                      </a:r>
                    </a:p>
                    <a:p>
                      <a:pPr marL="196850" indent="-196850">
                        <a:buFont typeface="Arial" panose="020B0604020202020204" pitchFamily="34" charset="0"/>
                        <a:buChar char="•"/>
                      </a:pPr>
                      <a:r>
                        <a:rPr lang="es-MX" sz="1800" baseline="0" noProof="0" dirty="0" smtClean="0">
                          <a:solidFill>
                            <a:srgbClr val="002060"/>
                          </a:solidFill>
                        </a:rPr>
                        <a:t>Enfermedad psiquiátrica</a:t>
                      </a:r>
                    </a:p>
                    <a:p>
                      <a:pPr marL="196850" indent="-196850">
                        <a:buFont typeface="Arial" panose="020B0604020202020204" pitchFamily="34" charset="0"/>
                        <a:buChar char="•"/>
                      </a:pPr>
                      <a:r>
                        <a:rPr lang="es-MX" sz="1800" baseline="0" noProof="0" dirty="0" smtClean="0">
                          <a:solidFill>
                            <a:srgbClr val="002060"/>
                          </a:solidFill>
                        </a:rPr>
                        <a:t>Cambios de vida importantes</a:t>
                      </a:r>
                    </a:p>
                    <a:p>
                      <a:pPr marL="196850" indent="-196850">
                        <a:buFont typeface="Arial" panose="020B0604020202020204" pitchFamily="34" charset="0"/>
                        <a:buChar char="•"/>
                      </a:pPr>
                      <a:r>
                        <a:rPr lang="es-MX" sz="1800" baseline="0" noProof="0" dirty="0" smtClean="0">
                          <a:solidFill>
                            <a:srgbClr val="002060"/>
                          </a:solidFill>
                        </a:rPr>
                        <a:t>Lesión de cabeza y cuello</a:t>
                      </a:r>
                    </a:p>
                    <a:p>
                      <a:pPr marL="196850" indent="-196850">
                        <a:buFont typeface="Arial" panose="020B0604020202020204" pitchFamily="34" charset="0"/>
                        <a:buChar char="•"/>
                      </a:pPr>
                      <a:r>
                        <a:rPr lang="es-MX" sz="1800" baseline="0" noProof="0" dirty="0" smtClean="0">
                          <a:solidFill>
                            <a:srgbClr val="002060"/>
                          </a:solidFill>
                        </a:rPr>
                        <a:t>Alodinia cutánea</a:t>
                      </a:r>
                    </a:p>
                    <a:p>
                      <a:pPr marL="196850" indent="-196850">
                        <a:buFont typeface="Arial" panose="020B0604020202020204" pitchFamily="34" charset="0"/>
                        <a:buChar char="•"/>
                      </a:pPr>
                      <a:r>
                        <a:rPr lang="es-MX" sz="1800" baseline="0" noProof="0" dirty="0" smtClean="0">
                          <a:solidFill>
                            <a:srgbClr val="002060"/>
                          </a:solidFill>
                        </a:rPr>
                        <a:t>Género femenino</a:t>
                      </a:r>
                    </a:p>
                    <a:p>
                      <a:pPr marL="196850" indent="-196850">
                        <a:buFont typeface="Arial" panose="020B0604020202020204" pitchFamily="34" charset="0"/>
                        <a:buChar char="•"/>
                      </a:pPr>
                      <a:r>
                        <a:rPr lang="es-MX" sz="1800" baseline="0" noProof="0" dirty="0" smtClean="0">
                          <a:solidFill>
                            <a:srgbClr val="002060"/>
                          </a:solidFill>
                        </a:rPr>
                        <a:t>Trastornos de dolor comórbidos</a:t>
                      </a:r>
                    </a:p>
                    <a:p>
                      <a:pPr marL="196850" indent="-196850">
                        <a:buFont typeface="Arial" panose="020B0604020202020204" pitchFamily="34" charset="0"/>
                        <a:buChar char="•"/>
                      </a:pPr>
                      <a:r>
                        <a:rPr lang="es-MX" sz="1800" baseline="0" noProof="0" dirty="0" smtClean="0">
                          <a:solidFill>
                            <a:srgbClr val="002060"/>
                          </a:solidFill>
                        </a:rPr>
                        <a:t>Estatus socioeconómico menor</a:t>
                      </a:r>
                      <a:endParaRPr lang="es-MX" sz="1800" noProof="0" dirty="0">
                        <a:solidFill>
                          <a:srgbClr val="002060"/>
                        </a:solidFill>
                      </a:endParaRPr>
                    </a:p>
                  </a:txBody>
                  <a:tcPr marL="91439" marR="91439" marT="45708" marB="45708">
                    <a:lnR w="12700" cmpd="sng">
                      <a:noFill/>
                    </a:lnR>
                  </a:tcPr>
                </a:tc>
                <a:tc>
                  <a:txBody>
                    <a:bodyPr/>
                    <a:lstStyle/>
                    <a:p>
                      <a:endParaRPr lang="es-MX" sz="1600" noProof="0" dirty="0"/>
                    </a:p>
                  </a:txBody>
                  <a:tcPr marL="91439" marR="91439" marT="45708" marB="4570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96850" indent="-196850" algn="l" defTabSz="914400" rtl="0" eaLnBrk="1" latinLnBrk="0" hangingPunct="1">
                        <a:buFont typeface="Arial" panose="020B0604020202020204" pitchFamily="34" charset="0"/>
                        <a:buChar char="•"/>
                      </a:pPr>
                      <a:r>
                        <a:rPr lang="es-MX" sz="1800" kern="1200" noProof="0" dirty="0" smtClean="0">
                          <a:solidFill>
                            <a:srgbClr val="002060"/>
                          </a:solidFill>
                          <a:latin typeface="+mn-lt"/>
                          <a:ea typeface="+mn-ea"/>
                          <a:cs typeface="+mn-cs"/>
                        </a:rPr>
                        <a:t>Apego a drogas</a:t>
                      </a:r>
                      <a:r>
                        <a:rPr lang="es-MX" sz="1800" kern="1200" baseline="0" noProof="0" dirty="0" smtClean="0">
                          <a:solidFill>
                            <a:srgbClr val="002060"/>
                          </a:solidFill>
                          <a:latin typeface="+mn-lt"/>
                          <a:ea typeface="+mn-ea"/>
                          <a:cs typeface="+mn-cs"/>
                        </a:rPr>
                        <a:t> profilácticas para m</a:t>
                      </a:r>
                      <a:r>
                        <a:rPr lang="es-MX" sz="1800" kern="1200" noProof="0" dirty="0" smtClean="0">
                          <a:solidFill>
                            <a:srgbClr val="002060"/>
                          </a:solidFill>
                          <a:latin typeface="+mn-lt"/>
                          <a:ea typeface="+mn-ea"/>
                          <a:cs typeface="+mn-cs"/>
                        </a:rPr>
                        <a:t>igraña</a:t>
                      </a:r>
                    </a:p>
                    <a:p>
                      <a:pPr marL="196850" indent="-196850" algn="l" defTabSz="914400" rtl="0" eaLnBrk="1" latinLnBrk="0" hangingPunct="1">
                        <a:buFont typeface="Arial" panose="020B0604020202020204" pitchFamily="34" charset="0"/>
                        <a:buChar char="•"/>
                      </a:pPr>
                      <a:r>
                        <a:rPr lang="es-MX" sz="1800" kern="1200" noProof="0" dirty="0" smtClean="0">
                          <a:solidFill>
                            <a:srgbClr val="002060"/>
                          </a:solidFill>
                          <a:latin typeface="+mn-lt"/>
                          <a:ea typeface="+mn-ea"/>
                          <a:cs typeface="+mn-cs"/>
                        </a:rPr>
                        <a:t>Frecuencia menor de cefalea en la basal</a:t>
                      </a:r>
                    </a:p>
                    <a:p>
                      <a:pPr marL="196850" indent="-196850" algn="l" defTabSz="914400" rtl="0" eaLnBrk="1" latinLnBrk="0" hangingPunct="1">
                        <a:buFont typeface="Arial" panose="020B0604020202020204" pitchFamily="34" charset="0"/>
                        <a:buChar char="•"/>
                      </a:pPr>
                      <a:r>
                        <a:rPr lang="es-MX" sz="1800" kern="1200" noProof="0" dirty="0" smtClean="0">
                          <a:solidFill>
                            <a:srgbClr val="002060"/>
                          </a:solidFill>
                          <a:latin typeface="+mn-lt"/>
                          <a:ea typeface="+mn-ea"/>
                          <a:cs typeface="+mn-cs"/>
                        </a:rPr>
                        <a:t>Ausencia de alodinia cutánea</a:t>
                      </a:r>
                    </a:p>
                    <a:p>
                      <a:pPr marL="196850" indent="-196850" algn="l" defTabSz="914400" rtl="0" eaLnBrk="1" latinLnBrk="0" hangingPunct="1">
                        <a:buFont typeface="Arial" panose="020B0604020202020204" pitchFamily="34" charset="0"/>
                        <a:buChar char="•"/>
                      </a:pPr>
                      <a:r>
                        <a:rPr lang="es-MX" sz="1800" kern="1200" noProof="0" dirty="0" smtClean="0">
                          <a:solidFill>
                            <a:srgbClr val="002060"/>
                          </a:solidFill>
                          <a:latin typeface="+mn-lt"/>
                          <a:ea typeface="+mn-ea"/>
                          <a:cs typeface="+mn-cs"/>
                        </a:rPr>
                        <a:t>Ejercicio físico</a:t>
                      </a:r>
                    </a:p>
                    <a:p>
                      <a:pPr marL="196850" indent="-196850" algn="l" defTabSz="914400" rtl="0" eaLnBrk="1" latinLnBrk="0" hangingPunct="1">
                        <a:buFont typeface="Arial" panose="020B0604020202020204" pitchFamily="34" charset="0"/>
                        <a:buChar char="•"/>
                      </a:pPr>
                      <a:r>
                        <a:rPr lang="es-MX" sz="1800" kern="1200" noProof="0" dirty="0" smtClean="0">
                          <a:solidFill>
                            <a:srgbClr val="002060"/>
                          </a:solidFill>
                          <a:latin typeface="+mn-lt"/>
                          <a:ea typeface="+mn-ea"/>
                          <a:cs typeface="+mn-cs"/>
                        </a:rPr>
                        <a:t>Retiro de drogas abortivas para migraña usadas</a:t>
                      </a:r>
                      <a:r>
                        <a:rPr lang="es-MX" sz="1800" kern="1200" baseline="0" noProof="0" dirty="0" smtClean="0">
                          <a:solidFill>
                            <a:srgbClr val="002060"/>
                          </a:solidFill>
                          <a:latin typeface="+mn-lt"/>
                          <a:ea typeface="+mn-ea"/>
                          <a:cs typeface="+mn-cs"/>
                        </a:rPr>
                        <a:t> en exceso</a:t>
                      </a:r>
                    </a:p>
                  </a:txBody>
                  <a:tcPr marL="91439" marR="91439" marT="45708" marB="45708">
                    <a:lnL w="12700" cmpd="sng">
                      <a:noFill/>
                    </a:ln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254000"/>
            <a:ext cx="9143999" cy="1143000"/>
          </a:xfrm>
        </p:spPr>
        <p:txBody>
          <a:bodyPr>
            <a:normAutofit/>
          </a:bodyPr>
          <a:lstStyle/>
          <a:p>
            <a:r>
              <a:rPr lang="es-MX" altLang="en-US" sz="3300" noProof="0" dirty="0" smtClean="0"/>
              <a:t>Cefalea por Uso Excesivo de Medicamentos (CUEM)</a:t>
            </a:r>
          </a:p>
        </p:txBody>
      </p:sp>
      <p:sp>
        <p:nvSpPr>
          <p:cNvPr id="3" name="Rectangle 2"/>
          <p:cNvSpPr/>
          <p:nvPr/>
        </p:nvSpPr>
        <p:spPr>
          <a:xfrm>
            <a:off x="395288" y="1544638"/>
            <a:ext cx="8329612" cy="3467616"/>
          </a:xfrm>
          <a:prstGeom prst="rect">
            <a:avLst/>
          </a:prstGeom>
        </p:spPr>
        <p:txBody>
          <a:bodyPr>
            <a:spAutoFit/>
          </a:bodyPr>
          <a:lstStyle/>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Calibri"/>
                <a:cs typeface="+mn-cs"/>
              </a:rPr>
              <a:t>Cefalea que ocurre en &gt;15 días/mes</a:t>
            </a:r>
          </a:p>
          <a:p>
            <a:pPr marL="285750" indent="-285750" fontAlgn="auto">
              <a:lnSpc>
                <a:spcPts val="2300"/>
              </a:lnSpc>
              <a:spcBef>
                <a:spcPts val="0"/>
              </a:spcBef>
              <a:spcAft>
                <a:spcPts val="0"/>
              </a:spcAft>
              <a:buFont typeface="Arial" panose="020B0604020202020204" pitchFamily="34" charset="0"/>
              <a:buChar char="•"/>
              <a:defRPr/>
            </a:pPr>
            <a:r>
              <a:rPr lang="es-MX" sz="2400" dirty="0" smtClean="0">
                <a:solidFill>
                  <a:srgbClr val="002060"/>
                </a:solidFill>
                <a:latin typeface="Calibri"/>
                <a:cs typeface="+mn-cs"/>
              </a:rPr>
              <a:t>Se desarrolla como una consecuencia de </a:t>
            </a:r>
          </a:p>
          <a:p>
            <a:pPr fontAlgn="auto">
              <a:lnSpc>
                <a:spcPts val="2300"/>
              </a:lnSpc>
              <a:spcBef>
                <a:spcPts val="0"/>
              </a:spcBef>
              <a:spcAft>
                <a:spcPts val="0"/>
              </a:spcAft>
              <a:defRPr/>
            </a:pPr>
            <a:r>
              <a:rPr lang="es-MX" sz="2400" dirty="0">
                <a:solidFill>
                  <a:srgbClr val="002060"/>
                </a:solidFill>
                <a:latin typeface="Calibri"/>
                <a:cs typeface="+mn-cs"/>
              </a:rPr>
              <a:t> </a:t>
            </a:r>
            <a:r>
              <a:rPr lang="es-MX" sz="2400" dirty="0" smtClean="0">
                <a:solidFill>
                  <a:srgbClr val="002060"/>
                </a:solidFill>
                <a:latin typeface="Calibri"/>
                <a:cs typeface="+mn-cs"/>
              </a:rPr>
              <a:t>    uso excesivo regular de medicamento para cefalea </a:t>
            </a:r>
          </a:p>
          <a:p>
            <a:pPr fontAlgn="auto">
              <a:lnSpc>
                <a:spcPts val="2300"/>
              </a:lnSpc>
              <a:spcBef>
                <a:spcPts val="0"/>
              </a:spcBef>
              <a:spcAft>
                <a:spcPts val="0"/>
              </a:spcAft>
              <a:defRPr/>
            </a:pPr>
            <a:r>
              <a:rPr lang="es-MX" sz="2400" dirty="0" smtClean="0">
                <a:solidFill>
                  <a:srgbClr val="002060"/>
                </a:solidFill>
                <a:latin typeface="Calibri"/>
                <a:cs typeface="+mn-cs"/>
              </a:rPr>
              <a:t>     aguda o sintomática (en ≥10 o ≥15 días al mes, </a:t>
            </a:r>
          </a:p>
          <a:p>
            <a:pPr fontAlgn="auto">
              <a:lnSpc>
                <a:spcPts val="2300"/>
              </a:lnSpc>
              <a:spcBef>
                <a:spcPts val="0"/>
              </a:spcBef>
              <a:spcAft>
                <a:spcPts val="0"/>
              </a:spcAft>
              <a:defRPr/>
            </a:pPr>
            <a:r>
              <a:rPr lang="es-MX" sz="2400" dirty="0">
                <a:solidFill>
                  <a:srgbClr val="002060"/>
                </a:solidFill>
                <a:latin typeface="Calibri"/>
                <a:cs typeface="+mn-cs"/>
              </a:rPr>
              <a:t> </a:t>
            </a:r>
            <a:r>
              <a:rPr lang="es-MX" sz="2400" dirty="0" smtClean="0">
                <a:solidFill>
                  <a:srgbClr val="002060"/>
                </a:solidFill>
                <a:latin typeface="Calibri"/>
                <a:cs typeface="+mn-cs"/>
              </a:rPr>
              <a:t>    dependiendo del medicamento) por &gt;3 meses </a:t>
            </a:r>
          </a:p>
          <a:p>
            <a:pPr marL="285750" indent="-285750" fontAlgn="auto">
              <a:lnSpc>
                <a:spcPts val="2500"/>
              </a:lnSpc>
              <a:spcBef>
                <a:spcPts val="0"/>
              </a:spcBef>
              <a:spcAft>
                <a:spcPts val="0"/>
              </a:spcAft>
              <a:buFont typeface="Arial" panose="020B0604020202020204" pitchFamily="34" charset="0"/>
              <a:buChar char="•"/>
              <a:defRPr/>
            </a:pPr>
            <a:r>
              <a:rPr lang="es-MX" sz="2400" dirty="0" smtClean="0">
                <a:solidFill>
                  <a:srgbClr val="002060"/>
                </a:solidFill>
                <a:latin typeface="Calibri"/>
                <a:cs typeface="+mn-cs"/>
              </a:rPr>
              <a:t>Usualmente, pero no invariablemente, se resuelve</a:t>
            </a:r>
          </a:p>
          <a:p>
            <a:pPr fontAlgn="auto">
              <a:lnSpc>
                <a:spcPts val="2500"/>
              </a:lnSpc>
              <a:spcBef>
                <a:spcPts val="0"/>
              </a:spcBef>
              <a:spcAft>
                <a:spcPts val="0"/>
              </a:spcAft>
              <a:defRPr/>
            </a:pPr>
            <a:r>
              <a:rPr lang="es-MX" sz="2400" dirty="0" smtClean="0">
                <a:solidFill>
                  <a:srgbClr val="002060"/>
                </a:solidFill>
                <a:latin typeface="Calibri"/>
                <a:cs typeface="+mn-cs"/>
              </a:rPr>
              <a:t>    después de suspender el uso excesivo</a:t>
            </a:r>
          </a:p>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Calibri"/>
                <a:cs typeface="+mn-cs"/>
              </a:rPr>
              <a:t>Cerca del 50% de los pacientes con migraña crónica se revierten a un subtipo de migraña episódica después del retiro de la droga</a:t>
            </a:r>
            <a:endParaRPr lang="es-MX" sz="2400" dirty="0">
              <a:solidFill>
                <a:srgbClr val="002060"/>
              </a:solidFill>
              <a:latin typeface="Calibri"/>
              <a:cs typeface="+mn-cs"/>
            </a:endParaRPr>
          </a:p>
        </p:txBody>
      </p:sp>
      <p:sp>
        <p:nvSpPr>
          <p:cNvPr id="52228" name="Rectangle 7"/>
          <p:cNvSpPr>
            <a:spLocks noChangeArrowheads="1"/>
          </p:cNvSpPr>
          <p:nvPr/>
        </p:nvSpPr>
        <p:spPr bwMode="auto">
          <a:xfrm>
            <a:off x="17463" y="6638925"/>
            <a:ext cx="8731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Headache Classification Committee of the International Headache Society (IHS). </a:t>
            </a:r>
            <a:r>
              <a:rPr lang="en-CA" altLang="fr-FR" sz="1000" i="1" dirty="0"/>
              <a:t>Cephalalgia</a:t>
            </a:r>
            <a:r>
              <a:rPr lang="en-CA" altLang="fr-FR" sz="1000" dirty="0"/>
              <a:t>. 2013;33(9):629-808.</a:t>
            </a:r>
          </a:p>
        </p:txBody>
      </p:sp>
      <p:pic>
        <p:nvPicPr>
          <p:cNvPr id="78851" name="Picture 3"/>
          <p:cNvPicPr>
            <a:picLocks noChangeAspect="1" noChangeArrowheads="1"/>
          </p:cNvPicPr>
          <p:nvPr/>
        </p:nvPicPr>
        <p:blipFill>
          <a:blip r:embed="rId3"/>
          <a:srcRect/>
          <a:stretch>
            <a:fillRect/>
          </a:stretch>
        </p:blipFill>
        <p:spPr bwMode="auto">
          <a:xfrm>
            <a:off x="7212013" y="1570038"/>
            <a:ext cx="1512887" cy="1881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dirty="0" smtClean="0"/>
              <a:t>Subtipos de Cefalea por Uso Excesivo de Medicamentos (CUEM)</a:t>
            </a:r>
            <a:endParaRPr lang="es-MX" dirty="0"/>
          </a:p>
        </p:txBody>
      </p:sp>
      <p:sp>
        <p:nvSpPr>
          <p:cNvPr id="53251" name="Rectangle 7"/>
          <p:cNvSpPr>
            <a:spLocks noChangeArrowheads="1"/>
          </p:cNvSpPr>
          <p:nvPr/>
        </p:nvSpPr>
        <p:spPr bwMode="auto">
          <a:xfrm>
            <a:off x="17463" y="6638925"/>
            <a:ext cx="8731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Headache Classification Committee of the International Headache Society (IHS). </a:t>
            </a:r>
            <a:r>
              <a:rPr lang="en-CA" altLang="fr-FR" sz="1000" i="1" dirty="0"/>
              <a:t>Cephalalgia</a:t>
            </a:r>
            <a:r>
              <a:rPr lang="en-CA" altLang="fr-FR" sz="1000" dirty="0"/>
              <a:t>. 2013;33(9):629-808.</a:t>
            </a:r>
          </a:p>
        </p:txBody>
      </p:sp>
      <p:sp>
        <p:nvSpPr>
          <p:cNvPr id="4" name="Rectangle 3"/>
          <p:cNvSpPr/>
          <p:nvPr/>
        </p:nvSpPr>
        <p:spPr>
          <a:xfrm>
            <a:off x="395288" y="1544638"/>
            <a:ext cx="8329612" cy="2616101"/>
          </a:xfrm>
          <a:prstGeom prst="rect">
            <a:avLst/>
          </a:prstGeom>
        </p:spPr>
        <p:txBody>
          <a:bodyPr>
            <a:spAutoFit/>
          </a:bodyPr>
          <a:lstStyle/>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Calibri"/>
                <a:cs typeface="+mn-cs"/>
              </a:rPr>
              <a:t>Ingesta en ≥10 días/mes regularmente por &gt;3 meses:</a:t>
            </a:r>
          </a:p>
          <a:p>
            <a:pPr marL="1885950" lvl="1"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Calibri"/>
                <a:cs typeface="+mn-cs"/>
              </a:rPr>
              <a:t>Cefalea por uso excesivo de ergotamina</a:t>
            </a:r>
          </a:p>
          <a:p>
            <a:pPr marL="1885950" lvl="1" indent="-285750" fontAlgn="auto">
              <a:spcBef>
                <a:spcPts val="0"/>
              </a:spcBef>
              <a:spcAft>
                <a:spcPts val="600"/>
              </a:spcAft>
              <a:buFont typeface="Arial" panose="020B0604020202020204" pitchFamily="34" charset="0"/>
              <a:buChar char="•"/>
              <a:defRPr/>
            </a:pPr>
            <a:r>
              <a:rPr lang="es-MX" sz="2400" dirty="0">
                <a:solidFill>
                  <a:srgbClr val="002060"/>
                </a:solidFill>
                <a:latin typeface="Calibri"/>
              </a:rPr>
              <a:t>Cefalea por uso excesivo de </a:t>
            </a:r>
            <a:r>
              <a:rPr lang="es-MX" sz="2400" dirty="0" smtClean="0">
                <a:solidFill>
                  <a:srgbClr val="002060"/>
                </a:solidFill>
                <a:latin typeface="Calibri"/>
                <a:cs typeface="+mn-cs"/>
              </a:rPr>
              <a:t>triptanos</a:t>
            </a:r>
          </a:p>
          <a:p>
            <a:pPr marL="1885950" lvl="1" indent="-285750" fontAlgn="auto">
              <a:spcBef>
                <a:spcPts val="0"/>
              </a:spcBef>
              <a:spcAft>
                <a:spcPts val="600"/>
              </a:spcAft>
              <a:buFont typeface="Arial" panose="020B0604020202020204" pitchFamily="34" charset="0"/>
              <a:buChar char="•"/>
              <a:defRPr/>
            </a:pPr>
            <a:r>
              <a:rPr lang="es-MX" sz="2400" dirty="0">
                <a:solidFill>
                  <a:srgbClr val="002060"/>
                </a:solidFill>
                <a:latin typeface="Calibri"/>
              </a:rPr>
              <a:t>Cefalea por uso excesivo de </a:t>
            </a:r>
            <a:r>
              <a:rPr lang="es-MX" sz="2400" dirty="0" smtClean="0">
                <a:solidFill>
                  <a:srgbClr val="002060"/>
                </a:solidFill>
                <a:latin typeface="Calibri"/>
              </a:rPr>
              <a:t>opioides</a:t>
            </a:r>
          </a:p>
          <a:p>
            <a:pPr marL="1885950" lvl="1" indent="-285750" fontAlgn="auto">
              <a:spcBef>
                <a:spcPts val="0"/>
              </a:spcBef>
              <a:spcAft>
                <a:spcPts val="600"/>
              </a:spcAft>
              <a:buFont typeface="Arial" panose="020B0604020202020204" pitchFamily="34" charset="0"/>
              <a:buChar char="•"/>
              <a:defRPr/>
            </a:pPr>
            <a:r>
              <a:rPr lang="es-MX" sz="2400" dirty="0">
                <a:solidFill>
                  <a:srgbClr val="002060"/>
                </a:solidFill>
                <a:latin typeface="Calibri"/>
              </a:rPr>
              <a:t>Cefalea por uso excesivo de </a:t>
            </a:r>
            <a:r>
              <a:rPr lang="es-MX" sz="2400" dirty="0" smtClean="0">
                <a:solidFill>
                  <a:srgbClr val="002060"/>
                </a:solidFill>
                <a:latin typeface="Calibri"/>
              </a:rPr>
              <a:t>analgésicos combinados</a:t>
            </a:r>
          </a:p>
        </p:txBody>
      </p:sp>
      <p:pic>
        <p:nvPicPr>
          <p:cNvPr id="5" name="Picture 3"/>
          <p:cNvPicPr>
            <a:picLocks noChangeAspect="1" noChangeArrowheads="1"/>
          </p:cNvPicPr>
          <p:nvPr/>
        </p:nvPicPr>
        <p:blipFill>
          <a:blip r:embed="rId3"/>
          <a:srcRect/>
          <a:stretch>
            <a:fillRect/>
          </a:stretch>
        </p:blipFill>
        <p:spPr bwMode="auto">
          <a:xfrm>
            <a:off x="425450" y="2060575"/>
            <a:ext cx="1511300" cy="1881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662" y="1662113"/>
            <a:ext cx="8669337" cy="2554545"/>
          </a:xfrm>
          <a:prstGeom prst="rect">
            <a:avLst/>
          </a:prstGeom>
        </p:spPr>
        <p:txBody>
          <a:bodyPr wrap="square">
            <a:spAutoFit/>
          </a:bodyPr>
          <a:lstStyle/>
          <a:p>
            <a:pPr marL="285750" indent="-285750" fontAlgn="auto">
              <a:spcBef>
                <a:spcPts val="0"/>
              </a:spcBef>
              <a:spcAft>
                <a:spcPts val="600"/>
              </a:spcAft>
              <a:buFont typeface="Arial" panose="020B0604020202020204" pitchFamily="34" charset="0"/>
              <a:buChar char="•"/>
              <a:defRPr/>
            </a:pPr>
            <a:r>
              <a:rPr lang="es-MX" sz="2000" dirty="0" smtClean="0">
                <a:solidFill>
                  <a:srgbClr val="002060"/>
                </a:solidFill>
                <a:latin typeface="Calibri"/>
                <a:cs typeface="+mn-cs"/>
              </a:rPr>
              <a:t>Puede preceder o acompañar la fase de cefalea o puede ocurrir aisladamente</a:t>
            </a:r>
          </a:p>
          <a:p>
            <a:pPr marL="285750" indent="-285750" fontAlgn="auto">
              <a:spcBef>
                <a:spcPts val="0"/>
              </a:spcBef>
              <a:spcAft>
                <a:spcPts val="600"/>
              </a:spcAft>
              <a:buFont typeface="Arial" panose="020B0604020202020204" pitchFamily="34" charset="0"/>
              <a:buChar char="•"/>
              <a:defRPr/>
            </a:pPr>
            <a:r>
              <a:rPr lang="es-MX" sz="2000" dirty="0" smtClean="0">
                <a:solidFill>
                  <a:srgbClr val="002060"/>
                </a:solidFill>
                <a:latin typeface="Calibri"/>
                <a:cs typeface="+mn-cs"/>
              </a:rPr>
              <a:t>Usualmente se desarrolla durante 5 minutos y dura &lt;1 hora</a:t>
            </a:r>
          </a:p>
          <a:p>
            <a:pPr marL="285750" indent="-285750" fontAlgn="auto">
              <a:spcBef>
                <a:spcPts val="0"/>
              </a:spcBef>
              <a:spcAft>
                <a:spcPts val="600"/>
              </a:spcAft>
              <a:buFont typeface="Arial" panose="020B0604020202020204" pitchFamily="34" charset="0"/>
              <a:buChar char="•"/>
              <a:defRPr/>
            </a:pPr>
            <a:r>
              <a:rPr lang="es-MX" sz="2000" dirty="0" smtClean="0">
                <a:solidFill>
                  <a:srgbClr val="002060"/>
                </a:solidFill>
                <a:latin typeface="Calibri"/>
                <a:cs typeface="+mn-cs"/>
              </a:rPr>
              <a:t>El aura típica es más comúnmente visual, pero puede ser sensorial o del habla/lenguaje, o una combinación</a:t>
            </a:r>
          </a:p>
          <a:p>
            <a:pPr marL="285750" indent="-285750" fontAlgn="auto">
              <a:spcBef>
                <a:spcPts val="0"/>
              </a:spcBef>
              <a:spcAft>
                <a:spcPts val="600"/>
              </a:spcAft>
              <a:buFont typeface="Arial" panose="020B0604020202020204" pitchFamily="34" charset="0"/>
              <a:buChar char="•"/>
              <a:defRPr/>
            </a:pPr>
            <a:r>
              <a:rPr lang="es-MX" sz="2000" dirty="0" smtClean="0">
                <a:solidFill>
                  <a:srgbClr val="002060"/>
                </a:solidFill>
                <a:latin typeface="Calibri"/>
                <a:cs typeface="+mn-cs"/>
              </a:rPr>
              <a:t>Los síntomas visuales pueden ser positivos o negativos</a:t>
            </a:r>
          </a:p>
          <a:p>
            <a:pPr marL="285750" indent="-285750" fontAlgn="auto">
              <a:spcBef>
                <a:spcPts val="0"/>
              </a:spcBef>
              <a:spcAft>
                <a:spcPts val="600"/>
              </a:spcAft>
              <a:buFont typeface="Arial" panose="020B0604020202020204" pitchFamily="34" charset="0"/>
              <a:buChar char="•"/>
              <a:defRPr/>
            </a:pPr>
            <a:r>
              <a:rPr lang="es-MX" sz="2000" dirty="0" smtClean="0">
                <a:solidFill>
                  <a:srgbClr val="002060"/>
                </a:solidFill>
                <a:latin typeface="Calibri"/>
                <a:cs typeface="+mn-cs"/>
              </a:rPr>
              <a:t>El fenómeno visual positivo más común en el escotoma centelleante, un arco o banda de visión ausente con un borde en zigzag brillante o centelleante </a:t>
            </a:r>
            <a:endParaRPr lang="es-MX" sz="2000" dirty="0">
              <a:solidFill>
                <a:srgbClr val="002060"/>
              </a:solidFill>
              <a:latin typeface="Calibri"/>
              <a:cs typeface="+mn-cs"/>
            </a:endParaRPr>
          </a:p>
        </p:txBody>
      </p:sp>
      <p:sp>
        <p:nvSpPr>
          <p:cNvPr id="4" name="TextBox 3"/>
          <p:cNvSpPr txBox="1"/>
          <p:nvPr/>
        </p:nvSpPr>
        <p:spPr>
          <a:xfrm>
            <a:off x="50800" y="6567488"/>
            <a:ext cx="6186488" cy="246062"/>
          </a:xfrm>
          <a:prstGeom prst="rect">
            <a:avLst/>
          </a:prstGeom>
          <a:noFill/>
        </p:spPr>
        <p:txBody>
          <a:bodyPr wrap="none">
            <a:spAutoFit/>
          </a:bodyPr>
          <a:lstStyle/>
          <a:p>
            <a:pPr fontAlgn="auto">
              <a:spcBef>
                <a:spcPts val="0"/>
              </a:spcBef>
              <a:spcAft>
                <a:spcPts val="600"/>
              </a:spcAft>
              <a:defRPr/>
            </a:pPr>
            <a:r>
              <a:rPr lang="en-CA" sz="1000" dirty="0">
                <a:solidFill>
                  <a:prstClr val="black"/>
                </a:solidFill>
                <a:latin typeface="Calibri"/>
              </a:rPr>
              <a:t>Chawla J. 2014. Available at </a:t>
            </a:r>
            <a:r>
              <a:rPr lang="en-CA" sz="1000" dirty="0">
                <a:solidFill>
                  <a:prstClr val="black"/>
                </a:solidFill>
                <a:latin typeface="Calibri"/>
                <a:hlinkClick r:id="rId3"/>
              </a:rPr>
              <a:t>http://emedicine.medscape.com/article/1142556-overview</a:t>
            </a:r>
            <a:r>
              <a:rPr lang="en-CA" sz="1000" dirty="0">
                <a:solidFill>
                  <a:prstClr val="black"/>
                </a:solidFill>
                <a:latin typeface="Calibri"/>
              </a:rPr>
              <a:t>. Accessed 05 January 2014.</a:t>
            </a:r>
          </a:p>
        </p:txBody>
      </p:sp>
      <p:pic>
        <p:nvPicPr>
          <p:cNvPr id="1026" name="Picture 2"/>
          <p:cNvPicPr>
            <a:picLocks noChangeAspect="1" noChangeArrowheads="1"/>
          </p:cNvPicPr>
          <p:nvPr/>
        </p:nvPicPr>
        <p:blipFill>
          <a:blip r:embed="rId4"/>
          <a:srcRect/>
          <a:stretch>
            <a:fillRect/>
          </a:stretch>
        </p:blipFill>
        <p:spPr bwMode="auto">
          <a:xfrm>
            <a:off x="1692275" y="4216400"/>
            <a:ext cx="5949950" cy="215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277" name="Title 1"/>
          <p:cNvSpPr>
            <a:spLocks noGrp="1"/>
          </p:cNvSpPr>
          <p:nvPr>
            <p:ph type="title"/>
          </p:nvPr>
        </p:nvSpPr>
        <p:spPr>
          <a:xfrm>
            <a:off x="447675" y="254000"/>
            <a:ext cx="8229600" cy="1143000"/>
          </a:xfrm>
        </p:spPr>
        <p:txBody>
          <a:bodyPr>
            <a:normAutofit fontScale="90000"/>
          </a:bodyPr>
          <a:lstStyle/>
          <a:p>
            <a:r>
              <a:rPr lang="es-MX" altLang="en-US" noProof="0" dirty="0" smtClean="0"/>
              <a:t>Características Típicas de la Migraña Con Aura</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47675" y="254000"/>
            <a:ext cx="8229600" cy="1143000"/>
          </a:xfrm>
        </p:spPr>
        <p:txBody>
          <a:bodyPr/>
          <a:lstStyle/>
          <a:p>
            <a:r>
              <a:rPr lang="es-MX" altLang="en-US" noProof="0" dirty="0" smtClean="0"/>
              <a:t>Aura Visual de Migraña</a:t>
            </a:r>
          </a:p>
        </p:txBody>
      </p:sp>
      <p:pic>
        <p:nvPicPr>
          <p:cNvPr id="3" name="Picture 5"/>
          <p:cNvPicPr>
            <a:picLocks noChangeAspect="1" noChangeArrowheads="1"/>
          </p:cNvPicPr>
          <p:nvPr/>
        </p:nvPicPr>
        <p:blipFill>
          <a:blip r:embed="rId3"/>
          <a:srcRect/>
          <a:stretch>
            <a:fillRect/>
          </a:stretch>
        </p:blipFill>
        <p:spPr bwMode="auto">
          <a:xfrm>
            <a:off x="581025" y="1654175"/>
            <a:ext cx="3127375" cy="4498975"/>
          </a:xfrm>
          <a:prstGeom prst="rect">
            <a:avLst/>
          </a:prstGeom>
          <a:ln>
            <a:noFill/>
          </a:ln>
          <a:effectLst>
            <a:outerShdw blurRad="292100" dist="139700" dir="2700000" algn="tl" rotWithShape="0">
              <a:srgbClr val="333333">
                <a:alpha val="65000"/>
              </a:srgbClr>
            </a:outerShdw>
          </a:effectLst>
        </p:spPr>
      </p:pic>
      <p:pic>
        <p:nvPicPr>
          <p:cNvPr id="75778" name="Picture 2"/>
          <p:cNvPicPr>
            <a:picLocks noChangeAspect="1" noChangeArrowheads="1"/>
          </p:cNvPicPr>
          <p:nvPr/>
        </p:nvPicPr>
        <p:blipFill>
          <a:blip r:embed="rId4"/>
          <a:srcRect/>
          <a:stretch>
            <a:fillRect/>
          </a:stretch>
        </p:blipFill>
        <p:spPr bwMode="auto">
          <a:xfrm>
            <a:off x="4067175" y="1628775"/>
            <a:ext cx="4610100" cy="4524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301" name="TextBox 5"/>
          <p:cNvSpPr txBox="1">
            <a:spLocks noChangeArrowheads="1"/>
          </p:cNvSpPr>
          <p:nvPr/>
        </p:nvSpPr>
        <p:spPr bwMode="auto">
          <a:xfrm>
            <a:off x="4427538" y="5692775"/>
            <a:ext cx="1687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en-US" sz="1800" b="1" dirty="0" smtClean="0">
                <a:solidFill>
                  <a:schemeClr val="tx2"/>
                </a:solidFill>
              </a:rPr>
              <a:t>Aura de Lashley</a:t>
            </a:r>
            <a:endParaRPr lang="en-CA" altLang="en-US" sz="18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47675" y="254000"/>
            <a:ext cx="8229600" cy="1143000"/>
          </a:xfrm>
        </p:spPr>
        <p:txBody>
          <a:bodyPr/>
          <a:lstStyle/>
          <a:p>
            <a:r>
              <a:rPr lang="es-MX" altLang="en-US" noProof="0" dirty="0" smtClean="0"/>
              <a:t>Aura de Migraña</a:t>
            </a:r>
          </a:p>
        </p:txBody>
      </p:sp>
      <p:pic>
        <p:nvPicPr>
          <p:cNvPr id="3" name="Picture 4" descr="auradon"/>
          <p:cNvPicPr>
            <a:picLocks noChangeAspect="1" noChangeArrowheads="1"/>
          </p:cNvPicPr>
          <p:nvPr/>
        </p:nvPicPr>
        <p:blipFill>
          <a:blip r:embed="rId3"/>
          <a:srcRect/>
          <a:stretch>
            <a:fillRect/>
          </a:stretch>
        </p:blipFill>
        <p:spPr bwMode="auto">
          <a:xfrm>
            <a:off x="1116013" y="1557338"/>
            <a:ext cx="6926262" cy="48990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noProof="0" dirty="0" smtClean="0"/>
              <a:t>Síntomas Somatosensoriales</a:t>
            </a:r>
            <a:r>
              <a:rPr lang="es-MX" dirty="0"/>
              <a:t> </a:t>
            </a:r>
            <a:r>
              <a:rPr lang="es-MX" dirty="0" smtClean="0"/>
              <a:t>en </a:t>
            </a:r>
            <a:r>
              <a:rPr lang="es-MX" noProof="0" dirty="0" smtClean="0"/>
              <a:t>Migraña (Parestesia-hipoestesia)</a:t>
            </a:r>
            <a:endParaRPr lang="es-MX" noProof="0" dirty="0"/>
          </a:p>
        </p:txBody>
      </p:sp>
      <p:pic>
        <p:nvPicPr>
          <p:cNvPr id="76802" name="Picture 2" descr="http://www.migraine-aura.com/site/content/e27891/e27265/e26585/e26970/e26974/Somatosensory_small_en.png"/>
          <p:cNvPicPr>
            <a:picLocks noChangeAspect="1" noChangeArrowheads="1"/>
          </p:cNvPicPr>
          <p:nvPr/>
        </p:nvPicPr>
        <p:blipFill>
          <a:blip r:embed="rId3"/>
          <a:srcRect/>
          <a:stretch>
            <a:fillRect/>
          </a:stretch>
        </p:blipFill>
        <p:spPr bwMode="auto">
          <a:xfrm>
            <a:off x="1927225" y="1844675"/>
            <a:ext cx="5508625" cy="43799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7348" name="Rectangle 4"/>
          <p:cNvSpPr>
            <a:spLocks noChangeArrowheads="1"/>
          </p:cNvSpPr>
          <p:nvPr/>
        </p:nvSpPr>
        <p:spPr bwMode="auto">
          <a:xfrm>
            <a:off x="11113" y="6597650"/>
            <a:ext cx="9132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buFontTx/>
              <a:buNone/>
            </a:pPr>
            <a:r>
              <a:rPr lang="en-CA" altLang="en-US" sz="1000" dirty="0">
                <a:solidFill>
                  <a:schemeClr val="tx2"/>
                </a:solidFill>
              </a:rPr>
              <a:t>Podoll K. 2005. Somatosensory symptoms. Available at: http://www.migraine-aura.com/content/e27891/e27265/e26585/e26970/index_en.html. Accessed 20 May, 2015.</a:t>
            </a:r>
            <a:endParaRPr lang="en-CA" altLang="en-US" sz="10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flipH="1">
            <a:off x="1547813" y="3186113"/>
            <a:ext cx="6337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dirty="0" smtClean="0"/>
              <a:t>Evaluación y Diagnóstico de Migraña</a:t>
            </a:r>
            <a:endParaRPr lang="es-MX" altLang="fr-FR"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47675" y="254000"/>
            <a:ext cx="8229600" cy="1143000"/>
          </a:xfrm>
        </p:spPr>
        <p:txBody>
          <a:bodyPr/>
          <a:lstStyle/>
          <a:p>
            <a:r>
              <a:rPr lang="es-MX" altLang="fr-FR" noProof="0" dirty="0" smtClean="0"/>
              <a:t>Objetivos de aprendizaje</a:t>
            </a:r>
          </a:p>
        </p:txBody>
      </p:sp>
      <p:sp>
        <p:nvSpPr>
          <p:cNvPr id="3" name="TextBox 2"/>
          <p:cNvSpPr txBox="1"/>
          <p:nvPr/>
        </p:nvSpPr>
        <p:spPr>
          <a:xfrm>
            <a:off x="446088" y="1557338"/>
            <a:ext cx="8280400" cy="4847481"/>
          </a:xfrm>
          <a:prstGeom prst="rect">
            <a:avLst/>
          </a:prstGeom>
          <a:noFill/>
        </p:spPr>
        <p:txBody>
          <a:bodyPr>
            <a:spAutoFit/>
          </a:bodyPr>
          <a:lstStyle/>
          <a:p>
            <a:pPr fontAlgn="auto">
              <a:spcBef>
                <a:spcPts val="0"/>
              </a:spcBef>
              <a:spcAft>
                <a:spcPts val="1200"/>
              </a:spcAft>
              <a:defRPr/>
            </a:pPr>
            <a:r>
              <a:rPr lang="es-MX" sz="2400" dirty="0" smtClean="0">
                <a:solidFill>
                  <a:srgbClr val="002060"/>
                </a:solidFill>
                <a:latin typeface="+mn-lt"/>
                <a:cs typeface="+mn-cs"/>
              </a:rPr>
              <a:t>Al terminar este módulo, los participantes serán capaces de:</a:t>
            </a:r>
          </a:p>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mn-lt"/>
                <a:cs typeface="+mn-cs"/>
              </a:rPr>
              <a:t>Entender la patofisiología de la migraña</a:t>
            </a:r>
          </a:p>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mn-lt"/>
                <a:cs typeface="+mn-cs"/>
              </a:rPr>
              <a:t>Discutir la prevalencia de la migraña</a:t>
            </a:r>
          </a:p>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mn-lt"/>
                <a:cs typeface="+mn-cs"/>
              </a:rPr>
              <a:t>Reconocer los signos y síntomas de la migraña</a:t>
            </a:r>
          </a:p>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mn-lt"/>
                <a:cs typeface="+mn-cs"/>
              </a:rPr>
              <a:t>Evaluar el impacto de la migraña en la calidad de vida de los pacientes y en su habilidad para trabajar</a:t>
            </a:r>
          </a:p>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mn-lt"/>
                <a:cs typeface="+mn-cs"/>
              </a:rPr>
              <a:t>Aplicar criterios diagnósticos en el momento apropiado</a:t>
            </a:r>
          </a:p>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mn-lt"/>
                <a:cs typeface="+mn-cs"/>
              </a:rPr>
              <a:t>Entender las metas del manejo de la migraña</a:t>
            </a:r>
          </a:p>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mn-lt"/>
                <a:cs typeface="+mn-cs"/>
              </a:rPr>
              <a:t>Entender el impacto de la migraña y las comorbilidades</a:t>
            </a:r>
          </a:p>
          <a:p>
            <a:pPr marL="285750" indent="-285750" fontAlgn="auto">
              <a:spcBef>
                <a:spcPts val="0"/>
              </a:spcBef>
              <a:spcAft>
                <a:spcPts val="600"/>
              </a:spcAft>
              <a:buFont typeface="Arial" panose="020B0604020202020204" pitchFamily="34" charset="0"/>
              <a:buChar char="•"/>
              <a:defRPr/>
            </a:pPr>
            <a:r>
              <a:rPr lang="es-MX" sz="2400" dirty="0" smtClean="0">
                <a:solidFill>
                  <a:srgbClr val="002060"/>
                </a:solidFill>
                <a:latin typeface="+mn-lt"/>
                <a:cs typeface="+mn-cs"/>
              </a:rPr>
              <a:t>Seleccionar las estrategias farmacológicas y no-farmacológicas apropiadas para el manejo de  migraña</a:t>
            </a:r>
            <a:endParaRPr lang="es-MX" sz="2400" dirty="0">
              <a:solidFill>
                <a:srgbClr val="002060"/>
              </a:solidFill>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pPr>
              <a:lnSpc>
                <a:spcPct val="85000"/>
              </a:lnSpc>
            </a:pPr>
            <a:r>
              <a:rPr lang="es-MX" altLang="fr-FR" noProof="0" dirty="0" smtClean="0"/>
              <a:t>Pregunta para Discusión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l="2489" t="3435" r="-2489" b="19701"/>
          <a:stretch>
            <a:fillRect/>
          </a:stretch>
        </p:blipFill>
        <p:spPr bwMode="auto">
          <a:xfrm>
            <a:off x="1828800" y="1228725"/>
            <a:ext cx="54864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152525" y="2824163"/>
            <a:ext cx="6867525" cy="201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lnSpc>
                <a:spcPct val="80000"/>
              </a:lnSpc>
              <a:spcBef>
                <a:spcPct val="20000"/>
              </a:spcBef>
              <a:spcAft>
                <a:spcPts val="0"/>
              </a:spcAft>
              <a:buClr>
                <a:srgbClr val="0092FF"/>
              </a:buClr>
              <a:defRPr/>
            </a:pPr>
            <a:r>
              <a:rPr lang="es-MX" sz="4000" b="1" cap="small" dirty="0" smtClean="0">
                <a:solidFill>
                  <a:srgbClr val="002060"/>
                </a:solidFill>
              </a:rPr>
              <a:t>¿cómo evalúa migraña en su práctica?</a:t>
            </a:r>
            <a:endParaRPr lang="es-MX" sz="4000" b="1" cap="small" dirty="0">
              <a:solidFill>
                <a:srgbClr val="00206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449263" y="1412776"/>
            <a:ext cx="8280400" cy="312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defRPr/>
            </a:pPr>
            <a:r>
              <a:rPr lang="es-MX" altLang="fr-FR" sz="2400" b="1" dirty="0" smtClean="0"/>
              <a:t>Mejor </a:t>
            </a:r>
            <a:r>
              <a:rPr lang="es-MX" altLang="fr-FR" sz="2400" dirty="0" smtClean="0"/>
              <a:t>calidad de vida</a:t>
            </a:r>
          </a:p>
          <a:p>
            <a:pPr eaLnBrk="1" hangingPunct="1">
              <a:spcBef>
                <a:spcPct val="0"/>
              </a:spcBef>
              <a:defRPr/>
            </a:pPr>
            <a:r>
              <a:rPr lang="es-MX" altLang="fr-FR" sz="2400" b="1" dirty="0" smtClean="0"/>
              <a:t>Menor</a:t>
            </a:r>
          </a:p>
          <a:p>
            <a:pPr lvl="1" eaLnBrk="1" hangingPunct="1">
              <a:spcBef>
                <a:spcPct val="0"/>
              </a:spcBef>
              <a:buFont typeface="Arial" charset="0"/>
              <a:buChar char="•"/>
              <a:defRPr/>
            </a:pPr>
            <a:r>
              <a:rPr lang="es-MX" altLang="fr-FR" sz="2400" dirty="0" smtClean="0"/>
              <a:t>Discapacidad</a:t>
            </a:r>
          </a:p>
          <a:p>
            <a:pPr lvl="1" eaLnBrk="1" hangingPunct="1">
              <a:spcBef>
                <a:spcPct val="0"/>
              </a:spcBef>
              <a:buFont typeface="Arial" charset="0"/>
              <a:buChar char="•"/>
              <a:defRPr/>
            </a:pPr>
            <a:r>
              <a:rPr lang="es-MX" altLang="fr-FR" sz="2400" dirty="0" smtClean="0"/>
              <a:t>Dependencia del paciente de opioides</a:t>
            </a:r>
            <a:endParaRPr lang="es-MX" altLang="fr-FR" sz="2400" strike="sngStrike" dirty="0" smtClean="0"/>
          </a:p>
          <a:p>
            <a:pPr lvl="1" eaLnBrk="1" hangingPunct="1">
              <a:spcBef>
                <a:spcPct val="0"/>
              </a:spcBef>
              <a:buFont typeface="Arial" charset="0"/>
              <a:buChar char="•"/>
              <a:defRPr/>
            </a:pPr>
            <a:r>
              <a:rPr lang="es-MX" altLang="fr-FR" sz="2400" dirty="0" smtClean="0"/>
              <a:t>Uso excesivo de medicamentos analgésicos u opioides</a:t>
            </a:r>
            <a:endParaRPr lang="es-MX" altLang="fr-FR" sz="2400" strike="sngStrike" dirty="0" smtClean="0"/>
          </a:p>
          <a:p>
            <a:pPr lvl="1" eaLnBrk="1" hangingPunct="1">
              <a:spcBef>
                <a:spcPct val="0"/>
              </a:spcBef>
              <a:buFont typeface="Arial" charset="0"/>
              <a:buChar char="•"/>
              <a:defRPr/>
            </a:pPr>
            <a:r>
              <a:rPr lang="es-MX" altLang="fr-FR" sz="2400" dirty="0" smtClean="0"/>
              <a:t>Riesgo de complicaciones o cefalea por uso excesivo de medicamento</a:t>
            </a:r>
          </a:p>
          <a:p>
            <a:pPr lvl="1" eaLnBrk="1" hangingPunct="1">
              <a:spcBef>
                <a:spcPct val="0"/>
              </a:spcBef>
              <a:buFont typeface="Arial" charset="0"/>
              <a:buChar char="•"/>
              <a:defRPr/>
            </a:pPr>
            <a:r>
              <a:rPr lang="es-MX" altLang="fr-FR" sz="2400" dirty="0" smtClean="0"/>
              <a:t>Probabilidad de progresar a cefalea diaria crónica (CDC)</a:t>
            </a:r>
          </a:p>
        </p:txBody>
      </p:sp>
      <p:sp>
        <p:nvSpPr>
          <p:cNvPr id="5" name="Rounded Rectangle 4"/>
          <p:cNvSpPr/>
          <p:nvPr/>
        </p:nvSpPr>
        <p:spPr>
          <a:xfrm>
            <a:off x="323850" y="5013325"/>
            <a:ext cx="8559800"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2000" b="1" dirty="0" smtClean="0">
                <a:solidFill>
                  <a:prstClr val="white"/>
                </a:solidFill>
              </a:rPr>
              <a:t>Las consecuencias de la falta de diagnóstico incluyen enfermedad discapacitante, menor calidad de vida, y pérdida de oportunidades de intervención temprana</a:t>
            </a:r>
            <a:endParaRPr lang="es-MX" sz="2000" b="1" dirty="0">
              <a:solidFill>
                <a:prstClr val="white"/>
              </a:solidFill>
            </a:endParaRPr>
          </a:p>
        </p:txBody>
      </p:sp>
      <p:sp>
        <p:nvSpPr>
          <p:cNvPr id="6" name="Rectangle 5"/>
          <p:cNvSpPr/>
          <p:nvPr/>
        </p:nvSpPr>
        <p:spPr>
          <a:xfrm>
            <a:off x="34925" y="6542088"/>
            <a:ext cx="9109075" cy="247650"/>
          </a:xfrm>
          <a:prstGeom prst="rect">
            <a:avLst/>
          </a:prstGeom>
        </p:spPr>
        <p:txBody>
          <a:bodyPr>
            <a:spAutoFit/>
          </a:bodyPr>
          <a:lstStyle/>
          <a:p>
            <a:pPr fontAlgn="auto">
              <a:spcBef>
                <a:spcPts val="0"/>
              </a:spcBef>
              <a:spcAft>
                <a:spcPts val="300"/>
              </a:spcAft>
              <a:defRPr/>
            </a:pPr>
            <a:r>
              <a:rPr lang="en-CA" sz="1000" spc="-20" dirty="0">
                <a:solidFill>
                  <a:srgbClr val="002060"/>
                </a:solidFill>
              </a:rPr>
              <a:t>American Headache Society. Brainstorm. 2004. Available at: http://www.americanheadachesociety.org/assets/1/7/Book_-_Brainstorm_Syllabus.pdf. Accessed 04 December, 2014. </a:t>
            </a:r>
          </a:p>
        </p:txBody>
      </p:sp>
      <p:sp>
        <p:nvSpPr>
          <p:cNvPr id="60421" name="Title 2"/>
          <p:cNvSpPr>
            <a:spLocks noGrp="1"/>
          </p:cNvSpPr>
          <p:nvPr>
            <p:ph type="title"/>
          </p:nvPr>
        </p:nvSpPr>
        <p:spPr>
          <a:xfrm>
            <a:off x="447675" y="254000"/>
            <a:ext cx="8229600" cy="1143000"/>
          </a:xfrm>
        </p:spPr>
        <p:txBody>
          <a:bodyPr>
            <a:normAutofit fontScale="90000"/>
          </a:bodyPr>
          <a:lstStyle/>
          <a:p>
            <a:r>
              <a:rPr lang="es-MX" altLang="fr-FR" noProof="0" dirty="0" smtClean="0"/>
              <a:t>Importancia de Diagnosticar la Migraña</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925" y="6453188"/>
            <a:ext cx="9109075" cy="400050"/>
          </a:xfrm>
          <a:prstGeom prst="rect">
            <a:avLst/>
          </a:prstGeom>
        </p:spPr>
        <p:txBody>
          <a:bodyPr>
            <a:spAutoFit/>
          </a:bodyPr>
          <a:lstStyle/>
          <a:p>
            <a:pPr fontAlgn="auto">
              <a:spcBef>
                <a:spcPts val="0"/>
              </a:spcBef>
              <a:spcAft>
                <a:spcPts val="0"/>
              </a:spcAft>
              <a:defRPr/>
            </a:pPr>
            <a:r>
              <a:rPr lang="en-CA" sz="1000" spc="-20" dirty="0" smtClean="0">
                <a:solidFill>
                  <a:srgbClr val="002060"/>
                </a:solidFill>
                <a:latin typeface="+mn-lt"/>
                <a:cs typeface="+mn-cs"/>
              </a:rPr>
              <a:t>*</a:t>
            </a:r>
            <a:r>
              <a:rPr lang="es-MX" sz="1000" spc="-20" dirty="0" smtClean="0">
                <a:solidFill>
                  <a:srgbClr val="002060"/>
                </a:solidFill>
                <a:latin typeface="+mn-lt"/>
                <a:cs typeface="+mn-cs"/>
              </a:rPr>
              <a:t>En caso de cefalea episódica</a:t>
            </a:r>
          </a:p>
          <a:p>
            <a:pPr fontAlgn="auto">
              <a:spcBef>
                <a:spcPts val="0"/>
              </a:spcBef>
              <a:spcAft>
                <a:spcPts val="0"/>
              </a:spcAft>
              <a:defRPr/>
            </a:pPr>
            <a:r>
              <a:rPr lang="en-CA" sz="1000" spc="-20" dirty="0">
                <a:solidFill>
                  <a:srgbClr val="002060"/>
                </a:solidFill>
              </a:rPr>
              <a:t>American Headache Society. Brainstorm. 2004. Available at: http://www.americanheadachesociety.org/assets/1/7/Book_-_Brainstorm_Syllabus.pdf. Accessed 04 December, 2014. </a:t>
            </a:r>
          </a:p>
        </p:txBody>
      </p:sp>
      <p:sp>
        <p:nvSpPr>
          <p:cNvPr id="2" name="Title 1"/>
          <p:cNvSpPr>
            <a:spLocks noGrp="1"/>
          </p:cNvSpPr>
          <p:nvPr>
            <p:ph type="title"/>
          </p:nvPr>
        </p:nvSpPr>
        <p:spPr>
          <a:xfrm>
            <a:off x="0" y="254000"/>
            <a:ext cx="9144000" cy="1143000"/>
          </a:xfrm>
        </p:spPr>
        <p:txBody>
          <a:bodyPr>
            <a:normAutofit/>
          </a:bodyPr>
          <a:lstStyle/>
          <a:p>
            <a:pPr>
              <a:defRPr/>
            </a:pPr>
            <a:r>
              <a:rPr lang="es-MX" sz="3300" noProof="0" dirty="0" smtClean="0"/>
              <a:t>Cefalea e Historia del Paciente:</a:t>
            </a:r>
            <a:br>
              <a:rPr lang="es-MX" sz="3300" noProof="0" dirty="0" smtClean="0"/>
            </a:br>
            <a:r>
              <a:rPr lang="es-MX" sz="3300" noProof="0" dirty="0" smtClean="0"/>
              <a:t>Preguntas Clave que se Deben Hacer a los Pacientes </a:t>
            </a:r>
            <a:endParaRPr lang="es-MX" sz="3300" noProof="0" dirty="0"/>
          </a:p>
        </p:txBody>
      </p:sp>
      <p:sp>
        <p:nvSpPr>
          <p:cNvPr id="7" name="TextBox 6"/>
          <p:cNvSpPr txBox="1">
            <a:spLocks noChangeArrowheads="1"/>
          </p:cNvSpPr>
          <p:nvPr/>
        </p:nvSpPr>
        <p:spPr bwMode="auto">
          <a:xfrm>
            <a:off x="449263" y="1457325"/>
            <a:ext cx="8443912" cy="523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rgbClr val="002060"/>
                </a:solidFill>
                <a:latin typeface="Calibri" pitchFamily="34" charset="0"/>
              </a:defRPr>
            </a:lvl1pPr>
            <a:lvl2pPr marL="800100" indent="-34290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000" b="1" dirty="0" smtClean="0"/>
              <a:t>Inicio</a:t>
            </a:r>
            <a:r>
              <a:rPr lang="es-MX" altLang="fr-FR" sz="2000" dirty="0" smtClean="0"/>
              <a:t>: ¿Abrupto? ¿Gradual?</a:t>
            </a:r>
          </a:p>
          <a:p>
            <a:pPr eaLnBrk="1" hangingPunct="1">
              <a:spcBef>
                <a:spcPct val="0"/>
              </a:spcBef>
              <a:spcAft>
                <a:spcPts val="500"/>
              </a:spcAft>
            </a:pPr>
            <a:r>
              <a:rPr lang="es-MX" altLang="fr-FR" sz="2000" b="1" dirty="0" smtClean="0"/>
              <a:t>Frecuencia/Duración: </a:t>
            </a:r>
          </a:p>
          <a:p>
            <a:pPr lvl="1" eaLnBrk="1" hangingPunct="1">
              <a:spcBef>
                <a:spcPct val="0"/>
              </a:spcBef>
              <a:buFont typeface="Arial" charset="0"/>
              <a:buChar char="•"/>
            </a:pPr>
            <a:r>
              <a:rPr lang="es-MX" altLang="fr-FR" sz="2000" dirty="0" smtClean="0"/>
              <a:t>¿Cuántas veces a la semana/mes/año?</a:t>
            </a:r>
          </a:p>
          <a:p>
            <a:pPr lvl="1" eaLnBrk="1" hangingPunct="1">
              <a:spcBef>
                <a:spcPct val="0"/>
              </a:spcBef>
              <a:spcAft>
                <a:spcPts val="600"/>
              </a:spcAft>
              <a:buFont typeface="Arial" charset="0"/>
              <a:buChar char="•"/>
            </a:pPr>
            <a:r>
              <a:rPr lang="es-MX" altLang="fr-FR" sz="2000" dirty="0" smtClean="0"/>
              <a:t>Duración aproximada (dos horas, 12 horas, dos días etc.)</a:t>
            </a:r>
          </a:p>
          <a:p>
            <a:pPr eaLnBrk="1" hangingPunct="1">
              <a:spcBef>
                <a:spcPct val="0"/>
              </a:spcBef>
              <a:spcAft>
                <a:spcPts val="600"/>
              </a:spcAft>
            </a:pPr>
            <a:r>
              <a:rPr lang="es-MX" altLang="fr-FR" sz="2000" b="1" dirty="0" smtClean="0"/>
              <a:t>Ubicación</a:t>
            </a:r>
            <a:r>
              <a:rPr lang="es-MX" altLang="fr-FR" sz="2000" dirty="0" smtClean="0"/>
              <a:t>*: ¿Uni- o bilateral? Frontal, temporal o fronto-temporo-occipital?</a:t>
            </a:r>
          </a:p>
          <a:p>
            <a:pPr eaLnBrk="1" hangingPunct="1">
              <a:spcBef>
                <a:spcPct val="0"/>
              </a:spcBef>
              <a:spcAft>
                <a:spcPts val="600"/>
              </a:spcAft>
            </a:pPr>
            <a:r>
              <a:rPr lang="es-MX" altLang="fr-FR" sz="2000" b="1" dirty="0" smtClean="0"/>
              <a:t>Severidad del Dolor: </a:t>
            </a:r>
            <a:r>
              <a:rPr lang="es-MX" altLang="fr-FR" sz="2000" dirty="0"/>
              <a:t>¿La peor cefalea que jamás había tenido? </a:t>
            </a:r>
            <a:r>
              <a:rPr lang="es-MX" altLang="fr-FR" sz="2000" dirty="0" smtClean="0"/>
              <a:t>Leve, moderada, severa?</a:t>
            </a:r>
          </a:p>
          <a:p>
            <a:pPr eaLnBrk="1" hangingPunct="1">
              <a:spcBef>
                <a:spcPct val="0"/>
              </a:spcBef>
              <a:spcAft>
                <a:spcPts val="600"/>
              </a:spcAft>
            </a:pPr>
            <a:r>
              <a:rPr lang="es-MX" altLang="fr-FR" sz="2000" b="1" dirty="0" smtClean="0"/>
              <a:t>Características y otros síntomas acompañantes</a:t>
            </a:r>
          </a:p>
          <a:p>
            <a:pPr eaLnBrk="1" hangingPunct="1">
              <a:spcBef>
                <a:spcPct val="0"/>
              </a:spcBef>
              <a:spcAft>
                <a:spcPts val="600"/>
              </a:spcAft>
            </a:pPr>
            <a:r>
              <a:rPr lang="es-MX" altLang="fr-FR" sz="2000" b="1" dirty="0" smtClean="0"/>
              <a:t>Uso de medicamento: </a:t>
            </a:r>
            <a:r>
              <a:rPr lang="es-MX" altLang="fr-FR" sz="2000" dirty="0" smtClean="0"/>
              <a:t>¿Relación directa con cierto medicamento?</a:t>
            </a:r>
          </a:p>
          <a:p>
            <a:pPr eaLnBrk="1" hangingPunct="1">
              <a:spcBef>
                <a:spcPct val="0"/>
              </a:spcBef>
              <a:spcAft>
                <a:spcPts val="600"/>
              </a:spcAft>
            </a:pPr>
            <a:r>
              <a:rPr lang="es-MX" altLang="fr-FR" sz="2000" b="1" dirty="0" smtClean="0"/>
              <a:t>¿Historia familiar de Migraña?</a:t>
            </a:r>
          </a:p>
          <a:p>
            <a:pPr eaLnBrk="1" hangingPunct="1">
              <a:spcBef>
                <a:spcPct val="0"/>
              </a:spcBef>
              <a:spcAft>
                <a:spcPts val="600"/>
              </a:spcAft>
            </a:pPr>
            <a:r>
              <a:rPr lang="es-MX" altLang="fr-FR" sz="2000" b="1" dirty="0" smtClean="0"/>
              <a:t>¿Qué mejora o empeora la cefalea?</a:t>
            </a:r>
          </a:p>
          <a:p>
            <a:pPr eaLnBrk="1" hangingPunct="1">
              <a:spcBef>
                <a:spcPct val="0"/>
              </a:spcBef>
              <a:spcAft>
                <a:spcPts val="600"/>
              </a:spcAft>
            </a:pPr>
            <a:r>
              <a:rPr lang="es-MX" altLang="fr-FR" sz="2000" b="1" dirty="0" smtClean="0"/>
              <a:t>¿Algún cambio reciente en el patrón de la cefalea?</a:t>
            </a:r>
          </a:p>
          <a:p>
            <a:pPr eaLnBrk="1" hangingPunct="1">
              <a:spcBef>
                <a:spcPct val="0"/>
              </a:spcBef>
              <a:spcAft>
                <a:spcPts val="600"/>
              </a:spcAft>
            </a:pPr>
            <a:r>
              <a:rPr lang="es-MX" altLang="fr-FR" sz="2000" b="1" dirty="0" smtClean="0"/>
              <a:t>¿Grado de discapacidad?</a:t>
            </a:r>
          </a:p>
          <a:p>
            <a:pPr eaLnBrk="1" hangingPunct="1">
              <a:spcBef>
                <a:spcPct val="0"/>
              </a:spcBef>
            </a:pPr>
            <a:r>
              <a:rPr lang="es-MX" altLang="fr-FR" sz="2000" b="1" dirty="0" smtClean="0"/>
              <a:t>¿Condiciones comórbidas?</a:t>
            </a:r>
            <a:endParaRPr lang="es-MX" altLang="fr-FR" sz="2000" b="1" dirty="0"/>
          </a:p>
        </p:txBody>
      </p:sp>
      <p:pic>
        <p:nvPicPr>
          <p:cNvPr id="41991" name="Picture 7"/>
          <p:cNvPicPr>
            <a:picLocks noChangeAspect="1" noChangeArrowheads="1"/>
          </p:cNvPicPr>
          <p:nvPr/>
        </p:nvPicPr>
        <p:blipFill>
          <a:blip r:embed="rId3"/>
          <a:srcRect/>
          <a:stretch>
            <a:fillRect/>
          </a:stretch>
        </p:blipFill>
        <p:spPr bwMode="auto">
          <a:xfrm>
            <a:off x="7770813" y="1628775"/>
            <a:ext cx="1092200"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75" y="6551613"/>
            <a:ext cx="9109075" cy="246062"/>
          </a:xfrm>
          <a:prstGeom prst="rect">
            <a:avLst/>
          </a:prstGeom>
        </p:spPr>
        <p:txBody>
          <a:bodyPr>
            <a:spAutoFit/>
          </a:bodyPr>
          <a:lstStyle/>
          <a:p>
            <a:pPr fontAlgn="auto">
              <a:spcBef>
                <a:spcPts val="0"/>
              </a:spcBef>
              <a:spcAft>
                <a:spcPts val="0"/>
              </a:spcAft>
              <a:defRPr/>
            </a:pPr>
            <a:r>
              <a:rPr lang="en-CA" sz="1000" spc="-20" dirty="0">
                <a:solidFill>
                  <a:schemeClr val="tx2"/>
                </a:solidFill>
              </a:rPr>
              <a:t>American Headache Society. Brainstorm. 2004. Available at: http://www.americanheadachesociety.org/assets/1/7/Book_-_Brainstorm_Syllabus.pdf. Accessed 04 December, 2014. </a:t>
            </a:r>
          </a:p>
        </p:txBody>
      </p:sp>
      <p:sp>
        <p:nvSpPr>
          <p:cNvPr id="62467" name="Title 1"/>
          <p:cNvSpPr>
            <a:spLocks noGrp="1"/>
          </p:cNvSpPr>
          <p:nvPr>
            <p:ph type="title"/>
          </p:nvPr>
        </p:nvSpPr>
        <p:spPr>
          <a:xfrm>
            <a:off x="447675" y="254000"/>
            <a:ext cx="8229600" cy="1143000"/>
          </a:xfrm>
        </p:spPr>
        <p:txBody>
          <a:bodyPr/>
          <a:lstStyle/>
          <a:p>
            <a:r>
              <a:rPr lang="es-MX" altLang="fr-FR" noProof="0" dirty="0" smtClean="0"/>
              <a:t>Evaluación Diagnóstica de Migraña</a:t>
            </a:r>
          </a:p>
        </p:txBody>
      </p:sp>
      <p:grpSp>
        <p:nvGrpSpPr>
          <p:cNvPr id="62468" name="Group 37"/>
          <p:cNvGrpSpPr>
            <a:grpSpLocks/>
          </p:cNvGrpSpPr>
          <p:nvPr/>
        </p:nvGrpSpPr>
        <p:grpSpPr bwMode="auto">
          <a:xfrm>
            <a:off x="376238" y="1566863"/>
            <a:ext cx="7724775" cy="4691062"/>
            <a:chOff x="123131" y="1566788"/>
            <a:chExt cx="7724507" cy="4691137"/>
          </a:xfrm>
        </p:grpSpPr>
        <p:cxnSp>
          <p:nvCxnSpPr>
            <p:cNvPr id="15" name="Straight Connector 14"/>
            <p:cNvCxnSpPr/>
            <p:nvPr/>
          </p:nvCxnSpPr>
          <p:spPr>
            <a:xfrm>
              <a:off x="4941026" y="2692343"/>
              <a:ext cx="0" cy="52070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87261" y="4573561"/>
              <a:ext cx="7937" cy="142559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02868" y="5976934"/>
              <a:ext cx="1292329" cy="1"/>
            </a:xfrm>
            <a:prstGeom prst="line">
              <a:avLst/>
            </a:prstGeom>
            <a:ln w="38100">
              <a:solidFill>
                <a:srgbClr val="002060"/>
              </a:solidFill>
              <a:head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694792" y="5454637"/>
              <a:ext cx="0" cy="5222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685267" y="5954708"/>
              <a:ext cx="1477911" cy="3175"/>
            </a:xfrm>
            <a:prstGeom prst="line">
              <a:avLst/>
            </a:prstGeom>
            <a:ln w="381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85267" y="3625808"/>
              <a:ext cx="0" cy="284168"/>
            </a:xfrm>
            <a:prstGeom prst="line">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2675742" y="3644858"/>
              <a:ext cx="1389014" cy="317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685267" y="4464021"/>
              <a:ext cx="0" cy="5222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62477" name="Group 3"/>
            <p:cNvGrpSpPr>
              <a:grpSpLocks/>
            </p:cNvGrpSpPr>
            <p:nvPr/>
          </p:nvGrpSpPr>
          <p:grpSpPr bwMode="auto">
            <a:xfrm>
              <a:off x="4064756" y="3159075"/>
              <a:ext cx="1752539" cy="2209835"/>
              <a:chOff x="3713590" y="2493466"/>
              <a:chExt cx="1752539" cy="2209835"/>
            </a:xfrm>
          </p:grpSpPr>
          <p:pic>
            <p:nvPicPr>
              <p:cNvPr id="7" name="Picture 6"/>
              <p:cNvPicPr>
                <a:picLocks noChangeAspect="1"/>
              </p:cNvPicPr>
              <p:nvPr/>
            </p:nvPicPr>
            <p:blipFill>
              <a:blip r:embed="rId3"/>
              <a:stretch>
                <a:fillRect/>
              </a:stretch>
            </p:blipFill>
            <p:spPr>
              <a:xfrm flipH="1">
                <a:off x="3713590" y="2493466"/>
                <a:ext cx="1752539" cy="2209835"/>
              </a:xfrm>
              <a:prstGeom prst="rect">
                <a:avLst/>
              </a:prstGeom>
              <a:effectLst>
                <a:outerShdw blurRad="76200" dir="13500000" sy="23000" kx="1200000" algn="br" rotWithShape="0">
                  <a:prstClr val="black">
                    <a:alpha val="20000"/>
                  </a:prstClr>
                </a:outerShdw>
              </a:effectLst>
            </p:spPr>
          </p:pic>
          <p:sp>
            <p:nvSpPr>
              <p:cNvPr id="62502" name="TextBox 2"/>
              <p:cNvSpPr txBox="1">
                <a:spLocks noChangeArrowheads="1"/>
              </p:cNvSpPr>
              <p:nvPr/>
            </p:nvSpPr>
            <p:spPr bwMode="auto">
              <a:xfrm>
                <a:off x="3978693" y="2780928"/>
                <a:ext cx="1428701" cy="64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sz="1800" b="1" dirty="0" smtClean="0">
                    <a:solidFill>
                      <a:schemeClr val="bg1"/>
                    </a:solidFill>
                  </a:rPr>
                  <a:t>¿Signos de advertencia?</a:t>
                </a:r>
                <a:endParaRPr lang="es-MX" altLang="fr-FR" sz="1800" b="1" dirty="0">
                  <a:solidFill>
                    <a:schemeClr val="bg1"/>
                  </a:solidFill>
                </a:endParaRPr>
              </a:p>
            </p:txBody>
          </p:sp>
        </p:grpSp>
        <p:sp>
          <p:nvSpPr>
            <p:cNvPr id="8" name="Explosion 2 7"/>
            <p:cNvSpPr/>
            <p:nvPr/>
          </p:nvSpPr>
          <p:spPr>
            <a:xfrm>
              <a:off x="3636007" y="1566788"/>
              <a:ext cx="2610036" cy="1385689"/>
            </a:xfrm>
            <a:prstGeom prst="irregularSeal2">
              <a:avLst/>
            </a:prstGeom>
            <a:solidFill>
              <a:schemeClr val="accent6">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600" b="1" dirty="0">
                  <a:solidFill>
                    <a:schemeClr val="tx2"/>
                  </a:solidFill>
                </a:rPr>
                <a:t>C</a:t>
              </a:r>
              <a:r>
                <a:rPr lang="es-MX" sz="1600" b="1" dirty="0" smtClean="0">
                  <a:solidFill>
                    <a:schemeClr val="tx2"/>
                  </a:solidFill>
                </a:rPr>
                <a:t>efalea</a:t>
              </a:r>
              <a:endParaRPr lang="es-MX" sz="1600" b="1" dirty="0">
                <a:solidFill>
                  <a:schemeClr val="tx2"/>
                </a:solidFill>
              </a:endParaRPr>
            </a:p>
          </p:txBody>
        </p:sp>
        <p:sp>
          <p:nvSpPr>
            <p:cNvPr id="9" name="Rounded Rectangle 8"/>
            <p:cNvSpPr/>
            <p:nvPr/>
          </p:nvSpPr>
          <p:spPr>
            <a:xfrm>
              <a:off x="2019537" y="3966154"/>
              <a:ext cx="1616469" cy="60659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smtClean="0"/>
                <a:t>Cefalea primaria</a:t>
              </a:r>
              <a:endParaRPr lang="es-MX" dirty="0"/>
            </a:p>
          </p:txBody>
        </p:sp>
        <p:sp>
          <p:nvSpPr>
            <p:cNvPr id="11" name="Rounded Rectangle 10"/>
            <p:cNvSpPr/>
            <p:nvPr/>
          </p:nvSpPr>
          <p:spPr>
            <a:xfrm>
              <a:off x="2019537" y="4838634"/>
              <a:ext cx="1651161" cy="60659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smtClean="0"/>
                <a:t>Características atípicas</a:t>
              </a:r>
              <a:endParaRPr lang="es-MX" dirty="0"/>
            </a:p>
          </p:txBody>
        </p:sp>
        <p:sp>
          <p:nvSpPr>
            <p:cNvPr id="12" name="Rounded Rectangle 11"/>
            <p:cNvSpPr/>
            <p:nvPr/>
          </p:nvSpPr>
          <p:spPr>
            <a:xfrm>
              <a:off x="4163963" y="5651335"/>
              <a:ext cx="1738906" cy="606590"/>
            </a:xfrm>
            <a:prstGeom prst="roundRect">
              <a:avLst/>
            </a:prstGeom>
            <a:solidFill>
              <a:srgbClr val="00B050"/>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smtClean="0">
                  <a:solidFill>
                    <a:schemeClr val="tx2"/>
                  </a:solidFill>
                </a:rPr>
                <a:t>Investigaciones</a:t>
              </a:r>
              <a:endParaRPr lang="es-MX" dirty="0">
                <a:solidFill>
                  <a:schemeClr val="tx2"/>
                </a:solidFill>
              </a:endParaRPr>
            </a:p>
          </p:txBody>
        </p:sp>
        <p:sp>
          <p:nvSpPr>
            <p:cNvPr id="13" name="Rounded Rectangle 12"/>
            <p:cNvSpPr/>
            <p:nvPr/>
          </p:nvSpPr>
          <p:spPr>
            <a:xfrm>
              <a:off x="6516216" y="3966154"/>
              <a:ext cx="1331422" cy="60659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smtClean="0"/>
                <a:t>Cefalea secundaria</a:t>
              </a:r>
              <a:endParaRPr lang="es-MX" dirty="0"/>
            </a:p>
          </p:txBody>
        </p:sp>
        <p:sp>
          <p:nvSpPr>
            <p:cNvPr id="14" name="Rounded Rectangle 13"/>
            <p:cNvSpPr/>
            <p:nvPr/>
          </p:nvSpPr>
          <p:spPr>
            <a:xfrm>
              <a:off x="123131" y="3966154"/>
              <a:ext cx="1331422" cy="606590"/>
            </a:xfrm>
            <a:prstGeom prst="roundRect">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dirty="0"/>
                <a:t>D</a:t>
              </a:r>
              <a:r>
                <a:rPr lang="es-MX" dirty="0" smtClean="0"/>
                <a:t>iagnóstico</a:t>
              </a:r>
              <a:endParaRPr lang="es-MX" dirty="0"/>
            </a:p>
          </p:txBody>
        </p:sp>
        <p:cxnSp>
          <p:nvCxnSpPr>
            <p:cNvPr id="17" name="Straight Connector 16"/>
            <p:cNvCxnSpPr/>
            <p:nvPr/>
          </p:nvCxnSpPr>
          <p:spPr>
            <a:xfrm flipH="1">
              <a:off x="1485159" y="4270343"/>
              <a:ext cx="53496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758560" y="3670259"/>
              <a:ext cx="143663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2498" name="TextBox 33"/>
            <p:cNvSpPr txBox="1">
              <a:spLocks noChangeArrowheads="1"/>
            </p:cNvSpPr>
            <p:nvPr/>
          </p:nvSpPr>
          <p:spPr bwMode="auto">
            <a:xfrm>
              <a:off x="3104874" y="3275692"/>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800" b="1" dirty="0" smtClean="0">
                  <a:solidFill>
                    <a:schemeClr val="tx2"/>
                  </a:solidFill>
                </a:rPr>
                <a:t>NO</a:t>
              </a:r>
              <a:endParaRPr lang="es-MX" altLang="fr-FR" sz="1800" b="1" dirty="0">
                <a:solidFill>
                  <a:schemeClr val="tx2"/>
                </a:solidFill>
              </a:endParaRPr>
            </a:p>
          </p:txBody>
        </p:sp>
        <p:sp>
          <p:nvSpPr>
            <p:cNvPr id="62499" name="TextBox 35"/>
            <p:cNvSpPr txBox="1">
              <a:spLocks noChangeArrowheads="1"/>
            </p:cNvSpPr>
            <p:nvPr/>
          </p:nvSpPr>
          <p:spPr bwMode="auto">
            <a:xfrm>
              <a:off x="6023773" y="3275692"/>
              <a:ext cx="354572" cy="36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800" b="1" dirty="0" smtClean="0">
                  <a:solidFill>
                    <a:schemeClr val="tx2"/>
                  </a:solidFill>
                </a:rPr>
                <a:t>SÍ</a:t>
              </a:r>
              <a:endParaRPr lang="es-MX" altLang="fr-FR" sz="1800" b="1" dirty="0">
                <a:solidFill>
                  <a:schemeClr val="tx2"/>
                </a:solidFill>
              </a:endParaRPr>
            </a:p>
          </p:txBody>
        </p:sp>
        <p:cxnSp>
          <p:nvCxnSpPr>
            <p:cNvPr id="39" name="Straight Connector 38"/>
            <p:cNvCxnSpPr/>
            <p:nvPr/>
          </p:nvCxnSpPr>
          <p:spPr>
            <a:xfrm>
              <a:off x="7195198" y="3648033"/>
              <a:ext cx="0" cy="284168"/>
            </a:xfrm>
            <a:prstGeom prst="line">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47675" y="254000"/>
            <a:ext cx="8229600" cy="1143000"/>
          </a:xfrm>
        </p:spPr>
        <p:txBody>
          <a:bodyPr>
            <a:normAutofit fontScale="90000"/>
          </a:bodyPr>
          <a:lstStyle/>
          <a:p>
            <a:r>
              <a:rPr lang="es-MX" altLang="fr-FR" noProof="0" dirty="0" smtClean="0"/>
              <a:t>Señales de Advertencia en </a:t>
            </a:r>
            <a:r>
              <a:rPr lang="es-MX" altLang="fr-FR" dirty="0"/>
              <a:t>el Diagnóstico de Cefalea </a:t>
            </a:r>
            <a:endParaRPr lang="es-MX" altLang="fr-FR" noProof="0" dirty="0" smtClean="0"/>
          </a:p>
        </p:txBody>
      </p:sp>
      <p:graphicFrame>
        <p:nvGraphicFramePr>
          <p:cNvPr id="7" name="Table 6"/>
          <p:cNvGraphicFramePr>
            <a:graphicFrameLocks noGrp="1"/>
          </p:cNvGraphicFramePr>
          <p:nvPr>
            <p:extLst>
              <p:ext uri="{D42A27DB-BD31-4B8C-83A1-F6EECF244321}">
                <p14:modId xmlns:p14="http://schemas.microsoft.com/office/powerpoint/2010/main" val="833044363"/>
              </p:ext>
            </p:extLst>
          </p:nvPr>
        </p:nvGraphicFramePr>
        <p:xfrm>
          <a:off x="354013" y="1484313"/>
          <a:ext cx="6667500" cy="4951412"/>
        </p:xfrm>
        <a:graphic>
          <a:graphicData uri="http://schemas.openxmlformats.org/drawingml/2006/table">
            <a:tbl>
              <a:tblPr firstRow="1" bandRow="1">
                <a:tableStyleId>{5C22544A-7EE6-4342-B048-85BDC9FD1C3A}</a:tableStyleId>
              </a:tblPr>
              <a:tblGrid>
                <a:gridCol w="2707322"/>
                <a:gridCol w="3960178"/>
              </a:tblGrid>
              <a:tr h="414469">
                <a:tc>
                  <a:txBody>
                    <a:bodyPr/>
                    <a:lstStyle/>
                    <a:p>
                      <a:pPr algn="ctr"/>
                      <a:r>
                        <a:rPr lang="es-MX" sz="1800" noProof="0" dirty="0" smtClean="0"/>
                        <a:t>Señal de Advertencia </a:t>
                      </a:r>
                      <a:endParaRPr lang="es-MX" sz="1800" noProof="0" dirty="0"/>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MX" sz="1800" noProof="0" dirty="0" smtClean="0"/>
                        <a:t>Diagnóstico Diferencial</a:t>
                      </a:r>
                      <a:endParaRPr lang="es-MX" sz="1800" noProof="0" dirty="0"/>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12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noProof="0" dirty="0" smtClean="0">
                          <a:solidFill>
                            <a:srgbClr val="002060"/>
                          </a:solidFill>
                        </a:rPr>
                        <a:t>Cefalea con enfermedad sistémica</a:t>
                      </a:r>
                      <a:r>
                        <a:rPr lang="es-MX" sz="1400" baseline="0" noProof="0" dirty="0" smtClean="0">
                          <a:solidFill>
                            <a:srgbClr val="002060"/>
                          </a:solidFill>
                        </a:rPr>
                        <a:t> (fiebre, cuello rígido, rash)</a:t>
                      </a: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00025" indent="-200025">
                        <a:buFont typeface="Arial" panose="020B0604020202020204" pitchFamily="34" charset="0"/>
                        <a:buChar char="•"/>
                      </a:pPr>
                      <a:r>
                        <a:rPr lang="es-MX" sz="1400" b="1" noProof="0" dirty="0" smtClean="0">
                          <a:solidFill>
                            <a:srgbClr val="002060"/>
                          </a:solidFill>
                        </a:rPr>
                        <a:t>Meningitis</a:t>
                      </a:r>
                    </a:p>
                    <a:p>
                      <a:pPr marL="200025" indent="-200025">
                        <a:buFont typeface="Arial" panose="020B0604020202020204" pitchFamily="34" charset="0"/>
                        <a:buChar char="•"/>
                      </a:pPr>
                      <a:r>
                        <a:rPr lang="es-MX" sz="1400" noProof="0" dirty="0" smtClean="0">
                          <a:solidFill>
                            <a:srgbClr val="002060"/>
                          </a:solidFill>
                        </a:rPr>
                        <a:t>Encefalitis</a:t>
                      </a:r>
                    </a:p>
                    <a:p>
                      <a:pPr marL="200025" indent="-200025">
                        <a:buFont typeface="Arial" panose="020B0604020202020204" pitchFamily="34" charset="0"/>
                        <a:buChar char="•"/>
                      </a:pPr>
                      <a:r>
                        <a:rPr lang="es-MX" sz="1400" noProof="0" dirty="0" smtClean="0">
                          <a:solidFill>
                            <a:srgbClr val="002060"/>
                          </a:solidFill>
                        </a:rPr>
                        <a:t>Enfermedad de Lyme</a:t>
                      </a:r>
                    </a:p>
                    <a:p>
                      <a:pPr marL="200025" indent="-200025">
                        <a:buFont typeface="Arial" panose="020B0604020202020204" pitchFamily="34" charset="0"/>
                        <a:buChar char="•"/>
                      </a:pPr>
                      <a:r>
                        <a:rPr lang="es-MX" sz="1400" noProof="0" dirty="0" smtClean="0">
                          <a:solidFill>
                            <a:srgbClr val="002060"/>
                          </a:solidFill>
                        </a:rPr>
                        <a:t>Infección sistémica</a:t>
                      </a:r>
                      <a:endParaRPr lang="es-MX" sz="1400" baseline="0" noProof="0" dirty="0" smtClean="0">
                        <a:solidFill>
                          <a:srgbClr val="002060"/>
                        </a:solidFill>
                      </a:endParaRPr>
                    </a:p>
                    <a:p>
                      <a:pPr marL="200025" indent="-200025">
                        <a:buFont typeface="Arial" panose="020B0604020202020204" pitchFamily="34" charset="0"/>
                        <a:buChar char="•"/>
                      </a:pPr>
                      <a:r>
                        <a:rPr lang="es-MX" sz="1400" baseline="0" noProof="0" dirty="0" smtClean="0">
                          <a:solidFill>
                            <a:srgbClr val="002060"/>
                          </a:solidFill>
                        </a:rPr>
                        <a:t>Enfermedad vascular del colágeno</a:t>
                      </a:r>
                      <a:endParaRPr lang="es-MX" sz="1400" noProof="0" dirty="0">
                        <a:solidFill>
                          <a:srgbClr val="002060"/>
                        </a:solidFill>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4076">
                <a:tc>
                  <a:txBody>
                    <a:bodyPr/>
                    <a:lstStyle/>
                    <a:p>
                      <a:pPr marL="0" algn="ctr" defTabSz="914400" rtl="0" eaLnBrk="1" latinLnBrk="0" hangingPunct="1"/>
                      <a:r>
                        <a:rPr lang="es-MX" sz="1800" b="1" kern="1200" noProof="0" dirty="0" smtClean="0">
                          <a:solidFill>
                            <a:schemeClr val="lt1"/>
                          </a:solidFill>
                          <a:latin typeface="+mn-lt"/>
                          <a:ea typeface="+mn-ea"/>
                          <a:cs typeface="+mn-cs"/>
                        </a:rPr>
                        <a:t>Señal de Advertencia </a:t>
                      </a:r>
                      <a:endParaRPr lang="es-MX" sz="1800" b="1" kern="1200" noProof="0" dirty="0">
                        <a:solidFill>
                          <a:schemeClr val="lt1"/>
                        </a:solidFill>
                        <a:latin typeface="+mn-lt"/>
                        <a:ea typeface="+mn-ea"/>
                        <a:cs typeface="+mn-cs"/>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c>
                  <a:txBody>
                    <a:bodyPr/>
                    <a:lstStyle/>
                    <a:p>
                      <a:pPr marL="0" indent="0" algn="ctr" defTabSz="914400" rtl="0" eaLnBrk="1" latinLnBrk="0" hangingPunct="1">
                        <a:buFont typeface="Arial" panose="020B0604020202020204" pitchFamily="34" charset="0"/>
                        <a:buNone/>
                      </a:pPr>
                      <a:r>
                        <a:rPr lang="es-MX" sz="1800" b="1" kern="1200" noProof="0" dirty="0" smtClean="0">
                          <a:solidFill>
                            <a:schemeClr val="lt1"/>
                          </a:solidFill>
                          <a:latin typeface="+mn-lt"/>
                          <a:ea typeface="+mn-ea"/>
                          <a:cs typeface="+mn-cs"/>
                        </a:rPr>
                        <a:t>Diagnóstico Diferencial</a:t>
                      </a:r>
                      <a:endParaRPr lang="es-MX" sz="1800" b="1" kern="1200" noProof="0" dirty="0">
                        <a:solidFill>
                          <a:schemeClr val="lt1"/>
                        </a:solidFill>
                        <a:latin typeface="+mn-lt"/>
                        <a:ea typeface="+mn-ea"/>
                        <a:cs typeface="+mn-cs"/>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C6FCF"/>
                    </a:solidFill>
                  </a:tcPr>
                </a:tc>
              </a:tr>
              <a:tr h="828938">
                <a:tc>
                  <a:txBody>
                    <a:bodyPr/>
                    <a:lstStyle/>
                    <a:p>
                      <a:r>
                        <a:rPr lang="es-MX" sz="1400" noProof="0" dirty="0" smtClean="0">
                          <a:solidFill>
                            <a:srgbClr val="002060"/>
                          </a:solidFill>
                        </a:rPr>
                        <a:t>Cefalea de nuevo inicio en un paciente con VIH o cáncer</a:t>
                      </a:r>
                      <a:endParaRPr lang="es-MX" sz="1400" noProof="0" dirty="0">
                        <a:solidFill>
                          <a:srgbClr val="002060"/>
                        </a:solidFill>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00025" indent="-200025" algn="l" defTabSz="914400" rtl="0" eaLnBrk="1" latinLnBrk="0" hangingPunct="1">
                        <a:buFont typeface="Arial" panose="020B0604020202020204" pitchFamily="34" charset="0"/>
                        <a:buChar char="•"/>
                      </a:pPr>
                      <a:r>
                        <a:rPr lang="es-MX" sz="1400" b="1" kern="1200" noProof="0" dirty="0" smtClean="0">
                          <a:solidFill>
                            <a:srgbClr val="002060"/>
                          </a:solidFill>
                          <a:latin typeface="+mn-lt"/>
                          <a:ea typeface="+mn-ea"/>
                          <a:cs typeface="+mn-cs"/>
                        </a:rPr>
                        <a:t>Meningitis</a:t>
                      </a:r>
                    </a:p>
                    <a:p>
                      <a:pPr marL="200025" indent="-200025" algn="l" defTabSz="914400" rtl="0" eaLnBrk="1" latinLnBrk="0" hangingPunct="1">
                        <a:buFont typeface="Arial" panose="020B0604020202020204" pitchFamily="34" charset="0"/>
                        <a:buChar char="•"/>
                      </a:pPr>
                      <a:r>
                        <a:rPr lang="es-MX" sz="1400" kern="1200" noProof="0" dirty="0" smtClean="0">
                          <a:solidFill>
                            <a:srgbClr val="002060"/>
                          </a:solidFill>
                          <a:latin typeface="+mn-lt"/>
                          <a:ea typeface="+mn-ea"/>
                          <a:cs typeface="+mn-cs"/>
                        </a:rPr>
                        <a:t>Absceso cerebral</a:t>
                      </a:r>
                    </a:p>
                    <a:p>
                      <a:pPr marL="200025" indent="-200025" algn="l" defTabSz="914400" rtl="0" eaLnBrk="1" latinLnBrk="0" hangingPunct="1">
                        <a:buFont typeface="Arial" panose="020B0604020202020204" pitchFamily="34" charset="0"/>
                        <a:buChar char="•"/>
                      </a:pPr>
                      <a:r>
                        <a:rPr lang="es-MX" sz="1400" kern="1200" noProof="0" dirty="0" smtClean="0">
                          <a:solidFill>
                            <a:srgbClr val="002060"/>
                          </a:solidFill>
                          <a:latin typeface="+mn-lt"/>
                          <a:ea typeface="+mn-ea"/>
                          <a:cs typeface="+mn-cs"/>
                        </a:rPr>
                        <a:t>Metástasis</a:t>
                      </a:r>
                      <a:endParaRPr lang="es-MX" sz="1400" kern="1200" noProof="0" dirty="0">
                        <a:solidFill>
                          <a:srgbClr val="002060"/>
                        </a:solidFill>
                        <a:latin typeface="+mn-lt"/>
                        <a:ea typeface="+mn-ea"/>
                        <a:cs typeface="+mn-cs"/>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4469">
                <a:tc>
                  <a:txBody>
                    <a:bodyPr/>
                    <a:lstStyle/>
                    <a:p>
                      <a:pPr marL="0" algn="ctr" defTabSz="914400" rtl="0" eaLnBrk="1" latinLnBrk="0" hangingPunct="1"/>
                      <a:r>
                        <a:rPr lang="es-MX" sz="1800" b="1" kern="1200" noProof="0" dirty="0" smtClean="0">
                          <a:solidFill>
                            <a:schemeClr val="lt1"/>
                          </a:solidFill>
                          <a:latin typeface="+mn-lt"/>
                          <a:ea typeface="+mn-ea"/>
                          <a:cs typeface="+mn-cs"/>
                        </a:rPr>
                        <a:t>Señal de Advertencia </a:t>
                      </a:r>
                      <a:endParaRPr lang="es-MX" sz="1800" b="1" kern="1200" noProof="0" dirty="0">
                        <a:solidFill>
                          <a:schemeClr val="lt1"/>
                        </a:solidFill>
                        <a:latin typeface="+mn-lt"/>
                        <a:ea typeface="+mn-ea"/>
                        <a:cs typeface="+mn-cs"/>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c>
                  <a:txBody>
                    <a:bodyPr/>
                    <a:lstStyle/>
                    <a:p>
                      <a:pPr marL="0" algn="ctr" defTabSz="914400" rtl="0" eaLnBrk="1" latinLnBrk="0" hangingPunct="1"/>
                      <a:r>
                        <a:rPr lang="es-MX" sz="1800" b="1" kern="1200" noProof="0" dirty="0" smtClean="0">
                          <a:solidFill>
                            <a:schemeClr val="lt1"/>
                          </a:solidFill>
                          <a:latin typeface="+mn-lt"/>
                          <a:ea typeface="+mn-ea"/>
                          <a:cs typeface="+mn-cs"/>
                        </a:rPr>
                        <a:t>Diagnóstico Diferencial</a:t>
                      </a:r>
                      <a:endParaRPr lang="es-MX" sz="1800" b="1" kern="1200" noProof="0" dirty="0">
                        <a:solidFill>
                          <a:schemeClr val="lt1"/>
                        </a:solidFill>
                        <a:latin typeface="+mn-lt"/>
                        <a:ea typeface="+mn-ea"/>
                        <a:cs typeface="+mn-cs"/>
                      </a:endParaRP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r>
              <a:tr h="1566976">
                <a:tc>
                  <a:txBody>
                    <a:bodyPr/>
                    <a:lstStyle/>
                    <a:p>
                      <a:r>
                        <a:rPr lang="es-MX" sz="1400" noProof="0" dirty="0" smtClean="0">
                          <a:solidFill>
                            <a:srgbClr val="002060"/>
                          </a:solidFill>
                        </a:rPr>
                        <a:t>Presencia de déficits neurológicos, </a:t>
                      </a:r>
                      <a:r>
                        <a:rPr lang="es-MX" sz="1400" b="1" noProof="0" dirty="0" smtClean="0">
                          <a:solidFill>
                            <a:srgbClr val="002060"/>
                          </a:solidFill>
                        </a:rPr>
                        <a:t>papiledema</a:t>
                      </a:r>
                      <a:r>
                        <a:rPr lang="es-MX" sz="1400" noProof="0" dirty="0" smtClean="0">
                          <a:solidFill>
                            <a:srgbClr val="002060"/>
                          </a:solidFill>
                        </a:rPr>
                        <a:t> o cambio en la cognición </a:t>
                      </a: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c>
                  <a:txBody>
                    <a:bodyPr/>
                    <a:lstStyle/>
                    <a:p>
                      <a:pPr marL="200025" indent="-200025" algn="l" defTabSz="914400" rtl="0" eaLnBrk="1" latinLnBrk="0" hangingPunct="1">
                        <a:buFont typeface="Arial" panose="020B0604020202020204" pitchFamily="34" charset="0"/>
                        <a:buChar char="•"/>
                      </a:pPr>
                      <a:r>
                        <a:rPr lang="es-MX" sz="1400" kern="1200" noProof="0" dirty="0" smtClean="0">
                          <a:solidFill>
                            <a:srgbClr val="002060"/>
                          </a:solidFill>
                          <a:latin typeface="+mn-lt"/>
                          <a:ea typeface="+mn-ea"/>
                          <a:cs typeface="+mn-cs"/>
                        </a:rPr>
                        <a:t>Lesión de masa</a:t>
                      </a:r>
                    </a:p>
                    <a:p>
                      <a:pPr marL="200025" indent="-200025" algn="l" defTabSz="914400" rtl="0" eaLnBrk="1" latinLnBrk="0" hangingPunct="1">
                        <a:buFont typeface="Arial" panose="020B0604020202020204" pitchFamily="34" charset="0"/>
                        <a:buChar char="•"/>
                      </a:pPr>
                      <a:r>
                        <a:rPr lang="es-MX" sz="1400" kern="1200" noProof="0" dirty="0" smtClean="0">
                          <a:solidFill>
                            <a:srgbClr val="002060"/>
                          </a:solidFill>
                          <a:latin typeface="+mn-lt"/>
                          <a:ea typeface="+mn-ea"/>
                          <a:cs typeface="+mn-cs"/>
                        </a:rPr>
                        <a:t>Evento vascular cerebral</a:t>
                      </a:r>
                    </a:p>
                    <a:p>
                      <a:pPr marL="200025" indent="-200025" algn="l" defTabSz="914400" rtl="0" eaLnBrk="1" latinLnBrk="0" hangingPunct="1">
                        <a:buFont typeface="Arial" panose="020B0604020202020204" pitchFamily="34" charset="0"/>
                        <a:buChar char="•"/>
                      </a:pPr>
                      <a:r>
                        <a:rPr lang="es-MX" sz="1400" kern="1200" noProof="0" dirty="0" smtClean="0">
                          <a:solidFill>
                            <a:srgbClr val="002060"/>
                          </a:solidFill>
                          <a:latin typeface="+mn-lt"/>
                          <a:ea typeface="+mn-ea"/>
                          <a:cs typeface="+mn-cs"/>
                        </a:rPr>
                        <a:t>Hipertensión intracraneal</a:t>
                      </a:r>
                    </a:p>
                  </a:txBody>
                  <a:tcPr marL="91444" marR="91444" marT="45728" marB="4572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r>
            </a:tbl>
          </a:graphicData>
        </a:graphic>
      </p:graphicFrame>
      <p:pic>
        <p:nvPicPr>
          <p:cNvPr id="5122" name="Picture 2" descr="http://www.merckmanuals.com/media/professional/photos/media/photos/Papilledema.jpg"/>
          <p:cNvPicPr>
            <a:picLocks noChangeAspect="1" noChangeArrowheads="1"/>
          </p:cNvPicPr>
          <p:nvPr/>
        </p:nvPicPr>
        <p:blipFill>
          <a:blip r:embed="rId3"/>
          <a:srcRect/>
          <a:stretch>
            <a:fillRect/>
          </a:stretch>
        </p:blipFill>
        <p:spPr bwMode="auto">
          <a:xfrm>
            <a:off x="7397750" y="4864100"/>
            <a:ext cx="1201738" cy="1058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Figure 1 is a picture of a gram stain of N. meningitidis in cerebrospinal fluid (CSF) with associated polymorphonuclear leukocytes (PMNs)."/>
          <p:cNvPicPr>
            <a:picLocks noChangeAspect="1" noChangeArrowheads="1"/>
          </p:cNvPicPr>
          <p:nvPr/>
        </p:nvPicPr>
        <p:blipFill>
          <a:blip r:embed="rId4"/>
          <a:srcRect/>
          <a:stretch>
            <a:fillRect/>
          </a:stretch>
        </p:blipFill>
        <p:spPr bwMode="auto">
          <a:xfrm>
            <a:off x="7246938" y="2700338"/>
            <a:ext cx="1501775" cy="101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4925" y="6453188"/>
            <a:ext cx="9109075" cy="400050"/>
          </a:xfrm>
          <a:prstGeom prst="rect">
            <a:avLst/>
          </a:prstGeom>
        </p:spPr>
        <p:txBody>
          <a:bodyPr>
            <a:spAutoFit/>
          </a:bodyPr>
          <a:lstStyle/>
          <a:p>
            <a:pPr fontAlgn="auto">
              <a:spcBef>
                <a:spcPts val="0"/>
              </a:spcBef>
              <a:spcAft>
                <a:spcPts val="0"/>
              </a:spcAft>
              <a:defRPr/>
            </a:pPr>
            <a:r>
              <a:rPr lang="es-MX" sz="1000" b="1" spc="-20" dirty="0" smtClean="0">
                <a:solidFill>
                  <a:srgbClr val="002060"/>
                </a:solidFill>
                <a:latin typeface="+mn-lt"/>
                <a:cs typeface="+mn-cs"/>
              </a:rPr>
              <a:t>Las imágenes representan las condiciones en negritas</a:t>
            </a:r>
          </a:p>
          <a:p>
            <a:pPr fontAlgn="auto">
              <a:spcBef>
                <a:spcPts val="0"/>
              </a:spcBef>
              <a:spcAft>
                <a:spcPts val="0"/>
              </a:spcAft>
              <a:defRPr/>
            </a:pPr>
            <a:r>
              <a:rPr lang="en-CA" sz="1000" spc="-20" dirty="0">
                <a:solidFill>
                  <a:srgbClr val="002060"/>
                </a:solidFill>
              </a:rPr>
              <a:t>American Headache Society. Brainstorm. 2004. Available at: http://www.americanheadachesociety.org/assets/1/7/Book_-_Brainstorm_Syllabus.pdf. Accessed 04 December, 2014.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47675" y="254000"/>
            <a:ext cx="8229600" cy="1143000"/>
          </a:xfrm>
        </p:spPr>
        <p:txBody>
          <a:bodyPr>
            <a:normAutofit fontScale="90000"/>
          </a:bodyPr>
          <a:lstStyle/>
          <a:p>
            <a:r>
              <a:rPr lang="es-MX" altLang="fr-FR" dirty="0"/>
              <a:t>Señales de Advertencia en el Diagnóstico de Cefalea </a:t>
            </a:r>
            <a:endParaRPr lang="es-MX" altLang="fr-FR" noProof="0" dirty="0" smtClean="0"/>
          </a:p>
        </p:txBody>
      </p:sp>
      <p:sp>
        <p:nvSpPr>
          <p:cNvPr id="4" name="Rectangle 3"/>
          <p:cNvSpPr/>
          <p:nvPr/>
        </p:nvSpPr>
        <p:spPr>
          <a:xfrm>
            <a:off x="34925" y="6453188"/>
            <a:ext cx="9109075" cy="400050"/>
          </a:xfrm>
          <a:prstGeom prst="rect">
            <a:avLst/>
          </a:prstGeom>
        </p:spPr>
        <p:txBody>
          <a:bodyPr>
            <a:spAutoFit/>
          </a:bodyPr>
          <a:lstStyle/>
          <a:p>
            <a:pPr fontAlgn="auto">
              <a:spcBef>
                <a:spcPts val="0"/>
              </a:spcBef>
              <a:spcAft>
                <a:spcPts val="0"/>
              </a:spcAft>
              <a:defRPr/>
            </a:pPr>
            <a:r>
              <a:rPr lang="es-MX" sz="1000" b="1" spc="-20" dirty="0">
                <a:solidFill>
                  <a:srgbClr val="002060"/>
                </a:solidFill>
              </a:rPr>
              <a:t>Las imágenes representan l</a:t>
            </a:r>
            <a:r>
              <a:rPr lang="es-MX" sz="1000" b="1" spc="-20" dirty="0" smtClean="0">
                <a:solidFill>
                  <a:srgbClr val="002060"/>
                </a:solidFill>
              </a:rPr>
              <a:t>as condiciones </a:t>
            </a:r>
            <a:r>
              <a:rPr lang="es-MX" sz="1000" b="1" spc="-20" dirty="0">
                <a:solidFill>
                  <a:srgbClr val="002060"/>
                </a:solidFill>
              </a:rPr>
              <a:t>en negritas</a:t>
            </a:r>
          </a:p>
          <a:p>
            <a:pPr fontAlgn="auto">
              <a:spcBef>
                <a:spcPts val="0"/>
              </a:spcBef>
              <a:spcAft>
                <a:spcPts val="0"/>
              </a:spcAft>
              <a:defRPr/>
            </a:pPr>
            <a:r>
              <a:rPr lang="en-CA" sz="1000" spc="-20" dirty="0">
                <a:solidFill>
                  <a:srgbClr val="002060"/>
                </a:solidFill>
              </a:rPr>
              <a:t>American Headache Society. Brainstorm. 2004. Available at: http://www.americanheadachesociety.org/assets/1/7/Book_-_Brainstorm_Syllabus.pdf. Accessed 04 December, 2014. </a:t>
            </a:r>
          </a:p>
        </p:txBody>
      </p:sp>
      <p:pic>
        <p:nvPicPr>
          <p:cNvPr id="8194" name="Picture 2" descr="SubarachnoidP.png"/>
          <p:cNvPicPr>
            <a:picLocks noChangeAspect="1" noChangeArrowheads="1"/>
          </p:cNvPicPr>
          <p:nvPr/>
        </p:nvPicPr>
        <p:blipFill>
          <a:blip r:embed="rId3"/>
          <a:srcRect/>
          <a:stretch>
            <a:fillRect/>
          </a:stretch>
        </p:blipFill>
        <p:spPr bwMode="auto">
          <a:xfrm>
            <a:off x="7419975" y="2133600"/>
            <a:ext cx="1144588" cy="1317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srcRect/>
          <a:stretch>
            <a:fillRect/>
          </a:stretch>
        </p:blipFill>
        <p:spPr bwMode="auto">
          <a:xfrm>
            <a:off x="7235825" y="3860800"/>
            <a:ext cx="1512888" cy="1076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http://upload.wikimedia.org/wikipedia/commons/0/05/SDH.jpg"/>
          <p:cNvPicPr>
            <a:picLocks noChangeAspect="1" noChangeArrowheads="1"/>
          </p:cNvPicPr>
          <p:nvPr/>
        </p:nvPicPr>
        <p:blipFill>
          <a:blip r:embed="rId5"/>
          <a:srcRect/>
          <a:stretch>
            <a:fillRect/>
          </a:stretch>
        </p:blipFill>
        <p:spPr bwMode="auto">
          <a:xfrm>
            <a:off x="7332663" y="5084763"/>
            <a:ext cx="1319212" cy="13192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4079560239"/>
              </p:ext>
            </p:extLst>
          </p:nvPr>
        </p:nvGraphicFramePr>
        <p:xfrm>
          <a:off x="395536" y="1340768"/>
          <a:ext cx="6570662" cy="5005836"/>
        </p:xfrm>
        <a:graphic>
          <a:graphicData uri="http://schemas.openxmlformats.org/drawingml/2006/table">
            <a:tbl>
              <a:tblPr firstRow="1" bandRow="1">
                <a:tableStyleId>{5C22544A-7EE6-4342-B048-85BDC9FD1C3A}</a:tableStyleId>
              </a:tblPr>
              <a:tblGrid>
                <a:gridCol w="2610124"/>
                <a:gridCol w="3960538"/>
              </a:tblGrid>
              <a:tr h="414536">
                <a:tc>
                  <a:txBody>
                    <a:bodyPr/>
                    <a:lstStyle/>
                    <a:p>
                      <a:pPr algn="ctr"/>
                      <a:r>
                        <a:rPr lang="es-MX" sz="1800" noProof="0" dirty="0" smtClean="0"/>
                        <a:t>Señal de Advertencia </a:t>
                      </a:r>
                      <a:endParaRPr lang="es-MX" sz="1800" noProof="0" dirty="0"/>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MX" sz="1800" noProof="0" dirty="0" smtClean="0"/>
                        <a:t>Diagnóstico Diferencial</a:t>
                      </a:r>
                      <a:endParaRPr lang="es-MX" sz="1800" noProof="0" dirty="0"/>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5178">
                <a:tc>
                  <a:txBody>
                    <a:bodyPr/>
                    <a:lstStyle/>
                    <a:p>
                      <a:r>
                        <a:rPr lang="es-MX" sz="1400" noProof="0" dirty="0" smtClean="0"/>
                        <a:t>Cefalea de inicio súbito</a:t>
                      </a: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00025" indent="-200025">
                        <a:buFont typeface="Arial" panose="020B0604020202020204" pitchFamily="34" charset="0"/>
                        <a:buChar char="•"/>
                      </a:pPr>
                      <a:r>
                        <a:rPr lang="es-MX" sz="1400" b="1" noProof="0" dirty="0" smtClean="0">
                          <a:solidFill>
                            <a:srgbClr val="002060"/>
                          </a:solidFill>
                        </a:rPr>
                        <a:t>Hemorragia subaracnoidea</a:t>
                      </a:r>
                      <a:endParaRPr lang="es-MX" sz="1400" b="1" baseline="0" noProof="0" dirty="0" smtClean="0">
                        <a:solidFill>
                          <a:srgbClr val="002060"/>
                        </a:solidFill>
                      </a:endParaRPr>
                    </a:p>
                    <a:p>
                      <a:pPr marL="200025" indent="-200025">
                        <a:buFont typeface="Arial" panose="020B0604020202020204" pitchFamily="34" charset="0"/>
                        <a:buChar char="•"/>
                      </a:pPr>
                      <a:r>
                        <a:rPr lang="es-MX" sz="1400" b="0" baseline="0" noProof="0" dirty="0" smtClean="0">
                          <a:solidFill>
                            <a:srgbClr val="002060"/>
                          </a:solidFill>
                        </a:rPr>
                        <a:t>Síndrome de vasoconstricción cerebral reversible</a:t>
                      </a:r>
                    </a:p>
                    <a:p>
                      <a:pPr marL="200025" indent="-200025">
                        <a:buFont typeface="Arial" panose="020B0604020202020204" pitchFamily="34" charset="0"/>
                        <a:buChar char="•"/>
                      </a:pPr>
                      <a:r>
                        <a:rPr lang="es-MX" sz="1400" b="0" baseline="0" noProof="0" dirty="0" smtClean="0">
                          <a:solidFill>
                            <a:srgbClr val="002060"/>
                          </a:solidFill>
                        </a:rPr>
                        <a:t>Disección arteria cervical</a:t>
                      </a:r>
                    </a:p>
                    <a:p>
                      <a:pPr marL="200025" indent="-200025">
                        <a:buFont typeface="Arial" panose="020B0604020202020204" pitchFamily="34" charset="0"/>
                        <a:buChar char="•"/>
                      </a:pPr>
                      <a:r>
                        <a:rPr lang="es-MX" sz="1400" b="0" baseline="0" noProof="0" dirty="0" smtClean="0">
                          <a:solidFill>
                            <a:srgbClr val="002060"/>
                          </a:solidFill>
                        </a:rPr>
                        <a:t>Trombosis </a:t>
                      </a:r>
                      <a:r>
                        <a:rPr lang="es-MX" sz="1400" b="0" kern="1200" baseline="0" noProof="0" dirty="0" smtClean="0">
                          <a:solidFill>
                            <a:srgbClr val="002060"/>
                          </a:solidFill>
                          <a:latin typeface="+mn-lt"/>
                          <a:ea typeface="+mn-ea"/>
                          <a:cs typeface="+mn-cs"/>
                        </a:rPr>
                        <a:t>venosa cerebral</a:t>
                      </a:r>
                    </a:p>
                    <a:p>
                      <a:pPr marL="200025" indent="-200025">
                        <a:buFont typeface="Arial" panose="020B0604020202020204" pitchFamily="34" charset="0"/>
                        <a:buChar char="•"/>
                      </a:pPr>
                      <a:r>
                        <a:rPr lang="es-MX" sz="1400" b="0" kern="1200" baseline="0" dirty="0" smtClean="0">
                          <a:solidFill>
                            <a:srgbClr val="002060"/>
                          </a:solidFill>
                          <a:latin typeface="+mn-lt"/>
                          <a:ea typeface="+mn-ea"/>
                          <a:cs typeface="+mn-cs"/>
                        </a:rPr>
                        <a:t>Apoplejía hipofisiaria</a:t>
                      </a:r>
                    </a:p>
                    <a:p>
                      <a:pPr marL="200025" indent="-200025">
                        <a:buFont typeface="Arial" panose="020B0604020202020204" pitchFamily="34" charset="0"/>
                        <a:buChar char="•"/>
                      </a:pPr>
                      <a:r>
                        <a:rPr lang="es-MX" sz="1400" b="0" kern="1200" baseline="0" noProof="0" dirty="0" smtClean="0">
                          <a:solidFill>
                            <a:srgbClr val="002060"/>
                          </a:solidFill>
                          <a:latin typeface="+mn-lt"/>
                          <a:ea typeface="+mn-ea"/>
                          <a:cs typeface="+mn-cs"/>
                        </a:rPr>
                        <a:t>Hemorragia en una malformación arteriovenosa o en masa</a:t>
                      </a:r>
                    </a:p>
                    <a:p>
                      <a:pPr marL="200025" indent="-200025">
                        <a:buFont typeface="Arial" panose="020B0604020202020204" pitchFamily="34" charset="0"/>
                        <a:buChar char="•"/>
                      </a:pPr>
                      <a:r>
                        <a:rPr lang="es-MX" sz="1400" b="0" kern="1200" baseline="0" noProof="0" dirty="0" smtClean="0">
                          <a:solidFill>
                            <a:srgbClr val="002060"/>
                          </a:solidFill>
                          <a:latin typeface="+mn-lt"/>
                          <a:ea typeface="+mn-ea"/>
                          <a:cs typeface="+mn-cs"/>
                        </a:rPr>
                        <a:t>Lesión en masa</a:t>
                      </a:r>
                      <a:endParaRPr lang="es-MX" sz="1400" b="0" kern="1200" baseline="0" noProof="0" dirty="0">
                        <a:solidFill>
                          <a:srgbClr val="002060"/>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14536">
                <a:tc>
                  <a:txBody>
                    <a:bodyPr/>
                    <a:lstStyle/>
                    <a:p>
                      <a:pPr marL="0" algn="ctr" defTabSz="914400" rtl="0" eaLnBrk="1" latinLnBrk="0" hangingPunct="1"/>
                      <a:r>
                        <a:rPr lang="es-MX" sz="1800" b="1" kern="1200" noProof="0" dirty="0" smtClean="0">
                          <a:solidFill>
                            <a:schemeClr val="lt1"/>
                          </a:solidFill>
                          <a:latin typeface="+mn-lt"/>
                          <a:ea typeface="+mn-ea"/>
                          <a:cs typeface="+mn-cs"/>
                        </a:rPr>
                        <a:t>Señal de Advertencia </a:t>
                      </a:r>
                      <a:endParaRPr lang="es-MX" sz="1800" b="1" kern="1200" noProof="0" dirty="0">
                        <a:solidFill>
                          <a:schemeClr val="lt1"/>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c>
                  <a:txBody>
                    <a:bodyPr/>
                    <a:lstStyle/>
                    <a:p>
                      <a:pPr marL="0" algn="ctr" defTabSz="914400" rtl="0" eaLnBrk="1" latinLnBrk="0" hangingPunct="1"/>
                      <a:r>
                        <a:rPr lang="es-MX" sz="1800" b="1" kern="1200" noProof="0" dirty="0" smtClean="0">
                          <a:solidFill>
                            <a:schemeClr val="lt1"/>
                          </a:solidFill>
                          <a:latin typeface="+mn-lt"/>
                          <a:ea typeface="+mn-ea"/>
                          <a:cs typeface="+mn-cs"/>
                        </a:rPr>
                        <a:t>Diagnóstico Diferencial</a:t>
                      </a:r>
                      <a:endParaRPr lang="es-MX" sz="1800" b="1" kern="1200" noProof="0" dirty="0">
                        <a:solidFill>
                          <a:schemeClr val="lt1"/>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r>
              <a:tr h="811577">
                <a:tc>
                  <a:txBody>
                    <a:bodyPr/>
                    <a:lstStyle/>
                    <a:p>
                      <a:r>
                        <a:rPr lang="es-MX" sz="1400" noProof="0" dirty="0" smtClean="0">
                          <a:solidFill>
                            <a:srgbClr val="002060"/>
                          </a:solidFill>
                        </a:rPr>
                        <a:t>La</a:t>
                      </a:r>
                      <a:r>
                        <a:rPr lang="es-MX" sz="1400" baseline="0" noProof="0" dirty="0" smtClean="0">
                          <a:solidFill>
                            <a:srgbClr val="002060"/>
                          </a:solidFill>
                        </a:rPr>
                        <a:t> c</a:t>
                      </a:r>
                      <a:r>
                        <a:rPr lang="es-MX" sz="1400" noProof="0" dirty="0" smtClean="0">
                          <a:solidFill>
                            <a:srgbClr val="002060"/>
                          </a:solidFill>
                        </a:rPr>
                        <a:t>efalea inicia en un paciente </a:t>
                      </a:r>
                      <a:r>
                        <a:rPr lang="es-MX" sz="1400" baseline="0" noProof="0" dirty="0" smtClean="0">
                          <a:solidFill>
                            <a:srgbClr val="002060"/>
                          </a:solidFill>
                        </a:rPr>
                        <a:t>&gt;50 años de edad</a:t>
                      </a:r>
                      <a:endParaRPr lang="es-MX" sz="1400" noProof="0" dirty="0">
                        <a:solidFill>
                          <a:srgbClr val="002060"/>
                        </a:solidFill>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c>
                  <a:txBody>
                    <a:bodyPr/>
                    <a:lstStyle/>
                    <a:p>
                      <a:pPr marL="200025" indent="-200025" algn="l" defTabSz="914400" rtl="0" eaLnBrk="1" latinLnBrk="0" hangingPunct="1">
                        <a:buFont typeface="Arial" panose="020B0604020202020204" pitchFamily="34" charset="0"/>
                        <a:buChar char="•"/>
                      </a:pPr>
                      <a:r>
                        <a:rPr lang="es-MX" sz="1400" b="1" kern="1200" dirty="0" smtClean="0">
                          <a:solidFill>
                            <a:srgbClr val="002060"/>
                          </a:solidFill>
                          <a:latin typeface="+mn-lt"/>
                          <a:ea typeface="+mn-ea"/>
                          <a:cs typeface="+mn-cs"/>
                        </a:rPr>
                        <a:t>Arteritis de células gigantes </a:t>
                      </a:r>
                      <a:r>
                        <a:rPr lang="es-MX" sz="1400" b="1" kern="1200" noProof="0" dirty="0" smtClean="0">
                          <a:solidFill>
                            <a:srgbClr val="002060"/>
                          </a:solidFill>
                          <a:latin typeface="+mn-lt"/>
                          <a:ea typeface="+mn-ea"/>
                          <a:cs typeface="+mn-cs"/>
                        </a:rPr>
                        <a:t>(arteritis temporal )</a:t>
                      </a:r>
                    </a:p>
                    <a:p>
                      <a:pPr marL="200025" indent="-200025" algn="l" defTabSz="914400" rtl="0" eaLnBrk="1" latinLnBrk="0" hangingPunct="1">
                        <a:buFont typeface="Arial" panose="020B0604020202020204" pitchFamily="34" charset="0"/>
                        <a:buChar char="•"/>
                      </a:pPr>
                      <a:r>
                        <a:rPr lang="es-MX" sz="1400" b="0" kern="1200" noProof="0" dirty="0" smtClean="0">
                          <a:solidFill>
                            <a:srgbClr val="002060"/>
                          </a:solidFill>
                          <a:latin typeface="+mn-lt"/>
                          <a:ea typeface="+mn-ea"/>
                          <a:cs typeface="+mn-cs"/>
                        </a:rPr>
                        <a:t>Lesión en masa</a:t>
                      </a:r>
                      <a:endParaRPr lang="es-MX" sz="1400" b="0" kern="1200" noProof="0" dirty="0">
                        <a:solidFill>
                          <a:srgbClr val="002060"/>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r>
              <a:tr h="414143">
                <a:tc>
                  <a:txBody>
                    <a:bodyPr/>
                    <a:lstStyle/>
                    <a:p>
                      <a:pPr marL="0" algn="ctr" defTabSz="914400" rtl="0" eaLnBrk="1" latinLnBrk="0" hangingPunct="1"/>
                      <a:r>
                        <a:rPr lang="es-MX" sz="1800" b="1" kern="1200" noProof="0" dirty="0" smtClean="0">
                          <a:solidFill>
                            <a:schemeClr val="lt1"/>
                          </a:solidFill>
                          <a:latin typeface="+mn-lt"/>
                          <a:ea typeface="+mn-ea"/>
                          <a:cs typeface="+mn-cs"/>
                        </a:rPr>
                        <a:t>Señal de Advertencia </a:t>
                      </a:r>
                      <a:endParaRPr lang="es-MX" sz="1800" b="1" kern="1200" noProof="0" dirty="0">
                        <a:solidFill>
                          <a:schemeClr val="lt1"/>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c>
                  <a:txBody>
                    <a:bodyPr/>
                    <a:lstStyle/>
                    <a:p>
                      <a:pPr marL="0" algn="ctr" defTabSz="914400" rtl="0" eaLnBrk="1" latinLnBrk="0" hangingPunct="1"/>
                      <a:r>
                        <a:rPr lang="es-MX" sz="1800" b="1" kern="1200" noProof="0" dirty="0" smtClean="0">
                          <a:solidFill>
                            <a:schemeClr val="lt1"/>
                          </a:solidFill>
                          <a:latin typeface="+mn-lt"/>
                          <a:ea typeface="+mn-ea"/>
                          <a:cs typeface="+mn-cs"/>
                        </a:rPr>
                        <a:t>Diagnóstico Diferencial</a:t>
                      </a:r>
                      <a:endParaRPr lang="es-MX" sz="1800" b="1" kern="1200" noProof="0" dirty="0">
                        <a:solidFill>
                          <a:schemeClr val="lt1"/>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C6FCF"/>
                    </a:solidFill>
                  </a:tcPr>
                </a:tc>
              </a:tr>
              <a:tr h="1152692">
                <a:tc>
                  <a:txBody>
                    <a:bodyPr/>
                    <a:lstStyle/>
                    <a:p>
                      <a:pPr marL="0" algn="l" defTabSz="914400" rtl="0" eaLnBrk="1" latinLnBrk="0" hangingPunct="1"/>
                      <a:r>
                        <a:rPr lang="es-MX" sz="1400" kern="1200" noProof="0" dirty="0" smtClean="0">
                          <a:solidFill>
                            <a:srgbClr val="002060"/>
                          </a:solidFill>
                          <a:latin typeface="+mn-lt"/>
                          <a:ea typeface="+mn-ea"/>
                          <a:cs typeface="+mn-cs"/>
                        </a:rPr>
                        <a:t>Patrón acelerado de cefaleas</a:t>
                      </a:r>
                      <a:endParaRPr lang="es-MX" sz="1400" kern="1200" noProof="0" dirty="0">
                        <a:solidFill>
                          <a:srgbClr val="002060"/>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c>
                  <a:txBody>
                    <a:bodyPr/>
                    <a:lstStyle/>
                    <a:p>
                      <a:pPr marL="200025" indent="-200025" algn="l" defTabSz="914400" rtl="0" eaLnBrk="1" latinLnBrk="0" hangingPunct="1">
                        <a:buFont typeface="Arial" panose="020B0604020202020204" pitchFamily="34" charset="0"/>
                        <a:buChar char="•"/>
                      </a:pPr>
                      <a:r>
                        <a:rPr lang="es-MX" sz="1400" b="0" kern="1200" noProof="0" dirty="0" smtClean="0">
                          <a:solidFill>
                            <a:srgbClr val="002060"/>
                          </a:solidFill>
                          <a:latin typeface="+mn-lt"/>
                          <a:ea typeface="+mn-ea"/>
                          <a:cs typeface="+mn-cs"/>
                        </a:rPr>
                        <a:t>Lesión en masa</a:t>
                      </a:r>
                    </a:p>
                    <a:p>
                      <a:pPr marL="200025" indent="-200025" algn="l" defTabSz="914400" rtl="0" eaLnBrk="1" latinLnBrk="0" hangingPunct="1">
                        <a:buFont typeface="Arial" panose="020B0604020202020204" pitchFamily="34" charset="0"/>
                        <a:buChar char="•"/>
                      </a:pPr>
                      <a:r>
                        <a:rPr lang="es-MX" sz="1400" b="1" kern="1200" noProof="0" dirty="0" smtClean="0">
                          <a:solidFill>
                            <a:srgbClr val="002060"/>
                          </a:solidFill>
                          <a:latin typeface="+mn-lt"/>
                          <a:ea typeface="+mn-ea"/>
                          <a:cs typeface="+mn-cs"/>
                        </a:rPr>
                        <a:t>Subdural hematoma</a:t>
                      </a:r>
                    </a:p>
                    <a:p>
                      <a:pPr marL="200025" indent="-200025" algn="l" defTabSz="914400" rtl="0" eaLnBrk="1" latinLnBrk="0" hangingPunct="1">
                        <a:buFont typeface="Arial" panose="020B0604020202020204" pitchFamily="34" charset="0"/>
                        <a:buChar char="•"/>
                      </a:pPr>
                      <a:r>
                        <a:rPr lang="es-MX" sz="1400" b="0" kern="1200" noProof="0" dirty="0" smtClean="0">
                          <a:solidFill>
                            <a:srgbClr val="002060"/>
                          </a:solidFill>
                          <a:latin typeface="+mn-lt"/>
                          <a:ea typeface="+mn-ea"/>
                          <a:cs typeface="+mn-cs"/>
                        </a:rPr>
                        <a:t>Uso exagerado de medicamento</a:t>
                      </a:r>
                      <a:endParaRPr lang="es-MX" sz="1400" b="0" kern="1200" noProof="0" dirty="0">
                        <a:solidFill>
                          <a:srgbClr val="002060"/>
                        </a:solidFill>
                        <a:latin typeface="+mn-lt"/>
                        <a:ea typeface="+mn-ea"/>
                        <a:cs typeface="+mn-cs"/>
                      </a:endParaRPr>
                    </a:p>
                  </a:txBody>
                  <a:tcPr marL="91442" marR="91442" marT="45736" marB="457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D5ED"/>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noProof="0" dirty="0" smtClean="0"/>
              <a:t>Criterios de Diagnóstico ICHD-3 para </a:t>
            </a:r>
            <a:br>
              <a:rPr lang="es-MX" noProof="0" dirty="0" smtClean="0"/>
            </a:br>
            <a:r>
              <a:rPr lang="es-MX" noProof="0" dirty="0" smtClean="0"/>
              <a:t>Migraña sin Aura </a:t>
            </a:r>
            <a:endParaRPr lang="es-MX" noProof="0" dirty="0"/>
          </a:p>
        </p:txBody>
      </p:sp>
      <p:sp>
        <p:nvSpPr>
          <p:cNvPr id="3" name="Rectangle 2"/>
          <p:cNvSpPr>
            <a:spLocks noChangeArrowheads="1"/>
          </p:cNvSpPr>
          <p:nvPr/>
        </p:nvSpPr>
        <p:spPr bwMode="auto">
          <a:xfrm>
            <a:off x="2047875" y="5800725"/>
            <a:ext cx="5472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sz="2000" b="1" dirty="0" smtClean="0">
                <a:hlinkClick r:id="rId3"/>
              </a:rPr>
              <a:t>Liga de diagnóstico </a:t>
            </a:r>
            <a:r>
              <a:rPr lang="es-MX" altLang="fr-FR" sz="2000" b="1" dirty="0">
                <a:hlinkClick r:id="rId3"/>
              </a:rPr>
              <a:t>ICHD-3 </a:t>
            </a:r>
            <a:r>
              <a:rPr lang="es-MX" altLang="fr-FR" sz="2000" b="1" dirty="0" smtClean="0">
                <a:hlinkClick r:id="rId3"/>
              </a:rPr>
              <a:t>de migraña sin aura </a:t>
            </a:r>
            <a:endParaRPr lang="es-MX" altLang="fr-FR" sz="2000" b="1" dirty="0"/>
          </a:p>
        </p:txBody>
      </p:sp>
      <p:sp>
        <p:nvSpPr>
          <p:cNvPr id="6" name="TextBox 5"/>
          <p:cNvSpPr txBox="1"/>
          <p:nvPr/>
        </p:nvSpPr>
        <p:spPr>
          <a:xfrm>
            <a:off x="538163" y="1635125"/>
            <a:ext cx="8437562" cy="3939540"/>
          </a:xfrm>
          <a:prstGeom prst="rect">
            <a:avLst/>
          </a:prstGeom>
          <a:noFill/>
        </p:spPr>
        <p:txBody>
          <a:bodyPr>
            <a:spAutoFit/>
          </a:bodyPr>
          <a:lstStyle/>
          <a:p>
            <a:pPr marL="342900" indent="-342900" fontAlgn="auto">
              <a:spcBef>
                <a:spcPts val="0"/>
              </a:spcBef>
              <a:spcAft>
                <a:spcPts val="600"/>
              </a:spcAft>
              <a:buFont typeface="+mj-lt"/>
              <a:buAutoNum type="alphaUcPeriod"/>
              <a:defRPr/>
            </a:pPr>
            <a:r>
              <a:rPr lang="es-MX" sz="2000" dirty="0" smtClean="0">
                <a:solidFill>
                  <a:schemeClr val="tx2"/>
                </a:solidFill>
                <a:latin typeface="+mn-lt"/>
                <a:cs typeface="+mn-cs"/>
              </a:rPr>
              <a:t>Cuando menos cinco ataques que cumplen los criterios B a D</a:t>
            </a:r>
          </a:p>
          <a:p>
            <a:pPr marL="342900" indent="-342900" fontAlgn="auto">
              <a:spcBef>
                <a:spcPts val="0"/>
              </a:spcBef>
              <a:spcAft>
                <a:spcPts val="600"/>
              </a:spcAft>
              <a:buFont typeface="+mj-lt"/>
              <a:buAutoNum type="alphaUcPeriod"/>
              <a:defRPr/>
            </a:pPr>
            <a:r>
              <a:rPr lang="es-MX" sz="2000" dirty="0" smtClean="0">
                <a:solidFill>
                  <a:schemeClr val="tx2"/>
                </a:solidFill>
                <a:latin typeface="+mn-lt"/>
                <a:cs typeface="+mn-cs"/>
              </a:rPr>
              <a:t>Ataques de cefalea que duran 4 a 72 horas (no-tratados o tratados sin éxito)</a:t>
            </a:r>
          </a:p>
          <a:p>
            <a:pPr marL="342900" indent="-342900" fontAlgn="auto">
              <a:spcBef>
                <a:spcPts val="0"/>
              </a:spcBef>
              <a:spcAft>
                <a:spcPts val="600"/>
              </a:spcAft>
              <a:buFont typeface="+mj-lt"/>
              <a:buAutoNum type="alphaUcPeriod"/>
              <a:defRPr/>
            </a:pPr>
            <a:r>
              <a:rPr lang="es-MX" sz="2000" dirty="0" smtClean="0">
                <a:solidFill>
                  <a:schemeClr val="tx2"/>
                </a:solidFill>
                <a:latin typeface="+mn-lt"/>
                <a:cs typeface="+mn-cs"/>
              </a:rPr>
              <a:t>La cefalea tiene ≥2 de las siguientes características</a:t>
            </a:r>
          </a:p>
          <a:p>
            <a:pPr marL="892175" indent="-260350" fontAlgn="auto">
              <a:spcBef>
                <a:spcPts val="0"/>
              </a:spcBef>
              <a:spcAft>
                <a:spcPts val="0"/>
              </a:spcAft>
              <a:buFont typeface="+mj-lt"/>
              <a:buAutoNum type="arabicPeriod"/>
              <a:defRPr/>
            </a:pPr>
            <a:r>
              <a:rPr lang="es-MX" sz="2000" dirty="0" smtClean="0">
                <a:solidFill>
                  <a:schemeClr val="tx2"/>
                </a:solidFill>
                <a:latin typeface="+mn-lt"/>
                <a:cs typeface="+mn-cs"/>
              </a:rPr>
              <a:t>Ubicación </a:t>
            </a:r>
            <a:r>
              <a:rPr lang="es-MX" sz="2000" dirty="0">
                <a:solidFill>
                  <a:schemeClr val="tx2"/>
                </a:solidFill>
              </a:rPr>
              <a:t>u</a:t>
            </a:r>
            <a:r>
              <a:rPr lang="es-MX" sz="2000" dirty="0" smtClean="0">
                <a:solidFill>
                  <a:schemeClr val="tx2"/>
                </a:solidFill>
              </a:rPr>
              <a:t>nilateral </a:t>
            </a:r>
            <a:endParaRPr lang="es-MX" sz="2000" dirty="0" smtClean="0">
              <a:solidFill>
                <a:schemeClr val="tx2"/>
              </a:solidFill>
              <a:latin typeface="+mn-lt"/>
              <a:cs typeface="+mn-cs"/>
            </a:endParaRPr>
          </a:p>
          <a:p>
            <a:pPr marL="892175" indent="-260350" fontAlgn="auto">
              <a:spcBef>
                <a:spcPts val="0"/>
              </a:spcBef>
              <a:spcAft>
                <a:spcPts val="0"/>
              </a:spcAft>
              <a:buFont typeface="+mj-lt"/>
              <a:buAutoNum type="arabicPeriod"/>
              <a:defRPr/>
            </a:pPr>
            <a:r>
              <a:rPr lang="es-MX" sz="2000" dirty="0" smtClean="0">
                <a:solidFill>
                  <a:schemeClr val="tx2"/>
                </a:solidFill>
                <a:latin typeface="+mn-lt"/>
                <a:cs typeface="+mn-cs"/>
              </a:rPr>
              <a:t>Naturaleza pulsátil</a:t>
            </a:r>
          </a:p>
          <a:p>
            <a:pPr marL="892175" indent="-260350" fontAlgn="auto">
              <a:spcBef>
                <a:spcPts val="0"/>
              </a:spcBef>
              <a:spcAft>
                <a:spcPts val="0"/>
              </a:spcAft>
              <a:buFont typeface="+mj-lt"/>
              <a:buAutoNum type="arabicPeriod"/>
              <a:defRPr/>
            </a:pPr>
            <a:r>
              <a:rPr lang="es-MX" sz="2000" dirty="0" smtClean="0">
                <a:solidFill>
                  <a:schemeClr val="tx2"/>
                </a:solidFill>
                <a:latin typeface="+mn-lt"/>
                <a:cs typeface="+mn-cs"/>
              </a:rPr>
              <a:t>Intensidad del dolor moderada o severa</a:t>
            </a:r>
          </a:p>
          <a:p>
            <a:pPr marL="892175" indent="-260350" fontAlgn="auto">
              <a:spcBef>
                <a:spcPts val="0"/>
              </a:spcBef>
              <a:spcAft>
                <a:spcPts val="600"/>
              </a:spcAft>
              <a:buFont typeface="+mj-lt"/>
              <a:buAutoNum type="arabicPeriod"/>
              <a:defRPr/>
            </a:pPr>
            <a:r>
              <a:rPr lang="es-MX" sz="2000" dirty="0" smtClean="0">
                <a:solidFill>
                  <a:schemeClr val="tx2"/>
                </a:solidFill>
                <a:latin typeface="+mn-lt"/>
                <a:cs typeface="+mn-cs"/>
              </a:rPr>
              <a:t>Agravación que causa evitación de la actividad física de rutina*</a:t>
            </a:r>
          </a:p>
          <a:p>
            <a:pPr marL="342900" indent="-342900" fontAlgn="auto">
              <a:spcBef>
                <a:spcPts val="0"/>
              </a:spcBef>
              <a:spcAft>
                <a:spcPts val="600"/>
              </a:spcAft>
              <a:buFont typeface="+mj-lt"/>
              <a:buAutoNum type="alphaUcPeriod" startAt="4"/>
              <a:defRPr/>
            </a:pPr>
            <a:r>
              <a:rPr lang="es-MX" sz="2000" dirty="0" smtClean="0">
                <a:solidFill>
                  <a:schemeClr val="tx2"/>
                </a:solidFill>
                <a:latin typeface="+mn-lt"/>
                <a:cs typeface="+mn-cs"/>
              </a:rPr>
              <a:t>Durante la cefalea ≥1 de los siguientes</a:t>
            </a:r>
          </a:p>
          <a:p>
            <a:pPr marL="892175" indent="-260350" fontAlgn="auto">
              <a:spcBef>
                <a:spcPts val="0"/>
              </a:spcBef>
              <a:spcAft>
                <a:spcPts val="0"/>
              </a:spcAft>
              <a:buFont typeface="+mj-lt"/>
              <a:buAutoNum type="arabicPeriod"/>
              <a:defRPr/>
            </a:pPr>
            <a:r>
              <a:rPr lang="es-MX" sz="2000" dirty="0" smtClean="0">
                <a:solidFill>
                  <a:schemeClr val="tx2"/>
                </a:solidFill>
                <a:latin typeface="+mn-lt"/>
                <a:cs typeface="+mn-cs"/>
              </a:rPr>
              <a:t>Náusea y/o Vómito</a:t>
            </a:r>
          </a:p>
          <a:p>
            <a:pPr marL="892175" indent="-260350" fontAlgn="auto">
              <a:spcBef>
                <a:spcPts val="0"/>
              </a:spcBef>
              <a:spcAft>
                <a:spcPts val="600"/>
              </a:spcAft>
              <a:buFont typeface="+mj-lt"/>
              <a:buAutoNum type="arabicPeriod"/>
              <a:defRPr/>
            </a:pPr>
            <a:r>
              <a:rPr lang="es-MX" sz="2000" dirty="0">
                <a:solidFill>
                  <a:schemeClr val="tx2"/>
                </a:solidFill>
                <a:latin typeface="+mn-lt"/>
                <a:cs typeface="+mn-cs"/>
              </a:rPr>
              <a:t>F</a:t>
            </a:r>
            <a:r>
              <a:rPr lang="es-MX" sz="2000" dirty="0" smtClean="0">
                <a:solidFill>
                  <a:schemeClr val="tx2"/>
                </a:solidFill>
                <a:latin typeface="+mn-lt"/>
                <a:cs typeface="+mn-cs"/>
              </a:rPr>
              <a:t>otofobia y fonofobia</a:t>
            </a:r>
          </a:p>
          <a:p>
            <a:pPr marL="342900" indent="-342900" fontAlgn="auto">
              <a:spcBef>
                <a:spcPts val="0"/>
              </a:spcBef>
              <a:spcAft>
                <a:spcPts val="600"/>
              </a:spcAft>
              <a:buFont typeface="+mj-lt"/>
              <a:buAutoNum type="arabicPeriod"/>
              <a:defRPr/>
            </a:pPr>
            <a:r>
              <a:rPr lang="es-MX" sz="2000" dirty="0">
                <a:solidFill>
                  <a:schemeClr val="tx2"/>
                </a:solidFill>
                <a:latin typeface="+mn-lt"/>
                <a:cs typeface="+mn-cs"/>
              </a:rPr>
              <a:t>No mejor justificado por otro diagnóstico ICHD-3 </a:t>
            </a:r>
          </a:p>
        </p:txBody>
      </p:sp>
      <p:sp>
        <p:nvSpPr>
          <p:cNvPr id="65541" name="Rectangle 7"/>
          <p:cNvSpPr>
            <a:spLocks noChangeArrowheads="1"/>
          </p:cNvSpPr>
          <p:nvPr/>
        </p:nvSpPr>
        <p:spPr bwMode="auto">
          <a:xfrm>
            <a:off x="17463" y="6330950"/>
            <a:ext cx="8731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smtClean="0"/>
              <a:t>*</a:t>
            </a:r>
            <a:r>
              <a:rPr lang="es-MX" altLang="fr-FR" sz="1000" dirty="0" smtClean="0"/>
              <a:t>Por ejemplo, caminar o subir escaleras</a:t>
            </a:r>
          </a:p>
          <a:p>
            <a:pPr eaLnBrk="1" hangingPunct="1">
              <a:spcBef>
                <a:spcPct val="0"/>
              </a:spcBef>
              <a:buFontTx/>
              <a:buNone/>
            </a:pPr>
            <a:r>
              <a:rPr lang="en-CA" altLang="fr-FR" sz="1000" dirty="0"/>
              <a:t>ICHD = International Classification of Headache Disorders</a:t>
            </a:r>
          </a:p>
          <a:p>
            <a:pPr eaLnBrk="1" hangingPunct="1">
              <a:spcBef>
                <a:spcPct val="0"/>
              </a:spcBef>
              <a:buFontTx/>
              <a:buNone/>
            </a:pPr>
            <a:r>
              <a:rPr lang="en-CA" altLang="fr-FR" sz="1000" dirty="0"/>
              <a:t>Headache Classification Committee of the International Headache Society (IHS). </a:t>
            </a:r>
            <a:r>
              <a:rPr lang="en-CA" altLang="fr-FR" sz="1000" i="1" dirty="0"/>
              <a:t>Cephalalgia</a:t>
            </a:r>
            <a:r>
              <a:rPr lang="en-CA" altLang="fr-FR" sz="1000" dirty="0"/>
              <a:t>. 2013;33(9):629-808.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dirty="0"/>
              <a:t>Criterios de Diagnóstico ICHD-3 para </a:t>
            </a:r>
            <a:br>
              <a:rPr lang="es-MX" dirty="0"/>
            </a:br>
            <a:r>
              <a:rPr lang="es-MX" dirty="0"/>
              <a:t>Migraña </a:t>
            </a:r>
            <a:r>
              <a:rPr lang="es-MX" dirty="0" smtClean="0"/>
              <a:t>con Aura </a:t>
            </a:r>
            <a:endParaRPr lang="es-MX" noProof="0" dirty="0"/>
          </a:p>
        </p:txBody>
      </p:sp>
      <p:sp>
        <p:nvSpPr>
          <p:cNvPr id="6" name="Rectangle 5"/>
          <p:cNvSpPr>
            <a:spLocks noChangeArrowheads="1"/>
          </p:cNvSpPr>
          <p:nvPr/>
        </p:nvSpPr>
        <p:spPr bwMode="auto">
          <a:xfrm>
            <a:off x="2051050" y="6069013"/>
            <a:ext cx="547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sz="2000" b="1" dirty="0">
                <a:hlinkClick r:id="rId3"/>
              </a:rPr>
              <a:t>Liga de diagnóstico ICHD-3 de migraña </a:t>
            </a:r>
            <a:r>
              <a:rPr lang="es-MX" altLang="fr-FR" sz="2000" b="1" dirty="0" smtClean="0">
                <a:hlinkClick r:id="rId3"/>
              </a:rPr>
              <a:t>con aura </a:t>
            </a:r>
            <a:endParaRPr lang="es-MX" altLang="fr-FR" sz="2000" b="1" dirty="0"/>
          </a:p>
        </p:txBody>
      </p:sp>
      <p:sp>
        <p:nvSpPr>
          <p:cNvPr id="7" name="TextBox 6"/>
          <p:cNvSpPr txBox="1"/>
          <p:nvPr/>
        </p:nvSpPr>
        <p:spPr>
          <a:xfrm>
            <a:off x="467544" y="1412776"/>
            <a:ext cx="8437562" cy="4524315"/>
          </a:xfrm>
          <a:prstGeom prst="rect">
            <a:avLst/>
          </a:prstGeom>
          <a:noFill/>
        </p:spPr>
        <p:txBody>
          <a:bodyPr>
            <a:spAutoFit/>
          </a:bodyPr>
          <a:lstStyle/>
          <a:p>
            <a:pPr marL="342900" indent="-342900" fontAlgn="auto">
              <a:spcBef>
                <a:spcPts val="0"/>
              </a:spcBef>
              <a:spcAft>
                <a:spcPts val="0"/>
              </a:spcAft>
              <a:buFont typeface="+mj-lt"/>
              <a:buAutoNum type="alphaUcPeriod"/>
              <a:defRPr/>
            </a:pPr>
            <a:r>
              <a:rPr lang="es-MX" dirty="0" smtClean="0">
                <a:solidFill>
                  <a:schemeClr val="tx2"/>
                </a:solidFill>
                <a:latin typeface="+mn-lt"/>
                <a:cs typeface="+mn-cs"/>
              </a:rPr>
              <a:t>Cuando menos dos ataques que cumplen los criterios B y C</a:t>
            </a:r>
          </a:p>
          <a:p>
            <a:pPr marL="342900" indent="-342900" fontAlgn="auto">
              <a:spcBef>
                <a:spcPts val="0"/>
              </a:spcBef>
              <a:spcAft>
                <a:spcPts val="0"/>
              </a:spcAft>
              <a:buFont typeface="+mj-lt"/>
              <a:buAutoNum type="alphaUcPeriod"/>
              <a:defRPr/>
            </a:pPr>
            <a:r>
              <a:rPr lang="es-MX" dirty="0" smtClean="0">
                <a:solidFill>
                  <a:schemeClr val="tx2"/>
                </a:solidFill>
                <a:latin typeface="+mn-lt"/>
                <a:cs typeface="+mn-cs"/>
              </a:rPr>
              <a:t>Uno o más de los siguientes síntomas de aura totalmente reversibles:</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Visuales</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Sensoriales</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Del habla y/o lenguaje</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Motores</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Del tronco encefálico</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Retinal</a:t>
            </a:r>
          </a:p>
          <a:p>
            <a:pPr marL="342900" indent="-342900" fontAlgn="auto">
              <a:spcBef>
                <a:spcPts val="0"/>
              </a:spcBef>
              <a:spcAft>
                <a:spcPts val="0"/>
              </a:spcAft>
              <a:buFont typeface="+mj-lt"/>
              <a:buAutoNum type="alphaUcPeriod" startAt="3"/>
              <a:defRPr/>
            </a:pPr>
            <a:r>
              <a:rPr lang="es-MX" dirty="0" smtClean="0">
                <a:solidFill>
                  <a:schemeClr val="tx2"/>
                </a:solidFill>
                <a:latin typeface="+mn-lt"/>
                <a:cs typeface="+mn-cs"/>
              </a:rPr>
              <a:t>Cuando menos dos de los siguientes:</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Cuando menos un síntoma de aura se disemina gradualmente durante ≥5 minutos, y/o dos o más síntomas ocurren en sucesión</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Cada síntoma de aura individual dura 60 minutos</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Cuando menos un síntoma de aura es unilateral</a:t>
            </a:r>
          </a:p>
          <a:p>
            <a:pPr marL="892175" indent="-260350" fontAlgn="auto">
              <a:spcBef>
                <a:spcPts val="0"/>
              </a:spcBef>
              <a:spcAft>
                <a:spcPts val="0"/>
              </a:spcAft>
              <a:buFont typeface="+mj-lt"/>
              <a:buAutoNum type="arabicPeriod"/>
              <a:defRPr/>
            </a:pPr>
            <a:r>
              <a:rPr lang="es-MX" dirty="0" smtClean="0">
                <a:solidFill>
                  <a:schemeClr val="tx2"/>
                </a:solidFill>
                <a:latin typeface="+mn-lt"/>
                <a:cs typeface="+mn-cs"/>
              </a:rPr>
              <a:t>El aura está acompañada, o seguida dentro de 60 minutos, por cefalea</a:t>
            </a:r>
          </a:p>
          <a:p>
            <a:pPr marL="342900" indent="-342900" fontAlgn="auto">
              <a:spcBef>
                <a:spcPts val="0"/>
              </a:spcBef>
              <a:spcAft>
                <a:spcPts val="0"/>
              </a:spcAft>
              <a:buFont typeface="+mj-lt"/>
              <a:buAutoNum type="alphaUcPeriod" startAt="4"/>
              <a:defRPr/>
            </a:pPr>
            <a:r>
              <a:rPr lang="es-MX" dirty="0">
                <a:solidFill>
                  <a:schemeClr val="tx2"/>
                </a:solidFill>
              </a:rPr>
              <a:t>No mejor justificado por otro diagnóstico ICHD-3, y el ataque isquémico transitorio ha sido excluido</a:t>
            </a:r>
          </a:p>
        </p:txBody>
      </p:sp>
      <p:sp>
        <p:nvSpPr>
          <p:cNvPr id="8" name="Rectangle 7"/>
          <p:cNvSpPr>
            <a:spLocks noChangeArrowheads="1"/>
          </p:cNvSpPr>
          <p:nvPr/>
        </p:nvSpPr>
        <p:spPr bwMode="auto">
          <a:xfrm>
            <a:off x="17463" y="6457950"/>
            <a:ext cx="873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ICHD = International Classification of Headache Disorders</a:t>
            </a:r>
          </a:p>
          <a:p>
            <a:pPr eaLnBrk="1" hangingPunct="1">
              <a:spcBef>
                <a:spcPct val="0"/>
              </a:spcBef>
              <a:buFontTx/>
              <a:buNone/>
            </a:pPr>
            <a:r>
              <a:rPr lang="en-CA" altLang="fr-FR" sz="1000" dirty="0"/>
              <a:t>Headache Classification Committee of the International Headache Society (IHS). </a:t>
            </a:r>
            <a:r>
              <a:rPr lang="en-CA" altLang="fr-FR" sz="1000" i="1" dirty="0"/>
              <a:t>Cephalalgia</a:t>
            </a:r>
            <a:r>
              <a:rPr lang="en-CA" altLang="fr-FR" sz="1000" dirty="0"/>
              <a:t>. 2013;33(9):629-808.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dirty="0"/>
              <a:t>Criterios de Diagnóstico ICHD-3 para </a:t>
            </a:r>
            <a:br>
              <a:rPr lang="es-MX" dirty="0"/>
            </a:br>
            <a:r>
              <a:rPr lang="es-MX" dirty="0"/>
              <a:t>Migraña </a:t>
            </a:r>
            <a:r>
              <a:rPr lang="es-MX" dirty="0" smtClean="0"/>
              <a:t>C</a:t>
            </a:r>
            <a:r>
              <a:rPr lang="es-MX" noProof="0" dirty="0" smtClean="0"/>
              <a:t>rónica</a:t>
            </a:r>
            <a:endParaRPr lang="es-MX" noProof="0" dirty="0"/>
          </a:p>
        </p:txBody>
      </p:sp>
      <p:sp>
        <p:nvSpPr>
          <p:cNvPr id="6" name="Rectangle 5"/>
          <p:cNvSpPr>
            <a:spLocks noChangeArrowheads="1"/>
          </p:cNvSpPr>
          <p:nvPr/>
        </p:nvSpPr>
        <p:spPr bwMode="auto">
          <a:xfrm>
            <a:off x="2051050" y="5702300"/>
            <a:ext cx="547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sz="2000" b="1" dirty="0" smtClean="0">
                <a:solidFill>
                  <a:schemeClr val="tx1"/>
                </a:solidFill>
                <a:hlinkClick r:id="rId3"/>
              </a:rPr>
              <a:t>Liga de diagnóstico ICHD-3 de migraña crónica</a:t>
            </a:r>
            <a:endParaRPr lang="es-MX" altLang="fr-FR" sz="2000" b="1" dirty="0">
              <a:solidFill>
                <a:schemeClr val="tx1"/>
              </a:solidFill>
            </a:endParaRPr>
          </a:p>
        </p:txBody>
      </p:sp>
      <p:sp>
        <p:nvSpPr>
          <p:cNvPr id="8" name="TextBox 7"/>
          <p:cNvSpPr txBox="1"/>
          <p:nvPr/>
        </p:nvSpPr>
        <p:spPr>
          <a:xfrm>
            <a:off x="496887" y="1484784"/>
            <a:ext cx="8435975" cy="3785652"/>
          </a:xfrm>
          <a:prstGeom prst="rect">
            <a:avLst/>
          </a:prstGeom>
          <a:noFill/>
        </p:spPr>
        <p:txBody>
          <a:bodyPr>
            <a:spAutoFit/>
          </a:bodyPr>
          <a:lstStyle/>
          <a:p>
            <a:pPr marL="342900" indent="-342900" fontAlgn="auto">
              <a:spcBef>
                <a:spcPts val="0"/>
              </a:spcBef>
              <a:spcAft>
                <a:spcPts val="600"/>
              </a:spcAft>
              <a:buFont typeface="+mj-lt"/>
              <a:buAutoNum type="alphaUcPeriod"/>
              <a:defRPr/>
            </a:pPr>
            <a:r>
              <a:rPr lang="es-MX" sz="2000" dirty="0" smtClean="0">
                <a:solidFill>
                  <a:schemeClr val="tx2"/>
                </a:solidFill>
                <a:latin typeface="+mn-lt"/>
                <a:cs typeface="+mn-cs"/>
              </a:rPr>
              <a:t>Cefalea (como la tipo-tensión y/o como-migraña) por ≥15 días/mes por &gt;3 meses y que cumple los criterios B y C</a:t>
            </a:r>
          </a:p>
          <a:p>
            <a:pPr marL="342900" indent="-342900" fontAlgn="auto">
              <a:spcBef>
                <a:spcPts val="0"/>
              </a:spcBef>
              <a:spcAft>
                <a:spcPts val="600"/>
              </a:spcAft>
              <a:buFont typeface="+mj-lt"/>
              <a:buAutoNum type="alphaUcPeriod"/>
              <a:defRPr/>
            </a:pPr>
            <a:r>
              <a:rPr lang="es-MX" sz="2000" dirty="0" smtClean="0">
                <a:solidFill>
                  <a:schemeClr val="tx2"/>
                </a:solidFill>
                <a:latin typeface="+mn-lt"/>
                <a:cs typeface="+mn-cs"/>
              </a:rPr>
              <a:t>Que ocurre en un paciente que ha tenido ≥5 ataques que cumplen los criterios B a D de </a:t>
            </a:r>
            <a:r>
              <a:rPr lang="es-MX" sz="2000" i="1" dirty="0" smtClean="0">
                <a:solidFill>
                  <a:schemeClr val="tx2"/>
                </a:solidFill>
                <a:latin typeface="+mn-lt"/>
                <a:cs typeface="+mn-cs"/>
              </a:rPr>
              <a:t>migraña con aura </a:t>
            </a:r>
            <a:r>
              <a:rPr lang="es-MX" sz="2000" dirty="0" smtClean="0">
                <a:solidFill>
                  <a:schemeClr val="tx2"/>
                </a:solidFill>
                <a:latin typeface="+mn-lt"/>
                <a:cs typeface="+mn-cs"/>
              </a:rPr>
              <a:t>y/o los criterios B y C para </a:t>
            </a:r>
            <a:r>
              <a:rPr lang="es-MX" sz="2000" i="1" dirty="0" smtClean="0">
                <a:solidFill>
                  <a:schemeClr val="tx2"/>
                </a:solidFill>
                <a:latin typeface="+mn-lt"/>
                <a:cs typeface="+mn-cs"/>
              </a:rPr>
              <a:t>migraña con aura</a:t>
            </a:r>
            <a:endParaRPr lang="es-MX" sz="2000" dirty="0" smtClean="0">
              <a:solidFill>
                <a:schemeClr val="tx2"/>
              </a:solidFill>
              <a:latin typeface="+mn-lt"/>
              <a:cs typeface="+mn-cs"/>
            </a:endParaRPr>
          </a:p>
          <a:p>
            <a:pPr marL="342900" indent="-342900" fontAlgn="auto">
              <a:spcBef>
                <a:spcPts val="0"/>
              </a:spcBef>
              <a:spcAft>
                <a:spcPts val="600"/>
              </a:spcAft>
              <a:buFont typeface="+mj-lt"/>
              <a:buAutoNum type="alphaUcPeriod" startAt="3"/>
              <a:defRPr/>
            </a:pPr>
            <a:r>
              <a:rPr lang="es-MX" sz="2000" dirty="0" smtClean="0">
                <a:solidFill>
                  <a:schemeClr val="tx2"/>
                </a:solidFill>
                <a:latin typeface="+mn-lt"/>
                <a:cs typeface="+mn-cs"/>
              </a:rPr>
              <a:t>Por ≥8 días/mes por &gt;3 meses, cumpliendo cualquiera de los siguientes:</a:t>
            </a:r>
          </a:p>
          <a:p>
            <a:pPr marL="892175" indent="-260350" fontAlgn="auto">
              <a:spcBef>
                <a:spcPts val="0"/>
              </a:spcBef>
              <a:spcAft>
                <a:spcPts val="0"/>
              </a:spcAft>
              <a:buFont typeface="+mj-lt"/>
              <a:buAutoNum type="arabicPeriod"/>
              <a:defRPr/>
            </a:pPr>
            <a:r>
              <a:rPr lang="es-MX" sz="2000" dirty="0" smtClean="0">
                <a:solidFill>
                  <a:schemeClr val="tx2"/>
                </a:solidFill>
                <a:latin typeface="+mn-lt"/>
                <a:cs typeface="+mn-cs"/>
              </a:rPr>
              <a:t>Criterios C y D de </a:t>
            </a:r>
            <a:r>
              <a:rPr lang="es-MX" sz="2000" i="1" dirty="0" smtClean="0">
                <a:solidFill>
                  <a:schemeClr val="tx2"/>
                </a:solidFill>
                <a:latin typeface="+mn-lt"/>
                <a:cs typeface="+mn-cs"/>
              </a:rPr>
              <a:t>Migraña sin Aura </a:t>
            </a:r>
            <a:endParaRPr lang="es-MX" sz="2000" dirty="0" smtClean="0">
              <a:solidFill>
                <a:schemeClr val="tx2"/>
              </a:solidFill>
              <a:latin typeface="+mn-lt"/>
              <a:cs typeface="+mn-cs"/>
            </a:endParaRPr>
          </a:p>
          <a:p>
            <a:pPr marL="892175" indent="-260350" fontAlgn="auto">
              <a:spcBef>
                <a:spcPts val="0"/>
              </a:spcBef>
              <a:spcAft>
                <a:spcPts val="0"/>
              </a:spcAft>
              <a:buFont typeface="+mj-lt"/>
              <a:buAutoNum type="arabicPeriod"/>
              <a:defRPr/>
            </a:pPr>
            <a:r>
              <a:rPr lang="es-MX" sz="2000" dirty="0" smtClean="0">
                <a:solidFill>
                  <a:schemeClr val="tx2"/>
                </a:solidFill>
                <a:latin typeface="+mn-lt"/>
                <a:cs typeface="+mn-cs"/>
              </a:rPr>
              <a:t>Criterios B y C de </a:t>
            </a:r>
            <a:r>
              <a:rPr lang="es-MX" sz="2000" i="1" dirty="0" smtClean="0">
                <a:solidFill>
                  <a:schemeClr val="tx2"/>
                </a:solidFill>
                <a:latin typeface="+mn-lt"/>
                <a:cs typeface="+mn-cs"/>
              </a:rPr>
              <a:t>migraña con aura</a:t>
            </a:r>
            <a:endParaRPr lang="es-MX" sz="2000" dirty="0" smtClean="0">
              <a:solidFill>
                <a:schemeClr val="tx2"/>
              </a:solidFill>
              <a:latin typeface="+mn-lt"/>
              <a:cs typeface="+mn-cs"/>
            </a:endParaRPr>
          </a:p>
          <a:p>
            <a:pPr marL="892175" indent="-260350" fontAlgn="auto">
              <a:spcBef>
                <a:spcPts val="0"/>
              </a:spcBef>
              <a:spcAft>
                <a:spcPts val="600"/>
              </a:spcAft>
              <a:buFont typeface="+mj-lt"/>
              <a:buAutoNum type="arabicPeriod"/>
              <a:defRPr/>
            </a:pPr>
            <a:r>
              <a:rPr lang="es-MX" sz="2000" dirty="0" smtClean="0">
                <a:solidFill>
                  <a:schemeClr val="tx2"/>
                </a:solidFill>
                <a:latin typeface="+mn-lt"/>
                <a:cs typeface="+mn-cs"/>
              </a:rPr>
              <a:t>El paciente cree que es migraña al inicio y se alivia con un triptano o derivado de ergot</a:t>
            </a:r>
          </a:p>
          <a:p>
            <a:pPr marL="342900" indent="-342900" fontAlgn="auto">
              <a:spcBef>
                <a:spcPts val="0"/>
              </a:spcBef>
              <a:spcAft>
                <a:spcPts val="600"/>
              </a:spcAft>
              <a:buFont typeface="+mj-lt"/>
              <a:buAutoNum type="alphaUcPeriod" startAt="4"/>
              <a:defRPr/>
            </a:pPr>
            <a:r>
              <a:rPr lang="es-MX" sz="2000" dirty="0">
                <a:solidFill>
                  <a:schemeClr val="tx2"/>
                </a:solidFill>
              </a:rPr>
              <a:t>No mejor justificado por otro diagnóstico ICHD-3</a:t>
            </a:r>
          </a:p>
        </p:txBody>
      </p:sp>
      <p:sp>
        <p:nvSpPr>
          <p:cNvPr id="7" name="Rectangle 7"/>
          <p:cNvSpPr>
            <a:spLocks noChangeArrowheads="1"/>
          </p:cNvSpPr>
          <p:nvPr/>
        </p:nvSpPr>
        <p:spPr bwMode="auto">
          <a:xfrm>
            <a:off x="17463" y="6457950"/>
            <a:ext cx="8731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ICHD = International Classification of Headache Disorders</a:t>
            </a:r>
          </a:p>
          <a:p>
            <a:pPr eaLnBrk="1" hangingPunct="1">
              <a:spcBef>
                <a:spcPct val="0"/>
              </a:spcBef>
              <a:buFontTx/>
              <a:buNone/>
            </a:pPr>
            <a:r>
              <a:rPr lang="en-CA" altLang="fr-FR" sz="1000" dirty="0"/>
              <a:t>Headache Classification Committee of the International Headache Society (IHS). </a:t>
            </a:r>
            <a:r>
              <a:rPr lang="en-CA" altLang="fr-FR" sz="1000" i="1" dirty="0"/>
              <a:t>Cephalalgia</a:t>
            </a:r>
            <a:r>
              <a:rPr lang="en-CA" altLang="fr-FR" sz="1000" dirty="0"/>
              <a:t>. 2013;33(9):629-808.</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flipH="1">
            <a:off x="1547813" y="3186113"/>
            <a:ext cx="6337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dirty="0" smtClean="0"/>
              <a:t>Herramientas para Evaluación, Tratamiento e Imágenes de Migraña</a:t>
            </a:r>
            <a:endParaRPr lang="es-MX" altLang="fr-FR" b="1"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1188" y="4699000"/>
            <a:ext cx="7921625" cy="1646605"/>
          </a:xfrm>
          <a:prstGeom prst="rect">
            <a:avLst/>
          </a:prstGeom>
          <a:noFill/>
        </p:spPr>
        <p:txBody>
          <a:bodyPr>
            <a:spAutoFit/>
          </a:bodyPr>
          <a:lstStyle/>
          <a:p>
            <a:pPr algn="ctr" fontAlgn="auto">
              <a:spcBef>
                <a:spcPts val="0"/>
              </a:spcBef>
              <a:spcAft>
                <a:spcPts val="0"/>
              </a:spcAft>
              <a:defRPr/>
            </a:pPr>
            <a:r>
              <a:rPr lang="es-MX" sz="1400" b="1" dirty="0" smtClean="0">
                <a:solidFill>
                  <a:srgbClr val="002060"/>
                </a:solidFill>
                <a:latin typeface="Calibri"/>
                <a:cs typeface="+mn-cs"/>
              </a:rPr>
              <a:t>Tenga acceso a la clasificación IHS actual: </a:t>
            </a:r>
          </a:p>
          <a:p>
            <a:pPr algn="ctr" fontAlgn="auto">
              <a:spcBef>
                <a:spcPts val="0"/>
              </a:spcBef>
              <a:spcAft>
                <a:spcPts val="0"/>
              </a:spcAft>
              <a:defRPr/>
            </a:pPr>
            <a:endParaRPr lang="es-MX" sz="1000" b="1" dirty="0" smtClean="0">
              <a:solidFill>
                <a:srgbClr val="002060"/>
              </a:solidFill>
              <a:latin typeface="Calibri"/>
              <a:cs typeface="+mn-cs"/>
            </a:endParaRPr>
          </a:p>
          <a:p>
            <a:pPr algn="ctr" fontAlgn="auto">
              <a:spcBef>
                <a:spcPts val="0"/>
              </a:spcBef>
              <a:spcAft>
                <a:spcPts val="0"/>
              </a:spcAft>
              <a:defRPr/>
            </a:pPr>
            <a:endParaRPr lang="es-MX" sz="1400" b="1" dirty="0" smtClean="0">
              <a:solidFill>
                <a:srgbClr val="002060"/>
              </a:solidFill>
              <a:latin typeface="Calibri"/>
              <a:cs typeface="+mn-cs"/>
            </a:endParaRPr>
          </a:p>
          <a:p>
            <a:pPr algn="ctr" fontAlgn="auto">
              <a:spcBef>
                <a:spcPts val="0"/>
              </a:spcBef>
              <a:spcAft>
                <a:spcPts val="0"/>
              </a:spcAft>
              <a:defRPr/>
            </a:pPr>
            <a:endParaRPr lang="es-MX" sz="1400" b="1" dirty="0" smtClean="0">
              <a:solidFill>
                <a:srgbClr val="002060"/>
              </a:solidFill>
              <a:latin typeface="Calibri"/>
              <a:cs typeface="+mn-cs"/>
            </a:endParaRPr>
          </a:p>
          <a:p>
            <a:pPr algn="ctr" fontAlgn="auto">
              <a:spcBef>
                <a:spcPts val="0"/>
              </a:spcBef>
              <a:spcAft>
                <a:spcPts val="0"/>
              </a:spcAft>
              <a:defRPr/>
            </a:pPr>
            <a:endParaRPr lang="es-MX" sz="1400" b="1" dirty="0" smtClean="0">
              <a:solidFill>
                <a:srgbClr val="002060"/>
              </a:solidFill>
              <a:latin typeface="Calibri"/>
              <a:cs typeface="+mn-cs"/>
            </a:endParaRPr>
          </a:p>
          <a:p>
            <a:pPr algn="ctr" fontAlgn="auto">
              <a:spcBef>
                <a:spcPts val="0"/>
              </a:spcBef>
              <a:spcAft>
                <a:spcPts val="0"/>
              </a:spcAft>
              <a:defRPr/>
            </a:pPr>
            <a:endParaRPr lang="es-MX" sz="700" b="1" dirty="0" smtClean="0">
              <a:solidFill>
                <a:srgbClr val="002060"/>
              </a:solidFill>
              <a:latin typeface="Calibri"/>
              <a:cs typeface="+mn-cs"/>
            </a:endParaRPr>
          </a:p>
          <a:p>
            <a:pPr algn="ctr" fontAlgn="auto">
              <a:spcBef>
                <a:spcPts val="0"/>
              </a:spcBef>
              <a:spcAft>
                <a:spcPts val="0"/>
              </a:spcAft>
              <a:defRPr/>
            </a:pPr>
            <a:r>
              <a:rPr lang="es-MX" sz="1400" b="1" dirty="0" smtClean="0">
                <a:solidFill>
                  <a:srgbClr val="002060"/>
                </a:solidFill>
                <a:latin typeface="Calibri"/>
                <a:cs typeface="+mn-cs"/>
              </a:rPr>
              <a:t>Los participantes deben consultar tanto la </a:t>
            </a:r>
            <a:r>
              <a:rPr lang="es-MX" sz="1400" b="1" i="1" dirty="0" smtClean="0">
                <a:solidFill>
                  <a:srgbClr val="002060"/>
                </a:solidFill>
                <a:latin typeface="Calibri"/>
                <a:cs typeface="+mn-cs"/>
              </a:rPr>
              <a:t>clasificación</a:t>
            </a:r>
            <a:r>
              <a:rPr lang="es-MX" sz="1400" b="1" dirty="0" smtClean="0">
                <a:solidFill>
                  <a:srgbClr val="002060"/>
                </a:solidFill>
                <a:latin typeface="Calibri"/>
                <a:cs typeface="+mn-cs"/>
              </a:rPr>
              <a:t> como las </a:t>
            </a:r>
            <a:r>
              <a:rPr lang="es-MX" sz="1400" b="1" i="1" dirty="0" smtClean="0">
                <a:solidFill>
                  <a:srgbClr val="002060"/>
                </a:solidFill>
                <a:latin typeface="Calibri"/>
                <a:cs typeface="+mn-cs"/>
              </a:rPr>
              <a:t>notas adjuntas </a:t>
            </a:r>
            <a:r>
              <a:rPr lang="es-MX" sz="1400" b="1" dirty="0" smtClean="0">
                <a:solidFill>
                  <a:srgbClr val="002060"/>
                </a:solidFill>
                <a:latin typeface="Calibri"/>
                <a:cs typeface="+mn-cs"/>
              </a:rPr>
              <a:t>para información completa</a:t>
            </a:r>
            <a:endParaRPr lang="es-MX" sz="1400" b="1" dirty="0">
              <a:solidFill>
                <a:srgbClr val="002060"/>
              </a:solidFill>
              <a:latin typeface="Calibri"/>
              <a:cs typeface="+mn-cs"/>
            </a:endParaRPr>
          </a:p>
        </p:txBody>
      </p:sp>
      <p:sp>
        <p:nvSpPr>
          <p:cNvPr id="32771" name="Title 1"/>
          <p:cNvSpPr>
            <a:spLocks noGrp="1"/>
          </p:cNvSpPr>
          <p:nvPr>
            <p:ph type="title"/>
          </p:nvPr>
        </p:nvSpPr>
        <p:spPr>
          <a:xfrm>
            <a:off x="447675" y="254000"/>
            <a:ext cx="8229600" cy="1143000"/>
          </a:xfrm>
        </p:spPr>
        <p:txBody>
          <a:bodyPr/>
          <a:lstStyle/>
          <a:p>
            <a:r>
              <a:rPr lang="es-MX" altLang="en-US" dirty="0" smtClean="0"/>
              <a:t>Clasificación de Cefalea</a:t>
            </a:r>
          </a:p>
        </p:txBody>
      </p:sp>
      <p:sp>
        <p:nvSpPr>
          <p:cNvPr id="32772" name="Content Placeholder 2"/>
          <p:cNvSpPr txBox="1">
            <a:spLocks/>
          </p:cNvSpPr>
          <p:nvPr/>
        </p:nvSpPr>
        <p:spPr bwMode="auto">
          <a:xfrm>
            <a:off x="457200" y="1609725"/>
            <a:ext cx="84359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spcAft>
                <a:spcPts val="1200"/>
              </a:spcAft>
            </a:pPr>
            <a:r>
              <a:rPr lang="es-MX" altLang="en-US" sz="2400" dirty="0" smtClean="0"/>
              <a:t>1988: International Headache Society (IHS)</a:t>
            </a:r>
          </a:p>
          <a:p>
            <a:pPr>
              <a:spcAft>
                <a:spcPts val="1200"/>
              </a:spcAft>
            </a:pPr>
            <a:r>
              <a:rPr lang="es-MX" altLang="en-US" sz="2400" dirty="0" smtClean="0"/>
              <a:t>2003: International Clasificación de trastornos por cefalea-II (ICHD-II)</a:t>
            </a:r>
          </a:p>
          <a:p>
            <a:pPr>
              <a:spcAft>
                <a:spcPts val="1200"/>
              </a:spcAft>
            </a:pPr>
            <a:r>
              <a:rPr lang="es-MX" altLang="en-US" sz="2400" b="1" dirty="0" smtClean="0"/>
              <a:t>2013: ICHD-III-beta: Headache Classification Committee de IHS: </a:t>
            </a:r>
            <a:r>
              <a:rPr lang="en-CA" altLang="en-US" sz="2400" b="1" dirty="0"/>
              <a:t>The International Classification of Headache Disorders, 3</a:t>
            </a:r>
            <a:r>
              <a:rPr lang="en-CA" altLang="en-US" sz="2400" b="1" baseline="30000" dirty="0"/>
              <a:t>rd</a:t>
            </a:r>
            <a:r>
              <a:rPr lang="en-CA" altLang="en-US" sz="2400" b="1" dirty="0"/>
              <a:t> edition (beta version)</a:t>
            </a:r>
          </a:p>
        </p:txBody>
      </p:sp>
      <p:sp>
        <p:nvSpPr>
          <p:cNvPr id="4" name="Rounded Rectangle 3"/>
          <p:cNvSpPr/>
          <p:nvPr/>
        </p:nvSpPr>
        <p:spPr>
          <a:xfrm>
            <a:off x="874713" y="5084763"/>
            <a:ext cx="7561262" cy="57626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sz="1600" dirty="0">
              <a:solidFill>
                <a:prstClr val="white"/>
              </a:solidFill>
            </a:endParaRPr>
          </a:p>
        </p:txBody>
      </p:sp>
      <p:sp>
        <p:nvSpPr>
          <p:cNvPr id="6" name="Rectangle 5"/>
          <p:cNvSpPr/>
          <p:nvPr/>
        </p:nvSpPr>
        <p:spPr>
          <a:xfrm>
            <a:off x="1438275" y="5230813"/>
            <a:ext cx="6878638" cy="339725"/>
          </a:xfrm>
          <a:prstGeom prst="rect">
            <a:avLst/>
          </a:prstGeom>
        </p:spPr>
        <p:txBody>
          <a:bodyPr>
            <a:spAutoFit/>
          </a:bodyPr>
          <a:lstStyle/>
          <a:p>
            <a:pPr algn="ctr" fontAlgn="auto">
              <a:spcBef>
                <a:spcPts val="0"/>
              </a:spcBef>
              <a:spcAft>
                <a:spcPts val="0"/>
              </a:spcAft>
              <a:defRPr/>
            </a:pPr>
            <a:r>
              <a:rPr lang="en-CA" sz="1600" b="1" dirty="0">
                <a:solidFill>
                  <a:prstClr val="black"/>
                </a:solidFill>
                <a:latin typeface="Calibri"/>
                <a:hlinkClick r:id="rId3"/>
              </a:rPr>
              <a:t>ICHD-3, International Classification of Headache Disorders –  3rd Edition, Beta</a:t>
            </a:r>
            <a:endParaRPr lang="en-CA" sz="1600" b="1" dirty="0">
              <a:solidFill>
                <a:prstClr val="white"/>
              </a:solidFill>
              <a:latin typeface="Calibri"/>
            </a:endParaRPr>
          </a:p>
        </p:txBody>
      </p:sp>
      <p:sp>
        <p:nvSpPr>
          <p:cNvPr id="8" name="AutoShape 2" descr="Image result for international headache socie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CA" dirty="0">
              <a:solidFill>
                <a:prstClr val="black"/>
              </a:solidFill>
              <a:latin typeface="Calibri"/>
              <a:cs typeface="+mn-cs"/>
            </a:endParaRPr>
          </a:p>
        </p:txBody>
      </p:sp>
      <p:sp>
        <p:nvSpPr>
          <p:cNvPr id="9" name="AutoShape 4" descr="Image result for international headache society"/>
          <p:cNvSpPr>
            <a:spLocks noChangeAspect="1" noChangeArrowheads="1"/>
          </p:cNvSpPr>
          <p:nvPr/>
        </p:nvSpPr>
        <p:spPr bwMode="auto">
          <a:xfrm>
            <a:off x="307975" y="7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s-MX" dirty="0">
              <a:solidFill>
                <a:prstClr val="black"/>
              </a:solidFill>
              <a:latin typeface="Calibri"/>
              <a:cs typeface="+mn-cs"/>
            </a:endParaRPr>
          </a:p>
        </p:txBody>
      </p:sp>
      <p:sp>
        <p:nvSpPr>
          <p:cNvPr id="10" name="AutoShape 6" descr="Image result for international headache society"/>
          <p:cNvSpPr>
            <a:spLocks noChangeAspect="1" noChangeArrowheads="1"/>
          </p:cNvSpPr>
          <p:nvPr/>
        </p:nvSpPr>
        <p:spPr bwMode="auto">
          <a:xfrm>
            <a:off x="460375" y="160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s-MX" dirty="0">
              <a:solidFill>
                <a:prstClr val="black"/>
              </a:solidFill>
              <a:latin typeface="Calibri"/>
              <a:cs typeface="+mn-cs"/>
            </a:endParaRPr>
          </a:p>
        </p:txBody>
      </p:sp>
      <p:sp>
        <p:nvSpPr>
          <p:cNvPr id="11" name="AutoShape 8" descr="Image result for international headache society"/>
          <p:cNvSpPr>
            <a:spLocks noChangeAspect="1" noChangeArrowheads="1"/>
          </p:cNvSpPr>
          <p:nvPr/>
        </p:nvSpPr>
        <p:spPr bwMode="auto">
          <a:xfrm>
            <a:off x="612775"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s-MX" dirty="0">
              <a:solidFill>
                <a:prstClr val="black"/>
              </a:solidFill>
              <a:latin typeface="Calibri"/>
              <a:cs typeface="+mn-cs"/>
            </a:endParaRPr>
          </a:p>
        </p:txBody>
      </p:sp>
      <p:pic>
        <p:nvPicPr>
          <p:cNvPr id="32779" name="Picture 10" descr="http://www.ihs-headache.org/UserFiles/Image/image/ihs_logo_bl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88" y="5178425"/>
            <a:ext cx="4206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32928" y="2708920"/>
            <a:ext cx="3259060" cy="3024336"/>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400" b="1" spc="-10" dirty="0" smtClean="0">
                <a:solidFill>
                  <a:prstClr val="white"/>
                </a:solidFill>
              </a:rPr>
              <a:t>Los pacientes deben registrar: </a:t>
            </a:r>
          </a:p>
          <a:p>
            <a:pPr marL="180975" indent="-179388" fontAlgn="auto">
              <a:spcBef>
                <a:spcPts val="0"/>
              </a:spcBef>
              <a:spcAft>
                <a:spcPts val="0"/>
              </a:spcAft>
              <a:buFont typeface="Arial" panose="020B0604020202020204" pitchFamily="34" charset="0"/>
              <a:buChar char="•"/>
              <a:defRPr/>
            </a:pPr>
            <a:r>
              <a:rPr lang="es-MX" sz="1400" dirty="0" smtClean="0">
                <a:solidFill>
                  <a:prstClr val="white"/>
                </a:solidFill>
              </a:rPr>
              <a:t>Fecha, momento del inicio y fin</a:t>
            </a:r>
          </a:p>
          <a:p>
            <a:pPr marL="180975" indent="-179388" fontAlgn="auto">
              <a:spcBef>
                <a:spcPts val="0"/>
              </a:spcBef>
              <a:spcAft>
                <a:spcPts val="0"/>
              </a:spcAft>
              <a:buFont typeface="Arial" panose="020B0604020202020204" pitchFamily="34" charset="0"/>
              <a:buChar char="•"/>
              <a:defRPr/>
            </a:pPr>
            <a:r>
              <a:rPr lang="es-MX" sz="1400" dirty="0" smtClean="0">
                <a:solidFill>
                  <a:prstClr val="white"/>
                </a:solidFill>
              </a:rPr>
              <a:t>Síntomas precedentes</a:t>
            </a:r>
          </a:p>
          <a:p>
            <a:pPr marL="180975" indent="-179388" fontAlgn="auto">
              <a:spcBef>
                <a:spcPts val="0"/>
              </a:spcBef>
              <a:spcAft>
                <a:spcPts val="0"/>
              </a:spcAft>
              <a:buFont typeface="Arial" panose="020B0604020202020204" pitchFamily="34" charset="0"/>
              <a:buChar char="•"/>
              <a:defRPr/>
            </a:pPr>
            <a:r>
              <a:rPr lang="es-MX" sz="1400" dirty="0" smtClean="0">
                <a:solidFill>
                  <a:prstClr val="white"/>
                </a:solidFill>
              </a:rPr>
              <a:t>Intensidad en la escala</a:t>
            </a:r>
          </a:p>
          <a:p>
            <a:pPr marL="180975" indent="-179388" fontAlgn="auto">
              <a:spcBef>
                <a:spcPts val="0"/>
              </a:spcBef>
              <a:spcAft>
                <a:spcPts val="0"/>
              </a:spcAft>
              <a:buFont typeface="Arial" panose="020B0604020202020204" pitchFamily="34" charset="0"/>
              <a:buChar char="•"/>
              <a:defRPr/>
            </a:pPr>
            <a:r>
              <a:rPr lang="es-MX" sz="1400" dirty="0" smtClean="0">
                <a:solidFill>
                  <a:prstClr val="white"/>
                </a:solidFill>
              </a:rPr>
              <a:t>Gatillos sospechados</a:t>
            </a:r>
          </a:p>
          <a:p>
            <a:pPr marL="180975" indent="-179388" fontAlgn="auto">
              <a:spcBef>
                <a:spcPts val="0"/>
              </a:spcBef>
              <a:spcAft>
                <a:spcPts val="0"/>
              </a:spcAft>
              <a:buFont typeface="Arial" panose="020B0604020202020204" pitchFamily="34" charset="0"/>
              <a:buChar char="•"/>
              <a:defRPr/>
            </a:pPr>
            <a:r>
              <a:rPr lang="es-MX" sz="1400" dirty="0" smtClean="0">
                <a:solidFill>
                  <a:prstClr val="white"/>
                </a:solidFill>
              </a:rPr>
              <a:t>CUALQUIER medicamento tomado, incluyendo medicamentos sin receta – anote la dosis tomada, cuántas tabletas tomó el paciente aquel día</a:t>
            </a:r>
          </a:p>
          <a:p>
            <a:pPr marL="180975" indent="-179388" fontAlgn="auto">
              <a:spcBef>
                <a:spcPts val="0"/>
              </a:spcBef>
              <a:spcAft>
                <a:spcPts val="0"/>
              </a:spcAft>
              <a:buFont typeface="Arial" panose="020B0604020202020204" pitchFamily="34" charset="0"/>
              <a:buChar char="•"/>
              <a:defRPr/>
            </a:pPr>
            <a:r>
              <a:rPr lang="es-MX" sz="1400" dirty="0" smtClean="0">
                <a:solidFill>
                  <a:prstClr val="white"/>
                </a:solidFill>
              </a:rPr>
              <a:t>Alivio (completo/parcial/ninguno)</a:t>
            </a:r>
          </a:p>
          <a:p>
            <a:pPr marL="180975" indent="-179388" fontAlgn="auto">
              <a:spcBef>
                <a:spcPts val="0"/>
              </a:spcBef>
              <a:spcAft>
                <a:spcPts val="0"/>
              </a:spcAft>
              <a:buFont typeface="Arial" panose="020B0604020202020204" pitchFamily="34" charset="0"/>
              <a:buChar char="•"/>
              <a:defRPr/>
            </a:pPr>
            <a:r>
              <a:rPr lang="es-MX" sz="1400" dirty="0" smtClean="0">
                <a:solidFill>
                  <a:prstClr val="white"/>
                </a:solidFill>
              </a:rPr>
              <a:t>Relación con el ciclo menstrual</a:t>
            </a:r>
          </a:p>
          <a:p>
            <a:pPr marL="263525" indent="-196850" fontAlgn="auto">
              <a:spcBef>
                <a:spcPts val="0"/>
              </a:spcBef>
              <a:spcAft>
                <a:spcPts val="0"/>
              </a:spcAft>
              <a:buFont typeface="Arial" panose="020B0604020202020204" pitchFamily="34" charset="0"/>
              <a:buChar char="•"/>
              <a:defRPr/>
            </a:pPr>
            <a:endParaRPr lang="es-MX" sz="1400" dirty="0">
              <a:solidFill>
                <a:prstClr val="white"/>
              </a:solidFill>
            </a:endParaRPr>
          </a:p>
        </p:txBody>
      </p:sp>
      <p:sp>
        <p:nvSpPr>
          <p:cNvPr id="69638" name="Title 1"/>
          <p:cNvSpPr>
            <a:spLocks noGrp="1"/>
          </p:cNvSpPr>
          <p:nvPr>
            <p:ph type="title"/>
          </p:nvPr>
        </p:nvSpPr>
        <p:spPr>
          <a:xfrm>
            <a:off x="447675" y="254000"/>
            <a:ext cx="8229600" cy="1143000"/>
          </a:xfrm>
        </p:spPr>
        <p:txBody>
          <a:bodyPr/>
          <a:lstStyle/>
          <a:p>
            <a:r>
              <a:rPr lang="es-MX" altLang="fr-FR" b="1" noProof="0" dirty="0" smtClean="0">
                <a:solidFill>
                  <a:srgbClr val="000000"/>
                </a:solidFill>
              </a:rPr>
              <a:t>Diario de Cefalea</a:t>
            </a:r>
            <a:endParaRPr lang="es-MX" altLang="fr-FR" noProof="0" dirty="0" smtClean="0"/>
          </a:p>
        </p:txBody>
      </p:sp>
      <p:pic>
        <p:nvPicPr>
          <p:cNvPr id="10242" name="Picture 2"/>
          <p:cNvPicPr>
            <a:picLocks noChangeAspect="1" noChangeArrowheads="1"/>
          </p:cNvPicPr>
          <p:nvPr/>
        </p:nvPicPr>
        <p:blipFill>
          <a:blip r:embed="rId3"/>
          <a:srcRect/>
          <a:stretch>
            <a:fillRect/>
          </a:stretch>
        </p:blipFill>
        <p:spPr bwMode="auto">
          <a:xfrm>
            <a:off x="127000" y="1800225"/>
            <a:ext cx="5473700" cy="4221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7"/>
          <p:cNvSpPr txBox="1">
            <a:spLocks noChangeArrowheads="1"/>
          </p:cNvSpPr>
          <p:nvPr/>
        </p:nvSpPr>
        <p:spPr bwMode="auto">
          <a:xfrm>
            <a:off x="50800" y="6237288"/>
            <a:ext cx="891381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buFontTx/>
              <a:buNone/>
            </a:pPr>
            <a:r>
              <a:rPr lang="en-CA" altLang="fr-FR" sz="1000" dirty="0"/>
              <a:t>American Headache Society, 2004. Available at: </a:t>
            </a:r>
            <a:r>
              <a:rPr lang="en-CA" altLang="fr-FR" sz="1000" dirty="0">
                <a:hlinkClick r:id="rId4"/>
              </a:rPr>
              <a:t>http://www.americanheadachesociety.org/assets/1/7/Book_-_Brainstorm_Syllabus.pdf</a:t>
            </a:r>
            <a:r>
              <a:rPr lang="en-CA" altLang="fr-FR" sz="1000" dirty="0"/>
              <a:t>; </a:t>
            </a:r>
            <a:r>
              <a:rPr lang="en-CA" altLang="en-US" sz="1000" dirty="0"/>
              <a:t>National Institute for Health and Care Excellence . Diagnosis and management of headache in young people and adults. CG150. London: NICE; 2012. Available at: https://www.nice.org.uk/guidance/cg150/resources/guidance-headaches-pdf. Accessed 20 May, 2015.</a:t>
            </a:r>
            <a:endParaRPr lang="en-CA" altLang="fr-FR" sz="10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8" y="1341"/>
            <a:ext cx="9110662" cy="1143000"/>
          </a:xfrm>
        </p:spPr>
        <p:txBody>
          <a:bodyPr>
            <a:normAutofit fontScale="90000"/>
          </a:bodyPr>
          <a:lstStyle/>
          <a:p>
            <a:pPr>
              <a:defRPr/>
            </a:pPr>
            <a:r>
              <a:rPr lang="es-MX" dirty="0"/>
              <a:t>Filtros Breves para Migraña, Impacto de la Migraña, y </a:t>
            </a:r>
            <a:r>
              <a:rPr lang="es-MX" dirty="0" smtClean="0"/>
              <a:t>Respuesta </a:t>
            </a:r>
            <a:r>
              <a:rPr lang="es-MX" noProof="0" dirty="0" smtClean="0"/>
              <a:t>al Tratamiento</a:t>
            </a:r>
            <a:endParaRPr lang="es-MX" noProof="0" dirty="0"/>
          </a:p>
        </p:txBody>
      </p:sp>
      <p:graphicFrame>
        <p:nvGraphicFramePr>
          <p:cNvPr id="3" name="Table 2"/>
          <p:cNvGraphicFramePr>
            <a:graphicFrameLocks noGrp="1"/>
          </p:cNvGraphicFramePr>
          <p:nvPr>
            <p:extLst>
              <p:ext uri="{D42A27DB-BD31-4B8C-83A1-F6EECF244321}">
                <p14:modId xmlns:p14="http://schemas.microsoft.com/office/powerpoint/2010/main" val="1276371369"/>
              </p:ext>
            </p:extLst>
          </p:nvPr>
        </p:nvGraphicFramePr>
        <p:xfrm>
          <a:off x="105569" y="1124744"/>
          <a:ext cx="8858250" cy="5106046"/>
        </p:xfrm>
        <a:graphic>
          <a:graphicData uri="http://schemas.openxmlformats.org/drawingml/2006/table">
            <a:tbl>
              <a:tblPr firstRow="1" bandRow="1">
                <a:tableStyleId>{5C22544A-7EE6-4342-B048-85BDC9FD1C3A}</a:tableStyleId>
              </a:tblPr>
              <a:tblGrid>
                <a:gridCol w="2124595"/>
                <a:gridCol w="2708275"/>
                <a:gridCol w="4025380"/>
              </a:tblGrid>
              <a:tr h="335284">
                <a:tc>
                  <a:txBody>
                    <a:bodyPr/>
                    <a:lstStyle/>
                    <a:p>
                      <a:pPr algn="ctr"/>
                      <a:endParaRPr lang="es-MX" sz="1500" noProof="0" dirty="0"/>
                    </a:p>
                  </a:txBody>
                  <a:tcPr marL="91429" marR="91429" marT="45721" marB="45721" anchor="ctr"/>
                </a:tc>
                <a:tc>
                  <a:txBody>
                    <a:bodyPr/>
                    <a:lstStyle/>
                    <a:p>
                      <a:pPr algn="ctr"/>
                      <a:r>
                        <a:rPr lang="es-MX" sz="1500" noProof="0" dirty="0" smtClean="0"/>
                        <a:t>Prueba</a:t>
                      </a:r>
                      <a:endParaRPr lang="es-MX" sz="1500" noProof="0" dirty="0"/>
                    </a:p>
                  </a:txBody>
                  <a:tcPr marL="91429" marR="91429" marT="45721" marB="45721" anchor="ctr"/>
                </a:tc>
                <a:tc>
                  <a:txBody>
                    <a:bodyPr/>
                    <a:lstStyle/>
                    <a:p>
                      <a:pPr algn="ctr"/>
                      <a:r>
                        <a:rPr lang="es-MX" sz="1500" noProof="0" dirty="0" smtClean="0"/>
                        <a:t>Comentarios</a:t>
                      </a:r>
                      <a:endParaRPr lang="es-MX" sz="1500" noProof="0" dirty="0"/>
                    </a:p>
                  </a:txBody>
                  <a:tcPr marL="91429" marR="91429" marT="45721" marB="45721" anchor="ctr"/>
                </a:tc>
              </a:tr>
              <a:tr h="822970">
                <a:tc rowSpan="2">
                  <a:txBody>
                    <a:bodyPr/>
                    <a:lstStyle/>
                    <a:p>
                      <a:pPr algn="ctr"/>
                      <a:r>
                        <a:rPr lang="es-MX" sz="1500" b="1" baseline="0" noProof="0" dirty="0" smtClean="0">
                          <a:solidFill>
                            <a:srgbClr val="002060"/>
                          </a:solidFill>
                        </a:rPr>
                        <a:t>Evaluación y diagnóstico</a:t>
                      </a:r>
                      <a:endParaRPr lang="es-MX" sz="1500" b="1" baseline="0" noProof="0" dirty="0">
                        <a:solidFill>
                          <a:srgbClr val="002060"/>
                        </a:solidFill>
                      </a:endParaRPr>
                    </a:p>
                  </a:txBody>
                  <a:tcPr marL="91429" marR="91429" marT="45721" marB="45721" anchor="ctr">
                    <a:solidFill>
                      <a:srgbClr val="CCD5ED"/>
                    </a:solidFill>
                  </a:tcPr>
                </a:tc>
                <a:tc>
                  <a:txBody>
                    <a:bodyPr/>
                    <a:lstStyle/>
                    <a:p>
                      <a:r>
                        <a:rPr lang="es-MX" sz="1500" noProof="0" dirty="0" smtClean="0">
                          <a:solidFill>
                            <a:srgbClr val="002060"/>
                          </a:solidFill>
                        </a:rPr>
                        <a:t>ID migraña crónica</a:t>
                      </a:r>
                      <a:r>
                        <a:rPr lang="es-MX" sz="1500" baseline="30000" noProof="0" dirty="0" smtClean="0">
                          <a:solidFill>
                            <a:srgbClr val="002060"/>
                          </a:solidFill>
                        </a:rPr>
                        <a:t>1</a:t>
                      </a:r>
                      <a:endParaRPr lang="es-MX" sz="1500" baseline="30000" noProof="0" dirty="0">
                        <a:solidFill>
                          <a:srgbClr val="002060"/>
                        </a:solidFill>
                      </a:endParaRPr>
                    </a:p>
                  </a:txBody>
                  <a:tcPr marL="91429" marR="91429" marT="45721" marB="45721" anchor="ctr"/>
                </a:tc>
                <a:tc>
                  <a:txBody>
                    <a:bodyPr/>
                    <a:lstStyle/>
                    <a:p>
                      <a:pPr marL="193675" indent="-193675">
                        <a:buFont typeface="Arial" panose="020B0604020202020204" pitchFamily="34" charset="0"/>
                        <a:buChar char="•"/>
                      </a:pPr>
                      <a:r>
                        <a:rPr lang="es-MX" sz="1500" noProof="0" dirty="0" smtClean="0">
                          <a:solidFill>
                            <a:srgbClr val="002060"/>
                          </a:solidFill>
                        </a:rPr>
                        <a:t>12-elementos; identifica pacientes  con migraña crónica</a:t>
                      </a:r>
                    </a:p>
                    <a:p>
                      <a:pPr marL="193675" indent="-193675">
                        <a:buFont typeface="Arial" panose="020B0604020202020204" pitchFamily="34" charset="0"/>
                        <a:buChar char="•"/>
                      </a:pPr>
                      <a:r>
                        <a:rPr lang="es-MX" sz="1500" noProof="0" dirty="0" smtClean="0">
                          <a:solidFill>
                            <a:srgbClr val="002060"/>
                          </a:solidFill>
                        </a:rPr>
                        <a:t>Puede ser usada por </a:t>
                      </a:r>
                      <a:r>
                        <a:rPr lang="es-MX" sz="1500" baseline="0" noProof="0" dirty="0" smtClean="0">
                          <a:solidFill>
                            <a:srgbClr val="002060"/>
                          </a:solidFill>
                        </a:rPr>
                        <a:t>pacientes  o médicos</a:t>
                      </a:r>
                      <a:endParaRPr lang="es-MX" sz="1500" noProof="0" dirty="0">
                        <a:solidFill>
                          <a:srgbClr val="002060"/>
                        </a:solidFill>
                      </a:endParaRPr>
                    </a:p>
                  </a:txBody>
                  <a:tcPr marL="91429" marR="91429" marT="45721" marB="45721" anchor="ctr"/>
                </a:tc>
              </a:tr>
              <a:tr h="648009">
                <a:tc vMerge="1">
                  <a:txBody>
                    <a:bodyPr/>
                    <a:lstStyle/>
                    <a:p>
                      <a:endParaRPr lang="en-CA" sz="1600" baseline="30000" dirty="0"/>
                    </a:p>
                  </a:txBody>
                  <a:tcPr anchor="ctr"/>
                </a:tc>
                <a:tc>
                  <a:txBody>
                    <a:bodyPr/>
                    <a:lstStyle/>
                    <a:p>
                      <a:r>
                        <a:rPr lang="es-MX" sz="1500" noProof="0" dirty="0" smtClean="0">
                          <a:solidFill>
                            <a:srgbClr val="002060"/>
                          </a:solidFill>
                        </a:rPr>
                        <a:t>ID-Migraña</a:t>
                      </a:r>
                      <a:r>
                        <a:rPr lang="es-MX" sz="1500" baseline="30000" noProof="0" dirty="0" smtClean="0">
                          <a:solidFill>
                            <a:srgbClr val="002060"/>
                          </a:solidFill>
                        </a:rPr>
                        <a:t>2</a:t>
                      </a:r>
                      <a:endParaRPr lang="es-MX" sz="1500" baseline="30000" noProof="0" dirty="0">
                        <a:solidFill>
                          <a:srgbClr val="002060"/>
                        </a:solidFill>
                      </a:endParaRPr>
                    </a:p>
                  </a:txBody>
                  <a:tcPr marL="91429" marR="91429" marT="45721" marB="45721" anchor="ctr">
                    <a:solidFill>
                      <a:srgbClr val="CCD5ED"/>
                    </a:solidFill>
                  </a:tcPr>
                </a:tc>
                <a:tc>
                  <a:txBody>
                    <a:bodyPr/>
                    <a:lstStyle/>
                    <a:p>
                      <a:pPr marL="193675" indent="-193675">
                        <a:buFont typeface="Arial" panose="020B0604020202020204" pitchFamily="34" charset="0"/>
                        <a:buChar char="•"/>
                      </a:pPr>
                      <a:r>
                        <a:rPr lang="es-MX" sz="1500" noProof="0" dirty="0" smtClean="0">
                          <a:solidFill>
                            <a:srgbClr val="002060"/>
                          </a:solidFill>
                        </a:rPr>
                        <a:t>Herramienta de 3-elementos</a:t>
                      </a:r>
                      <a:endParaRPr lang="es-MX" sz="1500" baseline="0" noProof="0" dirty="0" smtClean="0">
                        <a:solidFill>
                          <a:srgbClr val="002060"/>
                        </a:solidFill>
                      </a:endParaRPr>
                    </a:p>
                    <a:p>
                      <a:pPr marL="193675" indent="-193675">
                        <a:buFont typeface="Arial" panose="020B0604020202020204" pitchFamily="34" charset="0"/>
                        <a:buChar char="•"/>
                      </a:pPr>
                      <a:r>
                        <a:rPr lang="es-MX" sz="1500" baseline="0" noProof="0" dirty="0" smtClean="0">
                          <a:solidFill>
                            <a:srgbClr val="002060"/>
                          </a:solidFill>
                        </a:rPr>
                        <a:t>Sencilla y confiable; uso en atención primaria</a:t>
                      </a:r>
                    </a:p>
                  </a:txBody>
                  <a:tcPr marL="91429" marR="91429" marT="45721" marB="45721" anchor="ctr">
                    <a:solidFill>
                      <a:srgbClr val="CCD5ED"/>
                    </a:solidFill>
                  </a:tcPr>
                </a:tc>
              </a:tr>
              <a:tr h="822962">
                <a:tc rowSpan="2">
                  <a:txBody>
                    <a:bodyPr/>
                    <a:lstStyle/>
                    <a:p>
                      <a:pPr algn="ctr"/>
                      <a:r>
                        <a:rPr lang="es-MX" sz="1500" b="1" baseline="0" noProof="0" dirty="0" smtClean="0">
                          <a:solidFill>
                            <a:srgbClr val="002060"/>
                          </a:solidFill>
                        </a:rPr>
                        <a:t>Evaluar el Impacto de la Migraña</a:t>
                      </a:r>
                      <a:endParaRPr lang="es-MX" sz="1500" b="1" baseline="0" noProof="0" dirty="0">
                        <a:solidFill>
                          <a:srgbClr val="002060"/>
                        </a:solidFill>
                      </a:endParaRPr>
                    </a:p>
                  </a:txBody>
                  <a:tcPr marL="91429" marR="91429" marT="45721" marB="45721" anchor="ctr">
                    <a:solidFill>
                      <a:srgbClr val="E7EBF6"/>
                    </a:solidFill>
                  </a:tcPr>
                </a:tc>
                <a:tc>
                  <a:txBody>
                    <a:bodyPr/>
                    <a:lstStyle/>
                    <a:p>
                      <a:r>
                        <a:rPr lang="es-MX" sz="1500" noProof="0" dirty="0" smtClean="0">
                          <a:solidFill>
                            <a:srgbClr val="002060"/>
                          </a:solidFill>
                        </a:rPr>
                        <a:t>MIDAS (Evaluación</a:t>
                      </a:r>
                      <a:r>
                        <a:rPr lang="es-MX" sz="1500" baseline="0" noProof="0" dirty="0" smtClean="0">
                          <a:solidFill>
                            <a:srgbClr val="002060"/>
                          </a:solidFill>
                        </a:rPr>
                        <a:t> </a:t>
                      </a:r>
                      <a:r>
                        <a:rPr lang="es-MX" sz="1500" noProof="0" dirty="0" smtClean="0">
                          <a:solidFill>
                            <a:srgbClr val="002060"/>
                          </a:solidFill>
                        </a:rPr>
                        <a:t>de Discapacidad por Migraña)</a:t>
                      </a:r>
                      <a:r>
                        <a:rPr lang="es-MX" sz="1500" baseline="30000" noProof="0" dirty="0" smtClean="0">
                          <a:solidFill>
                            <a:srgbClr val="002060"/>
                          </a:solidFill>
                        </a:rPr>
                        <a:t>3</a:t>
                      </a:r>
                      <a:endParaRPr lang="es-MX" sz="1500" baseline="30000" noProof="0" dirty="0">
                        <a:solidFill>
                          <a:srgbClr val="002060"/>
                        </a:solidFill>
                      </a:endParaRPr>
                    </a:p>
                  </a:txBody>
                  <a:tcPr marL="91429" marR="91429" marT="45721" marB="45721" anchor="ctr">
                    <a:solidFill>
                      <a:srgbClr val="E7EBF6"/>
                    </a:solidFill>
                  </a:tcPr>
                </a:tc>
                <a:tc>
                  <a:txBody>
                    <a:bodyPr/>
                    <a:lstStyle/>
                    <a:p>
                      <a:pPr marL="193675" indent="-193675">
                        <a:buFont typeface="Arial" panose="020B0604020202020204" pitchFamily="34" charset="0"/>
                        <a:buChar char="•"/>
                      </a:pPr>
                      <a:r>
                        <a:rPr lang="es-MX" sz="1500" noProof="0" dirty="0" smtClean="0">
                          <a:solidFill>
                            <a:srgbClr val="002060"/>
                          </a:solidFill>
                        </a:rPr>
                        <a:t>Herramienta de 5-elementos para calificar el número de días</a:t>
                      </a:r>
                      <a:r>
                        <a:rPr lang="es-MX" sz="1500" baseline="0" noProof="0" dirty="0" smtClean="0">
                          <a:solidFill>
                            <a:srgbClr val="002060"/>
                          </a:solidFill>
                        </a:rPr>
                        <a:t> de reducción importante de la actividad debido a migraña los 3 últimos meses</a:t>
                      </a:r>
                      <a:endParaRPr lang="es-MX" sz="1500" noProof="0" dirty="0">
                        <a:solidFill>
                          <a:srgbClr val="002060"/>
                        </a:solidFill>
                      </a:endParaRPr>
                    </a:p>
                  </a:txBody>
                  <a:tcPr marL="91429" marR="91429" marT="45721" marB="45721" anchor="ctr">
                    <a:solidFill>
                      <a:srgbClr val="E7EBF6"/>
                    </a:solidFill>
                  </a:tcPr>
                </a:tc>
              </a:tr>
              <a:tr h="648009">
                <a:tc vMerge="1">
                  <a:txBody>
                    <a:bodyPr/>
                    <a:lstStyle/>
                    <a:p>
                      <a:endParaRPr lang="en-CA" sz="1600" baseline="30000" dirty="0"/>
                    </a:p>
                  </a:txBody>
                  <a:tcPr anchor="ctr"/>
                </a:tc>
                <a:tc>
                  <a:txBody>
                    <a:bodyPr/>
                    <a:lstStyle/>
                    <a:p>
                      <a:r>
                        <a:rPr lang="en-CA" sz="1500" dirty="0" smtClean="0">
                          <a:solidFill>
                            <a:srgbClr val="002060"/>
                          </a:solidFill>
                        </a:rPr>
                        <a:t>Headache</a:t>
                      </a:r>
                      <a:r>
                        <a:rPr lang="en-CA" sz="1500" baseline="0" dirty="0" smtClean="0">
                          <a:solidFill>
                            <a:srgbClr val="002060"/>
                          </a:solidFill>
                        </a:rPr>
                        <a:t> Impact Test™</a:t>
                      </a:r>
                      <a:r>
                        <a:rPr lang="es-MX" sz="1500" baseline="0" noProof="0" dirty="0" smtClean="0">
                          <a:solidFill>
                            <a:srgbClr val="002060"/>
                          </a:solidFill>
                        </a:rPr>
                        <a:t>-6 (HIT-6)</a:t>
                      </a:r>
                      <a:r>
                        <a:rPr lang="es-MX" sz="1500" baseline="30000" noProof="0" dirty="0" smtClean="0">
                          <a:solidFill>
                            <a:srgbClr val="002060"/>
                          </a:solidFill>
                        </a:rPr>
                        <a:t>4</a:t>
                      </a:r>
                      <a:endParaRPr lang="es-MX" sz="1500" baseline="30000" noProof="0" dirty="0">
                        <a:solidFill>
                          <a:srgbClr val="002060"/>
                        </a:solidFill>
                      </a:endParaRPr>
                    </a:p>
                  </a:txBody>
                  <a:tcPr marL="91429" marR="91429" marT="45721" marB="45721" anchor="ctr">
                    <a:solidFill>
                      <a:srgbClr val="E7EBF6"/>
                    </a:solidFill>
                  </a:tcPr>
                </a:tc>
                <a:tc>
                  <a:txBody>
                    <a:bodyPr/>
                    <a:lstStyle/>
                    <a:p>
                      <a:pPr marL="193675" indent="-193675">
                        <a:buFont typeface="Arial" panose="020B0604020202020204" pitchFamily="34" charset="0"/>
                        <a:buChar char="•"/>
                      </a:pPr>
                      <a:r>
                        <a:rPr lang="es-MX" sz="1500" noProof="0" dirty="0" smtClean="0">
                          <a:solidFill>
                            <a:srgbClr val="002060"/>
                          </a:solidFill>
                        </a:rPr>
                        <a:t>Cubre </a:t>
                      </a:r>
                      <a:r>
                        <a:rPr lang="es-MX" sz="1500" baseline="0" noProof="0" dirty="0" smtClean="0">
                          <a:solidFill>
                            <a:srgbClr val="002060"/>
                          </a:solidFill>
                        </a:rPr>
                        <a:t>6 categorías</a:t>
                      </a:r>
                    </a:p>
                    <a:p>
                      <a:pPr marL="193675" indent="-193675">
                        <a:buFont typeface="Arial" panose="020B0604020202020204" pitchFamily="34" charset="0"/>
                        <a:buChar char="•"/>
                      </a:pPr>
                      <a:r>
                        <a:rPr lang="es-MX" sz="1500" baseline="0" noProof="0" dirty="0" smtClean="0">
                          <a:solidFill>
                            <a:srgbClr val="002060"/>
                          </a:solidFill>
                        </a:rPr>
                        <a:t>Útil en la práctica clínica y en investigación</a:t>
                      </a:r>
                      <a:endParaRPr lang="es-MX" sz="1500" noProof="0" dirty="0" smtClean="0">
                        <a:solidFill>
                          <a:srgbClr val="002060"/>
                        </a:solidFill>
                      </a:endParaRPr>
                    </a:p>
                  </a:txBody>
                  <a:tcPr marL="91429" marR="91429" marT="45721" marB="45721" anchor="ctr"/>
                </a:tc>
              </a:tr>
              <a:tr h="648009">
                <a:tc rowSpan="2">
                  <a:txBody>
                    <a:bodyPr/>
                    <a:lstStyle/>
                    <a:p>
                      <a:pPr algn="ctr"/>
                      <a:r>
                        <a:rPr lang="es-MX" sz="1500" b="1" noProof="0" dirty="0" smtClean="0">
                          <a:solidFill>
                            <a:srgbClr val="002060"/>
                          </a:solidFill>
                        </a:rPr>
                        <a:t>Evaluar la </a:t>
                      </a:r>
                    </a:p>
                    <a:p>
                      <a:pPr algn="ctr"/>
                      <a:r>
                        <a:rPr lang="es-MX" sz="1500" b="1" noProof="0" dirty="0" smtClean="0">
                          <a:solidFill>
                            <a:srgbClr val="002060"/>
                          </a:solidFill>
                        </a:rPr>
                        <a:t>Respuesta a la </a:t>
                      </a:r>
                      <a:r>
                        <a:rPr lang="es-MX" sz="1500" b="1" baseline="0" noProof="0" dirty="0" smtClean="0">
                          <a:solidFill>
                            <a:srgbClr val="002060"/>
                          </a:solidFill>
                        </a:rPr>
                        <a:t>Terapia</a:t>
                      </a:r>
                      <a:endParaRPr lang="es-MX" sz="1500" b="1" noProof="0" dirty="0">
                        <a:solidFill>
                          <a:srgbClr val="002060"/>
                        </a:solidFill>
                      </a:endParaRPr>
                    </a:p>
                  </a:txBody>
                  <a:tcPr marL="91429" marR="91429" marT="45721" marB="45721" anchor="ctr"/>
                </a:tc>
                <a:tc>
                  <a:txBody>
                    <a:bodyPr/>
                    <a:lstStyle/>
                    <a:p>
                      <a:r>
                        <a:rPr lang="es-MX" sz="1500" noProof="0" dirty="0" smtClean="0">
                          <a:solidFill>
                            <a:srgbClr val="002060"/>
                          </a:solidFill>
                        </a:rPr>
                        <a:t>Cuestionario de Evaluación de la Terapia de Migraña (MTOQ®)</a:t>
                      </a:r>
                      <a:r>
                        <a:rPr lang="es-MX" sz="1500" baseline="30000" noProof="0" dirty="0" smtClean="0">
                          <a:solidFill>
                            <a:srgbClr val="002060"/>
                          </a:solidFill>
                        </a:rPr>
                        <a:t>5</a:t>
                      </a:r>
                      <a:endParaRPr lang="es-MX" sz="1500" baseline="30000" noProof="0" dirty="0">
                        <a:solidFill>
                          <a:srgbClr val="002060"/>
                        </a:solidFill>
                      </a:endParaRPr>
                    </a:p>
                  </a:txBody>
                  <a:tcPr marL="91429" marR="91429" marT="45721" marB="45721" anchor="ctr"/>
                </a:tc>
                <a:tc>
                  <a:txBody>
                    <a:bodyPr/>
                    <a:lstStyle/>
                    <a:p>
                      <a:pPr marL="193675" indent="-193675">
                        <a:buFont typeface="Arial" panose="020B0604020202020204" pitchFamily="34" charset="0"/>
                        <a:buChar char="•"/>
                      </a:pPr>
                      <a:r>
                        <a:rPr lang="es-MX" sz="1500" noProof="0" dirty="0" smtClean="0">
                          <a:solidFill>
                            <a:srgbClr val="002060"/>
                          </a:solidFill>
                        </a:rPr>
                        <a:t>Cuestionario de 5-elementos</a:t>
                      </a:r>
                      <a:r>
                        <a:rPr lang="es-MX" sz="1500" baseline="0" noProof="0" dirty="0" smtClean="0">
                          <a:solidFill>
                            <a:srgbClr val="002060"/>
                          </a:solidFill>
                        </a:rPr>
                        <a:t> adecuado para uso por médicos generales</a:t>
                      </a:r>
                      <a:endParaRPr lang="es-MX" sz="1500" noProof="0" dirty="0" smtClean="0">
                        <a:solidFill>
                          <a:srgbClr val="002060"/>
                        </a:solidFill>
                      </a:endParaRPr>
                    </a:p>
                    <a:p>
                      <a:pPr marL="193675" indent="-193675">
                        <a:buFont typeface="Arial" panose="020B0604020202020204" pitchFamily="34" charset="0"/>
                        <a:buChar char="•"/>
                      </a:pPr>
                      <a:r>
                        <a:rPr lang="es-MX" sz="1500" noProof="0" dirty="0" smtClean="0">
                          <a:solidFill>
                            <a:srgbClr val="002060"/>
                          </a:solidFill>
                        </a:rPr>
                        <a:t>Identifica el tratamiento sub-óptimo de m</a:t>
                      </a:r>
                      <a:r>
                        <a:rPr lang="es-MX" sz="1500" baseline="0" noProof="0" dirty="0" smtClean="0">
                          <a:solidFill>
                            <a:srgbClr val="002060"/>
                          </a:solidFill>
                        </a:rPr>
                        <a:t>igraña </a:t>
                      </a:r>
                      <a:endParaRPr lang="es-MX" sz="1500" noProof="0" dirty="0">
                        <a:solidFill>
                          <a:srgbClr val="002060"/>
                        </a:solidFill>
                      </a:endParaRPr>
                    </a:p>
                  </a:txBody>
                  <a:tcPr marL="91429" marR="91429" marT="45721" marB="45721" anchor="ctr"/>
                </a:tc>
              </a:tr>
              <a:tr h="822970">
                <a:tc vMerge="1">
                  <a:txBody>
                    <a:bodyPr/>
                    <a:lstStyle/>
                    <a:p>
                      <a:endParaRPr lang="en-CA" sz="1600" dirty="0"/>
                    </a:p>
                  </a:txBody>
                  <a:tcPr anchor="ctr"/>
                </a:tc>
                <a:tc>
                  <a:txBody>
                    <a:bodyPr/>
                    <a:lstStyle/>
                    <a:p>
                      <a:r>
                        <a:rPr lang="es-MX" sz="1500" kern="1200" baseline="0" noProof="0" dirty="0" smtClean="0">
                          <a:solidFill>
                            <a:srgbClr val="002060"/>
                          </a:solidFill>
                          <a:latin typeface="+mn-lt"/>
                          <a:ea typeface="+mn-ea"/>
                          <a:cs typeface="+mn-cs"/>
                        </a:rPr>
                        <a:t>Migraña-ACT (Evaluación </a:t>
                      </a:r>
                      <a:r>
                        <a:rPr lang="es-MX" sz="1500" baseline="0" noProof="0" dirty="0" smtClean="0">
                          <a:solidFill>
                            <a:srgbClr val="002060"/>
                          </a:solidFill>
                        </a:rPr>
                        <a:t>de la Terapia Actual (ACT, por sus siglas en inglés)</a:t>
                      </a:r>
                      <a:r>
                        <a:rPr lang="es-MX" sz="1500" baseline="30000" noProof="0" dirty="0" smtClean="0">
                          <a:solidFill>
                            <a:srgbClr val="002060"/>
                          </a:solidFill>
                        </a:rPr>
                        <a:t>6,7</a:t>
                      </a:r>
                      <a:endParaRPr lang="es-MX" sz="1500" baseline="30000" noProof="0" dirty="0">
                        <a:solidFill>
                          <a:srgbClr val="002060"/>
                        </a:solidFill>
                      </a:endParaRPr>
                    </a:p>
                  </a:txBody>
                  <a:tcPr marL="91429" marR="91429" marT="45721" marB="45721" anchor="ctr">
                    <a:solidFill>
                      <a:srgbClr val="CCD5ED"/>
                    </a:solidFill>
                  </a:tcPr>
                </a:tc>
                <a:tc>
                  <a:txBody>
                    <a:bodyPr/>
                    <a:lstStyle/>
                    <a:p>
                      <a:pPr marL="193675" indent="-193675">
                        <a:buFont typeface="Arial" panose="020B0604020202020204" pitchFamily="34" charset="0"/>
                        <a:buChar char="•"/>
                      </a:pPr>
                      <a:r>
                        <a:rPr lang="es-MX" sz="1500" noProof="0" dirty="0" smtClean="0">
                          <a:solidFill>
                            <a:srgbClr val="002060"/>
                          </a:solidFill>
                        </a:rPr>
                        <a:t>Cuestionario de 4-elementos</a:t>
                      </a:r>
                    </a:p>
                    <a:p>
                      <a:pPr marL="193675" indent="-193675">
                        <a:buFont typeface="Arial" panose="020B0604020202020204" pitchFamily="34" charset="0"/>
                        <a:buChar char="•"/>
                      </a:pPr>
                      <a:r>
                        <a:rPr lang="es-MX" sz="1500" noProof="0" dirty="0" smtClean="0">
                          <a:solidFill>
                            <a:srgbClr val="002060"/>
                          </a:solidFill>
                        </a:rPr>
                        <a:t>Identifica </a:t>
                      </a:r>
                      <a:r>
                        <a:rPr lang="es-MX" sz="1500" baseline="0" noProof="0" dirty="0" smtClean="0">
                          <a:solidFill>
                            <a:srgbClr val="002060"/>
                          </a:solidFill>
                        </a:rPr>
                        <a:t>pacientes cuya terapia aguda debe cambiar</a:t>
                      </a:r>
                      <a:endParaRPr lang="es-MX" sz="1500" noProof="0" dirty="0" smtClean="0">
                        <a:solidFill>
                          <a:srgbClr val="002060"/>
                        </a:solidFill>
                      </a:endParaRPr>
                    </a:p>
                  </a:txBody>
                  <a:tcPr marL="91429" marR="91429" marT="45721" marB="45721" anchor="ctr">
                    <a:solidFill>
                      <a:srgbClr val="CCD5ED"/>
                    </a:solidFill>
                  </a:tcPr>
                </a:tc>
              </a:tr>
            </a:tbl>
          </a:graphicData>
        </a:graphic>
      </p:graphicFrame>
      <p:sp>
        <p:nvSpPr>
          <p:cNvPr id="5" name="TextBox 5"/>
          <p:cNvSpPr txBox="1">
            <a:spLocks noChangeArrowheads="1"/>
          </p:cNvSpPr>
          <p:nvPr/>
        </p:nvSpPr>
        <p:spPr bwMode="auto">
          <a:xfrm>
            <a:off x="33338" y="6308725"/>
            <a:ext cx="90027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1. Lipton RB </a:t>
            </a:r>
            <a:r>
              <a:rPr lang="en-CA" altLang="fr-FR" sz="1000" i="1" dirty="0"/>
              <a:t>et al</a:t>
            </a:r>
            <a:r>
              <a:rPr lang="en-CA" altLang="fr-FR" sz="1000" dirty="0"/>
              <a:t>. </a:t>
            </a:r>
            <a:r>
              <a:rPr lang="en-CA" altLang="fr-FR" sz="1000" i="1" dirty="0"/>
              <a:t>Neurology</a:t>
            </a:r>
            <a:r>
              <a:rPr lang="en-CA" altLang="fr-FR" sz="1000" dirty="0"/>
              <a:t>. 2003;61:375-82; 2. Maizels M, Burchette R. </a:t>
            </a:r>
            <a:r>
              <a:rPr lang="en-CA" altLang="fr-FR" sz="1000" i="1" dirty="0"/>
              <a:t>Headache.</a:t>
            </a:r>
            <a:r>
              <a:rPr lang="en-CA" altLang="fr-FR" sz="1000" dirty="0"/>
              <a:t> 2003;43(5):441-50; 3. Stewart WF </a:t>
            </a:r>
            <a:r>
              <a:rPr lang="en-CA" altLang="fr-FR" sz="1000" i="1" dirty="0"/>
              <a:t>et al.</a:t>
            </a:r>
            <a:r>
              <a:rPr lang="en-CA" altLang="fr-FR" sz="1000" dirty="0"/>
              <a:t> </a:t>
            </a:r>
            <a:r>
              <a:rPr lang="en-CA" altLang="fr-FR" sz="1000" i="1" dirty="0"/>
              <a:t>Neurology. </a:t>
            </a:r>
            <a:r>
              <a:rPr lang="en-CA" altLang="fr-FR" sz="1000" dirty="0"/>
              <a:t>2001;56(6 Suppl 1):S20-8; 4. Kosinski M </a:t>
            </a:r>
            <a:r>
              <a:rPr lang="en-CA" altLang="fr-FR" sz="1000" i="1" dirty="0"/>
              <a:t>et al. Qual Life Res. </a:t>
            </a:r>
            <a:r>
              <a:rPr lang="en-CA" altLang="fr-FR" sz="1000" dirty="0"/>
              <a:t>2003;12(8):963-74; 5. Lipton RB </a:t>
            </a:r>
            <a:r>
              <a:rPr lang="en-CA" altLang="fr-FR" sz="1000" i="1" dirty="0"/>
              <a:t>et al.</a:t>
            </a:r>
            <a:r>
              <a:rPr lang="en-CA" altLang="fr-FR" sz="1000" dirty="0"/>
              <a:t> </a:t>
            </a:r>
            <a:r>
              <a:rPr lang="en-CA" altLang="fr-FR" sz="1000" i="1" dirty="0"/>
              <a:t>Cephalalgia</a:t>
            </a:r>
            <a:r>
              <a:rPr lang="en-CA" altLang="fr-FR" sz="1000" dirty="0"/>
              <a:t>. 2009;29(7):751-9; 6. Dowson AJ </a:t>
            </a:r>
            <a:r>
              <a:rPr lang="en-CA" altLang="fr-FR" sz="1000" i="1" dirty="0"/>
              <a:t>et al. Curr Med Res Opin</a:t>
            </a:r>
            <a:r>
              <a:rPr lang="en-CA" altLang="fr-FR" sz="1000" dirty="0"/>
              <a:t>. 2004;20(7):1125-35;</a:t>
            </a:r>
            <a:br>
              <a:rPr lang="en-CA" altLang="fr-FR" sz="1000" dirty="0"/>
            </a:br>
            <a:r>
              <a:rPr lang="en-CA" altLang="fr-FR" sz="1000" dirty="0"/>
              <a:t>7. Kilminster SG </a:t>
            </a:r>
            <a:r>
              <a:rPr lang="en-CA" altLang="fr-FR" sz="1000" i="1" dirty="0"/>
              <a:t>et al. Headache. </a:t>
            </a:r>
            <a:r>
              <a:rPr lang="en-CA" altLang="fr-FR" sz="1000" dirty="0"/>
              <a:t>2006;46(4):553-62.</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4663" y="1477963"/>
            <a:ext cx="8178800" cy="3554819"/>
          </a:xfrm>
          <a:prstGeom prst="rect">
            <a:avLst/>
          </a:prstGeom>
        </p:spPr>
        <p:txBody>
          <a:bodyPr>
            <a:spAutoFit/>
          </a:bodyPr>
          <a:lstStyle/>
          <a:p>
            <a:pPr fontAlgn="auto">
              <a:spcBef>
                <a:spcPts val="0"/>
              </a:spcBef>
              <a:spcAft>
                <a:spcPts val="0"/>
              </a:spcAft>
              <a:defRPr/>
            </a:pPr>
            <a:r>
              <a:rPr lang="es-MX" sz="2000" b="1" dirty="0" smtClean="0">
                <a:solidFill>
                  <a:srgbClr val="002060"/>
                </a:solidFill>
                <a:latin typeface="+mn-lt"/>
                <a:cs typeface="+mn-cs"/>
              </a:rPr>
              <a:t>American Academy of Neurology</a:t>
            </a:r>
          </a:p>
          <a:p>
            <a:pPr marL="285750" indent="-285750" fontAlgn="auto">
              <a:spcBef>
                <a:spcPts val="0"/>
              </a:spcBef>
              <a:spcAft>
                <a:spcPts val="0"/>
              </a:spcAft>
              <a:buFont typeface="Arial" panose="020B0604020202020204" pitchFamily="34" charset="0"/>
              <a:buChar char="•"/>
              <a:defRPr/>
            </a:pPr>
            <a:r>
              <a:rPr lang="es-MX" sz="2000" dirty="0" smtClean="0">
                <a:solidFill>
                  <a:srgbClr val="002060"/>
                </a:solidFill>
                <a:latin typeface="+mn-lt"/>
                <a:cs typeface="+mn-cs"/>
              </a:rPr>
              <a:t>Considere solo en pacientes con migraña con patrones de cefalea atípicos o signos neurológicos</a:t>
            </a:r>
          </a:p>
          <a:p>
            <a:pPr marL="285750" indent="-285750" fontAlgn="auto">
              <a:spcBef>
                <a:spcPts val="0"/>
              </a:spcBef>
              <a:spcAft>
                <a:spcPts val="0"/>
              </a:spcAft>
              <a:buFont typeface="Arial" panose="020B0604020202020204" pitchFamily="34" charset="0"/>
              <a:buChar char="•"/>
              <a:defRPr/>
            </a:pPr>
            <a:endParaRPr lang="es-MX" sz="2000" dirty="0" smtClean="0">
              <a:solidFill>
                <a:srgbClr val="002060"/>
              </a:solidFill>
              <a:latin typeface="+mn-lt"/>
              <a:cs typeface="+mn-cs"/>
            </a:endParaRPr>
          </a:p>
          <a:p>
            <a:pPr fontAlgn="auto">
              <a:spcBef>
                <a:spcPts val="0"/>
              </a:spcBef>
              <a:spcAft>
                <a:spcPts val="0"/>
              </a:spcAft>
              <a:defRPr/>
            </a:pPr>
            <a:r>
              <a:rPr lang="es-MX" sz="2000" b="1" dirty="0" smtClean="0">
                <a:solidFill>
                  <a:srgbClr val="002060"/>
                </a:solidFill>
                <a:latin typeface="+mn-lt"/>
                <a:cs typeface="+mn-cs"/>
              </a:rPr>
              <a:t>U.S. Headache Consortium</a:t>
            </a:r>
          </a:p>
          <a:p>
            <a:pPr marL="285750" indent="-285750" fontAlgn="auto">
              <a:spcBef>
                <a:spcPts val="0"/>
              </a:spcBef>
              <a:spcAft>
                <a:spcPts val="600"/>
              </a:spcAft>
              <a:buFont typeface="Arial" panose="020B0604020202020204" pitchFamily="34" charset="0"/>
              <a:buChar char="•"/>
              <a:defRPr/>
            </a:pPr>
            <a:r>
              <a:rPr lang="es-MX" sz="2000" dirty="0" smtClean="0">
                <a:solidFill>
                  <a:srgbClr val="002060"/>
                </a:solidFill>
                <a:latin typeface="+mn-lt"/>
                <a:cs typeface="+mn-cs"/>
              </a:rPr>
              <a:t>Considere en pacientes con cefalea no aguda y hallazgos indeterminados en el examen neurológico</a:t>
            </a:r>
          </a:p>
          <a:p>
            <a:pPr marL="285750" indent="-285750" fontAlgn="auto">
              <a:spcBef>
                <a:spcPts val="0"/>
              </a:spcBef>
              <a:spcAft>
                <a:spcPts val="0"/>
              </a:spcAft>
              <a:buFont typeface="Arial" panose="020B0604020202020204" pitchFamily="34" charset="0"/>
              <a:buChar char="•"/>
              <a:defRPr/>
            </a:pPr>
            <a:r>
              <a:rPr lang="es-MX" sz="2000" dirty="0" smtClean="0">
                <a:solidFill>
                  <a:srgbClr val="002060"/>
                </a:solidFill>
                <a:latin typeface="+mn-lt"/>
                <a:cs typeface="+mn-cs"/>
              </a:rPr>
              <a:t>Usualmente no justificadas en pacientes con un examen neurológico normal</a:t>
            </a:r>
          </a:p>
          <a:p>
            <a:pPr marL="742950" lvl="1" indent="-285750" fontAlgn="auto">
              <a:spcBef>
                <a:spcPts val="0"/>
              </a:spcBef>
              <a:spcAft>
                <a:spcPts val="0"/>
              </a:spcAft>
              <a:buFont typeface="Arial" panose="020B0604020202020204" pitchFamily="34" charset="0"/>
              <a:buChar char="•"/>
              <a:defRPr/>
            </a:pPr>
            <a:r>
              <a:rPr lang="es-MX" sz="2000" dirty="0" smtClean="0">
                <a:solidFill>
                  <a:srgbClr val="002060"/>
                </a:solidFill>
                <a:latin typeface="+mn-lt"/>
                <a:cs typeface="+mn-cs"/>
              </a:rPr>
              <a:t>Un umbral más bajo puede aplicar si la cefalea tiene características atípicas o no cumple la definición estricta de migraña</a:t>
            </a:r>
            <a:endParaRPr lang="es-MX" sz="2000" dirty="0">
              <a:solidFill>
                <a:srgbClr val="002060"/>
              </a:solidFill>
              <a:latin typeface="+mn-lt"/>
              <a:cs typeface="+mn-cs"/>
            </a:endParaRPr>
          </a:p>
        </p:txBody>
      </p:sp>
      <p:sp>
        <p:nvSpPr>
          <p:cNvPr id="71683" name="Rectangle 4"/>
          <p:cNvSpPr>
            <a:spLocks noChangeArrowheads="1"/>
          </p:cNvSpPr>
          <p:nvPr/>
        </p:nvSpPr>
        <p:spPr bwMode="auto">
          <a:xfrm>
            <a:off x="76200" y="6524625"/>
            <a:ext cx="57197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Aukerman G </a:t>
            </a:r>
            <a:r>
              <a:rPr lang="en-CA" altLang="fr-FR" sz="1000" i="1" dirty="0"/>
              <a:t>et al. Am Fam Physician. </a:t>
            </a:r>
            <a:r>
              <a:rPr lang="en-CA" altLang="fr-FR" sz="1000" dirty="0"/>
              <a:t>2002;66(11):2123-30; Loder E </a:t>
            </a:r>
            <a:r>
              <a:rPr lang="en-CA" altLang="fr-FR" sz="1000" i="1" dirty="0"/>
              <a:t>et al. Headache.</a:t>
            </a:r>
            <a:r>
              <a:rPr lang="en-CA" altLang="fr-FR" sz="1000" dirty="0"/>
              <a:t> 2013;53(10):1651-9.</a:t>
            </a:r>
          </a:p>
        </p:txBody>
      </p:sp>
      <p:sp>
        <p:nvSpPr>
          <p:cNvPr id="71684" name="Title 1"/>
          <p:cNvSpPr>
            <a:spLocks noGrp="1"/>
          </p:cNvSpPr>
          <p:nvPr>
            <p:ph type="title"/>
          </p:nvPr>
        </p:nvSpPr>
        <p:spPr>
          <a:xfrm>
            <a:off x="447675" y="254000"/>
            <a:ext cx="8229600" cy="1143000"/>
          </a:xfrm>
        </p:spPr>
        <p:txBody>
          <a:bodyPr/>
          <a:lstStyle/>
          <a:p>
            <a:r>
              <a:rPr lang="es-MX" altLang="fr-FR" dirty="0" smtClean="0"/>
              <a:t>Imágenes para Migraña</a:t>
            </a:r>
          </a:p>
        </p:txBody>
      </p:sp>
      <p:sp>
        <p:nvSpPr>
          <p:cNvPr id="4" name="Rounded Rectangle 3"/>
          <p:cNvSpPr/>
          <p:nvPr/>
        </p:nvSpPr>
        <p:spPr>
          <a:xfrm>
            <a:off x="474663" y="4989513"/>
            <a:ext cx="8418512" cy="1223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61925" indent="-161925" fontAlgn="auto">
              <a:spcBef>
                <a:spcPts val="0"/>
              </a:spcBef>
              <a:spcAft>
                <a:spcPts val="600"/>
              </a:spcAft>
              <a:buFont typeface="Arial" panose="020B0604020202020204" pitchFamily="34" charset="0"/>
              <a:buChar char="•"/>
              <a:defRPr/>
            </a:pPr>
            <a:r>
              <a:rPr lang="es-MX" sz="2000" b="1" dirty="0" smtClean="0">
                <a:solidFill>
                  <a:schemeClr val="bg1"/>
                </a:solidFill>
              </a:rPr>
              <a:t>No use imágenes en pacientes con cefaleas estables que cumplan los criterios de migraña </a:t>
            </a:r>
          </a:p>
          <a:p>
            <a:pPr marL="161925" indent="-161925" fontAlgn="auto">
              <a:spcBef>
                <a:spcPts val="0"/>
              </a:spcBef>
              <a:spcAft>
                <a:spcPts val="600"/>
              </a:spcAft>
              <a:buFont typeface="Arial" panose="020B0604020202020204" pitchFamily="34" charset="0"/>
              <a:buChar char="•"/>
              <a:defRPr/>
            </a:pPr>
            <a:r>
              <a:rPr lang="es-MX" sz="2000" b="1" dirty="0" smtClean="0">
                <a:solidFill>
                  <a:schemeClr val="bg1"/>
                </a:solidFill>
              </a:rPr>
              <a:t>Si IRM está disponible, no realice TC, excepto en casos de urgencia</a:t>
            </a:r>
            <a:endParaRPr lang="es-MX" sz="2000" b="1"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flipH="1">
            <a:off x="1547813" y="3186113"/>
            <a:ext cx="6337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dirty="0" smtClean="0"/>
              <a:t>La Carga del Paciente con Migraña</a:t>
            </a:r>
            <a:endParaRPr lang="es-MX" altLang="fr-FR" b="1"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3"/>
          <p:cNvSpPr txBox="1">
            <a:spLocks noChangeArrowheads="1"/>
          </p:cNvSpPr>
          <p:nvPr/>
        </p:nvSpPr>
        <p:spPr bwMode="auto">
          <a:xfrm>
            <a:off x="0" y="6069013"/>
            <a:ext cx="911066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lnSpc>
                <a:spcPct val="90000"/>
              </a:lnSpc>
              <a:spcBef>
                <a:spcPct val="0"/>
              </a:spcBef>
              <a:buFontTx/>
              <a:buNone/>
            </a:pPr>
            <a:r>
              <a:rPr lang="en-CA" altLang="fr-FR" sz="1000" dirty="0" smtClean="0"/>
              <a:t>*</a:t>
            </a:r>
            <a:r>
              <a:rPr lang="es-MX" altLang="fr-FR" sz="1000" dirty="0" smtClean="0"/>
              <a:t>Sujeto con migraña con seguimiento médico</a:t>
            </a:r>
          </a:p>
          <a:p>
            <a:pPr eaLnBrk="1" hangingPunct="1">
              <a:lnSpc>
                <a:spcPct val="90000"/>
              </a:lnSpc>
              <a:spcBef>
                <a:spcPct val="0"/>
              </a:spcBef>
              <a:buFontTx/>
              <a:buNone/>
            </a:pPr>
            <a:r>
              <a:rPr lang="es-MX" altLang="fr-FR" sz="1000" dirty="0" smtClean="0"/>
              <a:t>MC = migraña crónica; ME = migraña episódica</a:t>
            </a:r>
          </a:p>
          <a:p>
            <a:pPr eaLnBrk="1" hangingPunct="1">
              <a:lnSpc>
                <a:spcPct val="90000"/>
              </a:lnSpc>
              <a:spcBef>
                <a:spcPct val="0"/>
              </a:spcBef>
              <a:buNone/>
            </a:pPr>
            <a:r>
              <a:rPr lang="en-CA" altLang="fr-FR" sz="1000" dirty="0" smtClean="0"/>
              <a:t>1</a:t>
            </a:r>
            <a:r>
              <a:rPr lang="en-CA" altLang="fr-FR" sz="1000" dirty="0"/>
              <a:t>. . WHO 2012. Headache disorders. Available at: </a:t>
            </a:r>
            <a:r>
              <a:rPr lang="en-CA" altLang="fr-FR" sz="1000" dirty="0">
                <a:hlinkClick r:id="rId3"/>
              </a:rPr>
              <a:t>http://www.who.int/mediacentre/factsheets/fs277/en/</a:t>
            </a:r>
            <a:r>
              <a:rPr lang="en-CA" altLang="fr-FR" sz="1000" dirty="0"/>
              <a:t>. Accessed December 1, 2014; 2. Harwood RH et al. Bull World Health Organ. 2004; 82(4): 251-8; 3. Steiner TJ</a:t>
            </a:r>
            <a:r>
              <a:rPr lang="en-CA" altLang="fr-FR" sz="1000" i="1" dirty="0"/>
              <a:t> et al</a:t>
            </a:r>
            <a:r>
              <a:rPr lang="en-CA" altLang="fr-FR" sz="1000" dirty="0"/>
              <a:t>. </a:t>
            </a:r>
            <a:r>
              <a:rPr lang="en-CA" altLang="fr-FR" sz="1000" i="1" dirty="0"/>
              <a:t>J Headache Pain. </a:t>
            </a:r>
            <a:r>
              <a:rPr lang="en-CA" altLang="fr-FR" sz="1000" dirty="0"/>
              <a:t>2013;14(1):1; 4. Stokes M </a:t>
            </a:r>
            <a:r>
              <a:rPr lang="en-CA" altLang="fr-FR" sz="1000" i="1" dirty="0"/>
              <a:t>et al. Headache</a:t>
            </a:r>
            <a:r>
              <a:rPr lang="en-CA" altLang="fr-FR" sz="1000" dirty="0"/>
              <a:t>. 2011;51(7):1058-77; 5. Bloudek LM </a:t>
            </a:r>
            <a:r>
              <a:rPr lang="en-CA" altLang="fr-FR" sz="1000" i="1" dirty="0"/>
              <a:t>et al. J Headache Pain.</a:t>
            </a:r>
            <a:r>
              <a:rPr lang="en-CA" altLang="fr-FR" sz="1000" dirty="0"/>
              <a:t> 2012;13(5):361-78. </a:t>
            </a:r>
            <a:r>
              <a:rPr lang="en-CA" altLang="fr-FR" sz="1000" dirty="0" smtClean="0">
                <a:solidFill>
                  <a:srgbClr val="FF0000"/>
                </a:solidFill>
              </a:rPr>
              <a:t>. </a:t>
            </a:r>
            <a:endParaRPr lang="en-CA" altLang="fr-FR" sz="1000" dirty="0">
              <a:solidFill>
                <a:srgbClr val="FF0000"/>
              </a:solidFill>
            </a:endParaRPr>
          </a:p>
        </p:txBody>
      </p:sp>
      <p:sp>
        <p:nvSpPr>
          <p:cNvPr id="55300" name="Title 1"/>
          <p:cNvSpPr>
            <a:spLocks noGrp="1"/>
          </p:cNvSpPr>
          <p:nvPr>
            <p:ph type="title"/>
          </p:nvPr>
        </p:nvSpPr>
        <p:spPr>
          <a:xfrm>
            <a:off x="447675" y="254000"/>
            <a:ext cx="8229600" cy="1143000"/>
          </a:xfrm>
        </p:spPr>
        <p:txBody>
          <a:bodyPr>
            <a:normAutofit fontScale="90000"/>
          </a:bodyPr>
          <a:lstStyle/>
          <a:p>
            <a:pPr>
              <a:defRPr/>
            </a:pPr>
            <a:r>
              <a:rPr lang="es-MX" altLang="fr-FR" noProof="0" dirty="0" smtClean="0"/>
              <a:t>Impacto Económico de la Migraña–</a:t>
            </a:r>
            <a:br>
              <a:rPr lang="es-MX" altLang="fr-FR" noProof="0" dirty="0" smtClean="0"/>
            </a:br>
            <a:r>
              <a:rPr lang="es-MX" altLang="fr-FR" noProof="0" dirty="0" smtClean="0"/>
              <a:t>América del Norte</a:t>
            </a:r>
          </a:p>
        </p:txBody>
      </p:sp>
      <p:pic>
        <p:nvPicPr>
          <p:cNvPr id="737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00" y="1557338"/>
            <a:ext cx="608806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466431" y="2420888"/>
            <a:ext cx="2335896" cy="1000274"/>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Medicamentos</a:t>
            </a:r>
          </a:p>
          <a:p>
            <a:r>
              <a:rPr lang="es-MX" sz="1100" dirty="0" smtClean="0">
                <a:solidFill>
                  <a:srgbClr val="002060"/>
                </a:solidFill>
                <a:latin typeface="Arial" panose="020B0604020202020204" pitchFamily="34" charset="0"/>
                <a:cs typeface="Arial" panose="020B0604020202020204" pitchFamily="34" charset="0"/>
              </a:rPr>
              <a:t>Procedimientos</a:t>
            </a:r>
          </a:p>
          <a:p>
            <a:endParaRPr lang="es-MX" sz="400" dirty="0" smtClean="0">
              <a:solidFill>
                <a:srgbClr val="002060"/>
              </a:solidFill>
              <a:latin typeface="Arial" panose="020B0604020202020204" pitchFamily="34" charset="0"/>
              <a:cs typeface="Arial" panose="020B0604020202020204" pitchFamily="34" charset="0"/>
            </a:endParaRPr>
          </a:p>
          <a:p>
            <a:r>
              <a:rPr lang="es-MX" sz="1100" dirty="0" smtClean="0">
                <a:solidFill>
                  <a:srgbClr val="002060"/>
                </a:solidFill>
                <a:latin typeface="Arial" panose="020B0604020202020204" pitchFamily="34" charset="0"/>
                <a:cs typeface="Arial" panose="020B0604020202020204" pitchFamily="34" charset="0"/>
              </a:rPr>
              <a:t>Visitas al médico</a:t>
            </a:r>
          </a:p>
          <a:p>
            <a:r>
              <a:rPr lang="es-MX" sz="1100" dirty="0" smtClean="0">
                <a:solidFill>
                  <a:srgbClr val="002060"/>
                </a:solidFill>
                <a:latin typeface="Arial" panose="020B0604020202020204" pitchFamily="34" charset="0"/>
                <a:cs typeface="Arial" panose="020B0604020202020204" pitchFamily="34" charset="0"/>
              </a:rPr>
              <a:t>Hospitalización/visitas a urgencias</a:t>
            </a:r>
          </a:p>
          <a:p>
            <a:endParaRPr lang="es-MX" sz="1100" dirty="0">
              <a:solidFill>
                <a:srgbClr val="002060"/>
              </a:solidFill>
              <a:latin typeface="Arial" panose="020B0604020202020204" pitchFamily="34" charset="0"/>
              <a:cs typeface="Arial" panose="020B0604020202020204" pitchFamily="34" charset="0"/>
            </a:endParaRPr>
          </a:p>
        </p:txBody>
      </p:sp>
      <p:sp>
        <p:nvSpPr>
          <p:cNvPr id="6" name="5 CuadroTexto"/>
          <p:cNvSpPr txBox="1"/>
          <p:nvPr/>
        </p:nvSpPr>
        <p:spPr>
          <a:xfrm>
            <a:off x="2555776" y="1916832"/>
            <a:ext cx="1242648" cy="261610"/>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Costo anual total</a:t>
            </a:r>
            <a:endParaRPr lang="es-MX" sz="1100" dirty="0">
              <a:solidFill>
                <a:srgbClr val="002060"/>
              </a:solidFill>
              <a:latin typeface="Arial" panose="020B0604020202020204" pitchFamily="34" charset="0"/>
              <a:cs typeface="Arial" panose="020B0604020202020204" pitchFamily="34" charset="0"/>
            </a:endParaRPr>
          </a:p>
        </p:txBody>
      </p:sp>
      <p:sp>
        <p:nvSpPr>
          <p:cNvPr id="7" name="6 CuadroTexto"/>
          <p:cNvSpPr txBox="1"/>
          <p:nvPr/>
        </p:nvSpPr>
        <p:spPr>
          <a:xfrm>
            <a:off x="3311098" y="5807403"/>
            <a:ext cx="476412" cy="261610"/>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EUA</a:t>
            </a:r>
            <a:endParaRPr lang="es-MX" sz="1100" dirty="0">
              <a:solidFill>
                <a:srgbClr val="002060"/>
              </a:solidFill>
              <a:latin typeface="Arial" panose="020B0604020202020204" pitchFamily="34" charset="0"/>
              <a:cs typeface="Arial" panose="020B0604020202020204" pitchFamily="34" charset="0"/>
            </a:endParaRPr>
          </a:p>
        </p:txBody>
      </p:sp>
      <p:sp>
        <p:nvSpPr>
          <p:cNvPr id="8" name="7 CuadroTexto"/>
          <p:cNvSpPr txBox="1"/>
          <p:nvPr/>
        </p:nvSpPr>
        <p:spPr>
          <a:xfrm>
            <a:off x="5294382" y="5828998"/>
            <a:ext cx="1005810" cy="261610"/>
          </a:xfrm>
          <a:prstGeom prst="rect">
            <a:avLst/>
          </a:prstGeom>
          <a:solidFill>
            <a:srgbClr val="F0F3FA"/>
          </a:solidFill>
        </p:spPr>
        <p:txBody>
          <a:bodyPr wrap="squar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Canadá</a:t>
            </a:r>
            <a:endParaRPr lang="es-MX" sz="1100" dirty="0">
              <a:solidFill>
                <a:srgbClr val="002060"/>
              </a:solidFill>
              <a:latin typeface="Arial" panose="020B0604020202020204" pitchFamily="34" charset="0"/>
              <a:cs typeface="Arial" panose="020B0604020202020204" pitchFamily="34" charset="0"/>
            </a:endParaRPr>
          </a:p>
        </p:txBody>
      </p:sp>
      <p:sp>
        <p:nvSpPr>
          <p:cNvPr id="9" name="8 CuadroTexto"/>
          <p:cNvSpPr txBox="1"/>
          <p:nvPr/>
        </p:nvSpPr>
        <p:spPr>
          <a:xfrm>
            <a:off x="3495599" y="3870014"/>
            <a:ext cx="1242648" cy="261610"/>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Costo anual total</a:t>
            </a:r>
            <a:endParaRPr lang="es-MX" sz="1100" dirty="0">
              <a:solidFill>
                <a:srgbClr val="002060"/>
              </a:solidFill>
              <a:latin typeface="Arial" panose="020B0604020202020204" pitchFamily="34" charset="0"/>
              <a:cs typeface="Arial" panose="020B0604020202020204" pitchFamily="34" charset="0"/>
            </a:endParaRPr>
          </a:p>
        </p:txBody>
      </p:sp>
      <p:sp>
        <p:nvSpPr>
          <p:cNvPr id="10" name="9 CuadroTexto"/>
          <p:cNvSpPr txBox="1"/>
          <p:nvPr/>
        </p:nvSpPr>
        <p:spPr>
          <a:xfrm>
            <a:off x="4673058" y="3599984"/>
            <a:ext cx="1242648" cy="261610"/>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Costo anual total</a:t>
            </a:r>
            <a:endParaRPr lang="es-MX" sz="1100" dirty="0">
              <a:solidFill>
                <a:srgbClr val="002060"/>
              </a:solidFill>
              <a:latin typeface="Arial" panose="020B0604020202020204" pitchFamily="34" charset="0"/>
              <a:cs typeface="Arial" panose="020B0604020202020204" pitchFamily="34" charset="0"/>
            </a:endParaRPr>
          </a:p>
        </p:txBody>
      </p:sp>
      <p:sp>
        <p:nvSpPr>
          <p:cNvPr id="3" name="2 Rectángulo"/>
          <p:cNvSpPr/>
          <p:nvPr/>
        </p:nvSpPr>
        <p:spPr>
          <a:xfrm>
            <a:off x="5915706" y="4509120"/>
            <a:ext cx="1032558" cy="216024"/>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CuadroTexto"/>
          <p:cNvSpPr txBox="1"/>
          <p:nvPr/>
        </p:nvSpPr>
        <p:spPr>
          <a:xfrm>
            <a:off x="5797287" y="4463534"/>
            <a:ext cx="1242648" cy="261610"/>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Costo anual total</a:t>
            </a:r>
            <a:endParaRPr lang="es-MX" sz="1100" dirty="0">
              <a:solidFill>
                <a:srgbClr val="002060"/>
              </a:solidFill>
              <a:latin typeface="Arial" panose="020B0604020202020204" pitchFamily="34" charset="0"/>
              <a:cs typeface="Arial" panose="020B0604020202020204" pitchFamily="34" charset="0"/>
            </a:endParaRPr>
          </a:p>
        </p:txBody>
      </p:sp>
      <p:sp>
        <p:nvSpPr>
          <p:cNvPr id="13" name="12 CuadroTexto"/>
          <p:cNvSpPr txBox="1"/>
          <p:nvPr/>
        </p:nvSpPr>
        <p:spPr>
          <a:xfrm>
            <a:off x="2472728" y="5547197"/>
            <a:ext cx="404278" cy="261610"/>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MC</a:t>
            </a:r>
            <a:endParaRPr lang="es-MX" sz="1100" dirty="0">
              <a:solidFill>
                <a:srgbClr val="002060"/>
              </a:solidFill>
              <a:latin typeface="Arial" panose="020B0604020202020204" pitchFamily="34" charset="0"/>
              <a:cs typeface="Arial" panose="020B0604020202020204" pitchFamily="34" charset="0"/>
            </a:endParaRPr>
          </a:p>
        </p:txBody>
      </p:sp>
      <p:sp>
        <p:nvSpPr>
          <p:cNvPr id="14" name="13 CuadroTexto"/>
          <p:cNvSpPr txBox="1"/>
          <p:nvPr/>
        </p:nvSpPr>
        <p:spPr>
          <a:xfrm>
            <a:off x="4738247" y="5523354"/>
            <a:ext cx="404278" cy="261610"/>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MC</a:t>
            </a:r>
            <a:endParaRPr lang="es-MX" sz="1100" dirty="0">
              <a:solidFill>
                <a:srgbClr val="002060"/>
              </a:solidFill>
              <a:latin typeface="Arial" panose="020B0604020202020204" pitchFamily="34" charset="0"/>
              <a:cs typeface="Arial" panose="020B0604020202020204" pitchFamily="34" charset="0"/>
            </a:endParaRPr>
          </a:p>
        </p:txBody>
      </p:sp>
      <p:sp>
        <p:nvSpPr>
          <p:cNvPr id="15" name="14 CuadroTexto"/>
          <p:cNvSpPr txBox="1"/>
          <p:nvPr/>
        </p:nvSpPr>
        <p:spPr>
          <a:xfrm>
            <a:off x="3546632" y="5523354"/>
            <a:ext cx="396262" cy="261610"/>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ME</a:t>
            </a:r>
            <a:endParaRPr lang="es-MX" sz="1100" dirty="0">
              <a:solidFill>
                <a:srgbClr val="002060"/>
              </a:solidFill>
              <a:latin typeface="Arial" panose="020B0604020202020204" pitchFamily="34" charset="0"/>
              <a:cs typeface="Arial" panose="020B0604020202020204" pitchFamily="34" charset="0"/>
            </a:endParaRPr>
          </a:p>
        </p:txBody>
      </p:sp>
      <p:sp>
        <p:nvSpPr>
          <p:cNvPr id="16" name="15 CuadroTexto"/>
          <p:cNvSpPr txBox="1"/>
          <p:nvPr/>
        </p:nvSpPr>
        <p:spPr>
          <a:xfrm>
            <a:off x="5797287" y="5530796"/>
            <a:ext cx="396262" cy="261610"/>
          </a:xfrm>
          <a:prstGeom prst="rect">
            <a:avLst/>
          </a:prstGeom>
          <a:solidFill>
            <a:srgbClr val="F0F3FA"/>
          </a:solidFill>
        </p:spPr>
        <p:txBody>
          <a:bodyPr wrap="none" rtlCol="0">
            <a:spAutoFit/>
          </a:bodyPr>
          <a:lstStyle/>
          <a:p>
            <a:r>
              <a:rPr lang="es-MX" altLang="fr-FR" sz="1100" dirty="0" smtClean="0">
                <a:solidFill>
                  <a:srgbClr val="002060"/>
                </a:solidFill>
                <a:latin typeface="Arial" panose="020B0604020202020204" pitchFamily="34" charset="0"/>
                <a:cs typeface="Arial" panose="020B0604020202020204" pitchFamily="34" charset="0"/>
              </a:rPr>
              <a:t>ME</a:t>
            </a:r>
            <a:endParaRPr lang="es-MX" sz="110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1"/>
          <p:cNvSpPr>
            <a:spLocks noGrp="1"/>
          </p:cNvSpPr>
          <p:nvPr>
            <p:ph type="title"/>
          </p:nvPr>
        </p:nvSpPr>
        <p:spPr>
          <a:xfrm>
            <a:off x="447675" y="254000"/>
            <a:ext cx="8229600" cy="1143000"/>
          </a:xfrm>
        </p:spPr>
        <p:txBody>
          <a:bodyPr>
            <a:normAutofit fontScale="90000"/>
          </a:bodyPr>
          <a:lstStyle/>
          <a:p>
            <a:r>
              <a:rPr lang="es-MX" altLang="fr-FR" noProof="0" dirty="0" smtClean="0"/>
              <a:t>Impacto Económico de la Migraña- Europa</a:t>
            </a:r>
          </a:p>
        </p:txBody>
      </p:sp>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484313"/>
            <a:ext cx="7008812"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0" y="6069013"/>
            <a:ext cx="911066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lnSpc>
                <a:spcPct val="90000"/>
              </a:lnSpc>
              <a:spcBef>
                <a:spcPct val="0"/>
              </a:spcBef>
              <a:buFontTx/>
              <a:buNone/>
            </a:pPr>
            <a:r>
              <a:rPr lang="en-CA" altLang="fr-FR" sz="1000" dirty="0" smtClean="0"/>
              <a:t>*</a:t>
            </a:r>
            <a:r>
              <a:rPr lang="es-MX" altLang="fr-FR" sz="1000" dirty="0" smtClean="0"/>
              <a:t>Sujeto con migraña con seguimiento médico</a:t>
            </a:r>
          </a:p>
          <a:p>
            <a:pPr eaLnBrk="1" hangingPunct="1">
              <a:lnSpc>
                <a:spcPct val="90000"/>
              </a:lnSpc>
              <a:spcBef>
                <a:spcPct val="0"/>
              </a:spcBef>
              <a:buFontTx/>
              <a:buNone/>
            </a:pPr>
            <a:r>
              <a:rPr lang="es-MX" altLang="fr-FR" sz="1000" dirty="0" smtClean="0"/>
              <a:t>MC = migraña crónica; ME = migraña episódica</a:t>
            </a:r>
          </a:p>
          <a:p>
            <a:pPr eaLnBrk="1" hangingPunct="1">
              <a:lnSpc>
                <a:spcPct val="90000"/>
              </a:lnSpc>
              <a:spcBef>
                <a:spcPct val="0"/>
              </a:spcBef>
              <a:buNone/>
            </a:pPr>
            <a:r>
              <a:rPr lang="en-CA" altLang="fr-FR" sz="1000" dirty="0" smtClean="0"/>
              <a:t>1</a:t>
            </a:r>
            <a:r>
              <a:rPr lang="en-CA" altLang="fr-FR" sz="1000" dirty="0"/>
              <a:t>. . WHO 2012. Headache disorders. Available at: </a:t>
            </a:r>
            <a:r>
              <a:rPr lang="en-CA" altLang="fr-FR" sz="1000" dirty="0">
                <a:hlinkClick r:id="rId4"/>
              </a:rPr>
              <a:t>http://www.who.int/mediacentre/factsheets/fs277/en/</a:t>
            </a:r>
            <a:r>
              <a:rPr lang="en-CA" altLang="fr-FR" sz="1000" dirty="0"/>
              <a:t>. Accessed December 1, 2014; 2. Harwood RH et al. Bull World Health Organ. 2004; 82(4): 251-8; 3. Steiner TJ</a:t>
            </a:r>
            <a:r>
              <a:rPr lang="en-CA" altLang="fr-FR" sz="1000" i="1" dirty="0"/>
              <a:t> et al</a:t>
            </a:r>
            <a:r>
              <a:rPr lang="en-CA" altLang="fr-FR" sz="1000" dirty="0"/>
              <a:t>. </a:t>
            </a:r>
            <a:r>
              <a:rPr lang="en-CA" altLang="fr-FR" sz="1000" i="1" dirty="0"/>
              <a:t>J Headache Pain. </a:t>
            </a:r>
            <a:r>
              <a:rPr lang="en-CA" altLang="fr-FR" sz="1000" dirty="0"/>
              <a:t>2013;14(1):1; 4. Stokes M </a:t>
            </a:r>
            <a:r>
              <a:rPr lang="en-CA" altLang="fr-FR" sz="1000" i="1" dirty="0"/>
              <a:t>et al. Headache</a:t>
            </a:r>
            <a:r>
              <a:rPr lang="en-CA" altLang="fr-FR" sz="1000" dirty="0"/>
              <a:t>. 2011;51(7):1058-77; 5. Bloudek LM </a:t>
            </a:r>
            <a:r>
              <a:rPr lang="en-CA" altLang="fr-FR" sz="1000" i="1" dirty="0"/>
              <a:t>et al. J Headache Pain.</a:t>
            </a:r>
            <a:r>
              <a:rPr lang="en-CA" altLang="fr-FR" sz="1000" dirty="0"/>
              <a:t> 2012;13(5):361-78. </a:t>
            </a:r>
            <a:r>
              <a:rPr lang="en-CA" altLang="fr-FR" sz="1000" dirty="0" smtClean="0">
                <a:solidFill>
                  <a:srgbClr val="FF0000"/>
                </a:solidFill>
              </a:rPr>
              <a:t>. </a:t>
            </a:r>
            <a:endParaRPr lang="en-CA" altLang="fr-FR" sz="1000" dirty="0">
              <a:solidFill>
                <a:srgbClr val="FF0000"/>
              </a:solidFill>
            </a:endParaRPr>
          </a:p>
        </p:txBody>
      </p:sp>
      <p:sp>
        <p:nvSpPr>
          <p:cNvPr id="6" name="5 CuadroTexto"/>
          <p:cNvSpPr txBox="1"/>
          <p:nvPr/>
        </p:nvSpPr>
        <p:spPr>
          <a:xfrm>
            <a:off x="2051720" y="2132856"/>
            <a:ext cx="1050288" cy="207749"/>
          </a:xfrm>
          <a:prstGeom prst="rect">
            <a:avLst/>
          </a:prstGeom>
          <a:solidFill>
            <a:srgbClr val="F0F3FA"/>
          </a:solidFill>
        </p:spPr>
        <p:txBody>
          <a:bodyPr wrap="none" rtlCol="0">
            <a:spAutoFit/>
          </a:bodyPr>
          <a:lstStyle/>
          <a:p>
            <a:pPr>
              <a:lnSpc>
                <a:spcPts val="900"/>
              </a:lnSpc>
            </a:pPr>
            <a:r>
              <a:rPr lang="es-MX" altLang="fr-FR" sz="900" dirty="0" smtClean="0">
                <a:solidFill>
                  <a:srgbClr val="002060"/>
                </a:solidFill>
                <a:latin typeface="Arial" panose="020B0604020202020204" pitchFamily="34" charset="0"/>
                <a:cs typeface="Arial" panose="020B0604020202020204" pitchFamily="34" charset="0"/>
              </a:rPr>
              <a:t>Costo anual total</a:t>
            </a:r>
            <a:endParaRPr lang="es-MX" sz="900" dirty="0">
              <a:solidFill>
                <a:srgbClr val="002060"/>
              </a:solidFill>
              <a:latin typeface="Arial" panose="020B0604020202020204" pitchFamily="34" charset="0"/>
              <a:cs typeface="Arial" panose="020B0604020202020204" pitchFamily="34" charset="0"/>
            </a:endParaRPr>
          </a:p>
        </p:txBody>
      </p:sp>
      <p:sp>
        <p:nvSpPr>
          <p:cNvPr id="7" name="6 CuadroTexto"/>
          <p:cNvSpPr txBox="1"/>
          <p:nvPr/>
        </p:nvSpPr>
        <p:spPr>
          <a:xfrm>
            <a:off x="2915816" y="3530650"/>
            <a:ext cx="1050288" cy="207749"/>
          </a:xfrm>
          <a:prstGeom prst="rect">
            <a:avLst/>
          </a:prstGeom>
          <a:solidFill>
            <a:srgbClr val="F0F3FA"/>
          </a:solidFill>
        </p:spPr>
        <p:txBody>
          <a:bodyPr wrap="none" rtlCol="0">
            <a:spAutoFit/>
          </a:bodyPr>
          <a:lstStyle/>
          <a:p>
            <a:pPr>
              <a:lnSpc>
                <a:spcPts val="900"/>
              </a:lnSpc>
            </a:pPr>
            <a:r>
              <a:rPr lang="es-MX" altLang="fr-FR" sz="900" dirty="0" smtClean="0">
                <a:solidFill>
                  <a:srgbClr val="002060"/>
                </a:solidFill>
                <a:latin typeface="Arial" panose="020B0604020202020204" pitchFamily="34" charset="0"/>
                <a:cs typeface="Arial" panose="020B0604020202020204" pitchFamily="34" charset="0"/>
              </a:rPr>
              <a:t>Costo anual total</a:t>
            </a:r>
            <a:endParaRPr lang="es-MX" sz="900" dirty="0">
              <a:solidFill>
                <a:srgbClr val="002060"/>
              </a:solidFill>
              <a:latin typeface="Arial" panose="020B0604020202020204" pitchFamily="34" charset="0"/>
              <a:cs typeface="Arial" panose="020B0604020202020204" pitchFamily="34" charset="0"/>
            </a:endParaRPr>
          </a:p>
        </p:txBody>
      </p:sp>
      <p:sp>
        <p:nvSpPr>
          <p:cNvPr id="8" name="7 CuadroTexto"/>
          <p:cNvSpPr txBox="1"/>
          <p:nvPr/>
        </p:nvSpPr>
        <p:spPr>
          <a:xfrm>
            <a:off x="4063525" y="3579175"/>
            <a:ext cx="1050288" cy="207749"/>
          </a:xfrm>
          <a:prstGeom prst="rect">
            <a:avLst/>
          </a:prstGeom>
          <a:solidFill>
            <a:srgbClr val="F0F3FA"/>
          </a:solidFill>
        </p:spPr>
        <p:txBody>
          <a:bodyPr wrap="none" rtlCol="0">
            <a:spAutoFit/>
          </a:bodyPr>
          <a:lstStyle/>
          <a:p>
            <a:pPr>
              <a:lnSpc>
                <a:spcPts val="900"/>
              </a:lnSpc>
            </a:pPr>
            <a:r>
              <a:rPr lang="es-MX" altLang="fr-FR" sz="900" dirty="0" smtClean="0">
                <a:solidFill>
                  <a:srgbClr val="002060"/>
                </a:solidFill>
                <a:latin typeface="Arial" panose="020B0604020202020204" pitchFamily="34" charset="0"/>
                <a:cs typeface="Arial" panose="020B0604020202020204" pitchFamily="34" charset="0"/>
              </a:rPr>
              <a:t>Costo anual total</a:t>
            </a:r>
            <a:endParaRPr lang="es-MX" sz="900" dirty="0">
              <a:solidFill>
                <a:srgbClr val="002060"/>
              </a:solidFill>
              <a:latin typeface="Arial" panose="020B0604020202020204" pitchFamily="34" charset="0"/>
              <a:cs typeface="Arial" panose="020B0604020202020204" pitchFamily="34" charset="0"/>
            </a:endParaRPr>
          </a:p>
        </p:txBody>
      </p:sp>
      <p:sp>
        <p:nvSpPr>
          <p:cNvPr id="9" name="8 CuadroTexto"/>
          <p:cNvSpPr txBox="1"/>
          <p:nvPr/>
        </p:nvSpPr>
        <p:spPr>
          <a:xfrm>
            <a:off x="5288686" y="2708920"/>
            <a:ext cx="1050288" cy="207749"/>
          </a:xfrm>
          <a:prstGeom prst="rect">
            <a:avLst/>
          </a:prstGeom>
          <a:solidFill>
            <a:srgbClr val="F0F3FA"/>
          </a:solidFill>
        </p:spPr>
        <p:txBody>
          <a:bodyPr wrap="none" rtlCol="0">
            <a:spAutoFit/>
          </a:bodyPr>
          <a:lstStyle/>
          <a:p>
            <a:pPr>
              <a:lnSpc>
                <a:spcPts val="900"/>
              </a:lnSpc>
            </a:pPr>
            <a:r>
              <a:rPr lang="es-MX" altLang="fr-FR" sz="900" dirty="0" smtClean="0">
                <a:solidFill>
                  <a:srgbClr val="002060"/>
                </a:solidFill>
                <a:latin typeface="Arial" panose="020B0604020202020204" pitchFamily="34" charset="0"/>
                <a:cs typeface="Arial" panose="020B0604020202020204" pitchFamily="34" charset="0"/>
              </a:rPr>
              <a:t>Costo anual total</a:t>
            </a:r>
            <a:endParaRPr lang="es-MX" sz="900" dirty="0">
              <a:solidFill>
                <a:srgbClr val="002060"/>
              </a:solidFill>
              <a:latin typeface="Arial" panose="020B0604020202020204" pitchFamily="34" charset="0"/>
              <a:cs typeface="Arial" panose="020B0604020202020204" pitchFamily="34" charset="0"/>
            </a:endParaRPr>
          </a:p>
        </p:txBody>
      </p:sp>
      <p:sp>
        <p:nvSpPr>
          <p:cNvPr id="10" name="9 CuadroTexto"/>
          <p:cNvSpPr txBox="1"/>
          <p:nvPr/>
        </p:nvSpPr>
        <p:spPr>
          <a:xfrm>
            <a:off x="6660232" y="2712740"/>
            <a:ext cx="1050288" cy="207749"/>
          </a:xfrm>
          <a:prstGeom prst="rect">
            <a:avLst/>
          </a:prstGeom>
          <a:solidFill>
            <a:srgbClr val="F0F3FA"/>
          </a:solidFill>
        </p:spPr>
        <p:txBody>
          <a:bodyPr wrap="none" rtlCol="0">
            <a:spAutoFit/>
          </a:bodyPr>
          <a:lstStyle/>
          <a:p>
            <a:pPr>
              <a:lnSpc>
                <a:spcPts val="900"/>
              </a:lnSpc>
            </a:pPr>
            <a:r>
              <a:rPr lang="es-MX" altLang="fr-FR" sz="900" dirty="0" smtClean="0">
                <a:solidFill>
                  <a:srgbClr val="002060"/>
                </a:solidFill>
                <a:latin typeface="Arial" panose="020B0604020202020204" pitchFamily="34" charset="0"/>
                <a:cs typeface="Arial" panose="020B0604020202020204" pitchFamily="34" charset="0"/>
              </a:rPr>
              <a:t>Costo anual total</a:t>
            </a:r>
            <a:endParaRPr lang="es-MX" sz="900" dirty="0">
              <a:solidFill>
                <a:srgbClr val="002060"/>
              </a:solidFill>
              <a:latin typeface="Arial" panose="020B0604020202020204" pitchFamily="34" charset="0"/>
              <a:cs typeface="Arial" panose="020B0604020202020204" pitchFamily="34" charset="0"/>
            </a:endParaRPr>
          </a:p>
        </p:txBody>
      </p:sp>
      <p:sp>
        <p:nvSpPr>
          <p:cNvPr id="11" name="10 CuadroTexto"/>
          <p:cNvSpPr txBox="1"/>
          <p:nvPr/>
        </p:nvSpPr>
        <p:spPr>
          <a:xfrm>
            <a:off x="7156379" y="3861048"/>
            <a:ext cx="1050288" cy="207749"/>
          </a:xfrm>
          <a:prstGeom prst="rect">
            <a:avLst/>
          </a:prstGeom>
          <a:solidFill>
            <a:srgbClr val="F0F3FA"/>
          </a:solidFill>
        </p:spPr>
        <p:txBody>
          <a:bodyPr wrap="none" rtlCol="0">
            <a:spAutoFit/>
          </a:bodyPr>
          <a:lstStyle/>
          <a:p>
            <a:pPr>
              <a:lnSpc>
                <a:spcPts val="900"/>
              </a:lnSpc>
            </a:pPr>
            <a:r>
              <a:rPr lang="es-MX" altLang="fr-FR" sz="900" dirty="0" smtClean="0">
                <a:solidFill>
                  <a:srgbClr val="002060"/>
                </a:solidFill>
                <a:latin typeface="Arial" panose="020B0604020202020204" pitchFamily="34" charset="0"/>
                <a:cs typeface="Arial" panose="020B0604020202020204" pitchFamily="34" charset="0"/>
              </a:rPr>
              <a:t>Costo anual total</a:t>
            </a:r>
            <a:endParaRPr lang="es-MX" sz="900" dirty="0">
              <a:solidFill>
                <a:srgbClr val="002060"/>
              </a:solidFill>
              <a:latin typeface="Arial" panose="020B0604020202020204" pitchFamily="34" charset="0"/>
              <a:cs typeface="Arial" panose="020B0604020202020204" pitchFamily="34" charset="0"/>
            </a:endParaRPr>
          </a:p>
        </p:txBody>
      </p:sp>
      <p:sp>
        <p:nvSpPr>
          <p:cNvPr id="12" name="11 CuadroTexto"/>
          <p:cNvSpPr txBox="1"/>
          <p:nvPr/>
        </p:nvSpPr>
        <p:spPr>
          <a:xfrm>
            <a:off x="5951140" y="4055691"/>
            <a:ext cx="936104" cy="207749"/>
          </a:xfrm>
          <a:prstGeom prst="rect">
            <a:avLst/>
          </a:prstGeom>
          <a:solidFill>
            <a:srgbClr val="F0F3FA"/>
          </a:solidFill>
        </p:spPr>
        <p:txBody>
          <a:bodyPr wrap="square" rtlCol="0">
            <a:spAutoFit/>
          </a:bodyPr>
          <a:lstStyle/>
          <a:p>
            <a:pPr>
              <a:lnSpc>
                <a:spcPts val="900"/>
              </a:lnSpc>
            </a:pPr>
            <a:r>
              <a:rPr lang="es-MX" altLang="fr-FR" sz="900" kern="0" spc="-100" dirty="0" smtClean="0">
                <a:solidFill>
                  <a:srgbClr val="002060"/>
                </a:solidFill>
                <a:latin typeface="Arial" panose="020B0604020202020204" pitchFamily="34" charset="0"/>
                <a:cs typeface="Arial" panose="020B0604020202020204" pitchFamily="34" charset="0"/>
              </a:rPr>
              <a:t>Costo anual total</a:t>
            </a:r>
            <a:endParaRPr lang="es-MX" sz="900" kern="0" spc="-100" dirty="0">
              <a:solidFill>
                <a:srgbClr val="002060"/>
              </a:solidFill>
              <a:latin typeface="Arial" panose="020B0604020202020204" pitchFamily="34" charset="0"/>
              <a:cs typeface="Arial" panose="020B0604020202020204" pitchFamily="34" charset="0"/>
            </a:endParaRPr>
          </a:p>
        </p:txBody>
      </p:sp>
      <p:sp>
        <p:nvSpPr>
          <p:cNvPr id="14" name="13 CuadroTexto"/>
          <p:cNvSpPr txBox="1"/>
          <p:nvPr/>
        </p:nvSpPr>
        <p:spPr>
          <a:xfrm>
            <a:off x="4813763" y="4159566"/>
            <a:ext cx="838357" cy="207749"/>
          </a:xfrm>
          <a:prstGeom prst="rect">
            <a:avLst/>
          </a:prstGeom>
          <a:solidFill>
            <a:srgbClr val="F0F3FA"/>
          </a:solidFill>
        </p:spPr>
        <p:txBody>
          <a:bodyPr wrap="square" rtlCol="0">
            <a:spAutoFit/>
          </a:bodyPr>
          <a:lstStyle/>
          <a:p>
            <a:pPr>
              <a:lnSpc>
                <a:spcPts val="900"/>
              </a:lnSpc>
            </a:pPr>
            <a:r>
              <a:rPr lang="es-MX" altLang="fr-FR" sz="900" kern="0" spc="-100" dirty="0" smtClean="0">
                <a:solidFill>
                  <a:srgbClr val="002060"/>
                </a:solidFill>
                <a:latin typeface="Arial" panose="020B0604020202020204" pitchFamily="34" charset="0"/>
                <a:cs typeface="Arial" panose="020B0604020202020204" pitchFamily="34" charset="0"/>
              </a:rPr>
              <a:t>Costo anual total</a:t>
            </a:r>
            <a:endParaRPr lang="es-MX" sz="900" kern="0" spc="-100" dirty="0">
              <a:solidFill>
                <a:srgbClr val="002060"/>
              </a:solidFill>
              <a:latin typeface="Arial" panose="020B0604020202020204" pitchFamily="34" charset="0"/>
              <a:cs typeface="Arial" panose="020B0604020202020204" pitchFamily="34" charset="0"/>
            </a:endParaRPr>
          </a:p>
        </p:txBody>
      </p:sp>
      <p:sp>
        <p:nvSpPr>
          <p:cNvPr id="15" name="14 CuadroTexto"/>
          <p:cNvSpPr txBox="1"/>
          <p:nvPr/>
        </p:nvSpPr>
        <p:spPr>
          <a:xfrm>
            <a:off x="3619227" y="4311965"/>
            <a:ext cx="936104" cy="207749"/>
          </a:xfrm>
          <a:prstGeom prst="rect">
            <a:avLst/>
          </a:prstGeom>
          <a:solidFill>
            <a:srgbClr val="F0F3FA"/>
          </a:solidFill>
        </p:spPr>
        <p:txBody>
          <a:bodyPr wrap="square" rtlCol="0">
            <a:spAutoFit/>
          </a:bodyPr>
          <a:lstStyle/>
          <a:p>
            <a:pPr>
              <a:lnSpc>
                <a:spcPts val="900"/>
              </a:lnSpc>
            </a:pPr>
            <a:r>
              <a:rPr lang="es-MX" altLang="fr-FR" sz="900" kern="0" spc="-100" dirty="0" smtClean="0">
                <a:solidFill>
                  <a:srgbClr val="002060"/>
                </a:solidFill>
                <a:latin typeface="Arial" panose="020B0604020202020204" pitchFamily="34" charset="0"/>
                <a:cs typeface="Arial" panose="020B0604020202020204" pitchFamily="34" charset="0"/>
              </a:rPr>
              <a:t>Costo anual total</a:t>
            </a:r>
            <a:endParaRPr lang="es-MX" sz="900" kern="0" spc="-100" dirty="0">
              <a:solidFill>
                <a:srgbClr val="002060"/>
              </a:solidFill>
              <a:latin typeface="Arial" panose="020B0604020202020204" pitchFamily="34" charset="0"/>
              <a:cs typeface="Arial" panose="020B0604020202020204" pitchFamily="34" charset="0"/>
            </a:endParaRPr>
          </a:p>
        </p:txBody>
      </p:sp>
      <p:sp>
        <p:nvSpPr>
          <p:cNvPr id="16" name="15 CuadroTexto"/>
          <p:cNvSpPr txBox="1"/>
          <p:nvPr/>
        </p:nvSpPr>
        <p:spPr>
          <a:xfrm>
            <a:off x="2504856" y="3971588"/>
            <a:ext cx="843008" cy="207749"/>
          </a:xfrm>
          <a:prstGeom prst="rect">
            <a:avLst/>
          </a:prstGeom>
          <a:solidFill>
            <a:srgbClr val="F0F3FA"/>
          </a:solidFill>
        </p:spPr>
        <p:txBody>
          <a:bodyPr wrap="square" rtlCol="0">
            <a:spAutoFit/>
          </a:bodyPr>
          <a:lstStyle/>
          <a:p>
            <a:pPr>
              <a:lnSpc>
                <a:spcPts val="900"/>
              </a:lnSpc>
            </a:pPr>
            <a:r>
              <a:rPr lang="es-MX" altLang="fr-FR" sz="900" kern="0" spc="-100" dirty="0" smtClean="0">
                <a:solidFill>
                  <a:srgbClr val="002060"/>
                </a:solidFill>
                <a:latin typeface="Arial" panose="020B0604020202020204" pitchFamily="34" charset="0"/>
                <a:cs typeface="Arial" panose="020B0604020202020204" pitchFamily="34" charset="0"/>
              </a:rPr>
              <a:t>Costo anual total</a:t>
            </a:r>
            <a:endParaRPr lang="es-MX" sz="900" kern="0" spc="-100" dirty="0">
              <a:solidFill>
                <a:srgbClr val="002060"/>
              </a:solidFill>
              <a:latin typeface="Arial" panose="020B0604020202020204" pitchFamily="34" charset="0"/>
              <a:cs typeface="Arial" panose="020B0604020202020204" pitchFamily="34" charset="0"/>
            </a:endParaRPr>
          </a:p>
        </p:txBody>
      </p:sp>
      <p:sp>
        <p:nvSpPr>
          <p:cNvPr id="2" name="1 Rectángulo"/>
          <p:cNvSpPr/>
          <p:nvPr/>
        </p:nvSpPr>
        <p:spPr>
          <a:xfrm>
            <a:off x="2576864" y="4179337"/>
            <a:ext cx="33895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3724573" y="4496005"/>
            <a:ext cx="33895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4893989" y="4331736"/>
            <a:ext cx="33895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a:off x="6074431" y="4262384"/>
            <a:ext cx="33895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20 Rectángulo"/>
          <p:cNvSpPr/>
          <p:nvPr/>
        </p:nvSpPr>
        <p:spPr>
          <a:xfrm>
            <a:off x="7185376" y="4055691"/>
            <a:ext cx="33895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21 Rectángulo"/>
          <p:cNvSpPr/>
          <p:nvPr/>
        </p:nvSpPr>
        <p:spPr>
          <a:xfrm>
            <a:off x="6660232" y="2920489"/>
            <a:ext cx="33895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3" name="22 Rectángulo"/>
          <p:cNvSpPr/>
          <p:nvPr/>
        </p:nvSpPr>
        <p:spPr>
          <a:xfrm>
            <a:off x="5459623" y="2902683"/>
            <a:ext cx="33895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23 Rectángulo"/>
          <p:cNvSpPr/>
          <p:nvPr/>
        </p:nvSpPr>
        <p:spPr>
          <a:xfrm>
            <a:off x="4283968" y="3734696"/>
            <a:ext cx="33895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24 Rectángulo"/>
          <p:cNvSpPr/>
          <p:nvPr/>
        </p:nvSpPr>
        <p:spPr>
          <a:xfrm>
            <a:off x="3102008" y="3711165"/>
            <a:ext cx="33895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25 Rectángulo"/>
          <p:cNvSpPr/>
          <p:nvPr/>
        </p:nvSpPr>
        <p:spPr>
          <a:xfrm>
            <a:off x="2051720" y="2340605"/>
            <a:ext cx="274712" cy="187978"/>
          </a:xfrm>
          <a:prstGeom prst="rect">
            <a:avLst/>
          </a:prstGeom>
          <a:solidFill>
            <a:srgbClr val="F0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26 CuadroTexto"/>
          <p:cNvSpPr txBox="1"/>
          <p:nvPr/>
        </p:nvSpPr>
        <p:spPr>
          <a:xfrm>
            <a:off x="4698510" y="1685906"/>
            <a:ext cx="2509020" cy="1002839"/>
          </a:xfrm>
          <a:prstGeom prst="rect">
            <a:avLst/>
          </a:prstGeom>
          <a:solidFill>
            <a:srgbClr val="F0F3FA"/>
          </a:solidFill>
        </p:spPr>
        <p:txBody>
          <a:bodyPr wrap="none" rtlCol="0">
            <a:spAutoFit/>
          </a:bodyPr>
          <a:lstStyle/>
          <a:p>
            <a:pPr>
              <a:lnSpc>
                <a:spcPts val="1600"/>
              </a:lnSpc>
            </a:pPr>
            <a:r>
              <a:rPr lang="es-MX" altLang="fr-FR" sz="1100" dirty="0" smtClean="0">
                <a:solidFill>
                  <a:srgbClr val="002060"/>
                </a:solidFill>
                <a:latin typeface="Arial" panose="020B0604020202020204" pitchFamily="34" charset="0"/>
                <a:cs typeface="Arial" panose="020B0604020202020204" pitchFamily="34" charset="0"/>
              </a:rPr>
              <a:t>Hospitalizaciones/Visitas a urgencias</a:t>
            </a:r>
          </a:p>
          <a:p>
            <a:pPr>
              <a:lnSpc>
                <a:spcPts val="1600"/>
              </a:lnSpc>
            </a:pPr>
            <a:r>
              <a:rPr lang="es-MX" sz="1100" dirty="0" smtClean="0">
                <a:solidFill>
                  <a:srgbClr val="002060"/>
                </a:solidFill>
                <a:latin typeface="Arial" panose="020B0604020202020204" pitchFamily="34" charset="0"/>
                <a:cs typeface="Arial" panose="020B0604020202020204" pitchFamily="34" charset="0"/>
              </a:rPr>
              <a:t>Visitas al médico</a:t>
            </a:r>
          </a:p>
          <a:p>
            <a:pPr>
              <a:lnSpc>
                <a:spcPts val="500"/>
              </a:lnSpc>
            </a:pPr>
            <a:endParaRPr lang="es-MX" sz="1100" dirty="0" smtClean="0">
              <a:solidFill>
                <a:srgbClr val="002060"/>
              </a:solidFill>
              <a:latin typeface="Arial" panose="020B0604020202020204" pitchFamily="34" charset="0"/>
              <a:cs typeface="Arial" panose="020B0604020202020204" pitchFamily="34" charset="0"/>
            </a:endParaRPr>
          </a:p>
          <a:p>
            <a:pPr>
              <a:lnSpc>
                <a:spcPts val="1600"/>
              </a:lnSpc>
            </a:pPr>
            <a:r>
              <a:rPr lang="es-MX" sz="1100" dirty="0" smtClean="0">
                <a:solidFill>
                  <a:srgbClr val="002060"/>
                </a:solidFill>
                <a:latin typeface="Arial" panose="020B0604020202020204" pitchFamily="34" charset="0"/>
                <a:cs typeface="Arial" panose="020B0604020202020204" pitchFamily="34" charset="0"/>
              </a:rPr>
              <a:t>Procedimientos</a:t>
            </a:r>
          </a:p>
          <a:p>
            <a:pPr>
              <a:lnSpc>
                <a:spcPts val="1600"/>
              </a:lnSpc>
            </a:pPr>
            <a:r>
              <a:rPr lang="es-MX" sz="1100" dirty="0" smtClean="0">
                <a:solidFill>
                  <a:srgbClr val="002060"/>
                </a:solidFill>
                <a:latin typeface="Arial" panose="020B0604020202020204" pitchFamily="34" charset="0"/>
                <a:cs typeface="Arial" panose="020B0604020202020204" pitchFamily="34" charset="0"/>
              </a:rPr>
              <a:t>Medicamentos</a:t>
            </a:r>
            <a:endParaRPr lang="es-MX" sz="1100" dirty="0">
              <a:solidFill>
                <a:srgbClr val="002060"/>
              </a:solidFill>
              <a:latin typeface="Arial" panose="020B0604020202020204" pitchFamily="34" charset="0"/>
              <a:cs typeface="Arial" panose="020B0604020202020204" pitchFamily="34" charset="0"/>
            </a:endParaRPr>
          </a:p>
        </p:txBody>
      </p:sp>
      <p:sp>
        <p:nvSpPr>
          <p:cNvPr id="28" name="27 CuadroTexto"/>
          <p:cNvSpPr txBox="1"/>
          <p:nvPr/>
        </p:nvSpPr>
        <p:spPr>
          <a:xfrm>
            <a:off x="2138283" y="5589240"/>
            <a:ext cx="963725" cy="297517"/>
          </a:xfrm>
          <a:prstGeom prst="rect">
            <a:avLst/>
          </a:prstGeom>
          <a:solidFill>
            <a:srgbClr val="F0F3FA"/>
          </a:solidFill>
        </p:spPr>
        <p:txBody>
          <a:bodyPr wrap="none" rtlCol="0">
            <a:spAutoFit/>
          </a:bodyPr>
          <a:lstStyle/>
          <a:p>
            <a:pPr>
              <a:lnSpc>
                <a:spcPts val="1600"/>
              </a:lnSpc>
            </a:pPr>
            <a:r>
              <a:rPr lang="es-MX" altLang="fr-FR" sz="1100" dirty="0" smtClean="0">
                <a:solidFill>
                  <a:srgbClr val="002060"/>
                </a:solidFill>
                <a:latin typeface="Arial" panose="020B0604020202020204" pitchFamily="34" charset="0"/>
                <a:cs typeface="Arial" panose="020B0604020202020204" pitchFamily="34" charset="0"/>
              </a:rPr>
              <a:t>Reino Unido</a:t>
            </a:r>
            <a:endParaRPr lang="es-MX" sz="1100" dirty="0">
              <a:solidFill>
                <a:srgbClr val="002060"/>
              </a:solidFill>
              <a:latin typeface="Arial" panose="020B0604020202020204" pitchFamily="34" charset="0"/>
              <a:cs typeface="Arial" panose="020B0604020202020204" pitchFamily="34" charset="0"/>
            </a:endParaRPr>
          </a:p>
        </p:txBody>
      </p:sp>
      <p:sp>
        <p:nvSpPr>
          <p:cNvPr id="29" name="28 CuadroTexto"/>
          <p:cNvSpPr txBox="1"/>
          <p:nvPr/>
        </p:nvSpPr>
        <p:spPr>
          <a:xfrm>
            <a:off x="3515462" y="5608411"/>
            <a:ext cx="655949" cy="278346"/>
          </a:xfrm>
          <a:prstGeom prst="rect">
            <a:avLst/>
          </a:prstGeom>
          <a:solidFill>
            <a:srgbClr val="F0F3FA"/>
          </a:solidFill>
        </p:spPr>
        <p:txBody>
          <a:bodyPr wrap="none" rtlCol="0">
            <a:spAutoFit/>
          </a:bodyPr>
          <a:lstStyle/>
          <a:p>
            <a:pPr>
              <a:lnSpc>
                <a:spcPts val="1600"/>
              </a:lnSpc>
            </a:pPr>
            <a:r>
              <a:rPr lang="es-MX" altLang="fr-FR" sz="1100" dirty="0" smtClean="0">
                <a:solidFill>
                  <a:srgbClr val="002060"/>
                </a:solidFill>
                <a:latin typeface="Arial" panose="020B0604020202020204" pitchFamily="34" charset="0"/>
                <a:cs typeface="Arial" panose="020B0604020202020204" pitchFamily="34" charset="0"/>
              </a:rPr>
              <a:t>Francia</a:t>
            </a:r>
            <a:endParaRPr lang="es-MX" sz="1100" dirty="0">
              <a:solidFill>
                <a:srgbClr val="002060"/>
              </a:solidFill>
              <a:latin typeface="Arial" panose="020B0604020202020204" pitchFamily="34" charset="0"/>
              <a:cs typeface="Arial" panose="020B0604020202020204" pitchFamily="34" charset="0"/>
            </a:endParaRPr>
          </a:p>
        </p:txBody>
      </p:sp>
      <p:sp>
        <p:nvSpPr>
          <p:cNvPr id="30" name="29 CuadroTexto"/>
          <p:cNvSpPr txBox="1"/>
          <p:nvPr/>
        </p:nvSpPr>
        <p:spPr>
          <a:xfrm>
            <a:off x="4688446" y="5598825"/>
            <a:ext cx="774571" cy="278346"/>
          </a:xfrm>
          <a:prstGeom prst="rect">
            <a:avLst/>
          </a:prstGeom>
          <a:solidFill>
            <a:srgbClr val="F0F3FA"/>
          </a:solidFill>
        </p:spPr>
        <p:txBody>
          <a:bodyPr wrap="none" rtlCol="0">
            <a:spAutoFit/>
          </a:bodyPr>
          <a:lstStyle/>
          <a:p>
            <a:pPr>
              <a:lnSpc>
                <a:spcPts val="1600"/>
              </a:lnSpc>
            </a:pPr>
            <a:r>
              <a:rPr lang="es-MX" altLang="fr-FR" sz="1100" dirty="0" smtClean="0">
                <a:solidFill>
                  <a:srgbClr val="002060"/>
                </a:solidFill>
                <a:latin typeface="Arial" panose="020B0604020202020204" pitchFamily="34" charset="0"/>
                <a:cs typeface="Arial" panose="020B0604020202020204" pitchFamily="34" charset="0"/>
              </a:rPr>
              <a:t>Alemania</a:t>
            </a:r>
            <a:endParaRPr lang="es-MX" sz="1100" dirty="0">
              <a:solidFill>
                <a:srgbClr val="002060"/>
              </a:solidFill>
              <a:latin typeface="Arial" panose="020B0604020202020204" pitchFamily="34" charset="0"/>
              <a:cs typeface="Arial" panose="020B0604020202020204" pitchFamily="34" charset="0"/>
            </a:endParaRPr>
          </a:p>
        </p:txBody>
      </p:sp>
      <p:sp>
        <p:nvSpPr>
          <p:cNvPr id="31" name="30 CuadroTexto"/>
          <p:cNvSpPr txBox="1"/>
          <p:nvPr/>
        </p:nvSpPr>
        <p:spPr>
          <a:xfrm>
            <a:off x="5930559" y="5598825"/>
            <a:ext cx="482824" cy="278346"/>
          </a:xfrm>
          <a:prstGeom prst="rect">
            <a:avLst/>
          </a:prstGeom>
          <a:solidFill>
            <a:srgbClr val="F0F3FA"/>
          </a:solidFill>
        </p:spPr>
        <p:txBody>
          <a:bodyPr wrap="none" rtlCol="0">
            <a:spAutoFit/>
          </a:bodyPr>
          <a:lstStyle/>
          <a:p>
            <a:pPr>
              <a:lnSpc>
                <a:spcPts val="1600"/>
              </a:lnSpc>
            </a:pPr>
            <a:r>
              <a:rPr lang="es-MX" altLang="fr-FR" sz="1100" dirty="0" smtClean="0">
                <a:solidFill>
                  <a:srgbClr val="002060"/>
                </a:solidFill>
                <a:latin typeface="Arial" panose="020B0604020202020204" pitchFamily="34" charset="0"/>
                <a:cs typeface="Arial" panose="020B0604020202020204" pitchFamily="34" charset="0"/>
              </a:rPr>
              <a:t>Italia</a:t>
            </a:r>
            <a:endParaRPr lang="es-MX" sz="1100" dirty="0">
              <a:solidFill>
                <a:srgbClr val="002060"/>
              </a:solidFill>
              <a:latin typeface="Arial" panose="020B0604020202020204" pitchFamily="34" charset="0"/>
              <a:cs typeface="Arial" panose="020B0604020202020204" pitchFamily="34" charset="0"/>
            </a:endParaRPr>
          </a:p>
        </p:txBody>
      </p:sp>
      <p:sp>
        <p:nvSpPr>
          <p:cNvPr id="32" name="31 CuadroTexto"/>
          <p:cNvSpPr txBox="1"/>
          <p:nvPr/>
        </p:nvSpPr>
        <p:spPr>
          <a:xfrm>
            <a:off x="6990100" y="5589240"/>
            <a:ext cx="663964" cy="278346"/>
          </a:xfrm>
          <a:prstGeom prst="rect">
            <a:avLst/>
          </a:prstGeom>
          <a:solidFill>
            <a:srgbClr val="F0F3FA"/>
          </a:solidFill>
        </p:spPr>
        <p:txBody>
          <a:bodyPr wrap="none" rtlCol="0">
            <a:spAutoFit/>
          </a:bodyPr>
          <a:lstStyle/>
          <a:p>
            <a:pPr>
              <a:lnSpc>
                <a:spcPts val="1600"/>
              </a:lnSpc>
            </a:pPr>
            <a:r>
              <a:rPr lang="es-MX" altLang="fr-FR" sz="1100" dirty="0" smtClean="0">
                <a:solidFill>
                  <a:srgbClr val="002060"/>
                </a:solidFill>
                <a:latin typeface="Arial" panose="020B0604020202020204" pitchFamily="34" charset="0"/>
                <a:cs typeface="Arial" panose="020B0604020202020204" pitchFamily="34" charset="0"/>
              </a:rPr>
              <a:t>España</a:t>
            </a:r>
            <a:endParaRPr lang="es-MX" sz="1100" dirty="0">
              <a:solidFill>
                <a:srgbClr val="002060"/>
              </a:solidFill>
              <a:latin typeface="Arial" panose="020B0604020202020204" pitchFamily="34" charset="0"/>
              <a:cs typeface="Arial" panose="020B0604020202020204" pitchFamily="34" charset="0"/>
            </a:endParaRPr>
          </a:p>
        </p:txBody>
      </p:sp>
      <p:sp>
        <p:nvSpPr>
          <p:cNvPr id="33" name="32 CuadroTexto"/>
          <p:cNvSpPr txBox="1"/>
          <p:nvPr/>
        </p:nvSpPr>
        <p:spPr>
          <a:xfrm>
            <a:off x="2138284" y="5115939"/>
            <a:ext cx="963724" cy="220573"/>
          </a:xfrm>
          <a:prstGeom prst="rect">
            <a:avLst/>
          </a:prstGeom>
          <a:solidFill>
            <a:srgbClr val="F0F3FA"/>
          </a:solidFill>
        </p:spPr>
        <p:txBody>
          <a:bodyPr wrap="square" rtlCol="0">
            <a:spAutoFit/>
          </a:bodyPr>
          <a:lstStyle/>
          <a:p>
            <a:pPr>
              <a:lnSpc>
                <a:spcPts val="1000"/>
              </a:lnSpc>
            </a:pPr>
            <a:r>
              <a:rPr lang="es-MX" altLang="fr-FR" sz="1000" dirty="0" smtClean="0">
                <a:solidFill>
                  <a:srgbClr val="002060"/>
                </a:solidFill>
                <a:latin typeface="Arial" panose="020B0604020202020204" pitchFamily="34" charset="0"/>
                <a:cs typeface="Arial" panose="020B0604020202020204" pitchFamily="34" charset="0"/>
              </a:rPr>
              <a:t>MC          ME</a:t>
            </a:r>
            <a:endParaRPr lang="es-MX" sz="1000" dirty="0">
              <a:solidFill>
                <a:srgbClr val="002060"/>
              </a:solidFill>
              <a:latin typeface="Arial" panose="020B0604020202020204" pitchFamily="34" charset="0"/>
              <a:cs typeface="Arial" panose="020B0604020202020204" pitchFamily="34" charset="0"/>
            </a:endParaRPr>
          </a:p>
        </p:txBody>
      </p:sp>
      <p:sp>
        <p:nvSpPr>
          <p:cNvPr id="34" name="33 CuadroTexto"/>
          <p:cNvSpPr txBox="1"/>
          <p:nvPr/>
        </p:nvSpPr>
        <p:spPr>
          <a:xfrm>
            <a:off x="3283374" y="5122290"/>
            <a:ext cx="963724" cy="220573"/>
          </a:xfrm>
          <a:prstGeom prst="rect">
            <a:avLst/>
          </a:prstGeom>
          <a:solidFill>
            <a:srgbClr val="F0F3FA"/>
          </a:solidFill>
        </p:spPr>
        <p:txBody>
          <a:bodyPr wrap="square" rtlCol="0">
            <a:spAutoFit/>
          </a:bodyPr>
          <a:lstStyle/>
          <a:p>
            <a:pPr>
              <a:lnSpc>
                <a:spcPts val="1000"/>
              </a:lnSpc>
            </a:pPr>
            <a:r>
              <a:rPr lang="es-MX" altLang="fr-FR" sz="1000" dirty="0" smtClean="0">
                <a:solidFill>
                  <a:srgbClr val="002060"/>
                </a:solidFill>
                <a:latin typeface="Arial" panose="020B0604020202020204" pitchFamily="34" charset="0"/>
                <a:cs typeface="Arial" panose="020B0604020202020204" pitchFamily="34" charset="0"/>
              </a:rPr>
              <a:t>MC          ME</a:t>
            </a:r>
            <a:endParaRPr lang="es-MX" sz="1000" dirty="0">
              <a:solidFill>
                <a:srgbClr val="002060"/>
              </a:solidFill>
              <a:latin typeface="Arial" panose="020B0604020202020204" pitchFamily="34" charset="0"/>
              <a:cs typeface="Arial" panose="020B0604020202020204" pitchFamily="34" charset="0"/>
            </a:endParaRPr>
          </a:p>
        </p:txBody>
      </p:sp>
      <p:sp>
        <p:nvSpPr>
          <p:cNvPr id="35" name="34 CuadroTexto"/>
          <p:cNvSpPr txBox="1"/>
          <p:nvPr/>
        </p:nvSpPr>
        <p:spPr>
          <a:xfrm>
            <a:off x="4427021" y="5110605"/>
            <a:ext cx="963724" cy="220573"/>
          </a:xfrm>
          <a:prstGeom prst="rect">
            <a:avLst/>
          </a:prstGeom>
          <a:solidFill>
            <a:srgbClr val="F0F3FA"/>
          </a:solidFill>
        </p:spPr>
        <p:txBody>
          <a:bodyPr wrap="square" rtlCol="0">
            <a:spAutoFit/>
          </a:bodyPr>
          <a:lstStyle/>
          <a:p>
            <a:pPr>
              <a:lnSpc>
                <a:spcPts val="1000"/>
              </a:lnSpc>
            </a:pPr>
            <a:r>
              <a:rPr lang="es-MX" altLang="fr-FR" sz="1000" dirty="0" smtClean="0">
                <a:solidFill>
                  <a:srgbClr val="002060"/>
                </a:solidFill>
                <a:latin typeface="Arial" panose="020B0604020202020204" pitchFamily="34" charset="0"/>
                <a:cs typeface="Arial" panose="020B0604020202020204" pitchFamily="34" charset="0"/>
              </a:rPr>
              <a:t>MC          ME</a:t>
            </a:r>
            <a:endParaRPr lang="es-MX" sz="1000" dirty="0">
              <a:solidFill>
                <a:srgbClr val="002060"/>
              </a:solidFill>
              <a:latin typeface="Arial" panose="020B0604020202020204" pitchFamily="34" charset="0"/>
              <a:cs typeface="Arial" panose="020B0604020202020204" pitchFamily="34" charset="0"/>
            </a:endParaRPr>
          </a:p>
        </p:txBody>
      </p:sp>
      <p:sp>
        <p:nvSpPr>
          <p:cNvPr id="36" name="35 CuadroTexto"/>
          <p:cNvSpPr txBox="1"/>
          <p:nvPr/>
        </p:nvSpPr>
        <p:spPr>
          <a:xfrm>
            <a:off x="5592569" y="5122289"/>
            <a:ext cx="963724" cy="220573"/>
          </a:xfrm>
          <a:prstGeom prst="rect">
            <a:avLst/>
          </a:prstGeom>
          <a:solidFill>
            <a:srgbClr val="F0F3FA"/>
          </a:solidFill>
        </p:spPr>
        <p:txBody>
          <a:bodyPr wrap="square" rtlCol="0">
            <a:spAutoFit/>
          </a:bodyPr>
          <a:lstStyle/>
          <a:p>
            <a:pPr>
              <a:lnSpc>
                <a:spcPts val="1000"/>
              </a:lnSpc>
            </a:pPr>
            <a:r>
              <a:rPr lang="es-MX" altLang="fr-FR" sz="1000" dirty="0" smtClean="0">
                <a:solidFill>
                  <a:srgbClr val="002060"/>
                </a:solidFill>
                <a:latin typeface="Arial" panose="020B0604020202020204" pitchFamily="34" charset="0"/>
                <a:cs typeface="Arial" panose="020B0604020202020204" pitchFamily="34" charset="0"/>
              </a:rPr>
              <a:t>MC          ME</a:t>
            </a:r>
            <a:endParaRPr lang="es-MX" sz="1000" dirty="0">
              <a:solidFill>
                <a:srgbClr val="002060"/>
              </a:solidFill>
              <a:latin typeface="Arial" panose="020B0604020202020204" pitchFamily="34" charset="0"/>
              <a:cs typeface="Arial" panose="020B0604020202020204" pitchFamily="34" charset="0"/>
            </a:endParaRPr>
          </a:p>
        </p:txBody>
      </p:sp>
      <p:sp>
        <p:nvSpPr>
          <p:cNvPr id="37" name="36 CuadroTexto"/>
          <p:cNvSpPr txBox="1"/>
          <p:nvPr/>
        </p:nvSpPr>
        <p:spPr>
          <a:xfrm>
            <a:off x="6835197" y="5122290"/>
            <a:ext cx="963724" cy="220573"/>
          </a:xfrm>
          <a:prstGeom prst="rect">
            <a:avLst/>
          </a:prstGeom>
          <a:solidFill>
            <a:srgbClr val="F0F3FA"/>
          </a:solidFill>
        </p:spPr>
        <p:txBody>
          <a:bodyPr wrap="square" rtlCol="0">
            <a:spAutoFit/>
          </a:bodyPr>
          <a:lstStyle/>
          <a:p>
            <a:pPr>
              <a:lnSpc>
                <a:spcPts val="1000"/>
              </a:lnSpc>
            </a:pPr>
            <a:r>
              <a:rPr lang="es-MX" altLang="fr-FR" sz="1000" dirty="0" smtClean="0">
                <a:solidFill>
                  <a:srgbClr val="002060"/>
                </a:solidFill>
                <a:latin typeface="Arial" panose="020B0604020202020204" pitchFamily="34" charset="0"/>
                <a:cs typeface="Arial" panose="020B0604020202020204" pitchFamily="34" charset="0"/>
              </a:rPr>
              <a:t>MC          ME</a:t>
            </a:r>
            <a:endParaRPr lang="es-MX" sz="100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Chart 1"/>
          <p:cNvGraphicFramePr>
            <a:graphicFrameLocks/>
          </p:cNvGraphicFramePr>
          <p:nvPr/>
        </p:nvGraphicFramePr>
        <p:xfrm>
          <a:off x="200025" y="2009775"/>
          <a:ext cx="8455025" cy="4165600"/>
        </p:xfrm>
        <a:graphic>
          <a:graphicData uri="http://schemas.openxmlformats.org/presentationml/2006/ole">
            <mc:AlternateContent xmlns:mc="http://schemas.openxmlformats.org/markup-compatibility/2006">
              <mc:Choice xmlns:v="urn:schemas-microsoft-com:vml" Requires="v">
                <p:oleObj spid="_x0000_s76180" name="Chart" r:id="rId5" imgW="8458286" imgH="4162278" progId="Excel.Chart.8">
                  <p:embed/>
                </p:oleObj>
              </mc:Choice>
              <mc:Fallback>
                <p:oleObj name="Chart" r:id="rId5" imgW="8458286" imgH="4162278" progId="Excel.Chart.8">
                  <p:embed/>
                  <p:pic>
                    <p:nvPicPr>
                      <p:cNvPr id="0" name="Char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5" y="2009775"/>
                        <a:ext cx="8455025"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3"/>
          <p:cNvSpPr>
            <a:spLocks noGrp="1"/>
          </p:cNvSpPr>
          <p:nvPr>
            <p:ph type="title"/>
          </p:nvPr>
        </p:nvSpPr>
        <p:spPr>
          <a:xfrm>
            <a:off x="447675" y="254000"/>
            <a:ext cx="8229600" cy="1143000"/>
          </a:xfrm>
        </p:spPr>
        <p:txBody>
          <a:bodyPr>
            <a:normAutofit fontScale="90000"/>
          </a:bodyPr>
          <a:lstStyle/>
          <a:p>
            <a:pPr>
              <a:defRPr/>
            </a:pPr>
            <a:r>
              <a:rPr lang="es-MX" noProof="0" dirty="0" smtClean="0"/>
              <a:t>Impacto de la Migraña en las Vidas Cotidianas de los Pacientes</a:t>
            </a:r>
            <a:endParaRPr lang="es-MX" noProof="0" dirty="0"/>
          </a:p>
        </p:txBody>
      </p:sp>
      <p:sp>
        <p:nvSpPr>
          <p:cNvPr id="3" name="Rectangle 2"/>
          <p:cNvSpPr/>
          <p:nvPr/>
        </p:nvSpPr>
        <p:spPr>
          <a:xfrm>
            <a:off x="107950" y="6488113"/>
            <a:ext cx="4572000" cy="246062"/>
          </a:xfrm>
          <a:prstGeom prst="rect">
            <a:avLst/>
          </a:prstGeom>
        </p:spPr>
        <p:txBody>
          <a:bodyPr>
            <a:spAutoFit/>
          </a:bodyPr>
          <a:lstStyle/>
          <a:p>
            <a:pPr fontAlgn="auto">
              <a:spcBef>
                <a:spcPts val="0"/>
              </a:spcBef>
              <a:spcAft>
                <a:spcPts val="609"/>
              </a:spcAft>
              <a:defRPr/>
            </a:pPr>
            <a:r>
              <a:rPr lang="en-CA" sz="1000" spc="-20" dirty="0">
                <a:solidFill>
                  <a:schemeClr val="tx2"/>
                </a:solidFill>
              </a:rPr>
              <a:t>Lipton RB </a:t>
            </a:r>
            <a:r>
              <a:rPr lang="en-CA" sz="1000" i="1" spc="-20" dirty="0">
                <a:solidFill>
                  <a:schemeClr val="tx2"/>
                </a:solidFill>
              </a:rPr>
              <a:t>et al. Headache</a:t>
            </a:r>
            <a:r>
              <a:rPr lang="en-CA" sz="1000" spc="-20" dirty="0">
                <a:solidFill>
                  <a:schemeClr val="tx2"/>
                </a:solidFill>
              </a:rPr>
              <a:t>. 2001;41(7):646-57.</a:t>
            </a:r>
          </a:p>
        </p:txBody>
      </p:sp>
      <p:sp>
        <p:nvSpPr>
          <p:cNvPr id="5" name="4 CuadroTexto"/>
          <p:cNvSpPr txBox="1"/>
          <p:nvPr/>
        </p:nvSpPr>
        <p:spPr>
          <a:xfrm>
            <a:off x="395536" y="2420888"/>
            <a:ext cx="3413114" cy="278346"/>
          </a:xfrm>
          <a:prstGeom prst="rect">
            <a:avLst/>
          </a:prstGeom>
          <a:solidFill>
            <a:srgbClr val="F0F3FA"/>
          </a:solidFill>
        </p:spPr>
        <p:txBody>
          <a:bodyPr wrap="none" rtlCol="0">
            <a:spAutoFit/>
          </a:bodyPr>
          <a:lstStyle/>
          <a:p>
            <a:pPr>
              <a:lnSpc>
                <a:spcPts val="1600"/>
              </a:lnSpc>
            </a:pPr>
            <a:r>
              <a:rPr lang="es-MX" altLang="fr-FR" sz="1100" b="1" dirty="0" smtClean="0">
                <a:solidFill>
                  <a:srgbClr val="002060"/>
                </a:solidFill>
                <a:latin typeface="Arial" panose="020B0604020202020204" pitchFamily="34" charset="0"/>
                <a:cs typeface="Arial" panose="020B0604020202020204" pitchFamily="34" charset="0"/>
              </a:rPr>
              <a:t>Incapaz de hacer quehaceres/tareas domésticas</a:t>
            </a:r>
            <a:endParaRPr lang="es-MX" sz="1100" b="1" dirty="0">
              <a:solidFill>
                <a:srgbClr val="002060"/>
              </a:solidFill>
              <a:latin typeface="Arial" panose="020B0604020202020204" pitchFamily="34" charset="0"/>
              <a:cs typeface="Arial" panose="020B0604020202020204" pitchFamily="34" charset="0"/>
            </a:endParaRPr>
          </a:p>
        </p:txBody>
      </p:sp>
      <p:sp>
        <p:nvSpPr>
          <p:cNvPr id="6" name="5 CuadroTexto"/>
          <p:cNvSpPr txBox="1"/>
          <p:nvPr/>
        </p:nvSpPr>
        <p:spPr>
          <a:xfrm>
            <a:off x="1910" y="3356992"/>
            <a:ext cx="3855543" cy="297517"/>
          </a:xfrm>
          <a:prstGeom prst="rect">
            <a:avLst/>
          </a:prstGeom>
          <a:solidFill>
            <a:srgbClr val="F0F3FA"/>
          </a:solidFill>
        </p:spPr>
        <p:txBody>
          <a:bodyPr wrap="none" rtlCol="0">
            <a:spAutoFit/>
          </a:bodyPr>
          <a:lstStyle/>
          <a:p>
            <a:pPr>
              <a:lnSpc>
                <a:spcPts val="1600"/>
              </a:lnSpc>
            </a:pPr>
            <a:r>
              <a:rPr lang="es-MX" altLang="fr-FR" sz="1100" b="1" dirty="0" smtClean="0">
                <a:solidFill>
                  <a:srgbClr val="002060"/>
                </a:solidFill>
                <a:latin typeface="Arial" panose="020B0604020202020204" pitchFamily="34" charset="0"/>
                <a:cs typeface="Arial" panose="020B0604020202020204" pitchFamily="34" charset="0"/>
              </a:rPr>
              <a:t>Productividad en las tareas domésticas reducida ≥50%</a:t>
            </a:r>
            <a:endParaRPr lang="es-MX" sz="1100" b="1" dirty="0">
              <a:solidFill>
                <a:srgbClr val="002060"/>
              </a:solidFill>
              <a:latin typeface="Arial" panose="020B0604020202020204" pitchFamily="34" charset="0"/>
              <a:cs typeface="Arial" panose="020B0604020202020204" pitchFamily="34" charset="0"/>
            </a:endParaRPr>
          </a:p>
        </p:txBody>
      </p:sp>
      <p:sp>
        <p:nvSpPr>
          <p:cNvPr id="7" name="6 CuadroTexto"/>
          <p:cNvSpPr txBox="1"/>
          <p:nvPr/>
        </p:nvSpPr>
        <p:spPr>
          <a:xfrm>
            <a:off x="383513" y="4293096"/>
            <a:ext cx="3437159" cy="297517"/>
          </a:xfrm>
          <a:prstGeom prst="rect">
            <a:avLst/>
          </a:prstGeom>
          <a:solidFill>
            <a:srgbClr val="F0F3FA"/>
          </a:solidFill>
        </p:spPr>
        <p:txBody>
          <a:bodyPr wrap="none" rtlCol="0">
            <a:spAutoFit/>
          </a:bodyPr>
          <a:lstStyle/>
          <a:p>
            <a:pPr>
              <a:lnSpc>
                <a:spcPts val="1600"/>
              </a:lnSpc>
            </a:pPr>
            <a:r>
              <a:rPr lang="es-MX" altLang="fr-FR" sz="1100" b="1" dirty="0" smtClean="0">
                <a:solidFill>
                  <a:srgbClr val="002060"/>
                </a:solidFill>
                <a:latin typeface="Arial" panose="020B0604020202020204" pitchFamily="34" charset="0"/>
                <a:cs typeface="Arial" panose="020B0604020202020204" pitchFamily="34" charset="0"/>
              </a:rPr>
              <a:t>Actividad familiar/social/entretenimiento perdida</a:t>
            </a:r>
            <a:endParaRPr lang="es-MX" sz="1100" b="1" dirty="0">
              <a:solidFill>
                <a:srgbClr val="002060"/>
              </a:solidFill>
              <a:latin typeface="Arial" panose="020B0604020202020204" pitchFamily="34" charset="0"/>
              <a:cs typeface="Arial" panose="020B0604020202020204" pitchFamily="34" charset="0"/>
            </a:endParaRPr>
          </a:p>
        </p:txBody>
      </p:sp>
      <p:sp>
        <p:nvSpPr>
          <p:cNvPr id="8" name="7 CuadroTexto"/>
          <p:cNvSpPr txBox="1"/>
          <p:nvPr/>
        </p:nvSpPr>
        <p:spPr>
          <a:xfrm>
            <a:off x="467545" y="5085184"/>
            <a:ext cx="3341106" cy="278346"/>
          </a:xfrm>
          <a:prstGeom prst="rect">
            <a:avLst/>
          </a:prstGeom>
          <a:solidFill>
            <a:srgbClr val="F0F3FA"/>
          </a:solidFill>
        </p:spPr>
        <p:txBody>
          <a:bodyPr wrap="square" rtlCol="0">
            <a:spAutoFit/>
          </a:bodyPr>
          <a:lstStyle/>
          <a:p>
            <a:pPr algn="r">
              <a:lnSpc>
                <a:spcPts val="1600"/>
              </a:lnSpc>
            </a:pPr>
            <a:r>
              <a:rPr lang="es-MX" altLang="fr-FR" sz="1100" b="1" dirty="0" smtClean="0">
                <a:solidFill>
                  <a:srgbClr val="002060"/>
                </a:solidFill>
                <a:latin typeface="Arial" panose="020B0604020202020204" pitchFamily="34" charset="0"/>
                <a:cs typeface="Arial" panose="020B0604020202020204" pitchFamily="34" charset="0"/>
              </a:rPr>
              <a:t>Productividad escolar/laboral </a:t>
            </a:r>
            <a:r>
              <a:rPr lang="es-MX" altLang="fr-FR" sz="1100" b="1" dirty="0">
                <a:solidFill>
                  <a:srgbClr val="002060"/>
                </a:solidFill>
                <a:latin typeface="Arial" panose="020B0604020202020204" pitchFamily="34" charset="0"/>
                <a:cs typeface="Arial" panose="020B0604020202020204" pitchFamily="34" charset="0"/>
              </a:rPr>
              <a:t>reducida ≥50</a:t>
            </a:r>
            <a:r>
              <a:rPr lang="es-MX" altLang="fr-FR" sz="1100" b="1" dirty="0" smtClean="0">
                <a:solidFill>
                  <a:srgbClr val="002060"/>
                </a:solidFill>
                <a:latin typeface="Arial" panose="020B0604020202020204" pitchFamily="34" charset="0"/>
                <a:cs typeface="Arial" panose="020B0604020202020204" pitchFamily="34" charset="0"/>
              </a:rPr>
              <a:t>%</a:t>
            </a:r>
            <a:endParaRPr lang="es-MX" sz="1100" b="1"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4663" y="1557338"/>
            <a:ext cx="8178800" cy="4800600"/>
          </a:xfrm>
          <a:prstGeom prst="rect">
            <a:avLst/>
          </a:prstGeom>
        </p:spPr>
        <p:txBody>
          <a:bodyPr>
            <a:spAutoFit/>
          </a:bodyPr>
          <a:lstStyle/>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Fuerte asociación con</a:t>
            </a:r>
            <a:r>
              <a:rPr lang="es-MX" baseline="30000" dirty="0" smtClean="0">
                <a:solidFill>
                  <a:srgbClr val="002060"/>
                </a:solidFill>
                <a:latin typeface="Calibri"/>
                <a:cs typeface="+mn-cs"/>
              </a:rPr>
              <a:t>1</a:t>
            </a:r>
          </a:p>
          <a:p>
            <a:pPr marL="742950" lvl="1"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Ansiedad</a:t>
            </a:r>
          </a:p>
          <a:p>
            <a:pPr marL="742950" lvl="1"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Depresión</a:t>
            </a:r>
          </a:p>
          <a:p>
            <a:pPr marL="742950" lvl="1"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Trastornos del sueño</a:t>
            </a:r>
          </a:p>
          <a:p>
            <a:pPr marL="742950" lvl="1"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Trastornos de dolor crónico (fibromialgia, lumbalgia crónica, síndrome de intestino irritable)</a:t>
            </a:r>
          </a:p>
          <a:p>
            <a:pPr marL="742950" lvl="1"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Epilepsia</a:t>
            </a:r>
          </a:p>
          <a:p>
            <a:pPr marL="742950" lvl="1"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Vértigo</a:t>
            </a:r>
          </a:p>
          <a:p>
            <a:pPr marL="285750" indent="-285750" fontAlgn="auto">
              <a:spcBef>
                <a:spcPts val="0"/>
              </a:spcBef>
              <a:spcAft>
                <a:spcPts val="0"/>
              </a:spcAft>
              <a:buFont typeface="Arial" panose="020B0604020202020204" pitchFamily="34" charset="0"/>
              <a:buChar char="•"/>
              <a:defRPr/>
            </a:pPr>
            <a:endParaRPr lang="es-MX" dirty="0" smtClean="0">
              <a:solidFill>
                <a:srgbClr val="002060"/>
              </a:solidFill>
              <a:latin typeface="Calibri"/>
              <a:cs typeface="+mn-cs"/>
            </a:endParaRP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La migraña con aura, pero no la migraña sin aura, es un factor de riesgo de evento vascular cerebral isquémico y lesiones cerebrales silenciosas con IRM</a:t>
            </a:r>
            <a:r>
              <a:rPr lang="es-MX" baseline="30000" dirty="0" smtClean="0">
                <a:solidFill>
                  <a:srgbClr val="002060"/>
                </a:solidFill>
                <a:latin typeface="Calibri"/>
                <a:cs typeface="+mn-cs"/>
              </a:rPr>
              <a:t>2</a:t>
            </a:r>
          </a:p>
          <a:p>
            <a:pPr marL="742950" lvl="1"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Particularmente en mujeres con ataques frecuentes</a:t>
            </a:r>
          </a:p>
          <a:p>
            <a:pPr marL="285750" indent="-285750" fontAlgn="auto">
              <a:spcBef>
                <a:spcPts val="0"/>
              </a:spcBef>
              <a:spcAft>
                <a:spcPts val="0"/>
              </a:spcAft>
              <a:buFont typeface="Arial" panose="020B0604020202020204" pitchFamily="34" charset="0"/>
              <a:buChar char="•"/>
              <a:defRPr/>
            </a:pPr>
            <a:endParaRPr lang="es-MX" dirty="0" smtClean="0">
              <a:solidFill>
                <a:srgbClr val="002060"/>
              </a:solidFill>
              <a:latin typeface="Calibri"/>
              <a:cs typeface="+mn-cs"/>
            </a:endParaRP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Ansiedad en la niñez</a:t>
            </a:r>
            <a:r>
              <a:rPr lang="es-MX" baseline="30000" dirty="0" smtClean="0">
                <a:solidFill>
                  <a:srgbClr val="002060"/>
                </a:solidFill>
                <a:latin typeface="Calibri"/>
                <a:cs typeface="+mn-cs"/>
              </a:rPr>
              <a:t>3</a:t>
            </a: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Calibri"/>
                <a:cs typeface="+mn-cs"/>
              </a:rPr>
              <a:t>Historia de abuso en la niñez</a:t>
            </a:r>
            <a:r>
              <a:rPr lang="es-MX" baseline="30000" dirty="0" smtClean="0">
                <a:solidFill>
                  <a:srgbClr val="002060"/>
                </a:solidFill>
                <a:latin typeface="Calibri"/>
                <a:cs typeface="+mn-cs"/>
              </a:rPr>
              <a:t>4,5</a:t>
            </a:r>
          </a:p>
          <a:p>
            <a:pPr marL="285750" indent="-285750" fontAlgn="auto">
              <a:spcBef>
                <a:spcPts val="0"/>
              </a:spcBef>
              <a:spcAft>
                <a:spcPts val="0"/>
              </a:spcAft>
              <a:buFont typeface="Arial" panose="020B0604020202020204" pitchFamily="34" charset="0"/>
              <a:buChar char="•"/>
              <a:defRPr/>
            </a:pPr>
            <a:r>
              <a:rPr lang="es-MX" spc="-100" dirty="0" smtClean="0">
                <a:solidFill>
                  <a:srgbClr val="002060"/>
                </a:solidFill>
                <a:latin typeface="Calibri"/>
                <a:cs typeface="+mn-cs"/>
              </a:rPr>
              <a:t>Historia de mareo por movimiento en la niñez</a:t>
            </a:r>
            <a:r>
              <a:rPr lang="es-MX" baseline="30000" dirty="0" smtClean="0">
                <a:solidFill>
                  <a:srgbClr val="002060"/>
                </a:solidFill>
                <a:latin typeface="Calibri"/>
                <a:cs typeface="+mn-cs"/>
              </a:rPr>
              <a:t>6,7</a:t>
            </a:r>
          </a:p>
          <a:p>
            <a:pPr marL="285750" indent="-285750" fontAlgn="auto">
              <a:spcBef>
                <a:spcPts val="0"/>
              </a:spcBef>
              <a:spcAft>
                <a:spcPts val="0"/>
              </a:spcAft>
              <a:buFont typeface="Arial" panose="020B0604020202020204" pitchFamily="34" charset="0"/>
              <a:buChar char="•"/>
              <a:defRPr/>
            </a:pPr>
            <a:endParaRPr lang="es-MX" dirty="0">
              <a:solidFill>
                <a:srgbClr val="002060"/>
              </a:solidFill>
              <a:latin typeface="Calibri"/>
              <a:cs typeface="+mn-cs"/>
            </a:endParaRPr>
          </a:p>
        </p:txBody>
      </p:sp>
      <p:sp>
        <p:nvSpPr>
          <p:cNvPr id="76804" name="Title 4"/>
          <p:cNvSpPr>
            <a:spLocks noGrp="1"/>
          </p:cNvSpPr>
          <p:nvPr>
            <p:ph type="title"/>
          </p:nvPr>
        </p:nvSpPr>
        <p:spPr>
          <a:xfrm>
            <a:off x="447675" y="254000"/>
            <a:ext cx="8229600" cy="1143000"/>
          </a:xfrm>
        </p:spPr>
        <p:txBody>
          <a:bodyPr/>
          <a:lstStyle/>
          <a:p>
            <a:r>
              <a:rPr lang="es-MX" altLang="en-US" dirty="0"/>
              <a:t>C</a:t>
            </a:r>
            <a:r>
              <a:rPr lang="es-MX" altLang="en-US" dirty="0" smtClean="0"/>
              <a:t>omorbilidades de la Migraña</a:t>
            </a:r>
          </a:p>
        </p:txBody>
      </p:sp>
      <p:sp>
        <p:nvSpPr>
          <p:cNvPr id="6" name="Right Brace 5"/>
          <p:cNvSpPr/>
          <p:nvPr/>
        </p:nvSpPr>
        <p:spPr>
          <a:xfrm>
            <a:off x="4595813" y="5157788"/>
            <a:ext cx="504825" cy="1008062"/>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CA" dirty="0"/>
          </a:p>
        </p:txBody>
      </p:sp>
      <p:sp>
        <p:nvSpPr>
          <p:cNvPr id="76806" name="TextBox 6"/>
          <p:cNvSpPr txBox="1">
            <a:spLocks noChangeArrowheads="1"/>
          </p:cNvSpPr>
          <p:nvPr/>
        </p:nvSpPr>
        <p:spPr bwMode="auto">
          <a:xfrm>
            <a:off x="5219700" y="5338763"/>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800" dirty="0" smtClean="0"/>
              <a:t>Asociados con el desarrollo de cefalea en la adultez</a:t>
            </a:r>
            <a:endParaRPr lang="es-MX" altLang="en-US" sz="1800" dirty="0"/>
          </a:p>
        </p:txBody>
      </p:sp>
      <p:sp>
        <p:nvSpPr>
          <p:cNvPr id="7" name="TextBox 3"/>
          <p:cNvSpPr txBox="1"/>
          <p:nvPr/>
        </p:nvSpPr>
        <p:spPr>
          <a:xfrm>
            <a:off x="15875" y="6330950"/>
            <a:ext cx="9093200" cy="554038"/>
          </a:xfrm>
          <a:prstGeom prst="rect">
            <a:avLst/>
          </a:prstGeom>
          <a:noFill/>
        </p:spPr>
        <p:txBody>
          <a:bodyPr>
            <a:spAutoFit/>
          </a:bodyPr>
          <a:lstStyle/>
          <a:p>
            <a:pPr>
              <a:defRPr/>
            </a:pPr>
            <a:r>
              <a:rPr lang="en-CA" sz="1000" dirty="0">
                <a:solidFill>
                  <a:schemeClr val="tx2"/>
                </a:solidFill>
                <a:latin typeface="Calibri"/>
                <a:cs typeface="+mn-cs"/>
              </a:rPr>
              <a:t>1. IASP Fact Sheet – Epidemiology of Headache 2012; </a:t>
            </a:r>
            <a:r>
              <a:rPr lang="en-CA" sz="1000" dirty="0">
                <a:solidFill>
                  <a:schemeClr val="tx2"/>
                </a:solidFill>
              </a:rPr>
              <a:t>Goodwin RD </a:t>
            </a:r>
            <a:r>
              <a:rPr lang="en-CA" sz="1000" i="1" dirty="0">
                <a:solidFill>
                  <a:schemeClr val="tx2"/>
                </a:solidFill>
              </a:rPr>
              <a:t>et al.</a:t>
            </a:r>
            <a:r>
              <a:rPr lang="en-CA" sz="1000" dirty="0">
                <a:solidFill>
                  <a:schemeClr val="tx2"/>
                </a:solidFill>
              </a:rPr>
              <a:t> </a:t>
            </a:r>
            <a:r>
              <a:rPr lang="en-CA" sz="1000" i="1" dirty="0">
                <a:solidFill>
                  <a:schemeClr val="tx2"/>
                </a:solidFill>
              </a:rPr>
              <a:t>Am J Public Health</a:t>
            </a:r>
            <a:r>
              <a:rPr lang="en-CA" sz="1000" dirty="0">
                <a:solidFill>
                  <a:schemeClr val="tx2"/>
                </a:solidFill>
              </a:rPr>
              <a:t>. 2003;93:1065-7; 2. Antonaci F </a:t>
            </a:r>
            <a:r>
              <a:rPr lang="en-CA" sz="1000" i="1" dirty="0">
                <a:solidFill>
                  <a:schemeClr val="tx2"/>
                </a:solidFill>
              </a:rPr>
              <a:t>et al</a:t>
            </a:r>
            <a:r>
              <a:rPr lang="en-CA" sz="1000" dirty="0">
                <a:solidFill>
                  <a:schemeClr val="tx2"/>
                </a:solidFill>
              </a:rPr>
              <a:t>. </a:t>
            </a:r>
            <a:r>
              <a:rPr lang="en-CA" sz="1000" i="1" dirty="0">
                <a:solidFill>
                  <a:schemeClr val="tx2"/>
                </a:solidFill>
              </a:rPr>
              <a:t>J Headache Pain</a:t>
            </a:r>
            <a:r>
              <a:rPr lang="en-CA" sz="1000" dirty="0">
                <a:solidFill>
                  <a:schemeClr val="tx2"/>
                </a:solidFill>
              </a:rPr>
              <a:t>. 2011;12:115-25; </a:t>
            </a:r>
            <a:r>
              <a:rPr lang="en-US" sz="1000" dirty="0">
                <a:solidFill>
                  <a:schemeClr val="tx2"/>
                </a:solidFill>
              </a:rPr>
              <a:t>3. Braccili T </a:t>
            </a:r>
            <a:r>
              <a:rPr lang="en-US" sz="1000" i="1" dirty="0">
                <a:solidFill>
                  <a:schemeClr val="tx2"/>
                </a:solidFill>
              </a:rPr>
              <a:t>et al. Eur Rev Med Pharmacol Sci.</a:t>
            </a:r>
            <a:r>
              <a:rPr lang="en-US" sz="1000" dirty="0">
                <a:solidFill>
                  <a:schemeClr val="tx2"/>
                </a:solidFill>
              </a:rPr>
              <a:t> 1999;3:37-9; 4. Tietjen GE </a:t>
            </a:r>
            <a:r>
              <a:rPr lang="en-US" sz="1000" i="1" dirty="0">
                <a:solidFill>
                  <a:schemeClr val="tx2"/>
                </a:solidFill>
              </a:rPr>
              <a:t>et al. Headache.</a:t>
            </a:r>
            <a:r>
              <a:rPr lang="en-US" sz="1000" dirty="0">
                <a:solidFill>
                  <a:schemeClr val="tx2"/>
                </a:solidFill>
              </a:rPr>
              <a:t> 2010;50:20-31; 5. Tietjen GE </a:t>
            </a:r>
            <a:r>
              <a:rPr lang="en-US" sz="1000" i="1" dirty="0">
                <a:solidFill>
                  <a:schemeClr val="tx2"/>
                </a:solidFill>
              </a:rPr>
              <a:t>et al</a:t>
            </a:r>
            <a:r>
              <a:rPr lang="en-US" sz="1000" dirty="0">
                <a:solidFill>
                  <a:schemeClr val="tx2"/>
                </a:solidFill>
              </a:rPr>
              <a:t>. </a:t>
            </a:r>
            <a:r>
              <a:rPr lang="en-US" sz="1000" i="1" dirty="0">
                <a:solidFill>
                  <a:schemeClr val="tx2"/>
                </a:solidFill>
              </a:rPr>
              <a:t>Headache.</a:t>
            </a:r>
            <a:r>
              <a:rPr lang="en-US" sz="1000" dirty="0">
                <a:solidFill>
                  <a:schemeClr val="tx2"/>
                </a:solidFill>
              </a:rPr>
              <a:t> 2010;50:32-41; 6. Cuomo-Granston A, Drummond PD. </a:t>
            </a:r>
            <a:r>
              <a:rPr lang="en-US" sz="1000" i="1" dirty="0">
                <a:solidFill>
                  <a:schemeClr val="tx2"/>
                </a:solidFill>
              </a:rPr>
              <a:t>Prog Neurobiol.</a:t>
            </a:r>
            <a:r>
              <a:rPr lang="en-US" sz="1000" dirty="0">
                <a:solidFill>
                  <a:schemeClr val="tx2"/>
                </a:solidFill>
              </a:rPr>
              <a:t> 2010;91:300-12; 7. Jan MM. </a:t>
            </a:r>
            <a:r>
              <a:rPr lang="en-US" sz="1000" i="1" dirty="0">
                <a:solidFill>
                  <a:schemeClr val="tx2"/>
                </a:solidFill>
              </a:rPr>
              <a:t>J Paediatr Child Health</a:t>
            </a:r>
            <a:r>
              <a:rPr lang="en-US" sz="1000" dirty="0">
                <a:solidFill>
                  <a:schemeClr val="tx2"/>
                </a:solidFill>
              </a:rPr>
              <a:t>. 1998;34:483-4.</a:t>
            </a:r>
            <a:endParaRPr lang="en-CA" sz="1000" dirty="0">
              <a:solidFill>
                <a:schemeClr val="tx2"/>
              </a:solidFill>
              <a:latin typeface="Calibri"/>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1"/>
          <p:cNvSpPr txBox="1">
            <a:spLocks noChangeArrowheads="1"/>
          </p:cNvSpPr>
          <p:nvPr/>
        </p:nvSpPr>
        <p:spPr bwMode="auto">
          <a:xfrm flipH="1">
            <a:off x="1547813" y="3186113"/>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dirty="0" smtClean="0"/>
              <a:t>Manejo de Migraña</a:t>
            </a:r>
            <a:endParaRPr lang="es-MX" altLang="fr-FR" b="1"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a:xfrm>
            <a:off x="457200" y="274638"/>
            <a:ext cx="8229600" cy="1143000"/>
          </a:xfrm>
        </p:spPr>
        <p:txBody>
          <a:bodyPr/>
          <a:lstStyle/>
          <a:p>
            <a:pPr>
              <a:lnSpc>
                <a:spcPct val="85000"/>
              </a:lnSpc>
            </a:pPr>
            <a:r>
              <a:rPr lang="es-MX" altLang="fr-FR" noProof="0" dirty="0" smtClean="0"/>
              <a:t>Pregunta para Discusión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t="8398" b="11177"/>
          <a:stretch>
            <a:fillRect/>
          </a:stretch>
        </p:blipFill>
        <p:spPr bwMode="auto">
          <a:xfrm>
            <a:off x="1436688" y="1146175"/>
            <a:ext cx="6256337"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327150" y="2311400"/>
            <a:ext cx="6488113" cy="287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accent5"/>
              </a:buClr>
              <a:buFont typeface="Arial" pitchFamily="34" charset="0"/>
              <a:buNone/>
              <a:defRPr/>
            </a:pPr>
            <a:r>
              <a:rPr lang="es-MX" sz="3200" b="1" cap="small" dirty="0" smtClean="0">
                <a:solidFill>
                  <a:srgbClr val="5F9127"/>
                </a:solidFill>
              </a:rPr>
              <a:t>¿cómo trata la migraña?</a:t>
            </a:r>
            <a:endParaRPr lang="es-MX" sz="3200" b="1" cap="small" dirty="0">
              <a:solidFill>
                <a:srgbClr val="5F9127"/>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7675" y="254000"/>
            <a:ext cx="8229600" cy="1143000"/>
          </a:xfrm>
        </p:spPr>
        <p:txBody>
          <a:bodyPr>
            <a:normAutofit/>
          </a:bodyPr>
          <a:lstStyle/>
          <a:p>
            <a:r>
              <a:rPr lang="es-MX" altLang="en-US" sz="3200" dirty="0" smtClean="0"/>
              <a:t>ICHD-3, Clasificación Internacional de Trastornos por Cefalea (3</a:t>
            </a:r>
            <a:r>
              <a:rPr lang="es-MX" altLang="en-US" sz="3200" baseline="30000" dirty="0" smtClean="0"/>
              <a:t>rd</a:t>
            </a:r>
            <a:r>
              <a:rPr lang="es-MX" altLang="en-US" sz="3200" dirty="0" smtClean="0"/>
              <a:t> Edición, Versión Beta)</a:t>
            </a:r>
          </a:p>
        </p:txBody>
      </p:sp>
      <p:graphicFrame>
        <p:nvGraphicFramePr>
          <p:cNvPr id="7" name="Table 6"/>
          <p:cNvGraphicFramePr>
            <a:graphicFrameLocks noGrp="1"/>
          </p:cNvGraphicFramePr>
          <p:nvPr>
            <p:extLst>
              <p:ext uri="{D42A27DB-BD31-4B8C-83A1-F6EECF244321}">
                <p14:modId xmlns:p14="http://schemas.microsoft.com/office/powerpoint/2010/main" val="1150724501"/>
              </p:ext>
            </p:extLst>
          </p:nvPr>
        </p:nvGraphicFramePr>
        <p:xfrm>
          <a:off x="539750" y="1628775"/>
          <a:ext cx="8064500" cy="4587874"/>
        </p:xfrm>
        <a:graphic>
          <a:graphicData uri="http://schemas.openxmlformats.org/drawingml/2006/table">
            <a:tbl>
              <a:tblPr firstRow="1" bandRow="1">
                <a:tableStyleId>{5C22544A-7EE6-4342-B048-85BDC9FD1C3A}</a:tableStyleId>
              </a:tblPr>
              <a:tblGrid>
                <a:gridCol w="8064500"/>
              </a:tblGrid>
              <a:tr h="370891">
                <a:tc>
                  <a:txBody>
                    <a:bodyPr/>
                    <a:lstStyle/>
                    <a:p>
                      <a:r>
                        <a:rPr lang="es-MX" sz="1400" noProof="0" dirty="0" smtClean="0"/>
                        <a:t>Parte Uno: Las cefaleas Primarias</a:t>
                      </a:r>
                      <a:endParaRPr lang="es-MX" sz="1400" noProof="0" dirty="0"/>
                    </a:p>
                  </a:txBody>
                  <a:tcPr marL="91436" marR="91436" marT="45726" marB="45726" anchor="ctr">
                    <a:solidFill>
                      <a:srgbClr val="002060"/>
                    </a:solidFill>
                  </a:tcPr>
                </a:tc>
              </a:tr>
              <a:tr h="945011">
                <a:tc>
                  <a:txBody>
                    <a:bodyPr/>
                    <a:lstStyle/>
                    <a:p>
                      <a:pPr marL="342900" indent="-342900">
                        <a:buAutoNum type="arabicPeriod"/>
                      </a:pPr>
                      <a:r>
                        <a:rPr lang="es-MX" sz="1400" noProof="0" dirty="0" smtClean="0">
                          <a:solidFill>
                            <a:srgbClr val="002060"/>
                          </a:solidFill>
                        </a:rPr>
                        <a:t>Migraña</a:t>
                      </a:r>
                    </a:p>
                    <a:p>
                      <a:pPr marL="342900" indent="-342900">
                        <a:buAutoNum type="arabicPeriod"/>
                      </a:pPr>
                      <a:r>
                        <a:rPr lang="es-MX" sz="1400" noProof="0" dirty="0" smtClean="0">
                          <a:solidFill>
                            <a:srgbClr val="002060"/>
                          </a:solidFill>
                        </a:rPr>
                        <a:t>Cefalea tipo tensión</a:t>
                      </a:r>
                      <a:endParaRPr lang="es-MX" sz="1400" baseline="0" noProof="0" dirty="0" smtClean="0">
                        <a:solidFill>
                          <a:srgbClr val="002060"/>
                        </a:solidFill>
                      </a:endParaRPr>
                    </a:p>
                    <a:p>
                      <a:pPr marL="342900" indent="-342900">
                        <a:buAutoNum type="arabicPeriod"/>
                      </a:pPr>
                      <a:r>
                        <a:rPr lang="es-MX" sz="1400" baseline="0" noProof="0" dirty="0" smtClean="0">
                          <a:solidFill>
                            <a:srgbClr val="002060"/>
                          </a:solidFill>
                        </a:rPr>
                        <a:t>Cefalalgia trigémino autonómica</a:t>
                      </a:r>
                    </a:p>
                    <a:p>
                      <a:pPr marL="342900" indent="-342900">
                        <a:buAutoNum type="arabicPeriod"/>
                      </a:pPr>
                      <a:r>
                        <a:rPr lang="es-MX" sz="1400" baseline="0" noProof="0" dirty="0" smtClean="0">
                          <a:solidFill>
                            <a:srgbClr val="002060"/>
                          </a:solidFill>
                        </a:rPr>
                        <a:t>Otros trastornos por cefalea primaria</a:t>
                      </a:r>
                    </a:p>
                  </a:txBody>
                  <a:tcPr marL="91436" marR="91436" marT="45726" marB="45726" anchor="ctr"/>
                </a:tc>
              </a:tr>
              <a:tr h="370891">
                <a:tc>
                  <a:txBody>
                    <a:bodyPr/>
                    <a:lstStyle/>
                    <a:p>
                      <a:pPr marL="0" algn="l" defTabSz="914400" rtl="0" eaLnBrk="1" latinLnBrk="0" hangingPunct="1"/>
                      <a:r>
                        <a:rPr lang="es-MX" sz="1400" b="1" kern="1200" noProof="0" dirty="0" smtClean="0">
                          <a:solidFill>
                            <a:schemeClr val="lt1"/>
                          </a:solidFill>
                          <a:latin typeface="+mn-lt"/>
                          <a:ea typeface="+mn-ea"/>
                          <a:cs typeface="+mn-cs"/>
                        </a:rPr>
                        <a:t>Parte Dos: Las Cefaleas Secundarias</a:t>
                      </a:r>
                      <a:endParaRPr lang="es-MX" sz="1400" b="1" kern="1200" noProof="0" dirty="0">
                        <a:solidFill>
                          <a:schemeClr val="lt1"/>
                        </a:solidFill>
                        <a:latin typeface="+mn-lt"/>
                        <a:ea typeface="+mn-ea"/>
                        <a:cs typeface="+mn-cs"/>
                      </a:endParaRPr>
                    </a:p>
                  </a:txBody>
                  <a:tcPr marL="91436" marR="91436" marT="45726" marB="45726" anchor="ctr">
                    <a:solidFill>
                      <a:srgbClr val="002060"/>
                    </a:solidFill>
                  </a:tcPr>
                </a:tc>
              </a:tr>
              <a:tr h="2011958">
                <a:tc>
                  <a:txBody>
                    <a:bodyPr/>
                    <a:lstStyle/>
                    <a:p>
                      <a:pPr marL="342900" indent="-342900" algn="l" defTabSz="914400" rtl="0" eaLnBrk="1" latinLnBrk="0" hangingPunct="1">
                        <a:buFont typeface="+mj-lt"/>
                        <a:buAutoNum type="arabicPeriod" startAt="5"/>
                      </a:pPr>
                      <a:r>
                        <a:rPr lang="es-MX" sz="1400" kern="1200" noProof="0" dirty="0" smtClean="0">
                          <a:solidFill>
                            <a:srgbClr val="002060"/>
                          </a:solidFill>
                          <a:latin typeface="+mn-lt"/>
                          <a:ea typeface="+mn-ea"/>
                          <a:cs typeface="+mn-cs"/>
                        </a:rPr>
                        <a:t>Cefalea atribuida a trauma o lesión a la cabeza y/o cuello</a:t>
                      </a:r>
                    </a:p>
                    <a:p>
                      <a:pPr marL="342900" indent="-342900" algn="l" defTabSz="914400" rtl="0" eaLnBrk="1" latinLnBrk="0" hangingPunct="1">
                        <a:buAutoNum type="arabicPeriod" startAt="5"/>
                      </a:pPr>
                      <a:r>
                        <a:rPr lang="es-MX" sz="1400" kern="1200" noProof="0" dirty="0" smtClean="0">
                          <a:solidFill>
                            <a:srgbClr val="002060"/>
                          </a:solidFill>
                          <a:latin typeface="+mn-lt"/>
                          <a:ea typeface="+mn-ea"/>
                          <a:cs typeface="+mn-cs"/>
                        </a:rPr>
                        <a:t>Cefalea atribuida a trastorno</a:t>
                      </a:r>
                      <a:r>
                        <a:rPr lang="es-MX" sz="1400" kern="1200" baseline="0" noProof="0" dirty="0" smtClean="0">
                          <a:solidFill>
                            <a:srgbClr val="002060"/>
                          </a:solidFill>
                          <a:latin typeface="+mn-lt"/>
                          <a:ea typeface="+mn-ea"/>
                          <a:cs typeface="+mn-cs"/>
                        </a:rPr>
                        <a:t> </a:t>
                      </a:r>
                      <a:r>
                        <a:rPr lang="es-MX" sz="1400" kern="1200" noProof="0" dirty="0" smtClean="0">
                          <a:solidFill>
                            <a:srgbClr val="002060"/>
                          </a:solidFill>
                          <a:latin typeface="+mn-lt"/>
                          <a:ea typeface="+mn-ea"/>
                          <a:cs typeface="+mn-cs"/>
                        </a:rPr>
                        <a:t>craneal o vascular cervical</a:t>
                      </a:r>
                    </a:p>
                    <a:p>
                      <a:pPr marL="342900" indent="-342900" algn="l" defTabSz="914400" rtl="0" eaLnBrk="1" latinLnBrk="0" hangingPunct="1">
                        <a:buAutoNum type="arabicPeriod" startAt="5"/>
                      </a:pPr>
                      <a:r>
                        <a:rPr lang="es-MX" sz="1400" kern="1200" noProof="0" dirty="0" smtClean="0">
                          <a:solidFill>
                            <a:srgbClr val="002060"/>
                          </a:solidFill>
                          <a:latin typeface="+mn-lt"/>
                          <a:ea typeface="+mn-ea"/>
                          <a:cs typeface="+mn-cs"/>
                        </a:rPr>
                        <a:t>Cefalea atribuida a trastorno</a:t>
                      </a:r>
                      <a:r>
                        <a:rPr lang="es-MX" sz="1400" kern="1200" baseline="0" noProof="0" dirty="0" smtClean="0">
                          <a:solidFill>
                            <a:srgbClr val="002060"/>
                          </a:solidFill>
                          <a:latin typeface="+mn-lt"/>
                          <a:ea typeface="+mn-ea"/>
                          <a:cs typeface="+mn-cs"/>
                        </a:rPr>
                        <a:t> intracraneal </a:t>
                      </a:r>
                      <a:r>
                        <a:rPr lang="es-MX" sz="1400" kern="1200" noProof="0" dirty="0" smtClean="0">
                          <a:solidFill>
                            <a:srgbClr val="002060"/>
                          </a:solidFill>
                          <a:latin typeface="+mn-lt"/>
                          <a:ea typeface="+mn-ea"/>
                          <a:cs typeface="+mn-cs"/>
                        </a:rPr>
                        <a:t>no-vascular</a:t>
                      </a:r>
                    </a:p>
                    <a:p>
                      <a:pPr marL="342900" indent="-342900" algn="l" defTabSz="914400" rtl="0" eaLnBrk="1" latinLnBrk="0" hangingPunct="1">
                        <a:buAutoNum type="arabicPeriod" startAt="5"/>
                      </a:pPr>
                      <a:r>
                        <a:rPr lang="es-MX" sz="1400" kern="1200" noProof="0" dirty="0" smtClean="0">
                          <a:solidFill>
                            <a:srgbClr val="002060"/>
                          </a:solidFill>
                          <a:latin typeface="+mn-lt"/>
                          <a:ea typeface="+mn-ea"/>
                          <a:cs typeface="+mn-cs"/>
                        </a:rPr>
                        <a:t>Cefalea atribuida a una</a:t>
                      </a:r>
                      <a:r>
                        <a:rPr lang="es-MX" sz="1400" kern="1200" baseline="0" noProof="0" dirty="0" smtClean="0">
                          <a:solidFill>
                            <a:srgbClr val="002060"/>
                          </a:solidFill>
                          <a:latin typeface="+mn-lt"/>
                          <a:ea typeface="+mn-ea"/>
                          <a:cs typeface="+mn-cs"/>
                        </a:rPr>
                        <a:t> sustancia o su retiro</a:t>
                      </a:r>
                    </a:p>
                    <a:p>
                      <a:pPr marL="342900" indent="-342900" algn="l" defTabSz="914400" rtl="0" eaLnBrk="1" latinLnBrk="0" hangingPunct="1">
                        <a:buAutoNum type="arabicPeriod" startAt="5"/>
                      </a:pPr>
                      <a:r>
                        <a:rPr lang="es-MX" sz="1400" kern="1200" noProof="0" dirty="0" smtClean="0">
                          <a:solidFill>
                            <a:srgbClr val="002060"/>
                          </a:solidFill>
                          <a:latin typeface="+mn-lt"/>
                          <a:ea typeface="+mn-ea"/>
                          <a:cs typeface="+mn-cs"/>
                        </a:rPr>
                        <a:t>Cefalea atribuida a infección</a:t>
                      </a:r>
                    </a:p>
                    <a:p>
                      <a:pPr marL="342900" indent="-342900" algn="l" defTabSz="914400" rtl="0" eaLnBrk="1" latinLnBrk="0" hangingPunct="1">
                        <a:buAutoNum type="arabicPeriod" startAt="5"/>
                      </a:pPr>
                      <a:r>
                        <a:rPr lang="es-MX" sz="1400" kern="1200" noProof="0" dirty="0" smtClean="0">
                          <a:solidFill>
                            <a:srgbClr val="002060"/>
                          </a:solidFill>
                          <a:latin typeface="+mn-lt"/>
                          <a:ea typeface="+mn-ea"/>
                          <a:cs typeface="+mn-cs"/>
                        </a:rPr>
                        <a:t>Cefalea atribuida a trastorno d</a:t>
                      </a:r>
                      <a:r>
                        <a:rPr lang="es-MX" sz="1400" kern="1200" baseline="0" noProof="0" dirty="0" smtClean="0">
                          <a:solidFill>
                            <a:srgbClr val="002060"/>
                          </a:solidFill>
                          <a:latin typeface="+mn-lt"/>
                          <a:ea typeface="+mn-ea"/>
                          <a:cs typeface="+mn-cs"/>
                        </a:rPr>
                        <a:t>e la h</a:t>
                      </a:r>
                      <a:r>
                        <a:rPr lang="es-MX" sz="1400" kern="1200" noProof="0" dirty="0" smtClean="0">
                          <a:solidFill>
                            <a:srgbClr val="002060"/>
                          </a:solidFill>
                          <a:latin typeface="+mn-lt"/>
                          <a:ea typeface="+mn-ea"/>
                          <a:cs typeface="+mn-cs"/>
                        </a:rPr>
                        <a:t>omeostasis</a:t>
                      </a:r>
                    </a:p>
                    <a:p>
                      <a:pPr marL="342900" indent="-342900" algn="l" defTabSz="914400" rtl="0" eaLnBrk="1" latinLnBrk="0" hangingPunct="1">
                        <a:buAutoNum type="arabicPeriod" startAt="5"/>
                      </a:pPr>
                      <a:r>
                        <a:rPr lang="es-MX" sz="1400" kern="1200" noProof="0" dirty="0" smtClean="0">
                          <a:solidFill>
                            <a:srgbClr val="002060"/>
                          </a:solidFill>
                          <a:latin typeface="+mn-lt"/>
                          <a:ea typeface="+mn-ea"/>
                          <a:cs typeface="+mn-cs"/>
                        </a:rPr>
                        <a:t>Cefalea o dolor facial atribuidos a un trastorno del</a:t>
                      </a:r>
                      <a:r>
                        <a:rPr lang="es-MX" sz="1400" kern="1200" baseline="0" noProof="0" dirty="0" smtClean="0">
                          <a:solidFill>
                            <a:srgbClr val="002060"/>
                          </a:solidFill>
                          <a:latin typeface="+mn-lt"/>
                          <a:ea typeface="+mn-ea"/>
                          <a:cs typeface="+mn-cs"/>
                        </a:rPr>
                        <a:t> cráneo</a:t>
                      </a:r>
                      <a:r>
                        <a:rPr lang="es-MX" sz="1400" kern="1200" noProof="0" dirty="0" smtClean="0">
                          <a:solidFill>
                            <a:srgbClr val="002060"/>
                          </a:solidFill>
                          <a:latin typeface="+mn-lt"/>
                          <a:ea typeface="+mn-ea"/>
                          <a:cs typeface="+mn-cs"/>
                        </a:rPr>
                        <a:t>, cuello, ojos, oídos, nariz,</a:t>
                      </a:r>
                      <a:r>
                        <a:rPr lang="es-MX" sz="1400" kern="1200" baseline="0" noProof="0" dirty="0" smtClean="0">
                          <a:solidFill>
                            <a:srgbClr val="002060"/>
                          </a:solidFill>
                          <a:latin typeface="+mn-lt"/>
                          <a:ea typeface="+mn-ea"/>
                          <a:cs typeface="+mn-cs"/>
                        </a:rPr>
                        <a:t> senos, dientes, boca, u otra estructura facial o cervical</a:t>
                      </a:r>
                    </a:p>
                    <a:p>
                      <a:pPr marL="342900" indent="-342900" algn="l" defTabSz="914400" rtl="0" eaLnBrk="1" latinLnBrk="0" hangingPunct="1">
                        <a:buAutoNum type="arabicPeriod" startAt="5"/>
                      </a:pPr>
                      <a:r>
                        <a:rPr lang="es-MX" sz="1400" kern="1200" baseline="0" noProof="0" dirty="0" smtClean="0">
                          <a:solidFill>
                            <a:srgbClr val="002060"/>
                          </a:solidFill>
                          <a:latin typeface="+mn-lt"/>
                          <a:ea typeface="+mn-ea"/>
                          <a:cs typeface="+mn-cs"/>
                        </a:rPr>
                        <a:t>Cefalea atribuida a trastorno psiquiátrico</a:t>
                      </a:r>
                      <a:endParaRPr lang="es-MX" sz="1400" kern="1200" noProof="0" dirty="0" smtClean="0">
                        <a:solidFill>
                          <a:srgbClr val="002060"/>
                        </a:solidFill>
                        <a:latin typeface="+mn-lt"/>
                        <a:ea typeface="+mn-ea"/>
                        <a:cs typeface="+mn-cs"/>
                      </a:endParaRPr>
                    </a:p>
                  </a:txBody>
                  <a:tcPr marL="91436" marR="91436" marT="45726" marB="45726" anchor="ctr"/>
                </a:tc>
              </a:tr>
              <a:tr h="370891">
                <a:tc>
                  <a:txBody>
                    <a:bodyPr/>
                    <a:lstStyle/>
                    <a:p>
                      <a:pPr marL="0" algn="l" defTabSz="914400" rtl="0" eaLnBrk="1" latinLnBrk="0" hangingPunct="1"/>
                      <a:r>
                        <a:rPr lang="es-MX" sz="1400" b="1" kern="1200" noProof="0" dirty="0" smtClean="0">
                          <a:solidFill>
                            <a:schemeClr val="lt1"/>
                          </a:solidFill>
                          <a:latin typeface="+mn-lt"/>
                          <a:ea typeface="+mn-ea"/>
                          <a:cs typeface="+mn-cs"/>
                        </a:rPr>
                        <a:t>Parte</a:t>
                      </a:r>
                      <a:r>
                        <a:rPr lang="es-MX" sz="1400" b="1" kern="1200" baseline="0" noProof="0" dirty="0" smtClean="0">
                          <a:solidFill>
                            <a:schemeClr val="lt1"/>
                          </a:solidFill>
                          <a:latin typeface="+mn-lt"/>
                          <a:ea typeface="+mn-ea"/>
                          <a:cs typeface="+mn-cs"/>
                        </a:rPr>
                        <a:t> Tres</a:t>
                      </a:r>
                      <a:r>
                        <a:rPr lang="es-MX" sz="1400" b="1" kern="1200" noProof="0" dirty="0" smtClean="0">
                          <a:solidFill>
                            <a:schemeClr val="lt1"/>
                          </a:solidFill>
                          <a:latin typeface="+mn-lt"/>
                          <a:ea typeface="+mn-ea"/>
                          <a:cs typeface="+mn-cs"/>
                        </a:rPr>
                        <a:t>: Neuropatías craneales dolorosas, Otros Dolores Faciales y Otras Cefaleas</a:t>
                      </a:r>
                      <a:endParaRPr lang="es-MX" sz="1400" b="1" kern="1200" noProof="0" dirty="0">
                        <a:solidFill>
                          <a:schemeClr val="lt1"/>
                        </a:solidFill>
                        <a:latin typeface="+mn-lt"/>
                        <a:ea typeface="+mn-ea"/>
                        <a:cs typeface="+mn-cs"/>
                      </a:endParaRPr>
                    </a:p>
                  </a:txBody>
                  <a:tcPr marL="91436" marR="91436" marT="45726" marB="45726" anchor="ctr">
                    <a:solidFill>
                      <a:srgbClr val="002060"/>
                    </a:solidFill>
                  </a:tcPr>
                </a:tc>
              </a:tr>
              <a:tr h="518232">
                <a:tc>
                  <a:txBody>
                    <a:bodyPr/>
                    <a:lstStyle/>
                    <a:p>
                      <a:pPr marL="342900" indent="-342900" algn="l" defTabSz="914400" rtl="0" eaLnBrk="1" latinLnBrk="0" hangingPunct="1">
                        <a:buFont typeface="+mj-lt"/>
                        <a:buAutoNum type="arabicPeriod" startAt="13"/>
                      </a:pPr>
                      <a:r>
                        <a:rPr lang="es-MX" sz="1400" kern="1200" noProof="0" dirty="0" smtClean="0">
                          <a:solidFill>
                            <a:srgbClr val="002060"/>
                          </a:solidFill>
                          <a:latin typeface="+mn-lt"/>
                          <a:ea typeface="+mn-ea"/>
                          <a:cs typeface="+mn-cs"/>
                        </a:rPr>
                        <a:t>Neuropatías craneales dolorosas y otros dolores faciales</a:t>
                      </a:r>
                    </a:p>
                    <a:p>
                      <a:pPr marL="342900" indent="-342900" algn="l" defTabSz="914400" rtl="0" eaLnBrk="1" latinLnBrk="0" hangingPunct="1">
                        <a:buAutoNum type="arabicPeriod" startAt="13"/>
                      </a:pPr>
                      <a:r>
                        <a:rPr lang="es-MX" sz="1400" kern="1200" noProof="0" dirty="0" smtClean="0">
                          <a:solidFill>
                            <a:srgbClr val="002060"/>
                          </a:solidFill>
                          <a:latin typeface="+mn-lt"/>
                          <a:ea typeface="+mn-ea"/>
                          <a:cs typeface="+mn-cs"/>
                        </a:rPr>
                        <a:t>Otros trastornos por cefaleas</a:t>
                      </a:r>
                      <a:endParaRPr lang="es-MX" sz="1400" kern="1200" noProof="0" dirty="0">
                        <a:solidFill>
                          <a:srgbClr val="002060"/>
                        </a:solidFill>
                        <a:latin typeface="+mn-lt"/>
                        <a:ea typeface="+mn-ea"/>
                        <a:cs typeface="+mn-cs"/>
                      </a:endParaRPr>
                    </a:p>
                  </a:txBody>
                  <a:tcPr marL="91436" marR="91436" marT="45726" marB="45726" anchor="ctr"/>
                </a:tc>
              </a:tr>
            </a:tbl>
          </a:graphicData>
        </a:graphic>
      </p:graphicFrame>
      <p:sp>
        <p:nvSpPr>
          <p:cNvPr id="5" name="Rectangle 5"/>
          <p:cNvSpPr>
            <a:spLocks noChangeArrowheads="1"/>
          </p:cNvSpPr>
          <p:nvPr/>
        </p:nvSpPr>
        <p:spPr bwMode="auto">
          <a:xfrm>
            <a:off x="17463" y="6457950"/>
            <a:ext cx="87312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None/>
            </a:pPr>
            <a:r>
              <a:rPr lang="en-CA" altLang="fr-FR" sz="1000" dirty="0"/>
              <a:t>ICHD = International Classification of Headache Disorders</a:t>
            </a:r>
          </a:p>
          <a:p>
            <a:pPr eaLnBrk="1" hangingPunct="1">
              <a:spcBef>
                <a:spcPct val="0"/>
              </a:spcBef>
              <a:buFontTx/>
              <a:buNone/>
            </a:pPr>
            <a:r>
              <a:rPr lang="en-CA" altLang="fr-FR" sz="1000" dirty="0" smtClean="0"/>
              <a:t>Headache </a:t>
            </a:r>
            <a:r>
              <a:rPr lang="en-CA" altLang="fr-FR" sz="1000" dirty="0"/>
              <a:t>Classification Committee of the International Headache Society (IHS). </a:t>
            </a:r>
            <a:r>
              <a:rPr lang="en-CA" altLang="fr-FR" sz="1000" i="1" dirty="0"/>
              <a:t>Cephalalgia</a:t>
            </a:r>
            <a:r>
              <a:rPr lang="en-CA" altLang="fr-FR" sz="1000" dirty="0"/>
              <a:t>. 2013;33(9):629-808.</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5" name="Group 1"/>
          <p:cNvGrpSpPr>
            <a:grpSpLocks/>
          </p:cNvGrpSpPr>
          <p:nvPr/>
        </p:nvGrpSpPr>
        <p:grpSpPr bwMode="auto">
          <a:xfrm>
            <a:off x="254000" y="3500438"/>
            <a:ext cx="8491538" cy="1077912"/>
            <a:chOff x="254149" y="3501008"/>
            <a:chExt cx="8491686" cy="1077148"/>
          </a:xfrm>
        </p:grpSpPr>
        <p:sp>
          <p:nvSpPr>
            <p:cNvPr id="5" name="Rounded Rectangle 4"/>
            <p:cNvSpPr/>
            <p:nvPr/>
          </p:nvSpPr>
          <p:spPr>
            <a:xfrm>
              <a:off x="254149" y="3501008"/>
              <a:ext cx="2733675" cy="107714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smtClean="0">
                  <a:solidFill>
                    <a:prstClr val="white"/>
                  </a:solidFill>
                </a:rPr>
                <a:t>Estrategias Agudas</a:t>
              </a:r>
            </a:p>
            <a:p>
              <a:pPr algn="ctr" fontAlgn="auto">
                <a:spcBef>
                  <a:spcPts val="0"/>
                </a:spcBef>
                <a:spcAft>
                  <a:spcPts val="0"/>
                </a:spcAft>
                <a:defRPr/>
              </a:pPr>
              <a:r>
                <a:rPr lang="es-MX" dirty="0" smtClean="0">
                  <a:solidFill>
                    <a:prstClr val="white"/>
                  </a:solidFill>
                </a:rPr>
                <a:t>Para interrumpir ataques	</a:t>
              </a:r>
              <a:endParaRPr lang="es-MX" dirty="0">
                <a:solidFill>
                  <a:prstClr val="white"/>
                </a:solidFill>
              </a:endParaRPr>
            </a:p>
          </p:txBody>
        </p:sp>
        <p:sp>
          <p:nvSpPr>
            <p:cNvPr id="6" name="Rounded Rectangle 5"/>
            <p:cNvSpPr/>
            <p:nvPr/>
          </p:nvSpPr>
          <p:spPr>
            <a:xfrm>
              <a:off x="6012160" y="3501008"/>
              <a:ext cx="2733675" cy="107714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smtClean="0">
                  <a:solidFill>
                    <a:prstClr val="white"/>
                  </a:solidFill>
                </a:rPr>
                <a:t>Estrategias Preventivas</a:t>
              </a:r>
            </a:p>
            <a:p>
              <a:pPr algn="ctr" fontAlgn="auto">
                <a:spcBef>
                  <a:spcPts val="0"/>
                </a:spcBef>
                <a:spcAft>
                  <a:spcPts val="0"/>
                </a:spcAft>
                <a:defRPr/>
              </a:pPr>
              <a:r>
                <a:rPr lang="es-MX" dirty="0" smtClean="0">
                  <a:solidFill>
                    <a:prstClr val="white"/>
                  </a:solidFill>
                </a:rPr>
                <a:t>Para prevenir la recurrencia de ataques</a:t>
              </a:r>
              <a:endParaRPr lang="es-MX" dirty="0">
                <a:solidFill>
                  <a:prstClr val="white"/>
                </a:solidFill>
              </a:endParaRPr>
            </a:p>
          </p:txBody>
        </p:sp>
      </p:grpSp>
      <p:sp>
        <p:nvSpPr>
          <p:cNvPr id="7" name="Rounded Rectangle 6"/>
          <p:cNvSpPr/>
          <p:nvPr/>
        </p:nvSpPr>
        <p:spPr>
          <a:xfrm>
            <a:off x="3133155" y="1772816"/>
            <a:ext cx="2733675" cy="107714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b="1" dirty="0" smtClean="0">
                <a:solidFill>
                  <a:prstClr val="white"/>
                </a:solidFill>
              </a:rPr>
              <a:t>Estrategias Preparativas</a:t>
            </a:r>
          </a:p>
          <a:p>
            <a:pPr algn="ctr" fontAlgn="auto">
              <a:spcBef>
                <a:spcPts val="0"/>
              </a:spcBef>
              <a:spcAft>
                <a:spcPts val="0"/>
              </a:spcAft>
              <a:defRPr/>
            </a:pPr>
            <a:r>
              <a:rPr lang="es-MX" dirty="0" smtClean="0">
                <a:solidFill>
                  <a:prstClr val="white"/>
                </a:solidFill>
              </a:rPr>
              <a:t>Usadas cuando existe un gatillo de cefalea conocido</a:t>
            </a:r>
          </a:p>
        </p:txBody>
      </p:sp>
      <p:sp>
        <p:nvSpPr>
          <p:cNvPr id="79879" name="Title 1"/>
          <p:cNvSpPr>
            <a:spLocks noGrp="1"/>
          </p:cNvSpPr>
          <p:nvPr>
            <p:ph type="title"/>
          </p:nvPr>
        </p:nvSpPr>
        <p:spPr>
          <a:xfrm>
            <a:off x="447675" y="254000"/>
            <a:ext cx="8229600" cy="1143000"/>
          </a:xfrm>
        </p:spPr>
        <p:txBody>
          <a:bodyPr/>
          <a:lstStyle/>
          <a:p>
            <a:r>
              <a:rPr lang="es-MX" altLang="fr-FR" dirty="0" smtClean="0"/>
              <a:t>Manejo de la Migraña</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747" y="3140968"/>
            <a:ext cx="2422491" cy="16916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TextBox 3"/>
          <p:cNvSpPr txBox="1"/>
          <p:nvPr/>
        </p:nvSpPr>
        <p:spPr>
          <a:xfrm>
            <a:off x="50800" y="6381750"/>
            <a:ext cx="8913813" cy="400050"/>
          </a:xfrm>
          <a:prstGeom prst="rect">
            <a:avLst/>
          </a:prstGeom>
          <a:noFill/>
        </p:spPr>
        <p:txBody>
          <a:bodyPr>
            <a:spAutoFit/>
          </a:bodyPr>
          <a:lstStyle/>
          <a:p>
            <a:pPr fontAlgn="auto">
              <a:spcBef>
                <a:spcPts val="0"/>
              </a:spcBef>
              <a:spcAft>
                <a:spcPts val="600"/>
              </a:spcAft>
              <a:defRPr/>
            </a:pPr>
            <a:r>
              <a:rPr lang="en-CA" sz="1000" dirty="0">
                <a:solidFill>
                  <a:srgbClr val="002060"/>
                </a:solidFill>
                <a:latin typeface="+mn-lt"/>
                <a:cs typeface="+mn-cs"/>
              </a:rPr>
              <a:t>Fumal A, Schoenen J. </a:t>
            </a:r>
            <a:r>
              <a:rPr lang="en-CA" sz="1000" i="1" dirty="0">
                <a:solidFill>
                  <a:srgbClr val="002060"/>
                </a:solidFill>
                <a:latin typeface="+mn-lt"/>
                <a:cs typeface="+mn-cs"/>
              </a:rPr>
              <a:t>Neuropsychiatr Dis Treat. </a:t>
            </a:r>
            <a:r>
              <a:rPr lang="en-CA" sz="1000" dirty="0">
                <a:solidFill>
                  <a:srgbClr val="002060"/>
                </a:solidFill>
                <a:latin typeface="+mn-lt"/>
                <a:cs typeface="+mn-cs"/>
              </a:rPr>
              <a:t>2008;4(6):1043-57; </a:t>
            </a:r>
            <a:r>
              <a:rPr lang="en-CA" sz="1000" spc="-20" dirty="0">
                <a:solidFill>
                  <a:srgbClr val="002060"/>
                </a:solidFill>
                <a:latin typeface="+mn-lt"/>
                <a:cs typeface="+mn-cs"/>
              </a:rPr>
              <a:t>American Headache Society. Brainstorm. 2004. Available at: http://www.americanheadachesociety.org/assets/1/7/Book_-_Brainstorm_Syllabus.pdf. Accessed 04 December, 2014. </a:t>
            </a:r>
            <a:endParaRPr lang="en-CA" sz="1000" dirty="0">
              <a:solidFill>
                <a:srgbClr val="002060"/>
              </a:solidFill>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13" y="6567488"/>
            <a:ext cx="9217026" cy="246062"/>
          </a:xfrm>
          <a:prstGeom prst="rect">
            <a:avLst/>
          </a:prstGeom>
        </p:spPr>
        <p:txBody>
          <a:bodyPr>
            <a:spAutoFit/>
          </a:bodyPr>
          <a:lstStyle/>
          <a:p>
            <a:pPr fontAlgn="auto">
              <a:spcBef>
                <a:spcPts val="0"/>
              </a:spcBef>
              <a:spcAft>
                <a:spcPts val="0"/>
              </a:spcAft>
              <a:defRPr/>
            </a:pPr>
            <a:r>
              <a:rPr lang="en-CA" sz="1000" spc="-20" dirty="0">
                <a:solidFill>
                  <a:srgbClr val="002060"/>
                </a:solidFill>
              </a:rPr>
              <a:t>American Headache Society. Brainstorm. 2004. Available at: http://www.americanheadachesociety.org/assets/1/7/Book_-_Brainstorm_Syllabus.pdf. Accessed 04 December, 2014; </a:t>
            </a:r>
          </a:p>
        </p:txBody>
      </p:sp>
      <p:sp>
        <p:nvSpPr>
          <p:cNvPr id="80899" name="TextBox 9"/>
          <p:cNvSpPr txBox="1">
            <a:spLocks noChangeArrowheads="1"/>
          </p:cNvSpPr>
          <p:nvPr/>
        </p:nvSpPr>
        <p:spPr bwMode="auto">
          <a:xfrm>
            <a:off x="323850" y="1409700"/>
            <a:ext cx="8640638"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000" dirty="0" smtClean="0"/>
              <a:t>Los factores desencadenantes (gatillos) no deben ser confundidos con causa de cefalea</a:t>
            </a:r>
          </a:p>
          <a:p>
            <a:pPr eaLnBrk="1" hangingPunct="1">
              <a:spcBef>
                <a:spcPct val="0"/>
              </a:spcBef>
              <a:spcAft>
                <a:spcPts val="600"/>
              </a:spcAft>
            </a:pPr>
            <a:r>
              <a:rPr lang="es-MX" altLang="fr-FR" sz="2000" dirty="0" smtClean="0"/>
              <a:t>No todos los gatillos actúan igual para provocar cefalea</a:t>
            </a:r>
          </a:p>
          <a:p>
            <a:pPr eaLnBrk="1" hangingPunct="1">
              <a:spcBef>
                <a:spcPct val="0"/>
              </a:spcBef>
              <a:spcAft>
                <a:spcPts val="600"/>
              </a:spcAft>
            </a:pPr>
            <a:r>
              <a:rPr lang="es-MX" altLang="fr-FR" sz="2000" dirty="0" smtClean="0"/>
              <a:t>Se pueden necesitar múltiples gatillos o combinaciones de gatillos para provocar cefalea</a:t>
            </a:r>
          </a:p>
          <a:p>
            <a:pPr eaLnBrk="1" hangingPunct="1">
              <a:spcBef>
                <a:spcPct val="0"/>
              </a:spcBef>
              <a:spcAft>
                <a:spcPts val="600"/>
              </a:spcAft>
            </a:pPr>
            <a:r>
              <a:rPr lang="es-MX" altLang="fr-FR" sz="2000" dirty="0" smtClean="0"/>
              <a:t>Tipos de gatillos</a:t>
            </a:r>
          </a:p>
          <a:p>
            <a:pPr lvl="1" eaLnBrk="1" hangingPunct="1">
              <a:spcBef>
                <a:spcPct val="0"/>
              </a:spcBef>
              <a:buFont typeface="Arial" charset="0"/>
              <a:buChar char="•"/>
            </a:pPr>
            <a:r>
              <a:rPr lang="es-MX" altLang="fr-FR" sz="2000" dirty="0" smtClean="0"/>
              <a:t>Menstruación</a:t>
            </a:r>
          </a:p>
          <a:p>
            <a:pPr lvl="1" eaLnBrk="1" hangingPunct="1">
              <a:spcBef>
                <a:spcPct val="0"/>
              </a:spcBef>
              <a:buFont typeface="Arial" charset="0"/>
              <a:buChar char="•"/>
            </a:pPr>
            <a:r>
              <a:rPr lang="es-MX" altLang="fr-FR" sz="2000" dirty="0" smtClean="0"/>
              <a:t>Estrés</a:t>
            </a:r>
          </a:p>
          <a:p>
            <a:pPr lvl="1" eaLnBrk="1" hangingPunct="1">
              <a:spcBef>
                <a:spcPct val="0"/>
              </a:spcBef>
              <a:buFont typeface="Arial" charset="0"/>
              <a:buChar char="•"/>
            </a:pPr>
            <a:r>
              <a:rPr lang="es-MX" altLang="fr-FR" sz="2000" dirty="0" smtClean="0"/>
              <a:t>Ambientales</a:t>
            </a:r>
          </a:p>
          <a:p>
            <a:pPr lvl="1" eaLnBrk="1" hangingPunct="1">
              <a:spcBef>
                <a:spcPct val="0"/>
              </a:spcBef>
              <a:buFont typeface="Arial" charset="0"/>
              <a:buChar char="•"/>
            </a:pPr>
            <a:r>
              <a:rPr lang="es-MX" altLang="fr-FR" sz="2000" dirty="0" smtClean="0"/>
              <a:t>Hormonales</a:t>
            </a:r>
          </a:p>
          <a:p>
            <a:pPr lvl="1" eaLnBrk="1" hangingPunct="1">
              <a:spcBef>
                <a:spcPct val="0"/>
              </a:spcBef>
              <a:buFont typeface="Arial" charset="0"/>
              <a:buChar char="•"/>
            </a:pPr>
            <a:r>
              <a:rPr lang="es-MX" altLang="fr-FR" sz="2000" dirty="0" smtClean="0"/>
              <a:t>Alimentarios (</a:t>
            </a:r>
            <a:r>
              <a:rPr lang="es-MX" altLang="fr-FR" sz="2000" i="1" dirty="0" smtClean="0"/>
              <a:t>ej: </a:t>
            </a:r>
            <a:r>
              <a:rPr lang="es-MX" altLang="fr-FR" sz="2000" dirty="0" smtClean="0"/>
              <a:t>cafeína, ayuno/omitir alimentos, alcohol)</a:t>
            </a:r>
          </a:p>
          <a:p>
            <a:pPr lvl="1" eaLnBrk="1" hangingPunct="1">
              <a:spcBef>
                <a:spcPct val="0"/>
              </a:spcBef>
              <a:spcAft>
                <a:spcPts val="600"/>
              </a:spcAft>
              <a:buFont typeface="Arial" charset="0"/>
              <a:buChar char="•"/>
            </a:pPr>
            <a:r>
              <a:rPr lang="es-MX" altLang="fr-FR" sz="2000" dirty="0" smtClean="0"/>
              <a:t>Conductuales (sueño)</a:t>
            </a:r>
          </a:p>
          <a:p>
            <a:pPr eaLnBrk="1" hangingPunct="1">
              <a:spcBef>
                <a:spcPct val="0"/>
              </a:spcBef>
              <a:spcAft>
                <a:spcPts val="600"/>
              </a:spcAft>
            </a:pPr>
            <a:endParaRPr lang="es-MX" altLang="fr-FR" sz="2000" dirty="0"/>
          </a:p>
        </p:txBody>
      </p:sp>
      <p:sp>
        <p:nvSpPr>
          <p:cNvPr id="6" name="Rounded Rectangle 5"/>
          <p:cNvSpPr/>
          <p:nvPr/>
        </p:nvSpPr>
        <p:spPr>
          <a:xfrm>
            <a:off x="323850" y="5445223"/>
            <a:ext cx="8424613" cy="820691"/>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2000" b="1" dirty="0" smtClean="0"/>
              <a:t>Se debe recomendar a los pacientes evitar gatillos conocidos si es posible; los pacientes deben ser asesorados acerca del estilo de vida y manejo del estrés</a:t>
            </a:r>
            <a:endParaRPr lang="es-MX" sz="2000" b="1" dirty="0"/>
          </a:p>
        </p:txBody>
      </p:sp>
      <p:sp>
        <p:nvSpPr>
          <p:cNvPr id="80903" name="Title 1"/>
          <p:cNvSpPr>
            <a:spLocks noGrp="1"/>
          </p:cNvSpPr>
          <p:nvPr>
            <p:ph type="title"/>
          </p:nvPr>
        </p:nvSpPr>
        <p:spPr>
          <a:xfrm>
            <a:off x="447675" y="254000"/>
            <a:ext cx="8229600" cy="1143000"/>
          </a:xfrm>
        </p:spPr>
        <p:txBody>
          <a:bodyPr>
            <a:normAutofit/>
          </a:bodyPr>
          <a:lstStyle/>
          <a:p>
            <a:r>
              <a:rPr lang="es-MX" altLang="fr-FR" noProof="0" dirty="0" smtClean="0"/>
              <a:t>Evaluando los Gatillo de la Migraña</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47675" y="254000"/>
            <a:ext cx="8229600" cy="1143000"/>
          </a:xfrm>
        </p:spPr>
        <p:txBody>
          <a:bodyPr>
            <a:normAutofit fontScale="90000"/>
          </a:bodyPr>
          <a:lstStyle/>
          <a:p>
            <a:r>
              <a:rPr lang="es-MX" altLang="en-US" noProof="0" dirty="0" smtClean="0">
                <a:solidFill>
                  <a:schemeClr val="tx2"/>
                </a:solidFill>
              </a:rPr>
              <a:t>Gatillos de Migraña Reportados Comúnmente</a:t>
            </a:r>
          </a:p>
        </p:txBody>
      </p:sp>
      <p:pic>
        <p:nvPicPr>
          <p:cNvPr id="819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516063"/>
            <a:ext cx="7561263"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755650" y="4437063"/>
            <a:ext cx="3960813" cy="19446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600" b="1" dirty="0" smtClean="0"/>
              <a:t>AMBIENTALES</a:t>
            </a:r>
          </a:p>
          <a:p>
            <a:pPr algn="ctr">
              <a:defRPr/>
            </a:pPr>
            <a:r>
              <a:rPr lang="es-MX" sz="1600" dirty="0" smtClean="0"/>
              <a:t>Brillo de la luz/estímulos visuales</a:t>
            </a:r>
          </a:p>
          <a:p>
            <a:pPr algn="ctr">
              <a:defRPr/>
            </a:pPr>
            <a:r>
              <a:rPr lang="es-MX" sz="1600" dirty="0" smtClean="0"/>
              <a:t>Olores</a:t>
            </a:r>
          </a:p>
          <a:p>
            <a:pPr algn="ctr">
              <a:defRPr/>
            </a:pPr>
            <a:r>
              <a:rPr lang="es-MX" sz="1600" dirty="0" smtClean="0"/>
              <a:t>Altitud</a:t>
            </a:r>
          </a:p>
          <a:p>
            <a:pPr algn="ctr">
              <a:defRPr/>
            </a:pPr>
            <a:r>
              <a:rPr lang="es-MX" sz="1600" dirty="0" smtClean="0"/>
              <a:t>Cambio de clima</a:t>
            </a:r>
          </a:p>
          <a:p>
            <a:pPr algn="ctr">
              <a:defRPr/>
            </a:pPr>
            <a:r>
              <a:rPr lang="es-MX" sz="1600" dirty="0" smtClean="0"/>
              <a:t>Fumar</a:t>
            </a:r>
          </a:p>
          <a:p>
            <a:pPr algn="ctr">
              <a:defRPr/>
            </a:pPr>
            <a:r>
              <a:rPr lang="es-MX" sz="1600" dirty="0" smtClean="0"/>
              <a:t>Mareo por movimiento</a:t>
            </a:r>
            <a:endParaRPr lang="es-MX" sz="1600" dirty="0"/>
          </a:p>
        </p:txBody>
      </p:sp>
      <p:sp>
        <p:nvSpPr>
          <p:cNvPr id="7" name="Rectangle 2"/>
          <p:cNvSpPr/>
          <p:nvPr/>
        </p:nvSpPr>
        <p:spPr>
          <a:xfrm>
            <a:off x="0" y="6453188"/>
            <a:ext cx="9217025" cy="400050"/>
          </a:xfrm>
          <a:prstGeom prst="rect">
            <a:avLst/>
          </a:prstGeom>
        </p:spPr>
        <p:txBody>
          <a:bodyPr>
            <a:spAutoFit/>
          </a:bodyPr>
          <a:lstStyle/>
          <a:p>
            <a:pPr fontAlgn="auto">
              <a:spcBef>
                <a:spcPts val="0"/>
              </a:spcBef>
              <a:spcAft>
                <a:spcPts val="300"/>
              </a:spcAft>
              <a:defRPr/>
            </a:pPr>
            <a:r>
              <a:rPr lang="en-CA" sz="1000" spc="-20" dirty="0">
                <a:solidFill>
                  <a:srgbClr val="002060"/>
                </a:solidFill>
                <a:latin typeface="Calibri"/>
                <a:cs typeface="+mn-cs"/>
              </a:rPr>
              <a:t>American Headache Society. Brainstorm. 2004. Available at: http://www.americanheadachesociety.org/assets/1/7/Book_-_Brainstorm_Syllabus.pdf. Accessed 04 December, 2014; </a:t>
            </a:r>
            <a:r>
              <a:rPr lang="en-CA" sz="1000" dirty="0">
                <a:solidFill>
                  <a:srgbClr val="002060"/>
                </a:solidFill>
                <a:latin typeface="Calibri"/>
                <a:cs typeface="+mn-cs"/>
              </a:rPr>
              <a:t>Chawla J. 2014. Available at </a:t>
            </a:r>
            <a:r>
              <a:rPr lang="en-CA" sz="1000" dirty="0">
                <a:solidFill>
                  <a:srgbClr val="002060"/>
                </a:solidFill>
                <a:latin typeface="Calibri"/>
                <a:cs typeface="+mn-cs"/>
                <a:hlinkClick r:id="rId4"/>
              </a:rPr>
              <a:t>http://emedicine.medscape.com/article/1142556-overview</a:t>
            </a:r>
            <a:r>
              <a:rPr lang="en-CA" sz="1000" dirty="0">
                <a:solidFill>
                  <a:srgbClr val="002060"/>
                </a:solidFill>
                <a:latin typeface="Calibri"/>
                <a:cs typeface="+mn-cs"/>
              </a:rPr>
              <a:t>. Accessed 05 January 2014.</a:t>
            </a:r>
          </a:p>
        </p:txBody>
      </p:sp>
      <p:sp>
        <p:nvSpPr>
          <p:cNvPr id="2" name="1 Rectángulo"/>
          <p:cNvSpPr/>
          <p:nvPr/>
        </p:nvSpPr>
        <p:spPr>
          <a:xfrm>
            <a:off x="1062348" y="1772816"/>
            <a:ext cx="3546164" cy="2349361"/>
          </a:xfrm>
          <a:prstGeom prst="rect">
            <a:avLst/>
          </a:prstGeom>
          <a:solidFill>
            <a:schemeClr val="accent1">
              <a:lumMod val="20000"/>
              <a:lumOff val="80000"/>
            </a:schemeClr>
          </a:solidFill>
        </p:spPr>
        <p:txBody>
          <a:bodyPr wrap="none">
            <a:spAutoFit/>
          </a:bodyPr>
          <a:lstStyle/>
          <a:p>
            <a:pPr algn="ctr">
              <a:lnSpc>
                <a:spcPts val="1600"/>
              </a:lnSpc>
            </a:pPr>
            <a:r>
              <a:rPr lang="es-MX" altLang="fr-FR" sz="1100" b="1" dirty="0" smtClean="0">
                <a:solidFill>
                  <a:srgbClr val="002060"/>
                </a:solidFill>
                <a:latin typeface="Arial" panose="020B0604020202020204" pitchFamily="34" charset="0"/>
                <a:cs typeface="Arial" panose="020B0604020202020204" pitchFamily="34" charset="0"/>
              </a:rPr>
              <a:t>DIETA</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Hambre</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Alcohol</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Aditivos</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Vino tinto</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Endulzantes artificiales</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Glutamato monosódico</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Frutas cítricas</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Alimentos que contienen turamina (ej: quesos añejos)</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Carnes con nitritos</a:t>
            </a:r>
          </a:p>
          <a:p>
            <a:pPr algn="ctr">
              <a:lnSpc>
                <a:spcPts val="1600"/>
              </a:lnSpc>
            </a:pPr>
            <a:r>
              <a:rPr lang="es-MX" altLang="fr-FR" sz="1100" dirty="0" smtClean="0">
                <a:solidFill>
                  <a:srgbClr val="002060"/>
                </a:solidFill>
                <a:latin typeface="Arial" panose="020B0604020202020204" pitchFamily="34" charset="0"/>
                <a:cs typeface="Arial" panose="020B0604020202020204" pitchFamily="34" charset="0"/>
              </a:rPr>
              <a:t>Cafeína/abstinencia de cafeína</a:t>
            </a:r>
            <a:endParaRPr lang="es-MX" sz="1100" b="1" dirty="0">
              <a:solidFill>
                <a:srgbClr val="002060"/>
              </a:solidFill>
              <a:latin typeface="Arial" panose="020B0604020202020204" pitchFamily="34" charset="0"/>
              <a:cs typeface="Arial" panose="020B0604020202020204" pitchFamily="34" charset="0"/>
            </a:endParaRPr>
          </a:p>
        </p:txBody>
      </p:sp>
      <p:sp>
        <p:nvSpPr>
          <p:cNvPr id="8" name="7 Rectángulo"/>
          <p:cNvSpPr/>
          <p:nvPr/>
        </p:nvSpPr>
        <p:spPr>
          <a:xfrm>
            <a:off x="5580112" y="3068960"/>
            <a:ext cx="2327880" cy="605294"/>
          </a:xfrm>
          <a:prstGeom prst="rect">
            <a:avLst/>
          </a:prstGeom>
          <a:solidFill>
            <a:schemeClr val="accent1">
              <a:lumMod val="20000"/>
              <a:lumOff val="80000"/>
            </a:schemeClr>
          </a:solidFill>
        </p:spPr>
        <p:txBody>
          <a:bodyPr wrap="none">
            <a:spAutoFit/>
          </a:bodyPr>
          <a:lstStyle/>
          <a:p>
            <a:pPr algn="ctr">
              <a:lnSpc>
                <a:spcPts val="1000"/>
              </a:lnSpc>
            </a:pPr>
            <a:r>
              <a:rPr lang="es-MX" altLang="fr-FR" sz="1100" b="1" dirty="0" smtClean="0">
                <a:solidFill>
                  <a:srgbClr val="002060"/>
                </a:solidFill>
                <a:latin typeface="Arial" panose="020B0604020202020204" pitchFamily="34" charset="0"/>
                <a:cs typeface="Arial" panose="020B0604020202020204" pitchFamily="34" charset="0"/>
              </a:rPr>
              <a:t>DOLOR DE CABEZA O CUELLO</a:t>
            </a:r>
          </a:p>
          <a:p>
            <a:pPr algn="ctr">
              <a:lnSpc>
                <a:spcPts val="1000"/>
              </a:lnSpc>
            </a:pPr>
            <a:endParaRPr lang="es-MX" altLang="fr-FR" sz="1100" b="1" dirty="0" smtClean="0">
              <a:solidFill>
                <a:srgbClr val="002060"/>
              </a:solidFill>
              <a:latin typeface="Arial" panose="020B0604020202020204" pitchFamily="34" charset="0"/>
              <a:cs typeface="Arial" panose="020B0604020202020204" pitchFamily="34" charset="0"/>
            </a:endParaRPr>
          </a:p>
          <a:p>
            <a:pPr algn="ctr">
              <a:lnSpc>
                <a:spcPts val="1000"/>
              </a:lnSpc>
            </a:pPr>
            <a:r>
              <a:rPr lang="es-MX" altLang="fr-FR" sz="1100" dirty="0" smtClean="0">
                <a:solidFill>
                  <a:srgbClr val="002060"/>
                </a:solidFill>
                <a:latin typeface="Arial" panose="020B0604020202020204" pitchFamily="34" charset="0"/>
                <a:cs typeface="Arial" panose="020B0604020202020204" pitchFamily="34" charset="0"/>
              </a:rPr>
              <a:t>Trauma</a:t>
            </a:r>
          </a:p>
          <a:p>
            <a:pPr algn="ctr">
              <a:lnSpc>
                <a:spcPts val="1000"/>
              </a:lnSpc>
            </a:pPr>
            <a:r>
              <a:rPr lang="es-MX" sz="1100" b="1" dirty="0" smtClean="0">
                <a:solidFill>
                  <a:srgbClr val="002060"/>
                </a:solidFill>
                <a:latin typeface="Arial" panose="020B0604020202020204" pitchFamily="34" charset="0"/>
                <a:cs typeface="Arial" panose="020B0604020202020204" pitchFamily="34" charset="0"/>
              </a:rPr>
              <a:t>Otras causas</a:t>
            </a:r>
            <a:endParaRPr lang="es-MX" sz="1100" b="1" dirty="0">
              <a:solidFill>
                <a:srgbClr val="002060"/>
              </a:solidFill>
              <a:latin typeface="Arial" panose="020B0604020202020204" pitchFamily="34" charset="0"/>
              <a:cs typeface="Arial" panose="020B0604020202020204" pitchFamily="34" charset="0"/>
            </a:endParaRPr>
          </a:p>
        </p:txBody>
      </p:sp>
      <p:sp>
        <p:nvSpPr>
          <p:cNvPr id="9" name="8 Rectángulo"/>
          <p:cNvSpPr/>
          <p:nvPr/>
        </p:nvSpPr>
        <p:spPr>
          <a:xfrm>
            <a:off x="6228526" y="1628800"/>
            <a:ext cx="1031051" cy="848950"/>
          </a:xfrm>
          <a:prstGeom prst="rect">
            <a:avLst/>
          </a:prstGeom>
          <a:solidFill>
            <a:srgbClr val="3399F5"/>
          </a:solidFill>
        </p:spPr>
        <p:txBody>
          <a:bodyPr wrap="none">
            <a:spAutoFit/>
          </a:bodyPr>
          <a:lstStyle/>
          <a:p>
            <a:pPr algn="ctr">
              <a:lnSpc>
                <a:spcPts val="1000"/>
              </a:lnSpc>
            </a:pPr>
            <a:r>
              <a:rPr lang="es-MX" altLang="fr-FR" sz="1100" b="1" dirty="0" smtClean="0">
                <a:solidFill>
                  <a:srgbClr val="002060"/>
                </a:solidFill>
                <a:latin typeface="Arial" panose="020B0604020202020204" pitchFamily="34" charset="0"/>
                <a:cs typeface="Arial" panose="020B0604020202020204" pitchFamily="34" charset="0"/>
              </a:rPr>
              <a:t>HORMONAL</a:t>
            </a:r>
          </a:p>
          <a:p>
            <a:pPr algn="ctr">
              <a:lnSpc>
                <a:spcPts val="1000"/>
              </a:lnSpc>
            </a:pPr>
            <a:endParaRPr lang="es-MX" altLang="fr-FR" sz="1100" b="1" dirty="0" smtClean="0">
              <a:solidFill>
                <a:srgbClr val="002060"/>
              </a:solidFill>
              <a:latin typeface="Arial" panose="020B0604020202020204" pitchFamily="34" charset="0"/>
              <a:cs typeface="Arial" panose="020B0604020202020204" pitchFamily="34" charset="0"/>
            </a:endParaRPr>
          </a:p>
          <a:p>
            <a:pPr algn="ctr">
              <a:lnSpc>
                <a:spcPts val="1300"/>
              </a:lnSpc>
            </a:pPr>
            <a:r>
              <a:rPr lang="es-MX" altLang="fr-FR" sz="1100" dirty="0" smtClean="0">
                <a:solidFill>
                  <a:srgbClr val="002060"/>
                </a:solidFill>
                <a:latin typeface="Arial" panose="020B0604020202020204" pitchFamily="34" charset="0"/>
                <a:cs typeface="Arial" panose="020B0604020202020204" pitchFamily="34" charset="0"/>
              </a:rPr>
              <a:t>Menstruación</a:t>
            </a:r>
          </a:p>
          <a:p>
            <a:pPr algn="ctr">
              <a:lnSpc>
                <a:spcPts val="1300"/>
              </a:lnSpc>
            </a:pPr>
            <a:r>
              <a:rPr lang="es-MX" altLang="fr-FR" sz="1100" dirty="0" smtClean="0">
                <a:solidFill>
                  <a:srgbClr val="002060"/>
                </a:solidFill>
                <a:latin typeface="Arial" panose="020B0604020202020204" pitchFamily="34" charset="0"/>
                <a:cs typeface="Arial" panose="020B0604020202020204" pitchFamily="34" charset="0"/>
              </a:rPr>
              <a:t>Menopausia</a:t>
            </a:r>
          </a:p>
          <a:p>
            <a:pPr algn="ctr">
              <a:lnSpc>
                <a:spcPts val="1300"/>
              </a:lnSpc>
            </a:pPr>
            <a:r>
              <a:rPr lang="es-MX" altLang="fr-FR" sz="1100" dirty="0" smtClean="0">
                <a:solidFill>
                  <a:srgbClr val="002060"/>
                </a:solidFill>
                <a:latin typeface="Arial" panose="020B0604020202020204" pitchFamily="34" charset="0"/>
                <a:cs typeface="Arial" panose="020B0604020202020204" pitchFamily="34" charset="0"/>
              </a:rPr>
              <a:t>Embarazo</a:t>
            </a:r>
            <a:endParaRPr lang="es-MX" sz="1100" b="1" dirty="0">
              <a:solidFill>
                <a:srgbClr val="002060"/>
              </a:solidFill>
              <a:latin typeface="Arial" panose="020B0604020202020204" pitchFamily="34" charset="0"/>
              <a:cs typeface="Arial" panose="020B0604020202020204" pitchFamily="34" charset="0"/>
            </a:endParaRPr>
          </a:p>
        </p:txBody>
      </p:sp>
      <p:sp>
        <p:nvSpPr>
          <p:cNvPr id="10" name="9 Rectángulo"/>
          <p:cNvSpPr/>
          <p:nvPr/>
        </p:nvSpPr>
        <p:spPr>
          <a:xfrm>
            <a:off x="5326012" y="5651326"/>
            <a:ext cx="2846388" cy="682238"/>
          </a:xfrm>
          <a:prstGeom prst="rect">
            <a:avLst/>
          </a:prstGeom>
          <a:solidFill>
            <a:srgbClr val="0A74D4"/>
          </a:solidFill>
        </p:spPr>
        <p:txBody>
          <a:bodyPr wrap="square">
            <a:spAutoFit/>
          </a:bodyPr>
          <a:lstStyle/>
          <a:p>
            <a:pPr algn="ctr">
              <a:lnSpc>
                <a:spcPts val="1000"/>
              </a:lnSpc>
            </a:pPr>
            <a:r>
              <a:rPr lang="es-MX" altLang="fr-FR" sz="1100" b="1" dirty="0" smtClean="0">
                <a:solidFill>
                  <a:schemeClr val="bg1"/>
                </a:solidFill>
                <a:latin typeface="Arial" panose="020B0604020202020204" pitchFamily="34" charset="0"/>
                <a:cs typeface="Arial" panose="020B0604020202020204" pitchFamily="34" charset="0"/>
              </a:rPr>
              <a:t>ESFUERZO FÍSICO</a:t>
            </a:r>
          </a:p>
          <a:p>
            <a:pPr algn="ctr">
              <a:lnSpc>
                <a:spcPts val="1000"/>
              </a:lnSpc>
            </a:pPr>
            <a:endParaRPr lang="es-MX" altLang="fr-FR" sz="1100" b="1" dirty="0" smtClean="0">
              <a:solidFill>
                <a:schemeClr val="bg1"/>
              </a:solidFill>
              <a:latin typeface="Arial" panose="020B0604020202020204" pitchFamily="34" charset="0"/>
              <a:cs typeface="Arial" panose="020B0604020202020204" pitchFamily="34" charset="0"/>
            </a:endParaRPr>
          </a:p>
          <a:p>
            <a:pPr algn="ctr">
              <a:lnSpc>
                <a:spcPts val="1300"/>
              </a:lnSpc>
            </a:pPr>
            <a:r>
              <a:rPr lang="es-MX" altLang="fr-FR" sz="1100" b="1" dirty="0" smtClean="0">
                <a:solidFill>
                  <a:schemeClr val="bg1"/>
                </a:solidFill>
                <a:latin typeface="Arial" panose="020B0604020202020204" pitchFamily="34" charset="0"/>
                <a:cs typeface="Arial" panose="020B0604020202020204" pitchFamily="34" charset="0"/>
              </a:rPr>
              <a:t>Ejercicio</a:t>
            </a:r>
          </a:p>
          <a:p>
            <a:pPr algn="ctr">
              <a:lnSpc>
                <a:spcPts val="1300"/>
              </a:lnSpc>
            </a:pPr>
            <a:r>
              <a:rPr lang="es-MX" altLang="fr-FR" sz="1100" b="1" dirty="0" smtClean="0">
                <a:solidFill>
                  <a:schemeClr val="bg1"/>
                </a:solidFill>
                <a:latin typeface="Arial" panose="020B0604020202020204" pitchFamily="34" charset="0"/>
                <a:cs typeface="Arial" panose="020B0604020202020204" pitchFamily="34" charset="0"/>
              </a:rPr>
              <a:t>Sexo</a:t>
            </a:r>
            <a:endParaRPr lang="es-MX" sz="1100" b="1" dirty="0">
              <a:solidFill>
                <a:schemeClr val="bg1"/>
              </a:solidFill>
              <a:latin typeface="Arial" panose="020B0604020202020204" pitchFamily="34" charset="0"/>
              <a:cs typeface="Arial" panose="020B0604020202020204" pitchFamily="34" charset="0"/>
            </a:endParaRPr>
          </a:p>
        </p:txBody>
      </p:sp>
      <p:sp>
        <p:nvSpPr>
          <p:cNvPr id="11" name="10 Rectángulo"/>
          <p:cNvSpPr/>
          <p:nvPr/>
        </p:nvSpPr>
        <p:spPr>
          <a:xfrm>
            <a:off x="5760441" y="2698388"/>
            <a:ext cx="2112277" cy="220638"/>
          </a:xfrm>
          <a:prstGeom prst="rect">
            <a:avLst/>
          </a:prstGeom>
          <a:solidFill>
            <a:srgbClr val="0A74D4"/>
          </a:solidFill>
        </p:spPr>
        <p:txBody>
          <a:bodyPr wrap="square">
            <a:spAutoFit/>
          </a:bodyPr>
          <a:lstStyle/>
          <a:p>
            <a:pPr algn="ctr">
              <a:lnSpc>
                <a:spcPts val="1000"/>
              </a:lnSpc>
            </a:pPr>
            <a:r>
              <a:rPr lang="es-MX" altLang="fr-FR" sz="1100" b="1" dirty="0" smtClean="0">
                <a:solidFill>
                  <a:schemeClr val="bg1"/>
                </a:solidFill>
                <a:latin typeface="Arial" panose="020B0604020202020204" pitchFamily="34" charset="0"/>
                <a:cs typeface="Arial" panose="020B0604020202020204" pitchFamily="34" charset="0"/>
              </a:rPr>
              <a:t>ESTRÉS Y ANSIEDAD</a:t>
            </a:r>
            <a:endParaRPr lang="es-MX" sz="1100" b="1" dirty="0">
              <a:solidFill>
                <a:schemeClr val="bg1"/>
              </a:solidFill>
              <a:latin typeface="Arial" panose="020B0604020202020204" pitchFamily="34" charset="0"/>
              <a:cs typeface="Arial" panose="020B0604020202020204" pitchFamily="34" charset="0"/>
            </a:endParaRPr>
          </a:p>
        </p:txBody>
      </p:sp>
      <p:sp>
        <p:nvSpPr>
          <p:cNvPr id="12" name="11 Rectángulo"/>
          <p:cNvSpPr/>
          <p:nvPr/>
        </p:nvSpPr>
        <p:spPr>
          <a:xfrm>
            <a:off x="5326012" y="3944317"/>
            <a:ext cx="2846389" cy="592470"/>
          </a:xfrm>
          <a:prstGeom prst="rect">
            <a:avLst/>
          </a:prstGeom>
          <a:solidFill>
            <a:srgbClr val="99CCFF"/>
          </a:solidFill>
          <a:ln>
            <a:solidFill>
              <a:srgbClr val="99CCFF"/>
            </a:solidFill>
          </a:ln>
        </p:spPr>
        <p:txBody>
          <a:bodyPr wrap="square">
            <a:spAutoFit/>
          </a:bodyPr>
          <a:lstStyle/>
          <a:p>
            <a:pPr algn="ctr">
              <a:lnSpc>
                <a:spcPts val="1300"/>
              </a:lnSpc>
            </a:pPr>
            <a:r>
              <a:rPr lang="es-MX" altLang="fr-FR" sz="1100" b="1" dirty="0" smtClean="0">
                <a:latin typeface="Arial" panose="020B0604020202020204" pitchFamily="34" charset="0"/>
                <a:cs typeface="Arial" panose="020B0604020202020204" pitchFamily="34" charset="0"/>
              </a:rPr>
              <a:t>CRONOBIOLÓGICO</a:t>
            </a:r>
          </a:p>
          <a:p>
            <a:pPr algn="ctr">
              <a:lnSpc>
                <a:spcPts val="1300"/>
              </a:lnSpc>
            </a:pPr>
            <a:r>
              <a:rPr lang="es-MX" sz="1100" b="1" dirty="0" smtClean="0">
                <a:latin typeface="Arial" panose="020B0604020202020204" pitchFamily="34" charset="0"/>
                <a:cs typeface="Arial" panose="020B0604020202020204" pitchFamily="34" charset="0"/>
              </a:rPr>
              <a:t>Sueño (muy poco/demasiado)</a:t>
            </a:r>
          </a:p>
          <a:p>
            <a:pPr algn="ctr">
              <a:lnSpc>
                <a:spcPts val="1300"/>
              </a:lnSpc>
            </a:pPr>
            <a:r>
              <a:rPr lang="es-MX" sz="1100" b="1" dirty="0" smtClean="0">
                <a:latin typeface="Arial" panose="020B0604020202020204" pitchFamily="34" charset="0"/>
                <a:cs typeface="Arial" panose="020B0604020202020204" pitchFamily="34" charset="0"/>
              </a:rPr>
              <a:t>Cambio de itinerario</a:t>
            </a:r>
            <a:endParaRPr lang="es-MX" sz="1100" b="1" dirty="0">
              <a:latin typeface="Arial" panose="020B0604020202020204" pitchFamily="34" charset="0"/>
              <a:cs typeface="Arial" panose="020B0604020202020204" pitchFamily="34" charset="0"/>
            </a:endParaRPr>
          </a:p>
        </p:txBody>
      </p:sp>
      <p:sp>
        <p:nvSpPr>
          <p:cNvPr id="13" name="12 Rectángulo"/>
          <p:cNvSpPr/>
          <p:nvPr/>
        </p:nvSpPr>
        <p:spPr>
          <a:xfrm>
            <a:off x="5393384" y="4823433"/>
            <a:ext cx="2846389" cy="592470"/>
          </a:xfrm>
          <a:prstGeom prst="rect">
            <a:avLst/>
          </a:prstGeom>
          <a:solidFill>
            <a:srgbClr val="4DA5ED"/>
          </a:solidFill>
        </p:spPr>
        <p:txBody>
          <a:bodyPr wrap="square">
            <a:spAutoFit/>
          </a:bodyPr>
          <a:lstStyle/>
          <a:p>
            <a:pPr algn="ctr">
              <a:lnSpc>
                <a:spcPts val="1300"/>
              </a:lnSpc>
            </a:pPr>
            <a:r>
              <a:rPr lang="es-MX" altLang="fr-FR" sz="1100" b="1" dirty="0" smtClean="0">
                <a:latin typeface="Arial" panose="020B0604020202020204" pitchFamily="34" charset="0"/>
                <a:cs typeface="Arial" panose="020B0604020202020204" pitchFamily="34" charset="0"/>
              </a:rPr>
              <a:t>MEDICAMENTOS</a:t>
            </a:r>
          </a:p>
          <a:p>
            <a:pPr algn="ctr">
              <a:lnSpc>
                <a:spcPts val="1300"/>
              </a:lnSpc>
            </a:pPr>
            <a:r>
              <a:rPr lang="es-MX" altLang="fr-FR" sz="1100" b="1" dirty="0" smtClean="0">
                <a:latin typeface="Arial" panose="020B0604020202020204" pitchFamily="34" charset="0"/>
                <a:cs typeface="Arial" panose="020B0604020202020204" pitchFamily="34" charset="0"/>
              </a:rPr>
              <a:t>Vasodilatadores</a:t>
            </a:r>
          </a:p>
          <a:p>
            <a:pPr algn="ctr">
              <a:lnSpc>
                <a:spcPts val="1300"/>
              </a:lnSpc>
            </a:pPr>
            <a:r>
              <a:rPr lang="es-MX" altLang="fr-FR" sz="1100" b="1" dirty="0" smtClean="0">
                <a:latin typeface="Arial" panose="020B0604020202020204" pitchFamily="34" charset="0"/>
                <a:cs typeface="Arial" panose="020B0604020202020204" pitchFamily="34" charset="0"/>
              </a:rPr>
              <a:t>Anticonceptivos orales</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6"/>
          <p:cNvSpPr txBox="1">
            <a:spLocks noChangeArrowheads="1"/>
          </p:cNvSpPr>
          <p:nvPr/>
        </p:nvSpPr>
        <p:spPr bwMode="auto">
          <a:xfrm>
            <a:off x="449262" y="1484784"/>
            <a:ext cx="82804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400" dirty="0" smtClean="0"/>
              <a:t>Trate los ataques rápida y consistentemente y evite la recurrencia</a:t>
            </a:r>
          </a:p>
          <a:p>
            <a:pPr eaLnBrk="1" hangingPunct="1">
              <a:spcBef>
                <a:spcPct val="0"/>
              </a:spcBef>
              <a:spcAft>
                <a:spcPts val="600"/>
              </a:spcAft>
            </a:pPr>
            <a:r>
              <a:rPr lang="es-MX" altLang="fr-FR" sz="2400" dirty="0" smtClean="0"/>
              <a:t>Restaure la función del paciente en el dominio personal, social, y laboral</a:t>
            </a:r>
          </a:p>
          <a:p>
            <a:pPr eaLnBrk="1" hangingPunct="1">
              <a:spcBef>
                <a:spcPct val="0"/>
              </a:spcBef>
              <a:spcAft>
                <a:spcPts val="600"/>
              </a:spcAft>
            </a:pPr>
            <a:r>
              <a:rPr lang="es-MX" altLang="fr-FR" sz="2400" dirty="0" smtClean="0"/>
              <a:t>Minimice el uso de medicamentos de fondo y de rescate</a:t>
            </a:r>
          </a:p>
          <a:p>
            <a:pPr eaLnBrk="1" hangingPunct="1">
              <a:spcBef>
                <a:spcPct val="0"/>
              </a:spcBef>
              <a:spcAft>
                <a:spcPts val="600"/>
              </a:spcAft>
            </a:pPr>
            <a:r>
              <a:rPr lang="es-MX" altLang="fr-FR" sz="2400" dirty="0" smtClean="0"/>
              <a:t>Elimine o minimice eventos adversos</a:t>
            </a:r>
          </a:p>
          <a:p>
            <a:pPr eaLnBrk="1" hangingPunct="1">
              <a:spcBef>
                <a:spcPct val="0"/>
              </a:spcBef>
              <a:spcAft>
                <a:spcPts val="600"/>
              </a:spcAft>
            </a:pPr>
            <a:r>
              <a:rPr lang="es-MX" altLang="fr-FR" sz="2400" dirty="0" smtClean="0"/>
              <a:t>Optimice el auto-cuidado y reduzca la necesidad del uso de recursos</a:t>
            </a:r>
          </a:p>
          <a:p>
            <a:pPr eaLnBrk="1" hangingPunct="1">
              <a:spcBef>
                <a:spcPct val="0"/>
              </a:spcBef>
              <a:spcAft>
                <a:spcPts val="600"/>
              </a:spcAft>
            </a:pPr>
            <a:r>
              <a:rPr lang="es-MX" altLang="fr-FR" sz="2400" dirty="0" smtClean="0"/>
              <a:t>Proporcione atención costo-efectiva</a:t>
            </a:r>
          </a:p>
        </p:txBody>
      </p:sp>
      <p:sp>
        <p:nvSpPr>
          <p:cNvPr id="8" name="Rectangle 7"/>
          <p:cNvSpPr/>
          <p:nvPr/>
        </p:nvSpPr>
        <p:spPr>
          <a:xfrm>
            <a:off x="34925" y="6542088"/>
            <a:ext cx="9109075" cy="247650"/>
          </a:xfrm>
          <a:prstGeom prst="rect">
            <a:avLst/>
          </a:prstGeom>
        </p:spPr>
        <p:txBody>
          <a:bodyPr>
            <a:spAutoFit/>
          </a:bodyPr>
          <a:lstStyle/>
          <a:p>
            <a:pPr fontAlgn="auto">
              <a:spcBef>
                <a:spcPts val="0"/>
              </a:spcBef>
              <a:spcAft>
                <a:spcPts val="300"/>
              </a:spcAft>
              <a:defRPr/>
            </a:pPr>
            <a:r>
              <a:rPr lang="en-CA" sz="1000" spc="-20" dirty="0">
                <a:solidFill>
                  <a:srgbClr val="002060"/>
                </a:solidFill>
              </a:rPr>
              <a:t>American Headache Society. Brainstorm. 2004. Available at: http://www.americanheadachesociety.org/assets/1/7/Book_-_Brainstorm_Syllabus.pdf. Accessed 04 December, 2014. </a:t>
            </a:r>
          </a:p>
        </p:txBody>
      </p:sp>
      <p:sp>
        <p:nvSpPr>
          <p:cNvPr id="82948" name="Title 1"/>
          <p:cNvSpPr>
            <a:spLocks noGrp="1"/>
          </p:cNvSpPr>
          <p:nvPr>
            <p:ph type="title"/>
          </p:nvPr>
        </p:nvSpPr>
        <p:spPr>
          <a:xfrm>
            <a:off x="447675" y="254000"/>
            <a:ext cx="8229600" cy="1143000"/>
          </a:xfrm>
        </p:spPr>
        <p:txBody>
          <a:bodyPr>
            <a:normAutofit fontScale="90000"/>
          </a:bodyPr>
          <a:lstStyle/>
          <a:p>
            <a:r>
              <a:rPr lang="es-MX" altLang="fr-FR" noProof="0" dirty="0" smtClean="0"/>
              <a:t>Metas del Tratamiento Agudo de Migraña</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noProof="0" dirty="0" smtClean="0"/>
              <a:t>¿Cuál es el Tratamiento Exitoso de un Ataque de Migraña?</a:t>
            </a:r>
            <a:endParaRPr lang="es-MX" noProof="0" dirty="0"/>
          </a:p>
        </p:txBody>
      </p:sp>
      <p:sp>
        <p:nvSpPr>
          <p:cNvPr id="83971" name="TextBox 2"/>
          <p:cNvSpPr txBox="1">
            <a:spLocks noChangeArrowheads="1"/>
          </p:cNvSpPr>
          <p:nvPr/>
        </p:nvSpPr>
        <p:spPr bwMode="auto">
          <a:xfrm>
            <a:off x="468313" y="1844675"/>
            <a:ext cx="828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endParaRPr lang="es-MX" altLang="fr-FR" sz="1800" dirty="0"/>
          </a:p>
        </p:txBody>
      </p:sp>
      <p:sp>
        <p:nvSpPr>
          <p:cNvPr id="5" name="Rounded Rectangle 4"/>
          <p:cNvSpPr/>
          <p:nvPr/>
        </p:nvSpPr>
        <p:spPr>
          <a:xfrm>
            <a:off x="468313" y="1700213"/>
            <a:ext cx="8377237" cy="1116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600"/>
              </a:spcAft>
              <a:defRPr/>
            </a:pPr>
            <a:r>
              <a:rPr lang="es-MX" sz="2400" b="1" dirty="0" smtClean="0"/>
              <a:t> Respuesta libre de dolor de 2-horas y respuesta libre de dolor sostenida (</a:t>
            </a:r>
            <a:r>
              <a:rPr lang="es-MX" sz="2400" b="1" i="1" dirty="0" smtClean="0"/>
              <a:t>i.e.</a:t>
            </a:r>
            <a:r>
              <a:rPr lang="es-MX" sz="2400" b="1" dirty="0" smtClean="0"/>
              <a:t>, ausencia de </a:t>
            </a:r>
            <a:r>
              <a:rPr lang="es-MX" sz="2400" b="1" dirty="0"/>
              <a:t>dolor sin recurrencia o uso de medicamento de rescate o del estudio 2-24 horas </a:t>
            </a:r>
            <a:r>
              <a:rPr lang="es-MX" sz="2400" b="1" dirty="0" smtClean="0"/>
              <a:t>post-dosis)</a:t>
            </a:r>
            <a:endParaRPr lang="es-MX" sz="2400" b="1" dirty="0">
              <a:solidFill>
                <a:schemeClr val="bg1"/>
              </a:solidFill>
            </a:endParaRPr>
          </a:p>
        </p:txBody>
      </p:sp>
      <p:sp>
        <p:nvSpPr>
          <p:cNvPr id="83973" name="TextBox 5"/>
          <p:cNvSpPr txBox="1">
            <a:spLocks noChangeArrowheads="1"/>
          </p:cNvSpPr>
          <p:nvPr/>
        </p:nvSpPr>
        <p:spPr bwMode="auto">
          <a:xfrm>
            <a:off x="900113" y="25654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endParaRPr lang="es-MX" altLang="fr-FR" sz="1800" dirty="0">
              <a:solidFill>
                <a:schemeClr val="tx1"/>
              </a:solidFill>
            </a:endParaRPr>
          </a:p>
        </p:txBody>
      </p:sp>
      <p:sp>
        <p:nvSpPr>
          <p:cNvPr id="83974" name="Rectangle 8"/>
          <p:cNvSpPr>
            <a:spLocks noChangeArrowheads="1"/>
          </p:cNvSpPr>
          <p:nvPr/>
        </p:nvSpPr>
        <p:spPr bwMode="auto">
          <a:xfrm>
            <a:off x="6262688" y="4479925"/>
            <a:ext cx="25828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sz="1600" b="1" dirty="0" smtClean="0"/>
              <a:t>Cuestionario de Evaluación de la Terapia de Migraña (MTAQ®)</a:t>
            </a:r>
            <a:endParaRPr lang="es-MX" altLang="fr-FR" sz="1600" b="1" dirty="0"/>
          </a:p>
        </p:txBody>
      </p:sp>
      <p:pic>
        <p:nvPicPr>
          <p:cNvPr id="839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3160713"/>
            <a:ext cx="5807075" cy="328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6" name="TextBox 12"/>
          <p:cNvSpPr txBox="1">
            <a:spLocks noChangeArrowheads="1"/>
          </p:cNvSpPr>
          <p:nvPr/>
        </p:nvSpPr>
        <p:spPr bwMode="auto">
          <a:xfrm>
            <a:off x="33338" y="6554788"/>
            <a:ext cx="65547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Silberstein SD </a:t>
            </a:r>
            <a:r>
              <a:rPr lang="en-CA" altLang="fr-FR" sz="1000" i="1" dirty="0"/>
              <a:t>et al. Curr Med Res Opin. </a:t>
            </a:r>
            <a:r>
              <a:rPr lang="en-CA" altLang="fr-FR" sz="1000" dirty="0"/>
              <a:t>2013;29(7):861-7; Chatterton ML </a:t>
            </a:r>
            <a:r>
              <a:rPr lang="en-CA" altLang="fr-FR" sz="1000" i="1" dirty="0"/>
              <a:t>et al. Headache.</a:t>
            </a:r>
            <a:r>
              <a:rPr lang="en-CA" altLang="fr-FR" sz="1000" dirty="0"/>
              <a:t> 2002;42(10):1006-15.</a:t>
            </a:r>
          </a:p>
        </p:txBody>
      </p:sp>
      <p:sp>
        <p:nvSpPr>
          <p:cNvPr id="9" name="8 Rectángulo"/>
          <p:cNvSpPr/>
          <p:nvPr/>
        </p:nvSpPr>
        <p:spPr>
          <a:xfrm>
            <a:off x="1475656" y="3501008"/>
            <a:ext cx="4680520" cy="323165"/>
          </a:xfrm>
          <a:prstGeom prst="rect">
            <a:avLst/>
          </a:prstGeom>
          <a:solidFill>
            <a:srgbClr val="D0D7E2"/>
          </a:solidFill>
          <a:ln>
            <a:noFill/>
          </a:ln>
        </p:spPr>
        <p:txBody>
          <a:bodyPr wrap="square">
            <a:spAutoFit/>
          </a:bodyPr>
          <a:lstStyle/>
          <a:p>
            <a:pPr>
              <a:lnSpc>
                <a:spcPts val="900"/>
              </a:lnSpc>
            </a:pPr>
            <a:r>
              <a:rPr lang="es-MX" altLang="fr-FR" sz="900" b="1" dirty="0" smtClean="0">
                <a:latin typeface="Arial" panose="020B0604020202020204" pitchFamily="34" charset="0"/>
                <a:cs typeface="Arial" panose="020B0604020202020204" pitchFamily="34" charset="0"/>
              </a:rPr>
              <a:t>La mayoría de las veces, siento alivio de mis síntomas de migraña dentro de horas después de haber tomado mi medicina para migraña</a:t>
            </a:r>
            <a:endParaRPr lang="es-MX" sz="900" b="1" dirty="0">
              <a:latin typeface="Arial" panose="020B0604020202020204" pitchFamily="34" charset="0"/>
              <a:cs typeface="Arial" panose="020B0604020202020204" pitchFamily="34" charset="0"/>
            </a:endParaRPr>
          </a:p>
        </p:txBody>
      </p:sp>
      <p:sp>
        <p:nvSpPr>
          <p:cNvPr id="10" name="9 Rectángulo"/>
          <p:cNvSpPr/>
          <p:nvPr/>
        </p:nvSpPr>
        <p:spPr>
          <a:xfrm>
            <a:off x="548457" y="3215016"/>
            <a:ext cx="351656" cy="207749"/>
          </a:xfrm>
          <a:prstGeom prst="rect">
            <a:avLst/>
          </a:prstGeom>
          <a:solidFill>
            <a:srgbClr val="2680B8"/>
          </a:solidFill>
          <a:ln>
            <a:noFill/>
          </a:ln>
        </p:spPr>
        <p:txBody>
          <a:bodyPr wrap="square">
            <a:spAutoFit/>
          </a:bodyPr>
          <a:lstStyle/>
          <a:p>
            <a:pPr>
              <a:lnSpc>
                <a:spcPts val="900"/>
              </a:lnSpc>
            </a:pPr>
            <a:r>
              <a:rPr lang="es-MX" altLang="fr-FR" sz="900" b="1" dirty="0" smtClean="0">
                <a:solidFill>
                  <a:schemeClr val="bg1"/>
                </a:solidFill>
                <a:latin typeface="Arial" panose="020B0604020202020204" pitchFamily="34" charset="0"/>
                <a:cs typeface="Arial" panose="020B0604020202020204" pitchFamily="34" charset="0"/>
              </a:rPr>
              <a:t>Sí</a:t>
            </a:r>
            <a:endParaRPr lang="es-MX" sz="900" b="1" dirty="0">
              <a:solidFill>
                <a:schemeClr val="bg1"/>
              </a:solidFill>
              <a:latin typeface="Arial" panose="020B0604020202020204" pitchFamily="34" charset="0"/>
              <a:cs typeface="Arial" panose="020B0604020202020204" pitchFamily="34" charset="0"/>
            </a:endParaRPr>
          </a:p>
        </p:txBody>
      </p:sp>
      <p:sp>
        <p:nvSpPr>
          <p:cNvPr id="11" name="10 Rectángulo"/>
          <p:cNvSpPr/>
          <p:nvPr/>
        </p:nvSpPr>
        <p:spPr>
          <a:xfrm>
            <a:off x="1052513" y="3190716"/>
            <a:ext cx="351656" cy="207749"/>
          </a:xfrm>
          <a:prstGeom prst="rect">
            <a:avLst/>
          </a:prstGeom>
          <a:solidFill>
            <a:srgbClr val="2680B8"/>
          </a:solidFill>
          <a:ln>
            <a:noFill/>
          </a:ln>
        </p:spPr>
        <p:txBody>
          <a:bodyPr wrap="square">
            <a:spAutoFit/>
          </a:bodyPr>
          <a:lstStyle/>
          <a:p>
            <a:pPr>
              <a:lnSpc>
                <a:spcPts val="900"/>
              </a:lnSpc>
            </a:pPr>
            <a:r>
              <a:rPr lang="es-MX" altLang="fr-FR" sz="900" b="1" dirty="0" smtClean="0">
                <a:solidFill>
                  <a:schemeClr val="bg1"/>
                </a:solidFill>
                <a:latin typeface="Arial" panose="020B0604020202020204" pitchFamily="34" charset="0"/>
                <a:cs typeface="Arial" panose="020B0604020202020204" pitchFamily="34" charset="0"/>
              </a:rPr>
              <a:t>No</a:t>
            </a:r>
            <a:endParaRPr lang="es-MX" sz="900" b="1" dirty="0">
              <a:solidFill>
                <a:schemeClr val="bg1"/>
              </a:solidFill>
              <a:latin typeface="Arial" panose="020B0604020202020204" pitchFamily="34" charset="0"/>
              <a:cs typeface="Arial" panose="020B0604020202020204" pitchFamily="34" charset="0"/>
            </a:endParaRPr>
          </a:p>
        </p:txBody>
      </p:sp>
      <p:sp>
        <p:nvSpPr>
          <p:cNvPr id="12" name="11 Rectángulo"/>
          <p:cNvSpPr/>
          <p:nvPr/>
        </p:nvSpPr>
        <p:spPr>
          <a:xfrm>
            <a:off x="3251319" y="3190716"/>
            <a:ext cx="1422871" cy="207749"/>
          </a:xfrm>
          <a:prstGeom prst="rect">
            <a:avLst/>
          </a:prstGeom>
          <a:solidFill>
            <a:srgbClr val="2680B8"/>
          </a:solidFill>
          <a:ln>
            <a:noFill/>
          </a:ln>
        </p:spPr>
        <p:txBody>
          <a:bodyPr wrap="square">
            <a:spAutoFit/>
          </a:bodyPr>
          <a:lstStyle/>
          <a:p>
            <a:pPr>
              <a:lnSpc>
                <a:spcPts val="900"/>
              </a:lnSpc>
            </a:pPr>
            <a:r>
              <a:rPr lang="es-MX" sz="900" b="1" dirty="0" smtClean="0">
                <a:solidFill>
                  <a:schemeClr val="bg1"/>
                </a:solidFill>
                <a:latin typeface="Arial" panose="020B0604020202020204" pitchFamily="34" charset="0"/>
                <a:cs typeface="Arial" panose="020B0604020202020204" pitchFamily="34" charset="0"/>
              </a:rPr>
              <a:t>Elemento</a:t>
            </a:r>
            <a:endParaRPr lang="es-MX" sz="9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ChangeArrowheads="1"/>
          </p:cNvSpPr>
          <p:nvPr/>
        </p:nvSpPr>
        <p:spPr bwMode="auto">
          <a:xfrm>
            <a:off x="55563" y="6524625"/>
            <a:ext cx="896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solidFill>
                  <a:schemeClr val="tx2"/>
                </a:solidFill>
              </a:rPr>
              <a:t>Matchar DB </a:t>
            </a:r>
            <a:r>
              <a:rPr lang="en-CA" altLang="fr-FR" sz="1000" i="1" dirty="0">
                <a:solidFill>
                  <a:schemeClr val="tx2"/>
                </a:solidFill>
              </a:rPr>
              <a:t>et al. </a:t>
            </a:r>
            <a:r>
              <a:rPr lang="en-CA" altLang="fr-FR" sz="1000" dirty="0">
                <a:solidFill>
                  <a:schemeClr val="tx2"/>
                </a:solidFill>
              </a:rPr>
              <a:t>Available at: </a:t>
            </a:r>
            <a:r>
              <a:rPr lang="en-CA" altLang="fr-FR" sz="1000" dirty="0">
                <a:solidFill>
                  <a:schemeClr val="tx2"/>
                </a:solidFill>
                <a:hlinkClick r:id="rId3"/>
              </a:rPr>
              <a:t>http://tools.aan.com/professionals/practice/pdfs/gl0087.pdf</a:t>
            </a:r>
            <a:r>
              <a:rPr lang="en-CA" altLang="fr-FR" sz="1000" dirty="0">
                <a:solidFill>
                  <a:schemeClr val="tx2"/>
                </a:solidFill>
              </a:rPr>
              <a:t>. Accessed 27 November, 2014.</a:t>
            </a:r>
          </a:p>
        </p:txBody>
      </p:sp>
      <p:sp>
        <p:nvSpPr>
          <p:cNvPr id="4" name="Title 3"/>
          <p:cNvSpPr>
            <a:spLocks noGrp="1"/>
          </p:cNvSpPr>
          <p:nvPr>
            <p:ph type="title"/>
          </p:nvPr>
        </p:nvSpPr>
        <p:spPr>
          <a:xfrm>
            <a:off x="447675" y="254000"/>
            <a:ext cx="8229600" cy="1143000"/>
          </a:xfrm>
        </p:spPr>
        <p:txBody>
          <a:bodyPr>
            <a:normAutofit fontScale="90000"/>
          </a:bodyPr>
          <a:lstStyle/>
          <a:p>
            <a:pPr>
              <a:defRPr/>
            </a:pPr>
            <a:r>
              <a:rPr lang="es-MX" noProof="0" dirty="0" smtClean="0"/>
              <a:t>U.S. Headache Consortium – Metas del Tratamiento de Migraña</a:t>
            </a:r>
            <a:endParaRPr lang="es-MX" noProof="0" dirty="0"/>
          </a:p>
        </p:txBody>
      </p:sp>
      <p:graphicFrame>
        <p:nvGraphicFramePr>
          <p:cNvPr id="3" name="Table 2"/>
          <p:cNvGraphicFramePr>
            <a:graphicFrameLocks noGrp="1"/>
          </p:cNvGraphicFramePr>
          <p:nvPr>
            <p:extLst>
              <p:ext uri="{D42A27DB-BD31-4B8C-83A1-F6EECF244321}">
                <p14:modId xmlns:p14="http://schemas.microsoft.com/office/powerpoint/2010/main" val="1717551595"/>
              </p:ext>
            </p:extLst>
          </p:nvPr>
        </p:nvGraphicFramePr>
        <p:xfrm>
          <a:off x="271463" y="2133600"/>
          <a:ext cx="8531225" cy="4130040"/>
        </p:xfrm>
        <a:graphic>
          <a:graphicData uri="http://schemas.openxmlformats.org/drawingml/2006/table">
            <a:tbl>
              <a:tblPr firstRow="1" bandRow="1">
                <a:tableStyleId>{5C22544A-7EE6-4342-B048-85BDC9FD1C3A}</a:tableStyleId>
              </a:tblPr>
              <a:tblGrid>
                <a:gridCol w="4103627"/>
                <a:gridCol w="323971"/>
                <a:gridCol w="4103627"/>
              </a:tblGrid>
              <a:tr h="370840">
                <a:tc>
                  <a:txBody>
                    <a:bodyPr/>
                    <a:lstStyle/>
                    <a:p>
                      <a:pPr algn="ctr"/>
                      <a:r>
                        <a:rPr lang="es-MX" sz="1800" noProof="0" dirty="0" smtClean="0"/>
                        <a:t>Metas del Tratamiento de Migraña a Largo-Plazo</a:t>
                      </a:r>
                      <a:endParaRPr lang="es-MX" sz="1800" noProof="0" dirty="0"/>
                    </a:p>
                  </a:txBody>
                  <a:tcPr marL="91432" marR="91432" anchor="ctr"/>
                </a:tc>
                <a:tc>
                  <a:txBody>
                    <a:bodyPr/>
                    <a:lstStyle/>
                    <a:p>
                      <a:pPr algn="ctr"/>
                      <a:endParaRPr lang="es-MX" sz="1600" noProof="0" dirty="0"/>
                    </a:p>
                  </a:txBody>
                  <a:tcPr marL="91432" marR="91432"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s-MX" sz="1800" noProof="0" dirty="0" smtClean="0"/>
                        <a:t>Metas del T</a:t>
                      </a:r>
                      <a:r>
                        <a:rPr lang="es-MX" sz="1800" baseline="0" noProof="0" dirty="0" smtClean="0"/>
                        <a:t>ratamiento  Exitoso de los Ataques Agudos de Migraña</a:t>
                      </a:r>
                      <a:endParaRPr lang="es-MX" sz="1800" noProof="0" dirty="0"/>
                    </a:p>
                  </a:txBody>
                  <a:tcPr marL="91432" marR="91432" anchor="ctr"/>
                </a:tc>
              </a:tr>
              <a:tr h="370840">
                <a:tc>
                  <a:txBody>
                    <a:bodyPr/>
                    <a:lstStyle/>
                    <a:p>
                      <a:pPr marL="192088" indent="-192088">
                        <a:spcAft>
                          <a:spcPts val="600"/>
                        </a:spcAft>
                        <a:buFont typeface="Arial" panose="020B0604020202020204" pitchFamily="34" charset="0"/>
                        <a:buChar char="•"/>
                        <a:tabLst/>
                      </a:pPr>
                      <a:r>
                        <a:rPr lang="es-MX" sz="1800" noProof="0" dirty="0" smtClean="0">
                          <a:solidFill>
                            <a:srgbClr val="002060"/>
                          </a:solidFill>
                        </a:rPr>
                        <a:t>Reducir la frecuencia y severidad de la</a:t>
                      </a:r>
                      <a:r>
                        <a:rPr lang="es-MX" sz="1800" baseline="0" noProof="0" dirty="0" smtClean="0">
                          <a:solidFill>
                            <a:srgbClr val="002060"/>
                          </a:solidFill>
                        </a:rPr>
                        <a:t> migraña</a:t>
                      </a:r>
                    </a:p>
                    <a:p>
                      <a:pPr marL="192088" indent="-192088">
                        <a:spcAft>
                          <a:spcPts val="600"/>
                        </a:spcAft>
                        <a:buFont typeface="Arial" panose="020B0604020202020204" pitchFamily="34" charset="0"/>
                        <a:buChar char="•"/>
                        <a:tabLst/>
                      </a:pPr>
                      <a:r>
                        <a:rPr lang="es-MX" sz="1800" noProof="0" dirty="0" smtClean="0">
                          <a:solidFill>
                            <a:srgbClr val="002060"/>
                          </a:solidFill>
                        </a:rPr>
                        <a:t>Reducir la d</a:t>
                      </a:r>
                      <a:r>
                        <a:rPr lang="es-MX" sz="1800" baseline="0" noProof="0" dirty="0" smtClean="0">
                          <a:solidFill>
                            <a:srgbClr val="002060"/>
                          </a:solidFill>
                        </a:rPr>
                        <a:t>iscapacidad</a:t>
                      </a:r>
                    </a:p>
                    <a:p>
                      <a:pPr marL="192088" indent="-192088">
                        <a:spcAft>
                          <a:spcPts val="600"/>
                        </a:spcAft>
                        <a:buFont typeface="Arial" panose="020B0604020202020204" pitchFamily="34" charset="0"/>
                        <a:buChar char="•"/>
                        <a:tabLst/>
                      </a:pPr>
                      <a:r>
                        <a:rPr lang="es-MX" sz="1800" baseline="0" noProof="0" dirty="0" smtClean="0">
                          <a:solidFill>
                            <a:srgbClr val="002060"/>
                          </a:solidFill>
                        </a:rPr>
                        <a:t>Mejorar la calidad de vida</a:t>
                      </a:r>
                    </a:p>
                    <a:p>
                      <a:pPr marL="192088" indent="-192088">
                        <a:spcAft>
                          <a:spcPts val="600"/>
                        </a:spcAft>
                        <a:buFont typeface="Arial" panose="020B0604020202020204" pitchFamily="34" charset="0"/>
                        <a:buChar char="•"/>
                        <a:tabLst/>
                      </a:pPr>
                      <a:r>
                        <a:rPr lang="es-MX" sz="1800" baseline="0" noProof="0" dirty="0" smtClean="0">
                          <a:solidFill>
                            <a:srgbClr val="002060"/>
                          </a:solidFill>
                        </a:rPr>
                        <a:t>Prevenir cefalea</a:t>
                      </a:r>
                    </a:p>
                    <a:p>
                      <a:pPr marL="192088" indent="-192088">
                        <a:spcAft>
                          <a:spcPts val="600"/>
                        </a:spcAft>
                        <a:buFont typeface="Arial" panose="020B0604020202020204" pitchFamily="34" charset="0"/>
                        <a:buChar char="•"/>
                        <a:tabLst/>
                      </a:pPr>
                      <a:r>
                        <a:rPr lang="es-MX" sz="1800" baseline="0" noProof="0" dirty="0" smtClean="0">
                          <a:solidFill>
                            <a:srgbClr val="002060"/>
                          </a:solidFill>
                        </a:rPr>
                        <a:t>Evitar el aumento del uso exagerado de medicamento</a:t>
                      </a:r>
                    </a:p>
                    <a:p>
                      <a:pPr marL="192088" indent="-192088">
                        <a:spcAft>
                          <a:spcPts val="600"/>
                        </a:spcAft>
                        <a:buFont typeface="Arial" panose="020B0604020202020204" pitchFamily="34" charset="0"/>
                        <a:buChar char="•"/>
                        <a:tabLst/>
                      </a:pPr>
                      <a:r>
                        <a:rPr lang="es-MX" sz="1800" baseline="0" noProof="0" dirty="0" smtClean="0">
                          <a:solidFill>
                            <a:srgbClr val="002060"/>
                          </a:solidFill>
                        </a:rPr>
                        <a:t>Educar y permitir a los pacientes manejar su enfermedad</a:t>
                      </a:r>
                      <a:endParaRPr lang="es-MX" sz="1800" noProof="0" dirty="0">
                        <a:solidFill>
                          <a:srgbClr val="002060"/>
                        </a:solidFill>
                      </a:endParaRPr>
                    </a:p>
                  </a:txBody>
                  <a:tcPr marL="91432" marR="91432">
                    <a:lnR w="12700" cmpd="sng">
                      <a:noFill/>
                    </a:lnR>
                  </a:tcPr>
                </a:tc>
                <a:tc>
                  <a:txBody>
                    <a:bodyPr/>
                    <a:lstStyle/>
                    <a:p>
                      <a:pPr marL="192088" indent="-192088">
                        <a:buFont typeface="Arial" panose="020B0604020202020204" pitchFamily="34" charset="0"/>
                        <a:buChar char="•"/>
                        <a:tabLst/>
                      </a:pPr>
                      <a:endParaRPr lang="es-MX" sz="1600" noProof="0" dirty="0"/>
                    </a:p>
                  </a:txBody>
                  <a:tcPr marL="91432" marR="91432">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92088" indent="-192088" algn="l" defTabSz="914400" rtl="0" eaLnBrk="1" latinLnBrk="0" hangingPunct="1">
                        <a:spcAft>
                          <a:spcPts val="600"/>
                        </a:spcAft>
                        <a:buFont typeface="Arial" panose="020B0604020202020204" pitchFamily="34" charset="0"/>
                        <a:buChar char="•"/>
                        <a:tabLst/>
                      </a:pPr>
                      <a:r>
                        <a:rPr lang="es-MX" sz="1800" kern="1200" noProof="0" dirty="0" smtClean="0">
                          <a:solidFill>
                            <a:srgbClr val="002060"/>
                          </a:solidFill>
                          <a:latin typeface="+mn-lt"/>
                          <a:ea typeface="+mn-ea"/>
                          <a:cs typeface="+mn-cs"/>
                        </a:rPr>
                        <a:t>Tratar los ataques rápida y consistentemente sin recurrencia</a:t>
                      </a:r>
                    </a:p>
                    <a:p>
                      <a:pPr marL="192088" indent="-192088" algn="l" defTabSz="914400" rtl="0" eaLnBrk="1" latinLnBrk="0" hangingPunct="1">
                        <a:spcAft>
                          <a:spcPts val="600"/>
                        </a:spcAft>
                        <a:buFont typeface="Arial" panose="020B0604020202020204" pitchFamily="34" charset="0"/>
                        <a:buChar char="•"/>
                        <a:tabLst/>
                      </a:pPr>
                      <a:r>
                        <a:rPr lang="es-MX" sz="1800" kern="1200" noProof="0" dirty="0" smtClean="0">
                          <a:solidFill>
                            <a:srgbClr val="002060"/>
                          </a:solidFill>
                          <a:latin typeface="+mn-lt"/>
                          <a:ea typeface="+mn-ea"/>
                          <a:cs typeface="+mn-cs"/>
                        </a:rPr>
                        <a:t>Restaurar la habilidad del paciente para funcionar</a:t>
                      </a:r>
                    </a:p>
                    <a:p>
                      <a:pPr marL="192088" indent="-192088" algn="l" defTabSz="914400" rtl="0" eaLnBrk="1" latinLnBrk="0" hangingPunct="1">
                        <a:spcAft>
                          <a:spcPts val="600"/>
                        </a:spcAft>
                        <a:buFont typeface="Arial" panose="020B0604020202020204" pitchFamily="34" charset="0"/>
                        <a:buChar char="•"/>
                        <a:tabLst/>
                      </a:pPr>
                      <a:r>
                        <a:rPr lang="es-MX" sz="1800" kern="1200" noProof="0" dirty="0" smtClean="0">
                          <a:solidFill>
                            <a:srgbClr val="002060"/>
                          </a:solidFill>
                          <a:latin typeface="+mn-lt"/>
                          <a:ea typeface="+mn-ea"/>
                          <a:cs typeface="+mn-cs"/>
                        </a:rPr>
                        <a:t>Minimizar el uso de medicamentos de fondo/rescate</a:t>
                      </a:r>
                    </a:p>
                    <a:p>
                      <a:pPr marL="192088" indent="-192088" algn="l" defTabSz="914400" rtl="0" eaLnBrk="1" latinLnBrk="0" hangingPunct="1">
                        <a:spcAft>
                          <a:spcPts val="600"/>
                        </a:spcAft>
                        <a:buFont typeface="Arial" panose="020B0604020202020204" pitchFamily="34" charset="0"/>
                        <a:buChar char="•"/>
                        <a:tabLst/>
                      </a:pPr>
                      <a:r>
                        <a:rPr lang="es-MX" sz="1800" kern="1200" noProof="0" dirty="0" smtClean="0">
                          <a:solidFill>
                            <a:srgbClr val="002060"/>
                          </a:solidFill>
                          <a:latin typeface="+mn-lt"/>
                          <a:ea typeface="+mn-ea"/>
                          <a:cs typeface="+mn-cs"/>
                        </a:rPr>
                        <a:t>Optimizar el auto-cuidado en el manejo general</a:t>
                      </a:r>
                    </a:p>
                    <a:p>
                      <a:pPr marL="192088" indent="-192088" algn="l" defTabSz="914400" rtl="0" eaLnBrk="1" latinLnBrk="0" hangingPunct="1">
                        <a:spcAft>
                          <a:spcPts val="600"/>
                        </a:spcAft>
                        <a:buFont typeface="Arial" panose="020B0604020202020204" pitchFamily="34" charset="0"/>
                        <a:buChar char="•"/>
                        <a:tabLst/>
                      </a:pPr>
                      <a:r>
                        <a:rPr lang="es-MX" sz="1800" kern="1200" noProof="0" dirty="0" smtClean="0">
                          <a:solidFill>
                            <a:srgbClr val="002060"/>
                          </a:solidFill>
                          <a:latin typeface="+mn-lt"/>
                          <a:ea typeface="+mn-ea"/>
                          <a:cs typeface="+mn-cs"/>
                        </a:rPr>
                        <a:t>Ser costo-efectivo en el manejo general</a:t>
                      </a:r>
                    </a:p>
                    <a:p>
                      <a:pPr marL="192088" indent="-192088" algn="l" defTabSz="914400" rtl="0" eaLnBrk="1" latinLnBrk="0" hangingPunct="1">
                        <a:spcAft>
                          <a:spcPts val="600"/>
                        </a:spcAft>
                        <a:buFont typeface="Arial" panose="020B0604020202020204" pitchFamily="34" charset="0"/>
                        <a:buChar char="•"/>
                        <a:tabLst/>
                      </a:pPr>
                      <a:r>
                        <a:rPr lang="es-MX" sz="1800" kern="1200" noProof="0" dirty="0" smtClean="0">
                          <a:solidFill>
                            <a:srgbClr val="002060"/>
                          </a:solidFill>
                          <a:latin typeface="+mn-lt"/>
                          <a:ea typeface="+mn-ea"/>
                          <a:cs typeface="+mn-cs"/>
                        </a:rPr>
                        <a:t>Causar mínimos efectos adversos o ninguno</a:t>
                      </a:r>
                      <a:endParaRPr lang="es-MX" sz="1800" kern="1200" noProof="0" dirty="0">
                        <a:solidFill>
                          <a:srgbClr val="002060"/>
                        </a:solidFill>
                        <a:latin typeface="+mn-lt"/>
                        <a:ea typeface="+mn-ea"/>
                        <a:cs typeface="+mn-cs"/>
                      </a:endParaRPr>
                    </a:p>
                  </a:txBody>
                  <a:tcPr marL="91432" marR="91432">
                    <a:lnL w="12700" cmpd="sng">
                      <a:noFill/>
                    </a:ln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47675" y="254000"/>
            <a:ext cx="8229600" cy="1143000"/>
          </a:xfrm>
        </p:spPr>
        <p:txBody>
          <a:bodyPr>
            <a:normAutofit fontScale="90000"/>
          </a:bodyPr>
          <a:lstStyle/>
          <a:p>
            <a:r>
              <a:rPr lang="es-MX" altLang="fr-FR" noProof="0" dirty="0" smtClean="0"/>
              <a:t>Visión General del Tratamiento de Migraña</a:t>
            </a:r>
          </a:p>
        </p:txBody>
      </p:sp>
      <p:sp>
        <p:nvSpPr>
          <p:cNvPr id="86020" name="AutoShape 71"/>
          <p:cNvSpPr>
            <a:spLocks noChangeAspect="1" noChangeArrowheads="1" noTextEdit="1"/>
          </p:cNvSpPr>
          <p:nvPr/>
        </p:nvSpPr>
        <p:spPr bwMode="auto">
          <a:xfrm>
            <a:off x="971550" y="1773238"/>
            <a:ext cx="674052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p>
        </p:txBody>
      </p:sp>
      <p:sp>
        <p:nvSpPr>
          <p:cNvPr id="86021" name="Line 73"/>
          <p:cNvSpPr>
            <a:spLocks noChangeShapeType="1"/>
          </p:cNvSpPr>
          <p:nvPr/>
        </p:nvSpPr>
        <p:spPr bwMode="auto">
          <a:xfrm flipH="1">
            <a:off x="3498850" y="2116138"/>
            <a:ext cx="698500" cy="36830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22" name="Line 74"/>
          <p:cNvSpPr>
            <a:spLocks noChangeShapeType="1"/>
          </p:cNvSpPr>
          <p:nvPr/>
        </p:nvSpPr>
        <p:spPr bwMode="auto">
          <a:xfrm flipH="1">
            <a:off x="1898650" y="2643188"/>
            <a:ext cx="958850" cy="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23" name="Line 75"/>
          <p:cNvSpPr>
            <a:spLocks noChangeShapeType="1"/>
          </p:cNvSpPr>
          <p:nvPr/>
        </p:nvSpPr>
        <p:spPr bwMode="auto">
          <a:xfrm flipH="1">
            <a:off x="1860550" y="2732088"/>
            <a:ext cx="946150" cy="52070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24" name="Line 76"/>
          <p:cNvSpPr>
            <a:spLocks noChangeShapeType="1"/>
          </p:cNvSpPr>
          <p:nvPr/>
        </p:nvSpPr>
        <p:spPr bwMode="auto">
          <a:xfrm>
            <a:off x="3149600" y="2776538"/>
            <a:ext cx="0" cy="351790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25" name="Line 77"/>
          <p:cNvSpPr>
            <a:spLocks noChangeShapeType="1"/>
          </p:cNvSpPr>
          <p:nvPr/>
        </p:nvSpPr>
        <p:spPr bwMode="auto">
          <a:xfrm flipH="1">
            <a:off x="4324350" y="3297238"/>
            <a:ext cx="317500" cy="52070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26" name="Line 78"/>
          <p:cNvSpPr>
            <a:spLocks noChangeShapeType="1"/>
          </p:cNvSpPr>
          <p:nvPr/>
        </p:nvSpPr>
        <p:spPr bwMode="auto">
          <a:xfrm>
            <a:off x="4876800" y="3252788"/>
            <a:ext cx="222250" cy="57785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27" name="Line 79"/>
          <p:cNvSpPr>
            <a:spLocks noChangeShapeType="1"/>
          </p:cNvSpPr>
          <p:nvPr/>
        </p:nvSpPr>
        <p:spPr bwMode="auto">
          <a:xfrm flipH="1">
            <a:off x="5994400" y="3322638"/>
            <a:ext cx="431800" cy="59690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28" name="Line 80"/>
          <p:cNvSpPr>
            <a:spLocks noChangeShapeType="1"/>
          </p:cNvSpPr>
          <p:nvPr/>
        </p:nvSpPr>
        <p:spPr bwMode="auto">
          <a:xfrm>
            <a:off x="6743700" y="3309938"/>
            <a:ext cx="285750" cy="57785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29" name="Line 81"/>
          <p:cNvSpPr>
            <a:spLocks noChangeShapeType="1"/>
          </p:cNvSpPr>
          <p:nvPr/>
        </p:nvSpPr>
        <p:spPr bwMode="auto">
          <a:xfrm flipH="1" flipV="1">
            <a:off x="6140450" y="2706688"/>
            <a:ext cx="412750" cy="44450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30" name="Line 82"/>
          <p:cNvSpPr>
            <a:spLocks noChangeShapeType="1"/>
          </p:cNvSpPr>
          <p:nvPr/>
        </p:nvSpPr>
        <p:spPr bwMode="auto">
          <a:xfrm flipH="1">
            <a:off x="4921250" y="2630488"/>
            <a:ext cx="800100" cy="52070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86031" name="Line 83"/>
          <p:cNvSpPr>
            <a:spLocks noChangeShapeType="1"/>
          </p:cNvSpPr>
          <p:nvPr/>
        </p:nvSpPr>
        <p:spPr bwMode="auto">
          <a:xfrm flipH="1" flipV="1">
            <a:off x="5029200" y="2103438"/>
            <a:ext cx="628650" cy="368300"/>
          </a:xfrm>
          <a:prstGeom prst="line">
            <a:avLst/>
          </a:prstGeom>
          <a:noFill/>
          <a:ln w="12700">
            <a:solidFill>
              <a:srgbClr val="002060"/>
            </a:solidFill>
            <a:round/>
            <a:headEnd/>
            <a:tailEnd/>
          </a:ln>
          <a:extLst>
            <a:ext uri="{909E8E84-426E-40dd-AFC4-6F175D3DCCD1}">
              <a14:hiddenFill xmlns:a14="http://schemas.microsoft.com/office/drawing/2010/main">
                <a:noFill/>
              </a14:hiddenFill>
            </a:ext>
          </a:extLst>
        </p:spPr>
        <p:txBody>
          <a:bodyPr/>
          <a:lstStyle/>
          <a:p>
            <a:endParaRPr lang="es-MX" dirty="0"/>
          </a:p>
        </p:txBody>
      </p:sp>
      <p:sp>
        <p:nvSpPr>
          <p:cNvPr id="29" name="Freeform 84"/>
          <p:cNvSpPr>
            <a:spLocks/>
          </p:cNvSpPr>
          <p:nvPr/>
        </p:nvSpPr>
        <p:spPr bwMode="auto">
          <a:xfrm>
            <a:off x="4086225" y="1779588"/>
            <a:ext cx="1168400" cy="495300"/>
          </a:xfrm>
          <a:custGeom>
            <a:avLst/>
            <a:gdLst>
              <a:gd name="T0" fmla="*/ 736 w 736"/>
              <a:gd name="T1" fmla="*/ 264 h 312"/>
              <a:gd name="T2" fmla="*/ 736 w 736"/>
              <a:gd name="T3" fmla="*/ 264 h 312"/>
              <a:gd name="T4" fmla="*/ 734 w 736"/>
              <a:gd name="T5" fmla="*/ 274 h 312"/>
              <a:gd name="T6" fmla="*/ 732 w 736"/>
              <a:gd name="T7" fmla="*/ 282 h 312"/>
              <a:gd name="T8" fmla="*/ 728 w 736"/>
              <a:gd name="T9" fmla="*/ 290 h 312"/>
              <a:gd name="T10" fmla="*/ 722 w 736"/>
              <a:gd name="T11" fmla="*/ 298 h 312"/>
              <a:gd name="T12" fmla="*/ 714 w 736"/>
              <a:gd name="T13" fmla="*/ 304 h 312"/>
              <a:gd name="T14" fmla="*/ 706 w 736"/>
              <a:gd name="T15" fmla="*/ 308 h 312"/>
              <a:gd name="T16" fmla="*/ 698 w 736"/>
              <a:gd name="T17" fmla="*/ 312 h 312"/>
              <a:gd name="T18" fmla="*/ 688 w 736"/>
              <a:gd name="T19" fmla="*/ 312 h 312"/>
              <a:gd name="T20" fmla="*/ 48 w 736"/>
              <a:gd name="T21" fmla="*/ 312 h 312"/>
              <a:gd name="T22" fmla="*/ 48 w 736"/>
              <a:gd name="T23" fmla="*/ 312 h 312"/>
              <a:gd name="T24" fmla="*/ 38 w 736"/>
              <a:gd name="T25" fmla="*/ 312 h 312"/>
              <a:gd name="T26" fmla="*/ 30 w 736"/>
              <a:gd name="T27" fmla="*/ 308 h 312"/>
              <a:gd name="T28" fmla="*/ 22 w 736"/>
              <a:gd name="T29" fmla="*/ 304 h 312"/>
              <a:gd name="T30" fmla="*/ 14 w 736"/>
              <a:gd name="T31" fmla="*/ 298 h 312"/>
              <a:gd name="T32" fmla="*/ 8 w 736"/>
              <a:gd name="T33" fmla="*/ 290 h 312"/>
              <a:gd name="T34" fmla="*/ 4 w 736"/>
              <a:gd name="T35" fmla="*/ 282 h 312"/>
              <a:gd name="T36" fmla="*/ 0 w 736"/>
              <a:gd name="T37" fmla="*/ 274 h 312"/>
              <a:gd name="T38" fmla="*/ 0 w 736"/>
              <a:gd name="T39" fmla="*/ 264 h 312"/>
              <a:gd name="T40" fmla="*/ 0 w 736"/>
              <a:gd name="T41" fmla="*/ 48 h 312"/>
              <a:gd name="T42" fmla="*/ 0 w 736"/>
              <a:gd name="T43" fmla="*/ 48 h 312"/>
              <a:gd name="T44" fmla="*/ 0 w 736"/>
              <a:gd name="T45" fmla="*/ 38 h 312"/>
              <a:gd name="T46" fmla="*/ 4 w 736"/>
              <a:gd name="T47" fmla="*/ 30 h 312"/>
              <a:gd name="T48" fmla="*/ 8 w 736"/>
              <a:gd name="T49" fmla="*/ 22 h 312"/>
              <a:gd name="T50" fmla="*/ 14 w 736"/>
              <a:gd name="T51" fmla="*/ 14 h 312"/>
              <a:gd name="T52" fmla="*/ 22 w 736"/>
              <a:gd name="T53" fmla="*/ 8 h 312"/>
              <a:gd name="T54" fmla="*/ 30 w 736"/>
              <a:gd name="T55" fmla="*/ 4 h 312"/>
              <a:gd name="T56" fmla="*/ 38 w 736"/>
              <a:gd name="T57" fmla="*/ 0 h 312"/>
              <a:gd name="T58" fmla="*/ 48 w 736"/>
              <a:gd name="T59" fmla="*/ 0 h 312"/>
              <a:gd name="T60" fmla="*/ 688 w 736"/>
              <a:gd name="T61" fmla="*/ 0 h 312"/>
              <a:gd name="T62" fmla="*/ 688 w 736"/>
              <a:gd name="T63" fmla="*/ 0 h 312"/>
              <a:gd name="T64" fmla="*/ 698 w 736"/>
              <a:gd name="T65" fmla="*/ 0 h 312"/>
              <a:gd name="T66" fmla="*/ 706 w 736"/>
              <a:gd name="T67" fmla="*/ 4 h 312"/>
              <a:gd name="T68" fmla="*/ 714 w 736"/>
              <a:gd name="T69" fmla="*/ 8 h 312"/>
              <a:gd name="T70" fmla="*/ 722 w 736"/>
              <a:gd name="T71" fmla="*/ 14 h 312"/>
              <a:gd name="T72" fmla="*/ 728 w 736"/>
              <a:gd name="T73" fmla="*/ 22 h 312"/>
              <a:gd name="T74" fmla="*/ 732 w 736"/>
              <a:gd name="T75" fmla="*/ 30 h 312"/>
              <a:gd name="T76" fmla="*/ 734 w 736"/>
              <a:gd name="T77" fmla="*/ 38 h 312"/>
              <a:gd name="T78" fmla="*/ 736 w 736"/>
              <a:gd name="T79" fmla="*/ 48 h 312"/>
              <a:gd name="T80" fmla="*/ 736 w 736"/>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6" h="312">
                <a:moveTo>
                  <a:pt x="736" y="264"/>
                </a:moveTo>
                <a:lnTo>
                  <a:pt x="736" y="264"/>
                </a:lnTo>
                <a:lnTo>
                  <a:pt x="734" y="274"/>
                </a:lnTo>
                <a:lnTo>
                  <a:pt x="732" y="282"/>
                </a:lnTo>
                <a:lnTo>
                  <a:pt x="728" y="290"/>
                </a:lnTo>
                <a:lnTo>
                  <a:pt x="722" y="298"/>
                </a:lnTo>
                <a:lnTo>
                  <a:pt x="714" y="304"/>
                </a:lnTo>
                <a:lnTo>
                  <a:pt x="706" y="308"/>
                </a:lnTo>
                <a:lnTo>
                  <a:pt x="698" y="312"/>
                </a:lnTo>
                <a:lnTo>
                  <a:pt x="688" y="312"/>
                </a:lnTo>
                <a:lnTo>
                  <a:pt x="48" y="312"/>
                </a:lnTo>
                <a:lnTo>
                  <a:pt x="48" y="312"/>
                </a:lnTo>
                <a:lnTo>
                  <a:pt x="38" y="312"/>
                </a:lnTo>
                <a:lnTo>
                  <a:pt x="30" y="308"/>
                </a:lnTo>
                <a:lnTo>
                  <a:pt x="22" y="304"/>
                </a:lnTo>
                <a:lnTo>
                  <a:pt x="14" y="298"/>
                </a:lnTo>
                <a:lnTo>
                  <a:pt x="8" y="290"/>
                </a:lnTo>
                <a:lnTo>
                  <a:pt x="4" y="282"/>
                </a:lnTo>
                <a:lnTo>
                  <a:pt x="0" y="274"/>
                </a:lnTo>
                <a:lnTo>
                  <a:pt x="0" y="264"/>
                </a:lnTo>
                <a:lnTo>
                  <a:pt x="0" y="48"/>
                </a:lnTo>
                <a:lnTo>
                  <a:pt x="0" y="48"/>
                </a:lnTo>
                <a:lnTo>
                  <a:pt x="0" y="38"/>
                </a:lnTo>
                <a:lnTo>
                  <a:pt x="4" y="30"/>
                </a:lnTo>
                <a:lnTo>
                  <a:pt x="8" y="22"/>
                </a:lnTo>
                <a:lnTo>
                  <a:pt x="14" y="14"/>
                </a:lnTo>
                <a:lnTo>
                  <a:pt x="22" y="8"/>
                </a:lnTo>
                <a:lnTo>
                  <a:pt x="30" y="4"/>
                </a:lnTo>
                <a:lnTo>
                  <a:pt x="38" y="0"/>
                </a:lnTo>
                <a:lnTo>
                  <a:pt x="48" y="0"/>
                </a:lnTo>
                <a:lnTo>
                  <a:pt x="688" y="0"/>
                </a:lnTo>
                <a:lnTo>
                  <a:pt x="688" y="0"/>
                </a:lnTo>
                <a:lnTo>
                  <a:pt x="698" y="0"/>
                </a:lnTo>
                <a:lnTo>
                  <a:pt x="706" y="4"/>
                </a:lnTo>
                <a:lnTo>
                  <a:pt x="714" y="8"/>
                </a:lnTo>
                <a:lnTo>
                  <a:pt x="722" y="14"/>
                </a:lnTo>
                <a:lnTo>
                  <a:pt x="728" y="22"/>
                </a:lnTo>
                <a:lnTo>
                  <a:pt x="732" y="30"/>
                </a:lnTo>
                <a:lnTo>
                  <a:pt x="734" y="38"/>
                </a:lnTo>
                <a:lnTo>
                  <a:pt x="736" y="48"/>
                </a:lnTo>
                <a:lnTo>
                  <a:pt x="736"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33" name="Rectangle 85"/>
          <p:cNvSpPr>
            <a:spLocks noChangeArrowheads="1"/>
          </p:cNvSpPr>
          <p:nvPr/>
        </p:nvSpPr>
        <p:spPr bwMode="auto">
          <a:xfrm>
            <a:off x="4116388" y="1960563"/>
            <a:ext cx="10953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Tratamiento de migraña</a:t>
            </a:r>
            <a:endParaRPr lang="es-MX" altLang="en-US" sz="1800" dirty="0">
              <a:solidFill>
                <a:schemeClr val="tx1"/>
              </a:solidFill>
              <a:latin typeface="Arial" charset="0"/>
            </a:endParaRPr>
          </a:p>
        </p:txBody>
      </p:sp>
      <p:sp>
        <p:nvSpPr>
          <p:cNvPr id="31" name="Freeform 86"/>
          <p:cNvSpPr>
            <a:spLocks/>
          </p:cNvSpPr>
          <p:nvPr/>
        </p:nvSpPr>
        <p:spPr bwMode="auto">
          <a:xfrm>
            <a:off x="5480050" y="2395538"/>
            <a:ext cx="1016000" cy="495300"/>
          </a:xfrm>
          <a:custGeom>
            <a:avLst/>
            <a:gdLst>
              <a:gd name="T0" fmla="*/ 640 w 640"/>
              <a:gd name="T1" fmla="*/ 264 h 312"/>
              <a:gd name="T2" fmla="*/ 640 w 640"/>
              <a:gd name="T3" fmla="*/ 264 h 312"/>
              <a:gd name="T4" fmla="*/ 640 w 640"/>
              <a:gd name="T5" fmla="*/ 274 h 312"/>
              <a:gd name="T6" fmla="*/ 636 w 640"/>
              <a:gd name="T7" fmla="*/ 282 h 312"/>
              <a:gd name="T8" fmla="*/ 632 w 640"/>
              <a:gd name="T9" fmla="*/ 290 h 312"/>
              <a:gd name="T10" fmla="*/ 626 w 640"/>
              <a:gd name="T11" fmla="*/ 298 h 312"/>
              <a:gd name="T12" fmla="*/ 620 w 640"/>
              <a:gd name="T13" fmla="*/ 304 h 312"/>
              <a:gd name="T14" fmla="*/ 612 w 640"/>
              <a:gd name="T15" fmla="*/ 308 h 312"/>
              <a:gd name="T16" fmla="*/ 602 w 640"/>
              <a:gd name="T17" fmla="*/ 312 h 312"/>
              <a:gd name="T18" fmla="*/ 592 w 640"/>
              <a:gd name="T19" fmla="*/ 312 h 312"/>
              <a:gd name="T20" fmla="*/ 48 w 640"/>
              <a:gd name="T21" fmla="*/ 312 h 312"/>
              <a:gd name="T22" fmla="*/ 48 w 640"/>
              <a:gd name="T23" fmla="*/ 312 h 312"/>
              <a:gd name="T24" fmla="*/ 38 w 640"/>
              <a:gd name="T25" fmla="*/ 312 h 312"/>
              <a:gd name="T26" fmla="*/ 30 w 640"/>
              <a:gd name="T27" fmla="*/ 308 h 312"/>
              <a:gd name="T28" fmla="*/ 22 w 640"/>
              <a:gd name="T29" fmla="*/ 304 h 312"/>
              <a:gd name="T30" fmla="*/ 14 w 640"/>
              <a:gd name="T31" fmla="*/ 298 h 312"/>
              <a:gd name="T32" fmla="*/ 8 w 640"/>
              <a:gd name="T33" fmla="*/ 290 h 312"/>
              <a:gd name="T34" fmla="*/ 4 w 640"/>
              <a:gd name="T35" fmla="*/ 282 h 312"/>
              <a:gd name="T36" fmla="*/ 2 w 640"/>
              <a:gd name="T37" fmla="*/ 274 h 312"/>
              <a:gd name="T38" fmla="*/ 0 w 640"/>
              <a:gd name="T39" fmla="*/ 264 h 312"/>
              <a:gd name="T40" fmla="*/ 0 w 640"/>
              <a:gd name="T41" fmla="*/ 48 h 312"/>
              <a:gd name="T42" fmla="*/ 0 w 640"/>
              <a:gd name="T43" fmla="*/ 48 h 312"/>
              <a:gd name="T44" fmla="*/ 2 w 640"/>
              <a:gd name="T45" fmla="*/ 38 h 312"/>
              <a:gd name="T46" fmla="*/ 4 w 640"/>
              <a:gd name="T47" fmla="*/ 30 h 312"/>
              <a:gd name="T48" fmla="*/ 8 w 640"/>
              <a:gd name="T49" fmla="*/ 22 h 312"/>
              <a:gd name="T50" fmla="*/ 14 w 640"/>
              <a:gd name="T51" fmla="*/ 14 h 312"/>
              <a:gd name="T52" fmla="*/ 22 w 640"/>
              <a:gd name="T53" fmla="*/ 8 h 312"/>
              <a:gd name="T54" fmla="*/ 30 w 640"/>
              <a:gd name="T55" fmla="*/ 4 h 312"/>
              <a:gd name="T56" fmla="*/ 38 w 640"/>
              <a:gd name="T57" fmla="*/ 0 h 312"/>
              <a:gd name="T58" fmla="*/ 48 w 640"/>
              <a:gd name="T59" fmla="*/ 0 h 312"/>
              <a:gd name="T60" fmla="*/ 592 w 640"/>
              <a:gd name="T61" fmla="*/ 0 h 312"/>
              <a:gd name="T62" fmla="*/ 592 w 640"/>
              <a:gd name="T63" fmla="*/ 0 h 312"/>
              <a:gd name="T64" fmla="*/ 602 w 640"/>
              <a:gd name="T65" fmla="*/ 0 h 312"/>
              <a:gd name="T66" fmla="*/ 612 w 640"/>
              <a:gd name="T67" fmla="*/ 4 h 312"/>
              <a:gd name="T68" fmla="*/ 620 w 640"/>
              <a:gd name="T69" fmla="*/ 8 h 312"/>
              <a:gd name="T70" fmla="*/ 626 w 640"/>
              <a:gd name="T71" fmla="*/ 14 h 312"/>
              <a:gd name="T72" fmla="*/ 632 w 640"/>
              <a:gd name="T73" fmla="*/ 22 h 312"/>
              <a:gd name="T74" fmla="*/ 636 w 640"/>
              <a:gd name="T75" fmla="*/ 30 h 312"/>
              <a:gd name="T76" fmla="*/ 640 w 640"/>
              <a:gd name="T77" fmla="*/ 38 h 312"/>
              <a:gd name="T78" fmla="*/ 640 w 640"/>
              <a:gd name="T79" fmla="*/ 48 h 312"/>
              <a:gd name="T80" fmla="*/ 640 w 640"/>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 h="312">
                <a:moveTo>
                  <a:pt x="640" y="264"/>
                </a:moveTo>
                <a:lnTo>
                  <a:pt x="640" y="264"/>
                </a:lnTo>
                <a:lnTo>
                  <a:pt x="640" y="274"/>
                </a:lnTo>
                <a:lnTo>
                  <a:pt x="636" y="282"/>
                </a:lnTo>
                <a:lnTo>
                  <a:pt x="632" y="290"/>
                </a:lnTo>
                <a:lnTo>
                  <a:pt x="626" y="298"/>
                </a:lnTo>
                <a:lnTo>
                  <a:pt x="620" y="304"/>
                </a:lnTo>
                <a:lnTo>
                  <a:pt x="612" y="308"/>
                </a:lnTo>
                <a:lnTo>
                  <a:pt x="602" y="312"/>
                </a:lnTo>
                <a:lnTo>
                  <a:pt x="592" y="312"/>
                </a:lnTo>
                <a:lnTo>
                  <a:pt x="48" y="312"/>
                </a:lnTo>
                <a:lnTo>
                  <a:pt x="48" y="312"/>
                </a:lnTo>
                <a:lnTo>
                  <a:pt x="38"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38" y="0"/>
                </a:lnTo>
                <a:lnTo>
                  <a:pt x="48" y="0"/>
                </a:lnTo>
                <a:lnTo>
                  <a:pt x="592" y="0"/>
                </a:lnTo>
                <a:lnTo>
                  <a:pt x="592" y="0"/>
                </a:lnTo>
                <a:lnTo>
                  <a:pt x="602" y="0"/>
                </a:lnTo>
                <a:lnTo>
                  <a:pt x="612" y="4"/>
                </a:lnTo>
                <a:lnTo>
                  <a:pt x="620" y="8"/>
                </a:lnTo>
                <a:lnTo>
                  <a:pt x="626" y="14"/>
                </a:lnTo>
                <a:lnTo>
                  <a:pt x="632" y="22"/>
                </a:lnTo>
                <a:lnTo>
                  <a:pt x="636" y="30"/>
                </a:lnTo>
                <a:lnTo>
                  <a:pt x="640" y="38"/>
                </a:lnTo>
                <a:lnTo>
                  <a:pt x="640" y="48"/>
                </a:lnTo>
                <a:lnTo>
                  <a:pt x="640"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35" name="Rectangle 87"/>
          <p:cNvSpPr>
            <a:spLocks noChangeArrowheads="1"/>
          </p:cNvSpPr>
          <p:nvPr/>
        </p:nvSpPr>
        <p:spPr bwMode="auto">
          <a:xfrm>
            <a:off x="5619750" y="2586038"/>
            <a:ext cx="81592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Episodios agudos</a:t>
            </a:r>
            <a:endParaRPr lang="es-MX" altLang="en-US" sz="1800" dirty="0">
              <a:solidFill>
                <a:schemeClr val="tx1"/>
              </a:solidFill>
              <a:latin typeface="Arial" charset="0"/>
            </a:endParaRPr>
          </a:p>
        </p:txBody>
      </p:sp>
      <p:sp>
        <p:nvSpPr>
          <p:cNvPr id="33" name="Freeform 88"/>
          <p:cNvSpPr>
            <a:spLocks/>
          </p:cNvSpPr>
          <p:nvPr/>
        </p:nvSpPr>
        <p:spPr bwMode="auto">
          <a:xfrm>
            <a:off x="4308475" y="3005138"/>
            <a:ext cx="1181100" cy="495300"/>
          </a:xfrm>
          <a:custGeom>
            <a:avLst/>
            <a:gdLst>
              <a:gd name="T0" fmla="*/ 744 w 744"/>
              <a:gd name="T1" fmla="*/ 264 h 312"/>
              <a:gd name="T2" fmla="*/ 744 w 744"/>
              <a:gd name="T3" fmla="*/ 264 h 312"/>
              <a:gd name="T4" fmla="*/ 744 w 744"/>
              <a:gd name="T5" fmla="*/ 274 h 312"/>
              <a:gd name="T6" fmla="*/ 740 w 744"/>
              <a:gd name="T7" fmla="*/ 282 h 312"/>
              <a:gd name="T8" fmla="*/ 736 w 744"/>
              <a:gd name="T9" fmla="*/ 290 h 312"/>
              <a:gd name="T10" fmla="*/ 730 w 744"/>
              <a:gd name="T11" fmla="*/ 298 h 312"/>
              <a:gd name="T12" fmla="*/ 724 w 744"/>
              <a:gd name="T13" fmla="*/ 304 h 312"/>
              <a:gd name="T14" fmla="*/ 716 w 744"/>
              <a:gd name="T15" fmla="*/ 308 h 312"/>
              <a:gd name="T16" fmla="*/ 706 w 744"/>
              <a:gd name="T17" fmla="*/ 312 h 312"/>
              <a:gd name="T18" fmla="*/ 696 w 744"/>
              <a:gd name="T19" fmla="*/ 312 h 312"/>
              <a:gd name="T20" fmla="*/ 48 w 744"/>
              <a:gd name="T21" fmla="*/ 312 h 312"/>
              <a:gd name="T22" fmla="*/ 48 w 744"/>
              <a:gd name="T23" fmla="*/ 312 h 312"/>
              <a:gd name="T24" fmla="*/ 40 w 744"/>
              <a:gd name="T25" fmla="*/ 312 h 312"/>
              <a:gd name="T26" fmla="*/ 30 w 744"/>
              <a:gd name="T27" fmla="*/ 308 h 312"/>
              <a:gd name="T28" fmla="*/ 22 w 744"/>
              <a:gd name="T29" fmla="*/ 304 h 312"/>
              <a:gd name="T30" fmla="*/ 14 w 744"/>
              <a:gd name="T31" fmla="*/ 298 h 312"/>
              <a:gd name="T32" fmla="*/ 8 w 744"/>
              <a:gd name="T33" fmla="*/ 290 h 312"/>
              <a:gd name="T34" fmla="*/ 4 w 744"/>
              <a:gd name="T35" fmla="*/ 282 h 312"/>
              <a:gd name="T36" fmla="*/ 2 w 744"/>
              <a:gd name="T37" fmla="*/ 274 h 312"/>
              <a:gd name="T38" fmla="*/ 0 w 744"/>
              <a:gd name="T39" fmla="*/ 264 h 312"/>
              <a:gd name="T40" fmla="*/ 0 w 744"/>
              <a:gd name="T41" fmla="*/ 48 h 312"/>
              <a:gd name="T42" fmla="*/ 0 w 744"/>
              <a:gd name="T43" fmla="*/ 48 h 312"/>
              <a:gd name="T44" fmla="*/ 2 w 744"/>
              <a:gd name="T45" fmla="*/ 38 h 312"/>
              <a:gd name="T46" fmla="*/ 4 w 744"/>
              <a:gd name="T47" fmla="*/ 30 h 312"/>
              <a:gd name="T48" fmla="*/ 8 w 744"/>
              <a:gd name="T49" fmla="*/ 22 h 312"/>
              <a:gd name="T50" fmla="*/ 14 w 744"/>
              <a:gd name="T51" fmla="*/ 14 h 312"/>
              <a:gd name="T52" fmla="*/ 22 w 744"/>
              <a:gd name="T53" fmla="*/ 8 h 312"/>
              <a:gd name="T54" fmla="*/ 30 w 744"/>
              <a:gd name="T55" fmla="*/ 4 h 312"/>
              <a:gd name="T56" fmla="*/ 40 w 744"/>
              <a:gd name="T57" fmla="*/ 0 h 312"/>
              <a:gd name="T58" fmla="*/ 48 w 744"/>
              <a:gd name="T59" fmla="*/ 0 h 312"/>
              <a:gd name="T60" fmla="*/ 696 w 744"/>
              <a:gd name="T61" fmla="*/ 0 h 312"/>
              <a:gd name="T62" fmla="*/ 696 w 744"/>
              <a:gd name="T63" fmla="*/ 0 h 312"/>
              <a:gd name="T64" fmla="*/ 706 w 744"/>
              <a:gd name="T65" fmla="*/ 0 h 312"/>
              <a:gd name="T66" fmla="*/ 716 w 744"/>
              <a:gd name="T67" fmla="*/ 4 h 312"/>
              <a:gd name="T68" fmla="*/ 724 w 744"/>
              <a:gd name="T69" fmla="*/ 8 h 312"/>
              <a:gd name="T70" fmla="*/ 730 w 744"/>
              <a:gd name="T71" fmla="*/ 14 h 312"/>
              <a:gd name="T72" fmla="*/ 736 w 744"/>
              <a:gd name="T73" fmla="*/ 22 h 312"/>
              <a:gd name="T74" fmla="*/ 740 w 744"/>
              <a:gd name="T75" fmla="*/ 30 h 312"/>
              <a:gd name="T76" fmla="*/ 744 w 744"/>
              <a:gd name="T77" fmla="*/ 38 h 312"/>
              <a:gd name="T78" fmla="*/ 744 w 744"/>
              <a:gd name="T79" fmla="*/ 48 h 312"/>
              <a:gd name="T80" fmla="*/ 744 w 744"/>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4" h="312">
                <a:moveTo>
                  <a:pt x="744" y="264"/>
                </a:moveTo>
                <a:lnTo>
                  <a:pt x="744" y="264"/>
                </a:lnTo>
                <a:lnTo>
                  <a:pt x="744" y="274"/>
                </a:lnTo>
                <a:lnTo>
                  <a:pt x="740" y="282"/>
                </a:lnTo>
                <a:lnTo>
                  <a:pt x="736" y="290"/>
                </a:lnTo>
                <a:lnTo>
                  <a:pt x="730" y="298"/>
                </a:lnTo>
                <a:lnTo>
                  <a:pt x="724" y="304"/>
                </a:lnTo>
                <a:lnTo>
                  <a:pt x="716" y="308"/>
                </a:lnTo>
                <a:lnTo>
                  <a:pt x="706" y="312"/>
                </a:lnTo>
                <a:lnTo>
                  <a:pt x="696" y="312"/>
                </a:lnTo>
                <a:lnTo>
                  <a:pt x="48" y="312"/>
                </a:lnTo>
                <a:lnTo>
                  <a:pt x="48" y="312"/>
                </a:lnTo>
                <a:lnTo>
                  <a:pt x="40"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40" y="0"/>
                </a:lnTo>
                <a:lnTo>
                  <a:pt x="48" y="0"/>
                </a:lnTo>
                <a:lnTo>
                  <a:pt x="696" y="0"/>
                </a:lnTo>
                <a:lnTo>
                  <a:pt x="696" y="0"/>
                </a:lnTo>
                <a:lnTo>
                  <a:pt x="706" y="0"/>
                </a:lnTo>
                <a:lnTo>
                  <a:pt x="716" y="4"/>
                </a:lnTo>
                <a:lnTo>
                  <a:pt x="724" y="8"/>
                </a:lnTo>
                <a:lnTo>
                  <a:pt x="730" y="14"/>
                </a:lnTo>
                <a:lnTo>
                  <a:pt x="736" y="22"/>
                </a:lnTo>
                <a:lnTo>
                  <a:pt x="740" y="30"/>
                </a:lnTo>
                <a:lnTo>
                  <a:pt x="744" y="38"/>
                </a:lnTo>
                <a:lnTo>
                  <a:pt x="744" y="48"/>
                </a:lnTo>
                <a:lnTo>
                  <a:pt x="744"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37" name="Rectangle 89"/>
          <p:cNvSpPr>
            <a:spLocks noChangeArrowheads="1"/>
          </p:cNvSpPr>
          <p:nvPr/>
        </p:nvSpPr>
        <p:spPr bwMode="auto">
          <a:xfrm>
            <a:off x="4606925" y="3138488"/>
            <a:ext cx="60112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Tratamientos</a:t>
            </a:r>
            <a:endParaRPr lang="es-MX" altLang="en-US" sz="1800" dirty="0">
              <a:solidFill>
                <a:schemeClr val="tx1"/>
              </a:solidFill>
              <a:latin typeface="Arial" charset="0"/>
            </a:endParaRPr>
          </a:p>
        </p:txBody>
      </p:sp>
      <p:sp>
        <p:nvSpPr>
          <p:cNvPr id="86038" name="Rectangle 90"/>
          <p:cNvSpPr>
            <a:spLocks noChangeArrowheads="1"/>
          </p:cNvSpPr>
          <p:nvPr/>
        </p:nvSpPr>
        <p:spPr bwMode="auto">
          <a:xfrm>
            <a:off x="4558386" y="3268663"/>
            <a:ext cx="6812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No-específicos</a:t>
            </a:r>
            <a:endParaRPr lang="es-MX" altLang="en-US" sz="1800" dirty="0">
              <a:solidFill>
                <a:schemeClr val="tx1"/>
              </a:solidFill>
              <a:latin typeface="Arial" charset="0"/>
            </a:endParaRPr>
          </a:p>
        </p:txBody>
      </p:sp>
      <p:sp>
        <p:nvSpPr>
          <p:cNvPr id="36" name="Freeform 91"/>
          <p:cNvSpPr>
            <a:spLocks/>
          </p:cNvSpPr>
          <p:nvPr/>
        </p:nvSpPr>
        <p:spPr bwMode="auto">
          <a:xfrm>
            <a:off x="2749550" y="2395538"/>
            <a:ext cx="825500" cy="495300"/>
          </a:xfrm>
          <a:custGeom>
            <a:avLst/>
            <a:gdLst>
              <a:gd name="T0" fmla="*/ 520 w 520"/>
              <a:gd name="T1" fmla="*/ 264 h 312"/>
              <a:gd name="T2" fmla="*/ 520 w 520"/>
              <a:gd name="T3" fmla="*/ 264 h 312"/>
              <a:gd name="T4" fmla="*/ 518 w 520"/>
              <a:gd name="T5" fmla="*/ 274 h 312"/>
              <a:gd name="T6" fmla="*/ 516 w 520"/>
              <a:gd name="T7" fmla="*/ 282 h 312"/>
              <a:gd name="T8" fmla="*/ 512 w 520"/>
              <a:gd name="T9" fmla="*/ 290 h 312"/>
              <a:gd name="T10" fmla="*/ 506 w 520"/>
              <a:gd name="T11" fmla="*/ 298 h 312"/>
              <a:gd name="T12" fmla="*/ 498 w 520"/>
              <a:gd name="T13" fmla="*/ 304 h 312"/>
              <a:gd name="T14" fmla="*/ 490 w 520"/>
              <a:gd name="T15" fmla="*/ 308 h 312"/>
              <a:gd name="T16" fmla="*/ 482 w 520"/>
              <a:gd name="T17" fmla="*/ 312 h 312"/>
              <a:gd name="T18" fmla="*/ 472 w 520"/>
              <a:gd name="T19" fmla="*/ 312 h 312"/>
              <a:gd name="T20" fmla="*/ 48 w 520"/>
              <a:gd name="T21" fmla="*/ 312 h 312"/>
              <a:gd name="T22" fmla="*/ 48 w 520"/>
              <a:gd name="T23" fmla="*/ 312 h 312"/>
              <a:gd name="T24" fmla="*/ 38 w 520"/>
              <a:gd name="T25" fmla="*/ 312 h 312"/>
              <a:gd name="T26" fmla="*/ 30 w 520"/>
              <a:gd name="T27" fmla="*/ 308 h 312"/>
              <a:gd name="T28" fmla="*/ 22 w 520"/>
              <a:gd name="T29" fmla="*/ 304 h 312"/>
              <a:gd name="T30" fmla="*/ 14 w 520"/>
              <a:gd name="T31" fmla="*/ 298 h 312"/>
              <a:gd name="T32" fmla="*/ 8 w 520"/>
              <a:gd name="T33" fmla="*/ 290 h 312"/>
              <a:gd name="T34" fmla="*/ 4 w 520"/>
              <a:gd name="T35" fmla="*/ 282 h 312"/>
              <a:gd name="T36" fmla="*/ 2 w 520"/>
              <a:gd name="T37" fmla="*/ 274 h 312"/>
              <a:gd name="T38" fmla="*/ 0 w 520"/>
              <a:gd name="T39" fmla="*/ 264 h 312"/>
              <a:gd name="T40" fmla="*/ 0 w 520"/>
              <a:gd name="T41" fmla="*/ 48 h 312"/>
              <a:gd name="T42" fmla="*/ 0 w 520"/>
              <a:gd name="T43" fmla="*/ 48 h 312"/>
              <a:gd name="T44" fmla="*/ 2 w 520"/>
              <a:gd name="T45" fmla="*/ 38 h 312"/>
              <a:gd name="T46" fmla="*/ 4 w 520"/>
              <a:gd name="T47" fmla="*/ 30 h 312"/>
              <a:gd name="T48" fmla="*/ 8 w 520"/>
              <a:gd name="T49" fmla="*/ 22 h 312"/>
              <a:gd name="T50" fmla="*/ 14 w 520"/>
              <a:gd name="T51" fmla="*/ 14 h 312"/>
              <a:gd name="T52" fmla="*/ 22 w 520"/>
              <a:gd name="T53" fmla="*/ 8 h 312"/>
              <a:gd name="T54" fmla="*/ 30 w 520"/>
              <a:gd name="T55" fmla="*/ 4 h 312"/>
              <a:gd name="T56" fmla="*/ 38 w 520"/>
              <a:gd name="T57" fmla="*/ 0 h 312"/>
              <a:gd name="T58" fmla="*/ 48 w 520"/>
              <a:gd name="T59" fmla="*/ 0 h 312"/>
              <a:gd name="T60" fmla="*/ 472 w 520"/>
              <a:gd name="T61" fmla="*/ 0 h 312"/>
              <a:gd name="T62" fmla="*/ 472 w 520"/>
              <a:gd name="T63" fmla="*/ 0 h 312"/>
              <a:gd name="T64" fmla="*/ 482 w 520"/>
              <a:gd name="T65" fmla="*/ 0 h 312"/>
              <a:gd name="T66" fmla="*/ 490 w 520"/>
              <a:gd name="T67" fmla="*/ 4 h 312"/>
              <a:gd name="T68" fmla="*/ 498 w 520"/>
              <a:gd name="T69" fmla="*/ 8 h 312"/>
              <a:gd name="T70" fmla="*/ 506 w 520"/>
              <a:gd name="T71" fmla="*/ 14 h 312"/>
              <a:gd name="T72" fmla="*/ 512 w 520"/>
              <a:gd name="T73" fmla="*/ 22 h 312"/>
              <a:gd name="T74" fmla="*/ 516 w 520"/>
              <a:gd name="T75" fmla="*/ 30 h 312"/>
              <a:gd name="T76" fmla="*/ 518 w 520"/>
              <a:gd name="T77" fmla="*/ 38 h 312"/>
              <a:gd name="T78" fmla="*/ 520 w 520"/>
              <a:gd name="T79" fmla="*/ 48 h 312"/>
              <a:gd name="T80" fmla="*/ 520 w 520"/>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312">
                <a:moveTo>
                  <a:pt x="520" y="264"/>
                </a:moveTo>
                <a:lnTo>
                  <a:pt x="520" y="264"/>
                </a:lnTo>
                <a:lnTo>
                  <a:pt x="518" y="274"/>
                </a:lnTo>
                <a:lnTo>
                  <a:pt x="516" y="282"/>
                </a:lnTo>
                <a:lnTo>
                  <a:pt x="512" y="290"/>
                </a:lnTo>
                <a:lnTo>
                  <a:pt x="506" y="298"/>
                </a:lnTo>
                <a:lnTo>
                  <a:pt x="498" y="304"/>
                </a:lnTo>
                <a:lnTo>
                  <a:pt x="490" y="308"/>
                </a:lnTo>
                <a:lnTo>
                  <a:pt x="482" y="312"/>
                </a:lnTo>
                <a:lnTo>
                  <a:pt x="472" y="312"/>
                </a:lnTo>
                <a:lnTo>
                  <a:pt x="48" y="312"/>
                </a:lnTo>
                <a:lnTo>
                  <a:pt x="48" y="312"/>
                </a:lnTo>
                <a:lnTo>
                  <a:pt x="38"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38" y="0"/>
                </a:lnTo>
                <a:lnTo>
                  <a:pt x="48" y="0"/>
                </a:lnTo>
                <a:lnTo>
                  <a:pt x="472" y="0"/>
                </a:lnTo>
                <a:lnTo>
                  <a:pt x="472" y="0"/>
                </a:lnTo>
                <a:lnTo>
                  <a:pt x="482" y="0"/>
                </a:lnTo>
                <a:lnTo>
                  <a:pt x="490" y="4"/>
                </a:lnTo>
                <a:lnTo>
                  <a:pt x="498" y="8"/>
                </a:lnTo>
                <a:lnTo>
                  <a:pt x="506" y="14"/>
                </a:lnTo>
                <a:lnTo>
                  <a:pt x="512" y="22"/>
                </a:lnTo>
                <a:lnTo>
                  <a:pt x="516" y="30"/>
                </a:lnTo>
                <a:lnTo>
                  <a:pt x="518" y="38"/>
                </a:lnTo>
                <a:lnTo>
                  <a:pt x="520" y="48"/>
                </a:lnTo>
                <a:lnTo>
                  <a:pt x="520"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40" name="Rectangle 92"/>
          <p:cNvSpPr>
            <a:spLocks noChangeArrowheads="1"/>
          </p:cNvSpPr>
          <p:nvPr/>
        </p:nvSpPr>
        <p:spPr bwMode="auto">
          <a:xfrm>
            <a:off x="2882900" y="2592388"/>
            <a:ext cx="4167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Profilaxis</a:t>
            </a:r>
            <a:endParaRPr lang="es-MX" altLang="en-US" sz="1800" dirty="0">
              <a:solidFill>
                <a:schemeClr val="tx1"/>
              </a:solidFill>
              <a:latin typeface="Arial" charset="0"/>
            </a:endParaRPr>
          </a:p>
        </p:txBody>
      </p:sp>
      <p:sp>
        <p:nvSpPr>
          <p:cNvPr id="38" name="Freeform 93"/>
          <p:cNvSpPr>
            <a:spLocks/>
          </p:cNvSpPr>
          <p:nvPr/>
        </p:nvSpPr>
        <p:spPr bwMode="auto">
          <a:xfrm>
            <a:off x="2463800" y="4875213"/>
            <a:ext cx="1400175" cy="495300"/>
          </a:xfrm>
          <a:custGeom>
            <a:avLst/>
            <a:gdLst>
              <a:gd name="T0" fmla="*/ 882 w 882"/>
              <a:gd name="T1" fmla="*/ 264 h 312"/>
              <a:gd name="T2" fmla="*/ 882 w 882"/>
              <a:gd name="T3" fmla="*/ 264 h 312"/>
              <a:gd name="T4" fmla="*/ 882 w 882"/>
              <a:gd name="T5" fmla="*/ 274 h 312"/>
              <a:gd name="T6" fmla="*/ 878 w 882"/>
              <a:gd name="T7" fmla="*/ 282 h 312"/>
              <a:gd name="T8" fmla="*/ 874 w 882"/>
              <a:gd name="T9" fmla="*/ 290 h 312"/>
              <a:gd name="T10" fmla="*/ 868 w 882"/>
              <a:gd name="T11" fmla="*/ 298 h 312"/>
              <a:gd name="T12" fmla="*/ 862 w 882"/>
              <a:gd name="T13" fmla="*/ 304 h 312"/>
              <a:gd name="T14" fmla="*/ 854 w 882"/>
              <a:gd name="T15" fmla="*/ 308 h 312"/>
              <a:gd name="T16" fmla="*/ 844 w 882"/>
              <a:gd name="T17" fmla="*/ 310 h 312"/>
              <a:gd name="T18" fmla="*/ 834 w 882"/>
              <a:gd name="T19" fmla="*/ 312 h 312"/>
              <a:gd name="T20" fmla="*/ 48 w 882"/>
              <a:gd name="T21" fmla="*/ 312 h 312"/>
              <a:gd name="T22" fmla="*/ 48 w 882"/>
              <a:gd name="T23" fmla="*/ 312 h 312"/>
              <a:gd name="T24" fmla="*/ 38 w 882"/>
              <a:gd name="T25" fmla="*/ 310 h 312"/>
              <a:gd name="T26" fmla="*/ 28 w 882"/>
              <a:gd name="T27" fmla="*/ 308 h 312"/>
              <a:gd name="T28" fmla="*/ 20 w 882"/>
              <a:gd name="T29" fmla="*/ 304 h 312"/>
              <a:gd name="T30" fmla="*/ 14 w 882"/>
              <a:gd name="T31" fmla="*/ 298 h 312"/>
              <a:gd name="T32" fmla="*/ 8 w 882"/>
              <a:gd name="T33" fmla="*/ 290 h 312"/>
              <a:gd name="T34" fmla="*/ 2 w 882"/>
              <a:gd name="T35" fmla="*/ 282 h 312"/>
              <a:gd name="T36" fmla="*/ 0 w 882"/>
              <a:gd name="T37" fmla="*/ 274 h 312"/>
              <a:gd name="T38" fmla="*/ 0 w 882"/>
              <a:gd name="T39" fmla="*/ 264 h 312"/>
              <a:gd name="T40" fmla="*/ 0 w 882"/>
              <a:gd name="T41" fmla="*/ 48 h 312"/>
              <a:gd name="T42" fmla="*/ 0 w 882"/>
              <a:gd name="T43" fmla="*/ 48 h 312"/>
              <a:gd name="T44" fmla="*/ 0 w 882"/>
              <a:gd name="T45" fmla="*/ 38 h 312"/>
              <a:gd name="T46" fmla="*/ 2 w 882"/>
              <a:gd name="T47" fmla="*/ 30 h 312"/>
              <a:gd name="T48" fmla="*/ 8 w 882"/>
              <a:gd name="T49" fmla="*/ 20 h 312"/>
              <a:gd name="T50" fmla="*/ 14 w 882"/>
              <a:gd name="T51" fmla="*/ 14 h 312"/>
              <a:gd name="T52" fmla="*/ 20 w 882"/>
              <a:gd name="T53" fmla="*/ 8 h 312"/>
              <a:gd name="T54" fmla="*/ 28 w 882"/>
              <a:gd name="T55" fmla="*/ 4 h 312"/>
              <a:gd name="T56" fmla="*/ 38 w 882"/>
              <a:gd name="T57" fmla="*/ 0 h 312"/>
              <a:gd name="T58" fmla="*/ 48 w 882"/>
              <a:gd name="T59" fmla="*/ 0 h 312"/>
              <a:gd name="T60" fmla="*/ 834 w 882"/>
              <a:gd name="T61" fmla="*/ 0 h 312"/>
              <a:gd name="T62" fmla="*/ 834 w 882"/>
              <a:gd name="T63" fmla="*/ 0 h 312"/>
              <a:gd name="T64" fmla="*/ 844 w 882"/>
              <a:gd name="T65" fmla="*/ 0 h 312"/>
              <a:gd name="T66" fmla="*/ 854 w 882"/>
              <a:gd name="T67" fmla="*/ 4 h 312"/>
              <a:gd name="T68" fmla="*/ 862 w 882"/>
              <a:gd name="T69" fmla="*/ 8 h 312"/>
              <a:gd name="T70" fmla="*/ 868 w 882"/>
              <a:gd name="T71" fmla="*/ 14 h 312"/>
              <a:gd name="T72" fmla="*/ 874 w 882"/>
              <a:gd name="T73" fmla="*/ 20 h 312"/>
              <a:gd name="T74" fmla="*/ 878 w 882"/>
              <a:gd name="T75" fmla="*/ 30 h 312"/>
              <a:gd name="T76" fmla="*/ 882 w 882"/>
              <a:gd name="T77" fmla="*/ 38 h 312"/>
              <a:gd name="T78" fmla="*/ 882 w 882"/>
              <a:gd name="T79" fmla="*/ 48 h 312"/>
              <a:gd name="T80" fmla="*/ 882 w 88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2" h="312">
                <a:moveTo>
                  <a:pt x="882" y="264"/>
                </a:moveTo>
                <a:lnTo>
                  <a:pt x="882" y="264"/>
                </a:lnTo>
                <a:lnTo>
                  <a:pt x="882" y="274"/>
                </a:lnTo>
                <a:lnTo>
                  <a:pt x="878" y="282"/>
                </a:lnTo>
                <a:lnTo>
                  <a:pt x="874" y="290"/>
                </a:lnTo>
                <a:lnTo>
                  <a:pt x="868" y="298"/>
                </a:lnTo>
                <a:lnTo>
                  <a:pt x="862" y="304"/>
                </a:lnTo>
                <a:lnTo>
                  <a:pt x="854" y="308"/>
                </a:lnTo>
                <a:lnTo>
                  <a:pt x="844" y="310"/>
                </a:lnTo>
                <a:lnTo>
                  <a:pt x="834" y="312"/>
                </a:lnTo>
                <a:lnTo>
                  <a:pt x="48" y="312"/>
                </a:lnTo>
                <a:lnTo>
                  <a:pt x="48" y="312"/>
                </a:lnTo>
                <a:lnTo>
                  <a:pt x="38" y="310"/>
                </a:lnTo>
                <a:lnTo>
                  <a:pt x="28" y="308"/>
                </a:lnTo>
                <a:lnTo>
                  <a:pt x="20" y="304"/>
                </a:lnTo>
                <a:lnTo>
                  <a:pt x="14" y="298"/>
                </a:lnTo>
                <a:lnTo>
                  <a:pt x="8" y="290"/>
                </a:lnTo>
                <a:lnTo>
                  <a:pt x="2" y="282"/>
                </a:lnTo>
                <a:lnTo>
                  <a:pt x="0" y="274"/>
                </a:lnTo>
                <a:lnTo>
                  <a:pt x="0" y="264"/>
                </a:lnTo>
                <a:lnTo>
                  <a:pt x="0" y="48"/>
                </a:lnTo>
                <a:lnTo>
                  <a:pt x="0" y="48"/>
                </a:lnTo>
                <a:lnTo>
                  <a:pt x="0" y="38"/>
                </a:lnTo>
                <a:lnTo>
                  <a:pt x="2" y="30"/>
                </a:lnTo>
                <a:lnTo>
                  <a:pt x="8" y="20"/>
                </a:lnTo>
                <a:lnTo>
                  <a:pt x="14" y="14"/>
                </a:lnTo>
                <a:lnTo>
                  <a:pt x="20" y="8"/>
                </a:lnTo>
                <a:lnTo>
                  <a:pt x="28" y="4"/>
                </a:lnTo>
                <a:lnTo>
                  <a:pt x="38" y="0"/>
                </a:lnTo>
                <a:lnTo>
                  <a:pt x="48" y="0"/>
                </a:lnTo>
                <a:lnTo>
                  <a:pt x="834" y="0"/>
                </a:lnTo>
                <a:lnTo>
                  <a:pt x="834" y="0"/>
                </a:lnTo>
                <a:lnTo>
                  <a:pt x="844" y="0"/>
                </a:lnTo>
                <a:lnTo>
                  <a:pt x="854" y="4"/>
                </a:lnTo>
                <a:lnTo>
                  <a:pt x="862" y="8"/>
                </a:lnTo>
                <a:lnTo>
                  <a:pt x="868" y="14"/>
                </a:lnTo>
                <a:lnTo>
                  <a:pt x="874" y="20"/>
                </a:lnTo>
                <a:lnTo>
                  <a:pt x="878" y="30"/>
                </a:lnTo>
                <a:lnTo>
                  <a:pt x="882" y="38"/>
                </a:lnTo>
                <a:lnTo>
                  <a:pt x="882" y="48"/>
                </a:lnTo>
                <a:lnTo>
                  <a:pt x="88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42" name="Rectangle 94"/>
          <p:cNvSpPr>
            <a:spLocks noChangeArrowheads="1"/>
          </p:cNvSpPr>
          <p:nvPr/>
        </p:nvSpPr>
        <p:spPr bwMode="auto">
          <a:xfrm>
            <a:off x="2574925" y="5072063"/>
            <a:ext cx="11269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Antidepresivos tricíclicos</a:t>
            </a:r>
            <a:endParaRPr lang="es-MX" altLang="en-US" sz="1800" dirty="0">
              <a:solidFill>
                <a:schemeClr val="tx1"/>
              </a:solidFill>
              <a:latin typeface="Arial" charset="0"/>
            </a:endParaRPr>
          </a:p>
        </p:txBody>
      </p:sp>
      <p:sp>
        <p:nvSpPr>
          <p:cNvPr id="40" name="Freeform 95"/>
          <p:cNvSpPr>
            <a:spLocks/>
          </p:cNvSpPr>
          <p:nvPr/>
        </p:nvSpPr>
        <p:spPr bwMode="auto">
          <a:xfrm>
            <a:off x="2463800" y="6132513"/>
            <a:ext cx="1400175" cy="495300"/>
          </a:xfrm>
          <a:custGeom>
            <a:avLst/>
            <a:gdLst>
              <a:gd name="T0" fmla="*/ 882 w 882"/>
              <a:gd name="T1" fmla="*/ 264 h 312"/>
              <a:gd name="T2" fmla="*/ 882 w 882"/>
              <a:gd name="T3" fmla="*/ 264 h 312"/>
              <a:gd name="T4" fmla="*/ 882 w 882"/>
              <a:gd name="T5" fmla="*/ 274 h 312"/>
              <a:gd name="T6" fmla="*/ 878 w 882"/>
              <a:gd name="T7" fmla="*/ 284 h 312"/>
              <a:gd name="T8" fmla="*/ 874 w 882"/>
              <a:gd name="T9" fmla="*/ 292 h 312"/>
              <a:gd name="T10" fmla="*/ 868 w 882"/>
              <a:gd name="T11" fmla="*/ 298 h 312"/>
              <a:gd name="T12" fmla="*/ 862 w 882"/>
              <a:gd name="T13" fmla="*/ 304 h 312"/>
              <a:gd name="T14" fmla="*/ 854 w 882"/>
              <a:gd name="T15" fmla="*/ 308 h 312"/>
              <a:gd name="T16" fmla="*/ 844 w 882"/>
              <a:gd name="T17" fmla="*/ 312 h 312"/>
              <a:gd name="T18" fmla="*/ 834 w 882"/>
              <a:gd name="T19" fmla="*/ 312 h 312"/>
              <a:gd name="T20" fmla="*/ 48 w 882"/>
              <a:gd name="T21" fmla="*/ 312 h 312"/>
              <a:gd name="T22" fmla="*/ 48 w 882"/>
              <a:gd name="T23" fmla="*/ 312 h 312"/>
              <a:gd name="T24" fmla="*/ 38 w 882"/>
              <a:gd name="T25" fmla="*/ 312 h 312"/>
              <a:gd name="T26" fmla="*/ 28 w 882"/>
              <a:gd name="T27" fmla="*/ 308 h 312"/>
              <a:gd name="T28" fmla="*/ 20 w 882"/>
              <a:gd name="T29" fmla="*/ 304 h 312"/>
              <a:gd name="T30" fmla="*/ 14 w 882"/>
              <a:gd name="T31" fmla="*/ 298 h 312"/>
              <a:gd name="T32" fmla="*/ 8 w 882"/>
              <a:gd name="T33" fmla="*/ 292 h 312"/>
              <a:gd name="T34" fmla="*/ 2 w 882"/>
              <a:gd name="T35" fmla="*/ 284 h 312"/>
              <a:gd name="T36" fmla="*/ 0 w 882"/>
              <a:gd name="T37" fmla="*/ 274 h 312"/>
              <a:gd name="T38" fmla="*/ 0 w 882"/>
              <a:gd name="T39" fmla="*/ 264 h 312"/>
              <a:gd name="T40" fmla="*/ 0 w 882"/>
              <a:gd name="T41" fmla="*/ 48 h 312"/>
              <a:gd name="T42" fmla="*/ 0 w 882"/>
              <a:gd name="T43" fmla="*/ 48 h 312"/>
              <a:gd name="T44" fmla="*/ 0 w 882"/>
              <a:gd name="T45" fmla="*/ 40 h 312"/>
              <a:gd name="T46" fmla="*/ 2 w 882"/>
              <a:gd name="T47" fmla="*/ 30 h 312"/>
              <a:gd name="T48" fmla="*/ 8 w 882"/>
              <a:gd name="T49" fmla="*/ 22 h 312"/>
              <a:gd name="T50" fmla="*/ 14 w 882"/>
              <a:gd name="T51" fmla="*/ 14 h 312"/>
              <a:gd name="T52" fmla="*/ 20 w 882"/>
              <a:gd name="T53" fmla="*/ 8 h 312"/>
              <a:gd name="T54" fmla="*/ 28 w 882"/>
              <a:gd name="T55" fmla="*/ 4 h 312"/>
              <a:gd name="T56" fmla="*/ 38 w 882"/>
              <a:gd name="T57" fmla="*/ 2 h 312"/>
              <a:gd name="T58" fmla="*/ 48 w 882"/>
              <a:gd name="T59" fmla="*/ 0 h 312"/>
              <a:gd name="T60" fmla="*/ 834 w 882"/>
              <a:gd name="T61" fmla="*/ 0 h 312"/>
              <a:gd name="T62" fmla="*/ 834 w 882"/>
              <a:gd name="T63" fmla="*/ 0 h 312"/>
              <a:gd name="T64" fmla="*/ 844 w 882"/>
              <a:gd name="T65" fmla="*/ 2 h 312"/>
              <a:gd name="T66" fmla="*/ 854 w 882"/>
              <a:gd name="T67" fmla="*/ 4 h 312"/>
              <a:gd name="T68" fmla="*/ 862 w 882"/>
              <a:gd name="T69" fmla="*/ 8 h 312"/>
              <a:gd name="T70" fmla="*/ 868 w 882"/>
              <a:gd name="T71" fmla="*/ 14 h 312"/>
              <a:gd name="T72" fmla="*/ 874 w 882"/>
              <a:gd name="T73" fmla="*/ 22 h 312"/>
              <a:gd name="T74" fmla="*/ 878 w 882"/>
              <a:gd name="T75" fmla="*/ 30 h 312"/>
              <a:gd name="T76" fmla="*/ 882 w 882"/>
              <a:gd name="T77" fmla="*/ 40 h 312"/>
              <a:gd name="T78" fmla="*/ 882 w 882"/>
              <a:gd name="T79" fmla="*/ 48 h 312"/>
              <a:gd name="T80" fmla="*/ 882 w 88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2" h="312">
                <a:moveTo>
                  <a:pt x="882" y="264"/>
                </a:moveTo>
                <a:lnTo>
                  <a:pt x="882" y="264"/>
                </a:lnTo>
                <a:lnTo>
                  <a:pt x="882" y="274"/>
                </a:lnTo>
                <a:lnTo>
                  <a:pt x="878" y="284"/>
                </a:lnTo>
                <a:lnTo>
                  <a:pt x="874" y="292"/>
                </a:lnTo>
                <a:lnTo>
                  <a:pt x="868" y="298"/>
                </a:lnTo>
                <a:lnTo>
                  <a:pt x="862" y="304"/>
                </a:lnTo>
                <a:lnTo>
                  <a:pt x="854" y="308"/>
                </a:lnTo>
                <a:lnTo>
                  <a:pt x="844" y="312"/>
                </a:lnTo>
                <a:lnTo>
                  <a:pt x="834" y="312"/>
                </a:lnTo>
                <a:lnTo>
                  <a:pt x="48" y="312"/>
                </a:lnTo>
                <a:lnTo>
                  <a:pt x="48" y="312"/>
                </a:lnTo>
                <a:lnTo>
                  <a:pt x="38" y="312"/>
                </a:lnTo>
                <a:lnTo>
                  <a:pt x="28" y="308"/>
                </a:lnTo>
                <a:lnTo>
                  <a:pt x="20" y="304"/>
                </a:lnTo>
                <a:lnTo>
                  <a:pt x="14" y="298"/>
                </a:lnTo>
                <a:lnTo>
                  <a:pt x="8" y="292"/>
                </a:lnTo>
                <a:lnTo>
                  <a:pt x="2" y="284"/>
                </a:lnTo>
                <a:lnTo>
                  <a:pt x="0" y="274"/>
                </a:lnTo>
                <a:lnTo>
                  <a:pt x="0" y="264"/>
                </a:lnTo>
                <a:lnTo>
                  <a:pt x="0" y="48"/>
                </a:lnTo>
                <a:lnTo>
                  <a:pt x="0" y="48"/>
                </a:lnTo>
                <a:lnTo>
                  <a:pt x="0" y="40"/>
                </a:lnTo>
                <a:lnTo>
                  <a:pt x="2" y="30"/>
                </a:lnTo>
                <a:lnTo>
                  <a:pt x="8" y="22"/>
                </a:lnTo>
                <a:lnTo>
                  <a:pt x="14" y="14"/>
                </a:lnTo>
                <a:lnTo>
                  <a:pt x="20" y="8"/>
                </a:lnTo>
                <a:lnTo>
                  <a:pt x="28" y="4"/>
                </a:lnTo>
                <a:lnTo>
                  <a:pt x="38" y="2"/>
                </a:lnTo>
                <a:lnTo>
                  <a:pt x="48" y="0"/>
                </a:lnTo>
                <a:lnTo>
                  <a:pt x="834" y="0"/>
                </a:lnTo>
                <a:lnTo>
                  <a:pt x="834" y="0"/>
                </a:lnTo>
                <a:lnTo>
                  <a:pt x="844" y="2"/>
                </a:lnTo>
                <a:lnTo>
                  <a:pt x="854" y="4"/>
                </a:lnTo>
                <a:lnTo>
                  <a:pt x="862" y="8"/>
                </a:lnTo>
                <a:lnTo>
                  <a:pt x="868" y="14"/>
                </a:lnTo>
                <a:lnTo>
                  <a:pt x="874" y="22"/>
                </a:lnTo>
                <a:lnTo>
                  <a:pt x="878" y="30"/>
                </a:lnTo>
                <a:lnTo>
                  <a:pt x="882" y="40"/>
                </a:lnTo>
                <a:lnTo>
                  <a:pt x="882" y="48"/>
                </a:lnTo>
                <a:lnTo>
                  <a:pt x="88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44" name="Rectangle 96"/>
          <p:cNvSpPr>
            <a:spLocks noChangeArrowheads="1"/>
          </p:cNvSpPr>
          <p:nvPr/>
        </p:nvSpPr>
        <p:spPr bwMode="auto">
          <a:xfrm>
            <a:off x="2649288" y="6294438"/>
            <a:ext cx="107401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Toxina Onabotulínica A</a:t>
            </a:r>
            <a:endParaRPr lang="es-MX" altLang="en-US" sz="1800" dirty="0">
              <a:solidFill>
                <a:schemeClr val="tx1"/>
              </a:solidFill>
              <a:latin typeface="Arial" charset="0"/>
            </a:endParaRPr>
          </a:p>
        </p:txBody>
      </p:sp>
      <p:sp>
        <p:nvSpPr>
          <p:cNvPr id="43" name="Freeform 98"/>
          <p:cNvSpPr>
            <a:spLocks/>
          </p:cNvSpPr>
          <p:nvPr/>
        </p:nvSpPr>
        <p:spPr bwMode="auto">
          <a:xfrm>
            <a:off x="1050925" y="2395538"/>
            <a:ext cx="965200" cy="495300"/>
          </a:xfrm>
          <a:custGeom>
            <a:avLst/>
            <a:gdLst>
              <a:gd name="T0" fmla="*/ 608 w 608"/>
              <a:gd name="T1" fmla="*/ 264 h 312"/>
              <a:gd name="T2" fmla="*/ 608 w 608"/>
              <a:gd name="T3" fmla="*/ 264 h 312"/>
              <a:gd name="T4" fmla="*/ 606 w 608"/>
              <a:gd name="T5" fmla="*/ 274 h 312"/>
              <a:gd name="T6" fmla="*/ 604 w 608"/>
              <a:gd name="T7" fmla="*/ 282 h 312"/>
              <a:gd name="T8" fmla="*/ 600 w 608"/>
              <a:gd name="T9" fmla="*/ 290 h 312"/>
              <a:gd name="T10" fmla="*/ 594 w 608"/>
              <a:gd name="T11" fmla="*/ 298 h 312"/>
              <a:gd name="T12" fmla="*/ 586 w 608"/>
              <a:gd name="T13" fmla="*/ 304 h 312"/>
              <a:gd name="T14" fmla="*/ 578 w 608"/>
              <a:gd name="T15" fmla="*/ 308 h 312"/>
              <a:gd name="T16" fmla="*/ 568 w 608"/>
              <a:gd name="T17" fmla="*/ 312 h 312"/>
              <a:gd name="T18" fmla="*/ 560 w 608"/>
              <a:gd name="T19" fmla="*/ 312 h 312"/>
              <a:gd name="T20" fmla="*/ 48 w 608"/>
              <a:gd name="T21" fmla="*/ 312 h 312"/>
              <a:gd name="T22" fmla="*/ 48 w 608"/>
              <a:gd name="T23" fmla="*/ 312 h 312"/>
              <a:gd name="T24" fmla="*/ 38 w 608"/>
              <a:gd name="T25" fmla="*/ 312 h 312"/>
              <a:gd name="T26" fmla="*/ 30 w 608"/>
              <a:gd name="T27" fmla="*/ 308 h 312"/>
              <a:gd name="T28" fmla="*/ 20 w 608"/>
              <a:gd name="T29" fmla="*/ 304 h 312"/>
              <a:gd name="T30" fmla="*/ 14 w 608"/>
              <a:gd name="T31" fmla="*/ 298 h 312"/>
              <a:gd name="T32" fmla="*/ 8 w 608"/>
              <a:gd name="T33" fmla="*/ 290 h 312"/>
              <a:gd name="T34" fmla="*/ 4 w 608"/>
              <a:gd name="T35" fmla="*/ 282 h 312"/>
              <a:gd name="T36" fmla="*/ 0 w 608"/>
              <a:gd name="T37" fmla="*/ 274 h 312"/>
              <a:gd name="T38" fmla="*/ 0 w 608"/>
              <a:gd name="T39" fmla="*/ 264 h 312"/>
              <a:gd name="T40" fmla="*/ 0 w 608"/>
              <a:gd name="T41" fmla="*/ 48 h 312"/>
              <a:gd name="T42" fmla="*/ 0 w 608"/>
              <a:gd name="T43" fmla="*/ 48 h 312"/>
              <a:gd name="T44" fmla="*/ 0 w 608"/>
              <a:gd name="T45" fmla="*/ 38 h 312"/>
              <a:gd name="T46" fmla="*/ 4 w 608"/>
              <a:gd name="T47" fmla="*/ 30 h 312"/>
              <a:gd name="T48" fmla="*/ 8 w 608"/>
              <a:gd name="T49" fmla="*/ 22 h 312"/>
              <a:gd name="T50" fmla="*/ 14 w 608"/>
              <a:gd name="T51" fmla="*/ 14 h 312"/>
              <a:gd name="T52" fmla="*/ 20 w 608"/>
              <a:gd name="T53" fmla="*/ 8 h 312"/>
              <a:gd name="T54" fmla="*/ 30 w 608"/>
              <a:gd name="T55" fmla="*/ 4 h 312"/>
              <a:gd name="T56" fmla="*/ 38 w 608"/>
              <a:gd name="T57" fmla="*/ 0 h 312"/>
              <a:gd name="T58" fmla="*/ 48 w 608"/>
              <a:gd name="T59" fmla="*/ 0 h 312"/>
              <a:gd name="T60" fmla="*/ 560 w 608"/>
              <a:gd name="T61" fmla="*/ 0 h 312"/>
              <a:gd name="T62" fmla="*/ 560 w 608"/>
              <a:gd name="T63" fmla="*/ 0 h 312"/>
              <a:gd name="T64" fmla="*/ 568 w 608"/>
              <a:gd name="T65" fmla="*/ 0 h 312"/>
              <a:gd name="T66" fmla="*/ 578 w 608"/>
              <a:gd name="T67" fmla="*/ 4 h 312"/>
              <a:gd name="T68" fmla="*/ 586 w 608"/>
              <a:gd name="T69" fmla="*/ 8 h 312"/>
              <a:gd name="T70" fmla="*/ 594 w 608"/>
              <a:gd name="T71" fmla="*/ 14 h 312"/>
              <a:gd name="T72" fmla="*/ 600 w 608"/>
              <a:gd name="T73" fmla="*/ 22 h 312"/>
              <a:gd name="T74" fmla="*/ 604 w 608"/>
              <a:gd name="T75" fmla="*/ 30 h 312"/>
              <a:gd name="T76" fmla="*/ 606 w 608"/>
              <a:gd name="T77" fmla="*/ 38 h 312"/>
              <a:gd name="T78" fmla="*/ 608 w 608"/>
              <a:gd name="T79" fmla="*/ 48 h 312"/>
              <a:gd name="T80" fmla="*/ 608 w 608"/>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8" h="312">
                <a:moveTo>
                  <a:pt x="608" y="264"/>
                </a:moveTo>
                <a:lnTo>
                  <a:pt x="608" y="264"/>
                </a:lnTo>
                <a:lnTo>
                  <a:pt x="606" y="274"/>
                </a:lnTo>
                <a:lnTo>
                  <a:pt x="604" y="282"/>
                </a:lnTo>
                <a:lnTo>
                  <a:pt x="600" y="290"/>
                </a:lnTo>
                <a:lnTo>
                  <a:pt x="594" y="298"/>
                </a:lnTo>
                <a:lnTo>
                  <a:pt x="586" y="304"/>
                </a:lnTo>
                <a:lnTo>
                  <a:pt x="578" y="308"/>
                </a:lnTo>
                <a:lnTo>
                  <a:pt x="568" y="312"/>
                </a:lnTo>
                <a:lnTo>
                  <a:pt x="560" y="312"/>
                </a:lnTo>
                <a:lnTo>
                  <a:pt x="48" y="312"/>
                </a:lnTo>
                <a:lnTo>
                  <a:pt x="48" y="312"/>
                </a:lnTo>
                <a:lnTo>
                  <a:pt x="38" y="312"/>
                </a:lnTo>
                <a:lnTo>
                  <a:pt x="30" y="308"/>
                </a:lnTo>
                <a:lnTo>
                  <a:pt x="20" y="304"/>
                </a:lnTo>
                <a:lnTo>
                  <a:pt x="14" y="298"/>
                </a:lnTo>
                <a:lnTo>
                  <a:pt x="8" y="290"/>
                </a:lnTo>
                <a:lnTo>
                  <a:pt x="4" y="282"/>
                </a:lnTo>
                <a:lnTo>
                  <a:pt x="0" y="274"/>
                </a:lnTo>
                <a:lnTo>
                  <a:pt x="0" y="264"/>
                </a:lnTo>
                <a:lnTo>
                  <a:pt x="0" y="48"/>
                </a:lnTo>
                <a:lnTo>
                  <a:pt x="0" y="48"/>
                </a:lnTo>
                <a:lnTo>
                  <a:pt x="0" y="38"/>
                </a:lnTo>
                <a:lnTo>
                  <a:pt x="4" y="30"/>
                </a:lnTo>
                <a:lnTo>
                  <a:pt x="8" y="22"/>
                </a:lnTo>
                <a:lnTo>
                  <a:pt x="14" y="14"/>
                </a:lnTo>
                <a:lnTo>
                  <a:pt x="20" y="8"/>
                </a:lnTo>
                <a:lnTo>
                  <a:pt x="30" y="4"/>
                </a:lnTo>
                <a:lnTo>
                  <a:pt x="38" y="0"/>
                </a:lnTo>
                <a:lnTo>
                  <a:pt x="48" y="0"/>
                </a:lnTo>
                <a:lnTo>
                  <a:pt x="560" y="0"/>
                </a:lnTo>
                <a:lnTo>
                  <a:pt x="560" y="0"/>
                </a:lnTo>
                <a:lnTo>
                  <a:pt x="568" y="0"/>
                </a:lnTo>
                <a:lnTo>
                  <a:pt x="578" y="4"/>
                </a:lnTo>
                <a:lnTo>
                  <a:pt x="586" y="8"/>
                </a:lnTo>
                <a:lnTo>
                  <a:pt x="594" y="14"/>
                </a:lnTo>
                <a:lnTo>
                  <a:pt x="600" y="22"/>
                </a:lnTo>
                <a:lnTo>
                  <a:pt x="604" y="30"/>
                </a:lnTo>
                <a:lnTo>
                  <a:pt x="606" y="38"/>
                </a:lnTo>
                <a:lnTo>
                  <a:pt x="608" y="48"/>
                </a:lnTo>
                <a:lnTo>
                  <a:pt x="608"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47" name="Rectangle 99"/>
          <p:cNvSpPr>
            <a:spLocks noChangeArrowheads="1"/>
          </p:cNvSpPr>
          <p:nvPr/>
        </p:nvSpPr>
        <p:spPr bwMode="auto">
          <a:xfrm>
            <a:off x="1276350" y="2595563"/>
            <a:ext cx="52257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Conductual</a:t>
            </a:r>
            <a:endParaRPr lang="es-MX" altLang="en-US" sz="1800" dirty="0">
              <a:solidFill>
                <a:schemeClr val="tx1"/>
              </a:solidFill>
              <a:latin typeface="Arial" charset="0"/>
            </a:endParaRPr>
          </a:p>
        </p:txBody>
      </p:sp>
      <p:sp>
        <p:nvSpPr>
          <p:cNvPr id="45" name="Freeform 100"/>
          <p:cNvSpPr>
            <a:spLocks/>
          </p:cNvSpPr>
          <p:nvPr/>
        </p:nvSpPr>
        <p:spPr bwMode="auto">
          <a:xfrm>
            <a:off x="977900" y="3005138"/>
            <a:ext cx="1111250" cy="495300"/>
          </a:xfrm>
          <a:custGeom>
            <a:avLst/>
            <a:gdLst>
              <a:gd name="T0" fmla="*/ 700 w 700"/>
              <a:gd name="T1" fmla="*/ 264 h 312"/>
              <a:gd name="T2" fmla="*/ 700 w 700"/>
              <a:gd name="T3" fmla="*/ 264 h 312"/>
              <a:gd name="T4" fmla="*/ 698 w 700"/>
              <a:gd name="T5" fmla="*/ 274 h 312"/>
              <a:gd name="T6" fmla="*/ 696 w 700"/>
              <a:gd name="T7" fmla="*/ 282 h 312"/>
              <a:gd name="T8" fmla="*/ 692 w 700"/>
              <a:gd name="T9" fmla="*/ 290 h 312"/>
              <a:gd name="T10" fmla="*/ 686 w 700"/>
              <a:gd name="T11" fmla="*/ 298 h 312"/>
              <a:gd name="T12" fmla="*/ 678 w 700"/>
              <a:gd name="T13" fmla="*/ 304 h 312"/>
              <a:gd name="T14" fmla="*/ 670 w 700"/>
              <a:gd name="T15" fmla="*/ 308 h 312"/>
              <a:gd name="T16" fmla="*/ 660 w 700"/>
              <a:gd name="T17" fmla="*/ 312 h 312"/>
              <a:gd name="T18" fmla="*/ 652 w 700"/>
              <a:gd name="T19" fmla="*/ 312 h 312"/>
              <a:gd name="T20" fmla="*/ 48 w 700"/>
              <a:gd name="T21" fmla="*/ 312 h 312"/>
              <a:gd name="T22" fmla="*/ 48 w 700"/>
              <a:gd name="T23" fmla="*/ 312 h 312"/>
              <a:gd name="T24" fmla="*/ 38 w 700"/>
              <a:gd name="T25" fmla="*/ 312 h 312"/>
              <a:gd name="T26" fmla="*/ 30 w 700"/>
              <a:gd name="T27" fmla="*/ 308 h 312"/>
              <a:gd name="T28" fmla="*/ 20 w 700"/>
              <a:gd name="T29" fmla="*/ 304 h 312"/>
              <a:gd name="T30" fmla="*/ 14 w 700"/>
              <a:gd name="T31" fmla="*/ 298 h 312"/>
              <a:gd name="T32" fmla="*/ 8 w 700"/>
              <a:gd name="T33" fmla="*/ 290 h 312"/>
              <a:gd name="T34" fmla="*/ 4 w 700"/>
              <a:gd name="T35" fmla="*/ 282 h 312"/>
              <a:gd name="T36" fmla="*/ 0 w 700"/>
              <a:gd name="T37" fmla="*/ 274 h 312"/>
              <a:gd name="T38" fmla="*/ 0 w 700"/>
              <a:gd name="T39" fmla="*/ 264 h 312"/>
              <a:gd name="T40" fmla="*/ 0 w 700"/>
              <a:gd name="T41" fmla="*/ 48 h 312"/>
              <a:gd name="T42" fmla="*/ 0 w 700"/>
              <a:gd name="T43" fmla="*/ 48 h 312"/>
              <a:gd name="T44" fmla="*/ 0 w 700"/>
              <a:gd name="T45" fmla="*/ 38 h 312"/>
              <a:gd name="T46" fmla="*/ 4 w 700"/>
              <a:gd name="T47" fmla="*/ 30 h 312"/>
              <a:gd name="T48" fmla="*/ 8 w 700"/>
              <a:gd name="T49" fmla="*/ 22 h 312"/>
              <a:gd name="T50" fmla="*/ 14 w 700"/>
              <a:gd name="T51" fmla="*/ 14 h 312"/>
              <a:gd name="T52" fmla="*/ 20 w 700"/>
              <a:gd name="T53" fmla="*/ 8 h 312"/>
              <a:gd name="T54" fmla="*/ 30 w 700"/>
              <a:gd name="T55" fmla="*/ 4 h 312"/>
              <a:gd name="T56" fmla="*/ 38 w 700"/>
              <a:gd name="T57" fmla="*/ 0 h 312"/>
              <a:gd name="T58" fmla="*/ 48 w 700"/>
              <a:gd name="T59" fmla="*/ 0 h 312"/>
              <a:gd name="T60" fmla="*/ 652 w 700"/>
              <a:gd name="T61" fmla="*/ 0 h 312"/>
              <a:gd name="T62" fmla="*/ 652 w 700"/>
              <a:gd name="T63" fmla="*/ 0 h 312"/>
              <a:gd name="T64" fmla="*/ 660 w 700"/>
              <a:gd name="T65" fmla="*/ 0 h 312"/>
              <a:gd name="T66" fmla="*/ 670 w 700"/>
              <a:gd name="T67" fmla="*/ 4 h 312"/>
              <a:gd name="T68" fmla="*/ 678 w 700"/>
              <a:gd name="T69" fmla="*/ 8 h 312"/>
              <a:gd name="T70" fmla="*/ 686 w 700"/>
              <a:gd name="T71" fmla="*/ 14 h 312"/>
              <a:gd name="T72" fmla="*/ 692 w 700"/>
              <a:gd name="T73" fmla="*/ 22 h 312"/>
              <a:gd name="T74" fmla="*/ 696 w 700"/>
              <a:gd name="T75" fmla="*/ 30 h 312"/>
              <a:gd name="T76" fmla="*/ 698 w 700"/>
              <a:gd name="T77" fmla="*/ 38 h 312"/>
              <a:gd name="T78" fmla="*/ 700 w 700"/>
              <a:gd name="T79" fmla="*/ 48 h 312"/>
              <a:gd name="T80" fmla="*/ 700 w 700"/>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0" h="312">
                <a:moveTo>
                  <a:pt x="700" y="264"/>
                </a:moveTo>
                <a:lnTo>
                  <a:pt x="700" y="264"/>
                </a:lnTo>
                <a:lnTo>
                  <a:pt x="698" y="274"/>
                </a:lnTo>
                <a:lnTo>
                  <a:pt x="696" y="282"/>
                </a:lnTo>
                <a:lnTo>
                  <a:pt x="692" y="290"/>
                </a:lnTo>
                <a:lnTo>
                  <a:pt x="686" y="298"/>
                </a:lnTo>
                <a:lnTo>
                  <a:pt x="678" y="304"/>
                </a:lnTo>
                <a:lnTo>
                  <a:pt x="670" y="308"/>
                </a:lnTo>
                <a:lnTo>
                  <a:pt x="660" y="312"/>
                </a:lnTo>
                <a:lnTo>
                  <a:pt x="652" y="312"/>
                </a:lnTo>
                <a:lnTo>
                  <a:pt x="48" y="312"/>
                </a:lnTo>
                <a:lnTo>
                  <a:pt x="48" y="312"/>
                </a:lnTo>
                <a:lnTo>
                  <a:pt x="38" y="312"/>
                </a:lnTo>
                <a:lnTo>
                  <a:pt x="30" y="308"/>
                </a:lnTo>
                <a:lnTo>
                  <a:pt x="20" y="304"/>
                </a:lnTo>
                <a:lnTo>
                  <a:pt x="14" y="298"/>
                </a:lnTo>
                <a:lnTo>
                  <a:pt x="8" y="290"/>
                </a:lnTo>
                <a:lnTo>
                  <a:pt x="4" y="282"/>
                </a:lnTo>
                <a:lnTo>
                  <a:pt x="0" y="274"/>
                </a:lnTo>
                <a:lnTo>
                  <a:pt x="0" y="264"/>
                </a:lnTo>
                <a:lnTo>
                  <a:pt x="0" y="48"/>
                </a:lnTo>
                <a:lnTo>
                  <a:pt x="0" y="48"/>
                </a:lnTo>
                <a:lnTo>
                  <a:pt x="0" y="38"/>
                </a:lnTo>
                <a:lnTo>
                  <a:pt x="4" y="30"/>
                </a:lnTo>
                <a:lnTo>
                  <a:pt x="8" y="22"/>
                </a:lnTo>
                <a:lnTo>
                  <a:pt x="14" y="14"/>
                </a:lnTo>
                <a:lnTo>
                  <a:pt x="20" y="8"/>
                </a:lnTo>
                <a:lnTo>
                  <a:pt x="30" y="4"/>
                </a:lnTo>
                <a:lnTo>
                  <a:pt x="38" y="0"/>
                </a:lnTo>
                <a:lnTo>
                  <a:pt x="48" y="0"/>
                </a:lnTo>
                <a:lnTo>
                  <a:pt x="652" y="0"/>
                </a:lnTo>
                <a:lnTo>
                  <a:pt x="652" y="0"/>
                </a:lnTo>
                <a:lnTo>
                  <a:pt x="660" y="0"/>
                </a:lnTo>
                <a:lnTo>
                  <a:pt x="670" y="4"/>
                </a:lnTo>
                <a:lnTo>
                  <a:pt x="678" y="8"/>
                </a:lnTo>
                <a:lnTo>
                  <a:pt x="686" y="14"/>
                </a:lnTo>
                <a:lnTo>
                  <a:pt x="692" y="22"/>
                </a:lnTo>
                <a:lnTo>
                  <a:pt x="696" y="30"/>
                </a:lnTo>
                <a:lnTo>
                  <a:pt x="698" y="38"/>
                </a:lnTo>
                <a:lnTo>
                  <a:pt x="700" y="48"/>
                </a:lnTo>
                <a:lnTo>
                  <a:pt x="700"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49" name="Rectangle 101"/>
          <p:cNvSpPr>
            <a:spLocks noChangeArrowheads="1"/>
          </p:cNvSpPr>
          <p:nvPr/>
        </p:nvSpPr>
        <p:spPr bwMode="auto">
          <a:xfrm>
            <a:off x="1120775" y="3138488"/>
            <a:ext cx="7213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Dispositivos de </a:t>
            </a:r>
            <a:endParaRPr lang="es-MX" altLang="en-US" sz="1800" dirty="0">
              <a:solidFill>
                <a:schemeClr val="tx1"/>
              </a:solidFill>
              <a:latin typeface="Arial" charset="0"/>
            </a:endParaRPr>
          </a:p>
        </p:txBody>
      </p:sp>
      <p:sp>
        <p:nvSpPr>
          <p:cNvPr id="86050" name="Rectangle 102"/>
          <p:cNvSpPr>
            <a:spLocks noChangeArrowheads="1"/>
          </p:cNvSpPr>
          <p:nvPr/>
        </p:nvSpPr>
        <p:spPr bwMode="auto">
          <a:xfrm>
            <a:off x="1137583" y="3269377"/>
            <a:ext cx="79188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neuromodulación</a:t>
            </a:r>
            <a:endParaRPr lang="es-MX" altLang="en-US" sz="1800" dirty="0">
              <a:solidFill>
                <a:schemeClr val="tx1"/>
              </a:solidFill>
              <a:latin typeface="Arial" charset="0"/>
            </a:endParaRPr>
          </a:p>
        </p:txBody>
      </p:sp>
      <p:sp>
        <p:nvSpPr>
          <p:cNvPr id="48" name="Freeform 103"/>
          <p:cNvSpPr>
            <a:spLocks/>
          </p:cNvSpPr>
          <p:nvPr/>
        </p:nvSpPr>
        <p:spPr bwMode="auto">
          <a:xfrm>
            <a:off x="2657475" y="5487988"/>
            <a:ext cx="1012825" cy="495300"/>
          </a:xfrm>
          <a:custGeom>
            <a:avLst/>
            <a:gdLst>
              <a:gd name="T0" fmla="*/ 638 w 638"/>
              <a:gd name="T1" fmla="*/ 264 h 312"/>
              <a:gd name="T2" fmla="*/ 638 w 638"/>
              <a:gd name="T3" fmla="*/ 264 h 312"/>
              <a:gd name="T4" fmla="*/ 638 w 638"/>
              <a:gd name="T5" fmla="*/ 272 h 312"/>
              <a:gd name="T6" fmla="*/ 634 w 638"/>
              <a:gd name="T7" fmla="*/ 282 h 312"/>
              <a:gd name="T8" fmla="*/ 630 w 638"/>
              <a:gd name="T9" fmla="*/ 290 h 312"/>
              <a:gd name="T10" fmla="*/ 624 w 638"/>
              <a:gd name="T11" fmla="*/ 296 h 312"/>
              <a:gd name="T12" fmla="*/ 618 w 638"/>
              <a:gd name="T13" fmla="*/ 302 h 312"/>
              <a:gd name="T14" fmla="*/ 610 w 638"/>
              <a:gd name="T15" fmla="*/ 308 h 312"/>
              <a:gd name="T16" fmla="*/ 600 w 638"/>
              <a:gd name="T17" fmla="*/ 310 h 312"/>
              <a:gd name="T18" fmla="*/ 590 w 638"/>
              <a:gd name="T19" fmla="*/ 312 h 312"/>
              <a:gd name="T20" fmla="*/ 48 w 638"/>
              <a:gd name="T21" fmla="*/ 312 h 312"/>
              <a:gd name="T22" fmla="*/ 48 w 638"/>
              <a:gd name="T23" fmla="*/ 312 h 312"/>
              <a:gd name="T24" fmla="*/ 38 w 638"/>
              <a:gd name="T25" fmla="*/ 310 h 312"/>
              <a:gd name="T26" fmla="*/ 28 w 638"/>
              <a:gd name="T27" fmla="*/ 308 h 312"/>
              <a:gd name="T28" fmla="*/ 20 w 638"/>
              <a:gd name="T29" fmla="*/ 302 h 312"/>
              <a:gd name="T30" fmla="*/ 14 w 638"/>
              <a:gd name="T31" fmla="*/ 296 h 312"/>
              <a:gd name="T32" fmla="*/ 8 w 638"/>
              <a:gd name="T33" fmla="*/ 290 h 312"/>
              <a:gd name="T34" fmla="*/ 2 w 638"/>
              <a:gd name="T35" fmla="*/ 282 h 312"/>
              <a:gd name="T36" fmla="*/ 0 w 638"/>
              <a:gd name="T37" fmla="*/ 272 h 312"/>
              <a:gd name="T38" fmla="*/ 0 w 638"/>
              <a:gd name="T39" fmla="*/ 264 h 312"/>
              <a:gd name="T40" fmla="*/ 0 w 638"/>
              <a:gd name="T41" fmla="*/ 48 h 312"/>
              <a:gd name="T42" fmla="*/ 0 w 638"/>
              <a:gd name="T43" fmla="*/ 48 h 312"/>
              <a:gd name="T44" fmla="*/ 0 w 638"/>
              <a:gd name="T45" fmla="*/ 38 h 312"/>
              <a:gd name="T46" fmla="*/ 2 w 638"/>
              <a:gd name="T47" fmla="*/ 28 h 312"/>
              <a:gd name="T48" fmla="*/ 8 w 638"/>
              <a:gd name="T49" fmla="*/ 20 h 312"/>
              <a:gd name="T50" fmla="*/ 14 w 638"/>
              <a:gd name="T51" fmla="*/ 14 h 312"/>
              <a:gd name="T52" fmla="*/ 20 w 638"/>
              <a:gd name="T53" fmla="*/ 8 h 312"/>
              <a:gd name="T54" fmla="*/ 28 w 638"/>
              <a:gd name="T55" fmla="*/ 2 h 312"/>
              <a:gd name="T56" fmla="*/ 38 w 638"/>
              <a:gd name="T57" fmla="*/ 0 h 312"/>
              <a:gd name="T58" fmla="*/ 48 w 638"/>
              <a:gd name="T59" fmla="*/ 0 h 312"/>
              <a:gd name="T60" fmla="*/ 590 w 638"/>
              <a:gd name="T61" fmla="*/ 0 h 312"/>
              <a:gd name="T62" fmla="*/ 590 w 638"/>
              <a:gd name="T63" fmla="*/ 0 h 312"/>
              <a:gd name="T64" fmla="*/ 600 w 638"/>
              <a:gd name="T65" fmla="*/ 0 h 312"/>
              <a:gd name="T66" fmla="*/ 610 w 638"/>
              <a:gd name="T67" fmla="*/ 2 h 312"/>
              <a:gd name="T68" fmla="*/ 618 w 638"/>
              <a:gd name="T69" fmla="*/ 8 h 312"/>
              <a:gd name="T70" fmla="*/ 624 w 638"/>
              <a:gd name="T71" fmla="*/ 14 h 312"/>
              <a:gd name="T72" fmla="*/ 630 w 638"/>
              <a:gd name="T73" fmla="*/ 20 h 312"/>
              <a:gd name="T74" fmla="*/ 634 w 638"/>
              <a:gd name="T75" fmla="*/ 28 h 312"/>
              <a:gd name="T76" fmla="*/ 638 w 638"/>
              <a:gd name="T77" fmla="*/ 38 h 312"/>
              <a:gd name="T78" fmla="*/ 638 w 638"/>
              <a:gd name="T79" fmla="*/ 48 h 312"/>
              <a:gd name="T80" fmla="*/ 638 w 638"/>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8" h="312">
                <a:moveTo>
                  <a:pt x="638" y="264"/>
                </a:moveTo>
                <a:lnTo>
                  <a:pt x="638" y="264"/>
                </a:lnTo>
                <a:lnTo>
                  <a:pt x="638" y="272"/>
                </a:lnTo>
                <a:lnTo>
                  <a:pt x="634" y="282"/>
                </a:lnTo>
                <a:lnTo>
                  <a:pt x="630" y="290"/>
                </a:lnTo>
                <a:lnTo>
                  <a:pt x="624" y="296"/>
                </a:lnTo>
                <a:lnTo>
                  <a:pt x="618" y="302"/>
                </a:lnTo>
                <a:lnTo>
                  <a:pt x="610" y="308"/>
                </a:lnTo>
                <a:lnTo>
                  <a:pt x="600" y="310"/>
                </a:lnTo>
                <a:lnTo>
                  <a:pt x="590" y="312"/>
                </a:lnTo>
                <a:lnTo>
                  <a:pt x="48" y="312"/>
                </a:lnTo>
                <a:lnTo>
                  <a:pt x="48" y="312"/>
                </a:lnTo>
                <a:lnTo>
                  <a:pt x="38" y="310"/>
                </a:lnTo>
                <a:lnTo>
                  <a:pt x="28" y="308"/>
                </a:lnTo>
                <a:lnTo>
                  <a:pt x="20" y="302"/>
                </a:lnTo>
                <a:lnTo>
                  <a:pt x="14" y="296"/>
                </a:lnTo>
                <a:lnTo>
                  <a:pt x="8" y="290"/>
                </a:lnTo>
                <a:lnTo>
                  <a:pt x="2" y="282"/>
                </a:lnTo>
                <a:lnTo>
                  <a:pt x="0" y="272"/>
                </a:lnTo>
                <a:lnTo>
                  <a:pt x="0" y="264"/>
                </a:lnTo>
                <a:lnTo>
                  <a:pt x="0" y="48"/>
                </a:lnTo>
                <a:lnTo>
                  <a:pt x="0" y="48"/>
                </a:lnTo>
                <a:lnTo>
                  <a:pt x="0" y="38"/>
                </a:lnTo>
                <a:lnTo>
                  <a:pt x="2" y="28"/>
                </a:lnTo>
                <a:lnTo>
                  <a:pt x="8" y="20"/>
                </a:lnTo>
                <a:lnTo>
                  <a:pt x="14" y="14"/>
                </a:lnTo>
                <a:lnTo>
                  <a:pt x="20" y="8"/>
                </a:lnTo>
                <a:lnTo>
                  <a:pt x="28" y="2"/>
                </a:lnTo>
                <a:lnTo>
                  <a:pt x="38" y="0"/>
                </a:lnTo>
                <a:lnTo>
                  <a:pt x="48" y="0"/>
                </a:lnTo>
                <a:lnTo>
                  <a:pt x="590" y="0"/>
                </a:lnTo>
                <a:lnTo>
                  <a:pt x="590" y="0"/>
                </a:lnTo>
                <a:lnTo>
                  <a:pt x="600" y="0"/>
                </a:lnTo>
                <a:lnTo>
                  <a:pt x="610" y="2"/>
                </a:lnTo>
                <a:lnTo>
                  <a:pt x="618" y="8"/>
                </a:lnTo>
                <a:lnTo>
                  <a:pt x="624" y="14"/>
                </a:lnTo>
                <a:lnTo>
                  <a:pt x="630" y="20"/>
                </a:lnTo>
                <a:lnTo>
                  <a:pt x="634" y="28"/>
                </a:lnTo>
                <a:lnTo>
                  <a:pt x="638" y="38"/>
                </a:lnTo>
                <a:lnTo>
                  <a:pt x="638" y="48"/>
                </a:lnTo>
                <a:lnTo>
                  <a:pt x="638"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52" name="Rectangle 104"/>
          <p:cNvSpPr>
            <a:spLocks noChangeArrowheads="1"/>
          </p:cNvSpPr>
          <p:nvPr/>
        </p:nvSpPr>
        <p:spPr bwMode="auto">
          <a:xfrm>
            <a:off x="2784475" y="5684838"/>
            <a:ext cx="71013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Anticonvulsivos</a:t>
            </a:r>
            <a:endParaRPr lang="es-MX" altLang="en-US" sz="1800" dirty="0">
              <a:solidFill>
                <a:schemeClr val="tx1"/>
              </a:solidFill>
              <a:latin typeface="Arial" charset="0"/>
            </a:endParaRPr>
          </a:p>
        </p:txBody>
      </p:sp>
      <p:sp>
        <p:nvSpPr>
          <p:cNvPr id="50" name="Freeform 105"/>
          <p:cNvSpPr>
            <a:spLocks/>
          </p:cNvSpPr>
          <p:nvPr/>
        </p:nvSpPr>
        <p:spPr bwMode="auto">
          <a:xfrm>
            <a:off x="2459037" y="4278313"/>
            <a:ext cx="1400175" cy="495300"/>
          </a:xfrm>
          <a:custGeom>
            <a:avLst/>
            <a:gdLst>
              <a:gd name="T0" fmla="*/ 882 w 882"/>
              <a:gd name="T1" fmla="*/ 264 h 312"/>
              <a:gd name="T2" fmla="*/ 882 w 882"/>
              <a:gd name="T3" fmla="*/ 264 h 312"/>
              <a:gd name="T4" fmla="*/ 882 w 882"/>
              <a:gd name="T5" fmla="*/ 274 h 312"/>
              <a:gd name="T6" fmla="*/ 878 w 882"/>
              <a:gd name="T7" fmla="*/ 284 h 312"/>
              <a:gd name="T8" fmla="*/ 874 w 882"/>
              <a:gd name="T9" fmla="*/ 292 h 312"/>
              <a:gd name="T10" fmla="*/ 868 w 882"/>
              <a:gd name="T11" fmla="*/ 298 h 312"/>
              <a:gd name="T12" fmla="*/ 862 w 882"/>
              <a:gd name="T13" fmla="*/ 304 h 312"/>
              <a:gd name="T14" fmla="*/ 854 w 882"/>
              <a:gd name="T15" fmla="*/ 308 h 312"/>
              <a:gd name="T16" fmla="*/ 844 w 882"/>
              <a:gd name="T17" fmla="*/ 312 h 312"/>
              <a:gd name="T18" fmla="*/ 834 w 882"/>
              <a:gd name="T19" fmla="*/ 312 h 312"/>
              <a:gd name="T20" fmla="*/ 48 w 882"/>
              <a:gd name="T21" fmla="*/ 312 h 312"/>
              <a:gd name="T22" fmla="*/ 48 w 882"/>
              <a:gd name="T23" fmla="*/ 312 h 312"/>
              <a:gd name="T24" fmla="*/ 38 w 882"/>
              <a:gd name="T25" fmla="*/ 312 h 312"/>
              <a:gd name="T26" fmla="*/ 28 w 882"/>
              <a:gd name="T27" fmla="*/ 308 h 312"/>
              <a:gd name="T28" fmla="*/ 20 w 882"/>
              <a:gd name="T29" fmla="*/ 304 h 312"/>
              <a:gd name="T30" fmla="*/ 14 w 882"/>
              <a:gd name="T31" fmla="*/ 298 h 312"/>
              <a:gd name="T32" fmla="*/ 8 w 882"/>
              <a:gd name="T33" fmla="*/ 292 h 312"/>
              <a:gd name="T34" fmla="*/ 2 w 882"/>
              <a:gd name="T35" fmla="*/ 284 h 312"/>
              <a:gd name="T36" fmla="*/ 0 w 882"/>
              <a:gd name="T37" fmla="*/ 274 h 312"/>
              <a:gd name="T38" fmla="*/ 0 w 882"/>
              <a:gd name="T39" fmla="*/ 264 h 312"/>
              <a:gd name="T40" fmla="*/ 0 w 882"/>
              <a:gd name="T41" fmla="*/ 48 h 312"/>
              <a:gd name="T42" fmla="*/ 0 w 882"/>
              <a:gd name="T43" fmla="*/ 48 h 312"/>
              <a:gd name="T44" fmla="*/ 0 w 882"/>
              <a:gd name="T45" fmla="*/ 40 h 312"/>
              <a:gd name="T46" fmla="*/ 2 w 882"/>
              <a:gd name="T47" fmla="*/ 30 h 312"/>
              <a:gd name="T48" fmla="*/ 8 w 882"/>
              <a:gd name="T49" fmla="*/ 22 h 312"/>
              <a:gd name="T50" fmla="*/ 14 w 882"/>
              <a:gd name="T51" fmla="*/ 14 h 312"/>
              <a:gd name="T52" fmla="*/ 20 w 882"/>
              <a:gd name="T53" fmla="*/ 8 h 312"/>
              <a:gd name="T54" fmla="*/ 28 w 882"/>
              <a:gd name="T55" fmla="*/ 4 h 312"/>
              <a:gd name="T56" fmla="*/ 38 w 882"/>
              <a:gd name="T57" fmla="*/ 2 h 312"/>
              <a:gd name="T58" fmla="*/ 48 w 882"/>
              <a:gd name="T59" fmla="*/ 0 h 312"/>
              <a:gd name="T60" fmla="*/ 834 w 882"/>
              <a:gd name="T61" fmla="*/ 0 h 312"/>
              <a:gd name="T62" fmla="*/ 834 w 882"/>
              <a:gd name="T63" fmla="*/ 0 h 312"/>
              <a:gd name="T64" fmla="*/ 844 w 882"/>
              <a:gd name="T65" fmla="*/ 2 h 312"/>
              <a:gd name="T66" fmla="*/ 854 w 882"/>
              <a:gd name="T67" fmla="*/ 4 h 312"/>
              <a:gd name="T68" fmla="*/ 862 w 882"/>
              <a:gd name="T69" fmla="*/ 8 h 312"/>
              <a:gd name="T70" fmla="*/ 868 w 882"/>
              <a:gd name="T71" fmla="*/ 14 h 312"/>
              <a:gd name="T72" fmla="*/ 874 w 882"/>
              <a:gd name="T73" fmla="*/ 22 h 312"/>
              <a:gd name="T74" fmla="*/ 878 w 882"/>
              <a:gd name="T75" fmla="*/ 30 h 312"/>
              <a:gd name="T76" fmla="*/ 882 w 882"/>
              <a:gd name="T77" fmla="*/ 40 h 312"/>
              <a:gd name="T78" fmla="*/ 882 w 882"/>
              <a:gd name="T79" fmla="*/ 48 h 312"/>
              <a:gd name="T80" fmla="*/ 882 w 88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2" h="312">
                <a:moveTo>
                  <a:pt x="882" y="264"/>
                </a:moveTo>
                <a:lnTo>
                  <a:pt x="882" y="264"/>
                </a:lnTo>
                <a:lnTo>
                  <a:pt x="882" y="274"/>
                </a:lnTo>
                <a:lnTo>
                  <a:pt x="878" y="284"/>
                </a:lnTo>
                <a:lnTo>
                  <a:pt x="874" y="292"/>
                </a:lnTo>
                <a:lnTo>
                  <a:pt x="868" y="298"/>
                </a:lnTo>
                <a:lnTo>
                  <a:pt x="862" y="304"/>
                </a:lnTo>
                <a:lnTo>
                  <a:pt x="854" y="308"/>
                </a:lnTo>
                <a:lnTo>
                  <a:pt x="844" y="312"/>
                </a:lnTo>
                <a:lnTo>
                  <a:pt x="834" y="312"/>
                </a:lnTo>
                <a:lnTo>
                  <a:pt x="48" y="312"/>
                </a:lnTo>
                <a:lnTo>
                  <a:pt x="48" y="312"/>
                </a:lnTo>
                <a:lnTo>
                  <a:pt x="38" y="312"/>
                </a:lnTo>
                <a:lnTo>
                  <a:pt x="28" y="308"/>
                </a:lnTo>
                <a:lnTo>
                  <a:pt x="20" y="304"/>
                </a:lnTo>
                <a:lnTo>
                  <a:pt x="14" y="298"/>
                </a:lnTo>
                <a:lnTo>
                  <a:pt x="8" y="292"/>
                </a:lnTo>
                <a:lnTo>
                  <a:pt x="2" y="284"/>
                </a:lnTo>
                <a:lnTo>
                  <a:pt x="0" y="274"/>
                </a:lnTo>
                <a:lnTo>
                  <a:pt x="0" y="264"/>
                </a:lnTo>
                <a:lnTo>
                  <a:pt x="0" y="48"/>
                </a:lnTo>
                <a:lnTo>
                  <a:pt x="0" y="48"/>
                </a:lnTo>
                <a:lnTo>
                  <a:pt x="0" y="40"/>
                </a:lnTo>
                <a:lnTo>
                  <a:pt x="2" y="30"/>
                </a:lnTo>
                <a:lnTo>
                  <a:pt x="8" y="22"/>
                </a:lnTo>
                <a:lnTo>
                  <a:pt x="14" y="14"/>
                </a:lnTo>
                <a:lnTo>
                  <a:pt x="20" y="8"/>
                </a:lnTo>
                <a:lnTo>
                  <a:pt x="28" y="4"/>
                </a:lnTo>
                <a:lnTo>
                  <a:pt x="38" y="2"/>
                </a:lnTo>
                <a:lnTo>
                  <a:pt x="48" y="0"/>
                </a:lnTo>
                <a:lnTo>
                  <a:pt x="834" y="0"/>
                </a:lnTo>
                <a:lnTo>
                  <a:pt x="834" y="0"/>
                </a:lnTo>
                <a:lnTo>
                  <a:pt x="844" y="2"/>
                </a:lnTo>
                <a:lnTo>
                  <a:pt x="854" y="4"/>
                </a:lnTo>
                <a:lnTo>
                  <a:pt x="862" y="8"/>
                </a:lnTo>
                <a:lnTo>
                  <a:pt x="868" y="14"/>
                </a:lnTo>
                <a:lnTo>
                  <a:pt x="874" y="22"/>
                </a:lnTo>
                <a:lnTo>
                  <a:pt x="878" y="30"/>
                </a:lnTo>
                <a:lnTo>
                  <a:pt x="882" y="40"/>
                </a:lnTo>
                <a:lnTo>
                  <a:pt x="882" y="48"/>
                </a:lnTo>
                <a:lnTo>
                  <a:pt x="88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54" name="Rectangle 106"/>
          <p:cNvSpPr>
            <a:spLocks noChangeArrowheads="1"/>
          </p:cNvSpPr>
          <p:nvPr/>
        </p:nvSpPr>
        <p:spPr bwMode="auto">
          <a:xfrm>
            <a:off x="2765425" y="4414838"/>
            <a:ext cx="80470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Bloqueadores del</a:t>
            </a:r>
            <a:endParaRPr lang="es-MX" altLang="en-US" sz="1800" dirty="0">
              <a:solidFill>
                <a:schemeClr val="tx1"/>
              </a:solidFill>
              <a:latin typeface="Arial" charset="0"/>
            </a:endParaRPr>
          </a:p>
        </p:txBody>
      </p:sp>
      <p:sp>
        <p:nvSpPr>
          <p:cNvPr id="86055" name="Rectangle 107"/>
          <p:cNvSpPr>
            <a:spLocks noChangeArrowheads="1"/>
          </p:cNvSpPr>
          <p:nvPr/>
        </p:nvSpPr>
        <p:spPr bwMode="auto">
          <a:xfrm>
            <a:off x="2764453" y="4535083"/>
            <a:ext cx="68287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canal de calcio</a:t>
            </a:r>
            <a:endParaRPr lang="es-MX" altLang="en-US" sz="1800" dirty="0">
              <a:solidFill>
                <a:schemeClr val="tx1"/>
              </a:solidFill>
              <a:latin typeface="Arial" charset="0"/>
            </a:endParaRPr>
          </a:p>
        </p:txBody>
      </p:sp>
      <p:sp>
        <p:nvSpPr>
          <p:cNvPr id="53" name="Freeform 108"/>
          <p:cNvSpPr>
            <a:spLocks/>
          </p:cNvSpPr>
          <p:nvPr/>
        </p:nvSpPr>
        <p:spPr bwMode="auto">
          <a:xfrm>
            <a:off x="2701925" y="3621088"/>
            <a:ext cx="923925" cy="495300"/>
          </a:xfrm>
          <a:custGeom>
            <a:avLst/>
            <a:gdLst>
              <a:gd name="T0" fmla="*/ 582 w 582"/>
              <a:gd name="T1" fmla="*/ 264 h 312"/>
              <a:gd name="T2" fmla="*/ 582 w 582"/>
              <a:gd name="T3" fmla="*/ 264 h 312"/>
              <a:gd name="T4" fmla="*/ 582 w 582"/>
              <a:gd name="T5" fmla="*/ 274 h 312"/>
              <a:gd name="T6" fmla="*/ 578 w 582"/>
              <a:gd name="T7" fmla="*/ 282 h 312"/>
              <a:gd name="T8" fmla="*/ 574 w 582"/>
              <a:gd name="T9" fmla="*/ 290 h 312"/>
              <a:gd name="T10" fmla="*/ 568 w 582"/>
              <a:gd name="T11" fmla="*/ 298 h 312"/>
              <a:gd name="T12" fmla="*/ 562 w 582"/>
              <a:gd name="T13" fmla="*/ 304 h 312"/>
              <a:gd name="T14" fmla="*/ 554 w 582"/>
              <a:gd name="T15" fmla="*/ 308 h 312"/>
              <a:gd name="T16" fmla="*/ 544 w 582"/>
              <a:gd name="T17" fmla="*/ 312 h 312"/>
              <a:gd name="T18" fmla="*/ 534 w 582"/>
              <a:gd name="T19" fmla="*/ 312 h 312"/>
              <a:gd name="T20" fmla="*/ 48 w 582"/>
              <a:gd name="T21" fmla="*/ 312 h 312"/>
              <a:gd name="T22" fmla="*/ 48 w 582"/>
              <a:gd name="T23" fmla="*/ 312 h 312"/>
              <a:gd name="T24" fmla="*/ 38 w 582"/>
              <a:gd name="T25" fmla="*/ 312 h 312"/>
              <a:gd name="T26" fmla="*/ 28 w 582"/>
              <a:gd name="T27" fmla="*/ 308 h 312"/>
              <a:gd name="T28" fmla="*/ 20 w 582"/>
              <a:gd name="T29" fmla="*/ 304 h 312"/>
              <a:gd name="T30" fmla="*/ 14 w 582"/>
              <a:gd name="T31" fmla="*/ 298 h 312"/>
              <a:gd name="T32" fmla="*/ 8 w 582"/>
              <a:gd name="T33" fmla="*/ 290 h 312"/>
              <a:gd name="T34" fmla="*/ 2 w 582"/>
              <a:gd name="T35" fmla="*/ 282 h 312"/>
              <a:gd name="T36" fmla="*/ 0 w 582"/>
              <a:gd name="T37" fmla="*/ 274 h 312"/>
              <a:gd name="T38" fmla="*/ 0 w 582"/>
              <a:gd name="T39" fmla="*/ 264 h 312"/>
              <a:gd name="T40" fmla="*/ 0 w 582"/>
              <a:gd name="T41" fmla="*/ 48 h 312"/>
              <a:gd name="T42" fmla="*/ 0 w 582"/>
              <a:gd name="T43" fmla="*/ 48 h 312"/>
              <a:gd name="T44" fmla="*/ 0 w 582"/>
              <a:gd name="T45" fmla="*/ 38 h 312"/>
              <a:gd name="T46" fmla="*/ 2 w 582"/>
              <a:gd name="T47" fmla="*/ 30 h 312"/>
              <a:gd name="T48" fmla="*/ 8 w 582"/>
              <a:gd name="T49" fmla="*/ 22 h 312"/>
              <a:gd name="T50" fmla="*/ 14 w 582"/>
              <a:gd name="T51" fmla="*/ 14 h 312"/>
              <a:gd name="T52" fmla="*/ 20 w 582"/>
              <a:gd name="T53" fmla="*/ 8 h 312"/>
              <a:gd name="T54" fmla="*/ 28 w 582"/>
              <a:gd name="T55" fmla="*/ 4 h 312"/>
              <a:gd name="T56" fmla="*/ 38 w 582"/>
              <a:gd name="T57" fmla="*/ 0 h 312"/>
              <a:gd name="T58" fmla="*/ 48 w 582"/>
              <a:gd name="T59" fmla="*/ 0 h 312"/>
              <a:gd name="T60" fmla="*/ 534 w 582"/>
              <a:gd name="T61" fmla="*/ 0 h 312"/>
              <a:gd name="T62" fmla="*/ 534 w 582"/>
              <a:gd name="T63" fmla="*/ 0 h 312"/>
              <a:gd name="T64" fmla="*/ 544 w 582"/>
              <a:gd name="T65" fmla="*/ 0 h 312"/>
              <a:gd name="T66" fmla="*/ 554 w 582"/>
              <a:gd name="T67" fmla="*/ 4 h 312"/>
              <a:gd name="T68" fmla="*/ 562 w 582"/>
              <a:gd name="T69" fmla="*/ 8 h 312"/>
              <a:gd name="T70" fmla="*/ 568 w 582"/>
              <a:gd name="T71" fmla="*/ 14 h 312"/>
              <a:gd name="T72" fmla="*/ 574 w 582"/>
              <a:gd name="T73" fmla="*/ 22 h 312"/>
              <a:gd name="T74" fmla="*/ 578 w 582"/>
              <a:gd name="T75" fmla="*/ 30 h 312"/>
              <a:gd name="T76" fmla="*/ 582 w 582"/>
              <a:gd name="T77" fmla="*/ 38 h 312"/>
              <a:gd name="T78" fmla="*/ 582 w 582"/>
              <a:gd name="T79" fmla="*/ 48 h 312"/>
              <a:gd name="T80" fmla="*/ 582 w 58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312">
                <a:moveTo>
                  <a:pt x="582" y="264"/>
                </a:moveTo>
                <a:lnTo>
                  <a:pt x="582" y="264"/>
                </a:lnTo>
                <a:lnTo>
                  <a:pt x="582" y="274"/>
                </a:lnTo>
                <a:lnTo>
                  <a:pt x="578" y="282"/>
                </a:lnTo>
                <a:lnTo>
                  <a:pt x="574" y="290"/>
                </a:lnTo>
                <a:lnTo>
                  <a:pt x="568" y="298"/>
                </a:lnTo>
                <a:lnTo>
                  <a:pt x="562" y="304"/>
                </a:lnTo>
                <a:lnTo>
                  <a:pt x="554" y="308"/>
                </a:lnTo>
                <a:lnTo>
                  <a:pt x="544" y="312"/>
                </a:lnTo>
                <a:lnTo>
                  <a:pt x="534" y="312"/>
                </a:lnTo>
                <a:lnTo>
                  <a:pt x="48" y="312"/>
                </a:lnTo>
                <a:lnTo>
                  <a:pt x="48" y="312"/>
                </a:lnTo>
                <a:lnTo>
                  <a:pt x="38" y="312"/>
                </a:lnTo>
                <a:lnTo>
                  <a:pt x="28" y="308"/>
                </a:lnTo>
                <a:lnTo>
                  <a:pt x="20" y="304"/>
                </a:lnTo>
                <a:lnTo>
                  <a:pt x="14" y="298"/>
                </a:lnTo>
                <a:lnTo>
                  <a:pt x="8" y="290"/>
                </a:lnTo>
                <a:lnTo>
                  <a:pt x="2" y="282"/>
                </a:lnTo>
                <a:lnTo>
                  <a:pt x="0" y="274"/>
                </a:lnTo>
                <a:lnTo>
                  <a:pt x="0" y="264"/>
                </a:lnTo>
                <a:lnTo>
                  <a:pt x="0" y="48"/>
                </a:lnTo>
                <a:lnTo>
                  <a:pt x="0" y="48"/>
                </a:lnTo>
                <a:lnTo>
                  <a:pt x="0" y="38"/>
                </a:lnTo>
                <a:lnTo>
                  <a:pt x="2" y="30"/>
                </a:lnTo>
                <a:lnTo>
                  <a:pt x="8" y="22"/>
                </a:lnTo>
                <a:lnTo>
                  <a:pt x="14" y="14"/>
                </a:lnTo>
                <a:lnTo>
                  <a:pt x="20" y="8"/>
                </a:lnTo>
                <a:lnTo>
                  <a:pt x="28" y="4"/>
                </a:lnTo>
                <a:lnTo>
                  <a:pt x="38" y="0"/>
                </a:lnTo>
                <a:lnTo>
                  <a:pt x="48" y="0"/>
                </a:lnTo>
                <a:lnTo>
                  <a:pt x="534" y="0"/>
                </a:lnTo>
                <a:lnTo>
                  <a:pt x="534" y="0"/>
                </a:lnTo>
                <a:lnTo>
                  <a:pt x="544" y="0"/>
                </a:lnTo>
                <a:lnTo>
                  <a:pt x="554" y="4"/>
                </a:lnTo>
                <a:lnTo>
                  <a:pt x="562" y="8"/>
                </a:lnTo>
                <a:lnTo>
                  <a:pt x="568" y="14"/>
                </a:lnTo>
                <a:lnTo>
                  <a:pt x="574" y="22"/>
                </a:lnTo>
                <a:lnTo>
                  <a:pt x="578" y="30"/>
                </a:lnTo>
                <a:lnTo>
                  <a:pt x="582" y="38"/>
                </a:lnTo>
                <a:lnTo>
                  <a:pt x="582" y="48"/>
                </a:lnTo>
                <a:lnTo>
                  <a:pt x="58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n-CA" dirty="0"/>
          </a:p>
        </p:txBody>
      </p:sp>
      <p:sp>
        <p:nvSpPr>
          <p:cNvPr id="86057" name="Rectangle 109"/>
          <p:cNvSpPr>
            <a:spLocks noChangeArrowheads="1"/>
          </p:cNvSpPr>
          <p:nvPr/>
        </p:nvSpPr>
        <p:spPr bwMode="auto">
          <a:xfrm>
            <a:off x="2735823" y="3817938"/>
            <a:ext cx="86882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Bloqueadores beta</a:t>
            </a:r>
            <a:endParaRPr lang="es-MX" altLang="en-US" sz="1800" dirty="0">
              <a:solidFill>
                <a:schemeClr val="tx1"/>
              </a:solidFill>
              <a:latin typeface="Arial" charset="0"/>
            </a:endParaRPr>
          </a:p>
        </p:txBody>
      </p:sp>
      <p:sp>
        <p:nvSpPr>
          <p:cNvPr id="55" name="Freeform 110"/>
          <p:cNvSpPr>
            <a:spLocks/>
          </p:cNvSpPr>
          <p:nvPr/>
        </p:nvSpPr>
        <p:spPr bwMode="auto">
          <a:xfrm>
            <a:off x="3968750" y="3621088"/>
            <a:ext cx="679450" cy="495300"/>
          </a:xfrm>
          <a:custGeom>
            <a:avLst/>
            <a:gdLst>
              <a:gd name="T0" fmla="*/ 428 w 428"/>
              <a:gd name="T1" fmla="*/ 264 h 312"/>
              <a:gd name="T2" fmla="*/ 428 w 428"/>
              <a:gd name="T3" fmla="*/ 264 h 312"/>
              <a:gd name="T4" fmla="*/ 426 w 428"/>
              <a:gd name="T5" fmla="*/ 274 h 312"/>
              <a:gd name="T6" fmla="*/ 424 w 428"/>
              <a:gd name="T7" fmla="*/ 282 h 312"/>
              <a:gd name="T8" fmla="*/ 420 w 428"/>
              <a:gd name="T9" fmla="*/ 290 h 312"/>
              <a:gd name="T10" fmla="*/ 414 w 428"/>
              <a:gd name="T11" fmla="*/ 298 h 312"/>
              <a:gd name="T12" fmla="*/ 406 w 428"/>
              <a:gd name="T13" fmla="*/ 304 h 312"/>
              <a:gd name="T14" fmla="*/ 398 w 428"/>
              <a:gd name="T15" fmla="*/ 308 h 312"/>
              <a:gd name="T16" fmla="*/ 390 w 428"/>
              <a:gd name="T17" fmla="*/ 312 h 312"/>
              <a:gd name="T18" fmla="*/ 380 w 428"/>
              <a:gd name="T19" fmla="*/ 312 h 312"/>
              <a:gd name="T20" fmla="*/ 48 w 428"/>
              <a:gd name="T21" fmla="*/ 312 h 312"/>
              <a:gd name="T22" fmla="*/ 48 w 428"/>
              <a:gd name="T23" fmla="*/ 312 h 312"/>
              <a:gd name="T24" fmla="*/ 38 w 428"/>
              <a:gd name="T25" fmla="*/ 312 h 312"/>
              <a:gd name="T26" fmla="*/ 30 w 428"/>
              <a:gd name="T27" fmla="*/ 308 h 312"/>
              <a:gd name="T28" fmla="*/ 22 w 428"/>
              <a:gd name="T29" fmla="*/ 304 h 312"/>
              <a:gd name="T30" fmla="*/ 14 w 428"/>
              <a:gd name="T31" fmla="*/ 298 h 312"/>
              <a:gd name="T32" fmla="*/ 8 w 428"/>
              <a:gd name="T33" fmla="*/ 290 h 312"/>
              <a:gd name="T34" fmla="*/ 4 w 428"/>
              <a:gd name="T35" fmla="*/ 282 h 312"/>
              <a:gd name="T36" fmla="*/ 2 w 428"/>
              <a:gd name="T37" fmla="*/ 274 h 312"/>
              <a:gd name="T38" fmla="*/ 0 w 428"/>
              <a:gd name="T39" fmla="*/ 264 h 312"/>
              <a:gd name="T40" fmla="*/ 0 w 428"/>
              <a:gd name="T41" fmla="*/ 48 h 312"/>
              <a:gd name="T42" fmla="*/ 0 w 428"/>
              <a:gd name="T43" fmla="*/ 48 h 312"/>
              <a:gd name="T44" fmla="*/ 2 w 428"/>
              <a:gd name="T45" fmla="*/ 38 h 312"/>
              <a:gd name="T46" fmla="*/ 4 w 428"/>
              <a:gd name="T47" fmla="*/ 30 h 312"/>
              <a:gd name="T48" fmla="*/ 8 w 428"/>
              <a:gd name="T49" fmla="*/ 22 h 312"/>
              <a:gd name="T50" fmla="*/ 14 w 428"/>
              <a:gd name="T51" fmla="*/ 14 h 312"/>
              <a:gd name="T52" fmla="*/ 22 w 428"/>
              <a:gd name="T53" fmla="*/ 8 h 312"/>
              <a:gd name="T54" fmla="*/ 30 w 428"/>
              <a:gd name="T55" fmla="*/ 4 h 312"/>
              <a:gd name="T56" fmla="*/ 38 w 428"/>
              <a:gd name="T57" fmla="*/ 0 h 312"/>
              <a:gd name="T58" fmla="*/ 48 w 428"/>
              <a:gd name="T59" fmla="*/ 0 h 312"/>
              <a:gd name="T60" fmla="*/ 380 w 428"/>
              <a:gd name="T61" fmla="*/ 0 h 312"/>
              <a:gd name="T62" fmla="*/ 380 w 428"/>
              <a:gd name="T63" fmla="*/ 0 h 312"/>
              <a:gd name="T64" fmla="*/ 390 w 428"/>
              <a:gd name="T65" fmla="*/ 0 h 312"/>
              <a:gd name="T66" fmla="*/ 398 w 428"/>
              <a:gd name="T67" fmla="*/ 4 h 312"/>
              <a:gd name="T68" fmla="*/ 406 w 428"/>
              <a:gd name="T69" fmla="*/ 8 h 312"/>
              <a:gd name="T70" fmla="*/ 414 w 428"/>
              <a:gd name="T71" fmla="*/ 14 h 312"/>
              <a:gd name="T72" fmla="*/ 420 w 428"/>
              <a:gd name="T73" fmla="*/ 22 h 312"/>
              <a:gd name="T74" fmla="*/ 424 w 428"/>
              <a:gd name="T75" fmla="*/ 30 h 312"/>
              <a:gd name="T76" fmla="*/ 426 w 428"/>
              <a:gd name="T77" fmla="*/ 38 h 312"/>
              <a:gd name="T78" fmla="*/ 428 w 428"/>
              <a:gd name="T79" fmla="*/ 48 h 312"/>
              <a:gd name="T80" fmla="*/ 428 w 428"/>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8" h="312">
                <a:moveTo>
                  <a:pt x="428" y="264"/>
                </a:moveTo>
                <a:lnTo>
                  <a:pt x="428" y="264"/>
                </a:lnTo>
                <a:lnTo>
                  <a:pt x="426" y="274"/>
                </a:lnTo>
                <a:lnTo>
                  <a:pt x="424" y="282"/>
                </a:lnTo>
                <a:lnTo>
                  <a:pt x="420" y="290"/>
                </a:lnTo>
                <a:lnTo>
                  <a:pt x="414" y="298"/>
                </a:lnTo>
                <a:lnTo>
                  <a:pt x="406" y="304"/>
                </a:lnTo>
                <a:lnTo>
                  <a:pt x="398" y="308"/>
                </a:lnTo>
                <a:lnTo>
                  <a:pt x="390" y="312"/>
                </a:lnTo>
                <a:lnTo>
                  <a:pt x="380" y="312"/>
                </a:lnTo>
                <a:lnTo>
                  <a:pt x="48" y="312"/>
                </a:lnTo>
                <a:lnTo>
                  <a:pt x="48" y="312"/>
                </a:lnTo>
                <a:lnTo>
                  <a:pt x="38"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38" y="0"/>
                </a:lnTo>
                <a:lnTo>
                  <a:pt x="48" y="0"/>
                </a:lnTo>
                <a:lnTo>
                  <a:pt x="380" y="0"/>
                </a:lnTo>
                <a:lnTo>
                  <a:pt x="380" y="0"/>
                </a:lnTo>
                <a:lnTo>
                  <a:pt x="390" y="0"/>
                </a:lnTo>
                <a:lnTo>
                  <a:pt x="398" y="4"/>
                </a:lnTo>
                <a:lnTo>
                  <a:pt x="406" y="8"/>
                </a:lnTo>
                <a:lnTo>
                  <a:pt x="414" y="14"/>
                </a:lnTo>
                <a:lnTo>
                  <a:pt x="420" y="22"/>
                </a:lnTo>
                <a:lnTo>
                  <a:pt x="424" y="30"/>
                </a:lnTo>
                <a:lnTo>
                  <a:pt x="426" y="38"/>
                </a:lnTo>
                <a:lnTo>
                  <a:pt x="428" y="48"/>
                </a:lnTo>
                <a:lnTo>
                  <a:pt x="428"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n-CA" dirty="0"/>
          </a:p>
        </p:txBody>
      </p:sp>
      <p:sp>
        <p:nvSpPr>
          <p:cNvPr id="86059" name="Rectangle 111"/>
          <p:cNvSpPr>
            <a:spLocks noChangeArrowheads="1"/>
          </p:cNvSpPr>
          <p:nvPr/>
        </p:nvSpPr>
        <p:spPr bwMode="auto">
          <a:xfrm>
            <a:off x="4105275" y="3821113"/>
            <a:ext cx="29174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AINEs</a:t>
            </a:r>
            <a:endParaRPr lang="es-MX" altLang="en-US" sz="1800" dirty="0">
              <a:solidFill>
                <a:schemeClr val="tx1"/>
              </a:solidFill>
              <a:latin typeface="Arial" charset="0"/>
            </a:endParaRPr>
          </a:p>
        </p:txBody>
      </p:sp>
      <p:sp>
        <p:nvSpPr>
          <p:cNvPr id="57" name="Freeform 112"/>
          <p:cNvSpPr>
            <a:spLocks/>
          </p:cNvSpPr>
          <p:nvPr/>
        </p:nvSpPr>
        <p:spPr bwMode="auto">
          <a:xfrm>
            <a:off x="4778375" y="3621088"/>
            <a:ext cx="825500" cy="495300"/>
          </a:xfrm>
          <a:custGeom>
            <a:avLst/>
            <a:gdLst>
              <a:gd name="T0" fmla="*/ 520 w 520"/>
              <a:gd name="T1" fmla="*/ 264 h 312"/>
              <a:gd name="T2" fmla="*/ 520 w 520"/>
              <a:gd name="T3" fmla="*/ 264 h 312"/>
              <a:gd name="T4" fmla="*/ 520 w 520"/>
              <a:gd name="T5" fmla="*/ 274 h 312"/>
              <a:gd name="T6" fmla="*/ 516 w 520"/>
              <a:gd name="T7" fmla="*/ 282 h 312"/>
              <a:gd name="T8" fmla="*/ 512 w 520"/>
              <a:gd name="T9" fmla="*/ 290 h 312"/>
              <a:gd name="T10" fmla="*/ 506 w 520"/>
              <a:gd name="T11" fmla="*/ 298 h 312"/>
              <a:gd name="T12" fmla="*/ 500 w 520"/>
              <a:gd name="T13" fmla="*/ 304 h 312"/>
              <a:gd name="T14" fmla="*/ 492 w 520"/>
              <a:gd name="T15" fmla="*/ 308 h 312"/>
              <a:gd name="T16" fmla="*/ 482 w 520"/>
              <a:gd name="T17" fmla="*/ 312 h 312"/>
              <a:gd name="T18" fmla="*/ 472 w 520"/>
              <a:gd name="T19" fmla="*/ 312 h 312"/>
              <a:gd name="T20" fmla="*/ 48 w 520"/>
              <a:gd name="T21" fmla="*/ 312 h 312"/>
              <a:gd name="T22" fmla="*/ 48 w 520"/>
              <a:gd name="T23" fmla="*/ 312 h 312"/>
              <a:gd name="T24" fmla="*/ 40 w 520"/>
              <a:gd name="T25" fmla="*/ 312 h 312"/>
              <a:gd name="T26" fmla="*/ 30 w 520"/>
              <a:gd name="T27" fmla="*/ 308 h 312"/>
              <a:gd name="T28" fmla="*/ 22 w 520"/>
              <a:gd name="T29" fmla="*/ 304 h 312"/>
              <a:gd name="T30" fmla="*/ 16 w 520"/>
              <a:gd name="T31" fmla="*/ 298 h 312"/>
              <a:gd name="T32" fmla="*/ 10 w 520"/>
              <a:gd name="T33" fmla="*/ 290 h 312"/>
              <a:gd name="T34" fmla="*/ 4 w 520"/>
              <a:gd name="T35" fmla="*/ 282 h 312"/>
              <a:gd name="T36" fmla="*/ 2 w 520"/>
              <a:gd name="T37" fmla="*/ 274 h 312"/>
              <a:gd name="T38" fmla="*/ 0 w 520"/>
              <a:gd name="T39" fmla="*/ 264 h 312"/>
              <a:gd name="T40" fmla="*/ 0 w 520"/>
              <a:gd name="T41" fmla="*/ 48 h 312"/>
              <a:gd name="T42" fmla="*/ 0 w 520"/>
              <a:gd name="T43" fmla="*/ 48 h 312"/>
              <a:gd name="T44" fmla="*/ 2 w 520"/>
              <a:gd name="T45" fmla="*/ 38 h 312"/>
              <a:gd name="T46" fmla="*/ 4 w 520"/>
              <a:gd name="T47" fmla="*/ 30 h 312"/>
              <a:gd name="T48" fmla="*/ 10 w 520"/>
              <a:gd name="T49" fmla="*/ 22 h 312"/>
              <a:gd name="T50" fmla="*/ 16 w 520"/>
              <a:gd name="T51" fmla="*/ 14 h 312"/>
              <a:gd name="T52" fmla="*/ 22 w 520"/>
              <a:gd name="T53" fmla="*/ 8 h 312"/>
              <a:gd name="T54" fmla="*/ 30 w 520"/>
              <a:gd name="T55" fmla="*/ 4 h 312"/>
              <a:gd name="T56" fmla="*/ 40 w 520"/>
              <a:gd name="T57" fmla="*/ 0 h 312"/>
              <a:gd name="T58" fmla="*/ 48 w 520"/>
              <a:gd name="T59" fmla="*/ 0 h 312"/>
              <a:gd name="T60" fmla="*/ 472 w 520"/>
              <a:gd name="T61" fmla="*/ 0 h 312"/>
              <a:gd name="T62" fmla="*/ 472 w 520"/>
              <a:gd name="T63" fmla="*/ 0 h 312"/>
              <a:gd name="T64" fmla="*/ 482 w 520"/>
              <a:gd name="T65" fmla="*/ 0 h 312"/>
              <a:gd name="T66" fmla="*/ 492 w 520"/>
              <a:gd name="T67" fmla="*/ 4 h 312"/>
              <a:gd name="T68" fmla="*/ 500 w 520"/>
              <a:gd name="T69" fmla="*/ 8 h 312"/>
              <a:gd name="T70" fmla="*/ 506 w 520"/>
              <a:gd name="T71" fmla="*/ 14 h 312"/>
              <a:gd name="T72" fmla="*/ 512 w 520"/>
              <a:gd name="T73" fmla="*/ 22 h 312"/>
              <a:gd name="T74" fmla="*/ 516 w 520"/>
              <a:gd name="T75" fmla="*/ 30 h 312"/>
              <a:gd name="T76" fmla="*/ 520 w 520"/>
              <a:gd name="T77" fmla="*/ 38 h 312"/>
              <a:gd name="T78" fmla="*/ 520 w 520"/>
              <a:gd name="T79" fmla="*/ 48 h 312"/>
              <a:gd name="T80" fmla="*/ 520 w 520"/>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 h="312">
                <a:moveTo>
                  <a:pt x="520" y="264"/>
                </a:moveTo>
                <a:lnTo>
                  <a:pt x="520" y="264"/>
                </a:lnTo>
                <a:lnTo>
                  <a:pt x="520" y="274"/>
                </a:lnTo>
                <a:lnTo>
                  <a:pt x="516" y="282"/>
                </a:lnTo>
                <a:lnTo>
                  <a:pt x="512" y="290"/>
                </a:lnTo>
                <a:lnTo>
                  <a:pt x="506" y="298"/>
                </a:lnTo>
                <a:lnTo>
                  <a:pt x="500" y="304"/>
                </a:lnTo>
                <a:lnTo>
                  <a:pt x="492" y="308"/>
                </a:lnTo>
                <a:lnTo>
                  <a:pt x="482" y="312"/>
                </a:lnTo>
                <a:lnTo>
                  <a:pt x="472" y="312"/>
                </a:lnTo>
                <a:lnTo>
                  <a:pt x="48" y="312"/>
                </a:lnTo>
                <a:lnTo>
                  <a:pt x="48" y="312"/>
                </a:lnTo>
                <a:lnTo>
                  <a:pt x="40" y="312"/>
                </a:lnTo>
                <a:lnTo>
                  <a:pt x="30" y="308"/>
                </a:lnTo>
                <a:lnTo>
                  <a:pt x="22" y="304"/>
                </a:lnTo>
                <a:lnTo>
                  <a:pt x="16" y="298"/>
                </a:lnTo>
                <a:lnTo>
                  <a:pt x="10" y="290"/>
                </a:lnTo>
                <a:lnTo>
                  <a:pt x="4" y="282"/>
                </a:lnTo>
                <a:lnTo>
                  <a:pt x="2" y="274"/>
                </a:lnTo>
                <a:lnTo>
                  <a:pt x="0" y="264"/>
                </a:lnTo>
                <a:lnTo>
                  <a:pt x="0" y="48"/>
                </a:lnTo>
                <a:lnTo>
                  <a:pt x="0" y="48"/>
                </a:lnTo>
                <a:lnTo>
                  <a:pt x="2" y="38"/>
                </a:lnTo>
                <a:lnTo>
                  <a:pt x="4" y="30"/>
                </a:lnTo>
                <a:lnTo>
                  <a:pt x="10" y="22"/>
                </a:lnTo>
                <a:lnTo>
                  <a:pt x="16" y="14"/>
                </a:lnTo>
                <a:lnTo>
                  <a:pt x="22" y="8"/>
                </a:lnTo>
                <a:lnTo>
                  <a:pt x="30" y="4"/>
                </a:lnTo>
                <a:lnTo>
                  <a:pt x="40" y="0"/>
                </a:lnTo>
                <a:lnTo>
                  <a:pt x="48" y="0"/>
                </a:lnTo>
                <a:lnTo>
                  <a:pt x="472" y="0"/>
                </a:lnTo>
                <a:lnTo>
                  <a:pt x="472" y="0"/>
                </a:lnTo>
                <a:lnTo>
                  <a:pt x="482" y="0"/>
                </a:lnTo>
                <a:lnTo>
                  <a:pt x="492" y="4"/>
                </a:lnTo>
                <a:lnTo>
                  <a:pt x="500" y="8"/>
                </a:lnTo>
                <a:lnTo>
                  <a:pt x="506" y="14"/>
                </a:lnTo>
                <a:lnTo>
                  <a:pt x="512" y="22"/>
                </a:lnTo>
                <a:lnTo>
                  <a:pt x="516" y="30"/>
                </a:lnTo>
                <a:lnTo>
                  <a:pt x="520" y="38"/>
                </a:lnTo>
                <a:lnTo>
                  <a:pt x="520" y="48"/>
                </a:lnTo>
                <a:lnTo>
                  <a:pt x="520"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n-CA" dirty="0"/>
          </a:p>
        </p:txBody>
      </p:sp>
      <p:sp>
        <p:nvSpPr>
          <p:cNvPr id="86061" name="Rectangle 113"/>
          <p:cNvSpPr>
            <a:spLocks noChangeArrowheads="1"/>
          </p:cNvSpPr>
          <p:nvPr/>
        </p:nvSpPr>
        <p:spPr bwMode="auto">
          <a:xfrm>
            <a:off x="4911725" y="3821113"/>
            <a:ext cx="58990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Antieméticos</a:t>
            </a:r>
            <a:endParaRPr lang="es-MX" altLang="en-US" sz="1800" dirty="0">
              <a:solidFill>
                <a:schemeClr val="tx1"/>
              </a:solidFill>
              <a:latin typeface="Arial" charset="0"/>
            </a:endParaRPr>
          </a:p>
        </p:txBody>
      </p:sp>
      <p:sp>
        <p:nvSpPr>
          <p:cNvPr id="59" name="Freeform 114"/>
          <p:cNvSpPr>
            <a:spLocks/>
          </p:cNvSpPr>
          <p:nvPr/>
        </p:nvSpPr>
        <p:spPr bwMode="auto">
          <a:xfrm>
            <a:off x="5718175" y="3621088"/>
            <a:ext cx="695325" cy="495300"/>
          </a:xfrm>
          <a:custGeom>
            <a:avLst/>
            <a:gdLst>
              <a:gd name="T0" fmla="*/ 438 w 438"/>
              <a:gd name="T1" fmla="*/ 264 h 312"/>
              <a:gd name="T2" fmla="*/ 438 w 438"/>
              <a:gd name="T3" fmla="*/ 264 h 312"/>
              <a:gd name="T4" fmla="*/ 438 w 438"/>
              <a:gd name="T5" fmla="*/ 274 h 312"/>
              <a:gd name="T6" fmla="*/ 436 w 438"/>
              <a:gd name="T7" fmla="*/ 282 h 312"/>
              <a:gd name="T8" fmla="*/ 430 w 438"/>
              <a:gd name="T9" fmla="*/ 290 h 312"/>
              <a:gd name="T10" fmla="*/ 424 w 438"/>
              <a:gd name="T11" fmla="*/ 298 h 312"/>
              <a:gd name="T12" fmla="*/ 418 w 438"/>
              <a:gd name="T13" fmla="*/ 304 h 312"/>
              <a:gd name="T14" fmla="*/ 410 w 438"/>
              <a:gd name="T15" fmla="*/ 308 h 312"/>
              <a:gd name="T16" fmla="*/ 400 w 438"/>
              <a:gd name="T17" fmla="*/ 312 h 312"/>
              <a:gd name="T18" fmla="*/ 390 w 438"/>
              <a:gd name="T19" fmla="*/ 312 h 312"/>
              <a:gd name="T20" fmla="*/ 48 w 438"/>
              <a:gd name="T21" fmla="*/ 312 h 312"/>
              <a:gd name="T22" fmla="*/ 48 w 438"/>
              <a:gd name="T23" fmla="*/ 312 h 312"/>
              <a:gd name="T24" fmla="*/ 38 w 438"/>
              <a:gd name="T25" fmla="*/ 312 h 312"/>
              <a:gd name="T26" fmla="*/ 28 w 438"/>
              <a:gd name="T27" fmla="*/ 308 h 312"/>
              <a:gd name="T28" fmla="*/ 20 w 438"/>
              <a:gd name="T29" fmla="*/ 304 h 312"/>
              <a:gd name="T30" fmla="*/ 14 w 438"/>
              <a:gd name="T31" fmla="*/ 298 h 312"/>
              <a:gd name="T32" fmla="*/ 8 w 438"/>
              <a:gd name="T33" fmla="*/ 290 h 312"/>
              <a:gd name="T34" fmla="*/ 4 w 438"/>
              <a:gd name="T35" fmla="*/ 282 h 312"/>
              <a:gd name="T36" fmla="*/ 0 w 438"/>
              <a:gd name="T37" fmla="*/ 274 h 312"/>
              <a:gd name="T38" fmla="*/ 0 w 438"/>
              <a:gd name="T39" fmla="*/ 264 h 312"/>
              <a:gd name="T40" fmla="*/ 0 w 438"/>
              <a:gd name="T41" fmla="*/ 48 h 312"/>
              <a:gd name="T42" fmla="*/ 0 w 438"/>
              <a:gd name="T43" fmla="*/ 48 h 312"/>
              <a:gd name="T44" fmla="*/ 0 w 438"/>
              <a:gd name="T45" fmla="*/ 38 h 312"/>
              <a:gd name="T46" fmla="*/ 4 w 438"/>
              <a:gd name="T47" fmla="*/ 30 h 312"/>
              <a:gd name="T48" fmla="*/ 8 w 438"/>
              <a:gd name="T49" fmla="*/ 22 h 312"/>
              <a:gd name="T50" fmla="*/ 14 w 438"/>
              <a:gd name="T51" fmla="*/ 14 h 312"/>
              <a:gd name="T52" fmla="*/ 20 w 438"/>
              <a:gd name="T53" fmla="*/ 8 h 312"/>
              <a:gd name="T54" fmla="*/ 28 w 438"/>
              <a:gd name="T55" fmla="*/ 4 h 312"/>
              <a:gd name="T56" fmla="*/ 38 w 438"/>
              <a:gd name="T57" fmla="*/ 0 h 312"/>
              <a:gd name="T58" fmla="*/ 48 w 438"/>
              <a:gd name="T59" fmla="*/ 0 h 312"/>
              <a:gd name="T60" fmla="*/ 390 w 438"/>
              <a:gd name="T61" fmla="*/ 0 h 312"/>
              <a:gd name="T62" fmla="*/ 390 w 438"/>
              <a:gd name="T63" fmla="*/ 0 h 312"/>
              <a:gd name="T64" fmla="*/ 400 w 438"/>
              <a:gd name="T65" fmla="*/ 0 h 312"/>
              <a:gd name="T66" fmla="*/ 410 w 438"/>
              <a:gd name="T67" fmla="*/ 4 h 312"/>
              <a:gd name="T68" fmla="*/ 418 w 438"/>
              <a:gd name="T69" fmla="*/ 8 h 312"/>
              <a:gd name="T70" fmla="*/ 424 w 438"/>
              <a:gd name="T71" fmla="*/ 14 h 312"/>
              <a:gd name="T72" fmla="*/ 430 w 438"/>
              <a:gd name="T73" fmla="*/ 22 h 312"/>
              <a:gd name="T74" fmla="*/ 436 w 438"/>
              <a:gd name="T75" fmla="*/ 30 h 312"/>
              <a:gd name="T76" fmla="*/ 438 w 438"/>
              <a:gd name="T77" fmla="*/ 38 h 312"/>
              <a:gd name="T78" fmla="*/ 438 w 438"/>
              <a:gd name="T79" fmla="*/ 48 h 312"/>
              <a:gd name="T80" fmla="*/ 438 w 438"/>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8" h="312">
                <a:moveTo>
                  <a:pt x="438" y="264"/>
                </a:moveTo>
                <a:lnTo>
                  <a:pt x="438" y="264"/>
                </a:lnTo>
                <a:lnTo>
                  <a:pt x="438" y="274"/>
                </a:lnTo>
                <a:lnTo>
                  <a:pt x="436" y="282"/>
                </a:lnTo>
                <a:lnTo>
                  <a:pt x="430" y="290"/>
                </a:lnTo>
                <a:lnTo>
                  <a:pt x="424" y="298"/>
                </a:lnTo>
                <a:lnTo>
                  <a:pt x="418" y="304"/>
                </a:lnTo>
                <a:lnTo>
                  <a:pt x="410" y="308"/>
                </a:lnTo>
                <a:lnTo>
                  <a:pt x="400" y="312"/>
                </a:lnTo>
                <a:lnTo>
                  <a:pt x="390" y="312"/>
                </a:lnTo>
                <a:lnTo>
                  <a:pt x="48" y="312"/>
                </a:lnTo>
                <a:lnTo>
                  <a:pt x="48" y="312"/>
                </a:lnTo>
                <a:lnTo>
                  <a:pt x="38" y="312"/>
                </a:lnTo>
                <a:lnTo>
                  <a:pt x="28" y="308"/>
                </a:lnTo>
                <a:lnTo>
                  <a:pt x="20" y="304"/>
                </a:lnTo>
                <a:lnTo>
                  <a:pt x="14" y="298"/>
                </a:lnTo>
                <a:lnTo>
                  <a:pt x="8" y="290"/>
                </a:lnTo>
                <a:lnTo>
                  <a:pt x="4" y="282"/>
                </a:lnTo>
                <a:lnTo>
                  <a:pt x="0" y="274"/>
                </a:lnTo>
                <a:lnTo>
                  <a:pt x="0" y="264"/>
                </a:lnTo>
                <a:lnTo>
                  <a:pt x="0" y="48"/>
                </a:lnTo>
                <a:lnTo>
                  <a:pt x="0" y="48"/>
                </a:lnTo>
                <a:lnTo>
                  <a:pt x="0" y="38"/>
                </a:lnTo>
                <a:lnTo>
                  <a:pt x="4" y="30"/>
                </a:lnTo>
                <a:lnTo>
                  <a:pt x="8" y="22"/>
                </a:lnTo>
                <a:lnTo>
                  <a:pt x="14" y="14"/>
                </a:lnTo>
                <a:lnTo>
                  <a:pt x="20" y="8"/>
                </a:lnTo>
                <a:lnTo>
                  <a:pt x="28" y="4"/>
                </a:lnTo>
                <a:lnTo>
                  <a:pt x="38" y="0"/>
                </a:lnTo>
                <a:lnTo>
                  <a:pt x="48" y="0"/>
                </a:lnTo>
                <a:lnTo>
                  <a:pt x="390" y="0"/>
                </a:lnTo>
                <a:lnTo>
                  <a:pt x="390" y="0"/>
                </a:lnTo>
                <a:lnTo>
                  <a:pt x="400" y="0"/>
                </a:lnTo>
                <a:lnTo>
                  <a:pt x="410" y="4"/>
                </a:lnTo>
                <a:lnTo>
                  <a:pt x="418" y="8"/>
                </a:lnTo>
                <a:lnTo>
                  <a:pt x="424" y="14"/>
                </a:lnTo>
                <a:lnTo>
                  <a:pt x="430" y="22"/>
                </a:lnTo>
                <a:lnTo>
                  <a:pt x="436" y="30"/>
                </a:lnTo>
                <a:lnTo>
                  <a:pt x="438" y="38"/>
                </a:lnTo>
                <a:lnTo>
                  <a:pt x="438" y="48"/>
                </a:lnTo>
                <a:lnTo>
                  <a:pt x="438"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n-CA" dirty="0"/>
          </a:p>
        </p:txBody>
      </p:sp>
      <p:sp>
        <p:nvSpPr>
          <p:cNvPr id="86063" name="Rectangle 115"/>
          <p:cNvSpPr>
            <a:spLocks noChangeArrowheads="1"/>
          </p:cNvSpPr>
          <p:nvPr/>
        </p:nvSpPr>
        <p:spPr bwMode="auto">
          <a:xfrm>
            <a:off x="5870575" y="3821113"/>
            <a:ext cx="42960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Triptanos</a:t>
            </a:r>
            <a:endParaRPr lang="es-MX" altLang="en-US" sz="1800" dirty="0">
              <a:solidFill>
                <a:schemeClr val="tx1"/>
              </a:solidFill>
              <a:latin typeface="Arial" charset="0"/>
            </a:endParaRPr>
          </a:p>
        </p:txBody>
      </p:sp>
      <p:sp>
        <p:nvSpPr>
          <p:cNvPr id="61" name="Freeform 116"/>
          <p:cNvSpPr>
            <a:spLocks/>
          </p:cNvSpPr>
          <p:nvPr/>
        </p:nvSpPr>
        <p:spPr bwMode="auto">
          <a:xfrm>
            <a:off x="6543675" y="3621088"/>
            <a:ext cx="1162050" cy="495300"/>
          </a:xfrm>
          <a:custGeom>
            <a:avLst/>
            <a:gdLst>
              <a:gd name="T0" fmla="*/ 732 w 732"/>
              <a:gd name="T1" fmla="*/ 264 h 312"/>
              <a:gd name="T2" fmla="*/ 732 w 732"/>
              <a:gd name="T3" fmla="*/ 264 h 312"/>
              <a:gd name="T4" fmla="*/ 732 w 732"/>
              <a:gd name="T5" fmla="*/ 274 h 312"/>
              <a:gd name="T6" fmla="*/ 728 w 732"/>
              <a:gd name="T7" fmla="*/ 282 h 312"/>
              <a:gd name="T8" fmla="*/ 724 w 732"/>
              <a:gd name="T9" fmla="*/ 290 h 312"/>
              <a:gd name="T10" fmla="*/ 718 w 732"/>
              <a:gd name="T11" fmla="*/ 298 h 312"/>
              <a:gd name="T12" fmla="*/ 712 w 732"/>
              <a:gd name="T13" fmla="*/ 304 h 312"/>
              <a:gd name="T14" fmla="*/ 704 w 732"/>
              <a:gd name="T15" fmla="*/ 308 h 312"/>
              <a:gd name="T16" fmla="*/ 694 w 732"/>
              <a:gd name="T17" fmla="*/ 312 h 312"/>
              <a:gd name="T18" fmla="*/ 684 w 732"/>
              <a:gd name="T19" fmla="*/ 312 h 312"/>
              <a:gd name="T20" fmla="*/ 48 w 732"/>
              <a:gd name="T21" fmla="*/ 312 h 312"/>
              <a:gd name="T22" fmla="*/ 48 w 732"/>
              <a:gd name="T23" fmla="*/ 312 h 312"/>
              <a:gd name="T24" fmla="*/ 40 w 732"/>
              <a:gd name="T25" fmla="*/ 312 h 312"/>
              <a:gd name="T26" fmla="*/ 30 w 732"/>
              <a:gd name="T27" fmla="*/ 308 h 312"/>
              <a:gd name="T28" fmla="*/ 22 w 732"/>
              <a:gd name="T29" fmla="*/ 304 h 312"/>
              <a:gd name="T30" fmla="*/ 14 w 732"/>
              <a:gd name="T31" fmla="*/ 298 h 312"/>
              <a:gd name="T32" fmla="*/ 10 w 732"/>
              <a:gd name="T33" fmla="*/ 290 h 312"/>
              <a:gd name="T34" fmla="*/ 4 w 732"/>
              <a:gd name="T35" fmla="*/ 282 h 312"/>
              <a:gd name="T36" fmla="*/ 2 w 732"/>
              <a:gd name="T37" fmla="*/ 274 h 312"/>
              <a:gd name="T38" fmla="*/ 0 w 732"/>
              <a:gd name="T39" fmla="*/ 264 h 312"/>
              <a:gd name="T40" fmla="*/ 0 w 732"/>
              <a:gd name="T41" fmla="*/ 48 h 312"/>
              <a:gd name="T42" fmla="*/ 0 w 732"/>
              <a:gd name="T43" fmla="*/ 48 h 312"/>
              <a:gd name="T44" fmla="*/ 2 w 732"/>
              <a:gd name="T45" fmla="*/ 38 h 312"/>
              <a:gd name="T46" fmla="*/ 4 w 732"/>
              <a:gd name="T47" fmla="*/ 30 h 312"/>
              <a:gd name="T48" fmla="*/ 10 w 732"/>
              <a:gd name="T49" fmla="*/ 22 h 312"/>
              <a:gd name="T50" fmla="*/ 14 w 732"/>
              <a:gd name="T51" fmla="*/ 14 h 312"/>
              <a:gd name="T52" fmla="*/ 22 w 732"/>
              <a:gd name="T53" fmla="*/ 8 h 312"/>
              <a:gd name="T54" fmla="*/ 30 w 732"/>
              <a:gd name="T55" fmla="*/ 4 h 312"/>
              <a:gd name="T56" fmla="*/ 40 w 732"/>
              <a:gd name="T57" fmla="*/ 0 h 312"/>
              <a:gd name="T58" fmla="*/ 48 w 732"/>
              <a:gd name="T59" fmla="*/ 0 h 312"/>
              <a:gd name="T60" fmla="*/ 684 w 732"/>
              <a:gd name="T61" fmla="*/ 0 h 312"/>
              <a:gd name="T62" fmla="*/ 684 w 732"/>
              <a:gd name="T63" fmla="*/ 0 h 312"/>
              <a:gd name="T64" fmla="*/ 694 w 732"/>
              <a:gd name="T65" fmla="*/ 0 h 312"/>
              <a:gd name="T66" fmla="*/ 704 w 732"/>
              <a:gd name="T67" fmla="*/ 4 h 312"/>
              <a:gd name="T68" fmla="*/ 712 w 732"/>
              <a:gd name="T69" fmla="*/ 8 h 312"/>
              <a:gd name="T70" fmla="*/ 718 w 732"/>
              <a:gd name="T71" fmla="*/ 14 h 312"/>
              <a:gd name="T72" fmla="*/ 724 w 732"/>
              <a:gd name="T73" fmla="*/ 22 h 312"/>
              <a:gd name="T74" fmla="*/ 728 w 732"/>
              <a:gd name="T75" fmla="*/ 30 h 312"/>
              <a:gd name="T76" fmla="*/ 732 w 732"/>
              <a:gd name="T77" fmla="*/ 38 h 312"/>
              <a:gd name="T78" fmla="*/ 732 w 732"/>
              <a:gd name="T79" fmla="*/ 48 h 312"/>
              <a:gd name="T80" fmla="*/ 732 w 732"/>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2" h="312">
                <a:moveTo>
                  <a:pt x="732" y="264"/>
                </a:moveTo>
                <a:lnTo>
                  <a:pt x="732" y="264"/>
                </a:lnTo>
                <a:lnTo>
                  <a:pt x="732" y="274"/>
                </a:lnTo>
                <a:lnTo>
                  <a:pt x="728" y="282"/>
                </a:lnTo>
                <a:lnTo>
                  <a:pt x="724" y="290"/>
                </a:lnTo>
                <a:lnTo>
                  <a:pt x="718" y="298"/>
                </a:lnTo>
                <a:lnTo>
                  <a:pt x="712" y="304"/>
                </a:lnTo>
                <a:lnTo>
                  <a:pt x="704" y="308"/>
                </a:lnTo>
                <a:lnTo>
                  <a:pt x="694" y="312"/>
                </a:lnTo>
                <a:lnTo>
                  <a:pt x="684" y="312"/>
                </a:lnTo>
                <a:lnTo>
                  <a:pt x="48" y="312"/>
                </a:lnTo>
                <a:lnTo>
                  <a:pt x="48" y="312"/>
                </a:lnTo>
                <a:lnTo>
                  <a:pt x="40" y="312"/>
                </a:lnTo>
                <a:lnTo>
                  <a:pt x="30" y="308"/>
                </a:lnTo>
                <a:lnTo>
                  <a:pt x="22" y="304"/>
                </a:lnTo>
                <a:lnTo>
                  <a:pt x="14" y="298"/>
                </a:lnTo>
                <a:lnTo>
                  <a:pt x="10" y="290"/>
                </a:lnTo>
                <a:lnTo>
                  <a:pt x="4" y="282"/>
                </a:lnTo>
                <a:lnTo>
                  <a:pt x="2" y="274"/>
                </a:lnTo>
                <a:lnTo>
                  <a:pt x="0" y="264"/>
                </a:lnTo>
                <a:lnTo>
                  <a:pt x="0" y="48"/>
                </a:lnTo>
                <a:lnTo>
                  <a:pt x="0" y="48"/>
                </a:lnTo>
                <a:lnTo>
                  <a:pt x="2" y="38"/>
                </a:lnTo>
                <a:lnTo>
                  <a:pt x="4" y="30"/>
                </a:lnTo>
                <a:lnTo>
                  <a:pt x="10" y="22"/>
                </a:lnTo>
                <a:lnTo>
                  <a:pt x="14" y="14"/>
                </a:lnTo>
                <a:lnTo>
                  <a:pt x="22" y="8"/>
                </a:lnTo>
                <a:lnTo>
                  <a:pt x="30" y="4"/>
                </a:lnTo>
                <a:lnTo>
                  <a:pt x="40" y="0"/>
                </a:lnTo>
                <a:lnTo>
                  <a:pt x="48" y="0"/>
                </a:lnTo>
                <a:lnTo>
                  <a:pt x="684" y="0"/>
                </a:lnTo>
                <a:lnTo>
                  <a:pt x="684" y="0"/>
                </a:lnTo>
                <a:lnTo>
                  <a:pt x="694" y="0"/>
                </a:lnTo>
                <a:lnTo>
                  <a:pt x="704" y="4"/>
                </a:lnTo>
                <a:lnTo>
                  <a:pt x="712" y="8"/>
                </a:lnTo>
                <a:lnTo>
                  <a:pt x="718" y="14"/>
                </a:lnTo>
                <a:lnTo>
                  <a:pt x="724" y="22"/>
                </a:lnTo>
                <a:lnTo>
                  <a:pt x="728" y="30"/>
                </a:lnTo>
                <a:lnTo>
                  <a:pt x="732" y="38"/>
                </a:lnTo>
                <a:lnTo>
                  <a:pt x="732" y="48"/>
                </a:lnTo>
                <a:lnTo>
                  <a:pt x="732" y="264"/>
                </a:lnTo>
                <a:close/>
              </a:path>
            </a:pathLst>
          </a:custGeom>
          <a:gradFill>
            <a:gsLst>
              <a:gs pos="0">
                <a:srgbClr val="CDE6FF"/>
              </a:gs>
              <a:gs pos="100000">
                <a:srgbClr val="8DBEF3"/>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n-CA" dirty="0"/>
          </a:p>
        </p:txBody>
      </p:sp>
      <p:sp>
        <p:nvSpPr>
          <p:cNvPr id="86065" name="Rectangle 117"/>
          <p:cNvSpPr>
            <a:spLocks noChangeArrowheads="1"/>
          </p:cNvSpPr>
          <p:nvPr/>
        </p:nvSpPr>
        <p:spPr bwMode="auto">
          <a:xfrm>
            <a:off x="6670675" y="3821113"/>
            <a:ext cx="8415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Dihidroergotamina</a:t>
            </a:r>
            <a:endParaRPr lang="es-MX" altLang="en-US" sz="1800" dirty="0">
              <a:solidFill>
                <a:schemeClr val="tx1"/>
              </a:solidFill>
              <a:latin typeface="Arial" charset="0"/>
            </a:endParaRPr>
          </a:p>
        </p:txBody>
      </p:sp>
      <p:sp>
        <p:nvSpPr>
          <p:cNvPr id="63" name="Freeform 118"/>
          <p:cNvSpPr>
            <a:spLocks/>
          </p:cNvSpPr>
          <p:nvPr/>
        </p:nvSpPr>
        <p:spPr bwMode="auto">
          <a:xfrm>
            <a:off x="6073775" y="3005138"/>
            <a:ext cx="1181100" cy="495300"/>
          </a:xfrm>
          <a:custGeom>
            <a:avLst/>
            <a:gdLst>
              <a:gd name="T0" fmla="*/ 744 w 744"/>
              <a:gd name="T1" fmla="*/ 264 h 312"/>
              <a:gd name="T2" fmla="*/ 744 w 744"/>
              <a:gd name="T3" fmla="*/ 264 h 312"/>
              <a:gd name="T4" fmla="*/ 744 w 744"/>
              <a:gd name="T5" fmla="*/ 274 h 312"/>
              <a:gd name="T6" fmla="*/ 740 w 744"/>
              <a:gd name="T7" fmla="*/ 282 h 312"/>
              <a:gd name="T8" fmla="*/ 736 w 744"/>
              <a:gd name="T9" fmla="*/ 290 h 312"/>
              <a:gd name="T10" fmla="*/ 730 w 744"/>
              <a:gd name="T11" fmla="*/ 298 h 312"/>
              <a:gd name="T12" fmla="*/ 724 w 744"/>
              <a:gd name="T13" fmla="*/ 304 h 312"/>
              <a:gd name="T14" fmla="*/ 716 w 744"/>
              <a:gd name="T15" fmla="*/ 308 h 312"/>
              <a:gd name="T16" fmla="*/ 706 w 744"/>
              <a:gd name="T17" fmla="*/ 312 h 312"/>
              <a:gd name="T18" fmla="*/ 696 w 744"/>
              <a:gd name="T19" fmla="*/ 312 h 312"/>
              <a:gd name="T20" fmla="*/ 48 w 744"/>
              <a:gd name="T21" fmla="*/ 312 h 312"/>
              <a:gd name="T22" fmla="*/ 48 w 744"/>
              <a:gd name="T23" fmla="*/ 312 h 312"/>
              <a:gd name="T24" fmla="*/ 38 w 744"/>
              <a:gd name="T25" fmla="*/ 312 h 312"/>
              <a:gd name="T26" fmla="*/ 30 w 744"/>
              <a:gd name="T27" fmla="*/ 308 h 312"/>
              <a:gd name="T28" fmla="*/ 22 w 744"/>
              <a:gd name="T29" fmla="*/ 304 h 312"/>
              <a:gd name="T30" fmla="*/ 14 w 744"/>
              <a:gd name="T31" fmla="*/ 298 h 312"/>
              <a:gd name="T32" fmla="*/ 8 w 744"/>
              <a:gd name="T33" fmla="*/ 290 h 312"/>
              <a:gd name="T34" fmla="*/ 4 w 744"/>
              <a:gd name="T35" fmla="*/ 282 h 312"/>
              <a:gd name="T36" fmla="*/ 2 w 744"/>
              <a:gd name="T37" fmla="*/ 274 h 312"/>
              <a:gd name="T38" fmla="*/ 0 w 744"/>
              <a:gd name="T39" fmla="*/ 264 h 312"/>
              <a:gd name="T40" fmla="*/ 0 w 744"/>
              <a:gd name="T41" fmla="*/ 48 h 312"/>
              <a:gd name="T42" fmla="*/ 0 w 744"/>
              <a:gd name="T43" fmla="*/ 48 h 312"/>
              <a:gd name="T44" fmla="*/ 2 w 744"/>
              <a:gd name="T45" fmla="*/ 38 h 312"/>
              <a:gd name="T46" fmla="*/ 4 w 744"/>
              <a:gd name="T47" fmla="*/ 30 h 312"/>
              <a:gd name="T48" fmla="*/ 8 w 744"/>
              <a:gd name="T49" fmla="*/ 22 h 312"/>
              <a:gd name="T50" fmla="*/ 14 w 744"/>
              <a:gd name="T51" fmla="*/ 14 h 312"/>
              <a:gd name="T52" fmla="*/ 22 w 744"/>
              <a:gd name="T53" fmla="*/ 8 h 312"/>
              <a:gd name="T54" fmla="*/ 30 w 744"/>
              <a:gd name="T55" fmla="*/ 4 h 312"/>
              <a:gd name="T56" fmla="*/ 38 w 744"/>
              <a:gd name="T57" fmla="*/ 0 h 312"/>
              <a:gd name="T58" fmla="*/ 48 w 744"/>
              <a:gd name="T59" fmla="*/ 0 h 312"/>
              <a:gd name="T60" fmla="*/ 696 w 744"/>
              <a:gd name="T61" fmla="*/ 0 h 312"/>
              <a:gd name="T62" fmla="*/ 696 w 744"/>
              <a:gd name="T63" fmla="*/ 0 h 312"/>
              <a:gd name="T64" fmla="*/ 706 w 744"/>
              <a:gd name="T65" fmla="*/ 0 h 312"/>
              <a:gd name="T66" fmla="*/ 716 w 744"/>
              <a:gd name="T67" fmla="*/ 4 h 312"/>
              <a:gd name="T68" fmla="*/ 724 w 744"/>
              <a:gd name="T69" fmla="*/ 8 h 312"/>
              <a:gd name="T70" fmla="*/ 730 w 744"/>
              <a:gd name="T71" fmla="*/ 14 h 312"/>
              <a:gd name="T72" fmla="*/ 736 w 744"/>
              <a:gd name="T73" fmla="*/ 22 h 312"/>
              <a:gd name="T74" fmla="*/ 740 w 744"/>
              <a:gd name="T75" fmla="*/ 30 h 312"/>
              <a:gd name="T76" fmla="*/ 744 w 744"/>
              <a:gd name="T77" fmla="*/ 38 h 312"/>
              <a:gd name="T78" fmla="*/ 744 w 744"/>
              <a:gd name="T79" fmla="*/ 48 h 312"/>
              <a:gd name="T80" fmla="*/ 744 w 744"/>
              <a:gd name="T81" fmla="*/ 26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4" h="312">
                <a:moveTo>
                  <a:pt x="744" y="264"/>
                </a:moveTo>
                <a:lnTo>
                  <a:pt x="744" y="264"/>
                </a:lnTo>
                <a:lnTo>
                  <a:pt x="744" y="274"/>
                </a:lnTo>
                <a:lnTo>
                  <a:pt x="740" y="282"/>
                </a:lnTo>
                <a:lnTo>
                  <a:pt x="736" y="290"/>
                </a:lnTo>
                <a:lnTo>
                  <a:pt x="730" y="298"/>
                </a:lnTo>
                <a:lnTo>
                  <a:pt x="724" y="304"/>
                </a:lnTo>
                <a:lnTo>
                  <a:pt x="716" y="308"/>
                </a:lnTo>
                <a:lnTo>
                  <a:pt x="706" y="312"/>
                </a:lnTo>
                <a:lnTo>
                  <a:pt x="696" y="312"/>
                </a:lnTo>
                <a:lnTo>
                  <a:pt x="48" y="312"/>
                </a:lnTo>
                <a:lnTo>
                  <a:pt x="48" y="312"/>
                </a:lnTo>
                <a:lnTo>
                  <a:pt x="38" y="312"/>
                </a:lnTo>
                <a:lnTo>
                  <a:pt x="30" y="308"/>
                </a:lnTo>
                <a:lnTo>
                  <a:pt x="22" y="304"/>
                </a:lnTo>
                <a:lnTo>
                  <a:pt x="14" y="298"/>
                </a:lnTo>
                <a:lnTo>
                  <a:pt x="8" y="290"/>
                </a:lnTo>
                <a:lnTo>
                  <a:pt x="4" y="282"/>
                </a:lnTo>
                <a:lnTo>
                  <a:pt x="2" y="274"/>
                </a:lnTo>
                <a:lnTo>
                  <a:pt x="0" y="264"/>
                </a:lnTo>
                <a:lnTo>
                  <a:pt x="0" y="48"/>
                </a:lnTo>
                <a:lnTo>
                  <a:pt x="0" y="48"/>
                </a:lnTo>
                <a:lnTo>
                  <a:pt x="2" y="38"/>
                </a:lnTo>
                <a:lnTo>
                  <a:pt x="4" y="30"/>
                </a:lnTo>
                <a:lnTo>
                  <a:pt x="8" y="22"/>
                </a:lnTo>
                <a:lnTo>
                  <a:pt x="14" y="14"/>
                </a:lnTo>
                <a:lnTo>
                  <a:pt x="22" y="8"/>
                </a:lnTo>
                <a:lnTo>
                  <a:pt x="30" y="4"/>
                </a:lnTo>
                <a:lnTo>
                  <a:pt x="38" y="0"/>
                </a:lnTo>
                <a:lnTo>
                  <a:pt x="48" y="0"/>
                </a:lnTo>
                <a:lnTo>
                  <a:pt x="696" y="0"/>
                </a:lnTo>
                <a:lnTo>
                  <a:pt x="696" y="0"/>
                </a:lnTo>
                <a:lnTo>
                  <a:pt x="706" y="0"/>
                </a:lnTo>
                <a:lnTo>
                  <a:pt x="716" y="4"/>
                </a:lnTo>
                <a:lnTo>
                  <a:pt x="724" y="8"/>
                </a:lnTo>
                <a:lnTo>
                  <a:pt x="730" y="14"/>
                </a:lnTo>
                <a:lnTo>
                  <a:pt x="736" y="22"/>
                </a:lnTo>
                <a:lnTo>
                  <a:pt x="740" y="30"/>
                </a:lnTo>
                <a:lnTo>
                  <a:pt x="744" y="38"/>
                </a:lnTo>
                <a:lnTo>
                  <a:pt x="744" y="48"/>
                </a:lnTo>
                <a:lnTo>
                  <a:pt x="744" y="264"/>
                </a:lnTo>
                <a:close/>
              </a:path>
            </a:pathLst>
          </a:custGeom>
          <a:gradFill>
            <a:gsLst>
              <a:gs pos="0">
                <a:srgbClr val="A6F8E4"/>
              </a:gs>
              <a:gs pos="100000">
                <a:srgbClr val="71DDBC"/>
              </a:gs>
            </a:gsLst>
            <a:lin ang="5400000" scaled="0"/>
          </a:gradFill>
          <a:ln w="12700">
            <a:solidFill>
              <a:srgbClr val="002060"/>
            </a:solidFill>
            <a:prstDash val="solid"/>
            <a:round/>
            <a:headEnd/>
            <a:tailEnd/>
          </a:ln>
          <a:effectLst>
            <a:outerShdw blurRad="50800" dist="38100" dir="2700000" algn="tl" rotWithShape="0">
              <a:prstClr val="black">
                <a:alpha val="40000"/>
              </a:prstClr>
            </a:outerShdw>
          </a:effectLst>
        </p:spPr>
        <p:txBody>
          <a:bodyPr/>
          <a:lstStyle/>
          <a:p>
            <a:pPr>
              <a:defRPr/>
            </a:pPr>
            <a:endParaRPr lang="es-MX" dirty="0"/>
          </a:p>
        </p:txBody>
      </p:sp>
      <p:sp>
        <p:nvSpPr>
          <p:cNvPr id="86067" name="Rectangle 119"/>
          <p:cNvSpPr>
            <a:spLocks noChangeArrowheads="1"/>
          </p:cNvSpPr>
          <p:nvPr/>
        </p:nvSpPr>
        <p:spPr bwMode="auto">
          <a:xfrm>
            <a:off x="6108727" y="3172066"/>
            <a:ext cx="11461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800" dirty="0" smtClean="0">
                <a:latin typeface="Arial" charset="0"/>
              </a:rPr>
              <a:t>Tratamientos específicos</a:t>
            </a:r>
            <a:endParaRPr lang="es-MX" altLang="en-US" sz="1800" dirty="0">
              <a:solidFill>
                <a:schemeClr val="tx1"/>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1"/>
          <p:cNvSpPr txBox="1">
            <a:spLocks noChangeArrowheads="1"/>
          </p:cNvSpPr>
          <p:nvPr/>
        </p:nvSpPr>
        <p:spPr bwMode="auto">
          <a:xfrm flipH="1">
            <a:off x="971600" y="3186113"/>
            <a:ext cx="69135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dirty="0" smtClean="0"/>
              <a:t>Manejo No-Farmacológico de Migraña</a:t>
            </a:r>
          </a:p>
          <a:p>
            <a:pPr algn="ctr" eaLnBrk="1" hangingPunct="1">
              <a:spcBef>
                <a:spcPct val="0"/>
              </a:spcBef>
              <a:buFontTx/>
              <a:buNone/>
            </a:pPr>
            <a:r>
              <a:rPr lang="es-MX" altLang="fr-FR" sz="2400" dirty="0" smtClean="0"/>
              <a:t>Procedimental</a:t>
            </a:r>
          </a:p>
          <a:p>
            <a:pPr algn="ctr" eaLnBrk="1" hangingPunct="1">
              <a:spcBef>
                <a:spcPct val="0"/>
              </a:spcBef>
              <a:buFontTx/>
              <a:buNone/>
            </a:pPr>
            <a:r>
              <a:rPr lang="es-MX" altLang="fr-FR" sz="2400" dirty="0" smtClean="0"/>
              <a:t>Conductual</a:t>
            </a:r>
            <a:endParaRPr lang="es-MX" altLang="fr-FR" sz="2400" dirty="0"/>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a:bodyPr>
          <a:lstStyle/>
          <a:p>
            <a:pPr>
              <a:defRPr/>
            </a:pPr>
            <a:r>
              <a:rPr lang="es-MX" dirty="0" smtClean="0"/>
              <a:t>Terapia No-Farmacológica de Migraña</a:t>
            </a:r>
            <a:endParaRPr lang="es-MX" dirty="0"/>
          </a:p>
        </p:txBody>
      </p:sp>
      <p:graphicFrame>
        <p:nvGraphicFramePr>
          <p:cNvPr id="3" name="Table 2"/>
          <p:cNvGraphicFramePr>
            <a:graphicFrameLocks noGrp="1"/>
          </p:cNvGraphicFramePr>
          <p:nvPr>
            <p:extLst>
              <p:ext uri="{D42A27DB-BD31-4B8C-83A1-F6EECF244321}">
                <p14:modId xmlns:p14="http://schemas.microsoft.com/office/powerpoint/2010/main" val="790804770"/>
              </p:ext>
            </p:extLst>
          </p:nvPr>
        </p:nvGraphicFramePr>
        <p:xfrm>
          <a:off x="417490" y="1484784"/>
          <a:ext cx="8462962" cy="4422550"/>
        </p:xfrm>
        <a:graphic>
          <a:graphicData uri="http://schemas.openxmlformats.org/drawingml/2006/table">
            <a:tbl>
              <a:tblPr firstRow="1" bandRow="1">
                <a:tableStyleId>{5C22544A-7EE6-4342-B048-85BDC9FD1C3A}</a:tableStyleId>
              </a:tblPr>
              <a:tblGrid>
                <a:gridCol w="2720307"/>
                <a:gridCol w="5742655"/>
              </a:tblGrid>
              <a:tr h="396337">
                <a:tc>
                  <a:txBody>
                    <a:bodyPr/>
                    <a:lstStyle/>
                    <a:p>
                      <a:pPr algn="ctr"/>
                      <a:r>
                        <a:rPr lang="es-MX" sz="2000" noProof="0" dirty="0" smtClean="0"/>
                        <a:t>Terapia</a:t>
                      </a:r>
                      <a:endParaRPr lang="es-MX" sz="2000" noProof="0" dirty="0"/>
                    </a:p>
                  </a:txBody>
                  <a:tcPr marL="91445" marR="91445" marT="45732" marB="45732" anchor="ctr"/>
                </a:tc>
                <a:tc>
                  <a:txBody>
                    <a:bodyPr/>
                    <a:lstStyle/>
                    <a:p>
                      <a:pPr algn="ctr"/>
                      <a:r>
                        <a:rPr lang="es-MX" sz="2000" noProof="0" dirty="0" smtClean="0"/>
                        <a:t>Comentarios</a:t>
                      </a:r>
                      <a:endParaRPr lang="es-MX" sz="2000" noProof="0" dirty="0"/>
                    </a:p>
                  </a:txBody>
                  <a:tcPr marL="91445" marR="91445" marT="45732" marB="45732" anchor="ctr"/>
                </a:tc>
              </a:tr>
              <a:tr h="1008248">
                <a:tc>
                  <a:txBody>
                    <a:bodyPr/>
                    <a:lstStyle/>
                    <a:p>
                      <a:r>
                        <a:rPr lang="es-MX" sz="2000" noProof="0" dirty="0" smtClean="0">
                          <a:solidFill>
                            <a:srgbClr val="002060"/>
                          </a:solidFill>
                        </a:rPr>
                        <a:t>Masaje</a:t>
                      </a:r>
                    </a:p>
                  </a:txBody>
                  <a:tcPr marL="91445" marR="91445" marT="45732" marB="45732" anchor="ctr"/>
                </a:tc>
                <a:tc>
                  <a:txBody>
                    <a:bodyPr/>
                    <a:lstStyle/>
                    <a:p>
                      <a:pPr marL="193675" indent="-193675">
                        <a:buFont typeface="Arial" panose="020B0604020202020204" pitchFamily="34" charset="0"/>
                        <a:buChar char="•"/>
                      </a:pPr>
                      <a:r>
                        <a:rPr lang="es-MX" sz="2000" noProof="0" dirty="0" smtClean="0">
                          <a:solidFill>
                            <a:srgbClr val="002060"/>
                          </a:solidFill>
                        </a:rPr>
                        <a:t>Diversos grados de eficacia</a:t>
                      </a:r>
                      <a:endParaRPr lang="es-MX" sz="2000" noProof="0" dirty="0">
                        <a:solidFill>
                          <a:srgbClr val="002060"/>
                        </a:solidFill>
                      </a:endParaRPr>
                    </a:p>
                  </a:txBody>
                  <a:tcPr marL="91445" marR="91445" marT="45732" marB="45732" anchor="ctr"/>
                </a:tc>
              </a:tr>
              <a:tr h="701213">
                <a:tc>
                  <a:txBody>
                    <a:bodyPr/>
                    <a:lstStyle/>
                    <a:p>
                      <a:r>
                        <a:rPr lang="es-MX" sz="2000" noProof="0" dirty="0" smtClean="0">
                          <a:solidFill>
                            <a:srgbClr val="002060"/>
                          </a:solidFill>
                        </a:rPr>
                        <a:t>Yoga</a:t>
                      </a:r>
                      <a:endParaRPr lang="es-MX" sz="2000" noProof="0" dirty="0">
                        <a:solidFill>
                          <a:srgbClr val="002060"/>
                        </a:solidFill>
                      </a:endParaRPr>
                    </a:p>
                  </a:txBody>
                  <a:tcPr marL="91445" marR="91445" marT="45732" marB="45732" anchor="ctr"/>
                </a:tc>
                <a:tc>
                  <a:txBody>
                    <a:bodyPr/>
                    <a:lstStyle/>
                    <a:p>
                      <a:pPr marL="193675" indent="-193675">
                        <a:buFont typeface="Arial" panose="020B0604020202020204" pitchFamily="34" charset="0"/>
                        <a:buChar char="•"/>
                      </a:pPr>
                      <a:r>
                        <a:rPr lang="es-MX" sz="2000" noProof="0" dirty="0" smtClean="0">
                          <a:solidFill>
                            <a:srgbClr val="002060"/>
                          </a:solidFill>
                        </a:rPr>
                        <a:t>Reduce la frecuencia de migraña y características clínicas asociadas</a:t>
                      </a:r>
                    </a:p>
                  </a:txBody>
                  <a:tcPr marL="91445" marR="91445" marT="45732" marB="45732" anchor="ctr"/>
                </a:tc>
              </a:tr>
              <a:tr h="1006088">
                <a:tc>
                  <a:txBody>
                    <a:bodyPr/>
                    <a:lstStyle/>
                    <a:p>
                      <a:r>
                        <a:rPr lang="es-MX" sz="2000" noProof="0" dirty="0" smtClean="0">
                          <a:solidFill>
                            <a:srgbClr val="002060"/>
                          </a:solidFill>
                        </a:rPr>
                        <a:t>Relajación, bioretroalimentación, y Terapia Conductual</a:t>
                      </a:r>
                      <a:endParaRPr lang="es-MX" sz="2000" noProof="0" dirty="0">
                        <a:solidFill>
                          <a:srgbClr val="002060"/>
                        </a:solidFill>
                      </a:endParaRPr>
                    </a:p>
                  </a:txBody>
                  <a:tcPr marL="91445" marR="91445" marT="45732" marB="45732" anchor="ctr"/>
                </a:tc>
                <a:tc>
                  <a:txBody>
                    <a:bodyPr/>
                    <a:lstStyle/>
                    <a:p>
                      <a:pPr marL="193675" indent="-193675">
                        <a:buFont typeface="Arial" panose="020B0604020202020204" pitchFamily="34" charset="0"/>
                        <a:buChar char="•"/>
                      </a:pPr>
                      <a:r>
                        <a:rPr lang="es-MX" sz="2000" noProof="0" dirty="0" smtClean="0">
                          <a:solidFill>
                            <a:srgbClr val="002060"/>
                          </a:solidFill>
                        </a:rPr>
                        <a:t>Reduce</a:t>
                      </a:r>
                      <a:r>
                        <a:rPr lang="es-MX" sz="2000" baseline="0" noProof="0" dirty="0" smtClean="0">
                          <a:solidFill>
                            <a:srgbClr val="002060"/>
                          </a:solidFill>
                        </a:rPr>
                        <a:t> la frecuencia y severidad de la migraña</a:t>
                      </a:r>
                    </a:p>
                    <a:p>
                      <a:pPr marL="193675" indent="-193675">
                        <a:buFont typeface="Arial" panose="020B0604020202020204" pitchFamily="34" charset="0"/>
                        <a:buChar char="•"/>
                      </a:pPr>
                      <a:r>
                        <a:rPr lang="es-MX" sz="2000" noProof="0" dirty="0" smtClean="0">
                          <a:solidFill>
                            <a:srgbClr val="002060"/>
                          </a:solidFill>
                        </a:rPr>
                        <a:t>Reduce el riesgo de transformación de migraña episódica a crónica </a:t>
                      </a:r>
                    </a:p>
                  </a:txBody>
                  <a:tcPr marL="91445" marR="91445" marT="45732" marB="45732" anchor="ctr"/>
                </a:tc>
              </a:tr>
              <a:tr h="1006088">
                <a:tc>
                  <a:txBody>
                    <a:bodyPr/>
                    <a:lstStyle/>
                    <a:p>
                      <a:r>
                        <a:rPr lang="es-MX" sz="2000" noProof="0" dirty="0" smtClean="0">
                          <a:solidFill>
                            <a:srgbClr val="002060"/>
                          </a:solidFill>
                        </a:rPr>
                        <a:t>Acupuntura/</a:t>
                      </a:r>
                      <a:br>
                        <a:rPr lang="es-MX" sz="2000" noProof="0" dirty="0" smtClean="0">
                          <a:solidFill>
                            <a:srgbClr val="002060"/>
                          </a:solidFill>
                        </a:rPr>
                      </a:br>
                      <a:r>
                        <a:rPr lang="es-MX" sz="2000" noProof="0" dirty="0" smtClean="0">
                          <a:solidFill>
                            <a:srgbClr val="002060"/>
                          </a:solidFill>
                        </a:rPr>
                        <a:t>Procedimental</a:t>
                      </a:r>
                      <a:endParaRPr lang="es-MX" sz="2000" noProof="0" dirty="0">
                        <a:solidFill>
                          <a:srgbClr val="002060"/>
                        </a:solidFill>
                      </a:endParaRPr>
                    </a:p>
                  </a:txBody>
                  <a:tcPr marL="91445" marR="91445" marT="45732" marB="45732" anchor="ctr"/>
                </a:tc>
                <a:tc>
                  <a:txBody>
                    <a:bodyPr/>
                    <a:lstStyle/>
                    <a:p>
                      <a:pPr marL="193675" indent="-193675">
                        <a:buFont typeface="Arial" panose="020B0604020202020204" pitchFamily="34" charset="0"/>
                        <a:buChar char="•"/>
                      </a:pPr>
                      <a:r>
                        <a:rPr lang="es-MX" sz="2000" noProof="0" dirty="0" smtClean="0">
                          <a:solidFill>
                            <a:srgbClr val="002060"/>
                          </a:solidFill>
                        </a:rPr>
                        <a:t>Datos controversiales</a:t>
                      </a:r>
                    </a:p>
                    <a:p>
                      <a:pPr marL="193675" indent="-193675">
                        <a:buFont typeface="Arial" panose="020B0604020202020204" pitchFamily="34" charset="0"/>
                        <a:buChar char="•"/>
                      </a:pPr>
                      <a:r>
                        <a:rPr lang="es-MX" sz="2000" noProof="0" dirty="0" smtClean="0">
                          <a:solidFill>
                            <a:srgbClr val="002060"/>
                          </a:solidFill>
                        </a:rPr>
                        <a:t>Un estudio  mostró que la </a:t>
                      </a:r>
                      <a:r>
                        <a:rPr lang="es-MX" sz="2000" baseline="0" noProof="0" dirty="0" smtClean="0">
                          <a:solidFill>
                            <a:srgbClr val="002060"/>
                          </a:solidFill>
                        </a:rPr>
                        <a:t>acupuntura era más efectiva que el topiramato en profilaxis de migraña crónica</a:t>
                      </a:r>
                      <a:endParaRPr lang="es-MX" sz="2000" noProof="0" dirty="0" smtClean="0">
                        <a:solidFill>
                          <a:srgbClr val="002060"/>
                        </a:solidFill>
                      </a:endParaRPr>
                    </a:p>
                  </a:txBody>
                  <a:tcPr marL="91445" marR="91445" marT="45732" marB="45732" anchor="ctr"/>
                </a:tc>
              </a:tr>
            </a:tbl>
          </a:graphicData>
        </a:graphic>
      </p:graphicFrame>
      <p:sp>
        <p:nvSpPr>
          <p:cNvPr id="5" name="Rectangle 3"/>
          <p:cNvSpPr>
            <a:spLocks noChangeArrowheads="1"/>
          </p:cNvSpPr>
          <p:nvPr/>
        </p:nvSpPr>
        <p:spPr bwMode="auto">
          <a:xfrm>
            <a:off x="19050" y="6092825"/>
            <a:ext cx="8874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 typeface="Arial" charset="0"/>
              <a:buNone/>
            </a:pPr>
            <a:r>
              <a:rPr lang="en-CA" altLang="fr-FR" sz="1000" dirty="0"/>
              <a:t>Holland S </a:t>
            </a:r>
            <a:r>
              <a:rPr lang="en-CA" altLang="fr-FR" sz="1000" i="1" dirty="0"/>
              <a:t>et al. Neurology. </a:t>
            </a:r>
            <a:r>
              <a:rPr lang="en-CA" altLang="fr-FR" sz="1000" dirty="0"/>
              <a:t>2012;78(17):1346-53; Lester M. 2012. Available at: </a:t>
            </a:r>
            <a:r>
              <a:rPr lang="en-CA" altLang="fr-FR" sz="1000" dirty="0">
                <a:hlinkClick r:id="rId3"/>
              </a:rPr>
              <a:t>http://nccam.nih.gov/sites/nccam.nih.gov/files/D462.pdf</a:t>
            </a:r>
            <a:r>
              <a:rPr lang="en-CA" altLang="fr-FR" sz="1000" dirty="0"/>
              <a:t>. Accessed 14 December, 2014; John PJ </a:t>
            </a:r>
            <a:r>
              <a:rPr lang="en-CA" altLang="fr-FR" sz="1000" i="1" dirty="0"/>
              <a:t>et al. Headache. </a:t>
            </a:r>
            <a:r>
              <a:rPr lang="en-CA" altLang="fr-FR" sz="1000" dirty="0"/>
              <a:t>2007;47(5):654-61; Mauskop A. </a:t>
            </a:r>
            <a:r>
              <a:rPr lang="en-CA" altLang="fr-FR" sz="1000" i="1" dirty="0"/>
              <a:t>Continuum (Minneap Minn). </a:t>
            </a:r>
            <a:r>
              <a:rPr lang="en-CA" altLang="fr-FR" sz="1000" dirty="0"/>
              <a:t>2012;18(4):796-806; Linde K </a:t>
            </a:r>
            <a:r>
              <a:rPr lang="en-CA" altLang="fr-FR" sz="1000" i="1" dirty="0"/>
              <a:t>et al. JAMA</a:t>
            </a:r>
            <a:r>
              <a:rPr lang="en-CA" altLang="fr-FR" sz="1000" dirty="0"/>
              <a:t>. 2005;293(17):2118-25; Yang CP </a:t>
            </a:r>
            <a:r>
              <a:rPr lang="en-CA" altLang="fr-FR" sz="1000" i="1" dirty="0"/>
              <a:t>et al. Cephalalgia. </a:t>
            </a:r>
            <a:r>
              <a:rPr lang="en-CA" altLang="fr-FR" sz="1000" dirty="0"/>
              <a:t>2011;31(15):1510-21; Guyuron B</a:t>
            </a:r>
            <a:r>
              <a:rPr lang="en-CA" altLang="fr-FR" sz="1000" i="1" dirty="0"/>
              <a:t>et al. Plast Reconstr Surg. </a:t>
            </a:r>
            <a:r>
              <a:rPr lang="en-CA" altLang="fr-FR" sz="1000" dirty="0"/>
              <a:t>2009;124(2):461-8; Guyuron B </a:t>
            </a:r>
            <a:r>
              <a:rPr lang="en-CA" altLang="fr-FR" sz="1000" i="1" dirty="0"/>
              <a:t>et al.</a:t>
            </a:r>
            <a:r>
              <a:rPr lang="en-CA" altLang="fr-FR" sz="1000" dirty="0"/>
              <a:t> </a:t>
            </a:r>
            <a:r>
              <a:rPr lang="en-CA" altLang="fr-FR" sz="1000" i="1" dirty="0"/>
              <a:t>Plast Reconstr Surg.</a:t>
            </a:r>
            <a:r>
              <a:rPr lang="en-CA" altLang="fr-FR" sz="1000" dirty="0"/>
              <a:t> 2011;127(2):603-8; Mullally WJ </a:t>
            </a:r>
            <a:r>
              <a:rPr lang="en-CA" altLang="fr-FR" sz="1000" i="1" dirty="0"/>
              <a:t>et al.</a:t>
            </a:r>
            <a:r>
              <a:rPr lang="en-CA" altLang="fr-FR" sz="1000" dirty="0"/>
              <a:t> </a:t>
            </a:r>
            <a:r>
              <a:rPr lang="en-CA" altLang="fr-FR" sz="1000" i="1" dirty="0"/>
              <a:t>Pain Physician. </a:t>
            </a:r>
            <a:r>
              <a:rPr lang="en-CA" altLang="fr-FR" sz="1000" dirty="0"/>
              <a:t>2009;12:1005-11; Pistoia F </a:t>
            </a:r>
            <a:r>
              <a:rPr lang="en-CA" altLang="fr-FR" sz="1000" i="1" dirty="0"/>
              <a:t>et al. Curr Pain Headache Rep. </a:t>
            </a:r>
            <a:r>
              <a:rPr lang="en-CA" altLang="fr-FR" sz="1000" dirty="0"/>
              <a:t>2013;17:304. </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1"/>
          <p:cNvSpPr txBox="1">
            <a:spLocks noChangeArrowheads="1"/>
          </p:cNvSpPr>
          <p:nvPr/>
        </p:nvSpPr>
        <p:spPr bwMode="auto">
          <a:xfrm flipH="1">
            <a:off x="1547813" y="3186113"/>
            <a:ext cx="6337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dirty="0" smtClean="0"/>
              <a:t>Manejo Farmacológico del </a:t>
            </a:r>
          </a:p>
          <a:p>
            <a:pPr algn="ctr" eaLnBrk="1" hangingPunct="1">
              <a:spcBef>
                <a:spcPct val="0"/>
              </a:spcBef>
              <a:buFontTx/>
              <a:buNone/>
            </a:pPr>
            <a:r>
              <a:rPr lang="es-MX" altLang="fr-FR" b="1" dirty="0" smtClean="0"/>
              <a:t>Ataque de Migraña</a:t>
            </a:r>
            <a:endParaRPr lang="es-MX" altLang="fr-FR"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33338" y="6554788"/>
            <a:ext cx="70471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WHO 2012. Headache disorders. Available at: </a:t>
            </a:r>
            <a:r>
              <a:rPr lang="en-CA" altLang="fr-FR" sz="1000" dirty="0">
                <a:hlinkClick r:id="rId3"/>
              </a:rPr>
              <a:t>http://www.who.int/mediacentre/factsheets/fs277/en/</a:t>
            </a:r>
            <a:r>
              <a:rPr lang="en-CA" altLang="fr-FR" sz="1000" dirty="0"/>
              <a:t>. Accessed March 31, 2015. </a:t>
            </a:r>
          </a:p>
        </p:txBody>
      </p:sp>
      <p:sp>
        <p:nvSpPr>
          <p:cNvPr id="34819" name="TextBox 6"/>
          <p:cNvSpPr txBox="1">
            <a:spLocks noChangeArrowheads="1"/>
          </p:cNvSpPr>
          <p:nvPr/>
        </p:nvSpPr>
        <p:spPr bwMode="auto">
          <a:xfrm>
            <a:off x="446088" y="1484784"/>
            <a:ext cx="8280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400" dirty="0" smtClean="0"/>
              <a:t>Entre los trastornos más comunes del sistema nervioso</a:t>
            </a:r>
          </a:p>
          <a:p>
            <a:pPr eaLnBrk="1" hangingPunct="1">
              <a:spcBef>
                <a:spcPct val="0"/>
              </a:spcBef>
            </a:pPr>
            <a:r>
              <a:rPr lang="es-MX" altLang="fr-FR" sz="2400" dirty="0" smtClean="0"/>
              <a:t>Asociados con </a:t>
            </a:r>
          </a:p>
          <a:p>
            <a:pPr lvl="1" eaLnBrk="1" hangingPunct="1">
              <a:spcBef>
                <a:spcPct val="0"/>
              </a:spcBef>
              <a:buFont typeface="Arial" charset="0"/>
              <a:buChar char="•"/>
            </a:pPr>
            <a:r>
              <a:rPr lang="es-MX" altLang="fr-FR" sz="2400" dirty="0" smtClean="0"/>
              <a:t>Carga personal del dolor</a:t>
            </a:r>
          </a:p>
          <a:p>
            <a:pPr lvl="2" eaLnBrk="1" hangingPunct="1">
              <a:spcBef>
                <a:spcPct val="0"/>
              </a:spcBef>
            </a:pPr>
            <a:r>
              <a:rPr lang="es-MX" altLang="fr-FR" sz="2000" dirty="0" smtClean="0"/>
              <a:t>Impacto negativo del dolor</a:t>
            </a:r>
          </a:p>
          <a:p>
            <a:pPr lvl="2" eaLnBrk="1" hangingPunct="1">
              <a:spcBef>
                <a:spcPct val="0"/>
              </a:spcBef>
            </a:pPr>
            <a:r>
              <a:rPr lang="es-MX" altLang="fr-FR" sz="2000" dirty="0" smtClean="0"/>
              <a:t>Calidad de vida reducida</a:t>
            </a:r>
          </a:p>
          <a:p>
            <a:pPr lvl="2" eaLnBrk="1" hangingPunct="1">
              <a:spcBef>
                <a:spcPct val="0"/>
              </a:spcBef>
            </a:pPr>
            <a:r>
              <a:rPr lang="es-MX" altLang="fr-FR" sz="2000" dirty="0" smtClean="0"/>
              <a:t>Discapacidad</a:t>
            </a:r>
          </a:p>
          <a:p>
            <a:pPr lvl="1" eaLnBrk="1" hangingPunct="1">
              <a:spcBef>
                <a:spcPct val="0"/>
              </a:spcBef>
              <a:buFont typeface="Arial" charset="0"/>
              <a:buChar char="•"/>
            </a:pPr>
            <a:r>
              <a:rPr lang="es-MX" altLang="fr-FR" sz="2400" dirty="0"/>
              <a:t>Carga del dolor </a:t>
            </a:r>
            <a:r>
              <a:rPr lang="es-MX" altLang="fr-FR" sz="2400" dirty="0" smtClean="0"/>
              <a:t>para la </a:t>
            </a:r>
            <a:r>
              <a:rPr lang="es-MX" altLang="fr-FR" sz="2400" dirty="0"/>
              <a:t>sociedad </a:t>
            </a:r>
            <a:endParaRPr lang="es-MX" altLang="fr-FR" sz="2400" dirty="0" smtClean="0"/>
          </a:p>
          <a:p>
            <a:pPr lvl="2" eaLnBrk="1" hangingPunct="1">
              <a:spcBef>
                <a:spcPct val="0"/>
              </a:spcBef>
            </a:pPr>
            <a:r>
              <a:rPr lang="es-MX" altLang="fr-FR" sz="2000" dirty="0" smtClean="0"/>
              <a:t>Costos directos</a:t>
            </a:r>
          </a:p>
          <a:p>
            <a:pPr lvl="2" eaLnBrk="1" hangingPunct="1">
              <a:spcBef>
                <a:spcPct val="0"/>
              </a:spcBef>
            </a:pPr>
            <a:r>
              <a:rPr lang="es-MX" altLang="fr-FR" sz="2000" dirty="0" smtClean="0"/>
              <a:t>Costos indirectos</a:t>
            </a:r>
          </a:p>
          <a:p>
            <a:pPr eaLnBrk="1" hangingPunct="1">
              <a:spcBef>
                <a:spcPct val="0"/>
              </a:spcBef>
            </a:pPr>
            <a:r>
              <a:rPr lang="es-MX" altLang="fr-FR" sz="2400" dirty="0" smtClean="0"/>
              <a:t>Una minoría de personas con trastornos por cefaleas diagnosticada correctamente</a:t>
            </a:r>
          </a:p>
        </p:txBody>
      </p:sp>
      <p:sp>
        <p:nvSpPr>
          <p:cNvPr id="34820" name="Title 1"/>
          <p:cNvSpPr>
            <a:spLocks noGrp="1"/>
          </p:cNvSpPr>
          <p:nvPr>
            <p:ph type="title"/>
          </p:nvPr>
        </p:nvSpPr>
        <p:spPr>
          <a:xfrm>
            <a:off x="447675" y="254000"/>
            <a:ext cx="8229600" cy="1143000"/>
          </a:xfrm>
        </p:spPr>
        <p:txBody>
          <a:bodyPr/>
          <a:lstStyle/>
          <a:p>
            <a:r>
              <a:rPr lang="es-MX" altLang="fr-FR" noProof="0" dirty="0" smtClean="0"/>
              <a:t>Trastornos Por Cefalea</a:t>
            </a:r>
          </a:p>
        </p:txBody>
      </p:sp>
      <p:sp>
        <p:nvSpPr>
          <p:cNvPr id="3" name="Rounded Rectangle 2"/>
          <p:cNvSpPr/>
          <p:nvPr/>
        </p:nvSpPr>
        <p:spPr>
          <a:xfrm>
            <a:off x="814388" y="5661025"/>
            <a:ext cx="7704137"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2000" b="1" dirty="0" smtClean="0">
                <a:solidFill>
                  <a:schemeClr val="bg1"/>
                </a:solidFill>
              </a:rPr>
              <a:t>La cefalea ha sido subestimada, </a:t>
            </a:r>
            <a:r>
              <a:rPr lang="es-MX" sz="2000" b="1" dirty="0" err="1" smtClean="0">
                <a:solidFill>
                  <a:schemeClr val="bg1"/>
                </a:solidFill>
              </a:rPr>
              <a:t>subdiagnosticada</a:t>
            </a:r>
            <a:r>
              <a:rPr lang="es-MX" sz="2000" b="1" dirty="0" smtClean="0">
                <a:solidFill>
                  <a:schemeClr val="bg1"/>
                </a:solidFill>
              </a:rPr>
              <a:t>, y sub-tratada en todo el mundo</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47675" y="254000"/>
            <a:ext cx="8229600" cy="1143000"/>
          </a:xfrm>
        </p:spPr>
        <p:txBody>
          <a:bodyPr>
            <a:normAutofit/>
          </a:bodyPr>
          <a:lstStyle/>
          <a:p>
            <a:r>
              <a:rPr lang="es-MX" altLang="fr-FR" dirty="0" smtClean="0"/>
              <a:t>Atención Estratificada de Migraña</a:t>
            </a:r>
          </a:p>
        </p:txBody>
      </p:sp>
      <p:sp>
        <p:nvSpPr>
          <p:cNvPr id="90115" name="Rectangle 2"/>
          <p:cNvSpPr>
            <a:spLocks noChangeArrowheads="1"/>
          </p:cNvSpPr>
          <p:nvPr/>
        </p:nvSpPr>
        <p:spPr bwMode="auto">
          <a:xfrm>
            <a:off x="0" y="6638925"/>
            <a:ext cx="88741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Lipton RB </a:t>
            </a:r>
            <a:r>
              <a:rPr lang="en-CA" altLang="fr-FR" sz="1000" i="1" dirty="0"/>
              <a:t>et al. JAMA</a:t>
            </a:r>
            <a:r>
              <a:rPr lang="en-CA" altLang="fr-FR" sz="1000" dirty="0"/>
              <a:t>. 2000;284(20):2599-605.</a:t>
            </a:r>
          </a:p>
        </p:txBody>
      </p:sp>
      <p:pic>
        <p:nvPicPr>
          <p:cNvPr id="901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6416675" cy="505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283968" y="1764333"/>
            <a:ext cx="2266774" cy="369332"/>
          </a:xfrm>
          <a:prstGeom prst="rect">
            <a:avLst/>
          </a:prstGeom>
          <a:solidFill>
            <a:srgbClr val="F0F3FA"/>
          </a:solidFill>
        </p:spPr>
        <p:txBody>
          <a:bodyPr wrap="none" rtlCol="0">
            <a:spAutoFit/>
          </a:bodyPr>
          <a:lstStyle/>
          <a:p>
            <a:r>
              <a:rPr lang="es-MX" b="1" dirty="0" smtClean="0">
                <a:solidFill>
                  <a:srgbClr val="002060"/>
                </a:solidFill>
              </a:rPr>
              <a:t>Atención Estratificada</a:t>
            </a:r>
            <a:endParaRPr lang="es-MX" b="1" dirty="0">
              <a:solidFill>
                <a:srgbClr val="002060"/>
              </a:solidFill>
            </a:endParaRPr>
          </a:p>
        </p:txBody>
      </p:sp>
      <p:sp>
        <p:nvSpPr>
          <p:cNvPr id="6" name="5 CuadroTexto"/>
          <p:cNvSpPr txBox="1"/>
          <p:nvPr/>
        </p:nvSpPr>
        <p:spPr>
          <a:xfrm>
            <a:off x="4283968" y="2133665"/>
            <a:ext cx="3546484" cy="369332"/>
          </a:xfrm>
          <a:prstGeom prst="rect">
            <a:avLst/>
          </a:prstGeom>
          <a:solidFill>
            <a:srgbClr val="F0F3FA"/>
          </a:solidFill>
        </p:spPr>
        <p:txBody>
          <a:bodyPr wrap="none" rtlCol="0">
            <a:spAutoFit/>
          </a:bodyPr>
          <a:lstStyle/>
          <a:p>
            <a:r>
              <a:rPr lang="es-MX" b="1" dirty="0" smtClean="0">
                <a:solidFill>
                  <a:srgbClr val="002060"/>
                </a:solidFill>
              </a:rPr>
              <a:t>Atención Escalonada </a:t>
            </a:r>
            <a:r>
              <a:rPr lang="es-MX" b="1" dirty="0">
                <a:solidFill>
                  <a:srgbClr val="002060"/>
                </a:solidFill>
              </a:rPr>
              <a:t>E</a:t>
            </a:r>
            <a:r>
              <a:rPr lang="es-MX" b="1" dirty="0" smtClean="0">
                <a:solidFill>
                  <a:srgbClr val="002060"/>
                </a:solidFill>
              </a:rPr>
              <a:t>ntre Ataques</a:t>
            </a:r>
            <a:endParaRPr lang="es-MX" b="1" dirty="0">
              <a:solidFill>
                <a:srgbClr val="002060"/>
              </a:solidFill>
            </a:endParaRPr>
          </a:p>
        </p:txBody>
      </p:sp>
      <p:sp>
        <p:nvSpPr>
          <p:cNvPr id="7" name="6 CuadroTexto"/>
          <p:cNvSpPr txBox="1"/>
          <p:nvPr/>
        </p:nvSpPr>
        <p:spPr>
          <a:xfrm>
            <a:off x="4283968" y="2517515"/>
            <a:ext cx="4132670" cy="369332"/>
          </a:xfrm>
          <a:prstGeom prst="rect">
            <a:avLst/>
          </a:prstGeom>
          <a:solidFill>
            <a:srgbClr val="F0F3FA"/>
          </a:solidFill>
        </p:spPr>
        <p:txBody>
          <a:bodyPr wrap="none" rtlCol="0">
            <a:spAutoFit/>
          </a:bodyPr>
          <a:lstStyle/>
          <a:p>
            <a:r>
              <a:rPr lang="es-MX" b="1" dirty="0" smtClean="0">
                <a:solidFill>
                  <a:srgbClr val="002060"/>
                </a:solidFill>
              </a:rPr>
              <a:t>Atención Escalonada Durante los Ataques</a:t>
            </a:r>
            <a:endParaRPr lang="es-MX" b="1" dirty="0">
              <a:solidFill>
                <a:srgbClr val="002060"/>
              </a:solidFill>
            </a:endParaRPr>
          </a:p>
        </p:txBody>
      </p:sp>
      <p:sp>
        <p:nvSpPr>
          <p:cNvPr id="8" name="7 CuadroTexto"/>
          <p:cNvSpPr txBox="1"/>
          <p:nvPr/>
        </p:nvSpPr>
        <p:spPr>
          <a:xfrm rot="16200000">
            <a:off x="160036" y="3694807"/>
            <a:ext cx="1924181" cy="369332"/>
          </a:xfrm>
          <a:prstGeom prst="rect">
            <a:avLst/>
          </a:prstGeom>
          <a:solidFill>
            <a:srgbClr val="F0F3FA"/>
          </a:solidFill>
        </p:spPr>
        <p:txBody>
          <a:bodyPr wrap="none" rtlCol="0">
            <a:spAutoFit/>
          </a:bodyPr>
          <a:lstStyle/>
          <a:p>
            <a:r>
              <a:rPr lang="es-MX" b="1" dirty="0" smtClean="0">
                <a:solidFill>
                  <a:srgbClr val="002060"/>
                </a:solidFill>
              </a:rPr>
              <a:t>Discapacidad, mm</a:t>
            </a:r>
            <a:endParaRPr lang="es-MX" b="1" dirty="0">
              <a:solidFill>
                <a:srgbClr val="002060"/>
              </a:solidFill>
            </a:endParaRPr>
          </a:p>
        </p:txBody>
      </p:sp>
      <p:sp>
        <p:nvSpPr>
          <p:cNvPr id="10" name="9 CuadroTexto"/>
          <p:cNvSpPr txBox="1"/>
          <p:nvPr/>
        </p:nvSpPr>
        <p:spPr>
          <a:xfrm>
            <a:off x="3275856" y="5517232"/>
            <a:ext cx="2651560" cy="369332"/>
          </a:xfrm>
          <a:prstGeom prst="rect">
            <a:avLst/>
          </a:prstGeom>
          <a:solidFill>
            <a:srgbClr val="F0F3FA"/>
          </a:solidFill>
        </p:spPr>
        <p:txBody>
          <a:bodyPr wrap="none" rtlCol="0">
            <a:spAutoFit/>
          </a:bodyPr>
          <a:lstStyle/>
          <a:p>
            <a:r>
              <a:rPr lang="es-MX" b="1" dirty="0" smtClean="0">
                <a:solidFill>
                  <a:srgbClr val="002060"/>
                </a:solidFill>
              </a:rPr>
              <a:t>Tiempo Post-dosis (horas)</a:t>
            </a:r>
            <a:endParaRPr lang="es-MX" b="1" dirty="0">
              <a:solidFill>
                <a:srgbClr val="002060"/>
              </a:solidFill>
            </a:endParaRPr>
          </a:p>
        </p:txBody>
      </p:sp>
      <p:sp>
        <p:nvSpPr>
          <p:cNvPr id="11" name="10 CuadroTexto"/>
          <p:cNvSpPr txBox="1"/>
          <p:nvPr/>
        </p:nvSpPr>
        <p:spPr>
          <a:xfrm>
            <a:off x="2602274" y="5886564"/>
            <a:ext cx="3998723" cy="369332"/>
          </a:xfrm>
          <a:prstGeom prst="rect">
            <a:avLst/>
          </a:prstGeom>
          <a:solidFill>
            <a:srgbClr val="F0F3FA"/>
          </a:solidFill>
        </p:spPr>
        <p:txBody>
          <a:bodyPr wrap="none" rtlCol="0">
            <a:spAutoFit/>
          </a:bodyPr>
          <a:lstStyle/>
          <a:p>
            <a:r>
              <a:rPr lang="es-MX" b="1" dirty="0" smtClean="0">
                <a:solidFill>
                  <a:srgbClr val="002060"/>
                </a:solidFill>
              </a:rPr>
              <a:t>Tiempo de Discapacidad por ≤6 Ataques</a:t>
            </a:r>
            <a:endParaRPr lang="es-MX" b="1" dirty="0">
              <a:solidFill>
                <a:srgbClr val="002060"/>
              </a:solidFill>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409575" y="1525588"/>
            <a:ext cx="82804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400"/>
              </a:spcAft>
            </a:pPr>
            <a:r>
              <a:rPr lang="es-MX" altLang="fr-FR" sz="2000" dirty="0" smtClean="0"/>
              <a:t>Frecuencia de cefaleas</a:t>
            </a:r>
          </a:p>
          <a:p>
            <a:pPr eaLnBrk="1" hangingPunct="1">
              <a:spcBef>
                <a:spcPct val="0"/>
              </a:spcBef>
              <a:spcAft>
                <a:spcPts val="400"/>
              </a:spcAft>
            </a:pPr>
            <a:r>
              <a:rPr lang="es-MX" altLang="fr-FR" sz="2000" dirty="0" smtClean="0"/>
              <a:t>Severidad de cefaleas</a:t>
            </a:r>
          </a:p>
          <a:p>
            <a:pPr eaLnBrk="1" hangingPunct="1">
              <a:spcBef>
                <a:spcPct val="0"/>
              </a:spcBef>
              <a:spcAft>
                <a:spcPts val="400"/>
              </a:spcAft>
            </a:pPr>
            <a:r>
              <a:rPr lang="es-MX" altLang="fr-FR" sz="2000" dirty="0" smtClean="0"/>
              <a:t>Qué tan rápido se desarrolla la cefalea</a:t>
            </a:r>
          </a:p>
          <a:p>
            <a:pPr eaLnBrk="1" hangingPunct="1">
              <a:spcBef>
                <a:spcPct val="0"/>
              </a:spcBef>
              <a:spcAft>
                <a:spcPts val="400"/>
              </a:spcAft>
            </a:pPr>
            <a:r>
              <a:rPr lang="es-MX" altLang="fr-FR" sz="2000" dirty="0" smtClean="0"/>
              <a:t>Duración de la cefalea</a:t>
            </a:r>
          </a:p>
          <a:p>
            <a:pPr eaLnBrk="1" hangingPunct="1">
              <a:spcBef>
                <a:spcPct val="0"/>
              </a:spcBef>
              <a:spcAft>
                <a:spcPts val="400"/>
              </a:spcAft>
            </a:pPr>
            <a:r>
              <a:rPr lang="es-MX" altLang="fr-FR" sz="2000" dirty="0" smtClean="0"/>
              <a:t>Tendencia de recurrencias de cefalea</a:t>
            </a:r>
          </a:p>
          <a:p>
            <a:pPr eaLnBrk="1" hangingPunct="1">
              <a:spcBef>
                <a:spcPct val="0"/>
              </a:spcBef>
              <a:spcAft>
                <a:spcPts val="400"/>
              </a:spcAft>
            </a:pPr>
            <a:r>
              <a:rPr lang="es-MX" altLang="fr-FR" sz="2000" dirty="0" smtClean="0"/>
              <a:t>Discapacidad causada por cefaleas</a:t>
            </a:r>
          </a:p>
          <a:p>
            <a:pPr eaLnBrk="1" hangingPunct="1">
              <a:spcBef>
                <a:spcPct val="0"/>
              </a:spcBef>
              <a:spcAft>
                <a:spcPts val="400"/>
              </a:spcAft>
            </a:pPr>
            <a:r>
              <a:rPr lang="es-MX" altLang="fr-FR" sz="2000" dirty="0" smtClean="0"/>
              <a:t>Síntomas asociados (</a:t>
            </a:r>
            <a:r>
              <a:rPr lang="es-MX" altLang="fr-FR" sz="2000" i="1" dirty="0" smtClean="0"/>
              <a:t>ej: </a:t>
            </a:r>
            <a:r>
              <a:rPr lang="es-MX" altLang="fr-FR" sz="2000" dirty="0" smtClean="0"/>
              <a:t>nausea)</a:t>
            </a:r>
          </a:p>
          <a:p>
            <a:pPr eaLnBrk="1" hangingPunct="1">
              <a:spcBef>
                <a:spcPct val="0"/>
              </a:spcBef>
              <a:spcAft>
                <a:spcPts val="400"/>
              </a:spcAft>
            </a:pPr>
            <a:r>
              <a:rPr lang="es-MX" altLang="fr-FR" sz="2000" dirty="0" smtClean="0"/>
              <a:t>Respuesta previa a la terapia</a:t>
            </a:r>
          </a:p>
          <a:p>
            <a:pPr eaLnBrk="1" hangingPunct="1">
              <a:spcBef>
                <a:spcPct val="0"/>
              </a:spcBef>
              <a:spcAft>
                <a:spcPts val="400"/>
              </a:spcAft>
            </a:pPr>
            <a:r>
              <a:rPr lang="es-MX" altLang="fr-FR" sz="2000" dirty="0"/>
              <a:t>E</a:t>
            </a:r>
            <a:r>
              <a:rPr lang="es-MX" altLang="fr-FR" sz="2000" dirty="0" smtClean="0"/>
              <a:t>ventos adversos asociados con medicamentos</a:t>
            </a:r>
          </a:p>
          <a:p>
            <a:pPr eaLnBrk="1" hangingPunct="1">
              <a:spcBef>
                <a:spcPct val="0"/>
              </a:spcBef>
              <a:spcAft>
                <a:spcPts val="400"/>
              </a:spcAft>
            </a:pPr>
            <a:r>
              <a:rPr lang="es-MX" altLang="fr-FR" sz="2000" dirty="0" smtClean="0"/>
              <a:t>Preferencia del paciente</a:t>
            </a:r>
            <a:endParaRPr lang="es-MX" altLang="fr-FR" sz="2000" dirty="0"/>
          </a:p>
        </p:txBody>
      </p:sp>
      <p:sp>
        <p:nvSpPr>
          <p:cNvPr id="5" name="Rectangle 4"/>
          <p:cNvSpPr/>
          <p:nvPr/>
        </p:nvSpPr>
        <p:spPr>
          <a:xfrm>
            <a:off x="34925" y="6542088"/>
            <a:ext cx="9109075" cy="247650"/>
          </a:xfrm>
          <a:prstGeom prst="rect">
            <a:avLst/>
          </a:prstGeom>
        </p:spPr>
        <p:txBody>
          <a:bodyPr>
            <a:spAutoFit/>
          </a:bodyPr>
          <a:lstStyle/>
          <a:p>
            <a:pPr fontAlgn="auto">
              <a:spcBef>
                <a:spcPts val="0"/>
              </a:spcBef>
              <a:spcAft>
                <a:spcPts val="300"/>
              </a:spcAft>
              <a:defRPr/>
            </a:pPr>
            <a:r>
              <a:rPr lang="en-CA" sz="1000" spc="-20" dirty="0">
                <a:solidFill>
                  <a:srgbClr val="002060"/>
                </a:solidFill>
              </a:rPr>
              <a:t>American Headache Society. Brainstorm. 2004. Available at: http://www.americanheadachesociety.org/assets/1/7/Book_-_Brainstorm_Syllabus.pdf. Accessed 04 December, 2014. </a:t>
            </a:r>
          </a:p>
        </p:txBody>
      </p:sp>
      <p:sp>
        <p:nvSpPr>
          <p:cNvPr id="4" name="Rounded Rectangle 3"/>
          <p:cNvSpPr/>
          <p:nvPr/>
        </p:nvSpPr>
        <p:spPr>
          <a:xfrm>
            <a:off x="344315" y="5209074"/>
            <a:ext cx="8411077" cy="124426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600"/>
              </a:spcAft>
              <a:buFont typeface="Arial" panose="020B0604020202020204" pitchFamily="34" charset="0"/>
              <a:buChar char="•"/>
              <a:defRPr/>
            </a:pPr>
            <a:r>
              <a:rPr lang="es-MX" b="1" dirty="0" smtClean="0">
                <a:solidFill>
                  <a:prstClr val="white"/>
                </a:solidFill>
              </a:rPr>
              <a:t>Se debe ofrecer a los pacientes un </a:t>
            </a:r>
            <a:r>
              <a:rPr lang="es-MX" b="1" dirty="0" smtClean="0">
                <a:solidFill>
                  <a:schemeClr val="bg1"/>
                </a:solidFill>
              </a:rPr>
              <a:t>medicamento de fondo apropiado si su medicamento acudo inicial no brinda alivio</a:t>
            </a:r>
          </a:p>
          <a:p>
            <a:pPr marL="285750" indent="-285750" fontAlgn="auto">
              <a:spcBef>
                <a:spcPts val="0"/>
              </a:spcBef>
              <a:spcAft>
                <a:spcPts val="0"/>
              </a:spcAft>
              <a:buFont typeface="Arial" panose="020B0604020202020204" pitchFamily="34" charset="0"/>
              <a:buChar char="•"/>
              <a:defRPr/>
            </a:pPr>
            <a:r>
              <a:rPr lang="es-MX" b="1" dirty="0" smtClean="0">
                <a:solidFill>
                  <a:schemeClr val="bg1"/>
                </a:solidFill>
              </a:rPr>
              <a:t>Los pacientes deben tener un medicamento de rescate p</a:t>
            </a:r>
            <a:r>
              <a:rPr lang="es-MX" b="1" dirty="0" smtClean="0">
                <a:solidFill>
                  <a:prstClr val="white"/>
                </a:solidFill>
              </a:rPr>
              <a:t>ara uso en casa en caso de falla completa del tratamiento</a:t>
            </a:r>
            <a:endParaRPr lang="es-MX" b="1" dirty="0">
              <a:solidFill>
                <a:prstClr val="white"/>
              </a:solidFill>
            </a:endParaRPr>
          </a:p>
        </p:txBody>
      </p:sp>
      <p:sp>
        <p:nvSpPr>
          <p:cNvPr id="91143" name="Title 5"/>
          <p:cNvSpPr>
            <a:spLocks noGrp="1"/>
          </p:cNvSpPr>
          <p:nvPr>
            <p:ph type="title"/>
          </p:nvPr>
        </p:nvSpPr>
        <p:spPr>
          <a:xfrm>
            <a:off x="447675" y="254000"/>
            <a:ext cx="8229600" cy="1143000"/>
          </a:xfrm>
        </p:spPr>
        <p:txBody>
          <a:bodyPr>
            <a:normAutofit fontScale="90000"/>
          </a:bodyPr>
          <a:lstStyle/>
          <a:p>
            <a:r>
              <a:rPr lang="es-MX" altLang="fr-FR" sz="3200" dirty="0" smtClean="0"/>
              <a:t>Consideraciones para Seleccionar un Medicamento para el Tratamiento Agudo de Migraña</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dirty="0" smtClean="0"/>
              <a:t>Medicamentos para el Manejo Agudo de Migraña</a:t>
            </a:r>
            <a:endParaRPr lang="es-MX" dirty="0"/>
          </a:p>
        </p:txBody>
      </p:sp>
      <p:sp>
        <p:nvSpPr>
          <p:cNvPr id="3" name="Rectangle 2"/>
          <p:cNvSpPr/>
          <p:nvPr/>
        </p:nvSpPr>
        <p:spPr>
          <a:xfrm>
            <a:off x="93663" y="6165850"/>
            <a:ext cx="2894012" cy="830997"/>
          </a:xfrm>
          <a:prstGeom prst="rect">
            <a:avLst/>
          </a:prstGeom>
        </p:spPr>
        <p:txBody>
          <a:bodyPr>
            <a:spAutoFit/>
          </a:bodyPr>
          <a:lstStyle/>
          <a:p>
            <a:pPr fontAlgn="auto">
              <a:lnSpc>
                <a:spcPct val="80000"/>
              </a:lnSpc>
              <a:spcBef>
                <a:spcPts val="0"/>
              </a:spcBef>
              <a:spcAft>
                <a:spcPts val="0"/>
              </a:spcAft>
              <a:defRPr/>
            </a:pPr>
            <a:r>
              <a:rPr lang="es-MX" sz="1000" dirty="0" smtClean="0">
                <a:solidFill>
                  <a:schemeClr val="tx2"/>
                </a:solidFill>
                <a:latin typeface="Calibri"/>
                <a:cs typeface="+mn-cs"/>
              </a:rPr>
              <a:t>AINE= droga antiinflamatoria no-esteroidea;</a:t>
            </a:r>
            <a:br>
              <a:rPr lang="es-MX" sz="1000" dirty="0" smtClean="0">
                <a:solidFill>
                  <a:schemeClr val="tx2"/>
                </a:solidFill>
                <a:latin typeface="Calibri"/>
                <a:cs typeface="+mn-cs"/>
              </a:rPr>
            </a:br>
            <a:r>
              <a:rPr lang="es-MX" sz="1000" dirty="0" smtClean="0">
                <a:solidFill>
                  <a:schemeClr val="tx2"/>
                </a:solidFill>
                <a:latin typeface="Calibri"/>
                <a:cs typeface="+mn-cs"/>
              </a:rPr>
              <a:t>IM = intramuscular; IV = intra venoso</a:t>
            </a:r>
          </a:p>
          <a:p>
            <a:pPr fontAlgn="auto">
              <a:lnSpc>
                <a:spcPct val="80000"/>
              </a:lnSpc>
              <a:spcBef>
                <a:spcPts val="0"/>
              </a:spcBef>
              <a:spcAft>
                <a:spcPts val="0"/>
              </a:spcAft>
              <a:defRPr/>
            </a:pPr>
            <a:r>
              <a:rPr lang="en-CA" sz="1000" dirty="0">
                <a:solidFill>
                  <a:schemeClr val="tx2"/>
                </a:solidFill>
                <a:latin typeface="Calibri"/>
              </a:rPr>
              <a:t>Marmura MJ </a:t>
            </a:r>
            <a:r>
              <a:rPr lang="en-CA" sz="1000" i="1" dirty="0">
                <a:solidFill>
                  <a:schemeClr val="tx2"/>
                </a:solidFill>
                <a:latin typeface="Calibri"/>
              </a:rPr>
              <a:t>et al. Headache</a:t>
            </a:r>
            <a:r>
              <a:rPr lang="en-CA" sz="1000" dirty="0">
                <a:solidFill>
                  <a:schemeClr val="tx2"/>
                </a:solidFill>
                <a:latin typeface="Calibri"/>
              </a:rPr>
              <a:t>. 2015;55(1):3-20.; </a:t>
            </a:r>
            <a:r>
              <a:rPr lang="en-CA" sz="1000" dirty="0">
                <a:solidFill>
                  <a:schemeClr val="tx2"/>
                </a:solidFill>
              </a:rPr>
              <a:t>Worthington I </a:t>
            </a:r>
            <a:r>
              <a:rPr lang="en-CA" sz="1000" i="1" dirty="0">
                <a:solidFill>
                  <a:schemeClr val="tx2"/>
                </a:solidFill>
              </a:rPr>
              <a:t>et al. Can J Neurol Sci. </a:t>
            </a:r>
            <a:r>
              <a:rPr lang="en-CA" sz="1000" dirty="0">
                <a:solidFill>
                  <a:schemeClr val="tx2"/>
                </a:solidFill>
              </a:rPr>
              <a:t>2013;40(5 Suppl 3):S1-S80.</a:t>
            </a:r>
            <a:endParaRPr lang="en-CA" sz="1000" dirty="0">
              <a:solidFill>
                <a:schemeClr val="tx2"/>
              </a:solidFill>
              <a:latin typeface="Calibri"/>
            </a:endParaRPr>
          </a:p>
          <a:p>
            <a:pPr fontAlgn="auto">
              <a:lnSpc>
                <a:spcPct val="80000"/>
              </a:lnSpc>
              <a:spcBef>
                <a:spcPts val="0"/>
              </a:spcBef>
              <a:spcAft>
                <a:spcPts val="0"/>
              </a:spcAft>
              <a:defRPr/>
            </a:pPr>
            <a:r>
              <a:rPr lang="es-MX" sz="1000" dirty="0" smtClean="0">
                <a:solidFill>
                  <a:srgbClr val="FF0000"/>
                </a:solidFill>
              </a:rPr>
              <a:t>.</a:t>
            </a:r>
            <a:endParaRPr lang="es-MX" sz="1000" dirty="0">
              <a:solidFill>
                <a:srgbClr val="FF0000"/>
              </a:solidFill>
              <a:latin typeface="Calibri"/>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029333506"/>
              </p:ext>
            </p:extLst>
          </p:nvPr>
        </p:nvGraphicFramePr>
        <p:xfrm>
          <a:off x="250825" y="1484313"/>
          <a:ext cx="2520950" cy="4603749"/>
        </p:xfrm>
        <a:graphic>
          <a:graphicData uri="http://schemas.openxmlformats.org/drawingml/2006/table">
            <a:tbl>
              <a:tblPr firstRow="1" bandRow="1">
                <a:tableStyleId>{5C22544A-7EE6-4342-B048-85BDC9FD1C3A}</a:tableStyleId>
              </a:tblPr>
              <a:tblGrid>
                <a:gridCol w="1260475"/>
                <a:gridCol w="252263"/>
                <a:gridCol w="1008212"/>
              </a:tblGrid>
              <a:tr h="274375">
                <a:tc gridSpan="3">
                  <a:txBody>
                    <a:bodyPr/>
                    <a:lstStyle/>
                    <a:p>
                      <a:pPr algn="ctr"/>
                      <a:r>
                        <a:rPr lang="es-MX" sz="1200" b="1" noProof="0" dirty="0" smtClean="0"/>
                        <a:t>Nivel A de Evidencia</a:t>
                      </a:r>
                      <a:endParaRPr lang="es-MX" sz="1200" b="1" noProof="0" dirty="0">
                        <a:solidFill>
                          <a:schemeClr val="bg1"/>
                        </a:solidFill>
                      </a:endParaRPr>
                    </a:p>
                  </a:txBody>
                  <a:tcPr marL="91474" marR="91474" marT="45729" marB="45729" anchor="ctr"/>
                </a:tc>
                <a:tc hMerge="1">
                  <a:txBody>
                    <a:bodyPr/>
                    <a:lstStyle/>
                    <a:p>
                      <a:endParaRPr lang="en-CA"/>
                    </a:p>
                  </a:txBody>
                  <a:tcPr/>
                </a:tc>
                <a:tc hMerge="1">
                  <a:txBody>
                    <a:bodyPr/>
                    <a:lstStyle/>
                    <a:p>
                      <a:endParaRPr lang="en-CA"/>
                    </a:p>
                  </a:txBody>
                  <a:tcPr/>
                </a:tc>
              </a:tr>
              <a:tr h="465314">
                <a:tc gridSpan="3">
                  <a:txBody>
                    <a:bodyPr/>
                    <a:lstStyle/>
                    <a:p>
                      <a:r>
                        <a:rPr lang="es-MX" sz="1200" b="1" noProof="0" dirty="0" smtClean="0">
                          <a:solidFill>
                            <a:srgbClr val="002060"/>
                          </a:solidFill>
                        </a:rPr>
                        <a:t>Analgésico</a:t>
                      </a:r>
                    </a:p>
                    <a:p>
                      <a:pPr marL="88900" indent="0"/>
                      <a:r>
                        <a:rPr lang="es-MX" sz="1200" noProof="0" dirty="0" smtClean="0">
                          <a:solidFill>
                            <a:srgbClr val="002060"/>
                          </a:solidFill>
                        </a:rPr>
                        <a:t>Acetaminofén</a:t>
                      </a:r>
                    </a:p>
                  </a:txBody>
                  <a:tcPr marL="91474" marR="91474" marT="45729" marB="45729" anchor="ctr"/>
                </a:tc>
                <a:tc hMerge="1">
                  <a:txBody>
                    <a:bodyPr/>
                    <a:lstStyle/>
                    <a:p>
                      <a:endParaRPr lang="en-CA"/>
                    </a:p>
                  </a:txBody>
                  <a:tcPr/>
                </a:tc>
                <a:tc hMerge="1">
                  <a:txBody>
                    <a:bodyPr/>
                    <a:lstStyle/>
                    <a:p>
                      <a:endParaRPr lang="en-CA"/>
                    </a:p>
                  </a:txBody>
                  <a:tcPr/>
                </a:tc>
              </a:tr>
              <a:tr h="465314">
                <a:tc gridSpan="3">
                  <a:txBody>
                    <a:bodyPr/>
                    <a:lstStyle/>
                    <a:p>
                      <a:r>
                        <a:rPr lang="es-MX" sz="1200" b="1" noProof="0" dirty="0" smtClean="0">
                          <a:solidFill>
                            <a:srgbClr val="002060"/>
                          </a:solidFill>
                        </a:rPr>
                        <a:t>Ergot</a:t>
                      </a:r>
                    </a:p>
                    <a:p>
                      <a:pPr marL="88900" indent="0"/>
                      <a:r>
                        <a:rPr lang="es-MX" sz="1200" b="0" noProof="0" dirty="0" smtClean="0">
                          <a:solidFill>
                            <a:srgbClr val="002060"/>
                          </a:solidFill>
                        </a:rPr>
                        <a:t>Dihidroergotamina (DHE)</a:t>
                      </a:r>
                      <a:endParaRPr lang="es-MX" sz="1200" b="0" noProof="0" dirty="0">
                        <a:solidFill>
                          <a:srgbClr val="002060"/>
                        </a:solidFill>
                      </a:endParaRPr>
                    </a:p>
                  </a:txBody>
                  <a:tcPr marL="91474" marR="91474" marT="45729" marB="45729" anchor="ctr"/>
                </a:tc>
                <a:tc hMerge="1">
                  <a:txBody>
                    <a:bodyPr/>
                    <a:lstStyle/>
                    <a:p>
                      <a:endParaRPr lang="en-CA"/>
                    </a:p>
                  </a:txBody>
                  <a:tcPr/>
                </a:tc>
                <a:tc hMerge="1">
                  <a:txBody>
                    <a:bodyPr/>
                    <a:lstStyle/>
                    <a:p>
                      <a:endParaRPr lang="en-CA"/>
                    </a:p>
                  </a:txBody>
                  <a:tcPr/>
                </a:tc>
              </a:tr>
              <a:tr h="823125">
                <a:tc gridSpan="2">
                  <a:txBody>
                    <a:bodyPr/>
                    <a:lstStyle/>
                    <a:p>
                      <a:r>
                        <a:rPr lang="es-MX" sz="1200" b="1" noProof="0" dirty="0" smtClean="0">
                          <a:solidFill>
                            <a:srgbClr val="002060"/>
                          </a:solidFill>
                        </a:rPr>
                        <a:t>AINEs</a:t>
                      </a:r>
                    </a:p>
                    <a:p>
                      <a:pPr marL="88900" indent="0"/>
                      <a:r>
                        <a:rPr lang="es-MX" sz="1200" b="0" noProof="0" dirty="0" smtClean="0">
                          <a:solidFill>
                            <a:srgbClr val="002060"/>
                          </a:solidFill>
                        </a:rPr>
                        <a:t>Ácido acetilsalicílico (ASA)</a:t>
                      </a:r>
                    </a:p>
                    <a:p>
                      <a:pPr marL="88900" indent="0"/>
                      <a:r>
                        <a:rPr lang="es-MX" sz="1200" b="0" noProof="0" dirty="0" smtClean="0">
                          <a:solidFill>
                            <a:srgbClr val="002060"/>
                          </a:solidFill>
                        </a:rPr>
                        <a:t>Diclofenaco</a:t>
                      </a:r>
                    </a:p>
                  </a:txBody>
                  <a:tcPr marL="91474" marR="91474" marT="45729" marB="45729" anchor="ctr"/>
                </a:tc>
                <a:tc hMerge="1">
                  <a:txBody>
                    <a:bodyPr/>
                    <a:lstStyle/>
                    <a:p>
                      <a:pPr marL="88900" indent="0"/>
                      <a:endParaRPr lang="en-CA" sz="1200" dirty="0">
                        <a:solidFill>
                          <a:srgbClr val="002060"/>
                        </a:solidFill>
                      </a:endParaRPr>
                    </a:p>
                  </a:txBody>
                  <a:tcPr anchor="ctr"/>
                </a:tc>
                <a:tc>
                  <a:txBody>
                    <a:bodyPr/>
                    <a:lstStyle/>
                    <a:p>
                      <a:pPr marL="88900" indent="0"/>
                      <a:endParaRPr lang="es-MX" sz="1200" noProof="0" dirty="0" smtClean="0">
                        <a:solidFill>
                          <a:srgbClr val="002060"/>
                        </a:solidFill>
                      </a:endParaRPr>
                    </a:p>
                    <a:p>
                      <a:pPr marL="88900" indent="0"/>
                      <a:r>
                        <a:rPr lang="es-MX" sz="1200" noProof="0" dirty="0" smtClean="0">
                          <a:solidFill>
                            <a:srgbClr val="002060"/>
                          </a:solidFill>
                        </a:rPr>
                        <a:t>Ibuprofeno</a:t>
                      </a:r>
                    </a:p>
                    <a:p>
                      <a:pPr marL="88900" indent="0"/>
                      <a:r>
                        <a:rPr lang="es-MX" sz="1200" noProof="0" dirty="0" smtClean="0">
                          <a:solidFill>
                            <a:srgbClr val="002060"/>
                          </a:solidFill>
                        </a:rPr>
                        <a:t>Naproxeno</a:t>
                      </a:r>
                      <a:endParaRPr lang="es-MX" sz="1200" noProof="0" dirty="0">
                        <a:solidFill>
                          <a:srgbClr val="002060"/>
                        </a:solidFill>
                      </a:endParaRPr>
                    </a:p>
                  </a:txBody>
                  <a:tcPr marL="91474" marR="91474" marT="45729" marB="45729" anchor="ctr"/>
                </a:tc>
              </a:tr>
              <a:tr h="823125">
                <a:tc gridSpan="3">
                  <a:txBody>
                    <a:bodyPr/>
                    <a:lstStyle/>
                    <a:p>
                      <a:r>
                        <a:rPr lang="es-MX" sz="1200" b="1" noProof="0" dirty="0" smtClean="0">
                          <a:solidFill>
                            <a:srgbClr val="002060"/>
                          </a:solidFill>
                        </a:rPr>
                        <a:t>Opioides</a:t>
                      </a:r>
                    </a:p>
                    <a:p>
                      <a:pPr marL="88900" indent="0"/>
                      <a:r>
                        <a:rPr lang="es-MX" sz="1200" noProof="0" dirty="0" smtClean="0">
                          <a:solidFill>
                            <a:srgbClr val="002060"/>
                          </a:solidFill>
                        </a:rPr>
                        <a:t>Butorfanol (nasal) </a:t>
                      </a:r>
                    </a:p>
                    <a:p>
                      <a:pPr marL="269875" indent="-171450">
                        <a:buFont typeface="Arial" panose="020B0604020202020204" pitchFamily="34" charset="0"/>
                        <a:buChar char="•"/>
                      </a:pPr>
                      <a:r>
                        <a:rPr lang="es-MX" sz="1200" noProof="0" dirty="0" smtClean="0">
                          <a:solidFill>
                            <a:srgbClr val="002060"/>
                          </a:solidFill>
                        </a:rPr>
                        <a:t>Fuerte recomendación para evitar el uso de </a:t>
                      </a:r>
                      <a:r>
                        <a:rPr lang="es-MX" sz="1200" baseline="0" noProof="0" dirty="0" smtClean="0">
                          <a:solidFill>
                            <a:srgbClr val="002060"/>
                          </a:solidFill>
                        </a:rPr>
                        <a:t>Butorfanol</a:t>
                      </a:r>
                      <a:endParaRPr lang="es-MX" sz="1200" noProof="0" dirty="0">
                        <a:solidFill>
                          <a:srgbClr val="002060"/>
                        </a:solidFill>
                      </a:endParaRPr>
                    </a:p>
                  </a:txBody>
                  <a:tcPr marL="91474" marR="91474" marT="45729" marB="45729" anchor="ctr"/>
                </a:tc>
                <a:tc hMerge="1">
                  <a:txBody>
                    <a:bodyPr/>
                    <a:lstStyle/>
                    <a:p>
                      <a:endParaRPr lang="en-CA"/>
                    </a:p>
                  </a:txBody>
                  <a:tcPr/>
                </a:tc>
                <a:tc hMerge="1">
                  <a:txBody>
                    <a:bodyPr/>
                    <a:lstStyle/>
                    <a:p>
                      <a:endParaRPr lang="en-CA"/>
                    </a:p>
                  </a:txBody>
                  <a:tcPr/>
                </a:tc>
              </a:tr>
              <a:tr h="1023691">
                <a:tc>
                  <a:txBody>
                    <a:bodyPr/>
                    <a:lstStyle/>
                    <a:p>
                      <a:r>
                        <a:rPr lang="es-MX" sz="1200" b="1" noProof="0" dirty="0" smtClean="0">
                          <a:solidFill>
                            <a:srgbClr val="002060"/>
                          </a:solidFill>
                        </a:rPr>
                        <a:t>Triptanos</a:t>
                      </a:r>
                    </a:p>
                    <a:p>
                      <a:pPr marL="88900" indent="0"/>
                      <a:r>
                        <a:rPr lang="es-MX" sz="1200" noProof="0" dirty="0" smtClean="0">
                          <a:solidFill>
                            <a:srgbClr val="002060"/>
                          </a:solidFill>
                        </a:rPr>
                        <a:t>Almotriptán</a:t>
                      </a:r>
                    </a:p>
                    <a:p>
                      <a:pPr marL="88900" indent="0"/>
                      <a:r>
                        <a:rPr lang="es-MX" sz="1200" noProof="0" dirty="0" smtClean="0">
                          <a:solidFill>
                            <a:srgbClr val="002060"/>
                          </a:solidFill>
                        </a:rPr>
                        <a:t>Eletriptán</a:t>
                      </a:r>
                    </a:p>
                    <a:p>
                      <a:pPr marL="88900" indent="0"/>
                      <a:r>
                        <a:rPr lang="es-MX" sz="1200" noProof="0" dirty="0" smtClean="0">
                          <a:solidFill>
                            <a:srgbClr val="002060"/>
                          </a:solidFill>
                        </a:rPr>
                        <a:t>Frovatriptán</a:t>
                      </a:r>
                    </a:p>
                  </a:txBody>
                  <a:tcPr marL="91474" marR="91474" marT="45729" marB="45729" anchor="ctr"/>
                </a:tc>
                <a:tc gridSpan="2">
                  <a:txBody>
                    <a:bodyPr/>
                    <a:lstStyle/>
                    <a:p>
                      <a:pPr marL="88900" indent="0"/>
                      <a:endParaRPr lang="es-MX" sz="1200" noProof="0" dirty="0" smtClean="0">
                        <a:solidFill>
                          <a:srgbClr val="002060"/>
                        </a:solidFill>
                      </a:endParaRPr>
                    </a:p>
                    <a:p>
                      <a:pPr marL="88900" indent="0"/>
                      <a:r>
                        <a:rPr lang="es-MX" sz="1200" noProof="0" dirty="0" smtClean="0">
                          <a:solidFill>
                            <a:srgbClr val="002060"/>
                          </a:solidFill>
                        </a:rPr>
                        <a:t>Naratriptán</a:t>
                      </a:r>
                    </a:p>
                    <a:p>
                      <a:pPr marL="88900" indent="0"/>
                      <a:r>
                        <a:rPr lang="es-MX" sz="1200" noProof="0" dirty="0" smtClean="0">
                          <a:solidFill>
                            <a:srgbClr val="002060"/>
                          </a:solidFill>
                        </a:rPr>
                        <a:t>Rizatriptán</a:t>
                      </a:r>
                    </a:p>
                    <a:p>
                      <a:pPr marL="88900" indent="0"/>
                      <a:r>
                        <a:rPr lang="es-MX" sz="1200" noProof="0" dirty="0" smtClean="0">
                          <a:solidFill>
                            <a:srgbClr val="002060"/>
                          </a:solidFill>
                        </a:rPr>
                        <a:t>Sumatriptán</a:t>
                      </a:r>
                    </a:p>
                    <a:p>
                      <a:pPr marL="88900" indent="0"/>
                      <a:r>
                        <a:rPr lang="es-MX" sz="1200" noProof="0" dirty="0" smtClean="0">
                          <a:solidFill>
                            <a:srgbClr val="002060"/>
                          </a:solidFill>
                        </a:rPr>
                        <a:t>Zolmitriptán</a:t>
                      </a:r>
                      <a:endParaRPr lang="es-MX" sz="1200" noProof="0" dirty="0">
                        <a:solidFill>
                          <a:srgbClr val="002060"/>
                        </a:solidFill>
                      </a:endParaRPr>
                    </a:p>
                  </a:txBody>
                  <a:tcPr marL="91474" marR="91474" marT="45729" marB="45729" anchor="ctr"/>
                </a:tc>
                <a:tc hMerge="1">
                  <a:txBody>
                    <a:bodyPr/>
                    <a:lstStyle/>
                    <a:p>
                      <a:endParaRPr lang="en-CA"/>
                    </a:p>
                  </a:txBody>
                  <a:tcPr/>
                </a:tc>
              </a:tr>
              <a:tr h="728805">
                <a:tc gridSpan="3">
                  <a:txBody>
                    <a:bodyPr/>
                    <a:lstStyle/>
                    <a:p>
                      <a:r>
                        <a:rPr lang="es-MX" sz="1200" b="1" noProof="0" dirty="0" smtClean="0">
                          <a:solidFill>
                            <a:srgbClr val="002060"/>
                          </a:solidFill>
                        </a:rPr>
                        <a:t>Combinaciones</a:t>
                      </a:r>
                    </a:p>
                    <a:p>
                      <a:pPr marL="88900" indent="0"/>
                      <a:r>
                        <a:rPr lang="es-MX" sz="1200" noProof="0" dirty="0" smtClean="0">
                          <a:solidFill>
                            <a:srgbClr val="002060"/>
                          </a:solidFill>
                        </a:rPr>
                        <a:t>Acetaminofén/ASA/cafeína</a:t>
                      </a:r>
                    </a:p>
                    <a:p>
                      <a:pPr marL="88900" indent="0"/>
                      <a:r>
                        <a:rPr lang="es-MX" sz="1200" noProof="0" dirty="0" smtClean="0">
                          <a:solidFill>
                            <a:srgbClr val="002060"/>
                          </a:solidFill>
                        </a:rPr>
                        <a:t>Sumatriptán/naproxeno</a:t>
                      </a:r>
                      <a:endParaRPr lang="es-MX" sz="1200" noProof="0" dirty="0">
                        <a:solidFill>
                          <a:srgbClr val="002060"/>
                        </a:solidFill>
                      </a:endParaRPr>
                    </a:p>
                  </a:txBody>
                  <a:tcPr marL="91474" marR="91474" marT="45729" marB="45729" anchor="ctr"/>
                </a:tc>
                <a:tc hMerge="1">
                  <a:txBody>
                    <a:bodyPr/>
                    <a:lstStyle/>
                    <a:p>
                      <a:endParaRPr lang="en-CA"/>
                    </a:p>
                  </a:txBody>
                  <a:tcPr/>
                </a:tc>
                <a:tc hMerge="1">
                  <a:txBody>
                    <a:bodyPr/>
                    <a:lstStyle/>
                    <a:p>
                      <a:endParaRPr lang="en-CA"/>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0250182"/>
              </p:ext>
            </p:extLst>
          </p:nvPr>
        </p:nvGraphicFramePr>
        <p:xfrm>
          <a:off x="3059113" y="1484313"/>
          <a:ext cx="2592387" cy="5121275"/>
        </p:xfrm>
        <a:graphic>
          <a:graphicData uri="http://schemas.openxmlformats.org/drawingml/2006/table">
            <a:tbl>
              <a:tblPr firstRow="1" bandRow="1">
                <a:tableStyleId>{5C22544A-7EE6-4342-B048-85BDC9FD1C3A}</a:tableStyleId>
              </a:tblPr>
              <a:tblGrid>
                <a:gridCol w="2592387"/>
              </a:tblGrid>
              <a:tr h="274354">
                <a:tc>
                  <a:txBody>
                    <a:bodyPr/>
                    <a:lstStyle/>
                    <a:p>
                      <a:pPr algn="ctr"/>
                      <a:r>
                        <a:rPr lang="es-MX" sz="1200" b="1" noProof="0" dirty="0" smtClean="0">
                          <a:solidFill>
                            <a:schemeClr val="bg1"/>
                          </a:solidFill>
                        </a:rPr>
                        <a:t>Nivel B de Evidencia</a:t>
                      </a:r>
                      <a:endParaRPr lang="es-MX" sz="1200" b="1" noProof="0" dirty="0">
                        <a:solidFill>
                          <a:schemeClr val="bg1"/>
                        </a:solidFill>
                      </a:endParaRPr>
                    </a:p>
                  </a:txBody>
                  <a:tcPr marL="91443" marR="91443" marT="45726" marB="45726" anchor="ctr"/>
                </a:tc>
              </a:tr>
              <a:tr h="1005965">
                <a:tc>
                  <a:txBody>
                    <a:bodyPr/>
                    <a:lstStyle/>
                    <a:p>
                      <a:r>
                        <a:rPr lang="es-MX" sz="1200" b="1" noProof="0" dirty="0" smtClean="0">
                          <a:solidFill>
                            <a:srgbClr val="002060"/>
                          </a:solidFill>
                        </a:rPr>
                        <a:t>Antieméticos</a:t>
                      </a:r>
                    </a:p>
                    <a:p>
                      <a:pPr marL="88900" indent="0"/>
                      <a:r>
                        <a:rPr lang="es-MX" sz="1200" noProof="0" dirty="0" smtClean="0">
                          <a:solidFill>
                            <a:srgbClr val="002060"/>
                          </a:solidFill>
                        </a:rPr>
                        <a:t>Clorpromazina</a:t>
                      </a:r>
                    </a:p>
                    <a:p>
                      <a:pPr marL="88900" indent="0"/>
                      <a:r>
                        <a:rPr lang="es-MX" sz="1200" noProof="0" dirty="0" smtClean="0">
                          <a:solidFill>
                            <a:srgbClr val="002060"/>
                          </a:solidFill>
                        </a:rPr>
                        <a:t>Droperidol</a:t>
                      </a:r>
                    </a:p>
                    <a:p>
                      <a:pPr marL="88900" indent="0"/>
                      <a:r>
                        <a:rPr lang="es-MX" sz="1200" noProof="0" dirty="0" smtClean="0">
                          <a:solidFill>
                            <a:srgbClr val="002060"/>
                          </a:solidFill>
                        </a:rPr>
                        <a:t>Metoclopramida</a:t>
                      </a:r>
                    </a:p>
                    <a:p>
                      <a:pPr marL="88900" indent="0"/>
                      <a:r>
                        <a:rPr lang="es-MX" sz="1200" kern="1200" dirty="0" smtClean="0">
                          <a:solidFill>
                            <a:srgbClr val="002060"/>
                          </a:solidFill>
                          <a:latin typeface="+mn-lt"/>
                          <a:ea typeface="+mn-ea"/>
                          <a:cs typeface="+mn-cs"/>
                        </a:rPr>
                        <a:t>Procloroperacina</a:t>
                      </a:r>
                      <a:endParaRPr lang="es-MX" sz="1200" kern="1200" noProof="0" dirty="0" smtClean="0">
                        <a:solidFill>
                          <a:srgbClr val="002060"/>
                        </a:solidFill>
                        <a:latin typeface="+mn-lt"/>
                        <a:ea typeface="+mn-ea"/>
                        <a:cs typeface="+mn-cs"/>
                      </a:endParaRPr>
                    </a:p>
                  </a:txBody>
                  <a:tcPr marL="91443" marR="91443" marT="45726" marB="45726" anchor="ctr"/>
                </a:tc>
              </a:tr>
              <a:tr h="1005965">
                <a:tc>
                  <a:txBody>
                    <a:bodyPr/>
                    <a:lstStyle/>
                    <a:p>
                      <a:r>
                        <a:rPr lang="es-MX" sz="1200" b="1" noProof="0" dirty="0" smtClean="0">
                          <a:solidFill>
                            <a:srgbClr val="002060"/>
                          </a:solidFill>
                        </a:rPr>
                        <a:t>Ergots</a:t>
                      </a:r>
                    </a:p>
                    <a:p>
                      <a:pPr marL="88900" indent="0"/>
                      <a:r>
                        <a:rPr lang="es-MX" sz="1200" noProof="0" dirty="0" smtClean="0">
                          <a:solidFill>
                            <a:srgbClr val="002060"/>
                          </a:solidFill>
                        </a:rPr>
                        <a:t>Dihidroergotamina</a:t>
                      </a:r>
                      <a:r>
                        <a:rPr lang="es-MX" sz="1200" baseline="0" noProof="0" dirty="0" smtClean="0">
                          <a:solidFill>
                            <a:srgbClr val="002060"/>
                          </a:solidFill>
                        </a:rPr>
                        <a:t> (DHE)</a:t>
                      </a:r>
                      <a:endParaRPr lang="es-MX" sz="1200" noProof="0" dirty="0" smtClean="0">
                        <a:solidFill>
                          <a:srgbClr val="002060"/>
                        </a:solidFill>
                      </a:endParaRPr>
                    </a:p>
                    <a:p>
                      <a:pPr marL="88900" indent="0"/>
                      <a:r>
                        <a:rPr lang="es-MX" sz="1200" noProof="0" dirty="0" smtClean="0">
                          <a:solidFill>
                            <a:srgbClr val="002060"/>
                          </a:solidFill>
                        </a:rPr>
                        <a:t>Ergotamina/cafeína</a:t>
                      </a: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noProof="0" dirty="0" smtClean="0">
                          <a:solidFill>
                            <a:srgbClr val="002060"/>
                          </a:solidFill>
                          <a:latin typeface="+mn-lt"/>
                          <a:ea typeface="+mn-ea"/>
                          <a:cs typeface="+mn-cs"/>
                        </a:rPr>
                        <a:t>Ergotamina</a:t>
                      </a:r>
                      <a:r>
                        <a:rPr lang="es-MX" sz="1200" kern="1200" baseline="0" noProof="0" dirty="0" smtClean="0">
                          <a:solidFill>
                            <a:srgbClr val="002060"/>
                          </a:solidFill>
                          <a:latin typeface="+mn-lt"/>
                          <a:ea typeface="+mn-ea"/>
                          <a:cs typeface="+mn-cs"/>
                        </a:rPr>
                        <a:t> </a:t>
                      </a:r>
                      <a:r>
                        <a:rPr lang="es-MX" sz="1200" b="1" kern="1200" baseline="0" noProof="0" dirty="0" smtClean="0">
                          <a:solidFill>
                            <a:srgbClr val="002060"/>
                          </a:solidFill>
                          <a:latin typeface="+mn-lt"/>
                          <a:ea typeface="+mn-ea"/>
                          <a:cs typeface="+mn-cs"/>
                        </a:rPr>
                        <a:t>no </a:t>
                      </a:r>
                      <a:r>
                        <a:rPr lang="es-MX" sz="1200" b="0" kern="1200" baseline="0" noProof="0" dirty="0" smtClean="0">
                          <a:solidFill>
                            <a:srgbClr val="002060"/>
                          </a:solidFill>
                          <a:latin typeface="+mn-lt"/>
                          <a:ea typeface="+mn-ea"/>
                          <a:cs typeface="+mn-cs"/>
                        </a:rPr>
                        <a:t>es recomendado para uso de rutina</a:t>
                      </a:r>
                      <a:endParaRPr lang="es-MX" sz="1200" noProof="0" dirty="0">
                        <a:solidFill>
                          <a:srgbClr val="002060"/>
                        </a:solidFill>
                      </a:endParaRPr>
                    </a:p>
                  </a:txBody>
                  <a:tcPr marL="91443" marR="91443" marT="45726" marB="45726" anchor="ctr"/>
                </a:tc>
              </a:tr>
              <a:tr h="823062">
                <a:tc>
                  <a:txBody>
                    <a:bodyPr/>
                    <a:lstStyle/>
                    <a:p>
                      <a:r>
                        <a:rPr lang="es-MX" sz="1200" b="1" noProof="0" dirty="0" smtClean="0">
                          <a:solidFill>
                            <a:srgbClr val="002060"/>
                          </a:solidFill>
                        </a:rPr>
                        <a:t>AINEs</a:t>
                      </a:r>
                    </a:p>
                    <a:p>
                      <a:pPr marL="88900" indent="0"/>
                      <a:r>
                        <a:rPr lang="es-MX" sz="1200" noProof="0" dirty="0" smtClean="0">
                          <a:solidFill>
                            <a:srgbClr val="002060"/>
                          </a:solidFill>
                        </a:rPr>
                        <a:t>Flurbiprofeno</a:t>
                      </a:r>
                    </a:p>
                    <a:p>
                      <a:pPr marL="88900" indent="0"/>
                      <a:r>
                        <a:rPr lang="es-MX" sz="1200" noProof="0" dirty="0" smtClean="0">
                          <a:solidFill>
                            <a:srgbClr val="002060"/>
                          </a:solidFill>
                        </a:rPr>
                        <a:t>Ketoprofeno</a:t>
                      </a:r>
                    </a:p>
                    <a:p>
                      <a:pPr marL="88900" indent="0"/>
                      <a:r>
                        <a:rPr lang="es-MX" sz="1200" noProof="0" dirty="0" smtClean="0">
                          <a:solidFill>
                            <a:srgbClr val="002060"/>
                          </a:solidFill>
                        </a:rPr>
                        <a:t>Ketorolaco</a:t>
                      </a:r>
                      <a:endParaRPr lang="es-MX" sz="1200" noProof="0" dirty="0">
                        <a:solidFill>
                          <a:srgbClr val="002060"/>
                        </a:solidFill>
                      </a:endParaRPr>
                    </a:p>
                  </a:txBody>
                  <a:tcPr marL="91443" marR="91443" marT="45726" marB="45726" anchor="ctr"/>
                </a:tc>
              </a:tr>
              <a:tr h="640159">
                <a:tc>
                  <a:txBody>
                    <a:bodyPr/>
                    <a:lstStyle/>
                    <a:p>
                      <a:r>
                        <a:rPr lang="es-MX" sz="1200" b="1" noProof="0" dirty="0" smtClean="0">
                          <a:solidFill>
                            <a:srgbClr val="002060"/>
                          </a:solidFill>
                        </a:rPr>
                        <a:t>Otros</a:t>
                      </a:r>
                    </a:p>
                    <a:p>
                      <a:pPr marL="88900" indent="0"/>
                      <a:r>
                        <a:rPr lang="es-MX" sz="1200" b="0" noProof="0" dirty="0" smtClean="0">
                          <a:solidFill>
                            <a:srgbClr val="002060"/>
                          </a:solidFill>
                        </a:rPr>
                        <a:t>Sulfato de magnesio (MgSO</a:t>
                      </a:r>
                      <a:r>
                        <a:rPr lang="es-MX" sz="1200" b="0" baseline="-25000" noProof="0" dirty="0" smtClean="0">
                          <a:solidFill>
                            <a:srgbClr val="002060"/>
                          </a:solidFill>
                        </a:rPr>
                        <a:t>4</a:t>
                      </a:r>
                      <a:r>
                        <a:rPr lang="es-MX" sz="1200" b="0" noProof="0" dirty="0" smtClean="0">
                          <a:solidFill>
                            <a:srgbClr val="002060"/>
                          </a:solidFill>
                        </a:rPr>
                        <a:t>) IV</a:t>
                      </a:r>
                    </a:p>
                    <a:p>
                      <a:pPr marL="88900" indent="0"/>
                      <a:r>
                        <a:rPr lang="es-MX" sz="1200" noProof="0" dirty="0" smtClean="0">
                          <a:solidFill>
                            <a:srgbClr val="002060"/>
                          </a:solidFill>
                        </a:rPr>
                        <a:t>Isometepteno</a:t>
                      </a:r>
                      <a:endParaRPr lang="es-MX" sz="1200" noProof="0" dirty="0">
                        <a:solidFill>
                          <a:srgbClr val="002060"/>
                        </a:solidFill>
                      </a:endParaRPr>
                    </a:p>
                  </a:txBody>
                  <a:tcPr marL="91443" marR="91443" marT="45726" marB="45726" anchor="ctr"/>
                </a:tc>
              </a:tr>
              <a:tr h="1371770">
                <a:tc>
                  <a:txBody>
                    <a:bodyPr/>
                    <a:lstStyle/>
                    <a:p>
                      <a:r>
                        <a:rPr lang="es-MX" sz="1200" b="1" noProof="0" dirty="0" smtClean="0">
                          <a:solidFill>
                            <a:srgbClr val="002060"/>
                          </a:solidFill>
                        </a:rPr>
                        <a:t>Combinaciones</a:t>
                      </a:r>
                    </a:p>
                    <a:p>
                      <a:pPr marL="88900" indent="0"/>
                      <a:r>
                        <a:rPr lang="es-MX" sz="1200" spc="-20" noProof="0" dirty="0" smtClean="0">
                          <a:solidFill>
                            <a:srgbClr val="002060"/>
                          </a:solidFill>
                        </a:rPr>
                        <a:t>Codeína o</a:t>
                      </a:r>
                      <a:r>
                        <a:rPr lang="es-MX" sz="1200" spc="-20" baseline="0" noProof="0" dirty="0" smtClean="0">
                          <a:solidFill>
                            <a:srgbClr val="002060"/>
                          </a:solidFill>
                        </a:rPr>
                        <a:t> t</a:t>
                      </a:r>
                      <a:r>
                        <a:rPr lang="es-MX" sz="1200" spc="-20" noProof="0" dirty="0" smtClean="0">
                          <a:solidFill>
                            <a:srgbClr val="002060"/>
                          </a:solidFill>
                        </a:rPr>
                        <a:t>ramadol</a:t>
                      </a:r>
                      <a:r>
                        <a:rPr lang="es-MX" sz="1200" spc="-20" baseline="0" noProof="0" dirty="0" smtClean="0">
                          <a:solidFill>
                            <a:srgbClr val="002060"/>
                          </a:solidFill>
                        </a:rPr>
                        <a:t> + </a:t>
                      </a:r>
                      <a:r>
                        <a:rPr lang="es-MX" sz="1200" spc="-20" noProof="0" dirty="0" smtClean="0">
                          <a:solidFill>
                            <a:srgbClr val="002060"/>
                          </a:solidFill>
                        </a:rPr>
                        <a:t>Acetaminofén</a:t>
                      </a:r>
                    </a:p>
                    <a:p>
                      <a:pPr marL="88900" marR="0" indent="0" algn="l" defTabSz="914400" rtl="0" eaLnBrk="1" fontAlgn="auto" latinLnBrk="0" hangingPunct="1">
                        <a:lnSpc>
                          <a:spcPct val="100000"/>
                        </a:lnSpc>
                        <a:spcBef>
                          <a:spcPts val="0"/>
                        </a:spcBef>
                        <a:spcAft>
                          <a:spcPts val="0"/>
                        </a:spcAft>
                        <a:buClrTx/>
                        <a:buSzTx/>
                        <a:buFontTx/>
                        <a:buNone/>
                        <a:tabLst/>
                        <a:defRPr/>
                      </a:pPr>
                      <a:r>
                        <a:rPr lang="es-MX" sz="1200" noProof="0" dirty="0" smtClean="0">
                          <a:solidFill>
                            <a:srgbClr val="002060"/>
                          </a:solidFill>
                        </a:rPr>
                        <a:t>Fuerte recomendación para evitar el uso de </a:t>
                      </a:r>
                      <a:r>
                        <a:rPr lang="es-MX" sz="1200" baseline="0" noProof="0" dirty="0" smtClean="0">
                          <a:solidFill>
                            <a:srgbClr val="002060"/>
                          </a:solidFill>
                        </a:rPr>
                        <a:t>Butorfanol</a:t>
                      </a:r>
                      <a:endParaRPr lang="es-MX" sz="1200" noProof="0" dirty="0" smtClean="0">
                        <a:solidFill>
                          <a:srgbClr val="002060"/>
                        </a:solidFill>
                      </a:endParaRP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noProof="0" dirty="0" smtClean="0">
                          <a:solidFill>
                            <a:srgbClr val="002060"/>
                          </a:solidFill>
                          <a:latin typeface="+mn-lt"/>
                          <a:ea typeface="+mn-ea"/>
                          <a:cs typeface="+mn-cs"/>
                        </a:rPr>
                        <a:t>Codeína-</a:t>
                      </a:r>
                      <a:r>
                        <a:rPr lang="es-MX" sz="1200" kern="1200" baseline="0" noProof="0" dirty="0" smtClean="0">
                          <a:solidFill>
                            <a:srgbClr val="002060"/>
                          </a:solidFill>
                          <a:latin typeface="+mn-lt"/>
                          <a:ea typeface="+mn-ea"/>
                          <a:cs typeface="+mn-cs"/>
                        </a:rPr>
                        <a:t> y tramadol Las combinaciones </a:t>
                      </a:r>
                      <a:r>
                        <a:rPr lang="es-MX" sz="1200" b="1" kern="1200" baseline="0" noProof="0" dirty="0" smtClean="0">
                          <a:solidFill>
                            <a:srgbClr val="002060"/>
                          </a:solidFill>
                          <a:latin typeface="+mn-lt"/>
                          <a:ea typeface="+mn-ea"/>
                          <a:cs typeface="+mn-cs"/>
                        </a:rPr>
                        <a:t>no</a:t>
                      </a:r>
                      <a:r>
                        <a:rPr lang="es-MX" sz="1200" kern="1200" baseline="0" noProof="0" dirty="0" smtClean="0">
                          <a:solidFill>
                            <a:srgbClr val="002060"/>
                          </a:solidFill>
                          <a:latin typeface="+mn-lt"/>
                          <a:ea typeface="+mn-ea"/>
                          <a:cs typeface="+mn-cs"/>
                        </a:rPr>
                        <a:t> son recomendadas para uso de rutina</a:t>
                      </a:r>
                      <a:endParaRPr lang="es-MX" sz="1200" noProof="0" dirty="0" smtClean="0">
                        <a:solidFill>
                          <a:srgbClr val="002060"/>
                        </a:solidFill>
                      </a:endParaRPr>
                    </a:p>
                  </a:txBody>
                  <a:tcPr marL="91443" marR="91443" marT="45726" marB="45726"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58503418"/>
              </p:ext>
            </p:extLst>
          </p:nvPr>
        </p:nvGraphicFramePr>
        <p:xfrm>
          <a:off x="5940425" y="1484313"/>
          <a:ext cx="3024188" cy="5126036"/>
        </p:xfrm>
        <a:graphic>
          <a:graphicData uri="http://schemas.openxmlformats.org/drawingml/2006/table">
            <a:tbl>
              <a:tblPr firstRow="1" bandRow="1">
                <a:tableStyleId>{5C22544A-7EE6-4342-B048-85BDC9FD1C3A}</a:tableStyleId>
              </a:tblPr>
              <a:tblGrid>
                <a:gridCol w="1512094"/>
                <a:gridCol w="1512094"/>
              </a:tblGrid>
              <a:tr h="274337">
                <a:tc gridSpan="2">
                  <a:txBody>
                    <a:bodyPr/>
                    <a:lstStyle/>
                    <a:p>
                      <a:pPr algn="ctr"/>
                      <a:r>
                        <a:rPr lang="es-MX" sz="1100" b="1" noProof="0" dirty="0" smtClean="0">
                          <a:solidFill>
                            <a:schemeClr val="bg1"/>
                          </a:solidFill>
                        </a:rPr>
                        <a:t>Nivel C </a:t>
                      </a:r>
                      <a:r>
                        <a:rPr lang="es-MX" sz="1100" b="0" noProof="0" dirty="0" smtClean="0">
                          <a:solidFill>
                            <a:schemeClr val="bg1"/>
                          </a:solidFill>
                        </a:rPr>
                        <a:t>de</a:t>
                      </a:r>
                      <a:r>
                        <a:rPr lang="es-MX" sz="1100" b="0" baseline="0" noProof="0" dirty="0" smtClean="0">
                          <a:solidFill>
                            <a:schemeClr val="bg1"/>
                          </a:solidFill>
                        </a:rPr>
                        <a:t> Evidencia</a:t>
                      </a:r>
                      <a:endParaRPr lang="es-MX" sz="1100" b="1" noProof="0" dirty="0">
                        <a:solidFill>
                          <a:schemeClr val="bg1"/>
                        </a:solidFill>
                      </a:endParaRPr>
                    </a:p>
                  </a:txBody>
                  <a:tcPr marL="91446" marR="91446" marT="45723" marB="45723" anchor="ctr"/>
                </a:tc>
                <a:tc hMerge="1">
                  <a:txBody>
                    <a:bodyPr/>
                    <a:lstStyle/>
                    <a:p>
                      <a:endParaRPr lang="en-CA"/>
                    </a:p>
                  </a:txBody>
                  <a:tcPr/>
                </a:tc>
              </a:tr>
              <a:tr h="457228">
                <a:tc gridSpan="2">
                  <a:txBody>
                    <a:bodyPr/>
                    <a:lstStyle/>
                    <a:p>
                      <a:r>
                        <a:rPr lang="es-MX" sz="1100" b="1" noProof="0" dirty="0" smtClean="0">
                          <a:solidFill>
                            <a:srgbClr val="002060"/>
                          </a:solidFill>
                        </a:rPr>
                        <a:t>Antiepiléptico</a:t>
                      </a:r>
                    </a:p>
                    <a:p>
                      <a:pPr marL="88900" indent="0"/>
                      <a:r>
                        <a:rPr lang="es-MX" sz="1100" noProof="0" dirty="0" smtClean="0">
                          <a:solidFill>
                            <a:srgbClr val="002060"/>
                          </a:solidFill>
                        </a:rPr>
                        <a:t>Valproato</a:t>
                      </a:r>
                      <a:r>
                        <a:rPr lang="es-MX" sz="1100" baseline="0" noProof="0" dirty="0" smtClean="0">
                          <a:solidFill>
                            <a:srgbClr val="002060"/>
                          </a:solidFill>
                        </a:rPr>
                        <a:t> IV</a:t>
                      </a:r>
                      <a:endParaRPr lang="es-MX" sz="1100" noProof="0" dirty="0" smtClean="0">
                        <a:solidFill>
                          <a:srgbClr val="002060"/>
                        </a:solidFill>
                      </a:endParaRPr>
                    </a:p>
                  </a:txBody>
                  <a:tcPr marL="91446" marR="91446" marT="45723" marB="45723" anchor="ctr"/>
                </a:tc>
                <a:tc hMerge="1">
                  <a:txBody>
                    <a:bodyPr/>
                    <a:lstStyle/>
                    <a:p>
                      <a:endParaRPr lang="en-CA"/>
                    </a:p>
                  </a:txBody>
                  <a:tcPr/>
                </a:tc>
              </a:tr>
              <a:tr h="457228">
                <a:tc gridSpan="2">
                  <a:txBody>
                    <a:bodyPr/>
                    <a:lstStyle/>
                    <a:p>
                      <a:r>
                        <a:rPr lang="es-MX" sz="1100" b="1" noProof="0" dirty="0" smtClean="0">
                          <a:solidFill>
                            <a:srgbClr val="002060"/>
                          </a:solidFill>
                        </a:rPr>
                        <a:t>Ergot: </a:t>
                      </a:r>
                      <a:r>
                        <a:rPr lang="es-MX" sz="1100" noProof="0" dirty="0" smtClean="0">
                          <a:solidFill>
                            <a:srgbClr val="002060"/>
                          </a:solidFill>
                        </a:rPr>
                        <a:t>Ergotamina</a:t>
                      </a: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b="1" kern="1200" noProof="0" dirty="0" smtClean="0">
                          <a:solidFill>
                            <a:srgbClr val="002060"/>
                          </a:solidFill>
                          <a:latin typeface="+mn-lt"/>
                          <a:ea typeface="+mn-ea"/>
                          <a:cs typeface="+mn-cs"/>
                        </a:rPr>
                        <a:t>No</a:t>
                      </a:r>
                      <a:r>
                        <a:rPr lang="es-MX" sz="1100" kern="1200" noProof="0" dirty="0" smtClean="0">
                          <a:solidFill>
                            <a:srgbClr val="002060"/>
                          </a:solidFill>
                          <a:latin typeface="+mn-lt"/>
                          <a:ea typeface="+mn-ea"/>
                          <a:cs typeface="+mn-cs"/>
                        </a:rPr>
                        <a:t> recomendado para uso de rutina</a:t>
                      </a:r>
                      <a:endParaRPr lang="es-MX" sz="1100" noProof="0" dirty="0">
                        <a:solidFill>
                          <a:srgbClr val="002060"/>
                        </a:solidFill>
                      </a:endParaRPr>
                    </a:p>
                  </a:txBody>
                  <a:tcPr marL="91446" marR="91446" marT="45723" marB="45723" anchor="ctr"/>
                </a:tc>
                <a:tc hMerge="1">
                  <a:txBody>
                    <a:bodyPr/>
                    <a:lstStyle/>
                    <a:p>
                      <a:endParaRPr lang="en-CA"/>
                    </a:p>
                  </a:txBody>
                  <a:tcPr/>
                </a:tc>
              </a:tr>
              <a:tr h="370863">
                <a:tc gridSpan="2">
                  <a:txBody>
                    <a:bodyPr/>
                    <a:lstStyle/>
                    <a:p>
                      <a:r>
                        <a:rPr lang="es-MX" sz="1100" b="1" noProof="0" dirty="0" smtClean="0">
                          <a:solidFill>
                            <a:srgbClr val="002060"/>
                          </a:solidFill>
                        </a:rPr>
                        <a:t>AINE: </a:t>
                      </a:r>
                      <a:r>
                        <a:rPr lang="es-MX" sz="1100" noProof="0" dirty="0" smtClean="0">
                          <a:solidFill>
                            <a:srgbClr val="002060"/>
                          </a:solidFill>
                        </a:rPr>
                        <a:t>Fenazona</a:t>
                      </a:r>
                      <a:endParaRPr lang="es-MX" sz="1100" noProof="0" dirty="0">
                        <a:solidFill>
                          <a:srgbClr val="002060"/>
                        </a:solidFill>
                      </a:endParaRPr>
                    </a:p>
                  </a:txBody>
                  <a:tcPr marL="91446" marR="91446" marT="45723" marB="45723" anchor="ctr"/>
                </a:tc>
                <a:tc hMerge="1">
                  <a:txBody>
                    <a:bodyPr/>
                    <a:lstStyle/>
                    <a:p>
                      <a:endParaRPr lang="en-CA"/>
                    </a:p>
                  </a:txBody>
                  <a:tcPr/>
                </a:tc>
              </a:tr>
              <a:tr h="823011">
                <a:tc>
                  <a:txBody>
                    <a:bodyPr/>
                    <a:lstStyle/>
                    <a:p>
                      <a:r>
                        <a:rPr lang="es-MX" sz="1100" b="1" noProof="0" dirty="0" smtClean="0">
                          <a:solidFill>
                            <a:srgbClr val="002060"/>
                          </a:solidFill>
                        </a:rPr>
                        <a:t>Opioides</a:t>
                      </a:r>
                    </a:p>
                    <a:p>
                      <a:pPr marL="88900" indent="0"/>
                      <a:r>
                        <a:rPr lang="es-MX" sz="1100" noProof="0" dirty="0" smtClean="0">
                          <a:solidFill>
                            <a:srgbClr val="002060"/>
                          </a:solidFill>
                        </a:rPr>
                        <a:t>Butorfanol IM</a:t>
                      </a:r>
                    </a:p>
                    <a:p>
                      <a:pPr marL="88900" indent="0"/>
                      <a:r>
                        <a:rPr lang="es-MX" sz="1100" noProof="0" dirty="0" smtClean="0">
                          <a:solidFill>
                            <a:srgbClr val="002060"/>
                          </a:solidFill>
                        </a:rPr>
                        <a:t>Codeína</a:t>
                      </a:r>
                    </a:p>
                    <a:p>
                      <a:pPr marL="88900" indent="0"/>
                      <a:r>
                        <a:rPr lang="es-MX" sz="1100" noProof="0" dirty="0" smtClean="0">
                          <a:solidFill>
                            <a:srgbClr val="002060"/>
                          </a:solidFill>
                        </a:rPr>
                        <a:t>Meperidina</a:t>
                      </a:r>
                      <a:r>
                        <a:rPr lang="es-MX" sz="1100" baseline="0" noProof="0" dirty="0" smtClean="0">
                          <a:solidFill>
                            <a:srgbClr val="002060"/>
                          </a:solidFill>
                        </a:rPr>
                        <a:t> IM</a:t>
                      </a:r>
                    </a:p>
                  </a:txBody>
                  <a:tcPr marL="91446" marR="91446" marT="45723" marB="45723">
                    <a:lnB w="12700" cap="flat" cmpd="sng" algn="ctr">
                      <a:noFill/>
                      <a:prstDash val="solid"/>
                      <a:round/>
                      <a:headEnd type="none" w="med" len="med"/>
                      <a:tailEnd type="none" w="med" len="med"/>
                    </a:lnB>
                  </a:tcPr>
                </a:tc>
                <a:tc>
                  <a:txBody>
                    <a:bodyPr/>
                    <a:lstStyle/>
                    <a:p>
                      <a:pPr marL="88900" indent="0"/>
                      <a:endParaRPr lang="es-MX" sz="1100" baseline="0" noProof="0" dirty="0" smtClean="0">
                        <a:solidFill>
                          <a:srgbClr val="002060"/>
                        </a:solidFill>
                      </a:endParaRPr>
                    </a:p>
                    <a:p>
                      <a:pPr marL="88900" indent="0"/>
                      <a:r>
                        <a:rPr lang="es-MX" sz="1100" baseline="0" noProof="0" dirty="0" smtClean="0">
                          <a:solidFill>
                            <a:srgbClr val="002060"/>
                          </a:solidFill>
                        </a:rPr>
                        <a:t>Metadona IM</a:t>
                      </a:r>
                    </a:p>
                    <a:p>
                      <a:pPr marL="88900" indent="0"/>
                      <a:r>
                        <a:rPr lang="es-MX" sz="1100" baseline="0" noProof="0" dirty="0" smtClean="0">
                          <a:solidFill>
                            <a:srgbClr val="002060"/>
                          </a:solidFill>
                        </a:rPr>
                        <a:t>Tramadol IV</a:t>
                      </a:r>
                      <a:endParaRPr lang="es-MX" sz="1100" noProof="0" dirty="0" smtClean="0">
                        <a:solidFill>
                          <a:srgbClr val="002060"/>
                        </a:solidFill>
                      </a:endParaRPr>
                    </a:p>
                    <a:p>
                      <a:pPr marL="88900" indent="0"/>
                      <a:endParaRPr lang="es-MX" sz="1100" noProof="0" dirty="0" smtClean="0">
                        <a:solidFill>
                          <a:srgbClr val="002060"/>
                        </a:solidFill>
                      </a:endParaRPr>
                    </a:p>
                  </a:txBody>
                  <a:tcPr marL="91446" marR="91446" marT="45723" marB="45723">
                    <a:lnB w="12700" cap="flat" cmpd="sng" algn="ctr">
                      <a:noFill/>
                      <a:prstDash val="solid"/>
                      <a:round/>
                      <a:headEnd type="none" w="med" len="med"/>
                      <a:tailEnd type="none" w="med" len="med"/>
                    </a:lnB>
                  </a:tcPr>
                </a:tc>
              </a:tr>
              <a:tr h="457228">
                <a:tc gridSpan="2">
                  <a:txBody>
                    <a:bodyPr/>
                    <a:lstStyle/>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kern="1200" noProof="0" dirty="0" smtClean="0">
                          <a:solidFill>
                            <a:srgbClr val="002060"/>
                          </a:solidFill>
                          <a:latin typeface="+mn-lt"/>
                          <a:ea typeface="+mn-ea"/>
                          <a:cs typeface="+mn-cs"/>
                        </a:rPr>
                        <a:t>Fuertes recomendaciones </a:t>
                      </a:r>
                      <a:r>
                        <a:rPr lang="es-MX" sz="1100" kern="1200" baseline="0" noProof="0" dirty="0" smtClean="0">
                          <a:solidFill>
                            <a:srgbClr val="002060"/>
                          </a:solidFill>
                          <a:latin typeface="+mn-lt"/>
                          <a:ea typeface="+mn-ea"/>
                          <a:cs typeface="+mn-cs"/>
                        </a:rPr>
                        <a:t>para </a:t>
                      </a:r>
                      <a:r>
                        <a:rPr lang="es-MX" sz="1100" b="1" kern="1200" baseline="0" noProof="0" dirty="0" smtClean="0">
                          <a:solidFill>
                            <a:srgbClr val="002060"/>
                          </a:solidFill>
                          <a:latin typeface="+mn-lt"/>
                          <a:ea typeface="+mn-ea"/>
                          <a:cs typeface="+mn-cs"/>
                        </a:rPr>
                        <a:t>evitar</a:t>
                      </a:r>
                      <a:r>
                        <a:rPr lang="es-MX" sz="1100" kern="1200" baseline="0" noProof="0" dirty="0" smtClean="0">
                          <a:solidFill>
                            <a:srgbClr val="002060"/>
                          </a:solidFill>
                          <a:latin typeface="+mn-lt"/>
                          <a:ea typeface="+mn-ea"/>
                          <a:cs typeface="+mn-cs"/>
                        </a:rPr>
                        <a:t> el uso de Butorfanol y medicamentos opioides</a:t>
                      </a:r>
                      <a:endParaRPr lang="es-MX" sz="1100" noProof="0" dirty="0" smtClean="0">
                        <a:solidFill>
                          <a:srgbClr val="002060"/>
                        </a:solidFill>
                      </a:endParaRPr>
                    </a:p>
                  </a:txBody>
                  <a:tcPr marL="91446" marR="91446" marT="45723" marB="45723">
                    <a:lnT w="12700" cap="flat" cmpd="sng" algn="ctr">
                      <a:noFill/>
                      <a:prstDash val="solid"/>
                      <a:round/>
                      <a:headEnd type="none" w="med" len="med"/>
                      <a:tailEnd type="none" w="med" len="med"/>
                    </a:lnT>
                    <a:solidFill>
                      <a:srgbClr val="E7EBF6"/>
                    </a:solidFill>
                  </a:tcPr>
                </a:tc>
                <a:tc hMerge="1">
                  <a:txBody>
                    <a:bodyPr/>
                    <a:lstStyle/>
                    <a:p>
                      <a:pPr marL="88900" indent="0"/>
                      <a:endParaRPr lang="en-CA" sz="1200" dirty="0" smtClean="0">
                        <a:solidFill>
                          <a:srgbClr val="002060"/>
                        </a:solidFill>
                      </a:endParaRPr>
                    </a:p>
                  </a:txBody>
                  <a:tcPr/>
                </a:tc>
              </a:tr>
              <a:tr h="274337">
                <a:tc gridSpan="2">
                  <a:txBody>
                    <a:bodyPr/>
                    <a:lstStyle/>
                    <a:p>
                      <a:r>
                        <a:rPr lang="es-MX" sz="1100" b="1" noProof="0" dirty="0" smtClean="0">
                          <a:solidFill>
                            <a:srgbClr val="002060"/>
                          </a:solidFill>
                        </a:rPr>
                        <a:t>Esteroide</a:t>
                      </a:r>
                      <a:r>
                        <a:rPr lang="es-MX" sz="1100" b="1" baseline="0" noProof="0" dirty="0" smtClean="0">
                          <a:solidFill>
                            <a:srgbClr val="002060"/>
                          </a:solidFill>
                        </a:rPr>
                        <a:t>: </a:t>
                      </a:r>
                      <a:r>
                        <a:rPr lang="es-MX" sz="1100" noProof="0" dirty="0" smtClean="0">
                          <a:solidFill>
                            <a:srgbClr val="002060"/>
                          </a:solidFill>
                        </a:rPr>
                        <a:t>Dexametasona IV</a:t>
                      </a:r>
                      <a:endParaRPr lang="es-MX" sz="1100" noProof="0" dirty="0">
                        <a:solidFill>
                          <a:srgbClr val="002060"/>
                        </a:solidFill>
                      </a:endParaRPr>
                    </a:p>
                  </a:txBody>
                  <a:tcPr marL="91446" marR="91446" marT="45723" marB="45723" anchor="ctr">
                    <a:solidFill>
                      <a:srgbClr val="CCD5ED"/>
                    </a:solidFill>
                  </a:tcPr>
                </a:tc>
                <a:tc hMerge="1">
                  <a:txBody>
                    <a:bodyPr/>
                    <a:lstStyle/>
                    <a:p>
                      <a:endParaRPr lang="en-CA"/>
                    </a:p>
                  </a:txBody>
                  <a:tcPr/>
                </a:tc>
              </a:tr>
              <a:tr h="1005902">
                <a:tc gridSpan="2">
                  <a:txBody>
                    <a:bodyPr/>
                    <a:lstStyle/>
                    <a:p>
                      <a:r>
                        <a:rPr lang="es-MX" sz="1100" b="1" noProof="0" dirty="0" smtClean="0">
                          <a:solidFill>
                            <a:srgbClr val="002060"/>
                          </a:solidFill>
                        </a:rPr>
                        <a:t>Otros</a:t>
                      </a:r>
                    </a:p>
                    <a:p>
                      <a:pPr marL="88900" marR="0" indent="0" algn="l" defTabSz="914400" rtl="0" eaLnBrk="1" fontAlgn="auto" latinLnBrk="0" hangingPunct="1">
                        <a:lnSpc>
                          <a:spcPct val="100000"/>
                        </a:lnSpc>
                        <a:spcBef>
                          <a:spcPts val="0"/>
                        </a:spcBef>
                        <a:spcAft>
                          <a:spcPts val="0"/>
                        </a:spcAft>
                        <a:buClrTx/>
                        <a:buSzTx/>
                        <a:buFontTx/>
                        <a:buNone/>
                        <a:tabLst/>
                        <a:defRPr/>
                      </a:pPr>
                      <a:r>
                        <a:rPr lang="es-MX" sz="1100" noProof="0" dirty="0" smtClean="0">
                          <a:solidFill>
                            <a:srgbClr val="002060"/>
                          </a:solidFill>
                        </a:rPr>
                        <a:t>Lidocaína intranasal</a:t>
                      </a:r>
                    </a:p>
                    <a:p>
                      <a:pPr marL="88900" indent="0"/>
                      <a:r>
                        <a:rPr lang="es-MX" sz="1100" noProof="0" dirty="0" smtClean="0">
                          <a:solidFill>
                            <a:srgbClr val="002060"/>
                          </a:solidFill>
                        </a:rPr>
                        <a:t>Butalbital</a:t>
                      </a: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kern="1200" noProof="0" dirty="0" smtClean="0">
                          <a:solidFill>
                            <a:srgbClr val="002060"/>
                          </a:solidFill>
                          <a:latin typeface="+mn-lt"/>
                          <a:ea typeface="+mn-ea"/>
                          <a:cs typeface="+mn-cs"/>
                        </a:rPr>
                        <a:t>Fuertes recomendaciones para </a:t>
                      </a:r>
                      <a:r>
                        <a:rPr lang="es-MX" sz="1100" b="1" kern="1200" noProof="0" dirty="0" smtClean="0">
                          <a:solidFill>
                            <a:srgbClr val="002060"/>
                          </a:solidFill>
                          <a:latin typeface="+mn-lt"/>
                          <a:ea typeface="+mn-ea"/>
                          <a:cs typeface="+mn-cs"/>
                        </a:rPr>
                        <a:t>evitar</a:t>
                      </a:r>
                      <a:r>
                        <a:rPr lang="es-MX" sz="1100" kern="1200" noProof="0" dirty="0" smtClean="0">
                          <a:solidFill>
                            <a:srgbClr val="002060"/>
                          </a:solidFill>
                          <a:latin typeface="+mn-lt"/>
                          <a:ea typeface="+mn-ea"/>
                          <a:cs typeface="+mn-cs"/>
                        </a:rPr>
                        <a:t> el uso de medicamentos que contengan butalbital</a:t>
                      </a:r>
                      <a:endParaRPr lang="es-MX" sz="1100" noProof="0" dirty="0" smtClean="0">
                        <a:solidFill>
                          <a:srgbClr val="002060"/>
                        </a:solidFill>
                      </a:endParaRPr>
                    </a:p>
                  </a:txBody>
                  <a:tcPr marL="91446" marR="91446" marT="45723" marB="45723" anchor="ctr">
                    <a:solidFill>
                      <a:srgbClr val="E7EBF6"/>
                    </a:solidFill>
                  </a:tcPr>
                </a:tc>
                <a:tc hMerge="1">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002060"/>
                        </a:solidFill>
                      </a:endParaRPr>
                    </a:p>
                  </a:txBody>
                  <a:tcPr anchor="ctr">
                    <a:solidFill>
                      <a:srgbClr val="E7EBF6"/>
                    </a:solidFill>
                  </a:tcPr>
                </a:tc>
              </a:tr>
              <a:tr h="1005902">
                <a:tc gridSpan="2">
                  <a:txBody>
                    <a:bodyPr/>
                    <a:lstStyle/>
                    <a:p>
                      <a:r>
                        <a:rPr lang="es-MX" sz="1100" b="1" noProof="0" dirty="0" smtClean="0">
                          <a:solidFill>
                            <a:srgbClr val="002060"/>
                          </a:solidFill>
                        </a:rPr>
                        <a:t>Combinaciones</a:t>
                      </a:r>
                    </a:p>
                    <a:p>
                      <a:pPr marL="88900" indent="0"/>
                      <a:r>
                        <a:rPr lang="es-MX" sz="1100" noProof="0" dirty="0" smtClean="0">
                          <a:solidFill>
                            <a:srgbClr val="002060"/>
                          </a:solidFill>
                        </a:rPr>
                        <a:t>Butalbital/Acetaminofén/cafeína/Codeína</a:t>
                      </a:r>
                    </a:p>
                    <a:p>
                      <a:pPr marL="88900" indent="0"/>
                      <a:r>
                        <a:rPr lang="es-MX" sz="1100" noProof="0" dirty="0" smtClean="0">
                          <a:solidFill>
                            <a:srgbClr val="002060"/>
                          </a:solidFill>
                        </a:rPr>
                        <a:t>Butalbital/Acetaminofén/cafeína</a:t>
                      </a:r>
                    </a:p>
                    <a:p>
                      <a:pPr marL="269875"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100" kern="1200" noProof="0" dirty="0" smtClean="0">
                          <a:solidFill>
                            <a:srgbClr val="002060"/>
                          </a:solidFill>
                          <a:latin typeface="+mn-lt"/>
                          <a:ea typeface="+mn-ea"/>
                          <a:cs typeface="+mn-cs"/>
                        </a:rPr>
                        <a:t>Fuertes recomendaciones </a:t>
                      </a:r>
                      <a:r>
                        <a:rPr lang="es-MX" sz="1100" kern="1200" baseline="0" noProof="0" dirty="0" smtClean="0">
                          <a:solidFill>
                            <a:srgbClr val="002060"/>
                          </a:solidFill>
                          <a:latin typeface="+mn-lt"/>
                          <a:ea typeface="+mn-ea"/>
                          <a:cs typeface="+mn-cs"/>
                        </a:rPr>
                        <a:t>para </a:t>
                      </a:r>
                      <a:r>
                        <a:rPr lang="es-MX" sz="1100" b="1" kern="1200" baseline="0" noProof="0" dirty="0" smtClean="0">
                          <a:solidFill>
                            <a:srgbClr val="002060"/>
                          </a:solidFill>
                          <a:latin typeface="+mn-lt"/>
                          <a:ea typeface="+mn-ea"/>
                          <a:cs typeface="+mn-cs"/>
                        </a:rPr>
                        <a:t>evitar</a:t>
                      </a:r>
                      <a:r>
                        <a:rPr lang="es-MX" sz="1100" kern="1200" baseline="0" noProof="0" dirty="0" smtClean="0">
                          <a:solidFill>
                            <a:srgbClr val="002060"/>
                          </a:solidFill>
                          <a:latin typeface="+mn-lt"/>
                          <a:ea typeface="+mn-ea"/>
                          <a:cs typeface="+mn-cs"/>
                        </a:rPr>
                        <a:t> el uso de Butorfanol y medicamentos opioides</a:t>
                      </a:r>
                      <a:endParaRPr lang="es-MX" sz="1100" noProof="0" dirty="0" smtClean="0">
                        <a:solidFill>
                          <a:srgbClr val="002060"/>
                        </a:solidFill>
                      </a:endParaRPr>
                    </a:p>
                  </a:txBody>
                  <a:tcPr marL="91446" marR="91446" marT="45723" marB="45723" anchor="ctr">
                    <a:solidFill>
                      <a:srgbClr val="CCD5ED"/>
                    </a:solidFill>
                  </a:tcPr>
                </a:tc>
                <a:tc hMerge="1">
                  <a:txBody>
                    <a:bodyPr/>
                    <a:lstStyle/>
                    <a:p>
                      <a:endParaRPr lang="en-CA"/>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dirty="0" smtClean="0"/>
              <a:t>Manejo Agudo de </a:t>
            </a:r>
            <a:br>
              <a:rPr lang="es-MX" dirty="0" smtClean="0"/>
            </a:br>
            <a:r>
              <a:rPr lang="es-MX" dirty="0" smtClean="0"/>
              <a:t>Migraña Durante el Embarazo</a:t>
            </a:r>
            <a:endParaRPr lang="es-MX" dirty="0"/>
          </a:p>
        </p:txBody>
      </p:sp>
      <p:sp>
        <p:nvSpPr>
          <p:cNvPr id="93187" name="Rectangle 2"/>
          <p:cNvSpPr>
            <a:spLocks noChangeArrowheads="1"/>
          </p:cNvSpPr>
          <p:nvPr/>
        </p:nvSpPr>
        <p:spPr bwMode="auto">
          <a:xfrm>
            <a:off x="-12700" y="6611938"/>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en-US" sz="1000" dirty="0"/>
              <a:t>MacGregor A. </a:t>
            </a:r>
            <a:r>
              <a:rPr lang="en-CA" altLang="en-US" sz="1000" i="1" dirty="0"/>
              <a:t>Progress Neurol Psychiatry</a:t>
            </a:r>
            <a:r>
              <a:rPr lang="en-CA" altLang="en-US" sz="1000" dirty="0"/>
              <a:t>. 2009;13:21-24.</a:t>
            </a:r>
          </a:p>
        </p:txBody>
      </p:sp>
      <p:sp>
        <p:nvSpPr>
          <p:cNvPr id="93188" name="TextBox 1"/>
          <p:cNvSpPr txBox="1">
            <a:spLocks noChangeArrowheads="1"/>
          </p:cNvSpPr>
          <p:nvPr/>
        </p:nvSpPr>
        <p:spPr bwMode="auto">
          <a:xfrm>
            <a:off x="251520" y="1540738"/>
            <a:ext cx="8280400"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000" dirty="0" smtClean="0"/>
              <a:t>Los enfoques no-farmacológicas (relajación, bioretroalimentación,</a:t>
            </a:r>
            <a:br>
              <a:rPr lang="es-MX" altLang="fr-FR" sz="2000" dirty="0" smtClean="0"/>
            </a:br>
            <a:r>
              <a:rPr lang="es-MX" altLang="fr-FR" sz="2000" dirty="0" smtClean="0"/>
              <a:t>terapia física) son seguros y pueden ser efectivos</a:t>
            </a:r>
          </a:p>
          <a:p>
            <a:pPr eaLnBrk="1" hangingPunct="1">
              <a:spcBef>
                <a:spcPct val="0"/>
              </a:spcBef>
              <a:spcAft>
                <a:spcPts val="600"/>
              </a:spcAft>
            </a:pPr>
            <a:r>
              <a:rPr lang="es-MX" altLang="fr-FR" sz="2000" dirty="0" smtClean="0"/>
              <a:t>Acetaminofén (paracetamol) es la droga de elección para </a:t>
            </a:r>
            <a:br>
              <a:rPr lang="es-MX" altLang="fr-FR" sz="2000" dirty="0" smtClean="0"/>
            </a:br>
            <a:r>
              <a:rPr lang="es-MX" altLang="fr-FR" sz="2000" dirty="0" smtClean="0"/>
              <a:t>dolor leve a moderado durante el embarazo</a:t>
            </a:r>
          </a:p>
          <a:p>
            <a:pPr eaLnBrk="1" hangingPunct="1">
              <a:spcBef>
                <a:spcPct val="0"/>
              </a:spcBef>
              <a:spcAft>
                <a:spcPts val="600"/>
              </a:spcAft>
            </a:pPr>
            <a:r>
              <a:rPr lang="es-MX" altLang="fr-FR" sz="2000" dirty="0" smtClean="0"/>
              <a:t>El ácido acetilsalicílico (Aspirina®) es seguro en el primer</a:t>
            </a:r>
            <a:br>
              <a:rPr lang="es-MX" altLang="fr-FR" sz="2000" dirty="0" smtClean="0"/>
            </a:br>
            <a:r>
              <a:rPr lang="es-MX" altLang="fr-FR" sz="2000" dirty="0" smtClean="0"/>
              <a:t>y segundo trimestre pero debe ser evitado cerca del término</a:t>
            </a:r>
          </a:p>
          <a:p>
            <a:pPr eaLnBrk="1" hangingPunct="1">
              <a:spcBef>
                <a:spcPct val="0"/>
              </a:spcBef>
              <a:spcAft>
                <a:spcPts val="600"/>
              </a:spcAft>
            </a:pPr>
            <a:r>
              <a:rPr lang="es-MX" altLang="fr-FR" sz="2000" dirty="0" smtClean="0"/>
              <a:t>Si ningún otro tratamiento es efectivo, sumatriptán es el </a:t>
            </a:r>
          </a:p>
          <a:p>
            <a:pPr marL="0" indent="0" eaLnBrk="1" hangingPunct="1">
              <a:spcBef>
                <a:spcPct val="0"/>
              </a:spcBef>
              <a:spcAft>
                <a:spcPts val="600"/>
              </a:spcAft>
              <a:buNone/>
            </a:pPr>
            <a:r>
              <a:rPr lang="es-MX" altLang="fr-FR" sz="2000" dirty="0"/>
              <a:t> </a:t>
            </a:r>
            <a:r>
              <a:rPr lang="es-MX" altLang="fr-FR" sz="2000" dirty="0" smtClean="0"/>
              <a:t>    triptano de elección</a:t>
            </a:r>
          </a:p>
          <a:p>
            <a:pPr eaLnBrk="1" hangingPunct="1">
              <a:spcBef>
                <a:spcPct val="0"/>
              </a:spcBef>
              <a:spcAft>
                <a:spcPts val="600"/>
              </a:spcAft>
            </a:pPr>
            <a:r>
              <a:rPr lang="es-MX" altLang="fr-FR" sz="2000" dirty="0" smtClean="0"/>
              <a:t>Se pueden usar antieméticos (domperidona, metoclopramida</a:t>
            </a:r>
            <a:r>
              <a:rPr lang="es-MX" altLang="fr-FR" sz="2000" dirty="0"/>
              <a:t>)</a:t>
            </a:r>
          </a:p>
        </p:txBody>
      </p:sp>
      <p:sp>
        <p:nvSpPr>
          <p:cNvPr id="5" name="Rounded Rectangle 4"/>
          <p:cNvSpPr/>
          <p:nvPr/>
        </p:nvSpPr>
        <p:spPr>
          <a:xfrm>
            <a:off x="915988" y="5013325"/>
            <a:ext cx="7286625" cy="719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smtClean="0"/>
              <a:t>Ergotamina y dihidroergotamina están contraindicados durante el embarazo</a:t>
            </a:r>
            <a:endParaRPr lang="es-MX" b="1" dirty="0"/>
          </a:p>
        </p:txBody>
      </p:sp>
      <p:pic>
        <p:nvPicPr>
          <p:cNvPr id="72706" name="Picture 2"/>
          <p:cNvPicPr>
            <a:picLocks noChangeAspect="1" noChangeArrowheads="1"/>
          </p:cNvPicPr>
          <p:nvPr/>
        </p:nvPicPr>
        <p:blipFill>
          <a:blip r:embed="rId3"/>
          <a:srcRect/>
          <a:stretch>
            <a:fillRect/>
          </a:stretch>
        </p:blipFill>
        <p:spPr bwMode="auto">
          <a:xfrm>
            <a:off x="6948488" y="1989138"/>
            <a:ext cx="1973262" cy="227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47675" y="254000"/>
            <a:ext cx="8229600" cy="1143000"/>
          </a:xfrm>
        </p:spPr>
        <p:txBody>
          <a:bodyPr>
            <a:normAutofit fontScale="90000"/>
          </a:bodyPr>
          <a:lstStyle/>
          <a:p>
            <a:r>
              <a:rPr lang="es-MX" altLang="en-US" noProof="0" dirty="0" smtClean="0"/>
              <a:t>Profilaxis de Migraña Durante  el Embarazo</a:t>
            </a:r>
          </a:p>
        </p:txBody>
      </p:sp>
      <p:sp>
        <p:nvSpPr>
          <p:cNvPr id="94211" name="Rectangle 2"/>
          <p:cNvSpPr>
            <a:spLocks noChangeArrowheads="1"/>
          </p:cNvSpPr>
          <p:nvPr/>
        </p:nvSpPr>
        <p:spPr bwMode="auto">
          <a:xfrm>
            <a:off x="-12700" y="6611938"/>
            <a:ext cx="6097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en-US" sz="1000" dirty="0"/>
              <a:t>Cassina M </a:t>
            </a:r>
            <a:r>
              <a:rPr lang="en-CA" altLang="en-US" sz="1000" i="1" dirty="0"/>
              <a:t>et al. Expert Opin Drug Saf. </a:t>
            </a:r>
            <a:r>
              <a:rPr lang="en-CA" altLang="en-US" sz="1000" dirty="0"/>
              <a:t>2010;9:937-48; MacGregor A. </a:t>
            </a:r>
            <a:r>
              <a:rPr lang="en-CA" altLang="en-US" sz="1000" i="1" dirty="0"/>
              <a:t>Progress Neurol Psychiatry</a:t>
            </a:r>
            <a:r>
              <a:rPr lang="en-CA" altLang="en-US" sz="1000" dirty="0"/>
              <a:t>. 2009;13:21-24.</a:t>
            </a:r>
          </a:p>
        </p:txBody>
      </p:sp>
      <p:sp>
        <p:nvSpPr>
          <p:cNvPr id="94212" name="TextBox 1"/>
          <p:cNvSpPr txBox="1">
            <a:spLocks noChangeArrowheads="1"/>
          </p:cNvSpPr>
          <p:nvPr/>
        </p:nvSpPr>
        <p:spPr bwMode="auto">
          <a:xfrm>
            <a:off x="179512" y="1395413"/>
            <a:ext cx="8280400"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400"/>
              </a:spcAft>
            </a:pPr>
            <a:r>
              <a:rPr lang="es-MX" altLang="fr-FR" sz="2000" dirty="0" smtClean="0"/>
              <a:t>Los enfoques no-farmacológicas (relajación, bioretroalimentación,</a:t>
            </a:r>
            <a:br>
              <a:rPr lang="es-MX" altLang="fr-FR" sz="2000" dirty="0" smtClean="0"/>
            </a:br>
            <a:r>
              <a:rPr lang="es-MX" altLang="fr-FR" sz="2000" dirty="0" smtClean="0"/>
              <a:t>terapia física) son seguros y pueden ser efectivos</a:t>
            </a:r>
          </a:p>
          <a:p>
            <a:pPr eaLnBrk="1" hangingPunct="1">
              <a:spcBef>
                <a:spcPct val="0"/>
              </a:spcBef>
              <a:spcAft>
                <a:spcPts val="0"/>
              </a:spcAft>
            </a:pPr>
            <a:r>
              <a:rPr lang="es-MX" altLang="fr-FR" sz="2000" dirty="0" smtClean="0"/>
              <a:t>Use profilaxis para migraña cuando los pacientes </a:t>
            </a:r>
          </a:p>
          <a:p>
            <a:pPr marL="0" indent="0" eaLnBrk="1" hangingPunct="1">
              <a:spcBef>
                <a:spcPct val="0"/>
              </a:spcBef>
              <a:spcAft>
                <a:spcPts val="0"/>
              </a:spcAft>
              <a:buNone/>
            </a:pPr>
            <a:r>
              <a:rPr lang="es-MX" altLang="fr-FR" sz="2000" dirty="0"/>
              <a:t> </a:t>
            </a:r>
            <a:r>
              <a:rPr lang="es-MX" altLang="fr-FR" sz="2000" dirty="0" smtClean="0"/>
              <a:t>    tengan ≥3 ataques severos prolongados al mes que sean </a:t>
            </a:r>
          </a:p>
          <a:p>
            <a:pPr marL="0" indent="0" eaLnBrk="1" hangingPunct="1">
              <a:spcBef>
                <a:spcPct val="0"/>
              </a:spcBef>
              <a:spcAft>
                <a:spcPts val="0"/>
              </a:spcAft>
              <a:buNone/>
            </a:pPr>
            <a:r>
              <a:rPr lang="es-MX" altLang="fr-FR" sz="2000" dirty="0"/>
              <a:t> </a:t>
            </a:r>
            <a:r>
              <a:rPr lang="es-MX" altLang="fr-FR" sz="2000" dirty="0" smtClean="0"/>
              <a:t>    incapacitantes, que no respondan a la terapia sintomática  </a:t>
            </a:r>
          </a:p>
          <a:p>
            <a:pPr marL="0" indent="0" eaLnBrk="1" hangingPunct="1">
              <a:spcBef>
                <a:spcPct val="0"/>
              </a:spcBef>
              <a:spcAft>
                <a:spcPts val="0"/>
              </a:spcAft>
              <a:buNone/>
            </a:pPr>
            <a:r>
              <a:rPr lang="es-MX" altLang="fr-FR" sz="2000" dirty="0"/>
              <a:t> </a:t>
            </a:r>
            <a:r>
              <a:rPr lang="es-MX" altLang="fr-FR" sz="2000" dirty="0" smtClean="0"/>
              <a:t>    o que probablemente resulten en complicaciones</a:t>
            </a:r>
          </a:p>
          <a:p>
            <a:pPr eaLnBrk="1" hangingPunct="1">
              <a:spcBef>
                <a:spcPct val="0"/>
              </a:spcBef>
              <a:spcAft>
                <a:spcPts val="400"/>
              </a:spcAft>
            </a:pPr>
            <a:r>
              <a:rPr lang="es-MX" altLang="fr-FR" sz="2000" dirty="0" smtClean="0"/>
              <a:t>La menor dosis efectiva de propranolol (10-20 mg dos veces </a:t>
            </a:r>
          </a:p>
          <a:p>
            <a:pPr marL="0" indent="0" eaLnBrk="1" hangingPunct="1">
              <a:spcBef>
                <a:spcPct val="0"/>
              </a:spcBef>
              <a:spcAft>
                <a:spcPts val="400"/>
              </a:spcAft>
              <a:buNone/>
            </a:pPr>
            <a:r>
              <a:rPr lang="es-MX" altLang="fr-FR" sz="2000" dirty="0"/>
              <a:t> </a:t>
            </a:r>
            <a:r>
              <a:rPr lang="es-MX" altLang="fr-FR" sz="2000" dirty="0" smtClean="0"/>
              <a:t>    al día) es la droga de elección</a:t>
            </a:r>
          </a:p>
          <a:p>
            <a:pPr lvl="1" eaLnBrk="1" hangingPunct="1">
              <a:spcBef>
                <a:spcPct val="0"/>
              </a:spcBef>
              <a:spcAft>
                <a:spcPts val="400"/>
              </a:spcAft>
            </a:pPr>
            <a:r>
              <a:rPr lang="es-MX" altLang="fr-FR" sz="2000" dirty="0" smtClean="0"/>
              <a:t>Si se usan beta-bloqueadores en el tercer trimestre, el tratamiento debe ser suspendido dos a tres días antes del parto</a:t>
            </a:r>
          </a:p>
          <a:p>
            <a:pPr eaLnBrk="1" hangingPunct="1">
              <a:spcBef>
                <a:spcPct val="0"/>
              </a:spcBef>
              <a:spcAft>
                <a:spcPts val="400"/>
              </a:spcAft>
            </a:pPr>
            <a:r>
              <a:rPr lang="es-MX" altLang="fr-FR" sz="2000" dirty="0" smtClean="0"/>
              <a:t>Una dosis baja de amitriptilina (10-25 mg al día) es una opción</a:t>
            </a:r>
          </a:p>
          <a:p>
            <a:pPr eaLnBrk="1" hangingPunct="1">
              <a:spcBef>
                <a:spcPct val="0"/>
              </a:spcBef>
              <a:spcAft>
                <a:spcPts val="400"/>
              </a:spcAft>
            </a:pPr>
            <a:endParaRPr lang="es-MX" altLang="fr-FR" sz="2000" dirty="0"/>
          </a:p>
        </p:txBody>
      </p:sp>
      <p:sp>
        <p:nvSpPr>
          <p:cNvPr id="5" name="Rounded Rectangle 4"/>
          <p:cNvSpPr/>
          <p:nvPr/>
        </p:nvSpPr>
        <p:spPr>
          <a:xfrm>
            <a:off x="915988" y="5445125"/>
            <a:ext cx="7773987"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smtClean="0"/>
              <a:t>Valproato de Sodio, topiramato y metisergida están contraindicados durante  el embarazo</a:t>
            </a:r>
            <a:endParaRPr lang="es-MX" b="1" dirty="0"/>
          </a:p>
        </p:txBody>
      </p:sp>
      <p:pic>
        <p:nvPicPr>
          <p:cNvPr id="7" name="Picture 2"/>
          <p:cNvPicPr>
            <a:picLocks noChangeAspect="1" noChangeArrowheads="1"/>
          </p:cNvPicPr>
          <p:nvPr/>
        </p:nvPicPr>
        <p:blipFill>
          <a:blip r:embed="rId3"/>
          <a:srcRect/>
          <a:stretch>
            <a:fillRect/>
          </a:stretch>
        </p:blipFill>
        <p:spPr bwMode="auto">
          <a:xfrm>
            <a:off x="7092950" y="1844675"/>
            <a:ext cx="1973263" cy="227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47675" y="254000"/>
            <a:ext cx="8229600" cy="1143000"/>
          </a:xfrm>
        </p:spPr>
        <p:txBody>
          <a:bodyPr/>
          <a:lstStyle/>
          <a:p>
            <a:r>
              <a:rPr lang="es-MX" altLang="en-US" noProof="0" dirty="0" smtClean="0"/>
              <a:t>Migraña Pediátrica</a:t>
            </a:r>
          </a:p>
        </p:txBody>
      </p:sp>
      <p:pic>
        <p:nvPicPr>
          <p:cNvPr id="73730" name="Picture 2"/>
          <p:cNvPicPr>
            <a:picLocks noChangeAspect="1" noChangeArrowheads="1"/>
          </p:cNvPicPr>
          <p:nvPr/>
        </p:nvPicPr>
        <p:blipFill>
          <a:blip r:embed="rId3"/>
          <a:srcRect/>
          <a:stretch>
            <a:fillRect/>
          </a:stretch>
        </p:blipFill>
        <p:spPr bwMode="auto">
          <a:xfrm>
            <a:off x="6818313" y="1677988"/>
            <a:ext cx="1871662" cy="17700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236" name="TextBox 1"/>
          <p:cNvSpPr txBox="1">
            <a:spLocks noChangeArrowheads="1"/>
          </p:cNvSpPr>
          <p:nvPr/>
        </p:nvSpPr>
        <p:spPr bwMode="auto">
          <a:xfrm>
            <a:off x="323528" y="1412776"/>
            <a:ext cx="82804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000" dirty="0" smtClean="0"/>
              <a:t>Las migrañas son comunes en niños</a:t>
            </a:r>
          </a:p>
          <a:p>
            <a:pPr eaLnBrk="1" hangingPunct="1">
              <a:spcBef>
                <a:spcPct val="0"/>
              </a:spcBef>
              <a:spcAft>
                <a:spcPts val="600"/>
              </a:spcAft>
            </a:pPr>
            <a:r>
              <a:rPr lang="es-MX" altLang="fr-FR" sz="2000" dirty="0" smtClean="0"/>
              <a:t>Aumentan en frecuencia a mayor edad</a:t>
            </a:r>
          </a:p>
          <a:p>
            <a:pPr eaLnBrk="1" hangingPunct="1">
              <a:spcBef>
                <a:spcPct val="0"/>
              </a:spcBef>
              <a:spcAft>
                <a:spcPts val="600"/>
              </a:spcAft>
            </a:pPr>
            <a:r>
              <a:rPr lang="es-MX" altLang="fr-FR" sz="2000" dirty="0" smtClean="0"/>
              <a:t>Aproximadamente 6% de los adolescentes </a:t>
            </a:r>
          </a:p>
          <a:p>
            <a:pPr marL="0" indent="0" eaLnBrk="1" hangingPunct="1">
              <a:spcBef>
                <a:spcPct val="0"/>
              </a:spcBef>
              <a:spcAft>
                <a:spcPts val="600"/>
              </a:spcAft>
              <a:buNone/>
            </a:pPr>
            <a:r>
              <a:rPr lang="es-MX" altLang="fr-FR" sz="2000" dirty="0"/>
              <a:t> </a:t>
            </a:r>
            <a:r>
              <a:rPr lang="es-MX" altLang="fr-FR" sz="2000" dirty="0" smtClean="0"/>
              <a:t>   experimentan migraña</a:t>
            </a:r>
          </a:p>
          <a:p>
            <a:pPr eaLnBrk="1" hangingPunct="1">
              <a:spcBef>
                <a:spcPct val="0"/>
              </a:spcBef>
              <a:spcAft>
                <a:spcPts val="600"/>
              </a:spcAft>
            </a:pPr>
            <a:r>
              <a:rPr lang="es-MX" altLang="fr-FR" sz="2000" dirty="0" smtClean="0"/>
              <a:t>Edad Promedio al Inicio: niñas = 10.9 años; niños= 7.2 años</a:t>
            </a:r>
          </a:p>
          <a:p>
            <a:pPr eaLnBrk="1" hangingPunct="1">
              <a:spcBef>
                <a:spcPct val="0"/>
              </a:spcBef>
              <a:spcAft>
                <a:spcPts val="600"/>
              </a:spcAft>
            </a:pPr>
            <a:r>
              <a:rPr lang="es-MX" altLang="fr-FR" sz="2000" dirty="0" smtClean="0"/>
              <a:t>El diagnóstico es difícil porque los síntomas pueden variar significativamente durante la niñez</a:t>
            </a:r>
          </a:p>
          <a:p>
            <a:pPr eaLnBrk="1" hangingPunct="1">
              <a:spcBef>
                <a:spcPct val="0"/>
              </a:spcBef>
              <a:spcAft>
                <a:spcPts val="600"/>
              </a:spcAft>
            </a:pPr>
            <a:r>
              <a:rPr lang="es-MX" altLang="fr-FR" sz="2000" dirty="0" smtClean="0"/>
              <a:t>No todos los adolescentes experimentarán cefaleas durante sus vidas</a:t>
            </a:r>
          </a:p>
          <a:p>
            <a:pPr lvl="1" eaLnBrk="1" hangingPunct="1">
              <a:spcBef>
                <a:spcPct val="0"/>
              </a:spcBef>
              <a:spcAft>
                <a:spcPts val="600"/>
              </a:spcAft>
            </a:pPr>
            <a:r>
              <a:rPr lang="es-MX" altLang="fr-FR" sz="2000" dirty="0" smtClean="0"/>
              <a:t>Hasta el 70% experimentarán cierta continuación de migrañas persistentes o episódicas</a:t>
            </a:r>
          </a:p>
        </p:txBody>
      </p:sp>
      <p:sp>
        <p:nvSpPr>
          <p:cNvPr id="95237" name="Rectangle 2"/>
          <p:cNvSpPr>
            <a:spLocks noChangeArrowheads="1"/>
          </p:cNvSpPr>
          <p:nvPr/>
        </p:nvSpPr>
        <p:spPr bwMode="auto">
          <a:xfrm>
            <a:off x="0" y="63817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spcBef>
                <a:spcPct val="30000"/>
              </a:spcBef>
              <a:buFontTx/>
              <a:buNone/>
            </a:pPr>
            <a:r>
              <a:rPr lang="en-CA" altLang="en-US" sz="1000" dirty="0"/>
              <a:t>Lewis D </a:t>
            </a:r>
            <a:r>
              <a:rPr lang="en-CA" altLang="en-US" sz="1000" i="1" dirty="0"/>
              <a:t>et al. Neurology</a:t>
            </a:r>
            <a:r>
              <a:rPr lang="en-CA" altLang="en-US" sz="1000" dirty="0"/>
              <a:t>. 2004;63:2215-24; Winner P. Pediatric and Adolescent Migraine. Available at: </a:t>
            </a:r>
            <a:r>
              <a:rPr lang="en-CA" altLang="en-US" sz="1000" dirty="0">
                <a:hlinkClick r:id="rId4"/>
              </a:rPr>
              <a:t>http://www.americanheadachesociety.org/assets/1/7/Paul_Winner_-_pediatric_and_Adolescent_Migraine.pdf</a:t>
            </a:r>
            <a:r>
              <a:rPr lang="en-CA" altLang="en-US" sz="1000" dirty="0"/>
              <a:t>. Accessed March 31, 2015.</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fontScale="90000"/>
          </a:bodyPr>
          <a:lstStyle/>
          <a:p>
            <a:pPr>
              <a:defRPr/>
            </a:pPr>
            <a:r>
              <a:rPr lang="es-MX" noProof="0" dirty="0" smtClean="0"/>
              <a:t>Características Clave para el Diagnóstico</a:t>
            </a:r>
            <a:br>
              <a:rPr lang="es-MX" noProof="0" dirty="0" smtClean="0"/>
            </a:br>
            <a:r>
              <a:rPr lang="es-MX" noProof="0" dirty="0" smtClean="0"/>
              <a:t>de Migraña Pediátrica</a:t>
            </a:r>
            <a:endParaRPr lang="es-MX" noProof="0" dirty="0"/>
          </a:p>
        </p:txBody>
      </p:sp>
      <p:pic>
        <p:nvPicPr>
          <p:cNvPr id="73730" name="Picture 2"/>
          <p:cNvPicPr>
            <a:picLocks noChangeAspect="1" noChangeArrowheads="1"/>
          </p:cNvPicPr>
          <p:nvPr/>
        </p:nvPicPr>
        <p:blipFill>
          <a:blip r:embed="rId3"/>
          <a:srcRect/>
          <a:stretch>
            <a:fillRect/>
          </a:stretch>
        </p:blipFill>
        <p:spPr bwMode="auto">
          <a:xfrm>
            <a:off x="6818313" y="1677988"/>
            <a:ext cx="1871662" cy="17700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260" name="TextBox 1"/>
          <p:cNvSpPr txBox="1">
            <a:spLocks noChangeArrowheads="1"/>
          </p:cNvSpPr>
          <p:nvPr/>
        </p:nvSpPr>
        <p:spPr bwMode="auto">
          <a:xfrm>
            <a:off x="409575" y="1484784"/>
            <a:ext cx="82804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0"/>
              </a:spcAft>
            </a:pPr>
            <a:r>
              <a:rPr lang="es-MX" altLang="fr-FR" sz="2000" dirty="0" smtClean="0"/>
              <a:t>La duración tiende a ser más corta que en los adultos</a:t>
            </a:r>
          </a:p>
          <a:p>
            <a:pPr eaLnBrk="1" hangingPunct="1">
              <a:spcBef>
                <a:spcPct val="0"/>
              </a:spcBef>
              <a:spcAft>
                <a:spcPts val="0"/>
              </a:spcAft>
            </a:pPr>
            <a:r>
              <a:rPr lang="es-MX" altLang="fr-FR" sz="2000" dirty="0" smtClean="0"/>
              <a:t>Puede ser tan corta como 1 hora pero puede durar hasta</a:t>
            </a:r>
          </a:p>
          <a:p>
            <a:pPr marL="0" indent="0" eaLnBrk="1" hangingPunct="1">
              <a:spcBef>
                <a:spcPct val="0"/>
              </a:spcBef>
              <a:spcAft>
                <a:spcPts val="0"/>
              </a:spcAft>
              <a:buNone/>
            </a:pPr>
            <a:r>
              <a:rPr lang="es-MX" altLang="fr-FR" sz="2000" dirty="0"/>
              <a:t> </a:t>
            </a:r>
            <a:r>
              <a:rPr lang="es-MX" altLang="fr-FR" sz="2000" dirty="0" smtClean="0"/>
              <a:t>    72 horas</a:t>
            </a:r>
          </a:p>
          <a:p>
            <a:pPr eaLnBrk="1" hangingPunct="1">
              <a:spcBef>
                <a:spcPct val="0"/>
              </a:spcBef>
              <a:spcAft>
                <a:spcPts val="0"/>
              </a:spcAft>
            </a:pPr>
            <a:r>
              <a:rPr lang="es-MX" altLang="fr-FR" sz="2000" dirty="0" smtClean="0"/>
              <a:t>Generalmente el dolor es bifrontal o bitemporal más que </a:t>
            </a:r>
          </a:p>
          <a:p>
            <a:pPr marL="0" indent="0" eaLnBrk="1" hangingPunct="1">
              <a:spcBef>
                <a:spcPct val="0"/>
              </a:spcBef>
              <a:spcAft>
                <a:spcPts val="0"/>
              </a:spcAft>
              <a:buNone/>
            </a:pPr>
            <a:r>
              <a:rPr lang="es-MX" altLang="fr-FR" sz="2000" dirty="0"/>
              <a:t> </a:t>
            </a:r>
            <a:r>
              <a:rPr lang="es-MX" altLang="fr-FR" sz="2000" dirty="0" smtClean="0"/>
              <a:t>    unilateral Dolor</a:t>
            </a:r>
          </a:p>
          <a:p>
            <a:pPr eaLnBrk="1" hangingPunct="1">
              <a:spcBef>
                <a:spcPct val="0"/>
              </a:spcBef>
              <a:spcAft>
                <a:spcPts val="0"/>
              </a:spcAft>
            </a:pPr>
            <a:r>
              <a:rPr lang="es-MX" altLang="fr-FR" sz="2000" dirty="0" smtClean="0"/>
              <a:t>Los niños generalmente tienen dificultad para describir</a:t>
            </a:r>
          </a:p>
          <a:p>
            <a:pPr marL="0" indent="0" eaLnBrk="1" hangingPunct="1">
              <a:spcBef>
                <a:spcPct val="0"/>
              </a:spcBef>
              <a:spcAft>
                <a:spcPts val="0"/>
              </a:spcAft>
              <a:buNone/>
            </a:pPr>
            <a:r>
              <a:rPr lang="es-MX" altLang="fr-FR" sz="2000" dirty="0"/>
              <a:t> </a:t>
            </a:r>
            <a:r>
              <a:rPr lang="es-MX" altLang="fr-FR" sz="2000" dirty="0" smtClean="0"/>
              <a:t>    el dolor pulsante o los niveles de severidad</a:t>
            </a:r>
          </a:p>
          <a:p>
            <a:pPr eaLnBrk="1" hangingPunct="1">
              <a:spcBef>
                <a:spcPct val="0"/>
              </a:spcBef>
              <a:spcAft>
                <a:spcPts val="0"/>
              </a:spcAft>
            </a:pPr>
            <a:r>
              <a:rPr lang="es-MX" altLang="fr-FR" sz="2000" dirty="0" smtClean="0"/>
              <a:t>El uso de una escala de dolor facial o numérica puede ser útil</a:t>
            </a:r>
          </a:p>
          <a:p>
            <a:pPr eaLnBrk="1" hangingPunct="1">
              <a:spcBef>
                <a:spcPct val="0"/>
              </a:spcBef>
              <a:spcAft>
                <a:spcPts val="0"/>
              </a:spcAft>
            </a:pPr>
            <a:r>
              <a:rPr lang="es-MX" altLang="fr-FR" sz="2000" dirty="0"/>
              <a:t>Los niños generalmente tienen dificultad </a:t>
            </a:r>
            <a:r>
              <a:rPr lang="es-MX" altLang="fr-FR" sz="2000" dirty="0" smtClean="0"/>
              <a:t>para describir los síntomas</a:t>
            </a:r>
          </a:p>
          <a:p>
            <a:pPr lvl="1" eaLnBrk="1" hangingPunct="1">
              <a:spcBef>
                <a:spcPct val="0"/>
              </a:spcBef>
              <a:spcAft>
                <a:spcPts val="600"/>
              </a:spcAft>
            </a:pPr>
            <a:r>
              <a:rPr lang="es-MX" altLang="fr-FR" sz="2000" dirty="0" smtClean="0"/>
              <a:t>Los síntomas generalmente tienen que ser inferidos con base en el comportamiento del niño</a:t>
            </a:r>
          </a:p>
          <a:p>
            <a:pPr eaLnBrk="1" hangingPunct="1">
              <a:spcBef>
                <a:spcPct val="0"/>
              </a:spcBef>
              <a:spcAft>
                <a:spcPts val="600"/>
              </a:spcAft>
            </a:pPr>
            <a:r>
              <a:rPr lang="es-MX" altLang="fr-FR" sz="2000" dirty="0" smtClean="0"/>
              <a:t>Considere los síntomas asociados (dificultad para pensar, fatiga, mareo)</a:t>
            </a:r>
            <a:endParaRPr lang="es-MX" altLang="fr-FR" sz="2000" dirty="0"/>
          </a:p>
        </p:txBody>
      </p:sp>
      <p:sp>
        <p:nvSpPr>
          <p:cNvPr id="6" name="Rectangle 2"/>
          <p:cNvSpPr>
            <a:spLocks noChangeArrowheads="1"/>
          </p:cNvSpPr>
          <p:nvPr/>
        </p:nvSpPr>
        <p:spPr bwMode="auto">
          <a:xfrm>
            <a:off x="0" y="650398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spcBef>
                <a:spcPct val="30000"/>
              </a:spcBef>
              <a:buFontTx/>
              <a:buNone/>
            </a:pPr>
            <a:r>
              <a:rPr lang="en-CA" altLang="en-US" sz="1000" dirty="0"/>
              <a:t>Winner P. Pediatric and Adolescent Migraine. Available at: </a:t>
            </a:r>
            <a:r>
              <a:rPr lang="en-CA" altLang="en-US" sz="1000" dirty="0">
                <a:hlinkClick r:id="rId4"/>
              </a:rPr>
              <a:t>http://www.americanheadachesociety.org/assets/1/7/Paul_Winner_-_pediatric_and_Adolescent_Migraine.pdf</a:t>
            </a:r>
            <a:r>
              <a:rPr lang="en-CA" altLang="en-US" sz="1000" dirty="0"/>
              <a:t>. Accessed March 31, 2015.</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5" y="254000"/>
            <a:ext cx="7561659" cy="1143000"/>
          </a:xfrm>
        </p:spPr>
        <p:txBody>
          <a:bodyPr>
            <a:normAutofit fontScale="90000"/>
          </a:bodyPr>
          <a:lstStyle/>
          <a:p>
            <a:pPr>
              <a:defRPr/>
            </a:pPr>
            <a:r>
              <a:rPr lang="es-MX" noProof="0" dirty="0" smtClean="0"/>
              <a:t>Señales de Advertencia en el Diagnóstico de Migraña Pediátrica</a:t>
            </a:r>
            <a:endParaRPr lang="es-MX" noProof="0" dirty="0"/>
          </a:p>
        </p:txBody>
      </p:sp>
      <p:pic>
        <p:nvPicPr>
          <p:cNvPr id="73730" name="Picture 2"/>
          <p:cNvPicPr>
            <a:picLocks noChangeAspect="1" noChangeArrowheads="1"/>
          </p:cNvPicPr>
          <p:nvPr/>
        </p:nvPicPr>
        <p:blipFill>
          <a:blip r:embed="rId3"/>
          <a:srcRect/>
          <a:stretch>
            <a:fillRect/>
          </a:stretch>
        </p:blipFill>
        <p:spPr bwMode="auto">
          <a:xfrm>
            <a:off x="6878638" y="1478280"/>
            <a:ext cx="1871662" cy="17700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284" name="TextBox 1"/>
          <p:cNvSpPr txBox="1">
            <a:spLocks noChangeArrowheads="1"/>
          </p:cNvSpPr>
          <p:nvPr/>
        </p:nvSpPr>
        <p:spPr bwMode="auto">
          <a:xfrm>
            <a:off x="251520" y="1478280"/>
            <a:ext cx="828040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spcAft>
                <a:spcPts val="600"/>
              </a:spcAft>
            </a:pPr>
            <a:r>
              <a:rPr lang="es-MX" altLang="fr-FR" sz="2000" dirty="0" smtClean="0"/>
              <a:t>Creciente frecuencia y/o  severidad durante semanas</a:t>
            </a:r>
            <a:br>
              <a:rPr lang="es-MX" altLang="fr-FR" sz="2000" dirty="0" smtClean="0"/>
            </a:br>
            <a:r>
              <a:rPr lang="es-MX" altLang="fr-FR" sz="2000" dirty="0" smtClean="0"/>
              <a:t>(&lt;4 meses) es un niño &lt;12 años de edad</a:t>
            </a:r>
          </a:p>
          <a:p>
            <a:pPr lvl="1" eaLnBrk="1" hangingPunct="1">
              <a:spcBef>
                <a:spcPct val="0"/>
              </a:spcBef>
              <a:spcAft>
                <a:spcPts val="600"/>
              </a:spcAft>
            </a:pPr>
            <a:r>
              <a:rPr lang="es-MX" altLang="fr-FR" sz="2000" dirty="0" smtClean="0"/>
              <a:t>Incluso más importante en niños &lt;7 años de edad</a:t>
            </a:r>
          </a:p>
          <a:p>
            <a:pPr eaLnBrk="1" hangingPunct="1">
              <a:spcBef>
                <a:spcPct val="0"/>
              </a:spcBef>
              <a:spcAft>
                <a:spcPts val="600"/>
              </a:spcAft>
            </a:pPr>
            <a:r>
              <a:rPr lang="es-MX" altLang="fr-FR" sz="2000" dirty="0" smtClean="0"/>
              <a:t>Un cambio de frecuencia y severidad del patrón de la cefalea</a:t>
            </a:r>
          </a:p>
          <a:p>
            <a:pPr marL="0" indent="0" eaLnBrk="1" hangingPunct="1">
              <a:spcBef>
                <a:spcPct val="0"/>
              </a:spcBef>
              <a:spcAft>
                <a:spcPts val="600"/>
              </a:spcAft>
              <a:buNone/>
            </a:pPr>
            <a:r>
              <a:rPr lang="es-MX" altLang="fr-FR" sz="2000" dirty="0"/>
              <a:t> </a:t>
            </a:r>
            <a:r>
              <a:rPr lang="es-MX" altLang="fr-FR" sz="2000" dirty="0" smtClean="0"/>
              <a:t>    en niños jóvenes</a:t>
            </a:r>
          </a:p>
          <a:p>
            <a:pPr eaLnBrk="1" hangingPunct="1">
              <a:spcBef>
                <a:spcPct val="0"/>
              </a:spcBef>
              <a:spcAft>
                <a:spcPts val="600"/>
              </a:spcAft>
            </a:pPr>
            <a:r>
              <a:rPr lang="es-MX" altLang="fr-FR" sz="2000" dirty="0" smtClean="0"/>
              <a:t>La fiebre no es un componente asociado con migraña en ninguna etapa – especialmente en niños</a:t>
            </a:r>
          </a:p>
          <a:p>
            <a:pPr eaLnBrk="1" hangingPunct="1">
              <a:spcBef>
                <a:spcPct val="0"/>
              </a:spcBef>
              <a:spcAft>
                <a:spcPts val="600"/>
              </a:spcAft>
            </a:pPr>
            <a:r>
              <a:rPr lang="es-MX" altLang="fr-FR" sz="2000" dirty="0" smtClean="0"/>
              <a:t>Cefaleas acompañadas por convulsiones</a:t>
            </a:r>
          </a:p>
          <a:p>
            <a:pPr eaLnBrk="1" hangingPunct="1">
              <a:spcBef>
                <a:spcPct val="0"/>
              </a:spcBef>
              <a:spcAft>
                <a:spcPts val="600"/>
              </a:spcAft>
            </a:pPr>
            <a:r>
              <a:rPr lang="es-MX" altLang="fr-FR" sz="2000" dirty="0" smtClean="0"/>
              <a:t>Puede ocurrir sensorio alterado en ciertas formas de migraña pero no es la norma</a:t>
            </a:r>
          </a:p>
          <a:p>
            <a:pPr lvl="1" eaLnBrk="1" hangingPunct="1">
              <a:spcBef>
                <a:spcPct val="0"/>
              </a:spcBef>
              <a:spcAft>
                <a:spcPts val="600"/>
              </a:spcAft>
            </a:pPr>
            <a:r>
              <a:rPr lang="es-MX" altLang="fr-FR" sz="2000" dirty="0" smtClean="0"/>
              <a:t>Se requiere atención para determinar la evaluación e intervención apropiada</a:t>
            </a:r>
            <a:endParaRPr lang="es-MX" altLang="fr-FR" sz="2000" dirty="0"/>
          </a:p>
        </p:txBody>
      </p:sp>
      <p:pic>
        <p:nvPicPr>
          <p:cNvPr id="6" name="Picture 5"/>
          <p:cNvPicPr>
            <a:picLocks noChangeAspect="1"/>
          </p:cNvPicPr>
          <p:nvPr/>
        </p:nvPicPr>
        <p:blipFill>
          <a:blip r:embed="rId4"/>
          <a:srcRect/>
          <a:stretch>
            <a:fillRect/>
          </a:stretch>
        </p:blipFill>
        <p:spPr bwMode="auto">
          <a:xfrm>
            <a:off x="409575" y="188913"/>
            <a:ext cx="876300" cy="1104900"/>
          </a:xfrm>
          <a:prstGeom prst="rect">
            <a:avLst/>
          </a:prstGeom>
          <a:noFill/>
          <a:ln>
            <a:noFill/>
          </a:ln>
          <a:effectLst>
            <a:outerShdw blurRad="76200" sy="23000" kx="1199993" algn="b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650398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spcBef>
                <a:spcPct val="30000"/>
              </a:spcBef>
              <a:buFontTx/>
              <a:buNone/>
            </a:pPr>
            <a:r>
              <a:rPr lang="en-CA" altLang="en-US" sz="1000" dirty="0"/>
              <a:t>Winner P. Pediatric and Adolescent Migraine. Available at: </a:t>
            </a:r>
            <a:r>
              <a:rPr lang="en-CA" altLang="en-US" sz="1000" dirty="0">
                <a:hlinkClick r:id="rId5"/>
              </a:rPr>
              <a:t>http://www.americanheadachesociety.org/assets/1/7/Paul_Winner_-_pediatric_and_Adolescent_Migraine.pdf</a:t>
            </a:r>
            <a:r>
              <a:rPr lang="en-CA" altLang="en-US" sz="1000" dirty="0"/>
              <a:t>. Accessed March 31, 2015.</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s-MX" noProof="0" dirty="0" smtClean="0"/>
              <a:t>Farmacoterapias para Migraña Pediátrica y Adolescente</a:t>
            </a:r>
            <a:endParaRPr lang="es-MX" noProof="0" dirty="0"/>
          </a:p>
        </p:txBody>
      </p:sp>
      <p:sp>
        <p:nvSpPr>
          <p:cNvPr id="98307" name="Content Placeholder 2"/>
          <p:cNvSpPr>
            <a:spLocks noGrp="1"/>
          </p:cNvSpPr>
          <p:nvPr>
            <p:ph idx="1"/>
          </p:nvPr>
        </p:nvSpPr>
        <p:spPr>
          <a:xfrm>
            <a:off x="323528" y="1484784"/>
            <a:ext cx="8229600" cy="4525963"/>
          </a:xfrm>
        </p:spPr>
        <p:txBody>
          <a:bodyPr/>
          <a:lstStyle/>
          <a:p>
            <a:r>
              <a:rPr lang="es-MX" altLang="en-US" sz="2000" dirty="0" smtClean="0"/>
              <a:t>Se deben usar terapias agudas tan pronto como sea claro que la cefalea es migraña</a:t>
            </a:r>
          </a:p>
          <a:p>
            <a:pPr lvl="1"/>
            <a:r>
              <a:rPr lang="es-MX" altLang="en-US" sz="2000" dirty="0" smtClean="0"/>
              <a:t>El spray nasal de sumatriptán</a:t>
            </a:r>
            <a:r>
              <a:rPr lang="es-MX" altLang="en-US" sz="2000" dirty="0"/>
              <a:t> </a:t>
            </a:r>
            <a:r>
              <a:rPr lang="es-MX" altLang="en-US" sz="2000" dirty="0" smtClean="0"/>
              <a:t>e ibuprofeno son efectivos</a:t>
            </a:r>
          </a:p>
          <a:p>
            <a:pPr lvl="1"/>
            <a:r>
              <a:rPr lang="es-MX" altLang="en-US" sz="2000" dirty="0" smtClean="0"/>
              <a:t>Acetaminofén es probablemente efectivo</a:t>
            </a:r>
          </a:p>
          <a:p>
            <a:r>
              <a:rPr lang="es-MX" altLang="en-US" sz="2000" dirty="0" smtClean="0"/>
              <a:t>Almotriptán es el único triptano aprobado actualmente por la FDA para el tratamiento de migraña en pacientes  ≥12 años de edad</a:t>
            </a:r>
          </a:p>
          <a:p>
            <a:r>
              <a:rPr lang="es-MX" altLang="en-US" sz="2000" dirty="0" smtClean="0"/>
              <a:t>No deben usarse analgésicos o medicamentos agudos &gt;2 veces a la semana a menos que el paciente se encuentre bajo supervisión médica</a:t>
            </a:r>
          </a:p>
          <a:p>
            <a:r>
              <a:rPr lang="es-MX" altLang="en-US" sz="2000" dirty="0" smtClean="0"/>
              <a:t>La suplementación con magnesio, riboflavina, y coenzima Q10 puede ser </a:t>
            </a:r>
            <a:r>
              <a:rPr lang="es-MX" altLang="en-US" sz="2000" dirty="0"/>
              <a:t>ú</a:t>
            </a:r>
            <a:r>
              <a:rPr lang="es-MX" altLang="en-US" sz="2000" dirty="0" smtClean="0"/>
              <a:t>til</a:t>
            </a:r>
          </a:p>
          <a:p>
            <a:r>
              <a:rPr lang="es-MX" altLang="en-US" sz="2000" dirty="0" smtClean="0"/>
              <a:t>Actualmente no existe un medicamento aprobado por la FDA para profilaxis de migraña en niños</a:t>
            </a:r>
          </a:p>
          <a:p>
            <a:pPr lvl="1"/>
            <a:r>
              <a:rPr lang="es-MX" altLang="en-US" sz="2000" dirty="0" smtClean="0"/>
              <a:t>Algunos estudios han mostrado que topiramato es efectivo</a:t>
            </a:r>
          </a:p>
        </p:txBody>
      </p:sp>
      <p:sp>
        <p:nvSpPr>
          <p:cNvPr id="5" name="Rectangle 3"/>
          <p:cNvSpPr>
            <a:spLocks noChangeArrowheads="1"/>
          </p:cNvSpPr>
          <p:nvPr/>
        </p:nvSpPr>
        <p:spPr bwMode="auto">
          <a:xfrm>
            <a:off x="0" y="63817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spcBef>
                <a:spcPct val="30000"/>
              </a:spcBef>
              <a:buFontTx/>
              <a:buNone/>
            </a:pPr>
            <a:r>
              <a:rPr lang="en-CA" altLang="en-US" sz="1000" dirty="0"/>
              <a:t>Lewis D </a:t>
            </a:r>
            <a:r>
              <a:rPr lang="en-CA" altLang="en-US" sz="1000" i="1" dirty="0"/>
              <a:t>et al. Neurology</a:t>
            </a:r>
            <a:r>
              <a:rPr lang="en-CA" altLang="en-US" sz="1000" dirty="0"/>
              <a:t>. 2004;63:2215-24; Winner P. Pediatric and Adolescent Migraine. Available at: </a:t>
            </a:r>
            <a:r>
              <a:rPr lang="en-CA" altLang="en-US" sz="1000" dirty="0">
                <a:hlinkClick r:id="rId3"/>
              </a:rPr>
              <a:t>http://www.americanheadachesociety.org/assets/1/7/Paul_Winner_-_pediatric_and_Adolescent_Migraine.pdf</a:t>
            </a:r>
            <a:r>
              <a:rPr lang="en-CA" altLang="en-US" sz="1000" dirty="0"/>
              <a:t>. Accessed March 31, 2015.</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1"/>
          <p:cNvSpPr txBox="1">
            <a:spLocks noChangeArrowheads="1"/>
          </p:cNvSpPr>
          <p:nvPr/>
        </p:nvSpPr>
        <p:spPr bwMode="auto">
          <a:xfrm flipH="1">
            <a:off x="2051720" y="2468563"/>
            <a:ext cx="5256584"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b="1" i="1" dirty="0" smtClean="0"/>
              <a:t>Tratamiento Farmacológico Preventivo de Migraña</a:t>
            </a:r>
            <a:endParaRPr lang="es-MX" altLang="fr-FR" b="1" i="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468312" y="1455738"/>
            <a:ext cx="867568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defRPr/>
            </a:pPr>
            <a:r>
              <a:rPr lang="es-MX" altLang="fr-FR" sz="2400" dirty="0" smtClean="0"/>
              <a:t>Un trastornos del sistema nervioso central</a:t>
            </a:r>
          </a:p>
          <a:p>
            <a:pPr eaLnBrk="1" hangingPunct="1">
              <a:spcBef>
                <a:spcPct val="0"/>
              </a:spcBef>
              <a:defRPr/>
            </a:pPr>
            <a:r>
              <a:rPr lang="es-MX" altLang="fr-FR" sz="2400" dirty="0" smtClean="0"/>
              <a:t>Síndrome clínico común</a:t>
            </a:r>
          </a:p>
          <a:p>
            <a:pPr marL="285750" lvl="1" eaLnBrk="1" hangingPunct="1">
              <a:spcBef>
                <a:spcPct val="0"/>
              </a:spcBef>
              <a:spcAft>
                <a:spcPts val="1200"/>
              </a:spcAft>
              <a:buFont typeface="Arial" charset="0"/>
              <a:buChar char="•"/>
              <a:defRPr/>
            </a:pPr>
            <a:r>
              <a:rPr lang="es-MX" altLang="fr-FR" sz="2400" dirty="0" smtClean="0"/>
              <a:t>Caracterizado por ataques episódicos recurrentes de cefalea de naturaleza pulsátil e intensidad moderada a severa, </a:t>
            </a:r>
            <a:r>
              <a:rPr lang="es-MX" altLang="fr-FR" sz="2400" i="1" dirty="0" smtClean="0"/>
              <a:t>que </a:t>
            </a:r>
            <a:r>
              <a:rPr lang="es-MX" altLang="fr-FR" sz="2400" b="1" i="1" dirty="0" smtClean="0"/>
              <a:t>no sirve para un propósito específico</a:t>
            </a:r>
          </a:p>
          <a:p>
            <a:pPr eaLnBrk="1" hangingPunct="1">
              <a:spcBef>
                <a:spcPct val="0"/>
              </a:spcBef>
              <a:defRPr/>
            </a:pPr>
            <a:r>
              <a:rPr lang="es-MX" altLang="fr-FR" sz="2400" dirty="0" smtClean="0"/>
              <a:t>La migraña puede estar acompañada por los siguientes síntomas</a:t>
            </a:r>
          </a:p>
          <a:p>
            <a:pPr lvl="1" eaLnBrk="1" hangingPunct="1">
              <a:spcBef>
                <a:spcPct val="0"/>
              </a:spcBef>
              <a:buFont typeface="Arial" charset="0"/>
              <a:buChar char="•"/>
              <a:defRPr/>
            </a:pPr>
            <a:r>
              <a:rPr lang="es-MX" altLang="fr-FR" sz="2400" dirty="0" smtClean="0"/>
              <a:t>Aura</a:t>
            </a:r>
          </a:p>
          <a:p>
            <a:pPr lvl="1" eaLnBrk="1" hangingPunct="1">
              <a:spcBef>
                <a:spcPct val="0"/>
              </a:spcBef>
              <a:buFont typeface="Arial" charset="0"/>
              <a:buChar char="•"/>
              <a:defRPr/>
            </a:pPr>
            <a:r>
              <a:rPr lang="es-MX" altLang="fr-FR" sz="2400" dirty="0" smtClean="0"/>
              <a:t>Náusea/Vómito</a:t>
            </a:r>
          </a:p>
          <a:p>
            <a:pPr lvl="1" eaLnBrk="1" hangingPunct="1">
              <a:spcBef>
                <a:spcPct val="0"/>
              </a:spcBef>
              <a:buFont typeface="Arial" charset="0"/>
              <a:buChar char="•"/>
              <a:defRPr/>
            </a:pPr>
            <a:r>
              <a:rPr lang="es-MX" altLang="fr-FR" sz="2400" dirty="0" smtClean="0"/>
              <a:t>Sensibilidad a la luz (fotofobia)</a:t>
            </a:r>
          </a:p>
          <a:p>
            <a:pPr lvl="1" eaLnBrk="1" hangingPunct="1">
              <a:spcBef>
                <a:spcPct val="0"/>
              </a:spcBef>
              <a:buFont typeface="Arial" charset="0"/>
              <a:buChar char="•"/>
              <a:defRPr/>
            </a:pPr>
            <a:r>
              <a:rPr lang="es-MX" altLang="fr-FR" sz="2400" dirty="0" smtClean="0"/>
              <a:t>Sensibilidad al sonido (fonofobia)</a:t>
            </a:r>
          </a:p>
          <a:p>
            <a:pPr lvl="1" eaLnBrk="1" hangingPunct="1">
              <a:spcBef>
                <a:spcPct val="0"/>
              </a:spcBef>
              <a:spcAft>
                <a:spcPts val="1200"/>
              </a:spcAft>
              <a:buFont typeface="Arial" charset="0"/>
              <a:buChar char="•"/>
              <a:defRPr/>
            </a:pPr>
            <a:r>
              <a:rPr lang="es-MX" altLang="fr-FR" sz="2400" dirty="0" smtClean="0"/>
              <a:t>Sensibilidad al movimiento de la cabeza</a:t>
            </a:r>
          </a:p>
          <a:p>
            <a:pPr eaLnBrk="1" hangingPunct="1">
              <a:spcBef>
                <a:spcPct val="0"/>
              </a:spcBef>
              <a:defRPr/>
            </a:pPr>
            <a:r>
              <a:rPr lang="es-MX" altLang="fr-FR" sz="2400" dirty="0" smtClean="0"/>
              <a:t>La vulnerabilidad a la migraña es heredada en muchas personas</a:t>
            </a:r>
            <a:endParaRPr lang="es-MX" altLang="fr-FR" sz="2400" dirty="0"/>
          </a:p>
        </p:txBody>
      </p:sp>
      <p:sp>
        <p:nvSpPr>
          <p:cNvPr id="35844" name="Title 1"/>
          <p:cNvSpPr>
            <a:spLocks noGrp="1"/>
          </p:cNvSpPr>
          <p:nvPr>
            <p:ph type="title"/>
          </p:nvPr>
        </p:nvSpPr>
        <p:spPr>
          <a:xfrm>
            <a:off x="447675" y="254000"/>
            <a:ext cx="8229600" cy="1143000"/>
          </a:xfrm>
        </p:spPr>
        <p:txBody>
          <a:bodyPr/>
          <a:lstStyle/>
          <a:p>
            <a:r>
              <a:rPr lang="es-MX" altLang="fr-FR" dirty="0" smtClean="0"/>
              <a:t>¿Qué es la migraña?</a:t>
            </a:r>
          </a:p>
        </p:txBody>
      </p:sp>
      <p:sp>
        <p:nvSpPr>
          <p:cNvPr id="5" name="Rectangle 3"/>
          <p:cNvSpPr>
            <a:spLocks noChangeArrowheads="1"/>
          </p:cNvSpPr>
          <p:nvPr/>
        </p:nvSpPr>
        <p:spPr bwMode="auto">
          <a:xfrm>
            <a:off x="17463" y="6288088"/>
            <a:ext cx="8928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Lance JW, Goadsby PJ. Mechanism and Management of Headache. London, England: Butterworth-Heinemann; 1998; Silberstein SD, Lipton RB, Goadsby PJ. Headache in Clinical Practice. 2nd ed. London, England: Martin Dunitz; 2002; Olesen J, Tfelt-Hansen P, Welch KMA. The Headaches. 2nd ed. Philadelphia, PA: Lippincott Williams &amp; Wilkins; 2000.</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Box 3"/>
          <p:cNvSpPr txBox="1">
            <a:spLocks noChangeArrowheads="1"/>
          </p:cNvSpPr>
          <p:nvPr/>
        </p:nvSpPr>
        <p:spPr bwMode="auto">
          <a:xfrm>
            <a:off x="107950" y="6381750"/>
            <a:ext cx="2978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EFNS = European Federation of Neurological Societies</a:t>
            </a:r>
          </a:p>
          <a:p>
            <a:pPr eaLnBrk="1" hangingPunct="1">
              <a:spcBef>
                <a:spcPct val="0"/>
              </a:spcBef>
              <a:buFontTx/>
              <a:buNone/>
            </a:pPr>
            <a:r>
              <a:rPr lang="en-CA" altLang="fr-FR" sz="1000" dirty="0"/>
              <a:t>Evers S </a:t>
            </a:r>
            <a:r>
              <a:rPr lang="en-CA" altLang="fr-FR" sz="1000" i="1" dirty="0"/>
              <a:t>et al. Eur J Neurol. </a:t>
            </a:r>
            <a:r>
              <a:rPr lang="en-CA" altLang="fr-FR" sz="1000" dirty="0"/>
              <a:t>2009;16(9):968-81.</a:t>
            </a:r>
          </a:p>
        </p:txBody>
      </p:sp>
      <p:sp>
        <p:nvSpPr>
          <p:cNvPr id="5" name="TextBox 4"/>
          <p:cNvSpPr txBox="1"/>
          <p:nvPr/>
        </p:nvSpPr>
        <p:spPr>
          <a:xfrm>
            <a:off x="360363" y="1557338"/>
            <a:ext cx="8423275" cy="4093428"/>
          </a:xfrm>
          <a:prstGeom prst="rect">
            <a:avLst/>
          </a:prstGeom>
          <a:noFill/>
        </p:spPr>
        <p:txBody>
          <a:bodyPr>
            <a:spAutoFit/>
          </a:bodyPr>
          <a:lstStyle/>
          <a:p>
            <a:pPr marL="0" lvl="1" fontAlgn="auto">
              <a:spcBef>
                <a:spcPts val="0"/>
              </a:spcBef>
              <a:spcAft>
                <a:spcPts val="1200"/>
              </a:spcAft>
              <a:defRPr/>
            </a:pPr>
            <a:r>
              <a:rPr lang="es-MX" sz="2000" dirty="0" smtClean="0">
                <a:solidFill>
                  <a:srgbClr val="002060"/>
                </a:solidFill>
                <a:latin typeface="+mn-lt"/>
                <a:cs typeface="+mn-cs"/>
              </a:rPr>
              <a:t>Considere y discuta una droga profiláctica cuando:</a:t>
            </a:r>
          </a:p>
          <a:p>
            <a:pPr marL="285750" lvl="1" indent="-285750" fontAlgn="auto">
              <a:spcBef>
                <a:spcPts val="0"/>
              </a:spcBef>
              <a:spcAft>
                <a:spcPts val="1200"/>
              </a:spcAft>
              <a:buFont typeface="Arial" panose="020B0604020202020204" pitchFamily="34" charset="0"/>
              <a:buChar char="•"/>
              <a:defRPr/>
            </a:pPr>
            <a:r>
              <a:rPr lang="es-MX" sz="2000" dirty="0" smtClean="0">
                <a:solidFill>
                  <a:srgbClr val="002060"/>
                </a:solidFill>
                <a:latin typeface="+mn-lt"/>
                <a:cs typeface="+mn-cs"/>
              </a:rPr>
              <a:t>La calidad de vida, funciones empresariales, o asistencia escolar estén severamente deterioradas</a:t>
            </a:r>
          </a:p>
          <a:p>
            <a:pPr marL="285750" lvl="1" indent="-285750" fontAlgn="auto">
              <a:spcBef>
                <a:spcPts val="0"/>
              </a:spcBef>
              <a:spcAft>
                <a:spcPts val="1200"/>
              </a:spcAft>
              <a:buFont typeface="Arial" panose="020B0604020202020204" pitchFamily="34" charset="0"/>
              <a:buChar char="•"/>
              <a:defRPr/>
            </a:pPr>
            <a:r>
              <a:rPr lang="es-MX" sz="2000" dirty="0" smtClean="0">
                <a:solidFill>
                  <a:srgbClr val="002060"/>
                </a:solidFill>
                <a:latin typeface="+mn-lt"/>
                <a:cs typeface="+mn-cs"/>
              </a:rPr>
              <a:t>El paciente experimente ≥2 ataques al mes</a:t>
            </a:r>
          </a:p>
          <a:p>
            <a:pPr marL="285750" lvl="1" indent="-285750" fontAlgn="auto">
              <a:spcBef>
                <a:spcPts val="0"/>
              </a:spcBef>
              <a:spcAft>
                <a:spcPts val="1200"/>
              </a:spcAft>
              <a:buFont typeface="Arial" panose="020B0604020202020204" pitchFamily="34" charset="0"/>
              <a:buChar char="•"/>
              <a:defRPr/>
            </a:pPr>
            <a:r>
              <a:rPr lang="es-MX" sz="2000" dirty="0" smtClean="0">
                <a:solidFill>
                  <a:srgbClr val="002060"/>
                </a:solidFill>
                <a:latin typeface="+mn-lt"/>
                <a:cs typeface="+mn-cs"/>
              </a:rPr>
              <a:t>Los ataques de migraña no respondan al </a:t>
            </a:r>
            <a:r>
              <a:rPr lang="es-MX" sz="2000" dirty="0">
                <a:solidFill>
                  <a:srgbClr val="002060"/>
                </a:solidFill>
                <a:latin typeface="+mn-lt"/>
                <a:cs typeface="+mn-cs"/>
              </a:rPr>
              <a:t>tratamiento agudo con drogas</a:t>
            </a:r>
          </a:p>
          <a:p>
            <a:pPr marL="285750" lvl="1" indent="-285750" fontAlgn="auto">
              <a:spcBef>
                <a:spcPts val="0"/>
              </a:spcBef>
              <a:spcAft>
                <a:spcPts val="1200"/>
              </a:spcAft>
              <a:buFont typeface="Arial" panose="020B0604020202020204" pitchFamily="34" charset="0"/>
              <a:buChar char="•"/>
              <a:defRPr/>
            </a:pPr>
            <a:r>
              <a:rPr lang="es-MX" sz="2000" dirty="0" smtClean="0">
                <a:solidFill>
                  <a:srgbClr val="002060"/>
                </a:solidFill>
                <a:latin typeface="+mn-lt"/>
                <a:cs typeface="+mn-cs"/>
              </a:rPr>
              <a:t>Ocurran auras frecuentes, muy largas, o incómodas</a:t>
            </a:r>
          </a:p>
          <a:p>
            <a:pPr marL="0" lvl="1" fontAlgn="auto">
              <a:spcBef>
                <a:spcPts val="0"/>
              </a:spcBef>
              <a:spcAft>
                <a:spcPts val="1200"/>
              </a:spcAft>
              <a:defRPr/>
            </a:pPr>
            <a:r>
              <a:rPr lang="es-MX" sz="2000" dirty="0" smtClean="0">
                <a:solidFill>
                  <a:srgbClr val="002060"/>
                </a:solidFill>
                <a:latin typeface="+mn-lt"/>
                <a:cs typeface="+mn-cs"/>
              </a:rPr>
              <a:t>Las Guías EFNS excluyen el uso regular (</a:t>
            </a:r>
            <a:r>
              <a:rPr lang="es-MX" sz="2000" dirty="0" smtClean="0">
                <a:solidFill>
                  <a:srgbClr val="002060"/>
                </a:solidFill>
                <a:latin typeface="+mn-lt"/>
                <a:cs typeface="+mn-cs"/>
                <a:sym typeface="Symbol"/>
              </a:rPr>
              <a:t>2 días/semana) de medicamento, que es una indicación frecuente para profilaxis, independientemente del nivel de calidad de vida</a:t>
            </a:r>
            <a:endParaRPr lang="es-MX" sz="2000" dirty="0" smtClean="0">
              <a:solidFill>
                <a:srgbClr val="002060"/>
              </a:solidFill>
              <a:latin typeface="+mn-lt"/>
              <a:cs typeface="+mn-cs"/>
            </a:endParaRPr>
          </a:p>
          <a:p>
            <a:pPr marL="285750" lvl="1" indent="-285750" fontAlgn="auto">
              <a:spcBef>
                <a:spcPts val="0"/>
              </a:spcBef>
              <a:spcAft>
                <a:spcPts val="1200"/>
              </a:spcAft>
              <a:buFont typeface="Arial" panose="020B0604020202020204" pitchFamily="34" charset="0"/>
              <a:buChar char="•"/>
              <a:defRPr/>
            </a:pPr>
            <a:endParaRPr lang="es-MX" sz="2000" dirty="0">
              <a:solidFill>
                <a:srgbClr val="002060"/>
              </a:solidFill>
              <a:latin typeface="+mn-lt"/>
              <a:cs typeface="+mn-cs"/>
            </a:endParaRPr>
          </a:p>
        </p:txBody>
      </p:sp>
      <p:sp>
        <p:nvSpPr>
          <p:cNvPr id="6" name="Rounded Rectangle 5"/>
          <p:cNvSpPr/>
          <p:nvPr/>
        </p:nvSpPr>
        <p:spPr>
          <a:xfrm>
            <a:off x="1020366" y="5187425"/>
            <a:ext cx="7488832" cy="1152128"/>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fontAlgn="auto">
              <a:spcBef>
                <a:spcPts val="0"/>
              </a:spcBef>
              <a:spcAft>
                <a:spcPts val="600"/>
              </a:spcAft>
              <a:defRPr/>
            </a:pPr>
            <a:r>
              <a:rPr lang="es-MX" sz="2000" b="1" dirty="0" smtClean="0">
                <a:solidFill>
                  <a:prstClr val="white"/>
                </a:solidFill>
              </a:rPr>
              <a:t>La profilaxis para migraña es considerada exitosa si la frecuencias de los ataques de migraña al mes disminuye ≥50% dentro de 3 meses</a:t>
            </a:r>
            <a:endParaRPr lang="es-MX" sz="2000" b="1" dirty="0">
              <a:solidFill>
                <a:prstClr val="white"/>
              </a:solidFill>
            </a:endParaRPr>
          </a:p>
        </p:txBody>
      </p:sp>
      <p:sp>
        <p:nvSpPr>
          <p:cNvPr id="2" name="Title 1"/>
          <p:cNvSpPr>
            <a:spLocks noGrp="1"/>
          </p:cNvSpPr>
          <p:nvPr>
            <p:ph type="title"/>
          </p:nvPr>
        </p:nvSpPr>
        <p:spPr>
          <a:xfrm>
            <a:off x="447675" y="254000"/>
            <a:ext cx="8229600" cy="1143000"/>
          </a:xfrm>
        </p:spPr>
        <p:txBody>
          <a:bodyPr>
            <a:normAutofit fontScale="90000"/>
          </a:bodyPr>
          <a:lstStyle/>
          <a:p>
            <a:pPr>
              <a:defRPr/>
            </a:pPr>
            <a:r>
              <a:rPr lang="es-MX" dirty="0" smtClean="0"/>
              <a:t>Guías EFNS para el Inicio de la Terapia Profiláctica para Migraña</a:t>
            </a:r>
            <a:endParaRPr lang="es-MX" dirty="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888" y="1558925"/>
            <a:ext cx="5867400" cy="4464050"/>
          </a:xfrm>
          <a:prstGeom prst="rect">
            <a:avLst/>
          </a:prstGeom>
          <a:noFill/>
        </p:spPr>
        <p:txBody>
          <a:bodyPr>
            <a:spAutoFit/>
          </a:bodyPr>
          <a:lstStyle/>
          <a:p>
            <a:pPr marL="285750" lvl="1" indent="-285750" fontAlgn="auto">
              <a:spcBef>
                <a:spcPts val="0"/>
              </a:spcBef>
              <a:spcAft>
                <a:spcPts val="300"/>
              </a:spcAft>
              <a:buFont typeface="Arial" panose="020B0604020202020204" pitchFamily="34" charset="0"/>
              <a:buChar char="•"/>
              <a:defRPr/>
            </a:pPr>
            <a:r>
              <a:rPr lang="es-MX" sz="2400" dirty="0" smtClean="0">
                <a:solidFill>
                  <a:srgbClr val="002060"/>
                </a:solidFill>
                <a:latin typeface="Calibri"/>
                <a:cs typeface="+mn-cs"/>
              </a:rPr>
              <a:t>Antiepilépticos</a:t>
            </a:r>
          </a:p>
          <a:p>
            <a:pPr marL="285750" lvl="1" indent="-285750" fontAlgn="auto">
              <a:spcBef>
                <a:spcPts val="0"/>
              </a:spcBef>
              <a:spcAft>
                <a:spcPts val="300"/>
              </a:spcAft>
              <a:buFont typeface="Arial" panose="020B0604020202020204" pitchFamily="34" charset="0"/>
              <a:buChar char="•"/>
              <a:defRPr/>
            </a:pPr>
            <a:r>
              <a:rPr lang="es-MX" sz="2400" dirty="0" smtClean="0">
                <a:solidFill>
                  <a:srgbClr val="002060"/>
                </a:solidFill>
                <a:latin typeface="Calibri"/>
                <a:cs typeface="+mn-cs"/>
              </a:rPr>
              <a:t>Antidepresivos</a:t>
            </a:r>
          </a:p>
          <a:p>
            <a:pPr marL="285750" lvl="1" indent="-285750" fontAlgn="auto">
              <a:spcBef>
                <a:spcPts val="0"/>
              </a:spcBef>
              <a:spcAft>
                <a:spcPts val="300"/>
              </a:spcAft>
              <a:buFont typeface="Arial" panose="020B0604020202020204" pitchFamily="34" charset="0"/>
              <a:buChar char="•"/>
              <a:defRPr/>
            </a:pPr>
            <a:r>
              <a:rPr lang="es-MX" sz="2400" dirty="0" smtClean="0">
                <a:solidFill>
                  <a:srgbClr val="002060"/>
                </a:solidFill>
                <a:latin typeface="Calibri"/>
                <a:cs typeface="+mn-cs"/>
              </a:rPr>
              <a:t>Antihipertensivos</a:t>
            </a:r>
          </a:p>
          <a:p>
            <a:pPr marL="285750" lvl="1" indent="-285750" fontAlgn="auto">
              <a:spcBef>
                <a:spcPts val="0"/>
              </a:spcBef>
              <a:spcAft>
                <a:spcPts val="300"/>
              </a:spcAft>
              <a:buFont typeface="Arial" panose="020B0604020202020204" pitchFamily="34" charset="0"/>
              <a:buChar char="•"/>
              <a:defRPr/>
            </a:pPr>
            <a:r>
              <a:rPr lang="es-MX" sz="2400" dirty="0" smtClean="0">
                <a:solidFill>
                  <a:srgbClr val="002060"/>
                </a:solidFill>
                <a:latin typeface="Calibri"/>
                <a:cs typeface="+mn-cs"/>
              </a:rPr>
              <a:t>Vitaminas/minerales/hierbas</a:t>
            </a:r>
          </a:p>
          <a:p>
            <a:pPr marL="285750" lvl="1" indent="-285750" fontAlgn="auto">
              <a:spcBef>
                <a:spcPts val="0"/>
              </a:spcBef>
              <a:spcAft>
                <a:spcPts val="300"/>
              </a:spcAft>
              <a:buFont typeface="Arial" panose="020B0604020202020204" pitchFamily="34" charset="0"/>
              <a:buChar char="•"/>
              <a:defRPr/>
            </a:pPr>
            <a:r>
              <a:rPr lang="es-MX" sz="2400" dirty="0" smtClean="0">
                <a:solidFill>
                  <a:srgbClr val="002060"/>
                </a:solidFill>
                <a:latin typeface="Calibri"/>
                <a:cs typeface="+mn-cs"/>
              </a:rPr>
              <a:t>Toxina Onabotulínica</a:t>
            </a:r>
            <a:r>
              <a:rPr lang="es-MX" sz="2400" dirty="0">
                <a:solidFill>
                  <a:srgbClr val="002060"/>
                </a:solidFill>
                <a:latin typeface="Calibri"/>
                <a:cs typeface="+mn-cs"/>
              </a:rPr>
              <a:t>-</a:t>
            </a:r>
            <a:r>
              <a:rPr lang="es-MX" sz="2400" dirty="0" smtClean="0">
                <a:solidFill>
                  <a:srgbClr val="002060"/>
                </a:solidFill>
                <a:latin typeface="Calibri"/>
                <a:cs typeface="+mn-cs"/>
              </a:rPr>
              <a:t>A </a:t>
            </a:r>
          </a:p>
          <a:p>
            <a:pPr marL="285750" lvl="1" indent="-285750" fontAlgn="auto">
              <a:spcBef>
                <a:spcPts val="0"/>
              </a:spcBef>
              <a:spcAft>
                <a:spcPts val="300"/>
              </a:spcAft>
              <a:buFont typeface="Arial" panose="020B0604020202020204" pitchFamily="34" charset="0"/>
              <a:buChar char="•"/>
              <a:defRPr/>
            </a:pPr>
            <a:r>
              <a:rPr lang="es-MX" sz="2400" dirty="0" smtClean="0">
                <a:solidFill>
                  <a:srgbClr val="002060"/>
                </a:solidFill>
                <a:latin typeface="Calibri"/>
                <a:cs typeface="+mn-cs"/>
              </a:rPr>
              <a:t>Triptanos (solo en migraña menstrual – limite a 3-4 días)  </a:t>
            </a:r>
          </a:p>
          <a:p>
            <a:pPr marL="285750" lvl="1" indent="-285750" fontAlgn="auto">
              <a:spcBef>
                <a:spcPts val="0"/>
              </a:spcBef>
              <a:spcAft>
                <a:spcPts val="300"/>
              </a:spcAft>
              <a:buFont typeface="Arial" panose="020B0604020202020204" pitchFamily="34" charset="0"/>
              <a:buChar char="•"/>
              <a:defRPr/>
            </a:pPr>
            <a:r>
              <a:rPr lang="es-MX" sz="2400" dirty="0" smtClean="0">
                <a:solidFill>
                  <a:srgbClr val="002060"/>
                </a:solidFill>
                <a:latin typeface="Calibri"/>
                <a:cs typeface="+mn-cs"/>
              </a:rPr>
              <a:t>Antihistaminas</a:t>
            </a:r>
          </a:p>
          <a:p>
            <a:pPr marL="285750" lvl="1" indent="-285750" fontAlgn="auto">
              <a:spcBef>
                <a:spcPts val="0"/>
              </a:spcBef>
              <a:spcAft>
                <a:spcPts val="300"/>
              </a:spcAft>
              <a:buFont typeface="Arial" panose="020B0604020202020204" pitchFamily="34" charset="0"/>
              <a:buChar char="•"/>
              <a:defRPr/>
            </a:pPr>
            <a:r>
              <a:rPr lang="es-MX" sz="2400" dirty="0" smtClean="0">
                <a:solidFill>
                  <a:srgbClr val="002060"/>
                </a:solidFill>
                <a:latin typeface="Calibri"/>
                <a:cs typeface="+mn-cs"/>
              </a:rPr>
              <a:t>AINEs (solo en migraña menstrual – limite a 3-4 días) </a:t>
            </a:r>
          </a:p>
          <a:p>
            <a:pPr marL="285750" indent="-285750" fontAlgn="auto">
              <a:spcBef>
                <a:spcPts val="0"/>
              </a:spcBef>
              <a:spcAft>
                <a:spcPts val="300"/>
              </a:spcAft>
              <a:buFont typeface="Arial" panose="020B0604020202020204" pitchFamily="34" charset="0"/>
              <a:buChar char="•"/>
              <a:defRPr/>
            </a:pPr>
            <a:endParaRPr lang="es-MX" sz="2400" dirty="0">
              <a:solidFill>
                <a:srgbClr val="002060"/>
              </a:solidFill>
              <a:latin typeface="Calibri"/>
              <a:cs typeface="+mn-cs"/>
            </a:endParaRPr>
          </a:p>
        </p:txBody>
      </p:sp>
      <p:sp>
        <p:nvSpPr>
          <p:cNvPr id="4" name="TextBox 3"/>
          <p:cNvSpPr txBox="1"/>
          <p:nvPr/>
        </p:nvSpPr>
        <p:spPr>
          <a:xfrm>
            <a:off x="41275" y="6381750"/>
            <a:ext cx="8372475" cy="400050"/>
          </a:xfrm>
          <a:prstGeom prst="rect">
            <a:avLst/>
          </a:prstGeom>
          <a:noFill/>
        </p:spPr>
        <p:txBody>
          <a:bodyPr wrap="none">
            <a:spAutoFit/>
          </a:bodyPr>
          <a:lstStyle/>
          <a:p>
            <a:pPr>
              <a:defRPr/>
            </a:pPr>
            <a:r>
              <a:rPr lang="es-MX" sz="1000" dirty="0" smtClean="0">
                <a:solidFill>
                  <a:srgbClr val="002060"/>
                </a:solidFill>
              </a:rPr>
              <a:t>AINE= droga antiinflamatoria no-esteroidea</a:t>
            </a:r>
          </a:p>
          <a:p>
            <a:pPr>
              <a:defRPr/>
            </a:pPr>
            <a:r>
              <a:rPr lang="en-CA" sz="1000" dirty="0" smtClean="0">
                <a:solidFill>
                  <a:srgbClr val="002060"/>
                </a:solidFill>
              </a:rPr>
              <a:t>Pringsheim </a:t>
            </a:r>
            <a:r>
              <a:rPr lang="en-CA" sz="1000" dirty="0">
                <a:solidFill>
                  <a:srgbClr val="002060"/>
                </a:solidFill>
              </a:rPr>
              <a:t>T </a:t>
            </a:r>
            <a:r>
              <a:rPr lang="en-CA" sz="1000" i="1" dirty="0">
                <a:solidFill>
                  <a:srgbClr val="002060"/>
                </a:solidFill>
              </a:rPr>
              <a:t>et al. Can J Neurol Sci.</a:t>
            </a:r>
            <a:r>
              <a:rPr lang="en-CA" sz="1000" dirty="0">
                <a:solidFill>
                  <a:srgbClr val="002060"/>
                </a:solidFill>
              </a:rPr>
              <a:t> 2012;39(2 Suppl 2):S1-59; Silberstein SD </a:t>
            </a:r>
            <a:r>
              <a:rPr lang="en-CA" sz="1000" i="1" dirty="0">
                <a:solidFill>
                  <a:srgbClr val="002060"/>
                </a:solidFill>
              </a:rPr>
              <a:t>et al. Neurology.</a:t>
            </a:r>
            <a:r>
              <a:rPr lang="en-CA" sz="1000" dirty="0">
                <a:solidFill>
                  <a:srgbClr val="002060"/>
                </a:solidFill>
              </a:rPr>
              <a:t> 2012;78:1337-45; Holland S </a:t>
            </a:r>
            <a:r>
              <a:rPr lang="en-CA" sz="1000" i="1" dirty="0">
                <a:solidFill>
                  <a:srgbClr val="002060"/>
                </a:solidFill>
              </a:rPr>
              <a:t>et al. Neurology</a:t>
            </a:r>
            <a:r>
              <a:rPr lang="en-CA" sz="1000" dirty="0">
                <a:solidFill>
                  <a:srgbClr val="002060"/>
                </a:solidFill>
              </a:rPr>
              <a:t>. 2012;78:1346-53.</a:t>
            </a:r>
            <a:r>
              <a:rPr lang="en-CA" sz="1000" dirty="0">
                <a:solidFill>
                  <a:srgbClr val="002060"/>
                </a:solidFill>
                <a:latin typeface="Calibri"/>
              </a:rPr>
              <a:t>.</a:t>
            </a:r>
          </a:p>
        </p:txBody>
      </p:sp>
      <p:sp>
        <p:nvSpPr>
          <p:cNvPr id="101380" name="Title 4"/>
          <p:cNvSpPr>
            <a:spLocks noGrp="1"/>
          </p:cNvSpPr>
          <p:nvPr>
            <p:ph type="title"/>
          </p:nvPr>
        </p:nvSpPr>
        <p:spPr>
          <a:xfrm>
            <a:off x="447675" y="254000"/>
            <a:ext cx="8229600" cy="1143000"/>
          </a:xfrm>
        </p:spPr>
        <p:txBody>
          <a:bodyPr>
            <a:normAutofit/>
          </a:bodyPr>
          <a:lstStyle/>
          <a:p>
            <a:r>
              <a:rPr lang="es-MX" altLang="en-US" dirty="0" smtClean="0"/>
              <a:t>Terapias Profilácticas para Migraña</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47675" y="254000"/>
            <a:ext cx="8229600" cy="1143000"/>
          </a:xfrm>
        </p:spPr>
        <p:txBody>
          <a:bodyPr>
            <a:normAutofit fontScale="90000"/>
          </a:bodyPr>
          <a:lstStyle/>
          <a:p>
            <a:r>
              <a:rPr lang="es-MX" altLang="fr-FR" noProof="0" dirty="0" smtClean="0"/>
              <a:t>Tratamientos de Profilaxis para Migraña</a:t>
            </a:r>
          </a:p>
        </p:txBody>
      </p:sp>
      <p:graphicFrame>
        <p:nvGraphicFramePr>
          <p:cNvPr id="3" name="Table 2"/>
          <p:cNvGraphicFramePr>
            <a:graphicFrameLocks noGrp="1"/>
          </p:cNvGraphicFramePr>
          <p:nvPr>
            <p:extLst>
              <p:ext uri="{D42A27DB-BD31-4B8C-83A1-F6EECF244321}">
                <p14:modId xmlns:p14="http://schemas.microsoft.com/office/powerpoint/2010/main" val="3804907117"/>
              </p:ext>
            </p:extLst>
          </p:nvPr>
        </p:nvGraphicFramePr>
        <p:xfrm>
          <a:off x="395536" y="1412776"/>
          <a:ext cx="8489950" cy="4570475"/>
        </p:xfrm>
        <a:graphic>
          <a:graphicData uri="http://schemas.openxmlformats.org/drawingml/2006/table">
            <a:tbl>
              <a:tblPr firstRow="1" bandRow="1">
                <a:tableStyleId>{5C22544A-7EE6-4342-B048-85BDC9FD1C3A}</a:tableStyleId>
              </a:tblPr>
              <a:tblGrid>
                <a:gridCol w="2061341"/>
                <a:gridCol w="6428609"/>
              </a:tblGrid>
              <a:tr h="441450">
                <a:tc>
                  <a:txBody>
                    <a:bodyPr/>
                    <a:lstStyle/>
                    <a:p>
                      <a:pPr algn="ctr"/>
                      <a:r>
                        <a:rPr lang="es-MX" sz="1400" noProof="0" dirty="0" smtClean="0"/>
                        <a:t>Droga(s)</a:t>
                      </a:r>
                      <a:endParaRPr lang="es-MX" sz="1400" noProof="0" dirty="0"/>
                    </a:p>
                  </a:txBody>
                  <a:tcPr marL="91431" marR="91431" marT="45714" marB="45714" anchor="ctr"/>
                </a:tc>
                <a:tc>
                  <a:txBody>
                    <a:bodyPr/>
                    <a:lstStyle/>
                    <a:p>
                      <a:pPr algn="ctr"/>
                      <a:r>
                        <a:rPr lang="es-MX" sz="1400" noProof="0" dirty="0" smtClean="0"/>
                        <a:t>Comentarios</a:t>
                      </a:r>
                      <a:endParaRPr lang="es-MX" sz="1400" noProof="0" dirty="0"/>
                    </a:p>
                  </a:txBody>
                  <a:tcPr marL="91431" marR="91431" marT="45714" marB="45714" anchor="ctr"/>
                </a:tc>
              </a:tr>
              <a:tr h="1158206">
                <a:tc>
                  <a:txBody>
                    <a:bodyPr/>
                    <a:lstStyle/>
                    <a:p>
                      <a:r>
                        <a:rPr lang="es-MX" sz="1400" noProof="0" dirty="0" smtClean="0">
                          <a:solidFill>
                            <a:srgbClr val="002060"/>
                          </a:solidFill>
                        </a:rPr>
                        <a:t>Beta-bloqueadores</a:t>
                      </a:r>
                      <a:endParaRPr lang="es-MX" sz="1400" noProof="0" dirty="0">
                        <a:solidFill>
                          <a:srgbClr val="002060"/>
                        </a:solidFill>
                      </a:endParaRPr>
                    </a:p>
                  </a:txBody>
                  <a:tcPr marL="91431" marR="91431" marT="45714" marB="45714" anchor="ctr"/>
                </a:tc>
                <a:tc>
                  <a:txBody>
                    <a:bodyPr/>
                    <a:lstStyle/>
                    <a:p>
                      <a:pPr marL="193675" indent="-193675">
                        <a:buFont typeface="Arial" panose="020B0604020202020204" pitchFamily="34" charset="0"/>
                        <a:buChar char="•"/>
                      </a:pPr>
                      <a:r>
                        <a:rPr lang="es-MX" sz="1400" noProof="0" dirty="0" smtClean="0">
                          <a:solidFill>
                            <a:srgbClr val="002060"/>
                          </a:solidFill>
                        </a:rPr>
                        <a:t>Las drogas más ampliamente usadas para </a:t>
                      </a:r>
                      <a:r>
                        <a:rPr lang="es-MX" sz="1400" baseline="0" noProof="0" dirty="0" smtClean="0">
                          <a:solidFill>
                            <a:srgbClr val="002060"/>
                          </a:solidFill>
                        </a:rPr>
                        <a:t>profilaxis para migraña</a:t>
                      </a:r>
                    </a:p>
                    <a:p>
                      <a:pPr marL="193675" indent="-193675">
                        <a:buFont typeface="Arial" panose="020B0604020202020204" pitchFamily="34" charset="0"/>
                        <a:buChar char="•"/>
                      </a:pPr>
                      <a:r>
                        <a:rPr lang="es-MX" sz="1400" baseline="0" noProof="0" dirty="0" smtClean="0">
                          <a:solidFill>
                            <a:srgbClr val="002060"/>
                          </a:solidFill>
                        </a:rPr>
                        <a:t>60 a 80% efectivos en disminución de la frecuencia de migraña &gt;50%</a:t>
                      </a:r>
                    </a:p>
                    <a:p>
                      <a:pPr marL="193675" marR="0" indent="-1936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baseline="0" noProof="0" dirty="0" smtClean="0">
                          <a:solidFill>
                            <a:srgbClr val="002060"/>
                          </a:solidFill>
                        </a:rPr>
                        <a:t>Eficacia similar a Topiramato</a:t>
                      </a:r>
                      <a:endParaRPr lang="es-MX" sz="1400" noProof="0" dirty="0" smtClean="0">
                        <a:solidFill>
                          <a:srgbClr val="002060"/>
                        </a:solidFill>
                      </a:endParaRPr>
                    </a:p>
                    <a:p>
                      <a:pPr marL="193675" indent="-193675">
                        <a:buFont typeface="Arial" panose="020B0604020202020204" pitchFamily="34" charset="0"/>
                        <a:buChar char="•"/>
                      </a:pPr>
                      <a:r>
                        <a:rPr lang="es-MX" sz="1400" baseline="0" noProof="0" dirty="0" smtClean="0">
                          <a:solidFill>
                            <a:srgbClr val="002060"/>
                          </a:solidFill>
                        </a:rPr>
                        <a:t>Buena tolerabilidad</a:t>
                      </a:r>
                    </a:p>
                    <a:p>
                      <a:pPr marL="193675" indent="-193675">
                        <a:buFont typeface="Arial" panose="020B0604020202020204" pitchFamily="34" charset="0"/>
                        <a:buChar char="•"/>
                      </a:pPr>
                      <a:r>
                        <a:rPr lang="es-MX" sz="1400" baseline="0" noProof="0" dirty="0" smtClean="0">
                          <a:solidFill>
                            <a:srgbClr val="002060"/>
                          </a:solidFill>
                        </a:rPr>
                        <a:t>Excelente opción para pacientes con hipertensión, CAD</a:t>
                      </a:r>
                    </a:p>
                  </a:txBody>
                  <a:tcPr marL="91431" marR="91431" marT="45714" marB="45714" anchor="ctr"/>
                </a:tc>
              </a:tr>
              <a:tr h="518139">
                <a:tc>
                  <a:txBody>
                    <a:bodyPr/>
                    <a:lstStyle/>
                    <a:p>
                      <a:r>
                        <a:rPr lang="es-MX" sz="1400" noProof="0" dirty="0" smtClean="0">
                          <a:solidFill>
                            <a:srgbClr val="002060"/>
                          </a:solidFill>
                        </a:rPr>
                        <a:t>Antidepresivos</a:t>
                      </a:r>
                      <a:endParaRPr lang="es-MX" sz="1400" noProof="0" dirty="0">
                        <a:solidFill>
                          <a:srgbClr val="002060"/>
                        </a:solidFill>
                      </a:endParaRPr>
                    </a:p>
                  </a:txBody>
                  <a:tcPr marL="91431" marR="91431" marT="45714" marB="45714" anchor="ctr"/>
                </a:tc>
                <a:tc>
                  <a:txBody>
                    <a:bodyPr/>
                    <a:lstStyle/>
                    <a:p>
                      <a:pPr marL="193675" indent="-193675">
                        <a:buFont typeface="Arial" panose="020B0604020202020204" pitchFamily="34" charset="0"/>
                        <a:buChar char="•"/>
                      </a:pPr>
                      <a:r>
                        <a:rPr lang="es-MX" sz="1400" noProof="0" dirty="0" smtClean="0">
                          <a:solidFill>
                            <a:srgbClr val="002060"/>
                          </a:solidFill>
                        </a:rPr>
                        <a:t>ADTs más estudiados</a:t>
                      </a:r>
                    </a:p>
                    <a:p>
                      <a:pPr marL="193675" indent="-193675">
                        <a:buFont typeface="Arial" panose="020B0604020202020204" pitchFamily="34" charset="0"/>
                        <a:buChar char="•"/>
                      </a:pPr>
                      <a:r>
                        <a:rPr lang="es-MX" sz="1400" noProof="0" dirty="0" smtClean="0">
                          <a:solidFill>
                            <a:srgbClr val="002060"/>
                          </a:solidFill>
                        </a:rPr>
                        <a:t>Amitriptilina disminuye el número e intensidad de migrañas 50-70%</a:t>
                      </a:r>
                    </a:p>
                  </a:txBody>
                  <a:tcPr marL="91431" marR="91431" marT="45714" marB="45714" anchor="ctr"/>
                </a:tc>
              </a:tr>
              <a:tr h="731495">
                <a:tc>
                  <a:txBody>
                    <a:bodyPr/>
                    <a:lstStyle/>
                    <a:p>
                      <a:r>
                        <a:rPr lang="es-MX" sz="1400" noProof="0" dirty="0" smtClean="0">
                          <a:solidFill>
                            <a:srgbClr val="002060"/>
                          </a:solidFill>
                        </a:rPr>
                        <a:t>Topiramato</a:t>
                      </a:r>
                      <a:endParaRPr lang="es-MX" sz="1400" noProof="0" dirty="0">
                        <a:solidFill>
                          <a:srgbClr val="002060"/>
                        </a:solidFill>
                      </a:endParaRPr>
                    </a:p>
                  </a:txBody>
                  <a:tcPr marL="91431" marR="91431" marT="45714" marB="45714" anchor="ctr"/>
                </a:tc>
                <a:tc>
                  <a:txBody>
                    <a:bodyPr/>
                    <a:lstStyle/>
                    <a:p>
                      <a:pPr marL="193675" indent="-193675">
                        <a:buFont typeface="Arial" panose="020B0604020202020204" pitchFamily="34" charset="0"/>
                        <a:buChar char="•"/>
                      </a:pPr>
                      <a:r>
                        <a:rPr lang="es-MX" sz="1400" noProof="0" dirty="0" smtClean="0">
                          <a:solidFill>
                            <a:srgbClr val="002060"/>
                          </a:solidFill>
                        </a:rPr>
                        <a:t>Raído</a:t>
                      </a:r>
                      <a:r>
                        <a:rPr lang="es-MX" sz="1400" baseline="0" noProof="0" dirty="0" smtClean="0">
                          <a:solidFill>
                            <a:srgbClr val="002060"/>
                          </a:solidFill>
                        </a:rPr>
                        <a:t> i</a:t>
                      </a:r>
                      <a:r>
                        <a:rPr lang="es-MX" sz="1400" noProof="0" dirty="0" smtClean="0">
                          <a:solidFill>
                            <a:srgbClr val="002060"/>
                          </a:solidFill>
                        </a:rPr>
                        <a:t>nicio de acción (en el primer mes)</a:t>
                      </a:r>
                    </a:p>
                    <a:p>
                      <a:pPr marL="193675" indent="-193675">
                        <a:buFont typeface="Arial" panose="020B0604020202020204" pitchFamily="34" charset="0"/>
                        <a:buChar char="•"/>
                      </a:pPr>
                      <a:r>
                        <a:rPr lang="es-MX" sz="1400" noProof="0" dirty="0" smtClean="0">
                          <a:solidFill>
                            <a:srgbClr val="002060"/>
                          </a:solidFill>
                        </a:rPr>
                        <a:t>Han mostrado disminuir los periodos promedio de migraña mensual</a:t>
                      </a:r>
                    </a:p>
                    <a:p>
                      <a:pPr marL="193675" indent="-193675">
                        <a:buFont typeface="Arial" panose="020B0604020202020204" pitchFamily="34" charset="0"/>
                        <a:buChar char="•"/>
                      </a:pPr>
                      <a:r>
                        <a:rPr lang="es-MX" sz="1400" noProof="0" dirty="0" smtClean="0">
                          <a:solidFill>
                            <a:srgbClr val="002060"/>
                          </a:solidFill>
                        </a:rPr>
                        <a:t>Buena</a:t>
                      </a:r>
                      <a:r>
                        <a:rPr lang="es-MX" sz="1400" baseline="0" noProof="0" dirty="0" smtClean="0">
                          <a:solidFill>
                            <a:srgbClr val="002060"/>
                          </a:solidFill>
                        </a:rPr>
                        <a:t> tolerabilidad en la mayoría de los </a:t>
                      </a:r>
                      <a:r>
                        <a:rPr lang="es-MX" sz="1400" noProof="0" dirty="0" smtClean="0">
                          <a:solidFill>
                            <a:srgbClr val="002060"/>
                          </a:solidFill>
                        </a:rPr>
                        <a:t>pacientes </a:t>
                      </a:r>
                      <a:endParaRPr lang="es-MX" sz="1400" noProof="0" dirty="0">
                        <a:solidFill>
                          <a:srgbClr val="002060"/>
                        </a:solidFill>
                      </a:endParaRPr>
                    </a:p>
                  </a:txBody>
                  <a:tcPr marL="91431" marR="91431" marT="45714" marB="45714" anchor="ctr"/>
                </a:tc>
              </a:tr>
              <a:tr h="944850">
                <a:tc>
                  <a:txBody>
                    <a:bodyPr/>
                    <a:lstStyle/>
                    <a:p>
                      <a:r>
                        <a:rPr lang="es-MX" sz="1400" noProof="0" dirty="0" smtClean="0">
                          <a:solidFill>
                            <a:srgbClr val="002060"/>
                          </a:solidFill>
                        </a:rPr>
                        <a:t>Valproato, divalproex</a:t>
                      </a:r>
                    </a:p>
                  </a:txBody>
                  <a:tcPr marL="91431" marR="91431" marT="45714" marB="45714" anchor="ctr"/>
                </a:tc>
                <a:tc>
                  <a:txBody>
                    <a:bodyPr/>
                    <a:lstStyle/>
                    <a:p>
                      <a:pPr marL="193675" indent="-193675">
                        <a:buFont typeface="Arial" panose="020B0604020202020204" pitchFamily="34" charset="0"/>
                        <a:buChar char="•"/>
                      </a:pPr>
                      <a:r>
                        <a:rPr lang="es-MX" sz="1400" noProof="0" dirty="0" smtClean="0">
                          <a:solidFill>
                            <a:srgbClr val="002060"/>
                          </a:solidFill>
                        </a:rPr>
                        <a:t>Agentes de primera-línea</a:t>
                      </a:r>
                      <a:endParaRPr lang="es-MX" sz="1400" baseline="0" noProof="0" dirty="0" smtClean="0">
                        <a:solidFill>
                          <a:srgbClr val="002060"/>
                        </a:solidFill>
                      </a:endParaRPr>
                    </a:p>
                    <a:p>
                      <a:pPr marL="193675" indent="-193675">
                        <a:buFont typeface="Arial" panose="020B0604020202020204" pitchFamily="34" charset="0"/>
                        <a:buChar char="•"/>
                      </a:pPr>
                      <a:r>
                        <a:rPr lang="es-MX" sz="1400" baseline="0" noProof="0" dirty="0" smtClean="0">
                          <a:solidFill>
                            <a:srgbClr val="002060"/>
                          </a:solidFill>
                        </a:rPr>
                        <a:t>Divalproex está aprobado por la FDA</a:t>
                      </a:r>
                    </a:p>
                    <a:p>
                      <a:pPr marL="193675" indent="-193675">
                        <a:buFont typeface="Arial" panose="020B0604020202020204" pitchFamily="34" charset="0"/>
                        <a:buChar char="•"/>
                      </a:pPr>
                      <a:r>
                        <a:rPr lang="es-MX" sz="1400" noProof="0" dirty="0" smtClean="0">
                          <a:solidFill>
                            <a:srgbClr val="002060"/>
                          </a:solidFill>
                        </a:rPr>
                        <a:t>Varios modos de administración</a:t>
                      </a:r>
                    </a:p>
                    <a:p>
                      <a:pPr marL="193675" indent="-193675">
                        <a:buFont typeface="Arial" panose="020B0604020202020204" pitchFamily="34" charset="0"/>
                        <a:buChar char="•"/>
                      </a:pPr>
                      <a:r>
                        <a:rPr lang="es-MX" sz="1400" noProof="0" dirty="0" smtClean="0">
                          <a:solidFill>
                            <a:srgbClr val="002060"/>
                          </a:solidFill>
                        </a:rPr>
                        <a:t>La</a:t>
                      </a:r>
                      <a:r>
                        <a:rPr lang="es-MX" sz="1400" baseline="0" noProof="0" dirty="0" smtClean="0">
                          <a:solidFill>
                            <a:srgbClr val="002060"/>
                          </a:solidFill>
                        </a:rPr>
                        <a:t> f</a:t>
                      </a:r>
                      <a:r>
                        <a:rPr lang="es-MX" sz="1400" noProof="0" dirty="0" smtClean="0">
                          <a:solidFill>
                            <a:srgbClr val="002060"/>
                          </a:solidFill>
                        </a:rPr>
                        <a:t>ormulación IV</a:t>
                      </a:r>
                      <a:r>
                        <a:rPr lang="es-MX" sz="1400" baseline="0" noProof="0" dirty="0" smtClean="0">
                          <a:solidFill>
                            <a:srgbClr val="002060"/>
                          </a:solidFill>
                        </a:rPr>
                        <a:t> de divalproex permite lograr rápidamente los niveles terapéuticos</a:t>
                      </a:r>
                    </a:p>
                  </a:txBody>
                  <a:tcPr marL="91431" marR="91431" marT="45714" marB="45714" anchor="ctr"/>
                </a:tc>
              </a:tr>
              <a:tr h="776273">
                <a:tc>
                  <a:txBody>
                    <a:bodyPr/>
                    <a:lstStyle/>
                    <a:p>
                      <a:r>
                        <a:rPr lang="es-MX" sz="1400" noProof="0" dirty="0" smtClean="0">
                          <a:solidFill>
                            <a:srgbClr val="002060"/>
                          </a:solidFill>
                        </a:rPr>
                        <a:t>Toxina Onabotulínica A</a:t>
                      </a:r>
                    </a:p>
                  </a:txBody>
                  <a:tcPr marL="91431" marR="91431" marT="45714" marB="45714" anchor="ctr"/>
                </a:tc>
                <a:tc>
                  <a:txBody>
                    <a:bodyPr/>
                    <a:lstStyle/>
                    <a:p>
                      <a:pPr marL="193675" indent="-193675">
                        <a:buFont typeface="Arial" panose="020B0604020202020204" pitchFamily="34" charset="0"/>
                        <a:buChar char="•"/>
                      </a:pPr>
                      <a:r>
                        <a:rPr lang="es-MX" sz="1400" noProof="0" dirty="0" smtClean="0">
                          <a:solidFill>
                            <a:srgbClr val="002060"/>
                          </a:solidFill>
                        </a:rPr>
                        <a:t>Terapia</a:t>
                      </a:r>
                      <a:r>
                        <a:rPr lang="es-MX" sz="1400" baseline="0" noProof="0" dirty="0" smtClean="0">
                          <a:solidFill>
                            <a:srgbClr val="002060"/>
                          </a:solidFill>
                        </a:rPr>
                        <a:t> a</a:t>
                      </a:r>
                      <a:r>
                        <a:rPr lang="es-MX" sz="1400" noProof="0" dirty="0" smtClean="0">
                          <a:solidFill>
                            <a:srgbClr val="002060"/>
                          </a:solidFill>
                        </a:rPr>
                        <a:t>probada por la FDA para migraña</a:t>
                      </a:r>
                    </a:p>
                    <a:p>
                      <a:pPr marL="193675" indent="-193675">
                        <a:buFont typeface="Arial" panose="020B0604020202020204" pitchFamily="34" charset="0"/>
                        <a:buChar char="•"/>
                      </a:pPr>
                      <a:r>
                        <a:rPr lang="es-MX" sz="1400" kern="1200" baseline="0" noProof="0" dirty="0" smtClean="0">
                          <a:solidFill>
                            <a:srgbClr val="002060"/>
                          </a:solidFill>
                          <a:latin typeface="+mn-lt"/>
                          <a:ea typeface="+mn-ea"/>
                          <a:cs typeface="+mn-cs"/>
                        </a:rPr>
                        <a:t>Reduce considerablemente días/mes con cefalea vs. placebo</a:t>
                      </a:r>
                    </a:p>
                    <a:p>
                      <a:pPr marL="193675" indent="-193675">
                        <a:buFont typeface="Arial" panose="020B0604020202020204" pitchFamily="34" charset="0"/>
                        <a:buChar char="•"/>
                      </a:pPr>
                      <a:r>
                        <a:rPr lang="es-MX" sz="1400" baseline="0" noProof="0" dirty="0" smtClean="0">
                          <a:solidFill>
                            <a:srgbClr val="002060"/>
                          </a:solidFill>
                        </a:rPr>
                        <a:t>Pocos eventos adversos asociados</a:t>
                      </a:r>
                      <a:endParaRPr lang="es-MX" sz="1400" noProof="0" dirty="0" smtClean="0">
                        <a:solidFill>
                          <a:srgbClr val="002060"/>
                        </a:solidFill>
                      </a:endParaRPr>
                    </a:p>
                  </a:txBody>
                  <a:tcPr marL="91431" marR="91431" marT="45714" marB="45714" anchor="ctr"/>
                </a:tc>
              </a:tr>
            </a:tbl>
          </a:graphicData>
        </a:graphic>
      </p:graphicFrame>
      <p:sp>
        <p:nvSpPr>
          <p:cNvPr id="102426" name="TextBox 3"/>
          <p:cNvSpPr txBox="1">
            <a:spLocks noChangeArrowheads="1"/>
          </p:cNvSpPr>
          <p:nvPr/>
        </p:nvSpPr>
        <p:spPr bwMode="auto">
          <a:xfrm>
            <a:off x="38099" y="6073775"/>
            <a:ext cx="90027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lnSpc>
                <a:spcPct val="90000"/>
              </a:lnSpc>
              <a:spcBef>
                <a:spcPct val="0"/>
              </a:spcBef>
              <a:buFontTx/>
              <a:buNone/>
            </a:pPr>
            <a:r>
              <a:rPr lang="en-CA" altLang="fr-FR" sz="1000" dirty="0"/>
              <a:t>CAD </a:t>
            </a:r>
            <a:r>
              <a:rPr lang="es-MX" altLang="fr-FR" sz="1000" dirty="0" smtClean="0"/>
              <a:t>= enfermedad coronaria; IV = intravenoso; ADT= antidepresivo tricíclico</a:t>
            </a:r>
          </a:p>
          <a:p>
            <a:pPr eaLnBrk="1" hangingPunct="1">
              <a:lnSpc>
                <a:spcPct val="90000"/>
              </a:lnSpc>
              <a:spcBef>
                <a:spcPct val="0"/>
              </a:spcBef>
              <a:buFontTx/>
              <a:buNone/>
            </a:pPr>
            <a:r>
              <a:rPr lang="en-CA" altLang="fr-FR" sz="1000" dirty="0"/>
              <a:t>Demaagd G. </a:t>
            </a:r>
            <a:r>
              <a:rPr lang="en-CA" altLang="fr-FR" sz="1000" i="1" dirty="0"/>
              <a:t>P T.</a:t>
            </a:r>
            <a:r>
              <a:rPr lang="en-CA" altLang="fr-FR" sz="1000" dirty="0"/>
              <a:t> 2008;33(7):480-7; Arulmozhi DK </a:t>
            </a:r>
            <a:r>
              <a:rPr lang="en-CA" altLang="fr-FR" sz="1000" i="1" dirty="0"/>
              <a:t>et al.</a:t>
            </a:r>
            <a:r>
              <a:rPr lang="en-CA" altLang="fr-FR" sz="1000" dirty="0"/>
              <a:t> </a:t>
            </a:r>
            <a:r>
              <a:rPr lang="en-CA" altLang="fr-FR" sz="1000" i="1" dirty="0"/>
              <a:t>Vascul Pharmacol.</a:t>
            </a:r>
            <a:r>
              <a:rPr lang="en-CA" altLang="fr-FR" sz="1000" dirty="0"/>
              <a:t> 2005;43(3):176-87; Silberstein SD. </a:t>
            </a:r>
            <a:r>
              <a:rPr lang="en-CA" altLang="fr-FR" sz="1000" i="1" dirty="0"/>
              <a:t>Adv Stud Med. </a:t>
            </a:r>
            <a:r>
              <a:rPr lang="en-CA" altLang="fr-FR" sz="1000" dirty="0"/>
              <a:t>2005;5(6E):S666-S675; Garza I, Swanson JW. </a:t>
            </a:r>
            <a:r>
              <a:rPr lang="en-CA" altLang="fr-FR" sz="1000" i="1" dirty="0"/>
              <a:t>Neuropsychiatr Dis Treat.</a:t>
            </a:r>
            <a:r>
              <a:rPr lang="en-CA" altLang="fr-FR" sz="1000" dirty="0"/>
              <a:t> 2006;2(3): 281-91; Demaagd G. </a:t>
            </a:r>
            <a:r>
              <a:rPr lang="en-CA" altLang="fr-FR" sz="1000" i="1" dirty="0"/>
              <a:t>P T.</a:t>
            </a:r>
            <a:r>
              <a:rPr lang="en-CA" altLang="fr-FR" sz="1000" dirty="0"/>
              <a:t> 2008;33(7):480-7; Dodick DW </a:t>
            </a:r>
            <a:r>
              <a:rPr lang="en-CA" altLang="fr-FR" sz="1000" i="1" dirty="0"/>
              <a:t>et al. Headache</a:t>
            </a:r>
            <a:r>
              <a:rPr lang="en-CA" altLang="fr-FR" sz="1000" dirty="0"/>
              <a:t>. 2010 Jun;50(6):921-36; Allergan. Allergan Inc., Markham ON. BOTOX</a:t>
            </a:r>
            <a:r>
              <a:rPr lang="en-CA" altLang="fr-FR" sz="1000" baseline="30000" dirty="0"/>
              <a:t>®</a:t>
            </a:r>
            <a:r>
              <a:rPr lang="en-CA" altLang="fr-FR" sz="1000" dirty="0"/>
              <a:t> (onabotulinumtoxinA) for injection. Product monograph. Date of approval: July 7, 2014; Mathew NT </a:t>
            </a:r>
            <a:r>
              <a:rPr lang="en-CA" altLang="fr-FR" sz="1000" i="1" dirty="0"/>
              <a:t>et al. Headache</a:t>
            </a:r>
            <a:r>
              <a:rPr lang="en-CA" altLang="fr-FR" sz="1000" dirty="0"/>
              <a:t>. 2001 Feb;41(2):119-28; Gallagher RM </a:t>
            </a:r>
            <a:r>
              <a:rPr lang="en-CA" altLang="fr-FR" sz="1000" i="1" dirty="0"/>
              <a:t>et al.</a:t>
            </a:r>
            <a:r>
              <a:rPr lang="en-CA" altLang="fr-FR" sz="1000" dirty="0"/>
              <a:t> </a:t>
            </a:r>
            <a:r>
              <a:rPr lang="en-CA" altLang="fr-FR" sz="1000" i="1" dirty="0"/>
              <a:t>J Am Osteopath Assoc. </a:t>
            </a:r>
            <a:r>
              <a:rPr lang="en-CA" altLang="fr-FR" sz="1000" dirty="0"/>
              <a:t>2002;102:92-4; Freitag FG. </a:t>
            </a:r>
            <a:r>
              <a:rPr lang="en-CA" altLang="fr-FR" sz="1000" i="1" dirty="0"/>
              <a:t>Psychopharmacol Bull</a:t>
            </a:r>
            <a:r>
              <a:rPr lang="en-CA" altLang="fr-FR" sz="1000" dirty="0"/>
              <a:t>. 2003;3(Suppl 2):98-115; Parsekyan D. </a:t>
            </a:r>
            <a:r>
              <a:rPr lang="en-CA" altLang="fr-FR" sz="1000" i="1" dirty="0"/>
              <a:t>West J Med. </a:t>
            </a:r>
            <a:r>
              <a:rPr lang="en-CA" altLang="fr-FR" sz="1000" dirty="0"/>
              <a:t>2000;173:341-5.</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3"/>
          <p:cNvSpPr>
            <a:spLocks noGrp="1"/>
          </p:cNvSpPr>
          <p:nvPr>
            <p:ph type="title"/>
          </p:nvPr>
        </p:nvSpPr>
        <p:spPr>
          <a:xfrm>
            <a:off x="457200" y="274638"/>
            <a:ext cx="8229600" cy="1143000"/>
          </a:xfrm>
        </p:spPr>
        <p:txBody>
          <a:bodyPr/>
          <a:lstStyle/>
          <a:p>
            <a:pPr>
              <a:lnSpc>
                <a:spcPct val="85000"/>
              </a:lnSpc>
            </a:pPr>
            <a:r>
              <a:rPr lang="es-MX" altLang="fr-FR" noProof="0" dirty="0" smtClean="0"/>
              <a:t>Pregunta para Discusión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t="8398" b="11177"/>
          <a:stretch>
            <a:fillRect/>
          </a:stretch>
        </p:blipFill>
        <p:spPr bwMode="auto">
          <a:xfrm>
            <a:off x="1436688" y="1146175"/>
            <a:ext cx="6256337" cy="503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327150" y="2311400"/>
            <a:ext cx="6488113" cy="287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ct val="20000"/>
              </a:spcBef>
              <a:spcAft>
                <a:spcPts val="0"/>
              </a:spcAft>
              <a:buClr>
                <a:schemeClr val="accent5"/>
              </a:buClr>
              <a:buFont typeface="Arial" pitchFamily="34" charset="0"/>
              <a:buNone/>
              <a:defRPr/>
            </a:pPr>
            <a:r>
              <a:rPr lang="es-MX" sz="3200" b="1" cap="small" dirty="0" smtClean="0">
                <a:solidFill>
                  <a:srgbClr val="5F9127"/>
                </a:solidFill>
              </a:rPr>
              <a:t>¿Qué enfoques farmacológicos para el manejo de la Migraña incorpora a su práctica? </a:t>
            </a:r>
            <a:br>
              <a:rPr lang="es-MX" sz="3200" b="1" cap="small" dirty="0" smtClean="0">
                <a:solidFill>
                  <a:srgbClr val="5F9127"/>
                </a:solidFill>
              </a:rPr>
            </a:br>
            <a:endParaRPr lang="es-MX" sz="3200" b="1" cap="small" dirty="0">
              <a:solidFill>
                <a:srgbClr val="5F9127"/>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79512" y="1556792"/>
            <a:ext cx="8640638" cy="3693319"/>
          </a:xfrm>
          <a:prstGeom prst="rect">
            <a:avLst/>
          </a:prstGeom>
          <a:noFill/>
        </p:spPr>
        <p:txBody>
          <a:bodyPr wrap="square">
            <a:spAutoFit/>
          </a:bodyPr>
          <a:lstStyle/>
          <a:p>
            <a:pPr algn="ctr" fontAlgn="auto">
              <a:spcBef>
                <a:spcPts val="0"/>
              </a:spcBef>
              <a:spcAft>
                <a:spcPts val="1200"/>
              </a:spcAft>
              <a:defRPr/>
            </a:pPr>
            <a:r>
              <a:rPr lang="es-MX" sz="3200" b="1" i="1" dirty="0" smtClean="0">
                <a:solidFill>
                  <a:srgbClr val="002060"/>
                </a:solidFill>
                <a:latin typeface="+mn-lt"/>
                <a:cs typeface="+mn-cs"/>
              </a:rPr>
              <a:t>Guías para el </a:t>
            </a:r>
            <a:r>
              <a:rPr lang="es-MX" sz="3200" b="1" i="1" dirty="0">
                <a:solidFill>
                  <a:srgbClr val="002060"/>
                </a:solidFill>
                <a:latin typeface="+mn-lt"/>
                <a:cs typeface="+mn-cs"/>
              </a:rPr>
              <a:t>M</a:t>
            </a:r>
            <a:r>
              <a:rPr lang="es-MX" sz="3200" b="1" i="1" dirty="0" smtClean="0">
                <a:solidFill>
                  <a:srgbClr val="002060"/>
                </a:solidFill>
                <a:latin typeface="+mn-lt"/>
                <a:cs typeface="+mn-cs"/>
              </a:rPr>
              <a:t>anejo </a:t>
            </a:r>
            <a:r>
              <a:rPr lang="es-MX" sz="3200" b="1" i="1" dirty="0">
                <a:solidFill>
                  <a:srgbClr val="002060"/>
                </a:solidFill>
              </a:rPr>
              <a:t>F</a:t>
            </a:r>
            <a:r>
              <a:rPr lang="es-MX" sz="3200" b="1" i="1" dirty="0" smtClean="0">
                <a:solidFill>
                  <a:srgbClr val="002060"/>
                </a:solidFill>
              </a:rPr>
              <a:t>armacológico </a:t>
            </a:r>
            <a:r>
              <a:rPr lang="es-MX" sz="3200" b="1" i="1" dirty="0" smtClean="0">
                <a:solidFill>
                  <a:srgbClr val="002060"/>
                </a:solidFill>
                <a:latin typeface="+mn-lt"/>
                <a:cs typeface="+mn-cs"/>
              </a:rPr>
              <a:t>de  Migraña</a:t>
            </a:r>
          </a:p>
          <a:p>
            <a:pPr marL="174625" indent="-165100" algn="ctr" fontAlgn="auto">
              <a:spcBef>
                <a:spcPts val="0"/>
              </a:spcBef>
              <a:spcAft>
                <a:spcPts val="0"/>
              </a:spcAft>
              <a:buFont typeface="Arial" panose="020B0604020202020204" pitchFamily="34" charset="0"/>
              <a:buChar char="•"/>
              <a:defRPr/>
            </a:pPr>
            <a:r>
              <a:rPr lang="es-MX" sz="2400" b="1" dirty="0" smtClean="0">
                <a:solidFill>
                  <a:srgbClr val="002060"/>
                </a:solidFill>
                <a:latin typeface="+mn-lt"/>
                <a:cs typeface="+mn-cs"/>
                <a:hlinkClick r:id="rId3" action="ppaction://hlinksldjump"/>
              </a:rPr>
              <a:t>Guías AAN/AHS</a:t>
            </a:r>
            <a:endParaRPr lang="es-MX" sz="24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es-MX" sz="2400" b="1" dirty="0" smtClean="0">
                <a:solidFill>
                  <a:srgbClr val="002060"/>
                </a:solidFill>
                <a:latin typeface="+mn-lt"/>
                <a:cs typeface="+mn-cs"/>
                <a:hlinkClick r:id="rId4" action="ppaction://hlinksldjump"/>
              </a:rPr>
              <a:t>Guías CHS para Terapia de Migraña Aguda</a:t>
            </a:r>
          </a:p>
          <a:p>
            <a:pPr marL="174625" indent="-165100" algn="ctr" fontAlgn="auto">
              <a:spcBef>
                <a:spcPts val="0"/>
              </a:spcBef>
              <a:spcAft>
                <a:spcPts val="0"/>
              </a:spcAft>
              <a:buFont typeface="Arial" panose="020B0604020202020204" pitchFamily="34" charset="0"/>
              <a:buChar char="•"/>
              <a:defRPr/>
            </a:pPr>
            <a:r>
              <a:rPr lang="es-MX" sz="2400" b="1" dirty="0" smtClean="0">
                <a:solidFill>
                  <a:srgbClr val="002060"/>
                </a:solidFill>
                <a:latin typeface="+mn-lt"/>
                <a:cs typeface="+mn-cs"/>
                <a:hlinkClick r:id="rId5" action="ppaction://hlinksldjump"/>
              </a:rPr>
              <a:t>Guías CHS– Estrategias de Tratamiento Farmacológico Profiláctico </a:t>
            </a:r>
          </a:p>
          <a:p>
            <a:pPr marL="174625" indent="-165100" algn="ctr" fontAlgn="auto">
              <a:spcBef>
                <a:spcPts val="0"/>
              </a:spcBef>
              <a:spcAft>
                <a:spcPts val="0"/>
              </a:spcAft>
              <a:buFont typeface="Arial" panose="020B0604020202020204" pitchFamily="34" charset="0"/>
              <a:buChar char="•"/>
              <a:defRPr/>
            </a:pPr>
            <a:r>
              <a:rPr lang="es-MX" sz="2400" b="1" dirty="0" smtClean="0">
                <a:solidFill>
                  <a:srgbClr val="002060"/>
                </a:solidFill>
                <a:hlinkClick r:id="rId5" action="ppaction://hlinksldjump"/>
              </a:rPr>
              <a:t>Guías </a:t>
            </a:r>
            <a:r>
              <a:rPr lang="es-MX" sz="2400" b="1" dirty="0" smtClean="0">
                <a:solidFill>
                  <a:srgbClr val="002060"/>
                </a:solidFill>
                <a:latin typeface="+mn-lt"/>
                <a:cs typeface="+mn-cs"/>
                <a:hlinkClick r:id="rId6" action="ppaction://hlinksldjump"/>
              </a:rPr>
              <a:t>CHS– Profilaxis Para Migraña</a:t>
            </a:r>
            <a:endParaRPr lang="es-MX" sz="24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es-MX" sz="2400" b="1" dirty="0" smtClean="0">
                <a:solidFill>
                  <a:srgbClr val="002060"/>
                </a:solidFill>
                <a:latin typeface="+mn-lt"/>
                <a:cs typeface="+mn-cs"/>
                <a:hlinkClick r:id="rId7" action="ppaction://hlinksldjump"/>
              </a:rPr>
              <a:t>Guías del Consenso Latinoamericanas para Migraña Crónica</a:t>
            </a:r>
            <a:endParaRPr lang="es-MX" sz="24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es-MX" sz="2400" b="1" dirty="0" smtClean="0">
                <a:solidFill>
                  <a:srgbClr val="002060"/>
                </a:solidFill>
                <a:hlinkClick r:id="rId5" action="ppaction://hlinksldjump"/>
              </a:rPr>
              <a:t>Guía </a:t>
            </a:r>
            <a:r>
              <a:rPr lang="es-MX" sz="2400" b="1" dirty="0" smtClean="0">
                <a:solidFill>
                  <a:srgbClr val="002060"/>
                </a:solidFill>
                <a:latin typeface="+mn-lt"/>
                <a:cs typeface="+mn-cs"/>
                <a:hlinkClick r:id="rId8" action="ppaction://hlinksldjump"/>
              </a:rPr>
              <a:t>EFNS sobre el Tratamiento Agudo de Migraña</a:t>
            </a:r>
            <a:endParaRPr lang="es-MX" sz="24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r>
              <a:rPr lang="es-MX" sz="2400" b="1" dirty="0">
                <a:solidFill>
                  <a:srgbClr val="002060"/>
                </a:solidFill>
                <a:hlinkClick r:id="rId5" action="ppaction://hlinksldjump"/>
              </a:rPr>
              <a:t>Guía </a:t>
            </a:r>
            <a:r>
              <a:rPr lang="es-MX" sz="2400" b="1" dirty="0" smtClean="0">
                <a:solidFill>
                  <a:srgbClr val="002060"/>
                </a:solidFill>
                <a:latin typeface="+mn-lt"/>
                <a:cs typeface="+mn-cs"/>
                <a:hlinkClick r:id="rId9" action="ppaction://hlinksldjump"/>
              </a:rPr>
              <a:t>EFNS sobre el Tratamiento Profiláctico de Migraña</a:t>
            </a:r>
            <a:endParaRPr lang="es-MX" sz="2400" b="1" dirty="0" smtClean="0">
              <a:solidFill>
                <a:srgbClr val="002060"/>
              </a:solidFill>
              <a:latin typeface="+mn-lt"/>
              <a:cs typeface="+mn-cs"/>
            </a:endParaRPr>
          </a:p>
          <a:p>
            <a:pPr marL="174625" indent="-165100" algn="ctr" fontAlgn="auto">
              <a:spcBef>
                <a:spcPts val="0"/>
              </a:spcBef>
              <a:spcAft>
                <a:spcPts val="0"/>
              </a:spcAft>
              <a:buFont typeface="Arial" panose="020B0604020202020204" pitchFamily="34" charset="0"/>
              <a:buChar char="•"/>
              <a:defRPr/>
            </a:pPr>
            <a:endParaRPr lang="es-MX" sz="2400" b="1" dirty="0">
              <a:solidFill>
                <a:srgbClr val="002060"/>
              </a:solidFill>
              <a:latin typeface="+mn-lt"/>
              <a:cs typeface="+mn-cs"/>
            </a:endParaRPr>
          </a:p>
        </p:txBody>
      </p:sp>
      <p:sp>
        <p:nvSpPr>
          <p:cNvPr id="104452" name="TextBox 4">
            <a:hlinkClick r:id="rId10" action="ppaction://hlinksldjump"/>
          </p:cNvPr>
          <p:cNvSpPr txBox="1">
            <a:spLocks noChangeArrowheads="1"/>
          </p:cNvSpPr>
          <p:nvPr/>
        </p:nvSpPr>
        <p:spPr bwMode="auto">
          <a:xfrm>
            <a:off x="6672263" y="6448425"/>
            <a:ext cx="2511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600" b="1" dirty="0" smtClean="0">
                <a:solidFill>
                  <a:schemeClr val="tx2"/>
                </a:solidFill>
              </a:rPr>
              <a:t>Continúe a mensajes clave</a:t>
            </a:r>
            <a:endParaRPr lang="es-MX" altLang="fr-FR" sz="1600" b="1"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20638" y="5868988"/>
            <a:ext cx="64230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000" dirty="0" smtClean="0"/>
              <a:t>AAN = American Academy of Neurology; </a:t>
            </a:r>
            <a:r>
              <a:rPr lang="es-MX" altLang="fr-FR" sz="1000" dirty="0"/>
              <a:t>ECA= enzima convertidora de angiotensina</a:t>
            </a:r>
            <a:r>
              <a:rPr lang="es-MX" altLang="fr-FR" sz="1000" dirty="0" smtClean="0"/>
              <a:t>; AHS = American Headache Society;</a:t>
            </a:r>
            <a:br>
              <a:rPr lang="es-MX" altLang="fr-FR" sz="1000" dirty="0" smtClean="0"/>
            </a:br>
            <a:r>
              <a:rPr lang="es-MX" altLang="fr-FR" sz="1000" dirty="0" smtClean="0"/>
              <a:t>MRM = migraña relacionada con la menstruación; ISRSN= inhibidor selectivo de recaptación de serotonina-norepinefrina; ISRS= inhibidor selectivo de recaptación de serotonina; ADT= antidepresivo tricíclico</a:t>
            </a:r>
          </a:p>
          <a:p>
            <a:pPr eaLnBrk="1" hangingPunct="1">
              <a:spcBef>
                <a:spcPct val="0"/>
              </a:spcBef>
              <a:buFontTx/>
              <a:buNone/>
            </a:pPr>
            <a:r>
              <a:rPr lang="es-MX" altLang="fr-FR" sz="1000" dirty="0"/>
              <a:t>aClasificación basada en la guía original  y nueva evidencia no encontrada para este reporte</a:t>
            </a:r>
          </a:p>
          <a:p>
            <a:pPr eaLnBrk="1" hangingPunct="1">
              <a:spcBef>
                <a:spcPct val="0"/>
              </a:spcBef>
              <a:buFontTx/>
              <a:buNone/>
            </a:pPr>
            <a:r>
              <a:rPr lang="es-MX" altLang="fr-FR" sz="1000" baseline="30000" dirty="0" smtClean="0"/>
              <a:t>b</a:t>
            </a:r>
            <a:r>
              <a:rPr lang="es-MX" altLang="fr-FR" sz="1000" dirty="0" smtClean="0"/>
              <a:t>Para profilaxis a corto plazo de migraña relacionada con la menstruación</a:t>
            </a:r>
          </a:p>
          <a:p>
            <a:pPr eaLnBrk="1" hangingPunct="1">
              <a:spcBef>
                <a:spcPct val="0"/>
              </a:spcBef>
              <a:buFontTx/>
              <a:buNone/>
            </a:pPr>
            <a:r>
              <a:rPr lang="en-CA" altLang="fr-FR" sz="1000" dirty="0"/>
              <a:t>Silberstein SD </a:t>
            </a:r>
            <a:r>
              <a:rPr lang="en-CA" altLang="fr-FR" sz="1000" i="1" dirty="0"/>
              <a:t>et al. Neurology.</a:t>
            </a:r>
            <a:r>
              <a:rPr lang="en-CA" altLang="fr-FR" sz="1000" dirty="0"/>
              <a:t> 2012;78(17):1337-45. </a:t>
            </a:r>
          </a:p>
        </p:txBody>
      </p:sp>
      <p:sp>
        <p:nvSpPr>
          <p:cNvPr id="105475" name="Title 3"/>
          <p:cNvSpPr>
            <a:spLocks noGrp="1"/>
          </p:cNvSpPr>
          <p:nvPr>
            <p:ph type="title"/>
          </p:nvPr>
        </p:nvSpPr>
        <p:spPr>
          <a:xfrm>
            <a:off x="447675" y="44450"/>
            <a:ext cx="8229600" cy="1143000"/>
          </a:xfrm>
        </p:spPr>
        <p:txBody>
          <a:bodyPr/>
          <a:lstStyle/>
          <a:p>
            <a:r>
              <a:rPr lang="es-MX" altLang="fr-FR" sz="3200" noProof="0" dirty="0" smtClean="0"/>
              <a:t>Guías AAN/AHS para Prevención de Migraña Episódica en Adultos</a:t>
            </a:r>
          </a:p>
        </p:txBody>
      </p:sp>
      <p:sp>
        <p:nvSpPr>
          <p:cNvPr id="105476" name="TextBox 1"/>
          <p:cNvSpPr txBox="1">
            <a:spLocks noChangeArrowheads="1"/>
          </p:cNvSpPr>
          <p:nvPr/>
        </p:nvSpPr>
        <p:spPr bwMode="auto">
          <a:xfrm>
            <a:off x="7008813" y="6448425"/>
            <a:ext cx="2136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400" b="1" u="sng" dirty="0" smtClean="0">
                <a:solidFill>
                  <a:srgbClr val="0070C0"/>
                </a:solidFill>
              </a:rPr>
              <a:t>Regresar a la lista de guías</a:t>
            </a:r>
            <a:endParaRPr lang="es-MX" altLang="fr-FR" sz="1400" b="1" u="sng" dirty="0">
              <a:solidFill>
                <a:srgbClr val="0070C0"/>
              </a:solidFill>
            </a:endParaRPr>
          </a:p>
        </p:txBody>
      </p:sp>
      <p:sp>
        <p:nvSpPr>
          <p:cNvPr id="105477" name="TextBox 5"/>
          <p:cNvSpPr txBox="1">
            <a:spLocks noChangeArrowheads="1"/>
          </p:cNvSpPr>
          <p:nvPr/>
        </p:nvSpPr>
        <p:spPr bwMode="auto">
          <a:xfrm>
            <a:off x="6000716" y="6140648"/>
            <a:ext cx="31449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b="1" dirty="0" smtClean="0">
                <a:solidFill>
                  <a:schemeClr val="tx1"/>
                </a:solidFill>
                <a:hlinkClick r:id="rId3"/>
              </a:rPr>
              <a:t>Acceder a las guías AAN/AHS </a:t>
            </a:r>
            <a:r>
              <a:rPr lang="es-MX" altLang="en-US" sz="1400" b="1" u="sng" dirty="0" smtClean="0">
                <a:solidFill>
                  <a:srgbClr val="0070C0"/>
                </a:solidFill>
              </a:rPr>
              <a:t>completas</a:t>
            </a:r>
            <a:endParaRPr lang="es-MX" altLang="en-US" sz="1400" b="1" u="sng" dirty="0">
              <a:solidFill>
                <a:srgbClr val="0070C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85515040"/>
              </p:ext>
            </p:extLst>
          </p:nvPr>
        </p:nvGraphicFramePr>
        <p:xfrm>
          <a:off x="1692275" y="1557338"/>
          <a:ext cx="5622925" cy="4234164"/>
        </p:xfrm>
        <a:graphic>
          <a:graphicData uri="http://schemas.openxmlformats.org/drawingml/2006/table">
            <a:tbl>
              <a:tblPr firstRow="1" bandRow="1">
                <a:tableStyleId>{5C22544A-7EE6-4342-B048-85BDC9FD1C3A}</a:tableStyleId>
              </a:tblPr>
              <a:tblGrid>
                <a:gridCol w="5622925"/>
              </a:tblGrid>
              <a:tr h="304735">
                <a:tc>
                  <a:txBody>
                    <a:bodyPr/>
                    <a:lstStyle/>
                    <a:p>
                      <a:r>
                        <a:rPr lang="es-MX" sz="1400" noProof="0" dirty="0" smtClean="0"/>
                        <a:t>Medicamentos Nivel A</a:t>
                      </a:r>
                      <a:endParaRPr lang="es-MX" sz="1400" noProof="0" dirty="0"/>
                    </a:p>
                  </a:txBody>
                  <a:tcPr marL="91431" marR="91431" marT="45695" marB="45695" anchor="ctr"/>
                </a:tc>
              </a:tr>
              <a:tr h="274257">
                <a:tc>
                  <a:txBody>
                    <a:bodyPr/>
                    <a:lstStyle/>
                    <a:p>
                      <a:pPr marL="180975" marR="0" indent="0" algn="l" defTabSz="914400" rtl="0" eaLnBrk="1" fontAlgn="auto" latinLnBrk="0" hangingPunct="1">
                        <a:lnSpc>
                          <a:spcPct val="100000"/>
                        </a:lnSpc>
                        <a:spcBef>
                          <a:spcPts val="0"/>
                        </a:spcBef>
                        <a:spcAft>
                          <a:spcPts val="0"/>
                        </a:spcAft>
                        <a:buClrTx/>
                        <a:buSzTx/>
                        <a:buFontTx/>
                        <a:buNone/>
                        <a:tabLst/>
                        <a:defRPr/>
                      </a:pPr>
                      <a:r>
                        <a:rPr lang="es-MX" sz="1200" noProof="0" dirty="0" smtClean="0">
                          <a:solidFill>
                            <a:srgbClr val="002060"/>
                          </a:solidFill>
                        </a:rPr>
                        <a:t>Drogas antiepilépticas</a:t>
                      </a:r>
                      <a:r>
                        <a:rPr lang="es-MX" sz="1200" baseline="0" noProof="0" dirty="0" smtClean="0">
                          <a:solidFill>
                            <a:srgbClr val="002060"/>
                          </a:solidFill>
                        </a:rPr>
                        <a:t> (divalproex sódico, valproato de sodio, topiramato)</a:t>
                      </a:r>
                      <a:endParaRPr lang="es-MX" sz="1200" noProof="0" dirty="0" smtClean="0">
                        <a:solidFill>
                          <a:srgbClr val="002060"/>
                        </a:solidFill>
                      </a:endParaRPr>
                    </a:p>
                  </a:txBody>
                  <a:tcPr marL="91431" marR="91431" marT="45695" marB="45695" anchor="ctr"/>
                </a:tc>
              </a:tr>
              <a:tr h="274257">
                <a:tc>
                  <a:txBody>
                    <a:bodyPr/>
                    <a:lstStyle/>
                    <a:p>
                      <a:pPr marL="180975" indent="0"/>
                      <a:r>
                        <a:rPr lang="es-MX" sz="1200" noProof="0" dirty="0" smtClean="0">
                          <a:solidFill>
                            <a:srgbClr val="002060"/>
                          </a:solidFill>
                        </a:rPr>
                        <a:t>Beta-bloqueadores (metoprolol,</a:t>
                      </a:r>
                      <a:r>
                        <a:rPr lang="es-MX" sz="1200" baseline="0" noProof="0" dirty="0" smtClean="0">
                          <a:solidFill>
                            <a:srgbClr val="002060"/>
                          </a:solidFill>
                        </a:rPr>
                        <a:t> propranolol, timolol)</a:t>
                      </a:r>
                      <a:endParaRPr lang="es-MX" sz="1200" noProof="0" dirty="0">
                        <a:solidFill>
                          <a:srgbClr val="002060"/>
                        </a:solidFill>
                      </a:endParaRPr>
                    </a:p>
                  </a:txBody>
                  <a:tcPr marL="91431" marR="91431" marT="45695" marB="45695" anchor="ctr"/>
                </a:tc>
              </a:tr>
              <a:tr h="274257">
                <a:tc>
                  <a:txBody>
                    <a:bodyPr/>
                    <a:lstStyle/>
                    <a:p>
                      <a:pPr marL="180975" indent="0"/>
                      <a:r>
                        <a:rPr lang="es-MX" sz="1200" noProof="0" dirty="0" smtClean="0">
                          <a:solidFill>
                            <a:srgbClr val="002060"/>
                          </a:solidFill>
                        </a:rPr>
                        <a:t>Triptanos (Frovatriptán)</a:t>
                      </a:r>
                      <a:endParaRPr lang="es-MX" sz="1200" noProof="0" dirty="0">
                        <a:solidFill>
                          <a:srgbClr val="002060"/>
                        </a:solidFill>
                      </a:endParaRPr>
                    </a:p>
                  </a:txBody>
                  <a:tcPr marL="91431" marR="91431" marT="45695" marB="45695" anchor="ctr"/>
                </a:tc>
              </a:tr>
              <a:tr h="304735">
                <a:tc>
                  <a:txBody>
                    <a:bodyPr/>
                    <a:lstStyle/>
                    <a:p>
                      <a:pPr marL="0" algn="l" defTabSz="914400" rtl="0" eaLnBrk="1" latinLnBrk="0" hangingPunct="1"/>
                      <a:r>
                        <a:rPr lang="es-MX" sz="1400" b="1" kern="1200" noProof="0" dirty="0" smtClean="0">
                          <a:solidFill>
                            <a:schemeClr val="lt1"/>
                          </a:solidFill>
                          <a:latin typeface="+mn-lt"/>
                          <a:ea typeface="+mn-ea"/>
                          <a:cs typeface="+mn-cs"/>
                        </a:rPr>
                        <a:t>Medicamentos</a:t>
                      </a:r>
                      <a:r>
                        <a:rPr lang="es-MX" sz="1400" noProof="0" dirty="0" smtClean="0"/>
                        <a:t> </a:t>
                      </a:r>
                      <a:r>
                        <a:rPr lang="es-MX" sz="1400" b="1" kern="1200" noProof="0" dirty="0" smtClean="0">
                          <a:solidFill>
                            <a:schemeClr val="lt1"/>
                          </a:solidFill>
                          <a:latin typeface="+mn-lt"/>
                          <a:ea typeface="+mn-ea"/>
                          <a:cs typeface="+mn-cs"/>
                        </a:rPr>
                        <a:t>Nivel B</a:t>
                      </a:r>
                      <a:endParaRPr lang="es-MX" sz="1400" b="1" kern="1200" noProof="0" dirty="0">
                        <a:solidFill>
                          <a:schemeClr val="lt1"/>
                        </a:solidFill>
                        <a:latin typeface="+mn-lt"/>
                        <a:ea typeface="+mn-ea"/>
                        <a:cs typeface="+mn-cs"/>
                      </a:endParaRPr>
                    </a:p>
                  </a:txBody>
                  <a:tcPr marL="91431" marR="91431" marT="45695" marB="45695" anchor="ctr">
                    <a:solidFill>
                      <a:schemeClr val="accent1"/>
                    </a:solidFill>
                  </a:tcPr>
                </a:tc>
              </a:tr>
              <a:tr h="274257">
                <a:tc>
                  <a:txBody>
                    <a:bodyPr/>
                    <a:lstStyle/>
                    <a:p>
                      <a:pPr marL="180975" indent="0"/>
                      <a:r>
                        <a:rPr lang="es-MX" sz="1200" noProof="0" dirty="0" smtClean="0">
                          <a:solidFill>
                            <a:srgbClr val="002060"/>
                          </a:solidFill>
                        </a:rPr>
                        <a:t>Antidepresivos</a:t>
                      </a:r>
                      <a:r>
                        <a:rPr lang="es-MX" sz="1200" baseline="0" noProof="0" dirty="0" smtClean="0">
                          <a:solidFill>
                            <a:srgbClr val="002060"/>
                          </a:solidFill>
                        </a:rPr>
                        <a:t> (amitriptilina, venlafaxina)</a:t>
                      </a:r>
                      <a:endParaRPr lang="es-MX" sz="1200" noProof="0" dirty="0" smtClean="0">
                        <a:solidFill>
                          <a:srgbClr val="002060"/>
                        </a:solidFill>
                      </a:endParaRPr>
                    </a:p>
                  </a:txBody>
                  <a:tcPr marL="91431" marR="91431" marT="45695" marB="45695" anchor="ctr"/>
                </a:tc>
              </a:tr>
              <a:tr h="274257">
                <a:tc>
                  <a:txBody>
                    <a:bodyPr/>
                    <a:lstStyle/>
                    <a:p>
                      <a:pPr marL="180975" indent="0"/>
                      <a:r>
                        <a:rPr lang="es-MX" sz="1200" noProof="0" dirty="0" smtClean="0">
                          <a:solidFill>
                            <a:srgbClr val="002060"/>
                          </a:solidFill>
                        </a:rPr>
                        <a:t>Beta-bloqueadores</a:t>
                      </a:r>
                      <a:r>
                        <a:rPr lang="es-MX" sz="1200" baseline="0" noProof="0" dirty="0" smtClean="0">
                          <a:solidFill>
                            <a:srgbClr val="002060"/>
                          </a:solidFill>
                        </a:rPr>
                        <a:t> (atenolol, nadolol)</a:t>
                      </a:r>
                      <a:endParaRPr lang="es-MX" sz="1200" noProof="0" dirty="0" smtClean="0">
                        <a:solidFill>
                          <a:srgbClr val="002060"/>
                        </a:solidFill>
                      </a:endParaRPr>
                    </a:p>
                  </a:txBody>
                  <a:tcPr marL="91431" marR="91431" marT="45695" marB="45695" anchor="ctr"/>
                </a:tc>
              </a:tr>
              <a:tr h="274257">
                <a:tc>
                  <a:txBody>
                    <a:bodyPr/>
                    <a:lstStyle/>
                    <a:p>
                      <a:pPr marL="180975" indent="0"/>
                      <a:r>
                        <a:rPr lang="es-MX" sz="1200" noProof="0" dirty="0" smtClean="0">
                          <a:solidFill>
                            <a:srgbClr val="002060"/>
                          </a:solidFill>
                        </a:rPr>
                        <a:t>Triptanos</a:t>
                      </a:r>
                      <a:r>
                        <a:rPr lang="es-MX" sz="1200" baseline="0" noProof="0" dirty="0" smtClean="0">
                          <a:solidFill>
                            <a:srgbClr val="002060"/>
                          </a:solidFill>
                        </a:rPr>
                        <a:t> (naratriptán, zolmitriptán)</a:t>
                      </a:r>
                      <a:endParaRPr lang="es-MX" sz="1200" noProof="0" dirty="0" smtClean="0">
                        <a:solidFill>
                          <a:srgbClr val="002060"/>
                        </a:solidFill>
                      </a:endParaRPr>
                    </a:p>
                  </a:txBody>
                  <a:tcPr marL="91431" marR="91431" marT="45695" marB="45695" anchor="ctr"/>
                </a:tc>
              </a:tr>
              <a:tr h="304735">
                <a:tc>
                  <a:txBody>
                    <a:bodyPr/>
                    <a:lstStyle/>
                    <a:p>
                      <a:pPr marL="0" algn="l" defTabSz="914400" rtl="0" eaLnBrk="1" latinLnBrk="0" hangingPunct="1"/>
                      <a:r>
                        <a:rPr lang="es-MX" sz="1400" b="1" kern="1200" noProof="0" dirty="0" smtClean="0">
                          <a:solidFill>
                            <a:schemeClr val="lt1"/>
                          </a:solidFill>
                          <a:latin typeface="+mn-lt"/>
                          <a:ea typeface="+mn-ea"/>
                          <a:cs typeface="+mn-cs"/>
                        </a:rPr>
                        <a:t>Tercera-línea (Nivel C)</a:t>
                      </a:r>
                      <a:endParaRPr lang="es-MX" sz="1400" b="1" kern="1200" noProof="0" dirty="0">
                        <a:solidFill>
                          <a:schemeClr val="lt1"/>
                        </a:solidFill>
                        <a:latin typeface="+mn-lt"/>
                        <a:ea typeface="+mn-ea"/>
                        <a:cs typeface="+mn-cs"/>
                      </a:endParaRPr>
                    </a:p>
                  </a:txBody>
                  <a:tcPr marL="91431" marR="91431" marT="45695" marB="45695" anchor="ctr">
                    <a:solidFill>
                      <a:schemeClr val="accent1"/>
                    </a:solidFill>
                  </a:tcPr>
                </a:tc>
              </a:tr>
              <a:tr h="274257">
                <a:tc>
                  <a:txBody>
                    <a:bodyPr/>
                    <a:lstStyle/>
                    <a:p>
                      <a:pPr marL="180975" indent="0"/>
                      <a:r>
                        <a:rPr lang="es-MX" sz="1200" noProof="0" dirty="0" smtClean="0">
                          <a:solidFill>
                            <a:srgbClr val="002060"/>
                          </a:solidFill>
                        </a:rPr>
                        <a:t>Inhibidores ECA (lisinopril)</a:t>
                      </a:r>
                      <a:endParaRPr lang="es-MX" sz="1200" baseline="0" noProof="0" dirty="0" smtClean="0">
                        <a:solidFill>
                          <a:srgbClr val="002060"/>
                        </a:solidFill>
                      </a:endParaRPr>
                    </a:p>
                  </a:txBody>
                  <a:tcPr marL="91431" marR="91431" marT="45695" marB="45695" anchor="ctr"/>
                </a:tc>
              </a:tr>
              <a:tr h="274257">
                <a:tc>
                  <a:txBody>
                    <a:bodyPr/>
                    <a:lstStyle/>
                    <a:p>
                      <a:pPr marL="180975" indent="0"/>
                      <a:r>
                        <a:rPr lang="es-MX" sz="1200" baseline="0" noProof="0" dirty="0" smtClean="0">
                          <a:solidFill>
                            <a:srgbClr val="002060"/>
                          </a:solidFill>
                        </a:rPr>
                        <a:t>bloqueadores de los receptores de la angiotensina (candesartán)</a:t>
                      </a:r>
                    </a:p>
                  </a:txBody>
                  <a:tcPr marL="91431" marR="91431" marT="45695" marB="45695" anchor="ctr"/>
                </a:tc>
              </a:tr>
              <a:tr h="274257">
                <a:tc>
                  <a:txBody>
                    <a:bodyPr/>
                    <a:lstStyle/>
                    <a:p>
                      <a:pPr marL="180975" indent="0"/>
                      <a:r>
                        <a:rPr lang="es-MX" sz="1200" baseline="0" noProof="0" dirty="0" smtClean="0">
                          <a:solidFill>
                            <a:srgbClr val="002060"/>
                          </a:solidFill>
                        </a:rPr>
                        <a:t>Agonistas alfa (clonidina, guanfacina)</a:t>
                      </a:r>
                    </a:p>
                  </a:txBody>
                  <a:tcPr marL="91431" marR="91431" marT="45695" marB="45695" anchor="ctr"/>
                </a:tc>
              </a:tr>
              <a:tr h="274257">
                <a:tc>
                  <a:txBody>
                    <a:bodyPr/>
                    <a:lstStyle/>
                    <a:p>
                      <a:pPr marL="180975" indent="0"/>
                      <a:r>
                        <a:rPr lang="es-MX" sz="1200" baseline="0" noProof="0" dirty="0" smtClean="0">
                          <a:solidFill>
                            <a:srgbClr val="002060"/>
                          </a:solidFill>
                        </a:rPr>
                        <a:t>Drogas antiepilépticas (carbamazepina)</a:t>
                      </a:r>
                    </a:p>
                  </a:txBody>
                  <a:tcPr marL="91431" marR="91431" marT="45695" marB="45695" anchor="ctr"/>
                </a:tc>
              </a:tr>
              <a:tr h="302944">
                <a:tc>
                  <a:txBody>
                    <a:bodyPr/>
                    <a:lstStyle/>
                    <a:p>
                      <a:pPr marL="180975" indent="0"/>
                      <a:r>
                        <a:rPr lang="es-MX" sz="1200" baseline="0" noProof="0" dirty="0" smtClean="0">
                          <a:solidFill>
                            <a:srgbClr val="002060"/>
                          </a:solidFill>
                        </a:rPr>
                        <a:t>Beta-bloqueadores (nebivolol, pindolol)</a:t>
                      </a:r>
                    </a:p>
                  </a:txBody>
                  <a:tcPr marL="91431" marR="91431" marT="45695" marB="45695" anchor="ctr"/>
                </a:tc>
              </a:tr>
              <a:tr h="274257">
                <a:tc>
                  <a:txBody>
                    <a:bodyPr/>
                    <a:lstStyle/>
                    <a:p>
                      <a:pPr marL="180975" indent="0"/>
                      <a:r>
                        <a:rPr lang="es-MX" sz="1200" baseline="0" noProof="0" dirty="0" smtClean="0">
                          <a:solidFill>
                            <a:srgbClr val="002060"/>
                          </a:solidFill>
                        </a:rPr>
                        <a:t>Antihistaminas (ciproheptadina)</a:t>
                      </a:r>
                    </a:p>
                  </a:txBody>
                  <a:tcPr marL="91431" marR="91431" marT="45695" marB="45695"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20638" y="6453188"/>
            <a:ext cx="604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CHS = </a:t>
            </a:r>
            <a:r>
              <a:rPr lang="en-CA" altLang="fr-FR" sz="1000" dirty="0" smtClean="0"/>
              <a:t>Canadian Headache Society; </a:t>
            </a:r>
            <a:r>
              <a:rPr lang="es-MX" altLang="fr-FR" sz="1000" dirty="0" smtClean="0"/>
              <a:t>AINE= droga antiinflamatoria no-esteroidea</a:t>
            </a:r>
          </a:p>
          <a:p>
            <a:pPr eaLnBrk="1" hangingPunct="1">
              <a:spcBef>
                <a:spcPct val="0"/>
              </a:spcBef>
              <a:buFontTx/>
              <a:buNone/>
            </a:pPr>
            <a:r>
              <a:rPr lang="en-CA" altLang="fr-FR" sz="1000" dirty="0" smtClean="0"/>
              <a:t>Worthington </a:t>
            </a:r>
            <a:r>
              <a:rPr lang="en-CA" altLang="fr-FR" sz="1000" dirty="0"/>
              <a:t>I </a:t>
            </a:r>
            <a:r>
              <a:rPr lang="en-CA" altLang="fr-FR" sz="1000" i="1" dirty="0"/>
              <a:t>et al.</a:t>
            </a:r>
            <a:r>
              <a:rPr lang="en-CA" altLang="fr-FR" sz="1000" dirty="0"/>
              <a:t> </a:t>
            </a:r>
            <a:r>
              <a:rPr lang="en-CA" altLang="fr-FR" sz="1000" i="1" dirty="0"/>
              <a:t>Can J Neurol Sci. </a:t>
            </a:r>
            <a:r>
              <a:rPr lang="en-CA" altLang="fr-FR" sz="1000" dirty="0"/>
              <a:t>2013;40(5 Suppl 3):S33-S62.</a:t>
            </a:r>
          </a:p>
        </p:txBody>
      </p:sp>
      <p:sp>
        <p:nvSpPr>
          <p:cNvPr id="106499" name="Rectangle 3"/>
          <p:cNvSpPr>
            <a:spLocks noChangeArrowheads="1"/>
          </p:cNvSpPr>
          <p:nvPr/>
        </p:nvSpPr>
        <p:spPr bwMode="auto">
          <a:xfrm>
            <a:off x="1115616" y="1340768"/>
            <a:ext cx="6984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algn="ctr" eaLnBrk="1" hangingPunct="1">
              <a:spcBef>
                <a:spcPct val="0"/>
              </a:spcBef>
              <a:buFontTx/>
              <a:buNone/>
            </a:pPr>
            <a:r>
              <a:rPr lang="es-MX" altLang="fr-FR" sz="1800" b="1" dirty="0" smtClean="0"/>
              <a:t> Estrategias para el Tratamiento de Migraña Aguda y Resumen de Medicación: Estrategias Generales</a:t>
            </a:r>
            <a:endParaRPr lang="es-MX" altLang="fr-FR" sz="1800" b="1" dirty="0"/>
          </a:p>
        </p:txBody>
      </p:sp>
      <p:sp>
        <p:nvSpPr>
          <p:cNvPr id="5" name="Title 4"/>
          <p:cNvSpPr>
            <a:spLocks noGrp="1"/>
          </p:cNvSpPr>
          <p:nvPr>
            <p:ph type="title"/>
          </p:nvPr>
        </p:nvSpPr>
        <p:spPr>
          <a:xfrm>
            <a:off x="447675" y="254000"/>
            <a:ext cx="8542338" cy="1143000"/>
          </a:xfrm>
        </p:spPr>
        <p:txBody>
          <a:bodyPr>
            <a:normAutofit fontScale="90000"/>
          </a:bodyPr>
          <a:lstStyle/>
          <a:p>
            <a:pPr>
              <a:defRPr/>
            </a:pPr>
            <a:r>
              <a:rPr lang="es-MX" dirty="0" smtClean="0"/>
              <a:t>Guías CHS para la Terapia de Migraña Aguda</a:t>
            </a:r>
            <a:endParaRPr lang="es-MX" dirty="0"/>
          </a:p>
        </p:txBody>
      </p:sp>
      <p:graphicFrame>
        <p:nvGraphicFramePr>
          <p:cNvPr id="3" name="Table 2"/>
          <p:cNvGraphicFramePr>
            <a:graphicFrameLocks noGrp="1"/>
          </p:cNvGraphicFramePr>
          <p:nvPr>
            <p:extLst>
              <p:ext uri="{D42A27DB-BD31-4B8C-83A1-F6EECF244321}">
                <p14:modId xmlns:p14="http://schemas.microsoft.com/office/powerpoint/2010/main" val="1082984865"/>
              </p:ext>
            </p:extLst>
          </p:nvPr>
        </p:nvGraphicFramePr>
        <p:xfrm>
          <a:off x="539750" y="1993900"/>
          <a:ext cx="8370888" cy="3935413"/>
        </p:xfrm>
        <a:graphic>
          <a:graphicData uri="http://schemas.openxmlformats.org/drawingml/2006/table">
            <a:tbl>
              <a:tblPr firstRow="1" bandRow="1">
                <a:tableStyleId>{5C22544A-7EE6-4342-B048-85BDC9FD1C3A}</a:tableStyleId>
              </a:tblPr>
              <a:tblGrid>
                <a:gridCol w="1548099"/>
                <a:gridCol w="2502514"/>
                <a:gridCol w="4320275"/>
              </a:tblGrid>
              <a:tr h="370894">
                <a:tc rowSpan="4">
                  <a:txBody>
                    <a:bodyPr/>
                    <a:lstStyle/>
                    <a:p>
                      <a:pPr algn="ctr">
                        <a:lnSpc>
                          <a:spcPts val="1900"/>
                        </a:lnSpc>
                      </a:pPr>
                      <a:r>
                        <a:rPr lang="es-MX" sz="1800" noProof="0" dirty="0" smtClean="0"/>
                        <a:t>Aumento de la severidad de la migraña– Capacidad de Refracción a la o Terapia</a:t>
                      </a:r>
                      <a:endParaRPr lang="es-MX" sz="1800" noProof="0" dirty="0"/>
                    </a:p>
                  </a:txBody>
                  <a:tcPr marL="91446" marR="91446" marT="45727" marB="4572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MX" sz="1800" noProof="0" dirty="0" smtClean="0"/>
                        <a:t>Fenotipo Clínico</a:t>
                      </a:r>
                      <a:endParaRPr lang="es-MX" sz="1800" noProof="0" dirty="0"/>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MX" sz="1800" noProof="0" dirty="0" smtClean="0"/>
                        <a:t>Estrategia</a:t>
                      </a:r>
                      <a:endParaRPr lang="es-MX" sz="1800" noProof="0" dirty="0"/>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88173">
                <a:tc vMerge="1">
                  <a:txBody>
                    <a:bodyPr/>
                    <a:lstStyle/>
                    <a:p>
                      <a:endParaRPr lang="en-CA" dirty="0"/>
                    </a:p>
                  </a:txBody>
                  <a:tcPr/>
                </a:tc>
                <a:tc>
                  <a:txBody>
                    <a:bodyPr/>
                    <a:lstStyle/>
                    <a:p>
                      <a:r>
                        <a:rPr lang="es-MX" sz="1800" noProof="0" dirty="0" smtClean="0">
                          <a:solidFill>
                            <a:srgbClr val="002060"/>
                          </a:solidFill>
                        </a:rPr>
                        <a:t>Estrategias para ataque leve-moderado</a:t>
                      </a:r>
                      <a:endParaRPr lang="es-MX" sz="1800" noProof="0" dirty="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s-MX" sz="1800" noProof="0" dirty="0" smtClean="0">
                          <a:solidFill>
                            <a:srgbClr val="002060"/>
                          </a:solidFill>
                        </a:rPr>
                        <a:t>a.</a:t>
                      </a:r>
                      <a:r>
                        <a:rPr lang="es-MX" sz="1800" baseline="0" noProof="0" dirty="0" smtClean="0">
                          <a:solidFill>
                            <a:srgbClr val="002060"/>
                          </a:solidFill>
                        </a:rPr>
                        <a:t> Acetaminofén</a:t>
                      </a:r>
                    </a:p>
                    <a:p>
                      <a:r>
                        <a:rPr lang="es-MX" sz="1800" baseline="0" noProof="0" dirty="0" smtClean="0">
                          <a:solidFill>
                            <a:srgbClr val="002060"/>
                          </a:solidFill>
                        </a:rPr>
                        <a:t>b. AINE</a:t>
                      </a:r>
                      <a:endParaRPr lang="es-MX" sz="1800" noProof="0" dirty="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88173">
                <a:tc vMerge="1">
                  <a:txBody>
                    <a:bodyPr/>
                    <a:lstStyle/>
                    <a:p>
                      <a:endParaRPr lang="en-CA" dirty="0"/>
                    </a:p>
                  </a:txBody>
                  <a:tcPr/>
                </a:tc>
                <a:tc>
                  <a:txBody>
                    <a:bodyPr/>
                    <a:lstStyle/>
                    <a:p>
                      <a:r>
                        <a:rPr lang="es-MX" sz="1800" noProof="0" dirty="0" smtClean="0">
                          <a:solidFill>
                            <a:srgbClr val="002060"/>
                          </a:solidFill>
                        </a:rPr>
                        <a:t>Estrategias para ataque moderado-severo/</a:t>
                      </a:r>
                      <a:br>
                        <a:rPr lang="es-MX" sz="1800" noProof="0" dirty="0" smtClean="0">
                          <a:solidFill>
                            <a:srgbClr val="002060"/>
                          </a:solidFill>
                        </a:rPr>
                      </a:br>
                      <a:r>
                        <a:rPr lang="es-MX" sz="1800" noProof="0" dirty="0" smtClean="0">
                          <a:solidFill>
                            <a:srgbClr val="002060"/>
                          </a:solidFill>
                        </a:rPr>
                        <a:t>falla de AINE</a:t>
                      </a:r>
                      <a:endParaRPr lang="es-MX" sz="1800" noProof="0" dirty="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indent="-342900">
                        <a:buAutoNum type="alphaLcPeriod"/>
                      </a:pPr>
                      <a:r>
                        <a:rPr lang="es-MX" sz="1800" noProof="0" dirty="0" smtClean="0">
                          <a:solidFill>
                            <a:srgbClr val="002060"/>
                          </a:solidFill>
                        </a:rPr>
                        <a:t>AINE con triptano de rescate</a:t>
                      </a:r>
                    </a:p>
                    <a:p>
                      <a:pPr marL="342900" indent="-342900">
                        <a:buAutoNum type="alphaLcPeriod"/>
                      </a:pPr>
                      <a:r>
                        <a:rPr lang="es-MX" sz="1800" noProof="0" dirty="0" smtClean="0">
                          <a:solidFill>
                            <a:srgbClr val="002060"/>
                          </a:solidFill>
                        </a:rPr>
                        <a:t>Triptano</a:t>
                      </a:r>
                      <a:endParaRPr lang="es-MX" sz="1800" noProof="0" dirty="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88173">
                <a:tc vMerge="1">
                  <a:txBody>
                    <a:bodyPr/>
                    <a:lstStyle/>
                    <a:p>
                      <a:endParaRPr lang="en-CA" dirty="0"/>
                    </a:p>
                  </a:txBody>
                  <a:tcPr/>
                </a:tc>
                <a:tc>
                  <a:txBody>
                    <a:bodyPr/>
                    <a:lstStyle/>
                    <a:p>
                      <a:r>
                        <a:rPr lang="es-MX" sz="1800" noProof="0" dirty="0" smtClean="0">
                          <a:solidFill>
                            <a:srgbClr val="002060"/>
                          </a:solidFill>
                        </a:rPr>
                        <a:t>Estrategias migraña refractaria</a:t>
                      </a:r>
                      <a:endParaRPr lang="es-MX" sz="1800" noProof="0" dirty="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342900" indent="-342900">
                        <a:buAutoNum type="alphaLcPeriod"/>
                      </a:pPr>
                      <a:r>
                        <a:rPr lang="es-MX" sz="1800" noProof="0" dirty="0" smtClean="0">
                          <a:solidFill>
                            <a:srgbClr val="002060"/>
                          </a:solidFill>
                        </a:rPr>
                        <a:t>combinación Triptano-AINE</a:t>
                      </a:r>
                      <a:endParaRPr lang="es-MX" sz="1800" baseline="0" noProof="0" dirty="0" smtClean="0">
                        <a:solidFill>
                          <a:srgbClr val="002060"/>
                        </a:solidFill>
                      </a:endParaRPr>
                    </a:p>
                    <a:p>
                      <a:pPr marL="342900" indent="-342900">
                        <a:buAutoNum type="alphaLcPeriod"/>
                      </a:pPr>
                      <a:r>
                        <a:rPr lang="es-MX" sz="1800" baseline="0" noProof="0" dirty="0" smtClean="0">
                          <a:solidFill>
                            <a:srgbClr val="002060"/>
                          </a:solidFill>
                        </a:rPr>
                        <a:t>combinación Triptano-AINE con rescate</a:t>
                      </a:r>
                    </a:p>
                    <a:p>
                      <a:pPr marL="342900" indent="-342900">
                        <a:buAutoNum type="alphaLcPeriod"/>
                      </a:pPr>
                      <a:r>
                        <a:rPr lang="es-MX" sz="1800" baseline="0" noProof="0" dirty="0" smtClean="0">
                          <a:solidFill>
                            <a:srgbClr val="002060"/>
                          </a:solidFill>
                        </a:rPr>
                        <a:t>Dihidroergotamina</a:t>
                      </a:r>
                      <a:endParaRPr lang="es-MX" sz="1800" noProof="0" dirty="0">
                        <a:solidFill>
                          <a:srgbClr val="002060"/>
                        </a:solidFill>
                      </a:endParaRPr>
                    </a:p>
                  </a:txBody>
                  <a:tcPr marL="91446" marR="91446" marT="45727" marB="4572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4" name="Down Arrow 3"/>
          <p:cNvSpPr/>
          <p:nvPr/>
        </p:nvSpPr>
        <p:spPr>
          <a:xfrm>
            <a:off x="903065" y="3789040"/>
            <a:ext cx="720080" cy="2088232"/>
          </a:xfrm>
          <a:prstGeom prst="downArrow">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9" name="TextBox 1"/>
          <p:cNvSpPr txBox="1">
            <a:spLocks noChangeArrowheads="1"/>
          </p:cNvSpPr>
          <p:nvPr/>
        </p:nvSpPr>
        <p:spPr bwMode="auto">
          <a:xfrm>
            <a:off x="7008813" y="6448425"/>
            <a:ext cx="2136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400" b="1" u="sng" dirty="0" smtClean="0">
                <a:solidFill>
                  <a:srgbClr val="0070C0"/>
                </a:solidFill>
              </a:rPr>
              <a:t>Regresar a la lista de guías</a:t>
            </a:r>
            <a:endParaRPr lang="es-MX" altLang="fr-FR" sz="1400" b="1" u="sng" dirty="0">
              <a:solidFill>
                <a:srgbClr val="0070C0"/>
              </a:solidFill>
            </a:endParaRPr>
          </a:p>
        </p:txBody>
      </p:sp>
      <p:sp>
        <p:nvSpPr>
          <p:cNvPr id="10" name="TextBox 5"/>
          <p:cNvSpPr txBox="1">
            <a:spLocks noChangeArrowheads="1"/>
          </p:cNvSpPr>
          <p:nvPr/>
        </p:nvSpPr>
        <p:spPr bwMode="auto">
          <a:xfrm>
            <a:off x="6405874" y="6145411"/>
            <a:ext cx="27247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b="1" dirty="0" smtClean="0">
                <a:solidFill>
                  <a:schemeClr val="tx1"/>
                </a:solidFill>
                <a:hlinkClick r:id="rId3"/>
              </a:rPr>
              <a:t>Acceder a las guías </a:t>
            </a:r>
            <a:r>
              <a:rPr lang="es-MX" altLang="en-US" sz="1400" b="1" u="sng" dirty="0" smtClean="0">
                <a:solidFill>
                  <a:srgbClr val="0070C0"/>
                </a:solidFill>
              </a:rPr>
              <a:t>CHS</a:t>
            </a:r>
            <a:r>
              <a:rPr lang="es-MX" altLang="en-US" sz="1400" b="1" dirty="0" smtClean="0">
                <a:solidFill>
                  <a:srgbClr val="0070C0"/>
                </a:solidFill>
              </a:rPr>
              <a:t> </a:t>
            </a:r>
            <a:r>
              <a:rPr lang="es-MX" altLang="en-US" sz="1400" b="1" u="sng" dirty="0" smtClean="0">
                <a:solidFill>
                  <a:srgbClr val="0070C0"/>
                </a:solidFill>
              </a:rPr>
              <a:t>completas</a:t>
            </a:r>
            <a:endParaRPr lang="es-MX" altLang="en-US" sz="1400" b="1" u="sng"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20638" y="6453188"/>
            <a:ext cx="604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CHS = </a:t>
            </a:r>
            <a:r>
              <a:rPr lang="en-CA" altLang="fr-FR" sz="1000" dirty="0" smtClean="0"/>
              <a:t>Canadian Headache Society</a:t>
            </a:r>
            <a:endParaRPr lang="en-CA" altLang="fr-FR" sz="1000" dirty="0"/>
          </a:p>
          <a:p>
            <a:pPr eaLnBrk="1" hangingPunct="1">
              <a:spcBef>
                <a:spcPct val="0"/>
              </a:spcBef>
              <a:buFontTx/>
              <a:buNone/>
            </a:pPr>
            <a:r>
              <a:rPr lang="en-CA" altLang="fr-FR" sz="1000" dirty="0"/>
              <a:t>Worthington I </a:t>
            </a:r>
            <a:r>
              <a:rPr lang="en-CA" altLang="fr-FR" sz="1000" i="1" dirty="0"/>
              <a:t>et al.</a:t>
            </a:r>
            <a:r>
              <a:rPr lang="en-CA" altLang="fr-FR" sz="1000" dirty="0"/>
              <a:t> </a:t>
            </a:r>
            <a:r>
              <a:rPr lang="en-CA" altLang="fr-FR" sz="1000" i="1" dirty="0"/>
              <a:t>Can J Neurol Sci. </a:t>
            </a:r>
            <a:r>
              <a:rPr lang="en-CA" altLang="fr-FR" sz="1000" dirty="0"/>
              <a:t>2013;40(5 Suppl 3):S33-S62.</a:t>
            </a:r>
          </a:p>
        </p:txBody>
      </p:sp>
      <p:sp>
        <p:nvSpPr>
          <p:cNvPr id="3" name="Title 2"/>
          <p:cNvSpPr>
            <a:spLocks noGrp="1"/>
          </p:cNvSpPr>
          <p:nvPr>
            <p:ph type="title"/>
          </p:nvPr>
        </p:nvSpPr>
        <p:spPr>
          <a:xfrm>
            <a:off x="447675" y="254000"/>
            <a:ext cx="8229600" cy="1143000"/>
          </a:xfrm>
        </p:spPr>
        <p:txBody>
          <a:bodyPr>
            <a:normAutofit/>
          </a:bodyPr>
          <a:lstStyle/>
          <a:p>
            <a:pPr>
              <a:defRPr/>
            </a:pPr>
            <a:r>
              <a:rPr lang="es-MX" noProof="0" dirty="0" smtClean="0"/>
              <a:t>Guías CHS Para Profilaxis Para Migraña</a:t>
            </a:r>
            <a:endParaRPr lang="es-MX" noProof="0" dirty="0"/>
          </a:p>
        </p:txBody>
      </p:sp>
      <p:graphicFrame>
        <p:nvGraphicFramePr>
          <p:cNvPr id="4" name="Table 3"/>
          <p:cNvGraphicFramePr>
            <a:graphicFrameLocks noGrp="1"/>
          </p:cNvGraphicFramePr>
          <p:nvPr>
            <p:extLst>
              <p:ext uri="{D42A27DB-BD31-4B8C-83A1-F6EECF244321}">
                <p14:modId xmlns:p14="http://schemas.microsoft.com/office/powerpoint/2010/main" val="3005983140"/>
              </p:ext>
            </p:extLst>
          </p:nvPr>
        </p:nvGraphicFramePr>
        <p:xfrm>
          <a:off x="360363" y="1628775"/>
          <a:ext cx="8532812" cy="4623099"/>
        </p:xfrm>
        <a:graphic>
          <a:graphicData uri="http://schemas.openxmlformats.org/drawingml/2006/table">
            <a:tbl>
              <a:tblPr firstRow="1" bandRow="1">
                <a:tableStyleId>{5C22544A-7EE6-4342-B048-85BDC9FD1C3A}</a:tableStyleId>
              </a:tblPr>
              <a:tblGrid>
                <a:gridCol w="2340223"/>
                <a:gridCol w="6192589"/>
              </a:tblGrid>
              <a:tr h="370867">
                <a:tc>
                  <a:txBody>
                    <a:bodyPr/>
                    <a:lstStyle/>
                    <a:p>
                      <a:pPr algn="ctr"/>
                      <a:r>
                        <a:rPr lang="es-MX" sz="1600" noProof="0" dirty="0" smtClean="0"/>
                        <a:t>Entorno Clínico</a:t>
                      </a:r>
                      <a:endParaRPr lang="es-MX" sz="1600" noProof="0" dirty="0"/>
                    </a:p>
                  </a:txBody>
                  <a:tcPr marL="91449" marR="91449" marT="45723" marB="45723" anchor="ctr"/>
                </a:tc>
                <a:tc>
                  <a:txBody>
                    <a:bodyPr/>
                    <a:lstStyle/>
                    <a:p>
                      <a:pPr algn="ctr"/>
                      <a:r>
                        <a:rPr lang="es-MX" sz="1600" noProof="0" dirty="0" smtClean="0"/>
                        <a:t>Estrategia</a:t>
                      </a:r>
                      <a:endParaRPr lang="es-MX" sz="1600" noProof="0" dirty="0"/>
                    </a:p>
                  </a:txBody>
                  <a:tcPr marL="91449" marR="91449" marT="45723" marB="45723" anchor="ctr"/>
                </a:tc>
              </a:tr>
              <a:tr h="579162">
                <a:tc>
                  <a:txBody>
                    <a:bodyPr/>
                    <a:lstStyle/>
                    <a:p>
                      <a:r>
                        <a:rPr lang="es-MX" sz="1600" noProof="0" dirty="0" smtClean="0">
                          <a:solidFill>
                            <a:srgbClr val="002060"/>
                          </a:solidFill>
                        </a:rPr>
                        <a:t>Estrategia Primera</a:t>
                      </a:r>
                      <a:r>
                        <a:rPr lang="es-MX" sz="1600" baseline="0" noProof="0" dirty="0" smtClean="0">
                          <a:solidFill>
                            <a:srgbClr val="002060"/>
                          </a:solidFill>
                        </a:rPr>
                        <a:t> Vez</a:t>
                      </a:r>
                      <a:endParaRPr lang="es-MX" sz="1600" noProof="0" dirty="0">
                        <a:solidFill>
                          <a:srgbClr val="002060"/>
                        </a:solidFill>
                      </a:endParaRPr>
                    </a:p>
                  </a:txBody>
                  <a:tcPr marL="91449" marR="91449" marT="45723" marB="45723" anchor="ctr"/>
                </a:tc>
                <a:tc>
                  <a:txBody>
                    <a:bodyPr/>
                    <a:lstStyle/>
                    <a:p>
                      <a:r>
                        <a:rPr lang="es-MX" sz="1600" noProof="0" dirty="0" smtClean="0">
                          <a:solidFill>
                            <a:srgbClr val="002060"/>
                          </a:solidFill>
                        </a:rPr>
                        <a:t>a. Beta-bloqueador (propranolol,</a:t>
                      </a:r>
                      <a:r>
                        <a:rPr lang="es-MX" sz="1600" baseline="0" noProof="0" dirty="0" smtClean="0">
                          <a:solidFill>
                            <a:srgbClr val="002060"/>
                          </a:solidFill>
                        </a:rPr>
                        <a:t> nadolol, metoprolol)</a:t>
                      </a:r>
                      <a:endParaRPr lang="es-MX" sz="1600" noProof="0" dirty="0" smtClean="0">
                        <a:solidFill>
                          <a:srgbClr val="002060"/>
                        </a:solidFill>
                      </a:endParaRPr>
                    </a:p>
                    <a:p>
                      <a:r>
                        <a:rPr lang="es-MX" sz="1600" noProof="0" dirty="0" smtClean="0">
                          <a:solidFill>
                            <a:srgbClr val="002060"/>
                          </a:solidFill>
                        </a:rPr>
                        <a:t>b. Antidepresivo tricíclico</a:t>
                      </a:r>
                      <a:endParaRPr lang="es-MX" sz="1600" noProof="0" dirty="0">
                        <a:solidFill>
                          <a:srgbClr val="002060"/>
                        </a:solidFill>
                      </a:endParaRPr>
                    </a:p>
                  </a:txBody>
                  <a:tcPr marL="91449" marR="91449" marT="45723" marB="45723" anchor="ctr"/>
                </a:tc>
              </a:tr>
              <a:tr h="579162">
                <a:tc>
                  <a:txBody>
                    <a:bodyPr/>
                    <a:lstStyle/>
                    <a:p>
                      <a:r>
                        <a:rPr lang="es-MX" sz="1600" noProof="0" dirty="0" smtClean="0">
                          <a:solidFill>
                            <a:srgbClr val="002060"/>
                          </a:solidFill>
                        </a:rPr>
                        <a:t>Pocos efectos secundarios</a:t>
                      </a:r>
                      <a:endParaRPr lang="es-MX" sz="1600" noProof="0" dirty="0">
                        <a:solidFill>
                          <a:srgbClr val="002060"/>
                        </a:solidFill>
                      </a:endParaRPr>
                    </a:p>
                  </a:txBody>
                  <a:tcPr marL="91449" marR="91449" marT="45723" marB="45723" anchor="ctr"/>
                </a:tc>
                <a:tc>
                  <a:txBody>
                    <a:bodyPr/>
                    <a:lstStyle/>
                    <a:p>
                      <a:r>
                        <a:rPr lang="es-MX" sz="1600" noProof="0" dirty="0" smtClean="0">
                          <a:solidFill>
                            <a:srgbClr val="002060"/>
                          </a:solidFill>
                        </a:rPr>
                        <a:t>a. Candesartán, lisinopril</a:t>
                      </a:r>
                    </a:p>
                    <a:p>
                      <a:r>
                        <a:rPr lang="es-MX" sz="1600" noProof="0" dirty="0" smtClean="0">
                          <a:solidFill>
                            <a:srgbClr val="002060"/>
                          </a:solidFill>
                        </a:rPr>
                        <a:t>b. Herbal/vitamina/mineral</a:t>
                      </a:r>
                      <a:r>
                        <a:rPr lang="es-MX" sz="1600" baseline="0" noProof="0" dirty="0" smtClean="0">
                          <a:solidFill>
                            <a:srgbClr val="002060"/>
                          </a:solidFill>
                        </a:rPr>
                        <a:t> (</a:t>
                      </a:r>
                      <a:r>
                        <a:rPr lang="es-MX" sz="1600" i="1" baseline="0" noProof="0" dirty="0" smtClean="0">
                          <a:solidFill>
                            <a:srgbClr val="002060"/>
                          </a:solidFill>
                        </a:rPr>
                        <a:t>ej: </a:t>
                      </a:r>
                      <a:r>
                        <a:rPr lang="es-MX" sz="1600" i="0" baseline="0" noProof="0" dirty="0" smtClean="0">
                          <a:solidFill>
                            <a:srgbClr val="002060"/>
                          </a:solidFill>
                        </a:rPr>
                        <a:t> petasita, riboflavina, magnesio</a:t>
                      </a:r>
                      <a:endParaRPr lang="es-MX" sz="1600" noProof="0" dirty="0">
                        <a:solidFill>
                          <a:srgbClr val="002060"/>
                        </a:solidFill>
                      </a:endParaRPr>
                    </a:p>
                  </a:txBody>
                  <a:tcPr marL="91449" marR="91449" marT="45723" marB="45723" anchor="ctr"/>
                </a:tc>
              </a:tr>
              <a:tr h="370867">
                <a:tc>
                  <a:txBody>
                    <a:bodyPr/>
                    <a:lstStyle/>
                    <a:p>
                      <a:r>
                        <a:rPr lang="es-MX" sz="1600" noProof="0" dirty="0" smtClean="0">
                          <a:solidFill>
                            <a:srgbClr val="002060"/>
                          </a:solidFill>
                        </a:rPr>
                        <a:t>Aumento de masa</a:t>
                      </a:r>
                      <a:r>
                        <a:rPr lang="es-MX" sz="1600" baseline="0" noProof="0" dirty="0" smtClean="0">
                          <a:solidFill>
                            <a:srgbClr val="002060"/>
                          </a:solidFill>
                        </a:rPr>
                        <a:t> corporal</a:t>
                      </a:r>
                      <a:endParaRPr lang="es-MX" sz="1600" noProof="0" dirty="0">
                        <a:solidFill>
                          <a:srgbClr val="002060"/>
                        </a:solidFill>
                      </a:endParaRPr>
                    </a:p>
                  </a:txBody>
                  <a:tcPr marL="91449" marR="91449" marT="45723" marB="45723" anchor="ctr"/>
                </a:tc>
                <a:tc>
                  <a:txBody>
                    <a:bodyPr/>
                    <a:lstStyle/>
                    <a:p>
                      <a:r>
                        <a:rPr lang="es-MX" sz="1600" noProof="0" dirty="0" smtClean="0">
                          <a:solidFill>
                            <a:srgbClr val="002060"/>
                          </a:solidFill>
                        </a:rPr>
                        <a:t>Topiramato</a:t>
                      </a:r>
                      <a:endParaRPr lang="es-MX" sz="1600" noProof="0" dirty="0">
                        <a:solidFill>
                          <a:srgbClr val="002060"/>
                        </a:solidFill>
                      </a:endParaRPr>
                    </a:p>
                  </a:txBody>
                  <a:tcPr marL="91449" marR="91449" marT="45723" marB="45723" anchor="ctr"/>
                </a:tc>
              </a:tr>
              <a:tr h="370867">
                <a:tc>
                  <a:txBody>
                    <a:bodyPr/>
                    <a:lstStyle/>
                    <a:p>
                      <a:r>
                        <a:rPr lang="es-MX" sz="1600" noProof="0" dirty="0" smtClean="0">
                          <a:solidFill>
                            <a:srgbClr val="002060"/>
                          </a:solidFill>
                        </a:rPr>
                        <a:t>Hipertensión</a:t>
                      </a:r>
                      <a:endParaRPr lang="es-MX" sz="1600" noProof="0" dirty="0">
                        <a:solidFill>
                          <a:srgbClr val="002060"/>
                        </a:solidFill>
                      </a:endParaRPr>
                    </a:p>
                  </a:txBody>
                  <a:tcPr marL="91449" marR="91449" marT="45723" marB="45723" anchor="ctr"/>
                </a:tc>
                <a:tc>
                  <a:txBody>
                    <a:bodyPr/>
                    <a:lstStyle/>
                    <a:p>
                      <a:r>
                        <a:rPr lang="es-MX" sz="1600" noProof="0" dirty="0" smtClean="0">
                          <a:solidFill>
                            <a:srgbClr val="002060"/>
                          </a:solidFill>
                        </a:rPr>
                        <a:t>Propranolol, nadolol, metoprolol,</a:t>
                      </a:r>
                      <a:r>
                        <a:rPr lang="es-MX" sz="1600" baseline="0" noProof="0" dirty="0" smtClean="0">
                          <a:solidFill>
                            <a:srgbClr val="002060"/>
                          </a:solidFill>
                        </a:rPr>
                        <a:t> candesartán, lisinopril</a:t>
                      </a:r>
                      <a:endParaRPr lang="es-MX" sz="1600" noProof="0" dirty="0">
                        <a:solidFill>
                          <a:srgbClr val="002060"/>
                        </a:solidFill>
                      </a:endParaRPr>
                    </a:p>
                  </a:txBody>
                  <a:tcPr marL="91449" marR="91449" marT="45723" marB="45723" anchor="ctr"/>
                </a:tc>
              </a:tr>
              <a:tr h="370867">
                <a:tc>
                  <a:txBody>
                    <a:bodyPr/>
                    <a:lstStyle/>
                    <a:p>
                      <a:r>
                        <a:rPr lang="es-MX" sz="1600" noProof="0" dirty="0" smtClean="0">
                          <a:solidFill>
                            <a:srgbClr val="002060"/>
                          </a:solidFill>
                        </a:rPr>
                        <a:t>Depresión/Ansiedad</a:t>
                      </a:r>
                      <a:endParaRPr lang="es-MX" sz="1600" noProof="0" dirty="0">
                        <a:solidFill>
                          <a:srgbClr val="002060"/>
                        </a:solidFill>
                      </a:endParaRPr>
                    </a:p>
                  </a:txBody>
                  <a:tcPr marL="91449" marR="91449" marT="45723" marB="45723" anchor="ctr"/>
                </a:tc>
                <a:tc>
                  <a:txBody>
                    <a:bodyPr/>
                    <a:lstStyle/>
                    <a:p>
                      <a:r>
                        <a:rPr lang="es-MX" sz="1600" noProof="0" dirty="0" smtClean="0">
                          <a:solidFill>
                            <a:srgbClr val="002060"/>
                          </a:solidFill>
                        </a:rPr>
                        <a:t>Amitriptilina,</a:t>
                      </a:r>
                      <a:r>
                        <a:rPr lang="es-MX" sz="1600" baseline="0" noProof="0" dirty="0" smtClean="0">
                          <a:solidFill>
                            <a:srgbClr val="002060"/>
                          </a:solidFill>
                        </a:rPr>
                        <a:t> venlafaxina </a:t>
                      </a:r>
                      <a:endParaRPr lang="es-MX" sz="1600" noProof="0" dirty="0">
                        <a:solidFill>
                          <a:srgbClr val="002060"/>
                        </a:solidFill>
                      </a:endParaRPr>
                    </a:p>
                  </a:txBody>
                  <a:tcPr marL="91449" marR="91449" marT="45723" marB="45723" anchor="ctr"/>
                </a:tc>
              </a:tr>
              <a:tr h="370867">
                <a:tc>
                  <a:txBody>
                    <a:bodyPr/>
                    <a:lstStyle/>
                    <a:p>
                      <a:r>
                        <a:rPr lang="es-MX" sz="1600" noProof="0" dirty="0" smtClean="0">
                          <a:solidFill>
                            <a:srgbClr val="002060"/>
                          </a:solidFill>
                        </a:rPr>
                        <a:t>Monoterapia adicional</a:t>
                      </a:r>
                      <a:endParaRPr lang="es-MX" sz="1600" noProof="0" dirty="0">
                        <a:solidFill>
                          <a:srgbClr val="002060"/>
                        </a:solidFill>
                      </a:endParaRPr>
                    </a:p>
                  </a:txBody>
                  <a:tcPr marL="91449" marR="91449" marT="45723" marB="45723" anchor="ctr"/>
                </a:tc>
                <a:tc>
                  <a:txBody>
                    <a:bodyPr/>
                    <a:lstStyle/>
                    <a:p>
                      <a:r>
                        <a:rPr lang="es-MX" sz="1600" noProof="0" dirty="0" smtClean="0">
                          <a:solidFill>
                            <a:srgbClr val="002060"/>
                          </a:solidFill>
                        </a:rPr>
                        <a:t>Topiramato,</a:t>
                      </a:r>
                      <a:r>
                        <a:rPr lang="es-MX" sz="1600" baseline="0" noProof="0" dirty="0" smtClean="0">
                          <a:solidFill>
                            <a:srgbClr val="002060"/>
                          </a:solidFill>
                        </a:rPr>
                        <a:t> divalproex, gabapentina, pizotifeno, flunarizina, verapamilo </a:t>
                      </a:r>
                      <a:endParaRPr lang="es-MX" sz="1600" noProof="0" dirty="0">
                        <a:solidFill>
                          <a:srgbClr val="002060"/>
                        </a:solidFill>
                      </a:endParaRPr>
                    </a:p>
                  </a:txBody>
                  <a:tcPr marL="91449" marR="91449" marT="45723" marB="45723" anchor="ctr"/>
                </a:tc>
              </a:tr>
              <a:tr h="579162">
                <a:tc>
                  <a:txBody>
                    <a:bodyPr/>
                    <a:lstStyle/>
                    <a:p>
                      <a:r>
                        <a:rPr lang="es-MX" sz="1600" noProof="0" dirty="0" smtClean="0">
                          <a:solidFill>
                            <a:srgbClr val="002060"/>
                          </a:solidFill>
                        </a:rPr>
                        <a:t>Embarazo</a:t>
                      </a:r>
                      <a:endParaRPr lang="es-MX" sz="1600" noProof="0" dirty="0">
                        <a:solidFill>
                          <a:srgbClr val="002060"/>
                        </a:solidFill>
                      </a:endParaRPr>
                    </a:p>
                  </a:txBody>
                  <a:tcPr marL="91449" marR="91449" marT="45723" marB="45723" anchor="ctr"/>
                </a:tc>
                <a:tc>
                  <a:txBody>
                    <a:bodyPr/>
                    <a:lstStyle/>
                    <a:p>
                      <a:r>
                        <a:rPr lang="es-MX" sz="1600" noProof="0" dirty="0" smtClean="0">
                          <a:solidFill>
                            <a:srgbClr val="002060"/>
                          </a:solidFill>
                        </a:rPr>
                        <a:t>Evitar drogas si es posible</a:t>
                      </a:r>
                    </a:p>
                    <a:p>
                      <a:r>
                        <a:rPr lang="es-MX" sz="1600" noProof="0" dirty="0" smtClean="0">
                          <a:solidFill>
                            <a:srgbClr val="002060"/>
                          </a:solidFill>
                        </a:rPr>
                        <a:t>Cuando sea necesario, magnesio,</a:t>
                      </a:r>
                      <a:r>
                        <a:rPr lang="es-MX" sz="1600" baseline="0" noProof="0" dirty="0" smtClean="0">
                          <a:solidFill>
                            <a:srgbClr val="002060"/>
                          </a:solidFill>
                        </a:rPr>
                        <a:t> propranolol, metoprolol, amitriptilina</a:t>
                      </a:r>
                      <a:endParaRPr lang="es-MX" sz="1600" noProof="0" dirty="0">
                        <a:solidFill>
                          <a:srgbClr val="002060"/>
                        </a:solidFill>
                      </a:endParaRPr>
                    </a:p>
                  </a:txBody>
                  <a:tcPr marL="91449" marR="91449" marT="45723" marB="45723" anchor="ctr"/>
                </a:tc>
              </a:tr>
              <a:tr h="823019">
                <a:tc>
                  <a:txBody>
                    <a:bodyPr/>
                    <a:lstStyle/>
                    <a:p>
                      <a:r>
                        <a:rPr lang="es-MX" sz="1600" noProof="0" dirty="0" smtClean="0">
                          <a:solidFill>
                            <a:srgbClr val="002060"/>
                          </a:solidFill>
                        </a:rPr>
                        <a:t>Lactancia</a:t>
                      </a:r>
                      <a:endParaRPr lang="es-MX" sz="1600" noProof="0" dirty="0">
                        <a:solidFill>
                          <a:srgbClr val="002060"/>
                        </a:solidFill>
                      </a:endParaRPr>
                    </a:p>
                  </a:txBody>
                  <a:tcPr marL="91449" marR="91449" marT="45723" marB="45723" anchor="ctr"/>
                </a:tc>
                <a:tc>
                  <a:txBody>
                    <a:bodyPr/>
                    <a:lstStyle/>
                    <a:p>
                      <a:r>
                        <a:rPr lang="es-MX" sz="1600" noProof="0" dirty="0" smtClean="0">
                          <a:solidFill>
                            <a:srgbClr val="002060"/>
                          </a:solidFill>
                        </a:rPr>
                        <a:t>Evitar drogas si es posible</a:t>
                      </a:r>
                    </a:p>
                    <a:p>
                      <a:r>
                        <a:rPr lang="es-MX" sz="1600" noProof="0" dirty="0" smtClean="0">
                          <a:solidFill>
                            <a:srgbClr val="002060"/>
                          </a:solidFill>
                        </a:rPr>
                        <a:t>Cuando sea necesario, magnesio,</a:t>
                      </a:r>
                      <a:r>
                        <a:rPr lang="es-MX" sz="1600" baseline="0" noProof="0" dirty="0" smtClean="0">
                          <a:solidFill>
                            <a:srgbClr val="002060"/>
                          </a:solidFill>
                        </a:rPr>
                        <a:t> propranolol, metoprolol, amitriptilina</a:t>
                      </a:r>
                      <a:endParaRPr lang="es-MX" sz="1600" noProof="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600" baseline="0" noProof="0" dirty="0" smtClean="0">
                          <a:solidFill>
                            <a:srgbClr val="002060"/>
                          </a:solidFill>
                        </a:rPr>
                        <a:t>Valproato</a:t>
                      </a:r>
                      <a:endParaRPr lang="es-MX" sz="1600" noProof="0" dirty="0" smtClean="0">
                        <a:solidFill>
                          <a:srgbClr val="002060"/>
                        </a:solidFill>
                      </a:endParaRPr>
                    </a:p>
                  </a:txBody>
                  <a:tcPr marL="91449" marR="91449" marT="45723" marB="45723" anchor="ctr"/>
                </a:tc>
              </a:tr>
            </a:tbl>
          </a:graphicData>
        </a:graphic>
      </p:graphicFrame>
      <p:sp>
        <p:nvSpPr>
          <p:cNvPr id="7" name="TextBox 1"/>
          <p:cNvSpPr txBox="1">
            <a:spLocks noChangeArrowheads="1"/>
          </p:cNvSpPr>
          <p:nvPr/>
        </p:nvSpPr>
        <p:spPr bwMode="auto">
          <a:xfrm>
            <a:off x="7008813" y="6499324"/>
            <a:ext cx="2136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400" b="1" u="sng" dirty="0" smtClean="0">
                <a:solidFill>
                  <a:srgbClr val="0070C0"/>
                </a:solidFill>
              </a:rPr>
              <a:t>Regresar a la lista de guías</a:t>
            </a:r>
            <a:endParaRPr lang="es-MX" altLang="fr-FR" sz="1400" b="1" u="sng" dirty="0">
              <a:solidFill>
                <a:srgbClr val="0070C0"/>
              </a:solidFill>
            </a:endParaRPr>
          </a:p>
        </p:txBody>
      </p:sp>
      <p:sp>
        <p:nvSpPr>
          <p:cNvPr id="8" name="TextBox 5"/>
          <p:cNvSpPr txBox="1">
            <a:spLocks noChangeArrowheads="1"/>
          </p:cNvSpPr>
          <p:nvPr/>
        </p:nvSpPr>
        <p:spPr bwMode="auto">
          <a:xfrm>
            <a:off x="6413147" y="6275922"/>
            <a:ext cx="27247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b="1" dirty="0" smtClean="0">
                <a:solidFill>
                  <a:schemeClr val="tx1"/>
                </a:solidFill>
                <a:hlinkClick r:id="rId3"/>
              </a:rPr>
              <a:t>Acceder a las guías </a:t>
            </a:r>
            <a:r>
              <a:rPr lang="es-MX" altLang="en-US" sz="1400" b="1" u="sng" dirty="0" smtClean="0">
                <a:solidFill>
                  <a:srgbClr val="0070C0"/>
                </a:solidFill>
              </a:rPr>
              <a:t>CHS</a:t>
            </a:r>
            <a:r>
              <a:rPr lang="es-MX" altLang="en-US" sz="1400" b="1" dirty="0" smtClean="0">
                <a:solidFill>
                  <a:srgbClr val="0070C0"/>
                </a:solidFill>
              </a:rPr>
              <a:t> </a:t>
            </a:r>
            <a:r>
              <a:rPr lang="es-MX" altLang="en-US" sz="1400" b="1" u="sng" dirty="0" smtClean="0">
                <a:solidFill>
                  <a:srgbClr val="0070C0"/>
                </a:solidFill>
              </a:rPr>
              <a:t>completas</a:t>
            </a:r>
            <a:endParaRPr lang="es-MX" altLang="en-US" sz="1400" b="1" u="sng"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4000"/>
            <a:ext cx="8229600" cy="1143000"/>
          </a:xfrm>
        </p:spPr>
        <p:txBody>
          <a:bodyPr>
            <a:normAutofit/>
          </a:bodyPr>
          <a:lstStyle/>
          <a:p>
            <a:pPr>
              <a:defRPr/>
            </a:pPr>
            <a:r>
              <a:rPr lang="es-MX" noProof="0" dirty="0" smtClean="0"/>
              <a:t>Guías CHS Para Profilaxis Para Migraña</a:t>
            </a:r>
            <a:endParaRPr lang="es-MX" noProof="0" dirty="0"/>
          </a:p>
        </p:txBody>
      </p:sp>
      <p:sp>
        <p:nvSpPr>
          <p:cNvPr id="108547" name="Rectangle 3"/>
          <p:cNvSpPr>
            <a:spLocks noChangeArrowheads="1"/>
          </p:cNvSpPr>
          <p:nvPr/>
        </p:nvSpPr>
        <p:spPr bwMode="auto">
          <a:xfrm>
            <a:off x="-36513" y="6165850"/>
            <a:ext cx="901700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smtClean="0"/>
              <a:t>IECA</a:t>
            </a:r>
            <a:r>
              <a:rPr lang="es-MX" altLang="fr-FR" sz="1000" dirty="0" smtClean="0"/>
              <a:t>= inhibidor de la enzima convertidora de angiotensina; BRA= bloqueador del receptor de angiotensina; AV = atrioventricular; BID = dos veces al día; CHF = insuficiencia cardiaca congestiva; CHS = Canadian Headache Society; SNC= sistema nervioso central; CV = cardiovascular; GI = gastrointestinal; LA = larga acción; IM = infarto del miocardio; IRSN= inhibidor de recaptación de serotonina-norepinefrina; LS= liberación sostenida; ADT= antidepresivo tricíclico; TID = Tres veces al día</a:t>
            </a:r>
          </a:p>
          <a:p>
            <a:pPr eaLnBrk="1" hangingPunct="1">
              <a:spcBef>
                <a:spcPct val="0"/>
              </a:spcBef>
              <a:buFontTx/>
              <a:buNone/>
            </a:pPr>
            <a:r>
              <a:rPr lang="en-CA" altLang="fr-FR" sz="1000" dirty="0" smtClean="0"/>
              <a:t>Worthington </a:t>
            </a:r>
            <a:r>
              <a:rPr lang="en-CA" altLang="fr-FR" sz="1000" dirty="0"/>
              <a:t>I </a:t>
            </a:r>
            <a:r>
              <a:rPr lang="en-CA" altLang="fr-FR" sz="1000" i="1" dirty="0"/>
              <a:t>et al.</a:t>
            </a:r>
            <a:r>
              <a:rPr lang="en-CA" altLang="fr-FR" sz="1000" dirty="0"/>
              <a:t> </a:t>
            </a:r>
            <a:r>
              <a:rPr lang="en-CA" altLang="fr-FR" sz="1000" i="1" dirty="0"/>
              <a:t>Can J Neurol Sci. </a:t>
            </a:r>
            <a:r>
              <a:rPr lang="en-CA" altLang="fr-FR" sz="1000" dirty="0"/>
              <a:t>2013;40(5 Suppl 3):S33-S62.</a:t>
            </a:r>
          </a:p>
        </p:txBody>
      </p:sp>
      <p:graphicFrame>
        <p:nvGraphicFramePr>
          <p:cNvPr id="4" name="Table 3"/>
          <p:cNvGraphicFramePr>
            <a:graphicFrameLocks noGrp="1"/>
          </p:cNvGraphicFramePr>
          <p:nvPr>
            <p:extLst>
              <p:ext uri="{D42A27DB-BD31-4B8C-83A1-F6EECF244321}">
                <p14:modId xmlns:p14="http://schemas.microsoft.com/office/powerpoint/2010/main" val="1253545488"/>
              </p:ext>
            </p:extLst>
          </p:nvPr>
        </p:nvGraphicFramePr>
        <p:xfrm>
          <a:off x="179388" y="1628775"/>
          <a:ext cx="8783637" cy="4076892"/>
        </p:xfrm>
        <a:graphic>
          <a:graphicData uri="http://schemas.openxmlformats.org/drawingml/2006/table">
            <a:tbl>
              <a:tblPr firstRow="1" bandRow="1">
                <a:tableStyleId>{5C22544A-7EE6-4342-B048-85BDC9FD1C3A}</a:tableStyleId>
              </a:tblPr>
              <a:tblGrid>
                <a:gridCol w="2375902"/>
                <a:gridCol w="6407735"/>
              </a:tblGrid>
              <a:tr h="467916">
                <a:tc>
                  <a:txBody>
                    <a:bodyPr/>
                    <a:lstStyle/>
                    <a:p>
                      <a:pPr algn="ctr"/>
                      <a:r>
                        <a:rPr lang="es-MX" sz="1600" noProof="0" dirty="0" smtClean="0"/>
                        <a:t>Clase de Droga</a:t>
                      </a:r>
                      <a:endParaRPr lang="es-MX" sz="1600" noProof="0" dirty="0"/>
                    </a:p>
                  </a:txBody>
                  <a:tcPr marL="91436" marR="91436" marT="45712" marB="45712" anchor="ctr"/>
                </a:tc>
                <a:tc>
                  <a:txBody>
                    <a:bodyPr/>
                    <a:lstStyle/>
                    <a:p>
                      <a:pPr algn="ctr"/>
                      <a:r>
                        <a:rPr lang="es-MX" sz="1600" noProof="0" dirty="0" smtClean="0"/>
                        <a:t>Drogas</a:t>
                      </a:r>
                      <a:endParaRPr lang="es-MX" sz="1600" noProof="0" dirty="0"/>
                    </a:p>
                  </a:txBody>
                  <a:tcPr marL="91436" marR="91436" marT="45712" marB="45712" anchor="ctr"/>
                </a:tc>
              </a:tr>
              <a:tr h="467916">
                <a:tc>
                  <a:txBody>
                    <a:bodyPr/>
                    <a:lstStyle/>
                    <a:p>
                      <a:r>
                        <a:rPr lang="es-MX" sz="1600" noProof="0" dirty="0" smtClean="0">
                          <a:solidFill>
                            <a:srgbClr val="002060"/>
                          </a:solidFill>
                        </a:rPr>
                        <a:t>Antiepilépticos</a:t>
                      </a:r>
                      <a:endParaRPr lang="es-MX" sz="1600" noProof="0" dirty="0">
                        <a:solidFill>
                          <a:srgbClr val="002060"/>
                        </a:solidFill>
                      </a:endParaRPr>
                    </a:p>
                  </a:txBody>
                  <a:tcPr marL="91436" marR="91436" marT="45712" marB="45712" anchor="ctr"/>
                </a:tc>
                <a:tc>
                  <a:txBody>
                    <a:bodyPr/>
                    <a:lstStyle/>
                    <a:p>
                      <a:r>
                        <a:rPr lang="es-MX" sz="1600" noProof="0" dirty="0" smtClean="0">
                          <a:solidFill>
                            <a:srgbClr val="002060"/>
                          </a:solidFill>
                        </a:rPr>
                        <a:t>Divalproex sódico,</a:t>
                      </a:r>
                      <a:r>
                        <a:rPr lang="es-MX" sz="1600" baseline="0" noProof="0" dirty="0" smtClean="0">
                          <a:solidFill>
                            <a:srgbClr val="002060"/>
                          </a:solidFill>
                        </a:rPr>
                        <a:t> ácido valproico, valproato de sodio, topiramato, gabapentina</a:t>
                      </a:r>
                      <a:endParaRPr lang="es-MX" sz="1600" noProof="0" dirty="0">
                        <a:solidFill>
                          <a:srgbClr val="002060"/>
                        </a:solidFill>
                      </a:endParaRPr>
                    </a:p>
                  </a:txBody>
                  <a:tcPr marL="91436" marR="91436" marT="45712" marB="45712" anchor="ctr"/>
                </a:tc>
              </a:tr>
              <a:tr h="467916">
                <a:tc>
                  <a:txBody>
                    <a:bodyPr/>
                    <a:lstStyle/>
                    <a:p>
                      <a:r>
                        <a:rPr lang="es-MX" sz="1600" noProof="0" dirty="0" smtClean="0">
                          <a:solidFill>
                            <a:srgbClr val="002060"/>
                          </a:solidFill>
                        </a:rPr>
                        <a:t>Antidepresivos</a:t>
                      </a:r>
                      <a:endParaRPr lang="es-MX" sz="1600" noProof="0" dirty="0">
                        <a:solidFill>
                          <a:srgbClr val="002060"/>
                        </a:solidFill>
                      </a:endParaRPr>
                    </a:p>
                  </a:txBody>
                  <a:tcPr marL="91436" marR="91436" marT="45712" marB="45712" anchor="ctr"/>
                </a:tc>
                <a:tc>
                  <a:txBody>
                    <a:bodyPr/>
                    <a:lstStyle/>
                    <a:p>
                      <a:r>
                        <a:rPr lang="es-MX" sz="1600" noProof="0" dirty="0" smtClean="0">
                          <a:solidFill>
                            <a:srgbClr val="002060"/>
                          </a:solidFill>
                        </a:rPr>
                        <a:t>Amitriptilina, venlafaxina</a:t>
                      </a:r>
                      <a:r>
                        <a:rPr lang="es-MX" sz="1600" baseline="0" noProof="0" dirty="0" smtClean="0">
                          <a:solidFill>
                            <a:srgbClr val="002060"/>
                          </a:solidFill>
                        </a:rPr>
                        <a:t> liberación extendida</a:t>
                      </a:r>
                      <a:endParaRPr lang="es-MX" sz="1600" noProof="0" dirty="0">
                        <a:solidFill>
                          <a:srgbClr val="002060"/>
                        </a:solidFill>
                      </a:endParaRPr>
                    </a:p>
                  </a:txBody>
                  <a:tcPr marL="91436" marR="91436" marT="45712" marB="45712" anchor="ctr"/>
                </a:tc>
              </a:tr>
              <a:tr h="467916">
                <a:tc>
                  <a:txBody>
                    <a:bodyPr/>
                    <a:lstStyle/>
                    <a:p>
                      <a:r>
                        <a:rPr lang="es-MX" sz="1600" noProof="0" dirty="0" smtClean="0">
                          <a:solidFill>
                            <a:srgbClr val="002060"/>
                          </a:solidFill>
                        </a:rPr>
                        <a:t>Beta-bloqueadores</a:t>
                      </a:r>
                      <a:endParaRPr lang="es-MX" sz="1600" noProof="0" dirty="0">
                        <a:solidFill>
                          <a:srgbClr val="002060"/>
                        </a:solidFill>
                      </a:endParaRPr>
                    </a:p>
                  </a:txBody>
                  <a:tcPr marL="91436" marR="91436" marT="45712" marB="45712" anchor="ctr"/>
                </a:tc>
                <a:tc>
                  <a:txBody>
                    <a:bodyPr/>
                    <a:lstStyle/>
                    <a:p>
                      <a:r>
                        <a:rPr lang="es-MX" sz="1600" noProof="0" dirty="0" smtClean="0">
                          <a:solidFill>
                            <a:srgbClr val="002060"/>
                          </a:solidFill>
                        </a:rPr>
                        <a:t>Propranolol,</a:t>
                      </a:r>
                      <a:r>
                        <a:rPr lang="es-MX" sz="1600" baseline="0" noProof="0" dirty="0" smtClean="0">
                          <a:solidFill>
                            <a:srgbClr val="002060"/>
                          </a:solidFill>
                        </a:rPr>
                        <a:t> nadolol, metoprolol</a:t>
                      </a:r>
                      <a:endParaRPr lang="es-MX" sz="1600" noProof="0" dirty="0">
                        <a:solidFill>
                          <a:srgbClr val="002060"/>
                        </a:solidFill>
                      </a:endParaRPr>
                    </a:p>
                  </a:txBody>
                  <a:tcPr marL="91436" marR="91436" marT="45712" marB="45712" anchor="ctr"/>
                </a:tc>
              </a:tr>
              <a:tr h="467916">
                <a:tc>
                  <a:txBody>
                    <a:bodyPr/>
                    <a:lstStyle/>
                    <a:p>
                      <a:r>
                        <a:rPr lang="es-MX" sz="1600" noProof="0" dirty="0" smtClean="0">
                          <a:solidFill>
                            <a:srgbClr val="002060"/>
                          </a:solidFill>
                        </a:rPr>
                        <a:t>Bloqueadores del canal de calcio</a:t>
                      </a:r>
                      <a:endParaRPr lang="es-MX" sz="1600" noProof="0" dirty="0">
                        <a:solidFill>
                          <a:srgbClr val="002060"/>
                        </a:solidFill>
                      </a:endParaRPr>
                    </a:p>
                  </a:txBody>
                  <a:tcPr marL="91436" marR="91436" marT="45712" marB="45712" anchor="ctr"/>
                </a:tc>
                <a:tc>
                  <a:txBody>
                    <a:bodyPr/>
                    <a:lstStyle/>
                    <a:p>
                      <a:r>
                        <a:rPr lang="es-MX" sz="1600" noProof="0" dirty="0" smtClean="0">
                          <a:solidFill>
                            <a:srgbClr val="002060"/>
                          </a:solidFill>
                        </a:rPr>
                        <a:t>Flunarizina verapamilo  (no</a:t>
                      </a:r>
                      <a:r>
                        <a:rPr lang="es-MX" sz="1600" baseline="0" noProof="0" dirty="0" smtClean="0">
                          <a:solidFill>
                            <a:srgbClr val="002060"/>
                          </a:solidFill>
                        </a:rPr>
                        <a:t> recomendado para uso de rutina)</a:t>
                      </a:r>
                      <a:endParaRPr lang="es-MX" sz="1600" noProof="0" dirty="0">
                        <a:solidFill>
                          <a:srgbClr val="002060"/>
                        </a:solidFill>
                      </a:endParaRPr>
                    </a:p>
                  </a:txBody>
                  <a:tcPr marL="91436" marR="91436" marT="45712" marB="45712" anchor="ctr"/>
                </a:tc>
              </a:tr>
              <a:tr h="467916">
                <a:tc>
                  <a:txBody>
                    <a:bodyPr/>
                    <a:lstStyle/>
                    <a:p>
                      <a:r>
                        <a:rPr lang="es-MX" sz="1600" noProof="0" dirty="0" smtClean="0">
                          <a:solidFill>
                            <a:srgbClr val="002060"/>
                          </a:solidFill>
                        </a:rPr>
                        <a:t>IECAs/BRAs</a:t>
                      </a:r>
                      <a:endParaRPr lang="es-MX" sz="1600" noProof="0" dirty="0">
                        <a:solidFill>
                          <a:srgbClr val="002060"/>
                        </a:solidFill>
                      </a:endParaRPr>
                    </a:p>
                  </a:txBody>
                  <a:tcPr marL="91436" marR="91436" marT="45712" marB="4571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noProof="0" dirty="0" smtClean="0">
                          <a:solidFill>
                            <a:srgbClr val="002060"/>
                          </a:solidFill>
                        </a:rPr>
                        <a:t>Candesartán, lisinopril</a:t>
                      </a:r>
                      <a:endParaRPr lang="es-MX" sz="1600" noProof="0" dirty="0">
                        <a:solidFill>
                          <a:srgbClr val="002060"/>
                        </a:solidFill>
                      </a:endParaRPr>
                    </a:p>
                  </a:txBody>
                  <a:tcPr marL="91436" marR="91436" marT="45712" marB="45712" anchor="ctr"/>
                </a:tc>
              </a:tr>
              <a:tr h="467916">
                <a:tc>
                  <a:txBody>
                    <a:bodyPr/>
                    <a:lstStyle/>
                    <a:p>
                      <a:r>
                        <a:rPr lang="es-MX" sz="1600" noProof="0" dirty="0" smtClean="0">
                          <a:solidFill>
                            <a:srgbClr val="002060"/>
                          </a:solidFill>
                        </a:rPr>
                        <a:t>Agonistas de serotonina</a:t>
                      </a:r>
                      <a:endParaRPr lang="es-MX" sz="1600" noProof="0" dirty="0">
                        <a:solidFill>
                          <a:srgbClr val="002060"/>
                        </a:solidFill>
                      </a:endParaRPr>
                    </a:p>
                  </a:txBody>
                  <a:tcPr marL="91436" marR="91436" marT="45712" marB="45712" anchor="ctr"/>
                </a:tc>
                <a:tc>
                  <a:txBody>
                    <a:bodyPr/>
                    <a:lstStyle/>
                    <a:p>
                      <a:r>
                        <a:rPr lang="es-MX" sz="1600" noProof="0" dirty="0" smtClean="0">
                          <a:solidFill>
                            <a:srgbClr val="002060"/>
                          </a:solidFill>
                        </a:rPr>
                        <a:t>Pizotifeno</a:t>
                      </a:r>
                      <a:endParaRPr lang="es-MX" sz="1600" noProof="0" dirty="0">
                        <a:solidFill>
                          <a:srgbClr val="002060"/>
                        </a:solidFill>
                      </a:endParaRPr>
                    </a:p>
                  </a:txBody>
                  <a:tcPr marL="91436" marR="91436" marT="45712" marB="45712" anchor="ctr"/>
                </a:tc>
              </a:tr>
              <a:tr h="467916">
                <a:tc>
                  <a:txBody>
                    <a:bodyPr/>
                    <a:lstStyle/>
                    <a:p>
                      <a:r>
                        <a:rPr lang="es-MX" sz="1600" noProof="0" dirty="0" smtClean="0">
                          <a:solidFill>
                            <a:srgbClr val="002060"/>
                          </a:solidFill>
                        </a:rPr>
                        <a:t>Vitaminas/minerales</a:t>
                      </a:r>
                      <a:r>
                        <a:rPr lang="es-MX" sz="1600" baseline="0" noProof="0" dirty="0" smtClean="0">
                          <a:solidFill>
                            <a:srgbClr val="002060"/>
                          </a:solidFill>
                        </a:rPr>
                        <a:t>/herbales</a:t>
                      </a:r>
                      <a:endParaRPr lang="es-MX" sz="1600" noProof="0" dirty="0">
                        <a:solidFill>
                          <a:srgbClr val="002060"/>
                        </a:solidFill>
                      </a:endParaRPr>
                    </a:p>
                  </a:txBody>
                  <a:tcPr marL="91436" marR="91436" marT="45712" marB="45712" anchor="ctr"/>
                </a:tc>
                <a:tc>
                  <a:txBody>
                    <a:bodyPr/>
                    <a:lstStyle/>
                    <a:p>
                      <a:r>
                        <a:rPr lang="es-MX" sz="1600" noProof="0" dirty="0" smtClean="0">
                          <a:solidFill>
                            <a:srgbClr val="002060"/>
                          </a:solidFill>
                        </a:rPr>
                        <a:t>Riboflavina, coenzima</a:t>
                      </a:r>
                      <a:r>
                        <a:rPr lang="es-MX" sz="1600" baseline="0" noProof="0" dirty="0" smtClean="0">
                          <a:solidFill>
                            <a:srgbClr val="002060"/>
                          </a:solidFill>
                        </a:rPr>
                        <a:t> Q10, citrato de magnesio, petasita </a:t>
                      </a:r>
                      <a:endParaRPr lang="es-MX" sz="1600" noProof="0" dirty="0">
                        <a:solidFill>
                          <a:srgbClr val="002060"/>
                        </a:solidFill>
                      </a:endParaRPr>
                    </a:p>
                  </a:txBody>
                  <a:tcPr marL="91436" marR="91436" marT="45712" marB="45712"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20638" y="6524625"/>
            <a:ext cx="60483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Giacomozzi AR </a:t>
            </a:r>
            <a:r>
              <a:rPr lang="en-CA" altLang="fr-FR" sz="1000" i="1" dirty="0"/>
              <a:t>et al. Arq Neuropsiquiatr. </a:t>
            </a:r>
            <a:r>
              <a:rPr lang="en-CA" altLang="fr-FR" sz="1000" dirty="0"/>
              <a:t>2013;71(7):478-86. </a:t>
            </a:r>
          </a:p>
        </p:txBody>
      </p:sp>
      <p:graphicFrame>
        <p:nvGraphicFramePr>
          <p:cNvPr id="5" name="Table 4"/>
          <p:cNvGraphicFramePr>
            <a:graphicFrameLocks noGrp="1"/>
          </p:cNvGraphicFramePr>
          <p:nvPr>
            <p:extLst>
              <p:ext uri="{D42A27DB-BD31-4B8C-83A1-F6EECF244321}">
                <p14:modId xmlns:p14="http://schemas.microsoft.com/office/powerpoint/2010/main" val="3451759868"/>
              </p:ext>
            </p:extLst>
          </p:nvPr>
        </p:nvGraphicFramePr>
        <p:xfrm>
          <a:off x="330200" y="1412776"/>
          <a:ext cx="8562975" cy="3684769"/>
        </p:xfrm>
        <a:graphic>
          <a:graphicData uri="http://schemas.openxmlformats.org/drawingml/2006/table">
            <a:tbl>
              <a:tblPr firstRow="1" bandRow="1">
                <a:tableStyleId>{5C22544A-7EE6-4342-B048-85BDC9FD1C3A}</a:tableStyleId>
              </a:tblPr>
              <a:tblGrid>
                <a:gridCol w="1425706"/>
                <a:gridCol w="1382499"/>
                <a:gridCol w="5754770"/>
              </a:tblGrid>
              <a:tr h="352652">
                <a:tc gridSpan="2">
                  <a:txBody>
                    <a:bodyPr/>
                    <a:lstStyle/>
                    <a:p>
                      <a:pPr algn="ctr"/>
                      <a:r>
                        <a:rPr lang="es-MX" sz="1600" noProof="0" dirty="0" smtClean="0"/>
                        <a:t>Droga(s)</a:t>
                      </a:r>
                      <a:endParaRPr lang="es-MX" sz="1600" noProof="0" dirty="0"/>
                    </a:p>
                  </a:txBody>
                  <a:tcPr marT="45712" marB="45712" anchor="ctr"/>
                </a:tc>
                <a:tc hMerge="1">
                  <a:txBody>
                    <a:bodyPr/>
                    <a:lstStyle/>
                    <a:p>
                      <a:endParaRPr lang="en-CA"/>
                    </a:p>
                  </a:txBody>
                  <a:tcPr/>
                </a:tc>
                <a:tc>
                  <a:txBody>
                    <a:bodyPr/>
                    <a:lstStyle/>
                    <a:p>
                      <a:pPr algn="ctr"/>
                      <a:r>
                        <a:rPr lang="es-MX" sz="1600" noProof="0" dirty="0" smtClean="0"/>
                        <a:t>Comentarios</a:t>
                      </a:r>
                      <a:endParaRPr lang="es-MX" sz="1600" noProof="0" dirty="0"/>
                    </a:p>
                  </a:txBody>
                  <a:tcPr marT="45712" marB="45712" anchor="ctr"/>
                </a:tc>
              </a:tr>
              <a:tr h="550895">
                <a:tc gridSpan="2">
                  <a:txBody>
                    <a:bodyPr/>
                    <a:lstStyle/>
                    <a:p>
                      <a:r>
                        <a:rPr lang="es-MX" sz="1600" noProof="0" dirty="0" smtClean="0">
                          <a:solidFill>
                            <a:srgbClr val="002060"/>
                          </a:solidFill>
                        </a:rPr>
                        <a:t>Topiramato</a:t>
                      </a:r>
                      <a:endParaRPr lang="es-MX" sz="1600" noProof="0" dirty="0">
                        <a:solidFill>
                          <a:srgbClr val="002060"/>
                        </a:solidFill>
                      </a:endParaRPr>
                    </a:p>
                  </a:txBody>
                  <a:tcPr marT="45712" marB="45712" anchor="ctr"/>
                </a:tc>
                <a:tc hMerge="1">
                  <a:txBody>
                    <a:bodyPr/>
                    <a:lstStyle/>
                    <a:p>
                      <a:endParaRPr lang="en-CA"/>
                    </a:p>
                  </a:txBody>
                  <a:tcPr/>
                </a:tc>
                <a:tc>
                  <a:txBody>
                    <a:bodyPr/>
                    <a:lstStyle/>
                    <a:p>
                      <a:r>
                        <a:rPr lang="es-MX" sz="1600" noProof="0" dirty="0" smtClean="0">
                          <a:solidFill>
                            <a:srgbClr val="002060"/>
                          </a:solidFill>
                        </a:rPr>
                        <a:t>El uso en p</a:t>
                      </a:r>
                      <a:r>
                        <a:rPr lang="es-MX" sz="1600" baseline="0" noProof="0" dirty="0" smtClean="0">
                          <a:solidFill>
                            <a:srgbClr val="002060"/>
                          </a:solidFill>
                        </a:rPr>
                        <a:t>rofilaxis se basa en estudios clase I con evidencia nivel A</a:t>
                      </a:r>
                      <a:endParaRPr lang="es-MX" sz="1600" noProof="0" dirty="0">
                        <a:solidFill>
                          <a:srgbClr val="002060"/>
                        </a:solidFill>
                      </a:endParaRPr>
                    </a:p>
                  </a:txBody>
                  <a:tcPr marT="45712" marB="45712" anchor="ctr"/>
                </a:tc>
              </a:tr>
              <a:tr h="579207">
                <a:tc gridSpan="2">
                  <a:txBody>
                    <a:bodyPr/>
                    <a:lstStyle/>
                    <a:p>
                      <a:r>
                        <a:rPr lang="es-MX" sz="1600" noProof="0" dirty="0" smtClean="0">
                          <a:solidFill>
                            <a:srgbClr val="002060"/>
                          </a:solidFill>
                        </a:rPr>
                        <a:t>Divalproato, Valproato de Sodio</a:t>
                      </a:r>
                      <a:r>
                        <a:rPr lang="es-MX" sz="1600" baseline="0" noProof="0" dirty="0" smtClean="0">
                          <a:solidFill>
                            <a:srgbClr val="002060"/>
                          </a:solidFill>
                        </a:rPr>
                        <a:t>,</a:t>
                      </a:r>
                      <a:endParaRPr lang="es-MX" sz="1600" noProof="0" dirty="0">
                        <a:solidFill>
                          <a:srgbClr val="002060"/>
                        </a:solidFill>
                      </a:endParaRPr>
                    </a:p>
                  </a:txBody>
                  <a:tcPr marT="45712" marB="45712" anchor="ctr"/>
                </a:tc>
                <a:tc hMerge="1">
                  <a:txBody>
                    <a:bodyPr/>
                    <a:lstStyle/>
                    <a:p>
                      <a:endParaRPr lang="en-CA"/>
                    </a:p>
                  </a:txBody>
                  <a:tcPr/>
                </a:tc>
                <a:tc>
                  <a:txBody>
                    <a:bodyPr/>
                    <a:lstStyle/>
                    <a:p>
                      <a:r>
                        <a:rPr lang="es-MX" sz="1600" noProof="0" dirty="0" smtClean="0">
                          <a:solidFill>
                            <a:srgbClr val="002060"/>
                          </a:solidFill>
                        </a:rPr>
                        <a:t>Recomendados en profilaxis de migraña episódica</a:t>
                      </a:r>
                      <a:r>
                        <a:rPr lang="es-MX" sz="1600" baseline="0" noProof="0" dirty="0" smtClean="0">
                          <a:solidFill>
                            <a:srgbClr val="002060"/>
                          </a:solidFill>
                        </a:rPr>
                        <a:t> (</a:t>
                      </a:r>
                      <a:r>
                        <a:rPr lang="es-MX" sz="1600" noProof="0" dirty="0" smtClean="0">
                          <a:solidFill>
                            <a:srgbClr val="002060"/>
                          </a:solidFill>
                        </a:rPr>
                        <a:t>estudios clase I con evidencia nivel A)</a:t>
                      </a:r>
                      <a:endParaRPr lang="es-MX" sz="1600" noProof="0" dirty="0">
                        <a:solidFill>
                          <a:srgbClr val="002060"/>
                        </a:solidFill>
                      </a:endParaRPr>
                    </a:p>
                  </a:txBody>
                  <a:tcPr marT="45712" marB="45712" anchor="ctr"/>
                </a:tc>
              </a:tr>
              <a:tr h="828176">
                <a:tc>
                  <a:txBody>
                    <a:bodyPr/>
                    <a:lstStyle/>
                    <a:p>
                      <a:r>
                        <a:rPr lang="es-MX" sz="1600" noProof="0" dirty="0" smtClean="0">
                          <a:solidFill>
                            <a:srgbClr val="002060"/>
                          </a:solidFill>
                        </a:rPr>
                        <a:t>Amitriptilina</a:t>
                      </a:r>
                    </a:p>
                    <a:p>
                      <a:r>
                        <a:rPr lang="es-MX" sz="1600" noProof="0" dirty="0" smtClean="0">
                          <a:solidFill>
                            <a:srgbClr val="002060"/>
                          </a:solidFill>
                        </a:rPr>
                        <a:t>Gabapentina</a:t>
                      </a:r>
                    </a:p>
                  </a:txBody>
                  <a:tcPr marT="45712" marB="45712" anchor="ctr">
                    <a:lnR w="12700" cap="flat" cmpd="sng" algn="ctr">
                      <a:noFill/>
                      <a:prstDash val="solid"/>
                      <a:round/>
                      <a:headEnd type="none" w="med" len="med"/>
                      <a:tailEnd type="none" w="med" len="med"/>
                    </a:lnR>
                  </a:tcPr>
                </a:tc>
                <a:tc>
                  <a:txBody>
                    <a:bodyPr/>
                    <a:lstStyle/>
                    <a:p>
                      <a:r>
                        <a:rPr lang="es-MX" sz="1600" noProof="0" dirty="0" smtClean="0">
                          <a:solidFill>
                            <a:srgbClr val="002060"/>
                          </a:solidFill>
                        </a:rPr>
                        <a:t>Pregabalina</a:t>
                      </a:r>
                    </a:p>
                    <a:p>
                      <a:r>
                        <a:rPr lang="es-MX" sz="1600" noProof="0" dirty="0" smtClean="0">
                          <a:solidFill>
                            <a:srgbClr val="002060"/>
                          </a:solidFill>
                        </a:rPr>
                        <a:t>Tizanidina</a:t>
                      </a:r>
                    </a:p>
                  </a:txBody>
                  <a:tcPr marT="45712" marB="45712" anchor="ctr">
                    <a:lnL w="12700" cap="flat" cmpd="sng" algn="ctr">
                      <a:noFill/>
                      <a:prstDash val="solid"/>
                      <a:round/>
                      <a:headEnd type="none" w="med" len="med"/>
                      <a:tailEnd type="none" w="med" len="med"/>
                    </a:lnL>
                  </a:tcPr>
                </a:tc>
                <a:tc>
                  <a:txBody>
                    <a:bodyPr/>
                    <a:lstStyle/>
                    <a:p>
                      <a:r>
                        <a:rPr lang="es-MX" sz="1600" noProof="0" dirty="0" smtClean="0">
                          <a:solidFill>
                            <a:srgbClr val="002060"/>
                          </a:solidFill>
                        </a:rPr>
                        <a:t>Estudiadas para cefalea crónica diaria demostrando eficacia (niveles de evidencia </a:t>
                      </a:r>
                      <a:r>
                        <a:rPr lang="es-MX" sz="1600" baseline="0" noProof="0" dirty="0" smtClean="0">
                          <a:solidFill>
                            <a:srgbClr val="002060"/>
                          </a:solidFill>
                        </a:rPr>
                        <a:t>I a III); no investigados específicamente para migraña</a:t>
                      </a:r>
                      <a:endParaRPr lang="es-MX" sz="1600" noProof="0" dirty="0">
                        <a:solidFill>
                          <a:srgbClr val="002060"/>
                        </a:solidFill>
                      </a:endParaRPr>
                    </a:p>
                  </a:txBody>
                  <a:tcPr marT="45712" marB="45712" anchor="ctr"/>
                </a:tc>
              </a:tr>
              <a:tr h="550895">
                <a:tc gridSpan="2">
                  <a:txBody>
                    <a:bodyPr/>
                    <a:lstStyle/>
                    <a:p>
                      <a:r>
                        <a:rPr lang="es-MX" sz="1600" noProof="0" dirty="0" smtClean="0">
                          <a:solidFill>
                            <a:srgbClr val="002060"/>
                          </a:solidFill>
                        </a:rPr>
                        <a:t>Toxina botulínica tipo A</a:t>
                      </a:r>
                      <a:endParaRPr lang="es-MX" sz="1600" noProof="0" dirty="0">
                        <a:solidFill>
                          <a:srgbClr val="002060"/>
                        </a:solidFill>
                      </a:endParaRPr>
                    </a:p>
                  </a:txBody>
                  <a:tcPr marT="45712" marB="45712" anchor="ctr"/>
                </a:tc>
                <a:tc hMerge="1">
                  <a:txBody>
                    <a:bodyPr/>
                    <a:lstStyle/>
                    <a:p>
                      <a:endParaRPr lang="en-CA"/>
                    </a:p>
                  </a:txBody>
                  <a:tcPr/>
                </a:tc>
                <a:tc>
                  <a:txBody>
                    <a:bodyPr/>
                    <a:lstStyle/>
                    <a:p>
                      <a:r>
                        <a:rPr lang="es-MX" sz="1600" baseline="0" noProof="0" dirty="0" smtClean="0">
                          <a:solidFill>
                            <a:srgbClr val="002060"/>
                          </a:solidFill>
                        </a:rPr>
                        <a:t>Para profilaxis de migraña crónica en pacientes  de 18 a 65 años</a:t>
                      </a:r>
                    </a:p>
                  </a:txBody>
                  <a:tcPr marT="45712" marB="45712" anchor="ctr"/>
                </a:tc>
              </a:tr>
              <a:tr h="648138">
                <a:tc gridSpan="2">
                  <a:txBody>
                    <a:bodyPr/>
                    <a:lstStyle/>
                    <a:p>
                      <a:r>
                        <a:rPr lang="es-MX" sz="1600" noProof="0" dirty="0" smtClean="0">
                          <a:solidFill>
                            <a:srgbClr val="002060"/>
                          </a:solidFill>
                        </a:rPr>
                        <a:t>Medidas no-farmacológicas/terapias</a:t>
                      </a:r>
                      <a:r>
                        <a:rPr lang="es-MX" sz="1600" baseline="0" noProof="0" dirty="0" smtClean="0">
                          <a:solidFill>
                            <a:srgbClr val="002060"/>
                          </a:solidFill>
                        </a:rPr>
                        <a:t> complementarias</a:t>
                      </a:r>
                      <a:endParaRPr lang="es-MX" sz="1600" noProof="0" dirty="0">
                        <a:solidFill>
                          <a:srgbClr val="002060"/>
                        </a:solidFill>
                      </a:endParaRPr>
                    </a:p>
                  </a:txBody>
                  <a:tcPr marT="45712" marB="45712" anchor="ctr"/>
                </a:tc>
                <a:tc hMerge="1">
                  <a:txBody>
                    <a:bodyPr/>
                    <a:lstStyle/>
                    <a:p>
                      <a:endParaRPr lang="en-CA"/>
                    </a:p>
                  </a:txBody>
                  <a:tcPr/>
                </a:tc>
                <a:tc>
                  <a:txBody>
                    <a:bodyPr/>
                    <a:lstStyle/>
                    <a:p>
                      <a:r>
                        <a:rPr lang="es-MX" sz="1600" baseline="0" noProof="0" dirty="0" smtClean="0">
                          <a:solidFill>
                            <a:srgbClr val="002060"/>
                          </a:solidFill>
                        </a:rPr>
                        <a:t>Uso limitado debido a faltad e estudios.</a:t>
                      </a:r>
                    </a:p>
                    <a:p>
                      <a:r>
                        <a:rPr lang="es-MX" sz="1600" baseline="0" noProof="0" dirty="0" smtClean="0">
                          <a:solidFill>
                            <a:srgbClr val="002060"/>
                          </a:solidFill>
                        </a:rPr>
                        <a:t>Excepción = acupuntura (resultados prometedores)</a:t>
                      </a:r>
                    </a:p>
                  </a:txBody>
                  <a:tcPr marT="45712" marB="45712" anchor="ctr"/>
                </a:tc>
              </a:tr>
            </a:tbl>
          </a:graphicData>
        </a:graphic>
      </p:graphicFrame>
      <p:sp>
        <p:nvSpPr>
          <p:cNvPr id="6" name="Rounded Rectangle 5"/>
          <p:cNvSpPr/>
          <p:nvPr/>
        </p:nvSpPr>
        <p:spPr>
          <a:xfrm>
            <a:off x="474663" y="5300663"/>
            <a:ext cx="8274050" cy="719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MX" sz="1600" b="1" dirty="0" smtClean="0"/>
              <a:t>Las medicinas ya probadas como preventivas para migraña episódica pueden ser usadas solas o en combinación, incluso sin evidencia de su eficacia para migraña crónica</a:t>
            </a:r>
            <a:endParaRPr lang="es-MX" sz="1600" b="1" dirty="0"/>
          </a:p>
        </p:txBody>
      </p:sp>
      <p:sp>
        <p:nvSpPr>
          <p:cNvPr id="109596" name="Title 3"/>
          <p:cNvSpPr>
            <a:spLocks noGrp="1"/>
          </p:cNvSpPr>
          <p:nvPr>
            <p:ph type="title"/>
          </p:nvPr>
        </p:nvSpPr>
        <p:spPr>
          <a:xfrm>
            <a:off x="447675" y="254000"/>
            <a:ext cx="8229600" cy="1143000"/>
          </a:xfrm>
        </p:spPr>
        <p:txBody>
          <a:bodyPr/>
          <a:lstStyle/>
          <a:p>
            <a:r>
              <a:rPr lang="es-MX" altLang="fr-FR" sz="3200" noProof="0" dirty="0" smtClean="0"/>
              <a:t>Consenso Latinoamericano sobre las Guías para el Tratamiento de Migraña Crónica</a:t>
            </a:r>
          </a:p>
        </p:txBody>
      </p:sp>
      <p:sp>
        <p:nvSpPr>
          <p:cNvPr id="8" name="TextBox 1"/>
          <p:cNvSpPr txBox="1">
            <a:spLocks noChangeArrowheads="1"/>
          </p:cNvSpPr>
          <p:nvPr/>
        </p:nvSpPr>
        <p:spPr bwMode="auto">
          <a:xfrm>
            <a:off x="7008813" y="6499324"/>
            <a:ext cx="2136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400" b="1" u="sng" dirty="0" smtClean="0">
                <a:solidFill>
                  <a:srgbClr val="0070C0"/>
                </a:solidFill>
              </a:rPr>
              <a:t>Regresar a la lista de guías</a:t>
            </a:r>
            <a:endParaRPr lang="es-MX" altLang="fr-FR" sz="1400" b="1" u="sng" dirty="0">
              <a:solidFill>
                <a:srgbClr val="0070C0"/>
              </a:solidFill>
            </a:endParaRPr>
          </a:p>
        </p:txBody>
      </p:sp>
      <p:sp>
        <p:nvSpPr>
          <p:cNvPr id="9" name="TextBox 5"/>
          <p:cNvSpPr txBox="1">
            <a:spLocks noChangeArrowheads="1"/>
          </p:cNvSpPr>
          <p:nvPr/>
        </p:nvSpPr>
        <p:spPr bwMode="auto">
          <a:xfrm>
            <a:off x="5364088" y="6263187"/>
            <a:ext cx="38698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b="1" u="sng" dirty="0" smtClean="0">
                <a:solidFill>
                  <a:srgbClr val="0070C0"/>
                </a:solidFill>
                <a:hlinkClick r:id="rId3"/>
              </a:rPr>
              <a:t>Acceder a las guías </a:t>
            </a:r>
            <a:r>
              <a:rPr lang="es-MX" altLang="en-US" sz="1400" b="1" u="sng" dirty="0" smtClean="0">
                <a:solidFill>
                  <a:srgbClr val="0070C0"/>
                </a:solidFill>
              </a:rPr>
              <a:t>Latinoamericanas completas</a:t>
            </a:r>
            <a:endParaRPr lang="es-MX" altLang="en-US" sz="1400" b="1" u="sng"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50800" y="6518275"/>
            <a:ext cx="60965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Headache Classification Committee of the International Headache Society (IHS). </a:t>
            </a:r>
            <a:r>
              <a:rPr lang="en-CA" altLang="fr-FR" sz="1000" i="1" dirty="0"/>
              <a:t>Cephalalgia</a:t>
            </a:r>
            <a:r>
              <a:rPr lang="en-CA" altLang="fr-FR" sz="1000" dirty="0"/>
              <a:t>. 2013;33(9):629-808.</a:t>
            </a:r>
          </a:p>
        </p:txBody>
      </p:sp>
      <p:sp>
        <p:nvSpPr>
          <p:cNvPr id="7" name="TextBox 6"/>
          <p:cNvSpPr txBox="1"/>
          <p:nvPr/>
        </p:nvSpPr>
        <p:spPr>
          <a:xfrm>
            <a:off x="458788" y="1457325"/>
            <a:ext cx="8289925" cy="4678204"/>
          </a:xfrm>
          <a:prstGeom prst="rect">
            <a:avLst/>
          </a:prstGeom>
          <a:noFill/>
        </p:spPr>
        <p:txBody>
          <a:bodyPr>
            <a:spAutoFit/>
          </a:bodyPr>
          <a:lstStyle/>
          <a:p>
            <a:pPr fontAlgn="auto">
              <a:spcBef>
                <a:spcPts val="0"/>
              </a:spcBef>
              <a:spcAft>
                <a:spcPts val="0"/>
              </a:spcAft>
              <a:defRPr/>
            </a:pPr>
            <a:r>
              <a:rPr lang="es-MX" b="1" dirty="0" smtClean="0">
                <a:solidFill>
                  <a:srgbClr val="002060"/>
                </a:solidFill>
                <a:latin typeface="+mn-lt"/>
                <a:cs typeface="+mn-cs"/>
              </a:rPr>
              <a:t>Migraña sin aura</a:t>
            </a: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Ataques recurrentes</a:t>
            </a:r>
          </a:p>
          <a:p>
            <a:pPr marL="285750" indent="-285750" fontAlgn="auto">
              <a:spcBef>
                <a:spcPts val="0"/>
              </a:spcBef>
              <a:spcAft>
                <a:spcPts val="1200"/>
              </a:spcAft>
              <a:buFont typeface="Arial" panose="020B0604020202020204" pitchFamily="34" charset="0"/>
              <a:buChar char="•"/>
              <a:defRPr/>
            </a:pPr>
            <a:r>
              <a:rPr lang="es-MX" dirty="0" smtClean="0">
                <a:solidFill>
                  <a:srgbClr val="002060"/>
                </a:solidFill>
                <a:latin typeface="+mn-lt"/>
                <a:cs typeface="+mn-cs"/>
              </a:rPr>
              <a:t>Ataques y síntomas asociados con migraña las últimas 4-72 horas</a:t>
            </a:r>
          </a:p>
          <a:p>
            <a:pPr fontAlgn="auto">
              <a:spcBef>
                <a:spcPts val="0"/>
              </a:spcBef>
              <a:spcAft>
                <a:spcPts val="0"/>
              </a:spcAft>
              <a:defRPr/>
            </a:pPr>
            <a:r>
              <a:rPr lang="es-MX" b="1" dirty="0" smtClean="0">
                <a:solidFill>
                  <a:srgbClr val="002060"/>
                </a:solidFill>
                <a:latin typeface="+mn-lt"/>
                <a:cs typeface="+mn-cs"/>
              </a:rPr>
              <a:t>Migraña con aura </a:t>
            </a:r>
            <a:r>
              <a:rPr lang="es-MX" dirty="0" smtClean="0">
                <a:solidFill>
                  <a:srgbClr val="002060"/>
                </a:solidFill>
                <a:latin typeface="+mn-lt"/>
                <a:cs typeface="+mn-cs"/>
              </a:rPr>
              <a:t>(Migraña con aura típica, Migraña con aura del troncoencéfalo, migraña hemiplégica, migraña</a:t>
            </a:r>
            <a:r>
              <a:rPr lang="es-MX" dirty="0">
                <a:solidFill>
                  <a:srgbClr val="002060"/>
                </a:solidFill>
              </a:rPr>
              <a:t> </a:t>
            </a:r>
            <a:r>
              <a:rPr lang="es-MX" dirty="0" smtClean="0">
                <a:solidFill>
                  <a:srgbClr val="002060"/>
                </a:solidFill>
              </a:rPr>
              <a:t>retinal</a:t>
            </a:r>
            <a:r>
              <a:rPr lang="es-MX" dirty="0" smtClean="0">
                <a:solidFill>
                  <a:srgbClr val="002060"/>
                </a:solidFill>
                <a:latin typeface="+mn-lt"/>
                <a:cs typeface="+mn-cs"/>
              </a:rPr>
              <a:t>)</a:t>
            </a: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Síntomas visuales y/o sensoriales y/o del habla/lenguaje y/o debilidad motora</a:t>
            </a: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Desarrollo gradual de aura</a:t>
            </a:r>
          </a:p>
          <a:p>
            <a:pPr marL="742950" lvl="1"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Cuando menos un síntoma se disemina gradualmente en ≥5 minutos</a:t>
            </a:r>
          </a:p>
          <a:p>
            <a:pPr marL="742950" lvl="1"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Los síntomas duran ≥5 y ≤60 minutos</a:t>
            </a: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Pueden ser síntomas positivos </a:t>
            </a:r>
            <a:r>
              <a:rPr lang="es-MX" dirty="0">
                <a:solidFill>
                  <a:srgbClr val="002060"/>
                </a:solidFill>
                <a:latin typeface="+mn-lt"/>
                <a:cs typeface="+mn-cs"/>
              </a:rPr>
              <a:t>o</a:t>
            </a:r>
            <a:r>
              <a:rPr lang="es-MX" dirty="0" smtClean="0">
                <a:solidFill>
                  <a:srgbClr val="002060"/>
                </a:solidFill>
                <a:latin typeface="+mn-lt"/>
                <a:cs typeface="+mn-cs"/>
              </a:rPr>
              <a:t> negativos o una mezcla</a:t>
            </a: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Reversibilidad total</a:t>
            </a:r>
          </a:p>
          <a:p>
            <a:pPr fontAlgn="auto">
              <a:spcBef>
                <a:spcPts val="0"/>
              </a:spcBef>
              <a:spcAft>
                <a:spcPts val="0"/>
              </a:spcAft>
              <a:defRPr/>
            </a:pPr>
            <a:endParaRPr lang="es-MX" b="1" dirty="0" smtClean="0">
              <a:solidFill>
                <a:srgbClr val="002060"/>
              </a:solidFill>
              <a:latin typeface="+mn-lt"/>
              <a:cs typeface="+mn-cs"/>
            </a:endParaRPr>
          </a:p>
          <a:p>
            <a:pPr fontAlgn="auto">
              <a:spcBef>
                <a:spcPts val="0"/>
              </a:spcBef>
              <a:spcAft>
                <a:spcPts val="0"/>
              </a:spcAft>
              <a:defRPr/>
            </a:pPr>
            <a:r>
              <a:rPr lang="es-MX" b="1" dirty="0" smtClean="0">
                <a:solidFill>
                  <a:srgbClr val="002060"/>
                </a:solidFill>
                <a:latin typeface="+mn-lt"/>
                <a:cs typeface="+mn-cs"/>
              </a:rPr>
              <a:t>Migraña crónica</a:t>
            </a: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En un paciente con migraña episódica previa</a:t>
            </a: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Cefalea ≥15 días/mes por &gt;3 meses</a:t>
            </a:r>
          </a:p>
          <a:p>
            <a:pPr marL="285750" indent="-285750" fontAlgn="auto">
              <a:spcBef>
                <a:spcPts val="0"/>
              </a:spcBef>
              <a:spcAft>
                <a:spcPts val="0"/>
              </a:spcAft>
              <a:buFont typeface="Arial" panose="020B0604020202020204" pitchFamily="34" charset="0"/>
              <a:buChar char="•"/>
              <a:defRPr/>
            </a:pPr>
            <a:r>
              <a:rPr lang="es-MX" dirty="0" smtClean="0">
                <a:solidFill>
                  <a:srgbClr val="002060"/>
                </a:solidFill>
                <a:latin typeface="+mn-lt"/>
                <a:cs typeface="+mn-cs"/>
              </a:rPr>
              <a:t>La cefalea tiene características de migraña en ≥8 días/mes</a:t>
            </a:r>
            <a:endParaRPr lang="es-MX" dirty="0">
              <a:solidFill>
                <a:srgbClr val="002060"/>
              </a:solidFill>
              <a:latin typeface="+mn-lt"/>
              <a:cs typeface="+mn-cs"/>
            </a:endParaRPr>
          </a:p>
        </p:txBody>
      </p:sp>
      <p:sp>
        <p:nvSpPr>
          <p:cNvPr id="36868" name="Title 1"/>
          <p:cNvSpPr>
            <a:spLocks noGrp="1"/>
          </p:cNvSpPr>
          <p:nvPr>
            <p:ph type="title"/>
          </p:nvPr>
        </p:nvSpPr>
        <p:spPr>
          <a:xfrm>
            <a:off x="447675" y="254000"/>
            <a:ext cx="8229600" cy="1143000"/>
          </a:xfrm>
        </p:spPr>
        <p:txBody>
          <a:bodyPr/>
          <a:lstStyle/>
          <a:p>
            <a:r>
              <a:rPr lang="es-MX" altLang="fr-FR" noProof="0" dirty="0" smtClean="0"/>
              <a:t>Clasificación de Migraña</a:t>
            </a:r>
          </a:p>
        </p:txBody>
      </p:sp>
      <p:pic>
        <p:nvPicPr>
          <p:cNvPr id="1027" name="Picture 3"/>
          <p:cNvPicPr>
            <a:picLocks noChangeAspect="1" noChangeArrowheads="1"/>
          </p:cNvPicPr>
          <p:nvPr/>
        </p:nvPicPr>
        <p:blipFill>
          <a:blip r:embed="rId3"/>
          <a:srcRect/>
          <a:stretch>
            <a:fillRect/>
          </a:stretch>
        </p:blipFill>
        <p:spPr bwMode="auto">
          <a:xfrm>
            <a:off x="6259513" y="4076700"/>
            <a:ext cx="2509837" cy="1754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638" y="6453188"/>
            <a:ext cx="604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EFNS = European Federation of Neurological Societies; IHS = International Headache Society</a:t>
            </a:r>
          </a:p>
          <a:p>
            <a:pPr eaLnBrk="1" hangingPunct="1">
              <a:spcBef>
                <a:spcPct val="0"/>
              </a:spcBef>
              <a:buFontTx/>
              <a:buNone/>
            </a:pPr>
            <a:r>
              <a:rPr lang="en-CA" altLang="fr-FR" sz="1000" dirty="0"/>
              <a:t>Evers S </a:t>
            </a:r>
            <a:r>
              <a:rPr lang="en-CA" altLang="fr-FR" sz="1000" i="1" dirty="0"/>
              <a:t>et al. Eur J Neurol.</a:t>
            </a:r>
            <a:r>
              <a:rPr lang="en-CA" altLang="fr-FR" sz="1000" dirty="0"/>
              <a:t> 2009;16(9):968-81</a:t>
            </a:r>
          </a:p>
        </p:txBody>
      </p:sp>
      <p:graphicFrame>
        <p:nvGraphicFramePr>
          <p:cNvPr id="4" name="Table 3"/>
          <p:cNvGraphicFramePr>
            <a:graphicFrameLocks noGrp="1"/>
          </p:cNvGraphicFramePr>
          <p:nvPr>
            <p:extLst>
              <p:ext uri="{D42A27DB-BD31-4B8C-83A1-F6EECF244321}">
                <p14:modId xmlns:p14="http://schemas.microsoft.com/office/powerpoint/2010/main" val="2498900842"/>
              </p:ext>
            </p:extLst>
          </p:nvPr>
        </p:nvGraphicFramePr>
        <p:xfrm>
          <a:off x="467544" y="1412776"/>
          <a:ext cx="8412163" cy="4241408"/>
        </p:xfrm>
        <a:graphic>
          <a:graphicData uri="http://schemas.openxmlformats.org/drawingml/2006/table">
            <a:tbl>
              <a:tblPr firstRow="1" bandRow="1">
                <a:tableStyleId>{5C22544A-7EE6-4342-B048-85BDC9FD1C3A}</a:tableStyleId>
              </a:tblPr>
              <a:tblGrid>
                <a:gridCol w="2441364"/>
                <a:gridCol w="5970799"/>
              </a:tblGrid>
              <a:tr h="370668">
                <a:tc>
                  <a:txBody>
                    <a:bodyPr/>
                    <a:lstStyle/>
                    <a:p>
                      <a:pPr algn="ctr"/>
                      <a:r>
                        <a:rPr lang="es-MX" sz="1600" noProof="0" dirty="0" smtClean="0"/>
                        <a:t>Droga(s)</a:t>
                      </a:r>
                      <a:endParaRPr lang="es-MX" sz="1600" noProof="0" dirty="0"/>
                    </a:p>
                  </a:txBody>
                  <a:tcPr marL="91443" marR="91443" marT="45698" marB="45698" anchor="ctr"/>
                </a:tc>
                <a:tc>
                  <a:txBody>
                    <a:bodyPr/>
                    <a:lstStyle/>
                    <a:p>
                      <a:pPr algn="ctr"/>
                      <a:r>
                        <a:rPr lang="es-MX" sz="1600" noProof="0" dirty="0" smtClean="0"/>
                        <a:t>Comentarios</a:t>
                      </a:r>
                      <a:endParaRPr lang="es-MX" sz="1600" noProof="0" dirty="0"/>
                    </a:p>
                  </a:txBody>
                  <a:tcPr marL="91443" marR="91443" marT="45698" marB="45698" anchor="ctr"/>
                </a:tc>
              </a:tr>
              <a:tr h="822860">
                <a:tc>
                  <a:txBody>
                    <a:bodyPr/>
                    <a:lstStyle/>
                    <a:p>
                      <a:r>
                        <a:rPr lang="es-MX" sz="1600" noProof="0" dirty="0" smtClean="0">
                          <a:solidFill>
                            <a:srgbClr val="002060"/>
                          </a:solidFill>
                        </a:rPr>
                        <a:t>Analgésicos</a:t>
                      </a:r>
                      <a:endParaRPr lang="es-MX" sz="1600" noProof="0" dirty="0">
                        <a:solidFill>
                          <a:srgbClr val="002060"/>
                        </a:solidFill>
                      </a:endParaRPr>
                    </a:p>
                  </a:txBody>
                  <a:tcPr marL="91443" marR="91443" marT="45698" marB="45698" anchor="ctr"/>
                </a:tc>
                <a:tc>
                  <a:txBody>
                    <a:bodyPr/>
                    <a:lstStyle/>
                    <a:p>
                      <a:pPr marL="200025" indent="-200025">
                        <a:buFont typeface="Arial" panose="020B0604020202020204" pitchFamily="34" charset="0"/>
                        <a:buChar char="•"/>
                      </a:pPr>
                      <a:r>
                        <a:rPr lang="es-MX" sz="1600" noProof="0" dirty="0" smtClean="0">
                          <a:solidFill>
                            <a:srgbClr val="002060"/>
                          </a:solidFill>
                        </a:rPr>
                        <a:t>Drogas de primera elección para ataques</a:t>
                      </a:r>
                      <a:r>
                        <a:rPr lang="es-MX" sz="1600" baseline="0" noProof="0" dirty="0" smtClean="0">
                          <a:solidFill>
                            <a:srgbClr val="002060"/>
                          </a:solidFill>
                        </a:rPr>
                        <a:t> leves o moderados</a:t>
                      </a:r>
                    </a:p>
                    <a:p>
                      <a:pPr marL="200025" indent="-200025">
                        <a:buFont typeface="Arial" panose="020B0604020202020204" pitchFamily="34" charset="0"/>
                        <a:buChar char="•"/>
                      </a:pPr>
                      <a:r>
                        <a:rPr lang="es-MX" sz="1600" baseline="0" noProof="0" dirty="0" smtClean="0">
                          <a:solidFill>
                            <a:srgbClr val="002060"/>
                          </a:solidFill>
                        </a:rPr>
                        <a:t>Limitan la ingesta de analgésicos simples a 15 días/mes</a:t>
                      </a:r>
                    </a:p>
                    <a:p>
                      <a:pPr marL="200025" indent="-200025">
                        <a:buFont typeface="Arial" panose="020B0604020202020204" pitchFamily="34" charset="0"/>
                        <a:buChar char="•"/>
                      </a:pPr>
                      <a:r>
                        <a:rPr lang="es-MX" sz="1600" baseline="0" noProof="0" dirty="0" smtClean="0">
                          <a:solidFill>
                            <a:srgbClr val="002060"/>
                          </a:solidFill>
                        </a:rPr>
                        <a:t>Limitan la ingesta de analgésicos combinados a 10 días/mes</a:t>
                      </a:r>
                      <a:endParaRPr lang="es-MX" sz="1600" noProof="0" dirty="0">
                        <a:solidFill>
                          <a:srgbClr val="002060"/>
                        </a:solidFill>
                      </a:endParaRPr>
                    </a:p>
                  </a:txBody>
                  <a:tcPr marL="91443" marR="91443" marT="45698" marB="45698" anchor="ctr"/>
                </a:tc>
              </a:tr>
              <a:tr h="579039">
                <a:tc>
                  <a:txBody>
                    <a:bodyPr/>
                    <a:lstStyle/>
                    <a:p>
                      <a:r>
                        <a:rPr lang="es-MX" sz="1600" noProof="0" dirty="0" smtClean="0">
                          <a:solidFill>
                            <a:srgbClr val="002060"/>
                          </a:solidFill>
                        </a:rPr>
                        <a:t>Antieméticos</a:t>
                      </a:r>
                      <a:endParaRPr lang="es-MX" sz="1600" noProof="0" dirty="0">
                        <a:solidFill>
                          <a:srgbClr val="002060"/>
                        </a:solidFill>
                      </a:endParaRPr>
                    </a:p>
                  </a:txBody>
                  <a:tcPr marL="91443" marR="91443" marT="45698" marB="45698" anchor="ctr"/>
                </a:tc>
                <a:tc>
                  <a:txBody>
                    <a:bodyPr/>
                    <a:lstStyle/>
                    <a:p>
                      <a:pPr marL="200025" indent="-200025" algn="l" defTabSz="914400" rtl="0" eaLnBrk="1" latinLnBrk="0" hangingPunct="1">
                        <a:buFont typeface="Arial" panose="020B0604020202020204" pitchFamily="34" charset="0"/>
                        <a:buChar char="•"/>
                      </a:pPr>
                      <a:r>
                        <a:rPr lang="es-MX" sz="1600" kern="1200" noProof="0" dirty="0" smtClean="0">
                          <a:solidFill>
                            <a:srgbClr val="002060"/>
                          </a:solidFill>
                          <a:latin typeface="+mn-lt"/>
                          <a:ea typeface="+mn-ea"/>
                          <a:cs typeface="+mn-cs"/>
                        </a:rPr>
                        <a:t>Recomendados para náusea y vómito potencial</a:t>
                      </a:r>
                    </a:p>
                    <a:p>
                      <a:pPr marL="200025" indent="-200025" algn="l" defTabSz="914400" rtl="0" eaLnBrk="1" latinLnBrk="0" hangingPunct="1">
                        <a:buFont typeface="Arial" panose="020B0604020202020204" pitchFamily="34" charset="0"/>
                        <a:buChar char="•"/>
                      </a:pPr>
                      <a:r>
                        <a:rPr lang="es-MX" sz="1600" kern="1200" noProof="0" dirty="0" smtClean="0">
                          <a:solidFill>
                            <a:srgbClr val="002060"/>
                          </a:solidFill>
                          <a:latin typeface="+mn-lt"/>
                          <a:ea typeface="+mn-ea"/>
                          <a:cs typeface="+mn-cs"/>
                        </a:rPr>
                        <a:t>Se asume que mejoran la absorción de analgésicos</a:t>
                      </a:r>
                    </a:p>
                  </a:txBody>
                  <a:tcPr marL="91443" marR="91443" marT="45698" marB="45698" anchor="ctr"/>
                </a:tc>
              </a:tr>
              <a:tr h="822860">
                <a:tc>
                  <a:txBody>
                    <a:bodyPr/>
                    <a:lstStyle/>
                    <a:p>
                      <a:r>
                        <a:rPr lang="es-MX" sz="1600" noProof="0" dirty="0" smtClean="0">
                          <a:solidFill>
                            <a:srgbClr val="002060"/>
                          </a:solidFill>
                        </a:rPr>
                        <a:t>Alcaloides del cornezuelo de centeno</a:t>
                      </a:r>
                      <a:endParaRPr lang="es-MX" sz="1600" noProof="0" dirty="0">
                        <a:solidFill>
                          <a:srgbClr val="002060"/>
                        </a:solidFill>
                      </a:endParaRPr>
                    </a:p>
                  </a:txBody>
                  <a:tcPr marL="91443" marR="91443" marT="45698" marB="45698" anchor="ctr"/>
                </a:tc>
                <a:tc>
                  <a:txBody>
                    <a:bodyPr/>
                    <a:lstStyle/>
                    <a:p>
                      <a:pPr marL="200025" indent="-200025" algn="l" defTabSz="914400" rtl="0" eaLnBrk="1" latinLnBrk="0" hangingPunct="1">
                        <a:buFont typeface="Arial" panose="020B0604020202020204" pitchFamily="34" charset="0"/>
                        <a:buChar char="•"/>
                      </a:pPr>
                      <a:r>
                        <a:rPr lang="es-MX" sz="1600" kern="1200" noProof="0" dirty="0" smtClean="0">
                          <a:solidFill>
                            <a:srgbClr val="002060"/>
                          </a:solidFill>
                          <a:latin typeface="+mn-lt"/>
                          <a:ea typeface="+mn-ea"/>
                          <a:cs typeface="+mn-cs"/>
                        </a:rPr>
                        <a:t>Restringida a pacientes con ataques muy largos de m o con ocurrencia regular</a:t>
                      </a:r>
                    </a:p>
                    <a:p>
                      <a:pPr marL="200025" indent="-200025" algn="l" defTabSz="914400" rtl="0" eaLnBrk="1" latinLnBrk="0" hangingPunct="1">
                        <a:buFont typeface="Arial" panose="020B0604020202020204" pitchFamily="34" charset="0"/>
                        <a:buChar char="•"/>
                      </a:pPr>
                      <a:r>
                        <a:rPr lang="es-MX" sz="1600" kern="1200" noProof="0" dirty="0" smtClean="0">
                          <a:solidFill>
                            <a:srgbClr val="002060"/>
                          </a:solidFill>
                          <a:latin typeface="+mn-lt"/>
                          <a:ea typeface="+mn-ea"/>
                          <a:cs typeface="+mn-cs"/>
                        </a:rPr>
                        <a:t>Limite el uso a 10 días/mes</a:t>
                      </a:r>
                    </a:p>
                  </a:txBody>
                  <a:tcPr marL="91443" marR="91443" marT="45698" marB="45698" anchor="ctr"/>
                </a:tc>
              </a:tr>
              <a:tr h="822860">
                <a:tc>
                  <a:txBody>
                    <a:bodyPr/>
                    <a:lstStyle/>
                    <a:p>
                      <a:r>
                        <a:rPr lang="es-MX" sz="1600" noProof="0" dirty="0" smtClean="0">
                          <a:solidFill>
                            <a:srgbClr val="002060"/>
                          </a:solidFill>
                        </a:rPr>
                        <a:t>Triptanos</a:t>
                      </a:r>
                      <a:endParaRPr lang="es-MX" sz="1600" noProof="0" dirty="0">
                        <a:solidFill>
                          <a:srgbClr val="002060"/>
                        </a:solidFill>
                      </a:endParaRPr>
                    </a:p>
                  </a:txBody>
                  <a:tcPr marL="91443" marR="91443" marT="45698" marB="45698" anchor="ctr"/>
                </a:tc>
                <a:tc>
                  <a:txBody>
                    <a:bodyPr/>
                    <a:lstStyle/>
                    <a:p>
                      <a:pPr marL="200025" indent="-200025" algn="l" defTabSz="914400" rtl="0" eaLnBrk="1" latinLnBrk="0" hangingPunct="1">
                        <a:buFont typeface="Arial" panose="020B0604020202020204" pitchFamily="34" charset="0"/>
                        <a:buChar char="•"/>
                      </a:pPr>
                      <a:r>
                        <a:rPr lang="es-MX" sz="1600" kern="1200" noProof="0" dirty="0" smtClean="0">
                          <a:solidFill>
                            <a:srgbClr val="002060"/>
                          </a:solidFill>
                          <a:latin typeface="+mn-lt"/>
                          <a:ea typeface="+mn-ea"/>
                          <a:cs typeface="+mn-cs"/>
                        </a:rPr>
                        <a:t>Eficacia probada en estudios extensos controlados con placebo y meta-análisis</a:t>
                      </a:r>
                    </a:p>
                    <a:p>
                      <a:pPr marL="200025" indent="-200025" algn="l" defTabSz="914400" rtl="0" eaLnBrk="1" latinLnBrk="0" hangingPunct="1">
                        <a:buFont typeface="Arial" panose="020B0604020202020204" pitchFamily="34" charset="0"/>
                        <a:buChar char="•"/>
                      </a:pPr>
                      <a:r>
                        <a:rPr lang="es-MX" sz="1600" kern="1200" noProof="0" dirty="0" smtClean="0">
                          <a:solidFill>
                            <a:srgbClr val="002060"/>
                          </a:solidFill>
                          <a:latin typeface="+mn-lt"/>
                          <a:ea typeface="+mn-ea"/>
                          <a:cs typeface="+mn-cs"/>
                        </a:rPr>
                        <a:t>Uso restringido a máx9imo 9 días/mes según los criterios IHS</a:t>
                      </a:r>
                    </a:p>
                    <a:p>
                      <a:pPr marL="200025" indent="-200025" algn="l" defTabSz="914400" rtl="0" eaLnBrk="1" latinLnBrk="0" hangingPunct="1">
                        <a:buFont typeface="Arial" panose="020B0604020202020204" pitchFamily="34" charset="0"/>
                        <a:buChar char="•"/>
                      </a:pPr>
                      <a:r>
                        <a:rPr lang="es-MX" sz="1600" kern="1200" noProof="0" dirty="0" smtClean="0">
                          <a:solidFill>
                            <a:srgbClr val="002060"/>
                          </a:solidFill>
                          <a:latin typeface="+mn-lt"/>
                          <a:ea typeface="+mn-ea"/>
                          <a:cs typeface="+mn-cs"/>
                        </a:rPr>
                        <a:t>No deben tomarse durante el aura</a:t>
                      </a:r>
                    </a:p>
                  </a:txBody>
                  <a:tcPr marL="91443" marR="91443" marT="45698" marB="45698" anchor="ctr"/>
                </a:tc>
              </a:tr>
              <a:tr h="579039">
                <a:tc>
                  <a:txBody>
                    <a:bodyPr/>
                    <a:lstStyle/>
                    <a:p>
                      <a:r>
                        <a:rPr lang="es-MX" sz="1600" noProof="0" dirty="0" smtClean="0">
                          <a:solidFill>
                            <a:srgbClr val="002060"/>
                          </a:solidFill>
                        </a:rPr>
                        <a:t>Opioides</a:t>
                      </a:r>
                    </a:p>
                    <a:p>
                      <a:r>
                        <a:rPr lang="es-MX" sz="1600" noProof="0" dirty="0" smtClean="0">
                          <a:solidFill>
                            <a:srgbClr val="002060"/>
                          </a:solidFill>
                        </a:rPr>
                        <a:t>tranquilizantes</a:t>
                      </a:r>
                      <a:endParaRPr lang="es-MX" sz="1600" noProof="0" dirty="0">
                        <a:solidFill>
                          <a:srgbClr val="002060"/>
                        </a:solidFill>
                      </a:endParaRPr>
                    </a:p>
                  </a:txBody>
                  <a:tcPr marL="91443" marR="91443" marT="45698" marB="45698" anchor="ctr"/>
                </a:tc>
                <a:tc>
                  <a:txBody>
                    <a:bodyPr/>
                    <a:lstStyle/>
                    <a:p>
                      <a:pPr marL="200025" indent="-200025" algn="l" defTabSz="914400" rtl="0" eaLnBrk="1" latinLnBrk="0" hangingPunct="1">
                        <a:buFont typeface="Arial" panose="020B0604020202020204" pitchFamily="34" charset="0"/>
                        <a:buChar char="•"/>
                      </a:pPr>
                      <a:r>
                        <a:rPr lang="es-MX" sz="1600" kern="1200" noProof="0" dirty="0" smtClean="0">
                          <a:solidFill>
                            <a:srgbClr val="002060"/>
                          </a:solidFill>
                          <a:latin typeface="+mn-lt"/>
                          <a:ea typeface="+mn-ea"/>
                          <a:cs typeface="+mn-cs"/>
                        </a:rPr>
                        <a:t>No deben ser usados en el tratamiento agudo de migraña</a:t>
                      </a:r>
                    </a:p>
                  </a:txBody>
                  <a:tcPr marL="91443" marR="91443" marT="45698" marB="45698" anchor="ctr"/>
                </a:tc>
              </a:tr>
            </a:tbl>
          </a:graphicData>
        </a:graphic>
      </p:graphicFrame>
      <p:sp>
        <p:nvSpPr>
          <p:cNvPr id="110618" name="Title 4"/>
          <p:cNvSpPr>
            <a:spLocks noGrp="1"/>
          </p:cNvSpPr>
          <p:nvPr>
            <p:ph type="title"/>
          </p:nvPr>
        </p:nvSpPr>
        <p:spPr>
          <a:xfrm>
            <a:off x="447675" y="254000"/>
            <a:ext cx="8229600" cy="1143000"/>
          </a:xfrm>
        </p:spPr>
        <p:txBody>
          <a:bodyPr/>
          <a:lstStyle/>
          <a:p>
            <a:r>
              <a:rPr lang="es-MX" altLang="fr-FR" sz="3200" noProof="0" dirty="0" smtClean="0"/>
              <a:t>Guía EFNS sobre el Tratamiento de Migraña– Terapias Agudas</a:t>
            </a:r>
          </a:p>
        </p:txBody>
      </p:sp>
      <p:sp>
        <p:nvSpPr>
          <p:cNvPr id="7" name="TextBox 1"/>
          <p:cNvSpPr txBox="1">
            <a:spLocks noChangeArrowheads="1"/>
          </p:cNvSpPr>
          <p:nvPr/>
        </p:nvSpPr>
        <p:spPr bwMode="auto">
          <a:xfrm>
            <a:off x="7008813" y="6499324"/>
            <a:ext cx="2136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400" b="1" u="sng" dirty="0" smtClean="0">
                <a:solidFill>
                  <a:srgbClr val="0070C0"/>
                </a:solidFill>
              </a:rPr>
              <a:t>Regresar a la lista de guías</a:t>
            </a:r>
            <a:endParaRPr lang="es-MX" altLang="fr-FR" sz="1400" b="1" u="sng" dirty="0">
              <a:solidFill>
                <a:srgbClr val="0070C0"/>
              </a:solidFill>
            </a:endParaRPr>
          </a:p>
        </p:txBody>
      </p:sp>
      <p:sp>
        <p:nvSpPr>
          <p:cNvPr id="8" name="TextBox 5"/>
          <p:cNvSpPr txBox="1">
            <a:spLocks noChangeArrowheads="1"/>
          </p:cNvSpPr>
          <p:nvPr/>
        </p:nvSpPr>
        <p:spPr bwMode="auto">
          <a:xfrm>
            <a:off x="6339065" y="6209209"/>
            <a:ext cx="2804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b="1" u="sng" dirty="0" smtClean="0">
                <a:solidFill>
                  <a:srgbClr val="0070C0"/>
                </a:solidFill>
                <a:hlinkClick r:id="rId3"/>
              </a:rPr>
              <a:t>Acceder a las guías </a:t>
            </a:r>
            <a:r>
              <a:rPr lang="es-MX" altLang="en-US" sz="1400" b="1" u="sng" dirty="0" smtClean="0">
                <a:solidFill>
                  <a:srgbClr val="0070C0"/>
                </a:solidFill>
              </a:rPr>
              <a:t>EFNS completas</a:t>
            </a:r>
            <a:endParaRPr lang="es-MX" altLang="en-US" sz="1400" b="1" u="sng"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20638" y="6453188"/>
            <a:ext cx="604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n-CA" altLang="fr-FR" sz="1000" dirty="0"/>
              <a:t>EFNS = European Federation of Neurological Societies; IHS = International Headache Society</a:t>
            </a:r>
          </a:p>
          <a:p>
            <a:pPr eaLnBrk="1" hangingPunct="1">
              <a:spcBef>
                <a:spcPct val="0"/>
              </a:spcBef>
              <a:buFontTx/>
              <a:buNone/>
            </a:pPr>
            <a:r>
              <a:rPr lang="en-CA" altLang="fr-FR" sz="1000" dirty="0"/>
              <a:t>Evers S </a:t>
            </a:r>
            <a:r>
              <a:rPr lang="en-CA" altLang="fr-FR" sz="1000" i="1" dirty="0"/>
              <a:t>et al. Eur J Neurol.</a:t>
            </a:r>
            <a:r>
              <a:rPr lang="en-CA" altLang="fr-FR" sz="1000" dirty="0"/>
              <a:t> 2009;16(9):968-81. </a:t>
            </a:r>
          </a:p>
        </p:txBody>
      </p:sp>
      <p:sp>
        <p:nvSpPr>
          <p:cNvPr id="4" name="Title 3"/>
          <p:cNvSpPr>
            <a:spLocks noGrp="1"/>
          </p:cNvSpPr>
          <p:nvPr>
            <p:ph type="title"/>
          </p:nvPr>
        </p:nvSpPr>
        <p:spPr>
          <a:xfrm>
            <a:off x="447675" y="254000"/>
            <a:ext cx="8229600" cy="1143000"/>
          </a:xfrm>
        </p:spPr>
        <p:txBody>
          <a:bodyPr>
            <a:normAutofit fontScale="90000"/>
          </a:bodyPr>
          <a:lstStyle/>
          <a:p>
            <a:pPr>
              <a:defRPr/>
            </a:pPr>
            <a:r>
              <a:rPr lang="es-MX" altLang="fr-FR" dirty="0"/>
              <a:t>Guía EFNS sobre el Tratamiento de </a:t>
            </a:r>
            <a:r>
              <a:rPr lang="es-MX" altLang="fr-FR" dirty="0" smtClean="0"/>
              <a:t>Migraña </a:t>
            </a:r>
            <a:r>
              <a:rPr lang="es-MX" noProof="0" dirty="0" smtClean="0"/>
              <a:t>– Terapias Profilácticas</a:t>
            </a:r>
            <a:endParaRPr lang="es-MX" noProof="0" dirty="0"/>
          </a:p>
        </p:txBody>
      </p:sp>
      <p:graphicFrame>
        <p:nvGraphicFramePr>
          <p:cNvPr id="2" name="Table 1"/>
          <p:cNvGraphicFramePr>
            <a:graphicFrameLocks noGrp="1"/>
          </p:cNvGraphicFramePr>
          <p:nvPr>
            <p:extLst>
              <p:ext uri="{D42A27DB-BD31-4B8C-83A1-F6EECF244321}">
                <p14:modId xmlns:p14="http://schemas.microsoft.com/office/powerpoint/2010/main" val="2594361164"/>
              </p:ext>
            </p:extLst>
          </p:nvPr>
        </p:nvGraphicFramePr>
        <p:xfrm>
          <a:off x="1692275" y="1628775"/>
          <a:ext cx="5622925" cy="4114800"/>
        </p:xfrm>
        <a:graphic>
          <a:graphicData uri="http://schemas.openxmlformats.org/drawingml/2006/table">
            <a:tbl>
              <a:tblPr firstRow="1" bandRow="1">
                <a:tableStyleId>{5C22544A-7EE6-4342-B048-85BDC9FD1C3A}</a:tableStyleId>
              </a:tblPr>
              <a:tblGrid>
                <a:gridCol w="2742900"/>
                <a:gridCol w="2880025"/>
              </a:tblGrid>
              <a:tr h="370840">
                <a:tc gridSpan="2">
                  <a:txBody>
                    <a:bodyPr/>
                    <a:lstStyle/>
                    <a:p>
                      <a:r>
                        <a:rPr lang="es-MX" sz="1400" baseline="0" noProof="0" dirty="0" smtClean="0"/>
                        <a:t>Primeras-Línea (Nivel A)</a:t>
                      </a:r>
                      <a:endParaRPr lang="es-MX" sz="1400" noProof="0" dirty="0"/>
                    </a:p>
                  </a:txBody>
                  <a:tcPr marL="91431" marR="91431" anchor="ctr"/>
                </a:tc>
                <a:tc hMerge="1">
                  <a:txBody>
                    <a:bodyPr/>
                    <a:lstStyle/>
                    <a:p>
                      <a:endParaRPr lang="en-CA"/>
                    </a:p>
                  </a:txBody>
                  <a:tcPr/>
                </a:tc>
              </a:tr>
              <a:tr h="370840">
                <a:tc gridSpan="2">
                  <a:txBody>
                    <a:bodyPr/>
                    <a:lstStyle/>
                    <a:p>
                      <a:pPr marL="180975" indent="0"/>
                      <a:r>
                        <a:rPr lang="es-MX" sz="1400" noProof="0" dirty="0" smtClean="0">
                          <a:solidFill>
                            <a:srgbClr val="002060"/>
                          </a:solidFill>
                        </a:rPr>
                        <a:t>Beta-bloqueadores (metoprolol,</a:t>
                      </a:r>
                      <a:r>
                        <a:rPr lang="es-MX" sz="1400" baseline="0" noProof="0" dirty="0" smtClean="0">
                          <a:solidFill>
                            <a:srgbClr val="002060"/>
                          </a:solidFill>
                        </a:rPr>
                        <a:t> propranolol)</a:t>
                      </a:r>
                      <a:endParaRPr lang="es-MX" sz="1400" noProof="0" dirty="0">
                        <a:solidFill>
                          <a:srgbClr val="002060"/>
                        </a:solidFill>
                      </a:endParaRPr>
                    </a:p>
                  </a:txBody>
                  <a:tcPr marL="91431" marR="91431" anchor="ctr"/>
                </a:tc>
                <a:tc hMerge="1">
                  <a:txBody>
                    <a:bodyPr/>
                    <a:lstStyle/>
                    <a:p>
                      <a:endParaRPr lang="en-CA"/>
                    </a:p>
                  </a:txBody>
                  <a:tcPr/>
                </a:tc>
              </a:tr>
              <a:tr h="370840">
                <a:tc gridSpan="2">
                  <a:txBody>
                    <a:bodyPr/>
                    <a:lstStyle/>
                    <a:p>
                      <a:pPr marL="180975" indent="0"/>
                      <a:r>
                        <a:rPr lang="es-MX" sz="1400" noProof="0" dirty="0" smtClean="0">
                          <a:solidFill>
                            <a:srgbClr val="002060"/>
                          </a:solidFill>
                        </a:rPr>
                        <a:t>Bloqueadores del canal de calcio</a:t>
                      </a:r>
                      <a:r>
                        <a:rPr lang="es-MX" sz="1400" baseline="0" noProof="0" dirty="0" smtClean="0">
                          <a:solidFill>
                            <a:srgbClr val="002060"/>
                          </a:solidFill>
                        </a:rPr>
                        <a:t> (flunarizina)</a:t>
                      </a:r>
                      <a:endParaRPr lang="es-MX" sz="1400" noProof="0" dirty="0">
                        <a:solidFill>
                          <a:srgbClr val="002060"/>
                        </a:solidFill>
                      </a:endParaRPr>
                    </a:p>
                  </a:txBody>
                  <a:tcPr marL="91431" marR="91431" anchor="ctr"/>
                </a:tc>
                <a:tc hMerge="1">
                  <a:txBody>
                    <a:bodyPr/>
                    <a:lstStyle/>
                    <a:p>
                      <a:endParaRPr lang="en-CA"/>
                    </a:p>
                  </a:txBody>
                  <a:tcPr/>
                </a:tc>
              </a:tr>
              <a:tr h="370840">
                <a:tc gridSpan="2">
                  <a:txBody>
                    <a:bodyPr/>
                    <a:lstStyle/>
                    <a:p>
                      <a:pPr marL="180975" indent="0"/>
                      <a:r>
                        <a:rPr lang="es-MX" sz="1400" noProof="0" dirty="0" smtClean="0">
                          <a:solidFill>
                            <a:srgbClr val="002060"/>
                          </a:solidFill>
                        </a:rPr>
                        <a:t>Drogas</a:t>
                      </a:r>
                      <a:r>
                        <a:rPr lang="es-MX" sz="1400" baseline="0" noProof="0" dirty="0" smtClean="0">
                          <a:solidFill>
                            <a:srgbClr val="002060"/>
                          </a:solidFill>
                        </a:rPr>
                        <a:t> a</a:t>
                      </a:r>
                      <a:r>
                        <a:rPr lang="es-MX" sz="1400" noProof="0" dirty="0" smtClean="0">
                          <a:solidFill>
                            <a:srgbClr val="002060"/>
                          </a:solidFill>
                        </a:rPr>
                        <a:t>ntiepiléptic</a:t>
                      </a:r>
                      <a:r>
                        <a:rPr lang="es-MX" sz="1400" baseline="0" noProof="0" dirty="0" smtClean="0">
                          <a:solidFill>
                            <a:srgbClr val="002060"/>
                          </a:solidFill>
                        </a:rPr>
                        <a:t>as (ácido valproico, topiramato)</a:t>
                      </a:r>
                      <a:endParaRPr lang="es-MX" sz="1400" noProof="0" dirty="0">
                        <a:solidFill>
                          <a:srgbClr val="002060"/>
                        </a:solidFill>
                      </a:endParaRPr>
                    </a:p>
                  </a:txBody>
                  <a:tcPr marL="91431" marR="91431" anchor="ctr"/>
                </a:tc>
                <a:tc hMerge="1">
                  <a:txBody>
                    <a:bodyPr/>
                    <a:lstStyle/>
                    <a:p>
                      <a:endParaRPr lang="en-CA"/>
                    </a:p>
                  </a:txBody>
                  <a:tcPr/>
                </a:tc>
              </a:tr>
              <a:tr h="370840">
                <a:tc gridSpan="2">
                  <a:txBody>
                    <a:bodyPr/>
                    <a:lstStyle/>
                    <a:p>
                      <a:pPr marL="0" algn="l" defTabSz="914400" rtl="0" eaLnBrk="1" latinLnBrk="0" hangingPunct="1"/>
                      <a:r>
                        <a:rPr lang="es-MX" sz="1400" b="1" kern="1200" noProof="0" dirty="0" smtClean="0">
                          <a:solidFill>
                            <a:schemeClr val="lt1"/>
                          </a:solidFill>
                          <a:latin typeface="+mn-lt"/>
                          <a:ea typeface="+mn-ea"/>
                          <a:cs typeface="+mn-cs"/>
                        </a:rPr>
                        <a:t>Segunda-línea (Nivel B)</a:t>
                      </a:r>
                      <a:endParaRPr lang="es-MX" sz="1400" b="1" kern="1200" noProof="0" dirty="0">
                        <a:solidFill>
                          <a:schemeClr val="lt1"/>
                        </a:solidFill>
                        <a:latin typeface="+mn-lt"/>
                        <a:ea typeface="+mn-ea"/>
                        <a:cs typeface="+mn-cs"/>
                      </a:endParaRPr>
                    </a:p>
                  </a:txBody>
                  <a:tcPr marL="91431" marR="91431" anchor="ctr">
                    <a:solidFill>
                      <a:schemeClr val="accent1"/>
                    </a:solidFill>
                  </a:tcPr>
                </a:tc>
                <a:tc hMerge="1">
                  <a:txBody>
                    <a:bodyPr/>
                    <a:lstStyle/>
                    <a:p>
                      <a:endParaRPr lang="en-CA"/>
                    </a:p>
                  </a:txBody>
                  <a:tcPr/>
                </a:tc>
              </a:tr>
              <a:tr h="370840">
                <a:tc>
                  <a:txBody>
                    <a:bodyPr/>
                    <a:lstStyle/>
                    <a:p>
                      <a:pPr marL="180975" indent="0"/>
                      <a:r>
                        <a:rPr lang="es-MX" sz="1400" noProof="0" dirty="0" smtClean="0">
                          <a:solidFill>
                            <a:srgbClr val="002060"/>
                          </a:solidFill>
                        </a:rPr>
                        <a:t>Amitriptilina</a:t>
                      </a:r>
                    </a:p>
                    <a:p>
                      <a:pPr marL="180975" indent="0"/>
                      <a:r>
                        <a:rPr lang="es-MX" sz="1400" noProof="0" dirty="0" smtClean="0">
                          <a:solidFill>
                            <a:srgbClr val="002060"/>
                          </a:solidFill>
                        </a:rPr>
                        <a:t>Venlafaxina</a:t>
                      </a:r>
                    </a:p>
                    <a:p>
                      <a:pPr marL="180975" indent="0"/>
                      <a:r>
                        <a:rPr lang="es-MX" sz="1400" noProof="0" dirty="0" smtClean="0">
                          <a:solidFill>
                            <a:srgbClr val="002060"/>
                          </a:solidFill>
                        </a:rPr>
                        <a:t>Naproxeno</a:t>
                      </a:r>
                    </a:p>
                  </a:txBody>
                  <a:tcPr marL="91431" marR="91431" anchor="ctr">
                    <a:lnR w="12700" cap="flat" cmpd="sng" algn="ctr">
                      <a:noFill/>
                      <a:prstDash val="solid"/>
                      <a:round/>
                      <a:headEnd type="none" w="med" len="med"/>
                      <a:tailEnd type="none" w="med" len="med"/>
                    </a:lnR>
                  </a:tcPr>
                </a:tc>
                <a:tc>
                  <a:txBody>
                    <a:bodyPr/>
                    <a:lstStyle/>
                    <a:p>
                      <a:pPr marL="180975" indent="0"/>
                      <a:r>
                        <a:rPr lang="es-MX" sz="1400" noProof="0" dirty="0" smtClean="0">
                          <a:solidFill>
                            <a:srgbClr val="002060"/>
                          </a:solidFill>
                        </a:rPr>
                        <a:t>Petasita</a:t>
                      </a:r>
                      <a:r>
                        <a:rPr lang="es-MX" sz="1400" baseline="0" noProof="0" dirty="0" smtClean="0">
                          <a:solidFill>
                            <a:srgbClr val="002060"/>
                          </a:solidFill>
                        </a:rPr>
                        <a:t> </a:t>
                      </a:r>
                      <a:endParaRPr lang="es-MX" sz="1400" noProof="0" dirty="0" smtClean="0">
                        <a:solidFill>
                          <a:srgbClr val="002060"/>
                        </a:solidFill>
                      </a:endParaRPr>
                    </a:p>
                    <a:p>
                      <a:pPr marL="180975" indent="0"/>
                      <a:r>
                        <a:rPr lang="es-MX" sz="1400" noProof="0" dirty="0" smtClean="0">
                          <a:solidFill>
                            <a:srgbClr val="002060"/>
                          </a:solidFill>
                        </a:rPr>
                        <a:t>Bisoprolol</a:t>
                      </a:r>
                    </a:p>
                  </a:txBody>
                  <a:tcPr marL="91431" marR="91431" anchor="ctr">
                    <a:lnL w="12700" cap="flat" cmpd="sng" algn="ctr">
                      <a:noFill/>
                      <a:prstDash val="solid"/>
                      <a:round/>
                      <a:headEnd type="none" w="med" len="med"/>
                      <a:tailEnd type="none" w="med" len="med"/>
                    </a:lnL>
                  </a:tcPr>
                </a:tc>
              </a:tr>
              <a:tr h="370840">
                <a:tc gridSpan="2">
                  <a:txBody>
                    <a:bodyPr/>
                    <a:lstStyle/>
                    <a:p>
                      <a:pPr marL="0" algn="l" defTabSz="914400" rtl="0" eaLnBrk="1" latinLnBrk="0" hangingPunct="1"/>
                      <a:r>
                        <a:rPr lang="es-MX" sz="1400" b="1" kern="1200" noProof="0" dirty="0" smtClean="0">
                          <a:solidFill>
                            <a:schemeClr val="lt1"/>
                          </a:solidFill>
                          <a:latin typeface="+mn-lt"/>
                          <a:ea typeface="+mn-ea"/>
                          <a:cs typeface="+mn-cs"/>
                        </a:rPr>
                        <a:t>Tercera-línea (Nivel C)</a:t>
                      </a:r>
                      <a:endParaRPr lang="es-MX" sz="1400" b="1" kern="1200" noProof="0" dirty="0">
                        <a:solidFill>
                          <a:schemeClr val="lt1"/>
                        </a:solidFill>
                        <a:latin typeface="+mn-lt"/>
                        <a:ea typeface="+mn-ea"/>
                        <a:cs typeface="+mn-cs"/>
                      </a:endParaRPr>
                    </a:p>
                  </a:txBody>
                  <a:tcPr marL="91431" marR="91431" anchor="ctr">
                    <a:solidFill>
                      <a:schemeClr val="accent1"/>
                    </a:solidFill>
                  </a:tcPr>
                </a:tc>
                <a:tc hMerge="1">
                  <a:txBody>
                    <a:bodyPr/>
                    <a:lstStyle/>
                    <a:p>
                      <a:endParaRPr lang="en-CA"/>
                    </a:p>
                  </a:txBody>
                  <a:tcPr/>
                </a:tc>
              </a:tr>
              <a:tr h="370840">
                <a:tc>
                  <a:txBody>
                    <a:bodyPr/>
                    <a:lstStyle/>
                    <a:p>
                      <a:pPr marL="180975" indent="0"/>
                      <a:r>
                        <a:rPr lang="es-MX" sz="1400" noProof="0" dirty="0" smtClean="0">
                          <a:solidFill>
                            <a:srgbClr val="002060"/>
                          </a:solidFill>
                        </a:rPr>
                        <a:t>Ácido acetilsalicílico (ASA)</a:t>
                      </a:r>
                    </a:p>
                    <a:p>
                      <a:pPr marL="180975" indent="0"/>
                      <a:r>
                        <a:rPr lang="es-MX" sz="1400" noProof="0" dirty="0" smtClean="0">
                          <a:solidFill>
                            <a:srgbClr val="002060"/>
                          </a:solidFill>
                        </a:rPr>
                        <a:t>Gabapentina</a:t>
                      </a:r>
                    </a:p>
                    <a:p>
                      <a:pPr marL="180975" indent="0"/>
                      <a:r>
                        <a:rPr lang="es-MX" sz="1400" noProof="0" dirty="0" smtClean="0">
                          <a:solidFill>
                            <a:srgbClr val="002060"/>
                          </a:solidFill>
                        </a:rPr>
                        <a:t>Magnesio</a:t>
                      </a:r>
                    </a:p>
                    <a:p>
                      <a:pPr marL="180975" indent="0"/>
                      <a:r>
                        <a:rPr lang="es-MX" sz="1400" i="1" noProof="0" dirty="0" smtClean="0">
                          <a:solidFill>
                            <a:srgbClr val="002060"/>
                          </a:solidFill>
                        </a:rPr>
                        <a:t>Tanacetum</a:t>
                      </a:r>
                      <a:r>
                        <a:rPr lang="es-MX" sz="1400" i="1" baseline="0" noProof="0" dirty="0" smtClean="0">
                          <a:solidFill>
                            <a:srgbClr val="002060"/>
                          </a:solidFill>
                        </a:rPr>
                        <a:t> parthenium</a:t>
                      </a:r>
                    </a:p>
                    <a:p>
                      <a:pPr marL="180975" indent="0"/>
                      <a:r>
                        <a:rPr lang="es-MX" sz="1400" baseline="0" noProof="0" dirty="0" smtClean="0">
                          <a:solidFill>
                            <a:srgbClr val="002060"/>
                          </a:solidFill>
                        </a:rPr>
                        <a:t>Riboflavina</a:t>
                      </a:r>
                    </a:p>
                  </a:txBody>
                  <a:tcPr marL="91431" marR="91431" anchor="ctr">
                    <a:lnR w="12700" cap="flat" cmpd="sng" algn="ctr">
                      <a:noFill/>
                      <a:prstDash val="solid"/>
                      <a:round/>
                      <a:headEnd type="none" w="med" len="med"/>
                      <a:tailEnd type="none" w="med" len="med"/>
                    </a:lnR>
                  </a:tcPr>
                </a:tc>
                <a:tc>
                  <a:txBody>
                    <a:bodyPr/>
                    <a:lstStyle/>
                    <a:p>
                      <a:pPr marL="180975" indent="0"/>
                      <a:r>
                        <a:rPr lang="es-MX" sz="1400" baseline="0" noProof="0" dirty="0" smtClean="0">
                          <a:solidFill>
                            <a:srgbClr val="002060"/>
                          </a:solidFill>
                        </a:rPr>
                        <a:t>Coenzima Q10</a:t>
                      </a:r>
                    </a:p>
                    <a:p>
                      <a:pPr marL="180975" indent="0"/>
                      <a:r>
                        <a:rPr lang="es-MX" sz="1400" baseline="0" noProof="0" dirty="0" smtClean="0">
                          <a:solidFill>
                            <a:srgbClr val="002060"/>
                          </a:solidFill>
                        </a:rPr>
                        <a:t>Candesartán</a:t>
                      </a:r>
                    </a:p>
                    <a:p>
                      <a:pPr marL="180975" indent="0"/>
                      <a:r>
                        <a:rPr lang="es-MX" sz="1400" baseline="0" noProof="0" dirty="0" smtClean="0">
                          <a:solidFill>
                            <a:srgbClr val="002060"/>
                          </a:solidFill>
                        </a:rPr>
                        <a:t>Lisinopril</a:t>
                      </a:r>
                    </a:p>
                    <a:p>
                      <a:pPr marL="180975" indent="0"/>
                      <a:r>
                        <a:rPr lang="es-MX" sz="1400" baseline="0" noProof="0" dirty="0" smtClean="0">
                          <a:solidFill>
                            <a:srgbClr val="002060"/>
                          </a:solidFill>
                        </a:rPr>
                        <a:t>Metisergida</a:t>
                      </a:r>
                    </a:p>
                  </a:txBody>
                  <a:tcPr marL="91431" marR="91431" anchor="ctr">
                    <a:lnL w="12700" cap="flat" cmpd="sng" algn="ctr">
                      <a:noFill/>
                      <a:prstDash val="solid"/>
                      <a:round/>
                      <a:headEnd type="none" w="med" len="med"/>
                      <a:tailEnd type="none" w="med" len="med"/>
                    </a:lnL>
                  </a:tcPr>
                </a:tc>
              </a:tr>
            </a:tbl>
          </a:graphicData>
        </a:graphic>
      </p:graphicFrame>
      <p:sp>
        <p:nvSpPr>
          <p:cNvPr id="7" name="TextBox 1"/>
          <p:cNvSpPr txBox="1">
            <a:spLocks noChangeArrowheads="1"/>
          </p:cNvSpPr>
          <p:nvPr/>
        </p:nvSpPr>
        <p:spPr bwMode="auto">
          <a:xfrm>
            <a:off x="7008813" y="6499324"/>
            <a:ext cx="21368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fr-FR" sz="1400" b="1" u="sng" dirty="0" smtClean="0">
                <a:solidFill>
                  <a:srgbClr val="0070C0"/>
                </a:solidFill>
              </a:rPr>
              <a:t>Regresar a la lista de guías</a:t>
            </a:r>
            <a:endParaRPr lang="es-MX" altLang="fr-FR" sz="1400" b="1" u="sng" dirty="0">
              <a:solidFill>
                <a:srgbClr val="0070C0"/>
              </a:solidFill>
            </a:endParaRPr>
          </a:p>
        </p:txBody>
      </p:sp>
      <p:sp>
        <p:nvSpPr>
          <p:cNvPr id="8" name="TextBox 5"/>
          <p:cNvSpPr txBox="1">
            <a:spLocks noChangeArrowheads="1"/>
          </p:cNvSpPr>
          <p:nvPr/>
        </p:nvSpPr>
        <p:spPr bwMode="auto">
          <a:xfrm>
            <a:off x="6339065" y="6209209"/>
            <a:ext cx="2804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rgbClr val="002060"/>
                </a:solidFill>
                <a:latin typeface="Calibri" pitchFamily="34" charset="0"/>
              </a:defRPr>
            </a:lvl1pPr>
            <a:lvl2pPr marL="742950" indent="-285750" eaLnBrk="0" hangingPunct="0">
              <a:spcBef>
                <a:spcPct val="20000"/>
              </a:spcBef>
              <a:buFont typeface="Arial" charset="0"/>
              <a:buChar char="–"/>
              <a:defRPr sz="2800">
                <a:solidFill>
                  <a:srgbClr val="002060"/>
                </a:solidFill>
                <a:latin typeface="Calibri" pitchFamily="34" charset="0"/>
              </a:defRPr>
            </a:lvl2pPr>
            <a:lvl3pPr marL="1143000" indent="-228600" eaLnBrk="0" hangingPunct="0">
              <a:spcBef>
                <a:spcPct val="20000"/>
              </a:spcBef>
              <a:buFont typeface="Arial" charset="0"/>
              <a:buChar char="•"/>
              <a:defRPr sz="2400">
                <a:solidFill>
                  <a:srgbClr val="002060"/>
                </a:solidFill>
                <a:latin typeface="Calibri" pitchFamily="34" charset="0"/>
              </a:defRPr>
            </a:lvl3pPr>
            <a:lvl4pPr marL="1600200" indent="-228600" eaLnBrk="0" hangingPunct="0">
              <a:spcBef>
                <a:spcPct val="20000"/>
              </a:spcBef>
              <a:buFont typeface="Arial" charset="0"/>
              <a:buChar char="–"/>
              <a:defRPr sz="2000">
                <a:solidFill>
                  <a:srgbClr val="002060"/>
                </a:solidFill>
                <a:latin typeface="Calibri" pitchFamily="34" charset="0"/>
              </a:defRPr>
            </a:lvl4pPr>
            <a:lvl5pPr marL="2057400" indent="-228600" eaLnBrk="0" hangingPunct="0">
              <a:spcBef>
                <a:spcPct val="20000"/>
              </a:spcBef>
              <a:buFont typeface="Arial" charset="0"/>
              <a:buChar char="»"/>
              <a:defRPr sz="2000">
                <a:solidFill>
                  <a:srgbClr val="002060"/>
                </a:solidFill>
                <a:latin typeface="Calibri" pitchFamily="34" charset="0"/>
              </a:defRPr>
            </a:lvl5pPr>
            <a:lvl6pPr marL="2514600" indent="-228600" eaLnBrk="0" fontAlgn="base" hangingPunct="0">
              <a:spcBef>
                <a:spcPct val="20000"/>
              </a:spcBef>
              <a:spcAft>
                <a:spcPct val="0"/>
              </a:spcAft>
              <a:buFont typeface="Arial" charset="0"/>
              <a:buChar char="»"/>
              <a:defRPr sz="2000">
                <a:solidFill>
                  <a:srgbClr val="002060"/>
                </a:solidFill>
                <a:latin typeface="Calibri" pitchFamily="34" charset="0"/>
              </a:defRPr>
            </a:lvl6pPr>
            <a:lvl7pPr marL="2971800" indent="-228600" eaLnBrk="0" fontAlgn="base" hangingPunct="0">
              <a:spcBef>
                <a:spcPct val="20000"/>
              </a:spcBef>
              <a:spcAft>
                <a:spcPct val="0"/>
              </a:spcAft>
              <a:buFont typeface="Arial" charset="0"/>
              <a:buChar char="»"/>
              <a:defRPr sz="2000">
                <a:solidFill>
                  <a:srgbClr val="002060"/>
                </a:solidFill>
                <a:latin typeface="Calibri" pitchFamily="34" charset="0"/>
              </a:defRPr>
            </a:lvl7pPr>
            <a:lvl8pPr marL="3429000" indent="-228600" eaLnBrk="0" fontAlgn="base" hangingPunct="0">
              <a:spcBef>
                <a:spcPct val="20000"/>
              </a:spcBef>
              <a:spcAft>
                <a:spcPct val="0"/>
              </a:spcAft>
              <a:buFont typeface="Arial" charset="0"/>
              <a:buChar char="»"/>
              <a:defRPr sz="2000">
                <a:solidFill>
                  <a:srgbClr val="002060"/>
                </a:solidFill>
                <a:latin typeface="Calibri" pitchFamily="34" charset="0"/>
              </a:defRPr>
            </a:lvl8pPr>
            <a:lvl9pPr marL="3886200" indent="-228600" eaLnBrk="0" fontAlgn="base" hangingPunct="0">
              <a:spcBef>
                <a:spcPct val="20000"/>
              </a:spcBef>
              <a:spcAft>
                <a:spcPct val="0"/>
              </a:spcAft>
              <a:buFont typeface="Arial" charset="0"/>
              <a:buChar char="»"/>
              <a:defRPr sz="2000">
                <a:solidFill>
                  <a:srgbClr val="002060"/>
                </a:solidFill>
                <a:latin typeface="Calibri" pitchFamily="34" charset="0"/>
              </a:defRPr>
            </a:lvl9pPr>
          </a:lstStyle>
          <a:p>
            <a:pPr eaLnBrk="1" hangingPunct="1">
              <a:spcBef>
                <a:spcPct val="0"/>
              </a:spcBef>
              <a:buFontTx/>
              <a:buNone/>
            </a:pPr>
            <a:r>
              <a:rPr lang="es-MX" altLang="en-US" sz="1400" b="1" u="sng" dirty="0" smtClean="0">
                <a:solidFill>
                  <a:srgbClr val="0070C0"/>
                </a:solidFill>
                <a:hlinkClick r:id="rId3"/>
              </a:rPr>
              <a:t>Acceder a las guías </a:t>
            </a:r>
            <a:r>
              <a:rPr lang="es-MX" altLang="en-US" sz="1400" b="1" u="sng" dirty="0" smtClean="0">
                <a:solidFill>
                  <a:srgbClr val="0070C0"/>
                </a:solidFill>
              </a:rPr>
              <a:t>EFNS completas</a:t>
            </a:r>
            <a:endParaRPr lang="es-MX" altLang="en-US" sz="1400" b="1" u="sng" dirty="0">
              <a:solidFill>
                <a:srgbClr val="0070C0"/>
              </a:solidFill>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s-MX" altLang="en-US" noProof="0" dirty="0" smtClean="0"/>
              <a:t>Mensajes Clave</a:t>
            </a:r>
          </a:p>
        </p:txBody>
      </p:sp>
      <p:sp>
        <p:nvSpPr>
          <p:cNvPr id="3" name="Content Placeholder 2"/>
          <p:cNvSpPr>
            <a:spLocks noGrp="1"/>
          </p:cNvSpPr>
          <p:nvPr>
            <p:ph idx="1"/>
          </p:nvPr>
        </p:nvSpPr>
        <p:spPr>
          <a:xfrm>
            <a:off x="323528" y="1412776"/>
            <a:ext cx="8820472" cy="4525962"/>
          </a:xfrm>
        </p:spPr>
        <p:txBody>
          <a:bodyPr/>
          <a:lstStyle/>
          <a:p>
            <a:pPr>
              <a:spcBef>
                <a:spcPts val="600"/>
              </a:spcBef>
              <a:buFont typeface="Arial" pitchFamily="34" charset="0"/>
              <a:buChar char="•"/>
              <a:defRPr/>
            </a:pPr>
            <a:r>
              <a:rPr lang="es-MX" sz="2400" dirty="0" smtClean="0"/>
              <a:t>La cefalea es extremadamente común</a:t>
            </a:r>
          </a:p>
          <a:p>
            <a:pPr lvl="1">
              <a:spcBef>
                <a:spcPts val="600"/>
              </a:spcBef>
              <a:buFont typeface="Arial" pitchFamily="34" charset="0"/>
              <a:buChar char="–"/>
              <a:defRPr/>
            </a:pPr>
            <a:r>
              <a:rPr lang="es-MX" sz="2000" dirty="0" smtClean="0"/>
              <a:t>La migraña y la cefalea tipo tensión son las presentaciones más comunes en atención médica primaria</a:t>
            </a:r>
          </a:p>
          <a:p>
            <a:pPr marL="285750" indent="-285750">
              <a:spcBef>
                <a:spcPts val="600"/>
              </a:spcBef>
              <a:buFont typeface="Arial" pitchFamily="34" charset="0"/>
              <a:buChar char="•"/>
              <a:defRPr/>
            </a:pPr>
            <a:r>
              <a:rPr lang="es-MX" altLang="zh-TW" sz="2400" dirty="0" smtClean="0"/>
              <a:t>Los profesionales clínicos deben estar muy al pendiente de las “Señales de Advertencia” que indican trastornos graves potenciales</a:t>
            </a:r>
          </a:p>
          <a:p>
            <a:pPr marL="685800" lvl="1">
              <a:spcBef>
                <a:spcPts val="600"/>
              </a:spcBef>
              <a:buFont typeface="Arial" pitchFamily="34" charset="0"/>
              <a:buChar char="–"/>
              <a:defRPr/>
            </a:pPr>
            <a:r>
              <a:rPr lang="es-MX" altLang="zh-TW" sz="2000" dirty="0" smtClean="0"/>
              <a:t>Cuando sea posible, los profesionales clínicos deben tratar la causa subyacente de la cefalea</a:t>
            </a:r>
          </a:p>
          <a:p>
            <a:pPr marL="285750" indent="-285750">
              <a:spcBef>
                <a:spcPts val="600"/>
              </a:spcBef>
              <a:buFont typeface="Arial" pitchFamily="34" charset="0"/>
              <a:buChar char="•"/>
              <a:defRPr/>
            </a:pPr>
            <a:r>
              <a:rPr lang="es-MX" sz="2400" dirty="0" smtClean="0"/>
              <a:t>Los mecanismos de dolor en la migraña incluyen vasodilatación meníngea, inflamación neurogénica, y sensibilización neuronal central y periférica y procesamiento del dolor</a:t>
            </a:r>
          </a:p>
          <a:p>
            <a:pPr marL="685800" lvl="1">
              <a:spcBef>
                <a:spcPts val="600"/>
              </a:spcBef>
              <a:buFont typeface="Arial" pitchFamily="34" charset="0"/>
              <a:buChar char="–"/>
              <a:defRPr/>
            </a:pPr>
            <a:r>
              <a:rPr lang="es-MX" sz="2000" dirty="0" smtClean="0"/>
              <a:t>Estos pueden ser modificados usando tratamientos para migraña</a:t>
            </a:r>
          </a:p>
          <a:p>
            <a:pPr marL="285750" indent="-285750">
              <a:spcBef>
                <a:spcPts val="600"/>
              </a:spcBef>
              <a:buFont typeface="Arial" pitchFamily="34" charset="0"/>
              <a:buChar char="•"/>
              <a:defRPr/>
            </a:pPr>
            <a:r>
              <a:rPr lang="es-MX" altLang="zh-TW" sz="2400" dirty="0" smtClean="0"/>
              <a:t>El tratamiento apropiado y oportuno puede ayudar a prevenir que la migraña episódica se convierta en migraña crónica y en cefalea por uso excesivo de medicamentos</a:t>
            </a:r>
            <a:endParaRPr lang="es-MX" sz="2400" dirty="0"/>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s-MX" altLang="en-US" dirty="0" smtClean="0"/>
              <a:t>Referencias</a:t>
            </a:r>
          </a:p>
        </p:txBody>
      </p:sp>
      <p:sp>
        <p:nvSpPr>
          <p:cNvPr id="6" name="Content Placeholder 2"/>
          <p:cNvSpPr>
            <a:spLocks noGrp="1"/>
          </p:cNvSpPr>
          <p:nvPr>
            <p:ph idx="1"/>
          </p:nvPr>
        </p:nvSpPr>
        <p:spPr>
          <a:xfrm>
            <a:off x="323850" y="1557338"/>
            <a:ext cx="8496300" cy="4525962"/>
          </a:xfrm>
        </p:spPr>
        <p:txBody>
          <a:bodyPr/>
          <a:lstStyle/>
          <a:p>
            <a:pPr marL="0" indent="0">
              <a:spcBef>
                <a:spcPts val="0"/>
              </a:spcBef>
              <a:spcAft>
                <a:spcPts val="300"/>
              </a:spcAft>
              <a:buFont typeface="Arial" pitchFamily="34" charset="0"/>
              <a:buNone/>
              <a:defRPr/>
            </a:pPr>
            <a:r>
              <a:rPr lang="en-CA" sz="1050" dirty="0"/>
              <a:t>Allergan. BOTOX® (onabotulinumtoxinA) Prescribing Information, February 2014.</a:t>
            </a:r>
          </a:p>
          <a:p>
            <a:pPr marL="0" indent="0">
              <a:spcBef>
                <a:spcPts val="0"/>
              </a:spcBef>
              <a:spcAft>
                <a:spcPts val="300"/>
              </a:spcAft>
              <a:buFont typeface="Arial" pitchFamily="34" charset="0"/>
              <a:buNone/>
              <a:defRPr/>
            </a:pPr>
            <a:r>
              <a:rPr lang="en-CA" sz="1050" dirty="0"/>
              <a:t>American Headache Society. Brainstorm. 2004. Available at: http://www.americanheadachesociety.org/assets/1/7/Book_-_Brainstorm_Syllabus.pdf. Accessed 04 December, 2014.</a:t>
            </a:r>
          </a:p>
          <a:p>
            <a:pPr marL="0" indent="0">
              <a:spcBef>
                <a:spcPts val="0"/>
              </a:spcBef>
              <a:spcAft>
                <a:spcPts val="300"/>
              </a:spcAft>
              <a:buFont typeface="Arial" pitchFamily="34" charset="0"/>
              <a:buNone/>
              <a:defRPr/>
            </a:pPr>
            <a:r>
              <a:rPr lang="en-CA" sz="1050" dirty="0"/>
              <a:t>Antonaci F Nappi G, Galli F </a:t>
            </a:r>
            <a:r>
              <a:rPr lang="en-CA" sz="1050" i="1" dirty="0"/>
              <a:t>et al.</a:t>
            </a:r>
            <a:r>
              <a:rPr lang="en-CA" sz="1050" dirty="0"/>
              <a:t> Migraine and psychiatric comorbidity: a review of clinical findings. </a:t>
            </a:r>
            <a:r>
              <a:rPr lang="en-CA" sz="1050" i="1" dirty="0"/>
              <a:t>J Headache Pain. </a:t>
            </a:r>
            <a:r>
              <a:rPr lang="en-CA" sz="1050" dirty="0"/>
              <a:t>2011;12:115-25.</a:t>
            </a:r>
          </a:p>
          <a:p>
            <a:pPr marL="0" indent="0">
              <a:spcBef>
                <a:spcPts val="0"/>
              </a:spcBef>
              <a:spcAft>
                <a:spcPts val="300"/>
              </a:spcAft>
              <a:buFont typeface="Arial" pitchFamily="34" charset="0"/>
              <a:buNone/>
              <a:defRPr/>
            </a:pPr>
            <a:r>
              <a:rPr lang="en-CA" sz="1050" dirty="0"/>
              <a:t>Arulmozhi DK, Veeranjaneyulu A, Bodhankar SL. Migraine: current concepts and emerging therapies. </a:t>
            </a:r>
            <a:r>
              <a:rPr lang="en-CA" sz="1050" i="1" dirty="0"/>
              <a:t>Vascul Pharmacol. </a:t>
            </a:r>
            <a:r>
              <a:rPr lang="en-CA" sz="1050" dirty="0"/>
              <a:t>2005;43(3):176-87.</a:t>
            </a:r>
          </a:p>
          <a:p>
            <a:pPr marL="0" indent="0">
              <a:spcBef>
                <a:spcPts val="0"/>
              </a:spcBef>
              <a:spcAft>
                <a:spcPts val="300"/>
              </a:spcAft>
              <a:buFont typeface="Arial" pitchFamily="34" charset="0"/>
              <a:buNone/>
              <a:defRPr/>
            </a:pPr>
            <a:r>
              <a:rPr lang="en-CA" sz="1050" dirty="0"/>
              <a:t>Aukerman G, Knutson D, Miser WF. Management of the acute migraine headache</a:t>
            </a:r>
            <a:r>
              <a:rPr lang="en-CA" sz="1050" i="1" dirty="0"/>
              <a:t>. Am Fam Physician. </a:t>
            </a:r>
            <a:r>
              <a:rPr lang="en-CA" sz="1050" dirty="0"/>
              <a:t>2002;66(11):2123-30.</a:t>
            </a:r>
          </a:p>
          <a:p>
            <a:pPr marL="0" indent="0">
              <a:spcBef>
                <a:spcPts val="0"/>
              </a:spcBef>
              <a:spcAft>
                <a:spcPts val="300"/>
              </a:spcAft>
              <a:buFont typeface="Arial" pitchFamily="34" charset="0"/>
              <a:buNone/>
              <a:defRPr/>
            </a:pPr>
            <a:r>
              <a:rPr lang="en-CA" sz="1050" dirty="0"/>
              <a:t>Bigal ME, Serrano D, Buse D </a:t>
            </a:r>
            <a:r>
              <a:rPr lang="en-CA" sz="1050" i="1" dirty="0"/>
              <a:t>et al. </a:t>
            </a:r>
            <a:r>
              <a:rPr lang="en-CA" sz="1050" dirty="0"/>
              <a:t>Acute migraine medications and evolution from episodic to chronic migraine: a longitudinal population-based study. </a:t>
            </a:r>
            <a:r>
              <a:rPr lang="en-CA" sz="1050" i="1" dirty="0"/>
              <a:t>Headache</a:t>
            </a:r>
            <a:r>
              <a:rPr lang="en-CA" sz="1050" dirty="0"/>
              <a:t>. 2008;48:1157-68. </a:t>
            </a:r>
          </a:p>
          <a:p>
            <a:pPr marL="0" indent="0">
              <a:spcBef>
                <a:spcPts val="0"/>
              </a:spcBef>
              <a:spcAft>
                <a:spcPts val="300"/>
              </a:spcAft>
              <a:buFont typeface="Arial" pitchFamily="34" charset="0"/>
              <a:buNone/>
              <a:defRPr/>
            </a:pPr>
            <a:r>
              <a:rPr lang="en-CA" sz="1050" dirty="0"/>
              <a:t>Bloudek LM, Stokes M, Buse DC </a:t>
            </a:r>
            <a:r>
              <a:rPr lang="en-CA" sz="1050" i="1" dirty="0"/>
              <a:t>et al. </a:t>
            </a:r>
            <a:r>
              <a:rPr lang="en-CA" sz="1050" dirty="0"/>
              <a:t>Cost of healthcare for patients with migraine in five European countries: results from the International Burden of Migraine Study (IBMS). </a:t>
            </a:r>
            <a:r>
              <a:rPr lang="en-CA" sz="1050" i="1" dirty="0"/>
              <a:t>J Headache Pain</a:t>
            </a:r>
            <a:r>
              <a:rPr lang="en-CA" sz="1050" dirty="0"/>
              <a:t>. 2012;13(5):361-78.</a:t>
            </a:r>
          </a:p>
          <a:p>
            <a:pPr marL="0" indent="0">
              <a:spcBef>
                <a:spcPts val="0"/>
              </a:spcBef>
              <a:spcAft>
                <a:spcPts val="300"/>
              </a:spcAft>
              <a:buFont typeface="Arial" pitchFamily="34" charset="0"/>
              <a:buNone/>
              <a:defRPr/>
            </a:pPr>
            <a:r>
              <a:rPr lang="en-CA" sz="1050" dirty="0"/>
              <a:t>Braccili T, Montebello D, Verdecchia P </a:t>
            </a:r>
            <a:r>
              <a:rPr lang="en-CA" sz="1050" i="1" dirty="0"/>
              <a:t>et al</a:t>
            </a:r>
            <a:r>
              <a:rPr lang="en-CA" sz="1050" dirty="0"/>
              <a:t>. Evaluation of anxiety and depression in childhood migraine. </a:t>
            </a:r>
            <a:r>
              <a:rPr lang="en-CA" sz="1050" i="1" dirty="0"/>
              <a:t>Eur Rev Med Pharmacol Sci. </a:t>
            </a:r>
            <a:r>
              <a:rPr lang="en-CA" sz="1050" dirty="0"/>
              <a:t>1999;3:37-9.</a:t>
            </a:r>
          </a:p>
          <a:p>
            <a:pPr marL="0" indent="0">
              <a:spcBef>
                <a:spcPts val="0"/>
              </a:spcBef>
              <a:spcAft>
                <a:spcPts val="300"/>
              </a:spcAft>
              <a:buFont typeface="Arial" pitchFamily="34" charset="0"/>
              <a:buNone/>
              <a:defRPr/>
            </a:pPr>
            <a:r>
              <a:rPr lang="en-CA" sz="1050" dirty="0"/>
              <a:t>Cassina M, Di Gianantonio E, Toldo I </a:t>
            </a:r>
            <a:r>
              <a:rPr lang="en-CA" sz="1050" i="1" dirty="0"/>
              <a:t>et al. </a:t>
            </a:r>
            <a:r>
              <a:rPr lang="en-CA" sz="1050" dirty="0"/>
              <a:t>Migraine therapy during pregnancy and lactation. </a:t>
            </a:r>
            <a:r>
              <a:rPr lang="en-CA" sz="1050" i="1" dirty="0"/>
              <a:t>Expert Opin Drug Saf. </a:t>
            </a:r>
            <a:r>
              <a:rPr lang="en-CA" sz="1050" dirty="0"/>
              <a:t>2010;9:937-48.</a:t>
            </a:r>
          </a:p>
          <a:p>
            <a:pPr marL="0" indent="0">
              <a:spcBef>
                <a:spcPts val="0"/>
              </a:spcBef>
              <a:spcAft>
                <a:spcPts val="300"/>
              </a:spcAft>
              <a:buFont typeface="Arial" pitchFamily="34" charset="0"/>
              <a:buNone/>
              <a:defRPr/>
            </a:pPr>
            <a:r>
              <a:rPr lang="en-CA" sz="1050" dirty="0"/>
              <a:t>Chatterton ML, Lofland JH, Shechter A </a:t>
            </a:r>
            <a:r>
              <a:rPr lang="en-CA" sz="1050" i="1" dirty="0"/>
              <a:t>et al</a:t>
            </a:r>
            <a:r>
              <a:rPr lang="en-CA" sz="1050" dirty="0"/>
              <a:t>. Reliability and validity of the migraine therapy assessment questionnaire. </a:t>
            </a:r>
            <a:r>
              <a:rPr lang="en-CA" sz="1050" i="1" dirty="0"/>
              <a:t>Headache</a:t>
            </a:r>
            <a:r>
              <a:rPr lang="en-CA" sz="1050" dirty="0"/>
              <a:t>. 2002;42(10):1006-15.</a:t>
            </a:r>
          </a:p>
          <a:p>
            <a:pPr marL="0" indent="0">
              <a:spcBef>
                <a:spcPts val="0"/>
              </a:spcBef>
              <a:spcAft>
                <a:spcPts val="300"/>
              </a:spcAft>
              <a:buFont typeface="Arial" pitchFamily="34" charset="0"/>
              <a:buNone/>
              <a:defRPr/>
            </a:pPr>
            <a:r>
              <a:rPr lang="en-CA" sz="1050" dirty="0"/>
              <a:t>Chawla J. 2014. Available at http://emedicine.medscape.com/article/1142556-overview. Accessed 05 January 2014.</a:t>
            </a:r>
          </a:p>
          <a:p>
            <a:pPr marL="0" indent="0">
              <a:spcBef>
                <a:spcPts val="0"/>
              </a:spcBef>
              <a:spcAft>
                <a:spcPts val="300"/>
              </a:spcAft>
              <a:buFont typeface="Arial" pitchFamily="34" charset="0"/>
              <a:buNone/>
              <a:defRPr/>
            </a:pPr>
            <a:r>
              <a:rPr lang="en-CA" sz="1050" dirty="0"/>
              <a:t>Cuomo-Granston A, Drummond PD. Migraine and motion sickness: what is the link? </a:t>
            </a:r>
            <a:r>
              <a:rPr lang="en-CA" sz="1050" i="1" dirty="0"/>
              <a:t>Prog Neurobiol.</a:t>
            </a:r>
            <a:r>
              <a:rPr lang="en-CA" sz="1050" dirty="0"/>
              <a:t> 2010;91:300-12.</a:t>
            </a:r>
          </a:p>
          <a:p>
            <a:pPr marL="0" indent="0">
              <a:spcBef>
                <a:spcPts val="0"/>
              </a:spcBef>
              <a:spcAft>
                <a:spcPts val="300"/>
              </a:spcAft>
              <a:buFont typeface="Arial" pitchFamily="34" charset="0"/>
              <a:buNone/>
              <a:defRPr/>
            </a:pPr>
            <a:r>
              <a:rPr lang="en-CA" sz="1050" dirty="0"/>
              <a:t>Demaagd G. The pharmacological management of migraine, part 2: preventative therapy. </a:t>
            </a:r>
            <a:r>
              <a:rPr lang="en-CA" sz="1050" i="1" dirty="0"/>
              <a:t>P T. </a:t>
            </a:r>
            <a:r>
              <a:rPr lang="en-CA" sz="1050" dirty="0"/>
              <a:t>2008;33(7):480-7.</a:t>
            </a:r>
          </a:p>
          <a:p>
            <a:pPr marL="0" indent="0">
              <a:spcBef>
                <a:spcPts val="0"/>
              </a:spcBef>
              <a:spcAft>
                <a:spcPts val="300"/>
              </a:spcAft>
              <a:buFont typeface="Arial" pitchFamily="34" charset="0"/>
              <a:buNone/>
              <a:defRPr/>
            </a:pPr>
            <a:r>
              <a:rPr lang="en-CA" sz="1050" dirty="0"/>
              <a:t>Dodick DW, Turkel CC, DeGryse RE </a:t>
            </a:r>
            <a:r>
              <a:rPr lang="en-CA" sz="1050" i="1" dirty="0"/>
              <a:t>et al.</a:t>
            </a:r>
            <a:r>
              <a:rPr lang="en-CA" sz="1050" dirty="0"/>
              <a:t> OnabotulinumtoxinA for treatment of chronic migraine: pooled results from the double-blind, randomized, placebo-controlled phases of the PREEMPT clinical program. </a:t>
            </a:r>
            <a:r>
              <a:rPr lang="en-CA" sz="1050" i="1" dirty="0"/>
              <a:t>Headache</a:t>
            </a:r>
            <a:r>
              <a:rPr lang="en-CA" sz="1050" dirty="0"/>
              <a:t>. 2010 Jun;50(6):921-36.</a:t>
            </a:r>
          </a:p>
          <a:p>
            <a:pPr marL="0" indent="0">
              <a:spcBef>
                <a:spcPts val="0"/>
              </a:spcBef>
              <a:spcAft>
                <a:spcPts val="300"/>
              </a:spcAft>
              <a:buFont typeface="Arial" pitchFamily="34" charset="0"/>
              <a:buNone/>
              <a:defRPr/>
            </a:pPr>
            <a:r>
              <a:rPr lang="en-CA" sz="1050" dirty="0"/>
              <a:t>Dowson AJ, Tepper SJ, Baos V </a:t>
            </a:r>
            <a:r>
              <a:rPr lang="en-CA" sz="1050" i="1" dirty="0"/>
              <a:t>et al. </a:t>
            </a:r>
            <a:r>
              <a:rPr lang="en-CA" sz="1050" dirty="0"/>
              <a:t>Identifying patients who require a change in their current acute migraine treatment: the Migraine Assessment of Current Therapy (Migraine-ACT) questionnaire. </a:t>
            </a:r>
            <a:r>
              <a:rPr lang="en-CA" sz="1050" i="1" dirty="0"/>
              <a:t>Curr Med Res Opin</a:t>
            </a:r>
            <a:r>
              <a:rPr lang="en-CA" sz="1050" dirty="0"/>
              <a:t>. 2004;20(7):1125-35.</a:t>
            </a:r>
          </a:p>
          <a:p>
            <a:pPr marL="0" indent="0">
              <a:spcBef>
                <a:spcPts val="0"/>
              </a:spcBef>
              <a:spcAft>
                <a:spcPts val="300"/>
              </a:spcAft>
              <a:buFont typeface="Arial" pitchFamily="34" charset="0"/>
              <a:buNone/>
              <a:defRPr/>
            </a:pPr>
            <a:r>
              <a:rPr lang="en-CA" sz="1050" dirty="0"/>
              <a:t>Evers S, Afra J, Frese A </a:t>
            </a:r>
            <a:r>
              <a:rPr lang="en-CA" sz="1050" i="1" dirty="0"/>
              <a:t>et al. </a:t>
            </a:r>
            <a:r>
              <a:rPr lang="en-CA" sz="1050" dirty="0"/>
              <a:t>EFNS guideline on the drug treatment of migraine – revised report of an EFNS task force. </a:t>
            </a:r>
            <a:r>
              <a:rPr lang="en-CA" sz="1050" i="1" dirty="0"/>
              <a:t>Eur J Ne</a:t>
            </a:r>
            <a:r>
              <a:rPr lang="en-CA" sz="1050" dirty="0"/>
              <a:t>urol. 2009;16(9):968-81.</a:t>
            </a:r>
          </a:p>
          <a:p>
            <a:pPr marL="0" indent="0">
              <a:spcBef>
                <a:spcPts val="0"/>
              </a:spcBef>
              <a:spcAft>
                <a:spcPts val="300"/>
              </a:spcAft>
              <a:buFont typeface="Arial" pitchFamily="34" charset="0"/>
              <a:buNone/>
              <a:defRPr/>
            </a:pPr>
            <a:r>
              <a:rPr lang="en-CA" sz="1050" dirty="0"/>
              <a:t>Ferrari MD, Klever RR, Terwindt GM </a:t>
            </a:r>
            <a:r>
              <a:rPr lang="en-CA" sz="1050" i="1" dirty="0"/>
              <a:t>et al. </a:t>
            </a:r>
            <a:r>
              <a:rPr lang="en-CA" sz="1050" dirty="0"/>
              <a:t>Migraine pathophysiology: lessons from mouse models and human genetics. </a:t>
            </a:r>
            <a:r>
              <a:rPr lang="en-CA" sz="1050" i="1" dirty="0"/>
              <a:t>Lancet Neurol</a:t>
            </a:r>
            <a:r>
              <a:rPr lang="en-CA" sz="1050" dirty="0"/>
              <a:t>. 2015;14:65-80.</a:t>
            </a:r>
          </a:p>
          <a:p>
            <a:pPr marL="0" indent="0">
              <a:spcBef>
                <a:spcPts val="0"/>
              </a:spcBef>
              <a:spcAft>
                <a:spcPts val="300"/>
              </a:spcAft>
              <a:buFont typeface="Arial" pitchFamily="34" charset="0"/>
              <a:buNone/>
              <a:defRPr/>
            </a:pPr>
            <a:r>
              <a:rPr lang="en-CA" sz="1050" dirty="0"/>
              <a:t>Freitag FG. Divalproex in the treatment of migraine. </a:t>
            </a:r>
            <a:r>
              <a:rPr lang="en-CA" sz="1050" i="1" dirty="0"/>
              <a:t>Psychopharmacol Bull. </a:t>
            </a:r>
            <a:r>
              <a:rPr lang="en-CA" sz="1050" dirty="0"/>
              <a:t>2003;37 Suppl 2:98­115.</a:t>
            </a:r>
          </a:p>
          <a:p>
            <a:pPr marL="0" indent="0">
              <a:spcBef>
                <a:spcPts val="0"/>
              </a:spcBef>
              <a:spcAft>
                <a:spcPts val="300"/>
              </a:spcAft>
              <a:buFont typeface="Arial" pitchFamily="34" charset="0"/>
              <a:buNone/>
              <a:defRPr/>
            </a:pPr>
            <a:r>
              <a:rPr lang="en-CA" sz="1050" dirty="0"/>
              <a:t>Fumal A, Schoenen J. Current migraine management - patient acceptability and future approaches. </a:t>
            </a:r>
            <a:r>
              <a:rPr lang="en-CA" sz="1050" i="1" dirty="0"/>
              <a:t>Neuropsychiatr Dis Treat</a:t>
            </a:r>
            <a:r>
              <a:rPr lang="en-CA" sz="1050" dirty="0"/>
              <a:t>. 2008;4(6):1043-57</a:t>
            </a:r>
            <a:r>
              <a:rPr lang="en-CA" sz="1050" dirty="0" smtClean="0"/>
              <a:t>.</a:t>
            </a:r>
            <a:endParaRPr lang="en-CA" sz="1050" dirty="0"/>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noProof="0" dirty="0" smtClean="0"/>
              <a:t>Referencias</a:t>
            </a:r>
          </a:p>
        </p:txBody>
      </p:sp>
      <p:sp>
        <p:nvSpPr>
          <p:cNvPr id="6" name="Content Placeholder 2"/>
          <p:cNvSpPr>
            <a:spLocks noGrp="1"/>
          </p:cNvSpPr>
          <p:nvPr>
            <p:ph idx="1"/>
          </p:nvPr>
        </p:nvSpPr>
        <p:spPr>
          <a:xfrm>
            <a:off x="323850" y="1557338"/>
            <a:ext cx="8640763" cy="4525962"/>
          </a:xfrm>
        </p:spPr>
        <p:txBody>
          <a:bodyPr/>
          <a:lstStyle/>
          <a:p>
            <a:pPr marL="0" indent="0">
              <a:spcBef>
                <a:spcPts val="0"/>
              </a:spcBef>
              <a:spcAft>
                <a:spcPts val="300"/>
              </a:spcAft>
              <a:buFont typeface="Arial" pitchFamily="34" charset="0"/>
              <a:buNone/>
              <a:defRPr/>
            </a:pPr>
            <a:r>
              <a:rPr lang="en-CA" sz="1050" dirty="0" smtClean="0"/>
              <a:t>Gallagher </a:t>
            </a:r>
            <a:r>
              <a:rPr lang="en-CA" sz="1050" dirty="0"/>
              <a:t>RM, Mueller LL, Freitag FG. Divalproex sodium in the treatment of migraine and cluster headaches. </a:t>
            </a:r>
            <a:r>
              <a:rPr lang="en-CA" sz="1050" i="1" dirty="0"/>
              <a:t>J Am Osteopath Assoc</a:t>
            </a:r>
            <a:r>
              <a:rPr lang="en-CA" sz="1050" dirty="0"/>
              <a:t>. 2002;102:92­4.</a:t>
            </a:r>
          </a:p>
          <a:p>
            <a:pPr marL="0" indent="0">
              <a:spcBef>
                <a:spcPts val="0"/>
              </a:spcBef>
              <a:spcAft>
                <a:spcPts val="300"/>
              </a:spcAft>
              <a:buFont typeface="Arial" pitchFamily="34" charset="0"/>
              <a:buNone/>
              <a:defRPr/>
            </a:pPr>
            <a:r>
              <a:rPr lang="en-CA" sz="1050" dirty="0"/>
              <a:t>Garza I, </a:t>
            </a:r>
            <a:r>
              <a:rPr lang="en-CA" sz="1050" dirty="0" smtClean="0"/>
              <a:t>Swanson </a:t>
            </a:r>
            <a:r>
              <a:rPr lang="en-CA" sz="1050" dirty="0"/>
              <a:t>JW. Prophylaxis of migraine. </a:t>
            </a:r>
            <a:r>
              <a:rPr lang="en-CA" sz="1050" i="1" dirty="0"/>
              <a:t>Neuropsychiatr Dis Treat</a:t>
            </a:r>
            <a:r>
              <a:rPr lang="en-CA" sz="1050" dirty="0"/>
              <a:t>. 2006;2(3):281-91</a:t>
            </a:r>
            <a:r>
              <a:rPr lang="en-CA" sz="1050" dirty="0" smtClean="0"/>
              <a:t>.</a:t>
            </a:r>
          </a:p>
          <a:p>
            <a:pPr marL="0" indent="0">
              <a:spcBef>
                <a:spcPts val="0"/>
              </a:spcBef>
              <a:spcAft>
                <a:spcPts val="300"/>
              </a:spcAft>
              <a:buFont typeface="Arial" pitchFamily="34" charset="0"/>
              <a:buNone/>
              <a:defRPr/>
            </a:pPr>
            <a:r>
              <a:rPr lang="en-CA" sz="1050" dirty="0"/>
              <a:t>Giacomozzi AR, Vindas AP, Silva AA Jr </a:t>
            </a:r>
            <a:r>
              <a:rPr lang="en-CA" sz="1050" i="1" dirty="0"/>
              <a:t>et al. </a:t>
            </a:r>
            <a:r>
              <a:rPr lang="en-CA" sz="1050" dirty="0"/>
              <a:t>Latin American consensus on guidelines for chronic migraine treatment. </a:t>
            </a:r>
            <a:r>
              <a:rPr lang="en-CA" sz="1050" i="1" dirty="0"/>
              <a:t>Arq Neuropsiquiatr. </a:t>
            </a:r>
            <a:r>
              <a:rPr lang="en-CA" sz="1050" dirty="0"/>
              <a:t>2013;71(7):478-86.</a:t>
            </a:r>
          </a:p>
          <a:p>
            <a:pPr marL="0" indent="0">
              <a:spcBef>
                <a:spcPts val="0"/>
              </a:spcBef>
              <a:spcAft>
                <a:spcPts val="300"/>
              </a:spcAft>
              <a:buFont typeface="Arial" pitchFamily="34" charset="0"/>
              <a:buNone/>
              <a:defRPr/>
            </a:pPr>
            <a:r>
              <a:rPr lang="en-CA" sz="1050" dirty="0"/>
              <a:t>Goadsby PJ, Lipton RB, Ferrari MD. Migraine – current understanding and treatment. </a:t>
            </a:r>
            <a:r>
              <a:rPr lang="en-CA" sz="1050" i="1" dirty="0"/>
              <a:t>N Engl J Med.</a:t>
            </a:r>
            <a:r>
              <a:rPr lang="en-CA" sz="1050" dirty="0"/>
              <a:t> 2002;346:257-70</a:t>
            </a:r>
          </a:p>
          <a:p>
            <a:pPr marL="0" indent="0">
              <a:spcBef>
                <a:spcPts val="0"/>
              </a:spcBef>
              <a:spcAft>
                <a:spcPts val="300"/>
              </a:spcAft>
              <a:buFont typeface="Arial" pitchFamily="34" charset="0"/>
              <a:buNone/>
              <a:defRPr/>
            </a:pPr>
            <a:r>
              <a:rPr lang="en-CA" sz="1050" dirty="0"/>
              <a:t>Goodwin RD, Hoven CW, Murison R, Hotopf M. Association between childhood physical abuse and gastrointestinal disorders and migraine in adulthood. </a:t>
            </a:r>
            <a:r>
              <a:rPr lang="en-CA" sz="1050" i="1" dirty="0"/>
              <a:t>Am J Public Health.</a:t>
            </a:r>
            <a:r>
              <a:rPr lang="en-CA" sz="1050" dirty="0"/>
              <a:t> 2003;93:1065-7.</a:t>
            </a:r>
          </a:p>
          <a:p>
            <a:pPr marL="0" indent="0">
              <a:spcBef>
                <a:spcPts val="0"/>
              </a:spcBef>
              <a:spcAft>
                <a:spcPts val="300"/>
              </a:spcAft>
              <a:buFont typeface="Arial" pitchFamily="34" charset="0"/>
              <a:buNone/>
              <a:defRPr/>
            </a:pPr>
            <a:r>
              <a:rPr lang="en-CA" sz="1050" dirty="0"/>
              <a:t>Guyuron B, Kriegler JS, Davis J, Amini SB. Five-year outcome of surgical treatment of migraine headaches. </a:t>
            </a:r>
            <a:r>
              <a:rPr lang="en-CA" sz="1050" i="1" dirty="0"/>
              <a:t>Plast Reconstr Surg</a:t>
            </a:r>
            <a:r>
              <a:rPr lang="en-CA" sz="1050" dirty="0"/>
              <a:t>. 2011;127(2):603-8.</a:t>
            </a:r>
          </a:p>
          <a:p>
            <a:pPr marL="0" indent="0">
              <a:spcBef>
                <a:spcPts val="0"/>
              </a:spcBef>
              <a:spcAft>
                <a:spcPts val="300"/>
              </a:spcAft>
              <a:buFont typeface="Arial" pitchFamily="34" charset="0"/>
              <a:buNone/>
              <a:defRPr/>
            </a:pPr>
            <a:r>
              <a:rPr lang="en-CA" sz="1050" dirty="0"/>
              <a:t>Guyuron B, Reed D, Kriegler JS </a:t>
            </a:r>
            <a:r>
              <a:rPr lang="en-CA" sz="1050" i="1" dirty="0"/>
              <a:t>et al. </a:t>
            </a:r>
            <a:r>
              <a:rPr lang="en-CA" sz="1050" dirty="0"/>
              <a:t>A placebo-controlled surgical trial of the treatment of migraine headaches. </a:t>
            </a:r>
            <a:r>
              <a:rPr lang="en-CA" sz="1050" i="1" dirty="0"/>
              <a:t>Plast Reconstr Surg. </a:t>
            </a:r>
            <a:r>
              <a:rPr lang="en-CA" sz="1050" dirty="0"/>
              <a:t>2009;124(2):461-8.</a:t>
            </a:r>
          </a:p>
          <a:p>
            <a:pPr marL="0" indent="0">
              <a:spcBef>
                <a:spcPts val="0"/>
              </a:spcBef>
              <a:spcAft>
                <a:spcPts val="300"/>
              </a:spcAft>
              <a:buFont typeface="Arial" pitchFamily="34" charset="0"/>
              <a:buNone/>
              <a:defRPr/>
            </a:pPr>
            <a:r>
              <a:rPr lang="en-CA" sz="1050" dirty="0"/>
              <a:t>Hansen JM, Baca SM, Vanvalkenburgh P, Charles A. Distinctive anatomical and physiological features of migraine aura revealed by 18 years of recording. </a:t>
            </a:r>
            <a:r>
              <a:rPr lang="en-CA" sz="1050" i="1" dirty="0"/>
              <a:t>Brain</a:t>
            </a:r>
            <a:r>
              <a:rPr lang="en-CA" sz="1050" dirty="0"/>
              <a:t>. 2013;136(Pt 12):3589-95.</a:t>
            </a:r>
          </a:p>
          <a:p>
            <a:pPr marL="0" indent="0">
              <a:spcBef>
                <a:spcPts val="0"/>
              </a:spcBef>
              <a:spcAft>
                <a:spcPts val="300"/>
              </a:spcAft>
              <a:buFont typeface="Arial" pitchFamily="34" charset="0"/>
              <a:buNone/>
              <a:defRPr/>
            </a:pPr>
            <a:r>
              <a:rPr lang="en-CA" sz="1050" dirty="0"/>
              <a:t>Harwood RH, Sayer AA, Hirschfeld M. Current and future worldwide prevalence of dependency, its relationship to total population, and dependency ratios. </a:t>
            </a:r>
            <a:r>
              <a:rPr lang="en-CA" sz="1050" i="1" dirty="0"/>
              <a:t>Bull World Health Organ. </a:t>
            </a:r>
            <a:r>
              <a:rPr lang="en-CA" sz="1050" dirty="0"/>
              <a:t>2004; 82(4): 251-8.</a:t>
            </a:r>
          </a:p>
          <a:p>
            <a:pPr marL="0" indent="0">
              <a:spcBef>
                <a:spcPts val="0"/>
              </a:spcBef>
              <a:spcAft>
                <a:spcPts val="300"/>
              </a:spcAft>
              <a:buFont typeface="Arial" pitchFamily="34" charset="0"/>
              <a:buNone/>
              <a:defRPr/>
            </a:pPr>
            <a:r>
              <a:rPr lang="en-CA" sz="1050" dirty="0"/>
              <a:t>Headache Classification Committee of the International Headache Society (IHS). The International Classification of Headache Disorders, 3rd edition (beta version). Cephalalgia. 2013;33(9):629-808.</a:t>
            </a:r>
          </a:p>
          <a:p>
            <a:pPr marL="0" indent="0">
              <a:spcBef>
                <a:spcPts val="0"/>
              </a:spcBef>
              <a:spcAft>
                <a:spcPts val="300"/>
              </a:spcAft>
              <a:buFont typeface="Arial" pitchFamily="34" charset="0"/>
              <a:buNone/>
              <a:defRPr/>
            </a:pPr>
            <a:r>
              <a:rPr lang="en-CA" sz="1050" dirty="0"/>
              <a:t>Holland S, Silberstein SD, Freitag F </a:t>
            </a:r>
            <a:r>
              <a:rPr lang="en-CA" sz="1050" i="1" dirty="0"/>
              <a:t>et al. </a:t>
            </a:r>
            <a:r>
              <a:rPr lang="en-CA" sz="1050" dirty="0"/>
              <a:t>Evidence-based guideline update: NSAIDs and other complementary treatments for episodic migraine prevention in adults. Report of the Quality Standards Subcommittee of the American Academy of Neurology and the American Headache Society. </a:t>
            </a:r>
            <a:r>
              <a:rPr lang="en-CA" sz="1050" i="1" dirty="0"/>
              <a:t>Neurology</a:t>
            </a:r>
            <a:r>
              <a:rPr lang="en-CA" sz="1050" dirty="0"/>
              <a:t>. 2012;78:1346-53.</a:t>
            </a:r>
          </a:p>
          <a:p>
            <a:pPr marL="0" indent="0">
              <a:spcBef>
                <a:spcPts val="0"/>
              </a:spcBef>
              <a:spcAft>
                <a:spcPts val="300"/>
              </a:spcAft>
              <a:buFont typeface="Arial" pitchFamily="34" charset="0"/>
              <a:buNone/>
              <a:defRPr/>
            </a:pPr>
            <a:r>
              <a:rPr lang="en-CA" sz="1050" dirty="0"/>
              <a:t>Hutchinson S. Use of oral contraceptives in women with migraine. Available at: http://www.americanheadachesociety.org/assets/1/7/Susan_Hutchinson_-_Use_of_Oral_Contraceptives_in_Women_with_Migraine.pdf. Accessed March 31, 2015.</a:t>
            </a:r>
          </a:p>
          <a:p>
            <a:pPr marL="0" indent="0">
              <a:spcBef>
                <a:spcPts val="0"/>
              </a:spcBef>
              <a:spcAft>
                <a:spcPts val="300"/>
              </a:spcAft>
              <a:buFont typeface="Arial" pitchFamily="34" charset="0"/>
              <a:buNone/>
              <a:defRPr/>
            </a:pPr>
            <a:r>
              <a:rPr lang="en-CA" sz="1050" dirty="0"/>
              <a:t>John PJ, Sharma N, Sharma CM, Kankane A. Effectiveness of yoga therapy in the treatment of migraine without aura: a randomized controlled trial. </a:t>
            </a:r>
            <a:r>
              <a:rPr lang="en-CA" sz="1050" i="1" dirty="0"/>
              <a:t>Headache</a:t>
            </a:r>
            <a:r>
              <a:rPr lang="en-CA" sz="1050" dirty="0"/>
              <a:t>. 2007;47(5):654-61.</a:t>
            </a:r>
          </a:p>
          <a:p>
            <a:pPr marL="0" indent="0">
              <a:spcBef>
                <a:spcPts val="0"/>
              </a:spcBef>
              <a:spcAft>
                <a:spcPts val="300"/>
              </a:spcAft>
              <a:buFont typeface="Arial" pitchFamily="34" charset="0"/>
              <a:buNone/>
              <a:defRPr/>
            </a:pPr>
            <a:r>
              <a:rPr lang="en-CA" sz="1050" dirty="0"/>
              <a:t>Kilminster SG, Dowson AJ, Tepper SJ </a:t>
            </a:r>
            <a:r>
              <a:rPr lang="en-CA" sz="1050" i="1" dirty="0"/>
              <a:t>et al. </a:t>
            </a:r>
            <a:r>
              <a:rPr lang="en-CA" sz="1050" dirty="0"/>
              <a:t>Reliability, validity, and clinical utility of the Migraine-ACT questionnaire. </a:t>
            </a:r>
            <a:r>
              <a:rPr lang="en-CA" sz="1050" i="1" dirty="0"/>
              <a:t>Headache</a:t>
            </a:r>
            <a:r>
              <a:rPr lang="en-CA" sz="1050" dirty="0"/>
              <a:t>. 2006;46(4):553-62.</a:t>
            </a:r>
          </a:p>
          <a:p>
            <a:pPr marL="0" indent="0">
              <a:spcBef>
                <a:spcPts val="0"/>
              </a:spcBef>
              <a:spcAft>
                <a:spcPts val="300"/>
              </a:spcAft>
              <a:buFont typeface="Arial" pitchFamily="34" charset="0"/>
              <a:buNone/>
              <a:defRPr/>
            </a:pPr>
            <a:r>
              <a:rPr lang="en-CA" sz="1050" dirty="0"/>
              <a:t>Kosinski M, Bayliss MS, Bjorner JB </a:t>
            </a:r>
            <a:r>
              <a:rPr lang="en-CA" sz="1050" i="1" dirty="0"/>
              <a:t>et al. </a:t>
            </a:r>
            <a:r>
              <a:rPr lang="en-CA" sz="1050" dirty="0"/>
              <a:t>A six-item short-form survey for measuring headache impact: the HIT-6. </a:t>
            </a:r>
            <a:r>
              <a:rPr lang="en-CA" sz="1050" i="1" dirty="0"/>
              <a:t>Qual Life Res. </a:t>
            </a:r>
            <a:r>
              <a:rPr lang="en-CA" sz="1050" dirty="0"/>
              <a:t>2003;12(8):963-74</a:t>
            </a:r>
            <a:r>
              <a:rPr lang="en-CA" sz="1050" dirty="0" smtClean="0"/>
              <a:t>.</a:t>
            </a:r>
            <a:endParaRPr lang="en-CA" sz="1050" dirty="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noProof="0" dirty="0" smtClean="0"/>
              <a:t>Referencias</a:t>
            </a:r>
          </a:p>
        </p:txBody>
      </p:sp>
      <p:sp>
        <p:nvSpPr>
          <p:cNvPr id="6" name="Content Placeholder 2"/>
          <p:cNvSpPr>
            <a:spLocks noGrp="1"/>
          </p:cNvSpPr>
          <p:nvPr>
            <p:ph idx="1"/>
          </p:nvPr>
        </p:nvSpPr>
        <p:spPr>
          <a:xfrm>
            <a:off x="323850" y="1557338"/>
            <a:ext cx="8496300" cy="4525962"/>
          </a:xfrm>
        </p:spPr>
        <p:txBody>
          <a:bodyPr/>
          <a:lstStyle/>
          <a:p>
            <a:pPr marL="0" indent="0">
              <a:spcBef>
                <a:spcPts val="0"/>
              </a:spcBef>
              <a:spcAft>
                <a:spcPts val="300"/>
              </a:spcAft>
              <a:buFont typeface="Arial" pitchFamily="34" charset="0"/>
              <a:buNone/>
              <a:defRPr/>
            </a:pPr>
            <a:r>
              <a:rPr lang="en-CA" sz="1050" dirty="0" smtClean="0"/>
              <a:t>Lance </a:t>
            </a:r>
            <a:r>
              <a:rPr lang="en-CA" sz="1050" dirty="0"/>
              <a:t>JW, Goadsby PJ. Mechanism and Management of Headache. London, England: Butterworth-Heinemann; 1998.</a:t>
            </a:r>
          </a:p>
          <a:p>
            <a:pPr marL="0" indent="0">
              <a:spcBef>
                <a:spcPts val="0"/>
              </a:spcBef>
              <a:spcAft>
                <a:spcPts val="300"/>
              </a:spcAft>
              <a:buFont typeface="Arial" pitchFamily="34" charset="0"/>
              <a:buNone/>
              <a:defRPr/>
            </a:pPr>
            <a:r>
              <a:rPr lang="en-CA" sz="1050" dirty="0"/>
              <a:t>Lauritzen M, Dreier JP, Fabricius M </a:t>
            </a:r>
            <a:r>
              <a:rPr lang="en-CA" sz="1050" i="1" dirty="0"/>
              <a:t>et al. </a:t>
            </a:r>
            <a:r>
              <a:rPr lang="en-CA" sz="1050" dirty="0"/>
              <a:t>Clinical relevance of cortical spreading depression in neurological disorders: migraine, malignant stroke, subarachnoid and intracranial hemorrhage, and traumatic brain injury. </a:t>
            </a:r>
            <a:r>
              <a:rPr lang="en-CA" sz="1050" i="1" dirty="0"/>
              <a:t>J Cereb Blood Flow Metab</a:t>
            </a:r>
            <a:r>
              <a:rPr lang="en-CA" sz="1050" dirty="0"/>
              <a:t>. 2011;31:17-35.</a:t>
            </a:r>
          </a:p>
          <a:p>
            <a:pPr marL="0" indent="0">
              <a:spcBef>
                <a:spcPts val="0"/>
              </a:spcBef>
              <a:spcAft>
                <a:spcPts val="300"/>
              </a:spcAft>
              <a:buFont typeface="Arial" pitchFamily="34" charset="0"/>
              <a:buNone/>
              <a:defRPr/>
            </a:pPr>
            <a:r>
              <a:rPr lang="en-CA" sz="1050" dirty="0"/>
              <a:t>Lauritzen M. Cortical spreading depression as a putative migraine mechanism. </a:t>
            </a:r>
            <a:r>
              <a:rPr lang="en-CA" sz="1050" i="1" dirty="0"/>
              <a:t>Trends Neurosci. </a:t>
            </a:r>
            <a:r>
              <a:rPr lang="en-CA" sz="1050" dirty="0"/>
              <a:t>1987;10:8-13.</a:t>
            </a:r>
          </a:p>
          <a:p>
            <a:pPr marL="0" indent="0">
              <a:spcBef>
                <a:spcPts val="0"/>
              </a:spcBef>
              <a:spcAft>
                <a:spcPts val="300"/>
              </a:spcAft>
              <a:buFont typeface="Arial" pitchFamily="34" charset="0"/>
              <a:buNone/>
              <a:defRPr/>
            </a:pPr>
            <a:r>
              <a:rPr lang="en-CA" sz="1050" dirty="0"/>
              <a:t>Lester M. 2012. Headaches and complementary health approaches. Available at: http://nccam.nih.gov/sites/nccam.nih.gov/files/D462.pdf. Accessed 14 December, 2014.</a:t>
            </a:r>
          </a:p>
          <a:p>
            <a:pPr marL="0" indent="0">
              <a:spcBef>
                <a:spcPts val="0"/>
              </a:spcBef>
              <a:spcAft>
                <a:spcPts val="300"/>
              </a:spcAft>
              <a:buFont typeface="Arial" pitchFamily="34" charset="0"/>
              <a:buNone/>
              <a:defRPr/>
            </a:pPr>
            <a:r>
              <a:rPr lang="en-CA" sz="1050" dirty="0"/>
              <a:t>Lewis D, Ashwal S, Hershey A </a:t>
            </a:r>
            <a:r>
              <a:rPr lang="en-CA" sz="1050" i="1" dirty="0"/>
              <a:t>et al. </a:t>
            </a:r>
            <a:r>
              <a:rPr lang="en-CA" sz="1050" dirty="0"/>
              <a:t>Practice parameter: pharmacological treatment of migraine headache in children and adolescents: report of the American Academy of Neurology Quality Standards Subcommittee and the Practice Committee of the Child Neurology Society. </a:t>
            </a:r>
            <a:r>
              <a:rPr lang="en-CA" sz="1050" i="1" dirty="0"/>
              <a:t>Neurology</a:t>
            </a:r>
            <a:r>
              <a:rPr lang="en-CA" sz="1050" dirty="0"/>
              <a:t>. 2004;63:2215-24.</a:t>
            </a:r>
          </a:p>
          <a:p>
            <a:pPr marL="0" indent="0">
              <a:spcBef>
                <a:spcPts val="0"/>
              </a:spcBef>
              <a:spcAft>
                <a:spcPts val="300"/>
              </a:spcAft>
              <a:buFont typeface="Arial" pitchFamily="34" charset="0"/>
              <a:buNone/>
              <a:defRPr/>
            </a:pPr>
            <a:r>
              <a:rPr lang="en-CA" sz="1050" dirty="0"/>
              <a:t>Linde K, Streng A, Jürgens S </a:t>
            </a:r>
            <a:r>
              <a:rPr lang="en-CA" sz="1050" i="1" dirty="0"/>
              <a:t>et al.</a:t>
            </a:r>
            <a:r>
              <a:rPr lang="en-CA" sz="1050" dirty="0"/>
              <a:t> Acupuncture for patients with migraine: a randomized controlled trial. </a:t>
            </a:r>
            <a:r>
              <a:rPr lang="en-CA" sz="1050" i="1" dirty="0"/>
              <a:t>JAMA</a:t>
            </a:r>
            <a:r>
              <a:rPr lang="en-CA" sz="1050" dirty="0"/>
              <a:t>. 2005;293(17):2118-25.</a:t>
            </a:r>
          </a:p>
          <a:p>
            <a:pPr marL="0" indent="0">
              <a:spcBef>
                <a:spcPts val="0"/>
              </a:spcBef>
              <a:spcAft>
                <a:spcPts val="300"/>
              </a:spcAft>
              <a:buFont typeface="Arial" pitchFamily="34" charset="0"/>
              <a:buNone/>
              <a:defRPr/>
            </a:pPr>
            <a:r>
              <a:rPr lang="en-CA" sz="1050" dirty="0"/>
              <a:t>Lipton RB, Dodick D, Sadovsky R </a:t>
            </a:r>
            <a:r>
              <a:rPr lang="en-CA" sz="1050" i="1" dirty="0"/>
              <a:t>et al. </a:t>
            </a:r>
            <a:r>
              <a:rPr lang="en-CA" sz="1050" dirty="0"/>
              <a:t>A self-administered screener for migraine in primary care: The ID Migraine™ validation study. </a:t>
            </a:r>
            <a:r>
              <a:rPr lang="en-CA" sz="1050" i="1" dirty="0"/>
              <a:t>Neurology</a:t>
            </a:r>
            <a:r>
              <a:rPr lang="en-CA" sz="1050" dirty="0"/>
              <a:t>. 2003;61:375-82. </a:t>
            </a:r>
          </a:p>
          <a:p>
            <a:pPr marL="0" indent="0">
              <a:spcBef>
                <a:spcPts val="0"/>
              </a:spcBef>
              <a:spcAft>
                <a:spcPts val="300"/>
              </a:spcAft>
              <a:buFont typeface="Arial" pitchFamily="34" charset="0"/>
              <a:buNone/>
              <a:defRPr/>
            </a:pPr>
            <a:r>
              <a:rPr lang="en-CA" sz="1050" dirty="0"/>
              <a:t>Lipton RB, Fanning KM, Serrano D </a:t>
            </a:r>
            <a:r>
              <a:rPr lang="en-CA" sz="1050" i="1" dirty="0"/>
              <a:t>et al. </a:t>
            </a:r>
            <a:r>
              <a:rPr lang="en-CA" sz="1050" dirty="0"/>
              <a:t>Ineffective acute treatment of episodic migraine is associated with new-onset chronic migraine. </a:t>
            </a:r>
            <a:r>
              <a:rPr lang="en-CA" sz="1050" i="1" dirty="0"/>
              <a:t>Neurology</a:t>
            </a:r>
            <a:r>
              <a:rPr lang="en-CA" sz="1050" dirty="0"/>
              <a:t>. 2015;84:688-95.</a:t>
            </a:r>
          </a:p>
          <a:p>
            <a:pPr marL="0" indent="0">
              <a:spcBef>
                <a:spcPts val="0"/>
              </a:spcBef>
              <a:spcAft>
                <a:spcPts val="300"/>
              </a:spcAft>
              <a:buFont typeface="Arial" pitchFamily="34" charset="0"/>
              <a:buNone/>
              <a:defRPr/>
            </a:pPr>
            <a:r>
              <a:rPr lang="en-CA" sz="1050" dirty="0"/>
              <a:t>Lipton RB, Kolodner K, Bigal ME </a:t>
            </a:r>
            <a:r>
              <a:rPr lang="en-CA" sz="1050" i="1" dirty="0"/>
              <a:t>et al</a:t>
            </a:r>
            <a:r>
              <a:rPr lang="en-CA" sz="1050" dirty="0"/>
              <a:t>. Validity and reliability of the Migraine-Treatment Optimization Questionnaire. </a:t>
            </a:r>
            <a:r>
              <a:rPr lang="en-CA" sz="1050" i="1" dirty="0"/>
              <a:t>Cephalalgia</a:t>
            </a:r>
            <a:r>
              <a:rPr lang="en-CA" sz="1050" dirty="0"/>
              <a:t>. 2009;29(7):751-9.</a:t>
            </a:r>
          </a:p>
          <a:p>
            <a:pPr marL="0" indent="0">
              <a:spcBef>
                <a:spcPts val="0"/>
              </a:spcBef>
              <a:spcAft>
                <a:spcPts val="300"/>
              </a:spcAft>
              <a:buFont typeface="Arial" pitchFamily="34" charset="0"/>
              <a:buNone/>
              <a:defRPr/>
            </a:pPr>
            <a:r>
              <a:rPr lang="en-CA" sz="1050" dirty="0"/>
              <a:t>Lipton RB, Stewart WF, Diamond S </a:t>
            </a:r>
            <a:r>
              <a:rPr lang="en-CA" sz="1050" i="1" dirty="0"/>
              <a:t>et al. </a:t>
            </a:r>
            <a:r>
              <a:rPr lang="en-CA" sz="1050" dirty="0"/>
              <a:t>Prevalence and burden of migraine in the United States: data from the American Migraine Study II. </a:t>
            </a:r>
            <a:r>
              <a:rPr lang="en-CA" sz="1050" i="1" dirty="0"/>
              <a:t>Headache</a:t>
            </a:r>
            <a:r>
              <a:rPr lang="en-CA" sz="1050" dirty="0"/>
              <a:t>. 2001;41(7):646-57.</a:t>
            </a:r>
          </a:p>
          <a:p>
            <a:pPr marL="0" indent="0">
              <a:spcBef>
                <a:spcPts val="0"/>
              </a:spcBef>
              <a:spcAft>
                <a:spcPts val="300"/>
              </a:spcAft>
              <a:buFont typeface="Arial" pitchFamily="34" charset="0"/>
              <a:buNone/>
              <a:defRPr/>
            </a:pPr>
            <a:r>
              <a:rPr lang="en-CA" sz="1050" dirty="0"/>
              <a:t>Lipton RB, Stewart WF, Stone AM </a:t>
            </a:r>
            <a:r>
              <a:rPr lang="en-CA" sz="1050" i="1" dirty="0"/>
              <a:t>et al. </a:t>
            </a:r>
            <a:r>
              <a:rPr lang="en-CA" sz="1050" dirty="0"/>
              <a:t>Stratified care vs step care strategies for migraine: the Disability in Strategies of Care (DISC) Study: A randomized trial. </a:t>
            </a:r>
            <a:r>
              <a:rPr lang="en-CA" sz="1050" i="1" dirty="0"/>
              <a:t>JAMA</a:t>
            </a:r>
            <a:r>
              <a:rPr lang="en-CA" sz="1050" dirty="0"/>
              <a:t>. 2000;284(20):2599-605.</a:t>
            </a:r>
          </a:p>
          <a:p>
            <a:pPr marL="0" indent="0">
              <a:spcBef>
                <a:spcPts val="0"/>
              </a:spcBef>
              <a:spcAft>
                <a:spcPts val="300"/>
              </a:spcAft>
              <a:buFont typeface="Arial" pitchFamily="34" charset="0"/>
              <a:buNone/>
              <a:defRPr/>
            </a:pPr>
            <a:r>
              <a:rPr lang="en-CA" sz="1050" dirty="0"/>
              <a:t>Lipton RB, Stewart WF. Migraine in the United States: a review of epidemiology and health care use. </a:t>
            </a:r>
            <a:r>
              <a:rPr lang="en-CA" sz="1050" i="1" dirty="0"/>
              <a:t>Neurology</a:t>
            </a:r>
            <a:r>
              <a:rPr lang="en-CA" sz="1050" dirty="0"/>
              <a:t>. 1993;43 (suppl 3):S6-S10.</a:t>
            </a:r>
          </a:p>
          <a:p>
            <a:pPr marL="0" indent="0">
              <a:spcBef>
                <a:spcPts val="0"/>
              </a:spcBef>
              <a:spcAft>
                <a:spcPts val="300"/>
              </a:spcAft>
              <a:buFont typeface="Arial" pitchFamily="34" charset="0"/>
              <a:buNone/>
              <a:defRPr/>
            </a:pPr>
            <a:r>
              <a:rPr lang="en-CA" sz="1050" dirty="0"/>
              <a:t>MacGregor A. Management of migraine during pregnancy. </a:t>
            </a:r>
            <a:r>
              <a:rPr lang="en-CA" sz="1050" i="1" dirty="0"/>
              <a:t>Progress Neurol Psychiatry. </a:t>
            </a:r>
            <a:r>
              <a:rPr lang="en-CA" sz="1050" dirty="0"/>
              <a:t>2009;13:21-24.</a:t>
            </a:r>
          </a:p>
          <a:p>
            <a:pPr marL="0" indent="0">
              <a:spcBef>
                <a:spcPts val="0"/>
              </a:spcBef>
              <a:spcAft>
                <a:spcPts val="300"/>
              </a:spcAft>
              <a:buFont typeface="Arial" pitchFamily="34" charset="0"/>
              <a:buNone/>
              <a:defRPr/>
            </a:pPr>
            <a:r>
              <a:rPr lang="en-CA" sz="1050" dirty="0"/>
              <a:t>Maizels M, Burchette R. Rapid and sensitive paradigm for screening patients with headache in primary care settings. </a:t>
            </a:r>
            <a:r>
              <a:rPr lang="en-CA" sz="1050" i="1" dirty="0"/>
              <a:t>Headache</a:t>
            </a:r>
            <a:r>
              <a:rPr lang="en-CA" sz="1050" dirty="0"/>
              <a:t>. 2003;43(5):441-50.</a:t>
            </a:r>
          </a:p>
          <a:p>
            <a:pPr marL="0" indent="0">
              <a:spcBef>
                <a:spcPts val="0"/>
              </a:spcBef>
              <a:spcAft>
                <a:spcPts val="300"/>
              </a:spcAft>
              <a:buFont typeface="Arial" pitchFamily="34" charset="0"/>
              <a:buNone/>
              <a:defRPr/>
            </a:pPr>
            <a:r>
              <a:rPr lang="en-CA" sz="1050" dirty="0"/>
              <a:t>Marmura MJ, Silberstein SD, Schwedt TJ. The acute treatment of migraine in adults: the American Headache Society evidence assessment of migraine pharmacotherapies. </a:t>
            </a:r>
            <a:r>
              <a:rPr lang="en-CA" sz="1050" i="1" dirty="0"/>
              <a:t>Headache</a:t>
            </a:r>
            <a:r>
              <a:rPr lang="en-CA" sz="1050" dirty="0"/>
              <a:t>. 2015;55(1):3-20.</a:t>
            </a:r>
          </a:p>
          <a:p>
            <a:pPr marL="0" indent="0">
              <a:spcBef>
                <a:spcPts val="0"/>
              </a:spcBef>
              <a:spcAft>
                <a:spcPts val="300"/>
              </a:spcAft>
              <a:buFont typeface="Arial" pitchFamily="34" charset="0"/>
              <a:buNone/>
              <a:defRPr/>
            </a:pPr>
            <a:endParaRPr lang="en-CA" sz="1050"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noProof="0" dirty="0" smtClean="0"/>
              <a:t>Referencias</a:t>
            </a:r>
          </a:p>
        </p:txBody>
      </p:sp>
      <p:sp>
        <p:nvSpPr>
          <p:cNvPr id="5" name="Content Placeholder 2"/>
          <p:cNvSpPr>
            <a:spLocks noGrp="1"/>
          </p:cNvSpPr>
          <p:nvPr>
            <p:ph idx="1"/>
          </p:nvPr>
        </p:nvSpPr>
        <p:spPr>
          <a:xfrm>
            <a:off x="323850" y="1557338"/>
            <a:ext cx="8496300" cy="4525962"/>
          </a:xfrm>
        </p:spPr>
        <p:txBody>
          <a:bodyPr/>
          <a:lstStyle/>
          <a:p>
            <a:pPr marL="0" indent="0">
              <a:spcBef>
                <a:spcPts val="0"/>
              </a:spcBef>
              <a:spcAft>
                <a:spcPts val="300"/>
              </a:spcAft>
              <a:buFont typeface="Arial" pitchFamily="34" charset="0"/>
              <a:buNone/>
              <a:defRPr/>
            </a:pPr>
            <a:r>
              <a:rPr lang="en-CA" sz="1050" dirty="0" smtClean="0"/>
              <a:t>Matchar </a:t>
            </a:r>
            <a:r>
              <a:rPr lang="en-CA" sz="1050" dirty="0"/>
              <a:t>DB, Young WB, Rosenberg JH </a:t>
            </a:r>
            <a:r>
              <a:rPr lang="en-CA" sz="1050" i="1" dirty="0"/>
              <a:t>et al.</a:t>
            </a:r>
            <a:r>
              <a:rPr lang="en-CA" sz="1050" dirty="0"/>
              <a:t> Evidence-based guidelines for migraine headache in the primary care setting: pharmacological management of acute attacks. U.S. Headache Consortium. Available at: http://tools.aan.com/professionals/practice/pdfs/gl0087.pdf. Accessed 27 November, 2014.</a:t>
            </a:r>
          </a:p>
          <a:p>
            <a:pPr marL="0" indent="0">
              <a:spcBef>
                <a:spcPts val="0"/>
              </a:spcBef>
              <a:spcAft>
                <a:spcPts val="300"/>
              </a:spcAft>
              <a:buFont typeface="Arial" pitchFamily="34" charset="0"/>
              <a:buNone/>
              <a:defRPr/>
            </a:pPr>
            <a:r>
              <a:rPr lang="en-CA" sz="1050" dirty="0"/>
              <a:t>Mathew NT, Rapoport A, Saper J </a:t>
            </a:r>
            <a:r>
              <a:rPr lang="en-CA" sz="1050" i="1" dirty="0"/>
              <a:t>et al. </a:t>
            </a:r>
            <a:r>
              <a:rPr lang="en-CA" sz="1050" dirty="0"/>
              <a:t>Efficacy of gabapentin in migraine prophylaxis. </a:t>
            </a:r>
            <a:r>
              <a:rPr lang="en-CA" sz="1050" i="1" dirty="0"/>
              <a:t>Headache</a:t>
            </a:r>
            <a:r>
              <a:rPr lang="en-CA" sz="1050" dirty="0"/>
              <a:t>. 2001 Feb;41(2):119-28.</a:t>
            </a:r>
          </a:p>
          <a:p>
            <a:pPr marL="0" indent="0">
              <a:spcBef>
                <a:spcPts val="0"/>
              </a:spcBef>
              <a:spcAft>
                <a:spcPts val="300"/>
              </a:spcAft>
              <a:buFont typeface="Arial" pitchFamily="34" charset="0"/>
              <a:buNone/>
              <a:defRPr/>
            </a:pPr>
            <a:r>
              <a:rPr lang="en-CA" sz="1050" dirty="0"/>
              <a:t>Mauskop A. Nonmedication, alternative, and complementary treatments for migraine. </a:t>
            </a:r>
            <a:r>
              <a:rPr lang="en-CA" sz="1050" i="1" dirty="0"/>
              <a:t>Continuum (Minneap Minn). </a:t>
            </a:r>
            <a:r>
              <a:rPr lang="en-CA" sz="1050" dirty="0"/>
              <a:t>2012;18(4):796-806.</a:t>
            </a:r>
          </a:p>
          <a:p>
            <a:pPr marL="0" indent="0">
              <a:spcBef>
                <a:spcPts val="0"/>
              </a:spcBef>
              <a:spcAft>
                <a:spcPts val="300"/>
              </a:spcAft>
              <a:buFont typeface="Arial" pitchFamily="34" charset="0"/>
              <a:buNone/>
              <a:defRPr/>
            </a:pPr>
            <a:r>
              <a:rPr lang="en-CA" sz="1050" dirty="0"/>
              <a:t>Mullally WJ, Hall K, Goldstein R. Efficacy of biofeedback in the treatment of migraine and tension type headaches. </a:t>
            </a:r>
            <a:r>
              <a:rPr lang="en-CA" sz="1050" i="1" dirty="0"/>
              <a:t>Pain Physician. </a:t>
            </a:r>
            <a:r>
              <a:rPr lang="en-CA" sz="1050" dirty="0"/>
              <a:t>2009;12:1005-11.</a:t>
            </a:r>
          </a:p>
          <a:p>
            <a:pPr marL="0" indent="0">
              <a:spcBef>
                <a:spcPts val="0"/>
              </a:spcBef>
              <a:spcAft>
                <a:spcPts val="300"/>
              </a:spcAft>
              <a:buFont typeface="Arial" pitchFamily="34" charset="0"/>
              <a:buNone/>
              <a:defRPr/>
            </a:pPr>
            <a:r>
              <a:rPr lang="en-CA" sz="1050" dirty="0"/>
              <a:t>National Institute for Health and Care Excellence . Diagnosis and management of headache in young people and adults. CG150. London: NICE; 2012. Available at: https://www.nice.org.uk/guidance/cg150/resources/guidance-headaches-pdf. Accessed 20 May, 2015.</a:t>
            </a:r>
          </a:p>
          <a:p>
            <a:pPr marL="0" indent="0">
              <a:spcBef>
                <a:spcPts val="0"/>
              </a:spcBef>
              <a:spcAft>
                <a:spcPts val="300"/>
              </a:spcAft>
              <a:buFont typeface="Arial" pitchFamily="34" charset="0"/>
              <a:buNone/>
              <a:defRPr/>
            </a:pPr>
            <a:r>
              <a:rPr lang="en-CA" sz="1050" dirty="0"/>
              <a:t>Olesen J, Friberg L, Olsen </a:t>
            </a:r>
            <a:r>
              <a:rPr lang="en-CA" sz="1050" dirty="0" smtClean="0"/>
              <a:t>TS </a:t>
            </a:r>
            <a:r>
              <a:rPr lang="en-CA" sz="1050" i="1" dirty="0"/>
              <a:t>et al.</a:t>
            </a:r>
            <a:r>
              <a:rPr lang="en-CA" sz="1050" dirty="0"/>
              <a:t> Timing and topography of cerebral blood flow, aura, and headache during migraine attacks. </a:t>
            </a:r>
            <a:r>
              <a:rPr lang="en-CA" sz="1050" i="1" dirty="0"/>
              <a:t>Ann Neurol. </a:t>
            </a:r>
            <a:r>
              <a:rPr lang="en-CA" sz="1050" dirty="0"/>
              <a:t>1990;28(6):791-8.</a:t>
            </a:r>
          </a:p>
          <a:p>
            <a:pPr marL="0" indent="0">
              <a:spcBef>
                <a:spcPts val="0"/>
              </a:spcBef>
              <a:spcAft>
                <a:spcPts val="300"/>
              </a:spcAft>
              <a:buFont typeface="Arial" pitchFamily="34" charset="0"/>
              <a:buNone/>
              <a:defRPr/>
            </a:pPr>
            <a:r>
              <a:rPr lang="en-CA" sz="1050" dirty="0"/>
              <a:t>Parsekyan D. Migraine prophylaxis in adult patients. </a:t>
            </a:r>
            <a:r>
              <a:rPr lang="en-CA" sz="1050" i="1" dirty="0"/>
              <a:t>West J Med.</a:t>
            </a:r>
            <a:r>
              <a:rPr lang="en-CA" sz="1050" dirty="0"/>
              <a:t> 2000;173:341-45.</a:t>
            </a:r>
          </a:p>
          <a:p>
            <a:pPr marL="0" indent="0">
              <a:spcBef>
                <a:spcPts val="0"/>
              </a:spcBef>
              <a:spcAft>
                <a:spcPts val="300"/>
              </a:spcAft>
              <a:buFont typeface="Arial" pitchFamily="34" charset="0"/>
              <a:buNone/>
              <a:defRPr/>
            </a:pPr>
            <a:r>
              <a:rPr lang="en-CA" sz="1050" dirty="0"/>
              <a:t>Pietrobon D, Striessnig J. Neurobiology of migraine. </a:t>
            </a:r>
            <a:r>
              <a:rPr lang="en-CA" sz="1050" i="1" dirty="0"/>
              <a:t>Nat Rev Neurosci. </a:t>
            </a:r>
            <a:r>
              <a:rPr lang="en-CA" sz="1050" dirty="0"/>
              <a:t>2003;4:386-98.</a:t>
            </a:r>
          </a:p>
          <a:p>
            <a:pPr marL="0" indent="0">
              <a:spcBef>
                <a:spcPts val="0"/>
              </a:spcBef>
              <a:spcAft>
                <a:spcPts val="300"/>
              </a:spcAft>
              <a:buFont typeface="Arial" pitchFamily="34" charset="0"/>
              <a:buNone/>
              <a:defRPr/>
            </a:pPr>
            <a:r>
              <a:rPr lang="en-CA" sz="1050" dirty="0"/>
              <a:t>Pistoia F, Sacco S, Carolei A. Behavioral therapy for chronic migraine. </a:t>
            </a:r>
            <a:r>
              <a:rPr lang="en-CA" sz="1050" i="1" dirty="0"/>
              <a:t>Curr Pain Headache Rep</a:t>
            </a:r>
            <a:r>
              <a:rPr lang="en-CA" sz="1050" dirty="0"/>
              <a:t>. 2013;17:304.</a:t>
            </a:r>
          </a:p>
          <a:p>
            <a:pPr marL="0" indent="0">
              <a:spcBef>
                <a:spcPts val="0"/>
              </a:spcBef>
              <a:spcAft>
                <a:spcPts val="300"/>
              </a:spcAft>
              <a:buFont typeface="Arial" pitchFamily="34" charset="0"/>
              <a:buNone/>
              <a:defRPr/>
            </a:pPr>
            <a:r>
              <a:rPr lang="en-CA" sz="1050" dirty="0"/>
              <a:t>Pringsheim T, Davenport W, Mackie G </a:t>
            </a:r>
            <a:r>
              <a:rPr lang="en-CA" sz="1050" i="1" dirty="0"/>
              <a:t>et al. </a:t>
            </a:r>
            <a:r>
              <a:rPr lang="en-CA" sz="1050" dirty="0"/>
              <a:t>Canadian Headache Society guideline for migraine prophylaxis. </a:t>
            </a:r>
            <a:r>
              <a:rPr lang="en-CA" sz="1050" i="1" dirty="0"/>
              <a:t>Can J Neurol Sci. </a:t>
            </a:r>
            <a:r>
              <a:rPr lang="en-CA" sz="1050" dirty="0"/>
              <a:t>2012;39(2 Suppl 2):S1-59.</a:t>
            </a:r>
          </a:p>
          <a:p>
            <a:pPr marL="0" indent="0">
              <a:spcBef>
                <a:spcPts val="0"/>
              </a:spcBef>
              <a:spcAft>
                <a:spcPts val="300"/>
              </a:spcAft>
              <a:buFont typeface="Arial" pitchFamily="34" charset="0"/>
              <a:buNone/>
              <a:defRPr/>
            </a:pPr>
            <a:r>
              <a:rPr lang="en-CA" sz="1050" dirty="0"/>
              <a:t>Reed ML, Fanning KM, Serrano D </a:t>
            </a:r>
            <a:r>
              <a:rPr lang="en-CA" sz="1050" i="1" dirty="0"/>
              <a:t>et al. </a:t>
            </a:r>
            <a:r>
              <a:rPr lang="en-CA" sz="1050" dirty="0"/>
              <a:t>Persistent frequent nausea is associated with progression to chronic migraine: AMPP study results. </a:t>
            </a:r>
            <a:r>
              <a:rPr lang="en-CA" sz="1050" i="1" dirty="0"/>
              <a:t>Headache</a:t>
            </a:r>
            <a:r>
              <a:rPr lang="en-CA" sz="1050" dirty="0"/>
              <a:t>. 2015;55:76-87.</a:t>
            </a:r>
          </a:p>
          <a:p>
            <a:pPr marL="0" indent="0">
              <a:spcBef>
                <a:spcPts val="0"/>
              </a:spcBef>
              <a:spcAft>
                <a:spcPts val="300"/>
              </a:spcAft>
              <a:buFont typeface="Arial" pitchFamily="34" charset="0"/>
              <a:buNone/>
              <a:defRPr/>
            </a:pPr>
            <a:r>
              <a:rPr lang="en-CA" sz="1050" dirty="0"/>
              <a:t>Sacco S, Ricci S, Degan D, Carolei A. Migraine in women: the role of hormones and their impact on vascular diseases. J Headache Pain. 2012;13: 177-89.</a:t>
            </a:r>
          </a:p>
          <a:p>
            <a:pPr marL="0" indent="0">
              <a:spcBef>
                <a:spcPts val="0"/>
              </a:spcBef>
              <a:spcAft>
                <a:spcPts val="300"/>
              </a:spcAft>
              <a:buFont typeface="Arial" pitchFamily="34" charset="0"/>
              <a:buNone/>
              <a:defRPr/>
            </a:pPr>
            <a:r>
              <a:rPr lang="en-CA" sz="1050" dirty="0"/>
              <a:t>Schwedt TJ. Chronic migraine. </a:t>
            </a:r>
            <a:r>
              <a:rPr lang="en-CA" sz="1050" i="1" dirty="0"/>
              <a:t>BMJ</a:t>
            </a:r>
            <a:r>
              <a:rPr lang="en-CA" sz="1050" dirty="0"/>
              <a:t>. 2014;348:g1416. </a:t>
            </a:r>
          </a:p>
          <a:p>
            <a:pPr marL="0" indent="0">
              <a:spcBef>
                <a:spcPts val="0"/>
              </a:spcBef>
              <a:spcAft>
                <a:spcPts val="300"/>
              </a:spcAft>
              <a:buFont typeface="Arial" pitchFamily="34" charset="0"/>
              <a:buNone/>
              <a:defRPr/>
            </a:pPr>
            <a:r>
              <a:rPr lang="en-CA" sz="1050" dirty="0"/>
              <a:t>Silberstein SD, Holland S, Freitag F </a:t>
            </a:r>
            <a:r>
              <a:rPr lang="en-CA" sz="1050" i="1" dirty="0"/>
              <a:t>et al. </a:t>
            </a:r>
            <a:r>
              <a:rPr lang="en-CA" sz="1050" dirty="0"/>
              <a:t>Evidence-based guideline update: pharmacologic treatment for episodic migraine prevention in adults: report of the Quality Standards Subcommittee of the American Academy of Neurology and the American Headache Society. </a:t>
            </a:r>
            <a:r>
              <a:rPr lang="en-CA" sz="1050" i="1" dirty="0"/>
              <a:t>Neurology</a:t>
            </a:r>
            <a:r>
              <a:rPr lang="en-CA" sz="1050" dirty="0"/>
              <a:t>. 2012;78:1337-45. </a:t>
            </a:r>
          </a:p>
          <a:p>
            <a:pPr marL="0" indent="0">
              <a:spcBef>
                <a:spcPts val="0"/>
              </a:spcBef>
              <a:spcAft>
                <a:spcPts val="300"/>
              </a:spcAft>
              <a:buFont typeface="Arial" pitchFamily="34" charset="0"/>
              <a:buNone/>
              <a:defRPr/>
            </a:pPr>
            <a:r>
              <a:rPr lang="en-CA" sz="1050" dirty="0"/>
              <a:t>Silberstein SD, Lipton RB, Goadsby PJ. Headache in Clinical Practice. 2nd ed. London, England: Martin Dunitz; 2002.</a:t>
            </a:r>
          </a:p>
          <a:p>
            <a:pPr marL="0" indent="0">
              <a:spcBef>
                <a:spcPts val="0"/>
              </a:spcBef>
              <a:spcAft>
                <a:spcPts val="300"/>
              </a:spcAft>
              <a:buFont typeface="Arial" pitchFamily="34" charset="0"/>
              <a:buNone/>
              <a:defRPr/>
            </a:pPr>
            <a:r>
              <a:rPr lang="en-CA" sz="1050" dirty="0"/>
              <a:t>Silberstein SD, Newman LC, Marmura MJ </a:t>
            </a:r>
            <a:r>
              <a:rPr lang="en-CA" sz="1050" i="1" dirty="0"/>
              <a:t>et al. </a:t>
            </a:r>
            <a:r>
              <a:rPr lang="en-CA" sz="1050" dirty="0"/>
              <a:t>Efficacy endpoints in migraine clinical trials: the importance of assessing freedom from pain. </a:t>
            </a:r>
            <a:r>
              <a:rPr lang="en-CA" sz="1050" i="1" dirty="0"/>
              <a:t>Curr Med Res Opin.</a:t>
            </a:r>
            <a:r>
              <a:rPr lang="en-CA" sz="1050" dirty="0"/>
              <a:t> 2013;29(7):861-7. </a:t>
            </a:r>
          </a:p>
          <a:p>
            <a:pPr marL="0" indent="0">
              <a:spcBef>
                <a:spcPts val="0"/>
              </a:spcBef>
              <a:spcAft>
                <a:spcPts val="300"/>
              </a:spcAft>
              <a:buFont typeface="Arial" pitchFamily="34" charset="0"/>
              <a:buNone/>
              <a:defRPr/>
            </a:pPr>
            <a:r>
              <a:rPr lang="en-CA" sz="1050" dirty="0"/>
              <a:t>Silberstein SD. An update on migraine treatment. </a:t>
            </a:r>
            <a:r>
              <a:rPr lang="en-CA" sz="1050" i="1" dirty="0"/>
              <a:t>Adv Stud Med. </a:t>
            </a:r>
            <a:r>
              <a:rPr lang="en-CA" sz="1050" dirty="0"/>
              <a:t>2005;5(6E):S666-S675.</a:t>
            </a:r>
          </a:p>
          <a:p>
            <a:pPr marL="0" indent="0">
              <a:spcBef>
                <a:spcPts val="0"/>
              </a:spcBef>
              <a:spcAft>
                <a:spcPts val="300"/>
              </a:spcAft>
              <a:buFont typeface="Arial" pitchFamily="34" charset="0"/>
              <a:buNone/>
              <a:defRPr/>
            </a:pPr>
            <a:r>
              <a:rPr lang="en-CA" sz="1050" dirty="0"/>
              <a:t>Steiner TJ, Stovner LJ, Birbeck GL. Migraine: the seventh disabler. </a:t>
            </a:r>
            <a:r>
              <a:rPr lang="en-CA" sz="1050" i="1" dirty="0"/>
              <a:t>J Headache Pain. </a:t>
            </a:r>
            <a:r>
              <a:rPr lang="en-CA" sz="1050" dirty="0"/>
              <a:t>2013;14(1):1</a:t>
            </a:r>
            <a:r>
              <a:rPr lang="en-CA" sz="1050" dirty="0" smtClean="0"/>
              <a:t>.</a:t>
            </a:r>
            <a:endParaRPr lang="en-CA" sz="1050" dirty="0"/>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noProof="0" dirty="0" smtClean="0"/>
              <a:t>Referencias</a:t>
            </a:r>
          </a:p>
        </p:txBody>
      </p:sp>
      <p:sp>
        <p:nvSpPr>
          <p:cNvPr id="7" name="Content Placeholder 2"/>
          <p:cNvSpPr>
            <a:spLocks noGrp="1"/>
          </p:cNvSpPr>
          <p:nvPr>
            <p:ph idx="1"/>
          </p:nvPr>
        </p:nvSpPr>
        <p:spPr>
          <a:xfrm>
            <a:off x="323850" y="1557338"/>
            <a:ext cx="8496300" cy="4525962"/>
          </a:xfrm>
        </p:spPr>
        <p:txBody>
          <a:bodyPr/>
          <a:lstStyle/>
          <a:p>
            <a:pPr marL="0" indent="0">
              <a:spcBef>
                <a:spcPts val="0"/>
              </a:spcBef>
              <a:spcAft>
                <a:spcPts val="300"/>
              </a:spcAft>
              <a:buFont typeface="Arial" pitchFamily="34" charset="0"/>
              <a:buNone/>
              <a:defRPr/>
            </a:pPr>
            <a:r>
              <a:rPr lang="en-CA" sz="1050" dirty="0" smtClean="0"/>
              <a:t>Stewart </a:t>
            </a:r>
            <a:r>
              <a:rPr lang="en-CA" sz="1050" dirty="0"/>
              <a:t>WF, Linet MS, Celantano </a:t>
            </a:r>
            <a:r>
              <a:rPr lang="en-CA" sz="1050" dirty="0" smtClean="0"/>
              <a:t>DD </a:t>
            </a:r>
            <a:r>
              <a:rPr lang="en-CA" sz="1050" i="1" dirty="0"/>
              <a:t>et al.</a:t>
            </a:r>
            <a:r>
              <a:rPr lang="en-CA" sz="1050" dirty="0"/>
              <a:t> Age- and sex-specific incidence rates of migraine with and without visual aura. </a:t>
            </a:r>
            <a:r>
              <a:rPr lang="en-CA" sz="1050" i="1" dirty="0"/>
              <a:t>Am J Epidemiology. </a:t>
            </a:r>
            <a:r>
              <a:rPr lang="en-CA" sz="1050" dirty="0"/>
              <a:t>1991;134:1111-20.</a:t>
            </a:r>
          </a:p>
          <a:p>
            <a:pPr marL="0" indent="0">
              <a:spcBef>
                <a:spcPts val="0"/>
              </a:spcBef>
              <a:spcAft>
                <a:spcPts val="300"/>
              </a:spcAft>
              <a:buFont typeface="Arial" pitchFamily="34" charset="0"/>
              <a:buNone/>
              <a:defRPr/>
            </a:pPr>
            <a:r>
              <a:rPr lang="en-CA" sz="1050" dirty="0"/>
              <a:t>Stewart WF, Lipton RB, Dowson AJ, Sawyer J. Development and testing of the Migraine Disability Assessment (MIDAS) Questionnaire to assess headache-related disability. </a:t>
            </a:r>
            <a:r>
              <a:rPr lang="en-CA" sz="1050" i="1" dirty="0"/>
              <a:t>Neurology</a:t>
            </a:r>
            <a:r>
              <a:rPr lang="en-CA" sz="1050" dirty="0"/>
              <a:t>. 2001;56(6 Suppl 1):S20-8.</a:t>
            </a:r>
          </a:p>
          <a:p>
            <a:pPr marL="0" indent="0">
              <a:spcBef>
                <a:spcPts val="0"/>
              </a:spcBef>
              <a:spcAft>
                <a:spcPts val="300"/>
              </a:spcAft>
              <a:buFont typeface="Arial" pitchFamily="34" charset="0"/>
              <a:buNone/>
              <a:defRPr/>
            </a:pPr>
            <a:r>
              <a:rPr lang="en-CA" sz="1050" dirty="0"/>
              <a:t>Stokes M, Becker WJ, Lipton RB </a:t>
            </a:r>
            <a:r>
              <a:rPr lang="en-CA" sz="1050" i="1" dirty="0"/>
              <a:t>et al. </a:t>
            </a:r>
            <a:r>
              <a:rPr lang="en-CA" sz="1050" dirty="0"/>
              <a:t>Cost of health care among patients with chronic and episodic migraine in Canada and the USA: results from the International Burden of Migraine Study (IBMS). </a:t>
            </a:r>
            <a:r>
              <a:rPr lang="en-CA" sz="1050" i="1" dirty="0"/>
              <a:t>Headache</a:t>
            </a:r>
            <a:r>
              <a:rPr lang="en-CA" sz="1050" dirty="0"/>
              <a:t>. 2011;51(7):1058-77. </a:t>
            </a:r>
          </a:p>
          <a:p>
            <a:pPr marL="0" indent="0">
              <a:spcBef>
                <a:spcPts val="0"/>
              </a:spcBef>
              <a:spcAft>
                <a:spcPts val="300"/>
              </a:spcAft>
              <a:buFont typeface="Arial" pitchFamily="34" charset="0"/>
              <a:buNone/>
              <a:defRPr/>
            </a:pPr>
            <a:r>
              <a:rPr lang="en-CA" sz="1050" dirty="0"/>
              <a:t>Tepper SJ, Tepper DE. Diagnosis of Migraine and Tension-type Headache. In: Tepper SJ, Tepper DE, eds. The Cleveland Clinic Manual of Headache Therapy. 2nd Edition. NY: Springer, 2014.Headache Classification Committee of the International Headache Society (IHS).</a:t>
            </a:r>
          </a:p>
          <a:p>
            <a:pPr marL="0" indent="0">
              <a:spcBef>
                <a:spcPts val="0"/>
              </a:spcBef>
              <a:spcAft>
                <a:spcPts val="300"/>
              </a:spcAft>
              <a:buFont typeface="Arial" pitchFamily="34" charset="0"/>
              <a:buNone/>
              <a:defRPr/>
            </a:pPr>
            <a:r>
              <a:rPr lang="en-CA" sz="1050" dirty="0"/>
              <a:t>Tietjen GE, Brandes JL, Peterlin BL </a:t>
            </a:r>
            <a:r>
              <a:rPr lang="en-CA" sz="1050" i="1" dirty="0"/>
              <a:t>et al. </a:t>
            </a:r>
            <a:r>
              <a:rPr lang="en-CA" sz="1050" dirty="0"/>
              <a:t>Childhood maltreatment and migraine (part I). Prevalence and adult revictimization: a multicenter headache clinic survey. </a:t>
            </a:r>
            <a:r>
              <a:rPr lang="en-CA" sz="1050" i="1" dirty="0"/>
              <a:t>Headache</a:t>
            </a:r>
            <a:r>
              <a:rPr lang="en-CA" sz="1050" dirty="0"/>
              <a:t>. 2010;50:20-31.</a:t>
            </a:r>
          </a:p>
          <a:p>
            <a:pPr marL="0" indent="0">
              <a:spcBef>
                <a:spcPts val="0"/>
              </a:spcBef>
              <a:spcAft>
                <a:spcPts val="300"/>
              </a:spcAft>
              <a:buFont typeface="Arial" pitchFamily="34" charset="0"/>
              <a:buNone/>
              <a:defRPr/>
            </a:pPr>
            <a:r>
              <a:rPr lang="en-CA" sz="1050" dirty="0"/>
              <a:t>Tietjen GE, Brandes JL, Peterlin BL </a:t>
            </a:r>
            <a:r>
              <a:rPr lang="en-CA" sz="1050" i="1" dirty="0"/>
              <a:t>et al. </a:t>
            </a:r>
            <a:r>
              <a:rPr lang="en-CA" sz="1050" dirty="0"/>
              <a:t>Childhood maltreatment and migraine (part II). Emotional abuse as a risk factor for headache chronification. </a:t>
            </a:r>
            <a:r>
              <a:rPr lang="en-CA" sz="1050" i="1" dirty="0"/>
              <a:t>Headache</a:t>
            </a:r>
            <a:r>
              <a:rPr lang="en-CA" sz="1050" dirty="0"/>
              <a:t>. 2010;50:32-41.</a:t>
            </a:r>
          </a:p>
          <a:p>
            <a:pPr marL="0" indent="0">
              <a:spcBef>
                <a:spcPts val="0"/>
              </a:spcBef>
              <a:spcAft>
                <a:spcPts val="300"/>
              </a:spcAft>
              <a:buFont typeface="Arial" pitchFamily="34" charset="0"/>
              <a:buNone/>
              <a:defRPr/>
            </a:pPr>
            <a:r>
              <a:rPr lang="en-CA" sz="1050" dirty="0"/>
              <a:t>Winner P. Pediatric and Adolescent Migraine. Available at: http://www.americanheadachesociety.org/assets/1/7/Paul_Winner_-_pediatric_and_Adolescent_Migraine.pdf. Accessed March 31, 2015.</a:t>
            </a:r>
          </a:p>
          <a:p>
            <a:pPr marL="0" indent="0">
              <a:spcBef>
                <a:spcPts val="0"/>
              </a:spcBef>
              <a:spcAft>
                <a:spcPts val="300"/>
              </a:spcAft>
              <a:buFont typeface="Arial" pitchFamily="34" charset="0"/>
              <a:buNone/>
              <a:defRPr/>
            </a:pPr>
            <a:r>
              <a:rPr lang="en-CA" sz="1050" dirty="0"/>
              <a:t>Woods RP, Iacoboni M, Mazziotta JC. Brief report: bilateral spreading cerebral hypoperfusion during spontaneous migraine headache. </a:t>
            </a:r>
            <a:r>
              <a:rPr lang="en-CA" sz="1050" i="1" dirty="0"/>
              <a:t>N Engl J Med. </a:t>
            </a:r>
            <a:r>
              <a:rPr lang="en-CA" sz="1050" dirty="0"/>
              <a:t>1994;331(25):1689-92.</a:t>
            </a:r>
          </a:p>
          <a:p>
            <a:pPr marL="0" indent="0">
              <a:spcBef>
                <a:spcPts val="0"/>
              </a:spcBef>
              <a:spcAft>
                <a:spcPts val="300"/>
              </a:spcAft>
              <a:buFont typeface="Arial" pitchFamily="34" charset="0"/>
              <a:buNone/>
              <a:defRPr/>
            </a:pPr>
            <a:r>
              <a:rPr lang="en-CA" sz="1050" dirty="0"/>
              <a:t>World Health Organization. Headache disorders. Fact sheet number 277. 2012. Available at: http://www.who.int/mediacentre/factsheets/fs277/en/.</a:t>
            </a:r>
          </a:p>
          <a:p>
            <a:pPr marL="0" indent="0">
              <a:spcBef>
                <a:spcPts val="0"/>
              </a:spcBef>
              <a:spcAft>
                <a:spcPts val="300"/>
              </a:spcAft>
              <a:buFont typeface="Arial" pitchFamily="34" charset="0"/>
              <a:buNone/>
              <a:defRPr/>
            </a:pPr>
            <a:r>
              <a:rPr lang="en-CA" sz="1050" dirty="0" smtClean="0"/>
              <a:t>Worthington </a:t>
            </a:r>
            <a:r>
              <a:rPr lang="en-CA" sz="1050" dirty="0"/>
              <a:t>I, Pringsheim T, Gawel MJ </a:t>
            </a:r>
            <a:r>
              <a:rPr lang="en-CA" sz="1050" i="1" dirty="0"/>
              <a:t>et al</a:t>
            </a:r>
            <a:r>
              <a:rPr lang="en-CA" sz="1050" dirty="0"/>
              <a:t>. Canadian Headache Society Guideline: acute drug therapy for migraine headache. </a:t>
            </a:r>
            <a:r>
              <a:rPr lang="en-CA" sz="1050" i="1" dirty="0"/>
              <a:t>Can J Neurol Sci. </a:t>
            </a:r>
            <a:r>
              <a:rPr lang="en-CA" sz="1050" dirty="0"/>
              <a:t>2013;40(5 Suppl 3):S1-S80.</a:t>
            </a:r>
          </a:p>
          <a:p>
            <a:pPr marL="0" indent="0">
              <a:spcBef>
                <a:spcPts val="0"/>
              </a:spcBef>
              <a:spcAft>
                <a:spcPts val="300"/>
              </a:spcAft>
              <a:buFont typeface="Arial" pitchFamily="34" charset="0"/>
              <a:buNone/>
              <a:defRPr/>
            </a:pPr>
            <a:r>
              <a:rPr lang="en-CA" sz="1050" dirty="0"/>
              <a:t>Worthington I, Pringsheim T, Gawel MJ </a:t>
            </a:r>
            <a:r>
              <a:rPr lang="en-CA" sz="1050" i="1" dirty="0"/>
              <a:t>et al. </a:t>
            </a:r>
            <a:r>
              <a:rPr lang="en-CA" sz="1050" dirty="0"/>
              <a:t>Pharmacological acute migraine treatment strategies: choosing the right drug for a specific patient. </a:t>
            </a:r>
            <a:r>
              <a:rPr lang="en-CA" sz="1050" i="1" dirty="0"/>
              <a:t>Can J Neurol Sci.</a:t>
            </a:r>
            <a:r>
              <a:rPr lang="en-CA" sz="1050" dirty="0"/>
              <a:t> 2013;40(5 Suppl 3):S33-S62.</a:t>
            </a:r>
          </a:p>
          <a:p>
            <a:pPr marL="0" indent="0">
              <a:spcBef>
                <a:spcPts val="0"/>
              </a:spcBef>
              <a:spcAft>
                <a:spcPts val="300"/>
              </a:spcAft>
              <a:buFont typeface="Arial" pitchFamily="34" charset="0"/>
              <a:buNone/>
              <a:defRPr/>
            </a:pPr>
            <a:r>
              <a:rPr lang="en-CA" sz="1050" dirty="0"/>
              <a:t>Yang CP, Chang MH, Liu PE </a:t>
            </a:r>
            <a:r>
              <a:rPr lang="en-CA" sz="1050" i="1" dirty="0"/>
              <a:t>et al. </a:t>
            </a:r>
            <a:r>
              <a:rPr lang="en-CA" sz="1050" dirty="0"/>
              <a:t>Acupuncture versus topiramate in chronic migraine prophylaxis: a randomized clinical trial. </a:t>
            </a:r>
            <a:r>
              <a:rPr lang="en-CA" sz="1050" i="1" dirty="0"/>
              <a:t>Cephalalgia</a:t>
            </a:r>
            <a:r>
              <a:rPr lang="en-CA" sz="1050" dirty="0"/>
              <a:t>. 2011;31(15):1510-21.</a:t>
            </a:r>
          </a:p>
          <a:p>
            <a:pPr marL="0" indent="0">
              <a:spcBef>
                <a:spcPts val="0"/>
              </a:spcBef>
              <a:spcAft>
                <a:spcPts val="300"/>
              </a:spcAft>
              <a:buFont typeface="Arial" pitchFamily="34" charset="0"/>
              <a:buNone/>
              <a:defRPr/>
            </a:pPr>
            <a:endParaRPr lang="en-CA" sz="105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t="15112" b="14738"/>
          <a:stretch>
            <a:fillRect/>
          </a:stretch>
        </p:blipFill>
        <p:spPr bwMode="auto">
          <a:xfrm>
            <a:off x="1731963" y="1587500"/>
            <a:ext cx="5253037"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1281113" y="2536825"/>
            <a:ext cx="6553200" cy="201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0000"/>
              </a:lnSpc>
              <a:spcBef>
                <a:spcPts val="0"/>
              </a:spcBef>
              <a:spcAft>
                <a:spcPts val="0"/>
              </a:spcAft>
              <a:defRPr/>
            </a:pPr>
            <a:r>
              <a:rPr lang="es-MX" sz="4000" b="1" cap="small" dirty="0" smtClean="0">
                <a:solidFill>
                  <a:srgbClr val="E96E09"/>
                </a:solidFill>
              </a:rPr>
              <a:t>¿cuáles son los tipos más comunes de CEFALEAS que atiende en su práctica?</a:t>
            </a:r>
            <a:endParaRPr lang="es-MX" sz="4000" b="1" cap="small" dirty="0">
              <a:solidFill>
                <a:srgbClr val="E96E09"/>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9_Office Theme">
  <a:themeElements>
    <a:clrScheme name="Custom 10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Custom 101">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15683</TotalTime>
  <Words>20488</Words>
  <Application>Microsoft Macintosh PowerPoint</Application>
  <PresentationFormat>On-screen Show (4:3)</PresentationFormat>
  <Paragraphs>1708</Paragraphs>
  <Slides>87</Slides>
  <Notes>87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87</vt:i4>
      </vt:variant>
    </vt:vector>
  </HeadingPairs>
  <TitlesOfParts>
    <vt:vector size="91" baseType="lpstr">
      <vt:lpstr>9_Office Theme</vt:lpstr>
      <vt:lpstr>10_Office Theme</vt:lpstr>
      <vt:lpstr>Excel.Chart.8</vt:lpstr>
      <vt:lpstr>Chart</vt:lpstr>
      <vt:lpstr>PowerPoint Presentation</vt:lpstr>
      <vt:lpstr>Comité de Desarrollo del Módulo de Migraña</vt:lpstr>
      <vt:lpstr>Objetivos de aprendizaje</vt:lpstr>
      <vt:lpstr>Clasificación de Cefalea</vt:lpstr>
      <vt:lpstr>ICHD-3, Clasificación Internacional de Trastornos por Cefalea (3rd Edición, Versión Beta)</vt:lpstr>
      <vt:lpstr>Trastornos Por Cefalea</vt:lpstr>
      <vt:lpstr>¿Qué es la migraña?</vt:lpstr>
      <vt:lpstr>Clasificación de Migraña</vt:lpstr>
      <vt:lpstr>PowerPoint Presentation</vt:lpstr>
      <vt:lpstr>PowerPoint Presentation</vt:lpstr>
      <vt:lpstr>Sensibilización Central/Alodinia en Migraña</vt:lpstr>
      <vt:lpstr>Migraña con Aura</vt:lpstr>
      <vt:lpstr>PowerPoint Presentation</vt:lpstr>
      <vt:lpstr>Prevalencia de la Migraña</vt:lpstr>
      <vt:lpstr>Heredabilidad de la Migraña: Cuando los Pacientes Preguntan “¿Por Qué a Mí?”</vt:lpstr>
      <vt:lpstr>Cambios Hormonales e Incidencia de Migraña sin Aura en Mujeres</vt:lpstr>
      <vt:lpstr>Embarazo y migrañas</vt:lpstr>
      <vt:lpstr>Migraña y Anticonceptivos Orales</vt:lpstr>
      <vt:lpstr>PowerPoint Presentation</vt:lpstr>
      <vt:lpstr>Principales Síntomas de Migraña</vt:lpstr>
      <vt:lpstr> Migraña Crónica (MC)</vt:lpstr>
      <vt:lpstr>Factores Asociados con la Transformación y Reversión de Migraña Crónica(MC)</vt:lpstr>
      <vt:lpstr>Cefalea por Uso Excesivo de Medicamentos (CUEM)</vt:lpstr>
      <vt:lpstr>Subtipos de Cefalea por Uso Excesivo de Medicamentos (CUEM)</vt:lpstr>
      <vt:lpstr>Características Típicas de la Migraña Con Aura</vt:lpstr>
      <vt:lpstr>Aura Visual de Migraña</vt:lpstr>
      <vt:lpstr>Aura de Migraña</vt:lpstr>
      <vt:lpstr>Síntomas Somatosensoriales en Migraña (Parestesia-hipoestesia)</vt:lpstr>
      <vt:lpstr>PowerPoint Presentation</vt:lpstr>
      <vt:lpstr>Pregunta para Discusión</vt:lpstr>
      <vt:lpstr>Importancia de Diagnosticar la Migraña</vt:lpstr>
      <vt:lpstr>Cefalea e Historia del Paciente: Preguntas Clave que se Deben Hacer a los Pacientes </vt:lpstr>
      <vt:lpstr>Evaluación Diagnóstica de Migraña</vt:lpstr>
      <vt:lpstr>Señales de Advertencia en el Diagnóstico de Cefalea </vt:lpstr>
      <vt:lpstr>Señales de Advertencia en el Diagnóstico de Cefalea </vt:lpstr>
      <vt:lpstr>Criterios de Diagnóstico ICHD-3 para  Migraña sin Aura </vt:lpstr>
      <vt:lpstr>Criterios de Diagnóstico ICHD-3 para  Migraña con Aura </vt:lpstr>
      <vt:lpstr>Criterios de Diagnóstico ICHD-3 para  Migraña Crónica</vt:lpstr>
      <vt:lpstr>PowerPoint Presentation</vt:lpstr>
      <vt:lpstr>Diario de Cefalea</vt:lpstr>
      <vt:lpstr>Filtros Breves para Migraña, Impacto de la Migraña, y Respuesta al Tratamiento</vt:lpstr>
      <vt:lpstr>Imágenes para Migraña</vt:lpstr>
      <vt:lpstr>PowerPoint Presentation</vt:lpstr>
      <vt:lpstr>Impacto Económico de la Migraña– América del Norte</vt:lpstr>
      <vt:lpstr>Impacto Económico de la Migraña- Europa</vt:lpstr>
      <vt:lpstr>Impacto de la Migraña en las Vidas Cotidianas de los Pacientes</vt:lpstr>
      <vt:lpstr>Comorbilidades de la Migraña</vt:lpstr>
      <vt:lpstr>PowerPoint Presentation</vt:lpstr>
      <vt:lpstr>Pregunta para Discusión</vt:lpstr>
      <vt:lpstr>Manejo de la Migraña</vt:lpstr>
      <vt:lpstr>Evaluando los Gatillo de la Migraña</vt:lpstr>
      <vt:lpstr>Gatillos de Migraña Reportados Comúnmente</vt:lpstr>
      <vt:lpstr>Metas del Tratamiento Agudo de Migraña</vt:lpstr>
      <vt:lpstr>¿Cuál es el Tratamiento Exitoso de un Ataque de Migraña?</vt:lpstr>
      <vt:lpstr>U.S. Headache Consortium – Metas del Tratamiento de Migraña</vt:lpstr>
      <vt:lpstr>Visión General del Tratamiento de Migraña</vt:lpstr>
      <vt:lpstr>PowerPoint Presentation</vt:lpstr>
      <vt:lpstr>Terapia No-Farmacológica de Migraña</vt:lpstr>
      <vt:lpstr>PowerPoint Presentation</vt:lpstr>
      <vt:lpstr>Atención Estratificada de Migraña</vt:lpstr>
      <vt:lpstr>Consideraciones para Seleccionar un Medicamento para el Tratamiento Agudo de Migraña</vt:lpstr>
      <vt:lpstr>Medicamentos para el Manejo Agudo de Migraña</vt:lpstr>
      <vt:lpstr>Manejo Agudo de  Migraña Durante el Embarazo</vt:lpstr>
      <vt:lpstr>Profilaxis de Migraña Durante  el Embarazo</vt:lpstr>
      <vt:lpstr>Migraña Pediátrica</vt:lpstr>
      <vt:lpstr>Características Clave para el Diagnóstico de Migraña Pediátrica</vt:lpstr>
      <vt:lpstr>Señales de Advertencia en el Diagnóstico de Migraña Pediátrica</vt:lpstr>
      <vt:lpstr>Farmacoterapias para Migraña Pediátrica y Adolescente</vt:lpstr>
      <vt:lpstr>PowerPoint Presentation</vt:lpstr>
      <vt:lpstr>Guías EFNS para el Inicio de la Terapia Profiláctica para Migraña</vt:lpstr>
      <vt:lpstr>Terapias Profilácticas para Migraña</vt:lpstr>
      <vt:lpstr>Tratamientos de Profilaxis para Migraña</vt:lpstr>
      <vt:lpstr>Pregunta para Discusión</vt:lpstr>
      <vt:lpstr>PowerPoint Presentation</vt:lpstr>
      <vt:lpstr>Guías AAN/AHS para Prevención de Migraña Episódica en Adultos</vt:lpstr>
      <vt:lpstr>Guías CHS para la Terapia de Migraña Aguda</vt:lpstr>
      <vt:lpstr>Guías CHS Para Profilaxis Para Migraña</vt:lpstr>
      <vt:lpstr>Guías CHS Para Profilaxis Para Migraña</vt:lpstr>
      <vt:lpstr>Consenso Latinoamericano sobre las Guías para el Tratamiento de Migraña Crónica</vt:lpstr>
      <vt:lpstr>Guía EFNS sobre el Tratamiento de Migraña– Terapias Agudas</vt:lpstr>
      <vt:lpstr>Guía EFNS sobre el Tratamiento de Migraña – Terapias Profilácticas</vt:lpstr>
      <vt:lpstr>Mensajes Clave</vt:lpstr>
      <vt:lpstr>Referencias</vt:lpstr>
      <vt:lpstr>Referencias</vt:lpstr>
      <vt:lpstr>Referencias</vt:lpstr>
      <vt:lpstr>Referencias</vt:lpstr>
      <vt:lpstr>Referencias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Thomson</dc:creator>
  <cp:lastModifiedBy>nazli</cp:lastModifiedBy>
  <cp:revision>1413</cp:revision>
  <cp:lastPrinted>2015-06-02T14:44:21Z</cp:lastPrinted>
  <dcterms:created xsi:type="dcterms:W3CDTF">2015-01-05T20:47:32Z</dcterms:created>
  <dcterms:modified xsi:type="dcterms:W3CDTF">2015-12-08T02:07:41Z</dcterms:modified>
</cp:coreProperties>
</file>