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916" r:id="rId2"/>
  </p:sldMasterIdLst>
  <p:notesMasterIdLst>
    <p:notesMasterId r:id="rId90"/>
  </p:notesMasterIdLst>
  <p:handoutMasterIdLst>
    <p:handoutMasterId r:id="rId91"/>
  </p:handoutMasterIdLst>
  <p:sldIdLst>
    <p:sldId id="485" r:id="rId3"/>
    <p:sldId id="521" r:id="rId4"/>
    <p:sldId id="486" r:id="rId5"/>
    <p:sldId id="555" r:id="rId6"/>
    <p:sldId id="502" r:id="rId7"/>
    <p:sldId id="276" r:id="rId8"/>
    <p:sldId id="587" r:id="rId9"/>
    <p:sldId id="588" r:id="rId10"/>
    <p:sldId id="522" r:id="rId11"/>
    <p:sldId id="268" r:id="rId12"/>
    <p:sldId id="586" r:id="rId13"/>
    <p:sldId id="479" r:id="rId14"/>
    <p:sldId id="295" r:id="rId15"/>
    <p:sldId id="575" r:id="rId16"/>
    <p:sldId id="506" r:id="rId17"/>
    <p:sldId id="531" r:id="rId18"/>
    <p:sldId id="534" r:id="rId19"/>
    <p:sldId id="540" r:id="rId20"/>
    <p:sldId id="270" r:id="rId21"/>
    <p:sldId id="542" r:id="rId22"/>
    <p:sldId id="543" r:id="rId23"/>
    <p:sldId id="544" r:id="rId24"/>
    <p:sldId id="568" r:id="rId25"/>
    <p:sldId id="574" r:id="rId26"/>
    <p:sldId id="545" r:id="rId27"/>
    <p:sldId id="564" r:id="rId28"/>
    <p:sldId id="565" r:id="rId29"/>
    <p:sldId id="566" r:id="rId30"/>
    <p:sldId id="269" r:id="rId31"/>
    <p:sldId id="523" r:id="rId32"/>
    <p:sldId id="314" r:id="rId33"/>
    <p:sldId id="345" r:id="rId34"/>
    <p:sldId id="346" r:id="rId35"/>
    <p:sldId id="508" r:id="rId36"/>
    <p:sldId id="509" r:id="rId37"/>
    <p:sldId id="317" r:id="rId38"/>
    <p:sldId id="318" r:id="rId39"/>
    <p:sldId id="319" r:id="rId40"/>
    <p:sldId id="271" r:id="rId41"/>
    <p:sldId id="513" r:id="rId42"/>
    <p:sldId id="514" r:id="rId43"/>
    <p:sldId id="355" r:id="rId44"/>
    <p:sldId id="278" r:id="rId45"/>
    <p:sldId id="296" r:id="rId46"/>
    <p:sldId id="546" r:id="rId47"/>
    <p:sldId id="299" r:id="rId48"/>
    <p:sldId id="547" r:id="rId49"/>
    <p:sldId id="281" r:id="rId50"/>
    <p:sldId id="524" r:id="rId51"/>
    <p:sldId id="350" r:id="rId52"/>
    <p:sldId id="311" r:id="rId53"/>
    <p:sldId id="577" r:id="rId54"/>
    <p:sldId id="351" r:id="rId55"/>
    <p:sldId id="519" r:id="rId56"/>
    <p:sldId id="352" r:id="rId57"/>
    <p:sldId id="354" r:id="rId58"/>
    <p:sldId id="284" r:id="rId59"/>
    <p:sldId id="518" r:id="rId60"/>
    <p:sldId id="287" r:id="rId61"/>
    <p:sldId id="591" r:id="rId62"/>
    <p:sldId id="592" r:id="rId63"/>
    <p:sldId id="593" r:id="rId64"/>
    <p:sldId id="594" r:id="rId65"/>
    <p:sldId id="595" r:id="rId66"/>
    <p:sldId id="596" r:id="rId67"/>
    <p:sldId id="597" r:id="rId68"/>
    <p:sldId id="598" r:id="rId69"/>
    <p:sldId id="599" r:id="rId70"/>
    <p:sldId id="600" r:id="rId71"/>
    <p:sldId id="601" r:id="rId72"/>
    <p:sldId id="602" r:id="rId73"/>
    <p:sldId id="603" r:id="rId74"/>
    <p:sldId id="604" r:id="rId75"/>
    <p:sldId id="605" r:id="rId76"/>
    <p:sldId id="606" r:id="rId77"/>
    <p:sldId id="607" r:id="rId78"/>
    <p:sldId id="608" r:id="rId79"/>
    <p:sldId id="609" r:id="rId80"/>
    <p:sldId id="610" r:id="rId81"/>
    <p:sldId id="611" r:id="rId82"/>
    <p:sldId id="612" r:id="rId83"/>
    <p:sldId id="613" r:id="rId84"/>
    <p:sldId id="614" r:id="rId85"/>
    <p:sldId id="615" r:id="rId86"/>
    <p:sldId id="616" r:id="rId87"/>
    <p:sldId id="617" r:id="rId88"/>
    <p:sldId id="618" r:id="rId8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5ED"/>
    <a:srgbClr val="E7EBF6"/>
    <a:srgbClr val="0C6FCF"/>
    <a:srgbClr val="66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2" autoAdjust="0"/>
    <p:restoredTop sz="80576" autoAdjust="0"/>
  </p:normalViewPr>
  <p:slideViewPr>
    <p:cSldViewPr>
      <p:cViewPr>
        <p:scale>
          <a:sx n="70" d="100"/>
          <a:sy n="70" d="100"/>
        </p:scale>
        <p:origin x="-2268" y="-432"/>
      </p:cViewPr>
      <p:guideLst>
        <p:guide orient="horz" pos="2160"/>
        <p:guide pos="2880"/>
      </p:guideLst>
    </p:cSldViewPr>
  </p:slideViewPr>
  <p:notesTextViewPr>
    <p:cViewPr>
      <p:scale>
        <a:sx n="1" d="1"/>
        <a:sy n="1" d="1"/>
      </p:scale>
      <p:origin x="0" y="0"/>
    </p:cViewPr>
  </p:notesTextViewPr>
  <p:sorterViewPr>
    <p:cViewPr>
      <p:scale>
        <a:sx n="66" d="100"/>
        <a:sy n="66" d="100"/>
      </p:scale>
      <p:origin x="0" y="144"/>
    </p:cViewPr>
  </p:sorterViewPr>
  <p:notesViewPr>
    <p:cSldViewPr>
      <p:cViewPr varScale="1">
        <p:scale>
          <a:sx n="74" d="100"/>
          <a:sy n="74" d="100"/>
        </p:scale>
        <p:origin x="-4080" y="-90"/>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7F5084-A731-4106-9D6A-6F86B254A473}" type="datetimeFigureOut">
              <a:rPr lang="en-CA"/>
              <a:pPr>
                <a:defRPr/>
              </a:pPr>
              <a:t>08/12/2015</a:t>
            </a:fld>
            <a:endParaRPr lang="en-CA"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19E704-A8EF-408E-B1AB-5611E467AB46}" type="slidenum">
              <a:rPr lang="en-CA"/>
              <a:pPr>
                <a:defRPr/>
              </a:pPr>
              <a:t>‹#›</a:t>
            </a:fld>
            <a:endParaRPr lang="en-CA" dirty="0"/>
          </a:p>
        </p:txBody>
      </p:sp>
    </p:spTree>
    <p:extLst>
      <p:ext uri="{BB962C8B-B14F-4D97-AF65-F5344CB8AC3E}">
        <p14:creationId xmlns:p14="http://schemas.microsoft.com/office/powerpoint/2010/main" val="268609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B4B7A9DC-9A63-4F3F-8C38-FBAD41F978D9}" type="datetimeFigureOut">
              <a:rPr lang="en-CA"/>
              <a:pPr>
                <a:defRPr/>
              </a:pPr>
              <a:t>08/12/2015</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CA"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1C28FF91-F4AA-4020-B9DB-7146F1D7CCC5}" type="slidenum">
              <a:rPr lang="en-CA"/>
              <a:pPr>
                <a:defRPr/>
              </a:pPr>
              <a:t>‹#›</a:t>
            </a:fld>
            <a:endParaRPr lang="en-CA" dirty="0"/>
          </a:p>
        </p:txBody>
      </p:sp>
    </p:spTree>
    <p:extLst>
      <p:ext uri="{BB962C8B-B14F-4D97-AF65-F5344CB8AC3E}">
        <p14:creationId xmlns:p14="http://schemas.microsoft.com/office/powerpoint/2010/main" val="29639192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medicine.medscape.com/article/1142556-overvie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tools.aan.com/professionals/practice/pdfs/gl0087.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nccam.nih.gov/sites/nccam.nih.gov/files/D462.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98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01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AA4E0A1-7C34-4E07-BAE4-D604C3704EF4}" type="slidenum">
              <a:rPr lang="en-CA" altLang="fr-FR" smtClean="0"/>
              <a:pPr fontAlgn="base">
                <a:spcBef>
                  <a:spcPct val="0"/>
                </a:spcBef>
                <a:spcAft>
                  <a:spcPct val="0"/>
                </a:spcAft>
                <a:defRPr/>
              </a:pPr>
              <a:t>1</a:t>
            </a:fld>
            <a:endParaRPr lang="en-CA"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90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933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A12945-11E6-4C6C-9953-2F7FD4ECB9A6}" type="slidenum">
              <a:rPr lang="en-CA" altLang="fr-FR" smtClean="0"/>
              <a:pPr fontAlgn="base">
                <a:spcBef>
                  <a:spcPct val="0"/>
                </a:spcBef>
                <a:spcAft>
                  <a:spcPct val="0"/>
                </a:spcAft>
                <a:defRPr/>
              </a:pPr>
              <a:t>10</a:t>
            </a:fld>
            <a:endParaRPr lang="en-CA" alt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décrit la sensibilisation centrale/l’</a:t>
            </a:r>
            <a:r>
              <a:rPr lang="fr-CA" altLang="fr-FR" noProof="0" dirty="0" err="1" smtClean="0"/>
              <a:t>allodynie</a:t>
            </a:r>
            <a:r>
              <a:rPr lang="fr-CA" altLang="fr-FR" noProof="0" dirty="0" smtClean="0"/>
              <a:t> (douleur due à un st</a:t>
            </a:r>
            <a:r>
              <a:rPr lang="fr-CA" altLang="en-US" noProof="0" dirty="0" smtClean="0"/>
              <a:t>imulus qui ne provoque pas de douleur en général) de la migraine.</a:t>
            </a:r>
            <a:r>
              <a:rPr lang="fr-CA" altLang="en-US" baseline="0" noProof="0" dirty="0" smtClean="0"/>
              <a:t> Lors d’une crise migraineuse, la sensibilité sensorielle est accrue et les symptômes sont régulés par des mécanismes centraux ou périphériques. La douleur lancinante et l’</a:t>
            </a:r>
            <a:r>
              <a:rPr lang="fr-CA" altLang="en-US" noProof="0" dirty="0" smtClean="0"/>
              <a:t>exacerbation de</a:t>
            </a:r>
            <a:r>
              <a:rPr lang="fr-CA" altLang="en-US" baseline="0" noProof="0" dirty="0" smtClean="0"/>
              <a:t> la douleur sont le résultat de la sensibilisation périphérique</a:t>
            </a:r>
            <a:r>
              <a:rPr lang="fr-CA" altLang="en-US" noProof="0" dirty="0" smtClean="0"/>
              <a:t>, alors que l’</a:t>
            </a:r>
            <a:r>
              <a:rPr lang="fr-CA" altLang="en-US" noProof="0" dirty="0" err="1" smtClean="0"/>
              <a:t>allodynie</a:t>
            </a:r>
            <a:r>
              <a:rPr lang="fr-CA" altLang="en-US" noProof="0" dirty="0" smtClean="0"/>
              <a:t> cutanée est provoquée par la sensibilisation</a:t>
            </a:r>
            <a:r>
              <a:rPr lang="fr-CA" altLang="en-US" baseline="0" noProof="0" dirty="0" smtClean="0"/>
              <a:t> centrale</a:t>
            </a:r>
            <a:r>
              <a:rPr lang="fr-CA" altLang="en-US" noProof="0" dirty="0" smtClean="0"/>
              <a:t>.</a:t>
            </a:r>
          </a:p>
          <a:p>
            <a:pPr eaLnBrk="1" hangingPunct="1">
              <a:spcBef>
                <a:spcPct val="0"/>
              </a:spcBef>
              <a:spcAft>
                <a:spcPts val="600"/>
              </a:spcAft>
            </a:pPr>
            <a:r>
              <a:rPr lang="fr-CA" altLang="fr-FR" noProof="0" dirty="0" smtClean="0"/>
              <a:t>Remarque : cette diapositive</a:t>
            </a:r>
            <a:r>
              <a:rPr lang="fr-CA" altLang="fr-FR" baseline="0" noProof="0" dirty="0" smtClean="0"/>
              <a:t> fait uniquement référence aux crises migraineuses aiguës</a:t>
            </a:r>
            <a:r>
              <a:rPr lang="fr-CA" altLang="fr-FR" noProof="0" dirty="0" smtClean="0"/>
              <a:t>. Elle n’inclut pas les effets secondaires de la migraine. La</a:t>
            </a:r>
            <a:r>
              <a:rPr lang="fr-CA" altLang="fr-FR" baseline="0" noProof="0" dirty="0" smtClean="0"/>
              <a:t> sensibilisation centrale peut persister chez certains patients et est concernée par l’évolution vers la migraine chronique. C’est pourquoi il est important d’évaluer les </a:t>
            </a:r>
            <a:r>
              <a:rPr lang="fr-CA" altLang="fr-FR" baseline="0" noProof="0" dirty="0" err="1" smtClean="0"/>
              <a:t>comorbidités</a:t>
            </a:r>
            <a:r>
              <a:rPr lang="fr-CA" altLang="fr-FR" baseline="0" noProof="0" dirty="0" smtClean="0"/>
              <a:t> chez les patients souffrant de migraine</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t>Available</a:t>
            </a:r>
            <a:r>
              <a:rPr lang="fr-CA" altLang="fr-FR" noProof="0" dirty="0" smtClean="0"/>
              <a:t> </a:t>
            </a:r>
            <a:r>
              <a:rPr lang="fr-CA" altLang="fr-FR" noProof="0" dirty="0" err="1" smtClean="0"/>
              <a:t>at</a:t>
            </a:r>
            <a:r>
              <a:rPr lang="fr-CA" altLang="fr-FR" noProof="0" dirty="0" smtClean="0"/>
              <a:t>: 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82DF14-CE82-4F47-9C88-6D4836DA7DD6}" type="slidenum">
              <a:rPr lang="en-CA" altLang="fr-FR" smtClean="0"/>
              <a:pPr fontAlgn="base">
                <a:spcBef>
                  <a:spcPct val="0"/>
                </a:spcBef>
                <a:spcAft>
                  <a:spcPct val="0"/>
                </a:spcAft>
                <a:defRPr/>
              </a:pPr>
              <a:t>11</a:t>
            </a:fld>
            <a:endParaRPr lang="en-CA"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305"/>
              </a:spcAft>
              <a:defRPr/>
            </a:pPr>
            <a:r>
              <a:rPr lang="fr-CA" b="1" noProof="0" dirty="0" err="1" smtClean="0"/>
              <a:t>Speaker’s</a:t>
            </a:r>
            <a:r>
              <a:rPr lang="fr-CA" b="1" noProof="0" dirty="0" smtClean="0"/>
              <a:t> Notes</a:t>
            </a:r>
          </a:p>
          <a:p>
            <a:pPr eaLnBrk="1" fontAlgn="auto" hangingPunct="1">
              <a:spcBef>
                <a:spcPts val="0"/>
              </a:spcBef>
              <a:spcAft>
                <a:spcPts val="305"/>
              </a:spcAft>
              <a:defRPr/>
            </a:pPr>
            <a:r>
              <a:rPr lang="fr-CA" noProof="0" dirty="0" smtClean="0"/>
              <a:t>Points-clés :</a:t>
            </a:r>
          </a:p>
          <a:p>
            <a:pPr marL="171450" indent="-171450" eaLnBrk="1" fontAlgn="auto" hangingPunct="1">
              <a:spcBef>
                <a:spcPts val="0"/>
              </a:spcBef>
              <a:spcAft>
                <a:spcPts val="0"/>
              </a:spcAft>
              <a:buFont typeface="Arial" panose="020B0604020202020204" pitchFamily="34" charset="0"/>
              <a:buChar char="•"/>
              <a:defRPr/>
            </a:pPr>
            <a:r>
              <a:rPr lang="fr-CA" noProof="0" dirty="0" smtClean="0"/>
              <a:t>Seuls</a:t>
            </a:r>
            <a:r>
              <a:rPr lang="fr-CA" baseline="0" noProof="0" dirty="0" smtClean="0"/>
              <a:t> </a:t>
            </a:r>
            <a:r>
              <a:rPr lang="fr-CA" noProof="0" dirty="0" smtClean="0"/>
              <a:t>15 % des patients souffrent de la « marche lente » classique des symptômes de la migraine avec aura.</a:t>
            </a:r>
          </a:p>
          <a:p>
            <a:pPr marL="171450" indent="-171450" eaLnBrk="1" fontAlgn="auto" hangingPunct="1">
              <a:spcBef>
                <a:spcPts val="0"/>
              </a:spcBef>
              <a:spcAft>
                <a:spcPts val="0"/>
              </a:spcAft>
              <a:buFont typeface="Arial" panose="020B0604020202020204" pitchFamily="34" charset="0"/>
              <a:buChar char="•"/>
              <a:defRPr/>
            </a:pPr>
            <a:r>
              <a:rPr lang="fr-CA" noProof="0" dirty="0" smtClean="0"/>
              <a:t>L’aura est une activation neurologique lente du cortex.</a:t>
            </a:r>
          </a:p>
          <a:p>
            <a:pPr marL="171450" indent="-171450" eaLnBrk="1" fontAlgn="auto" hangingPunct="1">
              <a:spcBef>
                <a:spcPts val="0"/>
              </a:spcBef>
              <a:spcAft>
                <a:spcPts val="305"/>
              </a:spcAft>
              <a:buFont typeface="Arial" panose="020B0604020202020204" pitchFamily="34" charset="0"/>
              <a:buChar char="•"/>
              <a:defRPr/>
            </a:pPr>
            <a:r>
              <a:rPr lang="fr-CA" noProof="0" dirty="0" smtClean="0"/>
              <a:t>L’hyperémie initiale est suivie</a:t>
            </a:r>
            <a:r>
              <a:rPr lang="fr-CA" baseline="0" noProof="0" dirty="0" smtClean="0"/>
              <a:t> d’une </a:t>
            </a:r>
            <a:r>
              <a:rPr lang="fr-CA" noProof="0" dirty="0" err="1" smtClean="0"/>
              <a:t>oligémie</a:t>
            </a:r>
            <a:r>
              <a:rPr lang="fr-CA" noProof="0" dirty="0" smtClean="0"/>
              <a:t>, qui se développe à partir du cortex occipital à une vitesse de 2 à 6 mm/min.</a:t>
            </a:r>
          </a:p>
          <a:p>
            <a:pPr eaLnBrk="1" fontAlgn="auto" hangingPunct="1">
              <a:spcBef>
                <a:spcPts val="0"/>
              </a:spcBef>
              <a:spcAft>
                <a:spcPts val="305"/>
              </a:spcAft>
              <a:defRPr/>
            </a:pPr>
            <a:r>
              <a:rPr lang="fr-CA" noProof="0" dirty="0" smtClean="0"/>
              <a:t>Les symptômes de</a:t>
            </a:r>
            <a:r>
              <a:rPr lang="fr-CA" baseline="0" noProof="0" dirty="0" smtClean="0"/>
              <a:t> l’aura de la mig</a:t>
            </a:r>
            <a:r>
              <a:rPr lang="fr-CA" noProof="0" dirty="0" smtClean="0"/>
              <a:t>raine sont spectaculaires</a:t>
            </a:r>
            <a:r>
              <a:rPr lang="fr-CA" baseline="0" noProof="0" dirty="0" smtClean="0"/>
              <a:t> et parfois effrayants. Bien que la plupart des patients souffrant de migraine n’auront jamais d’aura, le phénomène a beaucoup attiré l’attention</a:t>
            </a:r>
            <a:r>
              <a:rPr lang="fr-CA" noProof="0" dirty="0" smtClean="0"/>
              <a:t>. L’évolution lente et classique des symptômes</a:t>
            </a:r>
            <a:r>
              <a:rPr lang="fr-CA" baseline="0" noProof="0" dirty="0" smtClean="0"/>
              <a:t> est ressentie uniquement par </a:t>
            </a:r>
            <a:r>
              <a:rPr lang="fr-CA" noProof="0" dirty="0" smtClean="0"/>
              <a:t>15 %</a:t>
            </a:r>
            <a:r>
              <a:rPr lang="fr-CA" baseline="0" noProof="0" dirty="0" smtClean="0"/>
              <a:t> des personnes, alors que des perturbations spécifiques moindres couvrent l’ensemble du champ visuel chez environ</a:t>
            </a:r>
            <a:r>
              <a:rPr lang="fr-CA" noProof="0" dirty="0" smtClean="0"/>
              <a:t> 25 % des patients.</a:t>
            </a:r>
          </a:p>
          <a:p>
            <a:pPr eaLnBrk="1" fontAlgn="auto" hangingPunct="1">
              <a:spcBef>
                <a:spcPts val="0"/>
              </a:spcBef>
              <a:spcAft>
                <a:spcPts val="305"/>
              </a:spcAft>
              <a:defRPr/>
            </a:pPr>
            <a:r>
              <a:rPr lang="fr-CA" noProof="0" dirty="0" smtClean="0"/>
              <a:t>Lashley a</a:t>
            </a:r>
            <a:r>
              <a:rPr lang="fr-CA" baseline="0" noProof="0" dirty="0" smtClean="0"/>
              <a:t> calculé la vitesse de la marche lente caractéristique des symptômes à </a:t>
            </a:r>
            <a:r>
              <a:rPr lang="fr-CA" noProof="0" dirty="0" smtClean="0"/>
              <a:t>3 mm/min (1), ce</a:t>
            </a:r>
            <a:r>
              <a:rPr lang="fr-CA" baseline="0" noProof="0" dirty="0" smtClean="0"/>
              <a:t> qui correspond à la vitesse de progression de l’</a:t>
            </a:r>
            <a:r>
              <a:rPr lang="fr-CA" noProof="0" dirty="0" err="1" smtClean="0"/>
              <a:t>oligémie</a:t>
            </a:r>
            <a:r>
              <a:rPr lang="fr-CA" baseline="0" noProof="0" dirty="0" smtClean="0"/>
              <a:t> observée dans le cadre d’études du débit sanguin cérébral pendant l’aura </a:t>
            </a:r>
            <a:r>
              <a:rPr lang="fr-CA" noProof="0" dirty="0" smtClean="0"/>
              <a:t>(2,3). Une étude de tomographie par émission de positrons (TEP) de la migraine spontanée a démontré le développement d’une </a:t>
            </a:r>
            <a:r>
              <a:rPr lang="fr-CA" noProof="0" dirty="0" err="1" smtClean="0"/>
              <a:t>oligémie</a:t>
            </a:r>
            <a:r>
              <a:rPr lang="fr-CA" noProof="0" dirty="0" smtClean="0"/>
              <a:t> bilatérale, ce qui établit le fait que le phénomène se produit chez les personnes souffrant de migraine (4). Comme l</a:t>
            </a:r>
            <a:r>
              <a:rPr lang="fr-CA" baseline="0" noProof="0" dirty="0" smtClean="0"/>
              <a:t>a céphalée démarre lorsque le débit sanguin est encore réduit </a:t>
            </a:r>
            <a:r>
              <a:rPr lang="fr-CA" noProof="0" dirty="0" smtClean="0"/>
              <a:t>(3), il</a:t>
            </a:r>
            <a:r>
              <a:rPr lang="fr-CA" baseline="0" noProof="0" dirty="0" smtClean="0"/>
              <a:t> est peu probable que la v</a:t>
            </a:r>
            <a:r>
              <a:rPr lang="fr-CA" noProof="0" dirty="0" smtClean="0"/>
              <a:t>asodilatation</a:t>
            </a:r>
            <a:r>
              <a:rPr lang="fr-CA" baseline="0" noProof="0" dirty="0" smtClean="0"/>
              <a:t> provoque des douleurs.</a:t>
            </a:r>
            <a:endParaRPr lang="fr-CA" noProof="0" dirty="0" smtClean="0"/>
          </a:p>
          <a:p>
            <a:pPr eaLnBrk="1" fontAlgn="auto" hangingPunct="1">
              <a:spcBef>
                <a:spcPts val="0"/>
              </a:spcBef>
              <a:spcAft>
                <a:spcPts val="305"/>
              </a:spcAft>
              <a:defRPr/>
            </a:pPr>
            <a:r>
              <a:rPr lang="fr-CA" b="1" noProof="0" dirty="0" err="1" smtClean="0"/>
              <a:t>References</a:t>
            </a:r>
            <a:endParaRPr lang="fr-CA" b="1" noProof="0" dirty="0" smtClean="0"/>
          </a:p>
          <a:p>
            <a:pPr marL="232075" indent="-232075" eaLnBrk="1" fontAlgn="auto" hangingPunct="1">
              <a:spcBef>
                <a:spcPts val="0"/>
              </a:spcBef>
              <a:spcAft>
                <a:spcPts val="305"/>
              </a:spcAft>
              <a:buFont typeface="+mj-lt"/>
              <a:buAutoNum type="arabicPeriod"/>
              <a:defRPr/>
            </a:pPr>
            <a:r>
              <a:rPr lang="fr-CA" noProof="0" dirty="0" err="1" smtClean="0"/>
              <a:t>Olesen</a:t>
            </a:r>
            <a:r>
              <a:rPr lang="fr-CA" noProof="0" dirty="0" smtClean="0"/>
              <a:t> J, </a:t>
            </a:r>
            <a:r>
              <a:rPr lang="fr-CA" noProof="0" dirty="0" err="1" smtClean="0"/>
              <a:t>Friberg</a:t>
            </a:r>
            <a:r>
              <a:rPr lang="fr-CA" noProof="0" dirty="0" smtClean="0"/>
              <a:t> L, Olsen TS, et al. Timing and </a:t>
            </a:r>
            <a:r>
              <a:rPr lang="fr-CA" noProof="0" dirty="0" err="1" smtClean="0"/>
              <a:t>topography</a:t>
            </a:r>
            <a:r>
              <a:rPr lang="fr-CA" noProof="0" dirty="0" smtClean="0"/>
              <a:t> of </a:t>
            </a:r>
            <a:r>
              <a:rPr lang="fr-CA" noProof="0" dirty="0" err="1" smtClean="0"/>
              <a:t>cerebral</a:t>
            </a:r>
            <a:r>
              <a:rPr lang="fr-CA" noProof="0" dirty="0" smtClean="0"/>
              <a:t> </a:t>
            </a:r>
            <a:r>
              <a:rPr lang="fr-CA" noProof="0" dirty="0" err="1" smtClean="0"/>
              <a:t>blood</a:t>
            </a:r>
            <a:r>
              <a:rPr lang="fr-CA" noProof="0" dirty="0" smtClean="0"/>
              <a:t> flow, aura, and </a:t>
            </a:r>
            <a:r>
              <a:rPr lang="fr-CA" noProof="0" dirty="0" err="1" smtClean="0"/>
              <a:t>headache</a:t>
            </a:r>
            <a:r>
              <a:rPr lang="fr-CA" noProof="0" dirty="0" smtClean="0"/>
              <a:t> </a:t>
            </a:r>
            <a:r>
              <a:rPr lang="fr-CA" noProof="0" dirty="0" err="1" smtClean="0"/>
              <a:t>during</a:t>
            </a:r>
            <a:r>
              <a:rPr lang="fr-CA" noProof="0" dirty="0" smtClean="0"/>
              <a:t> migraine </a:t>
            </a:r>
            <a:r>
              <a:rPr lang="fr-CA" noProof="0" dirty="0" err="1" smtClean="0"/>
              <a:t>attacks</a:t>
            </a:r>
            <a:r>
              <a:rPr lang="fr-CA" noProof="0" dirty="0" smtClean="0"/>
              <a:t>. </a:t>
            </a:r>
            <a:r>
              <a:rPr lang="fr-CA" i="1" noProof="0" dirty="0" smtClean="0"/>
              <a:t>Ann </a:t>
            </a:r>
            <a:r>
              <a:rPr lang="fr-CA" i="1" noProof="0" dirty="0" err="1" smtClean="0"/>
              <a:t>Neurol</a:t>
            </a:r>
            <a:r>
              <a:rPr lang="fr-CA" noProof="0" dirty="0" smtClean="0"/>
              <a:t>. 1990;28(6):791-8.</a:t>
            </a:r>
          </a:p>
          <a:p>
            <a:pPr marL="232075" indent="-232075" eaLnBrk="1" fontAlgn="auto" hangingPunct="1">
              <a:spcBef>
                <a:spcPts val="0"/>
              </a:spcBef>
              <a:spcAft>
                <a:spcPts val="305"/>
              </a:spcAft>
              <a:buFont typeface="+mj-lt"/>
              <a:buAutoNum type="arabicPeriod"/>
              <a:defRPr/>
            </a:pPr>
            <a:r>
              <a:rPr lang="fr-CA" spc="-10" noProof="0" dirty="0" err="1" smtClean="0"/>
              <a:t>Woods</a:t>
            </a:r>
            <a:r>
              <a:rPr lang="fr-CA" spc="-10" noProof="0" dirty="0" smtClean="0"/>
              <a:t> RP, </a:t>
            </a:r>
            <a:r>
              <a:rPr lang="fr-CA" spc="-10" noProof="0" dirty="0" err="1" smtClean="0"/>
              <a:t>Iacoboni</a:t>
            </a:r>
            <a:r>
              <a:rPr lang="fr-CA" spc="-10" noProof="0" dirty="0" smtClean="0"/>
              <a:t> M, </a:t>
            </a:r>
            <a:r>
              <a:rPr lang="fr-CA" spc="-10" noProof="0" dirty="0" err="1" smtClean="0"/>
              <a:t>Mazziotta</a:t>
            </a:r>
            <a:r>
              <a:rPr lang="fr-CA" spc="-10" noProof="0" dirty="0" smtClean="0"/>
              <a:t> JC. </a:t>
            </a:r>
            <a:r>
              <a:rPr lang="fr-CA" spc="-10" noProof="0" dirty="0" err="1" smtClean="0"/>
              <a:t>Brief</a:t>
            </a:r>
            <a:r>
              <a:rPr lang="fr-CA" spc="-10" noProof="0" dirty="0" smtClean="0"/>
              <a:t> report: </a:t>
            </a:r>
            <a:r>
              <a:rPr lang="fr-CA" spc="-10" noProof="0" dirty="0" err="1" smtClean="0"/>
              <a:t>bilateral</a:t>
            </a:r>
            <a:r>
              <a:rPr lang="fr-CA" spc="-10" noProof="0" dirty="0" smtClean="0"/>
              <a:t> </a:t>
            </a:r>
            <a:r>
              <a:rPr lang="fr-CA" spc="-10" noProof="0" dirty="0" err="1" smtClean="0"/>
              <a:t>spreading</a:t>
            </a:r>
            <a:r>
              <a:rPr lang="fr-CA" spc="-10" noProof="0" dirty="0" smtClean="0"/>
              <a:t> </a:t>
            </a:r>
            <a:r>
              <a:rPr lang="fr-CA" spc="-10" noProof="0" dirty="0" err="1" smtClean="0"/>
              <a:t>cerebral</a:t>
            </a:r>
            <a:r>
              <a:rPr lang="fr-CA" spc="-10" noProof="0" dirty="0" smtClean="0"/>
              <a:t> </a:t>
            </a:r>
            <a:r>
              <a:rPr lang="fr-CA" spc="-10" noProof="0" dirty="0" err="1" smtClean="0"/>
              <a:t>hypoperfusion</a:t>
            </a:r>
            <a:r>
              <a:rPr lang="fr-CA" spc="-10" noProof="0" dirty="0" smtClean="0"/>
              <a:t> </a:t>
            </a:r>
            <a:r>
              <a:rPr lang="fr-CA" spc="-10" noProof="0" dirty="0" err="1" smtClean="0"/>
              <a:t>during</a:t>
            </a:r>
            <a:r>
              <a:rPr lang="fr-CA" spc="-10" noProof="0" dirty="0" smtClean="0"/>
              <a:t> </a:t>
            </a:r>
            <a:r>
              <a:rPr lang="fr-CA" spc="-10" noProof="0" dirty="0" err="1" smtClean="0"/>
              <a:t>spontaneous</a:t>
            </a:r>
            <a:r>
              <a:rPr lang="fr-CA" spc="-10" noProof="0" dirty="0" smtClean="0"/>
              <a:t> migraine </a:t>
            </a:r>
            <a:r>
              <a:rPr lang="fr-CA" spc="-10" noProof="0" dirty="0" err="1" smtClean="0"/>
              <a:t>headache</a:t>
            </a:r>
            <a:r>
              <a:rPr lang="fr-CA" spc="-10" noProof="0" dirty="0" smtClean="0"/>
              <a:t>. </a:t>
            </a:r>
            <a:r>
              <a:rPr lang="fr-CA" i="1" spc="-10" noProof="0" dirty="0" smtClean="0"/>
              <a:t>N </a:t>
            </a:r>
            <a:r>
              <a:rPr lang="fr-CA" i="1" spc="-10" noProof="0" dirty="0" err="1" smtClean="0"/>
              <a:t>Engl</a:t>
            </a:r>
            <a:r>
              <a:rPr lang="fr-CA" i="1" spc="-10" noProof="0" dirty="0" smtClean="0"/>
              <a:t> J Med.</a:t>
            </a:r>
            <a:r>
              <a:rPr lang="fr-CA" spc="-10" noProof="0" dirty="0" smtClean="0"/>
              <a:t> 1994;331(25):1689-92.</a:t>
            </a:r>
          </a:p>
          <a:p>
            <a:pPr marL="232075" indent="-232075" eaLnBrk="1" fontAlgn="auto" hangingPunct="1">
              <a:spcBef>
                <a:spcPts val="0"/>
              </a:spcBef>
              <a:spcAft>
                <a:spcPts val="305"/>
              </a:spcAft>
              <a:buFont typeface="+mj-lt"/>
              <a:buAutoNum type="arabicPeriod"/>
              <a:defRPr/>
            </a:pPr>
            <a:endParaRPr lang="fr-CA" noProof="0" dirty="0" smtClean="0"/>
          </a:p>
          <a:p>
            <a:pPr marL="232075" indent="-232075" eaLnBrk="1" fontAlgn="auto" hangingPunct="1">
              <a:spcBef>
                <a:spcPts val="0"/>
              </a:spcBef>
              <a:spcAft>
                <a:spcPts val="305"/>
              </a:spcAft>
              <a:buFont typeface="+mj-lt"/>
              <a:buAutoNum type="arabicPeriod"/>
              <a:defRPr/>
            </a:pPr>
            <a:endParaRPr lang="fr-CA" noProof="0"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C6ED45-C81A-48BF-BC14-90FA421D15BB}" type="slidenum">
              <a:rPr lang="en-CA" altLang="fr-FR" smtClean="0">
                <a:solidFill>
                  <a:srgbClr val="000000"/>
                </a:solidFill>
              </a:rPr>
              <a:pPr fontAlgn="base">
                <a:spcBef>
                  <a:spcPct val="0"/>
                </a:spcBef>
                <a:spcAft>
                  <a:spcPct val="0"/>
                </a:spcAft>
                <a:defRPr/>
              </a:pPr>
              <a:t>12</a:t>
            </a:fld>
            <a:endParaRPr lang="en-CA" altLang="fr-F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20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445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F827B8-356B-4B8F-A838-1CB016E4471B}" type="slidenum">
              <a:rPr lang="en-CA" altLang="fr-FR" smtClean="0"/>
              <a:pPr fontAlgn="base">
                <a:spcBef>
                  <a:spcPct val="0"/>
                </a:spcBef>
                <a:spcAft>
                  <a:spcPct val="0"/>
                </a:spcAft>
                <a:defRPr/>
              </a:pPr>
              <a:t>13</a:t>
            </a:fld>
            <a:endParaRPr lang="en-CA"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spcAft>
                <a:spcPts val="305"/>
              </a:spcAft>
              <a:defRPr/>
            </a:pPr>
            <a:r>
              <a:rPr lang="fr-CA" b="1" noProof="0" dirty="0" err="1" smtClean="0"/>
              <a:t>Speaker’s</a:t>
            </a:r>
            <a:r>
              <a:rPr lang="fr-CA" b="1" noProof="0" dirty="0" smtClean="0"/>
              <a:t> Notes</a:t>
            </a:r>
          </a:p>
          <a:p>
            <a:pPr>
              <a:spcAft>
                <a:spcPts val="305"/>
              </a:spcAft>
              <a:defRPr/>
            </a:pPr>
            <a:r>
              <a:rPr lang="fr-CA" noProof="0" dirty="0" smtClean="0"/>
              <a:t>La répartition de la prévalence de la migraine est une courbe en forme de U inversée chez les hommes et les femmes. La prévalence augmente au début</a:t>
            </a:r>
            <a:r>
              <a:rPr lang="fr-CA" baseline="0" noProof="0" dirty="0" smtClean="0"/>
              <a:t> de la vie adulte, puis diminue au mi-temps de la vie</a:t>
            </a:r>
            <a:r>
              <a:rPr lang="fr-CA" noProof="0" dirty="0" smtClean="0"/>
              <a:t> (pour les deux sexes). À tous les âges post-pubères, la migraine est beaucoup plus courante chez les femmes que chez les hommes.</a:t>
            </a:r>
          </a:p>
          <a:p>
            <a:pPr>
              <a:spcAft>
                <a:spcPts val="305"/>
              </a:spcAft>
              <a:defRPr/>
            </a:pPr>
            <a:r>
              <a:rPr lang="fr-CA" noProof="0" dirty="0" smtClean="0"/>
              <a:t>Bien que la prévalence de la migraine varie avec l’âge,</a:t>
            </a:r>
            <a:r>
              <a:rPr lang="fr-CA" baseline="0" noProof="0" dirty="0" smtClean="0"/>
              <a:t> elle est la plus courante entre 25 et 55 ans.</a:t>
            </a:r>
            <a:r>
              <a:rPr lang="fr-CA" noProof="0" dirty="0" smtClean="0"/>
              <a:t> </a:t>
            </a:r>
          </a:p>
          <a:p>
            <a:pPr>
              <a:spcAft>
                <a:spcPts val="305"/>
              </a:spcAft>
              <a:defRPr/>
            </a:pPr>
            <a:r>
              <a:rPr lang="fr-CA" noProof="0" dirty="0" smtClean="0"/>
              <a:t>Aux âges pré-pubères, la</a:t>
            </a:r>
            <a:r>
              <a:rPr lang="fr-CA" baseline="0" noProof="0" dirty="0" smtClean="0"/>
              <a:t> fréquence de manifestation de la m</a:t>
            </a:r>
            <a:r>
              <a:rPr lang="fr-CA" noProof="0" dirty="0" smtClean="0"/>
              <a:t>igraine est</a:t>
            </a:r>
            <a:r>
              <a:rPr lang="fr-CA" baseline="0" noProof="0" dirty="0" smtClean="0"/>
              <a:t> en réalité un peu plus élevée chez les garçons que chez les filles, mais à tous les âges post-pubères, la fréquence est plus élevée chez les filles que les garçons. L’incidence des migraines sans aura culmine autour de l’âge de 12 ans chez les garçons et 15 ans chez les filles</a:t>
            </a:r>
            <a:r>
              <a:rPr lang="fr-CA" noProof="0" dirty="0" smtClean="0"/>
              <a:t>. Même si la moitié des manifestations de la migraine apparaissent</a:t>
            </a:r>
            <a:r>
              <a:rPr lang="fr-CA" baseline="0" noProof="0" dirty="0" smtClean="0"/>
              <a:t> à l’âge de 20 ans, la migraine peut commencer à 1 an</a:t>
            </a:r>
            <a:r>
              <a:rPr lang="fr-CA" noProof="0" dirty="0" smtClean="0"/>
              <a:t>.</a:t>
            </a:r>
          </a:p>
          <a:p>
            <a:pPr>
              <a:spcAft>
                <a:spcPts val="305"/>
              </a:spcAft>
              <a:defRPr/>
            </a:pPr>
            <a:r>
              <a:rPr lang="fr-CA" b="1" noProof="0" dirty="0" err="1" smtClean="0"/>
              <a:t>References</a:t>
            </a:r>
            <a:endParaRPr lang="fr-CA" b="1" noProof="0" dirty="0" smtClean="0"/>
          </a:p>
          <a:p>
            <a:pPr>
              <a:spcAft>
                <a:spcPts val="305"/>
              </a:spcAft>
              <a:defRPr/>
            </a:pPr>
            <a:r>
              <a:rPr lang="fr-CA" spc="-20" noProof="0" dirty="0" smtClean="0"/>
              <a:t>Lipton RB, Stewart WF, </a:t>
            </a:r>
            <a:r>
              <a:rPr lang="fr-CA" spc="-20" noProof="0" dirty="0" err="1" smtClean="0"/>
              <a:t>Diamond</a:t>
            </a:r>
            <a:r>
              <a:rPr lang="fr-CA" spc="-20" noProof="0" dirty="0" smtClean="0"/>
              <a:t> S </a:t>
            </a:r>
            <a:r>
              <a:rPr lang="fr-CA" i="1" spc="-20" noProof="0" dirty="0" smtClean="0"/>
              <a:t>et al.</a:t>
            </a:r>
            <a:r>
              <a:rPr lang="fr-CA" spc="-20" noProof="0" dirty="0" smtClean="0"/>
              <a:t> </a:t>
            </a:r>
            <a:r>
              <a:rPr lang="fr-CA" spc="-20" noProof="0" dirty="0" err="1" smtClean="0"/>
              <a:t>Prevalence</a:t>
            </a:r>
            <a:r>
              <a:rPr lang="fr-CA" spc="-20" noProof="0" dirty="0" smtClean="0"/>
              <a:t> and </a:t>
            </a:r>
            <a:r>
              <a:rPr lang="fr-CA" spc="-20" noProof="0" dirty="0" err="1" smtClean="0"/>
              <a:t>burden</a:t>
            </a:r>
            <a:r>
              <a:rPr lang="fr-CA" spc="-20" noProof="0" dirty="0" smtClean="0"/>
              <a:t> of migraine in the United States: data </a:t>
            </a:r>
            <a:r>
              <a:rPr lang="fr-CA" spc="-20" noProof="0" dirty="0" err="1" smtClean="0"/>
              <a:t>from</a:t>
            </a:r>
            <a:r>
              <a:rPr lang="fr-CA" spc="-20" noProof="0" dirty="0" smtClean="0"/>
              <a:t> the American Migraine </a:t>
            </a:r>
            <a:r>
              <a:rPr lang="fr-CA" spc="-20" noProof="0" dirty="0" err="1" smtClean="0"/>
              <a:t>Study</a:t>
            </a:r>
            <a:r>
              <a:rPr lang="fr-CA" spc="-20" noProof="0" dirty="0" smtClean="0"/>
              <a:t> II. </a:t>
            </a:r>
            <a:r>
              <a:rPr lang="fr-CA" i="1" spc="-20" noProof="0" dirty="0" err="1" smtClean="0"/>
              <a:t>Headache</a:t>
            </a:r>
            <a:r>
              <a:rPr lang="fr-CA" spc="-20" noProof="0" dirty="0" smtClean="0"/>
              <a:t>. 2001;41(7):646-57.</a:t>
            </a:r>
          </a:p>
          <a:p>
            <a:pPr>
              <a:spcAft>
                <a:spcPts val="305"/>
              </a:spcAft>
              <a:defRPr/>
            </a:pPr>
            <a:r>
              <a:rPr lang="fr-CA" noProof="0" dirty="0" smtClean="0"/>
              <a:t>Stewart WF, </a:t>
            </a:r>
            <a:r>
              <a:rPr lang="fr-CA" noProof="0" dirty="0" err="1" smtClean="0"/>
              <a:t>Linet</a:t>
            </a:r>
            <a:r>
              <a:rPr lang="fr-CA" noProof="0" dirty="0" smtClean="0"/>
              <a:t> MS, </a:t>
            </a:r>
            <a:r>
              <a:rPr lang="fr-CA" noProof="0" dirty="0" err="1" smtClean="0"/>
              <a:t>Celantano</a:t>
            </a:r>
            <a:r>
              <a:rPr lang="fr-CA" noProof="0" dirty="0" smtClean="0"/>
              <a:t> DD, et al. Age- and </a:t>
            </a:r>
            <a:r>
              <a:rPr lang="fr-CA" noProof="0" dirty="0" err="1" smtClean="0"/>
              <a:t>sex</a:t>
            </a:r>
            <a:r>
              <a:rPr lang="fr-CA" noProof="0" dirty="0" smtClean="0"/>
              <a:t>-</a:t>
            </a:r>
            <a:r>
              <a:rPr lang="fr-CA" noProof="0" dirty="0" err="1" smtClean="0"/>
              <a:t>specific</a:t>
            </a:r>
            <a:r>
              <a:rPr lang="fr-CA" noProof="0" dirty="0" smtClean="0"/>
              <a:t> incidence rates of migraine </a:t>
            </a:r>
            <a:r>
              <a:rPr lang="fr-CA" noProof="0" dirty="0" err="1" smtClean="0"/>
              <a:t>with</a:t>
            </a:r>
            <a:r>
              <a:rPr lang="fr-CA" noProof="0" dirty="0" smtClean="0"/>
              <a:t> and </a:t>
            </a:r>
            <a:r>
              <a:rPr lang="fr-CA" noProof="0" dirty="0" err="1" smtClean="0"/>
              <a:t>without</a:t>
            </a:r>
            <a:r>
              <a:rPr lang="fr-CA" noProof="0" dirty="0" smtClean="0"/>
              <a:t> </a:t>
            </a:r>
            <a:r>
              <a:rPr lang="fr-CA" noProof="0" dirty="0" err="1" smtClean="0"/>
              <a:t>visual</a:t>
            </a:r>
            <a:r>
              <a:rPr lang="fr-CA" noProof="0" dirty="0" smtClean="0"/>
              <a:t> aura. </a:t>
            </a:r>
            <a:r>
              <a:rPr lang="fr-CA" i="1" noProof="0" dirty="0" smtClean="0"/>
              <a:t>Am J </a:t>
            </a:r>
            <a:r>
              <a:rPr lang="fr-CA" i="1" noProof="0" dirty="0" err="1" smtClean="0"/>
              <a:t>Epidemiology</a:t>
            </a:r>
            <a:r>
              <a:rPr lang="fr-CA" noProof="0" dirty="0" smtClean="0"/>
              <a:t>. 1991;134:1111-20.</a:t>
            </a:r>
          </a:p>
          <a:p>
            <a:pPr>
              <a:defRPr/>
            </a:pPr>
            <a:r>
              <a:rPr lang="fr-CA" noProof="0" dirty="0" smtClean="0"/>
              <a:t>World </a:t>
            </a:r>
            <a:r>
              <a:rPr lang="fr-CA" noProof="0" dirty="0" err="1" smtClean="0"/>
              <a:t>Health</a:t>
            </a:r>
            <a:r>
              <a:rPr lang="fr-CA" noProof="0" dirty="0" smtClean="0"/>
              <a:t> </a:t>
            </a:r>
            <a:r>
              <a:rPr lang="fr-CA" noProof="0" dirty="0" err="1" smtClean="0"/>
              <a:t>Organization</a:t>
            </a:r>
            <a:r>
              <a:rPr lang="fr-CA" noProof="0" dirty="0" smtClean="0"/>
              <a:t>. </a:t>
            </a:r>
            <a:r>
              <a:rPr lang="fr-CA" noProof="0" dirty="0" err="1" smtClean="0"/>
              <a:t>Headache</a:t>
            </a:r>
            <a:r>
              <a:rPr lang="fr-CA" noProof="0" dirty="0" smtClean="0"/>
              <a:t> </a:t>
            </a:r>
            <a:r>
              <a:rPr lang="fr-CA" noProof="0" dirty="0" err="1" smtClean="0"/>
              <a:t>disorders</a:t>
            </a:r>
            <a:r>
              <a:rPr lang="fr-CA" noProof="0" dirty="0" smtClean="0"/>
              <a:t>. </a:t>
            </a:r>
            <a:r>
              <a:rPr lang="fr-CA" noProof="0" dirty="0" err="1" smtClean="0"/>
              <a:t>Fact</a:t>
            </a:r>
            <a:r>
              <a:rPr lang="fr-CA" noProof="0" dirty="0" smtClean="0"/>
              <a:t> </a:t>
            </a:r>
            <a:r>
              <a:rPr lang="fr-CA" noProof="0" dirty="0" err="1" smtClean="0"/>
              <a:t>sheet</a:t>
            </a:r>
            <a:r>
              <a:rPr lang="fr-CA" noProof="0" dirty="0" smtClean="0"/>
              <a:t> </a:t>
            </a:r>
            <a:r>
              <a:rPr lang="fr-CA" noProof="0" dirty="0" err="1" smtClean="0"/>
              <a:t>number</a:t>
            </a:r>
            <a:r>
              <a:rPr lang="fr-CA" noProof="0" dirty="0" smtClean="0"/>
              <a:t> 277. 2012. </a:t>
            </a:r>
            <a:r>
              <a:rPr lang="fr-CA" noProof="0" dirty="0" err="1" smtClean="0"/>
              <a:t>Available</a:t>
            </a:r>
            <a:r>
              <a:rPr lang="fr-CA" noProof="0" dirty="0" smtClean="0"/>
              <a:t> </a:t>
            </a:r>
            <a:r>
              <a:rPr lang="fr-CA" noProof="0" dirty="0" err="1" smtClean="0"/>
              <a:t>at</a:t>
            </a:r>
            <a:r>
              <a:rPr lang="fr-CA" noProof="0" dirty="0" smtClean="0"/>
              <a:t>: http://www.who.int/mediacentre/factsheets/fs277/en/. </a:t>
            </a:r>
            <a:r>
              <a:rPr lang="fr-CA" noProof="0" dirty="0" err="1" smtClean="0"/>
              <a:t>Accessed</a:t>
            </a:r>
            <a:r>
              <a:rPr lang="fr-CA" noProof="0" dirty="0" smtClean="0"/>
              <a:t> 20 May, 2015.</a:t>
            </a:r>
            <a:endParaRPr lang="fr-CA" noProof="0" dirty="0"/>
          </a:p>
        </p:txBody>
      </p:sp>
      <p:sp>
        <p:nvSpPr>
          <p:cNvPr id="4" name="Slide Number Placeholder 3"/>
          <p:cNvSpPr>
            <a:spLocks noGrp="1"/>
          </p:cNvSpPr>
          <p:nvPr>
            <p:ph type="sldNum" sz="quarter" idx="5"/>
          </p:nvPr>
        </p:nvSpPr>
        <p:spPr/>
        <p:txBody>
          <a:bodyPr/>
          <a:lstStyle/>
          <a:p>
            <a:pPr>
              <a:defRPr/>
            </a:pPr>
            <a:fld id="{00E0481B-19D8-4D96-889C-0B0BE129F77B}" type="slidenum">
              <a:rPr lang="en-CA" smtClean="0">
                <a:solidFill>
                  <a:prstClr val="black"/>
                </a:solidFill>
              </a:rPr>
              <a:pPr>
                <a:defRPr/>
              </a:pPr>
              <a:t>14</a:t>
            </a:fld>
            <a:endParaRPr lang="en-CA"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4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Les migraines comportent</a:t>
            </a:r>
            <a:r>
              <a:rPr lang="fr-CA" altLang="fr-FR" baseline="0" noProof="0" dirty="0" smtClean="0"/>
              <a:t> un composant génétique important, tel que l’illustre une étude récente sur des modèles de souris. Treize variantes de migraines ont été identifiées</a:t>
            </a:r>
            <a:r>
              <a:rPr lang="fr-CA" altLang="fr-FR" noProof="0" dirty="0" smtClean="0"/>
              <a:t> et pointent</a:t>
            </a:r>
            <a:r>
              <a:rPr lang="fr-CA" altLang="fr-FR" baseline="0" noProof="0" dirty="0" smtClean="0"/>
              <a:t> vers des gênes qui se regroupent en voies pour la neurotransmission </a:t>
            </a:r>
            <a:r>
              <a:rPr lang="fr-CA" altLang="fr-FR" noProof="0" dirty="0" err="1" smtClean="0"/>
              <a:t>glutamatergique</a:t>
            </a:r>
            <a:r>
              <a:rPr lang="fr-CA" altLang="fr-FR" noProof="0" dirty="0" smtClean="0"/>
              <a:t>, la</a:t>
            </a:r>
            <a:r>
              <a:rPr lang="fr-CA" altLang="fr-FR" baseline="0" noProof="0" dirty="0" smtClean="0"/>
              <a:t> fonction </a:t>
            </a:r>
            <a:r>
              <a:rPr lang="fr-CA" altLang="fr-FR" noProof="0" dirty="0" smtClean="0"/>
              <a:t>synaptique, la détection de la douleur, les </a:t>
            </a:r>
            <a:r>
              <a:rPr lang="fr-CA" altLang="fr-FR" noProof="0" dirty="0" err="1" smtClean="0"/>
              <a:t>métalloprotéinases</a:t>
            </a:r>
            <a:r>
              <a:rPr lang="fr-CA" altLang="fr-FR" baseline="0" noProof="0" dirty="0" smtClean="0"/>
              <a:t> et la structure vasculaire</a:t>
            </a:r>
            <a:r>
              <a:rPr lang="fr-CA" altLang="fr-FR" noProof="0" dirty="0" smtClean="0"/>
              <a:t>. Cependant,</a:t>
            </a:r>
            <a:r>
              <a:rPr lang="fr-CA" altLang="fr-FR" baseline="0" noProof="0" dirty="0" smtClean="0"/>
              <a:t> en raison des effets observés réduits et des interactions complexes, la contribution pathogénique individuelle de chaque variante de gêne de la migraine est difficile à évaluer</a:t>
            </a:r>
            <a:r>
              <a:rPr lang="fr-CA" altLang="fr-FR" noProof="0" dirty="0" smtClean="0"/>
              <a:t>. </a:t>
            </a:r>
          </a:p>
          <a:p>
            <a:pPr eaLnBrk="1" hangingPunct="1">
              <a:spcBef>
                <a:spcPct val="0"/>
              </a:spcBef>
              <a:spcAft>
                <a:spcPts val="600"/>
              </a:spcAft>
            </a:pPr>
            <a:r>
              <a:rPr lang="fr-CA" altLang="fr-FR" noProof="0" dirty="0" smtClean="0"/>
              <a:t>Six gênes aux</a:t>
            </a:r>
            <a:r>
              <a:rPr lang="fr-CA" altLang="fr-FR" baseline="0" noProof="0" dirty="0" smtClean="0"/>
              <a:t> effets importants ont été identifiés chez des patients avec des syndromes de migraines </a:t>
            </a:r>
            <a:r>
              <a:rPr lang="fr-CA" altLang="fr-FR" baseline="0" noProof="0" dirty="0" err="1" smtClean="0"/>
              <a:t>monogéniques</a:t>
            </a:r>
            <a:r>
              <a:rPr lang="fr-CA" altLang="fr-FR" baseline="0" noProof="0" dirty="0" smtClean="0"/>
              <a:t> rares chez qui la migraine</a:t>
            </a:r>
            <a:r>
              <a:rPr lang="fr-CA" altLang="fr-FR" noProof="0" dirty="0" smtClean="0"/>
              <a:t> hémiplégique et autre, avec ou sans aura, font partie d’un spectre</a:t>
            </a:r>
            <a:r>
              <a:rPr lang="fr-CA" altLang="fr-FR" baseline="0" noProof="0" dirty="0" smtClean="0"/>
              <a:t> clinique plus large</a:t>
            </a:r>
            <a:r>
              <a:rPr lang="fr-CA" altLang="fr-FR" noProof="0" dirty="0" smtClean="0"/>
              <a:t>. De plus, des modèles de souris transgéniques avec des mutations géniques du syndrome de migraine </a:t>
            </a:r>
            <a:r>
              <a:rPr lang="fr-CA" altLang="fr-FR" noProof="0" dirty="0" err="1" smtClean="0"/>
              <a:t>monogénique</a:t>
            </a:r>
            <a:r>
              <a:rPr lang="fr-CA" altLang="fr-FR" noProof="0" dirty="0" smtClean="0"/>
              <a:t> humaine ont révélé des caractéristiques similaires à la migraine et une susceptibilité accrue à la dépression corticale en propagation typique de la migraine.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smtClean="0"/>
              <a:t>Ferrari MD, </a:t>
            </a:r>
            <a:r>
              <a:rPr lang="fr-CA" altLang="fr-FR" noProof="0" dirty="0" err="1" smtClean="0"/>
              <a:t>Klever</a:t>
            </a:r>
            <a:r>
              <a:rPr lang="fr-CA" altLang="fr-FR" noProof="0" dirty="0" smtClean="0"/>
              <a:t> RR, </a:t>
            </a:r>
            <a:r>
              <a:rPr lang="fr-CA" altLang="fr-FR" noProof="0" dirty="0" err="1" smtClean="0"/>
              <a:t>Terwindt</a:t>
            </a:r>
            <a:r>
              <a:rPr lang="fr-CA" altLang="fr-FR" noProof="0" dirty="0" smtClean="0"/>
              <a:t> GM </a:t>
            </a:r>
            <a:r>
              <a:rPr lang="fr-CA" altLang="fr-FR" i="1" noProof="0" dirty="0" smtClean="0"/>
              <a:t>et al. </a:t>
            </a:r>
            <a:r>
              <a:rPr lang="fr-CA" altLang="fr-FR" noProof="0" dirty="0" smtClean="0"/>
              <a:t>Migraine </a:t>
            </a:r>
            <a:r>
              <a:rPr lang="fr-CA" altLang="fr-FR" noProof="0" dirty="0" err="1" smtClean="0"/>
              <a:t>pathophysiology</a:t>
            </a:r>
            <a:r>
              <a:rPr lang="fr-CA" altLang="fr-FR" noProof="0" dirty="0" smtClean="0"/>
              <a:t>: </a:t>
            </a:r>
            <a:r>
              <a:rPr lang="fr-CA" altLang="fr-FR" noProof="0" dirty="0" err="1" smtClean="0"/>
              <a:t>lessons</a:t>
            </a:r>
            <a:r>
              <a:rPr lang="fr-CA" altLang="fr-FR" noProof="0" dirty="0" smtClean="0"/>
              <a:t> </a:t>
            </a:r>
            <a:r>
              <a:rPr lang="fr-CA" altLang="fr-FR" noProof="0" dirty="0" err="1" smtClean="0"/>
              <a:t>from</a:t>
            </a:r>
            <a:r>
              <a:rPr lang="fr-CA" altLang="fr-FR" noProof="0" dirty="0" smtClean="0"/>
              <a:t> mouse </a:t>
            </a:r>
            <a:r>
              <a:rPr lang="fr-CA" altLang="fr-FR" noProof="0" dirty="0" err="1" smtClean="0"/>
              <a:t>models</a:t>
            </a:r>
            <a:r>
              <a:rPr lang="fr-CA" altLang="fr-FR" noProof="0" dirty="0" smtClean="0"/>
              <a:t> and </a:t>
            </a:r>
            <a:r>
              <a:rPr lang="fr-CA" altLang="fr-FR" noProof="0" dirty="0" err="1" smtClean="0"/>
              <a:t>human</a:t>
            </a:r>
            <a:r>
              <a:rPr lang="fr-CA" altLang="fr-FR" noProof="0" dirty="0" smtClean="0"/>
              <a:t> </a:t>
            </a:r>
            <a:r>
              <a:rPr lang="fr-CA" altLang="fr-FR" noProof="0" dirty="0" err="1" smtClean="0"/>
              <a:t>genetics</a:t>
            </a:r>
            <a:r>
              <a:rPr lang="fr-CA" altLang="fr-FR" noProof="0" dirty="0" smtClean="0"/>
              <a:t>. </a:t>
            </a:r>
            <a:r>
              <a:rPr lang="fr-CA" altLang="fr-FR" i="1" noProof="0" dirty="0" smtClean="0"/>
              <a:t>Lancet </a:t>
            </a:r>
            <a:r>
              <a:rPr lang="fr-CA" altLang="fr-FR" i="1" noProof="0" dirty="0" err="1" smtClean="0"/>
              <a:t>Neurol</a:t>
            </a:r>
            <a:r>
              <a:rPr lang="fr-CA" altLang="fr-FR" i="1" noProof="0" dirty="0" smtClean="0"/>
              <a:t>. </a:t>
            </a:r>
            <a:r>
              <a:rPr lang="fr-CA" altLang="fr-FR" noProof="0" dirty="0" smtClean="0"/>
              <a:t>2015;14:65-80. </a:t>
            </a:r>
          </a:p>
        </p:txBody>
      </p:sp>
      <p:sp>
        <p:nvSpPr>
          <p:cNvPr id="1065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F97C61C-C032-43A2-BB51-81D487AC479D}" type="slidenum">
              <a:rPr lang="en-CA" altLang="fr-FR" smtClean="0"/>
              <a:pPr fontAlgn="base">
                <a:spcBef>
                  <a:spcPct val="0"/>
                </a:spcBef>
                <a:spcAft>
                  <a:spcPct val="0"/>
                </a:spcAft>
                <a:defRPr/>
              </a:pPr>
              <a:t>15</a:t>
            </a:fld>
            <a:endParaRPr lang="en-CA"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xfrm>
            <a:off x="701675" y="4387850"/>
            <a:ext cx="5607050" cy="4551363"/>
          </a:xfrm>
          <a:noFill/>
        </p:spPr>
        <p:txBody>
          <a:bodyPr wrap="square" numCol="1" anchor="t" anchorCtr="0" compatLnSpc="1">
            <a:prstTxWarp prst="textNoShape">
              <a:avLst/>
            </a:prstTxWarp>
          </a:bodyPr>
          <a:lstStyle/>
          <a:p>
            <a:r>
              <a:rPr lang="fr-CA" altLang="en-US" b="1" noProof="0" dirty="0" err="1" smtClean="0"/>
              <a:t>Speaker’s</a:t>
            </a:r>
            <a:r>
              <a:rPr lang="fr-CA" altLang="en-US" b="1" noProof="0" dirty="0" smtClean="0"/>
              <a:t> Notes</a:t>
            </a:r>
          </a:p>
          <a:p>
            <a:r>
              <a:rPr lang="fr-CA" altLang="en-US" noProof="0" dirty="0" smtClean="0"/>
              <a:t>Tout au long des années de fécondité</a:t>
            </a:r>
            <a:r>
              <a:rPr lang="fr-CA" altLang="en-US" baseline="0" noProof="0" dirty="0" smtClean="0"/>
              <a:t> d’une femme, la</a:t>
            </a:r>
            <a:r>
              <a:rPr lang="fr-CA" altLang="en-US" noProof="0" dirty="0" smtClean="0"/>
              <a:t> menstruation est l’un des événements les</a:t>
            </a:r>
            <a:r>
              <a:rPr lang="fr-CA" altLang="en-US" baseline="0" noProof="0" dirty="0" smtClean="0"/>
              <a:t> plus importants liés à la survenue des crises migraineuses. </a:t>
            </a:r>
            <a:r>
              <a:rPr lang="fr-CA" altLang="en-US" noProof="0" dirty="0" smtClean="0"/>
              <a:t>Par rapport à toutes les autres phases du cycle menstruel, l’incidence de la migraine sans aura (</a:t>
            </a:r>
            <a:r>
              <a:rPr lang="fr-CA" altLang="en-US" noProof="0" dirty="0" err="1" smtClean="0"/>
              <a:t>MwA</a:t>
            </a:r>
            <a:r>
              <a:rPr lang="fr-CA" altLang="en-US" noProof="0" dirty="0" smtClean="0"/>
              <a:t>) est</a:t>
            </a:r>
            <a:r>
              <a:rPr lang="fr-CA" altLang="en-US" baseline="0" noProof="0" dirty="0" smtClean="0"/>
              <a:t> la plus élevée pendant une période de 5 jours qui commence 2 jours avant le début de la </a:t>
            </a:r>
            <a:r>
              <a:rPr lang="fr-CA" altLang="en-US" noProof="0" dirty="0" smtClean="0"/>
              <a:t>menstruation et dure</a:t>
            </a:r>
            <a:r>
              <a:rPr lang="fr-CA" altLang="en-US" baseline="0" noProof="0" dirty="0" smtClean="0"/>
              <a:t> pendant les 3 premiers jours de la </a:t>
            </a:r>
            <a:r>
              <a:rPr lang="fr-CA" altLang="en-US" noProof="0" dirty="0" smtClean="0"/>
              <a:t>menstruation.</a:t>
            </a:r>
          </a:p>
          <a:p>
            <a:r>
              <a:rPr lang="fr-CA" altLang="en-US" noProof="0" dirty="0" smtClean="0"/>
              <a:t>Des études épidémiologiques ont montré que la plupart des femmes</a:t>
            </a:r>
            <a:r>
              <a:rPr lang="fr-CA" altLang="en-US" baseline="0" noProof="0" dirty="0" smtClean="0"/>
              <a:t> migraineuses notent une amélioration remarquable et croissante de leurs crises pendant la grossesse, du premier au troisième trimestre</a:t>
            </a:r>
            <a:r>
              <a:rPr lang="fr-CA" altLang="en-US" noProof="0" dirty="0" smtClean="0"/>
              <a:t>. L’amélioration est plus probable chez les femmes ayant des antécédents de migraine menstruelle. Si la migraine ne s’améliore pas avant la fin du premier trimestre,</a:t>
            </a:r>
            <a:r>
              <a:rPr lang="fr-CA" altLang="en-US" baseline="0" noProof="0" dirty="0" smtClean="0"/>
              <a:t> il est probable qu’elle se poursuive tout au long de la grossesse</a:t>
            </a:r>
            <a:r>
              <a:rPr lang="fr-CA" altLang="en-US" noProof="0" dirty="0" smtClean="0"/>
              <a:t>. Peu de femmes enceintes voient leur migraine empirer, alors que d’autres peuvent développer des</a:t>
            </a:r>
            <a:r>
              <a:rPr lang="fr-CA" altLang="en-US" baseline="0" noProof="0" dirty="0" smtClean="0"/>
              <a:t> </a:t>
            </a:r>
            <a:r>
              <a:rPr lang="fr-CA" altLang="en-US" noProof="0" dirty="0" smtClean="0"/>
              <a:t>migraines inhabituelles. La dégradation a lieu en général au cours</a:t>
            </a:r>
            <a:r>
              <a:rPr lang="fr-CA" altLang="en-US" baseline="0" noProof="0" dirty="0" smtClean="0"/>
              <a:t> du premier trimestre et concerne des femmes souffrant de migraine</a:t>
            </a:r>
            <a:r>
              <a:rPr lang="fr-CA" altLang="en-US" noProof="0" dirty="0" smtClean="0"/>
              <a:t> avec aura (MA) plus que de migraine </a:t>
            </a:r>
            <a:r>
              <a:rPr lang="fr-CA" altLang="en-US" noProof="0" dirty="0" err="1" smtClean="0"/>
              <a:t>MwA</a:t>
            </a:r>
            <a:r>
              <a:rPr lang="fr-CA" altLang="en-US" noProof="0" dirty="0" smtClean="0"/>
              <a:t>. La plupart des migraines inhabituelles pendant la grossesse sont des MA.</a:t>
            </a:r>
          </a:p>
          <a:p>
            <a:r>
              <a:rPr lang="fr-CA" altLang="en-US" noProof="0" dirty="0" smtClean="0"/>
              <a:t>Pendant la transition vers la ménopause, certaines femmes subissent une dégradation des crises migraineuses.</a:t>
            </a:r>
            <a:r>
              <a:rPr lang="fr-CA" altLang="en-US" baseline="0" noProof="0" dirty="0" smtClean="0"/>
              <a:t> Toutefois, la</a:t>
            </a:r>
            <a:r>
              <a:rPr lang="fr-CA" altLang="en-US" noProof="0" dirty="0" smtClean="0"/>
              <a:t> post-ménopause est associée au répit. La ménopause naturelle est associée à une prévalence inférieure de migraine par rapport à la ménopause chirurgicale. Plus l’intervalle</a:t>
            </a:r>
            <a:r>
              <a:rPr lang="fr-CA" altLang="en-US" baseline="0" noProof="0" dirty="0" smtClean="0"/>
              <a:t> est long depuis le début de la ménopause, plus l’association à l’amélioration est importante</a:t>
            </a:r>
            <a:r>
              <a:rPr lang="fr-CA" altLang="en-US" noProof="0" dirty="0" smtClean="0"/>
              <a:t>. </a:t>
            </a:r>
          </a:p>
          <a:p>
            <a:r>
              <a:rPr lang="fr-CA" altLang="en-US" b="1" noProof="0" dirty="0" err="1" smtClean="0"/>
              <a:t>Reference</a:t>
            </a:r>
            <a:endParaRPr lang="fr-CA" altLang="en-US" b="1" noProof="0" dirty="0" smtClean="0"/>
          </a:p>
          <a:p>
            <a:r>
              <a:rPr lang="fr-CA" altLang="en-US" noProof="0" dirty="0" err="1" smtClean="0"/>
              <a:t>Sacco</a:t>
            </a:r>
            <a:r>
              <a:rPr lang="fr-CA" altLang="en-US" noProof="0" dirty="0" smtClean="0"/>
              <a:t> S, Ricci S, </a:t>
            </a:r>
            <a:r>
              <a:rPr lang="fr-CA" altLang="en-US" noProof="0" dirty="0" err="1" smtClean="0"/>
              <a:t>Degan</a:t>
            </a:r>
            <a:r>
              <a:rPr lang="fr-CA" altLang="en-US" noProof="0" dirty="0" smtClean="0"/>
              <a:t> D, </a:t>
            </a:r>
            <a:r>
              <a:rPr lang="fr-CA" altLang="en-US" noProof="0" dirty="0" err="1" smtClean="0"/>
              <a:t>Carolei</a:t>
            </a:r>
            <a:r>
              <a:rPr lang="fr-CA" altLang="en-US" noProof="0" dirty="0" smtClean="0"/>
              <a:t> A. Migraine in </a:t>
            </a:r>
            <a:r>
              <a:rPr lang="fr-CA" altLang="en-US" noProof="0" dirty="0" err="1" smtClean="0"/>
              <a:t>women</a:t>
            </a:r>
            <a:r>
              <a:rPr lang="fr-CA" altLang="en-US" noProof="0" dirty="0" smtClean="0"/>
              <a:t>: the </a:t>
            </a:r>
            <a:r>
              <a:rPr lang="fr-CA" altLang="en-US" noProof="0" dirty="0" err="1" smtClean="0"/>
              <a:t>role</a:t>
            </a:r>
            <a:r>
              <a:rPr lang="fr-CA" altLang="en-US" noProof="0" dirty="0" smtClean="0"/>
              <a:t> of hormones and </a:t>
            </a:r>
            <a:r>
              <a:rPr lang="fr-CA" altLang="en-US" noProof="0" dirty="0" err="1" smtClean="0"/>
              <a:t>their</a:t>
            </a:r>
            <a:r>
              <a:rPr lang="fr-CA" altLang="en-US" noProof="0" dirty="0" smtClean="0"/>
              <a:t> impact on </a:t>
            </a:r>
            <a:r>
              <a:rPr lang="fr-CA" altLang="en-US" noProof="0" dirty="0" err="1" smtClean="0"/>
              <a:t>vascular</a:t>
            </a:r>
            <a:r>
              <a:rPr lang="fr-CA" altLang="en-US" noProof="0" dirty="0" smtClean="0"/>
              <a:t> </a:t>
            </a:r>
            <a:r>
              <a:rPr lang="fr-CA" altLang="en-US" noProof="0" dirty="0" err="1" smtClean="0"/>
              <a:t>diseases</a:t>
            </a:r>
            <a:r>
              <a:rPr lang="fr-CA" altLang="en-US" noProof="0" dirty="0" smtClean="0"/>
              <a:t>. </a:t>
            </a:r>
            <a:r>
              <a:rPr lang="fr-CA" altLang="en-US" i="1" noProof="0" dirty="0" smtClean="0"/>
              <a:t>J </a:t>
            </a:r>
            <a:r>
              <a:rPr lang="fr-CA" altLang="en-US" i="1" noProof="0" dirty="0" err="1" smtClean="0"/>
              <a:t>Headache</a:t>
            </a:r>
            <a:r>
              <a:rPr lang="fr-CA" altLang="en-US" i="1" noProof="0" dirty="0" smtClean="0"/>
              <a:t> Pain. </a:t>
            </a:r>
            <a:r>
              <a:rPr lang="fr-CA" altLang="en-US" noProof="0" dirty="0" smtClean="0"/>
              <a:t>2012;13: 177-89.</a:t>
            </a:r>
          </a:p>
          <a:p>
            <a:endParaRPr lang="fr-CA" altLang="en-US" noProof="0" dirty="0" smtClean="0"/>
          </a:p>
        </p:txBody>
      </p:sp>
      <p:sp>
        <p:nvSpPr>
          <p:cNvPr id="4" name="Slide Number Placeholder 3"/>
          <p:cNvSpPr>
            <a:spLocks noGrp="1"/>
          </p:cNvSpPr>
          <p:nvPr>
            <p:ph type="sldNum" sz="quarter" idx="5"/>
          </p:nvPr>
        </p:nvSpPr>
        <p:spPr/>
        <p:txBody>
          <a:bodyPr/>
          <a:lstStyle/>
          <a:p>
            <a:pPr>
              <a:defRPr/>
            </a:pPr>
            <a:fld id="{93BF9D17-E715-4935-A629-26EF85B6F063}" type="slidenum">
              <a:rPr lang="en-CA" smtClean="0"/>
              <a:pPr>
                <a:defRPr/>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Jusqu’à 80 % des femmes</a:t>
            </a:r>
            <a:r>
              <a:rPr lang="fr-CA" altLang="en-US" baseline="0" noProof="0" dirty="0" smtClean="0"/>
              <a:t> migraineuses notent une amélioration remarquable de leurs crises de migraine pendant la grossesse et ont moins de crises. Cette amélioration est plus susceptible de se produire chez les femmes qui ont des migraines menstruelles</a:t>
            </a:r>
            <a:r>
              <a:rPr lang="fr-CA" altLang="en-US" noProof="0" dirty="0" smtClean="0"/>
              <a:t>.</a:t>
            </a:r>
          </a:p>
          <a:p>
            <a:pPr>
              <a:spcBef>
                <a:spcPct val="0"/>
              </a:spcBef>
              <a:spcAft>
                <a:spcPts val="600"/>
              </a:spcAft>
            </a:pPr>
            <a:r>
              <a:rPr lang="fr-CA" altLang="en-US" noProof="0" dirty="0" smtClean="0"/>
              <a:t>L’amélioration des migraines a lieu en général</a:t>
            </a:r>
            <a:r>
              <a:rPr lang="fr-CA" altLang="en-US" baseline="0" noProof="0" dirty="0" smtClean="0"/>
              <a:t> pendant le premier trimestre de grossesse. Si aucune amélioration n’est notée à ce moment, il est probable que les migraines restent identiques tout au long de la grossesse</a:t>
            </a:r>
            <a:r>
              <a:rPr lang="fr-CA" altLang="en-US" noProof="0" dirty="0" smtClean="0"/>
              <a:t>.</a:t>
            </a:r>
          </a:p>
          <a:p>
            <a:pPr>
              <a:spcBef>
                <a:spcPct val="0"/>
              </a:spcBef>
              <a:spcAft>
                <a:spcPts val="600"/>
              </a:spcAft>
            </a:pPr>
            <a:r>
              <a:rPr lang="fr-CA" altLang="en-US" noProof="0" dirty="0" smtClean="0"/>
              <a:t>Même si la plupart des femmes voient</a:t>
            </a:r>
            <a:r>
              <a:rPr lang="fr-CA" altLang="en-US" baseline="0" noProof="0" dirty="0" smtClean="0"/>
              <a:t> une amélioration de leurs migraines, ces dernières se dégradent chez certaines femmes, en particulier les femmes qui ont des migraines avec aura</a:t>
            </a:r>
            <a:r>
              <a:rPr lang="fr-CA" altLang="en-US" noProof="0" dirty="0" smtClean="0"/>
              <a:t>. D’autres femmes développent</a:t>
            </a:r>
            <a:r>
              <a:rPr lang="fr-CA" altLang="en-US" baseline="0" noProof="0" dirty="0" smtClean="0"/>
              <a:t> des migraines inhabituelles pendant la grossesse, qui sont en général des migraines avec </a:t>
            </a:r>
            <a:r>
              <a:rPr lang="fr-CA" altLang="en-US" noProof="0" dirty="0" smtClean="0"/>
              <a:t>aura.</a:t>
            </a:r>
          </a:p>
          <a:p>
            <a:pPr>
              <a:spcBef>
                <a:spcPct val="0"/>
              </a:spcBef>
              <a:spcAft>
                <a:spcPts val="600"/>
              </a:spcAft>
            </a:pPr>
            <a:r>
              <a:rPr lang="fr-CA" altLang="en-US" noProof="0" dirty="0" smtClean="0"/>
              <a:t>Quelle que soit l’influence de la grossesse sur les migraines, les</a:t>
            </a:r>
            <a:r>
              <a:rPr lang="fr-CA" altLang="en-US" baseline="0" noProof="0" dirty="0" smtClean="0"/>
              <a:t> crises reviennent à la normale après l’accouchement chez presque toutes les femmes</a:t>
            </a:r>
            <a:r>
              <a:rPr lang="fr-CA" altLang="en-US" noProof="0" dirty="0" smtClean="0"/>
              <a:t>.</a:t>
            </a:r>
          </a:p>
          <a:p>
            <a:pPr>
              <a:spcBef>
                <a:spcPct val="0"/>
              </a:spcBef>
              <a:spcAft>
                <a:spcPts val="600"/>
              </a:spcAft>
            </a:pPr>
            <a:r>
              <a:rPr lang="fr-CA" altLang="en-US" b="1" noProof="0" dirty="0" err="1" smtClean="0"/>
              <a:t>References</a:t>
            </a:r>
            <a:endParaRPr lang="fr-CA" altLang="en-US" b="1" noProof="0" dirty="0" smtClean="0"/>
          </a:p>
          <a:p>
            <a:pPr>
              <a:spcBef>
                <a:spcPct val="0"/>
              </a:spcBef>
              <a:spcAft>
                <a:spcPts val="600"/>
              </a:spcAft>
            </a:pPr>
            <a:r>
              <a:rPr lang="fr-CA" altLang="en-US" noProof="0" dirty="0" err="1" smtClean="0"/>
              <a:t>Sacco</a:t>
            </a:r>
            <a:r>
              <a:rPr lang="fr-CA" altLang="en-US" noProof="0" dirty="0" smtClean="0"/>
              <a:t> S, Ricci S, </a:t>
            </a:r>
            <a:r>
              <a:rPr lang="fr-CA" altLang="en-US" noProof="0" dirty="0" err="1" smtClean="0"/>
              <a:t>Degan</a:t>
            </a:r>
            <a:r>
              <a:rPr lang="fr-CA" altLang="en-US" noProof="0" dirty="0" smtClean="0"/>
              <a:t> D, </a:t>
            </a:r>
            <a:r>
              <a:rPr lang="fr-CA" altLang="en-US" noProof="0" dirty="0" err="1" smtClean="0"/>
              <a:t>Carolei</a:t>
            </a:r>
            <a:r>
              <a:rPr lang="fr-CA" altLang="en-US" noProof="0" dirty="0" smtClean="0"/>
              <a:t> A. Migraine in </a:t>
            </a:r>
            <a:r>
              <a:rPr lang="fr-CA" altLang="en-US" noProof="0" dirty="0" err="1" smtClean="0"/>
              <a:t>women</a:t>
            </a:r>
            <a:r>
              <a:rPr lang="fr-CA" altLang="en-US" noProof="0" dirty="0" smtClean="0"/>
              <a:t>: the </a:t>
            </a:r>
            <a:r>
              <a:rPr lang="fr-CA" altLang="en-US" noProof="0" dirty="0" err="1" smtClean="0"/>
              <a:t>role</a:t>
            </a:r>
            <a:r>
              <a:rPr lang="fr-CA" altLang="en-US" noProof="0" dirty="0" smtClean="0"/>
              <a:t> of hormones and </a:t>
            </a:r>
            <a:r>
              <a:rPr lang="fr-CA" altLang="en-US" noProof="0" dirty="0" err="1" smtClean="0"/>
              <a:t>their</a:t>
            </a:r>
            <a:r>
              <a:rPr lang="fr-CA" altLang="en-US" noProof="0" dirty="0" smtClean="0"/>
              <a:t> impact on </a:t>
            </a:r>
            <a:r>
              <a:rPr lang="fr-CA" altLang="en-US" noProof="0" dirty="0" err="1" smtClean="0"/>
              <a:t>vascular</a:t>
            </a:r>
            <a:r>
              <a:rPr lang="fr-CA" altLang="en-US" noProof="0" dirty="0" smtClean="0"/>
              <a:t> </a:t>
            </a:r>
            <a:r>
              <a:rPr lang="fr-CA" altLang="en-US" noProof="0" dirty="0" err="1" smtClean="0"/>
              <a:t>diseases</a:t>
            </a:r>
            <a:r>
              <a:rPr lang="fr-CA" altLang="en-US" noProof="0" dirty="0" smtClean="0"/>
              <a:t>. </a:t>
            </a:r>
            <a:r>
              <a:rPr lang="fr-CA" altLang="en-US" i="1" noProof="0" dirty="0" smtClean="0"/>
              <a:t>J </a:t>
            </a:r>
            <a:r>
              <a:rPr lang="fr-CA" altLang="en-US" i="1" noProof="0" dirty="0" err="1" smtClean="0"/>
              <a:t>Headache</a:t>
            </a:r>
            <a:r>
              <a:rPr lang="fr-CA" altLang="en-US" i="1" noProof="0" dirty="0" smtClean="0"/>
              <a:t> Pain</a:t>
            </a:r>
            <a:r>
              <a:rPr lang="fr-CA" altLang="en-US" noProof="0" dirty="0" smtClean="0"/>
              <a:t>. 2012;13: 177-89.</a:t>
            </a:r>
          </a:p>
          <a:p>
            <a:pPr>
              <a:spcBef>
                <a:spcPct val="0"/>
              </a:spcBef>
              <a:spcAft>
                <a:spcPts val="600"/>
              </a:spcAft>
            </a:pPr>
            <a:r>
              <a:rPr lang="fr-CA" altLang="en-US" noProof="0" dirty="0" err="1" smtClean="0"/>
              <a:t>MacGregor</a:t>
            </a:r>
            <a:r>
              <a:rPr lang="fr-CA" altLang="en-US" noProof="0" dirty="0" smtClean="0"/>
              <a:t> A. Management of migraine </a:t>
            </a:r>
            <a:r>
              <a:rPr lang="fr-CA" altLang="en-US" noProof="0" dirty="0" err="1" smtClean="0"/>
              <a:t>during</a:t>
            </a:r>
            <a:r>
              <a:rPr lang="fr-CA" altLang="en-US" noProof="0" dirty="0" smtClean="0"/>
              <a:t> </a:t>
            </a:r>
            <a:r>
              <a:rPr lang="fr-CA" altLang="en-US" noProof="0" dirty="0" err="1" smtClean="0"/>
              <a:t>pregnancy</a:t>
            </a:r>
            <a:r>
              <a:rPr lang="fr-CA" altLang="en-US" noProof="0" dirty="0" smtClean="0"/>
              <a:t>. </a:t>
            </a:r>
            <a:r>
              <a:rPr lang="fr-CA" altLang="en-US" i="1" noProof="0" dirty="0" smtClean="0"/>
              <a:t>Progress </a:t>
            </a:r>
            <a:r>
              <a:rPr lang="fr-CA" altLang="en-US" i="1" noProof="0" dirty="0" err="1" smtClean="0"/>
              <a:t>Neurol</a:t>
            </a:r>
            <a:r>
              <a:rPr lang="fr-CA" altLang="en-US" i="1" noProof="0" dirty="0" smtClean="0"/>
              <a:t> </a:t>
            </a:r>
            <a:r>
              <a:rPr lang="fr-CA" altLang="en-US" i="1" noProof="0" dirty="0" err="1" smtClean="0"/>
              <a:t>Psychiatry</a:t>
            </a:r>
            <a:r>
              <a:rPr lang="fr-CA" altLang="en-US" noProof="0" dirty="0" smtClean="0"/>
              <a:t>. 2009;13:21-24.</a:t>
            </a:r>
          </a:p>
          <a:p>
            <a:pPr>
              <a:spcBef>
                <a:spcPct val="0"/>
              </a:spcBef>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6FB72822-563E-4DA9-ABDD-F8D2811BA31A}" type="slidenum">
              <a:rPr lang="en-CA" smtClean="0"/>
              <a:pPr>
                <a:defRPr/>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xfrm>
            <a:off x="701675" y="4387850"/>
            <a:ext cx="5756275" cy="4156075"/>
          </a:xfrm>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r>
              <a:rPr lang="fr-CA" altLang="en-US" noProof="0" dirty="0" smtClean="0"/>
              <a:t>La migraine est très courante chez</a:t>
            </a:r>
            <a:r>
              <a:rPr lang="fr-CA" altLang="en-US" baseline="0" noProof="0" dirty="0" smtClean="0"/>
              <a:t> les femmes en âge d’avoir des enfants. De nombreuses femmes ont besoin ou souhaitent une </a:t>
            </a:r>
            <a:r>
              <a:rPr lang="fr-CA" altLang="en-US" noProof="0" dirty="0" smtClean="0"/>
              <a:t>contraception, ou peuvent avoir d’autres problèmes (</a:t>
            </a:r>
            <a:r>
              <a:rPr lang="fr-CA" altLang="en-US" i="1" noProof="0" dirty="0" smtClean="0"/>
              <a:t>par ex.</a:t>
            </a:r>
            <a:r>
              <a:rPr lang="fr-CA" altLang="en-US" noProof="0" dirty="0" smtClean="0"/>
              <a:t>, endométriose,</a:t>
            </a:r>
            <a:r>
              <a:rPr lang="fr-CA" altLang="en-US" baseline="0" noProof="0" dirty="0" smtClean="0"/>
              <a:t> </a:t>
            </a:r>
            <a:r>
              <a:rPr lang="fr-CA" altLang="en-US" noProof="0" dirty="0" smtClean="0"/>
              <a:t>dysménorrhée sévère, ménorragie, acné) qui peuvent profiter d’un</a:t>
            </a:r>
            <a:r>
              <a:rPr lang="fr-CA" altLang="en-US" baseline="0" noProof="0" dirty="0" smtClean="0"/>
              <a:t> traitement aux contraceptifs oraux (CO) combinés. Peut-on laisser les femmes souffrant de migraines prendre des contraceptifs oraux? Quels sont les risques</a:t>
            </a:r>
            <a:r>
              <a:rPr lang="fr-CA" altLang="en-US" noProof="0" dirty="0" smtClean="0"/>
              <a:t>?</a:t>
            </a:r>
          </a:p>
          <a:p>
            <a:r>
              <a:rPr lang="fr-CA" altLang="en-US" noProof="0" dirty="0" smtClean="0"/>
              <a:t>Le risque d’attaque est particulièrement</a:t>
            </a:r>
            <a:r>
              <a:rPr lang="fr-CA" altLang="en-US" baseline="0" noProof="0" dirty="0" smtClean="0"/>
              <a:t> inquiétant chez les femmes migraineuses qui prennent des CO. Le type de migraine est</a:t>
            </a:r>
            <a:r>
              <a:rPr lang="fr-CA" altLang="en-US" noProof="0" dirty="0" smtClean="0"/>
              <a:t> important lorsqu’on évalue</a:t>
            </a:r>
            <a:r>
              <a:rPr lang="fr-CA" altLang="en-US" baseline="0" noProof="0" dirty="0" smtClean="0"/>
              <a:t> le risque d’attaque</a:t>
            </a:r>
            <a:r>
              <a:rPr lang="fr-CA" altLang="en-US" noProof="0" dirty="0" smtClean="0"/>
              <a:t>. Les femmes souffrant de migraines sans aura présentent un faible risque d’attaque et de </a:t>
            </a:r>
            <a:r>
              <a:rPr lang="fr-CA" altLang="en-US" noProof="0" dirty="0" err="1" smtClean="0"/>
              <a:t>thromboembolie</a:t>
            </a:r>
            <a:r>
              <a:rPr lang="fr-CA" altLang="en-US" noProof="0" dirty="0" smtClean="0"/>
              <a:t> veineuse (TEV), comme les femmes sans migraine. L’utilisation de CO</a:t>
            </a:r>
            <a:r>
              <a:rPr lang="fr-CA" altLang="en-US" baseline="0" noProof="0" dirty="0" smtClean="0"/>
              <a:t> combinés augmente le risque de TVE et d’AVC ischémique</a:t>
            </a:r>
            <a:r>
              <a:rPr lang="fr-CA" altLang="en-US" noProof="0" dirty="0" smtClean="0"/>
              <a:t>. Des études d’observation ont révélé</a:t>
            </a:r>
            <a:r>
              <a:rPr lang="fr-CA" altLang="en-US" baseline="0" noProof="0" dirty="0" smtClean="0"/>
              <a:t> 1 à 3 cas additionnels de TVE sur </a:t>
            </a:r>
            <a:r>
              <a:rPr lang="fr-CA" altLang="en-US" noProof="0" dirty="0" smtClean="0"/>
              <a:t>10 000 femmes prenant des contraceptifs oraux pendant un an. En tenant compte d’un taux d’AVC ischémique de référence sur 10</a:t>
            </a:r>
            <a:r>
              <a:rPr lang="fr-CA" altLang="en-US" baseline="0" noProof="0" dirty="0" smtClean="0"/>
              <a:t> ans de</a:t>
            </a:r>
            <a:r>
              <a:rPr lang="fr-CA" altLang="en-US" noProof="0" dirty="0" smtClean="0"/>
              <a:t> 2,7 pour 10 000 jeunes femmes (âgées de 25 à 29 ans), l’utilisation de CO</a:t>
            </a:r>
            <a:r>
              <a:rPr lang="fr-CA" altLang="en-US" baseline="0" noProof="0" dirty="0" smtClean="0"/>
              <a:t> fait passer le risque à </a:t>
            </a:r>
            <a:r>
              <a:rPr lang="fr-CA" altLang="en-US" noProof="0" dirty="0" smtClean="0"/>
              <a:t>4,0. Le</a:t>
            </a:r>
            <a:r>
              <a:rPr lang="fr-CA" altLang="en-US" baseline="0" noProof="0" dirty="0" smtClean="0"/>
              <a:t> risque passe à </a:t>
            </a:r>
            <a:r>
              <a:rPr lang="fr-CA" altLang="en-US" noProof="0" dirty="0" smtClean="0"/>
              <a:t>11,0 pour</a:t>
            </a:r>
            <a:r>
              <a:rPr lang="fr-CA" altLang="en-US" baseline="0" noProof="0" dirty="0" smtClean="0"/>
              <a:t> les femmes souffrant de migraine avec a</a:t>
            </a:r>
            <a:r>
              <a:rPr lang="fr-CA" altLang="en-US" noProof="0" dirty="0" smtClean="0"/>
              <a:t>ura, et à 23,0 pour les femmes souffrant de migraine avec aura et prenant un CO. L’Organisation</a:t>
            </a:r>
            <a:r>
              <a:rPr lang="fr-CA" altLang="en-US" baseline="0" noProof="0" dirty="0" smtClean="0"/>
              <a:t> mondiale de la santé</a:t>
            </a:r>
            <a:r>
              <a:rPr lang="fr-CA" altLang="en-US" noProof="0" dirty="0" smtClean="0"/>
              <a:t> (OMS) recommande aux femmes souffrant de migraine avec aura d’éviter l’utilisation</a:t>
            </a:r>
            <a:r>
              <a:rPr lang="fr-CA" altLang="en-US" baseline="0" noProof="0" dirty="0" smtClean="0"/>
              <a:t> de contraceptifs oraux combinés</a:t>
            </a:r>
            <a:r>
              <a:rPr lang="fr-CA" altLang="en-US" noProof="0" dirty="0" smtClean="0"/>
              <a:t>.</a:t>
            </a:r>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smtClean="0"/>
              <a:t>Hutchinson S. Use of oral contraceptives in </a:t>
            </a:r>
            <a:r>
              <a:rPr lang="fr-CA" altLang="en-US" noProof="0" dirty="0" err="1" smtClean="0"/>
              <a:t>women</a:t>
            </a:r>
            <a:r>
              <a:rPr lang="fr-CA" altLang="en-US" noProof="0" dirty="0" smtClean="0"/>
              <a:t> </a:t>
            </a:r>
            <a:r>
              <a:rPr lang="fr-CA" altLang="en-US" noProof="0" dirty="0" err="1" smtClean="0"/>
              <a:t>with</a:t>
            </a:r>
            <a:r>
              <a:rPr lang="fr-CA" altLang="en-US" noProof="0" dirty="0" smtClean="0"/>
              <a:t> migraine. </a:t>
            </a:r>
            <a:r>
              <a:rPr lang="fr-CA" altLang="en-US" noProof="0" dirty="0" err="1" smtClean="0"/>
              <a:t>Available</a:t>
            </a:r>
            <a:r>
              <a:rPr lang="fr-CA" altLang="en-US" noProof="0" dirty="0" smtClean="0"/>
              <a:t> </a:t>
            </a:r>
            <a:r>
              <a:rPr lang="fr-CA" altLang="en-US" noProof="0" dirty="0" err="1" smtClean="0"/>
              <a:t>at</a:t>
            </a:r>
            <a:r>
              <a:rPr lang="fr-CA" altLang="en-US" noProof="0" dirty="0" smtClean="0"/>
              <a:t>: http://www.americanheadachesociety.org/assets/1/7/Susan_Hutchinson_-_Use_of_Oral_Contraceptives_in_Women_with_Migraine.pdf. </a:t>
            </a:r>
            <a:r>
              <a:rPr lang="fr-CA" altLang="en-US" noProof="0" dirty="0" err="1" smtClean="0"/>
              <a:t>Accessed</a:t>
            </a:r>
            <a:r>
              <a:rPr lang="fr-CA" altLang="en-US" noProof="0" dirty="0" smtClean="0"/>
              <a:t> March 31, 2015.</a:t>
            </a:r>
          </a:p>
        </p:txBody>
      </p:sp>
      <p:sp>
        <p:nvSpPr>
          <p:cNvPr id="4" name="Slide Number Placeholder 3"/>
          <p:cNvSpPr>
            <a:spLocks noGrp="1"/>
          </p:cNvSpPr>
          <p:nvPr>
            <p:ph type="sldNum" sz="quarter" idx="5"/>
          </p:nvPr>
        </p:nvSpPr>
        <p:spPr/>
        <p:txBody>
          <a:bodyPr/>
          <a:lstStyle/>
          <a:p>
            <a:pPr>
              <a:defRPr/>
            </a:pPr>
            <a:fld id="{777D1D9E-D044-4D14-B45F-E0E122A0E629}" type="slidenum">
              <a:rPr lang="en-CA" smtClean="0"/>
              <a:pPr>
                <a:defRPr/>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82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752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0E10B5-6F5D-48B9-A5A9-E5A897FDB1BE}" type="slidenum">
              <a:rPr lang="en-CA" altLang="fr-FR" smtClean="0"/>
              <a:pPr fontAlgn="base">
                <a:spcBef>
                  <a:spcPct val="0"/>
                </a:spcBef>
                <a:spcAft>
                  <a:spcPct val="0"/>
                </a:spcAft>
                <a:defRPr/>
              </a:pPr>
              <a:t>19</a:t>
            </a:fld>
            <a:endParaRPr lang="en-CA"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Veuillez citer les membres du comité de développement.</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600" indent="-282575">
              <a:defRPr>
                <a:solidFill>
                  <a:schemeClr val="tx1"/>
                </a:solidFill>
                <a:latin typeface="Calibri" pitchFamily="34" charset="0"/>
              </a:defRPr>
            </a:lvl2pPr>
            <a:lvl3pPr marL="1131888" indent="-225425">
              <a:defRPr>
                <a:solidFill>
                  <a:schemeClr val="tx1"/>
                </a:solidFill>
                <a:latin typeface="Calibri" pitchFamily="34" charset="0"/>
              </a:defRPr>
            </a:lvl3pPr>
            <a:lvl4pPr marL="1585913" indent="-225425">
              <a:defRPr>
                <a:solidFill>
                  <a:schemeClr val="tx1"/>
                </a:solidFill>
                <a:latin typeface="Calibri" pitchFamily="34" charset="0"/>
              </a:defRPr>
            </a:lvl4pPr>
            <a:lvl5pPr marL="2038350" indent="-225425">
              <a:defRPr>
                <a:solidFill>
                  <a:schemeClr val="tx1"/>
                </a:solidFill>
                <a:latin typeface="Calibri" pitchFamily="34" charset="0"/>
              </a:defRPr>
            </a:lvl5pPr>
            <a:lvl6pPr marL="2495550" indent="-225425" fontAlgn="base">
              <a:spcBef>
                <a:spcPct val="0"/>
              </a:spcBef>
              <a:spcAft>
                <a:spcPct val="0"/>
              </a:spcAft>
              <a:defRPr>
                <a:solidFill>
                  <a:schemeClr val="tx1"/>
                </a:solidFill>
                <a:latin typeface="Calibri" pitchFamily="34" charset="0"/>
              </a:defRPr>
            </a:lvl6pPr>
            <a:lvl7pPr marL="2952750" indent="-225425" fontAlgn="base">
              <a:spcBef>
                <a:spcPct val="0"/>
              </a:spcBef>
              <a:spcAft>
                <a:spcPct val="0"/>
              </a:spcAft>
              <a:defRPr>
                <a:solidFill>
                  <a:schemeClr val="tx1"/>
                </a:solidFill>
                <a:latin typeface="Calibri" pitchFamily="34" charset="0"/>
              </a:defRPr>
            </a:lvl7pPr>
            <a:lvl8pPr marL="3409950" indent="-225425" fontAlgn="base">
              <a:spcBef>
                <a:spcPct val="0"/>
              </a:spcBef>
              <a:spcAft>
                <a:spcPct val="0"/>
              </a:spcAft>
              <a:defRPr>
                <a:solidFill>
                  <a:schemeClr val="tx1"/>
                </a:solidFill>
                <a:latin typeface="Calibri" pitchFamily="34" charset="0"/>
              </a:defRPr>
            </a:lvl8pPr>
            <a:lvl9pPr marL="3867150" indent="-2254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47590F-2511-4BAC-9038-B127F57EA1E4}" type="slidenum">
              <a:rPr lang="fr-CA" altLang="en-US" smtClean="0">
                <a:solidFill>
                  <a:srgbClr val="000000"/>
                </a:solidFill>
                <a:ea typeface="SimSun" pitchFamily="2" charset="-122"/>
              </a:rPr>
              <a:pPr fontAlgn="base">
                <a:spcBef>
                  <a:spcPct val="0"/>
                </a:spcBef>
                <a:spcAft>
                  <a:spcPct val="0"/>
                </a:spcAft>
                <a:defRPr/>
              </a:pPr>
              <a:t>2</a:t>
            </a:fld>
            <a:endParaRPr lang="fr-CA" altLang="en-US" dirty="0" smtClean="0">
              <a:solidFill>
                <a:srgbClr val="000000"/>
              </a:solidFill>
              <a:ea typeface="SimSun"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fr-CA" altLang="en-US" b="1" noProof="0" dirty="0" err="1" smtClean="0"/>
              <a:t>Speaker’s</a:t>
            </a:r>
            <a:r>
              <a:rPr lang="fr-CA" altLang="en-US" b="1" noProof="0" dirty="0" smtClean="0"/>
              <a:t> Notes</a:t>
            </a:r>
          </a:p>
          <a:p>
            <a:pPr>
              <a:spcAft>
                <a:spcPts val="600"/>
              </a:spcAft>
            </a:pPr>
            <a:r>
              <a:rPr lang="fr-CA" altLang="en-US" noProof="0" dirty="0" smtClean="0"/>
              <a:t>La migraine peut durer 4 à 72 heures</a:t>
            </a:r>
            <a:r>
              <a:rPr lang="fr-CA" altLang="en-US" baseline="0" noProof="0" dirty="0" smtClean="0"/>
              <a:t> chez les adultes et</a:t>
            </a:r>
            <a:r>
              <a:rPr lang="fr-CA" altLang="en-US" noProof="0" dirty="0" smtClean="0"/>
              <a:t> 2 à 72 heures chez les patients de moins de 18 ans si elle n’est pas traitée ou que le traitement ne réussit</a:t>
            </a:r>
            <a:r>
              <a:rPr lang="fr-CA" altLang="en-US" baseline="0" noProof="0" dirty="0" smtClean="0"/>
              <a:t> pas</a:t>
            </a:r>
            <a:r>
              <a:rPr lang="fr-CA" altLang="en-US" noProof="0" dirty="0" smtClean="0"/>
              <a:t>. La migraine est</a:t>
            </a:r>
            <a:r>
              <a:rPr lang="fr-CA" altLang="en-US" baseline="0" noProof="0" dirty="0" smtClean="0"/>
              <a:t> généralement décrite comme une céphalée lancinante ou p</a:t>
            </a:r>
            <a:r>
              <a:rPr lang="fr-CA" altLang="en-US" noProof="0" dirty="0" smtClean="0"/>
              <a:t>ulsatile. La douleur peut être modérée à grave et s’intensifie avec le mouvement ou l’activité</a:t>
            </a:r>
            <a:r>
              <a:rPr lang="fr-CA" altLang="en-US" baseline="0" noProof="0" dirty="0" smtClean="0"/>
              <a:t> physique</a:t>
            </a:r>
            <a:r>
              <a:rPr lang="fr-CA" altLang="en-US" noProof="0" dirty="0" smtClean="0"/>
              <a:t>. La</a:t>
            </a:r>
            <a:r>
              <a:rPr lang="fr-CA" altLang="en-US" baseline="0" noProof="0" dirty="0" smtClean="0"/>
              <a:t> plupart</a:t>
            </a:r>
            <a:r>
              <a:rPr lang="fr-CA" altLang="en-US" noProof="0" dirty="0" smtClean="0"/>
              <a:t> (60 %) de</a:t>
            </a:r>
            <a:r>
              <a:rPr lang="fr-CA" altLang="en-US" baseline="0" noProof="0" dirty="0" smtClean="0"/>
              <a:t> ceux qui souffrent de migraines ressentent une douleur unilatérale</a:t>
            </a:r>
            <a:r>
              <a:rPr lang="fr-CA" altLang="en-US" noProof="0" dirty="0" smtClean="0"/>
              <a:t>; le reste ressent une douleur bilatérale. La douleur peut commencer rapidement ou peut</a:t>
            </a:r>
            <a:r>
              <a:rPr lang="fr-CA" altLang="en-US" baseline="0" noProof="0" dirty="0" smtClean="0"/>
              <a:t> être plus </a:t>
            </a:r>
            <a:r>
              <a:rPr lang="fr-CA" altLang="en-US" noProof="0" dirty="0" smtClean="0"/>
              <a:t>indolente et peut être</a:t>
            </a:r>
            <a:r>
              <a:rPr lang="fr-CA" altLang="en-US" baseline="0" noProof="0" dirty="0" smtClean="0"/>
              <a:t> ressentie n’importe où autour de la tête ou du cou</a:t>
            </a:r>
            <a:r>
              <a:rPr lang="fr-CA" altLang="en-US" noProof="0" dirty="0" smtClean="0"/>
              <a:t>. Il est important de noter que la migraine n’est pas diagnostiquée en fonction du point de douleur.</a:t>
            </a:r>
          </a:p>
          <a:p>
            <a:pPr>
              <a:spcAft>
                <a:spcPts val="600"/>
              </a:spcAft>
            </a:pPr>
            <a:r>
              <a:rPr lang="fr-CA" altLang="en-US" noProof="0" dirty="0" smtClean="0"/>
              <a:t>La plupart des patients souffrent de nausées (80 %) et environ 50 % des patients ont des vomissements pendant une crise migraineuse. Les migraines peuvent également être associées à une anorexie, une intolérance alimentaire, des étourdissements,</a:t>
            </a:r>
            <a:r>
              <a:rPr lang="fr-CA" altLang="en-US" baseline="0" noProof="0" dirty="0" smtClean="0"/>
              <a:t> de fortes nausées ou une intolérance à la lumière et au bruit pendant la phase prémonitoire ou pendant la crise migraineuse elle-même</a:t>
            </a:r>
            <a:r>
              <a:rPr lang="fr-CA" altLang="en-US" noProof="0" dirty="0" smtClean="0"/>
              <a:t>.</a:t>
            </a:r>
          </a:p>
          <a:p>
            <a:pPr>
              <a:spcAft>
                <a:spcPts val="600"/>
              </a:spcAft>
            </a:pPr>
            <a:r>
              <a:rPr lang="fr-CA" altLang="en-US" b="1" noProof="0" dirty="0" err="1" smtClean="0"/>
              <a:t>References</a:t>
            </a:r>
            <a:endParaRPr lang="fr-CA" altLang="en-US" b="1" noProof="0" dirty="0" smtClean="0"/>
          </a:p>
          <a:p>
            <a:pPr eaLnBrk="1" hangingPunct="1">
              <a:spcBef>
                <a:spcPct val="0"/>
              </a:spcBef>
              <a:spcAft>
                <a:spcPts val="600"/>
              </a:spcAft>
            </a:pPr>
            <a:r>
              <a:rPr lang="fr-CA" altLang="en-US" noProof="0" dirty="0" err="1" smtClean="0"/>
              <a:t>Tepper</a:t>
            </a:r>
            <a:r>
              <a:rPr lang="fr-CA" altLang="en-US" noProof="0" dirty="0" smtClean="0"/>
              <a:t> SJ, </a:t>
            </a:r>
            <a:r>
              <a:rPr lang="fr-CA" altLang="en-US" noProof="0" dirty="0" err="1" smtClean="0"/>
              <a:t>Tepper</a:t>
            </a:r>
            <a:r>
              <a:rPr lang="fr-CA" altLang="en-US" noProof="0" dirty="0" smtClean="0"/>
              <a:t> DE. </a:t>
            </a:r>
            <a:r>
              <a:rPr lang="fr-CA" altLang="en-US" noProof="0" dirty="0" err="1" smtClean="0"/>
              <a:t>Diagnosis</a:t>
            </a:r>
            <a:r>
              <a:rPr lang="fr-CA" altLang="en-US" noProof="0" dirty="0" smtClean="0"/>
              <a:t> of Migraine and Tension-type </a:t>
            </a:r>
            <a:r>
              <a:rPr lang="fr-CA" altLang="en-US" noProof="0" dirty="0" err="1" smtClean="0"/>
              <a:t>Headache</a:t>
            </a:r>
            <a:r>
              <a:rPr lang="fr-CA" altLang="en-US" noProof="0" dirty="0" smtClean="0"/>
              <a:t>. In: </a:t>
            </a:r>
            <a:r>
              <a:rPr lang="fr-CA" altLang="en-US" noProof="0" dirty="0" err="1" smtClean="0"/>
              <a:t>Tepper</a:t>
            </a:r>
            <a:r>
              <a:rPr lang="fr-CA" altLang="en-US" noProof="0" dirty="0" smtClean="0"/>
              <a:t> SJ, </a:t>
            </a:r>
            <a:r>
              <a:rPr lang="fr-CA" altLang="en-US" noProof="0" dirty="0" err="1" smtClean="0"/>
              <a:t>Tepper</a:t>
            </a:r>
            <a:r>
              <a:rPr lang="fr-CA" altLang="en-US" noProof="0" dirty="0" smtClean="0"/>
              <a:t> DE, </a:t>
            </a:r>
            <a:r>
              <a:rPr lang="fr-CA" altLang="en-US" noProof="0" dirty="0" err="1" smtClean="0"/>
              <a:t>eds</a:t>
            </a:r>
            <a:r>
              <a:rPr lang="fr-CA" altLang="en-US" noProof="0" dirty="0" smtClean="0"/>
              <a:t>. The Cleveland </a:t>
            </a:r>
            <a:r>
              <a:rPr lang="fr-CA" altLang="en-US" noProof="0" dirty="0" err="1" smtClean="0"/>
              <a:t>Clinic</a:t>
            </a:r>
            <a:r>
              <a:rPr lang="fr-CA" altLang="en-US" noProof="0" dirty="0" smtClean="0"/>
              <a:t> </a:t>
            </a:r>
            <a:r>
              <a:rPr lang="fr-CA" altLang="en-US" noProof="0" dirty="0" err="1" smtClean="0"/>
              <a:t>Manual</a:t>
            </a:r>
            <a:r>
              <a:rPr lang="fr-CA" altLang="en-US" noProof="0" dirty="0" smtClean="0"/>
              <a:t> of </a:t>
            </a:r>
            <a:r>
              <a:rPr lang="fr-CA" altLang="en-US" noProof="0" dirty="0" err="1" smtClean="0"/>
              <a:t>Headache</a:t>
            </a:r>
            <a:r>
              <a:rPr lang="fr-CA" altLang="en-US" noProof="0" dirty="0" smtClean="0"/>
              <a:t> </a:t>
            </a:r>
            <a:r>
              <a:rPr lang="fr-CA" altLang="en-US" noProof="0" dirty="0" err="1" smtClean="0"/>
              <a:t>Therapy</a:t>
            </a:r>
            <a:r>
              <a:rPr lang="fr-CA" altLang="en-US" noProof="0" dirty="0" smtClean="0"/>
              <a:t>. 2</a:t>
            </a:r>
            <a:r>
              <a:rPr lang="fr-CA" altLang="en-US" baseline="30000" noProof="0" dirty="0" smtClean="0"/>
              <a:t>nd</a:t>
            </a:r>
            <a:r>
              <a:rPr lang="fr-CA" altLang="en-US" noProof="0" dirty="0" smtClean="0"/>
              <a:t> Edition. NY: Springer, 2014.</a:t>
            </a:r>
            <a:r>
              <a:rPr lang="fr-CA" altLang="en-US" noProof="0" dirty="0" err="1" smtClean="0"/>
              <a:t>Headache</a:t>
            </a:r>
            <a:r>
              <a:rPr lang="fr-CA" altLang="en-US" noProof="0" dirty="0" smtClean="0"/>
              <a:t> Classification </a:t>
            </a:r>
            <a:r>
              <a:rPr lang="fr-CA" altLang="en-US" noProof="0" dirty="0" err="1" smtClean="0"/>
              <a:t>Committee</a:t>
            </a:r>
            <a:r>
              <a:rPr lang="fr-CA" altLang="en-US" noProof="0" dirty="0" smtClean="0"/>
              <a:t> of the International </a:t>
            </a:r>
            <a:r>
              <a:rPr lang="fr-CA" altLang="en-US" noProof="0" dirty="0" err="1" smtClean="0"/>
              <a:t>Headache</a:t>
            </a:r>
            <a:r>
              <a:rPr lang="fr-CA" altLang="en-US" noProof="0" dirty="0" smtClean="0"/>
              <a:t> Society (IHS).</a:t>
            </a:r>
          </a:p>
          <a:p>
            <a:pPr eaLnBrk="1" hangingPunct="1">
              <a:spcBef>
                <a:spcPct val="0"/>
              </a:spcBef>
              <a:spcAft>
                <a:spcPts val="600"/>
              </a:spcAft>
            </a:pPr>
            <a:r>
              <a:rPr lang="fr-CA" altLang="en-US" noProof="0" dirty="0" smtClean="0"/>
              <a:t>The International Classification of </a:t>
            </a:r>
            <a:r>
              <a:rPr lang="fr-CA" altLang="en-US" noProof="0" dirty="0" err="1" smtClean="0"/>
              <a:t>Headache</a:t>
            </a:r>
            <a:r>
              <a:rPr lang="fr-CA" altLang="en-US" noProof="0" dirty="0" smtClean="0"/>
              <a:t> </a:t>
            </a:r>
            <a:r>
              <a:rPr lang="fr-CA" altLang="en-US" noProof="0" dirty="0" err="1" smtClean="0"/>
              <a:t>Disorders</a:t>
            </a:r>
            <a:r>
              <a:rPr lang="fr-CA" altLang="en-US" noProof="0" dirty="0" smtClean="0"/>
              <a:t>, 3</a:t>
            </a:r>
            <a:r>
              <a:rPr lang="fr-CA" altLang="en-US" baseline="30000" noProof="0" dirty="0" smtClean="0"/>
              <a:t>rd </a:t>
            </a:r>
            <a:r>
              <a:rPr lang="fr-CA" altLang="en-US" noProof="0" dirty="0" err="1" smtClean="0"/>
              <a:t>edition</a:t>
            </a:r>
            <a:r>
              <a:rPr lang="fr-CA" altLang="en-US" noProof="0" dirty="0" smtClean="0"/>
              <a:t> (beta version). </a:t>
            </a:r>
            <a:r>
              <a:rPr lang="fr-CA" altLang="en-US" i="1" noProof="0" dirty="0" err="1" smtClean="0"/>
              <a:t>Cephalalgia</a:t>
            </a:r>
            <a:r>
              <a:rPr lang="fr-CA" altLang="en-US" noProof="0" dirty="0" smtClean="0"/>
              <a:t>. 2013;33(9):629-808.</a:t>
            </a:r>
          </a:p>
        </p:txBody>
      </p:sp>
      <p:sp>
        <p:nvSpPr>
          <p:cNvPr id="4" name="Slide Number Placeholder 3"/>
          <p:cNvSpPr>
            <a:spLocks noGrp="1"/>
          </p:cNvSpPr>
          <p:nvPr>
            <p:ph type="sldNum" sz="quarter" idx="5"/>
          </p:nvPr>
        </p:nvSpPr>
        <p:spPr/>
        <p:txBody>
          <a:bodyPr/>
          <a:lstStyle/>
          <a:p>
            <a:pPr>
              <a:defRPr/>
            </a:pPr>
            <a:fld id="{C3A76D01-1FC4-4C6E-94CC-2A20C9ECA4F9}" type="slidenum">
              <a:rPr lang="en-CA">
                <a:solidFill>
                  <a:prstClr val="black"/>
                </a:solidFill>
              </a:rPr>
              <a:pPr>
                <a:defRPr/>
              </a:pPr>
              <a:t>20</a:t>
            </a:fld>
            <a:endParaRPr lang="en-CA"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fr-CA" altLang="en-US" b="1" noProof="0" dirty="0" err="1" smtClean="0"/>
              <a:t>Speaker’s</a:t>
            </a:r>
            <a:r>
              <a:rPr lang="fr-CA" altLang="en-US" b="1" noProof="0" dirty="0" smtClean="0"/>
              <a:t> Notes</a:t>
            </a:r>
          </a:p>
          <a:p>
            <a:pPr>
              <a:spcAft>
                <a:spcPts val="600"/>
              </a:spcAft>
            </a:pPr>
            <a:r>
              <a:rPr lang="fr-CA" altLang="en-US" noProof="0" dirty="0" smtClean="0"/>
              <a:t>La migraine chronique (MC) se développe en général après une lente augmentation de la fréquence des migraines sur un certain nombre d’années ou de mois. Ce changement de fréquence des migraines est appelé « transformation de la migraine ». Un pourcentage réduit (2</a:t>
            </a:r>
            <a:r>
              <a:rPr lang="fr-CA" altLang="en-US" baseline="0" noProof="0" dirty="0" smtClean="0"/>
              <a:t> à </a:t>
            </a:r>
            <a:r>
              <a:rPr lang="fr-CA" altLang="en-US" noProof="0" dirty="0" smtClean="0"/>
              <a:t>4 %) d’individus souffrant de migraines</a:t>
            </a:r>
            <a:r>
              <a:rPr lang="fr-CA" altLang="en-US" baseline="0" noProof="0" dirty="0" smtClean="0"/>
              <a:t> épisodiques passent à des MC tous les ans</a:t>
            </a:r>
            <a:r>
              <a:rPr lang="fr-CA" altLang="en-US" noProof="0" dirty="0" smtClean="0"/>
              <a:t>. Selon des études démographiques,</a:t>
            </a:r>
            <a:r>
              <a:rPr lang="fr-CA" altLang="en-US" baseline="0" noProof="0" dirty="0" smtClean="0"/>
              <a:t> la prévalence de la MC est de </a:t>
            </a:r>
            <a:r>
              <a:rPr lang="fr-CA" altLang="en-US" noProof="0" dirty="0" smtClean="0"/>
              <a:t>1,4 % à 2,2 %. La prévalence de la MC varie avec l’âge, la plus élevée étant entre 18 et 49 ans, tel qu’illustré sur le graphique de cette diapositive. </a:t>
            </a:r>
          </a:p>
          <a:p>
            <a:pPr>
              <a:spcAft>
                <a:spcPts val="600"/>
              </a:spcAft>
            </a:pPr>
            <a:r>
              <a:rPr lang="fr-CA" altLang="en-US" noProof="0" dirty="0" smtClean="0"/>
              <a:t>Il est important</a:t>
            </a:r>
            <a:r>
              <a:rPr lang="fr-CA" altLang="en-US" baseline="0" noProof="0" dirty="0" smtClean="0"/>
              <a:t> de noter que plus de la moitié des patients souffrant de MC ont en réalité des céphalées dues à une surconsommation de médicaments</a:t>
            </a:r>
            <a:r>
              <a:rPr lang="fr-CA" altLang="en-US" noProof="0" dirty="0" smtClean="0"/>
              <a:t>. Avec un traitement approprié, de nombreux patients</a:t>
            </a:r>
            <a:r>
              <a:rPr lang="fr-CA" altLang="en-US" baseline="0" noProof="0" dirty="0" smtClean="0"/>
              <a:t> souffrant de MC reviennent à des migraines épisodiques</a:t>
            </a:r>
            <a:r>
              <a:rPr lang="fr-CA" altLang="en-US" noProof="0" dirty="0" smtClean="0"/>
              <a:t>. </a:t>
            </a:r>
          </a:p>
          <a:p>
            <a:pPr>
              <a:spcAft>
                <a:spcPts val="600"/>
              </a:spcAft>
            </a:pPr>
            <a:r>
              <a:rPr lang="fr-CA" altLang="en-US" b="1" noProof="0" dirty="0" err="1" smtClean="0"/>
              <a:t>References</a:t>
            </a:r>
            <a:endParaRPr lang="fr-CA" altLang="en-US" b="1" noProof="0" dirty="0" smtClean="0"/>
          </a:p>
          <a:p>
            <a:pPr eaLnBrk="1" hangingPunct="1">
              <a:spcBef>
                <a:spcPct val="0"/>
              </a:spcBef>
              <a:spcAft>
                <a:spcPts val="600"/>
              </a:spcAft>
            </a:pPr>
            <a:r>
              <a:rPr lang="fr-CA" altLang="en-US" noProof="0" dirty="0" smtClean="0"/>
              <a:t>Schwedt TJ. </a:t>
            </a:r>
            <a:r>
              <a:rPr lang="fr-CA" altLang="en-US" noProof="0" dirty="0" err="1" smtClean="0"/>
              <a:t>Chronic</a:t>
            </a:r>
            <a:r>
              <a:rPr lang="fr-CA" altLang="en-US" noProof="0" dirty="0" smtClean="0"/>
              <a:t> migraine. </a:t>
            </a:r>
            <a:r>
              <a:rPr lang="fr-CA" altLang="en-US" i="1" noProof="0" dirty="0" smtClean="0"/>
              <a:t>BMJ.</a:t>
            </a:r>
            <a:r>
              <a:rPr lang="fr-CA" altLang="en-US" noProof="0" dirty="0" smtClean="0"/>
              <a:t> 2014;348:g1416. </a:t>
            </a:r>
          </a:p>
          <a:p>
            <a:pPr eaLnBrk="1" hangingPunct="1">
              <a:spcBef>
                <a:spcPct val="0"/>
              </a:spcBef>
              <a:spcAft>
                <a:spcPts val="600"/>
              </a:spcAft>
            </a:pPr>
            <a:r>
              <a:rPr lang="fr-CA" altLang="en-US" noProof="0" dirty="0" err="1" smtClean="0"/>
              <a:t>Bigal</a:t>
            </a:r>
            <a:r>
              <a:rPr lang="fr-CA" altLang="en-US" noProof="0" dirty="0" smtClean="0"/>
              <a:t> ME, </a:t>
            </a:r>
            <a:r>
              <a:rPr lang="fr-CA" altLang="en-US" noProof="0" dirty="0" err="1" smtClean="0"/>
              <a:t>Serrano</a:t>
            </a:r>
            <a:r>
              <a:rPr lang="fr-CA" altLang="en-US" noProof="0" dirty="0" smtClean="0"/>
              <a:t> D, Buse D </a:t>
            </a:r>
            <a:r>
              <a:rPr lang="fr-CA" altLang="en-US" i="1" noProof="0" dirty="0" smtClean="0"/>
              <a:t>et al. </a:t>
            </a:r>
            <a:r>
              <a:rPr lang="fr-CA" altLang="en-US" noProof="0" dirty="0" smtClean="0"/>
              <a:t>Acute migraine </a:t>
            </a:r>
            <a:r>
              <a:rPr lang="fr-CA" altLang="en-US" noProof="0" dirty="0" err="1" smtClean="0"/>
              <a:t>medications</a:t>
            </a:r>
            <a:r>
              <a:rPr lang="fr-CA" altLang="en-US" noProof="0" dirty="0" smtClean="0"/>
              <a:t> and </a:t>
            </a:r>
            <a:r>
              <a:rPr lang="fr-CA" altLang="en-US" noProof="0" dirty="0" err="1" smtClean="0"/>
              <a:t>evolution</a:t>
            </a:r>
            <a:r>
              <a:rPr lang="fr-CA" altLang="en-US" noProof="0" dirty="0" smtClean="0"/>
              <a:t> </a:t>
            </a:r>
            <a:r>
              <a:rPr lang="fr-CA" altLang="en-US" noProof="0" dirty="0" err="1" smtClean="0"/>
              <a:t>from</a:t>
            </a:r>
            <a:r>
              <a:rPr lang="fr-CA" altLang="en-US" noProof="0" dirty="0" smtClean="0"/>
              <a:t> </a:t>
            </a:r>
            <a:r>
              <a:rPr lang="fr-CA" altLang="en-US" noProof="0" dirty="0" err="1" smtClean="0"/>
              <a:t>episodic</a:t>
            </a:r>
            <a:r>
              <a:rPr lang="fr-CA" altLang="en-US" noProof="0" dirty="0" smtClean="0"/>
              <a:t> to </a:t>
            </a:r>
            <a:r>
              <a:rPr lang="fr-CA" altLang="en-US" noProof="0" dirty="0" err="1" smtClean="0"/>
              <a:t>chronic</a:t>
            </a:r>
            <a:r>
              <a:rPr lang="fr-CA" altLang="en-US" noProof="0" dirty="0" smtClean="0"/>
              <a:t> migraine: a longitudinal population-</a:t>
            </a:r>
            <a:r>
              <a:rPr lang="fr-CA" altLang="en-US" noProof="0" dirty="0" err="1" smtClean="0"/>
              <a:t>based</a:t>
            </a:r>
            <a:r>
              <a:rPr lang="fr-CA" altLang="en-US" noProof="0" dirty="0" smtClean="0"/>
              <a:t> </a:t>
            </a:r>
            <a:r>
              <a:rPr lang="fr-CA" altLang="en-US" noProof="0" dirty="0" err="1" smtClean="0"/>
              <a:t>study</a:t>
            </a:r>
            <a:r>
              <a:rPr lang="fr-CA" altLang="en-US" noProof="0" dirty="0" smtClean="0"/>
              <a:t>. </a:t>
            </a:r>
            <a:r>
              <a:rPr lang="fr-CA" altLang="en-US" i="1" noProof="0" dirty="0" err="1" smtClean="0"/>
              <a:t>Headache</a:t>
            </a:r>
            <a:r>
              <a:rPr lang="fr-CA" altLang="en-US" noProof="0" dirty="0" smtClean="0"/>
              <a:t>. 2008;48:1157-68. </a:t>
            </a:r>
          </a:p>
          <a:p>
            <a:pPr eaLnBrk="1" hangingPunct="1">
              <a:spcBef>
                <a:spcPct val="0"/>
              </a:spcBef>
              <a:spcAft>
                <a:spcPts val="600"/>
              </a:spcAft>
            </a:pPr>
            <a:r>
              <a:rPr lang="fr-CA" altLang="en-US" noProof="0" dirty="0" smtClean="0"/>
              <a:t>Lipton RB, </a:t>
            </a:r>
            <a:r>
              <a:rPr lang="fr-CA" altLang="en-US" noProof="0" dirty="0" err="1" smtClean="0"/>
              <a:t>Fanning</a:t>
            </a:r>
            <a:r>
              <a:rPr lang="fr-CA" altLang="en-US" noProof="0" dirty="0" smtClean="0"/>
              <a:t> KM, </a:t>
            </a:r>
            <a:r>
              <a:rPr lang="fr-CA" altLang="en-US" noProof="0" dirty="0" err="1" smtClean="0"/>
              <a:t>Serrano</a:t>
            </a:r>
            <a:r>
              <a:rPr lang="fr-CA" altLang="en-US" noProof="0" dirty="0" smtClean="0"/>
              <a:t> D </a:t>
            </a:r>
            <a:r>
              <a:rPr lang="fr-CA" altLang="en-US" i="1" noProof="0" dirty="0" smtClean="0"/>
              <a:t>et al. </a:t>
            </a:r>
            <a:r>
              <a:rPr lang="fr-CA" altLang="en-US" noProof="0" dirty="0" smtClean="0"/>
              <a:t>Ineffective acute </a:t>
            </a:r>
            <a:r>
              <a:rPr lang="fr-CA" altLang="en-US" noProof="0" dirty="0" err="1" smtClean="0"/>
              <a:t>treatment</a:t>
            </a:r>
            <a:r>
              <a:rPr lang="fr-CA" altLang="en-US" noProof="0" dirty="0" smtClean="0"/>
              <a:t> of </a:t>
            </a:r>
            <a:r>
              <a:rPr lang="fr-CA" altLang="en-US" noProof="0" dirty="0" err="1" smtClean="0"/>
              <a:t>episodic</a:t>
            </a:r>
            <a:r>
              <a:rPr lang="fr-CA" altLang="en-US" noProof="0" dirty="0" smtClean="0"/>
              <a:t> migraine </a:t>
            </a:r>
            <a:r>
              <a:rPr lang="fr-CA" altLang="en-US" noProof="0" dirty="0" err="1" smtClean="0"/>
              <a:t>is</a:t>
            </a:r>
            <a:r>
              <a:rPr lang="fr-CA" altLang="en-US" noProof="0" dirty="0" smtClean="0"/>
              <a:t> </a:t>
            </a:r>
            <a:r>
              <a:rPr lang="fr-CA" altLang="en-US" noProof="0" dirty="0" err="1" smtClean="0"/>
              <a:t>associated</a:t>
            </a:r>
            <a:r>
              <a:rPr lang="fr-CA" altLang="en-US" noProof="0" dirty="0" smtClean="0"/>
              <a:t> </a:t>
            </a:r>
            <a:r>
              <a:rPr lang="fr-CA" altLang="en-US" noProof="0" dirty="0" err="1" smtClean="0"/>
              <a:t>with</a:t>
            </a:r>
            <a:r>
              <a:rPr lang="fr-CA" altLang="en-US" noProof="0" dirty="0" smtClean="0"/>
              <a:t> new-</a:t>
            </a:r>
            <a:r>
              <a:rPr lang="fr-CA" altLang="en-US" noProof="0" dirty="0" err="1" smtClean="0"/>
              <a:t>onset</a:t>
            </a:r>
            <a:r>
              <a:rPr lang="fr-CA" altLang="en-US" noProof="0" dirty="0" smtClean="0"/>
              <a:t> </a:t>
            </a:r>
            <a:r>
              <a:rPr lang="fr-CA" altLang="en-US" noProof="0" dirty="0" err="1" smtClean="0"/>
              <a:t>chronic</a:t>
            </a:r>
            <a:r>
              <a:rPr lang="fr-CA" altLang="en-US" noProof="0" dirty="0" smtClean="0"/>
              <a:t> migraine. </a:t>
            </a:r>
            <a:r>
              <a:rPr lang="fr-CA" altLang="en-US" i="1" noProof="0" dirty="0" err="1" smtClean="0"/>
              <a:t>Neurology</a:t>
            </a:r>
            <a:r>
              <a:rPr lang="fr-CA" altLang="en-US" noProof="0" dirty="0" smtClean="0"/>
              <a:t>. 2015;84:688-95. </a:t>
            </a:r>
          </a:p>
          <a:p>
            <a:pPr eaLnBrk="1" hangingPunct="1">
              <a:spcBef>
                <a:spcPct val="0"/>
              </a:spcBef>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D2538F15-18C0-40BB-9436-B6B33CF6EC6C}" type="slidenum">
              <a:rPr lang="en-CA">
                <a:solidFill>
                  <a:prstClr val="black"/>
                </a:solidFill>
              </a:rPr>
              <a:pPr>
                <a:defRPr/>
              </a:pPr>
              <a:t>21</a:t>
            </a:fld>
            <a:endParaRPr lang="en-CA"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13"/>
              </a:spcAft>
            </a:pPr>
            <a:r>
              <a:rPr lang="fr-CA" altLang="en-US" b="1" noProof="0" dirty="0" err="1" smtClean="0"/>
              <a:t>Speaker’s</a:t>
            </a:r>
            <a:r>
              <a:rPr lang="fr-CA" altLang="en-US" b="1" noProof="0" dirty="0" smtClean="0"/>
              <a:t> Notes</a:t>
            </a:r>
          </a:p>
          <a:p>
            <a:pPr>
              <a:spcAft>
                <a:spcPts val="613"/>
              </a:spcAft>
            </a:pPr>
            <a:r>
              <a:rPr lang="fr-CA" altLang="en-US" noProof="0" dirty="0" smtClean="0"/>
              <a:t>Cette</a:t>
            </a:r>
            <a:r>
              <a:rPr lang="fr-CA" altLang="en-US" baseline="0" noProof="0" dirty="0" smtClean="0"/>
              <a:t> diapositive répertorie les facteurs associés à la</a:t>
            </a:r>
            <a:r>
              <a:rPr lang="fr-CA" altLang="en-US" noProof="0" dirty="0" smtClean="0"/>
              <a:t> transformation des migraines épisodiques en migraines chroniques, et vice versa.</a:t>
            </a:r>
          </a:p>
          <a:p>
            <a:pPr>
              <a:spcAft>
                <a:spcPts val="613"/>
              </a:spcAft>
            </a:pPr>
            <a:r>
              <a:rPr lang="fr-CA" altLang="en-US" b="1" noProof="0" dirty="0" err="1" smtClean="0"/>
              <a:t>References</a:t>
            </a:r>
            <a:endParaRPr lang="fr-CA" altLang="en-US" b="1" noProof="0" dirty="0" smtClean="0"/>
          </a:p>
          <a:p>
            <a:pPr eaLnBrk="1" hangingPunct="1">
              <a:spcBef>
                <a:spcPct val="0"/>
              </a:spcBef>
              <a:spcAft>
                <a:spcPts val="613"/>
              </a:spcAft>
            </a:pPr>
            <a:r>
              <a:rPr lang="fr-CA" altLang="en-US" noProof="0" dirty="0" smtClean="0"/>
              <a:t>Schwedt TJ. </a:t>
            </a:r>
            <a:r>
              <a:rPr lang="fr-CA" altLang="en-US" noProof="0" dirty="0" err="1" smtClean="0"/>
              <a:t>Chronic</a:t>
            </a:r>
            <a:r>
              <a:rPr lang="fr-CA" altLang="en-US" noProof="0" dirty="0" smtClean="0"/>
              <a:t> migraine. </a:t>
            </a:r>
            <a:r>
              <a:rPr lang="fr-CA" altLang="en-US" i="1" noProof="0" dirty="0" smtClean="0"/>
              <a:t>BMJ.</a:t>
            </a:r>
            <a:r>
              <a:rPr lang="fr-CA" altLang="en-US" noProof="0" dirty="0" smtClean="0"/>
              <a:t> 2014;348:g1416. </a:t>
            </a:r>
          </a:p>
          <a:p>
            <a:pPr eaLnBrk="1" hangingPunct="1">
              <a:spcBef>
                <a:spcPct val="0"/>
              </a:spcBef>
              <a:spcAft>
                <a:spcPts val="613"/>
              </a:spcAft>
            </a:pPr>
            <a:r>
              <a:rPr lang="fr-CA" altLang="en-US" noProof="0" dirty="0" smtClean="0"/>
              <a:t>Lipton RB, </a:t>
            </a:r>
            <a:r>
              <a:rPr lang="fr-CA" altLang="en-US" noProof="0" dirty="0" err="1" smtClean="0"/>
              <a:t>Fanning</a:t>
            </a:r>
            <a:r>
              <a:rPr lang="fr-CA" altLang="en-US" noProof="0" dirty="0" smtClean="0"/>
              <a:t> KM, </a:t>
            </a:r>
            <a:r>
              <a:rPr lang="fr-CA" altLang="en-US" noProof="0" dirty="0" err="1" smtClean="0"/>
              <a:t>Serrano</a:t>
            </a:r>
            <a:r>
              <a:rPr lang="fr-CA" altLang="en-US" noProof="0" dirty="0" smtClean="0"/>
              <a:t> D </a:t>
            </a:r>
            <a:r>
              <a:rPr lang="fr-CA" altLang="en-US" i="1" noProof="0" dirty="0" smtClean="0"/>
              <a:t>et al. </a:t>
            </a:r>
            <a:r>
              <a:rPr lang="fr-CA" altLang="en-US" noProof="0" dirty="0" smtClean="0"/>
              <a:t>Ineffective acute </a:t>
            </a:r>
            <a:r>
              <a:rPr lang="fr-CA" altLang="en-US" noProof="0" dirty="0" err="1" smtClean="0"/>
              <a:t>treatment</a:t>
            </a:r>
            <a:r>
              <a:rPr lang="fr-CA" altLang="en-US" noProof="0" dirty="0" smtClean="0"/>
              <a:t> of </a:t>
            </a:r>
            <a:r>
              <a:rPr lang="fr-CA" altLang="en-US" noProof="0" dirty="0" err="1" smtClean="0"/>
              <a:t>episodic</a:t>
            </a:r>
            <a:r>
              <a:rPr lang="fr-CA" altLang="en-US" noProof="0" dirty="0" smtClean="0"/>
              <a:t> migraine </a:t>
            </a:r>
            <a:r>
              <a:rPr lang="fr-CA" altLang="en-US" noProof="0" dirty="0" err="1" smtClean="0"/>
              <a:t>is</a:t>
            </a:r>
            <a:r>
              <a:rPr lang="fr-CA" altLang="en-US" noProof="0" dirty="0" smtClean="0"/>
              <a:t> </a:t>
            </a:r>
            <a:r>
              <a:rPr lang="fr-CA" altLang="en-US" noProof="0" dirty="0" err="1" smtClean="0"/>
              <a:t>associated</a:t>
            </a:r>
            <a:r>
              <a:rPr lang="fr-CA" altLang="en-US" noProof="0" dirty="0" smtClean="0"/>
              <a:t> </a:t>
            </a:r>
            <a:r>
              <a:rPr lang="fr-CA" altLang="en-US" noProof="0" dirty="0" err="1" smtClean="0"/>
              <a:t>with</a:t>
            </a:r>
            <a:r>
              <a:rPr lang="fr-CA" altLang="en-US" noProof="0" dirty="0" smtClean="0"/>
              <a:t> new-</a:t>
            </a:r>
            <a:r>
              <a:rPr lang="fr-CA" altLang="en-US" noProof="0" dirty="0" err="1" smtClean="0"/>
              <a:t>onset</a:t>
            </a:r>
            <a:r>
              <a:rPr lang="fr-CA" altLang="en-US" noProof="0" dirty="0" smtClean="0"/>
              <a:t> </a:t>
            </a:r>
            <a:r>
              <a:rPr lang="fr-CA" altLang="en-US" noProof="0" dirty="0" err="1" smtClean="0"/>
              <a:t>chronic</a:t>
            </a:r>
            <a:r>
              <a:rPr lang="fr-CA" altLang="en-US" noProof="0" dirty="0" smtClean="0"/>
              <a:t> migraine. </a:t>
            </a:r>
            <a:r>
              <a:rPr lang="fr-CA" altLang="en-US" i="1" noProof="0" dirty="0" err="1" smtClean="0"/>
              <a:t>Neurology</a:t>
            </a:r>
            <a:r>
              <a:rPr lang="fr-CA" altLang="en-US" noProof="0" dirty="0" smtClean="0"/>
              <a:t>. 2015;84:688-95. </a:t>
            </a:r>
          </a:p>
          <a:p>
            <a:pPr eaLnBrk="1" hangingPunct="1">
              <a:spcBef>
                <a:spcPct val="0"/>
              </a:spcBef>
              <a:spcAft>
                <a:spcPts val="613"/>
              </a:spcAft>
            </a:pPr>
            <a:r>
              <a:rPr lang="fr-CA" altLang="en-US" noProof="0" dirty="0" smtClean="0"/>
              <a:t>Reed ML, </a:t>
            </a:r>
            <a:r>
              <a:rPr lang="fr-CA" altLang="en-US" noProof="0" dirty="0" err="1" smtClean="0"/>
              <a:t>Fanning</a:t>
            </a:r>
            <a:r>
              <a:rPr lang="fr-CA" altLang="en-US" noProof="0" dirty="0" smtClean="0"/>
              <a:t> KM, </a:t>
            </a:r>
            <a:r>
              <a:rPr lang="fr-CA" altLang="en-US" noProof="0" dirty="0" err="1" smtClean="0"/>
              <a:t>Serrano</a:t>
            </a:r>
            <a:r>
              <a:rPr lang="fr-CA" altLang="en-US" noProof="0" dirty="0" smtClean="0"/>
              <a:t> D </a:t>
            </a:r>
            <a:r>
              <a:rPr lang="fr-CA" altLang="en-US" i="1" noProof="0" dirty="0" smtClean="0"/>
              <a:t>et al. </a:t>
            </a:r>
            <a:r>
              <a:rPr lang="fr-CA" altLang="en-US" noProof="0" dirty="0" smtClean="0"/>
              <a:t>Persistent </a:t>
            </a:r>
            <a:r>
              <a:rPr lang="fr-CA" altLang="en-US" noProof="0" dirty="0" err="1" smtClean="0"/>
              <a:t>frequent</a:t>
            </a:r>
            <a:r>
              <a:rPr lang="fr-CA" altLang="en-US" noProof="0" dirty="0" smtClean="0"/>
              <a:t> </a:t>
            </a:r>
            <a:r>
              <a:rPr lang="fr-CA" altLang="en-US" noProof="0" dirty="0" err="1" smtClean="0"/>
              <a:t>nausea</a:t>
            </a:r>
            <a:r>
              <a:rPr lang="fr-CA" altLang="en-US" noProof="0" dirty="0" smtClean="0"/>
              <a:t> </a:t>
            </a:r>
            <a:r>
              <a:rPr lang="fr-CA" altLang="en-US" noProof="0" dirty="0" err="1" smtClean="0"/>
              <a:t>is</a:t>
            </a:r>
            <a:r>
              <a:rPr lang="fr-CA" altLang="en-US" noProof="0" dirty="0" smtClean="0"/>
              <a:t> </a:t>
            </a:r>
            <a:r>
              <a:rPr lang="fr-CA" altLang="en-US" noProof="0" dirty="0" err="1" smtClean="0"/>
              <a:t>associated</a:t>
            </a:r>
            <a:r>
              <a:rPr lang="fr-CA" altLang="en-US" noProof="0" dirty="0" smtClean="0"/>
              <a:t> </a:t>
            </a:r>
            <a:r>
              <a:rPr lang="fr-CA" altLang="en-US" noProof="0" dirty="0" err="1" smtClean="0"/>
              <a:t>with</a:t>
            </a:r>
            <a:r>
              <a:rPr lang="fr-CA" altLang="en-US" noProof="0" dirty="0" smtClean="0"/>
              <a:t> progression to </a:t>
            </a:r>
            <a:r>
              <a:rPr lang="fr-CA" altLang="en-US" noProof="0" dirty="0" err="1" smtClean="0"/>
              <a:t>chronic</a:t>
            </a:r>
            <a:r>
              <a:rPr lang="fr-CA" altLang="en-US" noProof="0" dirty="0" smtClean="0"/>
              <a:t> migraine: AMPP </a:t>
            </a:r>
            <a:r>
              <a:rPr lang="fr-CA" altLang="en-US" noProof="0" dirty="0" err="1" smtClean="0"/>
              <a:t>study</a:t>
            </a:r>
            <a:r>
              <a:rPr lang="fr-CA" altLang="en-US" noProof="0" dirty="0" smtClean="0"/>
              <a:t> </a:t>
            </a:r>
            <a:r>
              <a:rPr lang="fr-CA" altLang="en-US" noProof="0" dirty="0" err="1" smtClean="0"/>
              <a:t>results</a:t>
            </a:r>
            <a:r>
              <a:rPr lang="fr-CA" altLang="en-US" noProof="0" dirty="0" smtClean="0"/>
              <a:t>. </a:t>
            </a:r>
            <a:r>
              <a:rPr lang="fr-CA" altLang="en-US" i="1" noProof="0" dirty="0" err="1" smtClean="0"/>
              <a:t>Headache</a:t>
            </a:r>
            <a:r>
              <a:rPr lang="fr-CA" altLang="en-US" noProof="0" dirty="0" smtClean="0"/>
              <a:t>. 2015;55:76-87. </a:t>
            </a:r>
          </a:p>
        </p:txBody>
      </p:sp>
      <p:sp>
        <p:nvSpPr>
          <p:cNvPr id="4" name="Slide Number Placeholder 3"/>
          <p:cNvSpPr>
            <a:spLocks noGrp="1"/>
          </p:cNvSpPr>
          <p:nvPr>
            <p:ph type="sldNum" sz="quarter" idx="5"/>
          </p:nvPr>
        </p:nvSpPr>
        <p:spPr/>
        <p:txBody>
          <a:bodyPr/>
          <a:lstStyle/>
          <a:p>
            <a:pPr>
              <a:defRPr/>
            </a:pPr>
            <a:fld id="{5430C75E-543B-458B-8F26-1F12E2DF1350}" type="slidenum">
              <a:rPr lang="en-CA">
                <a:solidFill>
                  <a:prstClr val="black"/>
                </a:solidFill>
              </a:rPr>
              <a:pPr>
                <a:defRPr/>
              </a:pPr>
              <a:t>22</a:t>
            </a:fld>
            <a:endParaRPr lang="en-CA"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Selon la classification de l’International </a:t>
            </a:r>
            <a:r>
              <a:rPr lang="fr-CA" altLang="en-US" noProof="0" dirty="0" err="1" smtClean="0"/>
              <a:t>Headache</a:t>
            </a:r>
            <a:r>
              <a:rPr lang="fr-CA" altLang="en-US" noProof="0" dirty="0" smtClean="0"/>
              <a:t> Society, les</a:t>
            </a:r>
            <a:r>
              <a:rPr lang="fr-CA" altLang="en-US" baseline="0" noProof="0" dirty="0" smtClean="0"/>
              <a:t> céphalées dues à une surconsommation de médicaments se produisent plus de</a:t>
            </a:r>
            <a:r>
              <a:rPr lang="fr-CA" altLang="en-US" noProof="0" dirty="0" smtClean="0"/>
              <a:t> 15 jours</a:t>
            </a:r>
            <a:r>
              <a:rPr lang="fr-CA" altLang="en-US" baseline="0" noProof="0" dirty="0" smtClean="0"/>
              <a:t> par mois et se développent suite à une surconsommation régulière de médicaments contre les céphalées aiguës ou symptomatiques pendant plus de 3 mois.</a:t>
            </a:r>
            <a:endParaRPr lang="fr-CA" altLang="en-US" noProof="0" dirty="0" smtClean="0"/>
          </a:p>
          <a:p>
            <a:pPr eaLnBrk="1" hangingPunct="1">
              <a:spcBef>
                <a:spcPct val="0"/>
              </a:spcBef>
              <a:spcAft>
                <a:spcPts val="600"/>
              </a:spcAft>
            </a:pPr>
            <a:r>
              <a:rPr lang="fr-CA" altLang="en-US" noProof="0" dirty="0" smtClean="0"/>
              <a:t>Ces céphalées se résolvent en général,</a:t>
            </a:r>
            <a:r>
              <a:rPr lang="fr-CA" altLang="en-US" baseline="0" noProof="0" dirty="0" smtClean="0"/>
              <a:t> mais pas forcément, après l’arrêt de la surconsommation de médicaments. Environ la moitié des p</a:t>
            </a:r>
            <a:r>
              <a:rPr lang="fr-CA" altLang="en-US" noProof="0" dirty="0" smtClean="0"/>
              <a:t>atients souffrant de migraines</a:t>
            </a:r>
            <a:r>
              <a:rPr lang="fr-CA" altLang="en-US" baseline="0" noProof="0" dirty="0" smtClean="0"/>
              <a:t> chroniques reviennent en réalité à des migraines épisodiques après le retrait du médicament</a:t>
            </a:r>
            <a:r>
              <a:rPr lang="fr-CA" altLang="en-US" noProof="0" dirty="0" smtClean="0"/>
              <a:t>.</a:t>
            </a:r>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err="1" smtClean="0"/>
              <a:t>Headache</a:t>
            </a:r>
            <a:r>
              <a:rPr lang="fr-CA" altLang="en-US" noProof="0" dirty="0" smtClean="0"/>
              <a:t> Classification </a:t>
            </a:r>
            <a:r>
              <a:rPr lang="fr-CA" altLang="en-US" noProof="0" dirty="0" err="1" smtClean="0"/>
              <a:t>Committee</a:t>
            </a:r>
            <a:r>
              <a:rPr lang="fr-CA" altLang="en-US" noProof="0" dirty="0" smtClean="0"/>
              <a:t> of the International </a:t>
            </a:r>
            <a:r>
              <a:rPr lang="fr-CA" altLang="en-US" noProof="0" dirty="0" err="1" smtClean="0"/>
              <a:t>Headache</a:t>
            </a:r>
            <a:r>
              <a:rPr lang="fr-CA" altLang="en-US" noProof="0" dirty="0" smtClean="0"/>
              <a:t> Society (IHS). The International Classification of </a:t>
            </a:r>
            <a:r>
              <a:rPr lang="fr-CA" altLang="en-US" noProof="0" dirty="0" err="1" smtClean="0"/>
              <a:t>Headache</a:t>
            </a:r>
            <a:r>
              <a:rPr lang="fr-CA" altLang="en-US" noProof="0" dirty="0" smtClean="0"/>
              <a:t> </a:t>
            </a:r>
            <a:r>
              <a:rPr lang="fr-CA" altLang="en-US" noProof="0" dirty="0" err="1" smtClean="0"/>
              <a:t>Disorders</a:t>
            </a:r>
            <a:r>
              <a:rPr lang="fr-CA" altLang="en-US" noProof="0" dirty="0" smtClean="0"/>
              <a:t>, 3</a:t>
            </a:r>
            <a:r>
              <a:rPr lang="fr-CA" altLang="en-US" baseline="30000" noProof="0" dirty="0" smtClean="0"/>
              <a:t>rd </a:t>
            </a:r>
            <a:r>
              <a:rPr lang="fr-CA" altLang="en-US" noProof="0" dirty="0" err="1" smtClean="0"/>
              <a:t>edition</a:t>
            </a:r>
            <a:r>
              <a:rPr lang="fr-CA" altLang="en-US" noProof="0" dirty="0" smtClean="0"/>
              <a:t> (beta version). </a:t>
            </a:r>
            <a:r>
              <a:rPr lang="fr-CA" altLang="en-US" i="1" noProof="0" dirty="0" err="1" smtClean="0"/>
              <a:t>Cephalalgia</a:t>
            </a:r>
            <a:r>
              <a:rPr lang="fr-CA" altLang="en-US" noProof="0" dirty="0" smtClean="0"/>
              <a:t>. 2013;33(9):629-808.</a:t>
            </a:r>
          </a:p>
          <a:p>
            <a:pPr>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1C20C79E-9BD8-4D80-BD94-A8BE3C1E69DB}" type="slidenum">
              <a:rPr lang="en-CA" smtClean="0"/>
              <a:pPr>
                <a:defRPr/>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Selon</a:t>
            </a:r>
            <a:r>
              <a:rPr lang="fr-CA" altLang="en-US" baseline="0" noProof="0" dirty="0" smtClean="0"/>
              <a:t> la classification de l’</a:t>
            </a:r>
            <a:r>
              <a:rPr lang="fr-CA" altLang="en-US" noProof="0" dirty="0" smtClean="0"/>
              <a:t>International </a:t>
            </a:r>
            <a:r>
              <a:rPr lang="fr-CA" altLang="en-US" noProof="0" dirty="0" err="1" smtClean="0"/>
              <a:t>Headache</a:t>
            </a:r>
            <a:r>
              <a:rPr lang="fr-CA" altLang="en-US" noProof="0" dirty="0" smtClean="0"/>
              <a:t> Society, il existe plusieurs types de céphalées dues à une surconsommation de médicaments, notamment celles dues à la</a:t>
            </a:r>
            <a:r>
              <a:rPr lang="fr-CA" altLang="en-US" baseline="0" noProof="0" dirty="0" smtClean="0"/>
              <a:t> surconsommation d’e</a:t>
            </a:r>
            <a:r>
              <a:rPr lang="fr-CA" altLang="en-US" noProof="0" dirty="0" smtClean="0"/>
              <a:t>rgotamine, de </a:t>
            </a:r>
            <a:r>
              <a:rPr lang="fr-CA" altLang="en-US" noProof="0" dirty="0" err="1" smtClean="0"/>
              <a:t>triptan</a:t>
            </a:r>
            <a:r>
              <a:rPr lang="fr-CA" altLang="en-US" noProof="0" dirty="0" smtClean="0"/>
              <a:t>, d’opioïdes ou d’analgésiques combinés.</a:t>
            </a:r>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err="1" smtClean="0"/>
              <a:t>Headache</a:t>
            </a:r>
            <a:r>
              <a:rPr lang="fr-CA" altLang="en-US" noProof="0" dirty="0" smtClean="0"/>
              <a:t> Classification </a:t>
            </a:r>
            <a:r>
              <a:rPr lang="fr-CA" altLang="en-US" noProof="0" dirty="0" err="1" smtClean="0"/>
              <a:t>Committee</a:t>
            </a:r>
            <a:r>
              <a:rPr lang="fr-CA" altLang="en-US" noProof="0" dirty="0" smtClean="0"/>
              <a:t> of the International </a:t>
            </a:r>
            <a:r>
              <a:rPr lang="fr-CA" altLang="en-US" noProof="0" dirty="0" err="1" smtClean="0"/>
              <a:t>Headache</a:t>
            </a:r>
            <a:r>
              <a:rPr lang="fr-CA" altLang="en-US" noProof="0" dirty="0" smtClean="0"/>
              <a:t> Society (IHS). The International Classification of </a:t>
            </a:r>
            <a:r>
              <a:rPr lang="fr-CA" altLang="en-US" noProof="0" dirty="0" err="1" smtClean="0"/>
              <a:t>Headache</a:t>
            </a:r>
            <a:r>
              <a:rPr lang="fr-CA" altLang="en-US" noProof="0" dirty="0" smtClean="0"/>
              <a:t> </a:t>
            </a:r>
            <a:r>
              <a:rPr lang="fr-CA" altLang="en-US" noProof="0" dirty="0" err="1" smtClean="0"/>
              <a:t>Disorders</a:t>
            </a:r>
            <a:r>
              <a:rPr lang="fr-CA" altLang="en-US" noProof="0" dirty="0" smtClean="0"/>
              <a:t>, 3</a:t>
            </a:r>
            <a:r>
              <a:rPr lang="fr-CA" altLang="en-US" baseline="30000" noProof="0" dirty="0" smtClean="0"/>
              <a:t>rd </a:t>
            </a:r>
            <a:r>
              <a:rPr lang="fr-CA" altLang="en-US" noProof="0" dirty="0" err="1" smtClean="0"/>
              <a:t>edition</a:t>
            </a:r>
            <a:r>
              <a:rPr lang="fr-CA" altLang="en-US" noProof="0" dirty="0" smtClean="0"/>
              <a:t> (beta version). </a:t>
            </a:r>
            <a:r>
              <a:rPr lang="fr-CA" altLang="en-US" i="1" noProof="0" dirty="0" err="1" smtClean="0"/>
              <a:t>Cephalalgia</a:t>
            </a:r>
            <a:r>
              <a:rPr lang="fr-CA" altLang="en-US" noProof="0" dirty="0" smtClean="0"/>
              <a:t>. 2013;33(9):629-808.</a:t>
            </a:r>
          </a:p>
          <a:p>
            <a:pPr>
              <a:spcAft>
                <a:spcPts val="600"/>
              </a:spcAft>
            </a:pPr>
            <a:endParaRPr lang="fr-CA" altLang="en-US" noProof="0" dirty="0" smtClean="0"/>
          </a:p>
          <a:p>
            <a:pPr>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06C37F3A-F53F-42A9-96F6-71D9011B4438}" type="slidenum">
              <a:rPr lang="en-CA" smtClean="0"/>
              <a:pPr>
                <a:defRPr/>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L’aura migraineuse</a:t>
            </a:r>
            <a:r>
              <a:rPr lang="fr-CA" altLang="en-US" baseline="0" noProof="0" dirty="0" smtClean="0"/>
              <a:t> se développe en général sur une période de</a:t>
            </a:r>
            <a:r>
              <a:rPr lang="fr-CA" altLang="en-US" noProof="0" dirty="0" smtClean="0"/>
              <a:t> 5 minutes et dure moins d’une heure. L’aura peut précéder</a:t>
            </a:r>
            <a:r>
              <a:rPr lang="fr-CA" altLang="en-US" baseline="0" noProof="0" dirty="0" smtClean="0"/>
              <a:t> ou accompagner la phase de céphalées ou peut se produire de façon isolée</a:t>
            </a:r>
            <a:r>
              <a:rPr lang="fr-CA" altLang="en-US" noProof="0" dirty="0" smtClean="0"/>
              <a:t>. </a:t>
            </a:r>
          </a:p>
          <a:p>
            <a:pPr>
              <a:spcBef>
                <a:spcPct val="0"/>
              </a:spcBef>
              <a:spcAft>
                <a:spcPts val="600"/>
              </a:spcAft>
            </a:pPr>
            <a:r>
              <a:rPr lang="fr-CA" altLang="en-US" noProof="0" dirty="0" smtClean="0"/>
              <a:t>Même si l’aura type est visuelle, elle peut également</a:t>
            </a:r>
            <a:r>
              <a:rPr lang="fr-CA" altLang="en-US" baseline="0" noProof="0" dirty="0" smtClean="0"/>
              <a:t> être sensorielle ou liée à la parole ou au langage, ou une combinaison d’effets</a:t>
            </a:r>
            <a:r>
              <a:rPr lang="fr-CA" altLang="en-US" noProof="0" dirty="0" smtClean="0"/>
              <a:t>. </a:t>
            </a:r>
          </a:p>
          <a:p>
            <a:pPr>
              <a:spcBef>
                <a:spcPct val="0"/>
              </a:spcBef>
              <a:spcAft>
                <a:spcPts val="600"/>
              </a:spcAft>
            </a:pPr>
            <a:r>
              <a:rPr lang="fr-CA" altLang="en-US" noProof="0" dirty="0" smtClean="0"/>
              <a:t>Les symptômes visuels de l’aura peuvent être positifs ou négatifs. Le phénomène visuel</a:t>
            </a:r>
            <a:r>
              <a:rPr lang="fr-CA" altLang="en-US" baseline="0" noProof="0" dirty="0" smtClean="0"/>
              <a:t> le plus courant est le scotome scintillant, qui est un arc ou une bande de vision absente avec une bordure en zigzag scintillante ou brillante, tel qu’illustré sur cette diapositive</a:t>
            </a:r>
            <a:r>
              <a:rPr lang="fr-CA" altLang="en-US" noProof="0" dirty="0" smtClean="0"/>
              <a:t>. </a:t>
            </a:r>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err="1" smtClean="0">
                <a:solidFill>
                  <a:srgbClr val="000000"/>
                </a:solidFill>
              </a:rPr>
              <a:t>Chawla</a:t>
            </a:r>
            <a:r>
              <a:rPr lang="fr-CA" altLang="en-US" noProof="0" dirty="0" smtClean="0">
                <a:solidFill>
                  <a:srgbClr val="000000"/>
                </a:solidFill>
              </a:rPr>
              <a:t> J. 2014. </a:t>
            </a:r>
            <a:r>
              <a:rPr lang="fr-CA" altLang="en-US" noProof="0" dirty="0" err="1" smtClean="0">
                <a:solidFill>
                  <a:srgbClr val="000000"/>
                </a:solidFill>
              </a:rPr>
              <a:t>Available</a:t>
            </a:r>
            <a:r>
              <a:rPr lang="fr-CA" altLang="en-US" noProof="0" dirty="0" smtClean="0">
                <a:solidFill>
                  <a:srgbClr val="000000"/>
                </a:solidFill>
              </a:rPr>
              <a:t> </a:t>
            </a:r>
            <a:r>
              <a:rPr lang="fr-CA" altLang="en-US" noProof="0" dirty="0" err="1" smtClean="0">
                <a:solidFill>
                  <a:srgbClr val="000000"/>
                </a:solidFill>
              </a:rPr>
              <a:t>at</a:t>
            </a:r>
            <a:r>
              <a:rPr lang="fr-CA" altLang="en-US" noProof="0" dirty="0" smtClean="0">
                <a:solidFill>
                  <a:srgbClr val="000000"/>
                </a:solidFill>
              </a:rPr>
              <a:t> </a:t>
            </a:r>
            <a:r>
              <a:rPr lang="fr-CA" altLang="en-US" noProof="0" dirty="0" smtClean="0">
                <a:solidFill>
                  <a:srgbClr val="000000"/>
                </a:solidFill>
                <a:hlinkClick r:id="rId3"/>
              </a:rPr>
              <a:t>http://emedicine.medscape.com/article/1142556-overview</a:t>
            </a:r>
            <a:r>
              <a:rPr lang="fr-CA" altLang="en-US" noProof="0" dirty="0" smtClean="0">
                <a:solidFill>
                  <a:srgbClr val="000000"/>
                </a:solidFill>
              </a:rPr>
              <a:t>. </a:t>
            </a:r>
            <a:r>
              <a:rPr lang="fr-CA" altLang="en-US" noProof="0" dirty="0" err="1" smtClean="0">
                <a:solidFill>
                  <a:srgbClr val="000000"/>
                </a:solidFill>
              </a:rPr>
              <a:t>Accessed</a:t>
            </a:r>
            <a:r>
              <a:rPr lang="fr-CA" altLang="en-US" noProof="0" dirty="0" smtClean="0">
                <a:solidFill>
                  <a:srgbClr val="000000"/>
                </a:solidFill>
              </a:rPr>
              <a:t> 05 </a:t>
            </a:r>
            <a:r>
              <a:rPr lang="fr-CA" altLang="en-US" noProof="0" dirty="0" err="1" smtClean="0">
                <a:solidFill>
                  <a:srgbClr val="000000"/>
                </a:solidFill>
              </a:rPr>
              <a:t>January</a:t>
            </a:r>
            <a:r>
              <a:rPr lang="fr-CA" altLang="en-US" noProof="0" dirty="0" smtClean="0">
                <a:solidFill>
                  <a:srgbClr val="000000"/>
                </a:solidFill>
              </a:rPr>
              <a:t> 2014.</a:t>
            </a:r>
          </a:p>
        </p:txBody>
      </p:sp>
      <p:sp>
        <p:nvSpPr>
          <p:cNvPr id="4" name="Slide Number Placeholder 3"/>
          <p:cNvSpPr>
            <a:spLocks noGrp="1"/>
          </p:cNvSpPr>
          <p:nvPr>
            <p:ph type="sldNum" sz="quarter" idx="5"/>
          </p:nvPr>
        </p:nvSpPr>
        <p:spPr/>
        <p:txBody>
          <a:bodyPr/>
          <a:lstStyle/>
          <a:p>
            <a:pPr>
              <a:defRPr/>
            </a:pPr>
            <a:fld id="{1CAF8C9B-7054-4C11-B671-D388324C65E0}" type="slidenum">
              <a:rPr lang="en-CA">
                <a:solidFill>
                  <a:prstClr val="black"/>
                </a:solidFill>
              </a:rPr>
              <a:pPr>
                <a:defRPr/>
              </a:pPr>
              <a:t>25</a:t>
            </a:fld>
            <a:endParaRPr lang="en-CA"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altLang="en-US" b="1" noProof="0" dirty="0" err="1" smtClean="0"/>
              <a:t>Speaker’s</a:t>
            </a:r>
            <a:r>
              <a:rPr lang="fr-CA" altLang="en-US" b="1" noProof="0" dirty="0" smtClean="0"/>
              <a:t> Notes</a:t>
            </a:r>
          </a:p>
          <a:p>
            <a:r>
              <a:rPr lang="fr-CA" altLang="en-US" noProof="0" dirty="0" smtClean="0"/>
              <a:t>L’illustration sur la gauche représente un scotome scintillant</a:t>
            </a:r>
            <a:r>
              <a:rPr lang="fr-CA" altLang="en-US" baseline="0" noProof="0" dirty="0" smtClean="0"/>
              <a:t> type qui se produit lors de l’aura migraineuse</a:t>
            </a:r>
            <a:r>
              <a:rPr lang="fr-CA" altLang="en-US" noProof="0" dirty="0" smtClean="0"/>
              <a:t>.</a:t>
            </a:r>
          </a:p>
          <a:p>
            <a:r>
              <a:rPr lang="fr-CA" altLang="en-US" noProof="0" dirty="0" smtClean="0"/>
              <a:t>L’illustration sur la droite représente quatre scotomes migraineux subséquents dessinés par Lashley en 1941. Les</a:t>
            </a:r>
            <a:r>
              <a:rPr lang="fr-CA" altLang="en-US" baseline="0" noProof="0" dirty="0" smtClean="0"/>
              <a:t> croix indiquent le centre du regard fixe et les numéros indiquent la durée en minutes qui s’est écoulée pour chaque schéma de renforcement depuis sa première apparition près du centre du regard fixe</a:t>
            </a:r>
            <a:r>
              <a:rPr lang="fr-CA" altLang="en-US" noProof="0" dirty="0" smtClean="0"/>
              <a:t>.</a:t>
            </a:r>
          </a:p>
          <a:p>
            <a:r>
              <a:rPr lang="fr-CA" altLang="en-US" b="1" noProof="0" dirty="0" err="1" smtClean="0">
                <a:solidFill>
                  <a:srgbClr val="FF0000"/>
                </a:solidFill>
              </a:rPr>
              <a:t>Reference</a:t>
            </a:r>
            <a:r>
              <a:rPr lang="fr-CA" altLang="en-US" b="1" noProof="0" dirty="0" smtClean="0">
                <a:solidFill>
                  <a:srgbClr val="FF0000"/>
                </a:solidFill>
              </a:rPr>
              <a:t>????</a:t>
            </a:r>
          </a:p>
          <a:p>
            <a:endParaRPr lang="fr-CA" altLang="en-US" noProof="0" dirty="0" smtClean="0"/>
          </a:p>
        </p:txBody>
      </p:sp>
      <p:sp>
        <p:nvSpPr>
          <p:cNvPr id="4" name="Slide Number Placeholder 3"/>
          <p:cNvSpPr>
            <a:spLocks noGrp="1"/>
          </p:cNvSpPr>
          <p:nvPr>
            <p:ph type="sldNum" sz="quarter" idx="5"/>
          </p:nvPr>
        </p:nvSpPr>
        <p:spPr/>
        <p:txBody>
          <a:bodyPr/>
          <a:lstStyle/>
          <a:p>
            <a:pPr>
              <a:defRPr/>
            </a:pPr>
            <a:fld id="{2CB92A90-15E9-4C1C-8F95-40F5CB615685}" type="slidenum">
              <a:rPr lang="en-CA" smtClean="0"/>
              <a:pPr>
                <a:defRPr/>
              </a:pPr>
              <a:t>26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 diapositive est une représentation de l’aura migraineuse. </a:t>
            </a:r>
          </a:p>
        </p:txBody>
      </p:sp>
      <p:sp>
        <p:nvSpPr>
          <p:cNvPr id="4" name="Slide Number Placeholder 3"/>
          <p:cNvSpPr>
            <a:spLocks noGrp="1"/>
          </p:cNvSpPr>
          <p:nvPr>
            <p:ph type="sldNum" sz="quarter" idx="5"/>
          </p:nvPr>
        </p:nvSpPr>
        <p:spPr/>
        <p:txBody>
          <a:bodyPr/>
          <a:lstStyle/>
          <a:p>
            <a:pPr>
              <a:defRPr/>
            </a:pPr>
            <a:fld id="{3785D042-B401-4BC8-9F61-DBF24834EE14}" type="slidenum">
              <a:rPr lang="en-CA" smtClean="0"/>
              <a:pPr>
                <a:defRPr/>
              </a:pPr>
              <a:t>27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xfrm>
            <a:off x="701675" y="4387850"/>
            <a:ext cx="5683250" cy="4156075"/>
          </a:xfrm>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a:t>
            </a:r>
            <a:r>
              <a:rPr lang="fr-CA" altLang="en-US" baseline="0" noProof="0" dirty="0" smtClean="0"/>
              <a:t> schéma illustre l’aura visuelle avec un scotome scintillant</a:t>
            </a:r>
            <a:r>
              <a:rPr lang="fr-CA" altLang="en-US" noProof="0" dirty="0" smtClean="0"/>
              <a:t> (au-dessus) et l’aura </a:t>
            </a:r>
            <a:r>
              <a:rPr lang="fr-CA" altLang="en-US" noProof="0" dirty="0" err="1" smtClean="0"/>
              <a:t>somatosensorielle</a:t>
            </a:r>
            <a:r>
              <a:rPr lang="fr-CA" altLang="en-US" noProof="0" dirty="0" smtClean="0"/>
              <a:t> avec le syndrome </a:t>
            </a:r>
            <a:r>
              <a:rPr lang="fr-CA" altLang="en-US" noProof="0" dirty="0" err="1" smtClean="0"/>
              <a:t>digito</a:t>
            </a:r>
            <a:r>
              <a:rPr lang="fr-CA" altLang="en-US" noProof="0" dirty="0" smtClean="0"/>
              <a:t>-lingual (au-dessous) de gauche à droite dans leurs étapes successives de développement.</a:t>
            </a:r>
          </a:p>
          <a:p>
            <a:pPr>
              <a:spcBef>
                <a:spcPct val="0"/>
              </a:spcBef>
              <a:spcAft>
                <a:spcPts val="600"/>
              </a:spcAft>
            </a:pPr>
            <a:r>
              <a:rPr lang="fr-CA" altLang="en-US" noProof="0" dirty="0" smtClean="0"/>
              <a:t>Les symptômes </a:t>
            </a:r>
            <a:r>
              <a:rPr lang="fr-CA" altLang="en-US" noProof="0" dirty="0" err="1" smtClean="0"/>
              <a:t>somatosensoriels</a:t>
            </a:r>
            <a:r>
              <a:rPr lang="fr-CA" altLang="en-US" baseline="0" noProof="0" dirty="0" smtClean="0"/>
              <a:t> de l’aura migraineuse sont des symptômes sensoriels totalement réversibles, notamment des caractéristiques positives</a:t>
            </a:r>
            <a:r>
              <a:rPr lang="fr-CA" altLang="en-US" noProof="0" dirty="0" smtClean="0"/>
              <a:t> (</a:t>
            </a:r>
            <a:r>
              <a:rPr lang="fr-CA" altLang="en-US" i="1" noProof="0" dirty="0" smtClean="0"/>
              <a:t>c.-à-d.</a:t>
            </a:r>
            <a:r>
              <a:rPr lang="fr-CA" altLang="en-US" noProof="0" dirty="0" smtClean="0"/>
              <a:t>, des fourmis</a:t>
            </a:r>
            <a:r>
              <a:rPr lang="fr-CA" altLang="en-US" baseline="0" noProof="0" dirty="0" smtClean="0"/>
              <a:t> et des picotements</a:t>
            </a:r>
            <a:r>
              <a:rPr lang="fr-CA" altLang="en-US" noProof="0" dirty="0" smtClean="0"/>
              <a:t>) et/ou</a:t>
            </a:r>
            <a:r>
              <a:rPr lang="fr-CA" altLang="en-US" baseline="0" noProof="0" dirty="0" smtClean="0"/>
              <a:t> négatives</a:t>
            </a:r>
            <a:r>
              <a:rPr lang="fr-CA" altLang="en-US" noProof="0" dirty="0" smtClean="0"/>
              <a:t> (</a:t>
            </a:r>
            <a:r>
              <a:rPr lang="fr-CA" altLang="en-US" i="1" noProof="0" dirty="0" smtClean="0"/>
              <a:t>c.-à-d.</a:t>
            </a:r>
            <a:r>
              <a:rPr lang="fr-CA" altLang="en-US" noProof="0" dirty="0" smtClean="0"/>
              <a:t>, un engourdissement).</a:t>
            </a:r>
          </a:p>
          <a:p>
            <a:pPr>
              <a:spcBef>
                <a:spcPct val="0"/>
              </a:spcBef>
              <a:spcAft>
                <a:spcPts val="600"/>
              </a:spcAft>
            </a:pPr>
            <a:r>
              <a:rPr lang="fr-CA" altLang="en-US" noProof="0" dirty="0" smtClean="0"/>
              <a:t>Les symptômes sensoriels unilatéraux</a:t>
            </a:r>
            <a:r>
              <a:rPr lang="fr-CA" altLang="en-US" baseline="0" noProof="0" dirty="0" smtClean="0"/>
              <a:t> sont une caractéristique de l’aura type avec céphalées migraineuses</a:t>
            </a:r>
            <a:r>
              <a:rPr lang="fr-CA" altLang="en-US" noProof="0" dirty="0" smtClean="0"/>
              <a:t>, alors que la </a:t>
            </a:r>
            <a:r>
              <a:rPr lang="fr-CA" altLang="en-US" noProof="0" dirty="0" err="1" smtClean="0"/>
              <a:t>paraesthésie</a:t>
            </a:r>
            <a:r>
              <a:rPr lang="fr-CA" altLang="en-US" noProof="0" dirty="0" smtClean="0"/>
              <a:t> bilatérale simultanée se produit dans les</a:t>
            </a:r>
            <a:r>
              <a:rPr lang="fr-CA" altLang="en-US" baseline="0" noProof="0" dirty="0" smtClean="0"/>
              <a:t> cas de migraine de type basilaire</a:t>
            </a:r>
            <a:r>
              <a:rPr lang="fr-CA" altLang="en-US" noProof="0" dirty="0" smtClean="0"/>
              <a:t>.</a:t>
            </a:r>
          </a:p>
          <a:p>
            <a:pPr>
              <a:spcBef>
                <a:spcPct val="0"/>
              </a:spcBef>
              <a:spcAft>
                <a:spcPts val="600"/>
              </a:spcAft>
            </a:pPr>
            <a:r>
              <a:rPr lang="fr-CA" altLang="en-US" noProof="0" dirty="0" smtClean="0"/>
              <a:t>L’aura visuelle avec le scotome scintillant (au-dessus) et l’aura </a:t>
            </a:r>
            <a:r>
              <a:rPr lang="fr-CA" altLang="en-US" noProof="0" dirty="0" err="1" smtClean="0"/>
              <a:t>somatosensorielle</a:t>
            </a:r>
            <a:r>
              <a:rPr lang="fr-CA" altLang="en-US" noProof="0" dirty="0" smtClean="0"/>
              <a:t> avec le syndrome </a:t>
            </a:r>
            <a:r>
              <a:rPr lang="fr-CA" altLang="en-US" noProof="0" dirty="0" err="1" smtClean="0"/>
              <a:t>digito</a:t>
            </a:r>
            <a:r>
              <a:rPr lang="fr-CA" altLang="en-US" noProof="0" dirty="0" smtClean="0"/>
              <a:t>-lingual (au-dessous) de gauche à droite dans leurs étapes successives de développement.</a:t>
            </a:r>
          </a:p>
          <a:p>
            <a:pPr>
              <a:spcBef>
                <a:spcPct val="0"/>
              </a:spcBef>
              <a:spcAft>
                <a:spcPts val="600"/>
              </a:spcAft>
            </a:pPr>
            <a:r>
              <a:rPr lang="fr-CA" altLang="en-US" noProof="0" dirty="0" smtClean="0"/>
              <a:t>Reproduit à partir d’</a:t>
            </a:r>
            <a:r>
              <a:rPr lang="fr-CA" altLang="en-US" noProof="0" dirty="0" err="1" smtClean="0"/>
              <a:t>Egilius</a:t>
            </a:r>
            <a:r>
              <a:rPr lang="fr-CA" altLang="en-US" noProof="0" dirty="0" smtClean="0"/>
              <a:t> L.H. </a:t>
            </a:r>
            <a:r>
              <a:rPr lang="fr-CA" altLang="en-US" noProof="0" dirty="0" err="1" smtClean="0"/>
              <a:t>Spierings</a:t>
            </a:r>
            <a:r>
              <a:rPr lang="fr-CA" altLang="en-US" noProof="0" dirty="0" smtClean="0"/>
              <a:t>, Management of Migraine, 1996. ©1996 </a:t>
            </a:r>
            <a:r>
              <a:rPr lang="fr-CA" altLang="en-US" noProof="0" dirty="0" err="1" smtClean="0"/>
              <a:t>Egilius</a:t>
            </a:r>
            <a:r>
              <a:rPr lang="fr-CA" altLang="en-US" noProof="0" dirty="0" smtClean="0"/>
              <a:t> L.H. </a:t>
            </a:r>
            <a:r>
              <a:rPr lang="fr-CA" altLang="en-US" noProof="0" dirty="0" err="1" smtClean="0"/>
              <a:t>Spierings</a:t>
            </a:r>
            <a:endParaRPr lang="fr-CA" altLang="en-US" noProof="0" dirty="0" smtClean="0"/>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err="1" smtClean="0"/>
              <a:t>Podoll</a:t>
            </a:r>
            <a:r>
              <a:rPr lang="fr-CA" altLang="en-US" noProof="0" dirty="0" smtClean="0"/>
              <a:t> K. 2005. </a:t>
            </a:r>
            <a:r>
              <a:rPr lang="fr-CA" altLang="en-US" noProof="0" dirty="0" err="1" smtClean="0"/>
              <a:t>Somatosensory</a:t>
            </a:r>
            <a:r>
              <a:rPr lang="fr-CA" altLang="en-US" noProof="0" dirty="0" smtClean="0"/>
              <a:t> </a:t>
            </a:r>
            <a:r>
              <a:rPr lang="fr-CA" altLang="en-US" noProof="0" dirty="0" err="1" smtClean="0"/>
              <a:t>symptoms</a:t>
            </a:r>
            <a:r>
              <a:rPr lang="fr-CA" altLang="en-US" noProof="0" dirty="0" smtClean="0"/>
              <a:t>. </a:t>
            </a:r>
            <a:r>
              <a:rPr lang="fr-CA" altLang="en-US" noProof="0" dirty="0" err="1" smtClean="0"/>
              <a:t>Available</a:t>
            </a:r>
            <a:r>
              <a:rPr lang="fr-CA" altLang="en-US" noProof="0" dirty="0" smtClean="0"/>
              <a:t> </a:t>
            </a:r>
            <a:r>
              <a:rPr lang="fr-CA" altLang="en-US" noProof="0" dirty="0" err="1" smtClean="0"/>
              <a:t>at</a:t>
            </a:r>
            <a:r>
              <a:rPr lang="fr-CA" altLang="en-US" noProof="0" dirty="0" smtClean="0"/>
              <a:t>: http://www.migraine-aura.com/content/e27891/e27265/e26585/e26970/index_en.html. </a:t>
            </a:r>
            <a:r>
              <a:rPr lang="fr-CA" altLang="en-US" noProof="0" dirty="0" err="1" smtClean="0"/>
              <a:t>Accessed</a:t>
            </a:r>
            <a:r>
              <a:rPr lang="fr-CA" altLang="en-US" noProof="0" dirty="0" smtClean="0"/>
              <a:t> 20 May, 2015.</a:t>
            </a:r>
            <a:endParaRPr lang="fr-CA" altLang="en-US" b="1" noProof="0" dirty="0" smtClean="0"/>
          </a:p>
        </p:txBody>
      </p:sp>
      <p:sp>
        <p:nvSpPr>
          <p:cNvPr id="4" name="Slide Number Placeholder 3"/>
          <p:cNvSpPr>
            <a:spLocks noGrp="1"/>
          </p:cNvSpPr>
          <p:nvPr>
            <p:ph type="sldNum" sz="quarter" idx="5"/>
          </p:nvPr>
        </p:nvSpPr>
        <p:spPr/>
        <p:txBody>
          <a:bodyPr/>
          <a:lstStyle/>
          <a:p>
            <a:pPr>
              <a:defRPr/>
            </a:pPr>
            <a:fld id="{A7ED0DDE-39F4-4991-A684-4CD24E3FFAC1}" type="slidenum">
              <a:rPr lang="en-CA" smtClean="0"/>
              <a:pPr>
                <a:defRPr/>
              </a:pPr>
              <a:t>28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48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36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F443B8-A147-4DB2-A6FA-B63223247949}" type="slidenum">
              <a:rPr lang="en-CA" altLang="fr-FR" smtClean="0"/>
              <a:pPr fontAlgn="base">
                <a:spcBef>
                  <a:spcPct val="0"/>
                </a:spcBef>
                <a:spcAft>
                  <a:spcPct val="0"/>
                </a:spcAft>
                <a:defRPr/>
              </a:pPr>
              <a:t>29</a:t>
            </a:fld>
            <a:endParaRPr lang="en-CA"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18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a:t>
            </a:r>
            <a:r>
              <a:rPr lang="fr-CA" altLang="fr-FR" baseline="0" noProof="0" dirty="0" smtClean="0"/>
              <a:t> répertorie les objectifs d’apprentissage du module « Comprendre la migraine »</a:t>
            </a:r>
            <a:r>
              <a:rPr lang="fr-CA" altLang="fr-FR" noProof="0" dirty="0" smtClean="0"/>
              <a:t>. Veuillez les passer en revue avec les participants.</a:t>
            </a:r>
          </a:p>
        </p:txBody>
      </p:sp>
      <p:sp>
        <p:nvSpPr>
          <p:cNvPr id="921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51D5C9-F77B-457A-8CE2-BE4CE25D8A00}" type="slidenum">
              <a:rPr lang="en-CA" altLang="fr-FR" smtClean="0"/>
              <a:pPr fontAlgn="base">
                <a:spcBef>
                  <a:spcPct val="0"/>
                </a:spcBef>
                <a:spcAft>
                  <a:spcPct val="0"/>
                </a:spcAft>
                <a:defRPr/>
              </a:pPr>
              <a:t>3</a:t>
            </a:fld>
            <a:endParaRPr lang="en-CA" altLang="fr-F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en-CA" altLang="fr-FR" b="1" dirty="0" smtClean="0"/>
              <a:t>Speaker’s Notes</a:t>
            </a:r>
          </a:p>
          <a:p>
            <a:pPr eaLnBrk="1" hangingPunct="1">
              <a:spcBef>
                <a:spcPct val="0"/>
              </a:spcBef>
              <a:spcAft>
                <a:spcPts val="600"/>
              </a:spcAft>
            </a:pPr>
            <a:r>
              <a:rPr lang="fr-CA" altLang="en-US" dirty="0" smtClean="0"/>
              <a:t>Posez la question indiquée sur la diapositive aux participants pour susciter la discussion</a:t>
            </a:r>
            <a:r>
              <a:rPr lang="en-CA" altLang="fr-FR" dirty="0" smtClean="0"/>
              <a:t>.</a:t>
            </a:r>
          </a:p>
          <a:p>
            <a:pPr eaLnBrk="1" hangingPunct="1">
              <a:spcBef>
                <a:spcPct val="0"/>
              </a:spcBef>
              <a:spcAft>
                <a:spcPts val="600"/>
              </a:spcAft>
            </a:pPr>
            <a:endParaRPr lang="en-US" altLang="fr-FR" dirty="0"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C84CBE-54D6-466F-8D71-D086EB7EB077}" type="slidenum">
              <a:rPr lang="en-CA" altLang="fr-FR" smtClean="0"/>
              <a:pPr fontAlgn="base">
                <a:spcBef>
                  <a:spcPct val="0"/>
                </a:spcBef>
                <a:spcAft>
                  <a:spcPct val="0"/>
                </a:spcAft>
                <a:defRPr/>
              </a:pPr>
              <a:t>30</a:t>
            </a:fld>
            <a:endParaRPr lang="en-CA" alt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xfrm>
            <a:off x="701675" y="4387850"/>
            <a:ext cx="5756275" cy="4156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spcAft>
                <a:spcPts val="600"/>
              </a:spcAft>
              <a:defRPr/>
            </a:pPr>
            <a:r>
              <a:rPr lang="fr-CA" altLang="fr-FR" b="1" noProof="0" dirty="0" err="1" smtClean="0"/>
              <a:t>Speaker’s</a:t>
            </a:r>
            <a:r>
              <a:rPr lang="fr-CA" altLang="fr-FR" b="1" noProof="0" dirty="0" smtClean="0"/>
              <a:t> Notes</a:t>
            </a:r>
          </a:p>
          <a:p>
            <a:pPr eaLnBrk="1" hangingPunct="1">
              <a:spcBef>
                <a:spcPct val="0"/>
              </a:spcBef>
              <a:spcAft>
                <a:spcPts val="600"/>
              </a:spcAft>
              <a:defRPr/>
            </a:pPr>
            <a:r>
              <a:rPr lang="fr-CA" altLang="fr-FR" noProof="0" dirty="0" smtClean="0"/>
              <a:t>Les dépenses en santé pour les patients souffrant de migraines sont plus élevées que celles pour ceux qui n’en souffrent pas. Ceci se vérifie non</a:t>
            </a:r>
            <a:r>
              <a:rPr lang="fr-CA" altLang="fr-FR" baseline="0" noProof="0" dirty="0" smtClean="0"/>
              <a:t> seulement pour les dépenses liées aux céphalées, mais également pour le traitement de maladies </a:t>
            </a:r>
            <a:r>
              <a:rPr lang="fr-CA" altLang="fr-FR" baseline="0" noProof="0" dirty="0" err="1" smtClean="0"/>
              <a:t>coexistantes</a:t>
            </a:r>
            <a:r>
              <a:rPr lang="fr-CA" altLang="fr-FR" baseline="0" noProof="0" dirty="0" smtClean="0"/>
              <a:t> telles que la dépression ou l’anxiété</a:t>
            </a:r>
            <a:r>
              <a:rPr lang="fr-CA" altLang="fr-FR" noProof="0" dirty="0" smtClean="0"/>
              <a:t>. La reconnaissance et un</a:t>
            </a:r>
            <a:r>
              <a:rPr lang="fr-CA" altLang="fr-FR" baseline="0" noProof="0" dirty="0" smtClean="0"/>
              <a:t> soulagement approprié de la migraine peuvent se traduire par</a:t>
            </a:r>
            <a:r>
              <a:rPr lang="fr-CA" altLang="fr-FR" noProof="0" dirty="0" smtClean="0"/>
              <a:t> :</a:t>
            </a:r>
          </a:p>
          <a:p>
            <a:pPr marL="271463" indent="-180975" eaLnBrk="1" hangingPunct="1">
              <a:spcBef>
                <a:spcPct val="0"/>
              </a:spcBef>
              <a:spcAft>
                <a:spcPts val="0"/>
              </a:spcAft>
              <a:buFontTx/>
              <a:buChar char="•"/>
              <a:defRPr/>
            </a:pPr>
            <a:r>
              <a:rPr lang="fr-CA" altLang="fr-FR" noProof="0" dirty="0" smtClean="0"/>
              <a:t>Handicap réduit</a:t>
            </a:r>
          </a:p>
          <a:p>
            <a:pPr marL="271463" indent="-180975" eaLnBrk="1" hangingPunct="1">
              <a:spcBef>
                <a:spcPct val="0"/>
              </a:spcBef>
              <a:spcAft>
                <a:spcPts val="0"/>
              </a:spcAft>
              <a:buFontTx/>
              <a:buChar char="•"/>
              <a:defRPr/>
            </a:pPr>
            <a:r>
              <a:rPr lang="fr-CA" altLang="fr-FR" noProof="0" dirty="0" smtClean="0"/>
              <a:t>Meilleure qualité de vie</a:t>
            </a:r>
          </a:p>
          <a:p>
            <a:pPr marL="271463" indent="-180975" eaLnBrk="1" hangingPunct="1">
              <a:spcBef>
                <a:spcPct val="0"/>
              </a:spcBef>
              <a:spcAft>
                <a:spcPts val="0"/>
              </a:spcAft>
              <a:buFontTx/>
              <a:buChar char="•"/>
              <a:defRPr/>
            </a:pPr>
            <a:r>
              <a:rPr lang="fr-CA" altLang="fr-FR" noProof="0" dirty="0" smtClean="0"/>
              <a:t>Dépendance des patients aux opioïdes ou barbituriques</a:t>
            </a:r>
            <a:r>
              <a:rPr lang="fr-CA" altLang="fr-FR" baseline="0" noProof="0" dirty="0" smtClean="0"/>
              <a:t> réduite</a:t>
            </a:r>
            <a:endParaRPr lang="fr-CA" altLang="fr-FR" noProof="0" dirty="0" smtClean="0"/>
          </a:p>
          <a:p>
            <a:pPr marL="271463" indent="-180975" eaLnBrk="1" hangingPunct="1">
              <a:spcBef>
                <a:spcPct val="0"/>
              </a:spcBef>
              <a:spcAft>
                <a:spcPts val="0"/>
              </a:spcAft>
              <a:buFontTx/>
              <a:buChar char="•"/>
              <a:defRPr/>
            </a:pPr>
            <a:r>
              <a:rPr lang="fr-CA" altLang="fr-FR" noProof="0" dirty="0" smtClean="0"/>
              <a:t>Réduction de</a:t>
            </a:r>
            <a:r>
              <a:rPr lang="fr-CA" altLang="fr-FR" baseline="0" noProof="0" dirty="0" smtClean="0"/>
              <a:t> la surconsommation de médicaments analgésiques, opioïdes ou barbituriques</a:t>
            </a:r>
            <a:endParaRPr lang="fr-CA" altLang="fr-FR" noProof="0" dirty="0" smtClean="0"/>
          </a:p>
          <a:p>
            <a:pPr marL="271463" indent="-180975" eaLnBrk="1" hangingPunct="1">
              <a:spcBef>
                <a:spcPct val="0"/>
              </a:spcBef>
              <a:spcAft>
                <a:spcPts val="0"/>
              </a:spcAft>
              <a:buFontTx/>
              <a:buChar char="•"/>
              <a:defRPr/>
            </a:pPr>
            <a:r>
              <a:rPr lang="fr-CA" altLang="fr-FR" noProof="0" dirty="0" smtClean="0"/>
              <a:t>Réduction</a:t>
            </a:r>
            <a:r>
              <a:rPr lang="fr-CA" altLang="fr-FR" baseline="0" noProof="0" dirty="0" smtClean="0"/>
              <a:t> du risque de c</a:t>
            </a:r>
            <a:r>
              <a:rPr lang="fr-CA" altLang="fr-FR" noProof="0" dirty="0" smtClean="0"/>
              <a:t>omplications ou de céphalées</a:t>
            </a:r>
            <a:r>
              <a:rPr lang="fr-CA" altLang="fr-FR" baseline="0" noProof="0" dirty="0" smtClean="0"/>
              <a:t> liées à une surconsommation de médicaments</a:t>
            </a:r>
            <a:endParaRPr lang="fr-CA" altLang="fr-FR" noProof="0" dirty="0" smtClean="0"/>
          </a:p>
          <a:p>
            <a:pPr marL="271463" indent="-180975" eaLnBrk="1" hangingPunct="1">
              <a:spcBef>
                <a:spcPct val="0"/>
              </a:spcBef>
              <a:spcAft>
                <a:spcPts val="0"/>
              </a:spcAft>
              <a:buFontTx/>
              <a:buChar char="•"/>
              <a:defRPr/>
            </a:pPr>
            <a:r>
              <a:rPr lang="fr-CA" altLang="fr-FR" noProof="0" dirty="0" smtClean="0"/>
              <a:t>Réduction</a:t>
            </a:r>
            <a:r>
              <a:rPr lang="fr-CA" altLang="fr-FR" baseline="0" noProof="0" dirty="0" smtClean="0"/>
              <a:t> du risque de céphalées quotidiennes chroniques</a:t>
            </a:r>
            <a:endParaRPr lang="fr-CA" altLang="fr-FR" noProof="0" dirty="0" smtClean="0"/>
          </a:p>
          <a:p>
            <a:pPr marL="742950" lvl="1" indent="-201613" eaLnBrk="1" hangingPunct="1">
              <a:spcBef>
                <a:spcPct val="0"/>
              </a:spcBef>
              <a:spcAft>
                <a:spcPts val="0"/>
              </a:spcAft>
              <a:buFontTx/>
              <a:buChar char="•"/>
              <a:defRPr/>
            </a:pPr>
            <a:r>
              <a:rPr lang="fr-CA" altLang="fr-FR" noProof="0" dirty="0" smtClean="0"/>
              <a:t>Environ 3 % des</a:t>
            </a:r>
            <a:r>
              <a:rPr lang="fr-CA" altLang="fr-FR" baseline="0" noProof="0" dirty="0" smtClean="0"/>
              <a:t> personnes souffrant de migraines finissent par souffrir de céphalées quotidiennes chroniques</a:t>
            </a:r>
            <a:r>
              <a:rPr lang="fr-CA" altLang="fr-FR" noProof="0" dirty="0" smtClean="0"/>
              <a:t> </a:t>
            </a:r>
          </a:p>
          <a:p>
            <a:pPr marL="742950" lvl="1" indent="-201613" eaLnBrk="1" hangingPunct="1">
              <a:spcBef>
                <a:spcPct val="0"/>
              </a:spcBef>
              <a:spcAft>
                <a:spcPts val="600"/>
              </a:spcAft>
              <a:buFontTx/>
              <a:buChar char="•"/>
              <a:defRPr/>
            </a:pPr>
            <a:r>
              <a:rPr lang="fr-CA" altLang="fr-FR" noProof="0" dirty="0" err="1" smtClean="0"/>
              <a:t>Prédicteurs</a:t>
            </a:r>
            <a:r>
              <a:rPr lang="fr-CA" altLang="fr-FR" noProof="0" dirty="0" smtClean="0"/>
              <a:t> : fréquence des céphalées par mois (≥10 jours</a:t>
            </a:r>
            <a:r>
              <a:rPr lang="fr-CA" altLang="fr-FR" baseline="0" noProof="0" dirty="0" smtClean="0"/>
              <a:t> par mois</a:t>
            </a:r>
            <a:r>
              <a:rPr lang="fr-CA" altLang="fr-FR" noProof="0" dirty="0" smtClean="0"/>
              <a:t>), obésité et consommation</a:t>
            </a:r>
            <a:r>
              <a:rPr lang="fr-CA" altLang="fr-FR" baseline="0" noProof="0" dirty="0" smtClean="0"/>
              <a:t> excessive de médicaments analgésiques</a:t>
            </a:r>
            <a:endParaRPr lang="fr-CA" altLang="fr-FR" noProof="0" dirty="0" smtClean="0"/>
          </a:p>
          <a:p>
            <a:pPr eaLnBrk="1" hangingPunct="1">
              <a:spcBef>
                <a:spcPct val="0"/>
              </a:spcBef>
              <a:spcAft>
                <a:spcPts val="600"/>
              </a:spcAft>
              <a:defRPr/>
            </a:pPr>
            <a:r>
              <a:rPr lang="fr-CA" altLang="fr-FR" noProof="0" dirty="0" smtClean="0"/>
              <a:t>Les conséquences de l’absence</a:t>
            </a:r>
            <a:r>
              <a:rPr lang="fr-CA" altLang="fr-FR" baseline="0" noProof="0" dirty="0" smtClean="0"/>
              <a:t> de diagnostic comprennent une maladie invalidante, une qualité de vie réduite et la perte de possibilités d’intervention précoce</a:t>
            </a:r>
            <a:r>
              <a:rPr lang="fr-CA" altLang="fr-FR" noProof="0" dirty="0" smtClean="0"/>
              <a:t>.</a:t>
            </a:r>
          </a:p>
          <a:p>
            <a:pPr eaLnBrk="1" hangingPunct="1">
              <a:spcBef>
                <a:spcPct val="0"/>
              </a:spcBef>
              <a:spcAft>
                <a:spcPts val="600"/>
              </a:spcAft>
              <a:defRPr/>
            </a:pPr>
            <a:r>
              <a:rPr lang="fr-CA" altLang="fr-FR" b="1" noProof="0" dirty="0" err="1" smtClean="0"/>
              <a:t>Reference</a:t>
            </a:r>
            <a:endParaRPr lang="fr-CA" altLang="fr-FR" b="1" noProof="0" dirty="0" smtClean="0"/>
          </a:p>
          <a:p>
            <a:pPr eaLnBrk="1" hangingPunct="1">
              <a:spcBef>
                <a:spcPct val="0"/>
              </a:spcBef>
              <a:spcAft>
                <a:spcPts val="600"/>
              </a:spcAft>
              <a:defRPr/>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t>Available</a:t>
            </a:r>
            <a:r>
              <a:rPr lang="fr-CA" altLang="fr-FR" noProof="0" dirty="0" smtClean="0"/>
              <a:t> </a:t>
            </a:r>
            <a:r>
              <a:rPr lang="fr-CA" altLang="fr-FR" noProof="0" dirty="0" err="1" smtClean="0"/>
              <a:t>at</a:t>
            </a:r>
            <a:r>
              <a:rPr lang="fr-CA" altLang="fr-FR" noProof="0" dirty="0" smtClean="0"/>
              <a:t>: 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 </a:t>
            </a:r>
          </a:p>
          <a:p>
            <a:pPr eaLnBrk="1" hangingPunct="1">
              <a:spcBef>
                <a:spcPct val="0"/>
              </a:spcBef>
              <a:spcAft>
                <a:spcPts val="600"/>
              </a:spcAft>
              <a:defRPr/>
            </a:pPr>
            <a:endParaRPr lang="fr-CA" altLang="fr-FR" noProof="0" dirty="0"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393943-5EF6-4CB0-ADEC-DF2D84989713}" type="slidenum">
              <a:rPr lang="en-CA" altLang="fr-FR" smtClean="0">
                <a:solidFill>
                  <a:srgbClr val="000000"/>
                </a:solidFill>
              </a:rPr>
              <a:pPr fontAlgn="base">
                <a:spcBef>
                  <a:spcPct val="0"/>
                </a:spcBef>
                <a:spcAft>
                  <a:spcPct val="0"/>
                </a:spcAft>
                <a:defRPr/>
              </a:pPr>
              <a:t>31</a:t>
            </a:fld>
            <a:endParaRPr lang="en-CA" altLang="fr-FR"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spcAft>
                <a:spcPts val="600"/>
              </a:spcAft>
            </a:pPr>
            <a:r>
              <a:rPr lang="fr-CA" altLang="fr-FR" b="1" noProof="0" dirty="0" err="1" smtClean="0"/>
              <a:t>Speaker’s</a:t>
            </a:r>
            <a:r>
              <a:rPr lang="fr-CA" altLang="fr-FR" b="1" noProof="0" dirty="0" smtClean="0"/>
              <a:t> Notes</a:t>
            </a:r>
          </a:p>
          <a:p>
            <a:pPr defTabSz="927100" eaLnBrk="1" hangingPunct="1">
              <a:spcBef>
                <a:spcPct val="0"/>
              </a:spcBef>
              <a:spcAft>
                <a:spcPts val="600"/>
              </a:spcAft>
            </a:pPr>
            <a:r>
              <a:rPr lang="fr-CA" altLang="fr-FR" noProof="0" dirty="0" smtClean="0"/>
              <a:t>Cette diapositive répertorie les questions à poser lorsqu’on examine</a:t>
            </a:r>
            <a:r>
              <a:rPr lang="fr-CA" altLang="fr-FR" baseline="0" noProof="0" dirty="0" smtClean="0"/>
              <a:t> les antécédents d’un patient et qu’on évalue la possibilité de la migraine</a:t>
            </a:r>
            <a:r>
              <a:rPr lang="fr-CA" altLang="fr-FR" noProof="0" dirty="0" smtClean="0"/>
              <a:t>.</a:t>
            </a:r>
          </a:p>
          <a:p>
            <a:pPr defTabSz="927100" eaLnBrk="1" hangingPunct="1">
              <a:spcBef>
                <a:spcPct val="0"/>
              </a:spcBef>
              <a:spcAft>
                <a:spcPts val="600"/>
              </a:spcAft>
            </a:pPr>
            <a:r>
              <a:rPr lang="fr-CA" altLang="fr-FR" b="1" noProof="0" dirty="0" err="1" smtClean="0"/>
              <a:t>Reference</a:t>
            </a:r>
            <a:endParaRPr lang="fr-CA" altLang="fr-FR" b="1" noProof="0" dirty="0" smtClean="0"/>
          </a:p>
          <a:p>
            <a:pPr defTabSz="927100" eaLnBrk="1" hangingPunct="1">
              <a:spcBef>
                <a:spcPct val="0"/>
              </a:spcBef>
              <a:spcAft>
                <a:spcPts val="600"/>
              </a:spcAft>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t>Available</a:t>
            </a:r>
            <a:r>
              <a:rPr lang="fr-CA" altLang="fr-FR" noProof="0" dirty="0" smtClean="0"/>
              <a:t> </a:t>
            </a:r>
            <a:r>
              <a:rPr lang="fr-CA" altLang="fr-FR" noProof="0" dirty="0" err="1" smtClean="0"/>
              <a:t>at</a:t>
            </a:r>
            <a:r>
              <a:rPr lang="fr-CA" altLang="fr-FR" noProof="0" dirty="0" smtClean="0"/>
              <a:t>: 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 </a:t>
            </a:r>
          </a:p>
          <a:p>
            <a:pPr defTabSz="927100" eaLnBrk="1" hangingPunct="1">
              <a:spcBef>
                <a:spcPct val="0"/>
              </a:spcBef>
              <a:spcAft>
                <a:spcPts val="600"/>
              </a:spcAft>
            </a:pPr>
            <a:endParaRPr lang="fr-CA" altLang="fr-FR" noProof="0"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7C12B2-2D31-448C-8FE9-F60AB0453382}" type="slidenum">
              <a:rPr lang="en-CA" altLang="fr-FR" smtClean="0">
                <a:solidFill>
                  <a:srgbClr val="000000"/>
                </a:solidFill>
              </a:rPr>
              <a:pPr fontAlgn="base">
                <a:spcBef>
                  <a:spcPct val="0"/>
                </a:spcBef>
                <a:spcAft>
                  <a:spcPct val="0"/>
                </a:spcAft>
                <a:defRPr/>
              </a:pPr>
              <a:t>32</a:t>
            </a:fld>
            <a:endParaRPr lang="en-CA" altLang="fr-FR"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spcAft>
                <a:spcPts val="600"/>
              </a:spcAft>
            </a:pPr>
            <a:r>
              <a:rPr lang="fr-CA" altLang="fr-FR" b="1" noProof="0" dirty="0" err="1" smtClean="0"/>
              <a:t>Speaker’s</a:t>
            </a:r>
            <a:r>
              <a:rPr lang="fr-CA" altLang="fr-FR" b="1" noProof="0" dirty="0" smtClean="0"/>
              <a:t> Notes</a:t>
            </a:r>
          </a:p>
          <a:p>
            <a:pPr defTabSz="927100" eaLnBrk="1" hangingPunct="1">
              <a:spcBef>
                <a:spcPct val="0"/>
              </a:spcBef>
              <a:spcAft>
                <a:spcPts val="600"/>
              </a:spcAft>
            </a:pPr>
            <a:r>
              <a:rPr lang="fr-CA" altLang="fr-FR" noProof="0" dirty="0" smtClean="0"/>
              <a:t>Cette diapositive décrit les composantes importantes d’une évaluation de diagnostic de migraine chez un patient.</a:t>
            </a:r>
          </a:p>
          <a:p>
            <a:pPr defTabSz="927100" eaLnBrk="1" hangingPunct="1">
              <a:spcBef>
                <a:spcPct val="0"/>
              </a:spcBef>
              <a:spcAft>
                <a:spcPts val="600"/>
              </a:spcAft>
            </a:pPr>
            <a:r>
              <a:rPr lang="fr-CA" altLang="fr-FR" b="1" noProof="0" dirty="0" err="1" smtClean="0"/>
              <a:t>Reference</a:t>
            </a:r>
            <a:endParaRPr lang="fr-CA" altLang="fr-FR" b="1" noProof="0" dirty="0" smtClean="0"/>
          </a:p>
          <a:p>
            <a:pPr defTabSz="927100" eaLnBrk="1" hangingPunct="1">
              <a:spcBef>
                <a:spcPct val="0"/>
              </a:spcBef>
              <a:spcAft>
                <a:spcPts val="600"/>
              </a:spcAft>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solidFill>
                  <a:srgbClr val="000000"/>
                </a:solidFill>
              </a:rPr>
              <a:t>Available</a:t>
            </a:r>
            <a:r>
              <a:rPr lang="fr-CA" altLang="fr-FR" noProof="0" dirty="0" smtClean="0">
                <a:solidFill>
                  <a:srgbClr val="000000"/>
                </a:solidFill>
              </a:rPr>
              <a:t> </a:t>
            </a:r>
            <a:r>
              <a:rPr lang="fr-CA" altLang="fr-FR" noProof="0" dirty="0" err="1" smtClean="0">
                <a:solidFill>
                  <a:srgbClr val="000000"/>
                </a:solidFill>
              </a:rPr>
              <a:t>at</a:t>
            </a:r>
            <a:r>
              <a:rPr lang="fr-CA" altLang="fr-FR" noProof="0" dirty="0" smtClean="0">
                <a:solidFill>
                  <a:srgbClr val="000000"/>
                </a:solidFill>
              </a:rPr>
              <a:t>: </a:t>
            </a:r>
            <a:r>
              <a:rPr lang="fr-CA" altLang="fr-FR" noProof="0" dirty="0" smtClean="0"/>
              <a:t>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 </a:t>
            </a:r>
          </a:p>
          <a:p>
            <a:pPr defTabSz="927100" eaLnBrk="1" hangingPunct="1">
              <a:spcBef>
                <a:spcPct val="0"/>
              </a:spcBef>
              <a:spcAft>
                <a:spcPts val="600"/>
              </a:spcAft>
            </a:pPr>
            <a:endParaRPr lang="fr-CA" altLang="fr-FR" noProof="0" dirty="0"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2B794E-431A-4E7B-A15D-10FCB09236E0}" type="slidenum">
              <a:rPr lang="en-CA" altLang="fr-FR" smtClean="0">
                <a:solidFill>
                  <a:srgbClr val="000000"/>
                </a:solidFill>
              </a:rPr>
              <a:pPr fontAlgn="base">
                <a:spcBef>
                  <a:spcPct val="0"/>
                </a:spcBef>
                <a:spcAft>
                  <a:spcPct val="0"/>
                </a:spcAft>
                <a:defRPr/>
              </a:pPr>
              <a:t>33</a:t>
            </a:fld>
            <a:endParaRPr lang="en-CA" altLang="fr-FR"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defRPr/>
            </a:pPr>
            <a:r>
              <a:rPr lang="fr-CA" altLang="fr-FR" b="1" noProof="0" dirty="0" err="1" smtClean="0"/>
              <a:t>Speaker’s</a:t>
            </a:r>
            <a:r>
              <a:rPr lang="fr-CA" altLang="fr-FR" b="1" noProof="0" dirty="0" smtClean="0"/>
              <a:t> Notes</a:t>
            </a:r>
          </a:p>
          <a:p>
            <a:pPr defTabSz="927100" eaLnBrk="1" hangingPunct="1">
              <a:spcBef>
                <a:spcPct val="0"/>
              </a:spcBef>
              <a:spcAft>
                <a:spcPts val="600"/>
              </a:spcAft>
              <a:defRPr/>
            </a:pPr>
            <a:r>
              <a:rPr lang="fr-CA" altLang="fr-FR" noProof="0" dirty="0" smtClean="0"/>
              <a:t>Il est important d’être conscient des signaux d’alarme lors du diagnostic de céphalées. Cette diapositive</a:t>
            </a:r>
            <a:r>
              <a:rPr lang="fr-CA" altLang="fr-FR" baseline="0" noProof="0" dirty="0" smtClean="0"/>
              <a:t> répertorie plusieurs signaux d’alarme à surveiller et des diagnostics différentiels associés possibles</a:t>
            </a:r>
            <a:r>
              <a:rPr lang="fr-CA" altLang="fr-FR" noProof="0" dirty="0" smtClean="0"/>
              <a:t>. </a:t>
            </a:r>
          </a:p>
          <a:p>
            <a:pPr defTabSz="927100" eaLnBrk="1" hangingPunct="1">
              <a:spcBef>
                <a:spcPct val="0"/>
              </a:spcBef>
              <a:spcAft>
                <a:spcPts val="600"/>
              </a:spcAft>
              <a:defRPr/>
            </a:pPr>
            <a:r>
              <a:rPr lang="fr-CA" spc="-20" noProof="0" dirty="0" smtClean="0"/>
              <a:t>Les images de cette diapositive</a:t>
            </a:r>
            <a:r>
              <a:rPr lang="fr-CA" spc="-20" baseline="0" noProof="0" dirty="0" smtClean="0"/>
              <a:t> représentent les états en gras dans le tableau</a:t>
            </a:r>
            <a:r>
              <a:rPr lang="fr-CA" spc="-20" noProof="0" dirty="0" smtClean="0"/>
              <a:t>.</a:t>
            </a:r>
            <a:endParaRPr lang="fr-CA" altLang="fr-FR" noProof="0" dirty="0" smtClean="0"/>
          </a:p>
          <a:p>
            <a:pPr defTabSz="927100" eaLnBrk="1" hangingPunct="1">
              <a:spcBef>
                <a:spcPct val="0"/>
              </a:spcBef>
              <a:spcAft>
                <a:spcPts val="600"/>
              </a:spcAft>
              <a:defRPr/>
            </a:pPr>
            <a:r>
              <a:rPr lang="fr-CA" altLang="fr-FR" b="1" noProof="0" dirty="0" err="1" smtClean="0"/>
              <a:t>Reference</a:t>
            </a:r>
            <a:endParaRPr lang="fr-CA" altLang="fr-FR" b="1" noProof="0" dirty="0" smtClean="0"/>
          </a:p>
          <a:p>
            <a:pPr defTabSz="927100" eaLnBrk="1" hangingPunct="1">
              <a:spcBef>
                <a:spcPct val="0"/>
              </a:spcBef>
              <a:spcAft>
                <a:spcPts val="600"/>
              </a:spcAft>
              <a:defRPr/>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solidFill>
                  <a:srgbClr val="000000"/>
                </a:solidFill>
              </a:rPr>
              <a:t>Available</a:t>
            </a:r>
            <a:r>
              <a:rPr lang="fr-CA" altLang="fr-FR" noProof="0" dirty="0" smtClean="0">
                <a:solidFill>
                  <a:srgbClr val="000000"/>
                </a:solidFill>
              </a:rPr>
              <a:t> </a:t>
            </a:r>
            <a:r>
              <a:rPr lang="fr-CA" altLang="fr-FR" noProof="0" dirty="0" err="1" smtClean="0">
                <a:solidFill>
                  <a:srgbClr val="000000"/>
                </a:solidFill>
              </a:rPr>
              <a:t>at</a:t>
            </a:r>
            <a:r>
              <a:rPr lang="fr-CA" altLang="fr-FR" noProof="0" dirty="0" smtClean="0">
                <a:solidFill>
                  <a:srgbClr val="000000"/>
                </a:solidFill>
              </a:rPr>
              <a:t>: </a:t>
            </a:r>
            <a:r>
              <a:rPr lang="fr-CA" altLang="fr-FR" noProof="0" dirty="0" smtClean="0"/>
              <a:t>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 </a:t>
            </a:r>
          </a:p>
          <a:p>
            <a:pPr defTabSz="927100" eaLnBrk="1" hangingPunct="1">
              <a:spcBef>
                <a:spcPct val="0"/>
              </a:spcBef>
              <a:spcAft>
                <a:spcPts val="600"/>
              </a:spcAft>
              <a:defRPr/>
            </a:pPr>
            <a:endParaRPr lang="fr-CA" altLang="fr-FR" noProof="0" dirty="0" smtClean="0"/>
          </a:p>
          <a:p>
            <a:pPr defTabSz="927100" eaLnBrk="1" hangingPunct="1">
              <a:spcBef>
                <a:spcPct val="0"/>
              </a:spcBef>
              <a:spcAft>
                <a:spcPts val="600"/>
              </a:spcAft>
              <a:defRPr/>
            </a:pPr>
            <a:endParaRPr lang="fr-CA" altLang="fr-FR" noProof="0" dirty="0"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FE30A7-47C5-4133-A61C-EEFEB0F5E4DD}" type="slidenum">
              <a:rPr lang="en-CA" altLang="fr-FR" smtClean="0"/>
              <a:pPr fontAlgn="base">
                <a:spcBef>
                  <a:spcPct val="0"/>
                </a:spcBef>
                <a:spcAft>
                  <a:spcPct val="0"/>
                </a:spcAft>
                <a:defRPr/>
              </a:pPr>
              <a:t>34</a:t>
            </a:fld>
            <a:endParaRPr lang="en-CA" alt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defRPr/>
            </a:pPr>
            <a:r>
              <a:rPr lang="fr-CA" altLang="fr-FR" b="1" dirty="0" err="1" smtClean="0"/>
              <a:t>Speaker’s</a:t>
            </a:r>
            <a:r>
              <a:rPr lang="fr-CA" altLang="fr-FR" b="1" dirty="0" smtClean="0"/>
              <a:t> Notes</a:t>
            </a:r>
          </a:p>
          <a:p>
            <a:pPr defTabSz="927100" eaLnBrk="1" hangingPunct="1">
              <a:spcBef>
                <a:spcPct val="0"/>
              </a:spcBef>
              <a:spcAft>
                <a:spcPts val="600"/>
              </a:spcAft>
              <a:defRPr/>
            </a:pPr>
            <a:r>
              <a:rPr lang="fr-CA" altLang="fr-FR" noProof="0" dirty="0" smtClean="0"/>
              <a:t>Il est important d’être conscient des signaux d’alarme lors du diagnostic de céphalées</a:t>
            </a:r>
            <a:r>
              <a:rPr lang="fr-CA" altLang="fr-FR" dirty="0" smtClean="0"/>
              <a:t>. </a:t>
            </a:r>
            <a:r>
              <a:rPr lang="fr-CA" altLang="fr-FR" noProof="0" dirty="0" smtClean="0"/>
              <a:t>Cette diapositive</a:t>
            </a:r>
            <a:r>
              <a:rPr lang="fr-CA" altLang="fr-FR" baseline="0" noProof="0" dirty="0" smtClean="0"/>
              <a:t> répertorie plusieurs signaux d’alarme à surveiller et des diagnostics différentiels associés possibles</a:t>
            </a:r>
            <a:r>
              <a:rPr lang="fr-CA" altLang="fr-FR" dirty="0" smtClean="0"/>
              <a:t>. </a:t>
            </a:r>
          </a:p>
          <a:p>
            <a:pPr defTabSz="927100" eaLnBrk="1" hangingPunct="1">
              <a:spcBef>
                <a:spcPct val="0"/>
              </a:spcBef>
              <a:spcAft>
                <a:spcPts val="600"/>
              </a:spcAft>
              <a:defRPr/>
            </a:pPr>
            <a:r>
              <a:rPr lang="fr-CA" spc="-20" noProof="0" dirty="0" smtClean="0"/>
              <a:t>Les images de cette diapositive</a:t>
            </a:r>
            <a:r>
              <a:rPr lang="fr-CA" spc="-20" baseline="0" noProof="0" dirty="0" smtClean="0"/>
              <a:t> représentent les états en gras dans le tableau</a:t>
            </a:r>
            <a:r>
              <a:rPr lang="fr-CA" spc="-20" dirty="0" smtClean="0"/>
              <a:t>.</a:t>
            </a:r>
            <a:endParaRPr lang="fr-CA" altLang="fr-FR" dirty="0" smtClean="0"/>
          </a:p>
          <a:p>
            <a:pPr defTabSz="927100" eaLnBrk="1" hangingPunct="1">
              <a:spcBef>
                <a:spcPct val="0"/>
              </a:spcBef>
              <a:spcAft>
                <a:spcPts val="600"/>
              </a:spcAft>
              <a:defRPr/>
            </a:pPr>
            <a:r>
              <a:rPr lang="fr-CA" altLang="fr-FR" b="1" dirty="0" err="1" smtClean="0"/>
              <a:t>Reference</a:t>
            </a:r>
            <a:endParaRPr lang="fr-CA" altLang="fr-FR" b="1" dirty="0" smtClean="0"/>
          </a:p>
          <a:p>
            <a:pPr defTabSz="927100" eaLnBrk="1" hangingPunct="1">
              <a:spcBef>
                <a:spcPct val="0"/>
              </a:spcBef>
              <a:spcAft>
                <a:spcPts val="600"/>
              </a:spcAft>
              <a:defRPr/>
            </a:pPr>
            <a:r>
              <a:rPr lang="fr-CA" altLang="fr-FR" dirty="0" smtClean="0"/>
              <a:t>American </a:t>
            </a:r>
            <a:r>
              <a:rPr lang="fr-CA" altLang="fr-FR" dirty="0" err="1" smtClean="0"/>
              <a:t>Headache</a:t>
            </a:r>
            <a:r>
              <a:rPr lang="fr-CA" altLang="fr-FR" dirty="0" smtClean="0"/>
              <a:t> Society. </a:t>
            </a:r>
            <a:r>
              <a:rPr lang="fr-CA" altLang="fr-FR" dirty="0" err="1" smtClean="0"/>
              <a:t>Brainstorm</a:t>
            </a:r>
            <a:r>
              <a:rPr lang="fr-CA" altLang="fr-FR" dirty="0" smtClean="0"/>
              <a:t>. 2004. </a:t>
            </a:r>
            <a:r>
              <a:rPr lang="fr-CA" altLang="fr-FR" dirty="0" err="1" smtClean="0">
                <a:solidFill>
                  <a:srgbClr val="000000"/>
                </a:solidFill>
              </a:rPr>
              <a:t>Available</a:t>
            </a:r>
            <a:r>
              <a:rPr lang="fr-CA" altLang="fr-FR" dirty="0" smtClean="0">
                <a:solidFill>
                  <a:srgbClr val="000000"/>
                </a:solidFill>
              </a:rPr>
              <a:t> </a:t>
            </a:r>
            <a:r>
              <a:rPr lang="fr-CA" altLang="fr-FR" dirty="0" err="1" smtClean="0">
                <a:solidFill>
                  <a:srgbClr val="000000"/>
                </a:solidFill>
              </a:rPr>
              <a:t>at</a:t>
            </a:r>
            <a:r>
              <a:rPr lang="fr-CA" altLang="fr-FR" dirty="0" smtClean="0">
                <a:solidFill>
                  <a:srgbClr val="000000"/>
                </a:solidFill>
              </a:rPr>
              <a:t>: </a:t>
            </a:r>
            <a:r>
              <a:rPr lang="fr-CA" altLang="fr-FR" dirty="0" smtClean="0"/>
              <a:t>http://www.americanheadachesociety.org/assets/1/7/Book_-_Brainstorm_Syllabus.pdf. </a:t>
            </a:r>
            <a:r>
              <a:rPr lang="fr-CA" altLang="fr-FR" dirty="0" err="1" smtClean="0"/>
              <a:t>Accessed</a:t>
            </a:r>
            <a:r>
              <a:rPr lang="fr-CA" altLang="fr-FR" dirty="0" smtClean="0"/>
              <a:t> 04 </a:t>
            </a:r>
            <a:r>
              <a:rPr lang="fr-CA" altLang="fr-FR" dirty="0" err="1" smtClean="0"/>
              <a:t>December</a:t>
            </a:r>
            <a:r>
              <a:rPr lang="fr-CA" altLang="fr-FR" dirty="0" smtClean="0"/>
              <a:t>, 2014. </a:t>
            </a:r>
          </a:p>
          <a:p>
            <a:pPr defTabSz="927100" eaLnBrk="1" hangingPunct="1">
              <a:spcBef>
                <a:spcPct val="0"/>
              </a:spcBef>
              <a:spcAft>
                <a:spcPts val="600"/>
              </a:spcAft>
              <a:defRPr/>
            </a:pPr>
            <a:endParaRPr lang="fr-CA" altLang="fr-FR" dirty="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8DEE70-8037-4438-8FD7-1BFB69AC0293}" type="slidenum">
              <a:rPr lang="en-CA" altLang="fr-FR" smtClean="0"/>
              <a:pPr fontAlgn="base">
                <a:spcBef>
                  <a:spcPct val="0"/>
                </a:spcBef>
                <a:spcAft>
                  <a:spcPct val="0"/>
                </a:spcAft>
                <a:defRPr/>
              </a:pPr>
              <a:t>35</a:t>
            </a:fld>
            <a:endParaRPr lang="en-CA" alt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Cette diapositive</a:t>
            </a:r>
            <a:r>
              <a:rPr lang="fr-CA" altLang="en-US" baseline="0" noProof="0" dirty="0" smtClean="0"/>
              <a:t> répertorie les critères de l’</a:t>
            </a:r>
            <a:r>
              <a:rPr lang="fr-CA" altLang="en-US" noProof="0" dirty="0" smtClean="0"/>
              <a:t>International </a:t>
            </a:r>
            <a:r>
              <a:rPr lang="fr-CA" altLang="en-US" noProof="0" dirty="0" err="1" smtClean="0"/>
              <a:t>Headache</a:t>
            </a:r>
            <a:r>
              <a:rPr lang="fr-CA" altLang="en-US" noProof="0" dirty="0" smtClean="0"/>
              <a:t> Society concernant</a:t>
            </a:r>
            <a:r>
              <a:rPr lang="fr-CA" altLang="en-US" baseline="0" noProof="0" dirty="0" smtClean="0"/>
              <a:t> la migraine sans aura</a:t>
            </a:r>
            <a:r>
              <a:rPr lang="fr-CA" altLang="en-US" noProof="0" dirty="0" smtClean="0"/>
              <a:t>.</a:t>
            </a:r>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err="1" smtClean="0"/>
              <a:t>Headache</a:t>
            </a:r>
            <a:r>
              <a:rPr lang="fr-CA" altLang="en-US" noProof="0" dirty="0" smtClean="0"/>
              <a:t> Classification </a:t>
            </a:r>
            <a:r>
              <a:rPr lang="fr-CA" altLang="en-US" noProof="0" dirty="0" err="1" smtClean="0"/>
              <a:t>Committee</a:t>
            </a:r>
            <a:r>
              <a:rPr lang="fr-CA" altLang="en-US" noProof="0" dirty="0" smtClean="0"/>
              <a:t> of the International </a:t>
            </a:r>
            <a:r>
              <a:rPr lang="fr-CA" altLang="en-US" noProof="0" dirty="0" err="1" smtClean="0"/>
              <a:t>Headache</a:t>
            </a:r>
            <a:r>
              <a:rPr lang="fr-CA" altLang="en-US" noProof="0" dirty="0" smtClean="0"/>
              <a:t> Society (IHS). The International Classification of </a:t>
            </a:r>
            <a:r>
              <a:rPr lang="fr-CA" altLang="en-US" noProof="0" dirty="0" err="1" smtClean="0"/>
              <a:t>Headache</a:t>
            </a:r>
            <a:r>
              <a:rPr lang="fr-CA" altLang="en-US" noProof="0" dirty="0" smtClean="0"/>
              <a:t> </a:t>
            </a:r>
            <a:r>
              <a:rPr lang="fr-CA" altLang="en-US" noProof="0" dirty="0" err="1" smtClean="0"/>
              <a:t>Disorders</a:t>
            </a:r>
            <a:r>
              <a:rPr lang="fr-CA" altLang="en-US" noProof="0" dirty="0" smtClean="0"/>
              <a:t>, 3</a:t>
            </a:r>
            <a:r>
              <a:rPr lang="fr-CA" altLang="en-US" baseline="30000" noProof="0" dirty="0" smtClean="0"/>
              <a:t>rd </a:t>
            </a:r>
            <a:r>
              <a:rPr lang="fr-CA" altLang="en-US" noProof="0" dirty="0" err="1" smtClean="0"/>
              <a:t>edition</a:t>
            </a:r>
            <a:r>
              <a:rPr lang="fr-CA" altLang="en-US" noProof="0" dirty="0" smtClean="0"/>
              <a:t> (beta version). </a:t>
            </a:r>
            <a:r>
              <a:rPr lang="fr-CA" altLang="en-US" i="1" noProof="0" dirty="0" err="1" smtClean="0"/>
              <a:t>Cephalalgia</a:t>
            </a:r>
            <a:r>
              <a:rPr lang="fr-CA" altLang="en-US" noProof="0" dirty="0" smtClean="0"/>
              <a:t>. 2013;33(9):629-808.</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BE7C4F-BFA0-424B-9CA2-979842039FB3}" type="slidenum">
              <a:rPr lang="en-CA" altLang="fr-FR" smtClean="0">
                <a:solidFill>
                  <a:srgbClr val="000000"/>
                </a:solidFill>
              </a:rPr>
              <a:pPr fontAlgn="base">
                <a:spcBef>
                  <a:spcPct val="0"/>
                </a:spcBef>
                <a:spcAft>
                  <a:spcPct val="0"/>
                </a:spcAft>
                <a:defRPr/>
              </a:pPr>
              <a:t>36</a:t>
            </a:fld>
            <a:endParaRPr lang="en-CA" altLang="fr-FR"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dirty="0" err="1" smtClean="0"/>
              <a:t>Speaker’s</a:t>
            </a:r>
            <a:r>
              <a:rPr lang="fr-CA" altLang="en-US" b="1" dirty="0" smtClean="0"/>
              <a:t> Notes</a:t>
            </a:r>
          </a:p>
          <a:p>
            <a:pPr eaLnBrk="1" hangingPunct="1">
              <a:spcBef>
                <a:spcPct val="0"/>
              </a:spcBef>
              <a:spcAft>
                <a:spcPts val="600"/>
              </a:spcAft>
            </a:pPr>
            <a:r>
              <a:rPr lang="fr-CA" altLang="en-US" noProof="0" dirty="0" smtClean="0"/>
              <a:t>Cette diapositive</a:t>
            </a:r>
            <a:r>
              <a:rPr lang="fr-CA" altLang="en-US" baseline="0" noProof="0" dirty="0" smtClean="0"/>
              <a:t> répertorie les critères de l’</a:t>
            </a:r>
            <a:r>
              <a:rPr lang="fr-CA" altLang="en-US" noProof="0" dirty="0" smtClean="0"/>
              <a:t>International </a:t>
            </a:r>
            <a:r>
              <a:rPr lang="fr-CA" altLang="en-US" noProof="0" dirty="0" err="1" smtClean="0"/>
              <a:t>Headache</a:t>
            </a:r>
            <a:r>
              <a:rPr lang="fr-CA" altLang="en-US" noProof="0" dirty="0" smtClean="0"/>
              <a:t> Society concernant</a:t>
            </a:r>
            <a:r>
              <a:rPr lang="fr-CA" altLang="en-US" baseline="0" noProof="0" dirty="0" smtClean="0"/>
              <a:t> la migraine avec aura</a:t>
            </a:r>
            <a:r>
              <a:rPr lang="fr-CA" altLang="en-US" dirty="0" smtClean="0"/>
              <a:t>.</a:t>
            </a:r>
          </a:p>
          <a:p>
            <a:pPr eaLnBrk="1" hangingPunct="1">
              <a:spcBef>
                <a:spcPct val="0"/>
              </a:spcBef>
              <a:spcAft>
                <a:spcPts val="600"/>
              </a:spcAft>
            </a:pPr>
            <a:r>
              <a:rPr lang="fr-CA" altLang="en-US" b="1" dirty="0" err="1" smtClean="0"/>
              <a:t>Reference</a:t>
            </a:r>
            <a:endParaRPr lang="fr-CA" altLang="en-US" b="1" dirty="0" smtClean="0"/>
          </a:p>
          <a:p>
            <a:pPr eaLnBrk="1" hangingPunct="1">
              <a:spcBef>
                <a:spcPct val="0"/>
              </a:spcBef>
              <a:spcAft>
                <a:spcPts val="600"/>
              </a:spcAft>
            </a:pPr>
            <a:r>
              <a:rPr lang="fr-CA" altLang="en-US" dirty="0" err="1" smtClean="0"/>
              <a:t>Headache</a:t>
            </a:r>
            <a:r>
              <a:rPr lang="fr-CA" altLang="en-US" dirty="0" smtClean="0"/>
              <a:t> Classification </a:t>
            </a:r>
            <a:r>
              <a:rPr lang="fr-CA" altLang="en-US" dirty="0" err="1" smtClean="0"/>
              <a:t>Committee</a:t>
            </a:r>
            <a:r>
              <a:rPr lang="fr-CA" altLang="en-US" dirty="0" smtClean="0"/>
              <a:t> of the International </a:t>
            </a:r>
            <a:r>
              <a:rPr lang="fr-CA" altLang="en-US" dirty="0" err="1" smtClean="0"/>
              <a:t>Headache</a:t>
            </a:r>
            <a:r>
              <a:rPr lang="fr-CA" altLang="en-US" dirty="0" smtClean="0"/>
              <a:t> Society (IHS). The International Classification of </a:t>
            </a:r>
            <a:r>
              <a:rPr lang="fr-CA" altLang="en-US" dirty="0" err="1" smtClean="0"/>
              <a:t>Headache</a:t>
            </a:r>
            <a:r>
              <a:rPr lang="fr-CA" altLang="en-US" dirty="0" smtClean="0"/>
              <a:t> </a:t>
            </a:r>
            <a:r>
              <a:rPr lang="fr-CA" altLang="en-US" dirty="0" err="1" smtClean="0"/>
              <a:t>Disorders</a:t>
            </a:r>
            <a:r>
              <a:rPr lang="fr-CA" altLang="en-US" dirty="0" smtClean="0"/>
              <a:t>, 3</a:t>
            </a:r>
            <a:r>
              <a:rPr lang="fr-CA" altLang="en-US" baseline="30000" dirty="0" smtClean="0"/>
              <a:t>rd </a:t>
            </a:r>
            <a:r>
              <a:rPr lang="fr-CA" altLang="en-US" dirty="0" err="1" smtClean="0"/>
              <a:t>edition</a:t>
            </a:r>
            <a:r>
              <a:rPr lang="fr-CA" altLang="en-US" dirty="0" smtClean="0"/>
              <a:t> (beta version). </a:t>
            </a:r>
            <a:r>
              <a:rPr lang="fr-CA" altLang="en-US" i="1" dirty="0" err="1" smtClean="0"/>
              <a:t>Cephalalgia</a:t>
            </a:r>
            <a:r>
              <a:rPr lang="fr-CA" altLang="en-US" dirty="0" smtClean="0"/>
              <a:t>. 2013;33(9):629-808.</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C3F54F-F54E-458D-9831-A86D9A3A04EC}" type="slidenum">
              <a:rPr lang="en-CA" altLang="fr-FR" smtClean="0">
                <a:solidFill>
                  <a:srgbClr val="000000"/>
                </a:solidFill>
              </a:rPr>
              <a:pPr fontAlgn="base">
                <a:spcBef>
                  <a:spcPct val="0"/>
                </a:spcBef>
                <a:spcAft>
                  <a:spcPct val="0"/>
                </a:spcAft>
                <a:defRPr/>
              </a:pPr>
              <a:t>37</a:t>
            </a:fld>
            <a:endParaRPr lang="en-CA" altLang="fr-FR"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dirty="0" err="1" smtClean="0"/>
              <a:t>Speaker’s</a:t>
            </a:r>
            <a:r>
              <a:rPr lang="fr-CA" altLang="en-US" b="1" dirty="0" smtClean="0"/>
              <a:t> Notes</a:t>
            </a:r>
          </a:p>
          <a:p>
            <a:pPr eaLnBrk="1" hangingPunct="1">
              <a:spcBef>
                <a:spcPct val="0"/>
              </a:spcBef>
              <a:spcAft>
                <a:spcPts val="600"/>
              </a:spcAft>
            </a:pPr>
            <a:r>
              <a:rPr lang="fr-CA" altLang="en-US" noProof="0" dirty="0" smtClean="0"/>
              <a:t>Cette diapositive</a:t>
            </a:r>
            <a:r>
              <a:rPr lang="fr-CA" altLang="en-US" baseline="0" noProof="0" dirty="0" smtClean="0"/>
              <a:t> répertorie les critères de l’</a:t>
            </a:r>
            <a:r>
              <a:rPr lang="fr-CA" altLang="en-US" noProof="0" dirty="0" smtClean="0"/>
              <a:t>International </a:t>
            </a:r>
            <a:r>
              <a:rPr lang="fr-CA" altLang="en-US" noProof="0" dirty="0" err="1" smtClean="0"/>
              <a:t>Headache</a:t>
            </a:r>
            <a:r>
              <a:rPr lang="fr-CA" altLang="en-US" noProof="0" dirty="0" smtClean="0"/>
              <a:t> Society concernant</a:t>
            </a:r>
            <a:r>
              <a:rPr lang="fr-CA" altLang="en-US" baseline="0" noProof="0" dirty="0" smtClean="0"/>
              <a:t> la migraine chronique</a:t>
            </a:r>
            <a:r>
              <a:rPr lang="fr-CA" altLang="en-US" dirty="0" smtClean="0"/>
              <a:t>.</a:t>
            </a:r>
          </a:p>
          <a:p>
            <a:pPr eaLnBrk="1" hangingPunct="1">
              <a:spcBef>
                <a:spcPct val="0"/>
              </a:spcBef>
              <a:spcAft>
                <a:spcPts val="600"/>
              </a:spcAft>
            </a:pPr>
            <a:r>
              <a:rPr lang="fr-CA" altLang="en-US" b="1" dirty="0" err="1" smtClean="0"/>
              <a:t>Reference</a:t>
            </a:r>
            <a:endParaRPr lang="fr-CA" altLang="en-US" b="1" dirty="0" smtClean="0"/>
          </a:p>
          <a:p>
            <a:pPr eaLnBrk="1" hangingPunct="1">
              <a:spcBef>
                <a:spcPct val="0"/>
              </a:spcBef>
              <a:spcAft>
                <a:spcPts val="600"/>
              </a:spcAft>
            </a:pPr>
            <a:r>
              <a:rPr lang="fr-CA" altLang="en-US" dirty="0" err="1" smtClean="0"/>
              <a:t>Headache</a:t>
            </a:r>
            <a:r>
              <a:rPr lang="fr-CA" altLang="en-US" dirty="0" smtClean="0"/>
              <a:t> Classification </a:t>
            </a:r>
            <a:r>
              <a:rPr lang="fr-CA" altLang="en-US" dirty="0" err="1" smtClean="0"/>
              <a:t>Committee</a:t>
            </a:r>
            <a:r>
              <a:rPr lang="fr-CA" altLang="en-US" dirty="0" smtClean="0"/>
              <a:t> of the International </a:t>
            </a:r>
            <a:r>
              <a:rPr lang="fr-CA" altLang="en-US" dirty="0" err="1" smtClean="0"/>
              <a:t>Headache</a:t>
            </a:r>
            <a:r>
              <a:rPr lang="fr-CA" altLang="en-US" dirty="0" smtClean="0"/>
              <a:t> Society (IHS). The International Classification of </a:t>
            </a:r>
            <a:r>
              <a:rPr lang="fr-CA" altLang="en-US" dirty="0" err="1" smtClean="0"/>
              <a:t>Headache</a:t>
            </a:r>
            <a:r>
              <a:rPr lang="fr-CA" altLang="en-US" dirty="0" smtClean="0"/>
              <a:t> </a:t>
            </a:r>
            <a:r>
              <a:rPr lang="fr-CA" altLang="en-US" dirty="0" err="1" smtClean="0"/>
              <a:t>Disorders</a:t>
            </a:r>
            <a:r>
              <a:rPr lang="fr-CA" altLang="en-US" dirty="0" smtClean="0"/>
              <a:t>, 3</a:t>
            </a:r>
            <a:r>
              <a:rPr lang="fr-CA" altLang="en-US" baseline="30000" dirty="0" smtClean="0"/>
              <a:t>rd </a:t>
            </a:r>
            <a:r>
              <a:rPr lang="fr-CA" altLang="en-US" dirty="0" err="1" smtClean="0"/>
              <a:t>edition</a:t>
            </a:r>
            <a:r>
              <a:rPr lang="fr-CA" altLang="en-US" dirty="0" smtClean="0"/>
              <a:t> (beta version). </a:t>
            </a:r>
            <a:r>
              <a:rPr lang="fr-CA" altLang="en-US" i="1" dirty="0" err="1" smtClean="0"/>
              <a:t>Cephalalgia</a:t>
            </a:r>
            <a:r>
              <a:rPr lang="fr-CA" altLang="en-US" dirty="0" smtClean="0"/>
              <a:t>. 2013;33(9):629-808.</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6CB4289-F7A9-4D00-AE45-1D4188BBC356}" type="slidenum">
              <a:rPr lang="en-CA" altLang="fr-FR" smtClean="0">
                <a:solidFill>
                  <a:srgbClr val="000000"/>
                </a:solidFill>
              </a:rPr>
              <a:pPr fontAlgn="base">
                <a:spcBef>
                  <a:spcPct val="0"/>
                </a:spcBef>
                <a:spcAft>
                  <a:spcPct val="0"/>
                </a:spcAft>
                <a:defRPr/>
              </a:pPr>
              <a:t>38</a:t>
            </a:fld>
            <a:endParaRPr lang="en-CA" altLang="fr-FR"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8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solidFill>
                <a:srgbClr val="002060"/>
              </a:solidFill>
            </a:endParaRPr>
          </a:p>
        </p:txBody>
      </p:sp>
      <p:sp>
        <p:nvSpPr>
          <p:cNvPr id="12390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E60FA1-3BE8-406D-AA07-AEC67EC093F8}" type="slidenum">
              <a:rPr lang="en-CA" altLang="fr-FR" smtClean="0"/>
              <a:pPr fontAlgn="base">
                <a:spcBef>
                  <a:spcPct val="0"/>
                </a:spcBef>
                <a:spcAft>
                  <a:spcPct val="0"/>
                </a:spcAft>
                <a:defRPr/>
              </a:pPr>
              <a:t>39</a:t>
            </a:fld>
            <a:endParaRPr lang="en-CA"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00"/>
              </a:spcAft>
            </a:pPr>
            <a:r>
              <a:rPr lang="fr-CA" altLang="en-US" b="1" noProof="0" dirty="0" err="1" smtClean="0"/>
              <a:t>Speaker’s</a:t>
            </a:r>
            <a:r>
              <a:rPr lang="fr-CA" altLang="en-US" b="1" noProof="0" dirty="0" smtClean="0"/>
              <a:t> Notes</a:t>
            </a:r>
          </a:p>
          <a:p>
            <a:pPr>
              <a:spcAft>
                <a:spcPts val="600"/>
              </a:spcAft>
            </a:pPr>
            <a:r>
              <a:rPr lang="fr-CA" altLang="en-US" noProof="0" dirty="0" smtClean="0"/>
              <a:t>Cette diapositive</a:t>
            </a:r>
            <a:r>
              <a:rPr lang="fr-CA" altLang="en-US" baseline="0" noProof="0" dirty="0" smtClean="0"/>
              <a:t> reprend l’historique de la classification des céphalées, depuis la classification de</a:t>
            </a:r>
            <a:r>
              <a:rPr lang="fr-CA" altLang="en-US" noProof="0" dirty="0" smtClean="0"/>
              <a:t> 1988 par</a:t>
            </a:r>
            <a:r>
              <a:rPr lang="fr-CA" altLang="en-US" baseline="0" noProof="0" dirty="0" smtClean="0"/>
              <a:t> l’</a:t>
            </a:r>
            <a:r>
              <a:rPr lang="fr-CA" altLang="en-US" noProof="0" dirty="0" smtClean="0"/>
              <a:t>International </a:t>
            </a:r>
            <a:r>
              <a:rPr lang="fr-CA" altLang="en-US" noProof="0" dirty="0" err="1" smtClean="0"/>
              <a:t>Headache</a:t>
            </a:r>
            <a:r>
              <a:rPr lang="fr-CA" altLang="en-US" noProof="0" dirty="0" smtClean="0"/>
              <a:t> Society (IHS) à la version actuelle</a:t>
            </a:r>
            <a:r>
              <a:rPr lang="fr-CA" altLang="en-US" baseline="0" noProof="0" dirty="0" smtClean="0"/>
              <a:t> </a:t>
            </a:r>
            <a:r>
              <a:rPr lang="fr-CA" altLang="en-US" noProof="0" dirty="0" smtClean="0"/>
              <a:t>(2013) de</a:t>
            </a:r>
            <a:r>
              <a:rPr lang="fr-CA" altLang="en-US" baseline="0" noProof="0" dirty="0" smtClean="0"/>
              <a:t> la</a:t>
            </a:r>
            <a:r>
              <a:rPr lang="fr-CA" altLang="en-US" noProof="0" dirty="0" smtClean="0"/>
              <a:t> classification.</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Headache</a:t>
            </a:r>
            <a:r>
              <a:rPr lang="fr-CA" altLang="fr-FR" noProof="0" dirty="0" smtClean="0"/>
              <a:t> Classification </a:t>
            </a:r>
            <a:r>
              <a:rPr lang="fr-CA" altLang="fr-FR" noProof="0" dirty="0" err="1" smtClean="0"/>
              <a:t>Committee</a:t>
            </a:r>
            <a:r>
              <a:rPr lang="fr-CA" altLang="fr-FR" noProof="0" dirty="0" smtClean="0"/>
              <a:t> of the International </a:t>
            </a:r>
            <a:r>
              <a:rPr lang="fr-CA" altLang="fr-FR" noProof="0" dirty="0" err="1" smtClean="0"/>
              <a:t>Headache</a:t>
            </a:r>
            <a:r>
              <a:rPr lang="fr-CA" altLang="fr-FR" noProof="0" dirty="0" smtClean="0"/>
              <a:t> Society (IHS). The International Classification of </a:t>
            </a:r>
            <a:r>
              <a:rPr lang="fr-CA" altLang="fr-FR" noProof="0" dirty="0" err="1" smtClean="0"/>
              <a:t>Headache</a:t>
            </a:r>
            <a:r>
              <a:rPr lang="fr-CA" altLang="fr-FR" noProof="0" dirty="0" smtClean="0"/>
              <a:t> </a:t>
            </a:r>
            <a:r>
              <a:rPr lang="fr-CA" altLang="fr-FR" noProof="0" dirty="0" err="1" smtClean="0"/>
              <a:t>Disorders</a:t>
            </a:r>
            <a:r>
              <a:rPr lang="fr-CA" altLang="fr-FR" noProof="0" dirty="0" smtClean="0"/>
              <a:t>, 3</a:t>
            </a:r>
            <a:r>
              <a:rPr lang="fr-CA" altLang="fr-FR" baseline="30000" noProof="0" dirty="0" smtClean="0"/>
              <a:t>rd </a:t>
            </a:r>
            <a:r>
              <a:rPr lang="fr-CA" altLang="fr-FR" noProof="0" dirty="0" err="1" smtClean="0"/>
              <a:t>edition</a:t>
            </a:r>
            <a:r>
              <a:rPr lang="fr-CA" altLang="fr-FR" noProof="0" dirty="0" smtClean="0"/>
              <a:t> (beta version). </a:t>
            </a:r>
            <a:r>
              <a:rPr lang="fr-CA" altLang="fr-FR" i="1" noProof="0" dirty="0" err="1" smtClean="0"/>
              <a:t>Cephalalgia</a:t>
            </a:r>
            <a:r>
              <a:rPr lang="fr-CA" altLang="fr-FR" noProof="0" dirty="0" smtClean="0"/>
              <a:t>. 2013;33(9):629-808.</a:t>
            </a:r>
          </a:p>
          <a:p>
            <a:pPr>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0658D60F-17A8-4BA6-B299-4D9F5CA7946F}" type="slidenum">
              <a:rPr lang="en-CA" smtClean="0">
                <a:solidFill>
                  <a:prstClr val="black"/>
                </a:solidFill>
              </a:rPr>
              <a:pPr>
                <a:defRPr/>
              </a:pPr>
              <a:t>4</a:t>
            </a:fld>
            <a:endParaRPr lang="en-CA"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387850"/>
            <a:ext cx="5683250" cy="4576763"/>
          </a:xfrm>
        </p:spPr>
        <p:txBody>
          <a:bodyPr>
            <a:normAutofit lnSpcReduction="10000"/>
          </a:bodyPr>
          <a:lstStyle/>
          <a:p>
            <a:pPr eaLnBrk="1" fontAlgn="auto" hangingPunct="1">
              <a:spcBef>
                <a:spcPts val="0"/>
              </a:spcBef>
              <a:spcAft>
                <a:spcPts val="305"/>
              </a:spcAft>
              <a:defRPr/>
            </a:pPr>
            <a:r>
              <a:rPr lang="fr-CA" b="1" noProof="0" dirty="0" err="1" smtClean="0"/>
              <a:t>Speaker’s</a:t>
            </a:r>
            <a:r>
              <a:rPr lang="fr-CA" b="1" noProof="0" dirty="0" smtClean="0"/>
              <a:t> Notes</a:t>
            </a:r>
          </a:p>
          <a:p>
            <a:pPr eaLnBrk="1" fontAlgn="auto" hangingPunct="1">
              <a:spcBef>
                <a:spcPts val="0"/>
              </a:spcBef>
              <a:spcAft>
                <a:spcPts val="0"/>
              </a:spcAft>
              <a:defRPr/>
            </a:pPr>
            <a:r>
              <a:rPr lang="fr-CA" noProof="0" dirty="0" smtClean="0"/>
              <a:t>Certains patients trouvent les journaux des céphalées</a:t>
            </a:r>
            <a:r>
              <a:rPr lang="fr-CA" baseline="0" noProof="0" dirty="0" smtClean="0"/>
              <a:t> très utiles pour identifier et éliminer les facteurs qui influencent leurs maux de tête</a:t>
            </a:r>
            <a:r>
              <a:rPr lang="fr-CA" noProof="0" dirty="0" smtClean="0"/>
              <a:t>. Les journaux peuvent être de simples carnets ou un calendrier mural,</a:t>
            </a:r>
            <a:r>
              <a:rPr lang="fr-CA" baseline="0" noProof="0" dirty="0" smtClean="0"/>
              <a:t> ou peuvent être assez élaborés. Le patient doit au minimum essayer de noter l’information suivante</a:t>
            </a:r>
            <a:r>
              <a:rPr lang="fr-CA" noProof="0" dirty="0" smtClean="0"/>
              <a:t> : </a:t>
            </a:r>
          </a:p>
          <a:p>
            <a:pPr marL="361950" indent="-179388" eaLnBrk="1" fontAlgn="auto" hangingPunct="1">
              <a:spcBef>
                <a:spcPts val="0"/>
              </a:spcBef>
              <a:spcAft>
                <a:spcPts val="0"/>
              </a:spcAft>
              <a:buFont typeface="Arial" panose="020B0604020202020204" pitchFamily="34" charset="0"/>
              <a:buChar char="•"/>
              <a:defRPr/>
            </a:pPr>
            <a:r>
              <a:rPr lang="fr-CA" noProof="0" dirty="0" smtClean="0"/>
              <a:t>La date, l’heure de début et de fin</a:t>
            </a:r>
          </a:p>
          <a:p>
            <a:pPr marL="361950" indent="-179388" eaLnBrk="1" fontAlgn="auto" hangingPunct="1">
              <a:spcBef>
                <a:spcPts val="0"/>
              </a:spcBef>
              <a:spcAft>
                <a:spcPts val="0"/>
              </a:spcAft>
              <a:buFont typeface="Arial" panose="020B0604020202020204" pitchFamily="34" charset="0"/>
              <a:buChar char="•"/>
              <a:defRPr/>
            </a:pPr>
            <a:r>
              <a:rPr lang="fr-CA" noProof="0" dirty="0" smtClean="0"/>
              <a:t>Les symptômes préalables</a:t>
            </a:r>
          </a:p>
          <a:p>
            <a:pPr marL="361950" indent="-179388" eaLnBrk="1" fontAlgn="auto" hangingPunct="1">
              <a:spcBef>
                <a:spcPts val="0"/>
              </a:spcBef>
              <a:spcAft>
                <a:spcPts val="0"/>
              </a:spcAft>
              <a:buFont typeface="Arial" panose="020B0604020202020204" pitchFamily="34" charset="0"/>
              <a:buChar char="•"/>
              <a:defRPr/>
            </a:pPr>
            <a:r>
              <a:rPr lang="fr-CA" noProof="0" dirty="0" smtClean="0"/>
              <a:t>L’intensité sur une échelle</a:t>
            </a:r>
          </a:p>
          <a:p>
            <a:pPr marL="361950" indent="-179388" eaLnBrk="1" fontAlgn="auto" hangingPunct="1">
              <a:spcBef>
                <a:spcPts val="0"/>
              </a:spcBef>
              <a:spcAft>
                <a:spcPts val="0"/>
              </a:spcAft>
              <a:buFont typeface="Arial" panose="020B0604020202020204" pitchFamily="34" charset="0"/>
              <a:buChar char="•"/>
              <a:defRPr/>
            </a:pPr>
            <a:r>
              <a:rPr lang="fr-CA" noProof="0" dirty="0" smtClean="0"/>
              <a:t>Les déclencheurs soupçonnés</a:t>
            </a:r>
          </a:p>
          <a:p>
            <a:pPr marL="361950" indent="-179388" eaLnBrk="1" fontAlgn="auto" hangingPunct="1">
              <a:spcBef>
                <a:spcPts val="0"/>
              </a:spcBef>
              <a:spcAft>
                <a:spcPts val="0"/>
              </a:spcAft>
              <a:buFont typeface="Arial" panose="020B0604020202020204" pitchFamily="34" charset="0"/>
              <a:buChar char="•"/>
              <a:defRPr/>
            </a:pPr>
            <a:r>
              <a:rPr lang="fr-CA" noProof="0" dirty="0" smtClean="0"/>
              <a:t>N’IMPORTE QUEL médicament pris, notamment les médicaments sans ordonnance – noter la posologie prise, le nombre de comprimés pris ce jour</a:t>
            </a:r>
          </a:p>
          <a:p>
            <a:pPr marL="361950" indent="-179388" eaLnBrk="1" fontAlgn="auto" hangingPunct="1">
              <a:spcBef>
                <a:spcPts val="0"/>
              </a:spcBef>
              <a:spcAft>
                <a:spcPts val="0"/>
              </a:spcAft>
              <a:buFont typeface="Arial" panose="020B0604020202020204" pitchFamily="34" charset="0"/>
              <a:buChar char="•"/>
              <a:defRPr/>
            </a:pPr>
            <a:r>
              <a:rPr lang="fr-CA" noProof="0" dirty="0" smtClean="0"/>
              <a:t>Le soulagement (complet/partiel/absent)</a:t>
            </a:r>
          </a:p>
          <a:p>
            <a:pPr marL="361950" indent="-179388" eaLnBrk="1" fontAlgn="auto" hangingPunct="1">
              <a:spcBef>
                <a:spcPts val="0"/>
              </a:spcBef>
              <a:spcAft>
                <a:spcPts val="0"/>
              </a:spcAft>
              <a:buFont typeface="Arial" panose="020B0604020202020204" pitchFamily="34" charset="0"/>
              <a:buChar char="•"/>
              <a:defRPr/>
            </a:pPr>
            <a:r>
              <a:rPr lang="fr-CA" noProof="0" dirty="0" smtClean="0"/>
              <a:t>Le rapport avec le cycle menstruel</a:t>
            </a:r>
          </a:p>
          <a:p>
            <a:pPr marL="263525" indent="-196850" eaLnBrk="1" fontAlgn="auto" hangingPunct="1">
              <a:spcBef>
                <a:spcPts val="0"/>
              </a:spcBef>
              <a:spcAft>
                <a:spcPts val="0"/>
              </a:spcAft>
              <a:buFont typeface="Arial" panose="020B0604020202020204" pitchFamily="34" charset="0"/>
              <a:buChar char="•"/>
              <a:defRPr/>
            </a:pPr>
            <a:endParaRPr lang="fr-CA" noProof="0" dirty="0" smtClean="0"/>
          </a:p>
          <a:p>
            <a:pPr eaLnBrk="1" fontAlgn="auto" hangingPunct="1">
              <a:spcBef>
                <a:spcPts val="0"/>
              </a:spcBef>
              <a:spcAft>
                <a:spcPts val="305"/>
              </a:spcAft>
              <a:defRPr/>
            </a:pPr>
            <a:r>
              <a:rPr lang="fr-CA" noProof="0" dirty="0" smtClean="0"/>
              <a:t>Les</a:t>
            </a:r>
            <a:r>
              <a:rPr lang="fr-CA" baseline="0" noProof="0" dirty="0" smtClean="0"/>
              <a:t> directives concernant les céphalées du </a:t>
            </a:r>
            <a:r>
              <a:rPr lang="fr-CA" noProof="0" dirty="0" smtClean="0"/>
              <a:t>National Institute for </a:t>
            </a:r>
            <a:r>
              <a:rPr lang="fr-CA" noProof="0" dirty="0" err="1" smtClean="0"/>
              <a:t>Health</a:t>
            </a:r>
            <a:r>
              <a:rPr lang="fr-CA" noProof="0" dirty="0" smtClean="0"/>
              <a:t> and Care Excellence (NICE) suggèrent d’utiliser un journal</a:t>
            </a:r>
            <a:r>
              <a:rPr lang="fr-CA" baseline="0" noProof="0" dirty="0" smtClean="0"/>
              <a:t> des céphalées pour favoriser le diagnostic des céphalées primaires</a:t>
            </a:r>
            <a:r>
              <a:rPr lang="fr-CA" noProof="0" dirty="0" smtClean="0"/>
              <a:t>. Les patients doivent noter tous</a:t>
            </a:r>
            <a:r>
              <a:rPr lang="fr-CA" baseline="0" noProof="0" dirty="0" smtClean="0"/>
              <a:t> les renseignements liés aux céphalées pendant au moins 8 semaines</a:t>
            </a:r>
            <a:r>
              <a:rPr lang="fr-CA" noProof="0" dirty="0" smtClean="0"/>
              <a:t>.</a:t>
            </a:r>
          </a:p>
          <a:p>
            <a:pPr eaLnBrk="1" fontAlgn="auto" hangingPunct="1">
              <a:spcBef>
                <a:spcPts val="0"/>
              </a:spcBef>
              <a:spcAft>
                <a:spcPts val="305"/>
              </a:spcAft>
              <a:defRPr/>
            </a:pPr>
            <a:r>
              <a:rPr lang="fr-CA" b="1" noProof="0" dirty="0" err="1" smtClean="0"/>
              <a:t>References</a:t>
            </a:r>
            <a:endParaRPr lang="fr-CA" b="1" noProof="0" dirty="0" smtClean="0"/>
          </a:p>
          <a:p>
            <a:pPr eaLnBrk="1" fontAlgn="auto" hangingPunct="1">
              <a:spcBef>
                <a:spcPts val="0"/>
              </a:spcBef>
              <a:spcAft>
                <a:spcPts val="305"/>
              </a:spcAft>
              <a:defRPr/>
            </a:pPr>
            <a:r>
              <a:rPr lang="fr-CA" noProof="0" dirty="0" smtClean="0"/>
              <a:t>American </a:t>
            </a:r>
            <a:r>
              <a:rPr lang="fr-CA" noProof="0" dirty="0" err="1" smtClean="0"/>
              <a:t>Headache</a:t>
            </a:r>
            <a:r>
              <a:rPr lang="fr-CA" noProof="0" dirty="0" smtClean="0"/>
              <a:t> Society. </a:t>
            </a:r>
            <a:r>
              <a:rPr lang="fr-CA" noProof="0" dirty="0" err="1" smtClean="0"/>
              <a:t>Brainstorm</a:t>
            </a:r>
            <a:r>
              <a:rPr lang="fr-CA" noProof="0" dirty="0" smtClean="0"/>
              <a:t>. 2004. </a:t>
            </a:r>
            <a:r>
              <a:rPr lang="fr-CA" noProof="0" dirty="0" err="1" smtClean="0"/>
              <a:t>Available</a:t>
            </a:r>
            <a:r>
              <a:rPr lang="fr-CA" noProof="0" dirty="0" smtClean="0"/>
              <a:t> </a:t>
            </a:r>
            <a:r>
              <a:rPr lang="fr-CA" noProof="0" dirty="0" err="1" smtClean="0"/>
              <a:t>at</a:t>
            </a:r>
            <a:r>
              <a:rPr lang="fr-CA" noProof="0" dirty="0" smtClean="0"/>
              <a:t>: http://www.americanheadachesociety.org/assets/1/7/Book_-_Brainstorm_Syllabus.pdf. </a:t>
            </a:r>
            <a:r>
              <a:rPr lang="fr-CA" noProof="0" dirty="0" err="1" smtClean="0"/>
              <a:t>Accessed</a:t>
            </a:r>
            <a:r>
              <a:rPr lang="fr-CA" noProof="0" dirty="0" smtClean="0"/>
              <a:t> 04 </a:t>
            </a:r>
            <a:r>
              <a:rPr lang="fr-CA" noProof="0" dirty="0" err="1" smtClean="0"/>
              <a:t>December</a:t>
            </a:r>
            <a:r>
              <a:rPr lang="fr-CA" noProof="0" dirty="0" smtClean="0"/>
              <a:t>, 2014. </a:t>
            </a:r>
          </a:p>
          <a:p>
            <a:pPr eaLnBrk="1" fontAlgn="auto" hangingPunct="1">
              <a:spcBef>
                <a:spcPts val="0"/>
              </a:spcBef>
              <a:spcAft>
                <a:spcPts val="609"/>
              </a:spcAft>
              <a:defRPr/>
            </a:pPr>
            <a:r>
              <a:rPr lang="fr-CA" noProof="0" dirty="0" smtClean="0"/>
              <a:t>National Institute for </a:t>
            </a:r>
            <a:r>
              <a:rPr lang="fr-CA" noProof="0" dirty="0" err="1" smtClean="0"/>
              <a:t>Health</a:t>
            </a:r>
            <a:r>
              <a:rPr lang="fr-CA" noProof="0" dirty="0" smtClean="0"/>
              <a:t> and Care Excellence . </a:t>
            </a:r>
            <a:r>
              <a:rPr lang="fr-CA" noProof="0" dirty="0" err="1" smtClean="0"/>
              <a:t>Diagnosis</a:t>
            </a:r>
            <a:r>
              <a:rPr lang="fr-CA" noProof="0" dirty="0" smtClean="0"/>
              <a:t> and management of </a:t>
            </a:r>
            <a:r>
              <a:rPr lang="fr-CA" noProof="0" dirty="0" err="1" smtClean="0"/>
              <a:t>headache</a:t>
            </a:r>
            <a:r>
              <a:rPr lang="fr-CA" noProof="0" dirty="0" smtClean="0"/>
              <a:t> in </a:t>
            </a:r>
            <a:r>
              <a:rPr lang="fr-CA" noProof="0" dirty="0" err="1" smtClean="0"/>
              <a:t>young</a:t>
            </a:r>
            <a:r>
              <a:rPr lang="fr-CA" noProof="0" dirty="0" smtClean="0"/>
              <a:t> people and </a:t>
            </a:r>
            <a:r>
              <a:rPr lang="fr-CA" noProof="0" dirty="0" err="1" smtClean="0"/>
              <a:t>adults</a:t>
            </a:r>
            <a:r>
              <a:rPr lang="fr-CA" noProof="0" dirty="0" smtClean="0"/>
              <a:t>. CG150. London: NICE; 2012. </a:t>
            </a:r>
            <a:r>
              <a:rPr lang="fr-CA" noProof="0" dirty="0" err="1" smtClean="0"/>
              <a:t>Available</a:t>
            </a:r>
            <a:r>
              <a:rPr lang="fr-CA" noProof="0" dirty="0" smtClean="0"/>
              <a:t> </a:t>
            </a:r>
            <a:r>
              <a:rPr lang="fr-CA" noProof="0" dirty="0" err="1" smtClean="0"/>
              <a:t>at</a:t>
            </a:r>
            <a:r>
              <a:rPr lang="fr-CA" noProof="0" dirty="0" smtClean="0"/>
              <a:t>: https://www.nice.org.uk/guidance/cg150/resources/guidance-headaches-pdf. </a:t>
            </a:r>
            <a:r>
              <a:rPr lang="fr-CA" noProof="0" dirty="0" err="1" smtClean="0"/>
              <a:t>Accessed</a:t>
            </a:r>
            <a:r>
              <a:rPr lang="fr-CA" noProof="0" dirty="0" smtClean="0"/>
              <a:t> 20 May, 2015.</a:t>
            </a:r>
          </a:p>
          <a:p>
            <a:pPr eaLnBrk="1" fontAlgn="auto" hangingPunct="1">
              <a:spcBef>
                <a:spcPts val="0"/>
              </a:spcBef>
              <a:spcAft>
                <a:spcPts val="609"/>
              </a:spcAft>
              <a:defRPr/>
            </a:pPr>
            <a:endParaRPr lang="fr-CA" noProof="0" dirty="0" smtClean="0"/>
          </a:p>
          <a:p>
            <a:pPr eaLnBrk="1" fontAlgn="auto" hangingPunct="1">
              <a:spcBef>
                <a:spcPts val="0"/>
              </a:spcBef>
              <a:spcAft>
                <a:spcPts val="609"/>
              </a:spcAft>
              <a:defRPr/>
            </a:pPr>
            <a:r>
              <a:rPr lang="fr-CA" noProof="0" dirty="0" smtClean="0"/>
              <a:t>Image source: http://www.relieve-migraine-headache.com/diary-headache-migraine.html</a:t>
            </a:r>
          </a:p>
          <a:p>
            <a:pPr eaLnBrk="1" fontAlgn="auto" hangingPunct="1">
              <a:spcBef>
                <a:spcPts val="0"/>
              </a:spcBef>
              <a:spcAft>
                <a:spcPts val="609"/>
              </a:spcAft>
              <a:defRPr/>
            </a:pPr>
            <a:endParaRPr lang="fr-CA" noProof="0" dirty="0"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C62F4E-F829-4F2F-B73D-5C7EBBC6B5FE}" type="slidenum">
              <a:rPr lang="en-CA" altLang="fr-FR" smtClean="0">
                <a:solidFill>
                  <a:srgbClr val="000000"/>
                </a:solidFill>
              </a:rPr>
              <a:pPr fontAlgn="base">
                <a:spcBef>
                  <a:spcPct val="0"/>
                </a:spcBef>
                <a:spcAft>
                  <a:spcPct val="0"/>
                </a:spcAft>
                <a:defRPr/>
              </a:pPr>
              <a:t>40</a:t>
            </a:fld>
            <a:endParaRPr lang="en-CA" altLang="fr-FR"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696913" y="4473575"/>
            <a:ext cx="5607050" cy="4156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spcAft>
                <a:spcPts val="600"/>
              </a:spcAft>
              <a:defRPr/>
            </a:pPr>
            <a:r>
              <a:rPr lang="fr-CA" altLang="fr-FR" b="1" noProof="0" dirty="0" err="1" smtClean="0"/>
              <a:t>Speaker’s</a:t>
            </a:r>
            <a:r>
              <a:rPr lang="fr-CA" altLang="fr-FR" b="1" noProof="0" dirty="0" smtClean="0"/>
              <a:t> Notes</a:t>
            </a:r>
          </a:p>
          <a:p>
            <a:pPr eaLnBrk="1" hangingPunct="1">
              <a:spcBef>
                <a:spcPct val="0"/>
              </a:spcBef>
              <a:spcAft>
                <a:spcPts val="600"/>
              </a:spcAft>
              <a:defRPr/>
            </a:pPr>
            <a:r>
              <a:rPr lang="fr-CA" altLang="fr-FR" noProof="0" dirty="0" smtClean="0"/>
              <a:t>Cette diapositive résume une partie des outils disponibles pour le dépistage des patients et le diagnostic de la migraine.</a:t>
            </a:r>
          </a:p>
          <a:p>
            <a:pPr eaLnBrk="1" hangingPunct="1">
              <a:spcBef>
                <a:spcPct val="0"/>
              </a:spcBef>
              <a:spcAft>
                <a:spcPts val="600"/>
              </a:spcAft>
              <a:defRPr/>
            </a:pPr>
            <a:r>
              <a:rPr lang="fr-CA" altLang="fr-FR" b="1" noProof="0" dirty="0" err="1" smtClean="0"/>
              <a:t>References</a:t>
            </a:r>
            <a:endParaRPr lang="fr-CA" altLang="fr-FR" b="1" noProof="0" dirty="0" smtClean="0"/>
          </a:p>
          <a:p>
            <a:pPr eaLnBrk="1" hangingPunct="1">
              <a:spcBef>
                <a:spcPct val="0"/>
              </a:spcBef>
              <a:spcAft>
                <a:spcPts val="600"/>
              </a:spcAft>
              <a:defRPr/>
            </a:pPr>
            <a:r>
              <a:rPr lang="fr-CA" altLang="fr-FR" noProof="0" dirty="0" smtClean="0"/>
              <a:t>Lipton RB, </a:t>
            </a:r>
            <a:r>
              <a:rPr lang="fr-CA" altLang="fr-FR" noProof="0" dirty="0" err="1" smtClean="0"/>
              <a:t>Dodick</a:t>
            </a:r>
            <a:r>
              <a:rPr lang="fr-CA" altLang="fr-FR" noProof="0" dirty="0" smtClean="0"/>
              <a:t> D, </a:t>
            </a:r>
            <a:r>
              <a:rPr lang="fr-CA" altLang="fr-FR" noProof="0" dirty="0" err="1" smtClean="0"/>
              <a:t>Sadovsky</a:t>
            </a:r>
            <a:r>
              <a:rPr lang="fr-CA" altLang="fr-FR" noProof="0" dirty="0" smtClean="0"/>
              <a:t> R </a:t>
            </a:r>
            <a:r>
              <a:rPr lang="fr-CA" altLang="fr-FR" i="1" noProof="0" dirty="0" smtClean="0"/>
              <a:t>et al. </a:t>
            </a:r>
            <a:r>
              <a:rPr lang="fr-CA" altLang="fr-FR" noProof="0" dirty="0" smtClean="0"/>
              <a:t>A self-</a:t>
            </a:r>
            <a:r>
              <a:rPr lang="fr-CA" altLang="fr-FR" noProof="0" dirty="0" err="1" smtClean="0"/>
              <a:t>administered</a:t>
            </a:r>
            <a:r>
              <a:rPr lang="fr-CA" altLang="fr-FR" noProof="0" dirty="0" smtClean="0"/>
              <a:t> </a:t>
            </a:r>
            <a:r>
              <a:rPr lang="fr-CA" altLang="fr-FR" noProof="0" dirty="0" err="1" smtClean="0"/>
              <a:t>screener</a:t>
            </a:r>
            <a:r>
              <a:rPr lang="fr-CA" altLang="fr-FR" noProof="0" dirty="0" smtClean="0"/>
              <a:t> for migraine in </a:t>
            </a:r>
            <a:r>
              <a:rPr lang="fr-CA" altLang="fr-FR" noProof="0" dirty="0" err="1" smtClean="0"/>
              <a:t>primary</a:t>
            </a:r>
            <a:r>
              <a:rPr lang="fr-CA" altLang="fr-FR" noProof="0" dirty="0" smtClean="0"/>
              <a:t> care: The ID Migraine™ validation </a:t>
            </a:r>
            <a:r>
              <a:rPr lang="fr-CA" altLang="fr-FR" noProof="0" dirty="0" err="1" smtClean="0"/>
              <a:t>study</a:t>
            </a:r>
            <a:r>
              <a:rPr lang="fr-CA" altLang="fr-FR" noProof="0" dirty="0" smtClean="0"/>
              <a:t>. </a:t>
            </a:r>
            <a:r>
              <a:rPr lang="fr-CA" altLang="fr-FR" i="1" noProof="0" dirty="0" err="1" smtClean="0"/>
              <a:t>Neurology</a:t>
            </a:r>
            <a:r>
              <a:rPr lang="fr-CA" altLang="fr-FR" noProof="0" dirty="0" smtClean="0"/>
              <a:t>. 2003;61:375-82. </a:t>
            </a:r>
          </a:p>
          <a:p>
            <a:pPr eaLnBrk="1" hangingPunct="1">
              <a:spcBef>
                <a:spcPct val="0"/>
              </a:spcBef>
              <a:spcAft>
                <a:spcPts val="600"/>
              </a:spcAft>
              <a:defRPr/>
            </a:pPr>
            <a:r>
              <a:rPr lang="fr-CA" altLang="fr-FR" noProof="0" dirty="0" err="1" smtClean="0"/>
              <a:t>Maizels</a:t>
            </a:r>
            <a:r>
              <a:rPr lang="fr-CA" altLang="fr-FR" noProof="0" dirty="0" smtClean="0"/>
              <a:t> M, </a:t>
            </a:r>
            <a:r>
              <a:rPr lang="fr-CA" altLang="fr-FR" noProof="0" dirty="0" err="1" smtClean="0"/>
              <a:t>Burchette</a:t>
            </a:r>
            <a:r>
              <a:rPr lang="fr-CA" altLang="fr-FR" noProof="0" dirty="0" smtClean="0"/>
              <a:t> R. </a:t>
            </a:r>
            <a:r>
              <a:rPr lang="fr-CA" altLang="fr-FR" noProof="0" dirty="0" err="1" smtClean="0"/>
              <a:t>Rapid</a:t>
            </a:r>
            <a:r>
              <a:rPr lang="fr-CA" altLang="fr-FR" noProof="0" dirty="0" smtClean="0"/>
              <a:t> and sensitive </a:t>
            </a:r>
            <a:r>
              <a:rPr lang="fr-CA" altLang="fr-FR" noProof="0" dirty="0" err="1" smtClean="0"/>
              <a:t>paradigm</a:t>
            </a:r>
            <a:r>
              <a:rPr lang="fr-CA" altLang="fr-FR" noProof="0" dirty="0" smtClean="0"/>
              <a:t> for screening patients </a:t>
            </a:r>
            <a:r>
              <a:rPr lang="fr-CA" altLang="fr-FR" noProof="0" dirty="0" err="1" smtClean="0"/>
              <a:t>with</a:t>
            </a:r>
            <a:r>
              <a:rPr lang="fr-CA" altLang="fr-FR" noProof="0" dirty="0" smtClean="0"/>
              <a:t> </a:t>
            </a:r>
            <a:r>
              <a:rPr lang="fr-CA" altLang="fr-FR" noProof="0" dirty="0" err="1" smtClean="0"/>
              <a:t>headache</a:t>
            </a:r>
            <a:r>
              <a:rPr lang="fr-CA" altLang="fr-FR" noProof="0" dirty="0" smtClean="0"/>
              <a:t> in </a:t>
            </a:r>
            <a:r>
              <a:rPr lang="fr-CA" altLang="fr-FR" noProof="0" dirty="0" err="1" smtClean="0"/>
              <a:t>primary</a:t>
            </a:r>
            <a:r>
              <a:rPr lang="fr-CA" altLang="fr-FR" noProof="0" dirty="0" smtClean="0"/>
              <a:t> care settings. </a:t>
            </a:r>
            <a:r>
              <a:rPr lang="fr-CA" altLang="fr-FR" i="1" noProof="0" dirty="0" err="1" smtClean="0"/>
              <a:t>Headache</a:t>
            </a:r>
            <a:r>
              <a:rPr lang="fr-CA" altLang="fr-FR" i="1" noProof="0" dirty="0" smtClean="0"/>
              <a:t>.</a:t>
            </a:r>
            <a:r>
              <a:rPr lang="fr-CA" altLang="fr-FR" noProof="0" dirty="0" smtClean="0"/>
              <a:t> 2003;43:441-50.</a:t>
            </a:r>
          </a:p>
          <a:p>
            <a:pPr eaLnBrk="1" hangingPunct="1">
              <a:spcBef>
                <a:spcPct val="0"/>
              </a:spcBef>
              <a:spcAft>
                <a:spcPts val="600"/>
              </a:spcAft>
              <a:defRPr/>
            </a:pPr>
            <a:r>
              <a:rPr lang="fr-CA" altLang="fr-FR" noProof="0" dirty="0" smtClean="0"/>
              <a:t>Stewart WF, Lipton RB, </a:t>
            </a:r>
            <a:r>
              <a:rPr lang="fr-CA" altLang="fr-FR" noProof="0" dirty="0" err="1" smtClean="0"/>
              <a:t>Dowson</a:t>
            </a:r>
            <a:r>
              <a:rPr lang="fr-CA" altLang="fr-FR" noProof="0" dirty="0" smtClean="0"/>
              <a:t> AJ, Sawyer J. </a:t>
            </a:r>
            <a:r>
              <a:rPr lang="fr-CA" altLang="fr-FR" noProof="0" dirty="0" err="1" smtClean="0"/>
              <a:t>Development</a:t>
            </a:r>
            <a:r>
              <a:rPr lang="fr-CA" altLang="fr-FR" noProof="0" dirty="0" smtClean="0"/>
              <a:t> and </a:t>
            </a:r>
            <a:r>
              <a:rPr lang="fr-CA" altLang="fr-FR" noProof="0" dirty="0" err="1" smtClean="0"/>
              <a:t>testing</a:t>
            </a:r>
            <a:r>
              <a:rPr lang="fr-CA" altLang="fr-FR" noProof="0" dirty="0" smtClean="0"/>
              <a:t> of the Migraine </a:t>
            </a:r>
            <a:r>
              <a:rPr lang="fr-CA" altLang="fr-FR" noProof="0" dirty="0" err="1" smtClean="0"/>
              <a:t>Disability</a:t>
            </a:r>
            <a:r>
              <a:rPr lang="fr-CA" altLang="fr-FR" noProof="0" dirty="0" smtClean="0"/>
              <a:t> </a:t>
            </a:r>
            <a:r>
              <a:rPr lang="fr-CA" altLang="fr-FR" noProof="0" dirty="0" err="1" smtClean="0"/>
              <a:t>Assessment</a:t>
            </a:r>
            <a:r>
              <a:rPr lang="fr-CA" altLang="fr-FR" noProof="0" dirty="0" smtClean="0"/>
              <a:t> (MIDAS) Questionnaire to </a:t>
            </a:r>
            <a:r>
              <a:rPr lang="fr-CA" altLang="fr-FR" noProof="0" dirty="0" err="1" smtClean="0"/>
              <a:t>assess</a:t>
            </a:r>
            <a:r>
              <a:rPr lang="fr-CA" altLang="fr-FR" noProof="0" dirty="0" smtClean="0"/>
              <a:t> </a:t>
            </a:r>
            <a:r>
              <a:rPr lang="fr-CA" altLang="fr-FR" noProof="0" dirty="0" err="1" smtClean="0"/>
              <a:t>headache</a:t>
            </a:r>
            <a:r>
              <a:rPr lang="fr-CA" altLang="fr-FR" noProof="0" dirty="0" smtClean="0"/>
              <a:t>-</a:t>
            </a:r>
            <a:r>
              <a:rPr lang="fr-CA" altLang="fr-FR" noProof="0" dirty="0" err="1" smtClean="0"/>
              <a:t>related</a:t>
            </a:r>
            <a:r>
              <a:rPr lang="fr-CA" altLang="fr-FR" noProof="0" dirty="0" smtClean="0"/>
              <a:t> </a:t>
            </a:r>
            <a:r>
              <a:rPr lang="fr-CA" altLang="fr-FR" noProof="0" dirty="0" err="1" smtClean="0"/>
              <a:t>disability</a:t>
            </a:r>
            <a:r>
              <a:rPr lang="fr-CA" altLang="fr-FR" noProof="0" dirty="0" smtClean="0"/>
              <a:t>. </a:t>
            </a:r>
            <a:r>
              <a:rPr lang="fr-CA" altLang="fr-FR" i="1" noProof="0" dirty="0" err="1" smtClean="0"/>
              <a:t>Neurology</a:t>
            </a:r>
            <a:r>
              <a:rPr lang="fr-CA" altLang="fr-FR" i="1" noProof="0" dirty="0" smtClean="0"/>
              <a:t>. </a:t>
            </a:r>
            <a:r>
              <a:rPr lang="fr-CA" altLang="fr-FR" noProof="0" dirty="0" smtClean="0"/>
              <a:t>2001;56(6 </a:t>
            </a:r>
            <a:r>
              <a:rPr lang="fr-CA" altLang="fr-FR" noProof="0" dirty="0" err="1" smtClean="0"/>
              <a:t>Suppl</a:t>
            </a:r>
            <a:r>
              <a:rPr lang="fr-CA" altLang="fr-FR" noProof="0" dirty="0" smtClean="0"/>
              <a:t> 1):S20-8.</a:t>
            </a:r>
          </a:p>
          <a:p>
            <a:pPr eaLnBrk="1" hangingPunct="1">
              <a:spcBef>
                <a:spcPct val="0"/>
              </a:spcBef>
              <a:spcAft>
                <a:spcPts val="600"/>
              </a:spcAft>
              <a:defRPr/>
            </a:pPr>
            <a:r>
              <a:rPr lang="fr-CA" altLang="fr-FR" noProof="0" dirty="0" err="1" smtClean="0"/>
              <a:t>Kosinski</a:t>
            </a:r>
            <a:r>
              <a:rPr lang="fr-CA" altLang="fr-FR" noProof="0" dirty="0" smtClean="0"/>
              <a:t> M, </a:t>
            </a:r>
            <a:r>
              <a:rPr lang="fr-CA" altLang="fr-FR" noProof="0" dirty="0" err="1" smtClean="0"/>
              <a:t>Bayliss</a:t>
            </a:r>
            <a:r>
              <a:rPr lang="fr-CA" altLang="fr-FR" noProof="0" dirty="0" smtClean="0"/>
              <a:t> MS, </a:t>
            </a:r>
            <a:r>
              <a:rPr lang="fr-CA" altLang="fr-FR" noProof="0" dirty="0" err="1" smtClean="0"/>
              <a:t>Bjorner</a:t>
            </a:r>
            <a:r>
              <a:rPr lang="fr-CA" altLang="fr-FR" noProof="0" dirty="0" smtClean="0"/>
              <a:t> JB et al. A six-item short-</a:t>
            </a:r>
            <a:r>
              <a:rPr lang="fr-CA" altLang="fr-FR" noProof="0" dirty="0" err="1" smtClean="0"/>
              <a:t>form</a:t>
            </a:r>
            <a:r>
              <a:rPr lang="fr-CA" altLang="fr-FR" noProof="0" dirty="0" smtClean="0"/>
              <a:t> </a:t>
            </a:r>
            <a:r>
              <a:rPr lang="fr-CA" altLang="fr-FR" noProof="0" dirty="0" err="1" smtClean="0"/>
              <a:t>survey</a:t>
            </a:r>
            <a:r>
              <a:rPr lang="fr-CA" altLang="fr-FR" noProof="0" dirty="0" smtClean="0"/>
              <a:t> for </a:t>
            </a:r>
            <a:r>
              <a:rPr lang="fr-CA" altLang="fr-FR" noProof="0" dirty="0" err="1" smtClean="0"/>
              <a:t>measuring</a:t>
            </a:r>
            <a:r>
              <a:rPr lang="fr-CA" altLang="fr-FR" noProof="0" dirty="0" smtClean="0"/>
              <a:t> </a:t>
            </a:r>
            <a:r>
              <a:rPr lang="fr-CA" altLang="fr-FR" noProof="0" dirty="0" err="1" smtClean="0"/>
              <a:t>headache</a:t>
            </a:r>
            <a:r>
              <a:rPr lang="fr-CA" altLang="fr-FR" noProof="0" dirty="0" smtClean="0"/>
              <a:t> impact: the HIT-6. </a:t>
            </a:r>
            <a:r>
              <a:rPr lang="fr-CA" altLang="fr-FR" i="1" noProof="0" dirty="0" err="1" smtClean="0"/>
              <a:t>Qual</a:t>
            </a:r>
            <a:r>
              <a:rPr lang="fr-CA" altLang="fr-FR" i="1" noProof="0" dirty="0" smtClean="0"/>
              <a:t> Life </a:t>
            </a:r>
            <a:r>
              <a:rPr lang="fr-CA" altLang="fr-FR" i="1" noProof="0" dirty="0" err="1" smtClean="0"/>
              <a:t>Res</a:t>
            </a:r>
            <a:r>
              <a:rPr lang="fr-CA" altLang="fr-FR" i="1" noProof="0" dirty="0" smtClean="0"/>
              <a:t>. </a:t>
            </a:r>
            <a:r>
              <a:rPr lang="fr-CA" altLang="fr-FR" noProof="0" dirty="0" smtClean="0"/>
              <a:t>2003;12:963-74.</a:t>
            </a:r>
          </a:p>
          <a:p>
            <a:pPr eaLnBrk="1" hangingPunct="1">
              <a:spcBef>
                <a:spcPct val="0"/>
              </a:spcBef>
              <a:spcAft>
                <a:spcPts val="600"/>
              </a:spcAft>
              <a:defRPr/>
            </a:pPr>
            <a:r>
              <a:rPr lang="fr-CA" altLang="fr-FR" noProof="0" dirty="0" smtClean="0"/>
              <a:t>Lipton RB, </a:t>
            </a:r>
            <a:r>
              <a:rPr lang="fr-CA" altLang="fr-FR" noProof="0" dirty="0" err="1" smtClean="0"/>
              <a:t>Kolodner</a:t>
            </a:r>
            <a:r>
              <a:rPr lang="fr-CA" altLang="fr-FR" noProof="0" dirty="0" smtClean="0"/>
              <a:t> K, </a:t>
            </a:r>
            <a:r>
              <a:rPr lang="fr-CA" altLang="fr-FR" noProof="0" dirty="0" err="1" smtClean="0"/>
              <a:t>Bigal</a:t>
            </a:r>
            <a:r>
              <a:rPr lang="fr-CA" altLang="fr-FR" noProof="0" dirty="0" smtClean="0"/>
              <a:t> ME </a:t>
            </a:r>
            <a:r>
              <a:rPr lang="fr-CA" altLang="fr-FR" i="1" noProof="0" dirty="0" smtClean="0"/>
              <a:t>et al.</a:t>
            </a:r>
            <a:r>
              <a:rPr lang="fr-CA" altLang="fr-FR" noProof="0" dirty="0" smtClean="0"/>
              <a:t> </a:t>
            </a:r>
            <a:r>
              <a:rPr lang="fr-CA" altLang="fr-FR" noProof="0" dirty="0" err="1" smtClean="0"/>
              <a:t>Validity</a:t>
            </a:r>
            <a:r>
              <a:rPr lang="fr-CA" altLang="fr-FR" noProof="0" dirty="0" smtClean="0"/>
              <a:t> and </a:t>
            </a:r>
            <a:r>
              <a:rPr lang="fr-CA" altLang="fr-FR" noProof="0" dirty="0" err="1" smtClean="0"/>
              <a:t>reliability</a:t>
            </a:r>
            <a:r>
              <a:rPr lang="fr-CA" altLang="fr-FR" noProof="0" dirty="0" smtClean="0"/>
              <a:t> of the Migraine-</a:t>
            </a:r>
            <a:r>
              <a:rPr lang="fr-CA" altLang="fr-FR" noProof="0" dirty="0" err="1" smtClean="0"/>
              <a:t>Treatment</a:t>
            </a:r>
            <a:r>
              <a:rPr lang="fr-CA" altLang="fr-FR" noProof="0" dirty="0" smtClean="0"/>
              <a:t> </a:t>
            </a:r>
            <a:r>
              <a:rPr lang="fr-CA" altLang="fr-FR" noProof="0" dirty="0" err="1" smtClean="0"/>
              <a:t>Optimization</a:t>
            </a:r>
            <a:r>
              <a:rPr lang="fr-CA" altLang="fr-FR" noProof="0" dirty="0" smtClean="0"/>
              <a:t> Questionnaire. </a:t>
            </a:r>
            <a:r>
              <a:rPr lang="fr-CA" altLang="fr-FR" i="1" noProof="0" dirty="0" err="1" smtClean="0"/>
              <a:t>Cephalalgia</a:t>
            </a:r>
            <a:r>
              <a:rPr lang="fr-CA" altLang="fr-FR" noProof="0" dirty="0" smtClean="0"/>
              <a:t>. 2009;29:751-9.</a:t>
            </a:r>
          </a:p>
          <a:p>
            <a:pPr eaLnBrk="1" hangingPunct="1">
              <a:spcBef>
                <a:spcPct val="0"/>
              </a:spcBef>
              <a:spcAft>
                <a:spcPts val="600"/>
              </a:spcAft>
              <a:defRPr/>
            </a:pPr>
            <a:r>
              <a:rPr lang="fr-CA" altLang="fr-FR" noProof="0" dirty="0" err="1" smtClean="0"/>
              <a:t>Dowson</a:t>
            </a:r>
            <a:r>
              <a:rPr lang="fr-CA" altLang="fr-FR" noProof="0" dirty="0" smtClean="0"/>
              <a:t> AJ, </a:t>
            </a:r>
            <a:r>
              <a:rPr lang="fr-CA" altLang="fr-FR" noProof="0" dirty="0" err="1" smtClean="0"/>
              <a:t>Tepper</a:t>
            </a:r>
            <a:r>
              <a:rPr lang="fr-CA" altLang="fr-FR" noProof="0" dirty="0" smtClean="0"/>
              <a:t> SJ, </a:t>
            </a:r>
            <a:r>
              <a:rPr lang="fr-CA" altLang="fr-FR" noProof="0" dirty="0" err="1" smtClean="0"/>
              <a:t>Baos</a:t>
            </a:r>
            <a:r>
              <a:rPr lang="fr-CA" altLang="fr-FR" noProof="0" dirty="0" smtClean="0"/>
              <a:t> V </a:t>
            </a:r>
            <a:r>
              <a:rPr lang="fr-CA" altLang="fr-FR" i="1" noProof="0" dirty="0" smtClean="0"/>
              <a:t>et al. </a:t>
            </a:r>
            <a:r>
              <a:rPr lang="fr-CA" altLang="fr-FR" noProof="0" dirty="0" err="1" smtClean="0"/>
              <a:t>Identifying</a:t>
            </a:r>
            <a:r>
              <a:rPr lang="fr-CA" altLang="fr-FR" noProof="0" dirty="0" smtClean="0"/>
              <a:t> patients </a:t>
            </a:r>
            <a:r>
              <a:rPr lang="fr-CA" altLang="fr-FR" noProof="0" dirty="0" err="1" smtClean="0"/>
              <a:t>who</a:t>
            </a:r>
            <a:r>
              <a:rPr lang="fr-CA" altLang="fr-FR" noProof="0" dirty="0" smtClean="0"/>
              <a:t> </a:t>
            </a:r>
            <a:r>
              <a:rPr lang="fr-CA" altLang="fr-FR" noProof="0" dirty="0" err="1" smtClean="0"/>
              <a:t>require</a:t>
            </a:r>
            <a:r>
              <a:rPr lang="fr-CA" altLang="fr-FR" noProof="0" dirty="0" smtClean="0"/>
              <a:t> a change in </a:t>
            </a:r>
            <a:r>
              <a:rPr lang="fr-CA" altLang="fr-FR" noProof="0" dirty="0" err="1" smtClean="0"/>
              <a:t>their</a:t>
            </a:r>
            <a:r>
              <a:rPr lang="fr-CA" altLang="fr-FR" noProof="0" dirty="0" smtClean="0"/>
              <a:t> </a:t>
            </a:r>
            <a:r>
              <a:rPr lang="fr-CA" altLang="fr-FR" noProof="0" dirty="0" err="1" smtClean="0"/>
              <a:t>current</a:t>
            </a:r>
            <a:r>
              <a:rPr lang="fr-CA" altLang="fr-FR" noProof="0" dirty="0" smtClean="0"/>
              <a:t> acute migraine </a:t>
            </a:r>
            <a:r>
              <a:rPr lang="fr-CA" altLang="fr-FR" noProof="0" dirty="0" err="1" smtClean="0"/>
              <a:t>treatment</a:t>
            </a:r>
            <a:r>
              <a:rPr lang="fr-CA" altLang="fr-FR" noProof="0" dirty="0" smtClean="0"/>
              <a:t>: the Migraine </a:t>
            </a:r>
            <a:r>
              <a:rPr lang="fr-CA" altLang="fr-FR" noProof="0" dirty="0" err="1" smtClean="0"/>
              <a:t>Assessment</a:t>
            </a:r>
            <a:r>
              <a:rPr lang="fr-CA" altLang="fr-FR" noProof="0" dirty="0" smtClean="0"/>
              <a:t> of </a:t>
            </a:r>
            <a:r>
              <a:rPr lang="fr-CA" altLang="fr-FR" noProof="0" dirty="0" err="1" smtClean="0"/>
              <a:t>Current</a:t>
            </a:r>
            <a:r>
              <a:rPr lang="fr-CA" altLang="fr-FR" noProof="0" dirty="0" smtClean="0"/>
              <a:t> </a:t>
            </a:r>
            <a:r>
              <a:rPr lang="fr-CA" altLang="fr-FR" noProof="0" dirty="0" err="1" smtClean="0"/>
              <a:t>Therapy</a:t>
            </a:r>
            <a:r>
              <a:rPr lang="fr-CA" altLang="fr-FR" noProof="0" dirty="0" smtClean="0"/>
              <a:t> (Migraine-ACT) questionnaire. </a:t>
            </a:r>
            <a:r>
              <a:rPr lang="fr-CA" altLang="fr-FR" i="1" noProof="0" dirty="0" err="1" smtClean="0"/>
              <a:t>Curr</a:t>
            </a:r>
            <a:r>
              <a:rPr lang="fr-CA" altLang="fr-FR" i="1" noProof="0" dirty="0" smtClean="0"/>
              <a:t> Med </a:t>
            </a:r>
            <a:r>
              <a:rPr lang="fr-CA" altLang="fr-FR" i="1" noProof="0" dirty="0" err="1" smtClean="0"/>
              <a:t>Res</a:t>
            </a:r>
            <a:r>
              <a:rPr lang="fr-CA" altLang="fr-FR" i="1" noProof="0" dirty="0" smtClean="0"/>
              <a:t> </a:t>
            </a:r>
            <a:r>
              <a:rPr lang="fr-CA" altLang="fr-FR" i="1" noProof="0" dirty="0" err="1" smtClean="0"/>
              <a:t>Opin</a:t>
            </a:r>
            <a:r>
              <a:rPr lang="fr-CA" altLang="fr-FR" i="1" noProof="0" dirty="0" smtClean="0"/>
              <a:t>. </a:t>
            </a:r>
            <a:r>
              <a:rPr lang="fr-CA" altLang="fr-FR" noProof="0" dirty="0" smtClean="0"/>
              <a:t>2004;20:1125-35.</a:t>
            </a:r>
          </a:p>
          <a:p>
            <a:pPr eaLnBrk="1" hangingPunct="1">
              <a:spcBef>
                <a:spcPct val="0"/>
              </a:spcBef>
              <a:spcAft>
                <a:spcPts val="600"/>
              </a:spcAft>
              <a:defRPr/>
            </a:pPr>
            <a:r>
              <a:rPr lang="fr-CA" altLang="fr-FR" noProof="0" dirty="0" err="1" smtClean="0"/>
              <a:t>Kilminster</a:t>
            </a:r>
            <a:r>
              <a:rPr lang="fr-CA" altLang="fr-FR" noProof="0" dirty="0" smtClean="0"/>
              <a:t> SG, </a:t>
            </a:r>
            <a:r>
              <a:rPr lang="fr-CA" altLang="fr-FR" noProof="0" dirty="0" err="1" smtClean="0"/>
              <a:t>Dowson</a:t>
            </a:r>
            <a:r>
              <a:rPr lang="fr-CA" altLang="fr-FR" noProof="0" dirty="0" smtClean="0"/>
              <a:t> AJ, </a:t>
            </a:r>
            <a:r>
              <a:rPr lang="fr-CA" altLang="fr-FR" noProof="0" dirty="0" err="1" smtClean="0"/>
              <a:t>Tepper</a:t>
            </a:r>
            <a:r>
              <a:rPr lang="fr-CA" altLang="fr-FR" noProof="0" dirty="0" smtClean="0"/>
              <a:t> SJ </a:t>
            </a:r>
            <a:r>
              <a:rPr lang="fr-CA" altLang="fr-FR" i="1" noProof="0" dirty="0" smtClean="0"/>
              <a:t>et al. </a:t>
            </a:r>
            <a:r>
              <a:rPr lang="fr-CA" altLang="fr-FR" noProof="0" dirty="0" err="1" smtClean="0"/>
              <a:t>Reliability</a:t>
            </a:r>
            <a:r>
              <a:rPr lang="fr-CA" altLang="fr-FR" noProof="0" dirty="0" smtClean="0"/>
              <a:t>, </a:t>
            </a:r>
            <a:r>
              <a:rPr lang="fr-CA" altLang="fr-FR" noProof="0" dirty="0" err="1" smtClean="0"/>
              <a:t>validity</a:t>
            </a:r>
            <a:r>
              <a:rPr lang="fr-CA" altLang="fr-FR" noProof="0" dirty="0" smtClean="0"/>
              <a:t>, and </a:t>
            </a:r>
            <a:r>
              <a:rPr lang="fr-CA" altLang="fr-FR" noProof="0" dirty="0" err="1" smtClean="0"/>
              <a:t>clinical</a:t>
            </a:r>
            <a:r>
              <a:rPr lang="fr-CA" altLang="fr-FR" noProof="0" dirty="0" smtClean="0"/>
              <a:t> utility of the Migraine-ACT questionnaire. </a:t>
            </a:r>
            <a:r>
              <a:rPr lang="fr-CA" altLang="fr-FR" i="1" noProof="0" dirty="0" err="1" smtClean="0"/>
              <a:t>Headache</a:t>
            </a:r>
            <a:r>
              <a:rPr lang="fr-CA" altLang="fr-FR" i="1" noProof="0" dirty="0" smtClean="0"/>
              <a:t>. </a:t>
            </a:r>
            <a:r>
              <a:rPr lang="fr-CA" altLang="fr-FR" noProof="0" dirty="0" smtClean="0"/>
              <a:t>2006;46:553-62.</a:t>
            </a:r>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CA" altLang="fr-FR" smtClean="0"/>
              <a:t>N </a:t>
            </a:r>
            <a:fld id="{1A9CAFF1-1A25-4E72-B90D-D18D4CB0FD78}" type="slidenum">
              <a:rPr lang="en-CA" altLang="fr-FR" smtClean="0"/>
              <a:pPr fontAlgn="base">
                <a:spcBef>
                  <a:spcPct val="0"/>
                </a:spcBef>
                <a:spcAft>
                  <a:spcPct val="0"/>
                </a:spcAft>
                <a:defRPr/>
              </a:pPr>
              <a:t>41</a:t>
            </a:fld>
            <a:endParaRPr lang="en-CA" alt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L’imagerie n’est pas recommandée de façon universelle pour diagnostiquer</a:t>
            </a:r>
            <a:r>
              <a:rPr lang="fr-CA" altLang="fr-FR" baseline="0" noProof="0" dirty="0" smtClean="0"/>
              <a:t> la </a:t>
            </a:r>
            <a:r>
              <a:rPr lang="fr-CA" altLang="fr-FR" noProof="0" dirty="0" smtClean="0"/>
              <a:t>migraine.</a:t>
            </a:r>
          </a:p>
          <a:p>
            <a:pPr eaLnBrk="1" hangingPunct="1">
              <a:spcBef>
                <a:spcPct val="0"/>
              </a:spcBef>
              <a:spcAft>
                <a:spcPts val="600"/>
              </a:spcAft>
            </a:pPr>
            <a:r>
              <a:rPr lang="fr-CA" altLang="fr-FR" noProof="0" dirty="0" smtClean="0"/>
              <a:t>Selon l’American </a:t>
            </a:r>
            <a:r>
              <a:rPr lang="fr-CA" altLang="fr-FR" noProof="0" dirty="0" err="1" smtClean="0"/>
              <a:t>Academy</a:t>
            </a:r>
            <a:r>
              <a:rPr lang="fr-CA" altLang="fr-FR" noProof="0" dirty="0" smtClean="0"/>
              <a:t> of </a:t>
            </a:r>
            <a:r>
              <a:rPr lang="fr-CA" altLang="fr-FR" noProof="0" dirty="0" err="1" smtClean="0"/>
              <a:t>Neurology</a:t>
            </a:r>
            <a:r>
              <a:rPr lang="fr-CA" altLang="fr-FR" noProof="0" dirty="0" smtClean="0"/>
              <a:t>, l’imagerie ne doit être envisagée que chez les patients souffrant de migraine avec des schémas de céphalées ou des signes neurologiques atypiques.</a:t>
            </a:r>
          </a:p>
          <a:p>
            <a:pPr eaLnBrk="1" hangingPunct="1">
              <a:spcBef>
                <a:spcPct val="0"/>
              </a:spcBef>
              <a:spcAft>
                <a:spcPts val="600"/>
              </a:spcAft>
            </a:pPr>
            <a:r>
              <a:rPr lang="fr-CA" altLang="fr-FR" noProof="0" dirty="0" smtClean="0"/>
              <a:t>Selon l’U.S. </a:t>
            </a:r>
            <a:r>
              <a:rPr lang="fr-CA" altLang="fr-FR" noProof="0" dirty="0" err="1" smtClean="0"/>
              <a:t>Headache</a:t>
            </a:r>
            <a:r>
              <a:rPr lang="fr-CA" altLang="fr-FR" noProof="0" dirty="0" smtClean="0"/>
              <a:t> Consortium, l’imagerie doit être envisagée chez les patients souffrant de céphalées non aiguës et aux résultats d’examen neurologique non expliqués. L’imagerie n’est en</a:t>
            </a:r>
            <a:r>
              <a:rPr lang="fr-CA" altLang="fr-FR" baseline="0" noProof="0" dirty="0" smtClean="0"/>
              <a:t> général pas garantie chez les patients dont l’examen neurologique est normal. Cependant, un seuil inférieur peut s’appliquer si les céphalées ont des caractéristiques atypiques ou ne correspondent pas exactement à la définition de la migraine</a:t>
            </a:r>
            <a:r>
              <a:rPr lang="fr-CA" altLang="fr-FR" noProof="0" dirty="0" smtClean="0"/>
              <a:t>. </a:t>
            </a:r>
          </a:p>
          <a:p>
            <a:pPr eaLnBrk="1" hangingPunct="1">
              <a:spcBef>
                <a:spcPct val="0"/>
              </a:spcBef>
              <a:spcAft>
                <a:spcPts val="600"/>
              </a:spcAft>
            </a:pPr>
            <a:r>
              <a:rPr lang="fr-CA" altLang="fr-FR" noProof="0" dirty="0" smtClean="0"/>
              <a:t>Les</a:t>
            </a:r>
            <a:r>
              <a:rPr lang="fr-CA" altLang="fr-FR" baseline="0" noProof="0" dirty="0" smtClean="0"/>
              <a:t> patients souffrant de céphalées stables qui répondent aux critères de diagnostic de la migraine ne doivent pas faire d’imagerie. Si l’IRM est disponible, il ne faut pas procéder à une tomodensitométrie</a:t>
            </a:r>
            <a:r>
              <a:rPr lang="fr-CA" altLang="fr-FR" noProof="0" dirty="0" smtClean="0"/>
              <a:t>, sauf en cas d’urgence.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Aukerman</a:t>
            </a:r>
            <a:r>
              <a:rPr lang="fr-CA" altLang="fr-FR" noProof="0" dirty="0" smtClean="0"/>
              <a:t> G, </a:t>
            </a:r>
            <a:r>
              <a:rPr lang="fr-CA" altLang="fr-FR" noProof="0" dirty="0" err="1" smtClean="0"/>
              <a:t>Knutson</a:t>
            </a:r>
            <a:r>
              <a:rPr lang="fr-CA" altLang="fr-FR" noProof="0" dirty="0" smtClean="0"/>
              <a:t> D, Miser WF. Management of the acute migraine </a:t>
            </a:r>
            <a:r>
              <a:rPr lang="fr-CA" altLang="fr-FR" noProof="0" dirty="0" err="1" smtClean="0"/>
              <a:t>headache</a:t>
            </a:r>
            <a:r>
              <a:rPr lang="fr-CA" altLang="fr-FR" noProof="0" dirty="0" smtClean="0"/>
              <a:t>. </a:t>
            </a:r>
            <a:r>
              <a:rPr lang="fr-CA" altLang="fr-FR" i="1" noProof="0" dirty="0" smtClean="0"/>
              <a:t>Am Fam </a:t>
            </a:r>
            <a:r>
              <a:rPr lang="fr-CA" altLang="fr-FR" i="1" noProof="0" dirty="0" err="1" smtClean="0"/>
              <a:t>Physician</a:t>
            </a:r>
            <a:r>
              <a:rPr lang="fr-CA" altLang="fr-FR" i="1" noProof="0" dirty="0" smtClean="0"/>
              <a:t>. </a:t>
            </a:r>
            <a:r>
              <a:rPr lang="fr-CA" altLang="fr-FR" noProof="0" dirty="0" smtClean="0"/>
              <a:t>2002;66(11):2123-30.</a:t>
            </a:r>
          </a:p>
          <a:p>
            <a:pPr eaLnBrk="1" hangingPunct="1">
              <a:spcBef>
                <a:spcPct val="0"/>
              </a:spcBef>
              <a:spcAft>
                <a:spcPts val="600"/>
              </a:spcAft>
            </a:pPr>
            <a:endParaRPr lang="fr-CA" altLang="fr-FR" noProof="0" dirty="0"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087BED-4738-48AA-951B-1E169FA51FA3}" type="slidenum">
              <a:rPr lang="en-CA" altLang="fr-FR" smtClean="0">
                <a:solidFill>
                  <a:srgbClr val="000000"/>
                </a:solidFill>
              </a:rPr>
              <a:pPr fontAlgn="base">
                <a:spcBef>
                  <a:spcPct val="0"/>
                </a:spcBef>
                <a:spcAft>
                  <a:spcPct val="0"/>
                </a:spcAft>
                <a:defRPr/>
              </a:pPr>
              <a:t>42</a:t>
            </a:fld>
            <a:endParaRPr lang="en-CA" altLang="fr-FR"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2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80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76DE38-6B45-4573-86CF-4317B285B7B8}" type="slidenum">
              <a:rPr lang="en-CA" altLang="fr-FR" smtClean="0"/>
              <a:pPr fontAlgn="base">
                <a:spcBef>
                  <a:spcPct val="0"/>
                </a:spcBef>
                <a:spcAft>
                  <a:spcPct val="0"/>
                </a:spcAft>
                <a:defRPr/>
              </a:pPr>
              <a:t>43</a:t>
            </a:fld>
            <a:endParaRPr lang="en-CA" alt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600"/>
              </a:spcAft>
              <a:defRPr/>
            </a:pPr>
            <a:r>
              <a:rPr lang="fr-CA" b="1" noProof="0" dirty="0" err="1" smtClean="0"/>
              <a:t>Speaker’s</a:t>
            </a:r>
            <a:r>
              <a:rPr lang="fr-CA" b="1" noProof="0" dirty="0" smtClean="0"/>
              <a:t> Notes</a:t>
            </a:r>
          </a:p>
          <a:p>
            <a:pPr fontAlgn="auto">
              <a:spcBef>
                <a:spcPts val="0"/>
              </a:spcBef>
              <a:spcAft>
                <a:spcPts val="600"/>
              </a:spcAft>
              <a:defRPr/>
            </a:pPr>
            <a:r>
              <a:rPr lang="fr-CA" noProof="0" dirty="0" smtClean="0"/>
              <a:t>La migraine est associée au même niveau de handicap que la démence,</a:t>
            </a:r>
            <a:r>
              <a:rPr lang="fr-CA" baseline="0" noProof="0" dirty="0" smtClean="0"/>
              <a:t> la</a:t>
            </a:r>
            <a:r>
              <a:rPr lang="fr-CA" noProof="0" dirty="0" smtClean="0"/>
              <a:t> tétraplégie et la psychose aiguë</a:t>
            </a:r>
            <a:r>
              <a:rPr lang="fr-CA" baseline="30000" noProof="0" dirty="0" smtClean="0"/>
              <a:t>2 </a:t>
            </a:r>
            <a:r>
              <a:rPr lang="fr-CA" noProof="0" dirty="0" smtClean="0"/>
              <a:t>et représente 1,3 % des années</a:t>
            </a:r>
            <a:r>
              <a:rPr lang="fr-CA" baseline="0" noProof="0" dirty="0" smtClean="0"/>
              <a:t> vécues avec une invalidité</a:t>
            </a:r>
            <a:r>
              <a:rPr lang="fr-CA" baseline="30000" noProof="0" dirty="0" smtClean="0"/>
              <a:t>1. </a:t>
            </a:r>
            <a:r>
              <a:rPr lang="fr-CA" noProof="0" dirty="0" smtClean="0"/>
              <a:t>La migraine est également associée à des coûts de soins de santé importants</a:t>
            </a:r>
            <a:r>
              <a:rPr lang="fr-CA" baseline="30000" noProof="0" dirty="0" smtClean="0"/>
              <a:t>4,5. </a:t>
            </a:r>
            <a:r>
              <a:rPr lang="fr-CA" noProof="0" dirty="0" smtClean="0"/>
              <a:t>Le chiffre sur cette diapositive</a:t>
            </a:r>
            <a:r>
              <a:rPr lang="fr-CA" baseline="0" noProof="0" dirty="0" smtClean="0"/>
              <a:t> décrit l’impact économique de la migraine en Amérique du Nord</a:t>
            </a:r>
            <a:r>
              <a:rPr lang="fr-CA" noProof="0" dirty="0" smtClean="0"/>
              <a:t>. </a:t>
            </a:r>
            <a:endParaRPr lang="fr-CA" baseline="30000" noProof="0" dirty="0" smtClean="0"/>
          </a:p>
          <a:p>
            <a:pPr eaLnBrk="1" hangingPunct="1">
              <a:spcBef>
                <a:spcPct val="0"/>
              </a:spcBef>
              <a:spcAft>
                <a:spcPts val="600"/>
              </a:spcAft>
              <a:defRPr/>
            </a:pPr>
            <a:r>
              <a:rPr lang="fr-CA" altLang="fr-FR" b="1" noProof="0" dirty="0" err="1" smtClean="0"/>
              <a:t>References</a:t>
            </a:r>
            <a:endParaRPr lang="fr-CA" altLang="fr-FR" b="1" noProof="0" dirty="0" smtClean="0"/>
          </a:p>
          <a:p>
            <a:pPr marL="228600" indent="-228600" eaLnBrk="1" hangingPunct="1">
              <a:spcBef>
                <a:spcPct val="0"/>
              </a:spcBef>
              <a:spcAft>
                <a:spcPts val="600"/>
              </a:spcAft>
              <a:buFont typeface="+mj-lt"/>
              <a:buAutoNum type="arabicPeriod"/>
              <a:defRPr/>
            </a:pPr>
            <a:r>
              <a:rPr lang="fr-CA" altLang="fr-FR" noProof="0" dirty="0" smtClean="0"/>
              <a:t>World </a:t>
            </a:r>
            <a:r>
              <a:rPr lang="fr-CA" altLang="fr-FR" noProof="0" dirty="0" err="1" smtClean="0"/>
              <a:t>Health</a:t>
            </a:r>
            <a:r>
              <a:rPr lang="fr-CA" altLang="fr-FR" noProof="0" dirty="0" smtClean="0"/>
              <a:t> </a:t>
            </a:r>
            <a:r>
              <a:rPr lang="fr-CA" altLang="fr-FR" noProof="0" dirty="0" err="1" smtClean="0"/>
              <a:t>Organization</a:t>
            </a:r>
            <a:r>
              <a:rPr lang="fr-CA" altLang="fr-FR" noProof="0" dirty="0" smtClean="0"/>
              <a:t>. </a:t>
            </a:r>
            <a:r>
              <a:rPr lang="fr-CA" altLang="fr-FR" noProof="0" dirty="0" err="1" smtClean="0"/>
              <a:t>Headache</a:t>
            </a:r>
            <a:r>
              <a:rPr lang="fr-CA" altLang="fr-FR" noProof="0" dirty="0" smtClean="0"/>
              <a:t> </a:t>
            </a:r>
            <a:r>
              <a:rPr lang="fr-CA" altLang="fr-FR" noProof="0" dirty="0" err="1" smtClean="0"/>
              <a:t>disorders</a:t>
            </a:r>
            <a:r>
              <a:rPr lang="fr-CA" altLang="fr-FR" noProof="0" dirty="0" smtClean="0"/>
              <a:t>. </a:t>
            </a:r>
            <a:r>
              <a:rPr lang="fr-CA" altLang="fr-FR" noProof="0" dirty="0" err="1" smtClean="0"/>
              <a:t>Fact</a:t>
            </a:r>
            <a:r>
              <a:rPr lang="fr-CA" altLang="fr-FR" noProof="0" dirty="0" smtClean="0"/>
              <a:t> </a:t>
            </a:r>
            <a:r>
              <a:rPr lang="fr-CA" altLang="fr-FR" noProof="0" dirty="0" err="1" smtClean="0"/>
              <a:t>sheet</a:t>
            </a:r>
            <a:r>
              <a:rPr lang="fr-CA" altLang="fr-FR" noProof="0" dirty="0" smtClean="0"/>
              <a:t> </a:t>
            </a:r>
            <a:r>
              <a:rPr lang="fr-CA" altLang="fr-FR" noProof="0" dirty="0" err="1" smtClean="0"/>
              <a:t>number</a:t>
            </a:r>
            <a:r>
              <a:rPr lang="fr-CA" altLang="fr-FR" noProof="0" dirty="0" smtClean="0"/>
              <a:t> 277. 2012. </a:t>
            </a:r>
            <a:r>
              <a:rPr lang="fr-CA" altLang="fr-FR" noProof="0" dirty="0" err="1" smtClean="0"/>
              <a:t>Available</a:t>
            </a:r>
            <a:r>
              <a:rPr lang="fr-CA" altLang="fr-FR" noProof="0" dirty="0" smtClean="0"/>
              <a:t> </a:t>
            </a:r>
            <a:r>
              <a:rPr lang="fr-CA" altLang="fr-FR" noProof="0" dirty="0" err="1" smtClean="0"/>
              <a:t>at</a:t>
            </a:r>
            <a:r>
              <a:rPr lang="fr-CA" altLang="fr-FR" noProof="0" dirty="0" smtClean="0"/>
              <a:t>: http://www.who.int/mediacentre/factsheets/fs277/en/.</a:t>
            </a:r>
          </a:p>
          <a:p>
            <a:pPr marL="228600" indent="-228600" eaLnBrk="1" hangingPunct="1">
              <a:spcBef>
                <a:spcPct val="0"/>
              </a:spcBef>
              <a:spcAft>
                <a:spcPts val="600"/>
              </a:spcAft>
              <a:buFont typeface="+mj-lt"/>
              <a:buAutoNum type="arabicPeriod"/>
              <a:defRPr/>
            </a:pPr>
            <a:r>
              <a:rPr lang="fr-CA" altLang="fr-FR" noProof="0" dirty="0" err="1" smtClean="0"/>
              <a:t>Harwood</a:t>
            </a:r>
            <a:r>
              <a:rPr lang="fr-CA" altLang="fr-FR" noProof="0" dirty="0" smtClean="0"/>
              <a:t> RH, </a:t>
            </a:r>
            <a:r>
              <a:rPr lang="fr-CA" altLang="fr-FR" noProof="0" dirty="0" err="1" smtClean="0"/>
              <a:t>Sayer</a:t>
            </a:r>
            <a:r>
              <a:rPr lang="fr-CA" altLang="fr-FR" noProof="0" dirty="0" smtClean="0"/>
              <a:t> AA, </a:t>
            </a:r>
            <a:r>
              <a:rPr lang="fr-CA" altLang="fr-FR" noProof="0" dirty="0" err="1" smtClean="0"/>
              <a:t>Hirschfeld</a:t>
            </a:r>
            <a:r>
              <a:rPr lang="fr-CA" altLang="fr-FR" noProof="0" dirty="0" smtClean="0"/>
              <a:t> M. </a:t>
            </a:r>
            <a:r>
              <a:rPr lang="fr-CA" altLang="fr-FR" noProof="0" dirty="0" err="1" smtClean="0"/>
              <a:t>Current</a:t>
            </a:r>
            <a:r>
              <a:rPr lang="fr-CA" altLang="fr-FR" noProof="0" dirty="0" smtClean="0"/>
              <a:t> and future </a:t>
            </a:r>
            <a:r>
              <a:rPr lang="fr-CA" altLang="fr-FR" noProof="0" dirty="0" err="1" smtClean="0"/>
              <a:t>worldwide</a:t>
            </a:r>
            <a:r>
              <a:rPr lang="fr-CA" altLang="fr-FR" noProof="0" dirty="0" smtClean="0"/>
              <a:t> </a:t>
            </a:r>
            <a:r>
              <a:rPr lang="fr-CA" altLang="fr-FR" noProof="0" dirty="0" err="1" smtClean="0"/>
              <a:t>prevalence</a:t>
            </a:r>
            <a:r>
              <a:rPr lang="fr-CA" altLang="fr-FR" noProof="0" dirty="0" smtClean="0"/>
              <a:t> of </a:t>
            </a:r>
            <a:r>
              <a:rPr lang="fr-CA" altLang="fr-FR" noProof="0" dirty="0" err="1" smtClean="0"/>
              <a:t>dependency</a:t>
            </a:r>
            <a:r>
              <a:rPr lang="fr-CA" altLang="fr-FR" noProof="0" dirty="0" smtClean="0"/>
              <a:t>, </a:t>
            </a:r>
            <a:r>
              <a:rPr lang="fr-CA" altLang="fr-FR" noProof="0" dirty="0" err="1" smtClean="0"/>
              <a:t>its</a:t>
            </a:r>
            <a:r>
              <a:rPr lang="fr-CA" altLang="fr-FR" noProof="0" dirty="0" smtClean="0"/>
              <a:t> </a:t>
            </a:r>
            <a:r>
              <a:rPr lang="fr-CA" altLang="fr-FR" noProof="0" dirty="0" err="1" smtClean="0"/>
              <a:t>relationship</a:t>
            </a:r>
            <a:r>
              <a:rPr lang="fr-CA" altLang="fr-FR" noProof="0" dirty="0" smtClean="0"/>
              <a:t> to total population, and </a:t>
            </a:r>
            <a:r>
              <a:rPr lang="fr-CA" altLang="fr-FR" noProof="0" dirty="0" err="1" smtClean="0"/>
              <a:t>dependency</a:t>
            </a:r>
            <a:r>
              <a:rPr lang="fr-CA" altLang="fr-FR" noProof="0" dirty="0" smtClean="0"/>
              <a:t> ratios. </a:t>
            </a:r>
            <a:r>
              <a:rPr lang="fr-CA" altLang="fr-FR" i="1" noProof="0" dirty="0" smtClean="0"/>
              <a:t>Bull World </a:t>
            </a:r>
            <a:r>
              <a:rPr lang="fr-CA" altLang="fr-FR" i="1" noProof="0" dirty="0" err="1" smtClean="0"/>
              <a:t>Health</a:t>
            </a:r>
            <a:r>
              <a:rPr lang="fr-CA" altLang="fr-FR" i="1" noProof="0" dirty="0" smtClean="0"/>
              <a:t> </a:t>
            </a:r>
            <a:r>
              <a:rPr lang="fr-CA" altLang="fr-FR" i="1" noProof="0" dirty="0" err="1" smtClean="0"/>
              <a:t>Organ</a:t>
            </a:r>
            <a:r>
              <a:rPr lang="fr-CA" altLang="fr-FR" noProof="0" dirty="0" smtClean="0"/>
              <a:t>. 2004; 82(4): 251-8.</a:t>
            </a:r>
          </a:p>
          <a:p>
            <a:pPr marL="228600" indent="-228600" eaLnBrk="1" hangingPunct="1">
              <a:spcBef>
                <a:spcPct val="0"/>
              </a:spcBef>
              <a:spcAft>
                <a:spcPts val="600"/>
              </a:spcAft>
              <a:buFont typeface="+mj-lt"/>
              <a:buAutoNum type="arabicPeriod"/>
              <a:defRPr/>
            </a:pPr>
            <a:r>
              <a:rPr lang="fr-CA" altLang="fr-FR" noProof="0" dirty="0" smtClean="0"/>
              <a:t>Steiner TJ, </a:t>
            </a:r>
            <a:r>
              <a:rPr lang="fr-CA" altLang="fr-FR" noProof="0" dirty="0" err="1" smtClean="0"/>
              <a:t>Stovner</a:t>
            </a:r>
            <a:r>
              <a:rPr lang="fr-CA" altLang="fr-FR" noProof="0" dirty="0" smtClean="0"/>
              <a:t> LJ, </a:t>
            </a:r>
            <a:r>
              <a:rPr lang="fr-CA" altLang="fr-FR" noProof="0" dirty="0" err="1" smtClean="0"/>
              <a:t>Birbeck</a:t>
            </a:r>
            <a:r>
              <a:rPr lang="fr-CA" altLang="fr-FR" noProof="0" dirty="0" smtClean="0"/>
              <a:t> GL. Migraine: the </a:t>
            </a:r>
            <a:r>
              <a:rPr lang="fr-CA" altLang="fr-FR" noProof="0" dirty="0" err="1" smtClean="0"/>
              <a:t>seventh</a:t>
            </a:r>
            <a:r>
              <a:rPr lang="fr-CA" altLang="fr-FR" noProof="0" dirty="0" smtClean="0"/>
              <a:t> </a:t>
            </a:r>
            <a:r>
              <a:rPr lang="fr-CA" altLang="fr-FR" noProof="0" dirty="0" err="1" smtClean="0"/>
              <a:t>disabler</a:t>
            </a:r>
            <a:r>
              <a:rPr lang="fr-CA" altLang="fr-FR" noProof="0" dirty="0" smtClean="0"/>
              <a:t>. </a:t>
            </a:r>
            <a:r>
              <a:rPr lang="fr-CA" altLang="fr-FR" i="1" noProof="0" dirty="0" smtClean="0"/>
              <a:t>J </a:t>
            </a:r>
            <a:r>
              <a:rPr lang="fr-CA" altLang="fr-FR" i="1" noProof="0" dirty="0" err="1" smtClean="0"/>
              <a:t>Headache</a:t>
            </a:r>
            <a:r>
              <a:rPr lang="fr-CA" altLang="fr-FR" i="1" noProof="0" dirty="0" smtClean="0"/>
              <a:t> Pain. </a:t>
            </a:r>
            <a:r>
              <a:rPr lang="fr-CA" altLang="fr-FR" noProof="0" dirty="0" smtClean="0"/>
              <a:t>2013;14(1):1.</a:t>
            </a:r>
          </a:p>
          <a:p>
            <a:pPr marL="228600" indent="-228600" eaLnBrk="1" hangingPunct="1">
              <a:spcBef>
                <a:spcPct val="0"/>
              </a:spcBef>
              <a:spcAft>
                <a:spcPts val="600"/>
              </a:spcAft>
              <a:buFont typeface="+mj-lt"/>
              <a:buAutoNum type="arabicPeriod"/>
              <a:defRPr/>
            </a:pPr>
            <a:r>
              <a:rPr lang="fr-CA" altLang="fr-FR" noProof="0" dirty="0" smtClean="0"/>
              <a:t>Stokes M, Becker WJ, Lipton RB </a:t>
            </a:r>
            <a:r>
              <a:rPr lang="fr-CA" altLang="fr-FR" i="1" noProof="0" dirty="0" smtClean="0"/>
              <a:t>et al. </a:t>
            </a:r>
            <a:r>
              <a:rPr lang="fr-CA" altLang="fr-FR" noProof="0" dirty="0" err="1" smtClean="0"/>
              <a:t>Cost</a:t>
            </a:r>
            <a:r>
              <a:rPr lang="fr-CA" altLang="fr-FR" noProof="0" dirty="0" smtClean="0"/>
              <a:t> of </a:t>
            </a:r>
            <a:r>
              <a:rPr lang="fr-CA" altLang="fr-FR" noProof="0" dirty="0" err="1" smtClean="0"/>
              <a:t>health</a:t>
            </a:r>
            <a:r>
              <a:rPr lang="fr-CA" altLang="fr-FR" noProof="0" dirty="0" smtClean="0"/>
              <a:t> care </a:t>
            </a:r>
            <a:r>
              <a:rPr lang="fr-CA" altLang="fr-FR" noProof="0" dirty="0" err="1" smtClean="0"/>
              <a:t>among</a:t>
            </a:r>
            <a:r>
              <a:rPr lang="fr-CA" altLang="fr-FR" noProof="0" dirty="0" smtClean="0"/>
              <a:t> patients </a:t>
            </a:r>
            <a:r>
              <a:rPr lang="fr-CA" altLang="fr-FR" noProof="0" dirty="0" err="1" smtClean="0"/>
              <a:t>with</a:t>
            </a:r>
            <a:r>
              <a:rPr lang="fr-CA" altLang="fr-FR" noProof="0" dirty="0" smtClean="0"/>
              <a:t> </a:t>
            </a:r>
            <a:r>
              <a:rPr lang="fr-CA" altLang="fr-FR" noProof="0" dirty="0" err="1" smtClean="0"/>
              <a:t>chronic</a:t>
            </a:r>
            <a:r>
              <a:rPr lang="fr-CA" altLang="fr-FR" noProof="0" dirty="0" smtClean="0"/>
              <a:t> and </a:t>
            </a:r>
            <a:r>
              <a:rPr lang="fr-CA" altLang="fr-FR" noProof="0" dirty="0" err="1" smtClean="0"/>
              <a:t>episodic</a:t>
            </a:r>
            <a:r>
              <a:rPr lang="fr-CA" altLang="fr-FR" noProof="0" dirty="0" smtClean="0"/>
              <a:t> migraine in Canada and the USA: </a:t>
            </a:r>
            <a:r>
              <a:rPr lang="fr-CA" altLang="fr-FR" noProof="0" dirty="0" err="1" smtClean="0"/>
              <a:t>results</a:t>
            </a:r>
            <a:r>
              <a:rPr lang="fr-CA" altLang="fr-FR" noProof="0" dirty="0" smtClean="0"/>
              <a:t> </a:t>
            </a:r>
            <a:r>
              <a:rPr lang="fr-CA" altLang="fr-FR" noProof="0" dirty="0" err="1" smtClean="0"/>
              <a:t>from</a:t>
            </a:r>
            <a:r>
              <a:rPr lang="fr-CA" altLang="fr-FR" noProof="0" dirty="0" smtClean="0"/>
              <a:t> the International </a:t>
            </a:r>
            <a:r>
              <a:rPr lang="fr-CA" altLang="fr-FR" noProof="0" dirty="0" err="1" smtClean="0"/>
              <a:t>Burden</a:t>
            </a:r>
            <a:r>
              <a:rPr lang="fr-CA" altLang="fr-FR" noProof="0" dirty="0" smtClean="0"/>
              <a:t> of Migraine </a:t>
            </a:r>
            <a:r>
              <a:rPr lang="fr-CA" altLang="fr-FR" noProof="0" dirty="0" err="1" smtClean="0"/>
              <a:t>Study</a:t>
            </a:r>
            <a:r>
              <a:rPr lang="fr-CA" altLang="fr-FR" noProof="0" dirty="0" smtClean="0"/>
              <a:t> (IBMS). </a:t>
            </a:r>
            <a:r>
              <a:rPr lang="fr-CA" altLang="fr-FR" i="1" noProof="0" dirty="0" err="1" smtClean="0"/>
              <a:t>Headache</a:t>
            </a:r>
            <a:r>
              <a:rPr lang="fr-CA" altLang="fr-FR" noProof="0" dirty="0" smtClean="0"/>
              <a:t>. 2011;51(7):1058-77. </a:t>
            </a:r>
          </a:p>
          <a:p>
            <a:pPr marL="228600" indent="-228600" eaLnBrk="1" hangingPunct="1">
              <a:spcBef>
                <a:spcPct val="0"/>
              </a:spcBef>
              <a:spcAft>
                <a:spcPts val="600"/>
              </a:spcAft>
              <a:buFont typeface="+mj-lt"/>
              <a:buAutoNum type="arabicPeriod"/>
              <a:defRPr/>
            </a:pPr>
            <a:r>
              <a:rPr lang="fr-CA" altLang="fr-FR" noProof="0" dirty="0" err="1" smtClean="0"/>
              <a:t>Bloudek</a:t>
            </a:r>
            <a:r>
              <a:rPr lang="fr-CA" altLang="fr-FR" noProof="0" dirty="0" smtClean="0"/>
              <a:t> LM, Stokes M, Buse DC </a:t>
            </a:r>
            <a:r>
              <a:rPr lang="fr-CA" altLang="fr-FR" i="1" noProof="0" dirty="0" smtClean="0"/>
              <a:t>et al. </a:t>
            </a:r>
            <a:r>
              <a:rPr lang="fr-CA" altLang="fr-FR" noProof="0" dirty="0" err="1" smtClean="0"/>
              <a:t>Cost</a:t>
            </a:r>
            <a:r>
              <a:rPr lang="fr-CA" altLang="fr-FR" noProof="0" dirty="0" smtClean="0"/>
              <a:t> of </a:t>
            </a:r>
            <a:r>
              <a:rPr lang="fr-CA" altLang="fr-FR" noProof="0" dirty="0" err="1" smtClean="0"/>
              <a:t>healthcare</a:t>
            </a:r>
            <a:r>
              <a:rPr lang="fr-CA" altLang="fr-FR" noProof="0" dirty="0" smtClean="0"/>
              <a:t> for patients </a:t>
            </a:r>
            <a:r>
              <a:rPr lang="fr-CA" altLang="fr-FR" noProof="0" dirty="0" err="1" smtClean="0"/>
              <a:t>with</a:t>
            </a:r>
            <a:r>
              <a:rPr lang="fr-CA" altLang="fr-FR" noProof="0" dirty="0" smtClean="0"/>
              <a:t> migraine in five </a:t>
            </a:r>
            <a:r>
              <a:rPr lang="fr-CA" altLang="fr-FR" noProof="0" dirty="0" err="1" smtClean="0"/>
              <a:t>European</a:t>
            </a:r>
            <a:r>
              <a:rPr lang="fr-CA" altLang="fr-FR" noProof="0" dirty="0" smtClean="0"/>
              <a:t> countries: </a:t>
            </a:r>
            <a:r>
              <a:rPr lang="fr-CA" altLang="fr-FR" noProof="0" dirty="0" err="1" smtClean="0"/>
              <a:t>results</a:t>
            </a:r>
            <a:r>
              <a:rPr lang="fr-CA" altLang="fr-FR" noProof="0" dirty="0" smtClean="0"/>
              <a:t> </a:t>
            </a:r>
            <a:r>
              <a:rPr lang="fr-CA" altLang="fr-FR" noProof="0" dirty="0" err="1" smtClean="0"/>
              <a:t>from</a:t>
            </a:r>
            <a:r>
              <a:rPr lang="fr-CA" altLang="fr-FR" noProof="0" dirty="0" smtClean="0"/>
              <a:t> the International </a:t>
            </a:r>
            <a:r>
              <a:rPr lang="fr-CA" altLang="fr-FR" noProof="0" dirty="0" err="1" smtClean="0"/>
              <a:t>Burden</a:t>
            </a:r>
            <a:r>
              <a:rPr lang="fr-CA" altLang="fr-FR" noProof="0" dirty="0" smtClean="0"/>
              <a:t> of Migraine </a:t>
            </a:r>
            <a:r>
              <a:rPr lang="fr-CA" altLang="fr-FR" noProof="0" dirty="0" err="1" smtClean="0"/>
              <a:t>Study</a:t>
            </a:r>
            <a:r>
              <a:rPr lang="fr-CA" altLang="fr-FR" noProof="0" dirty="0" smtClean="0"/>
              <a:t> (IBMS). </a:t>
            </a:r>
            <a:r>
              <a:rPr lang="fr-CA" altLang="fr-FR" i="1" noProof="0" dirty="0" smtClean="0"/>
              <a:t>J </a:t>
            </a:r>
            <a:r>
              <a:rPr lang="fr-CA" altLang="fr-FR" i="1" noProof="0" dirty="0" err="1" smtClean="0"/>
              <a:t>Headache</a:t>
            </a:r>
            <a:r>
              <a:rPr lang="fr-CA" altLang="fr-FR" i="1" noProof="0" dirty="0" smtClean="0"/>
              <a:t> Pain.</a:t>
            </a:r>
            <a:r>
              <a:rPr lang="fr-CA" altLang="fr-FR" noProof="0" dirty="0" smtClean="0"/>
              <a:t> 2012;13(5):361-78.</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4963CC-4C3D-4BD8-961D-49B0BF9B61C6}" type="slidenum">
              <a:rPr lang="en-CA" altLang="fr-FR" smtClean="0"/>
              <a:pPr fontAlgn="base">
                <a:spcBef>
                  <a:spcPct val="0"/>
                </a:spcBef>
                <a:spcAft>
                  <a:spcPct val="0"/>
                </a:spcAft>
                <a:defRPr/>
              </a:pPr>
              <a:t>44</a:t>
            </a:fld>
            <a:endParaRPr lang="en-CA" alt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600"/>
              </a:spcAft>
              <a:defRPr/>
            </a:pPr>
            <a:r>
              <a:rPr lang="fr-CA" b="1" dirty="0" err="1" smtClean="0"/>
              <a:t>Speaker’s</a:t>
            </a:r>
            <a:r>
              <a:rPr lang="fr-CA" b="1" dirty="0" smtClean="0"/>
              <a:t> Notes</a:t>
            </a:r>
          </a:p>
          <a:p>
            <a:pPr fontAlgn="auto">
              <a:spcBef>
                <a:spcPts val="0"/>
              </a:spcBef>
              <a:spcAft>
                <a:spcPts val="600"/>
              </a:spcAft>
              <a:defRPr/>
            </a:pPr>
            <a:r>
              <a:rPr lang="fr-CA" noProof="0" dirty="0" smtClean="0"/>
              <a:t>La migraine est associée au même niveau de handicap que la démence,</a:t>
            </a:r>
            <a:r>
              <a:rPr lang="fr-CA" baseline="0" noProof="0" dirty="0" smtClean="0"/>
              <a:t> la</a:t>
            </a:r>
            <a:r>
              <a:rPr lang="fr-CA" noProof="0" dirty="0" smtClean="0"/>
              <a:t> tétraplégie et la psychose aiguë</a:t>
            </a:r>
            <a:r>
              <a:rPr lang="fr-CA" baseline="30000" noProof="0" dirty="0" smtClean="0"/>
              <a:t>2 </a:t>
            </a:r>
            <a:r>
              <a:rPr lang="fr-CA" noProof="0" dirty="0" smtClean="0"/>
              <a:t>et représente 1,3 % des années</a:t>
            </a:r>
            <a:r>
              <a:rPr lang="fr-CA" baseline="0" noProof="0" dirty="0" smtClean="0"/>
              <a:t> vécues avec une invalidité</a:t>
            </a:r>
            <a:r>
              <a:rPr lang="fr-CA" baseline="30000" noProof="0" dirty="0" smtClean="0"/>
              <a:t>1. </a:t>
            </a:r>
            <a:r>
              <a:rPr lang="fr-CA" noProof="0" dirty="0" smtClean="0"/>
              <a:t>La migraine est également associée à des coûts de soins de santé importants</a:t>
            </a:r>
            <a:r>
              <a:rPr lang="fr-CA" baseline="30000" noProof="0" dirty="0" smtClean="0"/>
              <a:t>4,5. </a:t>
            </a:r>
            <a:r>
              <a:rPr lang="fr-CA" noProof="0" dirty="0" smtClean="0"/>
              <a:t>Le chiffre sur cette diapositive</a:t>
            </a:r>
            <a:r>
              <a:rPr lang="fr-CA" baseline="0" noProof="0" dirty="0" smtClean="0"/>
              <a:t> décrit l’impact économique de la migraine en </a:t>
            </a:r>
            <a:r>
              <a:rPr lang="fr-CA" dirty="0" smtClean="0"/>
              <a:t>Europe. </a:t>
            </a:r>
            <a:endParaRPr lang="fr-CA" baseline="30000" dirty="0" smtClean="0"/>
          </a:p>
          <a:p>
            <a:pPr eaLnBrk="1" hangingPunct="1">
              <a:spcBef>
                <a:spcPct val="0"/>
              </a:spcBef>
              <a:spcAft>
                <a:spcPts val="600"/>
              </a:spcAft>
              <a:defRPr/>
            </a:pPr>
            <a:r>
              <a:rPr lang="fr-CA" altLang="fr-FR" b="1" dirty="0" err="1" smtClean="0"/>
              <a:t>References</a:t>
            </a:r>
            <a:endParaRPr lang="fr-CA" altLang="fr-FR" b="1" dirty="0" smtClean="0"/>
          </a:p>
          <a:p>
            <a:pPr marL="228600" indent="-228600" eaLnBrk="1" hangingPunct="1">
              <a:spcBef>
                <a:spcPct val="0"/>
              </a:spcBef>
              <a:spcAft>
                <a:spcPts val="600"/>
              </a:spcAft>
              <a:buFont typeface="+mj-lt"/>
              <a:buAutoNum type="arabicPeriod"/>
              <a:defRPr/>
            </a:pPr>
            <a:r>
              <a:rPr lang="fr-CA" altLang="fr-FR" dirty="0" smtClean="0"/>
              <a:t>World </a:t>
            </a:r>
            <a:r>
              <a:rPr lang="fr-CA" altLang="fr-FR" dirty="0" err="1" smtClean="0"/>
              <a:t>Health</a:t>
            </a:r>
            <a:r>
              <a:rPr lang="fr-CA" altLang="fr-FR" dirty="0" smtClean="0"/>
              <a:t> </a:t>
            </a:r>
            <a:r>
              <a:rPr lang="fr-CA" altLang="fr-FR" dirty="0" err="1" smtClean="0"/>
              <a:t>Organization</a:t>
            </a:r>
            <a:r>
              <a:rPr lang="fr-CA" altLang="fr-FR" dirty="0" smtClean="0"/>
              <a:t>. </a:t>
            </a:r>
            <a:r>
              <a:rPr lang="fr-CA" altLang="fr-FR" dirty="0" err="1" smtClean="0"/>
              <a:t>Headache</a:t>
            </a:r>
            <a:r>
              <a:rPr lang="fr-CA" altLang="fr-FR" dirty="0" smtClean="0"/>
              <a:t> </a:t>
            </a:r>
            <a:r>
              <a:rPr lang="fr-CA" altLang="fr-FR" dirty="0" err="1" smtClean="0"/>
              <a:t>disorders</a:t>
            </a:r>
            <a:r>
              <a:rPr lang="fr-CA" altLang="fr-FR" dirty="0" smtClean="0"/>
              <a:t>. </a:t>
            </a:r>
            <a:r>
              <a:rPr lang="fr-CA" altLang="fr-FR" dirty="0" err="1" smtClean="0"/>
              <a:t>Fact</a:t>
            </a:r>
            <a:r>
              <a:rPr lang="fr-CA" altLang="fr-FR" dirty="0" smtClean="0"/>
              <a:t> </a:t>
            </a:r>
            <a:r>
              <a:rPr lang="fr-CA" altLang="fr-FR" dirty="0" err="1" smtClean="0"/>
              <a:t>sheet</a:t>
            </a:r>
            <a:r>
              <a:rPr lang="fr-CA" altLang="fr-FR" dirty="0" smtClean="0"/>
              <a:t> </a:t>
            </a:r>
            <a:r>
              <a:rPr lang="fr-CA" altLang="fr-FR" dirty="0" err="1" smtClean="0"/>
              <a:t>number</a:t>
            </a:r>
            <a:r>
              <a:rPr lang="fr-CA" altLang="fr-FR" dirty="0" smtClean="0"/>
              <a:t> 277. 2012. </a:t>
            </a:r>
            <a:r>
              <a:rPr lang="fr-CA" altLang="fr-FR" dirty="0" err="1" smtClean="0"/>
              <a:t>Available</a:t>
            </a:r>
            <a:r>
              <a:rPr lang="fr-CA" altLang="fr-FR" dirty="0" smtClean="0"/>
              <a:t> </a:t>
            </a:r>
            <a:r>
              <a:rPr lang="fr-CA" altLang="fr-FR" dirty="0" err="1" smtClean="0"/>
              <a:t>at</a:t>
            </a:r>
            <a:r>
              <a:rPr lang="fr-CA" altLang="fr-FR" dirty="0" smtClean="0"/>
              <a:t>: http://www.who.int/mediacentre/factsheets/fs277/en/.</a:t>
            </a:r>
          </a:p>
          <a:p>
            <a:pPr marL="228600" indent="-228600" eaLnBrk="1" hangingPunct="1">
              <a:spcBef>
                <a:spcPct val="0"/>
              </a:spcBef>
              <a:spcAft>
                <a:spcPts val="600"/>
              </a:spcAft>
              <a:buFont typeface="+mj-lt"/>
              <a:buAutoNum type="arabicPeriod"/>
              <a:defRPr/>
            </a:pPr>
            <a:r>
              <a:rPr lang="fr-CA" altLang="fr-FR" dirty="0" err="1" smtClean="0"/>
              <a:t>Harwood</a:t>
            </a:r>
            <a:r>
              <a:rPr lang="fr-CA" altLang="fr-FR" dirty="0" smtClean="0"/>
              <a:t> RH, </a:t>
            </a:r>
            <a:r>
              <a:rPr lang="fr-CA" altLang="fr-FR" dirty="0" err="1" smtClean="0"/>
              <a:t>Sayer</a:t>
            </a:r>
            <a:r>
              <a:rPr lang="fr-CA" altLang="fr-FR" dirty="0" smtClean="0"/>
              <a:t> AA, </a:t>
            </a:r>
            <a:r>
              <a:rPr lang="fr-CA" altLang="fr-FR" dirty="0" err="1" smtClean="0"/>
              <a:t>Hirschfeld</a:t>
            </a:r>
            <a:r>
              <a:rPr lang="fr-CA" altLang="fr-FR" dirty="0" smtClean="0"/>
              <a:t> M. </a:t>
            </a:r>
            <a:r>
              <a:rPr lang="fr-CA" altLang="fr-FR" dirty="0" err="1" smtClean="0"/>
              <a:t>Current</a:t>
            </a:r>
            <a:r>
              <a:rPr lang="fr-CA" altLang="fr-FR" dirty="0" smtClean="0"/>
              <a:t> and future </a:t>
            </a:r>
            <a:r>
              <a:rPr lang="fr-CA" altLang="fr-FR" dirty="0" err="1" smtClean="0"/>
              <a:t>worldwide</a:t>
            </a:r>
            <a:r>
              <a:rPr lang="fr-CA" altLang="fr-FR" dirty="0" smtClean="0"/>
              <a:t> </a:t>
            </a:r>
            <a:r>
              <a:rPr lang="fr-CA" altLang="fr-FR" dirty="0" err="1" smtClean="0"/>
              <a:t>prevalence</a:t>
            </a:r>
            <a:r>
              <a:rPr lang="fr-CA" altLang="fr-FR" dirty="0" smtClean="0"/>
              <a:t> of </a:t>
            </a:r>
            <a:r>
              <a:rPr lang="fr-CA" altLang="fr-FR" dirty="0" err="1" smtClean="0"/>
              <a:t>dependency</a:t>
            </a:r>
            <a:r>
              <a:rPr lang="fr-CA" altLang="fr-FR" dirty="0" smtClean="0"/>
              <a:t>, </a:t>
            </a:r>
            <a:r>
              <a:rPr lang="fr-CA" altLang="fr-FR" dirty="0" err="1" smtClean="0"/>
              <a:t>its</a:t>
            </a:r>
            <a:r>
              <a:rPr lang="fr-CA" altLang="fr-FR" dirty="0" smtClean="0"/>
              <a:t> </a:t>
            </a:r>
            <a:r>
              <a:rPr lang="fr-CA" altLang="fr-FR" dirty="0" err="1" smtClean="0"/>
              <a:t>relationship</a:t>
            </a:r>
            <a:r>
              <a:rPr lang="fr-CA" altLang="fr-FR" dirty="0" smtClean="0"/>
              <a:t> to total population, and </a:t>
            </a:r>
            <a:r>
              <a:rPr lang="fr-CA" altLang="fr-FR" dirty="0" err="1" smtClean="0"/>
              <a:t>dependency</a:t>
            </a:r>
            <a:r>
              <a:rPr lang="fr-CA" altLang="fr-FR" dirty="0" smtClean="0"/>
              <a:t> ratios. </a:t>
            </a:r>
            <a:r>
              <a:rPr lang="fr-CA" altLang="fr-FR" i="1" dirty="0" smtClean="0"/>
              <a:t>Bull World </a:t>
            </a:r>
            <a:r>
              <a:rPr lang="fr-CA" altLang="fr-FR" i="1" dirty="0" err="1" smtClean="0"/>
              <a:t>Health</a:t>
            </a:r>
            <a:r>
              <a:rPr lang="fr-CA" altLang="fr-FR" i="1" dirty="0" smtClean="0"/>
              <a:t> </a:t>
            </a:r>
            <a:r>
              <a:rPr lang="fr-CA" altLang="fr-FR" i="1" dirty="0" err="1" smtClean="0"/>
              <a:t>Organ</a:t>
            </a:r>
            <a:r>
              <a:rPr lang="fr-CA" altLang="fr-FR" dirty="0" smtClean="0"/>
              <a:t>. 2004; 82(4): 251-8.</a:t>
            </a:r>
          </a:p>
          <a:p>
            <a:pPr marL="228600" indent="-228600" eaLnBrk="1" hangingPunct="1">
              <a:spcBef>
                <a:spcPct val="0"/>
              </a:spcBef>
              <a:spcAft>
                <a:spcPts val="600"/>
              </a:spcAft>
              <a:buFont typeface="+mj-lt"/>
              <a:buAutoNum type="arabicPeriod"/>
              <a:defRPr/>
            </a:pPr>
            <a:r>
              <a:rPr lang="fr-CA" altLang="fr-FR" dirty="0" smtClean="0"/>
              <a:t>Steiner TJ, </a:t>
            </a:r>
            <a:r>
              <a:rPr lang="fr-CA" altLang="fr-FR" dirty="0" err="1" smtClean="0"/>
              <a:t>Stovner</a:t>
            </a:r>
            <a:r>
              <a:rPr lang="fr-CA" altLang="fr-FR" dirty="0" smtClean="0"/>
              <a:t> LJ, </a:t>
            </a:r>
            <a:r>
              <a:rPr lang="fr-CA" altLang="fr-FR" dirty="0" err="1" smtClean="0"/>
              <a:t>Birbeck</a:t>
            </a:r>
            <a:r>
              <a:rPr lang="fr-CA" altLang="fr-FR" dirty="0" smtClean="0"/>
              <a:t> GL. Migraine: the </a:t>
            </a:r>
            <a:r>
              <a:rPr lang="fr-CA" altLang="fr-FR" dirty="0" err="1" smtClean="0"/>
              <a:t>seventh</a:t>
            </a:r>
            <a:r>
              <a:rPr lang="fr-CA" altLang="fr-FR" dirty="0" smtClean="0"/>
              <a:t> </a:t>
            </a:r>
            <a:r>
              <a:rPr lang="fr-CA" altLang="fr-FR" dirty="0" err="1" smtClean="0"/>
              <a:t>disabler</a:t>
            </a:r>
            <a:r>
              <a:rPr lang="fr-CA" altLang="fr-FR" dirty="0" smtClean="0"/>
              <a:t>. </a:t>
            </a:r>
            <a:r>
              <a:rPr lang="fr-CA" altLang="fr-FR" i="1" dirty="0" smtClean="0"/>
              <a:t>J </a:t>
            </a:r>
            <a:r>
              <a:rPr lang="fr-CA" altLang="fr-FR" i="1" dirty="0" err="1" smtClean="0"/>
              <a:t>Headache</a:t>
            </a:r>
            <a:r>
              <a:rPr lang="fr-CA" altLang="fr-FR" i="1" dirty="0" smtClean="0"/>
              <a:t> Pain. </a:t>
            </a:r>
            <a:r>
              <a:rPr lang="fr-CA" altLang="fr-FR" dirty="0" smtClean="0"/>
              <a:t>2013;14(1):1.</a:t>
            </a:r>
          </a:p>
          <a:p>
            <a:pPr marL="228600" indent="-228600" eaLnBrk="1" hangingPunct="1">
              <a:spcBef>
                <a:spcPct val="0"/>
              </a:spcBef>
              <a:spcAft>
                <a:spcPts val="600"/>
              </a:spcAft>
              <a:buFont typeface="+mj-lt"/>
              <a:buAutoNum type="arabicPeriod"/>
              <a:defRPr/>
            </a:pPr>
            <a:r>
              <a:rPr lang="fr-CA" altLang="fr-FR" dirty="0" smtClean="0"/>
              <a:t>Stokes M, Becker WJ, Lipton RB </a:t>
            </a:r>
            <a:r>
              <a:rPr lang="fr-CA" altLang="fr-FR" i="1" dirty="0" smtClean="0"/>
              <a:t>et al. </a:t>
            </a:r>
            <a:r>
              <a:rPr lang="fr-CA" altLang="fr-FR" dirty="0" err="1" smtClean="0"/>
              <a:t>Cost</a:t>
            </a:r>
            <a:r>
              <a:rPr lang="fr-CA" altLang="fr-FR" dirty="0" smtClean="0"/>
              <a:t> of </a:t>
            </a:r>
            <a:r>
              <a:rPr lang="fr-CA" altLang="fr-FR" dirty="0" err="1" smtClean="0"/>
              <a:t>health</a:t>
            </a:r>
            <a:r>
              <a:rPr lang="fr-CA" altLang="fr-FR" dirty="0" smtClean="0"/>
              <a:t> care </a:t>
            </a:r>
            <a:r>
              <a:rPr lang="fr-CA" altLang="fr-FR" dirty="0" err="1" smtClean="0"/>
              <a:t>among</a:t>
            </a:r>
            <a:r>
              <a:rPr lang="fr-CA" altLang="fr-FR" dirty="0" smtClean="0"/>
              <a:t> patients </a:t>
            </a:r>
            <a:r>
              <a:rPr lang="fr-CA" altLang="fr-FR" dirty="0" err="1" smtClean="0"/>
              <a:t>with</a:t>
            </a:r>
            <a:r>
              <a:rPr lang="fr-CA" altLang="fr-FR" dirty="0" smtClean="0"/>
              <a:t> </a:t>
            </a:r>
            <a:r>
              <a:rPr lang="fr-CA" altLang="fr-FR" dirty="0" err="1" smtClean="0"/>
              <a:t>chronic</a:t>
            </a:r>
            <a:r>
              <a:rPr lang="fr-CA" altLang="fr-FR" dirty="0" smtClean="0"/>
              <a:t> and </a:t>
            </a:r>
            <a:r>
              <a:rPr lang="fr-CA" altLang="fr-FR" dirty="0" err="1" smtClean="0"/>
              <a:t>episodic</a:t>
            </a:r>
            <a:r>
              <a:rPr lang="fr-CA" altLang="fr-FR" dirty="0" smtClean="0"/>
              <a:t> migraine in Canada and the USA: </a:t>
            </a:r>
            <a:r>
              <a:rPr lang="fr-CA" altLang="fr-FR" dirty="0" err="1" smtClean="0"/>
              <a:t>results</a:t>
            </a:r>
            <a:r>
              <a:rPr lang="fr-CA" altLang="fr-FR" dirty="0" smtClean="0"/>
              <a:t> </a:t>
            </a:r>
            <a:r>
              <a:rPr lang="fr-CA" altLang="fr-FR" dirty="0" err="1" smtClean="0"/>
              <a:t>from</a:t>
            </a:r>
            <a:r>
              <a:rPr lang="fr-CA" altLang="fr-FR" dirty="0" smtClean="0"/>
              <a:t> the International </a:t>
            </a:r>
            <a:r>
              <a:rPr lang="fr-CA" altLang="fr-FR" dirty="0" err="1" smtClean="0"/>
              <a:t>Burden</a:t>
            </a:r>
            <a:r>
              <a:rPr lang="fr-CA" altLang="fr-FR" dirty="0" smtClean="0"/>
              <a:t> of Migraine </a:t>
            </a:r>
            <a:r>
              <a:rPr lang="fr-CA" altLang="fr-FR" dirty="0" err="1" smtClean="0"/>
              <a:t>Study</a:t>
            </a:r>
            <a:r>
              <a:rPr lang="fr-CA" altLang="fr-FR" dirty="0" smtClean="0"/>
              <a:t> (IBMS). </a:t>
            </a:r>
            <a:r>
              <a:rPr lang="fr-CA" altLang="fr-FR" i="1" dirty="0" err="1" smtClean="0"/>
              <a:t>Headache</a:t>
            </a:r>
            <a:r>
              <a:rPr lang="fr-CA" altLang="fr-FR" dirty="0" smtClean="0"/>
              <a:t>. 2011;51(7):1058-77. </a:t>
            </a:r>
          </a:p>
          <a:p>
            <a:pPr marL="228600" indent="-228600" eaLnBrk="1" hangingPunct="1">
              <a:spcBef>
                <a:spcPct val="0"/>
              </a:spcBef>
              <a:spcAft>
                <a:spcPts val="600"/>
              </a:spcAft>
              <a:buFont typeface="+mj-lt"/>
              <a:buAutoNum type="arabicPeriod"/>
              <a:defRPr/>
            </a:pPr>
            <a:r>
              <a:rPr lang="fr-CA" altLang="fr-FR" dirty="0" err="1" smtClean="0"/>
              <a:t>Bloudek</a:t>
            </a:r>
            <a:r>
              <a:rPr lang="fr-CA" altLang="fr-FR" dirty="0" smtClean="0"/>
              <a:t> LM, Stokes M, Buse DC </a:t>
            </a:r>
            <a:r>
              <a:rPr lang="fr-CA" altLang="fr-FR" i="1" dirty="0" smtClean="0"/>
              <a:t>et al. </a:t>
            </a:r>
            <a:r>
              <a:rPr lang="fr-CA" altLang="fr-FR" dirty="0" err="1" smtClean="0"/>
              <a:t>Cost</a:t>
            </a:r>
            <a:r>
              <a:rPr lang="fr-CA" altLang="fr-FR" dirty="0" smtClean="0"/>
              <a:t> of </a:t>
            </a:r>
            <a:r>
              <a:rPr lang="fr-CA" altLang="fr-FR" dirty="0" err="1" smtClean="0"/>
              <a:t>healthcare</a:t>
            </a:r>
            <a:r>
              <a:rPr lang="fr-CA" altLang="fr-FR" dirty="0" smtClean="0"/>
              <a:t> for patients </a:t>
            </a:r>
            <a:r>
              <a:rPr lang="fr-CA" altLang="fr-FR" dirty="0" err="1" smtClean="0"/>
              <a:t>with</a:t>
            </a:r>
            <a:r>
              <a:rPr lang="fr-CA" altLang="fr-FR" dirty="0" smtClean="0"/>
              <a:t> migraine in five </a:t>
            </a:r>
            <a:r>
              <a:rPr lang="fr-CA" altLang="fr-FR" dirty="0" err="1" smtClean="0"/>
              <a:t>European</a:t>
            </a:r>
            <a:r>
              <a:rPr lang="fr-CA" altLang="fr-FR" dirty="0" smtClean="0"/>
              <a:t> countries: </a:t>
            </a:r>
            <a:r>
              <a:rPr lang="fr-CA" altLang="fr-FR" dirty="0" err="1" smtClean="0"/>
              <a:t>results</a:t>
            </a:r>
            <a:r>
              <a:rPr lang="fr-CA" altLang="fr-FR" dirty="0" smtClean="0"/>
              <a:t> </a:t>
            </a:r>
            <a:r>
              <a:rPr lang="fr-CA" altLang="fr-FR" dirty="0" err="1" smtClean="0"/>
              <a:t>from</a:t>
            </a:r>
            <a:r>
              <a:rPr lang="fr-CA" altLang="fr-FR" dirty="0" smtClean="0"/>
              <a:t> the International </a:t>
            </a:r>
            <a:r>
              <a:rPr lang="fr-CA" altLang="fr-FR" dirty="0" err="1" smtClean="0"/>
              <a:t>Burden</a:t>
            </a:r>
            <a:r>
              <a:rPr lang="fr-CA" altLang="fr-FR" dirty="0" smtClean="0"/>
              <a:t> of Migraine </a:t>
            </a:r>
            <a:r>
              <a:rPr lang="fr-CA" altLang="fr-FR" dirty="0" err="1" smtClean="0"/>
              <a:t>Study</a:t>
            </a:r>
            <a:r>
              <a:rPr lang="fr-CA" altLang="fr-FR" dirty="0" smtClean="0"/>
              <a:t> (IBMS). </a:t>
            </a:r>
            <a:r>
              <a:rPr lang="fr-CA" altLang="fr-FR" i="1" dirty="0" smtClean="0"/>
              <a:t>J </a:t>
            </a:r>
            <a:r>
              <a:rPr lang="fr-CA" altLang="fr-FR" i="1" dirty="0" err="1" smtClean="0"/>
              <a:t>Headache</a:t>
            </a:r>
            <a:r>
              <a:rPr lang="fr-CA" altLang="fr-FR" i="1" dirty="0" smtClean="0"/>
              <a:t> Pain.</a:t>
            </a:r>
            <a:r>
              <a:rPr lang="fr-CA" altLang="fr-FR" dirty="0" smtClean="0"/>
              <a:t> 2012;13(5):361-78.</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C85FA9-996F-45A2-B0E2-5A88F05B8F35}" type="slidenum">
              <a:rPr lang="en-CA" altLang="fr-FR" smtClean="0"/>
              <a:pPr fontAlgn="base">
                <a:spcBef>
                  <a:spcPct val="0"/>
                </a:spcBef>
                <a:spcAft>
                  <a:spcPct val="0"/>
                </a:spcAft>
                <a:defRPr/>
              </a:pPr>
              <a:t>45</a:t>
            </a:fld>
            <a:endParaRPr lang="en-CA" alt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609"/>
              </a:spcAft>
              <a:defRPr/>
            </a:pPr>
            <a:r>
              <a:rPr lang="fr-CA" b="1" noProof="0" dirty="0" err="1" smtClean="0"/>
              <a:t>Speaker’s</a:t>
            </a:r>
            <a:r>
              <a:rPr lang="fr-CA" b="1" noProof="0" dirty="0" smtClean="0"/>
              <a:t> Notes</a:t>
            </a:r>
          </a:p>
          <a:p>
            <a:pPr eaLnBrk="1" fontAlgn="auto" hangingPunct="1">
              <a:spcBef>
                <a:spcPts val="0"/>
              </a:spcBef>
              <a:spcAft>
                <a:spcPts val="609"/>
              </a:spcAft>
              <a:defRPr/>
            </a:pPr>
            <a:r>
              <a:rPr lang="fr-CA" noProof="0" dirty="0" smtClean="0"/>
              <a:t>Pour de</a:t>
            </a:r>
            <a:r>
              <a:rPr lang="fr-CA" baseline="0" noProof="0" dirty="0" smtClean="0"/>
              <a:t> nombreux</a:t>
            </a:r>
            <a:r>
              <a:rPr lang="fr-CA" noProof="0" dirty="0" smtClean="0"/>
              <a:t> patients, la migraine a</a:t>
            </a:r>
            <a:r>
              <a:rPr lang="fr-CA" baseline="0" noProof="0" dirty="0" smtClean="0"/>
              <a:t> un impact négatif important sur la vie quotidienne. Ceci peut se mesurer à l’aide du temps non passé à des activités habituelles comme le travail, les activités sociales et les responsabilités domestiques</a:t>
            </a:r>
            <a:r>
              <a:rPr lang="fr-CA" noProof="0" dirty="0" smtClean="0"/>
              <a:t>.</a:t>
            </a:r>
          </a:p>
          <a:p>
            <a:pPr eaLnBrk="1" fontAlgn="auto" hangingPunct="1">
              <a:spcBef>
                <a:spcPts val="0"/>
              </a:spcBef>
              <a:spcAft>
                <a:spcPts val="609"/>
              </a:spcAft>
              <a:defRPr/>
            </a:pPr>
            <a:r>
              <a:rPr lang="fr-CA" b="1" noProof="0" dirty="0" err="1" smtClean="0"/>
              <a:t>Reference</a:t>
            </a:r>
            <a:endParaRPr lang="fr-CA" b="1" noProof="0" dirty="0" smtClean="0"/>
          </a:p>
          <a:p>
            <a:pPr eaLnBrk="1" fontAlgn="auto" hangingPunct="1">
              <a:spcBef>
                <a:spcPts val="0"/>
              </a:spcBef>
              <a:spcAft>
                <a:spcPts val="609"/>
              </a:spcAft>
              <a:defRPr/>
            </a:pPr>
            <a:r>
              <a:rPr lang="fr-CA" spc="-20" noProof="0" dirty="0" smtClean="0"/>
              <a:t>Lipton RB, Stewart WF, </a:t>
            </a:r>
            <a:r>
              <a:rPr lang="fr-CA" spc="-20" noProof="0" dirty="0" err="1" smtClean="0"/>
              <a:t>Diamond</a:t>
            </a:r>
            <a:r>
              <a:rPr lang="fr-CA" spc="-20" noProof="0" dirty="0" smtClean="0"/>
              <a:t> S </a:t>
            </a:r>
            <a:r>
              <a:rPr lang="fr-CA" i="1" spc="-20" noProof="0" dirty="0" smtClean="0"/>
              <a:t>et al.</a:t>
            </a:r>
            <a:r>
              <a:rPr lang="fr-CA" spc="-20" noProof="0" dirty="0" smtClean="0"/>
              <a:t> </a:t>
            </a:r>
            <a:r>
              <a:rPr lang="fr-CA" spc="-20" noProof="0" dirty="0" err="1" smtClean="0"/>
              <a:t>Prevalence</a:t>
            </a:r>
            <a:r>
              <a:rPr lang="fr-CA" spc="-20" noProof="0" dirty="0" smtClean="0"/>
              <a:t> and </a:t>
            </a:r>
            <a:r>
              <a:rPr lang="fr-CA" spc="-20" noProof="0" dirty="0" err="1" smtClean="0"/>
              <a:t>burden</a:t>
            </a:r>
            <a:r>
              <a:rPr lang="fr-CA" spc="-20" noProof="0" dirty="0" smtClean="0"/>
              <a:t> of migraine in the United States: data </a:t>
            </a:r>
            <a:r>
              <a:rPr lang="fr-CA" spc="-20" noProof="0" dirty="0" err="1" smtClean="0"/>
              <a:t>from</a:t>
            </a:r>
            <a:r>
              <a:rPr lang="fr-CA" spc="-20" noProof="0" dirty="0" smtClean="0"/>
              <a:t> the American Migraine </a:t>
            </a:r>
            <a:r>
              <a:rPr lang="fr-CA" spc="-20" noProof="0" dirty="0" err="1" smtClean="0"/>
              <a:t>Study</a:t>
            </a:r>
            <a:r>
              <a:rPr lang="fr-CA" spc="-20" noProof="0" dirty="0" smtClean="0"/>
              <a:t> II. </a:t>
            </a:r>
            <a:r>
              <a:rPr lang="fr-CA" spc="-20" noProof="0" dirty="0" err="1" smtClean="0"/>
              <a:t>Headache</a:t>
            </a:r>
            <a:r>
              <a:rPr lang="fr-CA" spc="-20" noProof="0" dirty="0" smtClean="0"/>
              <a:t>. 2001;41(7):646-57.</a:t>
            </a:r>
            <a:endParaRPr lang="fr-CA" spc="-20" noProof="0" dirty="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64F9E6-4D6A-40C4-9915-08311FAAFE81}" type="slidenum">
              <a:rPr lang="en-CA" altLang="fr-FR" smtClean="0"/>
              <a:pPr fontAlgn="base">
                <a:spcBef>
                  <a:spcPct val="0"/>
                </a:spcBef>
                <a:spcAft>
                  <a:spcPct val="0"/>
                </a:spcAft>
                <a:defRPr/>
              </a:pPr>
              <a:t>46</a:t>
            </a:fld>
            <a:endParaRPr lang="en-CA" alt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Il y a une forte corrélation entre la migraine et un certain nombre d’autres maladies, notamment l’anxiété, la dépression, les</a:t>
            </a:r>
            <a:r>
              <a:rPr lang="fr-CA" altLang="en-US" baseline="0" noProof="0" dirty="0" smtClean="0"/>
              <a:t> troubles du sommeil, les troubles de la douleur chronique</a:t>
            </a:r>
            <a:r>
              <a:rPr lang="fr-CA" altLang="en-US" noProof="0" dirty="0" smtClean="0"/>
              <a:t>, l’épilepsie et les vertiges. En outre, la migraine avec aura (mais</a:t>
            </a:r>
            <a:r>
              <a:rPr lang="fr-CA" altLang="en-US" baseline="0" noProof="0" dirty="0" smtClean="0"/>
              <a:t> pas la mi</a:t>
            </a:r>
            <a:r>
              <a:rPr lang="fr-CA" altLang="en-US" noProof="0" dirty="0" smtClean="0"/>
              <a:t>graine sans aura) est un facteur de risque d’AVC ischémique et de lésions cérébrales de l’IRM, en particulier</a:t>
            </a:r>
            <a:r>
              <a:rPr lang="fr-CA" altLang="en-US" baseline="0" noProof="0" dirty="0" smtClean="0"/>
              <a:t> chez les femmes migraineuses souffrant de crises fréquentes</a:t>
            </a:r>
            <a:r>
              <a:rPr lang="fr-CA" altLang="en-US" noProof="0" dirty="0" smtClean="0"/>
              <a:t>. </a:t>
            </a:r>
          </a:p>
          <a:p>
            <a:pPr>
              <a:spcBef>
                <a:spcPct val="0"/>
              </a:spcBef>
              <a:spcAft>
                <a:spcPts val="600"/>
              </a:spcAft>
            </a:pPr>
            <a:r>
              <a:rPr lang="fr-CA" altLang="en-US" noProof="0" dirty="0" smtClean="0"/>
              <a:t>Le développement de la migraine à</a:t>
            </a:r>
            <a:r>
              <a:rPr lang="fr-CA" altLang="en-US" baseline="0" noProof="0" dirty="0" smtClean="0"/>
              <a:t> l’âge adulte est associé à l’anxiété, les abus et les antécédents de mal des transports dans l’enfance</a:t>
            </a:r>
            <a:r>
              <a:rPr lang="fr-CA" altLang="en-US" noProof="0" dirty="0" smtClean="0"/>
              <a:t>.</a:t>
            </a:r>
          </a:p>
          <a:p>
            <a:pPr>
              <a:spcBef>
                <a:spcPct val="0"/>
              </a:spcBef>
              <a:spcAft>
                <a:spcPts val="600"/>
              </a:spcAft>
            </a:pPr>
            <a:r>
              <a:rPr lang="fr-CA" altLang="en-US" b="1" noProof="0" dirty="0" err="1" smtClean="0"/>
              <a:t>References</a:t>
            </a:r>
            <a:endParaRPr lang="fr-CA" altLang="en-US" b="1" noProof="0" dirty="0" smtClean="0"/>
          </a:p>
          <a:p>
            <a:pPr>
              <a:spcBef>
                <a:spcPct val="0"/>
              </a:spcBef>
              <a:spcAft>
                <a:spcPts val="600"/>
              </a:spcAft>
            </a:pPr>
            <a:r>
              <a:rPr lang="fr-CA" altLang="en-US" noProof="0" dirty="0" err="1" smtClean="0"/>
              <a:t>Goodwin</a:t>
            </a:r>
            <a:r>
              <a:rPr lang="fr-CA" altLang="en-US" noProof="0" dirty="0" smtClean="0"/>
              <a:t> RD, </a:t>
            </a:r>
            <a:r>
              <a:rPr lang="fr-CA" altLang="en-US" noProof="0" dirty="0" err="1" smtClean="0"/>
              <a:t>Hoven</a:t>
            </a:r>
            <a:r>
              <a:rPr lang="fr-CA" altLang="en-US" noProof="0" dirty="0" smtClean="0"/>
              <a:t> CW, </a:t>
            </a:r>
            <a:r>
              <a:rPr lang="fr-CA" altLang="en-US" noProof="0" dirty="0" err="1" smtClean="0"/>
              <a:t>Murison</a:t>
            </a:r>
            <a:r>
              <a:rPr lang="fr-CA" altLang="en-US" noProof="0" dirty="0" smtClean="0"/>
              <a:t> R, </a:t>
            </a:r>
            <a:r>
              <a:rPr lang="fr-CA" altLang="en-US" noProof="0" dirty="0" err="1" smtClean="0"/>
              <a:t>Hotopf</a:t>
            </a:r>
            <a:r>
              <a:rPr lang="fr-CA" altLang="en-US" noProof="0" dirty="0" smtClean="0"/>
              <a:t> M. Association </a:t>
            </a:r>
            <a:r>
              <a:rPr lang="fr-CA" altLang="en-US" noProof="0" dirty="0" err="1" smtClean="0"/>
              <a:t>between</a:t>
            </a:r>
            <a:r>
              <a:rPr lang="fr-CA" altLang="en-US" noProof="0" dirty="0" smtClean="0"/>
              <a:t> </a:t>
            </a:r>
            <a:r>
              <a:rPr lang="fr-CA" altLang="en-US" noProof="0" dirty="0" err="1" smtClean="0"/>
              <a:t>childhood</a:t>
            </a:r>
            <a:r>
              <a:rPr lang="fr-CA" altLang="en-US" noProof="0" dirty="0" smtClean="0"/>
              <a:t> </a:t>
            </a:r>
            <a:r>
              <a:rPr lang="fr-CA" altLang="en-US" noProof="0" dirty="0" err="1" smtClean="0"/>
              <a:t>physical</a:t>
            </a:r>
            <a:r>
              <a:rPr lang="fr-CA" altLang="en-US" noProof="0" dirty="0" smtClean="0"/>
              <a:t> abuse and </a:t>
            </a:r>
            <a:r>
              <a:rPr lang="fr-CA" altLang="en-US" noProof="0" dirty="0" err="1" smtClean="0"/>
              <a:t>gastrointestinal</a:t>
            </a:r>
            <a:r>
              <a:rPr lang="fr-CA" altLang="en-US" noProof="0" dirty="0" smtClean="0"/>
              <a:t> </a:t>
            </a:r>
            <a:r>
              <a:rPr lang="fr-CA" altLang="en-US" noProof="0" dirty="0" err="1" smtClean="0"/>
              <a:t>disorders</a:t>
            </a:r>
            <a:r>
              <a:rPr lang="fr-CA" altLang="en-US" noProof="0" dirty="0" smtClean="0"/>
              <a:t> and migraine in </a:t>
            </a:r>
            <a:r>
              <a:rPr lang="fr-CA" altLang="en-US" noProof="0" dirty="0" err="1" smtClean="0"/>
              <a:t>adulthood</a:t>
            </a:r>
            <a:r>
              <a:rPr lang="fr-CA" altLang="en-US" noProof="0" dirty="0" smtClean="0"/>
              <a:t>. </a:t>
            </a:r>
            <a:r>
              <a:rPr lang="fr-CA" altLang="en-US" i="1" noProof="0" dirty="0" smtClean="0"/>
              <a:t>Am J Public </a:t>
            </a:r>
            <a:r>
              <a:rPr lang="fr-CA" altLang="en-US" i="1" noProof="0" dirty="0" err="1" smtClean="0"/>
              <a:t>Health</a:t>
            </a:r>
            <a:r>
              <a:rPr lang="fr-CA" altLang="en-US" noProof="0" dirty="0" smtClean="0"/>
              <a:t>. 2003;93:1065-7.</a:t>
            </a:r>
          </a:p>
          <a:p>
            <a:pPr>
              <a:spcBef>
                <a:spcPct val="0"/>
              </a:spcBef>
              <a:spcAft>
                <a:spcPts val="600"/>
              </a:spcAft>
            </a:pPr>
            <a:r>
              <a:rPr lang="fr-CA" altLang="en-US" noProof="0" dirty="0" err="1" smtClean="0"/>
              <a:t>Antonaci</a:t>
            </a:r>
            <a:r>
              <a:rPr lang="fr-CA" altLang="en-US" noProof="0" dirty="0" smtClean="0"/>
              <a:t> F, </a:t>
            </a:r>
            <a:r>
              <a:rPr lang="fr-CA" altLang="en-US" noProof="0" dirty="0" err="1" smtClean="0"/>
              <a:t>Nappi</a:t>
            </a:r>
            <a:r>
              <a:rPr lang="fr-CA" altLang="en-US" noProof="0" dirty="0" smtClean="0"/>
              <a:t> G, Galli F et al. Migraine and </a:t>
            </a:r>
            <a:r>
              <a:rPr lang="fr-CA" altLang="en-US" noProof="0" dirty="0" err="1" smtClean="0"/>
              <a:t>psychiatric</a:t>
            </a:r>
            <a:r>
              <a:rPr lang="fr-CA" altLang="en-US" noProof="0" dirty="0" smtClean="0"/>
              <a:t> </a:t>
            </a:r>
            <a:r>
              <a:rPr lang="fr-CA" altLang="en-US" noProof="0" dirty="0" err="1" smtClean="0"/>
              <a:t>comorbidity</a:t>
            </a:r>
            <a:r>
              <a:rPr lang="fr-CA" altLang="en-US" noProof="0" dirty="0" smtClean="0"/>
              <a:t>: a </a:t>
            </a:r>
            <a:r>
              <a:rPr lang="fr-CA" altLang="en-US" noProof="0" dirty="0" err="1" smtClean="0"/>
              <a:t>review</a:t>
            </a:r>
            <a:r>
              <a:rPr lang="fr-CA" altLang="en-US" noProof="0" dirty="0" smtClean="0"/>
              <a:t> of </a:t>
            </a:r>
            <a:r>
              <a:rPr lang="fr-CA" altLang="en-US" noProof="0" dirty="0" err="1" smtClean="0"/>
              <a:t>clinical</a:t>
            </a:r>
            <a:r>
              <a:rPr lang="fr-CA" altLang="en-US" noProof="0" dirty="0" smtClean="0"/>
              <a:t> </a:t>
            </a:r>
            <a:r>
              <a:rPr lang="fr-CA" altLang="en-US" noProof="0" dirty="0" err="1" smtClean="0"/>
              <a:t>findings</a:t>
            </a:r>
            <a:r>
              <a:rPr lang="fr-CA" altLang="en-US" noProof="0" dirty="0" smtClean="0"/>
              <a:t>. </a:t>
            </a:r>
            <a:r>
              <a:rPr lang="fr-CA" altLang="en-US" i="1" noProof="0" dirty="0" smtClean="0"/>
              <a:t>J </a:t>
            </a:r>
            <a:r>
              <a:rPr lang="fr-CA" altLang="en-US" i="1" noProof="0" dirty="0" err="1" smtClean="0"/>
              <a:t>Headache</a:t>
            </a:r>
            <a:r>
              <a:rPr lang="fr-CA" altLang="en-US" i="1" noProof="0" dirty="0" smtClean="0"/>
              <a:t> Pain</a:t>
            </a:r>
            <a:r>
              <a:rPr lang="fr-CA" altLang="en-US" noProof="0" dirty="0" smtClean="0"/>
              <a:t>. 2011;12:115-25. </a:t>
            </a:r>
          </a:p>
          <a:p>
            <a:pPr>
              <a:spcBef>
                <a:spcPct val="0"/>
              </a:spcBef>
              <a:spcAft>
                <a:spcPts val="600"/>
              </a:spcAft>
            </a:pPr>
            <a:r>
              <a:rPr lang="fr-CA" altLang="en-US" noProof="0" dirty="0" err="1" smtClean="0"/>
              <a:t>Braccili</a:t>
            </a:r>
            <a:r>
              <a:rPr lang="fr-CA" altLang="en-US" noProof="0" dirty="0" smtClean="0"/>
              <a:t> T, Montebello D, </a:t>
            </a:r>
            <a:r>
              <a:rPr lang="fr-CA" altLang="en-US" noProof="0" dirty="0" err="1" smtClean="0"/>
              <a:t>Verdecchia</a:t>
            </a:r>
            <a:r>
              <a:rPr lang="fr-CA" altLang="en-US" noProof="0" dirty="0" smtClean="0"/>
              <a:t> P </a:t>
            </a:r>
            <a:r>
              <a:rPr lang="fr-CA" altLang="en-US" i="1" noProof="0" dirty="0" smtClean="0"/>
              <a:t>et al. </a:t>
            </a:r>
            <a:r>
              <a:rPr lang="fr-CA" altLang="en-US" noProof="0" dirty="0" err="1" smtClean="0"/>
              <a:t>Evaluation</a:t>
            </a:r>
            <a:r>
              <a:rPr lang="fr-CA" altLang="en-US" noProof="0" dirty="0" smtClean="0"/>
              <a:t> of </a:t>
            </a:r>
            <a:r>
              <a:rPr lang="fr-CA" altLang="en-US" noProof="0" dirty="0" err="1" smtClean="0"/>
              <a:t>anxiety</a:t>
            </a:r>
            <a:r>
              <a:rPr lang="fr-CA" altLang="en-US" noProof="0" dirty="0" smtClean="0"/>
              <a:t> and </a:t>
            </a:r>
            <a:r>
              <a:rPr lang="fr-CA" altLang="en-US" noProof="0" dirty="0" err="1" smtClean="0"/>
              <a:t>depression</a:t>
            </a:r>
            <a:r>
              <a:rPr lang="fr-CA" altLang="en-US" noProof="0" dirty="0" smtClean="0"/>
              <a:t> in </a:t>
            </a:r>
            <a:r>
              <a:rPr lang="fr-CA" altLang="en-US" noProof="0" dirty="0" err="1" smtClean="0"/>
              <a:t>childhood</a:t>
            </a:r>
            <a:r>
              <a:rPr lang="fr-CA" altLang="en-US" noProof="0" dirty="0" smtClean="0"/>
              <a:t> migraine. </a:t>
            </a:r>
            <a:r>
              <a:rPr lang="fr-CA" altLang="en-US" i="1" noProof="0" dirty="0" err="1" smtClean="0"/>
              <a:t>Eur</a:t>
            </a:r>
            <a:r>
              <a:rPr lang="fr-CA" altLang="en-US" i="1" noProof="0" dirty="0" smtClean="0"/>
              <a:t> </a:t>
            </a:r>
            <a:r>
              <a:rPr lang="fr-CA" altLang="en-US" i="1" noProof="0" dirty="0" err="1" smtClean="0"/>
              <a:t>Rev</a:t>
            </a:r>
            <a:r>
              <a:rPr lang="fr-CA" altLang="en-US" i="1" noProof="0" dirty="0" smtClean="0"/>
              <a:t> Med </a:t>
            </a:r>
            <a:r>
              <a:rPr lang="fr-CA" altLang="en-US" i="1" noProof="0" dirty="0" err="1" smtClean="0"/>
              <a:t>Pharmacol</a:t>
            </a:r>
            <a:r>
              <a:rPr lang="fr-CA" altLang="en-US" i="1" noProof="0" dirty="0" smtClean="0"/>
              <a:t> </a:t>
            </a:r>
            <a:r>
              <a:rPr lang="fr-CA" altLang="en-US" i="1" noProof="0" dirty="0" err="1" smtClean="0"/>
              <a:t>Sci</a:t>
            </a:r>
            <a:r>
              <a:rPr lang="fr-CA" altLang="en-US" i="1" noProof="0" dirty="0" smtClean="0"/>
              <a:t>.</a:t>
            </a:r>
            <a:r>
              <a:rPr lang="fr-CA" altLang="en-US" noProof="0" dirty="0" smtClean="0"/>
              <a:t> 1999;3:37-9.</a:t>
            </a:r>
          </a:p>
          <a:p>
            <a:pPr>
              <a:spcBef>
                <a:spcPct val="0"/>
              </a:spcBef>
              <a:spcAft>
                <a:spcPts val="600"/>
              </a:spcAft>
            </a:pPr>
            <a:r>
              <a:rPr lang="fr-CA" altLang="en-US" noProof="0" dirty="0" err="1" smtClean="0"/>
              <a:t>Tietjen</a:t>
            </a:r>
            <a:r>
              <a:rPr lang="fr-CA" altLang="en-US" noProof="0" dirty="0" smtClean="0"/>
              <a:t> GE, Brandes JL, </a:t>
            </a:r>
            <a:r>
              <a:rPr lang="fr-CA" altLang="en-US" noProof="0" dirty="0" err="1" smtClean="0"/>
              <a:t>Peterlin</a:t>
            </a:r>
            <a:r>
              <a:rPr lang="fr-CA" altLang="en-US" noProof="0" dirty="0" smtClean="0"/>
              <a:t> BL </a:t>
            </a:r>
            <a:r>
              <a:rPr lang="fr-CA" altLang="en-US" i="1" noProof="0" dirty="0" smtClean="0"/>
              <a:t>et al. </a:t>
            </a:r>
            <a:r>
              <a:rPr lang="fr-CA" altLang="en-US" noProof="0" dirty="0" err="1" smtClean="0"/>
              <a:t>Childhood</a:t>
            </a:r>
            <a:r>
              <a:rPr lang="fr-CA" altLang="en-US" noProof="0" dirty="0" smtClean="0"/>
              <a:t> </a:t>
            </a:r>
            <a:r>
              <a:rPr lang="fr-CA" altLang="en-US" noProof="0" dirty="0" err="1" smtClean="0"/>
              <a:t>maltreatment</a:t>
            </a:r>
            <a:r>
              <a:rPr lang="fr-CA" altLang="en-US" noProof="0" dirty="0" smtClean="0"/>
              <a:t> and migraine (part I). </a:t>
            </a:r>
            <a:r>
              <a:rPr lang="fr-CA" altLang="en-US" noProof="0" dirty="0" err="1" smtClean="0"/>
              <a:t>Prevalence</a:t>
            </a:r>
            <a:r>
              <a:rPr lang="fr-CA" altLang="en-US" noProof="0" dirty="0" smtClean="0"/>
              <a:t> and </a:t>
            </a:r>
            <a:r>
              <a:rPr lang="fr-CA" altLang="en-US" noProof="0" dirty="0" err="1" smtClean="0"/>
              <a:t>adult</a:t>
            </a:r>
            <a:r>
              <a:rPr lang="fr-CA" altLang="en-US" noProof="0" dirty="0" smtClean="0"/>
              <a:t> </a:t>
            </a:r>
            <a:r>
              <a:rPr lang="fr-CA" altLang="en-US" noProof="0" dirty="0" err="1" smtClean="0"/>
              <a:t>revictimization</a:t>
            </a:r>
            <a:r>
              <a:rPr lang="fr-CA" altLang="en-US" noProof="0" dirty="0" smtClean="0"/>
              <a:t>: a </a:t>
            </a:r>
            <a:r>
              <a:rPr lang="fr-CA" altLang="en-US" noProof="0" dirty="0" err="1" smtClean="0"/>
              <a:t>multicenter</a:t>
            </a:r>
            <a:r>
              <a:rPr lang="fr-CA" altLang="en-US" noProof="0" dirty="0" smtClean="0"/>
              <a:t> </a:t>
            </a:r>
            <a:r>
              <a:rPr lang="fr-CA" altLang="en-US" noProof="0" dirty="0" err="1" smtClean="0"/>
              <a:t>headache</a:t>
            </a:r>
            <a:r>
              <a:rPr lang="fr-CA" altLang="en-US" noProof="0" dirty="0" smtClean="0"/>
              <a:t> </a:t>
            </a:r>
            <a:r>
              <a:rPr lang="fr-CA" altLang="en-US" noProof="0" dirty="0" err="1" smtClean="0"/>
              <a:t>clinic</a:t>
            </a:r>
            <a:r>
              <a:rPr lang="fr-CA" altLang="en-US" noProof="0" dirty="0" smtClean="0"/>
              <a:t> </a:t>
            </a:r>
            <a:r>
              <a:rPr lang="fr-CA" altLang="en-US" noProof="0" dirty="0" err="1" smtClean="0"/>
              <a:t>survey</a:t>
            </a:r>
            <a:r>
              <a:rPr lang="fr-CA" altLang="en-US" noProof="0" dirty="0" smtClean="0"/>
              <a:t>. </a:t>
            </a:r>
            <a:r>
              <a:rPr lang="fr-CA" altLang="en-US" i="1" noProof="0" dirty="0" err="1" smtClean="0"/>
              <a:t>Headache</a:t>
            </a:r>
            <a:r>
              <a:rPr lang="fr-CA" altLang="en-US" noProof="0" dirty="0" smtClean="0"/>
              <a:t>. 2010;50:20-31.</a:t>
            </a:r>
          </a:p>
          <a:p>
            <a:pPr>
              <a:spcBef>
                <a:spcPct val="0"/>
              </a:spcBef>
              <a:spcAft>
                <a:spcPts val="600"/>
              </a:spcAft>
            </a:pPr>
            <a:r>
              <a:rPr lang="fr-CA" altLang="en-US" noProof="0" dirty="0" err="1" smtClean="0"/>
              <a:t>Tietjen</a:t>
            </a:r>
            <a:r>
              <a:rPr lang="fr-CA" altLang="en-US" noProof="0" dirty="0" smtClean="0"/>
              <a:t> GE, Brandes JL, </a:t>
            </a:r>
            <a:r>
              <a:rPr lang="fr-CA" altLang="en-US" noProof="0" dirty="0" err="1" smtClean="0"/>
              <a:t>Peterlin</a:t>
            </a:r>
            <a:r>
              <a:rPr lang="fr-CA" altLang="en-US" noProof="0" dirty="0" smtClean="0"/>
              <a:t> BL </a:t>
            </a:r>
            <a:r>
              <a:rPr lang="fr-CA" altLang="en-US" i="1" noProof="0" dirty="0" smtClean="0"/>
              <a:t>et al. </a:t>
            </a:r>
            <a:r>
              <a:rPr lang="fr-CA" altLang="en-US" noProof="0" dirty="0" err="1" smtClean="0"/>
              <a:t>Childhood</a:t>
            </a:r>
            <a:r>
              <a:rPr lang="fr-CA" altLang="en-US" noProof="0" dirty="0" smtClean="0"/>
              <a:t> </a:t>
            </a:r>
            <a:r>
              <a:rPr lang="fr-CA" altLang="en-US" noProof="0" dirty="0" err="1" smtClean="0"/>
              <a:t>maltreatment</a:t>
            </a:r>
            <a:r>
              <a:rPr lang="fr-CA" altLang="en-US" noProof="0" dirty="0" smtClean="0"/>
              <a:t> and migraine (part II). </a:t>
            </a:r>
            <a:r>
              <a:rPr lang="fr-CA" altLang="en-US" noProof="0" dirty="0" err="1" smtClean="0"/>
              <a:t>Emotional</a:t>
            </a:r>
            <a:r>
              <a:rPr lang="fr-CA" altLang="en-US" noProof="0" dirty="0" smtClean="0"/>
              <a:t> abuse as a </a:t>
            </a:r>
            <a:r>
              <a:rPr lang="fr-CA" altLang="en-US" noProof="0" dirty="0" err="1" smtClean="0"/>
              <a:t>risk</a:t>
            </a:r>
            <a:r>
              <a:rPr lang="fr-CA" altLang="en-US" noProof="0" dirty="0" smtClean="0"/>
              <a:t> factor for </a:t>
            </a:r>
            <a:r>
              <a:rPr lang="fr-CA" altLang="en-US" noProof="0" dirty="0" err="1" smtClean="0"/>
              <a:t>headache</a:t>
            </a:r>
            <a:r>
              <a:rPr lang="fr-CA" altLang="en-US" noProof="0" dirty="0" smtClean="0"/>
              <a:t> </a:t>
            </a:r>
            <a:r>
              <a:rPr lang="fr-CA" altLang="en-US" noProof="0" dirty="0" err="1" smtClean="0"/>
              <a:t>chronification</a:t>
            </a:r>
            <a:r>
              <a:rPr lang="fr-CA" altLang="en-US" noProof="0" dirty="0" smtClean="0"/>
              <a:t>. </a:t>
            </a:r>
            <a:r>
              <a:rPr lang="fr-CA" altLang="en-US" i="1" noProof="0" dirty="0" err="1" smtClean="0"/>
              <a:t>Headache</a:t>
            </a:r>
            <a:r>
              <a:rPr lang="fr-CA" altLang="en-US" noProof="0" dirty="0" smtClean="0"/>
              <a:t>. 2010;50:32-41. </a:t>
            </a:r>
          </a:p>
          <a:p>
            <a:pPr>
              <a:spcBef>
                <a:spcPct val="0"/>
              </a:spcBef>
              <a:spcAft>
                <a:spcPts val="600"/>
              </a:spcAft>
            </a:pPr>
            <a:r>
              <a:rPr lang="fr-CA" altLang="en-US" noProof="0" dirty="0" err="1" smtClean="0"/>
              <a:t>Cuomo</a:t>
            </a:r>
            <a:r>
              <a:rPr lang="fr-CA" altLang="en-US" noProof="0" dirty="0" smtClean="0"/>
              <a:t>-</a:t>
            </a:r>
            <a:r>
              <a:rPr lang="fr-CA" altLang="en-US" noProof="0" dirty="0" err="1" smtClean="0"/>
              <a:t>Granston</a:t>
            </a:r>
            <a:r>
              <a:rPr lang="fr-CA" altLang="en-US" noProof="0" dirty="0" smtClean="0"/>
              <a:t> A, Drummond PD. Migraine and motion </a:t>
            </a:r>
            <a:r>
              <a:rPr lang="fr-CA" altLang="en-US" noProof="0" dirty="0" err="1" smtClean="0"/>
              <a:t>sickness</a:t>
            </a:r>
            <a:r>
              <a:rPr lang="fr-CA" altLang="en-US" noProof="0" dirty="0" smtClean="0"/>
              <a:t>: </a:t>
            </a:r>
            <a:r>
              <a:rPr lang="fr-CA" altLang="en-US" noProof="0" dirty="0" err="1" smtClean="0"/>
              <a:t>what</a:t>
            </a:r>
            <a:r>
              <a:rPr lang="fr-CA" altLang="en-US" noProof="0" dirty="0" smtClean="0"/>
              <a:t> </a:t>
            </a:r>
            <a:r>
              <a:rPr lang="fr-CA" altLang="en-US" noProof="0" dirty="0" err="1" smtClean="0"/>
              <a:t>is</a:t>
            </a:r>
            <a:r>
              <a:rPr lang="fr-CA" altLang="en-US" noProof="0" dirty="0" smtClean="0"/>
              <a:t> the </a:t>
            </a:r>
            <a:r>
              <a:rPr lang="fr-CA" altLang="en-US" noProof="0" dirty="0" err="1" smtClean="0"/>
              <a:t>link</a:t>
            </a:r>
            <a:r>
              <a:rPr lang="fr-CA" altLang="en-US" noProof="0" dirty="0" smtClean="0"/>
              <a:t>? </a:t>
            </a:r>
            <a:r>
              <a:rPr lang="fr-CA" altLang="en-US" i="1" noProof="0" dirty="0" err="1" smtClean="0"/>
              <a:t>Prog</a:t>
            </a:r>
            <a:r>
              <a:rPr lang="fr-CA" altLang="en-US" i="1" noProof="0" dirty="0" smtClean="0"/>
              <a:t> </a:t>
            </a:r>
            <a:r>
              <a:rPr lang="fr-CA" altLang="en-US" i="1" noProof="0" dirty="0" err="1" smtClean="0"/>
              <a:t>Neurobiol</a:t>
            </a:r>
            <a:r>
              <a:rPr lang="fr-CA" altLang="en-US" i="1" noProof="0" dirty="0" smtClean="0"/>
              <a:t>. </a:t>
            </a:r>
            <a:r>
              <a:rPr lang="fr-CA" altLang="en-US" noProof="0" dirty="0" smtClean="0"/>
              <a:t>2010;91:300-12. </a:t>
            </a:r>
          </a:p>
          <a:p>
            <a:pPr>
              <a:spcBef>
                <a:spcPct val="0"/>
              </a:spcBef>
              <a:spcAft>
                <a:spcPts val="600"/>
              </a:spcAft>
            </a:pPr>
            <a:r>
              <a:rPr lang="fr-CA" altLang="en-US" noProof="0" dirty="0" smtClean="0"/>
              <a:t>Jan MM. </a:t>
            </a:r>
            <a:r>
              <a:rPr lang="fr-CA" altLang="en-US" noProof="0" dirty="0" err="1" smtClean="0"/>
              <a:t>History</a:t>
            </a:r>
            <a:r>
              <a:rPr lang="fr-CA" altLang="en-US" noProof="0" dirty="0" smtClean="0"/>
              <a:t> of motion </a:t>
            </a:r>
            <a:r>
              <a:rPr lang="fr-CA" altLang="en-US" noProof="0" dirty="0" err="1" smtClean="0"/>
              <a:t>sickness</a:t>
            </a:r>
            <a:r>
              <a:rPr lang="fr-CA" altLang="en-US" noProof="0" dirty="0" smtClean="0"/>
              <a:t> </a:t>
            </a:r>
            <a:r>
              <a:rPr lang="fr-CA" altLang="en-US" noProof="0" dirty="0" err="1" smtClean="0"/>
              <a:t>is</a:t>
            </a:r>
            <a:r>
              <a:rPr lang="fr-CA" altLang="en-US" noProof="0" dirty="0" smtClean="0"/>
              <a:t> </a:t>
            </a:r>
            <a:r>
              <a:rPr lang="fr-CA" altLang="en-US" noProof="0" dirty="0" err="1" smtClean="0"/>
              <a:t>predictive</a:t>
            </a:r>
            <a:r>
              <a:rPr lang="fr-CA" altLang="en-US" noProof="0" dirty="0" smtClean="0"/>
              <a:t> of </a:t>
            </a:r>
            <a:r>
              <a:rPr lang="fr-CA" altLang="en-US" noProof="0" dirty="0" err="1" smtClean="0"/>
              <a:t>childhood</a:t>
            </a:r>
            <a:r>
              <a:rPr lang="fr-CA" altLang="en-US" noProof="0" dirty="0" smtClean="0"/>
              <a:t> migraine. </a:t>
            </a:r>
            <a:r>
              <a:rPr lang="fr-CA" altLang="en-US" i="1" noProof="0" dirty="0" smtClean="0"/>
              <a:t>J </a:t>
            </a:r>
            <a:r>
              <a:rPr lang="fr-CA" altLang="en-US" i="1" noProof="0" dirty="0" err="1" smtClean="0"/>
              <a:t>Paediatr</a:t>
            </a:r>
            <a:r>
              <a:rPr lang="fr-CA" altLang="en-US" i="1" noProof="0" dirty="0" smtClean="0"/>
              <a:t> Child </a:t>
            </a:r>
            <a:r>
              <a:rPr lang="fr-CA" altLang="en-US" i="1" noProof="0" dirty="0" err="1" smtClean="0"/>
              <a:t>Health</a:t>
            </a:r>
            <a:r>
              <a:rPr lang="fr-CA" altLang="en-US" i="1" noProof="0" dirty="0" smtClean="0"/>
              <a:t>.</a:t>
            </a:r>
            <a:r>
              <a:rPr lang="fr-CA" altLang="en-US" noProof="0" dirty="0" smtClean="0"/>
              <a:t> 1998;34:483-4.</a:t>
            </a:r>
          </a:p>
        </p:txBody>
      </p:sp>
      <p:sp>
        <p:nvSpPr>
          <p:cNvPr id="4" name="Slide Number Placeholder 3"/>
          <p:cNvSpPr>
            <a:spLocks noGrp="1"/>
          </p:cNvSpPr>
          <p:nvPr>
            <p:ph type="sldNum" sz="quarter" idx="5"/>
          </p:nvPr>
        </p:nvSpPr>
        <p:spPr/>
        <p:txBody>
          <a:bodyPr/>
          <a:lstStyle/>
          <a:p>
            <a:pPr>
              <a:defRPr/>
            </a:pPr>
            <a:fld id="{D0E0A7AD-82F4-45D3-92BC-7C1C44AD19F4}" type="slidenum">
              <a:rPr lang="en-CA" smtClean="0">
                <a:solidFill>
                  <a:prstClr val="black"/>
                </a:solidFill>
              </a:rPr>
              <a:pPr>
                <a:defRPr/>
              </a:pPr>
              <a:t>47</a:t>
            </a:fld>
            <a:endParaRPr lang="en-CA"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7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321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A262B5-667C-43D1-98EB-307D7FB882CD}" type="slidenum">
              <a:rPr lang="en-CA" altLang="fr-FR" smtClean="0"/>
              <a:pPr fontAlgn="base">
                <a:spcBef>
                  <a:spcPct val="0"/>
                </a:spcBef>
                <a:spcAft>
                  <a:spcPct val="0"/>
                </a:spcAft>
                <a:defRPr/>
              </a:pPr>
              <a:t>48</a:t>
            </a:fld>
            <a:endParaRPr lang="en-CA" alt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en-CA" altLang="fr-FR" b="1" dirty="0" smtClean="0"/>
              <a:t>Speaker’s Notes</a:t>
            </a:r>
          </a:p>
          <a:p>
            <a:pPr eaLnBrk="1" hangingPunct="1">
              <a:spcBef>
                <a:spcPct val="0"/>
              </a:spcBef>
              <a:spcAft>
                <a:spcPts val="600"/>
              </a:spcAft>
            </a:pPr>
            <a:r>
              <a:rPr lang="fr-CA" altLang="en-US" dirty="0" smtClean="0"/>
              <a:t>Posez la question indiquée sur la diapositive aux participants pour susciter la discussion</a:t>
            </a:r>
            <a:r>
              <a:rPr lang="en-CA" altLang="fr-FR" dirty="0" smtClean="0"/>
              <a:t>.</a:t>
            </a:r>
          </a:p>
          <a:p>
            <a:pPr eaLnBrk="1" hangingPunct="1">
              <a:spcBef>
                <a:spcPct val="0"/>
              </a:spcBef>
              <a:spcAft>
                <a:spcPts val="600"/>
              </a:spcAft>
            </a:pPr>
            <a:endParaRPr lang="en-CA" altLang="fr-FR" dirty="0" smtClean="0"/>
          </a:p>
          <a:p>
            <a:pPr eaLnBrk="1" hangingPunct="1">
              <a:spcBef>
                <a:spcPct val="0"/>
              </a:spcBef>
              <a:spcAft>
                <a:spcPts val="600"/>
              </a:spcAft>
            </a:pPr>
            <a:endParaRPr lang="en-US" altLang="fr-FR" dirty="0" smtClean="0"/>
          </a:p>
        </p:txBody>
      </p:sp>
      <p:sp>
        <p:nvSpPr>
          <p:cNvPr id="13312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7CEC8A-B7E6-47F0-B187-BF73D34DEC3C}" type="slidenum">
              <a:rPr lang="en-CA" altLang="fr-FR" smtClean="0"/>
              <a:pPr fontAlgn="base">
                <a:spcBef>
                  <a:spcPct val="0"/>
                </a:spcBef>
                <a:spcAft>
                  <a:spcPct val="0"/>
                </a:spcAft>
                <a:defRPr/>
              </a:pPr>
              <a:t>49</a:t>
            </a:fld>
            <a:endParaRPr lang="en-CA" altLang="fr-FR" smtClean="0"/>
          </a:p>
        </p:txBody>
      </p:sp>
      <p:sp>
        <p:nvSpPr>
          <p:cNvPr id="168964"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définit</a:t>
            </a:r>
            <a:r>
              <a:rPr lang="fr-CA" altLang="fr-FR" baseline="0" noProof="0" dirty="0" smtClean="0"/>
              <a:t> la </a:t>
            </a:r>
            <a:r>
              <a:rPr lang="fr-CA" altLang="fr-FR" noProof="0" dirty="0" smtClean="0"/>
              <a:t>classification des céphalées</a:t>
            </a:r>
            <a:r>
              <a:rPr lang="fr-CA" altLang="fr-FR" baseline="0" noProof="0" dirty="0" smtClean="0"/>
              <a:t> primaires et secondaires et des neuropathies crâniennes douloureuses, des autres douleurs faciales et des autres céphalées selon la classification la plus récente de l’</a:t>
            </a:r>
            <a:r>
              <a:rPr lang="fr-CA" altLang="en-US" noProof="0" dirty="0" smtClean="0"/>
              <a:t>International </a:t>
            </a:r>
            <a:r>
              <a:rPr lang="fr-CA" altLang="en-US" noProof="0" dirty="0" err="1" smtClean="0"/>
              <a:t>Headache</a:t>
            </a:r>
            <a:r>
              <a:rPr lang="fr-CA" altLang="en-US" noProof="0" dirty="0" smtClean="0"/>
              <a:t> Society (IHS).</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Headache</a:t>
            </a:r>
            <a:r>
              <a:rPr lang="fr-CA" altLang="fr-FR" noProof="0" dirty="0" smtClean="0"/>
              <a:t> Classification </a:t>
            </a:r>
            <a:r>
              <a:rPr lang="fr-CA" altLang="fr-FR" noProof="0" dirty="0" err="1" smtClean="0"/>
              <a:t>Committee</a:t>
            </a:r>
            <a:r>
              <a:rPr lang="fr-CA" altLang="fr-FR" noProof="0" dirty="0" smtClean="0"/>
              <a:t> of the International </a:t>
            </a:r>
            <a:r>
              <a:rPr lang="fr-CA" altLang="fr-FR" noProof="0" dirty="0" err="1" smtClean="0"/>
              <a:t>Headache</a:t>
            </a:r>
            <a:r>
              <a:rPr lang="fr-CA" altLang="fr-FR" noProof="0" dirty="0" smtClean="0"/>
              <a:t> Society (IHS). The International Classification of </a:t>
            </a:r>
            <a:r>
              <a:rPr lang="fr-CA" altLang="fr-FR" noProof="0" dirty="0" err="1" smtClean="0"/>
              <a:t>Headache</a:t>
            </a:r>
            <a:r>
              <a:rPr lang="fr-CA" altLang="fr-FR" noProof="0" dirty="0" smtClean="0"/>
              <a:t> </a:t>
            </a:r>
            <a:r>
              <a:rPr lang="fr-CA" altLang="fr-FR" noProof="0" dirty="0" err="1" smtClean="0"/>
              <a:t>Disorders</a:t>
            </a:r>
            <a:r>
              <a:rPr lang="fr-CA" altLang="fr-FR" noProof="0" dirty="0" smtClean="0"/>
              <a:t>, 3</a:t>
            </a:r>
            <a:r>
              <a:rPr lang="fr-CA" altLang="fr-FR" baseline="30000" noProof="0" dirty="0" smtClean="0"/>
              <a:t>rd </a:t>
            </a:r>
            <a:r>
              <a:rPr lang="fr-CA" altLang="fr-FR" noProof="0" dirty="0" err="1" smtClean="0"/>
              <a:t>edition</a:t>
            </a:r>
            <a:r>
              <a:rPr lang="fr-CA" altLang="fr-FR" noProof="0" dirty="0" smtClean="0"/>
              <a:t> (beta version). </a:t>
            </a:r>
            <a:r>
              <a:rPr lang="fr-CA" altLang="fr-FR" i="1" noProof="0" dirty="0" err="1" smtClean="0"/>
              <a:t>Cephalalgia</a:t>
            </a:r>
            <a:r>
              <a:rPr lang="fr-CA" altLang="fr-FR" noProof="0" dirty="0" smtClean="0"/>
              <a:t>. 2013;33(9):629-808.</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FDC3F3-5743-49A1-B05B-F7B095C70301}" type="slidenum">
              <a:rPr lang="en-CA" altLang="fr-FR" smtClean="0"/>
              <a:pPr fontAlgn="base">
                <a:spcBef>
                  <a:spcPct val="0"/>
                </a:spcBef>
                <a:spcAft>
                  <a:spcPct val="0"/>
                </a:spcAft>
                <a:defRPr/>
              </a:pPr>
              <a:t>5</a:t>
            </a:fld>
            <a:endParaRPr lang="en-CA" altLang="fr-FR"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613"/>
              </a:spcAft>
            </a:pPr>
            <a:r>
              <a:rPr lang="fr-CA" altLang="en-US" b="1" noProof="0" dirty="0" err="1" smtClean="0"/>
              <a:t>Speaker’s</a:t>
            </a:r>
            <a:r>
              <a:rPr lang="fr-CA" altLang="en-US" b="1" noProof="0" dirty="0" smtClean="0"/>
              <a:t> Notes</a:t>
            </a:r>
          </a:p>
          <a:p>
            <a:pPr>
              <a:spcAft>
                <a:spcPts val="613"/>
              </a:spcAft>
            </a:pPr>
            <a:r>
              <a:rPr lang="fr-CA" altLang="en-US" noProof="0" dirty="0" smtClean="0"/>
              <a:t>Le traitement de la migraine peut être aigu, préemptif ou préventif. </a:t>
            </a:r>
          </a:p>
          <a:p>
            <a:pPr>
              <a:spcAft>
                <a:spcPts val="613"/>
              </a:spcAft>
              <a:buFontTx/>
              <a:buChar char="•"/>
            </a:pPr>
            <a:r>
              <a:rPr lang="fr-CA" altLang="en-US" b="1" noProof="0" dirty="0" smtClean="0"/>
              <a:t> </a:t>
            </a:r>
            <a:r>
              <a:rPr lang="fr-CA" altLang="en-US" b="0" noProof="0" dirty="0" smtClean="0"/>
              <a:t>Le</a:t>
            </a:r>
            <a:r>
              <a:rPr lang="fr-CA" altLang="en-US" b="0" baseline="0" noProof="0" dirty="0" smtClean="0"/>
              <a:t> traitement </a:t>
            </a:r>
            <a:r>
              <a:rPr lang="fr-CA" altLang="en-US" b="1" noProof="0" dirty="0" smtClean="0"/>
              <a:t>aigu</a:t>
            </a:r>
            <a:r>
              <a:rPr lang="fr-CA" altLang="en-US" noProof="0" dirty="0" smtClean="0"/>
              <a:t> est commencé</a:t>
            </a:r>
            <a:r>
              <a:rPr lang="fr-CA" altLang="en-US" baseline="0" noProof="0" dirty="0" smtClean="0"/>
              <a:t> pendant une crise pour soulager la douleur et l’incapacité et faire cesser l’évolution de la crise</a:t>
            </a:r>
            <a:r>
              <a:rPr lang="fr-CA" altLang="en-US" noProof="0" dirty="0" smtClean="0"/>
              <a:t>.</a:t>
            </a:r>
          </a:p>
          <a:p>
            <a:pPr>
              <a:spcAft>
                <a:spcPts val="613"/>
              </a:spcAft>
              <a:buFontTx/>
              <a:buChar char="•"/>
            </a:pPr>
            <a:r>
              <a:rPr lang="fr-CA" altLang="en-US" b="1" noProof="0" dirty="0" smtClean="0"/>
              <a:t> </a:t>
            </a:r>
            <a:r>
              <a:rPr lang="fr-CA" altLang="en-US" b="0" noProof="0" dirty="0" smtClean="0"/>
              <a:t>Le traitement </a:t>
            </a:r>
            <a:r>
              <a:rPr lang="fr-CA" altLang="en-US" b="1" noProof="0" dirty="0" smtClean="0"/>
              <a:t>préemptif</a:t>
            </a:r>
            <a:r>
              <a:rPr lang="fr-CA" altLang="en-US" noProof="0" dirty="0" smtClean="0"/>
              <a:t> est utilisé en cas de déclencheur de céphalées connu,</a:t>
            </a:r>
            <a:r>
              <a:rPr lang="fr-CA" altLang="en-US" baseline="0" noProof="0" dirty="0" smtClean="0"/>
              <a:t> par exemple un exercice ou une activité sexuelle, et pour les patients qui souffrant d’une exposition limitée dans le temps à un déclencheur, par exemple l’ascension à une altitude élevée ou la</a:t>
            </a:r>
            <a:r>
              <a:rPr lang="fr-CA" altLang="en-US" noProof="0" dirty="0" smtClean="0"/>
              <a:t> menstruation. </a:t>
            </a:r>
          </a:p>
          <a:p>
            <a:pPr>
              <a:spcAft>
                <a:spcPts val="613"/>
              </a:spcAft>
              <a:buFontTx/>
              <a:buChar char="•"/>
            </a:pPr>
            <a:r>
              <a:rPr lang="fr-CA" altLang="en-US" b="1" noProof="0" dirty="0" smtClean="0"/>
              <a:t> </a:t>
            </a:r>
            <a:r>
              <a:rPr lang="fr-CA" altLang="en-US" b="0" noProof="0" dirty="0" smtClean="0"/>
              <a:t>Le traitement </a:t>
            </a:r>
            <a:r>
              <a:rPr lang="fr-CA" altLang="en-US" b="1" noProof="0" dirty="0" smtClean="0"/>
              <a:t>préventif</a:t>
            </a:r>
            <a:r>
              <a:rPr lang="fr-CA" altLang="en-US" noProof="0" dirty="0" smtClean="0"/>
              <a:t> est maintenu</a:t>
            </a:r>
            <a:r>
              <a:rPr lang="fr-CA" altLang="en-US" baseline="0" noProof="0" dirty="0" smtClean="0"/>
              <a:t> pendant des mois ou même des années pour réduire la fréquence, la gravité et la durée des crises</a:t>
            </a:r>
            <a:r>
              <a:rPr lang="fr-CA" altLang="en-US" noProof="0" dirty="0" smtClean="0"/>
              <a:t>. Les</a:t>
            </a:r>
            <a:r>
              <a:rPr lang="fr-CA" altLang="en-US" baseline="0" noProof="0" dirty="0" smtClean="0"/>
              <a:t> patients prenant des médicaments préventifs peuvent également utiliser des médicaments aigus ou préemptifs</a:t>
            </a:r>
            <a:r>
              <a:rPr lang="fr-CA" altLang="en-US" noProof="0" dirty="0" smtClean="0"/>
              <a:t>.</a:t>
            </a:r>
          </a:p>
          <a:p>
            <a:pPr>
              <a:spcAft>
                <a:spcPts val="613"/>
              </a:spcAft>
            </a:pPr>
            <a:r>
              <a:rPr lang="fr-CA" altLang="en-US" b="1" noProof="0" dirty="0" err="1" smtClean="0"/>
              <a:t>References</a:t>
            </a:r>
            <a:endParaRPr lang="fr-CA" altLang="en-US" b="1" noProof="0" dirty="0" smtClean="0"/>
          </a:p>
          <a:p>
            <a:pPr>
              <a:spcAft>
                <a:spcPts val="613"/>
              </a:spcAft>
            </a:pPr>
            <a:r>
              <a:rPr lang="fr-CA" altLang="en-US" noProof="0" dirty="0" err="1" smtClean="0"/>
              <a:t>Fumal</a:t>
            </a:r>
            <a:r>
              <a:rPr lang="fr-CA" altLang="en-US" noProof="0" dirty="0" smtClean="0"/>
              <a:t> A, </a:t>
            </a:r>
            <a:r>
              <a:rPr lang="fr-CA" altLang="en-US" noProof="0" dirty="0" err="1" smtClean="0"/>
              <a:t>Schoenen</a:t>
            </a:r>
            <a:r>
              <a:rPr lang="fr-CA" altLang="en-US" noProof="0" dirty="0" smtClean="0"/>
              <a:t> J. </a:t>
            </a:r>
            <a:r>
              <a:rPr lang="fr-CA" altLang="en-US" noProof="0" dirty="0" err="1" smtClean="0"/>
              <a:t>Current</a:t>
            </a:r>
            <a:r>
              <a:rPr lang="fr-CA" altLang="en-US" noProof="0" dirty="0" smtClean="0"/>
              <a:t> migraine management - patient </a:t>
            </a:r>
            <a:r>
              <a:rPr lang="fr-CA" altLang="en-US" noProof="0" dirty="0" err="1" smtClean="0"/>
              <a:t>acceptability</a:t>
            </a:r>
            <a:r>
              <a:rPr lang="fr-CA" altLang="en-US" noProof="0" dirty="0" smtClean="0"/>
              <a:t> and future </a:t>
            </a:r>
            <a:r>
              <a:rPr lang="fr-CA" altLang="en-US" noProof="0" dirty="0" err="1" smtClean="0"/>
              <a:t>approaches</a:t>
            </a:r>
            <a:r>
              <a:rPr lang="fr-CA" altLang="en-US" noProof="0" dirty="0" smtClean="0"/>
              <a:t>. </a:t>
            </a:r>
            <a:r>
              <a:rPr lang="fr-CA" altLang="en-US" i="1" noProof="0" dirty="0" err="1" smtClean="0"/>
              <a:t>Neuropsychiatr</a:t>
            </a:r>
            <a:r>
              <a:rPr lang="fr-CA" altLang="en-US" i="1" noProof="0" dirty="0" smtClean="0"/>
              <a:t> Dis </a:t>
            </a:r>
            <a:r>
              <a:rPr lang="fr-CA" altLang="en-US" i="1" noProof="0" dirty="0" err="1" smtClean="0"/>
              <a:t>Treat</a:t>
            </a:r>
            <a:r>
              <a:rPr lang="fr-CA" altLang="en-US" i="1" noProof="0" dirty="0" smtClean="0"/>
              <a:t>. </a:t>
            </a:r>
            <a:r>
              <a:rPr lang="fr-CA" altLang="en-US" noProof="0" dirty="0" smtClean="0"/>
              <a:t>2008;4(6):1043-57.</a:t>
            </a:r>
          </a:p>
          <a:p>
            <a:pPr>
              <a:spcAft>
                <a:spcPts val="613"/>
              </a:spcAft>
            </a:pPr>
            <a:r>
              <a:rPr lang="fr-CA" altLang="en-US" noProof="0" dirty="0" smtClean="0"/>
              <a:t>American </a:t>
            </a:r>
            <a:r>
              <a:rPr lang="fr-CA" altLang="en-US" noProof="0" dirty="0" err="1" smtClean="0"/>
              <a:t>Headache</a:t>
            </a:r>
            <a:r>
              <a:rPr lang="fr-CA" altLang="en-US" noProof="0" dirty="0" smtClean="0"/>
              <a:t> Society. </a:t>
            </a:r>
            <a:r>
              <a:rPr lang="fr-CA" altLang="en-US" noProof="0" dirty="0" err="1" smtClean="0"/>
              <a:t>Brainstorm</a:t>
            </a:r>
            <a:r>
              <a:rPr lang="fr-CA" altLang="en-US" noProof="0" dirty="0" smtClean="0"/>
              <a:t>. 2004. </a:t>
            </a:r>
            <a:r>
              <a:rPr lang="fr-CA" altLang="en-US" noProof="0" dirty="0" err="1" smtClean="0">
                <a:solidFill>
                  <a:srgbClr val="000000"/>
                </a:solidFill>
              </a:rPr>
              <a:t>Available</a:t>
            </a:r>
            <a:r>
              <a:rPr lang="fr-CA" altLang="en-US" noProof="0" dirty="0" smtClean="0">
                <a:solidFill>
                  <a:srgbClr val="000000"/>
                </a:solidFill>
              </a:rPr>
              <a:t> </a:t>
            </a:r>
            <a:r>
              <a:rPr lang="fr-CA" altLang="en-US" noProof="0" dirty="0" err="1" smtClean="0">
                <a:solidFill>
                  <a:srgbClr val="000000"/>
                </a:solidFill>
              </a:rPr>
              <a:t>at</a:t>
            </a:r>
            <a:r>
              <a:rPr lang="fr-CA" altLang="en-US" noProof="0" dirty="0" smtClean="0">
                <a:solidFill>
                  <a:srgbClr val="000000"/>
                </a:solidFill>
              </a:rPr>
              <a:t>: </a:t>
            </a:r>
            <a:r>
              <a:rPr lang="fr-CA" altLang="en-US" noProof="0" dirty="0" smtClean="0"/>
              <a:t>http://www.americanheadachesociety.org/assets/1/7/Book_-_Brainstorm_Syllabus.pdf. </a:t>
            </a:r>
            <a:r>
              <a:rPr lang="fr-CA" altLang="en-US" noProof="0" dirty="0" err="1" smtClean="0"/>
              <a:t>Accessed</a:t>
            </a:r>
            <a:r>
              <a:rPr lang="fr-CA" altLang="en-US" noProof="0" dirty="0" smtClean="0"/>
              <a:t> 04 </a:t>
            </a:r>
            <a:r>
              <a:rPr lang="fr-CA" altLang="en-US" noProof="0" dirty="0" err="1" smtClean="0"/>
              <a:t>December</a:t>
            </a:r>
            <a:r>
              <a:rPr lang="fr-CA" altLang="en-US" noProof="0" dirty="0" smtClean="0"/>
              <a:t>, 2014. </a:t>
            </a:r>
            <a:endParaRPr lang="fr-CA" altLang="fr-FR" noProof="0" dirty="0"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E2E9D0-A1C9-483C-8675-42A723F24C10}" type="slidenum">
              <a:rPr lang="en-CA" altLang="fr-FR" smtClean="0">
                <a:solidFill>
                  <a:srgbClr val="000000"/>
                </a:solidFill>
              </a:rPr>
              <a:pPr fontAlgn="base">
                <a:spcBef>
                  <a:spcPct val="0"/>
                </a:spcBef>
                <a:spcAft>
                  <a:spcPct val="0"/>
                </a:spcAft>
                <a:defRPr/>
              </a:pPr>
              <a:t>50</a:t>
            </a:fld>
            <a:endParaRPr lang="en-CA" altLang="fr-FR"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28058" eaLnBrk="1" fontAlgn="auto" hangingPunct="1">
              <a:spcBef>
                <a:spcPts val="0"/>
              </a:spcBef>
              <a:spcAft>
                <a:spcPts val="305"/>
              </a:spcAft>
              <a:defRPr/>
            </a:pPr>
            <a:r>
              <a:rPr lang="fr-CA" b="1" noProof="0" dirty="0" err="1" smtClean="0"/>
              <a:t>Speaker’s</a:t>
            </a:r>
            <a:r>
              <a:rPr lang="fr-CA" b="1" noProof="0" dirty="0" smtClean="0"/>
              <a:t> Notes</a:t>
            </a:r>
          </a:p>
          <a:p>
            <a:pPr eaLnBrk="1" fontAlgn="auto" hangingPunct="1">
              <a:spcBef>
                <a:spcPts val="0"/>
              </a:spcBef>
              <a:spcAft>
                <a:spcPts val="305"/>
              </a:spcAft>
              <a:defRPr/>
            </a:pPr>
            <a:r>
              <a:rPr lang="fr-CA" noProof="0" dirty="0" smtClean="0"/>
              <a:t>Comprendre les déclencheurs des céphalées peut aider les patients à contrôler</a:t>
            </a:r>
            <a:r>
              <a:rPr lang="fr-CA" baseline="0" noProof="0" dirty="0" smtClean="0"/>
              <a:t> leurs maux de tête et les orienter pour changer des comportements qui peuvent aider à réduire leur souffrance</a:t>
            </a:r>
            <a:r>
              <a:rPr lang="fr-CA" noProof="0" dirty="0" smtClean="0"/>
              <a:t>. Cependant, il est important de noter que la gestion</a:t>
            </a:r>
            <a:r>
              <a:rPr lang="fr-CA" baseline="0" noProof="0" dirty="0" smtClean="0"/>
              <a:t> des déclencheurs n’éliminera pas toutes les céphalées chez la plupart des patients</a:t>
            </a:r>
            <a:r>
              <a:rPr lang="fr-CA" noProof="0" dirty="0" smtClean="0"/>
              <a:t>. </a:t>
            </a:r>
          </a:p>
          <a:p>
            <a:pPr eaLnBrk="1" fontAlgn="auto" hangingPunct="1">
              <a:spcBef>
                <a:spcPts val="0"/>
              </a:spcBef>
              <a:spcAft>
                <a:spcPts val="305"/>
              </a:spcAft>
              <a:defRPr/>
            </a:pPr>
            <a:r>
              <a:rPr lang="fr-CA" noProof="0" dirty="0" smtClean="0"/>
              <a:t>Le fait de trop insister</a:t>
            </a:r>
            <a:r>
              <a:rPr lang="fr-CA" baseline="0" noProof="0" dirty="0" smtClean="0"/>
              <a:t> sur l’élimination des déclencheurs peut réduire la qualité de vie et contribuer au poids de la maladie. De nombreux patients comprennent bien les facteurs qui précipitent leurs migraines</a:t>
            </a:r>
            <a:r>
              <a:rPr lang="fr-CA" noProof="0" dirty="0" smtClean="0"/>
              <a:t>. La réaction aux déclencheurs</a:t>
            </a:r>
            <a:r>
              <a:rPr lang="fr-CA" baseline="0" noProof="0" dirty="0" smtClean="0"/>
              <a:t> est très individuelle</a:t>
            </a:r>
            <a:r>
              <a:rPr lang="fr-CA" noProof="0" dirty="0" smtClean="0"/>
              <a:t>. </a:t>
            </a:r>
          </a:p>
          <a:p>
            <a:pPr eaLnBrk="1" fontAlgn="auto" hangingPunct="1">
              <a:spcBef>
                <a:spcPts val="0"/>
              </a:spcBef>
              <a:spcAft>
                <a:spcPts val="305"/>
              </a:spcAft>
              <a:defRPr/>
            </a:pPr>
            <a:r>
              <a:rPr lang="fr-CA" b="1" noProof="0" dirty="0" smtClean="0"/>
              <a:t>Tout ce qui cause une céphalée plus de la moitié</a:t>
            </a:r>
            <a:r>
              <a:rPr lang="fr-CA" b="1" baseline="0" noProof="0" dirty="0" smtClean="0"/>
              <a:t> du temps dans un délai de 24 heures doit être considéré comme un déclencheur</a:t>
            </a:r>
            <a:r>
              <a:rPr lang="fr-CA" b="1" noProof="0" dirty="0" smtClean="0"/>
              <a:t>. </a:t>
            </a:r>
            <a:endParaRPr lang="fr-CA" noProof="0" dirty="0" smtClean="0"/>
          </a:p>
          <a:p>
            <a:pPr eaLnBrk="1" fontAlgn="auto" hangingPunct="1">
              <a:spcBef>
                <a:spcPts val="0"/>
              </a:spcBef>
              <a:spcAft>
                <a:spcPts val="305"/>
              </a:spcAft>
              <a:defRPr/>
            </a:pPr>
            <a:r>
              <a:rPr lang="fr-CA" noProof="0" dirty="0" smtClean="0"/>
              <a:t>Les</a:t>
            </a:r>
            <a:r>
              <a:rPr lang="fr-CA" baseline="0" noProof="0" dirty="0" smtClean="0"/>
              <a:t> points à ne pas oublier sur les déclencheurs sont répertoriés ci-dessous</a:t>
            </a:r>
            <a:r>
              <a:rPr lang="fr-CA" noProof="0" dirty="0" smtClean="0"/>
              <a:t>. Cette liste</a:t>
            </a:r>
            <a:r>
              <a:rPr lang="fr-CA" baseline="0" noProof="0" dirty="0" smtClean="0"/>
              <a:t> peut être utilisée comme outil pour aider les</a:t>
            </a:r>
            <a:r>
              <a:rPr lang="fr-CA" noProof="0" dirty="0" smtClean="0"/>
              <a:t> patients à réfléchir aux facteurs qui peuvent influencer l’apparition de leurs céphalées.</a:t>
            </a:r>
          </a:p>
          <a:p>
            <a:pPr marL="174034" indent="-174034" eaLnBrk="1" fontAlgn="auto" hangingPunct="1">
              <a:spcBef>
                <a:spcPts val="0"/>
              </a:spcBef>
              <a:spcAft>
                <a:spcPts val="0"/>
              </a:spcAft>
              <a:buFont typeface="Arial" panose="020B0604020202020204" pitchFamily="34" charset="0"/>
              <a:buChar char="•"/>
              <a:defRPr/>
            </a:pPr>
            <a:r>
              <a:rPr lang="fr-CA" noProof="0" dirty="0" smtClean="0"/>
              <a:t>Les</a:t>
            </a:r>
            <a:r>
              <a:rPr lang="fr-CA" baseline="0" noProof="0" dirty="0" smtClean="0"/>
              <a:t> déclencheurs ne doivent pas être confondus avec la cause de la céphalée</a:t>
            </a:r>
            <a:endParaRPr lang="fr-CA" noProof="0" dirty="0" smtClean="0"/>
          </a:p>
          <a:p>
            <a:pPr marL="174034" indent="-174034" eaLnBrk="1" fontAlgn="auto" hangingPunct="1">
              <a:spcBef>
                <a:spcPts val="0"/>
              </a:spcBef>
              <a:spcAft>
                <a:spcPts val="0"/>
              </a:spcAft>
              <a:buFont typeface="Arial" panose="020B0604020202020204" pitchFamily="34" charset="0"/>
              <a:buChar char="•"/>
              <a:defRPr/>
            </a:pPr>
            <a:r>
              <a:rPr lang="fr-CA" noProof="0" dirty="0" smtClean="0"/>
              <a:t>Les déclencheurs</a:t>
            </a:r>
            <a:r>
              <a:rPr lang="fr-CA" baseline="0" noProof="0" dirty="0" smtClean="0"/>
              <a:t> peuvent être liés au</a:t>
            </a:r>
            <a:r>
              <a:rPr lang="fr-CA" noProof="0" dirty="0" smtClean="0"/>
              <a:t> stress, environnementaux, hormonaux, liés au régime alimentaire ou comportementaux (sommeil)</a:t>
            </a:r>
          </a:p>
          <a:p>
            <a:pPr marL="638122" lvl="1" indent="-174034" eaLnBrk="1" fontAlgn="auto" hangingPunct="1">
              <a:spcBef>
                <a:spcPts val="0"/>
              </a:spcBef>
              <a:spcAft>
                <a:spcPts val="0"/>
              </a:spcAft>
              <a:buFont typeface="Arial" panose="020B0604020202020204" pitchFamily="34" charset="0"/>
              <a:buChar char="•"/>
              <a:defRPr/>
            </a:pPr>
            <a:r>
              <a:rPr lang="fr-CA" noProof="0" dirty="0" smtClean="0"/>
              <a:t>La menstruation est un déclencheur puissant pour beaucoup de femmes</a:t>
            </a:r>
            <a:r>
              <a:rPr lang="fr-CA" baseline="0" noProof="0" dirty="0" smtClean="0"/>
              <a:t> souffrant de migraines, mais pas toutes</a:t>
            </a:r>
            <a:endParaRPr lang="fr-CA" noProof="0" dirty="0" smtClean="0"/>
          </a:p>
          <a:p>
            <a:pPr marL="174034" indent="-174034" eaLnBrk="1" fontAlgn="auto" hangingPunct="1">
              <a:spcBef>
                <a:spcPts val="0"/>
              </a:spcBef>
              <a:spcAft>
                <a:spcPts val="0"/>
              </a:spcAft>
              <a:buFont typeface="Arial" panose="020B0604020202020204" pitchFamily="34" charset="0"/>
              <a:buChar char="•"/>
              <a:defRPr/>
            </a:pPr>
            <a:r>
              <a:rPr lang="fr-CA" noProof="0" dirty="0" smtClean="0"/>
              <a:t>Tous les déclencheurs</a:t>
            </a:r>
            <a:r>
              <a:rPr lang="fr-CA" baseline="0" noProof="0" dirty="0" smtClean="0"/>
              <a:t> n’agissent pas de façon équivalente pour provoquer des céphalées</a:t>
            </a:r>
            <a:endParaRPr lang="fr-CA" noProof="0" dirty="0" smtClean="0"/>
          </a:p>
          <a:p>
            <a:pPr marL="174034" indent="-174034" eaLnBrk="1" fontAlgn="auto" hangingPunct="1">
              <a:spcBef>
                <a:spcPts val="0"/>
              </a:spcBef>
              <a:spcAft>
                <a:spcPts val="0"/>
              </a:spcAft>
              <a:buFont typeface="Arial" panose="020B0604020202020204" pitchFamily="34" charset="0"/>
              <a:buChar char="•"/>
              <a:defRPr/>
            </a:pPr>
            <a:r>
              <a:rPr lang="fr-CA" noProof="0" dirty="0" smtClean="0"/>
              <a:t>Il peut y avoir un facteur</a:t>
            </a:r>
            <a:r>
              <a:rPr lang="fr-CA" baseline="0" noProof="0" dirty="0" smtClean="0"/>
              <a:t> de « charge » exigeant la présence de plusieurs déclencheurs ou d’une combinaison de déclencheurs particuliers pour provoquer une céphalée</a:t>
            </a:r>
            <a:endParaRPr lang="fr-CA" noProof="0" dirty="0" smtClean="0"/>
          </a:p>
          <a:p>
            <a:pPr eaLnBrk="1" fontAlgn="auto" hangingPunct="1">
              <a:spcBef>
                <a:spcPts val="0"/>
              </a:spcBef>
              <a:spcAft>
                <a:spcPts val="305"/>
              </a:spcAft>
              <a:defRPr/>
            </a:pPr>
            <a:r>
              <a:rPr lang="fr-CA" noProof="0" dirty="0" smtClean="0"/>
              <a:t>Les perturbations du sommeil, le jeûne ou le fait de sauter des repas,</a:t>
            </a:r>
            <a:r>
              <a:rPr lang="fr-CA" baseline="0" noProof="0" dirty="0" smtClean="0"/>
              <a:t> la caféine et l’alcool sont des déclencheurs courants pour la plupart des individus; les éviter est généralement recommandé</a:t>
            </a:r>
            <a:r>
              <a:rPr lang="fr-CA" noProof="0" dirty="0" smtClean="0"/>
              <a:t> :</a:t>
            </a:r>
          </a:p>
          <a:p>
            <a:pPr defTabSz="928058" eaLnBrk="1" fontAlgn="auto" hangingPunct="1">
              <a:spcBef>
                <a:spcPts val="0"/>
              </a:spcBef>
              <a:spcAft>
                <a:spcPts val="305"/>
              </a:spcAft>
              <a:defRPr/>
            </a:pPr>
            <a:r>
              <a:rPr lang="fr-CA" b="1" noProof="0" dirty="0" err="1" smtClean="0"/>
              <a:t>Reference</a:t>
            </a:r>
            <a:endParaRPr lang="fr-CA" b="1" noProof="0" dirty="0" smtClean="0"/>
          </a:p>
          <a:p>
            <a:pPr defTabSz="928058" eaLnBrk="1" fontAlgn="auto" hangingPunct="1">
              <a:spcBef>
                <a:spcPts val="0"/>
              </a:spcBef>
              <a:spcAft>
                <a:spcPts val="305"/>
              </a:spcAft>
              <a:defRPr/>
            </a:pPr>
            <a:r>
              <a:rPr lang="fr-CA" noProof="0" dirty="0" smtClean="0"/>
              <a:t>American </a:t>
            </a:r>
            <a:r>
              <a:rPr lang="fr-CA" noProof="0" dirty="0" err="1" smtClean="0"/>
              <a:t>Headache</a:t>
            </a:r>
            <a:r>
              <a:rPr lang="fr-CA" noProof="0" dirty="0" smtClean="0"/>
              <a:t> Society. </a:t>
            </a:r>
            <a:r>
              <a:rPr lang="fr-CA" noProof="0" dirty="0" err="1" smtClean="0"/>
              <a:t>Brainstorm</a:t>
            </a:r>
            <a:r>
              <a:rPr lang="fr-CA" noProof="0" dirty="0" smtClean="0"/>
              <a:t>. 2004. </a:t>
            </a:r>
            <a:r>
              <a:rPr lang="fr-CA" noProof="0" dirty="0" err="1" smtClean="0">
                <a:solidFill>
                  <a:prstClr val="black"/>
                </a:solidFill>
              </a:rPr>
              <a:t>Available</a:t>
            </a:r>
            <a:r>
              <a:rPr lang="fr-CA" noProof="0" dirty="0" smtClean="0">
                <a:solidFill>
                  <a:prstClr val="black"/>
                </a:solidFill>
              </a:rPr>
              <a:t> </a:t>
            </a:r>
            <a:r>
              <a:rPr lang="fr-CA" noProof="0" dirty="0" err="1" smtClean="0">
                <a:solidFill>
                  <a:prstClr val="black"/>
                </a:solidFill>
              </a:rPr>
              <a:t>at</a:t>
            </a:r>
            <a:r>
              <a:rPr lang="fr-CA" noProof="0" dirty="0" smtClean="0">
                <a:solidFill>
                  <a:prstClr val="black"/>
                </a:solidFill>
              </a:rPr>
              <a:t>: </a:t>
            </a:r>
            <a:r>
              <a:rPr lang="fr-CA" noProof="0" dirty="0" smtClean="0"/>
              <a:t>http://www.americanheadachesociety.org/assets/1/7/Book_-_Brainstorm_Syllabus.pdf. </a:t>
            </a:r>
            <a:r>
              <a:rPr lang="fr-CA" noProof="0" dirty="0" err="1" smtClean="0"/>
              <a:t>Accessed</a:t>
            </a:r>
            <a:r>
              <a:rPr lang="fr-CA" noProof="0" dirty="0" smtClean="0"/>
              <a:t> 04 </a:t>
            </a:r>
            <a:r>
              <a:rPr lang="fr-CA" noProof="0" dirty="0" err="1" smtClean="0"/>
              <a:t>December</a:t>
            </a:r>
            <a:r>
              <a:rPr lang="fr-CA" noProof="0" dirty="0" smtClean="0"/>
              <a:t>, 2014. </a:t>
            </a:r>
            <a:endParaRPr lang="fr-CA" noProof="0" dirty="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0D1293-FC4C-46F0-90DF-1B7F9D63FD6F}" type="slidenum">
              <a:rPr lang="en-CA" altLang="fr-FR" smtClean="0">
                <a:solidFill>
                  <a:srgbClr val="000000"/>
                </a:solidFill>
              </a:rPr>
              <a:pPr fontAlgn="base">
                <a:spcBef>
                  <a:spcPct val="0"/>
                </a:spcBef>
                <a:spcAft>
                  <a:spcPct val="0"/>
                </a:spcAft>
                <a:defRPr/>
              </a:pPr>
              <a:t>51</a:t>
            </a:fld>
            <a:endParaRPr lang="en-CA" altLang="fr-FR"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a:spcAft>
                <a:spcPts val="613"/>
              </a:spcAft>
            </a:pPr>
            <a:r>
              <a:rPr lang="fr-CA" altLang="en-US" b="1" noProof="0" dirty="0" err="1" smtClean="0"/>
              <a:t>Speaker’s</a:t>
            </a:r>
            <a:r>
              <a:rPr lang="fr-CA" altLang="en-US" b="1" noProof="0" dirty="0" smtClean="0"/>
              <a:t> Notes</a:t>
            </a:r>
          </a:p>
          <a:p>
            <a:pPr defTabSz="927100">
              <a:spcAft>
                <a:spcPts val="613"/>
              </a:spcAft>
            </a:pPr>
            <a:r>
              <a:rPr lang="fr-CA" altLang="en-US" noProof="0" dirty="0" smtClean="0"/>
              <a:t>Cette diapositive</a:t>
            </a:r>
            <a:r>
              <a:rPr lang="fr-CA" altLang="en-US" baseline="0" noProof="0" dirty="0" smtClean="0"/>
              <a:t> répertorie certains déclencheurs courants de la migraine</a:t>
            </a:r>
            <a:r>
              <a:rPr lang="fr-CA" altLang="en-US" noProof="0" dirty="0" smtClean="0"/>
              <a:t>. Il faut porter une attention particulière</a:t>
            </a:r>
            <a:r>
              <a:rPr lang="fr-CA" altLang="en-US" baseline="0" noProof="0" dirty="0" smtClean="0"/>
              <a:t> à la caféine, car c’est un déclencheur courant et qu’elle est présente dans de nombreux aliments, boissons et médicaments populaires</a:t>
            </a:r>
            <a:r>
              <a:rPr lang="fr-CA" altLang="en-US" noProof="0" dirty="0" smtClean="0"/>
              <a:t>. Il</a:t>
            </a:r>
            <a:r>
              <a:rPr lang="fr-CA" altLang="en-US" baseline="0" noProof="0" dirty="0" smtClean="0"/>
              <a:t> peut être utile de fournir aux patients une liste des produits et de leur teneur probable en caféine pour les aider à réduire leur prise de caféine</a:t>
            </a:r>
            <a:r>
              <a:rPr lang="fr-CA" altLang="en-US" noProof="0" dirty="0" smtClean="0"/>
              <a:t>.</a:t>
            </a:r>
          </a:p>
          <a:p>
            <a:pPr defTabSz="927100">
              <a:spcAft>
                <a:spcPts val="613"/>
              </a:spcAft>
            </a:pPr>
            <a:r>
              <a:rPr lang="fr-CA" altLang="en-US" b="1" noProof="0" dirty="0" err="1" smtClean="0"/>
              <a:t>Reference</a:t>
            </a:r>
            <a:endParaRPr lang="fr-CA" altLang="en-US" b="1" noProof="0" dirty="0" smtClean="0"/>
          </a:p>
          <a:p>
            <a:pPr defTabSz="927100">
              <a:spcAft>
                <a:spcPts val="613"/>
              </a:spcAft>
            </a:pPr>
            <a:r>
              <a:rPr lang="fr-CA" altLang="en-US" noProof="0" dirty="0" smtClean="0"/>
              <a:t>American </a:t>
            </a:r>
            <a:r>
              <a:rPr lang="fr-CA" altLang="en-US" noProof="0" dirty="0" err="1" smtClean="0"/>
              <a:t>Headache</a:t>
            </a:r>
            <a:r>
              <a:rPr lang="fr-CA" altLang="en-US" noProof="0" dirty="0" smtClean="0"/>
              <a:t> Society. </a:t>
            </a:r>
            <a:r>
              <a:rPr lang="fr-CA" altLang="en-US" noProof="0" dirty="0" err="1" smtClean="0"/>
              <a:t>Brainstorm</a:t>
            </a:r>
            <a:r>
              <a:rPr lang="fr-CA" altLang="en-US" noProof="0" dirty="0" smtClean="0"/>
              <a:t>. 2004. </a:t>
            </a:r>
            <a:r>
              <a:rPr lang="fr-CA" altLang="en-US" noProof="0" dirty="0" err="1" smtClean="0">
                <a:solidFill>
                  <a:srgbClr val="000000"/>
                </a:solidFill>
              </a:rPr>
              <a:t>Available</a:t>
            </a:r>
            <a:r>
              <a:rPr lang="fr-CA" altLang="en-US" noProof="0" dirty="0" smtClean="0">
                <a:solidFill>
                  <a:srgbClr val="000000"/>
                </a:solidFill>
              </a:rPr>
              <a:t> </a:t>
            </a:r>
            <a:r>
              <a:rPr lang="fr-CA" altLang="en-US" noProof="0" dirty="0" err="1" smtClean="0">
                <a:solidFill>
                  <a:srgbClr val="000000"/>
                </a:solidFill>
              </a:rPr>
              <a:t>at</a:t>
            </a:r>
            <a:r>
              <a:rPr lang="fr-CA" altLang="en-US" noProof="0" dirty="0" smtClean="0">
                <a:solidFill>
                  <a:srgbClr val="000000"/>
                </a:solidFill>
              </a:rPr>
              <a:t>: </a:t>
            </a:r>
            <a:r>
              <a:rPr lang="fr-CA" altLang="en-US" noProof="0" dirty="0" smtClean="0"/>
              <a:t>http://www.americanheadachesociety.org/assets/1/7/Book_-_Brainstorm_Syllabus.pdf. </a:t>
            </a:r>
            <a:r>
              <a:rPr lang="fr-CA" altLang="en-US" noProof="0" dirty="0" err="1" smtClean="0"/>
              <a:t>Accessed</a:t>
            </a:r>
            <a:r>
              <a:rPr lang="fr-CA" altLang="en-US" noProof="0" dirty="0" smtClean="0"/>
              <a:t> 04 </a:t>
            </a:r>
            <a:r>
              <a:rPr lang="fr-CA" altLang="en-US" noProof="0" dirty="0" err="1" smtClean="0"/>
              <a:t>December</a:t>
            </a:r>
            <a:r>
              <a:rPr lang="fr-CA" altLang="en-US" noProof="0" dirty="0" smtClean="0"/>
              <a:t>, 2014. </a:t>
            </a:r>
          </a:p>
        </p:txBody>
      </p:sp>
      <p:sp>
        <p:nvSpPr>
          <p:cNvPr id="4" name="Slide Number Placeholder 3"/>
          <p:cNvSpPr>
            <a:spLocks noGrp="1"/>
          </p:cNvSpPr>
          <p:nvPr>
            <p:ph type="sldNum" sz="quarter" idx="5"/>
          </p:nvPr>
        </p:nvSpPr>
        <p:spPr/>
        <p:txBody>
          <a:bodyPr/>
          <a:lstStyle/>
          <a:p>
            <a:pPr>
              <a:defRPr/>
            </a:pPr>
            <a:fld id="{0A56DF1F-5D2D-45CF-AEF0-75CB974A1B0C}" type="slidenum">
              <a:rPr lang="en-CA" smtClean="0">
                <a:solidFill>
                  <a:prstClr val="black"/>
                </a:solidFill>
              </a:rPr>
              <a:pPr>
                <a:defRPr/>
              </a:pPr>
              <a:t>52</a:t>
            </a:fld>
            <a:endParaRPr lang="en-CA"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xfrm>
            <a:off x="701675" y="4387850"/>
            <a:ext cx="5899150" cy="4156075"/>
          </a:xfrm>
          <a:noFill/>
        </p:spPr>
        <p:txBody>
          <a:bodyPr wrap="square" numCol="1" anchor="t" anchorCtr="0" compatLnSpc="1">
            <a:prstTxWarp prst="textNoShape">
              <a:avLst/>
            </a:prstTxWarp>
          </a:bodyPr>
          <a:lstStyle/>
          <a:p>
            <a:pPr defTabSz="927100" eaLnBrk="1" hangingPunct="1">
              <a:spcBef>
                <a:spcPct val="0"/>
              </a:spcBef>
              <a:spcAft>
                <a:spcPts val="613"/>
              </a:spcAft>
            </a:pPr>
            <a:r>
              <a:rPr lang="fr-CA" altLang="fr-FR" b="1" noProof="0" dirty="0" err="1" smtClean="0"/>
              <a:t>Speaker’s</a:t>
            </a:r>
            <a:r>
              <a:rPr lang="fr-CA" altLang="fr-FR" b="1" noProof="0" dirty="0" smtClean="0"/>
              <a:t> Notes</a:t>
            </a:r>
          </a:p>
          <a:p>
            <a:pPr defTabSz="927100" eaLnBrk="1" hangingPunct="1">
              <a:spcBef>
                <a:spcPct val="0"/>
              </a:spcBef>
              <a:spcAft>
                <a:spcPts val="613"/>
              </a:spcAft>
            </a:pPr>
            <a:r>
              <a:rPr lang="fr-CA" altLang="fr-FR" noProof="0" dirty="0" smtClean="0"/>
              <a:t>Cette</a:t>
            </a:r>
            <a:r>
              <a:rPr lang="fr-CA" altLang="fr-FR" baseline="0" noProof="0" dirty="0" smtClean="0"/>
              <a:t> diapositive répertorie les objectifs du traitement aigu de la migraine</a:t>
            </a:r>
            <a:r>
              <a:rPr lang="fr-CA" altLang="fr-FR" noProof="0" dirty="0" smtClean="0"/>
              <a:t>.</a:t>
            </a:r>
          </a:p>
          <a:p>
            <a:pPr defTabSz="927100" eaLnBrk="1" hangingPunct="1">
              <a:spcBef>
                <a:spcPct val="0"/>
              </a:spcBef>
              <a:spcAft>
                <a:spcPts val="613"/>
              </a:spcAft>
            </a:pPr>
            <a:r>
              <a:rPr lang="fr-CA" altLang="fr-FR" b="1" noProof="0" dirty="0" err="1" smtClean="0"/>
              <a:t>Reference</a:t>
            </a:r>
            <a:endParaRPr lang="fr-CA" altLang="fr-FR" b="1" noProof="0" dirty="0" smtClean="0"/>
          </a:p>
          <a:p>
            <a:pPr defTabSz="927100" eaLnBrk="1" hangingPunct="1">
              <a:spcBef>
                <a:spcPct val="0"/>
              </a:spcBef>
              <a:spcAft>
                <a:spcPts val="613"/>
              </a:spcAft>
            </a:pPr>
            <a:r>
              <a:rPr lang="fr-CA" altLang="fr-FR" noProof="0" dirty="0" smtClean="0"/>
              <a:t>American </a:t>
            </a:r>
            <a:r>
              <a:rPr lang="fr-CA" altLang="fr-FR" noProof="0" dirty="0" err="1" smtClean="0"/>
              <a:t>Headache</a:t>
            </a:r>
            <a:r>
              <a:rPr lang="fr-CA" altLang="fr-FR" noProof="0" dirty="0" smtClean="0"/>
              <a:t> Society. </a:t>
            </a:r>
            <a:r>
              <a:rPr lang="fr-CA" altLang="fr-FR" noProof="0" dirty="0" err="1" smtClean="0"/>
              <a:t>Brainstorm</a:t>
            </a:r>
            <a:r>
              <a:rPr lang="fr-CA" altLang="fr-FR" noProof="0" dirty="0" smtClean="0"/>
              <a:t>. 2004. </a:t>
            </a:r>
            <a:r>
              <a:rPr lang="fr-CA" altLang="fr-FR" noProof="0" dirty="0" err="1" smtClean="0">
                <a:solidFill>
                  <a:srgbClr val="000000"/>
                </a:solidFill>
              </a:rPr>
              <a:t>Available</a:t>
            </a:r>
            <a:r>
              <a:rPr lang="fr-CA" altLang="fr-FR" noProof="0" dirty="0" smtClean="0">
                <a:solidFill>
                  <a:srgbClr val="000000"/>
                </a:solidFill>
              </a:rPr>
              <a:t> </a:t>
            </a:r>
            <a:r>
              <a:rPr lang="fr-CA" altLang="fr-FR" noProof="0" dirty="0" err="1" smtClean="0">
                <a:solidFill>
                  <a:srgbClr val="000000"/>
                </a:solidFill>
              </a:rPr>
              <a:t>at</a:t>
            </a:r>
            <a:r>
              <a:rPr lang="fr-CA" altLang="fr-FR" noProof="0" dirty="0" smtClean="0">
                <a:solidFill>
                  <a:srgbClr val="000000"/>
                </a:solidFill>
              </a:rPr>
              <a:t>: </a:t>
            </a:r>
            <a:r>
              <a:rPr lang="fr-CA" altLang="fr-FR" noProof="0" dirty="0" smtClean="0"/>
              <a:t>http://www.americanheadachesociety.org/assets/1/7/Book_-_Brainstorm_Syllabus.pdf. </a:t>
            </a:r>
            <a:r>
              <a:rPr lang="fr-CA" altLang="fr-FR" noProof="0" dirty="0" err="1" smtClean="0"/>
              <a:t>Accessed</a:t>
            </a:r>
            <a:r>
              <a:rPr lang="fr-CA" altLang="fr-FR" noProof="0" dirty="0" smtClean="0"/>
              <a:t> 04 </a:t>
            </a:r>
            <a:r>
              <a:rPr lang="fr-CA" altLang="fr-FR" noProof="0" dirty="0" err="1" smtClean="0"/>
              <a:t>December</a:t>
            </a:r>
            <a:r>
              <a:rPr lang="fr-CA" altLang="fr-FR" noProof="0" dirty="0" smtClean="0"/>
              <a:t>, 2014. </a:t>
            </a:r>
          </a:p>
          <a:p>
            <a:pPr defTabSz="927100" eaLnBrk="1" hangingPunct="1">
              <a:spcBef>
                <a:spcPct val="0"/>
              </a:spcBef>
            </a:pPr>
            <a:endParaRPr lang="fr-CA" altLang="fr-FR" noProof="0" dirty="0"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E7F814-0390-416A-A608-0CE73FD2BD6A}" type="slidenum">
              <a:rPr lang="en-CA" altLang="fr-FR" smtClean="0">
                <a:solidFill>
                  <a:srgbClr val="000000"/>
                </a:solidFill>
              </a:rPr>
              <a:pPr fontAlgn="base">
                <a:spcBef>
                  <a:spcPct val="0"/>
                </a:spcBef>
                <a:spcAft>
                  <a:spcPct val="0"/>
                </a:spcAft>
                <a:defRPr/>
              </a:pPr>
              <a:t>53</a:t>
            </a:fld>
            <a:endParaRPr lang="en-CA" altLang="fr-FR"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Un traitement réussi d’une crise de</a:t>
            </a:r>
            <a:r>
              <a:rPr lang="fr-CA" altLang="fr-FR" baseline="0" noProof="0" dirty="0" smtClean="0"/>
              <a:t> migraine se définit par une réaction sans douleur de 2 heures et une réaction sans douleur maintenue et correspond au questionnaire</a:t>
            </a:r>
            <a:r>
              <a:rPr lang="fr-CA" altLang="fr-FR" noProof="0" dirty="0" smtClean="0"/>
              <a:t> Migraine </a:t>
            </a:r>
            <a:r>
              <a:rPr lang="fr-CA" altLang="fr-FR" noProof="0" dirty="0" err="1" smtClean="0"/>
              <a:t>Therapy</a:t>
            </a:r>
            <a:r>
              <a:rPr lang="fr-CA" altLang="fr-FR" noProof="0" dirty="0" smtClean="0"/>
              <a:t> </a:t>
            </a:r>
            <a:r>
              <a:rPr lang="fr-CA" altLang="fr-FR" noProof="0" dirty="0" err="1" smtClean="0"/>
              <a:t>Assessment</a:t>
            </a:r>
            <a:r>
              <a:rPr lang="fr-CA" altLang="fr-FR" noProof="0" dirty="0" smtClean="0"/>
              <a:t> Questionnaire (MTAQ®).</a:t>
            </a:r>
          </a:p>
          <a:p>
            <a:pPr eaLnBrk="1" hangingPunct="1">
              <a:spcBef>
                <a:spcPct val="0"/>
              </a:spcBef>
              <a:spcAft>
                <a:spcPts val="600"/>
              </a:spcAft>
            </a:pPr>
            <a:r>
              <a:rPr lang="fr-CA" altLang="fr-FR" b="1" noProof="0" dirty="0" err="1" smtClean="0"/>
              <a:t>References</a:t>
            </a:r>
            <a:endParaRPr lang="fr-CA" altLang="fr-FR" b="1" noProof="0" dirty="0" smtClean="0"/>
          </a:p>
          <a:p>
            <a:pPr eaLnBrk="1" hangingPunct="1">
              <a:spcBef>
                <a:spcPct val="0"/>
              </a:spcBef>
              <a:spcAft>
                <a:spcPts val="600"/>
              </a:spcAft>
            </a:pPr>
            <a:r>
              <a:rPr lang="fr-CA" altLang="fr-FR" noProof="0" dirty="0" err="1" smtClean="0"/>
              <a:t>Silberstein</a:t>
            </a:r>
            <a:r>
              <a:rPr lang="fr-CA" altLang="fr-FR" noProof="0" dirty="0" smtClean="0"/>
              <a:t> SD, Newman LC, </a:t>
            </a:r>
            <a:r>
              <a:rPr lang="fr-CA" altLang="fr-FR" noProof="0" dirty="0" err="1" smtClean="0"/>
              <a:t>Marmura</a:t>
            </a:r>
            <a:r>
              <a:rPr lang="fr-CA" altLang="fr-FR" noProof="0" dirty="0" smtClean="0"/>
              <a:t> MJ </a:t>
            </a:r>
            <a:r>
              <a:rPr lang="fr-CA" altLang="fr-FR" i="1" noProof="0" dirty="0" smtClean="0"/>
              <a:t>et al. </a:t>
            </a:r>
            <a:r>
              <a:rPr lang="fr-CA" altLang="fr-FR" noProof="0" dirty="0" err="1" smtClean="0"/>
              <a:t>Efficacy</a:t>
            </a:r>
            <a:r>
              <a:rPr lang="fr-CA" altLang="fr-FR" noProof="0" dirty="0" smtClean="0"/>
              <a:t> </a:t>
            </a:r>
            <a:r>
              <a:rPr lang="fr-CA" altLang="fr-FR" noProof="0" dirty="0" err="1" smtClean="0"/>
              <a:t>endpoints</a:t>
            </a:r>
            <a:r>
              <a:rPr lang="fr-CA" altLang="fr-FR" noProof="0" dirty="0" smtClean="0"/>
              <a:t> in migraine </a:t>
            </a:r>
            <a:r>
              <a:rPr lang="fr-CA" altLang="fr-FR" noProof="0" dirty="0" err="1" smtClean="0"/>
              <a:t>clinical</a:t>
            </a:r>
            <a:r>
              <a:rPr lang="fr-CA" altLang="fr-FR" noProof="0" dirty="0" smtClean="0"/>
              <a:t> trials: the importance of </a:t>
            </a:r>
            <a:r>
              <a:rPr lang="fr-CA" altLang="fr-FR" noProof="0" dirty="0" err="1" smtClean="0"/>
              <a:t>assessing</a:t>
            </a:r>
            <a:r>
              <a:rPr lang="fr-CA" altLang="fr-FR" noProof="0" dirty="0" smtClean="0"/>
              <a:t> </a:t>
            </a:r>
            <a:r>
              <a:rPr lang="fr-CA" altLang="fr-FR" noProof="0" dirty="0" err="1" smtClean="0"/>
              <a:t>freedom</a:t>
            </a:r>
            <a:r>
              <a:rPr lang="fr-CA" altLang="fr-FR" noProof="0" dirty="0" smtClean="0"/>
              <a:t> </a:t>
            </a:r>
            <a:r>
              <a:rPr lang="fr-CA" altLang="fr-FR" noProof="0" dirty="0" err="1" smtClean="0"/>
              <a:t>from</a:t>
            </a:r>
            <a:r>
              <a:rPr lang="fr-CA" altLang="fr-FR" noProof="0" dirty="0" smtClean="0"/>
              <a:t> pain. </a:t>
            </a:r>
            <a:r>
              <a:rPr lang="fr-CA" altLang="fr-FR" i="1" noProof="0" dirty="0" err="1" smtClean="0"/>
              <a:t>Curr</a:t>
            </a:r>
            <a:r>
              <a:rPr lang="fr-CA" altLang="fr-FR" i="1" noProof="0" dirty="0" smtClean="0"/>
              <a:t> Med </a:t>
            </a:r>
            <a:r>
              <a:rPr lang="fr-CA" altLang="fr-FR" i="1" noProof="0" dirty="0" err="1" smtClean="0"/>
              <a:t>Res</a:t>
            </a:r>
            <a:r>
              <a:rPr lang="fr-CA" altLang="fr-FR" i="1" noProof="0" dirty="0" smtClean="0"/>
              <a:t> </a:t>
            </a:r>
            <a:r>
              <a:rPr lang="fr-CA" altLang="fr-FR" i="1" noProof="0" dirty="0" err="1" smtClean="0"/>
              <a:t>Opin</a:t>
            </a:r>
            <a:r>
              <a:rPr lang="fr-CA" altLang="fr-FR" i="1" noProof="0" dirty="0" smtClean="0"/>
              <a:t>. </a:t>
            </a:r>
            <a:r>
              <a:rPr lang="fr-CA" altLang="fr-FR" noProof="0" dirty="0" smtClean="0"/>
              <a:t>2013;29(7):861-7. </a:t>
            </a:r>
          </a:p>
          <a:p>
            <a:pPr eaLnBrk="1" hangingPunct="1">
              <a:spcBef>
                <a:spcPct val="0"/>
              </a:spcBef>
              <a:spcAft>
                <a:spcPts val="600"/>
              </a:spcAft>
            </a:pPr>
            <a:r>
              <a:rPr lang="fr-CA" altLang="fr-FR" noProof="0" dirty="0" smtClean="0"/>
              <a:t>Chatterton ML, </a:t>
            </a:r>
            <a:r>
              <a:rPr lang="fr-CA" altLang="fr-FR" noProof="0" dirty="0" err="1" smtClean="0"/>
              <a:t>Lofland</a:t>
            </a:r>
            <a:r>
              <a:rPr lang="fr-CA" altLang="fr-FR" noProof="0" dirty="0" smtClean="0"/>
              <a:t> JH, </a:t>
            </a:r>
            <a:r>
              <a:rPr lang="fr-CA" altLang="fr-FR" noProof="0" dirty="0" err="1" smtClean="0"/>
              <a:t>Shechter</a:t>
            </a:r>
            <a:r>
              <a:rPr lang="fr-CA" altLang="fr-FR" noProof="0" dirty="0" smtClean="0"/>
              <a:t> A </a:t>
            </a:r>
            <a:r>
              <a:rPr lang="fr-CA" altLang="fr-FR" i="1" noProof="0" dirty="0" smtClean="0"/>
              <a:t>et al. </a:t>
            </a:r>
            <a:r>
              <a:rPr lang="fr-CA" altLang="fr-FR" noProof="0" dirty="0" err="1" smtClean="0"/>
              <a:t>Reliability</a:t>
            </a:r>
            <a:r>
              <a:rPr lang="fr-CA" altLang="fr-FR" noProof="0" dirty="0" smtClean="0"/>
              <a:t> and </a:t>
            </a:r>
            <a:r>
              <a:rPr lang="fr-CA" altLang="fr-FR" noProof="0" dirty="0" err="1" smtClean="0"/>
              <a:t>validity</a:t>
            </a:r>
            <a:r>
              <a:rPr lang="fr-CA" altLang="fr-FR" noProof="0" dirty="0" smtClean="0"/>
              <a:t> of the migraine </a:t>
            </a:r>
            <a:r>
              <a:rPr lang="fr-CA" altLang="fr-FR" noProof="0" dirty="0" err="1" smtClean="0"/>
              <a:t>therapy</a:t>
            </a:r>
            <a:r>
              <a:rPr lang="fr-CA" altLang="fr-FR" noProof="0" dirty="0" smtClean="0"/>
              <a:t> </a:t>
            </a:r>
            <a:r>
              <a:rPr lang="fr-CA" altLang="fr-FR" noProof="0" dirty="0" err="1" smtClean="0"/>
              <a:t>assessment</a:t>
            </a:r>
            <a:r>
              <a:rPr lang="fr-CA" altLang="fr-FR" noProof="0" dirty="0" smtClean="0"/>
              <a:t> questionnaire. </a:t>
            </a:r>
            <a:r>
              <a:rPr lang="fr-CA" altLang="fr-FR" i="1" noProof="0" dirty="0" err="1" smtClean="0"/>
              <a:t>Headache</a:t>
            </a:r>
            <a:r>
              <a:rPr lang="fr-CA" altLang="fr-FR" i="1" noProof="0" dirty="0" smtClean="0"/>
              <a:t>.</a:t>
            </a:r>
            <a:r>
              <a:rPr lang="fr-CA" altLang="fr-FR" noProof="0" dirty="0" smtClean="0"/>
              <a:t> 2002;42(10):1006-15.</a:t>
            </a:r>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05AFAA-305D-4EFE-9577-53CE492BA2FA}" type="slidenum">
              <a:rPr lang="en-CA" altLang="fr-FR" smtClean="0"/>
              <a:pPr fontAlgn="base">
                <a:spcBef>
                  <a:spcPct val="0"/>
                </a:spcBef>
                <a:spcAft>
                  <a:spcPct val="0"/>
                </a:spcAft>
                <a:defRPr/>
              </a:pPr>
              <a:t>54</a:t>
            </a:fld>
            <a:endParaRPr lang="en-CA" alt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répertorie les objectifs du traitement à long terme de la migraine et d’un traitement</a:t>
            </a:r>
            <a:r>
              <a:rPr lang="fr-CA" altLang="fr-FR" baseline="0" noProof="0" dirty="0" smtClean="0"/>
              <a:t> réussi des crises migraineuses aiguës selon l’</a:t>
            </a:r>
            <a:r>
              <a:rPr lang="fr-CA" altLang="fr-FR" noProof="0" dirty="0" smtClean="0"/>
              <a:t>U.S. </a:t>
            </a:r>
            <a:r>
              <a:rPr lang="fr-CA" altLang="fr-FR" noProof="0" dirty="0" err="1" smtClean="0"/>
              <a:t>Headache</a:t>
            </a:r>
            <a:r>
              <a:rPr lang="fr-CA" altLang="fr-FR" noProof="0" dirty="0" smtClean="0"/>
              <a:t> Consortium.</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Matchar</a:t>
            </a:r>
            <a:r>
              <a:rPr lang="fr-CA" altLang="fr-FR" noProof="0" dirty="0" smtClean="0"/>
              <a:t> DB, Young WB, Rosenberg JH et al. </a:t>
            </a:r>
            <a:r>
              <a:rPr lang="fr-CA" altLang="fr-FR" noProof="0" dirty="0" err="1" smtClean="0"/>
              <a:t>Evidence</a:t>
            </a:r>
            <a:r>
              <a:rPr lang="fr-CA" altLang="fr-FR" noProof="0" dirty="0" smtClean="0"/>
              <a:t>-</a:t>
            </a:r>
            <a:r>
              <a:rPr lang="fr-CA" altLang="fr-FR" noProof="0" dirty="0" err="1" smtClean="0"/>
              <a:t>based</a:t>
            </a:r>
            <a:r>
              <a:rPr lang="fr-CA" altLang="fr-FR" noProof="0" dirty="0" smtClean="0"/>
              <a:t> guidelines for migraine </a:t>
            </a:r>
            <a:r>
              <a:rPr lang="fr-CA" altLang="fr-FR" noProof="0" dirty="0" err="1" smtClean="0"/>
              <a:t>headache</a:t>
            </a:r>
            <a:r>
              <a:rPr lang="fr-CA" altLang="fr-FR" noProof="0" dirty="0" smtClean="0"/>
              <a:t> in the </a:t>
            </a:r>
            <a:r>
              <a:rPr lang="fr-CA" altLang="fr-FR" noProof="0" dirty="0" err="1" smtClean="0"/>
              <a:t>primary</a:t>
            </a:r>
            <a:r>
              <a:rPr lang="fr-CA" altLang="fr-FR" noProof="0" dirty="0" smtClean="0"/>
              <a:t> care setting: </a:t>
            </a:r>
            <a:r>
              <a:rPr lang="fr-CA" altLang="fr-FR" noProof="0" dirty="0" err="1" smtClean="0"/>
              <a:t>pharmacological</a:t>
            </a:r>
            <a:r>
              <a:rPr lang="fr-CA" altLang="fr-FR" noProof="0" dirty="0" smtClean="0"/>
              <a:t> management of acute </a:t>
            </a:r>
            <a:r>
              <a:rPr lang="fr-CA" altLang="fr-FR" noProof="0" dirty="0" err="1" smtClean="0"/>
              <a:t>attacks</a:t>
            </a:r>
            <a:r>
              <a:rPr lang="fr-CA" altLang="fr-FR" noProof="0" dirty="0" smtClean="0"/>
              <a:t>. U.S. </a:t>
            </a:r>
            <a:r>
              <a:rPr lang="fr-CA" altLang="fr-FR" noProof="0" dirty="0" err="1" smtClean="0"/>
              <a:t>Headache</a:t>
            </a:r>
            <a:r>
              <a:rPr lang="fr-CA" altLang="fr-FR" noProof="0" dirty="0" smtClean="0"/>
              <a:t> Consortium. </a:t>
            </a:r>
            <a:r>
              <a:rPr lang="fr-CA" altLang="fr-FR" noProof="0" dirty="0" err="1" smtClean="0"/>
              <a:t>Available</a:t>
            </a:r>
            <a:r>
              <a:rPr lang="fr-CA" altLang="fr-FR" noProof="0" dirty="0" smtClean="0"/>
              <a:t> </a:t>
            </a:r>
            <a:r>
              <a:rPr lang="fr-CA" altLang="fr-FR" noProof="0" dirty="0" err="1" smtClean="0"/>
              <a:t>at</a:t>
            </a:r>
            <a:r>
              <a:rPr lang="fr-CA" altLang="fr-FR" noProof="0" dirty="0" smtClean="0"/>
              <a:t>: </a:t>
            </a:r>
            <a:r>
              <a:rPr lang="fr-CA" altLang="fr-FR" noProof="0" dirty="0" smtClean="0">
                <a:hlinkClick r:id="rId3"/>
              </a:rPr>
              <a:t>http://tools.aan.com/professionals/practice/pdfs/gl0087.pdf</a:t>
            </a:r>
            <a:r>
              <a:rPr lang="fr-CA" altLang="fr-FR" noProof="0" dirty="0" smtClean="0"/>
              <a:t>. </a:t>
            </a:r>
            <a:r>
              <a:rPr lang="fr-CA" altLang="fr-FR" noProof="0" dirty="0" err="1" smtClean="0"/>
              <a:t>Accessed</a:t>
            </a:r>
            <a:r>
              <a:rPr lang="fr-CA" altLang="fr-FR" noProof="0" dirty="0" smtClean="0"/>
              <a:t> 27 </a:t>
            </a:r>
            <a:r>
              <a:rPr lang="fr-CA" altLang="fr-FR" noProof="0" dirty="0" err="1" smtClean="0"/>
              <a:t>November</a:t>
            </a:r>
            <a:r>
              <a:rPr lang="fr-CA" altLang="fr-FR" noProof="0" dirty="0" smtClean="0"/>
              <a:t>, 2014.</a:t>
            </a:r>
          </a:p>
          <a:p>
            <a:pPr eaLnBrk="1" hangingPunct="1">
              <a:spcBef>
                <a:spcPct val="0"/>
              </a:spcBef>
              <a:spcAft>
                <a:spcPts val="600"/>
              </a:spcAft>
            </a:pPr>
            <a:endParaRPr lang="fr-CA" altLang="fr-FR" noProof="0" dirty="0"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7B1338-7422-4D4C-B95A-332ADCAFC4B0}" type="slidenum">
              <a:rPr lang="en-CA" altLang="fr-FR" smtClean="0"/>
              <a:pPr fontAlgn="base">
                <a:spcBef>
                  <a:spcPct val="0"/>
                </a:spcBef>
                <a:spcAft>
                  <a:spcPct val="0"/>
                </a:spcAft>
                <a:defRPr/>
              </a:pPr>
              <a:t>55</a:t>
            </a:fld>
            <a:endParaRPr lang="en-CA" alt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6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Le traitement</a:t>
            </a:r>
            <a:r>
              <a:rPr lang="fr-CA" altLang="fr-FR" baseline="0" noProof="0" dirty="0" smtClean="0"/>
              <a:t> de la migraine peut se diviser en deux : le traitement </a:t>
            </a:r>
            <a:r>
              <a:rPr lang="fr-CA" altLang="fr-FR" noProof="0" dirty="0" smtClean="0"/>
              <a:t>prophylactique et le traitement</a:t>
            </a:r>
            <a:r>
              <a:rPr lang="fr-CA" altLang="fr-FR" baseline="0" noProof="0" dirty="0" smtClean="0"/>
              <a:t> des crises migraineuses aiguës</a:t>
            </a:r>
            <a:r>
              <a:rPr lang="fr-CA" altLang="fr-FR" noProof="0" dirty="0" smtClean="0"/>
              <a:t>. </a:t>
            </a:r>
          </a:p>
          <a:p>
            <a:pPr eaLnBrk="1" hangingPunct="1">
              <a:spcBef>
                <a:spcPct val="0"/>
              </a:spcBef>
              <a:spcAft>
                <a:spcPts val="600"/>
              </a:spcAft>
            </a:pPr>
            <a:r>
              <a:rPr lang="fr-CA" altLang="fr-FR" noProof="0" dirty="0" smtClean="0"/>
              <a:t>La prophylaxie peut impliquer une modification du comportement, une </a:t>
            </a:r>
            <a:r>
              <a:rPr lang="fr-CA" altLang="fr-FR" noProof="0" dirty="0" err="1" smtClean="0"/>
              <a:t>neuromodulation</a:t>
            </a:r>
            <a:r>
              <a:rPr lang="fr-CA" altLang="fr-FR" baseline="0" noProof="0" dirty="0" smtClean="0"/>
              <a:t> ou une p</a:t>
            </a:r>
            <a:r>
              <a:rPr lang="fr-CA" altLang="fr-FR" noProof="0" dirty="0" smtClean="0"/>
              <a:t>harmacothérapie.</a:t>
            </a:r>
          </a:p>
          <a:p>
            <a:pPr eaLnBrk="1" hangingPunct="1">
              <a:spcBef>
                <a:spcPct val="0"/>
              </a:spcBef>
              <a:spcAft>
                <a:spcPts val="600"/>
              </a:spcAft>
            </a:pPr>
            <a:r>
              <a:rPr lang="fr-CA" altLang="fr-FR" noProof="0" dirty="0" smtClean="0"/>
              <a:t>Les épisodes aigus peuvent être traités à l’aide de traitements</a:t>
            </a:r>
            <a:r>
              <a:rPr lang="fr-CA" altLang="fr-FR" baseline="0" noProof="0" dirty="0" smtClean="0"/>
              <a:t> spécifiques ou autres ou d’appareils de </a:t>
            </a:r>
            <a:r>
              <a:rPr lang="fr-CA" altLang="fr-FR" noProof="0" dirty="0" err="1" smtClean="0"/>
              <a:t>neuromodulation</a:t>
            </a:r>
            <a:r>
              <a:rPr lang="fr-CA" altLang="fr-FR" noProof="0" dirty="0" smtClean="0"/>
              <a:t>. </a:t>
            </a:r>
          </a:p>
        </p:txBody>
      </p:sp>
      <p:sp>
        <p:nvSpPr>
          <p:cNvPr id="14029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E7371-4060-471B-B0D2-5FB10F4F3B0E}" type="slidenum">
              <a:rPr lang="en-CA" altLang="fr-FR" smtClean="0"/>
              <a:pPr fontAlgn="base">
                <a:spcBef>
                  <a:spcPct val="0"/>
                </a:spcBef>
                <a:spcAft>
                  <a:spcPct val="0"/>
                </a:spcAft>
                <a:defRPr/>
              </a:pPr>
              <a:t>56</a:t>
            </a:fld>
            <a:endParaRPr lang="en-CA" alt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7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13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6687C3-C5AC-4C52-BDFB-8371D7E50CF3}" type="slidenum">
              <a:rPr lang="en-CA" altLang="fr-FR" smtClean="0"/>
              <a:pPr fontAlgn="base">
                <a:spcBef>
                  <a:spcPct val="0"/>
                </a:spcBef>
                <a:spcAft>
                  <a:spcPct val="0"/>
                </a:spcAft>
                <a:defRPr/>
              </a:pPr>
              <a:t>57</a:t>
            </a:fld>
            <a:endParaRPr lang="en-CA" alt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spcAft>
                <a:spcPts val="300"/>
              </a:spcAft>
              <a:defRPr/>
            </a:pPr>
            <a:r>
              <a:rPr lang="fr-CA" altLang="fr-FR" b="1" noProof="0" dirty="0" err="1" smtClean="0"/>
              <a:t>Speaker’s</a:t>
            </a:r>
            <a:r>
              <a:rPr lang="fr-CA" altLang="fr-FR" b="1" noProof="0" dirty="0" smtClean="0"/>
              <a:t> Notes</a:t>
            </a:r>
          </a:p>
          <a:p>
            <a:pPr eaLnBrk="1" hangingPunct="1">
              <a:spcBef>
                <a:spcPct val="0"/>
              </a:spcBef>
              <a:spcAft>
                <a:spcPts val="300"/>
              </a:spcAft>
              <a:defRPr/>
            </a:pPr>
            <a:r>
              <a:rPr lang="fr-CA" altLang="fr-FR" noProof="0" dirty="0" smtClean="0"/>
              <a:t>Cette diapositive définit des approches non pharmacologiques du soulagement</a:t>
            </a:r>
            <a:r>
              <a:rPr lang="fr-CA" altLang="fr-FR" baseline="0" noProof="0" dirty="0" smtClean="0"/>
              <a:t> de la migraine. Les données sur ces méthodes sont souvent en conflit.</a:t>
            </a:r>
            <a:endParaRPr lang="fr-CA" altLang="fr-FR" noProof="0" dirty="0" smtClean="0"/>
          </a:p>
          <a:p>
            <a:pPr eaLnBrk="1" hangingPunct="1">
              <a:spcBef>
                <a:spcPct val="0"/>
              </a:spcBef>
              <a:spcAft>
                <a:spcPts val="300"/>
              </a:spcAft>
              <a:defRPr/>
            </a:pPr>
            <a:r>
              <a:rPr lang="fr-CA" altLang="fr-FR" b="1" noProof="0" dirty="0" err="1" smtClean="0"/>
              <a:t>References</a:t>
            </a:r>
            <a:endParaRPr lang="fr-CA" altLang="fr-FR" b="1" noProof="0" dirty="0" smtClean="0"/>
          </a:p>
          <a:p>
            <a:pPr eaLnBrk="1" hangingPunct="1">
              <a:spcBef>
                <a:spcPct val="0"/>
              </a:spcBef>
              <a:spcAft>
                <a:spcPts val="300"/>
              </a:spcAft>
              <a:defRPr/>
            </a:pPr>
            <a:r>
              <a:rPr lang="fr-CA" altLang="fr-FR" noProof="0" dirty="0" smtClean="0"/>
              <a:t>Holland S, </a:t>
            </a:r>
            <a:r>
              <a:rPr lang="fr-CA" altLang="fr-FR" noProof="0" dirty="0" err="1" smtClean="0"/>
              <a:t>Silberstein</a:t>
            </a:r>
            <a:r>
              <a:rPr lang="fr-CA" altLang="fr-FR" noProof="0" dirty="0" smtClean="0"/>
              <a:t> SD, </a:t>
            </a:r>
            <a:r>
              <a:rPr lang="fr-CA" altLang="fr-FR" noProof="0" dirty="0" err="1" smtClean="0"/>
              <a:t>Freitag</a:t>
            </a:r>
            <a:r>
              <a:rPr lang="fr-CA" altLang="fr-FR" noProof="0" dirty="0" smtClean="0"/>
              <a:t> F </a:t>
            </a:r>
            <a:r>
              <a:rPr lang="fr-CA" altLang="fr-FR" i="1" noProof="0" dirty="0" smtClean="0"/>
              <a:t>et al. </a:t>
            </a:r>
            <a:r>
              <a:rPr lang="fr-CA" altLang="fr-FR" noProof="0" dirty="0" err="1" smtClean="0"/>
              <a:t>Evidence</a:t>
            </a:r>
            <a:r>
              <a:rPr lang="fr-CA" altLang="fr-FR" noProof="0" dirty="0" smtClean="0"/>
              <a:t>-</a:t>
            </a:r>
            <a:r>
              <a:rPr lang="fr-CA" altLang="fr-FR" noProof="0" dirty="0" err="1" smtClean="0"/>
              <a:t>based</a:t>
            </a:r>
            <a:r>
              <a:rPr lang="fr-CA" altLang="fr-FR" noProof="0" dirty="0" smtClean="0"/>
              <a:t> guideline update: </a:t>
            </a:r>
            <a:r>
              <a:rPr lang="fr-CA" altLang="fr-FR" noProof="0" dirty="0" err="1" smtClean="0"/>
              <a:t>NSAIDs</a:t>
            </a:r>
            <a:r>
              <a:rPr lang="fr-CA" altLang="fr-FR" noProof="0" dirty="0" smtClean="0"/>
              <a:t> and </a:t>
            </a:r>
            <a:r>
              <a:rPr lang="fr-CA" altLang="fr-FR" noProof="0" dirty="0" err="1" smtClean="0"/>
              <a:t>other</a:t>
            </a:r>
            <a:r>
              <a:rPr lang="fr-CA" altLang="fr-FR" noProof="0" dirty="0" smtClean="0"/>
              <a:t> </a:t>
            </a:r>
            <a:r>
              <a:rPr lang="fr-CA" altLang="fr-FR" noProof="0" dirty="0" err="1" smtClean="0"/>
              <a:t>complementary</a:t>
            </a:r>
            <a:r>
              <a:rPr lang="fr-CA" altLang="fr-FR" noProof="0" dirty="0" smtClean="0"/>
              <a:t> </a:t>
            </a:r>
            <a:r>
              <a:rPr lang="fr-CA" altLang="fr-FR" noProof="0" dirty="0" err="1" smtClean="0"/>
              <a:t>treatments</a:t>
            </a:r>
            <a:r>
              <a:rPr lang="fr-CA" altLang="fr-FR" noProof="0" dirty="0" smtClean="0"/>
              <a:t> for </a:t>
            </a:r>
            <a:r>
              <a:rPr lang="fr-CA" altLang="fr-FR" noProof="0" dirty="0" err="1" smtClean="0"/>
              <a:t>episodic</a:t>
            </a:r>
            <a:r>
              <a:rPr lang="fr-CA" altLang="fr-FR" noProof="0" dirty="0" smtClean="0"/>
              <a:t> migraine </a:t>
            </a:r>
            <a:r>
              <a:rPr lang="fr-CA" altLang="fr-FR" noProof="0" dirty="0" err="1" smtClean="0"/>
              <a:t>prevention</a:t>
            </a:r>
            <a:r>
              <a:rPr lang="fr-CA" altLang="fr-FR" noProof="0" dirty="0" smtClean="0"/>
              <a:t> in </a:t>
            </a:r>
            <a:r>
              <a:rPr lang="fr-CA" altLang="fr-FR" noProof="0" dirty="0" err="1" smtClean="0"/>
              <a:t>adults</a:t>
            </a:r>
            <a:r>
              <a:rPr lang="fr-CA" altLang="fr-FR" noProof="0" dirty="0" smtClean="0"/>
              <a:t>: report of the </a:t>
            </a:r>
            <a:r>
              <a:rPr lang="fr-CA" altLang="fr-FR" noProof="0" dirty="0" err="1" smtClean="0"/>
              <a:t>Quality</a:t>
            </a:r>
            <a:r>
              <a:rPr lang="fr-CA" altLang="fr-FR" noProof="0" dirty="0" smtClean="0"/>
              <a:t> Standards </a:t>
            </a:r>
            <a:r>
              <a:rPr lang="fr-CA" altLang="fr-FR" noProof="0" dirty="0" err="1" smtClean="0"/>
              <a:t>Subcommittee</a:t>
            </a:r>
            <a:r>
              <a:rPr lang="fr-CA" altLang="fr-FR" noProof="0" dirty="0" smtClean="0"/>
              <a:t> of the American </a:t>
            </a:r>
            <a:r>
              <a:rPr lang="fr-CA" altLang="fr-FR" noProof="0" dirty="0" err="1" smtClean="0"/>
              <a:t>Academy</a:t>
            </a:r>
            <a:r>
              <a:rPr lang="fr-CA" altLang="fr-FR" noProof="0" dirty="0" smtClean="0"/>
              <a:t> of </a:t>
            </a:r>
            <a:r>
              <a:rPr lang="fr-CA" altLang="fr-FR" noProof="0" dirty="0" err="1" smtClean="0"/>
              <a:t>Neurology</a:t>
            </a:r>
            <a:r>
              <a:rPr lang="fr-CA" altLang="fr-FR" noProof="0" dirty="0" smtClean="0"/>
              <a:t> and the American </a:t>
            </a:r>
            <a:r>
              <a:rPr lang="fr-CA" altLang="fr-FR" noProof="0" dirty="0" err="1" smtClean="0"/>
              <a:t>Headache</a:t>
            </a:r>
            <a:r>
              <a:rPr lang="fr-CA" altLang="fr-FR" noProof="0" dirty="0" smtClean="0"/>
              <a:t> Society. </a:t>
            </a:r>
            <a:r>
              <a:rPr lang="fr-CA" altLang="fr-FR" i="1" noProof="0" dirty="0" err="1" smtClean="0"/>
              <a:t>Neurology</a:t>
            </a:r>
            <a:r>
              <a:rPr lang="fr-CA" altLang="fr-FR" i="1" noProof="0" dirty="0" smtClean="0"/>
              <a:t>. </a:t>
            </a:r>
            <a:r>
              <a:rPr lang="fr-CA" altLang="fr-FR" noProof="0" dirty="0" smtClean="0"/>
              <a:t>2012;78(17):1346-53. </a:t>
            </a:r>
          </a:p>
          <a:p>
            <a:pPr eaLnBrk="1" hangingPunct="1">
              <a:spcBef>
                <a:spcPct val="0"/>
              </a:spcBef>
              <a:spcAft>
                <a:spcPts val="300"/>
              </a:spcAft>
              <a:defRPr/>
            </a:pPr>
            <a:r>
              <a:rPr lang="fr-CA" altLang="fr-FR" noProof="0" dirty="0" smtClean="0"/>
              <a:t>Lester M. 2012. </a:t>
            </a:r>
            <a:r>
              <a:rPr lang="fr-CA" altLang="fr-FR" noProof="0" dirty="0" err="1" smtClean="0"/>
              <a:t>Headaches</a:t>
            </a:r>
            <a:r>
              <a:rPr lang="fr-CA" altLang="fr-FR" noProof="0" dirty="0" smtClean="0"/>
              <a:t> and </a:t>
            </a:r>
            <a:r>
              <a:rPr lang="fr-CA" altLang="fr-FR" noProof="0" dirty="0" err="1" smtClean="0"/>
              <a:t>complementary</a:t>
            </a:r>
            <a:r>
              <a:rPr lang="fr-CA" altLang="fr-FR" noProof="0" dirty="0" smtClean="0"/>
              <a:t> </a:t>
            </a:r>
            <a:r>
              <a:rPr lang="fr-CA" altLang="fr-FR" noProof="0" dirty="0" err="1" smtClean="0"/>
              <a:t>health</a:t>
            </a:r>
            <a:r>
              <a:rPr lang="fr-CA" altLang="fr-FR" noProof="0" dirty="0" smtClean="0"/>
              <a:t> </a:t>
            </a:r>
            <a:r>
              <a:rPr lang="fr-CA" altLang="fr-FR" noProof="0" dirty="0" err="1" smtClean="0"/>
              <a:t>approaches</a:t>
            </a:r>
            <a:r>
              <a:rPr lang="fr-CA" altLang="fr-FR" noProof="0" dirty="0" smtClean="0"/>
              <a:t>. </a:t>
            </a:r>
            <a:r>
              <a:rPr lang="fr-CA" altLang="fr-FR" noProof="0" dirty="0" err="1" smtClean="0"/>
              <a:t>Available</a:t>
            </a:r>
            <a:r>
              <a:rPr lang="fr-CA" altLang="fr-FR" noProof="0" dirty="0" smtClean="0"/>
              <a:t> </a:t>
            </a:r>
            <a:r>
              <a:rPr lang="fr-CA" altLang="fr-FR" noProof="0" dirty="0" err="1" smtClean="0"/>
              <a:t>at</a:t>
            </a:r>
            <a:r>
              <a:rPr lang="fr-CA" altLang="fr-FR" noProof="0" dirty="0" smtClean="0"/>
              <a:t>: </a:t>
            </a:r>
            <a:r>
              <a:rPr lang="fr-CA" altLang="fr-FR" noProof="0" dirty="0" smtClean="0">
                <a:hlinkClick r:id="rId3"/>
              </a:rPr>
              <a:t>http://nccam.nih.gov/sites/nccam.nih.gov/files/D462.pdf</a:t>
            </a:r>
            <a:r>
              <a:rPr lang="fr-CA" altLang="fr-FR" noProof="0" dirty="0" smtClean="0"/>
              <a:t>. </a:t>
            </a:r>
            <a:r>
              <a:rPr lang="fr-CA" altLang="fr-FR" noProof="0" dirty="0" err="1" smtClean="0"/>
              <a:t>Accessed</a:t>
            </a:r>
            <a:r>
              <a:rPr lang="fr-CA" altLang="fr-FR" noProof="0" dirty="0" smtClean="0"/>
              <a:t> 14 </a:t>
            </a:r>
            <a:r>
              <a:rPr lang="fr-CA" altLang="fr-FR" noProof="0" dirty="0" err="1" smtClean="0"/>
              <a:t>December</a:t>
            </a:r>
            <a:r>
              <a:rPr lang="fr-CA" altLang="fr-FR" noProof="0" dirty="0" smtClean="0"/>
              <a:t>, 2014.</a:t>
            </a:r>
          </a:p>
          <a:p>
            <a:pPr eaLnBrk="1" hangingPunct="1">
              <a:spcBef>
                <a:spcPct val="0"/>
              </a:spcBef>
              <a:spcAft>
                <a:spcPts val="300"/>
              </a:spcAft>
              <a:defRPr/>
            </a:pPr>
            <a:r>
              <a:rPr lang="fr-CA" altLang="fr-FR" noProof="0" dirty="0" smtClean="0"/>
              <a:t>John PJ, Sharma N, Sharma CM, </a:t>
            </a:r>
            <a:r>
              <a:rPr lang="fr-CA" altLang="fr-FR" noProof="0" dirty="0" err="1" smtClean="0"/>
              <a:t>Kankane</a:t>
            </a:r>
            <a:r>
              <a:rPr lang="fr-CA" altLang="fr-FR" noProof="0" dirty="0" smtClean="0"/>
              <a:t> A. </a:t>
            </a:r>
            <a:r>
              <a:rPr lang="fr-CA" altLang="fr-FR" noProof="0" dirty="0" err="1" smtClean="0"/>
              <a:t>Effectiveness</a:t>
            </a:r>
            <a:r>
              <a:rPr lang="fr-CA" altLang="fr-FR" noProof="0" dirty="0" smtClean="0"/>
              <a:t> of yoga </a:t>
            </a:r>
            <a:r>
              <a:rPr lang="fr-CA" altLang="fr-FR" noProof="0" dirty="0" err="1" smtClean="0"/>
              <a:t>therapy</a:t>
            </a:r>
            <a:r>
              <a:rPr lang="fr-CA" altLang="fr-FR" noProof="0" dirty="0" smtClean="0"/>
              <a:t> in the </a:t>
            </a:r>
            <a:r>
              <a:rPr lang="fr-CA" altLang="fr-FR" noProof="0" dirty="0" err="1" smtClean="0"/>
              <a:t>treatment</a:t>
            </a:r>
            <a:r>
              <a:rPr lang="fr-CA" altLang="fr-FR" noProof="0" dirty="0" smtClean="0"/>
              <a:t> of migraine </a:t>
            </a:r>
            <a:r>
              <a:rPr lang="fr-CA" altLang="fr-FR" noProof="0" dirty="0" err="1" smtClean="0"/>
              <a:t>without</a:t>
            </a:r>
            <a:r>
              <a:rPr lang="fr-CA" altLang="fr-FR" noProof="0" dirty="0" smtClean="0"/>
              <a:t> aura: a </a:t>
            </a:r>
            <a:r>
              <a:rPr lang="fr-CA" altLang="fr-FR" noProof="0" dirty="0" err="1" smtClean="0"/>
              <a:t>randomized</a:t>
            </a:r>
            <a:r>
              <a:rPr lang="fr-CA" altLang="fr-FR" noProof="0" dirty="0" smtClean="0"/>
              <a:t> </a:t>
            </a:r>
            <a:r>
              <a:rPr lang="fr-CA" altLang="fr-FR" noProof="0" dirty="0" err="1" smtClean="0"/>
              <a:t>controlled</a:t>
            </a:r>
            <a:r>
              <a:rPr lang="fr-CA" altLang="fr-FR" noProof="0" dirty="0" smtClean="0"/>
              <a:t> trial. </a:t>
            </a:r>
            <a:r>
              <a:rPr lang="fr-CA" altLang="fr-FR" i="1" noProof="0" dirty="0" err="1" smtClean="0"/>
              <a:t>Headache</a:t>
            </a:r>
            <a:r>
              <a:rPr lang="fr-CA" altLang="fr-FR" i="1" noProof="0" dirty="0" smtClean="0"/>
              <a:t>. </a:t>
            </a:r>
            <a:r>
              <a:rPr lang="fr-CA" altLang="fr-FR" noProof="0" dirty="0" smtClean="0"/>
              <a:t>2007;47(5):654-61.</a:t>
            </a:r>
          </a:p>
          <a:p>
            <a:pPr eaLnBrk="1" hangingPunct="1">
              <a:spcBef>
                <a:spcPct val="0"/>
              </a:spcBef>
              <a:spcAft>
                <a:spcPts val="300"/>
              </a:spcAft>
              <a:defRPr/>
            </a:pPr>
            <a:r>
              <a:rPr lang="fr-CA" altLang="fr-FR" noProof="0" dirty="0" err="1" smtClean="0"/>
              <a:t>Mauskop</a:t>
            </a:r>
            <a:r>
              <a:rPr lang="fr-CA" altLang="fr-FR" noProof="0" dirty="0" smtClean="0"/>
              <a:t> A. </a:t>
            </a:r>
            <a:r>
              <a:rPr lang="fr-CA" altLang="fr-FR" noProof="0" dirty="0" err="1" smtClean="0"/>
              <a:t>Nonmedication</a:t>
            </a:r>
            <a:r>
              <a:rPr lang="fr-CA" altLang="fr-FR" noProof="0" dirty="0" smtClean="0"/>
              <a:t>, alternative, and </a:t>
            </a:r>
            <a:r>
              <a:rPr lang="fr-CA" altLang="fr-FR" noProof="0" dirty="0" err="1" smtClean="0"/>
              <a:t>complementary</a:t>
            </a:r>
            <a:r>
              <a:rPr lang="fr-CA" altLang="fr-FR" noProof="0" dirty="0" smtClean="0"/>
              <a:t> </a:t>
            </a:r>
            <a:r>
              <a:rPr lang="fr-CA" altLang="fr-FR" noProof="0" dirty="0" err="1" smtClean="0"/>
              <a:t>treatments</a:t>
            </a:r>
            <a:r>
              <a:rPr lang="fr-CA" altLang="fr-FR" noProof="0" dirty="0" smtClean="0"/>
              <a:t> for migraine. </a:t>
            </a:r>
            <a:r>
              <a:rPr lang="fr-CA" altLang="fr-FR" i="1" noProof="0" dirty="0" smtClean="0"/>
              <a:t>Continuum (</a:t>
            </a:r>
            <a:r>
              <a:rPr lang="fr-CA" altLang="fr-FR" i="1" noProof="0" dirty="0" err="1" smtClean="0"/>
              <a:t>Minneap</a:t>
            </a:r>
            <a:r>
              <a:rPr lang="fr-CA" altLang="fr-FR" i="1" noProof="0" dirty="0" smtClean="0"/>
              <a:t> </a:t>
            </a:r>
            <a:r>
              <a:rPr lang="fr-CA" altLang="fr-FR" i="1" noProof="0" dirty="0" err="1" smtClean="0"/>
              <a:t>Minn</a:t>
            </a:r>
            <a:r>
              <a:rPr lang="fr-CA" altLang="fr-FR" i="1" noProof="0" dirty="0" smtClean="0"/>
              <a:t>). </a:t>
            </a:r>
            <a:r>
              <a:rPr lang="fr-CA" altLang="fr-FR" noProof="0" dirty="0" smtClean="0"/>
              <a:t>2012;18(4):796-806. </a:t>
            </a:r>
          </a:p>
          <a:p>
            <a:pPr eaLnBrk="1" hangingPunct="1">
              <a:spcBef>
                <a:spcPct val="0"/>
              </a:spcBef>
              <a:spcAft>
                <a:spcPts val="300"/>
              </a:spcAft>
              <a:defRPr/>
            </a:pPr>
            <a:r>
              <a:rPr lang="fr-CA" altLang="fr-FR" noProof="0" dirty="0" smtClean="0"/>
              <a:t>Linde K, Streng A, </a:t>
            </a:r>
            <a:r>
              <a:rPr lang="fr-CA" altLang="fr-FR" noProof="0" dirty="0" err="1" smtClean="0"/>
              <a:t>Jürgens</a:t>
            </a:r>
            <a:r>
              <a:rPr lang="fr-CA" altLang="fr-FR" noProof="0" dirty="0" smtClean="0"/>
              <a:t> S </a:t>
            </a:r>
            <a:r>
              <a:rPr lang="fr-CA" altLang="fr-FR" i="1" noProof="0" dirty="0" smtClean="0"/>
              <a:t>et al. </a:t>
            </a:r>
            <a:r>
              <a:rPr lang="fr-CA" altLang="fr-FR" noProof="0" dirty="0" smtClean="0"/>
              <a:t>Acupuncture for patients </a:t>
            </a:r>
            <a:r>
              <a:rPr lang="fr-CA" altLang="fr-FR" noProof="0" dirty="0" err="1" smtClean="0"/>
              <a:t>with</a:t>
            </a:r>
            <a:r>
              <a:rPr lang="fr-CA" altLang="fr-FR" noProof="0" dirty="0" smtClean="0"/>
              <a:t> migraine: a </a:t>
            </a:r>
            <a:r>
              <a:rPr lang="fr-CA" altLang="fr-FR" noProof="0" dirty="0" err="1" smtClean="0"/>
              <a:t>randomized</a:t>
            </a:r>
            <a:r>
              <a:rPr lang="fr-CA" altLang="fr-FR" noProof="0" dirty="0" smtClean="0"/>
              <a:t> </a:t>
            </a:r>
            <a:r>
              <a:rPr lang="fr-CA" altLang="fr-FR" noProof="0" dirty="0" err="1" smtClean="0"/>
              <a:t>controlled</a:t>
            </a:r>
            <a:r>
              <a:rPr lang="fr-CA" altLang="fr-FR" noProof="0" dirty="0" smtClean="0"/>
              <a:t> trial. </a:t>
            </a:r>
            <a:r>
              <a:rPr lang="fr-CA" altLang="fr-FR" i="1" noProof="0" dirty="0" smtClean="0"/>
              <a:t>JAMA</a:t>
            </a:r>
            <a:r>
              <a:rPr lang="fr-CA" altLang="fr-FR" noProof="0" dirty="0" smtClean="0"/>
              <a:t>. 2005;293(17):2118-25.</a:t>
            </a:r>
          </a:p>
          <a:p>
            <a:pPr eaLnBrk="1" hangingPunct="1">
              <a:spcBef>
                <a:spcPct val="0"/>
              </a:spcBef>
              <a:spcAft>
                <a:spcPts val="300"/>
              </a:spcAft>
              <a:defRPr/>
            </a:pPr>
            <a:r>
              <a:rPr lang="fr-CA" altLang="fr-FR" noProof="0" dirty="0" smtClean="0"/>
              <a:t>Yang CP, Chang MH, Liu PE </a:t>
            </a:r>
            <a:r>
              <a:rPr lang="fr-CA" altLang="fr-FR" i="1" noProof="0" dirty="0" smtClean="0"/>
              <a:t>et al. </a:t>
            </a:r>
            <a:r>
              <a:rPr lang="fr-CA" altLang="fr-FR" noProof="0" dirty="0" smtClean="0"/>
              <a:t>Acupuncture versus </a:t>
            </a:r>
            <a:r>
              <a:rPr lang="fr-CA" altLang="fr-FR" noProof="0" dirty="0" err="1" smtClean="0"/>
              <a:t>topiramate</a:t>
            </a:r>
            <a:r>
              <a:rPr lang="fr-CA" altLang="fr-FR" noProof="0" dirty="0" smtClean="0"/>
              <a:t> in </a:t>
            </a:r>
            <a:r>
              <a:rPr lang="fr-CA" altLang="fr-FR" noProof="0" dirty="0" err="1" smtClean="0"/>
              <a:t>chronic</a:t>
            </a:r>
            <a:r>
              <a:rPr lang="fr-CA" altLang="fr-FR" noProof="0" dirty="0" smtClean="0"/>
              <a:t> migraine </a:t>
            </a:r>
            <a:r>
              <a:rPr lang="fr-CA" altLang="fr-FR" noProof="0" dirty="0" err="1" smtClean="0"/>
              <a:t>prophylaxis</a:t>
            </a:r>
            <a:r>
              <a:rPr lang="fr-CA" altLang="fr-FR" noProof="0" dirty="0" smtClean="0"/>
              <a:t>: a </a:t>
            </a:r>
            <a:r>
              <a:rPr lang="fr-CA" altLang="fr-FR" noProof="0" dirty="0" err="1" smtClean="0"/>
              <a:t>randomized</a:t>
            </a:r>
            <a:r>
              <a:rPr lang="fr-CA" altLang="fr-FR" noProof="0" dirty="0" smtClean="0"/>
              <a:t> </a:t>
            </a:r>
            <a:r>
              <a:rPr lang="fr-CA" altLang="fr-FR" noProof="0" dirty="0" err="1" smtClean="0"/>
              <a:t>clinical</a:t>
            </a:r>
            <a:r>
              <a:rPr lang="fr-CA" altLang="fr-FR" noProof="0" dirty="0" smtClean="0"/>
              <a:t> trial. </a:t>
            </a:r>
            <a:r>
              <a:rPr lang="fr-CA" altLang="fr-FR" i="1" noProof="0" dirty="0" err="1" smtClean="0"/>
              <a:t>Cephalalgia</a:t>
            </a:r>
            <a:r>
              <a:rPr lang="fr-CA" altLang="fr-FR" i="1" noProof="0" dirty="0" smtClean="0"/>
              <a:t>. </a:t>
            </a:r>
            <a:r>
              <a:rPr lang="fr-CA" altLang="fr-FR" noProof="0" dirty="0" smtClean="0"/>
              <a:t>2011;31(15):1510-21. </a:t>
            </a:r>
          </a:p>
          <a:p>
            <a:pPr eaLnBrk="1" hangingPunct="1">
              <a:spcBef>
                <a:spcPct val="0"/>
              </a:spcBef>
              <a:spcAft>
                <a:spcPts val="300"/>
              </a:spcAft>
              <a:defRPr/>
            </a:pPr>
            <a:r>
              <a:rPr lang="fr-CA" altLang="fr-FR" noProof="0" dirty="0" err="1" smtClean="0"/>
              <a:t>Guyuron</a:t>
            </a:r>
            <a:r>
              <a:rPr lang="fr-CA" altLang="fr-FR" noProof="0" dirty="0" smtClean="0"/>
              <a:t> B, Reed D, </a:t>
            </a:r>
            <a:r>
              <a:rPr lang="fr-CA" altLang="fr-FR" noProof="0" dirty="0" err="1" smtClean="0"/>
              <a:t>Kriegler</a:t>
            </a:r>
            <a:r>
              <a:rPr lang="fr-CA" altLang="fr-FR" noProof="0" dirty="0" smtClean="0"/>
              <a:t> JS </a:t>
            </a:r>
            <a:r>
              <a:rPr lang="fr-CA" altLang="fr-FR" i="1" noProof="0" dirty="0" smtClean="0"/>
              <a:t>et al. </a:t>
            </a:r>
            <a:r>
              <a:rPr lang="fr-CA" altLang="fr-FR" noProof="0" dirty="0" smtClean="0"/>
              <a:t>A placebo-</a:t>
            </a:r>
            <a:r>
              <a:rPr lang="fr-CA" altLang="fr-FR" noProof="0" dirty="0" err="1" smtClean="0"/>
              <a:t>controlled</a:t>
            </a:r>
            <a:r>
              <a:rPr lang="fr-CA" altLang="fr-FR" noProof="0" dirty="0" smtClean="0"/>
              <a:t> </a:t>
            </a:r>
            <a:r>
              <a:rPr lang="fr-CA" altLang="fr-FR" noProof="0" dirty="0" err="1" smtClean="0"/>
              <a:t>surgical</a:t>
            </a:r>
            <a:r>
              <a:rPr lang="fr-CA" altLang="fr-FR" noProof="0" dirty="0" smtClean="0"/>
              <a:t> trial of the </a:t>
            </a:r>
            <a:r>
              <a:rPr lang="fr-CA" altLang="fr-FR" noProof="0" dirty="0" err="1" smtClean="0"/>
              <a:t>treatment</a:t>
            </a:r>
            <a:r>
              <a:rPr lang="fr-CA" altLang="fr-FR" noProof="0" dirty="0" smtClean="0"/>
              <a:t> of migraine </a:t>
            </a:r>
            <a:r>
              <a:rPr lang="fr-CA" altLang="fr-FR" noProof="0" dirty="0" err="1" smtClean="0"/>
              <a:t>headaches</a:t>
            </a:r>
            <a:r>
              <a:rPr lang="fr-CA" altLang="fr-FR" noProof="0" dirty="0" smtClean="0"/>
              <a:t>. </a:t>
            </a:r>
            <a:r>
              <a:rPr lang="fr-CA" altLang="fr-FR" i="1" noProof="0" dirty="0" smtClean="0"/>
              <a:t>Plast </a:t>
            </a:r>
            <a:r>
              <a:rPr lang="fr-CA" altLang="fr-FR" i="1" noProof="0" dirty="0" err="1" smtClean="0"/>
              <a:t>Reconstr</a:t>
            </a:r>
            <a:r>
              <a:rPr lang="fr-CA" altLang="fr-FR" i="1" noProof="0" dirty="0" smtClean="0"/>
              <a:t> </a:t>
            </a:r>
            <a:r>
              <a:rPr lang="fr-CA" altLang="fr-FR" i="1" noProof="0" dirty="0" err="1" smtClean="0"/>
              <a:t>Surg</a:t>
            </a:r>
            <a:r>
              <a:rPr lang="fr-CA" altLang="fr-FR" i="1" noProof="0" dirty="0" smtClean="0"/>
              <a:t>. </a:t>
            </a:r>
            <a:r>
              <a:rPr lang="fr-CA" altLang="fr-FR" noProof="0" dirty="0" smtClean="0"/>
              <a:t>2009;124(2):461-8.</a:t>
            </a:r>
          </a:p>
          <a:p>
            <a:pPr eaLnBrk="1" hangingPunct="1">
              <a:spcBef>
                <a:spcPct val="0"/>
              </a:spcBef>
              <a:spcAft>
                <a:spcPts val="300"/>
              </a:spcAft>
              <a:defRPr/>
            </a:pPr>
            <a:r>
              <a:rPr lang="fr-CA" altLang="fr-FR" noProof="0" dirty="0" err="1" smtClean="0"/>
              <a:t>Guyuron</a:t>
            </a:r>
            <a:r>
              <a:rPr lang="fr-CA" altLang="fr-FR" noProof="0" dirty="0" smtClean="0"/>
              <a:t> B, </a:t>
            </a:r>
            <a:r>
              <a:rPr lang="fr-CA" altLang="fr-FR" noProof="0" dirty="0" err="1" smtClean="0"/>
              <a:t>Kriegler</a:t>
            </a:r>
            <a:r>
              <a:rPr lang="fr-CA" altLang="fr-FR" noProof="0" dirty="0" smtClean="0"/>
              <a:t> JS, Davis J, </a:t>
            </a:r>
            <a:r>
              <a:rPr lang="fr-CA" altLang="fr-FR" noProof="0" dirty="0" err="1" smtClean="0"/>
              <a:t>Amini</a:t>
            </a:r>
            <a:r>
              <a:rPr lang="fr-CA" altLang="fr-FR" noProof="0" dirty="0" smtClean="0"/>
              <a:t> SB. Five-</a:t>
            </a:r>
            <a:r>
              <a:rPr lang="fr-CA" altLang="fr-FR" noProof="0" dirty="0" err="1" smtClean="0"/>
              <a:t>year</a:t>
            </a:r>
            <a:r>
              <a:rPr lang="fr-CA" altLang="fr-FR" noProof="0" dirty="0" smtClean="0"/>
              <a:t> </a:t>
            </a:r>
            <a:r>
              <a:rPr lang="fr-CA" altLang="fr-FR" noProof="0" dirty="0" err="1" smtClean="0"/>
              <a:t>outcome</a:t>
            </a:r>
            <a:r>
              <a:rPr lang="fr-CA" altLang="fr-FR" noProof="0" dirty="0" smtClean="0"/>
              <a:t> of </a:t>
            </a:r>
            <a:r>
              <a:rPr lang="fr-CA" altLang="fr-FR" noProof="0" dirty="0" err="1" smtClean="0"/>
              <a:t>surgical</a:t>
            </a:r>
            <a:r>
              <a:rPr lang="fr-CA" altLang="fr-FR" noProof="0" dirty="0" smtClean="0"/>
              <a:t> </a:t>
            </a:r>
            <a:r>
              <a:rPr lang="fr-CA" altLang="fr-FR" noProof="0" dirty="0" err="1" smtClean="0"/>
              <a:t>treatment</a:t>
            </a:r>
            <a:r>
              <a:rPr lang="fr-CA" altLang="fr-FR" noProof="0" dirty="0" smtClean="0"/>
              <a:t> of migraine </a:t>
            </a:r>
            <a:r>
              <a:rPr lang="fr-CA" altLang="fr-FR" noProof="0" dirty="0" err="1" smtClean="0"/>
              <a:t>headaches</a:t>
            </a:r>
            <a:r>
              <a:rPr lang="fr-CA" altLang="fr-FR" noProof="0" dirty="0" smtClean="0"/>
              <a:t>. </a:t>
            </a:r>
            <a:r>
              <a:rPr lang="fr-CA" altLang="fr-FR" i="1" noProof="0" dirty="0" smtClean="0"/>
              <a:t>Plast </a:t>
            </a:r>
            <a:r>
              <a:rPr lang="fr-CA" altLang="fr-FR" i="1" noProof="0" dirty="0" err="1" smtClean="0"/>
              <a:t>Reconstr</a:t>
            </a:r>
            <a:r>
              <a:rPr lang="fr-CA" altLang="fr-FR" i="1" noProof="0" dirty="0" smtClean="0"/>
              <a:t> </a:t>
            </a:r>
            <a:r>
              <a:rPr lang="fr-CA" altLang="fr-FR" i="1" noProof="0" dirty="0" err="1" smtClean="0"/>
              <a:t>Surg</a:t>
            </a:r>
            <a:r>
              <a:rPr lang="fr-CA" altLang="fr-FR" i="1" noProof="0" dirty="0" smtClean="0"/>
              <a:t>.</a:t>
            </a:r>
            <a:r>
              <a:rPr lang="fr-CA" altLang="fr-FR" noProof="0" dirty="0" smtClean="0"/>
              <a:t> 2011;127(2):603-8. </a:t>
            </a:r>
          </a:p>
          <a:p>
            <a:pPr eaLnBrk="1" hangingPunct="1">
              <a:spcBef>
                <a:spcPct val="0"/>
              </a:spcBef>
              <a:spcAft>
                <a:spcPts val="300"/>
              </a:spcAft>
              <a:defRPr/>
            </a:pPr>
            <a:r>
              <a:rPr lang="fr-CA" altLang="fr-FR" noProof="0" dirty="0" err="1" smtClean="0"/>
              <a:t>Mullally</a:t>
            </a:r>
            <a:r>
              <a:rPr lang="fr-CA" altLang="fr-FR" noProof="0" dirty="0" smtClean="0"/>
              <a:t> WJ, Hall K, Goldstein R. </a:t>
            </a:r>
            <a:r>
              <a:rPr lang="fr-CA" altLang="fr-FR" noProof="0" dirty="0" err="1" smtClean="0"/>
              <a:t>Efficacy</a:t>
            </a:r>
            <a:r>
              <a:rPr lang="fr-CA" altLang="fr-FR" noProof="0" dirty="0" smtClean="0"/>
              <a:t> of biofeedback in the </a:t>
            </a:r>
            <a:r>
              <a:rPr lang="fr-CA" altLang="fr-FR" noProof="0" dirty="0" err="1" smtClean="0"/>
              <a:t>treatment</a:t>
            </a:r>
            <a:r>
              <a:rPr lang="fr-CA" altLang="fr-FR" noProof="0" dirty="0" smtClean="0"/>
              <a:t> of migraine and tension type </a:t>
            </a:r>
            <a:r>
              <a:rPr lang="fr-CA" altLang="fr-FR" noProof="0" dirty="0" err="1" smtClean="0"/>
              <a:t>headaches</a:t>
            </a:r>
            <a:r>
              <a:rPr lang="fr-CA" altLang="fr-FR" noProof="0" dirty="0" smtClean="0"/>
              <a:t>. Pain </a:t>
            </a:r>
            <a:r>
              <a:rPr lang="fr-CA" altLang="fr-FR" noProof="0" dirty="0" err="1" smtClean="0"/>
              <a:t>Physician</a:t>
            </a:r>
            <a:r>
              <a:rPr lang="fr-CA" altLang="fr-FR" noProof="0" dirty="0" smtClean="0"/>
              <a:t>. 2009;12:1005-11.</a:t>
            </a:r>
          </a:p>
          <a:p>
            <a:pPr eaLnBrk="1" hangingPunct="1">
              <a:spcBef>
                <a:spcPct val="0"/>
              </a:spcBef>
              <a:spcAft>
                <a:spcPts val="300"/>
              </a:spcAft>
              <a:defRPr/>
            </a:pPr>
            <a:r>
              <a:rPr lang="fr-CA" altLang="fr-FR" noProof="0" dirty="0" smtClean="0"/>
              <a:t>Pistoia F, </a:t>
            </a:r>
            <a:r>
              <a:rPr lang="fr-CA" altLang="fr-FR" noProof="0" dirty="0" err="1" smtClean="0"/>
              <a:t>Sacco</a:t>
            </a:r>
            <a:r>
              <a:rPr lang="fr-CA" altLang="fr-FR" noProof="0" dirty="0" smtClean="0"/>
              <a:t> S, </a:t>
            </a:r>
            <a:r>
              <a:rPr lang="fr-CA" altLang="fr-FR" noProof="0" dirty="0" err="1" smtClean="0"/>
              <a:t>Carolei</a:t>
            </a:r>
            <a:r>
              <a:rPr lang="fr-CA" altLang="fr-FR" noProof="0" dirty="0" smtClean="0"/>
              <a:t> A. </a:t>
            </a:r>
            <a:r>
              <a:rPr lang="fr-CA" altLang="fr-FR" noProof="0" dirty="0" err="1" smtClean="0"/>
              <a:t>Behavioral</a:t>
            </a:r>
            <a:r>
              <a:rPr lang="fr-CA" altLang="fr-FR" noProof="0" dirty="0" smtClean="0"/>
              <a:t> </a:t>
            </a:r>
            <a:r>
              <a:rPr lang="fr-CA" altLang="fr-FR" noProof="0" dirty="0" err="1" smtClean="0"/>
              <a:t>therapy</a:t>
            </a:r>
            <a:r>
              <a:rPr lang="fr-CA" altLang="fr-FR" noProof="0" dirty="0" smtClean="0"/>
              <a:t> for </a:t>
            </a:r>
            <a:r>
              <a:rPr lang="fr-CA" altLang="fr-FR" noProof="0" dirty="0" err="1" smtClean="0"/>
              <a:t>chronic</a:t>
            </a:r>
            <a:r>
              <a:rPr lang="fr-CA" altLang="fr-FR" noProof="0" dirty="0" smtClean="0"/>
              <a:t> migraine. </a:t>
            </a:r>
            <a:r>
              <a:rPr lang="fr-CA" altLang="fr-FR" i="1" noProof="0" dirty="0" err="1" smtClean="0"/>
              <a:t>Curr</a:t>
            </a:r>
            <a:r>
              <a:rPr lang="fr-CA" altLang="fr-FR" i="1" noProof="0" dirty="0" smtClean="0"/>
              <a:t> Pain </a:t>
            </a:r>
            <a:r>
              <a:rPr lang="fr-CA" altLang="fr-FR" i="1" noProof="0" dirty="0" err="1" smtClean="0"/>
              <a:t>Headache</a:t>
            </a:r>
            <a:r>
              <a:rPr lang="fr-CA" altLang="fr-FR" i="1" noProof="0" dirty="0" smtClean="0"/>
              <a:t> </a:t>
            </a:r>
            <a:r>
              <a:rPr lang="fr-CA" altLang="fr-FR" i="1" noProof="0" dirty="0" err="1" smtClean="0"/>
              <a:t>Rep</a:t>
            </a:r>
            <a:r>
              <a:rPr lang="fr-CA" altLang="fr-FR" i="1" noProof="0" dirty="0" smtClean="0"/>
              <a:t>. </a:t>
            </a:r>
            <a:r>
              <a:rPr lang="fr-CA" altLang="fr-FR" noProof="0" dirty="0" smtClean="0"/>
              <a:t>2013;17:304. </a:t>
            </a: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CA" altLang="fr-FR" smtClean="0"/>
              <a:t>a</a:t>
            </a:r>
            <a:fld id="{8443739A-EBD7-4069-A028-A58B68F06F32}" type="slidenum">
              <a:rPr lang="en-CA" altLang="fr-FR" smtClean="0"/>
              <a:pPr fontAlgn="base">
                <a:spcBef>
                  <a:spcPct val="0"/>
                </a:spcBef>
                <a:spcAft>
                  <a:spcPct val="0"/>
                </a:spcAft>
                <a:defRPr/>
              </a:pPr>
              <a:t>58</a:t>
            </a:fld>
            <a:endParaRPr lang="en-CA" alt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9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b="1" smtClean="0"/>
          </a:p>
        </p:txBody>
      </p:sp>
      <p:sp>
        <p:nvSpPr>
          <p:cNvPr id="1433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215CCF-D08F-44E7-A1FA-9D69C55F1434}" type="slidenum">
              <a:rPr lang="en-CA" altLang="fr-FR" smtClean="0"/>
              <a:pPr fontAlgn="base">
                <a:spcBef>
                  <a:spcPct val="0"/>
                </a:spcBef>
                <a:spcAft>
                  <a:spcPct val="0"/>
                </a:spcAft>
                <a:defRPr/>
              </a:pPr>
              <a:t>59</a:t>
            </a:fld>
            <a:endParaRPr lang="en-CA"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Cette diapositive fournit une information générale sur les troubles liés aux céphalées.</a:t>
            </a:r>
            <a:r>
              <a:rPr lang="fr-CA" altLang="en-US" baseline="0" noProof="0" dirty="0" smtClean="0"/>
              <a:t> Ces troubles sont associés à un poids personnel et sociétal important. Malheureusement, la plupart des personnes souffrant de troubles liés aux céphalées ne sont pas correctement diagnostiquées</a:t>
            </a:r>
            <a:r>
              <a:rPr lang="fr-CA" altLang="en-US" noProof="0" dirty="0" smtClean="0"/>
              <a:t>. Dans le</a:t>
            </a:r>
            <a:r>
              <a:rPr lang="fr-CA" altLang="en-US" baseline="0" noProof="0" dirty="0" smtClean="0"/>
              <a:t> monde entier, les céphalées sont sous-estimées, non reconnues et sous-traitées</a:t>
            </a:r>
            <a:r>
              <a:rPr lang="fr-CA" altLang="en-US" noProof="0" dirty="0" smtClean="0"/>
              <a:t>. </a:t>
            </a:r>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smtClean="0"/>
              <a:t>World </a:t>
            </a:r>
            <a:r>
              <a:rPr lang="fr-CA" altLang="en-US" noProof="0" dirty="0" err="1" smtClean="0"/>
              <a:t>Health</a:t>
            </a:r>
            <a:r>
              <a:rPr lang="fr-CA" altLang="en-US" noProof="0" dirty="0" smtClean="0"/>
              <a:t> </a:t>
            </a:r>
            <a:r>
              <a:rPr lang="fr-CA" altLang="en-US" noProof="0" dirty="0" err="1" smtClean="0"/>
              <a:t>Organization</a:t>
            </a:r>
            <a:r>
              <a:rPr lang="fr-CA" altLang="en-US" noProof="0" dirty="0" smtClean="0"/>
              <a:t>. </a:t>
            </a:r>
            <a:r>
              <a:rPr lang="fr-CA" altLang="en-US" noProof="0" dirty="0" err="1" smtClean="0"/>
              <a:t>Headache</a:t>
            </a:r>
            <a:r>
              <a:rPr lang="fr-CA" altLang="en-US" noProof="0" dirty="0" smtClean="0"/>
              <a:t> </a:t>
            </a:r>
            <a:r>
              <a:rPr lang="fr-CA" altLang="en-US" noProof="0" dirty="0" err="1" smtClean="0"/>
              <a:t>disorders</a:t>
            </a:r>
            <a:r>
              <a:rPr lang="fr-CA" altLang="en-US" noProof="0" dirty="0" smtClean="0"/>
              <a:t>. </a:t>
            </a:r>
            <a:r>
              <a:rPr lang="fr-CA" altLang="en-US" noProof="0" dirty="0" err="1" smtClean="0"/>
              <a:t>Fact</a:t>
            </a:r>
            <a:r>
              <a:rPr lang="fr-CA" altLang="en-US" noProof="0" dirty="0" smtClean="0"/>
              <a:t> </a:t>
            </a:r>
            <a:r>
              <a:rPr lang="fr-CA" altLang="en-US" noProof="0" dirty="0" err="1" smtClean="0"/>
              <a:t>sheet</a:t>
            </a:r>
            <a:r>
              <a:rPr lang="fr-CA" altLang="en-US" noProof="0" dirty="0" smtClean="0"/>
              <a:t> </a:t>
            </a:r>
            <a:r>
              <a:rPr lang="fr-CA" altLang="en-US" noProof="0" dirty="0" err="1" smtClean="0"/>
              <a:t>number</a:t>
            </a:r>
            <a:r>
              <a:rPr lang="fr-CA" altLang="en-US" noProof="0" dirty="0" smtClean="0"/>
              <a:t> 277. 2012. </a:t>
            </a:r>
            <a:r>
              <a:rPr lang="fr-CA" altLang="en-US" noProof="0" dirty="0" err="1" smtClean="0"/>
              <a:t>Available</a:t>
            </a:r>
            <a:r>
              <a:rPr lang="fr-CA" altLang="en-US" noProof="0" dirty="0" smtClean="0"/>
              <a:t> </a:t>
            </a:r>
            <a:r>
              <a:rPr lang="fr-CA" altLang="en-US" noProof="0" dirty="0" err="1" smtClean="0"/>
              <a:t>at</a:t>
            </a:r>
            <a:r>
              <a:rPr lang="fr-CA" altLang="en-US" noProof="0" dirty="0" smtClean="0"/>
              <a:t>: </a:t>
            </a:r>
            <a:r>
              <a:rPr lang="fr-CA" altLang="en-US" noProof="0" dirty="0" smtClean="0">
                <a:hlinkClick r:id="rId3"/>
              </a:rPr>
              <a:t>http://www.who.int/mediacentre/factsheets/fs277/en/</a:t>
            </a:r>
            <a:r>
              <a:rPr lang="fr-CA" altLang="en-US" noProof="0" dirty="0" smtClean="0"/>
              <a:t>. </a:t>
            </a:r>
            <a:r>
              <a:rPr lang="fr-CA" altLang="en-US" noProof="0" dirty="0" err="1" smtClean="0"/>
              <a:t>Accessed</a:t>
            </a:r>
            <a:r>
              <a:rPr lang="fr-CA" altLang="en-US" noProof="0" dirty="0" smtClean="0"/>
              <a:t> March 31, 2015.</a:t>
            </a:r>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BDB57E-FB56-4428-ABD5-2185D413621E}" type="slidenum">
              <a:rPr lang="en-CA" altLang="fr-FR" smtClean="0">
                <a:solidFill>
                  <a:srgbClr val="000000"/>
                </a:solidFill>
              </a:rPr>
              <a:pPr fontAlgn="base">
                <a:spcBef>
                  <a:spcPct val="0"/>
                </a:spcBef>
                <a:spcAft>
                  <a:spcPct val="0"/>
                </a:spcAft>
                <a:defRPr/>
              </a:pPr>
              <a:t>6</a:t>
            </a:fld>
            <a:endParaRPr lang="en-CA" altLang="fr-FR" dirty="0"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Le</a:t>
            </a:r>
            <a:r>
              <a:rPr lang="fr-CA" altLang="fr-FR" baseline="0" noProof="0" dirty="0" smtClean="0"/>
              <a:t> traitement stratifié de la migraine est basé sur le principe que les caractéristiques du patient</a:t>
            </a:r>
            <a:r>
              <a:rPr lang="fr-CA" altLang="fr-FR" noProof="0" dirty="0" smtClean="0"/>
              <a:t> (</a:t>
            </a:r>
            <a:r>
              <a:rPr lang="fr-CA" altLang="fr-FR" i="1" noProof="0" dirty="0" smtClean="0"/>
              <a:t>p.</a:t>
            </a:r>
            <a:r>
              <a:rPr lang="fr-CA" altLang="fr-FR" i="1" baseline="0" noProof="0" dirty="0" smtClean="0"/>
              <a:t> ex.</a:t>
            </a:r>
            <a:r>
              <a:rPr lang="fr-CA" altLang="fr-FR" noProof="0" dirty="0" smtClean="0"/>
              <a:t>, incapacité associée</a:t>
            </a:r>
            <a:r>
              <a:rPr lang="fr-CA" altLang="fr-FR" baseline="0" noProof="0" dirty="0" smtClean="0"/>
              <a:t> aux céphalées</a:t>
            </a:r>
            <a:r>
              <a:rPr lang="fr-CA" altLang="fr-FR" noProof="0" dirty="0" smtClean="0"/>
              <a:t>) peuvent</a:t>
            </a:r>
            <a:r>
              <a:rPr lang="fr-CA" altLang="fr-FR" baseline="0" noProof="0" dirty="0" smtClean="0"/>
              <a:t> être utilisées pour aider à déterminer le besoin de traitement du patient</a:t>
            </a:r>
            <a:r>
              <a:rPr lang="fr-CA" altLang="fr-FR" noProof="0" dirty="0" smtClean="0"/>
              <a:t>. Ce type de traitement augmente</a:t>
            </a:r>
            <a:r>
              <a:rPr lang="fr-CA" altLang="fr-FR" baseline="0" noProof="0" dirty="0" smtClean="0"/>
              <a:t> les chances de réussite depuis le début et donne des résultats cliniques bien meilleurs que les stratégies de traitement par étapes entre ou pendant les crises</a:t>
            </a:r>
            <a:r>
              <a:rPr lang="fr-CA" altLang="fr-FR" noProof="0" dirty="0" smtClean="0"/>
              <a:t>.</a:t>
            </a:r>
          </a:p>
          <a:p>
            <a:pPr eaLnBrk="1" hangingPunct="1">
              <a:spcBef>
                <a:spcPct val="0"/>
              </a:spcBef>
              <a:spcAft>
                <a:spcPts val="600"/>
              </a:spcAft>
            </a:pPr>
            <a:r>
              <a:rPr lang="fr-CA" altLang="fr-FR" noProof="0" dirty="0" smtClean="0"/>
              <a:t>Cette illustration indique la durée totale d’incapacité, mesurée par</a:t>
            </a:r>
            <a:r>
              <a:rPr lang="fr-CA" altLang="fr-FR" baseline="0" noProof="0" dirty="0" smtClean="0"/>
              <a:t> la zone sous la courbe</a:t>
            </a:r>
            <a:r>
              <a:rPr lang="fr-CA" altLang="fr-FR" noProof="0" dirty="0" smtClean="0"/>
              <a:t> (</a:t>
            </a:r>
            <a:r>
              <a:rPr lang="fr-CA" altLang="fr-FR" noProof="0" dirty="0" err="1" smtClean="0"/>
              <a:t>mm.h</a:t>
            </a:r>
            <a:r>
              <a:rPr lang="fr-CA" altLang="fr-FR" noProof="0" dirty="0" smtClean="0"/>
              <a:t>). Pendant les 4 premières heures après le traitement,</a:t>
            </a:r>
            <a:r>
              <a:rPr lang="fr-CA" altLang="fr-FR" baseline="0" noProof="0" dirty="0" smtClean="0"/>
              <a:t> l’incapacité était statistiquement bien inférieure dans le groupe de traitement stratifié que dans les groupes de traitement par étapes entre les crises</a:t>
            </a:r>
            <a:r>
              <a:rPr lang="fr-CA" altLang="fr-FR" noProof="0" dirty="0" smtClean="0"/>
              <a:t> (P&lt;0,001) ou de</a:t>
            </a:r>
            <a:r>
              <a:rPr lang="fr-CA" altLang="fr-FR" baseline="0" noProof="0" dirty="0" smtClean="0"/>
              <a:t> traitement par étapes pendant les crises</a:t>
            </a:r>
            <a:r>
              <a:rPr lang="fr-CA" altLang="fr-FR" noProof="0" dirty="0" smtClean="0"/>
              <a:t> (P&lt;0,001). Les</a:t>
            </a:r>
            <a:r>
              <a:rPr lang="fr-CA" altLang="fr-FR" baseline="0" noProof="0" dirty="0" smtClean="0"/>
              <a:t> p</a:t>
            </a:r>
            <a:r>
              <a:rPr lang="fr-CA" altLang="fr-FR" noProof="0" dirty="0" smtClean="0"/>
              <a:t>atients du</a:t>
            </a:r>
            <a:r>
              <a:rPr lang="fr-CA" altLang="fr-FR" baseline="0" noProof="0" dirty="0" smtClean="0"/>
              <a:t> groupe de</a:t>
            </a:r>
            <a:r>
              <a:rPr lang="fr-CA" altLang="fr-FR" noProof="0" dirty="0" smtClean="0"/>
              <a:t> traitement par étapes pendant les crises sont</a:t>
            </a:r>
            <a:r>
              <a:rPr lang="fr-CA" altLang="fr-FR" baseline="0" noProof="0" dirty="0" smtClean="0"/>
              <a:t> passés au traitement au </a:t>
            </a:r>
            <a:r>
              <a:rPr lang="fr-CA" altLang="fr-FR" noProof="0" dirty="0" err="1" smtClean="0"/>
              <a:t>zolmitriptan</a:t>
            </a:r>
            <a:r>
              <a:rPr lang="fr-CA" altLang="fr-FR" noProof="0" dirty="0" smtClean="0"/>
              <a:t>, 2,5 mg, à</a:t>
            </a:r>
            <a:r>
              <a:rPr lang="fr-CA" altLang="fr-FR" baseline="0" noProof="0" dirty="0" smtClean="0"/>
              <a:t> 2 heures en cas d’absence de réaction des céphalées</a:t>
            </a:r>
            <a:r>
              <a:rPr lang="fr-CA" altLang="fr-FR" noProof="0" dirty="0" smtClean="0"/>
              <a:t>; par conséquent, au bout</a:t>
            </a:r>
            <a:r>
              <a:rPr lang="fr-CA" altLang="fr-FR" baseline="0" noProof="0" dirty="0" smtClean="0"/>
              <a:t> de 4 heures, les différences entre les groupes de traitement avaient diminué</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smtClean="0"/>
              <a:t>Lipton RB, Stewart WF, Stone AM </a:t>
            </a:r>
            <a:r>
              <a:rPr lang="fr-CA" altLang="fr-FR" i="1" noProof="0" dirty="0" smtClean="0"/>
              <a:t>et al. </a:t>
            </a:r>
            <a:r>
              <a:rPr lang="fr-CA" altLang="fr-FR" noProof="0" dirty="0" err="1" smtClean="0"/>
              <a:t>Stratified</a:t>
            </a:r>
            <a:r>
              <a:rPr lang="fr-CA" altLang="fr-FR" noProof="0" dirty="0" smtClean="0"/>
              <a:t> care vs </a:t>
            </a:r>
            <a:r>
              <a:rPr lang="fr-CA" altLang="fr-FR" noProof="0" dirty="0" err="1" smtClean="0"/>
              <a:t>step</a:t>
            </a:r>
            <a:r>
              <a:rPr lang="fr-CA" altLang="fr-FR" noProof="0" dirty="0" smtClean="0"/>
              <a:t> care </a:t>
            </a:r>
            <a:r>
              <a:rPr lang="fr-CA" altLang="fr-FR" noProof="0" dirty="0" err="1" smtClean="0"/>
              <a:t>strategies</a:t>
            </a:r>
            <a:r>
              <a:rPr lang="fr-CA" altLang="fr-FR" noProof="0" dirty="0" smtClean="0"/>
              <a:t> for migraine: the </a:t>
            </a:r>
            <a:r>
              <a:rPr lang="fr-CA" altLang="fr-FR" noProof="0" dirty="0" err="1" smtClean="0"/>
              <a:t>Disability</a:t>
            </a:r>
            <a:r>
              <a:rPr lang="fr-CA" altLang="fr-FR" noProof="0" dirty="0" smtClean="0"/>
              <a:t> in </a:t>
            </a:r>
            <a:r>
              <a:rPr lang="fr-CA" altLang="fr-FR" noProof="0" dirty="0" err="1" smtClean="0"/>
              <a:t>Strategies</a:t>
            </a:r>
            <a:r>
              <a:rPr lang="fr-CA" altLang="fr-FR" noProof="0" dirty="0" smtClean="0"/>
              <a:t> of Care (DISC) </a:t>
            </a:r>
            <a:r>
              <a:rPr lang="fr-CA" altLang="fr-FR" noProof="0" dirty="0" err="1" smtClean="0"/>
              <a:t>Study</a:t>
            </a:r>
            <a:r>
              <a:rPr lang="fr-CA" altLang="fr-FR" noProof="0" dirty="0" smtClean="0"/>
              <a:t>: A </a:t>
            </a:r>
            <a:r>
              <a:rPr lang="fr-CA" altLang="fr-FR" noProof="0" dirty="0" err="1" smtClean="0"/>
              <a:t>randomized</a:t>
            </a:r>
            <a:r>
              <a:rPr lang="fr-CA" altLang="fr-FR" noProof="0" dirty="0" smtClean="0"/>
              <a:t> trial. </a:t>
            </a:r>
            <a:r>
              <a:rPr lang="fr-CA" altLang="fr-FR" i="1" noProof="0" dirty="0" smtClean="0"/>
              <a:t>JAMA</a:t>
            </a:r>
            <a:r>
              <a:rPr lang="fr-CA" altLang="fr-FR" noProof="0" dirty="0" smtClean="0"/>
              <a:t>. 2000;284(20):2599-605.</a:t>
            </a:r>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60273C-8DB1-452C-A2E0-3A243DC71F38}" type="slidenum">
              <a:rPr lang="en-CA" altLang="fr-FR" smtClean="0"/>
              <a:pPr fontAlgn="base">
                <a:spcBef>
                  <a:spcPct val="0"/>
                </a:spcBef>
                <a:spcAft>
                  <a:spcPct val="0"/>
                </a:spcAft>
                <a:defRPr/>
              </a:pPr>
              <a:t>60</a:t>
            </a:fld>
            <a:endParaRPr lang="en-CA" alt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28179" eaLnBrk="1" fontAlgn="auto" hangingPunct="1">
              <a:spcBef>
                <a:spcPts val="0"/>
              </a:spcBef>
              <a:spcAft>
                <a:spcPts val="609"/>
              </a:spcAft>
              <a:defRPr/>
            </a:pPr>
            <a:r>
              <a:rPr lang="fr-CA" b="1" noProof="0" dirty="0" err="1" smtClean="0"/>
              <a:t>Speaker’s</a:t>
            </a:r>
            <a:r>
              <a:rPr lang="fr-CA" b="1" noProof="0" dirty="0" smtClean="0"/>
              <a:t> Notes</a:t>
            </a:r>
          </a:p>
          <a:p>
            <a:pPr defTabSz="928179" eaLnBrk="1" fontAlgn="auto" hangingPunct="1">
              <a:spcBef>
                <a:spcPts val="0"/>
              </a:spcBef>
              <a:spcAft>
                <a:spcPts val="609"/>
              </a:spcAft>
              <a:defRPr/>
            </a:pPr>
            <a:r>
              <a:rPr lang="fr-CA" noProof="0" dirty="0" smtClean="0"/>
              <a:t>Cette diapositive répertorie certains des facteurs à</a:t>
            </a:r>
            <a:r>
              <a:rPr lang="fr-CA" baseline="0" noProof="0" dirty="0" smtClean="0"/>
              <a:t> prendre en compte lors du choix d’un plan de traitement aigu de la migraine</a:t>
            </a:r>
            <a:r>
              <a:rPr lang="fr-CA" noProof="0" dirty="0" smtClean="0"/>
              <a:t>. </a:t>
            </a:r>
          </a:p>
          <a:p>
            <a:pPr marL="544513" indent="-182563" eaLnBrk="1" fontAlgn="auto" hangingPunct="1">
              <a:spcBef>
                <a:spcPts val="0"/>
              </a:spcBef>
              <a:spcAft>
                <a:spcPts val="0"/>
              </a:spcAft>
              <a:buFont typeface="Arial" panose="020B0604020202020204" pitchFamily="34" charset="0"/>
              <a:buChar char="•"/>
              <a:defRPr/>
            </a:pPr>
            <a:r>
              <a:rPr lang="fr-CA" noProof="0" dirty="0" smtClean="0"/>
              <a:t>Fréquence des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Gravité des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Vitesse de montée des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Durée des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Tendance à la récurrence des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Incapacité causée par les céphalées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Au fur et à mesure que l’incapacité</a:t>
            </a:r>
            <a:r>
              <a:rPr lang="fr-CA" baseline="0" noProof="0" dirty="0" smtClean="0"/>
              <a:t> augmente, les traitements non spécifiques sont moins susceptibles de fonctionner</a:t>
            </a:r>
            <a:endParaRPr lang="fr-CA" noProof="0" dirty="0" smtClean="0"/>
          </a:p>
          <a:p>
            <a:pPr marL="544513" indent="-182563" eaLnBrk="1" fontAlgn="auto" hangingPunct="1">
              <a:spcBef>
                <a:spcPts val="0"/>
              </a:spcBef>
              <a:spcAft>
                <a:spcPts val="0"/>
              </a:spcAft>
              <a:buFont typeface="Arial" panose="020B0604020202020204" pitchFamily="34" charset="0"/>
              <a:buChar char="•"/>
              <a:defRPr/>
            </a:pPr>
            <a:r>
              <a:rPr lang="fr-CA" noProof="0" dirty="0" smtClean="0"/>
              <a:t>Symptômes associés (p. ex., nausées)</a:t>
            </a:r>
          </a:p>
          <a:p>
            <a:pPr marL="544513" indent="-182563" eaLnBrk="1" fontAlgn="auto" hangingPunct="1">
              <a:spcBef>
                <a:spcPts val="0"/>
              </a:spcBef>
              <a:spcAft>
                <a:spcPts val="0"/>
              </a:spcAft>
              <a:buFont typeface="Arial" panose="020B0604020202020204" pitchFamily="34" charset="0"/>
              <a:buChar char="•"/>
              <a:defRPr/>
            </a:pPr>
            <a:r>
              <a:rPr lang="fr-CA" noProof="0" dirty="0" smtClean="0"/>
              <a:t>Réaction précédente au traitement</a:t>
            </a:r>
          </a:p>
          <a:p>
            <a:pPr marL="544513" indent="-182563" eaLnBrk="1" fontAlgn="auto" hangingPunct="1">
              <a:spcBef>
                <a:spcPts val="0"/>
              </a:spcBef>
              <a:spcAft>
                <a:spcPts val="0"/>
              </a:spcAft>
              <a:buFont typeface="Arial" panose="020B0604020202020204" pitchFamily="34" charset="0"/>
              <a:buChar char="•"/>
              <a:defRPr/>
            </a:pPr>
            <a:r>
              <a:rPr lang="fr-CA" noProof="0" dirty="0" smtClean="0"/>
              <a:t>Effets indésirables associés aux médicaments</a:t>
            </a:r>
          </a:p>
          <a:p>
            <a:pPr marL="544513" indent="-182563" eaLnBrk="1" fontAlgn="auto" hangingPunct="1">
              <a:spcBef>
                <a:spcPts val="0"/>
              </a:spcBef>
              <a:spcAft>
                <a:spcPts val="0"/>
              </a:spcAft>
              <a:buFont typeface="Arial" panose="020B0604020202020204" pitchFamily="34" charset="0"/>
              <a:buChar char="•"/>
              <a:defRPr/>
            </a:pPr>
            <a:r>
              <a:rPr lang="fr-CA" noProof="0" dirty="0" smtClean="0"/>
              <a:t>Préférences du patient</a:t>
            </a:r>
          </a:p>
          <a:p>
            <a:pPr marL="544513" indent="-182563" eaLnBrk="1" fontAlgn="auto" hangingPunct="1">
              <a:spcBef>
                <a:spcPts val="0"/>
              </a:spcBef>
              <a:spcAft>
                <a:spcPts val="0"/>
              </a:spcAft>
              <a:buFont typeface="Arial" panose="020B0604020202020204" pitchFamily="34" charset="0"/>
              <a:buChar char="•"/>
              <a:defRPr/>
            </a:pPr>
            <a:r>
              <a:rPr lang="fr-CA" b="1" noProof="0" dirty="0" smtClean="0"/>
              <a:t>Les patients doivent bénéficier d’un médicament de secours approprié si le médicament initial ne soulage pas</a:t>
            </a:r>
          </a:p>
          <a:p>
            <a:pPr marL="544513" indent="-182563" eaLnBrk="1" fontAlgn="auto" hangingPunct="1">
              <a:spcBef>
                <a:spcPts val="0"/>
              </a:spcBef>
              <a:spcAft>
                <a:spcPts val="0"/>
              </a:spcAft>
              <a:buFont typeface="Arial" panose="020B0604020202020204" pitchFamily="34" charset="0"/>
              <a:buChar char="•"/>
              <a:defRPr/>
            </a:pPr>
            <a:r>
              <a:rPr lang="fr-CA" b="1" noProof="0" dirty="0" smtClean="0"/>
              <a:t>Les patients doivent avoir un médicament de secours à utiliser à domicile en cas d’échec complet du traitement</a:t>
            </a:r>
          </a:p>
          <a:p>
            <a:pPr defTabSz="928179" eaLnBrk="1" fontAlgn="auto" hangingPunct="1">
              <a:spcBef>
                <a:spcPts val="0"/>
              </a:spcBef>
              <a:spcAft>
                <a:spcPts val="609"/>
              </a:spcAft>
              <a:defRPr/>
            </a:pPr>
            <a:r>
              <a:rPr lang="fr-CA" b="1" noProof="0" dirty="0" err="1" smtClean="0"/>
              <a:t>Reference</a:t>
            </a:r>
            <a:endParaRPr lang="fr-CA" b="1" noProof="0" dirty="0" smtClean="0"/>
          </a:p>
          <a:p>
            <a:pPr defTabSz="928179" eaLnBrk="1" fontAlgn="auto" hangingPunct="1">
              <a:spcBef>
                <a:spcPts val="0"/>
              </a:spcBef>
              <a:spcAft>
                <a:spcPts val="609"/>
              </a:spcAft>
              <a:defRPr/>
            </a:pPr>
            <a:r>
              <a:rPr lang="fr-CA" noProof="0" dirty="0" smtClean="0"/>
              <a:t>American </a:t>
            </a:r>
            <a:r>
              <a:rPr lang="fr-CA" noProof="0" dirty="0" err="1" smtClean="0"/>
              <a:t>Headache</a:t>
            </a:r>
            <a:r>
              <a:rPr lang="fr-CA" noProof="0" dirty="0" smtClean="0"/>
              <a:t> Society. </a:t>
            </a:r>
            <a:r>
              <a:rPr lang="fr-CA" noProof="0" dirty="0" err="1" smtClean="0"/>
              <a:t>Brainstorm</a:t>
            </a:r>
            <a:r>
              <a:rPr lang="fr-CA" noProof="0" dirty="0" smtClean="0"/>
              <a:t>. 2004. </a:t>
            </a:r>
            <a:r>
              <a:rPr lang="fr-CA" noProof="0" dirty="0" err="1" smtClean="0"/>
              <a:t>Available</a:t>
            </a:r>
            <a:r>
              <a:rPr lang="fr-CA" noProof="0" dirty="0" smtClean="0"/>
              <a:t> </a:t>
            </a:r>
            <a:r>
              <a:rPr lang="fr-CA" noProof="0" dirty="0" err="1" smtClean="0"/>
              <a:t>at</a:t>
            </a:r>
            <a:r>
              <a:rPr lang="fr-CA" noProof="0" dirty="0" smtClean="0"/>
              <a:t>: http://www.americanheadachesociety.org/assets/1/7/Book_-_Brainstorm_Syllabus.pdf. </a:t>
            </a:r>
            <a:r>
              <a:rPr lang="fr-CA" noProof="0" dirty="0" err="1" smtClean="0"/>
              <a:t>Accessed</a:t>
            </a:r>
            <a:r>
              <a:rPr lang="fr-CA" noProof="0" dirty="0" smtClean="0"/>
              <a:t> 04 </a:t>
            </a:r>
            <a:r>
              <a:rPr lang="fr-CA" noProof="0" dirty="0" err="1" smtClean="0"/>
              <a:t>December</a:t>
            </a:r>
            <a:r>
              <a:rPr lang="fr-CA" noProof="0" dirty="0" smtClean="0"/>
              <a:t>, 2014. </a:t>
            </a:r>
            <a:endParaRPr lang="fr-CA" noProof="0" dirty="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29815C-D32D-4948-81A8-934AD56E2D24}" type="slidenum">
              <a:rPr lang="en-CA" altLang="fr-FR" smtClean="0">
                <a:solidFill>
                  <a:srgbClr val="000000"/>
                </a:solidFill>
              </a:rPr>
              <a:pPr fontAlgn="base">
                <a:spcBef>
                  <a:spcPct val="0"/>
                </a:spcBef>
                <a:spcAft>
                  <a:spcPct val="0"/>
                </a:spcAft>
                <a:defRPr/>
              </a:pPr>
              <a:t>61</a:t>
            </a:fld>
            <a:endParaRPr lang="en-CA" altLang="fr-FR"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Cette</a:t>
            </a:r>
            <a:r>
              <a:rPr lang="fr-CA" altLang="en-US" baseline="0" noProof="0" dirty="0" smtClean="0"/>
              <a:t> diapositive répertorie les différentes catégories de médicaments et les niveaux de preuves associés pour le soulagement de migraine</a:t>
            </a:r>
            <a:r>
              <a:rPr lang="fr-CA" altLang="en-US" noProof="0" dirty="0" smtClean="0"/>
              <a:t>. </a:t>
            </a:r>
          </a:p>
          <a:p>
            <a:pPr eaLnBrk="1" hangingPunct="1">
              <a:spcBef>
                <a:spcPct val="0"/>
              </a:spcBef>
              <a:spcAft>
                <a:spcPts val="600"/>
              </a:spcAft>
            </a:pPr>
            <a:r>
              <a:rPr lang="fr-CA" altLang="en-US" b="1" noProof="0" dirty="0" err="1" smtClean="0"/>
              <a:t>References</a:t>
            </a:r>
            <a:endParaRPr lang="fr-CA" altLang="en-US" b="1" noProof="0" dirty="0" smtClean="0"/>
          </a:p>
          <a:p>
            <a:pPr eaLnBrk="1" hangingPunct="1">
              <a:spcBef>
                <a:spcPct val="0"/>
              </a:spcBef>
              <a:spcAft>
                <a:spcPts val="600"/>
              </a:spcAft>
            </a:pPr>
            <a:r>
              <a:rPr lang="fr-CA" altLang="en-US" noProof="0" dirty="0" err="1" smtClean="0"/>
              <a:t>Marmura</a:t>
            </a:r>
            <a:r>
              <a:rPr lang="fr-CA" altLang="en-US" noProof="0" dirty="0" smtClean="0"/>
              <a:t> MJ, </a:t>
            </a:r>
            <a:r>
              <a:rPr lang="fr-CA" altLang="en-US" noProof="0" dirty="0" err="1" smtClean="0"/>
              <a:t>Silberstein</a:t>
            </a:r>
            <a:r>
              <a:rPr lang="fr-CA" altLang="en-US" noProof="0" dirty="0" smtClean="0"/>
              <a:t> SD, Schwedt TJ. The acute </a:t>
            </a:r>
            <a:r>
              <a:rPr lang="fr-CA" altLang="en-US" noProof="0" dirty="0" err="1" smtClean="0"/>
              <a:t>treatment</a:t>
            </a:r>
            <a:r>
              <a:rPr lang="fr-CA" altLang="en-US" noProof="0" dirty="0" smtClean="0"/>
              <a:t> of migraine in </a:t>
            </a:r>
            <a:r>
              <a:rPr lang="fr-CA" altLang="en-US" noProof="0" dirty="0" err="1" smtClean="0"/>
              <a:t>adults</a:t>
            </a:r>
            <a:r>
              <a:rPr lang="fr-CA" altLang="en-US" noProof="0" dirty="0" smtClean="0"/>
              <a:t>: the American </a:t>
            </a:r>
            <a:r>
              <a:rPr lang="fr-CA" altLang="en-US" noProof="0" dirty="0" err="1" smtClean="0"/>
              <a:t>Headache</a:t>
            </a:r>
            <a:r>
              <a:rPr lang="fr-CA" altLang="en-US" noProof="0" dirty="0" smtClean="0"/>
              <a:t> Society </a:t>
            </a:r>
            <a:r>
              <a:rPr lang="fr-CA" altLang="en-US" noProof="0" dirty="0" err="1" smtClean="0"/>
              <a:t>evidence</a:t>
            </a:r>
            <a:r>
              <a:rPr lang="fr-CA" altLang="en-US" noProof="0" dirty="0" smtClean="0"/>
              <a:t> </a:t>
            </a:r>
            <a:r>
              <a:rPr lang="fr-CA" altLang="en-US" noProof="0" dirty="0" err="1" smtClean="0"/>
              <a:t>assessment</a:t>
            </a:r>
            <a:r>
              <a:rPr lang="fr-CA" altLang="en-US" noProof="0" dirty="0" smtClean="0"/>
              <a:t> of migraine </a:t>
            </a:r>
            <a:r>
              <a:rPr lang="fr-CA" altLang="en-US" noProof="0" dirty="0" err="1" smtClean="0"/>
              <a:t>pharmacotherapies</a:t>
            </a:r>
            <a:r>
              <a:rPr lang="fr-CA" altLang="en-US" noProof="0" dirty="0" smtClean="0"/>
              <a:t>. </a:t>
            </a:r>
            <a:r>
              <a:rPr lang="fr-CA" altLang="en-US" i="1" noProof="0" dirty="0" err="1" smtClean="0"/>
              <a:t>Headache</a:t>
            </a:r>
            <a:r>
              <a:rPr lang="fr-CA" altLang="en-US" noProof="0" dirty="0" smtClean="0"/>
              <a:t>. 2015;55(1):3-20.</a:t>
            </a:r>
          </a:p>
          <a:p>
            <a:pPr eaLnBrk="1" hangingPunct="1">
              <a:spcBef>
                <a:spcPct val="0"/>
              </a:spcBef>
              <a:spcAft>
                <a:spcPts val="600"/>
              </a:spcAft>
            </a:pPr>
            <a:r>
              <a:rPr lang="fr-CA" altLang="en-US" noProof="0" dirty="0" smtClean="0"/>
              <a:t>Worthington I, </a:t>
            </a:r>
            <a:r>
              <a:rPr lang="fr-CA" altLang="en-US" noProof="0" dirty="0" err="1" smtClean="0"/>
              <a:t>Pringsheim</a:t>
            </a:r>
            <a:r>
              <a:rPr lang="fr-CA" altLang="en-US" noProof="0" dirty="0" smtClean="0"/>
              <a:t> T, </a:t>
            </a:r>
            <a:r>
              <a:rPr lang="fr-CA" altLang="en-US" noProof="0" dirty="0" err="1" smtClean="0"/>
              <a:t>Gawel</a:t>
            </a:r>
            <a:r>
              <a:rPr lang="fr-CA" altLang="en-US" noProof="0" dirty="0" smtClean="0"/>
              <a:t> MJ </a:t>
            </a:r>
            <a:r>
              <a:rPr lang="fr-CA" altLang="en-US" i="1" noProof="0" dirty="0" smtClean="0"/>
              <a:t>et al. </a:t>
            </a:r>
            <a:r>
              <a:rPr lang="fr-CA" altLang="en-US" noProof="0" dirty="0" smtClean="0"/>
              <a:t>Canadian </a:t>
            </a:r>
            <a:r>
              <a:rPr lang="fr-CA" altLang="en-US" noProof="0" dirty="0" err="1" smtClean="0"/>
              <a:t>Headache</a:t>
            </a:r>
            <a:r>
              <a:rPr lang="fr-CA" altLang="en-US" noProof="0" dirty="0" smtClean="0"/>
              <a:t> Society Guideline: acute </a:t>
            </a:r>
            <a:r>
              <a:rPr lang="fr-CA" altLang="en-US" noProof="0" dirty="0" err="1" smtClean="0"/>
              <a:t>drug</a:t>
            </a:r>
            <a:r>
              <a:rPr lang="fr-CA" altLang="en-US" noProof="0" dirty="0" smtClean="0"/>
              <a:t> </a:t>
            </a:r>
            <a:r>
              <a:rPr lang="fr-CA" altLang="en-US" noProof="0" dirty="0" err="1" smtClean="0"/>
              <a:t>therapy</a:t>
            </a:r>
            <a:r>
              <a:rPr lang="fr-CA" altLang="en-US" noProof="0" dirty="0" smtClean="0"/>
              <a:t> for migraine </a:t>
            </a:r>
            <a:r>
              <a:rPr lang="fr-CA" altLang="en-US" noProof="0" dirty="0" err="1" smtClean="0"/>
              <a:t>headache</a:t>
            </a:r>
            <a:r>
              <a:rPr lang="fr-CA" altLang="en-US" noProof="0" dirty="0" smtClean="0"/>
              <a:t>. </a:t>
            </a:r>
            <a:r>
              <a:rPr lang="fr-CA" altLang="en-US" i="1" noProof="0" dirty="0" smtClean="0"/>
              <a:t>Can J </a:t>
            </a:r>
            <a:r>
              <a:rPr lang="fr-CA" altLang="en-US" i="1" noProof="0" dirty="0" err="1" smtClean="0"/>
              <a:t>Neurol</a:t>
            </a:r>
            <a:r>
              <a:rPr lang="fr-CA" altLang="en-US" i="1" noProof="0" dirty="0" smtClean="0"/>
              <a:t> </a:t>
            </a:r>
            <a:r>
              <a:rPr lang="fr-CA" altLang="en-US" i="1" noProof="0" dirty="0" err="1" smtClean="0"/>
              <a:t>Sci</a:t>
            </a:r>
            <a:r>
              <a:rPr lang="fr-CA" altLang="en-US" i="1" noProof="0" dirty="0" smtClean="0"/>
              <a:t>. </a:t>
            </a:r>
            <a:r>
              <a:rPr lang="fr-CA" altLang="en-US" noProof="0" dirty="0" smtClean="0"/>
              <a:t>2013;40(5 </a:t>
            </a:r>
            <a:r>
              <a:rPr lang="fr-CA" altLang="en-US" noProof="0" dirty="0" err="1" smtClean="0"/>
              <a:t>Suppl</a:t>
            </a:r>
            <a:r>
              <a:rPr lang="fr-CA" altLang="en-US" noProof="0" dirty="0" smtClean="0"/>
              <a:t> 3):S1-S80.</a:t>
            </a:r>
          </a:p>
          <a:p>
            <a:pPr eaLnBrk="1" hangingPunct="1">
              <a:spcBef>
                <a:spcPct val="0"/>
              </a:spcBef>
              <a:spcAft>
                <a:spcPts val="600"/>
              </a:spcAft>
            </a:pPr>
            <a:endParaRPr lang="fr-CA" altLang="en-US" noProof="0" dirty="0" smtClean="0"/>
          </a:p>
          <a:p>
            <a:pPr eaLnBrk="1" hangingPunct="1">
              <a:spcBef>
                <a:spcPct val="0"/>
              </a:spcBef>
              <a:spcAft>
                <a:spcPts val="600"/>
              </a:spcAft>
            </a:pPr>
            <a:endParaRPr lang="fr-CA" altLang="en-US" noProof="0" dirty="0" smtClean="0"/>
          </a:p>
          <a:p>
            <a:pPr>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0C874255-3848-44B3-A648-9E389583058B}" type="slidenum">
              <a:rPr lang="en-CA" smtClean="0">
                <a:solidFill>
                  <a:prstClr val="black"/>
                </a:solidFill>
              </a:rPr>
              <a:pPr>
                <a:defRPr/>
              </a:pPr>
              <a:t>62</a:t>
            </a:fld>
            <a:endParaRPr lang="en-CA"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 diapositive définit l’approche du</a:t>
            </a:r>
            <a:r>
              <a:rPr lang="fr-CA" altLang="en-US" baseline="0" noProof="0" dirty="0" smtClean="0"/>
              <a:t> traitement aigu de la migraine pendant la grossesse. Il faut noter que l’e</a:t>
            </a:r>
            <a:r>
              <a:rPr lang="fr-CA" altLang="en-US" noProof="0" dirty="0" smtClean="0"/>
              <a:t>rgotamine et</a:t>
            </a:r>
            <a:r>
              <a:rPr lang="fr-CA" altLang="en-US" baseline="0" noProof="0" dirty="0" smtClean="0"/>
              <a:t> ses dérivés sont contre-indiqués pendant la grossesse</a:t>
            </a:r>
            <a:r>
              <a:rPr lang="fr-CA" altLang="en-US" noProof="0" dirty="0" smtClean="0"/>
              <a:t>.</a:t>
            </a:r>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err="1" smtClean="0"/>
              <a:t>MacGregor</a:t>
            </a:r>
            <a:r>
              <a:rPr lang="fr-CA" altLang="en-US" noProof="0" dirty="0" smtClean="0"/>
              <a:t> A. Management of migraine </a:t>
            </a:r>
            <a:r>
              <a:rPr lang="fr-CA" altLang="en-US" noProof="0" dirty="0" err="1" smtClean="0"/>
              <a:t>during</a:t>
            </a:r>
            <a:r>
              <a:rPr lang="fr-CA" altLang="en-US" noProof="0" dirty="0" smtClean="0"/>
              <a:t> </a:t>
            </a:r>
            <a:r>
              <a:rPr lang="fr-CA" altLang="en-US" noProof="0" dirty="0" err="1" smtClean="0"/>
              <a:t>pregnancy</a:t>
            </a:r>
            <a:r>
              <a:rPr lang="fr-CA" altLang="en-US" noProof="0" dirty="0" smtClean="0"/>
              <a:t>. </a:t>
            </a:r>
            <a:r>
              <a:rPr lang="fr-CA" altLang="en-US" i="1" noProof="0" dirty="0" smtClean="0"/>
              <a:t>Progress </a:t>
            </a:r>
            <a:r>
              <a:rPr lang="fr-CA" altLang="en-US" i="1" noProof="0" dirty="0" err="1" smtClean="0"/>
              <a:t>Neurol</a:t>
            </a:r>
            <a:r>
              <a:rPr lang="fr-CA" altLang="en-US" i="1" noProof="0" dirty="0" smtClean="0"/>
              <a:t> </a:t>
            </a:r>
            <a:r>
              <a:rPr lang="fr-CA" altLang="en-US" i="1" noProof="0" dirty="0" err="1" smtClean="0"/>
              <a:t>Psychiatry</a:t>
            </a:r>
            <a:r>
              <a:rPr lang="fr-CA" altLang="en-US" noProof="0" dirty="0" smtClean="0"/>
              <a:t>. 2009;13:21-24.</a:t>
            </a:r>
          </a:p>
        </p:txBody>
      </p:sp>
      <p:sp>
        <p:nvSpPr>
          <p:cNvPr id="4" name="Slide Number Placeholder 3"/>
          <p:cNvSpPr>
            <a:spLocks noGrp="1"/>
          </p:cNvSpPr>
          <p:nvPr>
            <p:ph type="sldNum" sz="quarter" idx="5"/>
          </p:nvPr>
        </p:nvSpPr>
        <p:spPr/>
        <p:txBody>
          <a:bodyPr/>
          <a:lstStyle/>
          <a:p>
            <a:pPr>
              <a:defRPr/>
            </a:pPr>
            <a:fld id="{CF10C833-CF67-4573-A7AA-03FB2D14C791}" type="slidenum">
              <a:rPr lang="en-CA" smtClean="0"/>
              <a:pPr>
                <a:defRPr/>
              </a:pPr>
              <a:t>63</a:t>
            </a:fld>
            <a:endParaRPr lang="en-CA"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dirty="0" err="1" smtClean="0"/>
              <a:t>Speaker’s</a:t>
            </a:r>
            <a:r>
              <a:rPr lang="fr-CA" altLang="en-US" b="1" dirty="0" smtClean="0"/>
              <a:t> Notes</a:t>
            </a:r>
          </a:p>
          <a:p>
            <a:pPr>
              <a:spcBef>
                <a:spcPct val="0"/>
              </a:spcBef>
              <a:spcAft>
                <a:spcPts val="600"/>
              </a:spcAft>
            </a:pPr>
            <a:r>
              <a:rPr lang="fr-CA" altLang="en-US" noProof="0" dirty="0" smtClean="0"/>
              <a:t>Cette diapositive définit l’approche de la prophylaxie anti-migraine</a:t>
            </a:r>
            <a:r>
              <a:rPr lang="fr-CA" altLang="en-US" baseline="0" noProof="0" dirty="0" smtClean="0"/>
              <a:t> pendant la grossesse. Il faut noter que le </a:t>
            </a:r>
            <a:r>
              <a:rPr lang="fr-CA" altLang="en-US" baseline="0" noProof="0" dirty="0" err="1" smtClean="0"/>
              <a:t>valproate</a:t>
            </a:r>
            <a:r>
              <a:rPr lang="fr-CA" altLang="en-US" baseline="0" noProof="0" dirty="0" smtClean="0"/>
              <a:t> sodique et le </a:t>
            </a:r>
            <a:r>
              <a:rPr lang="fr-CA" altLang="en-US" baseline="0" noProof="0" dirty="0" err="1" smtClean="0"/>
              <a:t>méthysergide</a:t>
            </a:r>
            <a:r>
              <a:rPr lang="fr-CA" altLang="en-US" baseline="0" noProof="0" dirty="0" smtClean="0"/>
              <a:t> sont contre-indiqués pendant la grossesse</a:t>
            </a:r>
            <a:r>
              <a:rPr lang="fr-CA" altLang="en-US" dirty="0" smtClean="0"/>
              <a:t>.</a:t>
            </a:r>
          </a:p>
          <a:p>
            <a:pPr>
              <a:spcBef>
                <a:spcPct val="0"/>
              </a:spcBef>
              <a:spcAft>
                <a:spcPts val="600"/>
              </a:spcAft>
            </a:pPr>
            <a:r>
              <a:rPr lang="fr-CA" altLang="en-US" b="1" dirty="0" err="1" smtClean="0"/>
              <a:t>References</a:t>
            </a:r>
            <a:endParaRPr lang="fr-CA" altLang="en-US" b="1" dirty="0" smtClean="0"/>
          </a:p>
          <a:p>
            <a:pPr>
              <a:spcBef>
                <a:spcPct val="0"/>
              </a:spcBef>
              <a:spcAft>
                <a:spcPts val="600"/>
              </a:spcAft>
            </a:pPr>
            <a:r>
              <a:rPr lang="fr-CA" altLang="en-US" dirty="0" err="1" smtClean="0"/>
              <a:t>Cassina</a:t>
            </a:r>
            <a:r>
              <a:rPr lang="fr-CA" altLang="en-US" dirty="0" smtClean="0"/>
              <a:t> M, Di </a:t>
            </a:r>
            <a:r>
              <a:rPr lang="fr-CA" altLang="en-US" dirty="0" err="1" smtClean="0"/>
              <a:t>Gianantonio</a:t>
            </a:r>
            <a:r>
              <a:rPr lang="fr-CA" altLang="en-US" dirty="0" smtClean="0"/>
              <a:t> E, </a:t>
            </a:r>
            <a:r>
              <a:rPr lang="fr-CA" altLang="en-US" dirty="0" err="1" smtClean="0"/>
              <a:t>Toldo</a:t>
            </a:r>
            <a:r>
              <a:rPr lang="fr-CA" altLang="en-US" dirty="0" smtClean="0"/>
              <a:t> I </a:t>
            </a:r>
            <a:r>
              <a:rPr lang="fr-CA" altLang="en-US" i="1" dirty="0" smtClean="0"/>
              <a:t>et al. </a:t>
            </a:r>
            <a:r>
              <a:rPr lang="fr-CA" altLang="en-US" dirty="0" smtClean="0"/>
              <a:t>Migraine </a:t>
            </a:r>
            <a:r>
              <a:rPr lang="fr-CA" altLang="en-US" dirty="0" err="1" smtClean="0"/>
              <a:t>therapy</a:t>
            </a:r>
            <a:r>
              <a:rPr lang="fr-CA" altLang="en-US" dirty="0" smtClean="0"/>
              <a:t> </a:t>
            </a:r>
            <a:r>
              <a:rPr lang="fr-CA" altLang="en-US" dirty="0" err="1" smtClean="0"/>
              <a:t>during</a:t>
            </a:r>
            <a:r>
              <a:rPr lang="fr-CA" altLang="en-US" dirty="0" smtClean="0"/>
              <a:t> </a:t>
            </a:r>
            <a:r>
              <a:rPr lang="fr-CA" altLang="en-US" dirty="0" err="1" smtClean="0"/>
              <a:t>pregnancy</a:t>
            </a:r>
            <a:r>
              <a:rPr lang="fr-CA" altLang="en-US" dirty="0" smtClean="0"/>
              <a:t> and lactation. </a:t>
            </a:r>
            <a:r>
              <a:rPr lang="fr-CA" altLang="en-US" i="1" dirty="0" smtClean="0"/>
              <a:t>Expert </a:t>
            </a:r>
            <a:r>
              <a:rPr lang="fr-CA" altLang="en-US" i="1" dirty="0" err="1" smtClean="0"/>
              <a:t>Opin</a:t>
            </a:r>
            <a:r>
              <a:rPr lang="fr-CA" altLang="en-US" i="1" dirty="0" smtClean="0"/>
              <a:t> Drug </a:t>
            </a:r>
            <a:r>
              <a:rPr lang="fr-CA" altLang="en-US" i="1" dirty="0" err="1" smtClean="0"/>
              <a:t>Saf</a:t>
            </a:r>
            <a:r>
              <a:rPr lang="fr-CA" altLang="en-US" i="1" dirty="0" smtClean="0"/>
              <a:t>. </a:t>
            </a:r>
            <a:r>
              <a:rPr lang="fr-CA" altLang="en-US" dirty="0" smtClean="0"/>
              <a:t>2010;9:937-48.</a:t>
            </a:r>
          </a:p>
          <a:p>
            <a:pPr>
              <a:spcBef>
                <a:spcPct val="0"/>
              </a:spcBef>
              <a:spcAft>
                <a:spcPts val="600"/>
              </a:spcAft>
            </a:pPr>
            <a:r>
              <a:rPr lang="fr-CA" altLang="en-US" dirty="0" err="1" smtClean="0"/>
              <a:t>MacGregor</a:t>
            </a:r>
            <a:r>
              <a:rPr lang="fr-CA" altLang="en-US" dirty="0" smtClean="0"/>
              <a:t> A. Management of migraine </a:t>
            </a:r>
            <a:r>
              <a:rPr lang="fr-CA" altLang="en-US" dirty="0" err="1" smtClean="0"/>
              <a:t>during</a:t>
            </a:r>
            <a:r>
              <a:rPr lang="fr-CA" altLang="en-US" dirty="0" smtClean="0"/>
              <a:t> </a:t>
            </a:r>
            <a:r>
              <a:rPr lang="fr-CA" altLang="en-US" dirty="0" err="1" smtClean="0"/>
              <a:t>pregnancy</a:t>
            </a:r>
            <a:r>
              <a:rPr lang="fr-CA" altLang="en-US" dirty="0" smtClean="0"/>
              <a:t>. </a:t>
            </a:r>
            <a:r>
              <a:rPr lang="fr-CA" altLang="en-US" i="1" dirty="0" smtClean="0"/>
              <a:t>Progress </a:t>
            </a:r>
            <a:r>
              <a:rPr lang="fr-CA" altLang="en-US" i="1" dirty="0" err="1" smtClean="0"/>
              <a:t>Neurol</a:t>
            </a:r>
            <a:r>
              <a:rPr lang="fr-CA" altLang="en-US" i="1" dirty="0" smtClean="0"/>
              <a:t> </a:t>
            </a:r>
            <a:r>
              <a:rPr lang="fr-CA" altLang="en-US" i="1" dirty="0" err="1" smtClean="0"/>
              <a:t>Psychiatry</a:t>
            </a:r>
            <a:r>
              <a:rPr lang="fr-CA" altLang="en-US" dirty="0" smtClean="0"/>
              <a:t>. 2009;13:21-24.</a:t>
            </a:r>
          </a:p>
        </p:txBody>
      </p:sp>
      <p:sp>
        <p:nvSpPr>
          <p:cNvPr id="4" name="Slide Number Placeholder 3"/>
          <p:cNvSpPr>
            <a:spLocks noGrp="1"/>
          </p:cNvSpPr>
          <p:nvPr>
            <p:ph type="sldNum" sz="quarter" idx="5"/>
          </p:nvPr>
        </p:nvSpPr>
        <p:spPr/>
        <p:txBody>
          <a:bodyPr/>
          <a:lstStyle/>
          <a:p>
            <a:pPr>
              <a:defRPr/>
            </a:pPr>
            <a:fld id="{6EA520AB-55D7-4F6B-AD78-DCE27C2ACC88}" type="slidenum">
              <a:rPr lang="en-CA" smtClean="0"/>
              <a:pPr>
                <a:defRPr/>
              </a:pPr>
              <a:t>64</a:t>
            </a:fld>
            <a:endParaRPr lang="en-CA"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Les migraines sont courantes chez les enfants et leur</a:t>
            </a:r>
            <a:r>
              <a:rPr lang="fr-CA" altLang="en-US" baseline="0" noProof="0" dirty="0" smtClean="0"/>
              <a:t> fréquence augmente avec l’âge, si bien que la prévalence est d’environ </a:t>
            </a:r>
            <a:r>
              <a:rPr lang="fr-CA" altLang="en-US" noProof="0" dirty="0" smtClean="0"/>
              <a:t>6 % chez les adolescents. L’âge moyen du début des migraines est</a:t>
            </a:r>
            <a:r>
              <a:rPr lang="fr-CA" altLang="en-US" baseline="0" noProof="0" dirty="0" smtClean="0"/>
              <a:t> plus élevé chez les filles</a:t>
            </a:r>
            <a:r>
              <a:rPr lang="fr-CA" altLang="en-US" noProof="0" dirty="0" smtClean="0"/>
              <a:t> (10,9 ans) que chez les garçons (7,2 ans). </a:t>
            </a:r>
          </a:p>
          <a:p>
            <a:pPr>
              <a:spcBef>
                <a:spcPct val="0"/>
              </a:spcBef>
              <a:spcAft>
                <a:spcPts val="600"/>
              </a:spcAft>
            </a:pPr>
            <a:r>
              <a:rPr lang="fr-CA" altLang="en-US" noProof="0" dirty="0" smtClean="0"/>
              <a:t>Le diagnostic de la migraine pédiatrique est compliqué par le</a:t>
            </a:r>
            <a:r>
              <a:rPr lang="fr-CA" altLang="en-US" baseline="0" noProof="0" dirty="0" smtClean="0"/>
              <a:t> fait que les symptômes peuvent varier considérablement pendant l’enfance</a:t>
            </a:r>
            <a:r>
              <a:rPr lang="fr-CA" altLang="en-US" noProof="0" dirty="0" smtClean="0"/>
              <a:t>.</a:t>
            </a:r>
          </a:p>
          <a:p>
            <a:pPr>
              <a:spcBef>
                <a:spcPct val="0"/>
              </a:spcBef>
              <a:spcAft>
                <a:spcPts val="600"/>
              </a:spcAft>
            </a:pPr>
            <a:r>
              <a:rPr lang="fr-CA" altLang="en-US" noProof="0" dirty="0" smtClean="0"/>
              <a:t>Même si tous les adolescents souffrant</a:t>
            </a:r>
            <a:r>
              <a:rPr lang="fr-CA" altLang="en-US" baseline="0" noProof="0" dirty="0" smtClean="0"/>
              <a:t> de migraines n’auront pas de migraines toute leur vie, jusqu’à </a:t>
            </a:r>
            <a:r>
              <a:rPr lang="fr-CA" altLang="en-US" noProof="0" dirty="0" smtClean="0"/>
              <a:t>70 % souffriront d’une forme de migraines persistantes</a:t>
            </a:r>
            <a:r>
              <a:rPr lang="fr-CA" altLang="en-US" baseline="0" noProof="0" dirty="0" smtClean="0"/>
              <a:t> ou épisodiques</a:t>
            </a:r>
            <a:r>
              <a:rPr lang="fr-CA" altLang="en-US" noProof="0" dirty="0" smtClean="0"/>
              <a:t>. </a:t>
            </a:r>
          </a:p>
          <a:p>
            <a:pPr>
              <a:spcBef>
                <a:spcPct val="0"/>
              </a:spcBef>
              <a:spcAft>
                <a:spcPts val="600"/>
              </a:spcAft>
            </a:pPr>
            <a:r>
              <a:rPr lang="fr-CA" altLang="en-US" b="1" noProof="0" dirty="0" err="1" smtClean="0"/>
              <a:t>References</a:t>
            </a:r>
            <a:endParaRPr lang="fr-CA" altLang="en-US" b="1" noProof="0" dirty="0" smtClean="0"/>
          </a:p>
          <a:p>
            <a:pPr>
              <a:spcBef>
                <a:spcPct val="0"/>
              </a:spcBef>
              <a:spcAft>
                <a:spcPts val="600"/>
              </a:spcAft>
            </a:pPr>
            <a:r>
              <a:rPr lang="fr-CA" altLang="en-US" noProof="0" dirty="0" smtClean="0"/>
              <a:t>Lewis D, </a:t>
            </a:r>
            <a:r>
              <a:rPr lang="fr-CA" altLang="en-US" noProof="0" dirty="0" err="1" smtClean="0"/>
              <a:t>Ashwal</a:t>
            </a:r>
            <a:r>
              <a:rPr lang="fr-CA" altLang="en-US" noProof="0" dirty="0" smtClean="0"/>
              <a:t> S, Hershey A </a:t>
            </a:r>
            <a:r>
              <a:rPr lang="fr-CA" altLang="en-US" i="1" noProof="0" dirty="0" smtClean="0"/>
              <a:t>et al. </a:t>
            </a:r>
            <a:r>
              <a:rPr lang="fr-CA" altLang="en-US" noProof="0" dirty="0" smtClean="0"/>
              <a:t>Practice </a:t>
            </a:r>
            <a:r>
              <a:rPr lang="fr-CA" altLang="en-US" noProof="0" dirty="0" err="1" smtClean="0"/>
              <a:t>parameter</a:t>
            </a:r>
            <a:r>
              <a:rPr lang="fr-CA" altLang="en-US" noProof="0" dirty="0" smtClean="0"/>
              <a:t>: </a:t>
            </a:r>
            <a:r>
              <a:rPr lang="fr-CA" altLang="en-US" noProof="0" dirty="0" err="1" smtClean="0"/>
              <a:t>pharmacological</a:t>
            </a:r>
            <a:r>
              <a:rPr lang="fr-CA" altLang="en-US" noProof="0" dirty="0" smtClean="0"/>
              <a:t> </a:t>
            </a:r>
            <a:r>
              <a:rPr lang="fr-CA" altLang="en-US" noProof="0" dirty="0" err="1" smtClean="0"/>
              <a:t>treatment</a:t>
            </a:r>
            <a:r>
              <a:rPr lang="fr-CA" altLang="en-US" noProof="0" dirty="0" smtClean="0"/>
              <a:t> of migraine </a:t>
            </a:r>
            <a:r>
              <a:rPr lang="fr-CA" altLang="en-US" noProof="0" dirty="0" err="1" smtClean="0"/>
              <a:t>headache</a:t>
            </a:r>
            <a:r>
              <a:rPr lang="fr-CA" altLang="en-US" noProof="0" dirty="0" smtClean="0"/>
              <a:t> in </a:t>
            </a:r>
            <a:r>
              <a:rPr lang="fr-CA" altLang="en-US" noProof="0" dirty="0" err="1" smtClean="0"/>
              <a:t>children</a:t>
            </a:r>
            <a:r>
              <a:rPr lang="fr-CA" altLang="en-US" noProof="0" dirty="0" smtClean="0"/>
              <a:t> and adolescents: report of the American </a:t>
            </a:r>
            <a:r>
              <a:rPr lang="fr-CA" altLang="en-US" noProof="0" dirty="0" err="1" smtClean="0"/>
              <a:t>Academy</a:t>
            </a:r>
            <a:r>
              <a:rPr lang="fr-CA" altLang="en-US" noProof="0" dirty="0" smtClean="0"/>
              <a:t> of </a:t>
            </a:r>
            <a:r>
              <a:rPr lang="fr-CA" altLang="en-US" noProof="0" dirty="0" err="1" smtClean="0"/>
              <a:t>Neurology</a:t>
            </a:r>
            <a:r>
              <a:rPr lang="fr-CA" altLang="en-US" noProof="0" dirty="0" smtClean="0"/>
              <a:t> </a:t>
            </a:r>
            <a:r>
              <a:rPr lang="fr-CA" altLang="en-US" noProof="0" dirty="0" err="1" smtClean="0"/>
              <a:t>Quality</a:t>
            </a:r>
            <a:r>
              <a:rPr lang="fr-CA" altLang="en-US" noProof="0" dirty="0" smtClean="0"/>
              <a:t> Standards </a:t>
            </a:r>
            <a:r>
              <a:rPr lang="fr-CA" altLang="en-US" noProof="0" dirty="0" err="1" smtClean="0"/>
              <a:t>Subcommittee</a:t>
            </a:r>
            <a:r>
              <a:rPr lang="fr-CA" altLang="en-US" noProof="0" dirty="0" smtClean="0"/>
              <a:t> and the Practice </a:t>
            </a:r>
            <a:r>
              <a:rPr lang="fr-CA" altLang="en-US" noProof="0" dirty="0" err="1" smtClean="0"/>
              <a:t>Committee</a:t>
            </a:r>
            <a:r>
              <a:rPr lang="fr-CA" altLang="en-US" noProof="0" dirty="0" smtClean="0"/>
              <a:t> of the Child </a:t>
            </a:r>
            <a:r>
              <a:rPr lang="fr-CA" altLang="en-US" noProof="0" dirty="0" err="1" smtClean="0"/>
              <a:t>Neurology</a:t>
            </a:r>
            <a:r>
              <a:rPr lang="fr-CA" altLang="en-US" noProof="0" dirty="0" smtClean="0"/>
              <a:t> Society. </a:t>
            </a:r>
            <a:r>
              <a:rPr lang="fr-CA" altLang="en-US" i="1" noProof="0" dirty="0" err="1" smtClean="0"/>
              <a:t>Neurology</a:t>
            </a:r>
            <a:r>
              <a:rPr lang="fr-CA" altLang="en-US" noProof="0" dirty="0" smtClean="0"/>
              <a:t>. 2004;63:2215-24.</a:t>
            </a:r>
          </a:p>
          <a:p>
            <a:pPr>
              <a:spcBef>
                <a:spcPct val="0"/>
              </a:spcBef>
              <a:spcAft>
                <a:spcPts val="600"/>
              </a:spcAft>
            </a:pPr>
            <a:r>
              <a:rPr lang="fr-CA" altLang="en-US" noProof="0" dirty="0" smtClean="0">
                <a:solidFill>
                  <a:srgbClr val="002060"/>
                </a:solidFill>
              </a:rPr>
              <a:t>Winner P. </a:t>
            </a:r>
            <a:r>
              <a:rPr lang="fr-CA" altLang="en-US" noProof="0" dirty="0" err="1" smtClean="0">
                <a:solidFill>
                  <a:srgbClr val="002060"/>
                </a:solidFill>
              </a:rPr>
              <a:t>Pediatric</a:t>
            </a:r>
            <a:r>
              <a:rPr lang="fr-CA" altLang="en-US" noProof="0" dirty="0" smtClean="0">
                <a:solidFill>
                  <a:srgbClr val="002060"/>
                </a:solidFill>
              </a:rPr>
              <a:t> and Adolescent Migraine. </a:t>
            </a:r>
            <a:r>
              <a:rPr lang="fr-CA" altLang="en-US" noProof="0" dirty="0" err="1" smtClean="0">
                <a:solidFill>
                  <a:srgbClr val="002060"/>
                </a:solidFill>
              </a:rPr>
              <a:t>Available</a:t>
            </a:r>
            <a:r>
              <a:rPr lang="fr-CA" altLang="en-US" noProof="0" dirty="0" smtClean="0">
                <a:solidFill>
                  <a:srgbClr val="002060"/>
                </a:solidFill>
              </a:rPr>
              <a:t> </a:t>
            </a:r>
            <a:r>
              <a:rPr lang="fr-CA" altLang="en-US" noProof="0" dirty="0" err="1" smtClean="0">
                <a:solidFill>
                  <a:srgbClr val="002060"/>
                </a:solidFill>
              </a:rPr>
              <a:t>at</a:t>
            </a:r>
            <a:r>
              <a:rPr lang="fr-CA" altLang="en-US" noProof="0" dirty="0" smtClean="0">
                <a:solidFill>
                  <a:srgbClr val="002060"/>
                </a:solidFill>
              </a:rPr>
              <a:t>: http://www.americanheadachesociety.org/assets/1/7/Paul_Winner_-_pediatric_and_Adolescent_Migraine.pdf. </a:t>
            </a:r>
            <a:r>
              <a:rPr lang="fr-CA" altLang="en-US" noProof="0" dirty="0" err="1" smtClean="0"/>
              <a:t>Accessed</a:t>
            </a:r>
            <a:r>
              <a:rPr lang="fr-CA" altLang="en-US" noProof="0" dirty="0" smtClean="0"/>
              <a:t> March 31, 2015.</a:t>
            </a:r>
          </a:p>
        </p:txBody>
      </p:sp>
      <p:sp>
        <p:nvSpPr>
          <p:cNvPr id="4" name="Slide Number Placeholder 3"/>
          <p:cNvSpPr>
            <a:spLocks noGrp="1"/>
          </p:cNvSpPr>
          <p:nvPr>
            <p:ph type="sldNum" sz="quarter" idx="5"/>
          </p:nvPr>
        </p:nvSpPr>
        <p:spPr/>
        <p:txBody>
          <a:bodyPr/>
          <a:lstStyle/>
          <a:p>
            <a:pPr>
              <a:defRPr/>
            </a:pPr>
            <a:fld id="{624BFBD5-5EE3-4D3D-80EA-1B393F31FCD0}" type="slidenum">
              <a:rPr lang="en-CA" smtClean="0"/>
              <a:pPr>
                <a:defRPr/>
              </a:pPr>
              <a:t>65</a:t>
            </a:fld>
            <a:endParaRPr lang="en-CA"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 diapositive répertorie certaines des caractéristiques-clés du</a:t>
            </a:r>
            <a:r>
              <a:rPr lang="fr-CA" altLang="en-US" baseline="0" noProof="0" dirty="0" smtClean="0"/>
              <a:t> diagnostic de la migraine pédiatrique</a:t>
            </a:r>
            <a:r>
              <a:rPr lang="fr-CA" altLang="en-US" noProof="0" dirty="0" smtClean="0"/>
              <a:t>. </a:t>
            </a:r>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smtClean="0"/>
              <a:t>Winner P. </a:t>
            </a:r>
            <a:r>
              <a:rPr lang="fr-CA" altLang="en-US" noProof="0" dirty="0" err="1" smtClean="0"/>
              <a:t>Pediatric</a:t>
            </a:r>
            <a:r>
              <a:rPr lang="fr-CA" altLang="en-US" noProof="0" dirty="0" smtClean="0"/>
              <a:t> and Adolescent Migraine. </a:t>
            </a:r>
            <a:r>
              <a:rPr lang="fr-CA" altLang="en-US" noProof="0" dirty="0" err="1" smtClean="0"/>
              <a:t>Available</a:t>
            </a:r>
            <a:r>
              <a:rPr lang="fr-CA" altLang="en-US" noProof="0" dirty="0" smtClean="0"/>
              <a:t> </a:t>
            </a:r>
            <a:r>
              <a:rPr lang="fr-CA" altLang="en-US" noProof="0" dirty="0" err="1" smtClean="0"/>
              <a:t>at</a:t>
            </a:r>
            <a:r>
              <a:rPr lang="fr-CA" altLang="en-US" noProof="0" dirty="0" smtClean="0"/>
              <a:t>: http://www.americanheadachesociety.org/assets/1/7/Paul_Winner_-_pediatric_and_Adolescent_Migraine.pdf. </a:t>
            </a:r>
            <a:r>
              <a:rPr lang="fr-CA" altLang="en-US" noProof="0" dirty="0" err="1" smtClean="0"/>
              <a:t>Accessed</a:t>
            </a:r>
            <a:r>
              <a:rPr lang="fr-CA" altLang="en-US" noProof="0" dirty="0" smtClean="0"/>
              <a:t> March 31, 2015.</a:t>
            </a:r>
          </a:p>
        </p:txBody>
      </p:sp>
      <p:sp>
        <p:nvSpPr>
          <p:cNvPr id="4" name="Slide Number Placeholder 3"/>
          <p:cNvSpPr>
            <a:spLocks noGrp="1"/>
          </p:cNvSpPr>
          <p:nvPr>
            <p:ph type="sldNum" sz="quarter" idx="5"/>
          </p:nvPr>
        </p:nvSpPr>
        <p:spPr/>
        <p:txBody>
          <a:bodyPr/>
          <a:lstStyle/>
          <a:p>
            <a:pPr>
              <a:defRPr/>
            </a:pPr>
            <a:fld id="{F6BF45DC-4B38-4D26-A019-345584F8B249}" type="slidenum">
              <a:rPr lang="en-CA" smtClean="0"/>
              <a:pPr>
                <a:defRPr/>
              </a:pPr>
              <a:t>66</a:t>
            </a:fld>
            <a:endParaRPr lang="en-CA"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 diapositive</a:t>
            </a:r>
            <a:r>
              <a:rPr lang="fr-CA" altLang="en-US" baseline="0" noProof="0" dirty="0" smtClean="0"/>
              <a:t> répertorie les signaux d’alarme à reconnaître lors du diagnostic d’une migraine chez les patients pédiatriques</a:t>
            </a:r>
            <a:r>
              <a:rPr lang="fr-CA" altLang="en-US" noProof="0" dirty="0" smtClean="0"/>
              <a:t>. </a:t>
            </a:r>
          </a:p>
          <a:p>
            <a:pPr>
              <a:spcBef>
                <a:spcPct val="0"/>
              </a:spcBef>
              <a:spcAft>
                <a:spcPts val="600"/>
              </a:spcAft>
            </a:pPr>
            <a:r>
              <a:rPr lang="fr-CA" altLang="en-US" b="1" noProof="0" dirty="0" err="1" smtClean="0"/>
              <a:t>Reference</a:t>
            </a:r>
            <a:endParaRPr lang="fr-CA" altLang="en-US" b="1" noProof="0" dirty="0" smtClean="0"/>
          </a:p>
          <a:p>
            <a:pPr>
              <a:spcBef>
                <a:spcPct val="0"/>
              </a:spcBef>
              <a:spcAft>
                <a:spcPts val="600"/>
              </a:spcAft>
            </a:pPr>
            <a:r>
              <a:rPr lang="fr-CA" altLang="en-US" noProof="0" dirty="0" smtClean="0"/>
              <a:t>Winner P. </a:t>
            </a:r>
            <a:r>
              <a:rPr lang="fr-CA" altLang="en-US" noProof="0" dirty="0" err="1" smtClean="0"/>
              <a:t>Pediatric</a:t>
            </a:r>
            <a:r>
              <a:rPr lang="fr-CA" altLang="en-US" noProof="0" dirty="0" smtClean="0"/>
              <a:t> and Adolescent Migraine. </a:t>
            </a:r>
            <a:r>
              <a:rPr lang="fr-CA" altLang="en-US" noProof="0" dirty="0" err="1" smtClean="0"/>
              <a:t>Available</a:t>
            </a:r>
            <a:r>
              <a:rPr lang="fr-CA" altLang="en-US" noProof="0" dirty="0" smtClean="0"/>
              <a:t> </a:t>
            </a:r>
            <a:r>
              <a:rPr lang="fr-CA" altLang="en-US" noProof="0" dirty="0" err="1" smtClean="0"/>
              <a:t>at</a:t>
            </a:r>
            <a:r>
              <a:rPr lang="fr-CA" altLang="en-US" noProof="0" dirty="0" smtClean="0"/>
              <a:t>: http://www.americanheadachesociety.org/assets/1/7/Paul_Winner_-_pediatric_and_Adolescent_Migraine.pdf. </a:t>
            </a:r>
            <a:r>
              <a:rPr lang="fr-CA" altLang="en-US" noProof="0" dirty="0" err="1" smtClean="0"/>
              <a:t>Accessed</a:t>
            </a:r>
            <a:r>
              <a:rPr lang="fr-CA" altLang="en-US" noProof="0" dirty="0" smtClean="0"/>
              <a:t> March 31, 2015.</a:t>
            </a:r>
          </a:p>
        </p:txBody>
      </p:sp>
      <p:sp>
        <p:nvSpPr>
          <p:cNvPr id="4" name="Slide Number Placeholder 3"/>
          <p:cNvSpPr>
            <a:spLocks noGrp="1"/>
          </p:cNvSpPr>
          <p:nvPr>
            <p:ph type="sldNum" sz="quarter" idx="5"/>
          </p:nvPr>
        </p:nvSpPr>
        <p:spPr/>
        <p:txBody>
          <a:bodyPr/>
          <a:lstStyle/>
          <a:p>
            <a:pPr>
              <a:defRPr/>
            </a:pPr>
            <a:fld id="{F2B2C4B3-E64E-4D76-AD02-B2D694A981E5}" type="slidenum">
              <a:rPr lang="en-CA" smtClean="0"/>
              <a:pPr>
                <a:defRPr/>
              </a:pPr>
              <a:t>67</a:t>
            </a:fld>
            <a:endParaRPr lang="en-CA"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Lors de la détection de la migraine pédiatrique et adolescente, des traitements aigus doivent être utilisés dès qu’il est clair</a:t>
            </a:r>
            <a:r>
              <a:rPr lang="fr-CA" altLang="en-US" baseline="0" noProof="0" dirty="0" smtClean="0"/>
              <a:t> que la céphalée est une migraine. </a:t>
            </a:r>
            <a:r>
              <a:rPr lang="fr-CA" altLang="en-US" noProof="0" dirty="0" smtClean="0"/>
              <a:t>Bien que l’ibuprofène et le </a:t>
            </a:r>
            <a:r>
              <a:rPr lang="fr-CA" altLang="en-US" noProof="0" dirty="0" err="1" smtClean="0"/>
              <a:t>sumatriptan</a:t>
            </a:r>
            <a:r>
              <a:rPr lang="fr-CA" altLang="en-US" noProof="0" dirty="0" smtClean="0"/>
              <a:t> en vaporisateur</a:t>
            </a:r>
            <a:r>
              <a:rPr lang="fr-CA" altLang="en-US" baseline="0" noProof="0" dirty="0" smtClean="0"/>
              <a:t> nasal soient des traitements efficaces, l’</a:t>
            </a:r>
            <a:r>
              <a:rPr lang="fr-CA" altLang="en-US" baseline="0" noProof="0" dirty="0" err="1" smtClean="0"/>
              <a:t>a</a:t>
            </a:r>
            <a:r>
              <a:rPr lang="fr-CA" altLang="en-US" noProof="0" dirty="0" err="1" smtClean="0"/>
              <a:t>cétaminophène</a:t>
            </a:r>
            <a:r>
              <a:rPr lang="fr-CA" altLang="en-US" baseline="0" noProof="0" dirty="0" smtClean="0"/>
              <a:t> est également probablement efficace</a:t>
            </a:r>
            <a:r>
              <a:rPr lang="fr-CA" altLang="en-US" noProof="0" dirty="0" smtClean="0"/>
              <a:t>. L’</a:t>
            </a:r>
            <a:r>
              <a:rPr lang="fr-CA" altLang="en-US" noProof="0" dirty="0" err="1" smtClean="0"/>
              <a:t>almotriptan</a:t>
            </a:r>
            <a:r>
              <a:rPr lang="fr-CA" altLang="en-US" noProof="0" dirty="0" smtClean="0"/>
              <a:t> est actuellement</a:t>
            </a:r>
            <a:r>
              <a:rPr lang="fr-CA" altLang="en-US" baseline="0" noProof="0" dirty="0" smtClean="0"/>
              <a:t> le seul</a:t>
            </a:r>
            <a:r>
              <a:rPr lang="fr-CA" altLang="en-US" noProof="0" dirty="0" smtClean="0"/>
              <a:t> </a:t>
            </a:r>
            <a:r>
              <a:rPr lang="fr-CA" altLang="en-US" noProof="0" dirty="0" err="1" smtClean="0"/>
              <a:t>triptan</a:t>
            </a:r>
            <a:r>
              <a:rPr lang="fr-CA" altLang="en-US" noProof="0" dirty="0" smtClean="0"/>
              <a:t> approuvé</a:t>
            </a:r>
            <a:r>
              <a:rPr lang="fr-CA" altLang="en-US" baseline="0" noProof="0" dirty="0" smtClean="0"/>
              <a:t> par la </a:t>
            </a:r>
            <a:r>
              <a:rPr lang="fr-CA" altLang="en-US" noProof="0" dirty="0" smtClean="0"/>
              <a:t>FDA à utiliser chez les enfants </a:t>
            </a:r>
            <a:r>
              <a:rPr lang="fr-CA" altLang="en-US" noProof="0" dirty="0" smtClean="0">
                <a:sym typeface="Symbol" pitchFamily="18" charset="2"/>
              </a:rPr>
              <a:t> 12</a:t>
            </a:r>
            <a:r>
              <a:rPr lang="fr-CA" altLang="en-US" baseline="0" noProof="0" dirty="0" smtClean="0">
                <a:sym typeface="Symbol" pitchFamily="18" charset="2"/>
              </a:rPr>
              <a:t> ans</a:t>
            </a:r>
            <a:r>
              <a:rPr lang="fr-CA" altLang="en-US" noProof="0" dirty="0" smtClean="0">
                <a:sym typeface="Symbol" pitchFamily="18" charset="2"/>
              </a:rPr>
              <a:t>. Lors du traitement</a:t>
            </a:r>
            <a:r>
              <a:rPr lang="fr-CA" altLang="en-US" baseline="0" noProof="0" dirty="0" smtClean="0">
                <a:sym typeface="Symbol" pitchFamily="18" charset="2"/>
              </a:rPr>
              <a:t> de la migraine chez les enfants, l’utilisation d’analgésiques ou de médicaments aigus doit se limiter à deux fois par semaine, à moins que le patient en soit sous surveillance médicale</a:t>
            </a:r>
            <a:r>
              <a:rPr lang="fr-CA" altLang="en-US" noProof="0" dirty="0" smtClean="0">
                <a:sym typeface="Symbol" pitchFamily="18" charset="2"/>
              </a:rPr>
              <a:t>. </a:t>
            </a:r>
          </a:p>
          <a:p>
            <a:pPr eaLnBrk="1" hangingPunct="1">
              <a:spcBef>
                <a:spcPct val="0"/>
              </a:spcBef>
              <a:spcAft>
                <a:spcPts val="600"/>
              </a:spcAft>
            </a:pPr>
            <a:r>
              <a:rPr lang="fr-CA" altLang="en-US" noProof="0" dirty="0" smtClean="0">
                <a:sym typeface="Symbol" pitchFamily="18" charset="2"/>
              </a:rPr>
              <a:t>En plus d’autres médicaments anti-migraine types, une supplémentation</a:t>
            </a:r>
            <a:r>
              <a:rPr lang="fr-CA" altLang="en-US" baseline="0" noProof="0" dirty="0" smtClean="0">
                <a:sym typeface="Symbol" pitchFamily="18" charset="2"/>
              </a:rPr>
              <a:t> en</a:t>
            </a:r>
            <a:r>
              <a:rPr lang="fr-CA" altLang="en-US" noProof="0" dirty="0" smtClean="0">
                <a:sym typeface="Symbol" pitchFamily="18" charset="2"/>
              </a:rPr>
              <a:t> magnésium, riboflavine et coenzyme Q10 peut être utile.</a:t>
            </a:r>
          </a:p>
          <a:p>
            <a:pPr eaLnBrk="1" hangingPunct="1">
              <a:spcBef>
                <a:spcPct val="0"/>
              </a:spcBef>
              <a:spcAft>
                <a:spcPts val="600"/>
              </a:spcAft>
            </a:pPr>
            <a:r>
              <a:rPr lang="fr-CA" altLang="en-US" noProof="0" dirty="0" smtClean="0">
                <a:sym typeface="Symbol" pitchFamily="18" charset="2"/>
              </a:rPr>
              <a:t>Bien que le </a:t>
            </a:r>
            <a:r>
              <a:rPr lang="fr-CA" altLang="en-US" noProof="0" dirty="0" err="1" smtClean="0">
                <a:sym typeface="Symbol" pitchFamily="18" charset="2"/>
              </a:rPr>
              <a:t>topiramate</a:t>
            </a:r>
            <a:r>
              <a:rPr lang="fr-CA" altLang="en-US" noProof="0" dirty="0" smtClean="0">
                <a:sym typeface="Symbol" pitchFamily="18" charset="2"/>
              </a:rPr>
              <a:t> puisse être efficace, aucun médicament</a:t>
            </a:r>
            <a:r>
              <a:rPr lang="fr-CA" altLang="en-US" baseline="0" noProof="0" dirty="0" smtClean="0">
                <a:sym typeface="Symbol" pitchFamily="18" charset="2"/>
              </a:rPr>
              <a:t> n’a encore été approuvé par la</a:t>
            </a:r>
            <a:r>
              <a:rPr lang="fr-CA" altLang="en-US" noProof="0" dirty="0" smtClean="0">
                <a:sym typeface="Symbol" pitchFamily="18" charset="2"/>
              </a:rPr>
              <a:t> FDA pour</a:t>
            </a:r>
            <a:r>
              <a:rPr lang="fr-CA" altLang="en-US" baseline="0" noProof="0" dirty="0" smtClean="0">
                <a:sym typeface="Symbol" pitchFamily="18" charset="2"/>
              </a:rPr>
              <a:t> la prophylaxie anti-</a:t>
            </a:r>
            <a:r>
              <a:rPr lang="fr-CA" altLang="en-US" noProof="0" dirty="0" smtClean="0">
                <a:sym typeface="Symbol" pitchFamily="18" charset="2"/>
              </a:rPr>
              <a:t>migraine chez les patients pédiatriques. </a:t>
            </a:r>
            <a:endParaRPr lang="fr-CA" altLang="en-US" noProof="0" dirty="0" smtClean="0"/>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smtClean="0"/>
              <a:t>Winner P. </a:t>
            </a:r>
            <a:r>
              <a:rPr lang="fr-CA" altLang="en-US" noProof="0" dirty="0" err="1" smtClean="0"/>
              <a:t>Pediatric</a:t>
            </a:r>
            <a:r>
              <a:rPr lang="fr-CA" altLang="en-US" noProof="0" dirty="0" smtClean="0"/>
              <a:t> and Adolescent Migraine. </a:t>
            </a:r>
            <a:r>
              <a:rPr lang="fr-CA" altLang="en-US" noProof="0" dirty="0" err="1" smtClean="0"/>
              <a:t>Available</a:t>
            </a:r>
            <a:r>
              <a:rPr lang="fr-CA" altLang="en-US" noProof="0" dirty="0" smtClean="0"/>
              <a:t> </a:t>
            </a:r>
            <a:r>
              <a:rPr lang="fr-CA" altLang="en-US" noProof="0" dirty="0" err="1" smtClean="0"/>
              <a:t>at</a:t>
            </a:r>
            <a:r>
              <a:rPr lang="fr-CA" altLang="en-US" noProof="0" dirty="0" smtClean="0"/>
              <a:t>: http://www.americanheadachesociety.org/assets/1/7/Paul_Winner_-_pediatric_and_Adolescent_Migraine.pdf. </a:t>
            </a:r>
            <a:r>
              <a:rPr lang="fr-CA" altLang="en-US" noProof="0" dirty="0" err="1" smtClean="0"/>
              <a:t>Accessed</a:t>
            </a:r>
            <a:r>
              <a:rPr lang="fr-CA" altLang="en-US" noProof="0" dirty="0" smtClean="0"/>
              <a:t> March 31, 2015.</a:t>
            </a:r>
          </a:p>
          <a:p>
            <a:pPr>
              <a:spcBef>
                <a:spcPct val="0"/>
              </a:spcBef>
            </a:pPr>
            <a:endParaRPr lang="fr-CA" altLang="en-US" noProof="0" dirty="0" smtClean="0"/>
          </a:p>
        </p:txBody>
      </p:sp>
      <p:sp>
        <p:nvSpPr>
          <p:cNvPr id="4" name="Slide Number Placeholder 3"/>
          <p:cNvSpPr>
            <a:spLocks noGrp="1"/>
          </p:cNvSpPr>
          <p:nvPr>
            <p:ph type="sldNum" sz="quarter" idx="5"/>
          </p:nvPr>
        </p:nvSpPr>
        <p:spPr/>
        <p:txBody>
          <a:bodyPr/>
          <a:lstStyle/>
          <a:p>
            <a:pPr>
              <a:defRPr/>
            </a:pPr>
            <a:fld id="{8523BF63-DFD8-4EB7-BF14-54DAF3608A6B}" type="slidenum">
              <a:rPr lang="en-CA" smtClean="0">
                <a:solidFill>
                  <a:prstClr val="black"/>
                </a:solidFill>
              </a:rPr>
              <a:pPr>
                <a:defRPr/>
              </a:pPr>
              <a:t>68</a:t>
            </a:fld>
            <a:endParaRPr lang="en-CA"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9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74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1945A3-DB70-42BF-AC6C-9ACBFABED0C6}" type="slidenum">
              <a:rPr lang="en-CA" altLang="fr-FR" smtClean="0"/>
              <a:pPr fontAlgn="base">
                <a:spcBef>
                  <a:spcPct val="0"/>
                </a:spcBef>
                <a:spcAft>
                  <a:spcPct val="0"/>
                </a:spcAft>
                <a:defRPr/>
              </a:pPr>
              <a:t>69</a:t>
            </a:fld>
            <a:endParaRPr lang="en-CA"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400"/>
              </a:spcAft>
            </a:pPr>
            <a:r>
              <a:rPr lang="fr-CA" altLang="fr-FR" b="1" noProof="0" dirty="0" err="1" smtClean="0"/>
              <a:t>Speaker’s</a:t>
            </a:r>
            <a:r>
              <a:rPr lang="fr-CA" altLang="fr-FR" b="1" noProof="0" dirty="0" smtClean="0"/>
              <a:t> Notes</a:t>
            </a:r>
          </a:p>
          <a:p>
            <a:pPr eaLnBrk="1" hangingPunct="1">
              <a:spcBef>
                <a:spcPct val="0"/>
              </a:spcBef>
              <a:spcAft>
                <a:spcPts val="400"/>
              </a:spcAft>
            </a:pPr>
            <a:r>
              <a:rPr lang="fr-CA" altLang="fr-FR" noProof="0" dirty="0" smtClean="0"/>
              <a:t>La migraine est</a:t>
            </a:r>
            <a:r>
              <a:rPr lang="fr-CA" altLang="fr-FR" baseline="0" noProof="0" dirty="0" smtClean="0"/>
              <a:t> un trouble neurobiologique complexe reconnu depuis l’antiquité</a:t>
            </a:r>
            <a:r>
              <a:rPr lang="fr-CA" altLang="fr-FR" noProof="0" dirty="0" smtClean="0"/>
              <a:t>. </a:t>
            </a:r>
          </a:p>
          <a:p>
            <a:pPr eaLnBrk="1" hangingPunct="1">
              <a:spcBef>
                <a:spcPct val="0"/>
              </a:spcBef>
              <a:spcAft>
                <a:spcPts val="400"/>
              </a:spcAft>
            </a:pPr>
            <a:r>
              <a:rPr lang="fr-CA" altLang="fr-FR" noProof="0" dirty="0" smtClean="0"/>
              <a:t>Les principales</a:t>
            </a:r>
            <a:r>
              <a:rPr lang="fr-CA" altLang="fr-FR" baseline="0" noProof="0" dirty="0" smtClean="0"/>
              <a:t> caractéristiques de la </a:t>
            </a:r>
            <a:r>
              <a:rPr lang="fr-CA" altLang="fr-FR" noProof="0" dirty="0" smtClean="0"/>
              <a:t>migraine sont les céphalées, généralement pulsatiles et souvent</a:t>
            </a:r>
            <a:r>
              <a:rPr lang="fr-CA" altLang="fr-FR" baseline="0" noProof="0" dirty="0" smtClean="0"/>
              <a:t> unilatérales</a:t>
            </a:r>
            <a:r>
              <a:rPr lang="fr-CA" altLang="fr-FR" noProof="0" dirty="0" smtClean="0"/>
              <a:t>, et les caractéristiques associées</a:t>
            </a:r>
            <a:r>
              <a:rPr lang="fr-CA" altLang="fr-FR" baseline="0" noProof="0" dirty="0" smtClean="0"/>
              <a:t> sont les nausées, la sensibilité à la lumière, au son et l’exacerbation par les mouvements de la tête</a:t>
            </a:r>
            <a:r>
              <a:rPr lang="fr-CA" altLang="fr-FR" noProof="0" dirty="0" smtClean="0"/>
              <a:t>. Pour de nombreuses personnes, la vulnérabilité à la migraine est héréditaire.</a:t>
            </a:r>
          </a:p>
          <a:p>
            <a:pPr eaLnBrk="1" hangingPunct="1">
              <a:spcBef>
                <a:spcPct val="0"/>
              </a:spcBef>
              <a:spcAft>
                <a:spcPts val="400"/>
              </a:spcAft>
            </a:pPr>
            <a:r>
              <a:rPr lang="fr-CA" altLang="fr-FR" noProof="0" dirty="0" smtClean="0"/>
              <a:t>La migraine a longtemps</a:t>
            </a:r>
            <a:r>
              <a:rPr lang="fr-CA" altLang="fr-FR" baseline="0" noProof="0" dirty="0" smtClean="0"/>
              <a:t> été considérée comme un trouble vasculaire à cause de la nature pulsatile de la douleur</a:t>
            </a:r>
            <a:r>
              <a:rPr lang="fr-CA" altLang="fr-FR" noProof="0" dirty="0" smtClean="0"/>
              <a:t>. Cependant,</a:t>
            </a:r>
            <a:r>
              <a:rPr lang="fr-CA" altLang="fr-FR" baseline="0" noProof="0" dirty="0" smtClean="0"/>
              <a:t> les changements vasculaires ne fournissent pas une explication suffisante de la </a:t>
            </a:r>
            <a:r>
              <a:rPr lang="fr-CA" altLang="fr-FR" noProof="0" dirty="0" smtClean="0"/>
              <a:t>pathophysiologie</a:t>
            </a:r>
            <a:r>
              <a:rPr lang="fr-CA" altLang="fr-FR" baseline="0" noProof="0" dirty="0" smtClean="0"/>
              <a:t> de la </a:t>
            </a:r>
            <a:r>
              <a:rPr lang="fr-CA" altLang="fr-FR" noProof="0" dirty="0" smtClean="0"/>
              <a:t>migraine. Jusqu’à un tiers</a:t>
            </a:r>
            <a:r>
              <a:rPr lang="fr-CA" altLang="fr-FR" baseline="0" noProof="0" dirty="0" smtClean="0"/>
              <a:t> des patients n’ont pas de douleurs pulsatiles</a:t>
            </a:r>
            <a:r>
              <a:rPr lang="fr-CA" altLang="fr-FR" noProof="0" dirty="0" smtClean="0"/>
              <a:t>. L’imagerie moderne a démontré</a:t>
            </a:r>
            <a:r>
              <a:rPr lang="fr-CA" altLang="fr-FR" baseline="0" noProof="0" dirty="0" smtClean="0"/>
              <a:t> que les changements vasculaires ne sont pas associés à la douleur et que les changements de diamètre ne sont pas associés au traitement. La migraine devrait être considérée comme une céphalée </a:t>
            </a:r>
            <a:r>
              <a:rPr lang="fr-CA" altLang="fr-FR" noProof="0" dirty="0" err="1" smtClean="0"/>
              <a:t>neurovasculaire</a:t>
            </a:r>
            <a:r>
              <a:rPr lang="fr-CA" altLang="fr-FR" noProof="0" dirty="0" smtClean="0"/>
              <a:t>.</a:t>
            </a:r>
          </a:p>
          <a:p>
            <a:pPr eaLnBrk="1" hangingPunct="1">
              <a:spcBef>
                <a:spcPct val="0"/>
              </a:spcBef>
              <a:spcAft>
                <a:spcPts val="400"/>
              </a:spcAft>
            </a:pPr>
            <a:r>
              <a:rPr lang="fr-CA" altLang="fr-FR" b="1" noProof="0" dirty="0" err="1" smtClean="0"/>
              <a:t>References</a:t>
            </a:r>
            <a:endParaRPr lang="fr-CA" altLang="fr-FR" b="1" noProof="0" dirty="0" smtClean="0"/>
          </a:p>
          <a:p>
            <a:pPr eaLnBrk="1" hangingPunct="1">
              <a:spcBef>
                <a:spcPct val="0"/>
              </a:spcBef>
              <a:spcAft>
                <a:spcPts val="400"/>
              </a:spcAft>
            </a:pPr>
            <a:r>
              <a:rPr lang="fr-CA" altLang="fr-FR" noProof="0" dirty="0" smtClean="0"/>
              <a:t>Lance JW, </a:t>
            </a:r>
            <a:r>
              <a:rPr lang="fr-CA" altLang="fr-FR" noProof="0" dirty="0" err="1" smtClean="0"/>
              <a:t>Goadsby</a:t>
            </a:r>
            <a:r>
              <a:rPr lang="fr-CA" altLang="fr-FR" noProof="0" dirty="0" smtClean="0"/>
              <a:t> PJ. </a:t>
            </a:r>
            <a:r>
              <a:rPr lang="fr-CA" altLang="fr-FR" noProof="0" dirty="0" err="1" smtClean="0"/>
              <a:t>Mechanism</a:t>
            </a:r>
            <a:r>
              <a:rPr lang="fr-CA" altLang="fr-FR" noProof="0" dirty="0" smtClean="0"/>
              <a:t> and Management of </a:t>
            </a:r>
            <a:r>
              <a:rPr lang="fr-CA" altLang="fr-FR" noProof="0" dirty="0" err="1" smtClean="0"/>
              <a:t>Headache</a:t>
            </a:r>
            <a:r>
              <a:rPr lang="fr-CA" altLang="fr-FR" noProof="0" dirty="0" smtClean="0"/>
              <a:t>. London, </a:t>
            </a:r>
            <a:r>
              <a:rPr lang="fr-CA" altLang="fr-FR" noProof="0" dirty="0" err="1" smtClean="0"/>
              <a:t>England</a:t>
            </a:r>
            <a:r>
              <a:rPr lang="fr-CA" altLang="fr-FR" noProof="0" dirty="0" smtClean="0"/>
              <a:t>: </a:t>
            </a:r>
            <a:r>
              <a:rPr lang="fr-CA" altLang="fr-FR" noProof="0" dirty="0" err="1" smtClean="0"/>
              <a:t>Butterworth</a:t>
            </a:r>
            <a:r>
              <a:rPr lang="fr-CA" altLang="fr-FR" noProof="0" dirty="0" smtClean="0"/>
              <a:t>-Heinemann; 1998.</a:t>
            </a:r>
          </a:p>
          <a:p>
            <a:pPr eaLnBrk="1" hangingPunct="1">
              <a:spcBef>
                <a:spcPct val="0"/>
              </a:spcBef>
              <a:spcAft>
                <a:spcPts val="400"/>
              </a:spcAft>
            </a:pPr>
            <a:r>
              <a:rPr lang="fr-CA" altLang="fr-FR" noProof="0" dirty="0" err="1" smtClean="0"/>
              <a:t>Silberstein</a:t>
            </a:r>
            <a:r>
              <a:rPr lang="fr-CA" altLang="fr-FR" noProof="0" dirty="0" smtClean="0"/>
              <a:t> SD, Lipton RB, </a:t>
            </a:r>
            <a:r>
              <a:rPr lang="fr-CA" altLang="fr-FR" noProof="0" dirty="0" err="1" smtClean="0"/>
              <a:t>Goadsby</a:t>
            </a:r>
            <a:r>
              <a:rPr lang="fr-CA" altLang="fr-FR" noProof="0" dirty="0" smtClean="0"/>
              <a:t> PJ. </a:t>
            </a:r>
            <a:r>
              <a:rPr lang="fr-CA" altLang="fr-FR" noProof="0" dirty="0" err="1" smtClean="0"/>
              <a:t>Headache</a:t>
            </a:r>
            <a:r>
              <a:rPr lang="fr-CA" altLang="fr-FR" noProof="0" dirty="0" smtClean="0"/>
              <a:t> in </a:t>
            </a:r>
            <a:r>
              <a:rPr lang="fr-CA" altLang="fr-FR" noProof="0" dirty="0" err="1" smtClean="0"/>
              <a:t>Clinical</a:t>
            </a:r>
            <a:r>
              <a:rPr lang="fr-CA" altLang="fr-FR" noProof="0" dirty="0" smtClean="0"/>
              <a:t> Practice. 2nd </a:t>
            </a:r>
            <a:r>
              <a:rPr lang="fr-CA" altLang="fr-FR" noProof="0" dirty="0" err="1" smtClean="0"/>
              <a:t>ed</a:t>
            </a:r>
            <a:r>
              <a:rPr lang="fr-CA" altLang="fr-FR" noProof="0" dirty="0" smtClean="0"/>
              <a:t>. London, </a:t>
            </a:r>
            <a:r>
              <a:rPr lang="fr-CA" altLang="fr-FR" noProof="0" dirty="0" err="1" smtClean="0"/>
              <a:t>England</a:t>
            </a:r>
            <a:r>
              <a:rPr lang="fr-CA" altLang="fr-FR" noProof="0" dirty="0" smtClean="0"/>
              <a:t>: Martin </a:t>
            </a:r>
            <a:r>
              <a:rPr lang="fr-CA" altLang="fr-FR" noProof="0" dirty="0" err="1" smtClean="0"/>
              <a:t>Dunitz</a:t>
            </a:r>
            <a:r>
              <a:rPr lang="fr-CA" altLang="fr-FR" noProof="0" dirty="0" smtClean="0"/>
              <a:t>; 2002.</a:t>
            </a:r>
          </a:p>
          <a:p>
            <a:pPr eaLnBrk="1" hangingPunct="1">
              <a:spcBef>
                <a:spcPct val="0"/>
              </a:spcBef>
              <a:spcAft>
                <a:spcPts val="400"/>
              </a:spcAft>
            </a:pPr>
            <a:r>
              <a:rPr lang="fr-CA" altLang="fr-FR" noProof="0" dirty="0" err="1" smtClean="0"/>
              <a:t>Olesen</a:t>
            </a:r>
            <a:r>
              <a:rPr lang="fr-CA" altLang="fr-FR" noProof="0" dirty="0" smtClean="0"/>
              <a:t> J, </a:t>
            </a:r>
            <a:r>
              <a:rPr lang="fr-CA" altLang="fr-FR" noProof="0" dirty="0" err="1" smtClean="0"/>
              <a:t>Tfelt</a:t>
            </a:r>
            <a:r>
              <a:rPr lang="fr-CA" altLang="fr-FR" noProof="0" dirty="0" smtClean="0"/>
              <a:t>-Hansen P, </a:t>
            </a:r>
            <a:r>
              <a:rPr lang="fr-CA" altLang="fr-FR" noProof="0" dirty="0" err="1" smtClean="0"/>
              <a:t>Welch</a:t>
            </a:r>
            <a:r>
              <a:rPr lang="fr-CA" altLang="fr-FR" noProof="0" dirty="0" smtClean="0"/>
              <a:t> KMA. The </a:t>
            </a:r>
            <a:r>
              <a:rPr lang="fr-CA" altLang="fr-FR" noProof="0" dirty="0" err="1" smtClean="0"/>
              <a:t>Headaches</a:t>
            </a:r>
            <a:r>
              <a:rPr lang="fr-CA" altLang="fr-FR" noProof="0" dirty="0" smtClean="0"/>
              <a:t>. 2nd </a:t>
            </a:r>
            <a:r>
              <a:rPr lang="fr-CA" altLang="fr-FR" noProof="0" dirty="0" err="1" smtClean="0"/>
              <a:t>ed</a:t>
            </a:r>
            <a:r>
              <a:rPr lang="fr-CA" altLang="fr-FR" noProof="0" dirty="0" smtClean="0"/>
              <a:t>. Philadelphia, PA: </a:t>
            </a:r>
            <a:r>
              <a:rPr lang="fr-CA" altLang="fr-FR" noProof="0" dirty="0" err="1" smtClean="0"/>
              <a:t>Lippincott</a:t>
            </a:r>
            <a:r>
              <a:rPr lang="fr-CA" altLang="fr-FR" noProof="0" dirty="0" smtClean="0"/>
              <a:t> Williams &amp; Wilkins; 2000.</a:t>
            </a:r>
          </a:p>
          <a:p>
            <a:pPr eaLnBrk="1" hangingPunct="1">
              <a:spcBef>
                <a:spcPct val="0"/>
              </a:spcBef>
              <a:spcAft>
                <a:spcPts val="400"/>
              </a:spcAft>
            </a:pPr>
            <a:endParaRPr lang="fr-CA" altLang="fr-FR" noProof="0" dirty="0" smtClean="0"/>
          </a:p>
          <a:p>
            <a:pPr eaLnBrk="1" hangingPunct="1">
              <a:spcBef>
                <a:spcPct val="0"/>
              </a:spcBef>
              <a:spcAft>
                <a:spcPts val="400"/>
              </a:spcAft>
            </a:pPr>
            <a:endParaRPr lang="fr-CA" altLang="fr-FR" noProof="0" dirty="0"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7BC4ED-BCEE-4404-A789-D5F916D3AB47}" type="slidenum">
              <a:rPr lang="en-CA" altLang="fr-FR" smtClean="0">
                <a:solidFill>
                  <a:srgbClr val="000000"/>
                </a:solidFill>
              </a:rPr>
              <a:pPr fontAlgn="base">
                <a:spcBef>
                  <a:spcPct val="0"/>
                </a:spcBef>
                <a:spcAft>
                  <a:spcPct val="0"/>
                </a:spcAft>
                <a:defRPr/>
              </a:pPr>
              <a:t>7</a:t>
            </a:fld>
            <a:endParaRPr lang="en-CA" altLang="fr-FR" dirty="0" smtClean="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387850"/>
            <a:ext cx="5607050" cy="4551363"/>
          </a:xfrm>
        </p:spPr>
        <p:txBody>
          <a:bodyPr/>
          <a:lstStyle/>
          <a:p>
            <a:pPr eaLnBrk="1" fontAlgn="auto" hangingPunct="1">
              <a:spcBef>
                <a:spcPts val="0"/>
              </a:spcBef>
              <a:spcAft>
                <a:spcPts val="609"/>
              </a:spcAft>
              <a:defRPr/>
            </a:pPr>
            <a:r>
              <a:rPr lang="fr-CA" b="1" noProof="0" dirty="0" err="1" smtClean="0"/>
              <a:t>Speaker’s</a:t>
            </a:r>
            <a:r>
              <a:rPr lang="fr-CA" b="1" noProof="0" dirty="0" smtClean="0"/>
              <a:t> Notes</a:t>
            </a:r>
          </a:p>
          <a:p>
            <a:pPr eaLnBrk="1" fontAlgn="auto" hangingPunct="1">
              <a:spcBef>
                <a:spcPts val="0"/>
              </a:spcBef>
              <a:spcAft>
                <a:spcPts val="609"/>
              </a:spcAft>
              <a:defRPr/>
            </a:pPr>
            <a:r>
              <a:rPr lang="fr-CA" spc="-10" noProof="0" dirty="0" smtClean="0"/>
              <a:t>La décision d’introduire un traitement prophylactique</a:t>
            </a:r>
            <a:r>
              <a:rPr lang="fr-CA" spc="-10" baseline="0" noProof="0" dirty="0" smtClean="0"/>
              <a:t> doit être abordée avec précaution avec le patient. Les éléments à prendre en compte pour les patients individuels incluent l’efficacité des médicaments, leurs effets secondaires potentiels et leurs interactions avec d’autres médicaments</a:t>
            </a:r>
            <a:r>
              <a:rPr lang="fr-CA" spc="-10" noProof="0" dirty="0" smtClean="0"/>
              <a:t>. Il n’y a pas d’indication</a:t>
            </a:r>
            <a:r>
              <a:rPr lang="fr-CA" spc="-10" baseline="0" noProof="0" dirty="0" smtClean="0"/>
              <a:t> communément acceptée pour commencer un traitement </a:t>
            </a:r>
            <a:r>
              <a:rPr lang="fr-CA" spc="-10" noProof="0" dirty="0" smtClean="0"/>
              <a:t>prophylactique.</a:t>
            </a:r>
            <a:r>
              <a:rPr lang="fr-CA" spc="-10" baseline="0" noProof="0" dirty="0" smtClean="0"/>
              <a:t> Du point de vue du groupe de travail de la Fédération européenne des sociétés de neurologie (FESN</a:t>
            </a:r>
            <a:r>
              <a:rPr lang="fr-CA" spc="-10" noProof="0" dirty="0" smtClean="0"/>
              <a:t>, un traitement médicamenteux prophylactique</a:t>
            </a:r>
            <a:r>
              <a:rPr lang="fr-CA" spc="-10" baseline="0" noProof="0" dirty="0" smtClean="0"/>
              <a:t> de la migraine doit être envisagé et abordé avec le patient lorsque </a:t>
            </a:r>
            <a:r>
              <a:rPr lang="fr-CA" spc="-10" noProof="0" dirty="0" smtClean="0"/>
              <a:t>:</a:t>
            </a:r>
          </a:p>
          <a:p>
            <a:pPr marL="180503" eaLnBrk="1" fontAlgn="auto" hangingPunct="1">
              <a:spcBef>
                <a:spcPts val="0"/>
              </a:spcBef>
              <a:spcAft>
                <a:spcPts val="609"/>
              </a:spcAft>
              <a:defRPr/>
            </a:pPr>
            <a:r>
              <a:rPr lang="fr-CA" noProof="0" dirty="0" smtClean="0"/>
              <a:t>• la qualité de vie, les devoirs professionnels ou l’assiduité scolaire sont gravement impactés</a:t>
            </a:r>
          </a:p>
          <a:p>
            <a:pPr marL="180503" eaLnBrk="1" fontAlgn="auto" hangingPunct="1">
              <a:spcBef>
                <a:spcPts val="0"/>
              </a:spcBef>
              <a:spcAft>
                <a:spcPts val="609"/>
              </a:spcAft>
              <a:defRPr/>
            </a:pPr>
            <a:r>
              <a:rPr lang="fr-CA" noProof="0" dirty="0" smtClean="0"/>
              <a:t>• la fréquence</a:t>
            </a:r>
            <a:r>
              <a:rPr lang="fr-CA" baseline="0" noProof="0" dirty="0" smtClean="0"/>
              <a:t> mensuelle des crises est de deux ou plus</a:t>
            </a:r>
            <a:endParaRPr lang="fr-CA" noProof="0" dirty="0" smtClean="0"/>
          </a:p>
          <a:p>
            <a:pPr marL="180503" eaLnBrk="1" fontAlgn="auto" hangingPunct="1">
              <a:spcBef>
                <a:spcPts val="0"/>
              </a:spcBef>
              <a:spcAft>
                <a:spcPts val="609"/>
              </a:spcAft>
              <a:defRPr/>
            </a:pPr>
            <a:r>
              <a:rPr lang="fr-CA" noProof="0" dirty="0" smtClean="0"/>
              <a:t>• les crises migraineuses ne réagissent pas au traitement médicamenteux aigu</a:t>
            </a:r>
          </a:p>
          <a:p>
            <a:pPr marL="180503" eaLnBrk="1" fontAlgn="auto" hangingPunct="1">
              <a:spcBef>
                <a:spcPts val="0"/>
              </a:spcBef>
              <a:spcAft>
                <a:spcPts val="609"/>
              </a:spcAft>
              <a:defRPr/>
            </a:pPr>
            <a:r>
              <a:rPr lang="fr-CA" noProof="0" dirty="0" smtClean="0"/>
              <a:t>• des auras fréquentes, très longues ou inconfortables se produisent.</a:t>
            </a:r>
          </a:p>
          <a:p>
            <a:pPr eaLnBrk="1" fontAlgn="auto" hangingPunct="1">
              <a:spcBef>
                <a:spcPts val="0"/>
              </a:spcBef>
              <a:spcAft>
                <a:spcPts val="609"/>
              </a:spcAft>
              <a:defRPr/>
            </a:pPr>
            <a:r>
              <a:rPr lang="fr-CA" noProof="0" dirty="0" smtClean="0"/>
              <a:t>La prophylaxie</a:t>
            </a:r>
            <a:r>
              <a:rPr lang="fr-CA" baseline="0" noProof="0" dirty="0" smtClean="0"/>
              <a:t> anti-m</a:t>
            </a:r>
            <a:r>
              <a:rPr lang="fr-CA" noProof="0" dirty="0" smtClean="0"/>
              <a:t>igraine est</a:t>
            </a:r>
            <a:r>
              <a:rPr lang="fr-CA" baseline="0" noProof="0" dirty="0" smtClean="0"/>
              <a:t> considérée comme réussie si la fréquence mensuelle des crises migraineuses est réduite d’au moins</a:t>
            </a:r>
            <a:r>
              <a:rPr lang="fr-CA" noProof="0" dirty="0" smtClean="0"/>
              <a:t> 50 % dans un délai de 3 mois. Pour évaluer</a:t>
            </a:r>
            <a:r>
              <a:rPr lang="fr-CA" baseline="0" noProof="0" dirty="0" smtClean="0"/>
              <a:t> le traitement, un journal des migraines est extrêmement utile</a:t>
            </a:r>
            <a:r>
              <a:rPr lang="fr-CA" noProof="0" dirty="0" smtClean="0"/>
              <a:t>.</a:t>
            </a:r>
          </a:p>
          <a:p>
            <a:pPr eaLnBrk="1" fontAlgn="auto" hangingPunct="1">
              <a:spcBef>
                <a:spcPts val="0"/>
              </a:spcBef>
              <a:spcAft>
                <a:spcPts val="609"/>
              </a:spcAft>
              <a:defRPr/>
            </a:pPr>
            <a:r>
              <a:rPr lang="fr-CA" b="1" noProof="0" dirty="0" err="1" smtClean="0"/>
              <a:t>Reference</a:t>
            </a:r>
            <a:endParaRPr lang="fr-CA" b="1" noProof="0" dirty="0" smtClean="0"/>
          </a:p>
          <a:p>
            <a:pPr eaLnBrk="1" fontAlgn="auto" hangingPunct="1">
              <a:spcBef>
                <a:spcPts val="0"/>
              </a:spcBef>
              <a:spcAft>
                <a:spcPts val="609"/>
              </a:spcAft>
              <a:defRPr/>
            </a:pPr>
            <a:r>
              <a:rPr lang="fr-CA" noProof="0" dirty="0" err="1" smtClean="0"/>
              <a:t>Evers</a:t>
            </a:r>
            <a:r>
              <a:rPr lang="fr-CA" noProof="0" dirty="0" smtClean="0"/>
              <a:t> S, </a:t>
            </a:r>
            <a:r>
              <a:rPr lang="fr-CA" noProof="0" dirty="0" err="1" smtClean="0"/>
              <a:t>Afra</a:t>
            </a:r>
            <a:r>
              <a:rPr lang="fr-CA" noProof="0" dirty="0" smtClean="0"/>
              <a:t> J, </a:t>
            </a:r>
            <a:r>
              <a:rPr lang="fr-CA" noProof="0" dirty="0" err="1" smtClean="0"/>
              <a:t>Frese</a:t>
            </a:r>
            <a:r>
              <a:rPr lang="fr-CA" noProof="0" dirty="0" smtClean="0"/>
              <a:t> A </a:t>
            </a:r>
            <a:r>
              <a:rPr lang="fr-CA" i="1" noProof="0" dirty="0" smtClean="0"/>
              <a:t>et al. </a:t>
            </a:r>
            <a:r>
              <a:rPr lang="fr-CA" noProof="0" dirty="0" smtClean="0"/>
              <a:t>EFNS guideline on the </a:t>
            </a:r>
            <a:r>
              <a:rPr lang="fr-CA" noProof="0" dirty="0" err="1" smtClean="0"/>
              <a:t>drug</a:t>
            </a:r>
            <a:r>
              <a:rPr lang="fr-CA" noProof="0" dirty="0" smtClean="0"/>
              <a:t> </a:t>
            </a:r>
            <a:r>
              <a:rPr lang="fr-CA" noProof="0" dirty="0" err="1" smtClean="0"/>
              <a:t>treatment</a:t>
            </a:r>
            <a:r>
              <a:rPr lang="fr-CA" noProof="0" dirty="0" smtClean="0"/>
              <a:t> of migraine – </a:t>
            </a:r>
            <a:r>
              <a:rPr lang="fr-CA" noProof="0" dirty="0" err="1" smtClean="0"/>
              <a:t>revised</a:t>
            </a:r>
            <a:r>
              <a:rPr lang="fr-CA" noProof="0" dirty="0" smtClean="0"/>
              <a:t> report of an EFNS </a:t>
            </a:r>
            <a:r>
              <a:rPr lang="fr-CA" noProof="0" dirty="0" err="1" smtClean="0"/>
              <a:t>task</a:t>
            </a:r>
            <a:r>
              <a:rPr lang="fr-CA" noProof="0" dirty="0" smtClean="0"/>
              <a:t> force. </a:t>
            </a:r>
            <a:r>
              <a:rPr lang="fr-CA" i="1" noProof="0" dirty="0" err="1" smtClean="0"/>
              <a:t>Eur</a:t>
            </a:r>
            <a:r>
              <a:rPr lang="fr-CA" i="1" noProof="0" dirty="0" smtClean="0"/>
              <a:t> J </a:t>
            </a:r>
            <a:r>
              <a:rPr lang="fr-CA" i="1" noProof="0" dirty="0" err="1" smtClean="0"/>
              <a:t>Neurol</a:t>
            </a:r>
            <a:r>
              <a:rPr lang="fr-CA" i="1" noProof="0" dirty="0" smtClean="0"/>
              <a:t>. </a:t>
            </a:r>
            <a:r>
              <a:rPr lang="fr-CA" noProof="0" dirty="0" smtClean="0"/>
              <a:t>2009;16(9):968-81.</a:t>
            </a:r>
          </a:p>
          <a:p>
            <a:pPr eaLnBrk="1" fontAlgn="auto" hangingPunct="1">
              <a:spcBef>
                <a:spcPts val="0"/>
              </a:spcBef>
              <a:spcAft>
                <a:spcPts val="609"/>
              </a:spcAft>
              <a:defRPr/>
            </a:pPr>
            <a:endParaRPr lang="fr-CA" noProof="0" dirty="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6C63FF-FD03-413A-A7D9-4830EC5F6806}" type="slidenum">
              <a:rPr lang="en-CA" altLang="fr-FR" smtClean="0">
                <a:solidFill>
                  <a:srgbClr val="000000"/>
                </a:solidFill>
              </a:rPr>
              <a:pPr fontAlgn="base">
                <a:spcBef>
                  <a:spcPct val="0"/>
                </a:spcBef>
                <a:spcAft>
                  <a:spcPct val="0"/>
                </a:spcAft>
                <a:defRPr/>
              </a:pPr>
              <a:t>70</a:t>
            </a:fld>
            <a:endParaRPr lang="en-CA" altLang="fr-FR" smtClean="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 diapositive répertorie les différents traitements prophylactiques</a:t>
            </a:r>
            <a:r>
              <a:rPr lang="fr-CA" altLang="en-US" baseline="0" noProof="0" dirty="0" smtClean="0"/>
              <a:t> pharmaceutiques qui peuvent être efficaces dans le soulagement de la migraine</a:t>
            </a:r>
            <a:r>
              <a:rPr lang="fr-CA" altLang="en-US" noProof="0" dirty="0" smtClean="0"/>
              <a:t>.</a:t>
            </a:r>
          </a:p>
          <a:p>
            <a:pPr>
              <a:spcBef>
                <a:spcPct val="0"/>
              </a:spcBef>
              <a:spcAft>
                <a:spcPts val="600"/>
              </a:spcAft>
            </a:pPr>
            <a:r>
              <a:rPr lang="fr-CA" altLang="en-US" b="1" noProof="0" dirty="0" err="1" smtClean="0"/>
              <a:t>References</a:t>
            </a:r>
            <a:endParaRPr lang="fr-CA" altLang="en-US" b="1" noProof="0" dirty="0" smtClean="0"/>
          </a:p>
          <a:p>
            <a:pPr>
              <a:spcAft>
                <a:spcPts val="600"/>
              </a:spcAft>
            </a:pPr>
            <a:r>
              <a:rPr lang="fr-CA" altLang="en-US" noProof="0" dirty="0" err="1" smtClean="0"/>
              <a:t>Pringsheim</a:t>
            </a:r>
            <a:r>
              <a:rPr lang="fr-CA" altLang="en-US" noProof="0" dirty="0" smtClean="0"/>
              <a:t> T, Davenport W, </a:t>
            </a:r>
            <a:r>
              <a:rPr lang="fr-CA" altLang="en-US" noProof="0" dirty="0" err="1" smtClean="0"/>
              <a:t>Mackie</a:t>
            </a:r>
            <a:r>
              <a:rPr lang="fr-CA" altLang="en-US" noProof="0" dirty="0" smtClean="0"/>
              <a:t> G </a:t>
            </a:r>
            <a:r>
              <a:rPr lang="fr-CA" altLang="en-US" i="1" noProof="0" dirty="0" smtClean="0"/>
              <a:t>et al</a:t>
            </a:r>
            <a:r>
              <a:rPr lang="fr-CA" altLang="en-US" noProof="0" dirty="0" smtClean="0"/>
              <a:t>. Canadian </a:t>
            </a:r>
            <a:r>
              <a:rPr lang="fr-CA" altLang="en-US" noProof="0" dirty="0" err="1" smtClean="0"/>
              <a:t>Headache</a:t>
            </a:r>
            <a:r>
              <a:rPr lang="fr-CA" altLang="en-US" noProof="0" dirty="0" smtClean="0"/>
              <a:t> Society guideline for migraine </a:t>
            </a:r>
            <a:r>
              <a:rPr lang="fr-CA" altLang="en-US" noProof="0" dirty="0" err="1" smtClean="0"/>
              <a:t>prophylaxis</a:t>
            </a:r>
            <a:r>
              <a:rPr lang="fr-CA" altLang="en-US" noProof="0" dirty="0" smtClean="0"/>
              <a:t>. </a:t>
            </a:r>
            <a:r>
              <a:rPr lang="fr-CA" altLang="en-US" i="1" noProof="0" dirty="0" smtClean="0"/>
              <a:t>Can J </a:t>
            </a:r>
            <a:r>
              <a:rPr lang="fr-CA" altLang="en-US" i="1" noProof="0" dirty="0" err="1" smtClean="0"/>
              <a:t>Neurol</a:t>
            </a:r>
            <a:r>
              <a:rPr lang="fr-CA" altLang="en-US" i="1" noProof="0" dirty="0" smtClean="0"/>
              <a:t> </a:t>
            </a:r>
            <a:r>
              <a:rPr lang="fr-CA" altLang="en-US" i="1" noProof="0" dirty="0" err="1" smtClean="0"/>
              <a:t>Sci</a:t>
            </a:r>
            <a:r>
              <a:rPr lang="fr-CA" altLang="en-US" i="1" noProof="0" dirty="0" smtClean="0"/>
              <a:t>.</a:t>
            </a:r>
            <a:r>
              <a:rPr lang="fr-CA" altLang="en-US" noProof="0" dirty="0" smtClean="0"/>
              <a:t> 2012;39(2 </a:t>
            </a:r>
            <a:r>
              <a:rPr lang="fr-CA" altLang="en-US" noProof="0" dirty="0" err="1" smtClean="0"/>
              <a:t>Suppl</a:t>
            </a:r>
            <a:r>
              <a:rPr lang="fr-CA" altLang="en-US" noProof="0" dirty="0" smtClean="0"/>
              <a:t> 2):S1-59.</a:t>
            </a:r>
          </a:p>
          <a:p>
            <a:pPr>
              <a:spcAft>
                <a:spcPts val="600"/>
              </a:spcAft>
            </a:pPr>
            <a:r>
              <a:rPr lang="fr-CA" altLang="en-US" noProof="0" dirty="0" err="1" smtClean="0"/>
              <a:t>Silberstein</a:t>
            </a:r>
            <a:r>
              <a:rPr lang="fr-CA" altLang="en-US" noProof="0" dirty="0" smtClean="0"/>
              <a:t> SD, Holland S, </a:t>
            </a:r>
            <a:r>
              <a:rPr lang="fr-CA" altLang="en-US" noProof="0" dirty="0" err="1" smtClean="0"/>
              <a:t>Freitag</a:t>
            </a:r>
            <a:r>
              <a:rPr lang="fr-CA" altLang="en-US" noProof="0" dirty="0" smtClean="0"/>
              <a:t> F </a:t>
            </a:r>
            <a:r>
              <a:rPr lang="fr-CA" altLang="en-US" i="1" noProof="0" dirty="0" smtClean="0"/>
              <a:t>et al</a:t>
            </a:r>
            <a:r>
              <a:rPr lang="fr-CA" altLang="en-US" noProof="0" dirty="0" smtClean="0"/>
              <a:t>. </a:t>
            </a:r>
            <a:r>
              <a:rPr lang="fr-CA" altLang="en-US" noProof="0" dirty="0" err="1" smtClean="0"/>
              <a:t>Evidence</a:t>
            </a:r>
            <a:r>
              <a:rPr lang="fr-CA" altLang="en-US" noProof="0" dirty="0" smtClean="0"/>
              <a:t>-</a:t>
            </a:r>
            <a:r>
              <a:rPr lang="fr-CA" altLang="en-US" noProof="0" dirty="0" err="1" smtClean="0"/>
              <a:t>based</a:t>
            </a:r>
            <a:r>
              <a:rPr lang="fr-CA" altLang="en-US" noProof="0" dirty="0" smtClean="0"/>
              <a:t> guideline update: </a:t>
            </a:r>
            <a:r>
              <a:rPr lang="fr-CA" altLang="en-US" noProof="0" dirty="0" err="1" smtClean="0"/>
              <a:t>pharmacologic</a:t>
            </a:r>
            <a:r>
              <a:rPr lang="fr-CA" altLang="en-US" noProof="0" dirty="0" smtClean="0"/>
              <a:t> </a:t>
            </a:r>
            <a:r>
              <a:rPr lang="fr-CA" altLang="en-US" noProof="0" dirty="0" err="1" smtClean="0"/>
              <a:t>treatment</a:t>
            </a:r>
            <a:r>
              <a:rPr lang="fr-CA" altLang="en-US" noProof="0" dirty="0" smtClean="0"/>
              <a:t> for </a:t>
            </a:r>
            <a:r>
              <a:rPr lang="fr-CA" altLang="en-US" noProof="0" dirty="0" err="1" smtClean="0"/>
              <a:t>episodic</a:t>
            </a:r>
            <a:r>
              <a:rPr lang="fr-CA" altLang="en-US" noProof="0" dirty="0" smtClean="0"/>
              <a:t> migraine </a:t>
            </a:r>
            <a:r>
              <a:rPr lang="fr-CA" altLang="en-US" noProof="0" dirty="0" err="1" smtClean="0"/>
              <a:t>prevention</a:t>
            </a:r>
            <a:r>
              <a:rPr lang="fr-CA" altLang="en-US" noProof="0" dirty="0" smtClean="0"/>
              <a:t> in </a:t>
            </a:r>
            <a:r>
              <a:rPr lang="fr-CA" altLang="en-US" noProof="0" dirty="0" err="1" smtClean="0"/>
              <a:t>adults</a:t>
            </a:r>
            <a:r>
              <a:rPr lang="fr-CA" altLang="en-US" noProof="0" dirty="0" smtClean="0"/>
              <a:t>: report of the </a:t>
            </a:r>
            <a:r>
              <a:rPr lang="fr-CA" altLang="en-US" noProof="0" dirty="0" err="1" smtClean="0"/>
              <a:t>Quality</a:t>
            </a:r>
            <a:r>
              <a:rPr lang="fr-CA" altLang="en-US" noProof="0" dirty="0" smtClean="0"/>
              <a:t> Standards </a:t>
            </a:r>
            <a:r>
              <a:rPr lang="fr-CA" altLang="en-US" noProof="0" dirty="0" err="1" smtClean="0"/>
              <a:t>Subcommittee</a:t>
            </a:r>
            <a:r>
              <a:rPr lang="fr-CA" altLang="en-US" noProof="0" dirty="0" smtClean="0"/>
              <a:t> of the American </a:t>
            </a:r>
            <a:r>
              <a:rPr lang="fr-CA" altLang="en-US" noProof="0" dirty="0" err="1" smtClean="0"/>
              <a:t>Academy</a:t>
            </a:r>
            <a:r>
              <a:rPr lang="fr-CA" altLang="en-US" noProof="0" dirty="0" smtClean="0"/>
              <a:t> of </a:t>
            </a:r>
            <a:r>
              <a:rPr lang="fr-CA" altLang="en-US" noProof="0" dirty="0" err="1" smtClean="0"/>
              <a:t>Neurology</a:t>
            </a:r>
            <a:r>
              <a:rPr lang="fr-CA" altLang="en-US" noProof="0" dirty="0" smtClean="0"/>
              <a:t> and the American </a:t>
            </a:r>
            <a:r>
              <a:rPr lang="fr-CA" altLang="en-US" noProof="0" dirty="0" err="1" smtClean="0"/>
              <a:t>Headache</a:t>
            </a:r>
            <a:r>
              <a:rPr lang="fr-CA" altLang="en-US" noProof="0" dirty="0" smtClean="0"/>
              <a:t> Society. </a:t>
            </a:r>
            <a:r>
              <a:rPr lang="fr-CA" altLang="en-US" i="1" noProof="0" dirty="0" err="1" smtClean="0"/>
              <a:t>Neurology</a:t>
            </a:r>
            <a:r>
              <a:rPr lang="fr-CA" altLang="en-US" noProof="0" dirty="0" smtClean="0"/>
              <a:t>. 2012;78:1337-45. </a:t>
            </a:r>
          </a:p>
          <a:p>
            <a:pPr>
              <a:spcAft>
                <a:spcPts val="600"/>
              </a:spcAft>
            </a:pPr>
            <a:r>
              <a:rPr lang="fr-CA" altLang="en-US" noProof="0" dirty="0" smtClean="0"/>
              <a:t>Holland S, </a:t>
            </a:r>
            <a:r>
              <a:rPr lang="fr-CA" altLang="en-US" noProof="0" dirty="0" err="1" smtClean="0"/>
              <a:t>Silberstein</a:t>
            </a:r>
            <a:r>
              <a:rPr lang="fr-CA" altLang="en-US" noProof="0" dirty="0" smtClean="0"/>
              <a:t> SD, </a:t>
            </a:r>
            <a:r>
              <a:rPr lang="fr-CA" altLang="en-US" noProof="0" dirty="0" err="1" smtClean="0"/>
              <a:t>Freitag</a:t>
            </a:r>
            <a:r>
              <a:rPr lang="fr-CA" altLang="en-US" noProof="0" dirty="0" smtClean="0"/>
              <a:t> F </a:t>
            </a:r>
            <a:r>
              <a:rPr lang="fr-CA" altLang="en-US" i="1" noProof="0" dirty="0" smtClean="0"/>
              <a:t>et al</a:t>
            </a:r>
            <a:r>
              <a:rPr lang="fr-CA" altLang="en-US" noProof="0" dirty="0" smtClean="0"/>
              <a:t>. </a:t>
            </a:r>
            <a:r>
              <a:rPr lang="fr-CA" altLang="en-US" noProof="0" dirty="0" err="1" smtClean="0"/>
              <a:t>Evidence</a:t>
            </a:r>
            <a:r>
              <a:rPr lang="fr-CA" altLang="en-US" noProof="0" dirty="0" smtClean="0"/>
              <a:t>-</a:t>
            </a:r>
            <a:r>
              <a:rPr lang="fr-CA" altLang="en-US" noProof="0" dirty="0" err="1" smtClean="0"/>
              <a:t>based</a:t>
            </a:r>
            <a:r>
              <a:rPr lang="fr-CA" altLang="en-US" noProof="0" dirty="0" smtClean="0"/>
              <a:t> guideline update: </a:t>
            </a:r>
            <a:r>
              <a:rPr lang="fr-CA" altLang="en-US" noProof="0" dirty="0" err="1" smtClean="0"/>
              <a:t>NSAIDs</a:t>
            </a:r>
            <a:r>
              <a:rPr lang="fr-CA" altLang="en-US" noProof="0" dirty="0" smtClean="0"/>
              <a:t> and </a:t>
            </a:r>
            <a:r>
              <a:rPr lang="fr-CA" altLang="en-US" noProof="0" dirty="0" err="1" smtClean="0"/>
              <a:t>other</a:t>
            </a:r>
            <a:r>
              <a:rPr lang="fr-CA" altLang="en-US" noProof="0" dirty="0" smtClean="0"/>
              <a:t> </a:t>
            </a:r>
            <a:r>
              <a:rPr lang="fr-CA" altLang="en-US" noProof="0" dirty="0" err="1" smtClean="0"/>
              <a:t>complementary</a:t>
            </a:r>
            <a:r>
              <a:rPr lang="fr-CA" altLang="en-US" noProof="0" dirty="0" smtClean="0"/>
              <a:t> </a:t>
            </a:r>
            <a:r>
              <a:rPr lang="fr-CA" altLang="en-US" noProof="0" dirty="0" err="1" smtClean="0"/>
              <a:t>treatments</a:t>
            </a:r>
            <a:r>
              <a:rPr lang="fr-CA" altLang="en-US" noProof="0" dirty="0" smtClean="0"/>
              <a:t> for </a:t>
            </a:r>
            <a:r>
              <a:rPr lang="fr-CA" altLang="en-US" noProof="0" dirty="0" err="1" smtClean="0"/>
              <a:t>episodic</a:t>
            </a:r>
            <a:r>
              <a:rPr lang="fr-CA" altLang="en-US" noProof="0" dirty="0" smtClean="0"/>
              <a:t> migraine </a:t>
            </a:r>
            <a:r>
              <a:rPr lang="fr-CA" altLang="en-US" noProof="0" dirty="0" err="1" smtClean="0"/>
              <a:t>prevention</a:t>
            </a:r>
            <a:r>
              <a:rPr lang="fr-CA" altLang="en-US" noProof="0" dirty="0" smtClean="0"/>
              <a:t> in </a:t>
            </a:r>
            <a:r>
              <a:rPr lang="fr-CA" altLang="en-US" noProof="0" dirty="0" err="1" smtClean="0"/>
              <a:t>adults</a:t>
            </a:r>
            <a:r>
              <a:rPr lang="fr-CA" altLang="en-US" noProof="0" dirty="0" smtClean="0"/>
              <a:t>. Report of the </a:t>
            </a:r>
            <a:r>
              <a:rPr lang="fr-CA" altLang="en-US" noProof="0" dirty="0" err="1" smtClean="0"/>
              <a:t>Quality</a:t>
            </a:r>
            <a:r>
              <a:rPr lang="fr-CA" altLang="en-US" noProof="0" dirty="0" smtClean="0"/>
              <a:t> Standards </a:t>
            </a:r>
            <a:r>
              <a:rPr lang="fr-CA" altLang="en-US" noProof="0" dirty="0" err="1" smtClean="0"/>
              <a:t>Subcommittee</a:t>
            </a:r>
            <a:r>
              <a:rPr lang="fr-CA" altLang="en-US" noProof="0" dirty="0" smtClean="0"/>
              <a:t> of the American </a:t>
            </a:r>
            <a:r>
              <a:rPr lang="fr-CA" altLang="en-US" noProof="0" dirty="0" err="1" smtClean="0"/>
              <a:t>Academy</a:t>
            </a:r>
            <a:r>
              <a:rPr lang="fr-CA" altLang="en-US" noProof="0" dirty="0" smtClean="0"/>
              <a:t> of </a:t>
            </a:r>
            <a:r>
              <a:rPr lang="fr-CA" altLang="en-US" noProof="0" dirty="0" err="1" smtClean="0"/>
              <a:t>Neurology</a:t>
            </a:r>
            <a:r>
              <a:rPr lang="fr-CA" altLang="en-US" noProof="0" dirty="0" smtClean="0"/>
              <a:t> and the American </a:t>
            </a:r>
            <a:r>
              <a:rPr lang="fr-CA" altLang="en-US" noProof="0" dirty="0" err="1" smtClean="0"/>
              <a:t>Headache</a:t>
            </a:r>
            <a:r>
              <a:rPr lang="fr-CA" altLang="en-US" noProof="0" dirty="0" smtClean="0"/>
              <a:t> Society. </a:t>
            </a:r>
            <a:r>
              <a:rPr lang="fr-CA" altLang="en-US" i="1" noProof="0" dirty="0" err="1" smtClean="0"/>
              <a:t>Neurology</a:t>
            </a:r>
            <a:r>
              <a:rPr lang="fr-CA" altLang="en-US" noProof="0" dirty="0" smtClean="0"/>
              <a:t>. 2012;78:1346-53.</a:t>
            </a:r>
          </a:p>
          <a:p>
            <a:pPr>
              <a:spcBef>
                <a:spcPct val="0"/>
              </a:spcBef>
              <a:spcAft>
                <a:spcPts val="600"/>
              </a:spcAft>
            </a:pPr>
            <a:endParaRPr lang="fr-CA" altLang="en-US" noProof="0" dirty="0" smtClean="0"/>
          </a:p>
        </p:txBody>
      </p:sp>
      <p:sp>
        <p:nvSpPr>
          <p:cNvPr id="4" name="Slide Number Placeholder 3"/>
          <p:cNvSpPr>
            <a:spLocks noGrp="1"/>
          </p:cNvSpPr>
          <p:nvPr>
            <p:ph type="sldNum" sz="quarter" idx="5"/>
          </p:nvPr>
        </p:nvSpPr>
        <p:spPr/>
        <p:txBody>
          <a:bodyPr/>
          <a:lstStyle/>
          <a:p>
            <a:pPr>
              <a:defRPr/>
            </a:pPr>
            <a:fld id="{0D957D90-7B59-4FE5-9C26-AF6658FBFB55}" type="slidenum">
              <a:rPr lang="en-CA" smtClean="0">
                <a:solidFill>
                  <a:prstClr val="black"/>
                </a:solidFill>
              </a:rPr>
              <a:pPr>
                <a:defRPr/>
              </a:pPr>
              <a:t>71</a:t>
            </a:fld>
            <a:endParaRPr lang="en-CA"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spcAft>
                <a:spcPts val="600"/>
              </a:spcAft>
              <a:defRPr/>
            </a:pPr>
            <a:r>
              <a:rPr lang="fr-CA" altLang="fr-FR" b="1" noProof="0" dirty="0" err="1" smtClean="0"/>
              <a:t>Speaker’s</a:t>
            </a:r>
            <a:r>
              <a:rPr lang="fr-CA" altLang="fr-FR" b="1" noProof="0" dirty="0" smtClean="0"/>
              <a:t> Notes</a:t>
            </a:r>
          </a:p>
          <a:p>
            <a:pPr eaLnBrk="1" hangingPunct="1">
              <a:spcBef>
                <a:spcPct val="0"/>
              </a:spcBef>
              <a:spcAft>
                <a:spcPts val="600"/>
              </a:spcAft>
              <a:defRPr/>
            </a:pPr>
            <a:r>
              <a:rPr lang="fr-CA" altLang="fr-FR" noProof="0" dirty="0" smtClean="0"/>
              <a:t>Cette diapositive</a:t>
            </a:r>
            <a:r>
              <a:rPr lang="fr-CA" altLang="fr-FR" baseline="0" noProof="0" dirty="0" smtClean="0"/>
              <a:t> résume les médicaments utilisés dans le traitement de la </a:t>
            </a:r>
            <a:r>
              <a:rPr lang="fr-CA" altLang="fr-FR" noProof="0" dirty="0" smtClean="0"/>
              <a:t>migraine. </a:t>
            </a:r>
          </a:p>
          <a:p>
            <a:pPr eaLnBrk="1" hangingPunct="1">
              <a:spcBef>
                <a:spcPct val="0"/>
              </a:spcBef>
              <a:spcAft>
                <a:spcPts val="600"/>
              </a:spcAft>
              <a:defRPr/>
            </a:pPr>
            <a:r>
              <a:rPr lang="fr-CA" altLang="fr-FR" b="1" noProof="0" dirty="0" err="1" smtClean="0"/>
              <a:t>References</a:t>
            </a:r>
            <a:endParaRPr lang="fr-CA" altLang="fr-FR" b="1" noProof="0" dirty="0" smtClean="0"/>
          </a:p>
          <a:p>
            <a:pPr eaLnBrk="1" hangingPunct="1">
              <a:spcBef>
                <a:spcPct val="0"/>
              </a:spcBef>
              <a:defRPr/>
            </a:pPr>
            <a:r>
              <a:rPr lang="fr-CA" altLang="fr-FR" noProof="0" dirty="0" err="1" smtClean="0"/>
              <a:t>Demaagd</a:t>
            </a:r>
            <a:r>
              <a:rPr lang="fr-CA" altLang="fr-FR" noProof="0" dirty="0" smtClean="0"/>
              <a:t> G. The </a:t>
            </a:r>
            <a:r>
              <a:rPr lang="fr-CA" altLang="fr-FR" noProof="0" dirty="0" err="1" smtClean="0"/>
              <a:t>pharmacological</a:t>
            </a:r>
            <a:r>
              <a:rPr lang="fr-CA" altLang="fr-FR" noProof="0" dirty="0" smtClean="0"/>
              <a:t> management of migraine, part 2: </a:t>
            </a:r>
            <a:r>
              <a:rPr lang="fr-CA" altLang="fr-FR" noProof="0" dirty="0" err="1" smtClean="0"/>
              <a:t>preventative</a:t>
            </a:r>
            <a:r>
              <a:rPr lang="fr-CA" altLang="fr-FR" noProof="0" dirty="0" smtClean="0"/>
              <a:t> </a:t>
            </a:r>
            <a:r>
              <a:rPr lang="fr-CA" altLang="fr-FR" noProof="0" dirty="0" err="1" smtClean="0"/>
              <a:t>therapy</a:t>
            </a:r>
            <a:r>
              <a:rPr lang="fr-CA" altLang="fr-FR" noProof="0" dirty="0" smtClean="0"/>
              <a:t>. </a:t>
            </a:r>
            <a:r>
              <a:rPr lang="fr-CA" altLang="fr-FR" i="1" noProof="0" dirty="0" smtClean="0"/>
              <a:t>P T.</a:t>
            </a:r>
            <a:r>
              <a:rPr lang="fr-CA" altLang="fr-FR" noProof="0" dirty="0" smtClean="0"/>
              <a:t> 2008;33(7):480-7.</a:t>
            </a:r>
          </a:p>
          <a:p>
            <a:pPr eaLnBrk="1" hangingPunct="1">
              <a:spcBef>
                <a:spcPct val="0"/>
              </a:spcBef>
              <a:defRPr/>
            </a:pPr>
            <a:r>
              <a:rPr lang="fr-CA" altLang="fr-FR" noProof="0" dirty="0" err="1" smtClean="0"/>
              <a:t>Arulmozhi</a:t>
            </a:r>
            <a:r>
              <a:rPr lang="fr-CA" altLang="fr-FR" noProof="0" dirty="0" smtClean="0"/>
              <a:t> DK, </a:t>
            </a:r>
            <a:r>
              <a:rPr lang="fr-CA" altLang="fr-FR" noProof="0" dirty="0" err="1" smtClean="0"/>
              <a:t>Veeranjaneyulu</a:t>
            </a:r>
            <a:r>
              <a:rPr lang="fr-CA" altLang="fr-FR" noProof="0" dirty="0" smtClean="0"/>
              <a:t> A, </a:t>
            </a:r>
            <a:r>
              <a:rPr lang="fr-CA" altLang="fr-FR" noProof="0" dirty="0" err="1" smtClean="0"/>
              <a:t>Bodhankar</a:t>
            </a:r>
            <a:r>
              <a:rPr lang="fr-CA" altLang="fr-FR" noProof="0" dirty="0" smtClean="0"/>
              <a:t> SL. Migraine: </a:t>
            </a:r>
            <a:r>
              <a:rPr lang="fr-CA" altLang="fr-FR" noProof="0" dirty="0" err="1" smtClean="0"/>
              <a:t>current</a:t>
            </a:r>
            <a:r>
              <a:rPr lang="fr-CA" altLang="fr-FR" noProof="0" dirty="0" smtClean="0"/>
              <a:t> concepts and </a:t>
            </a:r>
            <a:r>
              <a:rPr lang="fr-CA" altLang="fr-FR" noProof="0" dirty="0" err="1" smtClean="0"/>
              <a:t>emerging</a:t>
            </a:r>
            <a:r>
              <a:rPr lang="fr-CA" altLang="fr-FR" noProof="0" dirty="0" smtClean="0"/>
              <a:t> </a:t>
            </a:r>
            <a:r>
              <a:rPr lang="fr-CA" altLang="fr-FR" noProof="0" dirty="0" err="1" smtClean="0"/>
              <a:t>therapies</a:t>
            </a:r>
            <a:r>
              <a:rPr lang="fr-CA" altLang="fr-FR" noProof="0" dirty="0" smtClean="0"/>
              <a:t>.</a:t>
            </a:r>
            <a:r>
              <a:rPr lang="fr-CA" altLang="fr-FR" i="1" noProof="0" dirty="0" smtClean="0"/>
              <a:t> </a:t>
            </a:r>
            <a:r>
              <a:rPr lang="fr-CA" altLang="fr-FR" i="1" noProof="0" dirty="0" err="1" smtClean="0"/>
              <a:t>Vascul</a:t>
            </a:r>
            <a:r>
              <a:rPr lang="fr-CA" altLang="fr-FR" i="1" noProof="0" dirty="0" smtClean="0"/>
              <a:t> </a:t>
            </a:r>
            <a:r>
              <a:rPr lang="fr-CA" altLang="fr-FR" i="1" noProof="0" dirty="0" err="1" smtClean="0"/>
              <a:t>Pharmacol</a:t>
            </a:r>
            <a:r>
              <a:rPr lang="fr-CA" altLang="fr-FR" i="1" noProof="0" dirty="0" smtClean="0"/>
              <a:t>.</a:t>
            </a:r>
            <a:r>
              <a:rPr lang="fr-CA" altLang="fr-FR" noProof="0" dirty="0" smtClean="0"/>
              <a:t> 2005;43(3):176-87.</a:t>
            </a:r>
          </a:p>
          <a:p>
            <a:pPr eaLnBrk="1" hangingPunct="1">
              <a:spcBef>
                <a:spcPct val="0"/>
              </a:spcBef>
              <a:defRPr/>
            </a:pPr>
            <a:r>
              <a:rPr lang="fr-CA" altLang="fr-FR" noProof="0" dirty="0" err="1" smtClean="0"/>
              <a:t>Silberstein</a:t>
            </a:r>
            <a:r>
              <a:rPr lang="fr-CA" altLang="fr-FR" noProof="0" dirty="0" smtClean="0"/>
              <a:t> SD. An update on migraine </a:t>
            </a:r>
            <a:r>
              <a:rPr lang="fr-CA" altLang="fr-FR" noProof="0" dirty="0" err="1" smtClean="0"/>
              <a:t>treatment</a:t>
            </a:r>
            <a:r>
              <a:rPr lang="fr-CA" altLang="fr-FR" noProof="0" dirty="0" smtClean="0"/>
              <a:t>. </a:t>
            </a:r>
            <a:r>
              <a:rPr lang="fr-CA" altLang="fr-FR" i="1" noProof="0" dirty="0" err="1" smtClean="0"/>
              <a:t>Adv</a:t>
            </a:r>
            <a:r>
              <a:rPr lang="fr-CA" altLang="fr-FR" i="1" noProof="0" dirty="0" smtClean="0"/>
              <a:t> </a:t>
            </a:r>
            <a:r>
              <a:rPr lang="fr-CA" altLang="fr-FR" i="1" noProof="0" dirty="0" err="1" smtClean="0"/>
              <a:t>Stud</a:t>
            </a:r>
            <a:r>
              <a:rPr lang="fr-CA" altLang="fr-FR" i="1" noProof="0" dirty="0" smtClean="0"/>
              <a:t> Med. </a:t>
            </a:r>
            <a:r>
              <a:rPr lang="fr-CA" altLang="fr-FR" noProof="0" dirty="0" smtClean="0"/>
              <a:t>2005;5(6E):S666-S675.</a:t>
            </a:r>
          </a:p>
          <a:p>
            <a:pPr eaLnBrk="1" hangingPunct="1">
              <a:spcBef>
                <a:spcPct val="0"/>
              </a:spcBef>
              <a:defRPr/>
            </a:pPr>
            <a:r>
              <a:rPr lang="fr-CA" altLang="fr-FR" noProof="0" dirty="0" err="1" smtClean="0"/>
              <a:t>Garza</a:t>
            </a:r>
            <a:r>
              <a:rPr lang="fr-CA" altLang="fr-FR" noProof="0" dirty="0" smtClean="0"/>
              <a:t> I, </a:t>
            </a:r>
            <a:r>
              <a:rPr lang="fr-CA" altLang="fr-FR" noProof="0" dirty="0" err="1" smtClean="0"/>
              <a:t>Swanson</a:t>
            </a:r>
            <a:r>
              <a:rPr lang="fr-CA" altLang="fr-FR" noProof="0" dirty="0" smtClean="0"/>
              <a:t> JW. </a:t>
            </a:r>
            <a:r>
              <a:rPr lang="fr-CA" altLang="fr-FR" noProof="0" dirty="0" err="1" smtClean="0"/>
              <a:t>Prophylaxis</a:t>
            </a:r>
            <a:r>
              <a:rPr lang="fr-CA" altLang="fr-FR" noProof="0" dirty="0" smtClean="0"/>
              <a:t> of migraine. </a:t>
            </a:r>
            <a:r>
              <a:rPr lang="fr-CA" altLang="fr-FR" i="1" noProof="0" dirty="0" err="1" smtClean="0"/>
              <a:t>Neuropsychiatr</a:t>
            </a:r>
            <a:r>
              <a:rPr lang="fr-CA" altLang="fr-FR" i="1" noProof="0" dirty="0" smtClean="0"/>
              <a:t> Dis </a:t>
            </a:r>
            <a:r>
              <a:rPr lang="fr-CA" altLang="fr-FR" i="1" noProof="0" dirty="0" err="1" smtClean="0"/>
              <a:t>Treat</a:t>
            </a:r>
            <a:r>
              <a:rPr lang="fr-CA" altLang="fr-FR" i="1" noProof="0" dirty="0" smtClean="0"/>
              <a:t>.</a:t>
            </a:r>
            <a:r>
              <a:rPr lang="fr-CA" altLang="fr-FR" noProof="0" dirty="0" smtClean="0"/>
              <a:t> 2006;2(3):281-91.</a:t>
            </a:r>
          </a:p>
          <a:p>
            <a:pPr eaLnBrk="1" hangingPunct="1">
              <a:spcBef>
                <a:spcPts val="300"/>
              </a:spcBef>
              <a:defRPr/>
            </a:pPr>
            <a:r>
              <a:rPr lang="fr-CA" altLang="fr-FR" noProof="0" dirty="0" err="1" smtClean="0"/>
              <a:t>Dodick</a:t>
            </a:r>
            <a:r>
              <a:rPr lang="fr-CA" altLang="fr-FR" noProof="0" dirty="0" smtClean="0"/>
              <a:t> DW, </a:t>
            </a:r>
            <a:r>
              <a:rPr lang="fr-CA" altLang="fr-FR" noProof="0" dirty="0" err="1" smtClean="0"/>
              <a:t>Turkel</a:t>
            </a:r>
            <a:r>
              <a:rPr lang="fr-CA" altLang="fr-FR" noProof="0" dirty="0" smtClean="0"/>
              <a:t> CC, </a:t>
            </a:r>
            <a:r>
              <a:rPr lang="fr-CA" altLang="fr-FR" noProof="0" dirty="0" err="1" smtClean="0"/>
              <a:t>DeGryse</a:t>
            </a:r>
            <a:r>
              <a:rPr lang="fr-CA" altLang="fr-FR" noProof="0" dirty="0" smtClean="0"/>
              <a:t> RE </a:t>
            </a:r>
            <a:r>
              <a:rPr lang="fr-CA" altLang="fr-FR" i="1" noProof="0" dirty="0" smtClean="0"/>
              <a:t>et al. </a:t>
            </a:r>
            <a:r>
              <a:rPr lang="fr-CA" altLang="fr-FR" noProof="0" dirty="0" err="1" smtClean="0"/>
              <a:t>OnabotulinumtoxinA</a:t>
            </a:r>
            <a:r>
              <a:rPr lang="fr-CA" altLang="fr-FR" noProof="0" dirty="0" smtClean="0"/>
              <a:t> for </a:t>
            </a:r>
            <a:r>
              <a:rPr lang="fr-CA" altLang="fr-FR" noProof="0" dirty="0" err="1" smtClean="0"/>
              <a:t>treatment</a:t>
            </a:r>
            <a:r>
              <a:rPr lang="fr-CA" altLang="fr-FR" noProof="0" dirty="0" smtClean="0"/>
              <a:t> of </a:t>
            </a:r>
            <a:r>
              <a:rPr lang="fr-CA" altLang="fr-FR" noProof="0" dirty="0" err="1" smtClean="0"/>
              <a:t>chronic</a:t>
            </a:r>
            <a:r>
              <a:rPr lang="fr-CA" altLang="fr-FR" noProof="0" dirty="0" smtClean="0"/>
              <a:t> migraine: </a:t>
            </a:r>
            <a:r>
              <a:rPr lang="fr-CA" altLang="fr-FR" noProof="0" dirty="0" err="1" smtClean="0"/>
              <a:t>pooled</a:t>
            </a:r>
            <a:r>
              <a:rPr lang="fr-CA" altLang="fr-FR" noProof="0" dirty="0" smtClean="0"/>
              <a:t> </a:t>
            </a:r>
            <a:r>
              <a:rPr lang="fr-CA" altLang="fr-FR" noProof="0" dirty="0" err="1" smtClean="0"/>
              <a:t>results</a:t>
            </a:r>
            <a:r>
              <a:rPr lang="fr-CA" altLang="fr-FR" noProof="0" dirty="0" smtClean="0"/>
              <a:t> </a:t>
            </a:r>
            <a:r>
              <a:rPr lang="fr-CA" altLang="fr-FR" noProof="0" dirty="0" err="1" smtClean="0"/>
              <a:t>from</a:t>
            </a:r>
            <a:r>
              <a:rPr lang="fr-CA" altLang="fr-FR" noProof="0" dirty="0" smtClean="0"/>
              <a:t> the double-</a:t>
            </a:r>
            <a:r>
              <a:rPr lang="fr-CA" altLang="fr-FR" noProof="0" dirty="0" err="1" smtClean="0"/>
              <a:t>blind</a:t>
            </a:r>
            <a:r>
              <a:rPr lang="fr-CA" altLang="fr-FR" noProof="0" dirty="0" smtClean="0"/>
              <a:t>, </a:t>
            </a:r>
            <a:r>
              <a:rPr lang="fr-CA" altLang="fr-FR" noProof="0" dirty="0" err="1" smtClean="0"/>
              <a:t>randomized</a:t>
            </a:r>
            <a:r>
              <a:rPr lang="fr-CA" altLang="fr-FR" noProof="0" dirty="0" smtClean="0"/>
              <a:t>, placebo-</a:t>
            </a:r>
            <a:r>
              <a:rPr lang="fr-CA" altLang="fr-FR" noProof="0" dirty="0" err="1" smtClean="0"/>
              <a:t>controlled</a:t>
            </a:r>
            <a:r>
              <a:rPr lang="fr-CA" altLang="fr-FR" noProof="0" dirty="0" smtClean="0"/>
              <a:t> phases of the PREEMPT </a:t>
            </a:r>
            <a:r>
              <a:rPr lang="fr-CA" altLang="fr-FR" noProof="0" dirty="0" err="1" smtClean="0"/>
              <a:t>clinical</a:t>
            </a:r>
            <a:r>
              <a:rPr lang="fr-CA" altLang="fr-FR" noProof="0" dirty="0" smtClean="0"/>
              <a:t> program. </a:t>
            </a:r>
            <a:r>
              <a:rPr lang="fr-CA" altLang="fr-FR" i="1" noProof="0" dirty="0" err="1" smtClean="0"/>
              <a:t>Headache</a:t>
            </a:r>
            <a:r>
              <a:rPr lang="fr-CA" altLang="fr-FR" noProof="0" dirty="0" smtClean="0"/>
              <a:t>. 2010 Jun;50(6):921-36.</a:t>
            </a:r>
          </a:p>
          <a:p>
            <a:pPr eaLnBrk="1" hangingPunct="1">
              <a:spcBef>
                <a:spcPts val="300"/>
              </a:spcBef>
              <a:defRPr/>
            </a:pPr>
            <a:r>
              <a:rPr lang="fr-CA" altLang="fr-FR" noProof="0" dirty="0" err="1" smtClean="0"/>
              <a:t>Allergan</a:t>
            </a:r>
            <a:r>
              <a:rPr lang="fr-CA" altLang="fr-FR" noProof="0" dirty="0" smtClean="0"/>
              <a:t> Inc., Markham ON. BOTOX</a:t>
            </a:r>
            <a:r>
              <a:rPr lang="fr-CA" altLang="fr-FR" baseline="30000" noProof="0" dirty="0" smtClean="0"/>
              <a:t>®</a:t>
            </a:r>
            <a:r>
              <a:rPr lang="fr-CA" altLang="fr-FR" noProof="0" dirty="0" smtClean="0"/>
              <a:t> (</a:t>
            </a:r>
            <a:r>
              <a:rPr lang="fr-CA" altLang="fr-FR" noProof="0" dirty="0" err="1" smtClean="0"/>
              <a:t>onabotulinumtoxinA</a:t>
            </a:r>
            <a:r>
              <a:rPr lang="fr-CA" altLang="fr-FR" noProof="0" dirty="0" smtClean="0"/>
              <a:t>) for injection. Product </a:t>
            </a:r>
            <a:r>
              <a:rPr lang="fr-CA" altLang="fr-FR" noProof="0" dirty="0" err="1" smtClean="0"/>
              <a:t>monograph</a:t>
            </a:r>
            <a:r>
              <a:rPr lang="fr-CA" altLang="fr-FR" noProof="0" dirty="0" smtClean="0"/>
              <a:t>. Date of </a:t>
            </a:r>
            <a:r>
              <a:rPr lang="fr-CA" altLang="fr-FR" noProof="0" dirty="0" err="1" smtClean="0"/>
              <a:t>approval</a:t>
            </a:r>
            <a:r>
              <a:rPr lang="fr-CA" altLang="fr-FR" noProof="0" dirty="0" smtClean="0"/>
              <a:t>: July 7, 2014.</a:t>
            </a:r>
          </a:p>
          <a:p>
            <a:pPr eaLnBrk="1" hangingPunct="1">
              <a:spcBef>
                <a:spcPct val="0"/>
              </a:spcBef>
              <a:defRPr/>
            </a:pPr>
            <a:r>
              <a:rPr lang="fr-CA" altLang="fr-FR" noProof="0" dirty="0" err="1" smtClean="0"/>
              <a:t>Mathew</a:t>
            </a:r>
            <a:r>
              <a:rPr lang="fr-CA" altLang="fr-FR" noProof="0" dirty="0" smtClean="0"/>
              <a:t> NT, </a:t>
            </a:r>
            <a:r>
              <a:rPr lang="fr-CA" altLang="fr-FR" noProof="0" dirty="0" err="1" smtClean="0"/>
              <a:t>Rapoport</a:t>
            </a:r>
            <a:r>
              <a:rPr lang="fr-CA" altLang="fr-FR" noProof="0" dirty="0" smtClean="0"/>
              <a:t> A, Saper J </a:t>
            </a:r>
            <a:r>
              <a:rPr lang="fr-CA" altLang="fr-FR" i="1" noProof="0" dirty="0" smtClean="0"/>
              <a:t>et al. </a:t>
            </a:r>
            <a:r>
              <a:rPr lang="fr-CA" altLang="fr-FR" noProof="0" dirty="0" err="1" smtClean="0"/>
              <a:t>Efficacy</a:t>
            </a:r>
            <a:r>
              <a:rPr lang="fr-CA" altLang="fr-FR" noProof="0" dirty="0" smtClean="0"/>
              <a:t> of </a:t>
            </a:r>
            <a:r>
              <a:rPr lang="fr-CA" altLang="fr-FR" noProof="0" dirty="0" err="1" smtClean="0"/>
              <a:t>gabapentin</a:t>
            </a:r>
            <a:r>
              <a:rPr lang="fr-CA" altLang="fr-FR" noProof="0" dirty="0" smtClean="0"/>
              <a:t> in migraine </a:t>
            </a:r>
            <a:r>
              <a:rPr lang="fr-CA" altLang="fr-FR" noProof="0" dirty="0" err="1" smtClean="0"/>
              <a:t>prophylaxis</a:t>
            </a:r>
            <a:r>
              <a:rPr lang="fr-CA" altLang="fr-FR" noProof="0" dirty="0" smtClean="0"/>
              <a:t>. </a:t>
            </a:r>
            <a:r>
              <a:rPr lang="fr-CA" altLang="fr-FR" i="1" noProof="0" dirty="0" err="1" smtClean="0"/>
              <a:t>Headache</a:t>
            </a:r>
            <a:r>
              <a:rPr lang="fr-CA" altLang="fr-FR" noProof="0" dirty="0" smtClean="0"/>
              <a:t>. 2001 </a:t>
            </a:r>
            <a:r>
              <a:rPr lang="fr-CA" altLang="fr-FR" noProof="0" dirty="0" err="1" smtClean="0"/>
              <a:t>Feb</a:t>
            </a:r>
            <a:r>
              <a:rPr lang="fr-CA" altLang="fr-FR" noProof="0" dirty="0" smtClean="0"/>
              <a:t>;41(2):119-28.</a:t>
            </a:r>
          </a:p>
          <a:p>
            <a:pPr>
              <a:defRPr/>
            </a:pPr>
            <a:r>
              <a:rPr lang="fr-CA" noProof="0" dirty="0" err="1" smtClean="0"/>
              <a:t>Gallagher</a:t>
            </a:r>
            <a:r>
              <a:rPr lang="fr-CA" noProof="0" dirty="0" smtClean="0"/>
              <a:t> RM, Mueller LL, </a:t>
            </a:r>
            <a:r>
              <a:rPr lang="fr-CA" noProof="0" dirty="0" err="1" smtClean="0"/>
              <a:t>Freitag</a:t>
            </a:r>
            <a:r>
              <a:rPr lang="fr-CA" noProof="0" dirty="0" smtClean="0"/>
              <a:t> FG. </a:t>
            </a:r>
            <a:r>
              <a:rPr lang="fr-CA" noProof="0" dirty="0" err="1" smtClean="0"/>
              <a:t>Divalproex</a:t>
            </a:r>
            <a:r>
              <a:rPr lang="fr-CA" noProof="0" dirty="0" smtClean="0"/>
              <a:t> sodium in the </a:t>
            </a:r>
            <a:r>
              <a:rPr lang="fr-CA" noProof="0" dirty="0" err="1" smtClean="0"/>
              <a:t>treatment</a:t>
            </a:r>
            <a:r>
              <a:rPr lang="fr-CA" noProof="0" dirty="0" smtClean="0"/>
              <a:t> of migraine and cluster </a:t>
            </a:r>
            <a:r>
              <a:rPr lang="fr-CA" noProof="0" dirty="0" err="1" smtClean="0"/>
              <a:t>headaches</a:t>
            </a:r>
            <a:r>
              <a:rPr lang="fr-CA" noProof="0" dirty="0" smtClean="0"/>
              <a:t>. </a:t>
            </a:r>
            <a:r>
              <a:rPr lang="fr-CA" i="1" noProof="0" dirty="0" smtClean="0"/>
              <a:t>J Am </a:t>
            </a:r>
            <a:r>
              <a:rPr lang="fr-CA" i="1" noProof="0" dirty="0" err="1" smtClean="0"/>
              <a:t>Osteopath</a:t>
            </a:r>
            <a:r>
              <a:rPr lang="fr-CA" i="1" noProof="0" dirty="0" smtClean="0"/>
              <a:t> </a:t>
            </a:r>
            <a:r>
              <a:rPr lang="fr-CA" i="1" noProof="0" dirty="0" err="1" smtClean="0"/>
              <a:t>Assoc</a:t>
            </a:r>
            <a:r>
              <a:rPr lang="fr-CA" i="1" noProof="0" dirty="0" smtClean="0"/>
              <a:t>. </a:t>
            </a:r>
            <a:r>
              <a:rPr lang="fr-CA" noProof="0" dirty="0" smtClean="0"/>
              <a:t>2002;102:92­4.</a:t>
            </a:r>
          </a:p>
          <a:p>
            <a:pPr>
              <a:defRPr/>
            </a:pPr>
            <a:r>
              <a:rPr lang="fr-CA" noProof="0" dirty="0" err="1" smtClean="0"/>
              <a:t>Freitag</a:t>
            </a:r>
            <a:r>
              <a:rPr lang="fr-CA" noProof="0" dirty="0" smtClean="0"/>
              <a:t> FG. </a:t>
            </a:r>
            <a:r>
              <a:rPr lang="fr-CA" noProof="0" dirty="0" err="1" smtClean="0"/>
              <a:t>Divalproex</a:t>
            </a:r>
            <a:r>
              <a:rPr lang="fr-CA" noProof="0" dirty="0" smtClean="0"/>
              <a:t> in the </a:t>
            </a:r>
            <a:r>
              <a:rPr lang="fr-CA" noProof="0" dirty="0" err="1" smtClean="0"/>
              <a:t>treatment</a:t>
            </a:r>
            <a:r>
              <a:rPr lang="fr-CA" noProof="0" dirty="0" smtClean="0"/>
              <a:t> of migraine. </a:t>
            </a:r>
            <a:r>
              <a:rPr lang="fr-CA" i="1" noProof="0" dirty="0" err="1" smtClean="0"/>
              <a:t>Psychopharmacol</a:t>
            </a:r>
            <a:r>
              <a:rPr lang="fr-CA" i="1" noProof="0" dirty="0" smtClean="0"/>
              <a:t> Bull. 2003;37 </a:t>
            </a:r>
            <a:r>
              <a:rPr lang="fr-CA" noProof="0" dirty="0" err="1" smtClean="0"/>
              <a:t>Suppl</a:t>
            </a:r>
            <a:r>
              <a:rPr lang="fr-CA" noProof="0" dirty="0" smtClean="0"/>
              <a:t> 2:98­115.</a:t>
            </a:r>
          </a:p>
          <a:p>
            <a:pPr>
              <a:defRPr/>
            </a:pPr>
            <a:r>
              <a:rPr lang="fr-CA" noProof="0" dirty="0" err="1" smtClean="0"/>
              <a:t>Parsekyan</a:t>
            </a:r>
            <a:r>
              <a:rPr lang="fr-CA" noProof="0" dirty="0" smtClean="0"/>
              <a:t> D. Migraine </a:t>
            </a:r>
            <a:r>
              <a:rPr lang="fr-CA" noProof="0" dirty="0" err="1" smtClean="0"/>
              <a:t>prophylaxis</a:t>
            </a:r>
            <a:r>
              <a:rPr lang="fr-CA" noProof="0" dirty="0" smtClean="0"/>
              <a:t> in </a:t>
            </a:r>
            <a:r>
              <a:rPr lang="fr-CA" noProof="0" dirty="0" err="1" smtClean="0"/>
              <a:t>adult</a:t>
            </a:r>
            <a:r>
              <a:rPr lang="fr-CA" noProof="0" dirty="0" smtClean="0"/>
              <a:t> patients. </a:t>
            </a:r>
            <a:r>
              <a:rPr lang="fr-CA" i="1" noProof="0" dirty="0" smtClean="0"/>
              <a:t>West J Med. </a:t>
            </a:r>
            <a:r>
              <a:rPr lang="fr-CA" noProof="0" dirty="0" smtClean="0"/>
              <a:t>2000;173:341-45.</a:t>
            </a:r>
            <a:endParaRPr lang="fr-CA" altLang="fr-FR" noProof="0" dirty="0"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A46D65-627C-4F15-A013-EBCA622C4ABB}" type="slidenum">
              <a:rPr lang="en-CA" altLang="fr-FR" smtClean="0"/>
              <a:pPr fontAlgn="base">
                <a:spcBef>
                  <a:spcPct val="0"/>
                </a:spcBef>
                <a:spcAft>
                  <a:spcPct val="0"/>
                </a:spcAft>
                <a:defRPr/>
              </a:pPr>
              <a:t>72</a:t>
            </a:fld>
            <a:endParaRPr lang="en-CA" altLang="fr-F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en-US" noProof="0" dirty="0" smtClean="0"/>
              <a:t>Posez la question indiquée sur la diapositive aux participants pour susciter la discussion</a:t>
            </a:r>
            <a:r>
              <a:rPr lang="fr-CA" altLang="fr-FR" noProof="0" dirty="0" smtClean="0"/>
              <a:t>.</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152579"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A00B97-4AF1-44A5-97B7-6148E1F8FC1E}" type="slidenum">
              <a:rPr lang="en-CA" altLang="fr-FR" smtClean="0"/>
              <a:pPr fontAlgn="base">
                <a:spcBef>
                  <a:spcPct val="0"/>
                </a:spcBef>
                <a:spcAft>
                  <a:spcPct val="0"/>
                </a:spcAft>
                <a:defRPr/>
              </a:pPr>
              <a:t>73</a:t>
            </a:fld>
            <a:endParaRPr lang="en-CA" altLang="fr-FR" smtClean="0"/>
          </a:p>
        </p:txBody>
      </p:sp>
      <p:sp>
        <p:nvSpPr>
          <p:cNvPr id="193540"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536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567F23-2CD3-4D39-B3B9-D6BD3389DDFC}" type="slidenum">
              <a:rPr lang="en-CA" altLang="fr-FR" smtClean="0"/>
              <a:pPr fontAlgn="base">
                <a:spcBef>
                  <a:spcPct val="0"/>
                </a:spcBef>
                <a:spcAft>
                  <a:spcPct val="0"/>
                </a:spcAft>
                <a:defRPr/>
              </a:pPr>
              <a:t>74</a:t>
            </a:fld>
            <a:endParaRPr lang="en-CA" altLang="fr-F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répertorie les directives de l’American </a:t>
            </a:r>
            <a:r>
              <a:rPr lang="fr-CA" altLang="fr-FR" noProof="0" dirty="0" err="1" smtClean="0"/>
              <a:t>Academy</a:t>
            </a:r>
            <a:r>
              <a:rPr lang="fr-CA" altLang="fr-FR" noProof="0" dirty="0" smtClean="0"/>
              <a:t> of </a:t>
            </a:r>
            <a:r>
              <a:rPr lang="fr-CA" altLang="fr-FR" noProof="0" dirty="0" err="1" smtClean="0"/>
              <a:t>Neurology</a:t>
            </a:r>
            <a:r>
              <a:rPr lang="fr-CA" altLang="fr-FR" noProof="0" dirty="0" smtClean="0"/>
              <a:t> et de l’American </a:t>
            </a:r>
            <a:r>
              <a:rPr lang="fr-CA" altLang="fr-FR" noProof="0" dirty="0" err="1" smtClean="0"/>
              <a:t>Headache</a:t>
            </a:r>
            <a:r>
              <a:rPr lang="fr-CA" altLang="fr-FR" noProof="0" dirty="0" smtClean="0"/>
              <a:t> Society pour la prévention</a:t>
            </a:r>
            <a:r>
              <a:rPr lang="fr-CA" altLang="fr-FR" baseline="0" noProof="0" dirty="0" smtClean="0"/>
              <a:t> des migraines épisodiques chez les patients adultes</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Silberstein</a:t>
            </a:r>
            <a:r>
              <a:rPr lang="fr-CA" altLang="fr-FR" noProof="0" dirty="0" smtClean="0"/>
              <a:t> SD, Holland S, </a:t>
            </a:r>
            <a:r>
              <a:rPr lang="fr-CA" altLang="fr-FR" noProof="0" dirty="0" err="1" smtClean="0"/>
              <a:t>Freitag</a:t>
            </a:r>
            <a:r>
              <a:rPr lang="fr-CA" altLang="fr-FR" noProof="0" dirty="0" smtClean="0"/>
              <a:t> F </a:t>
            </a:r>
            <a:r>
              <a:rPr lang="fr-CA" altLang="fr-FR" i="1" noProof="0" dirty="0" smtClean="0"/>
              <a:t>et al. </a:t>
            </a:r>
            <a:r>
              <a:rPr lang="fr-CA" altLang="fr-FR" noProof="0" dirty="0" err="1" smtClean="0"/>
              <a:t>Evidence</a:t>
            </a:r>
            <a:r>
              <a:rPr lang="fr-CA" altLang="fr-FR" noProof="0" dirty="0" smtClean="0"/>
              <a:t>-</a:t>
            </a:r>
            <a:r>
              <a:rPr lang="fr-CA" altLang="fr-FR" noProof="0" dirty="0" err="1" smtClean="0"/>
              <a:t>based</a:t>
            </a:r>
            <a:r>
              <a:rPr lang="fr-CA" altLang="fr-FR" noProof="0" dirty="0" smtClean="0"/>
              <a:t> guideline update: </a:t>
            </a:r>
            <a:r>
              <a:rPr lang="fr-CA" altLang="fr-FR" noProof="0" dirty="0" err="1" smtClean="0"/>
              <a:t>pharmacologic</a:t>
            </a:r>
            <a:r>
              <a:rPr lang="fr-CA" altLang="fr-FR" noProof="0" dirty="0" smtClean="0"/>
              <a:t> </a:t>
            </a:r>
            <a:r>
              <a:rPr lang="fr-CA" altLang="fr-FR" noProof="0" dirty="0" err="1" smtClean="0"/>
              <a:t>treatment</a:t>
            </a:r>
            <a:r>
              <a:rPr lang="fr-CA" altLang="fr-FR" noProof="0" dirty="0" smtClean="0"/>
              <a:t> for </a:t>
            </a:r>
            <a:r>
              <a:rPr lang="fr-CA" altLang="fr-FR" noProof="0" dirty="0" err="1" smtClean="0"/>
              <a:t>episodic</a:t>
            </a:r>
            <a:r>
              <a:rPr lang="fr-CA" altLang="fr-FR" noProof="0" dirty="0" smtClean="0"/>
              <a:t> migraine </a:t>
            </a:r>
            <a:r>
              <a:rPr lang="fr-CA" altLang="fr-FR" noProof="0" dirty="0" err="1" smtClean="0"/>
              <a:t>prevention</a:t>
            </a:r>
            <a:r>
              <a:rPr lang="fr-CA" altLang="fr-FR" noProof="0" dirty="0" smtClean="0"/>
              <a:t> in </a:t>
            </a:r>
            <a:r>
              <a:rPr lang="fr-CA" altLang="fr-FR" noProof="0" dirty="0" err="1" smtClean="0"/>
              <a:t>adults</a:t>
            </a:r>
            <a:r>
              <a:rPr lang="fr-CA" altLang="fr-FR" noProof="0" dirty="0" smtClean="0"/>
              <a:t>: report of the </a:t>
            </a:r>
            <a:r>
              <a:rPr lang="fr-CA" altLang="fr-FR" noProof="0" dirty="0" err="1" smtClean="0"/>
              <a:t>Quality</a:t>
            </a:r>
            <a:r>
              <a:rPr lang="fr-CA" altLang="fr-FR" noProof="0" dirty="0" smtClean="0"/>
              <a:t> Standards </a:t>
            </a:r>
            <a:r>
              <a:rPr lang="fr-CA" altLang="fr-FR" noProof="0" dirty="0" err="1" smtClean="0"/>
              <a:t>Subcommittee</a:t>
            </a:r>
            <a:r>
              <a:rPr lang="fr-CA" altLang="fr-FR" noProof="0" dirty="0" smtClean="0"/>
              <a:t> of the American </a:t>
            </a:r>
            <a:r>
              <a:rPr lang="fr-CA" altLang="fr-FR" noProof="0" dirty="0" err="1" smtClean="0"/>
              <a:t>Academy</a:t>
            </a:r>
            <a:r>
              <a:rPr lang="fr-CA" altLang="fr-FR" noProof="0" dirty="0" smtClean="0"/>
              <a:t> of </a:t>
            </a:r>
            <a:r>
              <a:rPr lang="fr-CA" altLang="fr-FR" noProof="0" dirty="0" err="1" smtClean="0"/>
              <a:t>Neurology</a:t>
            </a:r>
            <a:r>
              <a:rPr lang="fr-CA" altLang="fr-FR" noProof="0" dirty="0" smtClean="0"/>
              <a:t> and the American </a:t>
            </a:r>
            <a:r>
              <a:rPr lang="fr-CA" altLang="fr-FR" noProof="0" dirty="0" err="1" smtClean="0"/>
              <a:t>Headache</a:t>
            </a:r>
            <a:r>
              <a:rPr lang="fr-CA" altLang="fr-FR" noProof="0" dirty="0" smtClean="0"/>
              <a:t> Society. </a:t>
            </a:r>
            <a:r>
              <a:rPr lang="fr-CA" altLang="fr-FR" i="1" noProof="0" dirty="0" err="1" smtClean="0"/>
              <a:t>Neurology</a:t>
            </a:r>
            <a:r>
              <a:rPr lang="fr-CA" altLang="fr-FR" i="1" noProof="0" dirty="0" smtClean="0"/>
              <a:t>.</a:t>
            </a:r>
            <a:r>
              <a:rPr lang="fr-CA" altLang="fr-FR" noProof="0" dirty="0" smtClean="0"/>
              <a:t> 2012;78(17):1337-45. </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32F1D3-9698-4890-9D25-27E8DEDD35C3}" type="slidenum">
              <a:rPr lang="en-CA" altLang="fr-FR" smtClean="0"/>
              <a:pPr fontAlgn="base">
                <a:spcBef>
                  <a:spcPct val="0"/>
                </a:spcBef>
                <a:spcAft>
                  <a:spcPct val="0"/>
                </a:spcAft>
                <a:defRPr/>
              </a:pPr>
              <a:t>75</a:t>
            </a:fld>
            <a:endParaRPr lang="en-CA" altLang="fr-F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a:t>
            </a:r>
            <a:r>
              <a:rPr lang="fr-CA" altLang="fr-FR" baseline="0" noProof="0" dirty="0" smtClean="0"/>
              <a:t> diapositive présente les directives de la Société canadienne des céphalées sur le traitement aigu de la migraine</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smtClean="0"/>
              <a:t>Worthington I, </a:t>
            </a:r>
            <a:r>
              <a:rPr lang="fr-CA" altLang="fr-FR" noProof="0" dirty="0" err="1" smtClean="0"/>
              <a:t>Pringsheim</a:t>
            </a:r>
            <a:r>
              <a:rPr lang="fr-CA" altLang="fr-FR" noProof="0" dirty="0" smtClean="0"/>
              <a:t> T, </a:t>
            </a:r>
            <a:r>
              <a:rPr lang="fr-CA" altLang="fr-FR" noProof="0" dirty="0" err="1" smtClean="0"/>
              <a:t>Gawel</a:t>
            </a:r>
            <a:r>
              <a:rPr lang="fr-CA" altLang="fr-FR" noProof="0" dirty="0" smtClean="0"/>
              <a:t> MJ </a:t>
            </a:r>
            <a:r>
              <a:rPr lang="fr-CA" altLang="fr-FR" i="1" noProof="0" dirty="0" smtClean="0"/>
              <a:t>et al. </a:t>
            </a:r>
            <a:r>
              <a:rPr lang="fr-CA" altLang="fr-FR" noProof="0" dirty="0" err="1" smtClean="0"/>
              <a:t>Pharmacological</a:t>
            </a:r>
            <a:r>
              <a:rPr lang="fr-CA" altLang="fr-FR" noProof="0" dirty="0" smtClean="0"/>
              <a:t> acute migraine </a:t>
            </a:r>
            <a:r>
              <a:rPr lang="fr-CA" altLang="fr-FR" noProof="0" dirty="0" err="1" smtClean="0"/>
              <a:t>treatment</a:t>
            </a:r>
            <a:r>
              <a:rPr lang="fr-CA" altLang="fr-FR" noProof="0" dirty="0" smtClean="0"/>
              <a:t> </a:t>
            </a:r>
            <a:r>
              <a:rPr lang="fr-CA" altLang="fr-FR" noProof="0" dirty="0" err="1" smtClean="0"/>
              <a:t>strategies</a:t>
            </a:r>
            <a:r>
              <a:rPr lang="fr-CA" altLang="fr-FR" noProof="0" dirty="0" smtClean="0"/>
              <a:t>: </a:t>
            </a:r>
            <a:r>
              <a:rPr lang="fr-CA" altLang="fr-FR" noProof="0" dirty="0" err="1" smtClean="0"/>
              <a:t>choosing</a:t>
            </a:r>
            <a:r>
              <a:rPr lang="fr-CA" altLang="fr-FR" noProof="0" dirty="0" smtClean="0"/>
              <a:t> the right </a:t>
            </a:r>
            <a:r>
              <a:rPr lang="fr-CA" altLang="fr-FR" noProof="0" dirty="0" err="1" smtClean="0"/>
              <a:t>drug</a:t>
            </a:r>
            <a:r>
              <a:rPr lang="fr-CA" altLang="fr-FR" noProof="0" dirty="0" smtClean="0"/>
              <a:t> for a </a:t>
            </a:r>
            <a:r>
              <a:rPr lang="fr-CA" altLang="fr-FR" noProof="0" dirty="0" err="1" smtClean="0"/>
              <a:t>specific</a:t>
            </a:r>
            <a:r>
              <a:rPr lang="fr-CA" altLang="fr-FR" noProof="0" dirty="0" smtClean="0"/>
              <a:t> patient. </a:t>
            </a:r>
            <a:r>
              <a:rPr lang="fr-CA" altLang="fr-FR" i="1" noProof="0" dirty="0" smtClean="0"/>
              <a:t>Can J </a:t>
            </a:r>
            <a:r>
              <a:rPr lang="fr-CA" altLang="fr-FR" i="1" noProof="0" dirty="0" err="1" smtClean="0"/>
              <a:t>Neurol</a:t>
            </a:r>
            <a:r>
              <a:rPr lang="fr-CA" altLang="fr-FR" i="1" noProof="0" dirty="0" smtClean="0"/>
              <a:t> Sci. </a:t>
            </a:r>
            <a:r>
              <a:rPr lang="fr-CA" altLang="fr-FR" noProof="0" dirty="0" smtClean="0"/>
              <a:t>2013;40(5 </a:t>
            </a:r>
            <a:r>
              <a:rPr lang="fr-CA" altLang="fr-FR" noProof="0" dirty="0" err="1" smtClean="0"/>
              <a:t>Suppl</a:t>
            </a:r>
            <a:r>
              <a:rPr lang="fr-CA" altLang="fr-FR" noProof="0" dirty="0" smtClean="0"/>
              <a:t> 3):S33-S62.</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11CEF6-7817-4302-862F-22159A747F49}" type="slidenum">
              <a:rPr lang="en-CA" altLang="fr-FR" smtClean="0"/>
              <a:pPr fontAlgn="base">
                <a:spcBef>
                  <a:spcPct val="0"/>
                </a:spcBef>
                <a:spcAft>
                  <a:spcPct val="0"/>
                </a:spcAft>
                <a:defRPr/>
              </a:pPr>
              <a:t>76</a:t>
            </a:fld>
            <a:endParaRPr lang="en-CA" altLang="fr-F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dirty="0" err="1" smtClean="0"/>
              <a:t>Speaker’s</a:t>
            </a:r>
            <a:r>
              <a:rPr lang="fr-CA" altLang="fr-FR" b="1" dirty="0" smtClean="0"/>
              <a:t> Notes</a:t>
            </a:r>
          </a:p>
          <a:p>
            <a:pPr eaLnBrk="1" hangingPunct="1">
              <a:spcBef>
                <a:spcPct val="0"/>
              </a:spcBef>
              <a:spcAft>
                <a:spcPts val="600"/>
              </a:spcAft>
            </a:pPr>
            <a:r>
              <a:rPr lang="fr-CA" altLang="fr-FR" noProof="0" dirty="0" smtClean="0"/>
              <a:t>Cette</a:t>
            </a:r>
            <a:r>
              <a:rPr lang="fr-CA" altLang="fr-FR" baseline="0" noProof="0" dirty="0" smtClean="0"/>
              <a:t> diapositive présente les directives de la Société canadienne des céphalées sur la prophylaxie anti-</a:t>
            </a:r>
            <a:r>
              <a:rPr lang="fr-CA" altLang="fr-FR" dirty="0" smtClean="0"/>
              <a:t>migraine. </a:t>
            </a:r>
          </a:p>
          <a:p>
            <a:pPr eaLnBrk="1" hangingPunct="1">
              <a:spcBef>
                <a:spcPct val="0"/>
              </a:spcBef>
              <a:spcAft>
                <a:spcPts val="600"/>
              </a:spcAft>
            </a:pPr>
            <a:r>
              <a:rPr lang="fr-CA" altLang="fr-FR" b="1" dirty="0" err="1" smtClean="0"/>
              <a:t>Reference</a:t>
            </a:r>
            <a:endParaRPr lang="fr-CA" altLang="fr-FR" b="1" dirty="0" smtClean="0"/>
          </a:p>
          <a:p>
            <a:pPr eaLnBrk="1" hangingPunct="1">
              <a:spcBef>
                <a:spcPct val="0"/>
              </a:spcBef>
              <a:spcAft>
                <a:spcPts val="600"/>
              </a:spcAft>
            </a:pPr>
            <a:r>
              <a:rPr lang="fr-CA" altLang="fr-FR" dirty="0" smtClean="0"/>
              <a:t>Worthington I, </a:t>
            </a:r>
            <a:r>
              <a:rPr lang="fr-CA" altLang="fr-FR" dirty="0" err="1" smtClean="0"/>
              <a:t>Pringsheim</a:t>
            </a:r>
            <a:r>
              <a:rPr lang="fr-CA" altLang="fr-FR" dirty="0" smtClean="0"/>
              <a:t> T, </a:t>
            </a:r>
            <a:r>
              <a:rPr lang="fr-CA" altLang="fr-FR" dirty="0" err="1" smtClean="0"/>
              <a:t>Gawel</a:t>
            </a:r>
            <a:r>
              <a:rPr lang="fr-CA" altLang="fr-FR" dirty="0" smtClean="0"/>
              <a:t> MJ </a:t>
            </a:r>
            <a:r>
              <a:rPr lang="fr-CA" altLang="fr-FR" i="1" dirty="0" smtClean="0"/>
              <a:t>et al. </a:t>
            </a:r>
            <a:r>
              <a:rPr lang="fr-CA" altLang="fr-FR" dirty="0" err="1" smtClean="0"/>
              <a:t>Pharmacological</a:t>
            </a:r>
            <a:r>
              <a:rPr lang="fr-CA" altLang="fr-FR" dirty="0" smtClean="0"/>
              <a:t> acute migraine </a:t>
            </a:r>
            <a:r>
              <a:rPr lang="fr-CA" altLang="fr-FR" dirty="0" err="1" smtClean="0"/>
              <a:t>treatment</a:t>
            </a:r>
            <a:r>
              <a:rPr lang="fr-CA" altLang="fr-FR" dirty="0" smtClean="0"/>
              <a:t> </a:t>
            </a:r>
            <a:r>
              <a:rPr lang="fr-CA" altLang="fr-FR" dirty="0" err="1" smtClean="0"/>
              <a:t>strategies</a:t>
            </a:r>
            <a:r>
              <a:rPr lang="fr-CA" altLang="fr-FR" dirty="0" smtClean="0"/>
              <a:t>: </a:t>
            </a:r>
            <a:r>
              <a:rPr lang="fr-CA" altLang="fr-FR" dirty="0" err="1" smtClean="0"/>
              <a:t>choosing</a:t>
            </a:r>
            <a:r>
              <a:rPr lang="fr-CA" altLang="fr-FR" dirty="0" smtClean="0"/>
              <a:t> the right </a:t>
            </a:r>
            <a:r>
              <a:rPr lang="fr-CA" altLang="fr-FR" dirty="0" err="1" smtClean="0"/>
              <a:t>drug</a:t>
            </a:r>
            <a:r>
              <a:rPr lang="fr-CA" altLang="fr-FR" dirty="0" smtClean="0"/>
              <a:t> for a </a:t>
            </a:r>
            <a:r>
              <a:rPr lang="fr-CA" altLang="fr-FR" dirty="0" err="1" smtClean="0"/>
              <a:t>specific</a:t>
            </a:r>
            <a:r>
              <a:rPr lang="fr-CA" altLang="fr-FR" dirty="0" smtClean="0"/>
              <a:t> patient. </a:t>
            </a:r>
            <a:r>
              <a:rPr lang="fr-CA" altLang="fr-FR" i="1" dirty="0" smtClean="0"/>
              <a:t>Can J </a:t>
            </a:r>
            <a:r>
              <a:rPr lang="fr-CA" altLang="fr-FR" i="1" dirty="0" err="1" smtClean="0"/>
              <a:t>Neurol</a:t>
            </a:r>
            <a:r>
              <a:rPr lang="fr-CA" altLang="fr-FR" i="1" dirty="0" smtClean="0"/>
              <a:t> Sci. </a:t>
            </a:r>
            <a:r>
              <a:rPr lang="fr-CA" altLang="fr-FR" dirty="0" smtClean="0"/>
              <a:t>2013;40(5 </a:t>
            </a:r>
            <a:r>
              <a:rPr lang="fr-CA" altLang="fr-FR" dirty="0" err="1" smtClean="0"/>
              <a:t>Suppl</a:t>
            </a:r>
            <a:r>
              <a:rPr lang="fr-CA" altLang="fr-FR" dirty="0" smtClean="0"/>
              <a:t> 3):S33-S62.</a:t>
            </a:r>
          </a:p>
          <a:p>
            <a:pPr eaLnBrk="1" hangingPunct="1">
              <a:spcBef>
                <a:spcPct val="0"/>
              </a:spcBef>
            </a:pPr>
            <a:endParaRPr lang="fr-CA" altLang="fr-FR" dirty="0" smtClean="0"/>
          </a:p>
          <a:p>
            <a:pPr eaLnBrk="1" hangingPunct="1">
              <a:spcBef>
                <a:spcPct val="0"/>
              </a:spcBef>
            </a:pPr>
            <a:endParaRPr lang="fr-CA" altLang="fr-FR" dirty="0" smtClean="0"/>
          </a:p>
          <a:p>
            <a:pPr eaLnBrk="1" hangingPunct="1">
              <a:spcBef>
                <a:spcPct val="0"/>
              </a:spcBef>
            </a:pPr>
            <a:endParaRPr lang="fr-CA" altLang="fr-FR"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D9A37E-AF15-4AA7-88AB-E48B033EDB6D}" type="slidenum">
              <a:rPr lang="en-CA" altLang="fr-FR" smtClean="0"/>
              <a:pPr fontAlgn="base">
                <a:spcBef>
                  <a:spcPct val="0"/>
                </a:spcBef>
                <a:spcAft>
                  <a:spcPct val="0"/>
                </a:spcAft>
                <a:defRPr/>
              </a:pPr>
              <a:t>77</a:t>
            </a:fld>
            <a:endParaRPr lang="en-CA" alt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a:t>
            </a:r>
            <a:r>
              <a:rPr lang="fr-CA" altLang="fr-FR" baseline="0" noProof="0" dirty="0" smtClean="0"/>
              <a:t> présente les catégories de médicaments à utiliser pour la prophylaxie anti-migraine selon les directives de la Société canadienne des céphalées</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smtClean="0"/>
              <a:t>Worthington I, </a:t>
            </a:r>
            <a:r>
              <a:rPr lang="fr-CA" altLang="fr-FR" noProof="0" dirty="0" err="1" smtClean="0"/>
              <a:t>Pringsheim</a:t>
            </a:r>
            <a:r>
              <a:rPr lang="fr-CA" altLang="fr-FR" noProof="0" dirty="0" smtClean="0"/>
              <a:t> T, </a:t>
            </a:r>
            <a:r>
              <a:rPr lang="fr-CA" altLang="fr-FR" noProof="0" dirty="0" err="1" smtClean="0"/>
              <a:t>Gawel</a:t>
            </a:r>
            <a:r>
              <a:rPr lang="fr-CA" altLang="fr-FR" noProof="0" dirty="0" smtClean="0"/>
              <a:t> MJ </a:t>
            </a:r>
            <a:r>
              <a:rPr lang="fr-CA" altLang="fr-FR" i="1" noProof="0" dirty="0" smtClean="0"/>
              <a:t>et al. </a:t>
            </a:r>
            <a:r>
              <a:rPr lang="fr-CA" altLang="fr-FR" noProof="0" dirty="0" err="1" smtClean="0"/>
              <a:t>Pharmacological</a:t>
            </a:r>
            <a:r>
              <a:rPr lang="fr-CA" altLang="fr-FR" noProof="0" dirty="0" smtClean="0"/>
              <a:t> acute migraine </a:t>
            </a:r>
            <a:r>
              <a:rPr lang="fr-CA" altLang="fr-FR" noProof="0" dirty="0" err="1" smtClean="0"/>
              <a:t>treatment</a:t>
            </a:r>
            <a:r>
              <a:rPr lang="fr-CA" altLang="fr-FR" noProof="0" dirty="0" smtClean="0"/>
              <a:t> </a:t>
            </a:r>
            <a:r>
              <a:rPr lang="fr-CA" altLang="fr-FR" noProof="0" dirty="0" err="1" smtClean="0"/>
              <a:t>strategies</a:t>
            </a:r>
            <a:r>
              <a:rPr lang="fr-CA" altLang="fr-FR" noProof="0" dirty="0" smtClean="0"/>
              <a:t>: </a:t>
            </a:r>
            <a:r>
              <a:rPr lang="fr-CA" altLang="fr-FR" noProof="0" dirty="0" err="1" smtClean="0"/>
              <a:t>choosing</a:t>
            </a:r>
            <a:r>
              <a:rPr lang="fr-CA" altLang="fr-FR" noProof="0" dirty="0" smtClean="0"/>
              <a:t> the right </a:t>
            </a:r>
            <a:r>
              <a:rPr lang="fr-CA" altLang="fr-FR" noProof="0" dirty="0" err="1" smtClean="0"/>
              <a:t>drug</a:t>
            </a:r>
            <a:r>
              <a:rPr lang="fr-CA" altLang="fr-FR" noProof="0" dirty="0" smtClean="0"/>
              <a:t> for a </a:t>
            </a:r>
            <a:r>
              <a:rPr lang="fr-CA" altLang="fr-FR" noProof="0" dirty="0" err="1" smtClean="0"/>
              <a:t>specific</a:t>
            </a:r>
            <a:r>
              <a:rPr lang="fr-CA" altLang="fr-FR" noProof="0" dirty="0" smtClean="0"/>
              <a:t> patient. </a:t>
            </a:r>
            <a:r>
              <a:rPr lang="fr-CA" altLang="fr-FR" i="1" noProof="0" dirty="0" smtClean="0"/>
              <a:t>Can J </a:t>
            </a:r>
            <a:r>
              <a:rPr lang="fr-CA" altLang="fr-FR" i="1" noProof="0" dirty="0" err="1" smtClean="0"/>
              <a:t>Neurol</a:t>
            </a:r>
            <a:r>
              <a:rPr lang="fr-CA" altLang="fr-FR" i="1" noProof="0" dirty="0" smtClean="0"/>
              <a:t> Sci. </a:t>
            </a:r>
            <a:r>
              <a:rPr lang="fr-CA" altLang="fr-FR" noProof="0" dirty="0" smtClean="0"/>
              <a:t>2013;40(5 </a:t>
            </a:r>
            <a:r>
              <a:rPr lang="fr-CA" altLang="fr-FR" noProof="0" dirty="0" err="1" smtClean="0"/>
              <a:t>Suppl</a:t>
            </a:r>
            <a:r>
              <a:rPr lang="fr-CA" altLang="fr-FR" noProof="0" dirty="0" smtClean="0"/>
              <a:t> 3):S33-S62.</a:t>
            </a:r>
          </a:p>
        </p:txBody>
      </p:sp>
      <p:sp>
        <p:nvSpPr>
          <p:cNvPr id="4" name="Slide Number Placeholder 3"/>
          <p:cNvSpPr>
            <a:spLocks noGrp="1"/>
          </p:cNvSpPr>
          <p:nvPr>
            <p:ph type="sldNum" sz="quarter" idx="5"/>
          </p:nvPr>
        </p:nvSpPr>
        <p:spPr/>
        <p:txBody>
          <a:bodyPr/>
          <a:lstStyle/>
          <a:p>
            <a:pPr>
              <a:defRPr/>
            </a:pPr>
            <a:fld id="{1B2186B5-8099-411B-9156-061E2868EC60}" type="slidenum">
              <a:rPr lang="en-CA" smtClean="0"/>
              <a:pPr>
                <a:defRPr/>
              </a:pPr>
              <a:t>78</a:t>
            </a:fld>
            <a:endParaRPr lang="en-CA"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présente les médicaments à utiliser</a:t>
            </a:r>
            <a:r>
              <a:rPr lang="fr-CA" altLang="fr-FR" baseline="0" noProof="0" dirty="0" smtClean="0"/>
              <a:t> pour le traitement de la migraine chronique selon les directives du Consensus latino-américain</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Giacomozzi</a:t>
            </a:r>
            <a:r>
              <a:rPr lang="fr-CA" altLang="fr-FR" noProof="0" dirty="0" smtClean="0"/>
              <a:t> AR, Vindas AP, Silva AA Jr </a:t>
            </a:r>
            <a:r>
              <a:rPr lang="fr-CA" altLang="fr-FR" i="1" noProof="0" dirty="0" smtClean="0"/>
              <a:t>et al. </a:t>
            </a:r>
            <a:r>
              <a:rPr lang="fr-CA" altLang="fr-FR" noProof="0" dirty="0" smtClean="0"/>
              <a:t>Latin American consensus on guidelines for </a:t>
            </a:r>
            <a:r>
              <a:rPr lang="fr-CA" altLang="fr-FR" noProof="0" dirty="0" err="1" smtClean="0"/>
              <a:t>chronic</a:t>
            </a:r>
            <a:r>
              <a:rPr lang="fr-CA" altLang="fr-FR" noProof="0" dirty="0" smtClean="0"/>
              <a:t> migraine </a:t>
            </a:r>
            <a:r>
              <a:rPr lang="fr-CA" altLang="fr-FR" noProof="0" dirty="0" err="1" smtClean="0"/>
              <a:t>treatment</a:t>
            </a:r>
            <a:r>
              <a:rPr lang="fr-CA" altLang="fr-FR" noProof="0" dirty="0" smtClean="0"/>
              <a:t>. </a:t>
            </a:r>
            <a:r>
              <a:rPr lang="fr-CA" altLang="fr-FR" i="1" noProof="0" dirty="0" err="1" smtClean="0"/>
              <a:t>Arq</a:t>
            </a:r>
            <a:r>
              <a:rPr lang="fr-CA" altLang="fr-FR" i="1" noProof="0" dirty="0" smtClean="0"/>
              <a:t> </a:t>
            </a:r>
            <a:r>
              <a:rPr lang="fr-CA" altLang="fr-FR" i="1" noProof="0" dirty="0" err="1" smtClean="0"/>
              <a:t>Neuropsiquiatr</a:t>
            </a:r>
            <a:r>
              <a:rPr lang="fr-CA" altLang="fr-FR" i="1" noProof="0" dirty="0" smtClean="0"/>
              <a:t>. </a:t>
            </a:r>
            <a:r>
              <a:rPr lang="fr-CA" altLang="fr-FR" noProof="0" dirty="0" smtClean="0"/>
              <a:t>2013;71(7):478-86. </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FFD365-3404-435B-A3D4-3C74E513C6D7}" type="slidenum">
              <a:rPr lang="en-CA" altLang="fr-FR" smtClean="0"/>
              <a:pPr fontAlgn="base">
                <a:spcBef>
                  <a:spcPct val="0"/>
                </a:spcBef>
                <a:spcAft>
                  <a:spcPct val="0"/>
                </a:spcAft>
                <a:defRPr/>
              </a:pPr>
              <a:t>79</a:t>
            </a:fld>
            <a:endParaRPr lang="en-CA"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en-US" b="1" noProof="0" dirty="0" err="1" smtClean="0"/>
              <a:t>Speaker’s</a:t>
            </a:r>
            <a:r>
              <a:rPr lang="fr-CA" altLang="en-US" b="1" noProof="0" dirty="0" smtClean="0"/>
              <a:t> Notes</a:t>
            </a:r>
          </a:p>
          <a:p>
            <a:pPr eaLnBrk="1" hangingPunct="1">
              <a:spcBef>
                <a:spcPct val="0"/>
              </a:spcBef>
              <a:spcAft>
                <a:spcPts val="600"/>
              </a:spcAft>
            </a:pPr>
            <a:r>
              <a:rPr lang="fr-CA" altLang="en-US" noProof="0" dirty="0" smtClean="0"/>
              <a:t>Cette diapositive présente les critères de classification de</a:t>
            </a:r>
            <a:r>
              <a:rPr lang="fr-CA" altLang="en-US" baseline="0" noProof="0" dirty="0" smtClean="0"/>
              <a:t> la</a:t>
            </a:r>
            <a:r>
              <a:rPr lang="fr-CA" altLang="en-US" noProof="0" dirty="0" smtClean="0"/>
              <a:t> </a:t>
            </a:r>
            <a:r>
              <a:rPr lang="fr-CA" altLang="en-US" b="1" noProof="0" dirty="0" smtClean="0"/>
              <a:t>migraine sans aura</a:t>
            </a:r>
            <a:r>
              <a:rPr lang="fr-CA" altLang="en-US" noProof="0" dirty="0" smtClean="0"/>
              <a:t>, la </a:t>
            </a:r>
            <a:r>
              <a:rPr lang="fr-CA" altLang="en-US" b="1" noProof="0" dirty="0" smtClean="0"/>
              <a:t>migraine avec</a:t>
            </a:r>
            <a:r>
              <a:rPr lang="fr-CA" altLang="en-US" b="1" baseline="0" noProof="0" dirty="0" smtClean="0"/>
              <a:t> aura type</a:t>
            </a:r>
            <a:r>
              <a:rPr lang="fr-CA" altLang="en-US" noProof="0" dirty="0" smtClean="0"/>
              <a:t> et la </a:t>
            </a:r>
            <a:r>
              <a:rPr lang="fr-CA" altLang="en-US" b="1" noProof="0" dirty="0" smtClean="0"/>
              <a:t>migraine chronique</a:t>
            </a:r>
            <a:r>
              <a:rPr lang="fr-CA" altLang="en-US" noProof="0" dirty="0" smtClean="0"/>
              <a:t> selon</a:t>
            </a:r>
            <a:r>
              <a:rPr lang="fr-CA" altLang="en-US" baseline="0" noProof="0" dirty="0" smtClean="0"/>
              <a:t> l’I</a:t>
            </a:r>
            <a:r>
              <a:rPr lang="fr-CA" altLang="en-US" noProof="0" dirty="0" smtClean="0"/>
              <a:t>nternational </a:t>
            </a:r>
            <a:r>
              <a:rPr lang="fr-CA" altLang="en-US" noProof="0" dirty="0" err="1" smtClean="0"/>
              <a:t>Headache</a:t>
            </a:r>
            <a:r>
              <a:rPr lang="fr-CA" altLang="en-US" noProof="0" dirty="0" smtClean="0"/>
              <a:t> Society (IHS). </a:t>
            </a:r>
          </a:p>
          <a:p>
            <a:pPr eaLnBrk="1" hangingPunct="1">
              <a:spcBef>
                <a:spcPct val="0"/>
              </a:spcBef>
              <a:spcAft>
                <a:spcPts val="600"/>
              </a:spcAft>
            </a:pPr>
            <a:r>
              <a:rPr lang="fr-CA" altLang="en-US" b="1" noProof="0" dirty="0" err="1" smtClean="0"/>
              <a:t>Reference</a:t>
            </a:r>
            <a:endParaRPr lang="fr-CA" altLang="en-US" b="1" noProof="0" dirty="0" smtClean="0"/>
          </a:p>
          <a:p>
            <a:pPr eaLnBrk="1" hangingPunct="1">
              <a:spcBef>
                <a:spcPct val="0"/>
              </a:spcBef>
              <a:spcAft>
                <a:spcPts val="600"/>
              </a:spcAft>
            </a:pPr>
            <a:r>
              <a:rPr lang="fr-CA" altLang="en-US" noProof="0" dirty="0" err="1" smtClean="0"/>
              <a:t>Headache</a:t>
            </a:r>
            <a:r>
              <a:rPr lang="fr-CA" altLang="en-US" noProof="0" dirty="0" smtClean="0"/>
              <a:t> Classification </a:t>
            </a:r>
            <a:r>
              <a:rPr lang="fr-CA" altLang="en-US" noProof="0" dirty="0" err="1" smtClean="0"/>
              <a:t>Committee</a:t>
            </a:r>
            <a:r>
              <a:rPr lang="fr-CA" altLang="en-US" noProof="0" dirty="0" smtClean="0"/>
              <a:t> of the International </a:t>
            </a:r>
            <a:r>
              <a:rPr lang="fr-CA" altLang="en-US" noProof="0" dirty="0" err="1" smtClean="0"/>
              <a:t>Headache</a:t>
            </a:r>
            <a:r>
              <a:rPr lang="fr-CA" altLang="en-US" noProof="0" dirty="0" smtClean="0"/>
              <a:t> Society (IHS). </a:t>
            </a:r>
            <a:r>
              <a:rPr lang="fr-CA" altLang="en-US" i="1" noProof="0" dirty="0" err="1" smtClean="0"/>
              <a:t>Cephalalgia</a:t>
            </a:r>
            <a:r>
              <a:rPr lang="fr-CA" altLang="en-US" noProof="0" dirty="0" smtClean="0"/>
              <a:t>. 2013;33(9):629-808.</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C65362-67F4-45F6-A1D3-92738297901E}" type="slidenum">
              <a:rPr lang="en-CA" altLang="fr-FR" smtClean="0">
                <a:solidFill>
                  <a:srgbClr val="000000"/>
                </a:solidFill>
              </a:rPr>
              <a:pPr fontAlgn="base">
                <a:spcBef>
                  <a:spcPct val="0"/>
                </a:spcBef>
                <a:spcAft>
                  <a:spcPct val="0"/>
                </a:spcAft>
                <a:defRPr/>
              </a:pPr>
              <a:t>8</a:t>
            </a:fld>
            <a:endParaRPr lang="en-CA" altLang="fr-FR" dirty="0" smtClean="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noProof="0" dirty="0" err="1" smtClean="0"/>
              <a:t>Speaker’s</a:t>
            </a:r>
            <a:r>
              <a:rPr lang="fr-CA" altLang="fr-FR" b="1" noProof="0" dirty="0" smtClean="0"/>
              <a:t> Notes</a:t>
            </a:r>
          </a:p>
          <a:p>
            <a:pPr eaLnBrk="1" hangingPunct="1">
              <a:spcBef>
                <a:spcPct val="0"/>
              </a:spcBef>
              <a:spcAft>
                <a:spcPts val="600"/>
              </a:spcAft>
            </a:pPr>
            <a:r>
              <a:rPr lang="fr-CA" altLang="fr-FR" noProof="0" dirty="0" smtClean="0"/>
              <a:t>Cette diapositive répertorie les médicaments qui peuvent</a:t>
            </a:r>
            <a:r>
              <a:rPr lang="fr-CA" altLang="fr-FR" baseline="0" noProof="0" dirty="0" smtClean="0"/>
              <a:t> être utilisés pour le traitement aigu de la migraine selon les directives de la Fédération européenne des sociétés de neurologie</a:t>
            </a:r>
            <a:r>
              <a:rPr lang="fr-CA" altLang="fr-FR" noProof="0" dirty="0" smtClean="0"/>
              <a:t>. </a:t>
            </a:r>
          </a:p>
          <a:p>
            <a:pPr eaLnBrk="1" hangingPunct="1">
              <a:spcBef>
                <a:spcPct val="0"/>
              </a:spcBef>
              <a:spcAft>
                <a:spcPts val="600"/>
              </a:spcAft>
            </a:pPr>
            <a:r>
              <a:rPr lang="fr-CA" altLang="fr-FR" b="1" noProof="0" dirty="0" err="1" smtClean="0"/>
              <a:t>Reference</a:t>
            </a:r>
            <a:endParaRPr lang="fr-CA" altLang="fr-FR" b="1" noProof="0" dirty="0" smtClean="0"/>
          </a:p>
          <a:p>
            <a:pPr eaLnBrk="1" hangingPunct="1">
              <a:spcBef>
                <a:spcPct val="0"/>
              </a:spcBef>
              <a:spcAft>
                <a:spcPts val="600"/>
              </a:spcAft>
            </a:pPr>
            <a:r>
              <a:rPr lang="fr-CA" altLang="fr-FR" noProof="0" dirty="0" err="1" smtClean="0"/>
              <a:t>Evers</a:t>
            </a:r>
            <a:r>
              <a:rPr lang="fr-CA" altLang="fr-FR" noProof="0" dirty="0" smtClean="0"/>
              <a:t> S, </a:t>
            </a:r>
            <a:r>
              <a:rPr lang="fr-CA" altLang="fr-FR" noProof="0" dirty="0" err="1" smtClean="0"/>
              <a:t>Afra</a:t>
            </a:r>
            <a:r>
              <a:rPr lang="fr-CA" altLang="fr-FR" noProof="0" dirty="0" smtClean="0"/>
              <a:t> J, </a:t>
            </a:r>
            <a:r>
              <a:rPr lang="fr-CA" altLang="fr-FR" noProof="0" dirty="0" err="1" smtClean="0"/>
              <a:t>Frese</a:t>
            </a:r>
            <a:r>
              <a:rPr lang="fr-CA" altLang="fr-FR" noProof="0" dirty="0" smtClean="0"/>
              <a:t> A </a:t>
            </a:r>
            <a:r>
              <a:rPr lang="fr-CA" altLang="fr-FR" i="1" noProof="0" dirty="0" smtClean="0"/>
              <a:t>et al. </a:t>
            </a:r>
            <a:r>
              <a:rPr lang="fr-CA" altLang="fr-FR" noProof="0" dirty="0" smtClean="0"/>
              <a:t>EFNS guideline on the </a:t>
            </a:r>
            <a:r>
              <a:rPr lang="fr-CA" altLang="fr-FR" noProof="0" dirty="0" err="1" smtClean="0"/>
              <a:t>drug</a:t>
            </a:r>
            <a:r>
              <a:rPr lang="fr-CA" altLang="fr-FR" noProof="0" dirty="0" smtClean="0"/>
              <a:t> </a:t>
            </a:r>
            <a:r>
              <a:rPr lang="fr-CA" altLang="fr-FR" noProof="0" dirty="0" err="1" smtClean="0"/>
              <a:t>treatment</a:t>
            </a:r>
            <a:r>
              <a:rPr lang="fr-CA" altLang="fr-FR" noProof="0" dirty="0" smtClean="0"/>
              <a:t> of migraine – </a:t>
            </a:r>
            <a:r>
              <a:rPr lang="fr-CA" altLang="fr-FR" noProof="0" dirty="0" err="1" smtClean="0"/>
              <a:t>revised</a:t>
            </a:r>
            <a:r>
              <a:rPr lang="fr-CA" altLang="fr-FR" noProof="0" dirty="0" smtClean="0"/>
              <a:t> report of an EFNS </a:t>
            </a:r>
            <a:r>
              <a:rPr lang="fr-CA" altLang="fr-FR" noProof="0" dirty="0" err="1" smtClean="0"/>
              <a:t>task</a:t>
            </a:r>
            <a:r>
              <a:rPr lang="fr-CA" altLang="fr-FR" noProof="0" dirty="0" smtClean="0"/>
              <a:t> force. </a:t>
            </a:r>
            <a:r>
              <a:rPr lang="fr-CA" altLang="fr-FR" i="1" noProof="0" dirty="0" err="1" smtClean="0"/>
              <a:t>Eur</a:t>
            </a:r>
            <a:r>
              <a:rPr lang="fr-CA" altLang="fr-FR" i="1" noProof="0" dirty="0" smtClean="0"/>
              <a:t> J </a:t>
            </a:r>
            <a:r>
              <a:rPr lang="fr-CA" altLang="fr-FR" i="1" noProof="0" dirty="0" err="1" smtClean="0"/>
              <a:t>Neurol</a:t>
            </a:r>
            <a:r>
              <a:rPr lang="fr-CA" altLang="fr-FR" i="1" noProof="0" dirty="0" smtClean="0"/>
              <a:t>.</a:t>
            </a:r>
            <a:r>
              <a:rPr lang="fr-CA" altLang="fr-FR" noProof="0" dirty="0" smtClean="0"/>
              <a:t> 2009;16(9):968-81. </a:t>
            </a:r>
          </a:p>
          <a:p>
            <a:pPr eaLnBrk="1" hangingPunct="1">
              <a:spcBef>
                <a:spcPct val="0"/>
              </a:spcBef>
              <a:spcAft>
                <a:spcPts val="600"/>
              </a:spcAft>
            </a:pPr>
            <a:endParaRPr lang="fr-CA" altLang="fr-FR" noProof="0" dirty="0" smtClean="0"/>
          </a:p>
          <a:p>
            <a:pPr eaLnBrk="1" hangingPunct="1">
              <a:spcBef>
                <a:spcPct val="0"/>
              </a:spcBef>
              <a:spcAft>
                <a:spcPts val="600"/>
              </a:spcAft>
            </a:pPr>
            <a:endParaRPr lang="fr-CA" altLang="fr-FR" noProof="0" dirty="0"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D29059-F3C3-43CD-A86A-706A0D5A5B10}" type="slidenum">
              <a:rPr lang="en-CA" altLang="fr-FR" smtClean="0"/>
              <a:pPr fontAlgn="base">
                <a:spcBef>
                  <a:spcPct val="0"/>
                </a:spcBef>
                <a:spcAft>
                  <a:spcPct val="0"/>
                </a:spcAft>
                <a:defRPr/>
              </a:pPr>
              <a:t>80</a:t>
            </a:fld>
            <a:endParaRPr lang="en-CA" altLang="fr-F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fr-CA" altLang="fr-FR" b="1" dirty="0" err="1" smtClean="0"/>
              <a:t>Speaker’s</a:t>
            </a:r>
            <a:r>
              <a:rPr lang="fr-CA" altLang="fr-FR" b="1" dirty="0" smtClean="0"/>
              <a:t> Notes</a:t>
            </a:r>
          </a:p>
          <a:p>
            <a:pPr eaLnBrk="1" hangingPunct="1">
              <a:spcBef>
                <a:spcPct val="0"/>
              </a:spcBef>
              <a:spcAft>
                <a:spcPts val="600"/>
              </a:spcAft>
            </a:pPr>
            <a:r>
              <a:rPr lang="fr-CA" altLang="fr-FR" noProof="0" dirty="0" smtClean="0"/>
              <a:t>Cette diapositive répertorie les médicaments qui peuvent</a:t>
            </a:r>
            <a:r>
              <a:rPr lang="fr-CA" altLang="fr-FR" baseline="0" noProof="0" dirty="0" smtClean="0"/>
              <a:t> être utilisés pour la prophylaxie anti-migraine selon les directives de la Fédération européenne des sociétés de neurologie</a:t>
            </a:r>
            <a:r>
              <a:rPr lang="fr-CA" altLang="fr-FR" dirty="0" smtClean="0"/>
              <a:t>. </a:t>
            </a:r>
          </a:p>
          <a:p>
            <a:pPr eaLnBrk="1" hangingPunct="1">
              <a:spcBef>
                <a:spcPct val="0"/>
              </a:spcBef>
              <a:spcAft>
                <a:spcPts val="600"/>
              </a:spcAft>
            </a:pPr>
            <a:r>
              <a:rPr lang="fr-CA" altLang="fr-FR" b="1" dirty="0" err="1" smtClean="0"/>
              <a:t>Reference</a:t>
            </a:r>
            <a:endParaRPr lang="fr-CA" altLang="fr-FR" b="1" dirty="0" smtClean="0"/>
          </a:p>
          <a:p>
            <a:pPr eaLnBrk="1" hangingPunct="1">
              <a:spcBef>
                <a:spcPct val="0"/>
              </a:spcBef>
              <a:spcAft>
                <a:spcPts val="600"/>
              </a:spcAft>
            </a:pPr>
            <a:r>
              <a:rPr lang="fr-CA" altLang="fr-FR" dirty="0" err="1" smtClean="0"/>
              <a:t>Evers</a:t>
            </a:r>
            <a:r>
              <a:rPr lang="fr-CA" altLang="fr-FR" dirty="0" smtClean="0"/>
              <a:t> S, </a:t>
            </a:r>
            <a:r>
              <a:rPr lang="fr-CA" altLang="fr-FR" dirty="0" err="1" smtClean="0"/>
              <a:t>Afra</a:t>
            </a:r>
            <a:r>
              <a:rPr lang="fr-CA" altLang="fr-FR" dirty="0" smtClean="0"/>
              <a:t> J, </a:t>
            </a:r>
            <a:r>
              <a:rPr lang="fr-CA" altLang="fr-FR" dirty="0" err="1" smtClean="0"/>
              <a:t>Frese</a:t>
            </a:r>
            <a:r>
              <a:rPr lang="fr-CA" altLang="fr-FR" dirty="0" smtClean="0"/>
              <a:t> A </a:t>
            </a:r>
            <a:r>
              <a:rPr lang="fr-CA" altLang="fr-FR" i="1" dirty="0" smtClean="0"/>
              <a:t>et al. </a:t>
            </a:r>
            <a:r>
              <a:rPr lang="fr-CA" altLang="fr-FR" dirty="0" smtClean="0"/>
              <a:t>EFNS guideline on the </a:t>
            </a:r>
            <a:r>
              <a:rPr lang="fr-CA" altLang="fr-FR" dirty="0" err="1" smtClean="0"/>
              <a:t>drug</a:t>
            </a:r>
            <a:r>
              <a:rPr lang="fr-CA" altLang="fr-FR" dirty="0" smtClean="0"/>
              <a:t> </a:t>
            </a:r>
            <a:r>
              <a:rPr lang="fr-CA" altLang="fr-FR" dirty="0" err="1" smtClean="0"/>
              <a:t>treatment</a:t>
            </a:r>
            <a:r>
              <a:rPr lang="fr-CA" altLang="fr-FR" dirty="0" smtClean="0"/>
              <a:t> of migraine – </a:t>
            </a:r>
            <a:r>
              <a:rPr lang="fr-CA" altLang="fr-FR" dirty="0" err="1" smtClean="0"/>
              <a:t>revised</a:t>
            </a:r>
            <a:r>
              <a:rPr lang="fr-CA" altLang="fr-FR" dirty="0" smtClean="0"/>
              <a:t> report of an EFNS </a:t>
            </a:r>
            <a:r>
              <a:rPr lang="fr-CA" altLang="fr-FR" dirty="0" err="1" smtClean="0"/>
              <a:t>task</a:t>
            </a:r>
            <a:r>
              <a:rPr lang="fr-CA" altLang="fr-FR" dirty="0" smtClean="0"/>
              <a:t> force. </a:t>
            </a:r>
            <a:r>
              <a:rPr lang="fr-CA" altLang="fr-FR" i="1" dirty="0" err="1" smtClean="0"/>
              <a:t>Eur</a:t>
            </a:r>
            <a:r>
              <a:rPr lang="fr-CA" altLang="fr-FR" i="1" dirty="0" smtClean="0"/>
              <a:t> J </a:t>
            </a:r>
            <a:r>
              <a:rPr lang="fr-CA" altLang="fr-FR" i="1" dirty="0" err="1" smtClean="0"/>
              <a:t>Neurol</a:t>
            </a:r>
            <a:r>
              <a:rPr lang="fr-CA" altLang="fr-FR" i="1" dirty="0" smtClean="0"/>
              <a:t>.</a:t>
            </a:r>
            <a:r>
              <a:rPr lang="fr-CA" altLang="fr-FR" dirty="0" smtClean="0"/>
              <a:t> 2009;16(9):968-81. </a:t>
            </a:r>
          </a:p>
          <a:p>
            <a:pPr eaLnBrk="1" hangingPunct="1">
              <a:spcBef>
                <a:spcPct val="0"/>
              </a:spcBef>
            </a:pPr>
            <a:endParaRPr lang="fr-CA" altLang="fr-FR" dirty="0" smtClean="0"/>
          </a:p>
          <a:p>
            <a:pPr eaLnBrk="1" hangingPunct="1">
              <a:spcBef>
                <a:spcPct val="0"/>
              </a:spcBef>
            </a:pPr>
            <a:endParaRPr lang="fr-CA" altLang="fr-FR" dirty="0" smtClean="0"/>
          </a:p>
          <a:p>
            <a:pPr eaLnBrk="1" hangingPunct="1">
              <a:spcBef>
                <a:spcPct val="0"/>
              </a:spcBef>
            </a:pPr>
            <a:endParaRPr lang="fr-CA" altLang="fr-FR" dirty="0"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AD8291-B96E-4BE6-AFC0-25BAE4628CAB}" type="slidenum">
              <a:rPr lang="en-CA" altLang="fr-FR" smtClean="0"/>
              <a:pPr fontAlgn="base">
                <a:spcBef>
                  <a:spcPct val="0"/>
                </a:spcBef>
                <a:spcAft>
                  <a:spcPct val="0"/>
                </a:spcAft>
                <a:defRPr/>
              </a:pPr>
              <a:t>81</a:t>
            </a:fld>
            <a:endParaRPr lang="en-CA" altLang="fr-F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fr-CA" altLang="en-US" b="1" noProof="0" dirty="0" err="1" smtClean="0"/>
              <a:t>Speaker’s</a:t>
            </a:r>
            <a:r>
              <a:rPr lang="fr-CA" altLang="en-US" b="1" noProof="0" dirty="0" smtClean="0"/>
              <a:t> Notes</a:t>
            </a:r>
          </a:p>
          <a:p>
            <a:pPr>
              <a:spcBef>
                <a:spcPct val="0"/>
              </a:spcBef>
              <a:spcAft>
                <a:spcPts val="600"/>
              </a:spcAft>
            </a:pPr>
            <a:r>
              <a:rPr lang="fr-CA" altLang="en-US" noProof="0" dirty="0" smtClean="0"/>
              <a:t>Cette</a:t>
            </a:r>
            <a:r>
              <a:rPr lang="fr-CA" altLang="en-US" baseline="0" noProof="0" dirty="0" smtClean="0"/>
              <a:t> diapositive résume les messages-clés de cette activité d’apprentissage « Comprendre la migraine »</a:t>
            </a:r>
            <a:r>
              <a:rPr lang="fr-CA" altLang="en-US" noProof="0" dirty="0" smtClean="0"/>
              <a:t>.</a:t>
            </a:r>
          </a:p>
        </p:txBody>
      </p:sp>
      <p:sp>
        <p:nvSpPr>
          <p:cNvPr id="4" name="Slide Number Placeholder 3"/>
          <p:cNvSpPr>
            <a:spLocks noGrp="1"/>
          </p:cNvSpPr>
          <p:nvPr>
            <p:ph type="sldNum" sz="quarter" idx="5"/>
          </p:nvPr>
        </p:nvSpPr>
        <p:spPr/>
        <p:txBody>
          <a:bodyPr/>
          <a:lstStyle/>
          <a:p>
            <a:pPr>
              <a:defRPr/>
            </a:pPr>
            <a:fld id="{76CC4F57-15AE-4E7B-8AC9-D5E7C0F3F290}" type="slidenum">
              <a:rPr lang="en-CA" smtClean="0">
                <a:solidFill>
                  <a:prstClr val="black"/>
                </a:solidFill>
              </a:rPr>
              <a:pPr>
                <a:defRPr/>
              </a:pPr>
              <a:t>82</a:t>
            </a:fld>
            <a:endParaRPr lang="en-CA" dirty="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CA" altLang="en-US" b="1" smtClean="0"/>
              <a:t>Speaker’s Notes</a:t>
            </a:r>
          </a:p>
          <a:p>
            <a:pPr>
              <a:spcBef>
                <a:spcPct val="0"/>
              </a:spcBef>
              <a:spcAft>
                <a:spcPts val="600"/>
              </a:spcAft>
            </a:pPr>
            <a:r>
              <a:rPr lang="en-CA" altLang="en-US" smtClean="0"/>
              <a:t>This slide summarizes the key messages of this “Know Migraine” learning activity.</a:t>
            </a:r>
          </a:p>
        </p:txBody>
      </p:sp>
      <p:sp>
        <p:nvSpPr>
          <p:cNvPr id="4" name="Slide Number Placeholder 3"/>
          <p:cNvSpPr>
            <a:spLocks noGrp="1"/>
          </p:cNvSpPr>
          <p:nvPr>
            <p:ph type="sldNum" sz="quarter" idx="5"/>
          </p:nvPr>
        </p:nvSpPr>
        <p:spPr/>
        <p:txBody>
          <a:bodyPr/>
          <a:lstStyle/>
          <a:p>
            <a:pPr>
              <a:defRPr/>
            </a:pPr>
            <a:fld id="{27531332-BAFD-4B33-92F7-5474BA63FDEB}" type="slidenum">
              <a:rPr lang="en-CA" smtClean="0">
                <a:solidFill>
                  <a:prstClr val="black"/>
                </a:solidFill>
              </a:rPr>
              <a:pPr>
                <a:defRPr/>
              </a:pPr>
              <a:t>83</a:t>
            </a:fld>
            <a:endParaRPr lang="en-CA" dirty="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CA" altLang="en-US" b="1" smtClean="0"/>
              <a:t>Speaker’s Notes</a:t>
            </a:r>
          </a:p>
          <a:p>
            <a:pPr>
              <a:spcBef>
                <a:spcPct val="0"/>
              </a:spcBef>
              <a:spcAft>
                <a:spcPts val="600"/>
              </a:spcAft>
            </a:pPr>
            <a:r>
              <a:rPr lang="en-CA" altLang="en-US" smtClean="0"/>
              <a:t>This slide summarizes the key messages of this “Know Migraine” learning activity.</a:t>
            </a:r>
          </a:p>
        </p:txBody>
      </p:sp>
      <p:sp>
        <p:nvSpPr>
          <p:cNvPr id="4" name="Slide Number Placeholder 3"/>
          <p:cNvSpPr>
            <a:spLocks noGrp="1"/>
          </p:cNvSpPr>
          <p:nvPr>
            <p:ph type="sldNum" sz="quarter" idx="5"/>
          </p:nvPr>
        </p:nvSpPr>
        <p:spPr/>
        <p:txBody>
          <a:bodyPr/>
          <a:lstStyle/>
          <a:p>
            <a:pPr>
              <a:defRPr/>
            </a:pPr>
            <a:fld id="{4FCAB668-7F5C-4123-9B3F-65C938332AB1}" type="slidenum">
              <a:rPr lang="en-CA" smtClean="0">
                <a:solidFill>
                  <a:prstClr val="black"/>
                </a:solidFill>
              </a:rPr>
              <a:pPr>
                <a:defRPr/>
              </a:pPr>
              <a:t>84</a:t>
            </a:fld>
            <a:endParaRPr lang="en-CA" dirty="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CA" altLang="en-US" b="1" smtClean="0"/>
              <a:t>Speaker’s Notes</a:t>
            </a:r>
          </a:p>
          <a:p>
            <a:pPr>
              <a:spcBef>
                <a:spcPct val="0"/>
              </a:spcBef>
              <a:spcAft>
                <a:spcPts val="600"/>
              </a:spcAft>
            </a:pPr>
            <a:r>
              <a:rPr lang="en-CA" altLang="en-US" smtClean="0"/>
              <a:t>This slide summarizes the key messages of this “Know Migraine” learning activity.</a:t>
            </a:r>
          </a:p>
        </p:txBody>
      </p:sp>
      <p:sp>
        <p:nvSpPr>
          <p:cNvPr id="4" name="Slide Number Placeholder 3"/>
          <p:cNvSpPr>
            <a:spLocks noGrp="1"/>
          </p:cNvSpPr>
          <p:nvPr>
            <p:ph type="sldNum" sz="quarter" idx="5"/>
          </p:nvPr>
        </p:nvSpPr>
        <p:spPr/>
        <p:txBody>
          <a:bodyPr/>
          <a:lstStyle/>
          <a:p>
            <a:pPr>
              <a:defRPr/>
            </a:pPr>
            <a:fld id="{AE12FF55-1EAB-4077-B612-390B2D432389}" type="slidenum">
              <a:rPr lang="en-CA" smtClean="0">
                <a:solidFill>
                  <a:prstClr val="black"/>
                </a:solidFill>
              </a:rPr>
              <a:pPr>
                <a:defRPr/>
              </a:pPr>
              <a:t>85</a:t>
            </a:fld>
            <a:endParaRPr lang="en-CA" dirty="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CA" altLang="en-US" b="1" smtClean="0"/>
              <a:t>Speaker’s Notes</a:t>
            </a:r>
          </a:p>
          <a:p>
            <a:pPr>
              <a:spcBef>
                <a:spcPct val="0"/>
              </a:spcBef>
              <a:spcAft>
                <a:spcPts val="600"/>
              </a:spcAft>
            </a:pPr>
            <a:r>
              <a:rPr lang="en-CA" altLang="en-US" smtClean="0"/>
              <a:t>This slide summarizes the key messages of this “Know Migraine” learning activity.</a:t>
            </a:r>
          </a:p>
        </p:txBody>
      </p:sp>
      <p:sp>
        <p:nvSpPr>
          <p:cNvPr id="4" name="Slide Number Placeholder 3"/>
          <p:cNvSpPr>
            <a:spLocks noGrp="1"/>
          </p:cNvSpPr>
          <p:nvPr>
            <p:ph type="sldNum" sz="quarter" idx="5"/>
          </p:nvPr>
        </p:nvSpPr>
        <p:spPr/>
        <p:txBody>
          <a:bodyPr/>
          <a:lstStyle/>
          <a:p>
            <a:pPr>
              <a:defRPr/>
            </a:pPr>
            <a:fld id="{AAF0C616-AEE2-4148-ADD8-D4D2046BFFC1}" type="slidenum">
              <a:rPr lang="en-CA" smtClean="0">
                <a:solidFill>
                  <a:prstClr val="black"/>
                </a:solidFill>
              </a:rPr>
              <a:pPr>
                <a:defRPr/>
              </a:pPr>
              <a:t>86</a:t>
            </a:fld>
            <a:endParaRPr lang="en-CA" dirty="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600"/>
              </a:spcAft>
            </a:pPr>
            <a:r>
              <a:rPr lang="en-CA" altLang="en-US" b="1" smtClean="0"/>
              <a:t>Speaker’s Notes</a:t>
            </a:r>
          </a:p>
          <a:p>
            <a:pPr>
              <a:spcBef>
                <a:spcPct val="0"/>
              </a:spcBef>
              <a:spcAft>
                <a:spcPts val="600"/>
              </a:spcAft>
            </a:pPr>
            <a:r>
              <a:rPr lang="en-CA" altLang="en-US" smtClean="0"/>
              <a:t>This slide summarizes the key messages of this “Know Migraine” learning activity.</a:t>
            </a:r>
          </a:p>
        </p:txBody>
      </p:sp>
      <p:sp>
        <p:nvSpPr>
          <p:cNvPr id="4" name="Slide Number Placeholder 3"/>
          <p:cNvSpPr>
            <a:spLocks noGrp="1"/>
          </p:cNvSpPr>
          <p:nvPr>
            <p:ph type="sldNum" sz="quarter" idx="5"/>
          </p:nvPr>
        </p:nvSpPr>
        <p:spPr/>
        <p:txBody>
          <a:bodyPr/>
          <a:lstStyle/>
          <a:p>
            <a:pPr>
              <a:defRPr/>
            </a:pPr>
            <a:fld id="{DA399D7E-0D7B-47BE-9F0B-7CB06391856E}" type="slidenum">
              <a:rPr lang="en-CA" smtClean="0">
                <a:solidFill>
                  <a:prstClr val="black"/>
                </a:solidFill>
              </a:rPr>
              <a:pPr>
                <a:defRPr/>
              </a:pPr>
              <a:t>87</a:t>
            </a:fld>
            <a:endParaRPr lang="en-CA"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600"/>
              </a:spcAft>
            </a:pPr>
            <a:r>
              <a:rPr lang="en-CA" altLang="fr-FR" b="1" dirty="0" smtClean="0"/>
              <a:t>Speaker’s Notes</a:t>
            </a:r>
          </a:p>
          <a:p>
            <a:pPr eaLnBrk="1" hangingPunct="1">
              <a:spcBef>
                <a:spcPct val="0"/>
              </a:spcBef>
              <a:spcAft>
                <a:spcPts val="600"/>
              </a:spcAft>
            </a:pPr>
            <a:r>
              <a:rPr lang="fr-CA" altLang="en-US" dirty="0" smtClean="0"/>
              <a:t>Posez la question indiquée sur la diapositive aux participants pour susciter la discussion. </a:t>
            </a:r>
            <a:br>
              <a:rPr lang="fr-CA" altLang="en-US" dirty="0" smtClean="0"/>
            </a:br>
            <a:r>
              <a:rPr lang="fr-CA" altLang="en-US" dirty="0" smtClean="0"/>
              <a:t>Suggérez de faire un sondage</a:t>
            </a:r>
            <a:r>
              <a:rPr lang="en-CA" altLang="fr-FR" dirty="0" smtClean="0"/>
              <a:t>.</a:t>
            </a:r>
          </a:p>
          <a:p>
            <a:pPr eaLnBrk="1" hangingPunct="1">
              <a:spcBef>
                <a:spcPct val="0"/>
              </a:spcBef>
              <a:spcAft>
                <a:spcPts val="600"/>
              </a:spcAft>
            </a:pPr>
            <a:endParaRPr lang="en-US" altLang="fr-FR" dirty="0"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775128-BAC5-4104-ACDC-57B3D23F890F}" type="slidenum">
              <a:rPr lang="en-CA" altLang="fr-FR" smtClean="0"/>
              <a:pPr fontAlgn="base">
                <a:spcBef>
                  <a:spcPct val="0"/>
                </a:spcBef>
                <a:spcAft>
                  <a:spcPct val="0"/>
                </a:spcAft>
                <a:defRPr/>
              </a:pPr>
              <a:t>9</a:t>
            </a:fld>
            <a:endParaRPr lang="en-CA"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F9B868D-2114-4FF0-8E1B-213394007A2D}"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3F27030-B04B-4F10-8C8D-8892BABAFCBA}"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ED50EED-13BE-44E2-A832-5DF8E53B193B}"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4C86B9E-48F3-4BF2-8551-BC07D7AC60A4}"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AE14BA7-4754-49F6-A221-BA18EB04E877}"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2CE9441-0D33-495C-BE32-8EBF8A1DD9AA}"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3700" y="263525"/>
            <a:ext cx="8356600" cy="1143000"/>
          </a:xfrm>
        </p:spPr>
        <p:txBody>
          <a:bodyPr rtlCol="0">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sz="half" idx="1"/>
          </p:nvPr>
        </p:nvSpPr>
        <p:spPr>
          <a:xfrm>
            <a:off x="457200" y="1600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600200"/>
            <a:ext cx="3810000" cy="4114800"/>
          </a:xfrm>
        </p:spPr>
        <p:txBody>
          <a:bodyPr rtlCol="0">
            <a:normAutofit/>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fld id="{0CB11F39-4A8B-447D-9364-D65B41948ADA}" type="datetime8">
              <a:rPr lang="en-US"/>
              <a:pPr>
                <a:defRPr/>
              </a:pPr>
              <a:t>12/8/2015 1:36 PM</a:t>
            </a:fld>
            <a:endParaRPr lang="zh-TW" altLang="en-GB"/>
          </a:p>
        </p:txBody>
      </p:sp>
      <p:sp>
        <p:nvSpPr>
          <p:cNvPr id="6" name="Rectangle 5"/>
          <p:cNvSpPr>
            <a:spLocks noGrp="1" noChangeArrowheads="1"/>
          </p:cNvSpPr>
          <p:nvPr>
            <p:ph type="ftr" sz="quarter" idx="11"/>
          </p:nvPr>
        </p:nvSpPr>
        <p:spPr/>
        <p:txBody>
          <a:bodyPr/>
          <a:lstStyle>
            <a:lvl1pPr>
              <a:defRPr/>
            </a:lvl1pPr>
          </a:lstStyle>
          <a:p>
            <a:pPr>
              <a:defRPr/>
            </a:pPr>
            <a:endParaRPr lang="en-GB" altLang="zh-TW"/>
          </a:p>
        </p:txBody>
      </p:sp>
      <p:sp>
        <p:nvSpPr>
          <p:cNvPr id="7" name="Rectangle 6"/>
          <p:cNvSpPr>
            <a:spLocks noGrp="1" noChangeArrowheads="1"/>
          </p:cNvSpPr>
          <p:nvPr>
            <p:ph type="sldNum" sz="quarter" idx="12"/>
          </p:nvPr>
        </p:nvSpPr>
        <p:spPr/>
        <p:txBody>
          <a:bodyPr/>
          <a:lstStyle>
            <a:lvl1pPr>
              <a:defRPr/>
            </a:lvl1pPr>
          </a:lstStyle>
          <a:p>
            <a:pPr>
              <a:defRPr/>
            </a:pPr>
            <a:fld id="{55052DE2-9DCF-4224-AFDA-20984097EC7C}" type="slidenum">
              <a:rPr lang="zh-TW" altLang="en-GB"/>
              <a:pPr>
                <a:defRPr/>
              </a:pPr>
              <a:t>‹#›</a:t>
            </a:fld>
            <a:endParaRPr lang="en-GB"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1075" y="311150"/>
            <a:ext cx="8701088" cy="1047750"/>
          </a:xfrm>
          <a:prstGeom prst="rect">
            <a:avLst/>
          </a:prstGeom>
        </p:spPr>
        <p:txBody>
          <a:bodyPr rtlCol="0">
            <a:normAutofit/>
          </a:bodyPr>
          <a:lstStyle>
            <a:lvl1pPr>
              <a:defRPr lang="en-AU"/>
            </a:lvl1pPr>
          </a:lstStyle>
          <a:p>
            <a:pPr lvl="0"/>
            <a:r>
              <a:rPr lang="en-US" smtClean="0"/>
              <a:t>Click to edit Master title style</a:t>
            </a:r>
            <a:endParaRPr lang="en-AU"/>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2250" y="527050"/>
            <a:ext cx="8688388" cy="614363"/>
          </a:xfrm>
        </p:spPr>
        <p:txBody>
          <a:bodyPr rtlCol="0">
            <a:normAutofit/>
          </a:bodyPr>
          <a:lstStyle>
            <a:lvl1pPr>
              <a:defRPr lang="en-US"/>
            </a:lvl1pPr>
          </a:lstStyle>
          <a:p>
            <a:pPr lvl="0"/>
            <a:r>
              <a:rPr lang="en-US" smtClean="0"/>
              <a:t>Click to edit Master title style</a:t>
            </a:r>
            <a:endParaRPr lang="en-US"/>
          </a:p>
        </p:txBody>
      </p:sp>
      <p:sp>
        <p:nvSpPr>
          <p:cNvPr id="3" name="Chart Placeholder 2"/>
          <p:cNvSpPr>
            <a:spLocks noGrp="1"/>
          </p:cNvSpPr>
          <p:nvPr>
            <p:ph type="chart" idx="1"/>
          </p:nvPr>
        </p:nvSpPr>
        <p:spPr>
          <a:xfrm>
            <a:off x="458788" y="1604963"/>
            <a:ext cx="8431212" cy="4529137"/>
          </a:xfrm>
        </p:spPr>
        <p:txBody>
          <a:bodyPr rtlCol="0">
            <a:normAutofit/>
          </a:bodyPr>
          <a:lstStyle/>
          <a:p>
            <a:pPr lvl="0"/>
            <a:endParaRPr lang="en-US" noProof="0"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F69128CC-DBC6-4503-A7BC-218C444F3FA2}"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3702818E-7593-468D-A19B-F4F68F222562}"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3C4297F4-2141-483C-8357-9F2F5A53E852}"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1325" y="1601788"/>
            <a:ext cx="847407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06408"/>
            <a:ext cx="8701088" cy="1047750"/>
          </a:xfrm>
          <a:prstGeom prst="rect">
            <a:avLst/>
          </a:prstGeom>
        </p:spPr>
        <p:txBody>
          <a:bodyPr rtlCol="0">
            <a:normAutofit/>
          </a:bodyPr>
          <a:lstStyle>
            <a:lvl1pPr>
              <a:defRPr lang="en-AU"/>
            </a:lvl1pPr>
          </a:lstStyle>
          <a:p>
            <a:pPr lvl="0"/>
            <a:r>
              <a:rPr lang="en-US" dirty="0" smtClean="0"/>
              <a:t>Click to edit Master title style</a:t>
            </a:r>
            <a:endParaRPr lang="en-AU"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69F544A8-1503-44C2-97FE-9D27CF2BE47D}"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a:xfrm>
            <a:off x="457200" y="160972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D7CF2A23-F8CA-46E0-BE61-C6DEFFEA0D77}"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47FC08B-F7C2-4467-B29E-9821BB674516}" type="slidenum">
              <a:rPr lang="en-CA"/>
              <a:pPr>
                <a:defRPr/>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AD1E441D-FC43-4D38-B7D6-32BB40234B86}"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3256CE76-20B7-4D70-B9F3-B74F82171139}"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9771B0FC-6DE7-4714-8670-C02CFDA2B7FB}"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61938"/>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76689AD3-7F90-4177-A337-7F48CEFF2A65}"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
        <p:nvSpPr>
          <p:cNvPr id="5" name="Slide Number Placeholder 4"/>
          <p:cNvSpPr>
            <a:spLocks noGrp="1"/>
          </p:cNvSpPr>
          <p:nvPr>
            <p:ph type="sldNum" sz="quarter" idx="12"/>
          </p:nvPr>
        </p:nvSpPr>
        <p:spPr/>
        <p:txBody>
          <a:bodyPr/>
          <a:lstStyle>
            <a:lvl1pPr>
              <a:defRPr>
                <a:solidFill>
                  <a:prstClr val="white">
                    <a:tint val="75000"/>
                  </a:prstClr>
                </a:solidFill>
              </a:defRPr>
            </a:lvl1pPr>
          </a:lstStyle>
          <a:p>
            <a:pPr>
              <a:defRPr/>
            </a:pPr>
            <a:fld id="{96839340-ADA6-47F1-8C43-47DBB09B8AF4}" type="slidenum">
              <a:rPr lang="en-CA"/>
              <a:pPr>
                <a:defRPr/>
              </a:pPr>
              <a:t>‹#›</a:t>
            </a:fld>
            <a:endParaRPr lang="en-C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74A2480E-5336-4AB8-BA14-B87FBA6F977B}"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5B551DBE-826E-4119-B752-0D2C68349FE6}"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35ED725-9F53-4AC5-8495-12E121323503}" type="slidenum">
              <a:rPr lang="en-CA"/>
              <a:pPr>
                <a:defRPr/>
              </a:pPr>
              <a:t>‹#›</a:t>
            </a:fld>
            <a:endParaRPr lang="en-C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a:xfrm>
            <a:off x="457200" y="160972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BFE1A352-EB49-4520-9578-EEB0BE055370}"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9D6D19-14AC-4598-ACF9-23EFF65F46E6}" type="slidenum">
              <a:rPr lang="en-CA"/>
              <a:pPr>
                <a:defRPr/>
              </a:pPr>
              <a:t>‹#›</a:t>
            </a:fld>
            <a:endParaRPr lang="en-C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5D926D-8EF2-480C-8966-D8C493AD59C9}"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0169805-3AAA-48FF-AAB4-7EF144B295B3}" type="slidenum">
              <a:rPr lang="en-CA"/>
              <a:pPr>
                <a:defRPr/>
              </a:pPr>
              <a:t>‹#›</a:t>
            </a:fld>
            <a:endParaRPr lang="en-C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381D8527-BD7B-4370-987A-7C1DD2AF0785}"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5835E3B-67B8-489A-A0B5-9A238DD0700E}" type="slidenum">
              <a:rPr lang="en-CA"/>
              <a:pPr>
                <a:defRPr/>
              </a:pPr>
              <a:t>‹#›</a:t>
            </a:fld>
            <a:endParaRPr lang="en-C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A40548EC-8193-4C97-AE08-806E11FD9374}" type="datetimeFigureOut">
              <a:rPr lang="en-CA"/>
              <a:pPr>
                <a:defRPr/>
              </a:pPr>
              <a:t>08/12/2015</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F4DE817-84DE-44DC-A37A-0A4CEC7BAFBA}"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7BD855-28A1-4BF1-A013-26DCD4672C50}"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A666A6F-9FD5-4146-9A14-A4DE16DA73B5}" type="slidenum">
              <a:rPr lang="en-CA"/>
              <a:pPr>
                <a:defRPr/>
              </a:pPr>
              <a:t>‹#›</a:t>
            </a:fld>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C9803E4-A615-4E90-9BCB-D1BD27809C8A}" type="datetimeFigureOut">
              <a:rPr lang="en-CA"/>
              <a:pPr>
                <a:defRPr/>
              </a:pPr>
              <a:t>08/12/2015</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B0DF74B8-5B45-4BA1-BB60-C731CA3139C3}" type="slidenum">
              <a:rPr lang="en-CA"/>
              <a:pPr>
                <a:defRPr/>
              </a:pPr>
              <a:t>‹#›</a:t>
            </a:fld>
            <a:endParaRPr lang="en-C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40FF05-8EA9-49B6-A0BC-19AF2BE00254}" type="datetimeFigureOut">
              <a:rPr lang="en-CA"/>
              <a:pPr>
                <a:defRPr/>
              </a:pPr>
              <a:t>08/12/2015</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6E254AD-C4BB-4E46-809C-B91D26A6588D}" type="slidenum">
              <a:rPr lang="en-CA"/>
              <a:pPr>
                <a:defRPr/>
              </a:pPr>
              <a:t>‹#›</a:t>
            </a:fld>
            <a:endParaRPr lang="en-CA"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A5C143-A91D-461C-B917-7FE74866D7D4}"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F993CF9-E5BF-4AD0-96A7-6CB167F7DE4F}" type="slidenum">
              <a:rPr lang="en-CA"/>
              <a:pPr>
                <a:defRPr/>
              </a:pPr>
              <a:t>‹#›</a:t>
            </a:fld>
            <a:endParaRPr lang="en-C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436AA4-CC2D-44E6-AFE3-E87558373DD5}"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93F3F79-7103-487D-9E80-7E6EC11E389D}" type="slidenum">
              <a:rPr lang="en-CA"/>
              <a:pPr>
                <a:defRPr/>
              </a:pPr>
              <a:t>‹#›</a:t>
            </a:fld>
            <a:endParaRPr lang="en-CA"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CBB2CF3-7D1F-4DB0-8C43-DE870DD06473}"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6650647-BEC2-4F5C-8590-E8F847405ADC}" type="slidenum">
              <a:rPr lang="en-CA"/>
              <a:pPr>
                <a:defRPr/>
              </a:pPr>
              <a:t>‹#›</a:t>
            </a:fld>
            <a:endParaRPr lang="en-CA"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FAD289F-1CC5-4280-B99B-B81FAE94392C}" type="datetimeFigureOut">
              <a:rPr lang="en-CA"/>
              <a:pPr>
                <a:defRPr/>
              </a:pPr>
              <a:t>08/12/2015</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7AA1253-19AA-4169-8C06-AC9A47409067}" type="slidenum">
              <a:rPr lang="en-CA"/>
              <a:pPr>
                <a:defRPr/>
              </a:pPr>
              <a:t>‹#›</a:t>
            </a:fld>
            <a:endParaRPr lang="en-C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3700" y="263525"/>
            <a:ext cx="8356600" cy="1143000"/>
          </a:xfrm>
        </p:spPr>
        <p:txBody>
          <a:bodyPr rtlCol="0">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sz="half" idx="1"/>
          </p:nvPr>
        </p:nvSpPr>
        <p:spPr>
          <a:xfrm>
            <a:off x="457200" y="1600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600200"/>
            <a:ext cx="3810000" cy="4114800"/>
          </a:xfrm>
        </p:spPr>
        <p:txBody>
          <a:bodyPr rtlCol="0">
            <a:normAutofit/>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fld id="{0CB11F39-4A8B-447D-9364-D65B41948ADA}" type="datetime8">
              <a:rPr lang="en-US"/>
              <a:pPr>
                <a:defRPr/>
              </a:pPr>
              <a:t>12/8/2015 1:36 PM</a:t>
            </a:fld>
            <a:endParaRPr lang="zh-TW" altLang="en-GB"/>
          </a:p>
        </p:txBody>
      </p:sp>
      <p:sp>
        <p:nvSpPr>
          <p:cNvPr id="6" name="Rectangle 5"/>
          <p:cNvSpPr>
            <a:spLocks noGrp="1" noChangeArrowheads="1"/>
          </p:cNvSpPr>
          <p:nvPr>
            <p:ph type="ftr" sz="quarter" idx="11"/>
          </p:nvPr>
        </p:nvSpPr>
        <p:spPr/>
        <p:txBody>
          <a:bodyPr/>
          <a:lstStyle>
            <a:lvl1pPr>
              <a:defRPr/>
            </a:lvl1pPr>
          </a:lstStyle>
          <a:p>
            <a:pPr>
              <a:defRPr/>
            </a:pPr>
            <a:endParaRPr lang="en-GB" altLang="zh-TW"/>
          </a:p>
        </p:txBody>
      </p:sp>
      <p:sp>
        <p:nvSpPr>
          <p:cNvPr id="7" name="Rectangle 6"/>
          <p:cNvSpPr>
            <a:spLocks noGrp="1" noChangeArrowheads="1"/>
          </p:cNvSpPr>
          <p:nvPr>
            <p:ph type="sldNum" sz="quarter" idx="12"/>
          </p:nvPr>
        </p:nvSpPr>
        <p:spPr/>
        <p:txBody>
          <a:bodyPr/>
          <a:lstStyle>
            <a:lvl1pPr>
              <a:defRPr/>
            </a:lvl1pPr>
          </a:lstStyle>
          <a:p>
            <a:pPr>
              <a:defRPr/>
            </a:pPr>
            <a:fld id="{1617BACE-18D3-4FE7-9A57-8BF887FD15DF}" type="slidenum">
              <a:rPr lang="zh-TW" altLang="en-GB"/>
              <a:pPr>
                <a:defRPr/>
              </a:pPr>
              <a:t>‹#›</a:t>
            </a:fld>
            <a:endParaRPr lang="en-GB" altLang="zh-TW"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1075" y="311150"/>
            <a:ext cx="8701088" cy="1047750"/>
          </a:xfrm>
          <a:prstGeom prst="rect">
            <a:avLst/>
          </a:prstGeom>
        </p:spPr>
        <p:txBody>
          <a:bodyPr rtlCol="0">
            <a:normAutofit/>
          </a:bodyPr>
          <a:lstStyle>
            <a:lvl1pPr>
              <a:defRPr lang="en-AU"/>
            </a:lvl1pPr>
          </a:lstStyle>
          <a:p>
            <a:pPr lvl="0"/>
            <a:r>
              <a:rPr lang="en-US" smtClean="0"/>
              <a:t>Click to edit Master title style</a:t>
            </a:r>
            <a:endParaRPr lang="en-AU"/>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2250" y="527050"/>
            <a:ext cx="8688388" cy="614363"/>
          </a:xfrm>
        </p:spPr>
        <p:txBody>
          <a:bodyPr rtlCol="0">
            <a:normAutofit/>
          </a:bodyPr>
          <a:lstStyle>
            <a:lvl1pPr>
              <a:defRPr lang="en-US"/>
            </a:lvl1pPr>
          </a:lstStyle>
          <a:p>
            <a:pPr lvl="0"/>
            <a:r>
              <a:rPr lang="en-US" smtClean="0"/>
              <a:t>Click to edit Master title style</a:t>
            </a:r>
            <a:endParaRPr lang="en-US"/>
          </a:p>
        </p:txBody>
      </p:sp>
      <p:sp>
        <p:nvSpPr>
          <p:cNvPr id="3" name="Chart Placeholder 2"/>
          <p:cNvSpPr>
            <a:spLocks noGrp="1"/>
          </p:cNvSpPr>
          <p:nvPr>
            <p:ph type="chart" idx="1"/>
          </p:nvPr>
        </p:nvSpPr>
        <p:spPr>
          <a:xfrm>
            <a:off x="458788" y="1604963"/>
            <a:ext cx="8431212" cy="4529137"/>
          </a:xfrm>
        </p:spPr>
        <p:txBody>
          <a:bodyPr rtlCol="0">
            <a:normAutofit/>
          </a:bodyPr>
          <a:lstStyle/>
          <a:p>
            <a:pPr lvl="0"/>
            <a:endParaRPr lang="en-US" noProof="0"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EF192A2B-D1C3-4A14-B966-D81FFB8FEF3B}"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D6B4364-F7BC-4BB4-BB31-894C66DDD8B7}"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3301DF6-26B3-4104-89A1-C3EB94419196}" type="slidenum">
              <a:rPr lang="en-CA"/>
              <a:pPr>
                <a:defRPr/>
              </a:pPr>
              <a:t>‹#›</a:t>
            </a:fld>
            <a:endParaRPr lang="en-C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A04D1CEF-9DA9-4070-B23E-C9E6CB7A30B9}"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30914E6A-ABBC-4406-830D-7F9EDD3095BE}"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1325" y="1601788"/>
            <a:ext cx="847407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06408"/>
            <a:ext cx="8701088" cy="1047750"/>
          </a:xfrm>
          <a:prstGeom prst="rect">
            <a:avLst/>
          </a:prstGeom>
        </p:spPr>
        <p:txBody>
          <a:bodyPr rtlCol="0">
            <a:normAutofit/>
          </a:bodyPr>
          <a:lstStyle>
            <a:lvl1pPr>
              <a:defRPr lang="en-AU"/>
            </a:lvl1pPr>
          </a:lstStyle>
          <a:p>
            <a:pPr lvl="0"/>
            <a:r>
              <a:rPr lang="en-US" dirty="0" smtClean="0"/>
              <a:t>Click to edit Master title style</a:t>
            </a:r>
            <a:endParaRPr lang="en-AU" dirty="0"/>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537874A1-0C8D-4FB3-922A-AE8E4702BEB0}"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FEE6E156-1875-4122-B8FC-14C15E0CA3D7}"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E44921D7-027C-4477-B872-F79F066C8535}"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4330C68D-1B25-442E-A63A-A93AC86D038E}"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61938"/>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CF54226D-91C0-4D5A-A138-97A91958DA67}"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
        <p:nvSpPr>
          <p:cNvPr id="5" name="Slide Number Placeholder 4"/>
          <p:cNvSpPr>
            <a:spLocks noGrp="1"/>
          </p:cNvSpPr>
          <p:nvPr>
            <p:ph type="sldNum" sz="quarter" idx="12"/>
          </p:nvPr>
        </p:nvSpPr>
        <p:spPr/>
        <p:txBody>
          <a:bodyPr/>
          <a:lstStyle>
            <a:lvl1pPr>
              <a:defRPr>
                <a:solidFill>
                  <a:prstClr val="white">
                    <a:tint val="75000"/>
                  </a:prstClr>
                </a:solidFill>
              </a:defRPr>
            </a:lvl1pPr>
          </a:lstStyle>
          <a:p>
            <a:pPr>
              <a:defRPr/>
            </a:pPr>
            <a:fld id="{7DE55779-F41A-4DE0-AA01-4DB9DC45C4F4}" type="slidenum">
              <a:rPr lang="en-CA"/>
              <a:pPr>
                <a:defRPr/>
              </a:pPr>
              <a:t>‹#›</a:t>
            </a:fld>
            <a:endParaRPr lang="en-CA"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C0C44C8C-AA5F-4FA2-8828-855A900CD5B6}" type="datetimeFigureOut">
              <a:rPr lang="en-CA"/>
              <a:pPr>
                <a:defRPr/>
              </a:pPr>
              <a:t>08/12/2015</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BC694CF-35CB-401D-9A8A-989B28172AD3}" type="datetimeFigureOut">
              <a:rPr lang="en-CA"/>
              <a:pPr>
                <a:defRPr/>
              </a:pPr>
              <a:t>08/12/2015</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2150106-34AF-4836-A1CC-1BD73C675606}"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7045BCC-AB99-482F-AB7A-59D5333B1B61}" type="datetimeFigureOut">
              <a:rPr lang="en-CA"/>
              <a:pPr>
                <a:defRPr/>
              </a:pPr>
              <a:t>08/12/2015</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9FE8A16-FD13-4152-BF4D-BC89AEF62F84}"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06704A-6243-491C-985C-C788EA576B39}" type="datetimeFigureOut">
              <a:rPr lang="en-CA"/>
              <a:pPr>
                <a:defRPr/>
              </a:pPr>
              <a:t>08/12/2015</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2A3433E-43DA-44D8-B110-5F7EE6409511}"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B071B1-89E3-4DC8-B5FD-B3CFEB607435}"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0FA4FF5-C499-4BBA-8E02-ECB2BC3CA186}"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14305C-069D-4453-99DF-DA541C2F394C}" type="datetimeFigureOut">
              <a:rPr lang="en-CA"/>
              <a:pPr>
                <a:defRPr/>
              </a:pPr>
              <a:t>08/12/2015</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819ED45-EC42-48B4-822E-3B359778E255}"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jpe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26"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br>
              <a:rPr lang="en-US" altLang="en-US" smtClean="0"/>
            </a:br>
            <a:r>
              <a:rPr lang="en-US" altLang="en-US" smtClean="0"/>
              <a:t>xxxxxxxxxx</a:t>
            </a:r>
            <a:endParaRPr lang="en-CA"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48F6730-3497-4B48-8E73-4488E3AA2709}" type="datetimeFigureOut">
              <a:rPr lang="en-CA"/>
              <a:pPr>
                <a:defRPr/>
              </a:pPr>
              <a:t>08/12/2015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A1C70C-0AEC-428A-9B3E-09975D950E13}"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Lst>
  <p:txStyles>
    <p:titleStyle>
      <a:lvl1pPr algn="ctr" rtl="0" eaLnBrk="0" fontAlgn="base" hangingPunct="0">
        <a:spcBef>
          <a:spcPct val="0"/>
        </a:spcBef>
        <a:spcAft>
          <a:spcPct val="0"/>
        </a:spcAft>
        <a:defRPr lang="en-CA" sz="4000" kern="1200" dirty="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3200" kern="1200" dirty="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PPT_fond_23mai2013_3.jpg"/>
          <p:cNvPicPr>
            <a:picLocks noChangeAspect="1"/>
          </p:cNvPicPr>
          <p:nvPr userDrawn="1"/>
        </p:nvPicPr>
        <p:blipFill>
          <a:blip r:embed="rId26"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br>
              <a:rPr lang="en-US" altLang="en-US" smtClean="0"/>
            </a:br>
            <a:r>
              <a:rPr lang="en-US" altLang="en-US" smtClean="0"/>
              <a:t>xxxxxxxxxx</a:t>
            </a:r>
            <a:endParaRPr lang="en-CA" altLang="en-US"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EAD84D9-948E-4AE2-A294-2DD017DD7915}" type="datetimeFigureOut">
              <a:rPr lang="en-CA"/>
              <a:pPr>
                <a:defRPr/>
              </a:pPr>
              <a:t>08/12/2015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C9E5BFC-79B6-4FE8-8D58-3C120C467B03}"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 id="2147484087" r:id="rId23"/>
    <p:sldLayoutId id="2147484088" r:id="rId24"/>
  </p:sldLayoutIdLst>
  <p:txStyles>
    <p:titleStyle>
      <a:lvl1pPr algn="ctr" rtl="0" eaLnBrk="0" fontAlgn="base" hangingPunct="0">
        <a:spcBef>
          <a:spcPct val="0"/>
        </a:spcBef>
        <a:spcAft>
          <a:spcPct val="0"/>
        </a:spcAft>
        <a:defRPr lang="en-CA" sz="4000" kern="1200" dirty="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3200" kern="1200" dirty="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Microsoft_Excel_97-2003_Worksheet2.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emedicine.medscape.com/article/1142556-overview"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hyperlink" Target="http://ihs-classification.org/en/02_klassifikation/02_teil1/01.01.00_migraine.html"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ihs-classification.org/en/02_klassifikation/02_teil1/01.02.00_migraine.html"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ihs-classification.org/en/02_klassifikation/02_teil1/01.05.01_migraine.html"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ihs-classification.org/_downloads/mixed/International-Headache-Classification-III-ICHD-III-2013-Beta.pdf"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www.americanheadachesociety.org/assets/1/7/Book_-_Brainstorm_Syllabus.pdf"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Microsoft_Excel_97-2003_Worksheet3.xls"/></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emedicine.medscape.com/article/1142556-overview" TargetMode="External"/><Relationship Id="rId2" Type="http://schemas.openxmlformats.org/officeDocument/2006/relationships/notesSlide" Target="../notesSlides/notesSlide52.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hyperlink" Target="http://tools.aan.com/professionals/practice/pdfs/gl0087.pdf"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http://nccam.nih.gov/sites/nccam.nih.gov/files/D462.pdf" TargetMode="External"/><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43.xml"/><Relationship Id="rId4" Type="http://schemas.openxmlformats.org/officeDocument/2006/relationships/hyperlink" Target="http://www.americanheadachesociety.org/assets/1/7/Paul_Winner_-_pediatric_and_Adolescent_Migraine.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43.xml"/><Relationship Id="rId4" Type="http://schemas.openxmlformats.org/officeDocument/2006/relationships/hyperlink" Target="http://www.americanheadachesociety.org/assets/1/7/Paul_Winner_-_pediatric_and_Adolescent_Migraine.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43.xml"/><Relationship Id="rId5" Type="http://schemas.openxmlformats.org/officeDocument/2006/relationships/image" Target="../media/image37.png"/><Relationship Id="rId4" Type="http://schemas.openxmlformats.org/officeDocument/2006/relationships/hyperlink" Target="http://www.americanheadachesociety.org/assets/1/7/Paul_Winner_-_pediatric_and_Adolescent_Migraine.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americanheadachesociety.org/assets/1/7/Paul_Winner_-_pediatric_and_Adolescent_Migraine.pdf" TargetMode="External"/><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75.xml"/><Relationship Id="rId7" Type="http://schemas.openxmlformats.org/officeDocument/2006/relationships/slide" Target="slide66.xml"/><Relationship Id="rId2" Type="http://schemas.openxmlformats.org/officeDocument/2006/relationships/notesSlide" Target="../notesSlides/notesSlide74.xml"/><Relationship Id="rId1" Type="http://schemas.openxmlformats.org/officeDocument/2006/relationships/slideLayout" Target="../slideLayouts/slideLayout43.xml"/><Relationship Id="rId6" Type="http://schemas.openxmlformats.org/officeDocument/2006/relationships/slide" Target="slide77.xml"/><Relationship Id="rId5" Type="http://schemas.openxmlformats.org/officeDocument/2006/relationships/slide" Target="slide76.xml"/><Relationship Id="rId10" Type="http://schemas.openxmlformats.org/officeDocument/2006/relationships/slide" Target="slide72.xml"/><Relationship Id="rId4" Type="http://schemas.openxmlformats.org/officeDocument/2006/relationships/slide" Target="slide79.xml"/><Relationship Id="rId9" Type="http://schemas.openxmlformats.org/officeDocument/2006/relationships/slide" Target="slide80.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5.xml"/><Relationship Id="rId1" Type="http://schemas.openxmlformats.org/officeDocument/2006/relationships/slideLayout" Target="../slideLayouts/slideLayout43.xml"/><Relationship Id="rId4" Type="http://schemas.openxmlformats.org/officeDocument/2006/relationships/hyperlink" Target="http://www.ncbi.nlm.nih.gov/pmc/articles/PMC3335452/pdf/znl1337.pdf" TargetMode="Externa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6.xml"/><Relationship Id="rId1" Type="http://schemas.openxmlformats.org/officeDocument/2006/relationships/slideLayout" Target="../slideLayouts/slideLayout43.xml"/><Relationship Id="rId4" Type="http://schemas.openxmlformats.org/officeDocument/2006/relationships/hyperlink" Target="http://www.ncbi.nlm.nih.gov/pmc/articles/PMC3335452/pdf/znl1337.pdf" TargetMode="Externa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7.xml"/><Relationship Id="rId1" Type="http://schemas.openxmlformats.org/officeDocument/2006/relationships/slideLayout" Target="../slideLayouts/slideLayout43.xml"/><Relationship Id="rId4" Type="http://schemas.openxmlformats.org/officeDocument/2006/relationships/hyperlink" Target="http://www.ncbi.nlm.nih.gov/pmc/articles/PMC3335452/pdf/znl1337.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9.xml"/><Relationship Id="rId1" Type="http://schemas.openxmlformats.org/officeDocument/2006/relationships/slideLayout" Target="../slideLayouts/slideLayout43.xml"/><Relationship Id="rId4" Type="http://schemas.openxmlformats.org/officeDocument/2006/relationships/hyperlink" Target="http://www.scielo.br/pdf/anp/v71n7/0004-282X-anp-71-07-47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0.xml"/><Relationship Id="rId1" Type="http://schemas.openxmlformats.org/officeDocument/2006/relationships/slideLayout" Target="../slideLayouts/slideLayout43.xml"/><Relationship Id="rId4" Type="http://schemas.openxmlformats.org/officeDocument/2006/relationships/hyperlink" Target="http://onlinelibrary.wiley.com/doi/10.1111/j.1468-1331.2009.02748.x/epdf"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1.xml"/><Relationship Id="rId1" Type="http://schemas.openxmlformats.org/officeDocument/2006/relationships/slideLayout" Target="../slideLayouts/slideLayout43.xml"/><Relationship Id="rId4" Type="http://schemas.openxmlformats.org/officeDocument/2006/relationships/hyperlink" Target="http://onlinelibrary.wiley.com/doi/10.1111/j.1468-1331.2009.02748.x/epdf"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35150" y="2205038"/>
            <a:ext cx="5832475" cy="2584450"/>
          </a:xfrm>
          <a:prstGeom prst="rect">
            <a:avLst/>
          </a:prstGeom>
          <a:noFill/>
        </p:spPr>
        <p:txBody>
          <a:bodyPr>
            <a:spAutoFit/>
          </a:bodyPr>
          <a:lstStyle/>
          <a:p>
            <a:pPr fontAlgn="auto">
              <a:spcBef>
                <a:spcPts val="0"/>
              </a:spcBef>
              <a:spcAft>
                <a:spcPts val="0"/>
              </a:spcAft>
              <a:defRPr/>
            </a:pPr>
            <a:r>
              <a:rPr lang="en-CA" sz="5400" b="1" dirty="0">
                <a:solidFill>
                  <a:schemeClr val="tx2">
                    <a:lumMod val="75000"/>
                  </a:schemeClr>
                </a:solidFill>
                <a:latin typeface="+mn-lt"/>
                <a:cs typeface="+mn-cs"/>
              </a:rPr>
              <a:t>	KNOW</a:t>
            </a:r>
          </a:p>
          <a:p>
            <a:pPr fontAlgn="auto">
              <a:spcBef>
                <a:spcPts val="0"/>
              </a:spcBef>
              <a:spcAft>
                <a:spcPts val="0"/>
              </a:spcAft>
              <a:defRPr/>
            </a:pPr>
            <a:r>
              <a:rPr lang="en-CA" sz="5400" b="1" dirty="0">
                <a:solidFill>
                  <a:schemeClr val="tx2">
                    <a:lumMod val="75000"/>
                  </a:schemeClr>
                </a:solidFill>
                <a:latin typeface="+mn-lt"/>
                <a:cs typeface="+mn-cs"/>
              </a:rPr>
              <a:t>		MIGRAINE</a:t>
            </a:r>
          </a:p>
          <a:p>
            <a:pPr fontAlgn="auto">
              <a:spcBef>
                <a:spcPts val="0"/>
              </a:spcBef>
              <a:spcAft>
                <a:spcPts val="0"/>
              </a:spcAft>
              <a:defRPr/>
            </a:pPr>
            <a:r>
              <a:rPr lang="en-CA" sz="5400" b="1" dirty="0">
                <a:solidFill>
                  <a:schemeClr val="tx2">
                    <a:lumMod val="75000"/>
                  </a:schemeClr>
                </a:solidFill>
                <a:latin typeface="+mn-lt"/>
                <a:cs typeface="+mn-cs"/>
              </a:rPr>
              <a:t>     PAIN</a:t>
            </a:r>
          </a:p>
        </p:txBody>
      </p:sp>
      <p:sp>
        <p:nvSpPr>
          <p:cNvPr id="29699" name="Title 2"/>
          <p:cNvSpPr>
            <a:spLocks noGrp="1"/>
          </p:cNvSpPr>
          <p:nvPr>
            <p:ph type="title"/>
          </p:nvPr>
        </p:nvSpPr>
        <p:spPr>
          <a:xfrm>
            <a:off x="447675" y="254000"/>
            <a:ext cx="8229600" cy="1143000"/>
          </a:xfrm>
        </p:spPr>
        <p:txBody>
          <a:bodyPr/>
          <a:lstStyle/>
          <a:p>
            <a:endParaRPr altLang="fr-FR" smtClean="0"/>
          </a:p>
        </p:txBody>
      </p:sp>
      <p:pic>
        <p:nvPicPr>
          <p:cNvPr id="29700" name="Picture 2"/>
          <p:cNvPicPr>
            <a:picLocks noChangeAspect="1" noChangeArrowheads="1"/>
          </p:cNvPicPr>
          <p:nvPr/>
        </p:nvPicPr>
        <p:blipFill>
          <a:blip r:embed="rId3" cstate="print"/>
          <a:srcRect l="31911" t="10522" r="18175" b="22839"/>
          <a:stretch>
            <a:fillRect/>
          </a:stretch>
        </p:blipFill>
        <p:spPr bwMode="auto">
          <a:xfrm>
            <a:off x="0" y="-9525"/>
            <a:ext cx="9144000" cy="6867525"/>
          </a:xfrm>
          <a:prstGeom prst="rect">
            <a:avLst/>
          </a:prstGeom>
          <a:noFill/>
          <a:ln w="9525">
            <a:noFill/>
            <a:miter lim="800000"/>
            <a:headEnd/>
            <a:tailEnd/>
          </a:ln>
        </p:spPr>
      </p:pic>
      <p:sp>
        <p:nvSpPr>
          <p:cNvPr id="5" name="ZoneTexte 4"/>
          <p:cNvSpPr txBox="1"/>
          <p:nvPr/>
        </p:nvSpPr>
        <p:spPr>
          <a:xfrm>
            <a:off x="5508104" y="4221088"/>
            <a:ext cx="2520280" cy="1200329"/>
          </a:xfrm>
          <a:prstGeom prst="rect">
            <a:avLst/>
          </a:prstGeom>
          <a:noFill/>
        </p:spPr>
        <p:txBody>
          <a:bodyPr wrap="square" rtlCol="0">
            <a:spAutoFit/>
          </a:bodyPr>
          <a:lstStyle/>
          <a:p>
            <a:r>
              <a:rPr lang="fr-FR" b="1" dirty="0" smtClean="0"/>
              <a:t>COMPRENDRE LES DOULEURS DES CÉPHALÉES ET DE LA MIGRAINE</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flipH="1">
            <a:off x="1547813" y="3186113"/>
            <a:ext cx="6337300" cy="584775"/>
          </a:xfrm>
          <a:prstGeom prst="rect">
            <a:avLst/>
          </a:prstGeom>
          <a:noFill/>
          <a:ln w="9525">
            <a:noFill/>
            <a:miter lim="800000"/>
            <a:headEnd/>
            <a:tailEnd/>
          </a:ln>
        </p:spPr>
        <p:txBody>
          <a:bodyPr>
            <a:spAutoFit/>
          </a:bodyPr>
          <a:lstStyle/>
          <a:p>
            <a:pPr algn="ctr"/>
            <a:r>
              <a:rPr lang="fr-CA" altLang="fr-FR" sz="3200" b="1" smtClean="0">
                <a:solidFill>
                  <a:srgbClr val="002060"/>
                </a:solidFill>
              </a:rPr>
              <a:t>Pathophysiologie de la migraine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Sensibilisation centrale/allodynie de la migraine</a:t>
            </a:r>
            <a:endParaRPr lang="fr-CA"/>
          </a:p>
        </p:txBody>
      </p:sp>
      <p:sp>
        <p:nvSpPr>
          <p:cNvPr id="39939" name="TextBox 6"/>
          <p:cNvSpPr txBox="1">
            <a:spLocks noChangeArrowheads="1"/>
          </p:cNvSpPr>
          <p:nvPr/>
        </p:nvSpPr>
        <p:spPr bwMode="auto">
          <a:xfrm>
            <a:off x="50800" y="6457950"/>
            <a:ext cx="8842375" cy="400050"/>
          </a:xfrm>
          <a:prstGeom prst="rect">
            <a:avLst/>
          </a:prstGeom>
          <a:noFill/>
          <a:ln w="9525">
            <a:noFill/>
            <a:miter lim="800000"/>
            <a:headEnd/>
            <a:tailEnd/>
          </a:ln>
        </p:spPr>
        <p:txBody>
          <a:bodyPr>
            <a:spAutoFit/>
          </a:bodyPr>
          <a:lstStyle/>
          <a:p>
            <a:r>
              <a:rPr lang="fr-CA" altLang="fr-FR" sz="1000" smtClean="0">
                <a:solidFill>
                  <a:srgbClr val="002060"/>
                </a:solidFill>
              </a:rPr>
              <a:t>American Headache Society. Brainstorm. 2004. Disponible à : http://www.americanheadachesociety.org/assets/1/7/Book_-_Brainstorm_Syllabus.pdf. Accès le 4 décembre 2014. </a:t>
            </a:r>
            <a:endParaRPr lang="fr-CA" altLang="fr-FR" sz="1000">
              <a:solidFill>
                <a:srgbClr val="002060"/>
              </a:solidFill>
            </a:endParaRPr>
          </a:p>
        </p:txBody>
      </p:sp>
      <p:sp>
        <p:nvSpPr>
          <p:cNvPr id="39940" name="Rectangle 7"/>
          <p:cNvSpPr>
            <a:spLocks noChangeArrowheads="1"/>
          </p:cNvSpPr>
          <p:nvPr/>
        </p:nvSpPr>
        <p:spPr bwMode="auto">
          <a:xfrm>
            <a:off x="4211960" y="1916832"/>
            <a:ext cx="4679950" cy="4385816"/>
          </a:xfrm>
          <a:prstGeom prst="rect">
            <a:avLst/>
          </a:prstGeom>
          <a:noFill/>
          <a:ln w="9525">
            <a:noFill/>
            <a:miter lim="800000"/>
            <a:headEnd/>
            <a:tailEnd/>
          </a:ln>
        </p:spPr>
        <p:txBody>
          <a:bodyPr>
            <a:spAutoFit/>
          </a:bodyPr>
          <a:lstStyle/>
          <a:p>
            <a:pPr marL="192088" indent="-192088">
              <a:spcAft>
                <a:spcPts val="600"/>
              </a:spcAft>
              <a:buFont typeface="Arial" charset="0"/>
              <a:buChar char="•"/>
            </a:pPr>
            <a:r>
              <a:rPr lang="fr-CA" altLang="fr-FR" sz="2400" smtClean="0">
                <a:solidFill>
                  <a:srgbClr val="002060"/>
                </a:solidFill>
              </a:rPr>
              <a:t>La sensibilité sensorielle est accrue pendant une crise de migraine</a:t>
            </a:r>
          </a:p>
          <a:p>
            <a:pPr marL="192088" indent="-192088">
              <a:spcAft>
                <a:spcPts val="600"/>
              </a:spcAft>
              <a:buFont typeface="Arial" charset="0"/>
              <a:buChar char="•"/>
            </a:pPr>
            <a:r>
              <a:rPr lang="fr-CA" altLang="fr-FR" sz="2400" smtClean="0">
                <a:solidFill>
                  <a:srgbClr val="002060"/>
                </a:solidFill>
              </a:rPr>
              <a:t>Les symptômes sont régulés par les mécanismes </a:t>
            </a:r>
            <a:r>
              <a:rPr lang="fr-CA" altLang="fr-FR" sz="2400" b="1" smtClean="0">
                <a:solidFill>
                  <a:srgbClr val="002060"/>
                </a:solidFill>
              </a:rPr>
              <a:t>centraux</a:t>
            </a:r>
            <a:r>
              <a:rPr lang="fr-CA" altLang="fr-FR" sz="2400" smtClean="0">
                <a:solidFill>
                  <a:srgbClr val="002060"/>
                </a:solidFill>
              </a:rPr>
              <a:t> ou </a:t>
            </a:r>
            <a:r>
              <a:rPr lang="fr-CA" altLang="fr-FR" sz="2400" b="1" smtClean="0">
                <a:solidFill>
                  <a:srgbClr val="002060"/>
                </a:solidFill>
              </a:rPr>
              <a:t>périphériques</a:t>
            </a:r>
            <a:endParaRPr lang="fr-CA" altLang="fr-FR" sz="2400" smtClean="0">
              <a:solidFill>
                <a:srgbClr val="002060"/>
              </a:solidFill>
            </a:endParaRPr>
          </a:p>
          <a:p>
            <a:pPr marL="742950" lvl="1" indent="-285750">
              <a:spcAft>
                <a:spcPts val="600"/>
              </a:spcAft>
              <a:buFont typeface="Arial" charset="0"/>
              <a:buChar char="–"/>
            </a:pPr>
            <a:r>
              <a:rPr lang="fr-CA" altLang="fr-FR" sz="2000" smtClean="0">
                <a:solidFill>
                  <a:srgbClr val="002060"/>
                </a:solidFill>
                <a:sym typeface="Wingdings" pitchFamily="2" charset="2"/>
              </a:rPr>
              <a:t>La sensibilisation périphérique entraîne une douleur lancinante et une exacerbation de la douleur avec le mouvement</a:t>
            </a:r>
          </a:p>
          <a:p>
            <a:pPr marL="742950" lvl="1" indent="-285750">
              <a:spcAft>
                <a:spcPts val="600"/>
              </a:spcAft>
              <a:buFont typeface="Arial" charset="0"/>
              <a:buChar char="–"/>
            </a:pPr>
            <a:r>
              <a:rPr lang="fr-CA" altLang="fr-FR" sz="2000" smtClean="0">
                <a:solidFill>
                  <a:srgbClr val="002060"/>
                </a:solidFill>
                <a:sym typeface="Wingdings" pitchFamily="2" charset="2"/>
              </a:rPr>
              <a:t>La sensibilisation centrale entraîne une allodynie cutanée</a:t>
            </a:r>
            <a:endParaRPr lang="fr-CA" altLang="fr-FR" sz="2000">
              <a:solidFill>
                <a:srgbClr val="002060"/>
              </a:solidFill>
              <a:sym typeface="Wingdings" pitchFamily="2" charset="2"/>
            </a:endParaRPr>
          </a:p>
        </p:txBody>
      </p:sp>
      <p:grpSp>
        <p:nvGrpSpPr>
          <p:cNvPr id="39941" name="Group 22"/>
          <p:cNvGrpSpPr>
            <a:grpSpLocks noChangeAspect="1"/>
          </p:cNvGrpSpPr>
          <p:nvPr/>
        </p:nvGrpSpPr>
        <p:grpSpPr bwMode="auto">
          <a:xfrm>
            <a:off x="185738" y="1628775"/>
            <a:ext cx="3838575" cy="4665663"/>
            <a:chOff x="113" y="1026"/>
            <a:chExt cx="2418" cy="2939"/>
          </a:xfrm>
        </p:grpSpPr>
        <p:sp>
          <p:nvSpPr>
            <p:cNvPr id="39942" name="AutoShape 21"/>
            <p:cNvSpPr>
              <a:spLocks noChangeAspect="1" noChangeArrowheads="1" noTextEdit="1"/>
            </p:cNvSpPr>
            <p:nvPr/>
          </p:nvSpPr>
          <p:spPr bwMode="auto">
            <a:xfrm>
              <a:off x="113" y="1026"/>
              <a:ext cx="2418" cy="2939"/>
            </a:xfrm>
            <a:prstGeom prst="rect">
              <a:avLst/>
            </a:prstGeom>
            <a:noFill/>
            <a:ln w="9525">
              <a:noFill/>
              <a:miter lim="800000"/>
              <a:headEnd/>
              <a:tailEnd/>
            </a:ln>
          </p:spPr>
          <p:txBody>
            <a:bodyPr/>
            <a:lstStyle/>
            <a:p>
              <a:endParaRPr lang="fr-CA"/>
            </a:p>
          </p:txBody>
        </p:sp>
        <p:sp>
          <p:nvSpPr>
            <p:cNvPr id="42" name="Rectangle 23"/>
            <p:cNvSpPr>
              <a:spLocks noChangeArrowheads="1"/>
            </p:cNvSpPr>
            <p:nvPr/>
          </p:nvSpPr>
          <p:spPr bwMode="auto">
            <a:xfrm>
              <a:off x="113" y="1026"/>
              <a:ext cx="2418" cy="2939"/>
            </a:xfrm>
            <a:prstGeom prst="rect">
              <a:avLst/>
            </a:prstGeom>
            <a:solidFill>
              <a:srgbClr val="FFFFFF"/>
            </a:solidFill>
            <a:ln>
              <a:noFill/>
            </a:ln>
            <a:effectLst>
              <a:outerShdw blurRad="127000" dist="889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CA"/>
            </a:p>
          </p:txBody>
        </p:sp>
        <p:pic>
          <p:nvPicPr>
            <p:cNvPr id="39944" name="Picture 24"/>
            <p:cNvPicPr>
              <a:picLocks noChangeAspect="1" noChangeArrowheads="1"/>
            </p:cNvPicPr>
            <p:nvPr/>
          </p:nvPicPr>
          <p:blipFill>
            <a:blip r:embed="rId3" cstate="print"/>
            <a:srcRect/>
            <a:stretch>
              <a:fillRect/>
            </a:stretch>
          </p:blipFill>
          <p:spPr bwMode="auto">
            <a:xfrm>
              <a:off x="394" y="1071"/>
              <a:ext cx="1849" cy="2888"/>
            </a:xfrm>
            <a:prstGeom prst="rect">
              <a:avLst/>
            </a:prstGeom>
            <a:noFill/>
            <a:ln w="9525">
              <a:noFill/>
              <a:miter lim="800000"/>
              <a:headEnd/>
              <a:tailEnd/>
            </a:ln>
          </p:spPr>
        </p:pic>
        <p:sp>
          <p:nvSpPr>
            <p:cNvPr id="39945" name="Rectangle 25"/>
            <p:cNvSpPr>
              <a:spLocks noChangeArrowheads="1"/>
            </p:cNvSpPr>
            <p:nvPr/>
          </p:nvSpPr>
          <p:spPr bwMode="auto">
            <a:xfrm>
              <a:off x="1143" y="1088"/>
              <a:ext cx="711"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Douleur inflammatoire</a:t>
              </a:r>
              <a:endParaRPr lang="fr-CA" altLang="en-US">
                <a:latin typeface="Arial" charset="0"/>
              </a:endParaRPr>
            </a:p>
          </p:txBody>
        </p:sp>
        <p:sp>
          <p:nvSpPr>
            <p:cNvPr id="39946" name="Rectangle 26"/>
            <p:cNvSpPr>
              <a:spLocks noChangeArrowheads="1"/>
            </p:cNvSpPr>
            <p:nvPr/>
          </p:nvSpPr>
          <p:spPr bwMode="auto">
            <a:xfrm>
              <a:off x="654" y="1179"/>
              <a:ext cx="384"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3)Thalamus</a:t>
              </a:r>
              <a:endParaRPr lang="fr-CA" altLang="en-US">
                <a:latin typeface="Arial" charset="0"/>
              </a:endParaRPr>
            </a:p>
          </p:txBody>
        </p:sp>
        <p:sp>
          <p:nvSpPr>
            <p:cNvPr id="39947" name="Rectangle 27"/>
            <p:cNvSpPr>
              <a:spLocks noChangeArrowheads="1"/>
            </p:cNvSpPr>
            <p:nvPr/>
          </p:nvSpPr>
          <p:spPr bwMode="auto">
            <a:xfrm>
              <a:off x="1762" y="2115"/>
              <a:ext cx="711"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1) Ganglion trigéminal</a:t>
              </a:r>
              <a:endParaRPr lang="fr-CA" altLang="en-US">
                <a:latin typeface="Arial" charset="0"/>
              </a:endParaRPr>
            </a:p>
          </p:txBody>
        </p:sp>
        <p:sp>
          <p:nvSpPr>
            <p:cNvPr id="39948" name="Rectangle 28"/>
            <p:cNvSpPr>
              <a:spLocks noChangeArrowheads="1"/>
            </p:cNvSpPr>
            <p:nvPr/>
          </p:nvSpPr>
          <p:spPr bwMode="auto">
            <a:xfrm>
              <a:off x="189" y="1852"/>
              <a:ext cx="598"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2) Neurones de la </a:t>
              </a:r>
              <a:endParaRPr lang="fr-CA" altLang="en-US">
                <a:latin typeface="Arial" charset="0"/>
              </a:endParaRPr>
            </a:p>
          </p:txBody>
        </p:sp>
        <p:sp>
          <p:nvSpPr>
            <p:cNvPr id="39949" name="Rectangle 29"/>
            <p:cNvSpPr>
              <a:spLocks noChangeArrowheads="1"/>
            </p:cNvSpPr>
            <p:nvPr/>
          </p:nvSpPr>
          <p:spPr bwMode="auto">
            <a:xfrm>
              <a:off x="189" y="1938"/>
              <a:ext cx="594"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    moelle épinière</a:t>
              </a:r>
              <a:endParaRPr lang="fr-CA" altLang="en-US">
                <a:latin typeface="Arial" charset="0"/>
              </a:endParaRPr>
            </a:p>
          </p:txBody>
        </p:sp>
        <p:sp>
          <p:nvSpPr>
            <p:cNvPr id="39950" name="Rectangle 30"/>
            <p:cNvSpPr>
              <a:spLocks noChangeArrowheads="1"/>
            </p:cNvSpPr>
            <p:nvPr/>
          </p:nvSpPr>
          <p:spPr bwMode="auto">
            <a:xfrm>
              <a:off x="189" y="2026"/>
              <a:ext cx="679"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    à la base du crâne</a:t>
              </a:r>
              <a:endParaRPr lang="fr-CA" altLang="en-US">
                <a:latin typeface="Arial" charset="0"/>
              </a:endParaRPr>
            </a:p>
          </p:txBody>
        </p:sp>
        <p:sp>
          <p:nvSpPr>
            <p:cNvPr id="39951" name="Rectangle 31"/>
            <p:cNvSpPr>
              <a:spLocks noChangeArrowheads="1"/>
            </p:cNvSpPr>
            <p:nvPr/>
          </p:nvSpPr>
          <p:spPr bwMode="auto">
            <a:xfrm>
              <a:off x="740" y="3683"/>
              <a:ext cx="764" cy="229"/>
            </a:xfrm>
            <a:prstGeom prst="rect">
              <a:avLst/>
            </a:prstGeom>
            <a:solidFill>
              <a:srgbClr val="FFFFFF"/>
            </a:solidFill>
            <a:ln w="9525">
              <a:solidFill>
                <a:srgbClr val="231F20"/>
              </a:solidFill>
              <a:miter lim="800000"/>
              <a:headEnd/>
              <a:tailEnd/>
            </a:ln>
          </p:spPr>
          <p:txBody>
            <a:bodyPr/>
            <a:lstStyle/>
            <a:p>
              <a:endParaRPr lang="fr-CA" altLang="en-US"/>
            </a:p>
          </p:txBody>
        </p:sp>
        <p:sp>
          <p:nvSpPr>
            <p:cNvPr id="39952" name="Rectangle 32"/>
            <p:cNvSpPr>
              <a:spLocks noChangeArrowheads="1"/>
            </p:cNvSpPr>
            <p:nvPr/>
          </p:nvSpPr>
          <p:spPr bwMode="auto">
            <a:xfrm>
              <a:off x="856" y="3710"/>
              <a:ext cx="707"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Neurones sensibilisés</a:t>
              </a:r>
              <a:endParaRPr lang="fr-CA" altLang="en-US">
                <a:latin typeface="Arial" charset="0"/>
              </a:endParaRPr>
            </a:p>
          </p:txBody>
        </p:sp>
        <p:sp>
          <p:nvSpPr>
            <p:cNvPr id="39953" name="Rectangle 33"/>
            <p:cNvSpPr>
              <a:spLocks noChangeArrowheads="1"/>
            </p:cNvSpPr>
            <p:nvPr/>
          </p:nvSpPr>
          <p:spPr bwMode="auto">
            <a:xfrm>
              <a:off x="856" y="3796"/>
              <a:ext cx="618" cy="87"/>
            </a:xfrm>
            <a:prstGeom prst="rect">
              <a:avLst/>
            </a:prstGeom>
            <a:noFill/>
            <a:ln w="9525">
              <a:noFill/>
              <a:miter lim="800000"/>
              <a:headEnd/>
              <a:tailEnd/>
            </a:ln>
          </p:spPr>
          <p:txBody>
            <a:bodyPr wrap="none" lIns="0" tIns="0" rIns="0" bIns="0">
              <a:spAutoFit/>
            </a:bodyPr>
            <a:lstStyle/>
            <a:p>
              <a:r>
                <a:rPr lang="fr-CA" altLang="en-US" sz="900" smtClean="0">
                  <a:solidFill>
                    <a:srgbClr val="000000"/>
                  </a:solidFill>
                  <a:latin typeface="Arial" charset="0"/>
                </a:rPr>
                <a:t>Neurones normaux</a:t>
              </a:r>
              <a:endParaRPr lang="fr-CA" altLang="en-US">
                <a:latin typeface="Arial" charset="0"/>
              </a:endParaRPr>
            </a:p>
          </p:txBody>
        </p:sp>
        <p:sp>
          <p:nvSpPr>
            <p:cNvPr id="39954" name="Freeform 34"/>
            <p:cNvSpPr>
              <a:spLocks/>
            </p:cNvSpPr>
            <p:nvPr/>
          </p:nvSpPr>
          <p:spPr bwMode="auto">
            <a:xfrm>
              <a:off x="762" y="3717"/>
              <a:ext cx="73" cy="73"/>
            </a:xfrm>
            <a:custGeom>
              <a:avLst/>
              <a:gdLst>
                <a:gd name="T0" fmla="*/ 73 w 73"/>
                <a:gd name="T1" fmla="*/ 37 h 73"/>
                <a:gd name="T2" fmla="*/ 73 w 73"/>
                <a:gd name="T3" fmla="*/ 37 h 73"/>
                <a:gd name="T4" fmla="*/ 73 w 73"/>
                <a:gd name="T5" fmla="*/ 44 h 73"/>
                <a:gd name="T6" fmla="*/ 70 w 73"/>
                <a:gd name="T7" fmla="*/ 50 h 73"/>
                <a:gd name="T8" fmla="*/ 67 w 73"/>
                <a:gd name="T9" fmla="*/ 56 h 73"/>
                <a:gd name="T10" fmla="*/ 62 w 73"/>
                <a:gd name="T11" fmla="*/ 62 h 73"/>
                <a:gd name="T12" fmla="*/ 56 w 73"/>
                <a:gd name="T13" fmla="*/ 67 h 73"/>
                <a:gd name="T14" fmla="*/ 50 w 73"/>
                <a:gd name="T15" fmla="*/ 70 h 73"/>
                <a:gd name="T16" fmla="*/ 44 w 73"/>
                <a:gd name="T17" fmla="*/ 73 h 73"/>
                <a:gd name="T18" fmla="*/ 37 w 73"/>
                <a:gd name="T19" fmla="*/ 73 h 73"/>
                <a:gd name="T20" fmla="*/ 37 w 73"/>
                <a:gd name="T21" fmla="*/ 73 h 73"/>
                <a:gd name="T22" fmla="*/ 29 w 73"/>
                <a:gd name="T23" fmla="*/ 73 h 73"/>
                <a:gd name="T24" fmla="*/ 23 w 73"/>
                <a:gd name="T25" fmla="*/ 70 h 73"/>
                <a:gd name="T26" fmla="*/ 17 w 73"/>
                <a:gd name="T27" fmla="*/ 67 h 73"/>
                <a:gd name="T28" fmla="*/ 11 w 73"/>
                <a:gd name="T29" fmla="*/ 62 h 73"/>
                <a:gd name="T30" fmla="*/ 6 w 73"/>
                <a:gd name="T31" fmla="*/ 56 h 73"/>
                <a:gd name="T32" fmla="*/ 3 w 73"/>
                <a:gd name="T33" fmla="*/ 50 h 73"/>
                <a:gd name="T34" fmla="*/ 0 w 73"/>
                <a:gd name="T35" fmla="*/ 44 h 73"/>
                <a:gd name="T36" fmla="*/ 0 w 73"/>
                <a:gd name="T37" fmla="*/ 37 h 73"/>
                <a:gd name="T38" fmla="*/ 0 w 73"/>
                <a:gd name="T39" fmla="*/ 37 h 73"/>
                <a:gd name="T40" fmla="*/ 0 w 73"/>
                <a:gd name="T41" fmla="*/ 29 h 73"/>
                <a:gd name="T42" fmla="*/ 3 w 73"/>
                <a:gd name="T43" fmla="*/ 23 h 73"/>
                <a:gd name="T44" fmla="*/ 6 w 73"/>
                <a:gd name="T45" fmla="*/ 17 h 73"/>
                <a:gd name="T46" fmla="*/ 11 w 73"/>
                <a:gd name="T47" fmla="*/ 11 h 73"/>
                <a:gd name="T48" fmla="*/ 17 w 73"/>
                <a:gd name="T49" fmla="*/ 6 h 73"/>
                <a:gd name="T50" fmla="*/ 23 w 73"/>
                <a:gd name="T51" fmla="*/ 3 h 73"/>
                <a:gd name="T52" fmla="*/ 29 w 73"/>
                <a:gd name="T53" fmla="*/ 0 h 73"/>
                <a:gd name="T54" fmla="*/ 37 w 73"/>
                <a:gd name="T55" fmla="*/ 0 h 73"/>
                <a:gd name="T56" fmla="*/ 37 w 73"/>
                <a:gd name="T57" fmla="*/ 0 h 73"/>
                <a:gd name="T58" fmla="*/ 44 w 73"/>
                <a:gd name="T59" fmla="*/ 0 h 73"/>
                <a:gd name="T60" fmla="*/ 50 w 73"/>
                <a:gd name="T61" fmla="*/ 3 h 73"/>
                <a:gd name="T62" fmla="*/ 56 w 73"/>
                <a:gd name="T63" fmla="*/ 6 h 73"/>
                <a:gd name="T64" fmla="*/ 62 w 73"/>
                <a:gd name="T65" fmla="*/ 11 h 73"/>
                <a:gd name="T66" fmla="*/ 67 w 73"/>
                <a:gd name="T67" fmla="*/ 17 h 73"/>
                <a:gd name="T68" fmla="*/ 70 w 73"/>
                <a:gd name="T69" fmla="*/ 23 h 73"/>
                <a:gd name="T70" fmla="*/ 73 w 73"/>
                <a:gd name="T71" fmla="*/ 29 h 73"/>
                <a:gd name="T72" fmla="*/ 73 w 73"/>
                <a:gd name="T73" fmla="*/ 37 h 73"/>
                <a:gd name="T74" fmla="*/ 73 w 73"/>
                <a:gd name="T75" fmla="*/ 3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73">
                  <a:moveTo>
                    <a:pt x="73" y="37"/>
                  </a:moveTo>
                  <a:lnTo>
                    <a:pt x="73" y="37"/>
                  </a:lnTo>
                  <a:lnTo>
                    <a:pt x="73" y="44"/>
                  </a:lnTo>
                  <a:lnTo>
                    <a:pt x="70" y="50"/>
                  </a:lnTo>
                  <a:lnTo>
                    <a:pt x="67" y="56"/>
                  </a:lnTo>
                  <a:lnTo>
                    <a:pt x="62" y="62"/>
                  </a:lnTo>
                  <a:lnTo>
                    <a:pt x="56" y="67"/>
                  </a:lnTo>
                  <a:lnTo>
                    <a:pt x="50" y="70"/>
                  </a:lnTo>
                  <a:lnTo>
                    <a:pt x="44" y="73"/>
                  </a:lnTo>
                  <a:lnTo>
                    <a:pt x="37" y="73"/>
                  </a:lnTo>
                  <a:lnTo>
                    <a:pt x="29" y="73"/>
                  </a:lnTo>
                  <a:lnTo>
                    <a:pt x="23" y="70"/>
                  </a:lnTo>
                  <a:lnTo>
                    <a:pt x="17" y="67"/>
                  </a:lnTo>
                  <a:lnTo>
                    <a:pt x="11" y="62"/>
                  </a:lnTo>
                  <a:lnTo>
                    <a:pt x="6" y="56"/>
                  </a:lnTo>
                  <a:lnTo>
                    <a:pt x="3" y="50"/>
                  </a:lnTo>
                  <a:lnTo>
                    <a:pt x="0" y="44"/>
                  </a:lnTo>
                  <a:lnTo>
                    <a:pt x="0" y="37"/>
                  </a:lnTo>
                  <a:lnTo>
                    <a:pt x="0" y="29"/>
                  </a:lnTo>
                  <a:lnTo>
                    <a:pt x="3" y="23"/>
                  </a:lnTo>
                  <a:lnTo>
                    <a:pt x="6" y="17"/>
                  </a:lnTo>
                  <a:lnTo>
                    <a:pt x="11" y="11"/>
                  </a:lnTo>
                  <a:lnTo>
                    <a:pt x="17" y="6"/>
                  </a:lnTo>
                  <a:lnTo>
                    <a:pt x="23" y="3"/>
                  </a:lnTo>
                  <a:lnTo>
                    <a:pt x="29" y="0"/>
                  </a:lnTo>
                  <a:lnTo>
                    <a:pt x="37" y="0"/>
                  </a:lnTo>
                  <a:lnTo>
                    <a:pt x="44" y="0"/>
                  </a:lnTo>
                  <a:lnTo>
                    <a:pt x="50" y="3"/>
                  </a:lnTo>
                  <a:lnTo>
                    <a:pt x="56" y="6"/>
                  </a:lnTo>
                  <a:lnTo>
                    <a:pt x="62" y="11"/>
                  </a:lnTo>
                  <a:lnTo>
                    <a:pt x="67" y="17"/>
                  </a:lnTo>
                  <a:lnTo>
                    <a:pt x="70" y="23"/>
                  </a:lnTo>
                  <a:lnTo>
                    <a:pt x="73" y="29"/>
                  </a:lnTo>
                  <a:lnTo>
                    <a:pt x="73" y="37"/>
                  </a:lnTo>
                  <a:close/>
                </a:path>
              </a:pathLst>
            </a:custGeom>
            <a:solidFill>
              <a:srgbClr val="C92A3A"/>
            </a:solidFill>
            <a:ln w="9525">
              <a:noFill/>
              <a:round/>
              <a:headEnd/>
              <a:tailEnd/>
            </a:ln>
          </p:spPr>
          <p:txBody>
            <a:bodyPr/>
            <a:lstStyle/>
            <a:p>
              <a:endParaRPr lang="fr-CA"/>
            </a:p>
          </p:txBody>
        </p:sp>
        <p:sp>
          <p:nvSpPr>
            <p:cNvPr id="39955" name="Freeform 35"/>
            <p:cNvSpPr>
              <a:spLocks/>
            </p:cNvSpPr>
            <p:nvPr/>
          </p:nvSpPr>
          <p:spPr bwMode="auto">
            <a:xfrm>
              <a:off x="762" y="3805"/>
              <a:ext cx="73" cy="72"/>
            </a:xfrm>
            <a:custGeom>
              <a:avLst/>
              <a:gdLst>
                <a:gd name="T0" fmla="*/ 73 w 73"/>
                <a:gd name="T1" fmla="*/ 36 h 72"/>
                <a:gd name="T2" fmla="*/ 73 w 73"/>
                <a:gd name="T3" fmla="*/ 36 h 72"/>
                <a:gd name="T4" fmla="*/ 73 w 73"/>
                <a:gd name="T5" fmla="*/ 44 h 72"/>
                <a:gd name="T6" fmla="*/ 70 w 73"/>
                <a:gd name="T7" fmla="*/ 50 h 72"/>
                <a:gd name="T8" fmla="*/ 67 w 73"/>
                <a:gd name="T9" fmla="*/ 56 h 72"/>
                <a:gd name="T10" fmla="*/ 62 w 73"/>
                <a:gd name="T11" fmla="*/ 62 h 72"/>
                <a:gd name="T12" fmla="*/ 56 w 73"/>
                <a:gd name="T13" fmla="*/ 66 h 72"/>
                <a:gd name="T14" fmla="*/ 50 w 73"/>
                <a:gd name="T15" fmla="*/ 69 h 72"/>
                <a:gd name="T16" fmla="*/ 44 w 73"/>
                <a:gd name="T17" fmla="*/ 72 h 72"/>
                <a:gd name="T18" fmla="*/ 37 w 73"/>
                <a:gd name="T19" fmla="*/ 72 h 72"/>
                <a:gd name="T20" fmla="*/ 37 w 73"/>
                <a:gd name="T21" fmla="*/ 72 h 72"/>
                <a:gd name="T22" fmla="*/ 29 w 73"/>
                <a:gd name="T23" fmla="*/ 72 h 72"/>
                <a:gd name="T24" fmla="*/ 23 w 73"/>
                <a:gd name="T25" fmla="*/ 69 h 72"/>
                <a:gd name="T26" fmla="*/ 17 w 73"/>
                <a:gd name="T27" fmla="*/ 66 h 72"/>
                <a:gd name="T28" fmla="*/ 11 w 73"/>
                <a:gd name="T29" fmla="*/ 62 h 72"/>
                <a:gd name="T30" fmla="*/ 6 w 73"/>
                <a:gd name="T31" fmla="*/ 56 h 72"/>
                <a:gd name="T32" fmla="*/ 3 w 73"/>
                <a:gd name="T33" fmla="*/ 50 h 72"/>
                <a:gd name="T34" fmla="*/ 0 w 73"/>
                <a:gd name="T35" fmla="*/ 44 h 72"/>
                <a:gd name="T36" fmla="*/ 0 w 73"/>
                <a:gd name="T37" fmla="*/ 36 h 72"/>
                <a:gd name="T38" fmla="*/ 0 w 73"/>
                <a:gd name="T39" fmla="*/ 36 h 72"/>
                <a:gd name="T40" fmla="*/ 0 w 73"/>
                <a:gd name="T41" fmla="*/ 29 h 72"/>
                <a:gd name="T42" fmla="*/ 3 w 73"/>
                <a:gd name="T43" fmla="*/ 23 h 72"/>
                <a:gd name="T44" fmla="*/ 6 w 73"/>
                <a:gd name="T45" fmla="*/ 17 h 72"/>
                <a:gd name="T46" fmla="*/ 11 w 73"/>
                <a:gd name="T47" fmla="*/ 10 h 72"/>
                <a:gd name="T48" fmla="*/ 17 w 73"/>
                <a:gd name="T49" fmla="*/ 6 h 72"/>
                <a:gd name="T50" fmla="*/ 23 w 73"/>
                <a:gd name="T51" fmla="*/ 3 h 72"/>
                <a:gd name="T52" fmla="*/ 29 w 73"/>
                <a:gd name="T53" fmla="*/ 0 h 72"/>
                <a:gd name="T54" fmla="*/ 37 w 73"/>
                <a:gd name="T55" fmla="*/ 0 h 72"/>
                <a:gd name="T56" fmla="*/ 37 w 73"/>
                <a:gd name="T57" fmla="*/ 0 h 72"/>
                <a:gd name="T58" fmla="*/ 44 w 73"/>
                <a:gd name="T59" fmla="*/ 0 h 72"/>
                <a:gd name="T60" fmla="*/ 50 w 73"/>
                <a:gd name="T61" fmla="*/ 3 h 72"/>
                <a:gd name="T62" fmla="*/ 56 w 73"/>
                <a:gd name="T63" fmla="*/ 6 h 72"/>
                <a:gd name="T64" fmla="*/ 62 w 73"/>
                <a:gd name="T65" fmla="*/ 10 h 72"/>
                <a:gd name="T66" fmla="*/ 67 w 73"/>
                <a:gd name="T67" fmla="*/ 17 h 72"/>
                <a:gd name="T68" fmla="*/ 70 w 73"/>
                <a:gd name="T69" fmla="*/ 23 h 72"/>
                <a:gd name="T70" fmla="*/ 73 w 73"/>
                <a:gd name="T71" fmla="*/ 29 h 72"/>
                <a:gd name="T72" fmla="*/ 73 w 73"/>
                <a:gd name="T73" fmla="*/ 36 h 72"/>
                <a:gd name="T74" fmla="*/ 73 w 73"/>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72">
                  <a:moveTo>
                    <a:pt x="73" y="36"/>
                  </a:moveTo>
                  <a:lnTo>
                    <a:pt x="73" y="36"/>
                  </a:lnTo>
                  <a:lnTo>
                    <a:pt x="73" y="44"/>
                  </a:lnTo>
                  <a:lnTo>
                    <a:pt x="70" y="50"/>
                  </a:lnTo>
                  <a:lnTo>
                    <a:pt x="67" y="56"/>
                  </a:lnTo>
                  <a:lnTo>
                    <a:pt x="62" y="62"/>
                  </a:lnTo>
                  <a:lnTo>
                    <a:pt x="56" y="66"/>
                  </a:lnTo>
                  <a:lnTo>
                    <a:pt x="50" y="69"/>
                  </a:lnTo>
                  <a:lnTo>
                    <a:pt x="44" y="72"/>
                  </a:lnTo>
                  <a:lnTo>
                    <a:pt x="37" y="72"/>
                  </a:lnTo>
                  <a:lnTo>
                    <a:pt x="29" y="72"/>
                  </a:lnTo>
                  <a:lnTo>
                    <a:pt x="23" y="69"/>
                  </a:lnTo>
                  <a:lnTo>
                    <a:pt x="17" y="66"/>
                  </a:lnTo>
                  <a:lnTo>
                    <a:pt x="11" y="62"/>
                  </a:lnTo>
                  <a:lnTo>
                    <a:pt x="6" y="56"/>
                  </a:lnTo>
                  <a:lnTo>
                    <a:pt x="3" y="50"/>
                  </a:lnTo>
                  <a:lnTo>
                    <a:pt x="0" y="44"/>
                  </a:lnTo>
                  <a:lnTo>
                    <a:pt x="0" y="36"/>
                  </a:lnTo>
                  <a:lnTo>
                    <a:pt x="0" y="29"/>
                  </a:lnTo>
                  <a:lnTo>
                    <a:pt x="3" y="23"/>
                  </a:lnTo>
                  <a:lnTo>
                    <a:pt x="6" y="17"/>
                  </a:lnTo>
                  <a:lnTo>
                    <a:pt x="11" y="10"/>
                  </a:lnTo>
                  <a:lnTo>
                    <a:pt x="17" y="6"/>
                  </a:lnTo>
                  <a:lnTo>
                    <a:pt x="23" y="3"/>
                  </a:lnTo>
                  <a:lnTo>
                    <a:pt x="29" y="0"/>
                  </a:lnTo>
                  <a:lnTo>
                    <a:pt x="37" y="0"/>
                  </a:lnTo>
                  <a:lnTo>
                    <a:pt x="44" y="0"/>
                  </a:lnTo>
                  <a:lnTo>
                    <a:pt x="50" y="3"/>
                  </a:lnTo>
                  <a:lnTo>
                    <a:pt x="56" y="6"/>
                  </a:lnTo>
                  <a:lnTo>
                    <a:pt x="62" y="10"/>
                  </a:lnTo>
                  <a:lnTo>
                    <a:pt x="67" y="17"/>
                  </a:lnTo>
                  <a:lnTo>
                    <a:pt x="70" y="23"/>
                  </a:lnTo>
                  <a:lnTo>
                    <a:pt x="73" y="29"/>
                  </a:lnTo>
                  <a:lnTo>
                    <a:pt x="73" y="36"/>
                  </a:lnTo>
                  <a:close/>
                </a:path>
              </a:pathLst>
            </a:custGeom>
            <a:solidFill>
              <a:srgbClr val="1A64BF"/>
            </a:solidFill>
            <a:ln w="9525">
              <a:noFill/>
              <a:round/>
              <a:headEnd/>
              <a:tailEnd/>
            </a:ln>
          </p:spPr>
          <p:txBody>
            <a:bodyPr/>
            <a:lstStyle/>
            <a:p>
              <a:endParaRPr lang="fr-CA"/>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5437188" y="6303963"/>
            <a:ext cx="3622675" cy="553998"/>
          </a:xfrm>
          <a:prstGeom prst="rect">
            <a:avLst/>
          </a:prstGeom>
          <a:noFill/>
          <a:ln w="9525">
            <a:noFill/>
            <a:miter lim="800000"/>
            <a:headEnd/>
            <a:tailEnd/>
          </a:ln>
        </p:spPr>
        <p:txBody>
          <a:bodyPr>
            <a:spAutoFit/>
          </a:bodyPr>
          <a:lstStyle/>
          <a:p>
            <a:r>
              <a:rPr lang="fr-CA" altLang="fr-FR" sz="1000" smtClean="0">
                <a:solidFill>
                  <a:srgbClr val="002060"/>
                </a:solidFill>
              </a:rPr>
              <a:t>CBF = débit sanguin cérébral</a:t>
            </a:r>
          </a:p>
          <a:p>
            <a:r>
              <a:rPr lang="fr-CA" altLang="fr-FR" sz="1000" smtClean="0">
                <a:solidFill>
                  <a:srgbClr val="002060"/>
                </a:solidFill>
              </a:rPr>
              <a:t>*Étude originale réfutant l’hypothèse vasculaire de la migraine</a:t>
            </a:r>
          </a:p>
          <a:p>
            <a:r>
              <a:rPr lang="fr-CA" altLang="fr-FR" sz="1000" smtClean="0">
                <a:solidFill>
                  <a:srgbClr val="002060"/>
                </a:solidFill>
              </a:rPr>
              <a:t>Olesen J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Ann Neurol.</a:t>
            </a:r>
            <a:r>
              <a:rPr lang="fr-CA" altLang="fr-FR" sz="1000" smtClean="0">
                <a:solidFill>
                  <a:srgbClr val="002060"/>
                </a:solidFill>
              </a:rPr>
              <a:t> 1990;28(6):791-8.</a:t>
            </a:r>
            <a:endParaRPr lang="fr-CA" altLang="fr-FR" sz="1000">
              <a:solidFill>
                <a:srgbClr val="002060"/>
              </a:solidFill>
            </a:endParaRPr>
          </a:p>
        </p:txBody>
      </p:sp>
      <p:sp>
        <p:nvSpPr>
          <p:cNvPr id="40963" name="Title 2"/>
          <p:cNvSpPr>
            <a:spLocks noGrp="1"/>
          </p:cNvSpPr>
          <p:nvPr>
            <p:ph type="title"/>
          </p:nvPr>
        </p:nvSpPr>
        <p:spPr>
          <a:xfrm>
            <a:off x="477838" y="115888"/>
            <a:ext cx="8229600" cy="1143000"/>
          </a:xfrm>
        </p:spPr>
        <p:txBody>
          <a:bodyPr/>
          <a:lstStyle/>
          <a:p>
            <a:r>
              <a:rPr lang="fr-CA" altLang="fr-FR" smtClean="0"/>
              <a:t>Aura de la migraine</a:t>
            </a:r>
          </a:p>
        </p:txBody>
      </p:sp>
      <p:sp>
        <p:nvSpPr>
          <p:cNvPr id="40964" name="TextBox 6"/>
          <p:cNvSpPr txBox="1">
            <a:spLocks noChangeArrowheads="1"/>
          </p:cNvSpPr>
          <p:nvPr/>
        </p:nvSpPr>
        <p:spPr bwMode="auto">
          <a:xfrm>
            <a:off x="4413250" y="1530350"/>
            <a:ext cx="4378325" cy="646331"/>
          </a:xfrm>
          <a:prstGeom prst="rect">
            <a:avLst/>
          </a:prstGeom>
          <a:noFill/>
          <a:ln w="9525">
            <a:noFill/>
            <a:miter lim="800000"/>
            <a:headEnd/>
            <a:tailEnd/>
          </a:ln>
        </p:spPr>
        <p:txBody>
          <a:bodyPr>
            <a:spAutoFit/>
          </a:bodyPr>
          <a:lstStyle/>
          <a:p>
            <a:pPr algn="ctr"/>
            <a:r>
              <a:rPr lang="fr-CA" altLang="fr-FR" b="1" smtClean="0">
                <a:solidFill>
                  <a:srgbClr val="002060"/>
                </a:solidFill>
              </a:rPr>
              <a:t>Chronologie relative du débit sanguin cérébral (CBF), de l’aura et de la céphalée*</a:t>
            </a:r>
            <a:endParaRPr lang="fr-CA" altLang="fr-FR" b="1">
              <a:solidFill>
                <a:srgbClr val="002060"/>
              </a:solidFill>
            </a:endParaRPr>
          </a:p>
        </p:txBody>
      </p:sp>
      <p:grpSp>
        <p:nvGrpSpPr>
          <p:cNvPr id="40965" name="Group 3"/>
          <p:cNvGrpSpPr>
            <a:grpSpLocks/>
          </p:cNvGrpSpPr>
          <p:nvPr/>
        </p:nvGrpSpPr>
        <p:grpSpPr bwMode="auto">
          <a:xfrm>
            <a:off x="2655888" y="4508500"/>
            <a:ext cx="1995487" cy="1936750"/>
            <a:chOff x="4355976" y="1695980"/>
            <a:chExt cx="4133850" cy="3533775"/>
          </a:xfrm>
        </p:grpSpPr>
        <p:pic>
          <p:nvPicPr>
            <p:cNvPr id="47" name="Picture 3"/>
            <p:cNvPicPr>
              <a:picLocks noChangeAspect="1" noChangeArrowheads="1"/>
            </p:cNvPicPr>
            <p:nvPr/>
          </p:nvPicPr>
          <p:blipFill>
            <a:blip r:embed="rId3" cstate="print"/>
            <a:srcRect/>
            <a:stretch>
              <a:fillRect/>
            </a:stretch>
          </p:blipFill>
          <p:spPr bwMode="auto">
            <a:xfrm>
              <a:off x="4355976" y="1695980"/>
              <a:ext cx="4133850" cy="353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9" name="TextBox 6"/>
            <p:cNvSpPr txBox="1">
              <a:spLocks noChangeArrowheads="1"/>
            </p:cNvSpPr>
            <p:nvPr/>
          </p:nvSpPr>
          <p:spPr bwMode="auto">
            <a:xfrm>
              <a:off x="4355976" y="1695980"/>
              <a:ext cx="651539" cy="673880"/>
            </a:xfrm>
            <a:prstGeom prst="rect">
              <a:avLst/>
            </a:prstGeom>
            <a:noFill/>
            <a:ln w="9525">
              <a:noFill/>
              <a:miter lim="800000"/>
              <a:headEnd/>
              <a:tailEnd/>
            </a:ln>
          </p:spPr>
          <p:txBody>
            <a:bodyPr wrap="none">
              <a:spAutoFit/>
            </a:bodyPr>
            <a:lstStyle/>
            <a:p>
              <a:r>
                <a:rPr lang="fr-CA" altLang="fr-FR" b="1" smtClean="0">
                  <a:solidFill>
                    <a:srgbClr val="002060"/>
                  </a:solidFill>
                </a:rPr>
                <a:t>B</a:t>
              </a:r>
              <a:endParaRPr lang="fr-CA" altLang="fr-FR" b="1">
                <a:solidFill>
                  <a:srgbClr val="002060"/>
                </a:solidFill>
              </a:endParaRPr>
            </a:p>
          </p:txBody>
        </p:sp>
      </p:grpSp>
      <p:pic>
        <p:nvPicPr>
          <p:cNvPr id="49" name="Picture 2"/>
          <p:cNvPicPr>
            <a:picLocks noChangeAspect="1" noChangeArrowheads="1"/>
          </p:cNvPicPr>
          <p:nvPr/>
        </p:nvPicPr>
        <p:blipFill>
          <a:blip r:embed="rId4" cstate="print"/>
          <a:srcRect/>
          <a:stretch>
            <a:fillRect/>
          </a:stretch>
        </p:blipFill>
        <p:spPr bwMode="auto">
          <a:xfrm>
            <a:off x="36513" y="1331913"/>
            <a:ext cx="2595562" cy="439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11713" y="2265769"/>
            <a:ext cx="3582987" cy="2913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flipH="1">
            <a:off x="1547813" y="3186113"/>
            <a:ext cx="6337300" cy="584200"/>
          </a:xfrm>
          <a:prstGeom prst="rect">
            <a:avLst/>
          </a:prstGeom>
          <a:noFill/>
          <a:ln w="9525">
            <a:noFill/>
            <a:miter lim="800000"/>
            <a:headEnd/>
            <a:tailEnd/>
          </a:ln>
        </p:spPr>
        <p:txBody>
          <a:bodyPr>
            <a:spAutoFit/>
          </a:bodyPr>
          <a:lstStyle/>
          <a:p>
            <a:pPr algn="ctr"/>
            <a:r>
              <a:rPr lang="fr-CA" altLang="fr-FR" sz="3200" b="1" smtClean="0">
                <a:solidFill>
                  <a:srgbClr val="002060"/>
                </a:solidFill>
              </a:rPr>
              <a:t>Prévalence de la migraine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8" y="6308725"/>
            <a:ext cx="9110662" cy="554038"/>
          </a:xfrm>
          <a:prstGeom prst="rect">
            <a:avLst/>
          </a:prstGeom>
          <a:noFill/>
        </p:spPr>
        <p:txBody>
          <a:bodyPr>
            <a:spAutoFit/>
          </a:bodyPr>
          <a:lstStyle/>
          <a:p>
            <a:pPr fontAlgn="auto">
              <a:spcBef>
                <a:spcPts val="0"/>
              </a:spcBef>
              <a:spcAft>
                <a:spcPts val="0"/>
              </a:spcAft>
              <a:defRPr/>
            </a:pPr>
            <a:r>
              <a:rPr lang="fr-CA" sz="1000" dirty="0" smtClean="0">
                <a:solidFill>
                  <a:schemeClr val="tx2"/>
                </a:solidFill>
                <a:latin typeface="Calibri"/>
                <a:cs typeface="+mn-cs"/>
              </a:rPr>
              <a:t>*Symptomatique au moins une fois au cours de l’année passée</a:t>
            </a:r>
          </a:p>
          <a:p>
            <a:pPr marL="228600" indent="-228600" fontAlgn="auto">
              <a:spcBef>
                <a:spcPts val="0"/>
              </a:spcBef>
              <a:spcAft>
                <a:spcPts val="0"/>
              </a:spcAft>
              <a:buFontTx/>
              <a:buAutoNum type="arabicPeriod"/>
              <a:defRPr/>
            </a:pPr>
            <a:r>
              <a:rPr lang="fr-CA" sz="1000" dirty="0" smtClean="0">
                <a:solidFill>
                  <a:schemeClr val="tx2"/>
                </a:solidFill>
                <a:latin typeface="Calibri"/>
                <a:cs typeface="+mn-cs"/>
              </a:rPr>
              <a:t>OMS 2012. </a:t>
            </a:r>
            <a:r>
              <a:rPr lang="fr-CA" sz="1000" dirty="0" err="1" smtClean="0">
                <a:solidFill>
                  <a:schemeClr val="tx2"/>
                </a:solidFill>
                <a:latin typeface="Calibri"/>
                <a:cs typeface="+mn-cs"/>
              </a:rPr>
              <a:t>Headache</a:t>
            </a:r>
            <a:r>
              <a:rPr lang="fr-CA" sz="1000" dirty="0" smtClean="0">
                <a:solidFill>
                  <a:schemeClr val="tx2"/>
                </a:solidFill>
                <a:latin typeface="Calibri"/>
                <a:cs typeface="+mn-cs"/>
              </a:rPr>
              <a:t> </a:t>
            </a:r>
            <a:r>
              <a:rPr lang="fr-CA" sz="1000" dirty="0" err="1" smtClean="0">
                <a:solidFill>
                  <a:schemeClr val="tx2"/>
                </a:solidFill>
                <a:latin typeface="Calibri"/>
                <a:cs typeface="+mn-cs"/>
              </a:rPr>
              <a:t>disorders</a:t>
            </a:r>
            <a:r>
              <a:rPr lang="fr-CA" sz="1000" dirty="0" smtClean="0">
                <a:solidFill>
                  <a:schemeClr val="tx2"/>
                </a:solidFill>
                <a:latin typeface="Calibri"/>
                <a:cs typeface="+mn-cs"/>
              </a:rPr>
              <a:t>. Disponible à : </a:t>
            </a:r>
            <a:r>
              <a:rPr lang="fr-CA" sz="1000" dirty="0" smtClean="0">
                <a:solidFill>
                  <a:schemeClr val="tx2"/>
                </a:solidFill>
                <a:latin typeface="Calibri"/>
                <a:cs typeface="+mn-cs"/>
                <a:hlinkClick r:id="rId3"/>
              </a:rPr>
              <a:t>http://www.who.int/mediacentre/factsheets/fs277/en/</a:t>
            </a:r>
            <a:r>
              <a:rPr lang="fr-CA" sz="1000" dirty="0" smtClean="0">
                <a:solidFill>
                  <a:schemeClr val="tx2"/>
                </a:solidFill>
                <a:latin typeface="Calibri"/>
                <a:cs typeface="+mn-cs"/>
              </a:rPr>
              <a:t>. Accès le 20 mai 2015; 2. Lipton RB, Stewart WF, </a:t>
            </a:r>
            <a:r>
              <a:rPr lang="fr-CA" sz="1000" dirty="0" err="1" smtClean="0">
                <a:solidFill>
                  <a:schemeClr val="tx2"/>
                </a:solidFill>
                <a:latin typeface="Calibri"/>
                <a:cs typeface="+mn-cs"/>
              </a:rPr>
              <a:t>Diamond</a:t>
            </a:r>
            <a:r>
              <a:rPr lang="fr-CA" sz="1000" dirty="0" smtClean="0">
                <a:solidFill>
                  <a:schemeClr val="tx2"/>
                </a:solidFill>
                <a:latin typeface="Calibri"/>
                <a:cs typeface="+mn-cs"/>
              </a:rPr>
              <a:t> S, </a:t>
            </a:r>
            <a:r>
              <a:rPr lang="fr-CA" sz="1000" dirty="0" err="1" smtClean="0">
                <a:solidFill>
                  <a:schemeClr val="tx2"/>
                </a:solidFill>
                <a:latin typeface="Calibri"/>
                <a:cs typeface="+mn-cs"/>
              </a:rPr>
              <a:t>Diamond</a:t>
            </a:r>
            <a:r>
              <a:rPr lang="fr-CA" sz="1000" dirty="0" smtClean="0">
                <a:solidFill>
                  <a:schemeClr val="tx2"/>
                </a:solidFill>
                <a:latin typeface="Calibri"/>
                <a:cs typeface="+mn-cs"/>
              </a:rPr>
              <a:t> ML, Reed M. </a:t>
            </a:r>
            <a:r>
              <a:rPr lang="fr-CA" sz="1000" i="1" dirty="0" err="1" smtClean="0">
                <a:solidFill>
                  <a:schemeClr val="tx2"/>
                </a:solidFill>
                <a:latin typeface="Calibri"/>
                <a:cs typeface="+mn-cs"/>
              </a:rPr>
              <a:t>Headache</a:t>
            </a:r>
            <a:r>
              <a:rPr lang="fr-CA" sz="1000" i="1" dirty="0" smtClean="0">
                <a:solidFill>
                  <a:schemeClr val="tx2"/>
                </a:solidFill>
                <a:latin typeface="Calibri"/>
                <a:cs typeface="+mn-cs"/>
              </a:rPr>
              <a:t>.</a:t>
            </a:r>
            <a:r>
              <a:rPr lang="fr-CA" sz="1000" dirty="0" smtClean="0">
                <a:solidFill>
                  <a:schemeClr val="tx2"/>
                </a:solidFill>
                <a:latin typeface="Calibri"/>
                <a:cs typeface="+mn-cs"/>
              </a:rPr>
              <a:t> 2001;41:646-57. </a:t>
            </a:r>
            <a:endParaRPr lang="fr-CA" sz="1000" dirty="0">
              <a:solidFill>
                <a:schemeClr val="tx2"/>
              </a:solidFill>
              <a:latin typeface="Calibri"/>
              <a:cs typeface="+mn-cs"/>
            </a:endParaRPr>
          </a:p>
        </p:txBody>
      </p:sp>
      <p:sp>
        <p:nvSpPr>
          <p:cNvPr id="7" name="TextBox 6"/>
          <p:cNvSpPr txBox="1"/>
          <p:nvPr/>
        </p:nvSpPr>
        <p:spPr>
          <a:xfrm>
            <a:off x="468313" y="1660525"/>
            <a:ext cx="8280400" cy="1569660"/>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fr-CA" sz="2400" dirty="0" smtClean="0">
                <a:solidFill>
                  <a:srgbClr val="002060"/>
                </a:solidFill>
                <a:latin typeface="Calibri"/>
                <a:cs typeface="+mn-cs"/>
              </a:rPr>
              <a:t>La prévalence de la migraine dans la population générale est de 10 à 12 %</a:t>
            </a:r>
          </a:p>
          <a:p>
            <a:pPr marL="742950" lvl="1" indent="-285750" fontAlgn="auto">
              <a:spcBef>
                <a:spcPts val="0"/>
              </a:spcBef>
              <a:spcAft>
                <a:spcPts val="0"/>
              </a:spcAft>
              <a:buFont typeface="Arial" panose="020B0604020202020204" pitchFamily="34" charset="0"/>
              <a:buChar char="•"/>
              <a:defRPr/>
            </a:pPr>
            <a:r>
              <a:rPr lang="fr-CA" sz="2400" dirty="0" smtClean="0">
                <a:solidFill>
                  <a:srgbClr val="002060"/>
                </a:solidFill>
                <a:latin typeface="Calibri"/>
                <a:cs typeface="+mn-cs"/>
              </a:rPr>
              <a:t>La prévalence de la migraine chronique est de 2 à 4 %</a:t>
            </a:r>
          </a:p>
          <a:p>
            <a:pPr marL="285750" indent="-285750" fontAlgn="auto">
              <a:spcBef>
                <a:spcPts val="0"/>
              </a:spcBef>
              <a:spcAft>
                <a:spcPts val="0"/>
              </a:spcAft>
              <a:buFont typeface="Arial" panose="020B0604020202020204" pitchFamily="34" charset="0"/>
              <a:buChar char="•"/>
              <a:defRPr/>
            </a:pPr>
            <a:endParaRPr lang="fr-CA" sz="2400" dirty="0">
              <a:solidFill>
                <a:srgbClr val="002060"/>
              </a:solidFill>
              <a:latin typeface="Calibri"/>
              <a:cs typeface="+mn-cs"/>
            </a:endParaRPr>
          </a:p>
        </p:txBody>
      </p:sp>
      <p:sp>
        <p:nvSpPr>
          <p:cNvPr id="43012" name="Title 1"/>
          <p:cNvSpPr>
            <a:spLocks noGrp="1"/>
          </p:cNvSpPr>
          <p:nvPr>
            <p:ph type="title"/>
          </p:nvPr>
        </p:nvSpPr>
        <p:spPr>
          <a:xfrm>
            <a:off x="447675" y="254000"/>
            <a:ext cx="8229600" cy="1143000"/>
          </a:xfrm>
        </p:spPr>
        <p:txBody>
          <a:bodyPr/>
          <a:lstStyle/>
          <a:p>
            <a:r>
              <a:rPr lang="fr-CA" altLang="en-US" smtClean="0"/>
              <a:t>Prévalence de la migraine</a:t>
            </a:r>
          </a:p>
        </p:txBody>
      </p:sp>
      <p:sp>
        <p:nvSpPr>
          <p:cNvPr id="8" name="Rectangle 7"/>
          <p:cNvSpPr/>
          <p:nvPr/>
        </p:nvSpPr>
        <p:spPr>
          <a:xfrm>
            <a:off x="2195513" y="2852936"/>
            <a:ext cx="4824412" cy="316845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nvGrpSpPr>
          <p:cNvPr id="43014" name="Group 5"/>
          <p:cNvGrpSpPr>
            <a:grpSpLocks noChangeAspect="1"/>
          </p:cNvGrpSpPr>
          <p:nvPr/>
        </p:nvGrpSpPr>
        <p:grpSpPr bwMode="auto">
          <a:xfrm>
            <a:off x="2484438" y="2800350"/>
            <a:ext cx="4187825" cy="3076575"/>
            <a:chOff x="1565" y="1764"/>
            <a:chExt cx="2638" cy="1938"/>
          </a:xfrm>
        </p:grpSpPr>
        <p:sp>
          <p:nvSpPr>
            <p:cNvPr id="43015" name="AutoShape 4"/>
            <p:cNvSpPr>
              <a:spLocks noChangeAspect="1" noChangeArrowheads="1" noTextEdit="1"/>
            </p:cNvSpPr>
            <p:nvPr/>
          </p:nvSpPr>
          <p:spPr bwMode="auto">
            <a:xfrm>
              <a:off x="1565" y="1768"/>
              <a:ext cx="2638" cy="1934"/>
            </a:xfrm>
            <a:prstGeom prst="rect">
              <a:avLst/>
            </a:prstGeom>
            <a:noFill/>
            <a:ln w="9525">
              <a:noFill/>
              <a:miter lim="800000"/>
              <a:headEnd/>
              <a:tailEnd/>
            </a:ln>
          </p:spPr>
          <p:txBody>
            <a:bodyPr/>
            <a:lstStyle/>
            <a:p>
              <a:endParaRPr lang="fr-CA"/>
            </a:p>
          </p:txBody>
        </p:sp>
        <p:sp>
          <p:nvSpPr>
            <p:cNvPr id="43016" name="Rectangle 6"/>
            <p:cNvSpPr>
              <a:spLocks noChangeArrowheads="1"/>
            </p:cNvSpPr>
            <p:nvPr/>
          </p:nvSpPr>
          <p:spPr bwMode="auto">
            <a:xfrm>
              <a:off x="3721" y="2022"/>
              <a:ext cx="387"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Women</a:t>
              </a:r>
              <a:endParaRPr lang="fr-CA" altLang="en-US">
                <a:latin typeface="Arial" charset="0"/>
              </a:endParaRPr>
            </a:p>
          </p:txBody>
        </p:sp>
        <p:sp>
          <p:nvSpPr>
            <p:cNvPr id="43017" name="Rectangle 7"/>
            <p:cNvSpPr>
              <a:spLocks noChangeArrowheads="1"/>
            </p:cNvSpPr>
            <p:nvPr/>
          </p:nvSpPr>
          <p:spPr bwMode="auto">
            <a:xfrm>
              <a:off x="1753" y="1764"/>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30</a:t>
              </a:r>
              <a:endParaRPr lang="fr-CA" altLang="en-US">
                <a:latin typeface="Arial" charset="0"/>
              </a:endParaRPr>
            </a:p>
          </p:txBody>
        </p:sp>
        <p:sp>
          <p:nvSpPr>
            <p:cNvPr id="43018" name="Rectangle 8"/>
            <p:cNvSpPr>
              <a:spLocks noChangeArrowheads="1"/>
            </p:cNvSpPr>
            <p:nvPr/>
          </p:nvSpPr>
          <p:spPr bwMode="auto">
            <a:xfrm>
              <a:off x="1753" y="2002"/>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25</a:t>
              </a:r>
              <a:endParaRPr lang="fr-CA" altLang="en-US">
                <a:latin typeface="Arial" charset="0"/>
              </a:endParaRPr>
            </a:p>
          </p:txBody>
        </p:sp>
        <p:sp>
          <p:nvSpPr>
            <p:cNvPr id="43019" name="Rectangle 9"/>
            <p:cNvSpPr>
              <a:spLocks noChangeArrowheads="1"/>
            </p:cNvSpPr>
            <p:nvPr/>
          </p:nvSpPr>
          <p:spPr bwMode="auto">
            <a:xfrm>
              <a:off x="1753" y="223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20</a:t>
              </a:r>
              <a:endParaRPr lang="fr-CA" altLang="en-US">
                <a:latin typeface="Arial" charset="0"/>
              </a:endParaRPr>
            </a:p>
          </p:txBody>
        </p:sp>
        <p:sp>
          <p:nvSpPr>
            <p:cNvPr id="43020" name="Rectangle 10"/>
            <p:cNvSpPr>
              <a:spLocks noChangeArrowheads="1"/>
            </p:cNvSpPr>
            <p:nvPr/>
          </p:nvSpPr>
          <p:spPr bwMode="auto">
            <a:xfrm>
              <a:off x="1753" y="2474"/>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15</a:t>
              </a:r>
              <a:endParaRPr lang="fr-CA" altLang="en-US">
                <a:latin typeface="Arial" charset="0"/>
              </a:endParaRPr>
            </a:p>
          </p:txBody>
        </p:sp>
        <p:sp>
          <p:nvSpPr>
            <p:cNvPr id="43021" name="Rectangle 11"/>
            <p:cNvSpPr>
              <a:spLocks noChangeArrowheads="1"/>
            </p:cNvSpPr>
            <p:nvPr/>
          </p:nvSpPr>
          <p:spPr bwMode="auto">
            <a:xfrm>
              <a:off x="1753" y="2714"/>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10</a:t>
              </a:r>
              <a:endParaRPr lang="fr-CA" altLang="en-US">
                <a:latin typeface="Arial" charset="0"/>
              </a:endParaRPr>
            </a:p>
          </p:txBody>
        </p:sp>
        <p:sp>
          <p:nvSpPr>
            <p:cNvPr id="43022" name="Rectangle 12"/>
            <p:cNvSpPr>
              <a:spLocks noChangeArrowheads="1"/>
            </p:cNvSpPr>
            <p:nvPr/>
          </p:nvSpPr>
          <p:spPr bwMode="auto">
            <a:xfrm>
              <a:off x="1817" y="2950"/>
              <a:ext cx="63"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5</a:t>
              </a:r>
              <a:endParaRPr lang="fr-CA" altLang="en-US">
                <a:latin typeface="Arial" charset="0"/>
              </a:endParaRPr>
            </a:p>
          </p:txBody>
        </p:sp>
        <p:sp>
          <p:nvSpPr>
            <p:cNvPr id="43023" name="Rectangle 13"/>
            <p:cNvSpPr>
              <a:spLocks noChangeArrowheads="1"/>
            </p:cNvSpPr>
            <p:nvPr/>
          </p:nvSpPr>
          <p:spPr bwMode="auto">
            <a:xfrm>
              <a:off x="1817" y="3186"/>
              <a:ext cx="63"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0</a:t>
              </a:r>
              <a:endParaRPr lang="fr-CA" altLang="en-US">
                <a:latin typeface="Arial" charset="0"/>
              </a:endParaRPr>
            </a:p>
          </p:txBody>
        </p:sp>
        <p:sp>
          <p:nvSpPr>
            <p:cNvPr id="43024" name="Rectangle 14"/>
            <p:cNvSpPr>
              <a:spLocks noChangeArrowheads="1"/>
            </p:cNvSpPr>
            <p:nvPr/>
          </p:nvSpPr>
          <p:spPr bwMode="auto">
            <a:xfrm>
              <a:off x="1979" y="3358"/>
              <a:ext cx="63"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0</a:t>
              </a:r>
              <a:endParaRPr lang="fr-CA" altLang="en-US">
                <a:latin typeface="Arial" charset="0"/>
              </a:endParaRPr>
            </a:p>
          </p:txBody>
        </p:sp>
        <p:sp>
          <p:nvSpPr>
            <p:cNvPr id="43025" name="Rectangle 15"/>
            <p:cNvSpPr>
              <a:spLocks noChangeArrowheads="1"/>
            </p:cNvSpPr>
            <p:nvPr/>
          </p:nvSpPr>
          <p:spPr bwMode="auto">
            <a:xfrm>
              <a:off x="2083"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20</a:t>
              </a:r>
              <a:endParaRPr lang="fr-CA" altLang="en-US">
                <a:latin typeface="Arial" charset="0"/>
              </a:endParaRPr>
            </a:p>
          </p:txBody>
        </p:sp>
        <p:sp>
          <p:nvSpPr>
            <p:cNvPr id="43026" name="Rectangle 16"/>
            <p:cNvSpPr>
              <a:spLocks noChangeArrowheads="1"/>
            </p:cNvSpPr>
            <p:nvPr/>
          </p:nvSpPr>
          <p:spPr bwMode="auto">
            <a:xfrm>
              <a:off x="2369"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30</a:t>
              </a:r>
              <a:endParaRPr lang="fr-CA" altLang="en-US">
                <a:latin typeface="Arial" charset="0"/>
              </a:endParaRPr>
            </a:p>
          </p:txBody>
        </p:sp>
        <p:sp>
          <p:nvSpPr>
            <p:cNvPr id="43027" name="Rectangle 17"/>
            <p:cNvSpPr>
              <a:spLocks noChangeArrowheads="1"/>
            </p:cNvSpPr>
            <p:nvPr/>
          </p:nvSpPr>
          <p:spPr bwMode="auto">
            <a:xfrm>
              <a:off x="2647"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40</a:t>
              </a:r>
              <a:endParaRPr lang="fr-CA" altLang="en-US">
                <a:latin typeface="Arial" charset="0"/>
              </a:endParaRPr>
            </a:p>
          </p:txBody>
        </p:sp>
        <p:sp>
          <p:nvSpPr>
            <p:cNvPr id="43028" name="Rectangle 18"/>
            <p:cNvSpPr>
              <a:spLocks noChangeArrowheads="1"/>
            </p:cNvSpPr>
            <p:nvPr/>
          </p:nvSpPr>
          <p:spPr bwMode="auto">
            <a:xfrm>
              <a:off x="4011" y="3358"/>
              <a:ext cx="188"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100</a:t>
              </a:r>
              <a:endParaRPr lang="fr-CA" altLang="en-US">
                <a:latin typeface="Arial" charset="0"/>
              </a:endParaRPr>
            </a:p>
          </p:txBody>
        </p:sp>
        <p:sp>
          <p:nvSpPr>
            <p:cNvPr id="43029" name="Rectangle 19"/>
            <p:cNvSpPr>
              <a:spLocks noChangeArrowheads="1"/>
            </p:cNvSpPr>
            <p:nvPr/>
          </p:nvSpPr>
          <p:spPr bwMode="auto">
            <a:xfrm>
              <a:off x="3771"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80</a:t>
              </a:r>
              <a:endParaRPr lang="fr-CA" altLang="en-US">
                <a:latin typeface="Arial" charset="0"/>
              </a:endParaRPr>
            </a:p>
          </p:txBody>
        </p:sp>
        <p:sp>
          <p:nvSpPr>
            <p:cNvPr id="43030" name="Rectangle 20"/>
            <p:cNvSpPr>
              <a:spLocks noChangeArrowheads="1"/>
            </p:cNvSpPr>
            <p:nvPr/>
          </p:nvSpPr>
          <p:spPr bwMode="auto">
            <a:xfrm>
              <a:off x="3475"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70</a:t>
              </a:r>
              <a:endParaRPr lang="fr-CA" altLang="en-US">
                <a:latin typeface="Arial" charset="0"/>
              </a:endParaRPr>
            </a:p>
          </p:txBody>
        </p:sp>
        <p:sp>
          <p:nvSpPr>
            <p:cNvPr id="43031" name="Rectangle 21"/>
            <p:cNvSpPr>
              <a:spLocks noChangeArrowheads="1"/>
            </p:cNvSpPr>
            <p:nvPr/>
          </p:nvSpPr>
          <p:spPr bwMode="auto">
            <a:xfrm>
              <a:off x="3215"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60</a:t>
              </a:r>
              <a:endParaRPr lang="fr-CA" altLang="en-US">
                <a:latin typeface="Arial" charset="0"/>
              </a:endParaRPr>
            </a:p>
          </p:txBody>
        </p:sp>
        <p:sp>
          <p:nvSpPr>
            <p:cNvPr id="43032" name="Rectangle 22"/>
            <p:cNvSpPr>
              <a:spLocks noChangeArrowheads="1"/>
            </p:cNvSpPr>
            <p:nvPr/>
          </p:nvSpPr>
          <p:spPr bwMode="auto">
            <a:xfrm>
              <a:off x="2935" y="3358"/>
              <a:ext cx="12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50</a:t>
              </a:r>
              <a:endParaRPr lang="fr-CA" altLang="en-US">
                <a:latin typeface="Arial" charset="0"/>
              </a:endParaRPr>
            </a:p>
          </p:txBody>
        </p:sp>
        <p:sp>
          <p:nvSpPr>
            <p:cNvPr id="43033" name="Rectangle 23"/>
            <p:cNvSpPr>
              <a:spLocks noChangeArrowheads="1"/>
            </p:cNvSpPr>
            <p:nvPr/>
          </p:nvSpPr>
          <p:spPr bwMode="auto">
            <a:xfrm>
              <a:off x="2899" y="3562"/>
              <a:ext cx="364"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Age (y)</a:t>
              </a:r>
              <a:endParaRPr lang="fr-CA" altLang="en-US">
                <a:latin typeface="Arial" charset="0"/>
              </a:endParaRPr>
            </a:p>
          </p:txBody>
        </p:sp>
        <p:sp>
          <p:nvSpPr>
            <p:cNvPr id="43034" name="Rectangle 24"/>
            <p:cNvSpPr>
              <a:spLocks noChangeArrowheads="1"/>
            </p:cNvSpPr>
            <p:nvPr/>
          </p:nvSpPr>
          <p:spPr bwMode="auto">
            <a:xfrm rot="16200000">
              <a:off x="1020" y="2460"/>
              <a:ext cx="1235"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Migraine Prevalence (%)</a:t>
              </a:r>
              <a:endParaRPr lang="fr-CA" altLang="en-US">
                <a:latin typeface="Arial" charset="0"/>
              </a:endParaRPr>
            </a:p>
          </p:txBody>
        </p:sp>
        <p:sp>
          <p:nvSpPr>
            <p:cNvPr id="43035" name="Rectangle 25"/>
            <p:cNvSpPr>
              <a:spLocks noChangeArrowheads="1"/>
            </p:cNvSpPr>
            <p:nvPr/>
          </p:nvSpPr>
          <p:spPr bwMode="auto">
            <a:xfrm>
              <a:off x="3721" y="2222"/>
              <a:ext cx="219" cy="136"/>
            </a:xfrm>
            <a:prstGeom prst="rect">
              <a:avLst/>
            </a:prstGeom>
            <a:noFill/>
            <a:ln w="9525">
              <a:noFill/>
              <a:miter lim="800000"/>
              <a:headEnd/>
              <a:tailEnd/>
            </a:ln>
          </p:spPr>
          <p:txBody>
            <a:bodyPr wrap="none" lIns="0" tIns="0" rIns="0" bIns="0">
              <a:spAutoFit/>
            </a:bodyPr>
            <a:lstStyle/>
            <a:p>
              <a:r>
                <a:rPr lang="fr-CA" altLang="en-US" sz="1400" smtClean="0">
                  <a:solidFill>
                    <a:srgbClr val="002060"/>
                  </a:solidFill>
                  <a:latin typeface="Arial" charset="0"/>
                </a:rPr>
                <a:t>Men</a:t>
              </a:r>
              <a:endParaRPr lang="fr-CA" altLang="en-US">
                <a:latin typeface="Arial" charset="0"/>
              </a:endParaRPr>
            </a:p>
          </p:txBody>
        </p:sp>
        <p:sp>
          <p:nvSpPr>
            <p:cNvPr id="43036" name="Freeform 26"/>
            <p:cNvSpPr>
              <a:spLocks/>
            </p:cNvSpPr>
            <p:nvPr/>
          </p:nvSpPr>
          <p:spPr bwMode="auto">
            <a:xfrm>
              <a:off x="1957" y="1814"/>
              <a:ext cx="2210" cy="1426"/>
            </a:xfrm>
            <a:custGeom>
              <a:avLst/>
              <a:gdLst>
                <a:gd name="T0" fmla="*/ 0 w 2210"/>
                <a:gd name="T1" fmla="*/ 0 h 1426"/>
                <a:gd name="T2" fmla="*/ 50 w 2210"/>
                <a:gd name="T3" fmla="*/ 0 h 1426"/>
                <a:gd name="T4" fmla="*/ 50 w 2210"/>
                <a:gd name="T5" fmla="*/ 1426 h 1426"/>
                <a:gd name="T6" fmla="*/ 2210 w 2210"/>
                <a:gd name="T7" fmla="*/ 1426 h 14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6">
                  <a:moveTo>
                    <a:pt x="0" y="0"/>
                  </a:moveTo>
                  <a:lnTo>
                    <a:pt x="50" y="0"/>
                  </a:lnTo>
                  <a:lnTo>
                    <a:pt x="50" y="1426"/>
                  </a:lnTo>
                  <a:lnTo>
                    <a:pt x="2210" y="1426"/>
                  </a:lnTo>
                </a:path>
              </a:pathLst>
            </a:custGeom>
            <a:noFill/>
            <a:ln w="25400">
              <a:solidFill>
                <a:srgbClr val="78A22F"/>
              </a:solidFill>
              <a:prstDash val="solid"/>
              <a:round/>
              <a:headEnd/>
              <a:tailEnd/>
            </a:ln>
          </p:spPr>
          <p:txBody>
            <a:bodyPr/>
            <a:lstStyle/>
            <a:p>
              <a:endParaRPr lang="fr-CA"/>
            </a:p>
          </p:txBody>
        </p:sp>
        <p:sp>
          <p:nvSpPr>
            <p:cNvPr id="43037" name="Line 27"/>
            <p:cNvSpPr>
              <a:spLocks noChangeShapeType="1"/>
            </p:cNvSpPr>
            <p:nvPr/>
          </p:nvSpPr>
          <p:spPr bwMode="auto">
            <a:xfrm flipH="1">
              <a:off x="1957" y="2048"/>
              <a:ext cx="56" cy="0"/>
            </a:xfrm>
            <a:prstGeom prst="line">
              <a:avLst/>
            </a:prstGeom>
            <a:noFill/>
            <a:ln w="25400">
              <a:solidFill>
                <a:srgbClr val="78A22F"/>
              </a:solidFill>
              <a:round/>
              <a:headEnd/>
              <a:tailEnd/>
            </a:ln>
          </p:spPr>
          <p:txBody>
            <a:bodyPr/>
            <a:lstStyle/>
            <a:p>
              <a:endParaRPr lang="fr-CA"/>
            </a:p>
          </p:txBody>
        </p:sp>
        <p:sp>
          <p:nvSpPr>
            <p:cNvPr id="43038" name="Line 28"/>
            <p:cNvSpPr>
              <a:spLocks noChangeShapeType="1"/>
            </p:cNvSpPr>
            <p:nvPr/>
          </p:nvSpPr>
          <p:spPr bwMode="auto">
            <a:xfrm flipH="1">
              <a:off x="1957" y="2294"/>
              <a:ext cx="56" cy="0"/>
            </a:xfrm>
            <a:prstGeom prst="line">
              <a:avLst/>
            </a:prstGeom>
            <a:noFill/>
            <a:ln w="25400">
              <a:solidFill>
                <a:srgbClr val="78A22F"/>
              </a:solidFill>
              <a:round/>
              <a:headEnd/>
              <a:tailEnd/>
            </a:ln>
          </p:spPr>
          <p:txBody>
            <a:bodyPr/>
            <a:lstStyle/>
            <a:p>
              <a:endParaRPr lang="fr-CA"/>
            </a:p>
          </p:txBody>
        </p:sp>
        <p:sp>
          <p:nvSpPr>
            <p:cNvPr id="43039" name="Line 29"/>
            <p:cNvSpPr>
              <a:spLocks noChangeShapeType="1"/>
            </p:cNvSpPr>
            <p:nvPr/>
          </p:nvSpPr>
          <p:spPr bwMode="auto">
            <a:xfrm flipH="1">
              <a:off x="1957" y="2536"/>
              <a:ext cx="56" cy="0"/>
            </a:xfrm>
            <a:prstGeom prst="line">
              <a:avLst/>
            </a:prstGeom>
            <a:noFill/>
            <a:ln w="25400">
              <a:solidFill>
                <a:srgbClr val="78A22F"/>
              </a:solidFill>
              <a:round/>
              <a:headEnd/>
              <a:tailEnd/>
            </a:ln>
          </p:spPr>
          <p:txBody>
            <a:bodyPr/>
            <a:lstStyle/>
            <a:p>
              <a:endParaRPr lang="fr-CA"/>
            </a:p>
          </p:txBody>
        </p:sp>
        <p:sp>
          <p:nvSpPr>
            <p:cNvPr id="43040" name="Line 30"/>
            <p:cNvSpPr>
              <a:spLocks noChangeShapeType="1"/>
            </p:cNvSpPr>
            <p:nvPr/>
          </p:nvSpPr>
          <p:spPr bwMode="auto">
            <a:xfrm flipH="1">
              <a:off x="1957" y="2768"/>
              <a:ext cx="56" cy="0"/>
            </a:xfrm>
            <a:prstGeom prst="line">
              <a:avLst/>
            </a:prstGeom>
            <a:noFill/>
            <a:ln w="25400">
              <a:solidFill>
                <a:srgbClr val="78A22F"/>
              </a:solidFill>
              <a:round/>
              <a:headEnd/>
              <a:tailEnd/>
            </a:ln>
          </p:spPr>
          <p:txBody>
            <a:bodyPr/>
            <a:lstStyle/>
            <a:p>
              <a:endParaRPr lang="fr-CA"/>
            </a:p>
          </p:txBody>
        </p:sp>
        <p:sp>
          <p:nvSpPr>
            <p:cNvPr id="43041" name="Line 31"/>
            <p:cNvSpPr>
              <a:spLocks noChangeShapeType="1"/>
            </p:cNvSpPr>
            <p:nvPr/>
          </p:nvSpPr>
          <p:spPr bwMode="auto">
            <a:xfrm flipH="1">
              <a:off x="1957" y="3006"/>
              <a:ext cx="56" cy="0"/>
            </a:xfrm>
            <a:prstGeom prst="line">
              <a:avLst/>
            </a:prstGeom>
            <a:noFill/>
            <a:ln w="25400">
              <a:solidFill>
                <a:srgbClr val="78A22F"/>
              </a:solidFill>
              <a:round/>
              <a:headEnd/>
              <a:tailEnd/>
            </a:ln>
          </p:spPr>
          <p:txBody>
            <a:bodyPr/>
            <a:lstStyle/>
            <a:p>
              <a:endParaRPr lang="fr-CA"/>
            </a:p>
          </p:txBody>
        </p:sp>
        <p:sp>
          <p:nvSpPr>
            <p:cNvPr id="43042" name="Line 32"/>
            <p:cNvSpPr>
              <a:spLocks noChangeShapeType="1"/>
            </p:cNvSpPr>
            <p:nvPr/>
          </p:nvSpPr>
          <p:spPr bwMode="auto">
            <a:xfrm flipH="1">
              <a:off x="1957" y="3240"/>
              <a:ext cx="56" cy="0"/>
            </a:xfrm>
            <a:prstGeom prst="line">
              <a:avLst/>
            </a:prstGeom>
            <a:noFill/>
            <a:ln w="25400">
              <a:solidFill>
                <a:srgbClr val="78A22F"/>
              </a:solidFill>
              <a:round/>
              <a:headEnd/>
              <a:tailEnd/>
            </a:ln>
          </p:spPr>
          <p:txBody>
            <a:bodyPr/>
            <a:lstStyle/>
            <a:p>
              <a:endParaRPr lang="fr-CA"/>
            </a:p>
          </p:txBody>
        </p:sp>
        <p:sp>
          <p:nvSpPr>
            <p:cNvPr id="43043" name="Line 33"/>
            <p:cNvSpPr>
              <a:spLocks noChangeShapeType="1"/>
            </p:cNvSpPr>
            <p:nvPr/>
          </p:nvSpPr>
          <p:spPr bwMode="auto">
            <a:xfrm>
              <a:off x="2007" y="3240"/>
              <a:ext cx="0" cy="48"/>
            </a:xfrm>
            <a:prstGeom prst="line">
              <a:avLst/>
            </a:prstGeom>
            <a:noFill/>
            <a:ln w="25400">
              <a:solidFill>
                <a:srgbClr val="78A22F"/>
              </a:solidFill>
              <a:round/>
              <a:headEnd/>
              <a:tailEnd/>
            </a:ln>
          </p:spPr>
          <p:txBody>
            <a:bodyPr/>
            <a:lstStyle/>
            <a:p>
              <a:endParaRPr lang="fr-CA"/>
            </a:p>
          </p:txBody>
        </p:sp>
        <p:sp>
          <p:nvSpPr>
            <p:cNvPr id="43044" name="Line 34"/>
            <p:cNvSpPr>
              <a:spLocks noChangeShapeType="1"/>
            </p:cNvSpPr>
            <p:nvPr/>
          </p:nvSpPr>
          <p:spPr bwMode="auto">
            <a:xfrm>
              <a:off x="2157" y="3240"/>
              <a:ext cx="0" cy="48"/>
            </a:xfrm>
            <a:prstGeom prst="line">
              <a:avLst/>
            </a:prstGeom>
            <a:noFill/>
            <a:ln w="25400">
              <a:solidFill>
                <a:srgbClr val="78A22F"/>
              </a:solidFill>
              <a:round/>
              <a:headEnd/>
              <a:tailEnd/>
            </a:ln>
          </p:spPr>
          <p:txBody>
            <a:bodyPr/>
            <a:lstStyle/>
            <a:p>
              <a:endParaRPr lang="fr-CA"/>
            </a:p>
          </p:txBody>
        </p:sp>
        <p:sp>
          <p:nvSpPr>
            <p:cNvPr id="43045" name="Line 35"/>
            <p:cNvSpPr>
              <a:spLocks noChangeShapeType="1"/>
            </p:cNvSpPr>
            <p:nvPr/>
          </p:nvSpPr>
          <p:spPr bwMode="auto">
            <a:xfrm>
              <a:off x="2435" y="3240"/>
              <a:ext cx="0" cy="48"/>
            </a:xfrm>
            <a:prstGeom prst="line">
              <a:avLst/>
            </a:prstGeom>
            <a:noFill/>
            <a:ln w="25400">
              <a:solidFill>
                <a:srgbClr val="78A22F"/>
              </a:solidFill>
              <a:round/>
              <a:headEnd/>
              <a:tailEnd/>
            </a:ln>
          </p:spPr>
          <p:txBody>
            <a:bodyPr/>
            <a:lstStyle/>
            <a:p>
              <a:endParaRPr lang="fr-CA"/>
            </a:p>
          </p:txBody>
        </p:sp>
        <p:sp>
          <p:nvSpPr>
            <p:cNvPr id="43046" name="Line 36"/>
            <p:cNvSpPr>
              <a:spLocks noChangeShapeType="1"/>
            </p:cNvSpPr>
            <p:nvPr/>
          </p:nvSpPr>
          <p:spPr bwMode="auto">
            <a:xfrm>
              <a:off x="2715" y="3240"/>
              <a:ext cx="0" cy="48"/>
            </a:xfrm>
            <a:prstGeom prst="line">
              <a:avLst/>
            </a:prstGeom>
            <a:noFill/>
            <a:ln w="25400">
              <a:solidFill>
                <a:srgbClr val="78A22F"/>
              </a:solidFill>
              <a:round/>
              <a:headEnd/>
              <a:tailEnd/>
            </a:ln>
          </p:spPr>
          <p:txBody>
            <a:bodyPr/>
            <a:lstStyle/>
            <a:p>
              <a:endParaRPr lang="fr-CA"/>
            </a:p>
          </p:txBody>
        </p:sp>
        <p:sp>
          <p:nvSpPr>
            <p:cNvPr id="43047" name="Line 37"/>
            <p:cNvSpPr>
              <a:spLocks noChangeShapeType="1"/>
            </p:cNvSpPr>
            <p:nvPr/>
          </p:nvSpPr>
          <p:spPr bwMode="auto">
            <a:xfrm>
              <a:off x="2995" y="3240"/>
              <a:ext cx="0" cy="48"/>
            </a:xfrm>
            <a:prstGeom prst="line">
              <a:avLst/>
            </a:prstGeom>
            <a:noFill/>
            <a:ln w="25400">
              <a:solidFill>
                <a:srgbClr val="78A22F"/>
              </a:solidFill>
              <a:round/>
              <a:headEnd/>
              <a:tailEnd/>
            </a:ln>
          </p:spPr>
          <p:txBody>
            <a:bodyPr/>
            <a:lstStyle/>
            <a:p>
              <a:endParaRPr lang="fr-CA"/>
            </a:p>
          </p:txBody>
        </p:sp>
        <p:sp>
          <p:nvSpPr>
            <p:cNvPr id="43048" name="Line 38"/>
            <p:cNvSpPr>
              <a:spLocks noChangeShapeType="1"/>
            </p:cNvSpPr>
            <p:nvPr/>
          </p:nvSpPr>
          <p:spPr bwMode="auto">
            <a:xfrm>
              <a:off x="3273" y="3240"/>
              <a:ext cx="0" cy="48"/>
            </a:xfrm>
            <a:prstGeom prst="line">
              <a:avLst/>
            </a:prstGeom>
            <a:noFill/>
            <a:ln w="25400">
              <a:solidFill>
                <a:srgbClr val="78A22F"/>
              </a:solidFill>
              <a:round/>
              <a:headEnd/>
              <a:tailEnd/>
            </a:ln>
          </p:spPr>
          <p:txBody>
            <a:bodyPr/>
            <a:lstStyle/>
            <a:p>
              <a:endParaRPr lang="fr-CA"/>
            </a:p>
          </p:txBody>
        </p:sp>
        <p:sp>
          <p:nvSpPr>
            <p:cNvPr id="43049" name="Line 39"/>
            <p:cNvSpPr>
              <a:spLocks noChangeShapeType="1"/>
            </p:cNvSpPr>
            <p:nvPr/>
          </p:nvSpPr>
          <p:spPr bwMode="auto">
            <a:xfrm>
              <a:off x="3553" y="3240"/>
              <a:ext cx="0" cy="48"/>
            </a:xfrm>
            <a:prstGeom prst="line">
              <a:avLst/>
            </a:prstGeom>
            <a:noFill/>
            <a:ln w="25400">
              <a:solidFill>
                <a:srgbClr val="78A22F"/>
              </a:solidFill>
              <a:round/>
              <a:headEnd/>
              <a:tailEnd/>
            </a:ln>
          </p:spPr>
          <p:txBody>
            <a:bodyPr/>
            <a:lstStyle/>
            <a:p>
              <a:endParaRPr lang="fr-CA"/>
            </a:p>
          </p:txBody>
        </p:sp>
        <p:sp>
          <p:nvSpPr>
            <p:cNvPr id="43050" name="Line 40"/>
            <p:cNvSpPr>
              <a:spLocks noChangeShapeType="1"/>
            </p:cNvSpPr>
            <p:nvPr/>
          </p:nvSpPr>
          <p:spPr bwMode="auto">
            <a:xfrm>
              <a:off x="3831" y="3240"/>
              <a:ext cx="0" cy="48"/>
            </a:xfrm>
            <a:prstGeom prst="line">
              <a:avLst/>
            </a:prstGeom>
            <a:noFill/>
            <a:ln w="25400">
              <a:solidFill>
                <a:srgbClr val="78A22F"/>
              </a:solidFill>
              <a:round/>
              <a:headEnd/>
              <a:tailEnd/>
            </a:ln>
          </p:spPr>
          <p:txBody>
            <a:bodyPr/>
            <a:lstStyle/>
            <a:p>
              <a:endParaRPr lang="fr-CA"/>
            </a:p>
          </p:txBody>
        </p:sp>
        <p:sp>
          <p:nvSpPr>
            <p:cNvPr id="43051" name="Line 41"/>
            <p:cNvSpPr>
              <a:spLocks noChangeShapeType="1"/>
            </p:cNvSpPr>
            <p:nvPr/>
          </p:nvSpPr>
          <p:spPr bwMode="auto">
            <a:xfrm>
              <a:off x="4111" y="3240"/>
              <a:ext cx="0" cy="48"/>
            </a:xfrm>
            <a:prstGeom prst="line">
              <a:avLst/>
            </a:prstGeom>
            <a:noFill/>
            <a:ln w="25400">
              <a:solidFill>
                <a:srgbClr val="78A22F"/>
              </a:solidFill>
              <a:round/>
              <a:headEnd/>
              <a:tailEnd/>
            </a:ln>
          </p:spPr>
          <p:txBody>
            <a:bodyPr/>
            <a:lstStyle/>
            <a:p>
              <a:endParaRPr lang="fr-CA"/>
            </a:p>
          </p:txBody>
        </p:sp>
        <p:sp>
          <p:nvSpPr>
            <p:cNvPr id="43052" name="Freeform 42"/>
            <p:cNvSpPr>
              <a:spLocks/>
            </p:cNvSpPr>
            <p:nvPr/>
          </p:nvSpPr>
          <p:spPr bwMode="auto">
            <a:xfrm>
              <a:off x="2141" y="1882"/>
              <a:ext cx="1946" cy="1174"/>
            </a:xfrm>
            <a:custGeom>
              <a:avLst/>
              <a:gdLst>
                <a:gd name="T0" fmla="*/ 0 w 1946"/>
                <a:gd name="T1" fmla="*/ 1036 h 1174"/>
                <a:gd name="T2" fmla="*/ 260 w 1946"/>
                <a:gd name="T3" fmla="*/ 598 h 1174"/>
                <a:gd name="T4" fmla="*/ 260 w 1946"/>
                <a:gd name="T5" fmla="*/ 598 h 1174"/>
                <a:gd name="T6" fmla="*/ 340 w 1946"/>
                <a:gd name="T7" fmla="*/ 396 h 1174"/>
                <a:gd name="T8" fmla="*/ 400 w 1946"/>
                <a:gd name="T9" fmla="*/ 248 h 1174"/>
                <a:gd name="T10" fmla="*/ 434 w 1946"/>
                <a:gd name="T11" fmla="*/ 164 h 1174"/>
                <a:gd name="T12" fmla="*/ 434 w 1946"/>
                <a:gd name="T13" fmla="*/ 164 h 1174"/>
                <a:gd name="T14" fmla="*/ 442 w 1946"/>
                <a:gd name="T15" fmla="*/ 148 h 1174"/>
                <a:gd name="T16" fmla="*/ 454 w 1946"/>
                <a:gd name="T17" fmla="*/ 130 h 1174"/>
                <a:gd name="T18" fmla="*/ 482 w 1946"/>
                <a:gd name="T19" fmla="*/ 92 h 1174"/>
                <a:gd name="T20" fmla="*/ 516 w 1946"/>
                <a:gd name="T21" fmla="*/ 54 h 1174"/>
                <a:gd name="T22" fmla="*/ 534 w 1946"/>
                <a:gd name="T23" fmla="*/ 38 h 1174"/>
                <a:gd name="T24" fmla="*/ 552 w 1946"/>
                <a:gd name="T25" fmla="*/ 22 h 1174"/>
                <a:gd name="T26" fmla="*/ 552 w 1946"/>
                <a:gd name="T27" fmla="*/ 22 h 1174"/>
                <a:gd name="T28" fmla="*/ 560 w 1946"/>
                <a:gd name="T29" fmla="*/ 16 h 1174"/>
                <a:gd name="T30" fmla="*/ 572 w 1946"/>
                <a:gd name="T31" fmla="*/ 10 h 1174"/>
                <a:gd name="T32" fmla="*/ 582 w 1946"/>
                <a:gd name="T33" fmla="*/ 6 h 1174"/>
                <a:gd name="T34" fmla="*/ 596 w 1946"/>
                <a:gd name="T35" fmla="*/ 4 h 1174"/>
                <a:gd name="T36" fmla="*/ 610 w 1946"/>
                <a:gd name="T37" fmla="*/ 2 h 1174"/>
                <a:gd name="T38" fmla="*/ 626 w 1946"/>
                <a:gd name="T39" fmla="*/ 0 h 1174"/>
                <a:gd name="T40" fmla="*/ 642 w 1946"/>
                <a:gd name="T41" fmla="*/ 2 h 1174"/>
                <a:gd name="T42" fmla="*/ 658 w 1946"/>
                <a:gd name="T43" fmla="*/ 4 h 1174"/>
                <a:gd name="T44" fmla="*/ 676 w 1946"/>
                <a:gd name="T45" fmla="*/ 8 h 1174"/>
                <a:gd name="T46" fmla="*/ 694 w 1946"/>
                <a:gd name="T47" fmla="*/ 14 h 1174"/>
                <a:gd name="T48" fmla="*/ 714 w 1946"/>
                <a:gd name="T49" fmla="*/ 20 h 1174"/>
                <a:gd name="T50" fmla="*/ 734 w 1946"/>
                <a:gd name="T51" fmla="*/ 28 h 1174"/>
                <a:gd name="T52" fmla="*/ 754 w 1946"/>
                <a:gd name="T53" fmla="*/ 40 h 1174"/>
                <a:gd name="T54" fmla="*/ 774 w 1946"/>
                <a:gd name="T55" fmla="*/ 52 h 1174"/>
                <a:gd name="T56" fmla="*/ 794 w 1946"/>
                <a:gd name="T57" fmla="*/ 66 h 1174"/>
                <a:gd name="T58" fmla="*/ 816 w 1946"/>
                <a:gd name="T59" fmla="*/ 82 h 1174"/>
                <a:gd name="T60" fmla="*/ 816 w 1946"/>
                <a:gd name="T61" fmla="*/ 82 h 1174"/>
                <a:gd name="T62" fmla="*/ 836 w 1946"/>
                <a:gd name="T63" fmla="*/ 100 h 1174"/>
                <a:gd name="T64" fmla="*/ 856 w 1946"/>
                <a:gd name="T65" fmla="*/ 120 h 1174"/>
                <a:gd name="T66" fmla="*/ 874 w 1946"/>
                <a:gd name="T67" fmla="*/ 142 h 1174"/>
                <a:gd name="T68" fmla="*/ 894 w 1946"/>
                <a:gd name="T69" fmla="*/ 166 h 1174"/>
                <a:gd name="T70" fmla="*/ 930 w 1946"/>
                <a:gd name="T71" fmla="*/ 218 h 1174"/>
                <a:gd name="T72" fmla="*/ 970 w 1946"/>
                <a:gd name="T73" fmla="*/ 278 h 1174"/>
                <a:gd name="T74" fmla="*/ 1012 w 1946"/>
                <a:gd name="T75" fmla="*/ 346 h 1174"/>
                <a:gd name="T76" fmla="*/ 1060 w 1946"/>
                <a:gd name="T77" fmla="*/ 418 h 1174"/>
                <a:gd name="T78" fmla="*/ 1114 w 1946"/>
                <a:gd name="T79" fmla="*/ 496 h 1174"/>
                <a:gd name="T80" fmla="*/ 1144 w 1946"/>
                <a:gd name="T81" fmla="*/ 538 h 1174"/>
                <a:gd name="T82" fmla="*/ 1178 w 1946"/>
                <a:gd name="T83" fmla="*/ 580 h 1174"/>
                <a:gd name="T84" fmla="*/ 1178 w 1946"/>
                <a:gd name="T85" fmla="*/ 580 h 1174"/>
                <a:gd name="T86" fmla="*/ 1244 w 1946"/>
                <a:gd name="T87" fmla="*/ 662 h 1174"/>
                <a:gd name="T88" fmla="*/ 1304 w 1946"/>
                <a:gd name="T89" fmla="*/ 734 h 1174"/>
                <a:gd name="T90" fmla="*/ 1408 w 1946"/>
                <a:gd name="T91" fmla="*/ 854 h 1174"/>
                <a:gd name="T92" fmla="*/ 1450 w 1946"/>
                <a:gd name="T93" fmla="*/ 900 h 1174"/>
                <a:gd name="T94" fmla="*/ 1486 w 1946"/>
                <a:gd name="T95" fmla="*/ 938 h 1174"/>
                <a:gd name="T96" fmla="*/ 1516 w 1946"/>
                <a:gd name="T97" fmla="*/ 968 h 1174"/>
                <a:gd name="T98" fmla="*/ 1538 w 1946"/>
                <a:gd name="T99" fmla="*/ 988 h 1174"/>
                <a:gd name="T100" fmla="*/ 1538 w 1946"/>
                <a:gd name="T101" fmla="*/ 988 h 1174"/>
                <a:gd name="T102" fmla="*/ 1564 w 1946"/>
                <a:gd name="T103" fmla="*/ 1008 h 1174"/>
                <a:gd name="T104" fmla="*/ 1600 w 1946"/>
                <a:gd name="T105" fmla="*/ 1036 h 1174"/>
                <a:gd name="T106" fmla="*/ 1688 w 1946"/>
                <a:gd name="T107" fmla="*/ 1098 h 1174"/>
                <a:gd name="T108" fmla="*/ 1800 w 1946"/>
                <a:gd name="T109" fmla="*/ 1174 h 1174"/>
                <a:gd name="T110" fmla="*/ 1946 w 1946"/>
                <a:gd name="T111" fmla="*/ 1174 h 1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46" h="1174">
                  <a:moveTo>
                    <a:pt x="0" y="1036"/>
                  </a:moveTo>
                  <a:lnTo>
                    <a:pt x="260" y="598"/>
                  </a:lnTo>
                  <a:lnTo>
                    <a:pt x="340" y="396"/>
                  </a:lnTo>
                  <a:lnTo>
                    <a:pt x="400" y="248"/>
                  </a:lnTo>
                  <a:lnTo>
                    <a:pt x="434" y="164"/>
                  </a:lnTo>
                  <a:lnTo>
                    <a:pt x="442" y="148"/>
                  </a:lnTo>
                  <a:lnTo>
                    <a:pt x="454" y="130"/>
                  </a:lnTo>
                  <a:lnTo>
                    <a:pt x="482" y="92"/>
                  </a:lnTo>
                  <a:lnTo>
                    <a:pt x="516" y="54"/>
                  </a:lnTo>
                  <a:lnTo>
                    <a:pt x="534" y="38"/>
                  </a:lnTo>
                  <a:lnTo>
                    <a:pt x="552" y="22"/>
                  </a:lnTo>
                  <a:lnTo>
                    <a:pt x="560" y="16"/>
                  </a:lnTo>
                  <a:lnTo>
                    <a:pt x="572" y="10"/>
                  </a:lnTo>
                  <a:lnTo>
                    <a:pt x="582" y="6"/>
                  </a:lnTo>
                  <a:lnTo>
                    <a:pt x="596" y="4"/>
                  </a:lnTo>
                  <a:lnTo>
                    <a:pt x="610" y="2"/>
                  </a:lnTo>
                  <a:lnTo>
                    <a:pt x="626" y="0"/>
                  </a:lnTo>
                  <a:lnTo>
                    <a:pt x="642" y="2"/>
                  </a:lnTo>
                  <a:lnTo>
                    <a:pt x="658" y="4"/>
                  </a:lnTo>
                  <a:lnTo>
                    <a:pt x="676" y="8"/>
                  </a:lnTo>
                  <a:lnTo>
                    <a:pt x="694" y="14"/>
                  </a:lnTo>
                  <a:lnTo>
                    <a:pt x="714" y="20"/>
                  </a:lnTo>
                  <a:lnTo>
                    <a:pt x="734" y="28"/>
                  </a:lnTo>
                  <a:lnTo>
                    <a:pt x="754" y="40"/>
                  </a:lnTo>
                  <a:lnTo>
                    <a:pt x="774" y="52"/>
                  </a:lnTo>
                  <a:lnTo>
                    <a:pt x="794" y="66"/>
                  </a:lnTo>
                  <a:lnTo>
                    <a:pt x="816" y="82"/>
                  </a:lnTo>
                  <a:lnTo>
                    <a:pt x="836" y="100"/>
                  </a:lnTo>
                  <a:lnTo>
                    <a:pt x="856" y="120"/>
                  </a:lnTo>
                  <a:lnTo>
                    <a:pt x="874" y="142"/>
                  </a:lnTo>
                  <a:lnTo>
                    <a:pt x="894" y="166"/>
                  </a:lnTo>
                  <a:lnTo>
                    <a:pt x="930" y="218"/>
                  </a:lnTo>
                  <a:lnTo>
                    <a:pt x="970" y="278"/>
                  </a:lnTo>
                  <a:lnTo>
                    <a:pt x="1012" y="346"/>
                  </a:lnTo>
                  <a:lnTo>
                    <a:pt x="1060" y="418"/>
                  </a:lnTo>
                  <a:lnTo>
                    <a:pt x="1114" y="496"/>
                  </a:lnTo>
                  <a:lnTo>
                    <a:pt x="1144" y="538"/>
                  </a:lnTo>
                  <a:lnTo>
                    <a:pt x="1178" y="580"/>
                  </a:lnTo>
                  <a:lnTo>
                    <a:pt x="1244" y="662"/>
                  </a:lnTo>
                  <a:lnTo>
                    <a:pt x="1304" y="734"/>
                  </a:lnTo>
                  <a:lnTo>
                    <a:pt x="1408" y="854"/>
                  </a:lnTo>
                  <a:lnTo>
                    <a:pt x="1450" y="900"/>
                  </a:lnTo>
                  <a:lnTo>
                    <a:pt x="1486" y="938"/>
                  </a:lnTo>
                  <a:lnTo>
                    <a:pt x="1516" y="968"/>
                  </a:lnTo>
                  <a:lnTo>
                    <a:pt x="1538" y="988"/>
                  </a:lnTo>
                  <a:lnTo>
                    <a:pt x="1564" y="1008"/>
                  </a:lnTo>
                  <a:lnTo>
                    <a:pt x="1600" y="1036"/>
                  </a:lnTo>
                  <a:lnTo>
                    <a:pt x="1688" y="1098"/>
                  </a:lnTo>
                  <a:lnTo>
                    <a:pt x="1800" y="1174"/>
                  </a:lnTo>
                  <a:lnTo>
                    <a:pt x="1946" y="1174"/>
                  </a:lnTo>
                </a:path>
              </a:pathLst>
            </a:custGeom>
            <a:noFill/>
            <a:ln w="38100">
              <a:solidFill>
                <a:srgbClr val="78A22F"/>
              </a:solidFill>
              <a:prstDash val="solid"/>
              <a:round/>
              <a:headEnd/>
              <a:tailEnd/>
            </a:ln>
          </p:spPr>
          <p:txBody>
            <a:bodyPr/>
            <a:lstStyle/>
            <a:p>
              <a:endParaRPr lang="fr-CA"/>
            </a:p>
          </p:txBody>
        </p:sp>
        <p:sp>
          <p:nvSpPr>
            <p:cNvPr id="43053" name="Line 43"/>
            <p:cNvSpPr>
              <a:spLocks noChangeShapeType="1"/>
            </p:cNvSpPr>
            <p:nvPr/>
          </p:nvSpPr>
          <p:spPr bwMode="auto">
            <a:xfrm>
              <a:off x="3565" y="2102"/>
              <a:ext cx="114" cy="0"/>
            </a:xfrm>
            <a:prstGeom prst="line">
              <a:avLst/>
            </a:prstGeom>
            <a:noFill/>
            <a:ln w="38100">
              <a:solidFill>
                <a:srgbClr val="78A22F"/>
              </a:solidFill>
              <a:round/>
              <a:headEnd/>
              <a:tailEnd/>
            </a:ln>
          </p:spPr>
          <p:txBody>
            <a:bodyPr/>
            <a:lstStyle/>
            <a:p>
              <a:endParaRPr lang="fr-CA"/>
            </a:p>
          </p:txBody>
        </p:sp>
        <p:sp>
          <p:nvSpPr>
            <p:cNvPr id="43054" name="Freeform 44"/>
            <p:cNvSpPr>
              <a:spLocks/>
            </p:cNvSpPr>
            <p:nvPr/>
          </p:nvSpPr>
          <p:spPr bwMode="auto">
            <a:xfrm>
              <a:off x="2169" y="2800"/>
              <a:ext cx="1918" cy="358"/>
            </a:xfrm>
            <a:custGeom>
              <a:avLst/>
              <a:gdLst>
                <a:gd name="T0" fmla="*/ 0 w 1918"/>
                <a:gd name="T1" fmla="*/ 230 h 358"/>
                <a:gd name="T2" fmla="*/ 0 w 1918"/>
                <a:gd name="T3" fmla="*/ 230 h 358"/>
                <a:gd name="T4" fmla="*/ 34 w 1918"/>
                <a:gd name="T5" fmla="*/ 214 h 358"/>
                <a:gd name="T6" fmla="*/ 70 w 1918"/>
                <a:gd name="T7" fmla="*/ 192 h 358"/>
                <a:gd name="T8" fmla="*/ 108 w 1918"/>
                <a:gd name="T9" fmla="*/ 170 h 358"/>
                <a:gd name="T10" fmla="*/ 136 w 1918"/>
                <a:gd name="T11" fmla="*/ 150 h 358"/>
                <a:gd name="T12" fmla="*/ 136 w 1918"/>
                <a:gd name="T13" fmla="*/ 150 h 358"/>
                <a:gd name="T14" fmla="*/ 170 w 1918"/>
                <a:gd name="T15" fmla="*/ 128 h 358"/>
                <a:gd name="T16" fmla="*/ 214 w 1918"/>
                <a:gd name="T17" fmla="*/ 98 h 358"/>
                <a:gd name="T18" fmla="*/ 284 w 1918"/>
                <a:gd name="T19" fmla="*/ 54 h 358"/>
                <a:gd name="T20" fmla="*/ 284 w 1918"/>
                <a:gd name="T21" fmla="*/ 54 h 358"/>
                <a:gd name="T22" fmla="*/ 304 w 1918"/>
                <a:gd name="T23" fmla="*/ 42 h 358"/>
                <a:gd name="T24" fmla="*/ 332 w 1918"/>
                <a:gd name="T25" fmla="*/ 30 h 358"/>
                <a:gd name="T26" fmla="*/ 384 w 1918"/>
                <a:gd name="T27" fmla="*/ 12 h 358"/>
                <a:gd name="T28" fmla="*/ 384 w 1918"/>
                <a:gd name="T29" fmla="*/ 12 h 358"/>
                <a:gd name="T30" fmla="*/ 412 w 1918"/>
                <a:gd name="T31" fmla="*/ 4 h 358"/>
                <a:gd name="T32" fmla="*/ 428 w 1918"/>
                <a:gd name="T33" fmla="*/ 2 h 358"/>
                <a:gd name="T34" fmla="*/ 448 w 1918"/>
                <a:gd name="T35" fmla="*/ 0 h 358"/>
                <a:gd name="T36" fmla="*/ 470 w 1918"/>
                <a:gd name="T37" fmla="*/ 0 h 358"/>
                <a:gd name="T38" fmla="*/ 498 w 1918"/>
                <a:gd name="T39" fmla="*/ 0 h 358"/>
                <a:gd name="T40" fmla="*/ 528 w 1918"/>
                <a:gd name="T41" fmla="*/ 4 h 358"/>
                <a:gd name="T42" fmla="*/ 564 w 1918"/>
                <a:gd name="T43" fmla="*/ 12 h 358"/>
                <a:gd name="T44" fmla="*/ 564 w 1918"/>
                <a:gd name="T45" fmla="*/ 12 h 358"/>
                <a:gd name="T46" fmla="*/ 610 w 1918"/>
                <a:gd name="T47" fmla="*/ 22 h 358"/>
                <a:gd name="T48" fmla="*/ 674 w 1918"/>
                <a:gd name="T49" fmla="*/ 40 h 358"/>
                <a:gd name="T50" fmla="*/ 822 w 1918"/>
                <a:gd name="T51" fmla="*/ 80 h 358"/>
                <a:gd name="T52" fmla="*/ 964 w 1918"/>
                <a:gd name="T53" fmla="*/ 124 h 358"/>
                <a:gd name="T54" fmla="*/ 1054 w 1918"/>
                <a:gd name="T55" fmla="*/ 152 h 358"/>
                <a:gd name="T56" fmla="*/ 1054 w 1918"/>
                <a:gd name="T57" fmla="*/ 152 h 358"/>
                <a:gd name="T58" fmla="*/ 1166 w 1918"/>
                <a:gd name="T59" fmla="*/ 188 h 358"/>
                <a:gd name="T60" fmla="*/ 1348 w 1918"/>
                <a:gd name="T61" fmla="*/ 244 h 358"/>
                <a:gd name="T62" fmla="*/ 1616 w 1918"/>
                <a:gd name="T63" fmla="*/ 324 h 358"/>
                <a:gd name="T64" fmla="*/ 1616 w 1918"/>
                <a:gd name="T65" fmla="*/ 324 h 358"/>
                <a:gd name="T66" fmla="*/ 1634 w 1918"/>
                <a:gd name="T67" fmla="*/ 328 h 358"/>
                <a:gd name="T68" fmla="*/ 1658 w 1918"/>
                <a:gd name="T69" fmla="*/ 332 h 358"/>
                <a:gd name="T70" fmla="*/ 1726 w 1918"/>
                <a:gd name="T71" fmla="*/ 340 h 358"/>
                <a:gd name="T72" fmla="*/ 1918 w 1918"/>
                <a:gd name="T73" fmla="*/ 358 h 3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8" h="358">
                  <a:moveTo>
                    <a:pt x="0" y="230"/>
                  </a:moveTo>
                  <a:lnTo>
                    <a:pt x="0" y="230"/>
                  </a:lnTo>
                  <a:lnTo>
                    <a:pt x="34" y="214"/>
                  </a:lnTo>
                  <a:lnTo>
                    <a:pt x="70" y="192"/>
                  </a:lnTo>
                  <a:lnTo>
                    <a:pt x="108" y="170"/>
                  </a:lnTo>
                  <a:lnTo>
                    <a:pt x="136" y="150"/>
                  </a:lnTo>
                  <a:lnTo>
                    <a:pt x="170" y="128"/>
                  </a:lnTo>
                  <a:lnTo>
                    <a:pt x="214" y="98"/>
                  </a:lnTo>
                  <a:lnTo>
                    <a:pt x="284" y="54"/>
                  </a:lnTo>
                  <a:lnTo>
                    <a:pt x="304" y="42"/>
                  </a:lnTo>
                  <a:lnTo>
                    <a:pt x="332" y="30"/>
                  </a:lnTo>
                  <a:lnTo>
                    <a:pt x="384" y="12"/>
                  </a:lnTo>
                  <a:lnTo>
                    <a:pt x="412" y="4"/>
                  </a:lnTo>
                  <a:lnTo>
                    <a:pt x="428" y="2"/>
                  </a:lnTo>
                  <a:lnTo>
                    <a:pt x="448" y="0"/>
                  </a:lnTo>
                  <a:lnTo>
                    <a:pt x="470" y="0"/>
                  </a:lnTo>
                  <a:lnTo>
                    <a:pt x="498" y="0"/>
                  </a:lnTo>
                  <a:lnTo>
                    <a:pt x="528" y="4"/>
                  </a:lnTo>
                  <a:lnTo>
                    <a:pt x="564" y="12"/>
                  </a:lnTo>
                  <a:lnTo>
                    <a:pt x="610" y="22"/>
                  </a:lnTo>
                  <a:lnTo>
                    <a:pt x="674" y="40"/>
                  </a:lnTo>
                  <a:lnTo>
                    <a:pt x="822" y="80"/>
                  </a:lnTo>
                  <a:lnTo>
                    <a:pt x="964" y="124"/>
                  </a:lnTo>
                  <a:lnTo>
                    <a:pt x="1054" y="152"/>
                  </a:lnTo>
                  <a:lnTo>
                    <a:pt x="1166" y="188"/>
                  </a:lnTo>
                  <a:lnTo>
                    <a:pt x="1348" y="244"/>
                  </a:lnTo>
                  <a:lnTo>
                    <a:pt x="1616" y="324"/>
                  </a:lnTo>
                  <a:lnTo>
                    <a:pt x="1634" y="328"/>
                  </a:lnTo>
                  <a:lnTo>
                    <a:pt x="1658" y="332"/>
                  </a:lnTo>
                  <a:lnTo>
                    <a:pt x="1726" y="340"/>
                  </a:lnTo>
                  <a:lnTo>
                    <a:pt x="1918" y="358"/>
                  </a:lnTo>
                </a:path>
              </a:pathLst>
            </a:custGeom>
            <a:noFill/>
            <a:ln w="38100">
              <a:solidFill>
                <a:srgbClr val="CFDCB5"/>
              </a:solidFill>
              <a:prstDash val="solid"/>
              <a:round/>
              <a:headEnd/>
              <a:tailEnd/>
            </a:ln>
          </p:spPr>
          <p:txBody>
            <a:bodyPr/>
            <a:lstStyle/>
            <a:p>
              <a:endParaRPr lang="fr-CA"/>
            </a:p>
          </p:txBody>
        </p:sp>
        <p:sp>
          <p:nvSpPr>
            <p:cNvPr id="43055" name="Line 45"/>
            <p:cNvSpPr>
              <a:spLocks noChangeShapeType="1"/>
            </p:cNvSpPr>
            <p:nvPr/>
          </p:nvSpPr>
          <p:spPr bwMode="auto">
            <a:xfrm>
              <a:off x="3565" y="2288"/>
              <a:ext cx="114" cy="0"/>
            </a:xfrm>
            <a:prstGeom prst="line">
              <a:avLst/>
            </a:prstGeom>
            <a:noFill/>
            <a:ln w="38100">
              <a:solidFill>
                <a:srgbClr val="CFDCB5"/>
              </a:solidFill>
              <a:round/>
              <a:headEnd/>
              <a:tailEnd/>
            </a:ln>
          </p:spPr>
          <p:txBody>
            <a:bodyPr/>
            <a:lstStyle/>
            <a:p>
              <a:endParaRPr lang="fr-CA"/>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3068" cy="1143000"/>
          </a:xfrm>
        </p:spPr>
        <p:txBody>
          <a:bodyPr>
            <a:noAutofit/>
          </a:bodyPr>
          <a:lstStyle/>
          <a:p>
            <a:pPr>
              <a:defRPr/>
            </a:pPr>
            <a:r>
              <a:rPr lang="fr-CA" sz="3200" dirty="0" smtClean="0"/>
              <a:t>Héritabilité de la migraine :</a:t>
            </a:r>
            <a:br>
              <a:rPr lang="fr-CA" sz="3200" dirty="0" smtClean="0"/>
            </a:br>
            <a:r>
              <a:rPr lang="fr-CA" sz="3200" dirty="0" smtClean="0"/>
              <a:t>lorsque les patients demandent « Pourquoi moi? »</a:t>
            </a:r>
            <a:endParaRPr lang="fr-CA" sz="3200" dirty="0"/>
          </a:p>
        </p:txBody>
      </p:sp>
      <p:sp>
        <p:nvSpPr>
          <p:cNvPr id="44035" name="Rectangle 3"/>
          <p:cNvSpPr>
            <a:spLocks noChangeArrowheads="1"/>
          </p:cNvSpPr>
          <p:nvPr/>
        </p:nvSpPr>
        <p:spPr bwMode="auto">
          <a:xfrm>
            <a:off x="468313" y="1657350"/>
            <a:ext cx="8351837" cy="4278094"/>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dirty="0" smtClean="0">
                <a:solidFill>
                  <a:srgbClr val="002060"/>
                </a:solidFill>
              </a:rPr>
              <a:t>Des études ont identifié 13 variantes de la migraine</a:t>
            </a:r>
            <a:br>
              <a:rPr lang="fr-CA" altLang="fr-FR" dirty="0" smtClean="0">
                <a:solidFill>
                  <a:srgbClr val="002060"/>
                </a:solidFill>
              </a:rPr>
            </a:br>
            <a:r>
              <a:rPr lang="fr-CA" altLang="fr-FR" dirty="0" smtClean="0">
                <a:solidFill>
                  <a:srgbClr val="002060"/>
                </a:solidFill>
              </a:rPr>
              <a:t>qui pointent vers des gênes qui se regroupent en voies</a:t>
            </a:r>
            <a:br>
              <a:rPr lang="fr-CA" altLang="fr-FR" dirty="0" smtClean="0">
                <a:solidFill>
                  <a:srgbClr val="002060"/>
                </a:solidFill>
              </a:rPr>
            </a:br>
            <a:r>
              <a:rPr lang="fr-CA" altLang="fr-FR" dirty="0" smtClean="0">
                <a:solidFill>
                  <a:srgbClr val="002060"/>
                </a:solidFill>
              </a:rPr>
              <a:t>pour la neurotransmission </a:t>
            </a:r>
            <a:r>
              <a:rPr lang="fr-CA" altLang="fr-FR" dirty="0" err="1" smtClean="0">
                <a:solidFill>
                  <a:srgbClr val="002060"/>
                </a:solidFill>
              </a:rPr>
              <a:t>glutamatergique</a:t>
            </a:r>
            <a:r>
              <a:rPr lang="fr-CA" altLang="fr-FR" dirty="0" smtClean="0">
                <a:solidFill>
                  <a:srgbClr val="002060"/>
                </a:solidFill>
              </a:rPr>
              <a:t>, la fonction</a:t>
            </a:r>
            <a:br>
              <a:rPr lang="fr-CA" altLang="fr-FR" dirty="0" smtClean="0">
                <a:solidFill>
                  <a:srgbClr val="002060"/>
                </a:solidFill>
              </a:rPr>
            </a:br>
            <a:r>
              <a:rPr lang="fr-CA" altLang="fr-FR" dirty="0" smtClean="0">
                <a:solidFill>
                  <a:srgbClr val="002060"/>
                </a:solidFill>
              </a:rPr>
              <a:t>synaptique, la détection de la douleur, les </a:t>
            </a:r>
            <a:r>
              <a:rPr lang="fr-CA" altLang="fr-FR" dirty="0" err="1" smtClean="0">
                <a:solidFill>
                  <a:srgbClr val="002060"/>
                </a:solidFill>
              </a:rPr>
              <a:t>métalloprotéinases</a:t>
            </a:r>
            <a:r>
              <a:rPr lang="fr-CA" altLang="fr-FR" dirty="0" smtClean="0">
                <a:solidFill>
                  <a:srgbClr val="002060"/>
                </a:solidFill>
              </a:rPr>
              <a:t> </a:t>
            </a:r>
            <a:br>
              <a:rPr lang="fr-CA" altLang="fr-FR" dirty="0" smtClean="0">
                <a:solidFill>
                  <a:srgbClr val="002060"/>
                </a:solidFill>
              </a:rPr>
            </a:br>
            <a:r>
              <a:rPr lang="fr-CA" altLang="fr-FR" dirty="0" smtClean="0">
                <a:solidFill>
                  <a:srgbClr val="002060"/>
                </a:solidFill>
              </a:rPr>
              <a:t>et la structure vasculaire</a:t>
            </a:r>
          </a:p>
          <a:p>
            <a:pPr marL="285750" indent="-285750">
              <a:spcAft>
                <a:spcPts val="600"/>
              </a:spcAft>
              <a:buFont typeface="Arial" charset="0"/>
              <a:buChar char="•"/>
            </a:pPr>
            <a:r>
              <a:rPr lang="fr-CA" altLang="fr-FR" dirty="0" smtClean="0">
                <a:solidFill>
                  <a:srgbClr val="002060"/>
                </a:solidFill>
              </a:rPr>
              <a:t>La contribution pathogénique individuelle de chaque variante de gêne est difficile à évaluer</a:t>
            </a:r>
          </a:p>
          <a:p>
            <a:pPr marL="742950" lvl="1" indent="-285750">
              <a:spcAft>
                <a:spcPts val="600"/>
              </a:spcAft>
              <a:buFont typeface="Arial" charset="0"/>
              <a:buChar char="–"/>
            </a:pPr>
            <a:r>
              <a:rPr lang="fr-CA" altLang="fr-FR" dirty="0" smtClean="0">
                <a:solidFill>
                  <a:srgbClr val="002060"/>
                </a:solidFill>
              </a:rPr>
              <a:t>Effets observés réduits et interactions complexes</a:t>
            </a:r>
          </a:p>
          <a:p>
            <a:pPr marL="285750" indent="-285750">
              <a:spcAft>
                <a:spcPts val="600"/>
              </a:spcAft>
              <a:buFont typeface="Arial" charset="0"/>
              <a:buChar char="•"/>
            </a:pPr>
            <a:r>
              <a:rPr lang="fr-CA" altLang="fr-FR" dirty="0" smtClean="0">
                <a:solidFill>
                  <a:srgbClr val="002060"/>
                </a:solidFill>
              </a:rPr>
              <a:t>Six gênes à effets importants identifiés chez les patients souffrant de syndromes de migraines </a:t>
            </a:r>
            <a:r>
              <a:rPr lang="fr-CA" altLang="fr-FR" dirty="0" err="1" smtClean="0">
                <a:solidFill>
                  <a:srgbClr val="002060"/>
                </a:solidFill>
              </a:rPr>
              <a:t>monogéniques</a:t>
            </a:r>
            <a:r>
              <a:rPr lang="fr-CA" altLang="fr-FR" dirty="0" smtClean="0">
                <a:solidFill>
                  <a:srgbClr val="002060"/>
                </a:solidFill>
              </a:rPr>
              <a:t> rares  chez qui la migraine hémiplégique et autre, avec ou sans aura, font partie d’un spectre clinique plus large</a:t>
            </a:r>
          </a:p>
          <a:p>
            <a:pPr marL="285750" indent="-285750">
              <a:spcAft>
                <a:spcPts val="600"/>
              </a:spcAft>
              <a:buFont typeface="Arial" charset="0"/>
              <a:buChar char="•"/>
            </a:pPr>
            <a:r>
              <a:rPr lang="fr-CA" altLang="fr-FR" dirty="0" smtClean="0">
                <a:solidFill>
                  <a:srgbClr val="002060"/>
                </a:solidFill>
              </a:rPr>
              <a:t>Les modèles de souris transgéniques avec des mutations géniques du syndrome de migraine </a:t>
            </a:r>
            <a:r>
              <a:rPr lang="fr-CA" altLang="fr-FR" dirty="0" err="1" smtClean="0">
                <a:solidFill>
                  <a:srgbClr val="002060"/>
                </a:solidFill>
              </a:rPr>
              <a:t>monogénique</a:t>
            </a:r>
            <a:r>
              <a:rPr lang="fr-CA" altLang="fr-FR" dirty="0" smtClean="0">
                <a:solidFill>
                  <a:srgbClr val="002060"/>
                </a:solidFill>
              </a:rPr>
              <a:t> humaine ont révélé des caractéristiques similaires à la migraine et une susceptibilité accrue à la dépression corticale en propagation</a:t>
            </a:r>
            <a:endParaRPr lang="fr-CA" altLang="fr-FR" dirty="0">
              <a:solidFill>
                <a:srgbClr val="002060"/>
              </a:solidFill>
            </a:endParaRPr>
          </a:p>
        </p:txBody>
      </p:sp>
      <p:sp>
        <p:nvSpPr>
          <p:cNvPr id="44036" name="TextBox 4"/>
          <p:cNvSpPr txBox="1">
            <a:spLocks noChangeArrowheads="1"/>
          </p:cNvSpPr>
          <p:nvPr/>
        </p:nvSpPr>
        <p:spPr bwMode="auto">
          <a:xfrm>
            <a:off x="50800" y="6567488"/>
            <a:ext cx="2670175" cy="246062"/>
          </a:xfrm>
          <a:prstGeom prst="rect">
            <a:avLst/>
          </a:prstGeom>
          <a:noFill/>
          <a:ln w="9525">
            <a:noFill/>
            <a:miter lim="800000"/>
            <a:headEnd/>
            <a:tailEnd/>
          </a:ln>
        </p:spPr>
        <p:txBody>
          <a:bodyPr wrap="none">
            <a:spAutoFit/>
          </a:bodyPr>
          <a:lstStyle/>
          <a:p>
            <a:pPr>
              <a:buFont typeface="Arial" charset="0"/>
              <a:buNone/>
            </a:pPr>
            <a:r>
              <a:rPr lang="fr-CA" altLang="fr-FR" sz="1000" smtClean="0">
                <a:solidFill>
                  <a:schemeClr val="tx2"/>
                </a:solidFill>
              </a:rPr>
              <a:t>Ferrari MD </a:t>
            </a:r>
            <a:r>
              <a:rPr lang="fr-CA" altLang="fr-FR" sz="1000" i="1" smtClean="0">
                <a:solidFill>
                  <a:schemeClr val="tx2"/>
                </a:solidFill>
              </a:rPr>
              <a:t>et al. Lancet Neurol. </a:t>
            </a:r>
            <a:r>
              <a:rPr lang="fr-CA" altLang="fr-FR" sz="1000" smtClean="0">
                <a:solidFill>
                  <a:schemeClr val="tx2"/>
                </a:solidFill>
              </a:rPr>
              <a:t>2015;14:65-80. </a:t>
            </a:r>
            <a:endParaRPr lang="fr-CA" altLang="fr-FR" sz="1000">
              <a:solidFill>
                <a:schemeClr val="tx2"/>
              </a:solidFill>
            </a:endParaRPr>
          </a:p>
        </p:txBody>
      </p:sp>
      <p:pic>
        <p:nvPicPr>
          <p:cNvPr id="80898" name="Picture 2" descr="https://d3njjcbhbojbot.cloudfront.net/api/utilities/v1/imageproxy/https:/d15cw65ipctsrr.cloudfront.net/c1/a2948ad7001e855d2eb35f7c1d2827/course_genetics.jpg"/>
          <p:cNvPicPr>
            <a:picLocks noChangeAspect="1" noChangeArrowheads="1"/>
          </p:cNvPicPr>
          <p:nvPr/>
        </p:nvPicPr>
        <p:blipFill>
          <a:blip r:embed="rId3" cstate="print"/>
          <a:srcRect/>
          <a:stretch>
            <a:fillRect/>
          </a:stretch>
        </p:blipFill>
        <p:spPr bwMode="auto">
          <a:xfrm>
            <a:off x="6588224" y="1196752"/>
            <a:ext cx="2376364" cy="1458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Changements hormonaux et incidence de la migraine sans aura chez les femmes</a:t>
            </a:r>
            <a:endParaRPr lang="fr-CA"/>
          </a:p>
        </p:txBody>
      </p:sp>
      <p:sp>
        <p:nvSpPr>
          <p:cNvPr id="45059" name="Rectangle 7"/>
          <p:cNvSpPr>
            <a:spLocks noChangeArrowheads="1"/>
          </p:cNvSpPr>
          <p:nvPr/>
        </p:nvSpPr>
        <p:spPr bwMode="auto">
          <a:xfrm>
            <a:off x="-4763" y="6597650"/>
            <a:ext cx="4572001" cy="246063"/>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Sacco S </a:t>
            </a:r>
            <a:r>
              <a:rPr lang="fr-CA" altLang="en-US" sz="1000" i="1" smtClean="0">
                <a:solidFill>
                  <a:srgbClr val="002060"/>
                </a:solidFill>
              </a:rPr>
              <a:t>et al</a:t>
            </a:r>
            <a:r>
              <a:rPr lang="fr-CA" altLang="en-US" sz="1000" smtClean="0">
                <a:solidFill>
                  <a:srgbClr val="002060"/>
                </a:solidFill>
              </a:rPr>
              <a:t>. </a:t>
            </a:r>
            <a:r>
              <a:rPr lang="fr-CA" altLang="en-US" sz="1000" i="1" smtClean="0">
                <a:solidFill>
                  <a:srgbClr val="002060"/>
                </a:solidFill>
              </a:rPr>
              <a:t>J Headache Pain</a:t>
            </a:r>
            <a:r>
              <a:rPr lang="fr-CA" altLang="en-US" sz="1000" smtClean="0">
                <a:solidFill>
                  <a:srgbClr val="002060"/>
                </a:solidFill>
              </a:rPr>
              <a:t>. 2012;13:177-89.</a:t>
            </a:r>
            <a:endParaRPr lang="fr-CA" altLang="en-US" sz="1000">
              <a:solidFill>
                <a:srgbClr val="002060"/>
              </a:solidFill>
            </a:endParaRPr>
          </a:p>
        </p:txBody>
      </p:sp>
      <p:sp>
        <p:nvSpPr>
          <p:cNvPr id="6" name="Rectangle 5"/>
          <p:cNvSpPr/>
          <p:nvPr/>
        </p:nvSpPr>
        <p:spPr>
          <a:xfrm>
            <a:off x="684213" y="2276475"/>
            <a:ext cx="7704137" cy="3384550"/>
          </a:xfrm>
          <a:prstGeom prst="rect">
            <a:avLst/>
          </a:prstGeom>
          <a:solidFill>
            <a:schemeClr val="bg1"/>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nvGrpSpPr>
          <p:cNvPr id="45061" name="Group 5"/>
          <p:cNvGrpSpPr>
            <a:grpSpLocks noChangeAspect="1"/>
          </p:cNvGrpSpPr>
          <p:nvPr/>
        </p:nvGrpSpPr>
        <p:grpSpPr bwMode="auto">
          <a:xfrm>
            <a:off x="774700" y="2373313"/>
            <a:ext cx="7519988" cy="3200400"/>
            <a:chOff x="488" y="1495"/>
            <a:chExt cx="4737" cy="2016"/>
          </a:xfrm>
        </p:grpSpPr>
        <p:sp>
          <p:nvSpPr>
            <p:cNvPr id="45062" name="AutoShape 4"/>
            <p:cNvSpPr>
              <a:spLocks noChangeAspect="1" noChangeArrowheads="1" noTextEdit="1"/>
            </p:cNvSpPr>
            <p:nvPr/>
          </p:nvSpPr>
          <p:spPr bwMode="auto">
            <a:xfrm>
              <a:off x="489" y="1495"/>
              <a:ext cx="4736" cy="2016"/>
            </a:xfrm>
            <a:prstGeom prst="rect">
              <a:avLst/>
            </a:prstGeom>
            <a:noFill/>
            <a:ln w="9525">
              <a:noFill/>
              <a:miter lim="800000"/>
              <a:headEnd/>
              <a:tailEnd/>
            </a:ln>
          </p:spPr>
          <p:txBody>
            <a:bodyPr/>
            <a:lstStyle/>
            <a:p>
              <a:endParaRPr lang="fr-CA"/>
            </a:p>
          </p:txBody>
        </p:sp>
        <p:sp>
          <p:nvSpPr>
            <p:cNvPr id="45063" name="Rectangle 6"/>
            <p:cNvSpPr>
              <a:spLocks noChangeArrowheads="1"/>
            </p:cNvSpPr>
            <p:nvPr/>
          </p:nvSpPr>
          <p:spPr bwMode="auto">
            <a:xfrm>
              <a:off x="1305" y="3275"/>
              <a:ext cx="197" cy="97"/>
            </a:xfrm>
            <a:prstGeom prst="rect">
              <a:avLst/>
            </a:prstGeom>
            <a:noFill/>
            <a:ln w="9525">
              <a:noFill/>
              <a:miter lim="800000"/>
              <a:headEnd/>
              <a:tailEnd/>
            </a:ln>
          </p:spPr>
          <p:txBody>
            <a:bodyPr wrap="none" lIns="0" tIns="0" rIns="0" bIns="0">
              <a:spAutoFit/>
            </a:bodyPr>
            <a:lstStyle/>
            <a:p>
              <a:r>
                <a:rPr lang="fr-CA" altLang="en-US" sz="1000" smtClean="0">
                  <a:solidFill>
                    <a:srgbClr val="002060"/>
                  </a:solidFill>
                  <a:latin typeface="Arial" charset="0"/>
                </a:rPr>
                <a:t>Jours</a:t>
              </a:r>
              <a:endParaRPr lang="fr-CA" altLang="en-US">
                <a:latin typeface="Arial" charset="0"/>
              </a:endParaRPr>
            </a:p>
          </p:txBody>
        </p:sp>
        <p:sp>
          <p:nvSpPr>
            <p:cNvPr id="45064" name="Rectangle 7"/>
            <p:cNvSpPr>
              <a:spLocks noChangeArrowheads="1"/>
            </p:cNvSpPr>
            <p:nvPr/>
          </p:nvSpPr>
          <p:spPr bwMode="auto">
            <a:xfrm>
              <a:off x="1203"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14</a:t>
              </a:r>
              <a:endParaRPr lang="fr-CA" altLang="en-US">
                <a:latin typeface="Arial" charset="0"/>
              </a:endParaRPr>
            </a:p>
          </p:txBody>
        </p:sp>
        <p:sp>
          <p:nvSpPr>
            <p:cNvPr id="45065" name="Rectangle 8"/>
            <p:cNvSpPr>
              <a:spLocks noChangeArrowheads="1"/>
            </p:cNvSpPr>
            <p:nvPr/>
          </p:nvSpPr>
          <p:spPr bwMode="auto">
            <a:xfrm>
              <a:off x="1507"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21</a:t>
              </a:r>
              <a:endParaRPr lang="fr-CA" altLang="en-US">
                <a:latin typeface="Arial" charset="0"/>
              </a:endParaRPr>
            </a:p>
          </p:txBody>
        </p:sp>
        <p:sp>
          <p:nvSpPr>
            <p:cNvPr id="45066" name="Rectangle 9"/>
            <p:cNvSpPr>
              <a:spLocks noChangeArrowheads="1"/>
            </p:cNvSpPr>
            <p:nvPr/>
          </p:nvSpPr>
          <p:spPr bwMode="auto">
            <a:xfrm>
              <a:off x="1823"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28</a:t>
              </a:r>
              <a:endParaRPr lang="fr-CA" altLang="en-US">
                <a:latin typeface="Arial" charset="0"/>
              </a:endParaRPr>
            </a:p>
          </p:txBody>
        </p:sp>
        <p:sp>
          <p:nvSpPr>
            <p:cNvPr id="45067" name="Rectangle 10"/>
            <p:cNvSpPr>
              <a:spLocks noChangeArrowheads="1"/>
            </p:cNvSpPr>
            <p:nvPr/>
          </p:nvSpPr>
          <p:spPr bwMode="auto">
            <a:xfrm>
              <a:off x="913" y="3127"/>
              <a:ext cx="36"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7</a:t>
              </a:r>
              <a:endParaRPr lang="fr-CA" altLang="en-US">
                <a:latin typeface="Arial" charset="0"/>
              </a:endParaRPr>
            </a:p>
          </p:txBody>
        </p:sp>
        <p:sp>
          <p:nvSpPr>
            <p:cNvPr id="45068" name="Rectangle 11"/>
            <p:cNvSpPr>
              <a:spLocks noChangeArrowheads="1"/>
            </p:cNvSpPr>
            <p:nvPr/>
          </p:nvSpPr>
          <p:spPr bwMode="auto">
            <a:xfrm>
              <a:off x="2249" y="3127"/>
              <a:ext cx="36"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4</a:t>
              </a:r>
              <a:endParaRPr lang="fr-CA" altLang="en-US">
                <a:latin typeface="Arial" charset="0"/>
              </a:endParaRPr>
            </a:p>
          </p:txBody>
        </p:sp>
        <p:sp>
          <p:nvSpPr>
            <p:cNvPr id="45069" name="Rectangle 12"/>
            <p:cNvSpPr>
              <a:spLocks noChangeArrowheads="1"/>
            </p:cNvSpPr>
            <p:nvPr/>
          </p:nvSpPr>
          <p:spPr bwMode="auto">
            <a:xfrm>
              <a:off x="2399" y="3127"/>
              <a:ext cx="36"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8</a:t>
              </a:r>
              <a:endParaRPr lang="fr-CA" altLang="en-US">
                <a:latin typeface="Arial" charset="0"/>
              </a:endParaRPr>
            </a:p>
          </p:txBody>
        </p:sp>
        <p:sp>
          <p:nvSpPr>
            <p:cNvPr id="45070" name="Rectangle 13"/>
            <p:cNvSpPr>
              <a:spLocks noChangeArrowheads="1"/>
            </p:cNvSpPr>
            <p:nvPr/>
          </p:nvSpPr>
          <p:spPr bwMode="auto">
            <a:xfrm>
              <a:off x="253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12</a:t>
              </a:r>
              <a:endParaRPr lang="fr-CA" altLang="en-US">
                <a:latin typeface="Arial" charset="0"/>
              </a:endParaRPr>
            </a:p>
          </p:txBody>
        </p:sp>
        <p:sp>
          <p:nvSpPr>
            <p:cNvPr id="45071" name="Rectangle 14"/>
            <p:cNvSpPr>
              <a:spLocks noChangeArrowheads="1"/>
            </p:cNvSpPr>
            <p:nvPr/>
          </p:nvSpPr>
          <p:spPr bwMode="auto">
            <a:xfrm>
              <a:off x="268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16</a:t>
              </a:r>
              <a:endParaRPr lang="fr-CA" altLang="en-US">
                <a:latin typeface="Arial" charset="0"/>
              </a:endParaRPr>
            </a:p>
          </p:txBody>
        </p:sp>
        <p:sp>
          <p:nvSpPr>
            <p:cNvPr id="45072" name="Rectangle 15"/>
            <p:cNvSpPr>
              <a:spLocks noChangeArrowheads="1"/>
            </p:cNvSpPr>
            <p:nvPr/>
          </p:nvSpPr>
          <p:spPr bwMode="auto">
            <a:xfrm>
              <a:off x="283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20</a:t>
              </a:r>
              <a:endParaRPr lang="fr-CA" altLang="en-US">
                <a:latin typeface="Arial" charset="0"/>
              </a:endParaRPr>
            </a:p>
          </p:txBody>
        </p:sp>
        <p:sp>
          <p:nvSpPr>
            <p:cNvPr id="45073" name="Rectangle 16"/>
            <p:cNvSpPr>
              <a:spLocks noChangeArrowheads="1"/>
            </p:cNvSpPr>
            <p:nvPr/>
          </p:nvSpPr>
          <p:spPr bwMode="auto">
            <a:xfrm>
              <a:off x="298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24</a:t>
              </a:r>
              <a:endParaRPr lang="fr-CA" altLang="en-US">
                <a:latin typeface="Arial" charset="0"/>
              </a:endParaRPr>
            </a:p>
          </p:txBody>
        </p:sp>
        <p:sp>
          <p:nvSpPr>
            <p:cNvPr id="45074" name="Rectangle 17"/>
            <p:cNvSpPr>
              <a:spLocks noChangeArrowheads="1"/>
            </p:cNvSpPr>
            <p:nvPr/>
          </p:nvSpPr>
          <p:spPr bwMode="auto">
            <a:xfrm>
              <a:off x="313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28</a:t>
              </a:r>
              <a:endParaRPr lang="fr-CA" altLang="en-US">
                <a:latin typeface="Arial" charset="0"/>
              </a:endParaRPr>
            </a:p>
          </p:txBody>
        </p:sp>
        <p:sp>
          <p:nvSpPr>
            <p:cNvPr id="45075" name="Rectangle 18"/>
            <p:cNvSpPr>
              <a:spLocks noChangeArrowheads="1"/>
            </p:cNvSpPr>
            <p:nvPr/>
          </p:nvSpPr>
          <p:spPr bwMode="auto">
            <a:xfrm>
              <a:off x="3283"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32</a:t>
              </a:r>
              <a:endParaRPr lang="fr-CA" altLang="en-US">
                <a:latin typeface="Arial" charset="0"/>
              </a:endParaRPr>
            </a:p>
          </p:txBody>
        </p:sp>
        <p:sp>
          <p:nvSpPr>
            <p:cNvPr id="45076" name="Rectangle 19"/>
            <p:cNvSpPr>
              <a:spLocks noChangeArrowheads="1"/>
            </p:cNvSpPr>
            <p:nvPr/>
          </p:nvSpPr>
          <p:spPr bwMode="auto">
            <a:xfrm>
              <a:off x="3909"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30</a:t>
              </a:r>
              <a:endParaRPr lang="fr-CA" altLang="en-US">
                <a:latin typeface="Arial" charset="0"/>
              </a:endParaRPr>
            </a:p>
          </p:txBody>
        </p:sp>
        <p:sp>
          <p:nvSpPr>
            <p:cNvPr id="45077" name="Rectangle 20"/>
            <p:cNvSpPr>
              <a:spLocks noChangeArrowheads="1"/>
            </p:cNvSpPr>
            <p:nvPr/>
          </p:nvSpPr>
          <p:spPr bwMode="auto">
            <a:xfrm>
              <a:off x="4159"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40</a:t>
              </a:r>
              <a:endParaRPr lang="fr-CA" altLang="en-US">
                <a:latin typeface="Arial" charset="0"/>
              </a:endParaRPr>
            </a:p>
          </p:txBody>
        </p:sp>
        <p:sp>
          <p:nvSpPr>
            <p:cNvPr id="45078" name="Rectangle 21"/>
            <p:cNvSpPr>
              <a:spLocks noChangeArrowheads="1"/>
            </p:cNvSpPr>
            <p:nvPr/>
          </p:nvSpPr>
          <p:spPr bwMode="auto">
            <a:xfrm>
              <a:off x="4411"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50</a:t>
              </a:r>
              <a:endParaRPr lang="fr-CA" altLang="en-US">
                <a:latin typeface="Arial" charset="0"/>
              </a:endParaRPr>
            </a:p>
          </p:txBody>
        </p:sp>
        <p:sp>
          <p:nvSpPr>
            <p:cNvPr id="45079" name="Rectangle 22"/>
            <p:cNvSpPr>
              <a:spLocks noChangeArrowheads="1"/>
            </p:cNvSpPr>
            <p:nvPr/>
          </p:nvSpPr>
          <p:spPr bwMode="auto">
            <a:xfrm>
              <a:off x="4677"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60</a:t>
              </a:r>
              <a:endParaRPr lang="fr-CA" altLang="en-US">
                <a:latin typeface="Arial" charset="0"/>
              </a:endParaRPr>
            </a:p>
          </p:txBody>
        </p:sp>
        <p:sp>
          <p:nvSpPr>
            <p:cNvPr id="45080" name="Rectangle 23"/>
            <p:cNvSpPr>
              <a:spLocks noChangeArrowheads="1"/>
            </p:cNvSpPr>
            <p:nvPr/>
          </p:nvSpPr>
          <p:spPr bwMode="auto">
            <a:xfrm>
              <a:off x="4949"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70</a:t>
              </a:r>
              <a:endParaRPr lang="fr-CA" altLang="en-US">
                <a:latin typeface="Arial" charset="0"/>
              </a:endParaRPr>
            </a:p>
          </p:txBody>
        </p:sp>
        <p:sp>
          <p:nvSpPr>
            <p:cNvPr id="45081" name="Rectangle 24"/>
            <p:cNvSpPr>
              <a:spLocks noChangeArrowheads="1"/>
            </p:cNvSpPr>
            <p:nvPr/>
          </p:nvSpPr>
          <p:spPr bwMode="auto">
            <a:xfrm>
              <a:off x="3433"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36</a:t>
              </a:r>
              <a:endParaRPr lang="fr-CA" altLang="en-US">
                <a:latin typeface="Arial" charset="0"/>
              </a:endParaRPr>
            </a:p>
          </p:txBody>
        </p:sp>
        <p:sp>
          <p:nvSpPr>
            <p:cNvPr id="45082" name="Rectangle 25"/>
            <p:cNvSpPr>
              <a:spLocks noChangeArrowheads="1"/>
            </p:cNvSpPr>
            <p:nvPr/>
          </p:nvSpPr>
          <p:spPr bwMode="auto">
            <a:xfrm>
              <a:off x="3583" y="3127"/>
              <a:ext cx="7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40</a:t>
              </a:r>
              <a:endParaRPr lang="fr-CA" altLang="en-US">
                <a:latin typeface="Arial" charset="0"/>
              </a:endParaRPr>
            </a:p>
          </p:txBody>
        </p:sp>
        <p:sp>
          <p:nvSpPr>
            <p:cNvPr id="45083" name="Rectangle 26"/>
            <p:cNvSpPr>
              <a:spLocks noChangeArrowheads="1"/>
            </p:cNvSpPr>
            <p:nvPr/>
          </p:nvSpPr>
          <p:spPr bwMode="auto">
            <a:xfrm rot="16200000">
              <a:off x="-297" y="2281"/>
              <a:ext cx="1677" cy="107"/>
            </a:xfrm>
            <a:prstGeom prst="rect">
              <a:avLst/>
            </a:prstGeom>
            <a:noFill/>
            <a:ln w="9525">
              <a:noFill/>
              <a:miter lim="800000"/>
              <a:headEnd/>
              <a:tailEnd/>
            </a:ln>
          </p:spPr>
          <p:txBody>
            <a:bodyPr wrap="none" lIns="0" tIns="0" rIns="0" bIns="0">
              <a:spAutoFit/>
            </a:bodyPr>
            <a:lstStyle/>
            <a:p>
              <a:r>
                <a:rPr lang="fr-CA" altLang="en-US" sz="1100" smtClean="0">
                  <a:solidFill>
                    <a:srgbClr val="002060"/>
                  </a:solidFill>
                  <a:latin typeface="Arial" charset="0"/>
                </a:rPr>
                <a:t>TAUX DES HORMONES DANS LE SANG</a:t>
              </a:r>
              <a:endParaRPr lang="fr-CA" altLang="en-US">
                <a:latin typeface="Arial" charset="0"/>
              </a:endParaRPr>
            </a:p>
          </p:txBody>
        </p:sp>
        <p:sp>
          <p:nvSpPr>
            <p:cNvPr id="45084" name="Rectangle 27"/>
            <p:cNvSpPr>
              <a:spLocks noChangeArrowheads="1"/>
            </p:cNvSpPr>
            <p:nvPr/>
          </p:nvSpPr>
          <p:spPr bwMode="auto">
            <a:xfrm>
              <a:off x="957" y="3403"/>
              <a:ext cx="872" cy="107"/>
            </a:xfrm>
            <a:prstGeom prst="rect">
              <a:avLst/>
            </a:prstGeom>
            <a:noFill/>
            <a:ln w="9525">
              <a:noFill/>
              <a:miter lim="800000"/>
              <a:headEnd/>
              <a:tailEnd/>
            </a:ln>
          </p:spPr>
          <p:txBody>
            <a:bodyPr wrap="none" lIns="0" tIns="0" rIns="0" bIns="0">
              <a:spAutoFit/>
            </a:bodyPr>
            <a:lstStyle/>
            <a:p>
              <a:r>
                <a:rPr lang="fr-CA" altLang="en-US" sz="1100" smtClean="0">
                  <a:solidFill>
                    <a:srgbClr val="002060"/>
                  </a:solidFill>
                  <a:latin typeface="Arial" charset="0"/>
                </a:rPr>
                <a:t>CYCLE MENSTRUEL</a:t>
              </a:r>
              <a:endParaRPr lang="fr-CA" altLang="en-US">
                <a:latin typeface="Arial" charset="0"/>
              </a:endParaRPr>
            </a:p>
          </p:txBody>
        </p:sp>
        <p:sp>
          <p:nvSpPr>
            <p:cNvPr id="45085" name="Rectangle 28"/>
            <p:cNvSpPr>
              <a:spLocks noChangeArrowheads="1"/>
            </p:cNvSpPr>
            <p:nvPr/>
          </p:nvSpPr>
          <p:spPr bwMode="auto">
            <a:xfrm>
              <a:off x="2585" y="3403"/>
              <a:ext cx="559" cy="107"/>
            </a:xfrm>
            <a:prstGeom prst="rect">
              <a:avLst/>
            </a:prstGeom>
            <a:noFill/>
            <a:ln w="9525">
              <a:noFill/>
              <a:miter lim="800000"/>
              <a:headEnd/>
              <a:tailEnd/>
            </a:ln>
          </p:spPr>
          <p:txBody>
            <a:bodyPr wrap="none" lIns="0" tIns="0" rIns="0" bIns="0">
              <a:spAutoFit/>
            </a:bodyPr>
            <a:lstStyle/>
            <a:p>
              <a:r>
                <a:rPr lang="fr-CA" altLang="en-US" sz="1100" smtClean="0">
                  <a:solidFill>
                    <a:srgbClr val="002060"/>
                  </a:solidFill>
                  <a:latin typeface="Arial" charset="0"/>
                </a:rPr>
                <a:t>GROSSESSE</a:t>
              </a:r>
              <a:endParaRPr lang="fr-CA" altLang="en-US">
                <a:latin typeface="Arial" charset="0"/>
              </a:endParaRPr>
            </a:p>
          </p:txBody>
        </p:sp>
        <p:sp>
          <p:nvSpPr>
            <p:cNvPr id="45086" name="Rectangle 29"/>
            <p:cNvSpPr>
              <a:spLocks noChangeArrowheads="1"/>
            </p:cNvSpPr>
            <p:nvPr/>
          </p:nvSpPr>
          <p:spPr bwMode="auto">
            <a:xfrm>
              <a:off x="4205" y="3403"/>
              <a:ext cx="570" cy="107"/>
            </a:xfrm>
            <a:prstGeom prst="rect">
              <a:avLst/>
            </a:prstGeom>
            <a:noFill/>
            <a:ln w="9525">
              <a:noFill/>
              <a:miter lim="800000"/>
              <a:headEnd/>
              <a:tailEnd/>
            </a:ln>
          </p:spPr>
          <p:txBody>
            <a:bodyPr wrap="none" lIns="0" tIns="0" rIns="0" bIns="0">
              <a:spAutoFit/>
            </a:bodyPr>
            <a:lstStyle/>
            <a:p>
              <a:r>
                <a:rPr lang="fr-CA" altLang="en-US" sz="1100" smtClean="0">
                  <a:solidFill>
                    <a:srgbClr val="002060"/>
                  </a:solidFill>
                  <a:latin typeface="Arial" charset="0"/>
                </a:rPr>
                <a:t>MÉNOPAUSE</a:t>
              </a:r>
              <a:endParaRPr lang="fr-CA" altLang="en-US">
                <a:latin typeface="Arial" charset="0"/>
              </a:endParaRPr>
            </a:p>
          </p:txBody>
        </p:sp>
        <p:sp>
          <p:nvSpPr>
            <p:cNvPr id="45087" name="Rectangle 30"/>
            <p:cNvSpPr>
              <a:spLocks noChangeArrowheads="1"/>
            </p:cNvSpPr>
            <p:nvPr/>
          </p:nvSpPr>
          <p:spPr bwMode="auto">
            <a:xfrm>
              <a:off x="2751" y="3275"/>
              <a:ext cx="357" cy="97"/>
            </a:xfrm>
            <a:prstGeom prst="rect">
              <a:avLst/>
            </a:prstGeom>
            <a:noFill/>
            <a:ln w="9525">
              <a:noFill/>
              <a:miter lim="800000"/>
              <a:headEnd/>
              <a:tailEnd/>
            </a:ln>
          </p:spPr>
          <p:txBody>
            <a:bodyPr wrap="none" lIns="0" tIns="0" rIns="0" bIns="0">
              <a:spAutoFit/>
            </a:bodyPr>
            <a:lstStyle/>
            <a:p>
              <a:r>
                <a:rPr lang="fr-CA" altLang="en-US" sz="1000" smtClean="0">
                  <a:solidFill>
                    <a:srgbClr val="002060"/>
                  </a:solidFill>
                  <a:latin typeface="Arial" charset="0"/>
                </a:rPr>
                <a:t>Semaines</a:t>
              </a:r>
              <a:endParaRPr lang="fr-CA" altLang="en-US">
                <a:latin typeface="Arial" charset="0"/>
              </a:endParaRPr>
            </a:p>
          </p:txBody>
        </p:sp>
        <p:sp>
          <p:nvSpPr>
            <p:cNvPr id="45088" name="Rectangle 31"/>
            <p:cNvSpPr>
              <a:spLocks noChangeArrowheads="1"/>
            </p:cNvSpPr>
            <p:nvPr/>
          </p:nvSpPr>
          <p:spPr bwMode="auto">
            <a:xfrm>
              <a:off x="4127" y="1689"/>
              <a:ext cx="191"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PROG</a:t>
              </a:r>
              <a:endParaRPr lang="fr-CA" altLang="en-US">
                <a:latin typeface="Arial" charset="0"/>
              </a:endParaRPr>
            </a:p>
          </p:txBody>
        </p:sp>
        <p:sp>
          <p:nvSpPr>
            <p:cNvPr id="45089" name="Rectangle 32"/>
            <p:cNvSpPr>
              <a:spLocks noChangeArrowheads="1"/>
            </p:cNvSpPr>
            <p:nvPr/>
          </p:nvSpPr>
          <p:spPr bwMode="auto">
            <a:xfrm>
              <a:off x="4127" y="1849"/>
              <a:ext cx="126"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EST</a:t>
              </a:r>
              <a:endParaRPr lang="fr-CA" altLang="en-US">
                <a:latin typeface="Arial" charset="0"/>
              </a:endParaRPr>
            </a:p>
          </p:txBody>
        </p:sp>
        <p:sp>
          <p:nvSpPr>
            <p:cNvPr id="45090" name="Rectangle 33"/>
            <p:cNvSpPr>
              <a:spLocks noChangeArrowheads="1"/>
            </p:cNvSpPr>
            <p:nvPr/>
          </p:nvSpPr>
          <p:spPr bwMode="auto">
            <a:xfrm>
              <a:off x="4603" y="1689"/>
              <a:ext cx="83"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LH</a:t>
              </a:r>
              <a:endParaRPr lang="fr-CA" altLang="en-US">
                <a:latin typeface="Arial" charset="0"/>
              </a:endParaRPr>
            </a:p>
          </p:txBody>
        </p:sp>
        <p:sp>
          <p:nvSpPr>
            <p:cNvPr id="45091" name="Rectangle 34"/>
            <p:cNvSpPr>
              <a:spLocks noChangeArrowheads="1"/>
            </p:cNvSpPr>
            <p:nvPr/>
          </p:nvSpPr>
          <p:spPr bwMode="auto">
            <a:xfrm>
              <a:off x="4603" y="1969"/>
              <a:ext cx="364" cy="78"/>
            </a:xfrm>
            <a:prstGeom prst="rect">
              <a:avLst/>
            </a:prstGeom>
            <a:noFill/>
            <a:ln w="9525">
              <a:noFill/>
              <a:miter lim="800000"/>
              <a:headEnd/>
              <a:tailEnd/>
            </a:ln>
          </p:spPr>
          <p:txBody>
            <a:bodyPr wrap="square" lIns="0" tIns="0" rIns="0" bIns="0">
              <a:spAutoFit/>
            </a:bodyPr>
            <a:lstStyle/>
            <a:p>
              <a:r>
                <a:rPr lang="fr-CA" altLang="en-US" sz="800" smtClean="0">
                  <a:solidFill>
                    <a:srgbClr val="002060"/>
                  </a:solidFill>
                  <a:latin typeface="Arial" charset="0"/>
                </a:rPr>
                <a:t>Incidence</a:t>
              </a:r>
              <a:endParaRPr lang="fr-CA" altLang="en-US">
                <a:latin typeface="Arial" charset="0"/>
              </a:endParaRPr>
            </a:p>
          </p:txBody>
        </p:sp>
        <p:sp>
          <p:nvSpPr>
            <p:cNvPr id="45092" name="Rectangle 35"/>
            <p:cNvSpPr>
              <a:spLocks noChangeArrowheads="1"/>
            </p:cNvSpPr>
            <p:nvPr/>
          </p:nvSpPr>
          <p:spPr bwMode="auto">
            <a:xfrm>
              <a:off x="4603" y="2043"/>
              <a:ext cx="408"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de la migraine</a:t>
              </a:r>
              <a:endParaRPr lang="fr-CA" altLang="en-US">
                <a:latin typeface="Arial" charset="0"/>
              </a:endParaRPr>
            </a:p>
          </p:txBody>
        </p:sp>
        <p:sp>
          <p:nvSpPr>
            <p:cNvPr id="45093" name="Rectangle 36"/>
            <p:cNvSpPr>
              <a:spLocks noChangeArrowheads="1"/>
            </p:cNvSpPr>
            <p:nvPr/>
          </p:nvSpPr>
          <p:spPr bwMode="auto">
            <a:xfrm>
              <a:off x="4603" y="1849"/>
              <a:ext cx="119"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hcG</a:t>
              </a:r>
              <a:endParaRPr lang="fr-CA" altLang="en-US">
                <a:latin typeface="Arial" charset="0"/>
              </a:endParaRPr>
            </a:p>
          </p:txBody>
        </p:sp>
        <p:sp>
          <p:nvSpPr>
            <p:cNvPr id="45094" name="Rectangle 37"/>
            <p:cNvSpPr>
              <a:spLocks noChangeArrowheads="1"/>
            </p:cNvSpPr>
            <p:nvPr/>
          </p:nvSpPr>
          <p:spPr bwMode="auto">
            <a:xfrm>
              <a:off x="4127" y="2009"/>
              <a:ext cx="129" cy="78"/>
            </a:xfrm>
            <a:prstGeom prst="rect">
              <a:avLst/>
            </a:prstGeom>
            <a:noFill/>
            <a:ln w="9525">
              <a:noFill/>
              <a:miter lim="800000"/>
              <a:headEnd/>
              <a:tailEnd/>
            </a:ln>
          </p:spPr>
          <p:txBody>
            <a:bodyPr wrap="none" lIns="0" tIns="0" rIns="0" bIns="0">
              <a:spAutoFit/>
            </a:bodyPr>
            <a:lstStyle/>
            <a:p>
              <a:r>
                <a:rPr lang="fr-CA" altLang="en-US" sz="800" smtClean="0">
                  <a:solidFill>
                    <a:srgbClr val="002060"/>
                  </a:solidFill>
                  <a:latin typeface="Arial" charset="0"/>
                </a:rPr>
                <a:t>FSH</a:t>
              </a:r>
              <a:endParaRPr lang="fr-CA" altLang="en-US">
                <a:latin typeface="Arial" charset="0"/>
              </a:endParaRPr>
            </a:p>
          </p:txBody>
        </p:sp>
        <p:sp>
          <p:nvSpPr>
            <p:cNvPr id="45095" name="Rectangle 38"/>
            <p:cNvSpPr>
              <a:spLocks noChangeArrowheads="1"/>
            </p:cNvSpPr>
            <p:nvPr/>
          </p:nvSpPr>
          <p:spPr bwMode="auto">
            <a:xfrm>
              <a:off x="4289" y="3275"/>
              <a:ext cx="482" cy="97"/>
            </a:xfrm>
            <a:prstGeom prst="rect">
              <a:avLst/>
            </a:prstGeom>
            <a:noFill/>
            <a:ln w="9525">
              <a:noFill/>
              <a:miter lim="800000"/>
              <a:headEnd/>
              <a:tailEnd/>
            </a:ln>
          </p:spPr>
          <p:txBody>
            <a:bodyPr wrap="none" lIns="0" tIns="0" rIns="0" bIns="0">
              <a:spAutoFit/>
            </a:bodyPr>
            <a:lstStyle/>
            <a:p>
              <a:r>
                <a:rPr lang="fr-CA" altLang="en-US" sz="1000" smtClean="0">
                  <a:solidFill>
                    <a:srgbClr val="002060"/>
                  </a:solidFill>
                  <a:latin typeface="Arial" charset="0"/>
                </a:rPr>
                <a:t>Âge (années)</a:t>
              </a:r>
              <a:endParaRPr lang="fr-CA" altLang="en-US">
                <a:latin typeface="Arial" charset="0"/>
              </a:endParaRPr>
            </a:p>
          </p:txBody>
        </p:sp>
        <p:sp>
          <p:nvSpPr>
            <p:cNvPr id="45096" name="Rectangle 39"/>
            <p:cNvSpPr>
              <a:spLocks noChangeArrowheads="1"/>
            </p:cNvSpPr>
            <p:nvPr/>
          </p:nvSpPr>
          <p:spPr bwMode="auto">
            <a:xfrm>
              <a:off x="2179" y="1547"/>
              <a:ext cx="1540" cy="1510"/>
            </a:xfrm>
            <a:prstGeom prst="rect">
              <a:avLst/>
            </a:prstGeom>
            <a:solidFill>
              <a:srgbClr val="F8E9E9"/>
            </a:solidFill>
            <a:ln w="9525">
              <a:noFill/>
              <a:miter lim="800000"/>
              <a:headEnd/>
              <a:tailEnd/>
            </a:ln>
          </p:spPr>
          <p:txBody>
            <a:bodyPr/>
            <a:lstStyle/>
            <a:p>
              <a:endParaRPr lang="fr-CA" altLang="en-US"/>
            </a:p>
          </p:txBody>
        </p:sp>
        <p:sp>
          <p:nvSpPr>
            <p:cNvPr id="45097" name="Freeform 40"/>
            <p:cNvSpPr>
              <a:spLocks/>
            </p:cNvSpPr>
            <p:nvPr/>
          </p:nvSpPr>
          <p:spPr bwMode="auto">
            <a:xfrm>
              <a:off x="613" y="2441"/>
              <a:ext cx="4484" cy="620"/>
            </a:xfrm>
            <a:custGeom>
              <a:avLst/>
              <a:gdLst>
                <a:gd name="T0" fmla="*/ 4040 w 4484"/>
                <a:gd name="T1" fmla="*/ 576 h 620"/>
                <a:gd name="T2" fmla="*/ 3838 w 4484"/>
                <a:gd name="T3" fmla="*/ 530 h 620"/>
                <a:gd name="T4" fmla="*/ 3804 w 4484"/>
                <a:gd name="T5" fmla="*/ 494 h 620"/>
                <a:gd name="T6" fmla="*/ 3784 w 4484"/>
                <a:gd name="T7" fmla="*/ 428 h 620"/>
                <a:gd name="T8" fmla="*/ 3748 w 4484"/>
                <a:gd name="T9" fmla="*/ 318 h 620"/>
                <a:gd name="T10" fmla="*/ 3704 w 4484"/>
                <a:gd name="T11" fmla="*/ 202 h 620"/>
                <a:gd name="T12" fmla="*/ 3670 w 4484"/>
                <a:gd name="T13" fmla="*/ 152 h 620"/>
                <a:gd name="T14" fmla="*/ 3608 w 4484"/>
                <a:gd name="T15" fmla="*/ 196 h 620"/>
                <a:gd name="T16" fmla="*/ 3572 w 4484"/>
                <a:gd name="T17" fmla="*/ 314 h 620"/>
                <a:gd name="T18" fmla="*/ 3528 w 4484"/>
                <a:gd name="T19" fmla="*/ 460 h 620"/>
                <a:gd name="T20" fmla="*/ 3434 w 4484"/>
                <a:gd name="T21" fmla="*/ 548 h 620"/>
                <a:gd name="T22" fmla="*/ 3388 w 4484"/>
                <a:gd name="T23" fmla="*/ 524 h 620"/>
                <a:gd name="T24" fmla="*/ 3366 w 4484"/>
                <a:gd name="T25" fmla="*/ 534 h 620"/>
                <a:gd name="T26" fmla="*/ 3330 w 4484"/>
                <a:gd name="T27" fmla="*/ 534 h 620"/>
                <a:gd name="T28" fmla="*/ 3304 w 4484"/>
                <a:gd name="T29" fmla="*/ 578 h 620"/>
                <a:gd name="T30" fmla="*/ 3256 w 4484"/>
                <a:gd name="T31" fmla="*/ 546 h 620"/>
                <a:gd name="T32" fmla="*/ 3194 w 4484"/>
                <a:gd name="T33" fmla="*/ 484 h 620"/>
                <a:gd name="T34" fmla="*/ 3136 w 4484"/>
                <a:gd name="T35" fmla="*/ 518 h 620"/>
                <a:gd name="T36" fmla="*/ 3078 w 4484"/>
                <a:gd name="T37" fmla="*/ 500 h 620"/>
                <a:gd name="T38" fmla="*/ 3042 w 4484"/>
                <a:gd name="T39" fmla="*/ 394 h 620"/>
                <a:gd name="T40" fmla="*/ 3006 w 4484"/>
                <a:gd name="T41" fmla="*/ 330 h 620"/>
                <a:gd name="T42" fmla="*/ 2962 w 4484"/>
                <a:gd name="T43" fmla="*/ 50 h 620"/>
                <a:gd name="T44" fmla="*/ 2918 w 4484"/>
                <a:gd name="T45" fmla="*/ 28 h 620"/>
                <a:gd name="T46" fmla="*/ 2852 w 4484"/>
                <a:gd name="T47" fmla="*/ 84 h 620"/>
                <a:gd name="T48" fmla="*/ 2816 w 4484"/>
                <a:gd name="T49" fmla="*/ 256 h 620"/>
                <a:gd name="T50" fmla="*/ 2772 w 4484"/>
                <a:gd name="T51" fmla="*/ 418 h 620"/>
                <a:gd name="T52" fmla="*/ 2698 w 4484"/>
                <a:gd name="T53" fmla="*/ 498 h 620"/>
                <a:gd name="T54" fmla="*/ 2578 w 4484"/>
                <a:gd name="T55" fmla="*/ 510 h 620"/>
                <a:gd name="T56" fmla="*/ 2384 w 4484"/>
                <a:gd name="T57" fmla="*/ 494 h 620"/>
                <a:gd name="T58" fmla="*/ 2316 w 4484"/>
                <a:gd name="T59" fmla="*/ 456 h 620"/>
                <a:gd name="T60" fmla="*/ 2230 w 4484"/>
                <a:gd name="T61" fmla="*/ 458 h 620"/>
                <a:gd name="T62" fmla="*/ 2106 w 4484"/>
                <a:gd name="T63" fmla="*/ 530 h 620"/>
                <a:gd name="T64" fmla="*/ 1954 w 4484"/>
                <a:gd name="T65" fmla="*/ 570 h 620"/>
                <a:gd name="T66" fmla="*/ 1766 w 4484"/>
                <a:gd name="T67" fmla="*/ 534 h 620"/>
                <a:gd name="T68" fmla="*/ 1662 w 4484"/>
                <a:gd name="T69" fmla="*/ 496 h 620"/>
                <a:gd name="T70" fmla="*/ 1578 w 4484"/>
                <a:gd name="T71" fmla="*/ 460 h 620"/>
                <a:gd name="T72" fmla="*/ 1446 w 4484"/>
                <a:gd name="T73" fmla="*/ 472 h 620"/>
                <a:gd name="T74" fmla="*/ 1358 w 4484"/>
                <a:gd name="T75" fmla="*/ 430 h 620"/>
                <a:gd name="T76" fmla="*/ 1274 w 4484"/>
                <a:gd name="T77" fmla="*/ 350 h 620"/>
                <a:gd name="T78" fmla="*/ 1234 w 4484"/>
                <a:gd name="T79" fmla="*/ 204 h 620"/>
                <a:gd name="T80" fmla="*/ 1208 w 4484"/>
                <a:gd name="T81" fmla="*/ 18 h 620"/>
                <a:gd name="T82" fmla="*/ 1164 w 4484"/>
                <a:gd name="T83" fmla="*/ 18 h 620"/>
                <a:gd name="T84" fmla="*/ 1110 w 4484"/>
                <a:gd name="T85" fmla="*/ 174 h 620"/>
                <a:gd name="T86" fmla="*/ 1096 w 4484"/>
                <a:gd name="T87" fmla="*/ 278 h 620"/>
                <a:gd name="T88" fmla="*/ 1086 w 4484"/>
                <a:gd name="T89" fmla="*/ 372 h 620"/>
                <a:gd name="T90" fmla="*/ 1058 w 4484"/>
                <a:gd name="T91" fmla="*/ 474 h 620"/>
                <a:gd name="T92" fmla="*/ 1022 w 4484"/>
                <a:gd name="T93" fmla="*/ 508 h 620"/>
                <a:gd name="T94" fmla="*/ 942 w 4484"/>
                <a:gd name="T95" fmla="*/ 492 h 620"/>
                <a:gd name="T96" fmla="*/ 896 w 4484"/>
                <a:gd name="T97" fmla="*/ 492 h 620"/>
                <a:gd name="T98" fmla="*/ 852 w 4484"/>
                <a:gd name="T99" fmla="*/ 494 h 620"/>
                <a:gd name="T100" fmla="*/ 786 w 4484"/>
                <a:gd name="T101" fmla="*/ 498 h 620"/>
                <a:gd name="T102" fmla="*/ 726 w 4484"/>
                <a:gd name="T103" fmla="*/ 508 h 620"/>
                <a:gd name="T104" fmla="*/ 644 w 4484"/>
                <a:gd name="T105" fmla="*/ 438 h 620"/>
                <a:gd name="T106" fmla="*/ 578 w 4484"/>
                <a:gd name="T107" fmla="*/ 402 h 620"/>
                <a:gd name="T108" fmla="*/ 512 w 4484"/>
                <a:gd name="T109" fmla="*/ 444 h 620"/>
                <a:gd name="T110" fmla="*/ 462 w 4484"/>
                <a:gd name="T111" fmla="*/ 524 h 620"/>
                <a:gd name="T112" fmla="*/ 328 w 4484"/>
                <a:gd name="T113" fmla="*/ 520 h 620"/>
                <a:gd name="T114" fmla="*/ 230 w 4484"/>
                <a:gd name="T115" fmla="*/ 484 h 620"/>
                <a:gd name="T116" fmla="*/ 152 w 4484"/>
                <a:gd name="T117" fmla="*/ 468 h 620"/>
                <a:gd name="T118" fmla="*/ 86 w 4484"/>
                <a:gd name="T119" fmla="*/ 396 h 620"/>
                <a:gd name="T120" fmla="*/ 52 w 4484"/>
                <a:gd name="T121" fmla="*/ 318 h 620"/>
                <a:gd name="T122" fmla="*/ 10 w 4484"/>
                <a:gd name="T123" fmla="*/ 256 h 6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4" h="620">
                  <a:moveTo>
                    <a:pt x="4484" y="616"/>
                  </a:moveTo>
                  <a:lnTo>
                    <a:pt x="4484" y="616"/>
                  </a:lnTo>
                  <a:lnTo>
                    <a:pt x="4406" y="612"/>
                  </a:lnTo>
                  <a:lnTo>
                    <a:pt x="4298" y="602"/>
                  </a:lnTo>
                  <a:lnTo>
                    <a:pt x="4118" y="586"/>
                  </a:lnTo>
                  <a:lnTo>
                    <a:pt x="4040" y="576"/>
                  </a:lnTo>
                  <a:lnTo>
                    <a:pt x="3984" y="566"/>
                  </a:lnTo>
                  <a:lnTo>
                    <a:pt x="3934" y="560"/>
                  </a:lnTo>
                  <a:lnTo>
                    <a:pt x="3906" y="552"/>
                  </a:lnTo>
                  <a:lnTo>
                    <a:pt x="3876" y="542"/>
                  </a:lnTo>
                  <a:lnTo>
                    <a:pt x="3838" y="530"/>
                  </a:lnTo>
                  <a:lnTo>
                    <a:pt x="3830" y="526"/>
                  </a:lnTo>
                  <a:lnTo>
                    <a:pt x="3818" y="518"/>
                  </a:lnTo>
                  <a:lnTo>
                    <a:pt x="3812" y="512"/>
                  </a:lnTo>
                  <a:lnTo>
                    <a:pt x="3808" y="508"/>
                  </a:lnTo>
                  <a:lnTo>
                    <a:pt x="3804" y="500"/>
                  </a:lnTo>
                  <a:lnTo>
                    <a:pt x="3804" y="494"/>
                  </a:lnTo>
                  <a:lnTo>
                    <a:pt x="3802" y="478"/>
                  </a:lnTo>
                  <a:lnTo>
                    <a:pt x="3800" y="456"/>
                  </a:lnTo>
                  <a:lnTo>
                    <a:pt x="3798" y="446"/>
                  </a:lnTo>
                  <a:lnTo>
                    <a:pt x="3794" y="438"/>
                  </a:lnTo>
                  <a:lnTo>
                    <a:pt x="3788" y="432"/>
                  </a:lnTo>
                  <a:lnTo>
                    <a:pt x="3784" y="428"/>
                  </a:lnTo>
                  <a:lnTo>
                    <a:pt x="3772" y="420"/>
                  </a:lnTo>
                  <a:lnTo>
                    <a:pt x="3762" y="412"/>
                  </a:lnTo>
                  <a:lnTo>
                    <a:pt x="3758" y="404"/>
                  </a:lnTo>
                  <a:lnTo>
                    <a:pt x="3756" y="392"/>
                  </a:lnTo>
                  <a:lnTo>
                    <a:pt x="3752" y="356"/>
                  </a:lnTo>
                  <a:lnTo>
                    <a:pt x="3748" y="318"/>
                  </a:lnTo>
                  <a:lnTo>
                    <a:pt x="3746" y="298"/>
                  </a:lnTo>
                  <a:lnTo>
                    <a:pt x="3744" y="282"/>
                  </a:lnTo>
                  <a:lnTo>
                    <a:pt x="3738" y="268"/>
                  </a:lnTo>
                  <a:lnTo>
                    <a:pt x="3732" y="256"/>
                  </a:lnTo>
                  <a:lnTo>
                    <a:pt x="3718" y="228"/>
                  </a:lnTo>
                  <a:lnTo>
                    <a:pt x="3704" y="202"/>
                  </a:lnTo>
                  <a:lnTo>
                    <a:pt x="3700" y="188"/>
                  </a:lnTo>
                  <a:lnTo>
                    <a:pt x="3696" y="174"/>
                  </a:lnTo>
                  <a:lnTo>
                    <a:pt x="3690" y="162"/>
                  </a:lnTo>
                  <a:lnTo>
                    <a:pt x="3686" y="156"/>
                  </a:lnTo>
                  <a:lnTo>
                    <a:pt x="3678" y="152"/>
                  </a:lnTo>
                  <a:lnTo>
                    <a:pt x="3670" y="152"/>
                  </a:lnTo>
                  <a:lnTo>
                    <a:pt x="3662" y="152"/>
                  </a:lnTo>
                  <a:lnTo>
                    <a:pt x="3654" y="156"/>
                  </a:lnTo>
                  <a:lnTo>
                    <a:pt x="3640" y="164"/>
                  </a:lnTo>
                  <a:lnTo>
                    <a:pt x="3626" y="174"/>
                  </a:lnTo>
                  <a:lnTo>
                    <a:pt x="3614" y="188"/>
                  </a:lnTo>
                  <a:lnTo>
                    <a:pt x="3608" y="196"/>
                  </a:lnTo>
                  <a:lnTo>
                    <a:pt x="3604" y="206"/>
                  </a:lnTo>
                  <a:lnTo>
                    <a:pt x="3600" y="218"/>
                  </a:lnTo>
                  <a:lnTo>
                    <a:pt x="3598" y="230"/>
                  </a:lnTo>
                  <a:lnTo>
                    <a:pt x="3594" y="248"/>
                  </a:lnTo>
                  <a:lnTo>
                    <a:pt x="3588" y="268"/>
                  </a:lnTo>
                  <a:lnTo>
                    <a:pt x="3572" y="314"/>
                  </a:lnTo>
                  <a:lnTo>
                    <a:pt x="3554" y="358"/>
                  </a:lnTo>
                  <a:lnTo>
                    <a:pt x="3544" y="388"/>
                  </a:lnTo>
                  <a:lnTo>
                    <a:pt x="3540" y="408"/>
                  </a:lnTo>
                  <a:lnTo>
                    <a:pt x="3536" y="430"/>
                  </a:lnTo>
                  <a:lnTo>
                    <a:pt x="3532" y="450"/>
                  </a:lnTo>
                  <a:lnTo>
                    <a:pt x="3528" y="460"/>
                  </a:lnTo>
                  <a:lnTo>
                    <a:pt x="3524" y="468"/>
                  </a:lnTo>
                  <a:lnTo>
                    <a:pt x="3516" y="478"/>
                  </a:lnTo>
                  <a:lnTo>
                    <a:pt x="3506" y="490"/>
                  </a:lnTo>
                  <a:lnTo>
                    <a:pt x="3476" y="518"/>
                  </a:lnTo>
                  <a:lnTo>
                    <a:pt x="3446" y="540"/>
                  </a:lnTo>
                  <a:lnTo>
                    <a:pt x="3434" y="548"/>
                  </a:lnTo>
                  <a:lnTo>
                    <a:pt x="3428" y="552"/>
                  </a:lnTo>
                  <a:lnTo>
                    <a:pt x="3422" y="552"/>
                  </a:lnTo>
                  <a:lnTo>
                    <a:pt x="3416" y="550"/>
                  </a:lnTo>
                  <a:lnTo>
                    <a:pt x="3406" y="540"/>
                  </a:lnTo>
                  <a:lnTo>
                    <a:pt x="3396" y="530"/>
                  </a:lnTo>
                  <a:lnTo>
                    <a:pt x="3388" y="524"/>
                  </a:lnTo>
                  <a:lnTo>
                    <a:pt x="3384" y="522"/>
                  </a:lnTo>
                  <a:lnTo>
                    <a:pt x="3380" y="524"/>
                  </a:lnTo>
                  <a:lnTo>
                    <a:pt x="3376" y="526"/>
                  </a:lnTo>
                  <a:lnTo>
                    <a:pt x="3372" y="532"/>
                  </a:lnTo>
                  <a:lnTo>
                    <a:pt x="3366" y="534"/>
                  </a:lnTo>
                  <a:lnTo>
                    <a:pt x="3360" y="536"/>
                  </a:lnTo>
                  <a:lnTo>
                    <a:pt x="3356" y="532"/>
                  </a:lnTo>
                  <a:lnTo>
                    <a:pt x="3350" y="530"/>
                  </a:lnTo>
                  <a:lnTo>
                    <a:pt x="3344" y="528"/>
                  </a:lnTo>
                  <a:lnTo>
                    <a:pt x="3336" y="530"/>
                  </a:lnTo>
                  <a:lnTo>
                    <a:pt x="3330" y="534"/>
                  </a:lnTo>
                  <a:lnTo>
                    <a:pt x="3326" y="540"/>
                  </a:lnTo>
                  <a:lnTo>
                    <a:pt x="3322" y="550"/>
                  </a:lnTo>
                  <a:lnTo>
                    <a:pt x="3318" y="564"/>
                  </a:lnTo>
                  <a:lnTo>
                    <a:pt x="3312" y="572"/>
                  </a:lnTo>
                  <a:lnTo>
                    <a:pt x="3310" y="576"/>
                  </a:lnTo>
                  <a:lnTo>
                    <a:pt x="3304" y="578"/>
                  </a:lnTo>
                  <a:lnTo>
                    <a:pt x="3298" y="578"/>
                  </a:lnTo>
                  <a:lnTo>
                    <a:pt x="3292" y="576"/>
                  </a:lnTo>
                  <a:lnTo>
                    <a:pt x="3282" y="574"/>
                  </a:lnTo>
                  <a:lnTo>
                    <a:pt x="3274" y="566"/>
                  </a:lnTo>
                  <a:lnTo>
                    <a:pt x="3264" y="558"/>
                  </a:lnTo>
                  <a:lnTo>
                    <a:pt x="3256" y="546"/>
                  </a:lnTo>
                  <a:lnTo>
                    <a:pt x="3240" y="522"/>
                  </a:lnTo>
                  <a:lnTo>
                    <a:pt x="3232" y="512"/>
                  </a:lnTo>
                  <a:lnTo>
                    <a:pt x="3226" y="504"/>
                  </a:lnTo>
                  <a:lnTo>
                    <a:pt x="3212" y="492"/>
                  </a:lnTo>
                  <a:lnTo>
                    <a:pt x="3200" y="484"/>
                  </a:lnTo>
                  <a:lnTo>
                    <a:pt x="3194" y="484"/>
                  </a:lnTo>
                  <a:lnTo>
                    <a:pt x="3190" y="484"/>
                  </a:lnTo>
                  <a:lnTo>
                    <a:pt x="3184" y="486"/>
                  </a:lnTo>
                  <a:lnTo>
                    <a:pt x="3180" y="488"/>
                  </a:lnTo>
                  <a:lnTo>
                    <a:pt x="3164" y="500"/>
                  </a:lnTo>
                  <a:lnTo>
                    <a:pt x="3146" y="512"/>
                  </a:lnTo>
                  <a:lnTo>
                    <a:pt x="3136" y="518"/>
                  </a:lnTo>
                  <a:lnTo>
                    <a:pt x="3126" y="522"/>
                  </a:lnTo>
                  <a:lnTo>
                    <a:pt x="3116" y="524"/>
                  </a:lnTo>
                  <a:lnTo>
                    <a:pt x="3106" y="524"/>
                  </a:lnTo>
                  <a:lnTo>
                    <a:pt x="3098" y="520"/>
                  </a:lnTo>
                  <a:lnTo>
                    <a:pt x="3088" y="512"/>
                  </a:lnTo>
                  <a:lnTo>
                    <a:pt x="3078" y="500"/>
                  </a:lnTo>
                  <a:lnTo>
                    <a:pt x="3068" y="484"/>
                  </a:lnTo>
                  <a:lnTo>
                    <a:pt x="3060" y="466"/>
                  </a:lnTo>
                  <a:lnTo>
                    <a:pt x="3054" y="448"/>
                  </a:lnTo>
                  <a:lnTo>
                    <a:pt x="3048" y="428"/>
                  </a:lnTo>
                  <a:lnTo>
                    <a:pt x="3046" y="410"/>
                  </a:lnTo>
                  <a:lnTo>
                    <a:pt x="3042" y="394"/>
                  </a:lnTo>
                  <a:lnTo>
                    <a:pt x="3038" y="380"/>
                  </a:lnTo>
                  <a:lnTo>
                    <a:pt x="3034" y="370"/>
                  </a:lnTo>
                  <a:lnTo>
                    <a:pt x="3028" y="362"/>
                  </a:lnTo>
                  <a:lnTo>
                    <a:pt x="3018" y="350"/>
                  </a:lnTo>
                  <a:lnTo>
                    <a:pt x="3010" y="340"/>
                  </a:lnTo>
                  <a:lnTo>
                    <a:pt x="3006" y="330"/>
                  </a:lnTo>
                  <a:lnTo>
                    <a:pt x="3002" y="314"/>
                  </a:lnTo>
                  <a:lnTo>
                    <a:pt x="2996" y="230"/>
                  </a:lnTo>
                  <a:lnTo>
                    <a:pt x="2990" y="166"/>
                  </a:lnTo>
                  <a:lnTo>
                    <a:pt x="2980" y="110"/>
                  </a:lnTo>
                  <a:lnTo>
                    <a:pt x="2968" y="66"/>
                  </a:lnTo>
                  <a:lnTo>
                    <a:pt x="2962" y="50"/>
                  </a:lnTo>
                  <a:lnTo>
                    <a:pt x="2958" y="40"/>
                  </a:lnTo>
                  <a:lnTo>
                    <a:pt x="2950" y="34"/>
                  </a:lnTo>
                  <a:lnTo>
                    <a:pt x="2944" y="28"/>
                  </a:lnTo>
                  <a:lnTo>
                    <a:pt x="2936" y="26"/>
                  </a:lnTo>
                  <a:lnTo>
                    <a:pt x="2928" y="26"/>
                  </a:lnTo>
                  <a:lnTo>
                    <a:pt x="2918" y="28"/>
                  </a:lnTo>
                  <a:lnTo>
                    <a:pt x="2910" y="32"/>
                  </a:lnTo>
                  <a:lnTo>
                    <a:pt x="2894" y="40"/>
                  </a:lnTo>
                  <a:lnTo>
                    <a:pt x="2880" y="50"/>
                  </a:lnTo>
                  <a:lnTo>
                    <a:pt x="2868" y="60"/>
                  </a:lnTo>
                  <a:lnTo>
                    <a:pt x="2860" y="70"/>
                  </a:lnTo>
                  <a:lnTo>
                    <a:pt x="2852" y="84"/>
                  </a:lnTo>
                  <a:lnTo>
                    <a:pt x="2844" y="108"/>
                  </a:lnTo>
                  <a:lnTo>
                    <a:pt x="2834" y="140"/>
                  </a:lnTo>
                  <a:lnTo>
                    <a:pt x="2820" y="200"/>
                  </a:lnTo>
                  <a:lnTo>
                    <a:pt x="2818" y="224"/>
                  </a:lnTo>
                  <a:lnTo>
                    <a:pt x="2816" y="256"/>
                  </a:lnTo>
                  <a:lnTo>
                    <a:pt x="2814" y="294"/>
                  </a:lnTo>
                  <a:lnTo>
                    <a:pt x="2810" y="316"/>
                  </a:lnTo>
                  <a:lnTo>
                    <a:pt x="2804" y="340"/>
                  </a:lnTo>
                  <a:lnTo>
                    <a:pt x="2796" y="368"/>
                  </a:lnTo>
                  <a:lnTo>
                    <a:pt x="2784" y="394"/>
                  </a:lnTo>
                  <a:lnTo>
                    <a:pt x="2772" y="418"/>
                  </a:lnTo>
                  <a:lnTo>
                    <a:pt x="2758" y="442"/>
                  </a:lnTo>
                  <a:lnTo>
                    <a:pt x="2744" y="462"/>
                  </a:lnTo>
                  <a:lnTo>
                    <a:pt x="2732" y="478"/>
                  </a:lnTo>
                  <a:lnTo>
                    <a:pt x="2720" y="490"/>
                  </a:lnTo>
                  <a:lnTo>
                    <a:pt x="2714" y="494"/>
                  </a:lnTo>
                  <a:lnTo>
                    <a:pt x="2698" y="498"/>
                  </a:lnTo>
                  <a:lnTo>
                    <a:pt x="2682" y="500"/>
                  </a:lnTo>
                  <a:lnTo>
                    <a:pt x="2662" y="502"/>
                  </a:lnTo>
                  <a:lnTo>
                    <a:pt x="2642" y="506"/>
                  </a:lnTo>
                  <a:lnTo>
                    <a:pt x="2630" y="508"/>
                  </a:lnTo>
                  <a:lnTo>
                    <a:pt x="2614" y="510"/>
                  </a:lnTo>
                  <a:lnTo>
                    <a:pt x="2578" y="510"/>
                  </a:lnTo>
                  <a:lnTo>
                    <a:pt x="2538" y="506"/>
                  </a:lnTo>
                  <a:lnTo>
                    <a:pt x="2500" y="500"/>
                  </a:lnTo>
                  <a:lnTo>
                    <a:pt x="2464" y="498"/>
                  </a:lnTo>
                  <a:lnTo>
                    <a:pt x="2434" y="496"/>
                  </a:lnTo>
                  <a:lnTo>
                    <a:pt x="2406" y="496"/>
                  </a:lnTo>
                  <a:lnTo>
                    <a:pt x="2384" y="494"/>
                  </a:lnTo>
                  <a:lnTo>
                    <a:pt x="2374" y="492"/>
                  </a:lnTo>
                  <a:lnTo>
                    <a:pt x="2366" y="490"/>
                  </a:lnTo>
                  <a:lnTo>
                    <a:pt x="2354" y="482"/>
                  </a:lnTo>
                  <a:lnTo>
                    <a:pt x="2340" y="470"/>
                  </a:lnTo>
                  <a:lnTo>
                    <a:pt x="2316" y="456"/>
                  </a:lnTo>
                  <a:lnTo>
                    <a:pt x="2302" y="450"/>
                  </a:lnTo>
                  <a:lnTo>
                    <a:pt x="2290" y="446"/>
                  </a:lnTo>
                  <a:lnTo>
                    <a:pt x="2278" y="444"/>
                  </a:lnTo>
                  <a:lnTo>
                    <a:pt x="2268" y="444"/>
                  </a:lnTo>
                  <a:lnTo>
                    <a:pt x="2258" y="446"/>
                  </a:lnTo>
                  <a:lnTo>
                    <a:pt x="2248" y="450"/>
                  </a:lnTo>
                  <a:lnTo>
                    <a:pt x="2230" y="458"/>
                  </a:lnTo>
                  <a:lnTo>
                    <a:pt x="2184" y="484"/>
                  </a:lnTo>
                  <a:lnTo>
                    <a:pt x="2162" y="496"/>
                  </a:lnTo>
                  <a:lnTo>
                    <a:pt x="2148" y="504"/>
                  </a:lnTo>
                  <a:lnTo>
                    <a:pt x="2126" y="520"/>
                  </a:lnTo>
                  <a:lnTo>
                    <a:pt x="2106" y="530"/>
                  </a:lnTo>
                  <a:lnTo>
                    <a:pt x="2080" y="542"/>
                  </a:lnTo>
                  <a:lnTo>
                    <a:pt x="2042" y="562"/>
                  </a:lnTo>
                  <a:lnTo>
                    <a:pt x="2028" y="566"/>
                  </a:lnTo>
                  <a:lnTo>
                    <a:pt x="2006" y="568"/>
                  </a:lnTo>
                  <a:lnTo>
                    <a:pt x="1954" y="570"/>
                  </a:lnTo>
                  <a:lnTo>
                    <a:pt x="1900" y="570"/>
                  </a:lnTo>
                  <a:lnTo>
                    <a:pt x="1862" y="568"/>
                  </a:lnTo>
                  <a:lnTo>
                    <a:pt x="1838" y="568"/>
                  </a:lnTo>
                  <a:lnTo>
                    <a:pt x="1816" y="562"/>
                  </a:lnTo>
                  <a:lnTo>
                    <a:pt x="1794" y="552"/>
                  </a:lnTo>
                  <a:lnTo>
                    <a:pt x="1766" y="534"/>
                  </a:lnTo>
                  <a:lnTo>
                    <a:pt x="1740" y="518"/>
                  </a:lnTo>
                  <a:lnTo>
                    <a:pt x="1722" y="508"/>
                  </a:lnTo>
                  <a:lnTo>
                    <a:pt x="1708" y="504"/>
                  </a:lnTo>
                  <a:lnTo>
                    <a:pt x="1692" y="500"/>
                  </a:lnTo>
                  <a:lnTo>
                    <a:pt x="1662" y="496"/>
                  </a:lnTo>
                  <a:lnTo>
                    <a:pt x="1648" y="494"/>
                  </a:lnTo>
                  <a:lnTo>
                    <a:pt x="1634" y="486"/>
                  </a:lnTo>
                  <a:lnTo>
                    <a:pt x="1616" y="476"/>
                  </a:lnTo>
                  <a:lnTo>
                    <a:pt x="1600" y="466"/>
                  </a:lnTo>
                  <a:lnTo>
                    <a:pt x="1584" y="460"/>
                  </a:lnTo>
                  <a:lnTo>
                    <a:pt x="1578" y="460"/>
                  </a:lnTo>
                  <a:lnTo>
                    <a:pt x="1572" y="458"/>
                  </a:lnTo>
                  <a:lnTo>
                    <a:pt x="1528" y="462"/>
                  </a:lnTo>
                  <a:lnTo>
                    <a:pt x="1494" y="464"/>
                  </a:lnTo>
                  <a:lnTo>
                    <a:pt x="1462" y="470"/>
                  </a:lnTo>
                  <a:lnTo>
                    <a:pt x="1446" y="472"/>
                  </a:lnTo>
                  <a:lnTo>
                    <a:pt x="1432" y="472"/>
                  </a:lnTo>
                  <a:lnTo>
                    <a:pt x="1418" y="468"/>
                  </a:lnTo>
                  <a:lnTo>
                    <a:pt x="1404" y="464"/>
                  </a:lnTo>
                  <a:lnTo>
                    <a:pt x="1392" y="458"/>
                  </a:lnTo>
                  <a:lnTo>
                    <a:pt x="1380" y="450"/>
                  </a:lnTo>
                  <a:lnTo>
                    <a:pt x="1358" y="430"/>
                  </a:lnTo>
                  <a:lnTo>
                    <a:pt x="1340" y="410"/>
                  </a:lnTo>
                  <a:lnTo>
                    <a:pt x="1322" y="388"/>
                  </a:lnTo>
                  <a:lnTo>
                    <a:pt x="1312" y="378"/>
                  </a:lnTo>
                  <a:lnTo>
                    <a:pt x="1302" y="368"/>
                  </a:lnTo>
                  <a:lnTo>
                    <a:pt x="1288" y="360"/>
                  </a:lnTo>
                  <a:lnTo>
                    <a:pt x="1274" y="350"/>
                  </a:lnTo>
                  <a:lnTo>
                    <a:pt x="1258" y="342"/>
                  </a:lnTo>
                  <a:lnTo>
                    <a:pt x="1248" y="332"/>
                  </a:lnTo>
                  <a:lnTo>
                    <a:pt x="1242" y="318"/>
                  </a:lnTo>
                  <a:lnTo>
                    <a:pt x="1238" y="302"/>
                  </a:lnTo>
                  <a:lnTo>
                    <a:pt x="1236" y="284"/>
                  </a:lnTo>
                  <a:lnTo>
                    <a:pt x="1234" y="260"/>
                  </a:lnTo>
                  <a:lnTo>
                    <a:pt x="1234" y="204"/>
                  </a:lnTo>
                  <a:lnTo>
                    <a:pt x="1230" y="144"/>
                  </a:lnTo>
                  <a:lnTo>
                    <a:pt x="1226" y="96"/>
                  </a:lnTo>
                  <a:lnTo>
                    <a:pt x="1218" y="54"/>
                  </a:lnTo>
                  <a:lnTo>
                    <a:pt x="1214" y="36"/>
                  </a:lnTo>
                  <a:lnTo>
                    <a:pt x="1208" y="18"/>
                  </a:lnTo>
                  <a:lnTo>
                    <a:pt x="1200" y="6"/>
                  </a:lnTo>
                  <a:lnTo>
                    <a:pt x="1196" y="2"/>
                  </a:lnTo>
                  <a:lnTo>
                    <a:pt x="1192" y="0"/>
                  </a:lnTo>
                  <a:lnTo>
                    <a:pt x="1188" y="0"/>
                  </a:lnTo>
                  <a:lnTo>
                    <a:pt x="1184" y="2"/>
                  </a:lnTo>
                  <a:lnTo>
                    <a:pt x="1174" y="8"/>
                  </a:lnTo>
                  <a:lnTo>
                    <a:pt x="1164" y="18"/>
                  </a:lnTo>
                  <a:lnTo>
                    <a:pt x="1156" y="32"/>
                  </a:lnTo>
                  <a:lnTo>
                    <a:pt x="1146" y="50"/>
                  </a:lnTo>
                  <a:lnTo>
                    <a:pt x="1140" y="70"/>
                  </a:lnTo>
                  <a:lnTo>
                    <a:pt x="1126" y="110"/>
                  </a:lnTo>
                  <a:lnTo>
                    <a:pt x="1118" y="144"/>
                  </a:lnTo>
                  <a:lnTo>
                    <a:pt x="1110" y="174"/>
                  </a:lnTo>
                  <a:lnTo>
                    <a:pt x="1100" y="208"/>
                  </a:lnTo>
                  <a:lnTo>
                    <a:pt x="1094" y="224"/>
                  </a:lnTo>
                  <a:lnTo>
                    <a:pt x="1092" y="238"/>
                  </a:lnTo>
                  <a:lnTo>
                    <a:pt x="1092" y="250"/>
                  </a:lnTo>
                  <a:lnTo>
                    <a:pt x="1092" y="260"/>
                  </a:lnTo>
                  <a:lnTo>
                    <a:pt x="1096" y="278"/>
                  </a:lnTo>
                  <a:lnTo>
                    <a:pt x="1098" y="284"/>
                  </a:lnTo>
                  <a:lnTo>
                    <a:pt x="1100" y="292"/>
                  </a:lnTo>
                  <a:lnTo>
                    <a:pt x="1098" y="310"/>
                  </a:lnTo>
                  <a:lnTo>
                    <a:pt x="1096" y="330"/>
                  </a:lnTo>
                  <a:lnTo>
                    <a:pt x="1092" y="350"/>
                  </a:lnTo>
                  <a:lnTo>
                    <a:pt x="1086" y="372"/>
                  </a:lnTo>
                  <a:lnTo>
                    <a:pt x="1076" y="416"/>
                  </a:lnTo>
                  <a:lnTo>
                    <a:pt x="1070" y="434"/>
                  </a:lnTo>
                  <a:lnTo>
                    <a:pt x="1066" y="450"/>
                  </a:lnTo>
                  <a:lnTo>
                    <a:pt x="1060" y="464"/>
                  </a:lnTo>
                  <a:lnTo>
                    <a:pt x="1058" y="474"/>
                  </a:lnTo>
                  <a:lnTo>
                    <a:pt x="1056" y="484"/>
                  </a:lnTo>
                  <a:lnTo>
                    <a:pt x="1050" y="494"/>
                  </a:lnTo>
                  <a:lnTo>
                    <a:pt x="1046" y="500"/>
                  </a:lnTo>
                  <a:lnTo>
                    <a:pt x="1038" y="504"/>
                  </a:lnTo>
                  <a:lnTo>
                    <a:pt x="1032" y="506"/>
                  </a:lnTo>
                  <a:lnTo>
                    <a:pt x="1022" y="508"/>
                  </a:lnTo>
                  <a:lnTo>
                    <a:pt x="1004" y="508"/>
                  </a:lnTo>
                  <a:lnTo>
                    <a:pt x="994" y="506"/>
                  </a:lnTo>
                  <a:lnTo>
                    <a:pt x="986" y="502"/>
                  </a:lnTo>
                  <a:lnTo>
                    <a:pt x="960" y="494"/>
                  </a:lnTo>
                  <a:lnTo>
                    <a:pt x="952" y="492"/>
                  </a:lnTo>
                  <a:lnTo>
                    <a:pt x="942" y="492"/>
                  </a:lnTo>
                  <a:lnTo>
                    <a:pt x="932" y="494"/>
                  </a:lnTo>
                  <a:lnTo>
                    <a:pt x="924" y="494"/>
                  </a:lnTo>
                  <a:lnTo>
                    <a:pt x="916" y="496"/>
                  </a:lnTo>
                  <a:lnTo>
                    <a:pt x="906" y="494"/>
                  </a:lnTo>
                  <a:lnTo>
                    <a:pt x="896" y="492"/>
                  </a:lnTo>
                  <a:lnTo>
                    <a:pt x="888" y="486"/>
                  </a:lnTo>
                  <a:lnTo>
                    <a:pt x="882" y="482"/>
                  </a:lnTo>
                  <a:lnTo>
                    <a:pt x="878" y="480"/>
                  </a:lnTo>
                  <a:lnTo>
                    <a:pt x="870" y="484"/>
                  </a:lnTo>
                  <a:lnTo>
                    <a:pt x="862" y="488"/>
                  </a:lnTo>
                  <a:lnTo>
                    <a:pt x="852" y="494"/>
                  </a:lnTo>
                  <a:lnTo>
                    <a:pt x="846" y="494"/>
                  </a:lnTo>
                  <a:lnTo>
                    <a:pt x="842" y="494"/>
                  </a:lnTo>
                  <a:lnTo>
                    <a:pt x="826" y="490"/>
                  </a:lnTo>
                  <a:lnTo>
                    <a:pt x="812" y="488"/>
                  </a:lnTo>
                  <a:lnTo>
                    <a:pt x="800" y="492"/>
                  </a:lnTo>
                  <a:lnTo>
                    <a:pt x="786" y="498"/>
                  </a:lnTo>
                  <a:lnTo>
                    <a:pt x="774" y="506"/>
                  </a:lnTo>
                  <a:lnTo>
                    <a:pt x="762" y="510"/>
                  </a:lnTo>
                  <a:lnTo>
                    <a:pt x="752" y="510"/>
                  </a:lnTo>
                  <a:lnTo>
                    <a:pt x="736" y="510"/>
                  </a:lnTo>
                  <a:lnTo>
                    <a:pt x="726" y="508"/>
                  </a:lnTo>
                  <a:lnTo>
                    <a:pt x="714" y="504"/>
                  </a:lnTo>
                  <a:lnTo>
                    <a:pt x="702" y="496"/>
                  </a:lnTo>
                  <a:lnTo>
                    <a:pt x="688" y="486"/>
                  </a:lnTo>
                  <a:lnTo>
                    <a:pt x="676" y="476"/>
                  </a:lnTo>
                  <a:lnTo>
                    <a:pt x="664" y="464"/>
                  </a:lnTo>
                  <a:lnTo>
                    <a:pt x="652" y="450"/>
                  </a:lnTo>
                  <a:lnTo>
                    <a:pt x="644" y="438"/>
                  </a:lnTo>
                  <a:lnTo>
                    <a:pt x="636" y="426"/>
                  </a:lnTo>
                  <a:lnTo>
                    <a:pt x="628" y="418"/>
                  </a:lnTo>
                  <a:lnTo>
                    <a:pt x="618" y="412"/>
                  </a:lnTo>
                  <a:lnTo>
                    <a:pt x="608" y="408"/>
                  </a:lnTo>
                  <a:lnTo>
                    <a:pt x="592" y="402"/>
                  </a:lnTo>
                  <a:lnTo>
                    <a:pt x="578" y="402"/>
                  </a:lnTo>
                  <a:lnTo>
                    <a:pt x="566" y="404"/>
                  </a:lnTo>
                  <a:lnTo>
                    <a:pt x="550" y="412"/>
                  </a:lnTo>
                  <a:lnTo>
                    <a:pt x="534" y="424"/>
                  </a:lnTo>
                  <a:lnTo>
                    <a:pt x="518" y="436"/>
                  </a:lnTo>
                  <a:lnTo>
                    <a:pt x="512" y="444"/>
                  </a:lnTo>
                  <a:lnTo>
                    <a:pt x="506" y="452"/>
                  </a:lnTo>
                  <a:lnTo>
                    <a:pt x="496" y="470"/>
                  </a:lnTo>
                  <a:lnTo>
                    <a:pt x="482" y="510"/>
                  </a:lnTo>
                  <a:lnTo>
                    <a:pt x="480" y="516"/>
                  </a:lnTo>
                  <a:lnTo>
                    <a:pt x="474" y="520"/>
                  </a:lnTo>
                  <a:lnTo>
                    <a:pt x="462" y="524"/>
                  </a:lnTo>
                  <a:lnTo>
                    <a:pt x="442" y="528"/>
                  </a:lnTo>
                  <a:lnTo>
                    <a:pt x="422" y="530"/>
                  </a:lnTo>
                  <a:lnTo>
                    <a:pt x="400" y="530"/>
                  </a:lnTo>
                  <a:lnTo>
                    <a:pt x="378" y="528"/>
                  </a:lnTo>
                  <a:lnTo>
                    <a:pt x="344" y="522"/>
                  </a:lnTo>
                  <a:lnTo>
                    <a:pt x="328" y="520"/>
                  </a:lnTo>
                  <a:lnTo>
                    <a:pt x="320" y="518"/>
                  </a:lnTo>
                  <a:lnTo>
                    <a:pt x="308" y="514"/>
                  </a:lnTo>
                  <a:lnTo>
                    <a:pt x="280" y="502"/>
                  </a:lnTo>
                  <a:lnTo>
                    <a:pt x="262" y="494"/>
                  </a:lnTo>
                  <a:lnTo>
                    <a:pt x="244" y="488"/>
                  </a:lnTo>
                  <a:lnTo>
                    <a:pt x="230" y="484"/>
                  </a:lnTo>
                  <a:lnTo>
                    <a:pt x="216" y="482"/>
                  </a:lnTo>
                  <a:lnTo>
                    <a:pt x="194" y="482"/>
                  </a:lnTo>
                  <a:lnTo>
                    <a:pt x="176" y="482"/>
                  </a:lnTo>
                  <a:lnTo>
                    <a:pt x="168" y="480"/>
                  </a:lnTo>
                  <a:lnTo>
                    <a:pt x="160" y="476"/>
                  </a:lnTo>
                  <a:lnTo>
                    <a:pt x="152" y="468"/>
                  </a:lnTo>
                  <a:lnTo>
                    <a:pt x="144" y="460"/>
                  </a:lnTo>
                  <a:lnTo>
                    <a:pt x="130" y="442"/>
                  </a:lnTo>
                  <a:lnTo>
                    <a:pt x="118" y="424"/>
                  </a:lnTo>
                  <a:lnTo>
                    <a:pt x="106" y="412"/>
                  </a:lnTo>
                  <a:lnTo>
                    <a:pt x="96" y="402"/>
                  </a:lnTo>
                  <a:lnTo>
                    <a:pt x="86" y="396"/>
                  </a:lnTo>
                  <a:lnTo>
                    <a:pt x="74" y="386"/>
                  </a:lnTo>
                  <a:lnTo>
                    <a:pt x="64" y="376"/>
                  </a:lnTo>
                  <a:lnTo>
                    <a:pt x="60" y="364"/>
                  </a:lnTo>
                  <a:lnTo>
                    <a:pt x="58" y="346"/>
                  </a:lnTo>
                  <a:lnTo>
                    <a:pt x="52" y="318"/>
                  </a:lnTo>
                  <a:lnTo>
                    <a:pt x="48" y="302"/>
                  </a:lnTo>
                  <a:lnTo>
                    <a:pt x="44" y="288"/>
                  </a:lnTo>
                  <a:lnTo>
                    <a:pt x="38" y="278"/>
                  </a:lnTo>
                  <a:lnTo>
                    <a:pt x="32" y="270"/>
                  </a:lnTo>
                  <a:lnTo>
                    <a:pt x="26" y="262"/>
                  </a:lnTo>
                  <a:lnTo>
                    <a:pt x="18" y="258"/>
                  </a:lnTo>
                  <a:lnTo>
                    <a:pt x="10" y="256"/>
                  </a:lnTo>
                  <a:lnTo>
                    <a:pt x="0" y="254"/>
                  </a:lnTo>
                  <a:lnTo>
                    <a:pt x="0" y="620"/>
                  </a:lnTo>
                  <a:lnTo>
                    <a:pt x="4484" y="616"/>
                  </a:lnTo>
                  <a:close/>
                </a:path>
              </a:pathLst>
            </a:custGeom>
            <a:solidFill>
              <a:srgbClr val="D8D8D8"/>
            </a:solidFill>
            <a:ln w="9525">
              <a:noFill/>
              <a:round/>
              <a:headEnd/>
              <a:tailEnd/>
            </a:ln>
          </p:spPr>
          <p:txBody>
            <a:bodyPr/>
            <a:lstStyle/>
            <a:p>
              <a:endParaRPr lang="fr-CA"/>
            </a:p>
          </p:txBody>
        </p:sp>
        <p:sp>
          <p:nvSpPr>
            <p:cNvPr id="45098" name="Rectangle 41"/>
            <p:cNvSpPr>
              <a:spLocks noChangeArrowheads="1"/>
            </p:cNvSpPr>
            <p:nvPr/>
          </p:nvSpPr>
          <p:spPr bwMode="auto">
            <a:xfrm>
              <a:off x="4391" y="1991"/>
              <a:ext cx="142" cy="98"/>
            </a:xfrm>
            <a:prstGeom prst="rect">
              <a:avLst/>
            </a:prstGeom>
            <a:solidFill>
              <a:srgbClr val="D8D8D8"/>
            </a:solidFill>
            <a:ln w="25400">
              <a:solidFill>
                <a:srgbClr val="686867"/>
              </a:solidFill>
              <a:miter lim="800000"/>
              <a:headEnd/>
              <a:tailEnd/>
            </a:ln>
          </p:spPr>
          <p:txBody>
            <a:bodyPr/>
            <a:lstStyle/>
            <a:p>
              <a:endParaRPr lang="fr-CA" altLang="en-US"/>
            </a:p>
          </p:txBody>
        </p:sp>
        <p:sp>
          <p:nvSpPr>
            <p:cNvPr id="45099" name="Freeform 42"/>
            <p:cNvSpPr>
              <a:spLocks/>
            </p:cNvSpPr>
            <p:nvPr/>
          </p:nvSpPr>
          <p:spPr bwMode="auto">
            <a:xfrm>
              <a:off x="613" y="2441"/>
              <a:ext cx="4484" cy="616"/>
            </a:xfrm>
            <a:custGeom>
              <a:avLst/>
              <a:gdLst>
                <a:gd name="T0" fmla="*/ 38 w 4484"/>
                <a:gd name="T1" fmla="*/ 278 h 616"/>
                <a:gd name="T2" fmla="*/ 64 w 4484"/>
                <a:gd name="T3" fmla="*/ 376 h 616"/>
                <a:gd name="T4" fmla="*/ 118 w 4484"/>
                <a:gd name="T5" fmla="*/ 424 h 616"/>
                <a:gd name="T6" fmla="*/ 176 w 4484"/>
                <a:gd name="T7" fmla="*/ 482 h 616"/>
                <a:gd name="T8" fmla="*/ 280 w 4484"/>
                <a:gd name="T9" fmla="*/ 502 h 616"/>
                <a:gd name="T10" fmla="*/ 400 w 4484"/>
                <a:gd name="T11" fmla="*/ 530 h 616"/>
                <a:gd name="T12" fmla="*/ 482 w 4484"/>
                <a:gd name="T13" fmla="*/ 510 h 616"/>
                <a:gd name="T14" fmla="*/ 550 w 4484"/>
                <a:gd name="T15" fmla="*/ 412 h 616"/>
                <a:gd name="T16" fmla="*/ 628 w 4484"/>
                <a:gd name="T17" fmla="*/ 418 h 616"/>
                <a:gd name="T18" fmla="*/ 688 w 4484"/>
                <a:gd name="T19" fmla="*/ 486 h 616"/>
                <a:gd name="T20" fmla="*/ 762 w 4484"/>
                <a:gd name="T21" fmla="*/ 510 h 616"/>
                <a:gd name="T22" fmla="*/ 842 w 4484"/>
                <a:gd name="T23" fmla="*/ 494 h 616"/>
                <a:gd name="T24" fmla="*/ 878 w 4484"/>
                <a:gd name="T25" fmla="*/ 480 h 616"/>
                <a:gd name="T26" fmla="*/ 924 w 4484"/>
                <a:gd name="T27" fmla="*/ 494 h 616"/>
                <a:gd name="T28" fmla="*/ 986 w 4484"/>
                <a:gd name="T29" fmla="*/ 502 h 616"/>
                <a:gd name="T30" fmla="*/ 1050 w 4484"/>
                <a:gd name="T31" fmla="*/ 494 h 616"/>
                <a:gd name="T32" fmla="*/ 1070 w 4484"/>
                <a:gd name="T33" fmla="*/ 434 h 616"/>
                <a:gd name="T34" fmla="*/ 1100 w 4484"/>
                <a:gd name="T35" fmla="*/ 292 h 616"/>
                <a:gd name="T36" fmla="*/ 1094 w 4484"/>
                <a:gd name="T37" fmla="*/ 224 h 616"/>
                <a:gd name="T38" fmla="*/ 1140 w 4484"/>
                <a:gd name="T39" fmla="*/ 70 h 616"/>
                <a:gd name="T40" fmla="*/ 1192 w 4484"/>
                <a:gd name="T41" fmla="*/ 0 h 616"/>
                <a:gd name="T42" fmla="*/ 1226 w 4484"/>
                <a:gd name="T43" fmla="*/ 96 h 616"/>
                <a:gd name="T44" fmla="*/ 1242 w 4484"/>
                <a:gd name="T45" fmla="*/ 318 h 616"/>
                <a:gd name="T46" fmla="*/ 1312 w 4484"/>
                <a:gd name="T47" fmla="*/ 378 h 616"/>
                <a:gd name="T48" fmla="*/ 1404 w 4484"/>
                <a:gd name="T49" fmla="*/ 464 h 616"/>
                <a:gd name="T50" fmla="*/ 1528 w 4484"/>
                <a:gd name="T51" fmla="*/ 462 h 616"/>
                <a:gd name="T52" fmla="*/ 1634 w 4484"/>
                <a:gd name="T53" fmla="*/ 486 h 616"/>
                <a:gd name="T54" fmla="*/ 1722 w 4484"/>
                <a:gd name="T55" fmla="*/ 508 h 616"/>
                <a:gd name="T56" fmla="*/ 1862 w 4484"/>
                <a:gd name="T57" fmla="*/ 568 h 616"/>
                <a:gd name="T58" fmla="*/ 2042 w 4484"/>
                <a:gd name="T59" fmla="*/ 562 h 616"/>
                <a:gd name="T60" fmla="*/ 2162 w 4484"/>
                <a:gd name="T61" fmla="*/ 496 h 616"/>
                <a:gd name="T62" fmla="*/ 2278 w 4484"/>
                <a:gd name="T63" fmla="*/ 444 h 616"/>
                <a:gd name="T64" fmla="*/ 2366 w 4484"/>
                <a:gd name="T65" fmla="*/ 490 h 616"/>
                <a:gd name="T66" fmla="*/ 2500 w 4484"/>
                <a:gd name="T67" fmla="*/ 500 h 616"/>
                <a:gd name="T68" fmla="*/ 2642 w 4484"/>
                <a:gd name="T69" fmla="*/ 506 h 616"/>
                <a:gd name="T70" fmla="*/ 2732 w 4484"/>
                <a:gd name="T71" fmla="*/ 478 h 616"/>
                <a:gd name="T72" fmla="*/ 2804 w 4484"/>
                <a:gd name="T73" fmla="*/ 340 h 616"/>
                <a:gd name="T74" fmla="*/ 2834 w 4484"/>
                <a:gd name="T75" fmla="*/ 140 h 616"/>
                <a:gd name="T76" fmla="*/ 2894 w 4484"/>
                <a:gd name="T77" fmla="*/ 40 h 616"/>
                <a:gd name="T78" fmla="*/ 2950 w 4484"/>
                <a:gd name="T79" fmla="*/ 34 h 616"/>
                <a:gd name="T80" fmla="*/ 2996 w 4484"/>
                <a:gd name="T81" fmla="*/ 230 h 616"/>
                <a:gd name="T82" fmla="*/ 3028 w 4484"/>
                <a:gd name="T83" fmla="*/ 362 h 616"/>
                <a:gd name="T84" fmla="*/ 3054 w 4484"/>
                <a:gd name="T85" fmla="*/ 448 h 616"/>
                <a:gd name="T86" fmla="*/ 3106 w 4484"/>
                <a:gd name="T87" fmla="*/ 524 h 616"/>
                <a:gd name="T88" fmla="*/ 3180 w 4484"/>
                <a:gd name="T89" fmla="*/ 488 h 616"/>
                <a:gd name="T90" fmla="*/ 3226 w 4484"/>
                <a:gd name="T91" fmla="*/ 504 h 616"/>
                <a:gd name="T92" fmla="*/ 3292 w 4484"/>
                <a:gd name="T93" fmla="*/ 576 h 616"/>
                <a:gd name="T94" fmla="*/ 3322 w 4484"/>
                <a:gd name="T95" fmla="*/ 550 h 616"/>
                <a:gd name="T96" fmla="*/ 3350 w 4484"/>
                <a:gd name="T97" fmla="*/ 530 h 616"/>
                <a:gd name="T98" fmla="*/ 3380 w 4484"/>
                <a:gd name="T99" fmla="*/ 524 h 616"/>
                <a:gd name="T100" fmla="*/ 3422 w 4484"/>
                <a:gd name="T101" fmla="*/ 552 h 616"/>
                <a:gd name="T102" fmla="*/ 3516 w 4484"/>
                <a:gd name="T103" fmla="*/ 478 h 616"/>
                <a:gd name="T104" fmla="*/ 3544 w 4484"/>
                <a:gd name="T105" fmla="*/ 388 h 616"/>
                <a:gd name="T106" fmla="*/ 3598 w 4484"/>
                <a:gd name="T107" fmla="*/ 230 h 616"/>
                <a:gd name="T108" fmla="*/ 3640 w 4484"/>
                <a:gd name="T109" fmla="*/ 164 h 616"/>
                <a:gd name="T110" fmla="*/ 3696 w 4484"/>
                <a:gd name="T111" fmla="*/ 174 h 616"/>
                <a:gd name="T112" fmla="*/ 3744 w 4484"/>
                <a:gd name="T113" fmla="*/ 282 h 616"/>
                <a:gd name="T114" fmla="*/ 3762 w 4484"/>
                <a:gd name="T115" fmla="*/ 412 h 616"/>
                <a:gd name="T116" fmla="*/ 3800 w 4484"/>
                <a:gd name="T117" fmla="*/ 456 h 616"/>
                <a:gd name="T118" fmla="*/ 3818 w 4484"/>
                <a:gd name="T119" fmla="*/ 518 h 616"/>
                <a:gd name="T120" fmla="*/ 3934 w 4484"/>
                <a:gd name="T121" fmla="*/ 560 h 616"/>
                <a:gd name="T122" fmla="*/ 4406 w 4484"/>
                <a:gd name="T123" fmla="*/ 612 h 6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4" h="616">
                  <a:moveTo>
                    <a:pt x="0" y="254"/>
                  </a:moveTo>
                  <a:lnTo>
                    <a:pt x="0" y="254"/>
                  </a:lnTo>
                  <a:lnTo>
                    <a:pt x="10" y="256"/>
                  </a:lnTo>
                  <a:lnTo>
                    <a:pt x="18" y="258"/>
                  </a:lnTo>
                  <a:lnTo>
                    <a:pt x="26" y="262"/>
                  </a:lnTo>
                  <a:lnTo>
                    <a:pt x="32" y="270"/>
                  </a:lnTo>
                  <a:lnTo>
                    <a:pt x="38" y="278"/>
                  </a:lnTo>
                  <a:lnTo>
                    <a:pt x="44" y="288"/>
                  </a:lnTo>
                  <a:lnTo>
                    <a:pt x="48" y="302"/>
                  </a:lnTo>
                  <a:lnTo>
                    <a:pt x="52" y="318"/>
                  </a:lnTo>
                  <a:lnTo>
                    <a:pt x="58" y="346"/>
                  </a:lnTo>
                  <a:lnTo>
                    <a:pt x="60" y="364"/>
                  </a:lnTo>
                  <a:lnTo>
                    <a:pt x="64" y="376"/>
                  </a:lnTo>
                  <a:lnTo>
                    <a:pt x="74" y="386"/>
                  </a:lnTo>
                  <a:lnTo>
                    <a:pt x="86" y="396"/>
                  </a:lnTo>
                  <a:lnTo>
                    <a:pt x="96" y="402"/>
                  </a:lnTo>
                  <a:lnTo>
                    <a:pt x="106" y="412"/>
                  </a:lnTo>
                  <a:lnTo>
                    <a:pt x="118" y="424"/>
                  </a:lnTo>
                  <a:lnTo>
                    <a:pt x="130" y="442"/>
                  </a:lnTo>
                  <a:lnTo>
                    <a:pt x="144" y="460"/>
                  </a:lnTo>
                  <a:lnTo>
                    <a:pt x="152" y="468"/>
                  </a:lnTo>
                  <a:lnTo>
                    <a:pt x="160" y="476"/>
                  </a:lnTo>
                  <a:lnTo>
                    <a:pt x="168" y="480"/>
                  </a:lnTo>
                  <a:lnTo>
                    <a:pt x="176" y="482"/>
                  </a:lnTo>
                  <a:lnTo>
                    <a:pt x="194" y="482"/>
                  </a:lnTo>
                  <a:lnTo>
                    <a:pt x="216" y="482"/>
                  </a:lnTo>
                  <a:lnTo>
                    <a:pt x="230" y="484"/>
                  </a:lnTo>
                  <a:lnTo>
                    <a:pt x="244" y="488"/>
                  </a:lnTo>
                  <a:lnTo>
                    <a:pt x="262" y="494"/>
                  </a:lnTo>
                  <a:lnTo>
                    <a:pt x="280" y="502"/>
                  </a:lnTo>
                  <a:lnTo>
                    <a:pt x="308" y="514"/>
                  </a:lnTo>
                  <a:lnTo>
                    <a:pt x="320" y="518"/>
                  </a:lnTo>
                  <a:lnTo>
                    <a:pt x="328" y="520"/>
                  </a:lnTo>
                  <a:lnTo>
                    <a:pt x="344" y="522"/>
                  </a:lnTo>
                  <a:lnTo>
                    <a:pt x="378" y="528"/>
                  </a:lnTo>
                  <a:lnTo>
                    <a:pt x="400" y="530"/>
                  </a:lnTo>
                  <a:lnTo>
                    <a:pt x="422" y="530"/>
                  </a:lnTo>
                  <a:lnTo>
                    <a:pt x="442" y="528"/>
                  </a:lnTo>
                  <a:lnTo>
                    <a:pt x="462" y="524"/>
                  </a:lnTo>
                  <a:lnTo>
                    <a:pt x="474" y="520"/>
                  </a:lnTo>
                  <a:lnTo>
                    <a:pt x="480" y="516"/>
                  </a:lnTo>
                  <a:lnTo>
                    <a:pt x="482" y="510"/>
                  </a:lnTo>
                  <a:lnTo>
                    <a:pt x="496" y="470"/>
                  </a:lnTo>
                  <a:lnTo>
                    <a:pt x="506" y="452"/>
                  </a:lnTo>
                  <a:lnTo>
                    <a:pt x="512" y="444"/>
                  </a:lnTo>
                  <a:lnTo>
                    <a:pt x="518" y="436"/>
                  </a:lnTo>
                  <a:lnTo>
                    <a:pt x="534" y="424"/>
                  </a:lnTo>
                  <a:lnTo>
                    <a:pt x="550" y="412"/>
                  </a:lnTo>
                  <a:lnTo>
                    <a:pt x="566" y="404"/>
                  </a:lnTo>
                  <a:lnTo>
                    <a:pt x="578" y="402"/>
                  </a:lnTo>
                  <a:lnTo>
                    <a:pt x="592" y="402"/>
                  </a:lnTo>
                  <a:lnTo>
                    <a:pt x="608" y="408"/>
                  </a:lnTo>
                  <a:lnTo>
                    <a:pt x="618" y="412"/>
                  </a:lnTo>
                  <a:lnTo>
                    <a:pt x="628" y="418"/>
                  </a:lnTo>
                  <a:lnTo>
                    <a:pt x="636" y="426"/>
                  </a:lnTo>
                  <a:lnTo>
                    <a:pt x="644" y="438"/>
                  </a:lnTo>
                  <a:lnTo>
                    <a:pt x="652" y="450"/>
                  </a:lnTo>
                  <a:lnTo>
                    <a:pt x="664" y="464"/>
                  </a:lnTo>
                  <a:lnTo>
                    <a:pt x="676" y="476"/>
                  </a:lnTo>
                  <a:lnTo>
                    <a:pt x="688" y="486"/>
                  </a:lnTo>
                  <a:lnTo>
                    <a:pt x="702" y="496"/>
                  </a:lnTo>
                  <a:lnTo>
                    <a:pt x="714" y="504"/>
                  </a:lnTo>
                  <a:lnTo>
                    <a:pt x="726" y="508"/>
                  </a:lnTo>
                  <a:lnTo>
                    <a:pt x="736" y="510"/>
                  </a:lnTo>
                  <a:lnTo>
                    <a:pt x="752" y="510"/>
                  </a:lnTo>
                  <a:lnTo>
                    <a:pt x="762" y="510"/>
                  </a:lnTo>
                  <a:lnTo>
                    <a:pt x="774" y="506"/>
                  </a:lnTo>
                  <a:lnTo>
                    <a:pt x="786" y="498"/>
                  </a:lnTo>
                  <a:lnTo>
                    <a:pt x="800" y="492"/>
                  </a:lnTo>
                  <a:lnTo>
                    <a:pt x="812" y="488"/>
                  </a:lnTo>
                  <a:lnTo>
                    <a:pt x="826" y="490"/>
                  </a:lnTo>
                  <a:lnTo>
                    <a:pt x="842" y="494"/>
                  </a:lnTo>
                  <a:lnTo>
                    <a:pt x="846" y="494"/>
                  </a:lnTo>
                  <a:lnTo>
                    <a:pt x="852" y="494"/>
                  </a:lnTo>
                  <a:lnTo>
                    <a:pt x="862" y="488"/>
                  </a:lnTo>
                  <a:lnTo>
                    <a:pt x="870" y="484"/>
                  </a:lnTo>
                  <a:lnTo>
                    <a:pt x="878" y="480"/>
                  </a:lnTo>
                  <a:lnTo>
                    <a:pt x="882" y="482"/>
                  </a:lnTo>
                  <a:lnTo>
                    <a:pt x="888" y="486"/>
                  </a:lnTo>
                  <a:lnTo>
                    <a:pt x="896" y="492"/>
                  </a:lnTo>
                  <a:lnTo>
                    <a:pt x="906" y="494"/>
                  </a:lnTo>
                  <a:lnTo>
                    <a:pt x="916" y="496"/>
                  </a:lnTo>
                  <a:lnTo>
                    <a:pt x="924" y="494"/>
                  </a:lnTo>
                  <a:lnTo>
                    <a:pt x="932" y="494"/>
                  </a:lnTo>
                  <a:lnTo>
                    <a:pt x="942" y="492"/>
                  </a:lnTo>
                  <a:lnTo>
                    <a:pt x="952" y="492"/>
                  </a:lnTo>
                  <a:lnTo>
                    <a:pt x="960" y="494"/>
                  </a:lnTo>
                  <a:lnTo>
                    <a:pt x="986" y="502"/>
                  </a:lnTo>
                  <a:lnTo>
                    <a:pt x="994" y="506"/>
                  </a:lnTo>
                  <a:lnTo>
                    <a:pt x="1004" y="508"/>
                  </a:lnTo>
                  <a:lnTo>
                    <a:pt x="1022" y="508"/>
                  </a:lnTo>
                  <a:lnTo>
                    <a:pt x="1032" y="506"/>
                  </a:lnTo>
                  <a:lnTo>
                    <a:pt x="1038" y="504"/>
                  </a:lnTo>
                  <a:lnTo>
                    <a:pt x="1046" y="500"/>
                  </a:lnTo>
                  <a:lnTo>
                    <a:pt x="1050" y="494"/>
                  </a:lnTo>
                  <a:lnTo>
                    <a:pt x="1056" y="484"/>
                  </a:lnTo>
                  <a:lnTo>
                    <a:pt x="1058" y="474"/>
                  </a:lnTo>
                  <a:lnTo>
                    <a:pt x="1060" y="464"/>
                  </a:lnTo>
                  <a:lnTo>
                    <a:pt x="1066" y="450"/>
                  </a:lnTo>
                  <a:lnTo>
                    <a:pt x="1070" y="434"/>
                  </a:lnTo>
                  <a:lnTo>
                    <a:pt x="1076" y="416"/>
                  </a:lnTo>
                  <a:lnTo>
                    <a:pt x="1086" y="372"/>
                  </a:lnTo>
                  <a:lnTo>
                    <a:pt x="1092" y="350"/>
                  </a:lnTo>
                  <a:lnTo>
                    <a:pt x="1096" y="330"/>
                  </a:lnTo>
                  <a:lnTo>
                    <a:pt x="1098" y="310"/>
                  </a:lnTo>
                  <a:lnTo>
                    <a:pt x="1100" y="292"/>
                  </a:lnTo>
                  <a:lnTo>
                    <a:pt x="1098" y="284"/>
                  </a:lnTo>
                  <a:lnTo>
                    <a:pt x="1096" y="278"/>
                  </a:lnTo>
                  <a:lnTo>
                    <a:pt x="1092" y="260"/>
                  </a:lnTo>
                  <a:lnTo>
                    <a:pt x="1092" y="250"/>
                  </a:lnTo>
                  <a:lnTo>
                    <a:pt x="1092" y="238"/>
                  </a:lnTo>
                  <a:lnTo>
                    <a:pt x="1094" y="224"/>
                  </a:lnTo>
                  <a:lnTo>
                    <a:pt x="1100" y="208"/>
                  </a:lnTo>
                  <a:lnTo>
                    <a:pt x="1110" y="174"/>
                  </a:lnTo>
                  <a:lnTo>
                    <a:pt x="1118" y="144"/>
                  </a:lnTo>
                  <a:lnTo>
                    <a:pt x="1126" y="110"/>
                  </a:lnTo>
                  <a:lnTo>
                    <a:pt x="1140" y="70"/>
                  </a:lnTo>
                  <a:lnTo>
                    <a:pt x="1146" y="50"/>
                  </a:lnTo>
                  <a:lnTo>
                    <a:pt x="1156" y="32"/>
                  </a:lnTo>
                  <a:lnTo>
                    <a:pt x="1164" y="18"/>
                  </a:lnTo>
                  <a:lnTo>
                    <a:pt x="1174" y="8"/>
                  </a:lnTo>
                  <a:lnTo>
                    <a:pt x="1184" y="2"/>
                  </a:lnTo>
                  <a:lnTo>
                    <a:pt x="1188" y="0"/>
                  </a:lnTo>
                  <a:lnTo>
                    <a:pt x="1192" y="0"/>
                  </a:lnTo>
                  <a:lnTo>
                    <a:pt x="1196" y="2"/>
                  </a:lnTo>
                  <a:lnTo>
                    <a:pt x="1200" y="6"/>
                  </a:lnTo>
                  <a:lnTo>
                    <a:pt x="1208" y="18"/>
                  </a:lnTo>
                  <a:lnTo>
                    <a:pt x="1214" y="36"/>
                  </a:lnTo>
                  <a:lnTo>
                    <a:pt x="1218" y="54"/>
                  </a:lnTo>
                  <a:lnTo>
                    <a:pt x="1226" y="96"/>
                  </a:lnTo>
                  <a:lnTo>
                    <a:pt x="1230" y="144"/>
                  </a:lnTo>
                  <a:lnTo>
                    <a:pt x="1234" y="204"/>
                  </a:lnTo>
                  <a:lnTo>
                    <a:pt x="1234" y="260"/>
                  </a:lnTo>
                  <a:lnTo>
                    <a:pt x="1236" y="284"/>
                  </a:lnTo>
                  <a:lnTo>
                    <a:pt x="1238" y="302"/>
                  </a:lnTo>
                  <a:lnTo>
                    <a:pt x="1242" y="318"/>
                  </a:lnTo>
                  <a:lnTo>
                    <a:pt x="1248" y="332"/>
                  </a:lnTo>
                  <a:lnTo>
                    <a:pt x="1258" y="342"/>
                  </a:lnTo>
                  <a:lnTo>
                    <a:pt x="1274" y="350"/>
                  </a:lnTo>
                  <a:lnTo>
                    <a:pt x="1288" y="360"/>
                  </a:lnTo>
                  <a:lnTo>
                    <a:pt x="1302" y="368"/>
                  </a:lnTo>
                  <a:lnTo>
                    <a:pt x="1312" y="378"/>
                  </a:lnTo>
                  <a:lnTo>
                    <a:pt x="1322" y="388"/>
                  </a:lnTo>
                  <a:lnTo>
                    <a:pt x="1340" y="410"/>
                  </a:lnTo>
                  <a:lnTo>
                    <a:pt x="1358" y="430"/>
                  </a:lnTo>
                  <a:lnTo>
                    <a:pt x="1380" y="450"/>
                  </a:lnTo>
                  <a:lnTo>
                    <a:pt x="1392" y="458"/>
                  </a:lnTo>
                  <a:lnTo>
                    <a:pt x="1404" y="464"/>
                  </a:lnTo>
                  <a:lnTo>
                    <a:pt x="1418" y="468"/>
                  </a:lnTo>
                  <a:lnTo>
                    <a:pt x="1432" y="472"/>
                  </a:lnTo>
                  <a:lnTo>
                    <a:pt x="1446" y="472"/>
                  </a:lnTo>
                  <a:lnTo>
                    <a:pt x="1462" y="470"/>
                  </a:lnTo>
                  <a:lnTo>
                    <a:pt x="1494" y="464"/>
                  </a:lnTo>
                  <a:lnTo>
                    <a:pt x="1528" y="462"/>
                  </a:lnTo>
                  <a:lnTo>
                    <a:pt x="1572" y="458"/>
                  </a:lnTo>
                  <a:lnTo>
                    <a:pt x="1578" y="460"/>
                  </a:lnTo>
                  <a:lnTo>
                    <a:pt x="1584" y="460"/>
                  </a:lnTo>
                  <a:lnTo>
                    <a:pt x="1600" y="466"/>
                  </a:lnTo>
                  <a:lnTo>
                    <a:pt x="1616" y="476"/>
                  </a:lnTo>
                  <a:lnTo>
                    <a:pt x="1634" y="486"/>
                  </a:lnTo>
                  <a:lnTo>
                    <a:pt x="1648" y="494"/>
                  </a:lnTo>
                  <a:lnTo>
                    <a:pt x="1662" y="496"/>
                  </a:lnTo>
                  <a:lnTo>
                    <a:pt x="1692" y="500"/>
                  </a:lnTo>
                  <a:lnTo>
                    <a:pt x="1708" y="504"/>
                  </a:lnTo>
                  <a:lnTo>
                    <a:pt x="1722" y="508"/>
                  </a:lnTo>
                  <a:lnTo>
                    <a:pt x="1740" y="518"/>
                  </a:lnTo>
                  <a:lnTo>
                    <a:pt x="1766" y="534"/>
                  </a:lnTo>
                  <a:lnTo>
                    <a:pt x="1794" y="552"/>
                  </a:lnTo>
                  <a:lnTo>
                    <a:pt x="1816" y="562"/>
                  </a:lnTo>
                  <a:lnTo>
                    <a:pt x="1838" y="568"/>
                  </a:lnTo>
                  <a:lnTo>
                    <a:pt x="1862" y="568"/>
                  </a:lnTo>
                  <a:lnTo>
                    <a:pt x="1900" y="570"/>
                  </a:lnTo>
                  <a:lnTo>
                    <a:pt x="1954" y="570"/>
                  </a:lnTo>
                  <a:lnTo>
                    <a:pt x="2006" y="568"/>
                  </a:lnTo>
                  <a:lnTo>
                    <a:pt x="2028" y="566"/>
                  </a:lnTo>
                  <a:lnTo>
                    <a:pt x="2042" y="562"/>
                  </a:lnTo>
                  <a:lnTo>
                    <a:pt x="2080" y="542"/>
                  </a:lnTo>
                  <a:lnTo>
                    <a:pt x="2106" y="530"/>
                  </a:lnTo>
                  <a:lnTo>
                    <a:pt x="2126" y="520"/>
                  </a:lnTo>
                  <a:lnTo>
                    <a:pt x="2148" y="504"/>
                  </a:lnTo>
                  <a:lnTo>
                    <a:pt x="2162" y="496"/>
                  </a:lnTo>
                  <a:lnTo>
                    <a:pt x="2184" y="484"/>
                  </a:lnTo>
                  <a:lnTo>
                    <a:pt x="2230" y="458"/>
                  </a:lnTo>
                  <a:lnTo>
                    <a:pt x="2248" y="450"/>
                  </a:lnTo>
                  <a:lnTo>
                    <a:pt x="2258" y="446"/>
                  </a:lnTo>
                  <a:lnTo>
                    <a:pt x="2268" y="444"/>
                  </a:lnTo>
                  <a:lnTo>
                    <a:pt x="2278" y="444"/>
                  </a:lnTo>
                  <a:lnTo>
                    <a:pt x="2290" y="446"/>
                  </a:lnTo>
                  <a:lnTo>
                    <a:pt x="2302" y="450"/>
                  </a:lnTo>
                  <a:lnTo>
                    <a:pt x="2316" y="456"/>
                  </a:lnTo>
                  <a:lnTo>
                    <a:pt x="2340" y="470"/>
                  </a:lnTo>
                  <a:lnTo>
                    <a:pt x="2354" y="482"/>
                  </a:lnTo>
                  <a:lnTo>
                    <a:pt x="2366" y="490"/>
                  </a:lnTo>
                  <a:lnTo>
                    <a:pt x="2374" y="492"/>
                  </a:lnTo>
                  <a:lnTo>
                    <a:pt x="2384" y="494"/>
                  </a:lnTo>
                  <a:lnTo>
                    <a:pt x="2406" y="496"/>
                  </a:lnTo>
                  <a:lnTo>
                    <a:pt x="2434" y="496"/>
                  </a:lnTo>
                  <a:lnTo>
                    <a:pt x="2464" y="498"/>
                  </a:lnTo>
                  <a:lnTo>
                    <a:pt x="2500" y="500"/>
                  </a:lnTo>
                  <a:lnTo>
                    <a:pt x="2538" y="506"/>
                  </a:lnTo>
                  <a:lnTo>
                    <a:pt x="2578" y="510"/>
                  </a:lnTo>
                  <a:lnTo>
                    <a:pt x="2614" y="510"/>
                  </a:lnTo>
                  <a:lnTo>
                    <a:pt x="2630" y="508"/>
                  </a:lnTo>
                  <a:lnTo>
                    <a:pt x="2642" y="506"/>
                  </a:lnTo>
                  <a:lnTo>
                    <a:pt x="2662" y="502"/>
                  </a:lnTo>
                  <a:lnTo>
                    <a:pt x="2682" y="500"/>
                  </a:lnTo>
                  <a:lnTo>
                    <a:pt x="2698" y="498"/>
                  </a:lnTo>
                  <a:lnTo>
                    <a:pt x="2714" y="494"/>
                  </a:lnTo>
                  <a:lnTo>
                    <a:pt x="2720" y="490"/>
                  </a:lnTo>
                  <a:lnTo>
                    <a:pt x="2732" y="478"/>
                  </a:lnTo>
                  <a:lnTo>
                    <a:pt x="2744" y="462"/>
                  </a:lnTo>
                  <a:lnTo>
                    <a:pt x="2758" y="442"/>
                  </a:lnTo>
                  <a:lnTo>
                    <a:pt x="2772" y="418"/>
                  </a:lnTo>
                  <a:lnTo>
                    <a:pt x="2784" y="394"/>
                  </a:lnTo>
                  <a:lnTo>
                    <a:pt x="2796" y="368"/>
                  </a:lnTo>
                  <a:lnTo>
                    <a:pt x="2804" y="340"/>
                  </a:lnTo>
                  <a:lnTo>
                    <a:pt x="2810" y="316"/>
                  </a:lnTo>
                  <a:lnTo>
                    <a:pt x="2814" y="294"/>
                  </a:lnTo>
                  <a:lnTo>
                    <a:pt x="2816" y="256"/>
                  </a:lnTo>
                  <a:lnTo>
                    <a:pt x="2818" y="224"/>
                  </a:lnTo>
                  <a:lnTo>
                    <a:pt x="2820" y="200"/>
                  </a:lnTo>
                  <a:lnTo>
                    <a:pt x="2834" y="140"/>
                  </a:lnTo>
                  <a:lnTo>
                    <a:pt x="2844" y="108"/>
                  </a:lnTo>
                  <a:lnTo>
                    <a:pt x="2852" y="84"/>
                  </a:lnTo>
                  <a:lnTo>
                    <a:pt x="2860" y="70"/>
                  </a:lnTo>
                  <a:lnTo>
                    <a:pt x="2868" y="60"/>
                  </a:lnTo>
                  <a:lnTo>
                    <a:pt x="2880" y="50"/>
                  </a:lnTo>
                  <a:lnTo>
                    <a:pt x="2894" y="40"/>
                  </a:lnTo>
                  <a:lnTo>
                    <a:pt x="2910" y="32"/>
                  </a:lnTo>
                  <a:lnTo>
                    <a:pt x="2918" y="28"/>
                  </a:lnTo>
                  <a:lnTo>
                    <a:pt x="2928" y="26"/>
                  </a:lnTo>
                  <a:lnTo>
                    <a:pt x="2936" y="26"/>
                  </a:lnTo>
                  <a:lnTo>
                    <a:pt x="2944" y="28"/>
                  </a:lnTo>
                  <a:lnTo>
                    <a:pt x="2950" y="34"/>
                  </a:lnTo>
                  <a:lnTo>
                    <a:pt x="2958" y="40"/>
                  </a:lnTo>
                  <a:lnTo>
                    <a:pt x="2962" y="50"/>
                  </a:lnTo>
                  <a:lnTo>
                    <a:pt x="2968" y="66"/>
                  </a:lnTo>
                  <a:lnTo>
                    <a:pt x="2980" y="110"/>
                  </a:lnTo>
                  <a:lnTo>
                    <a:pt x="2990" y="166"/>
                  </a:lnTo>
                  <a:lnTo>
                    <a:pt x="2996" y="230"/>
                  </a:lnTo>
                  <a:lnTo>
                    <a:pt x="3002" y="314"/>
                  </a:lnTo>
                  <a:lnTo>
                    <a:pt x="3006" y="330"/>
                  </a:lnTo>
                  <a:lnTo>
                    <a:pt x="3010" y="340"/>
                  </a:lnTo>
                  <a:lnTo>
                    <a:pt x="3018" y="350"/>
                  </a:lnTo>
                  <a:lnTo>
                    <a:pt x="3028" y="362"/>
                  </a:lnTo>
                  <a:lnTo>
                    <a:pt x="3034" y="370"/>
                  </a:lnTo>
                  <a:lnTo>
                    <a:pt x="3038" y="380"/>
                  </a:lnTo>
                  <a:lnTo>
                    <a:pt x="3042" y="394"/>
                  </a:lnTo>
                  <a:lnTo>
                    <a:pt x="3046" y="410"/>
                  </a:lnTo>
                  <a:lnTo>
                    <a:pt x="3048" y="428"/>
                  </a:lnTo>
                  <a:lnTo>
                    <a:pt x="3054" y="448"/>
                  </a:lnTo>
                  <a:lnTo>
                    <a:pt x="3060" y="466"/>
                  </a:lnTo>
                  <a:lnTo>
                    <a:pt x="3068" y="484"/>
                  </a:lnTo>
                  <a:lnTo>
                    <a:pt x="3078" y="500"/>
                  </a:lnTo>
                  <a:lnTo>
                    <a:pt x="3088" y="512"/>
                  </a:lnTo>
                  <a:lnTo>
                    <a:pt x="3098" y="520"/>
                  </a:lnTo>
                  <a:lnTo>
                    <a:pt x="3106" y="524"/>
                  </a:lnTo>
                  <a:lnTo>
                    <a:pt x="3116" y="524"/>
                  </a:lnTo>
                  <a:lnTo>
                    <a:pt x="3126" y="522"/>
                  </a:lnTo>
                  <a:lnTo>
                    <a:pt x="3136" y="518"/>
                  </a:lnTo>
                  <a:lnTo>
                    <a:pt x="3146" y="512"/>
                  </a:lnTo>
                  <a:lnTo>
                    <a:pt x="3164" y="500"/>
                  </a:lnTo>
                  <a:lnTo>
                    <a:pt x="3180" y="488"/>
                  </a:lnTo>
                  <a:lnTo>
                    <a:pt x="3184" y="486"/>
                  </a:lnTo>
                  <a:lnTo>
                    <a:pt x="3190" y="484"/>
                  </a:lnTo>
                  <a:lnTo>
                    <a:pt x="3194" y="484"/>
                  </a:lnTo>
                  <a:lnTo>
                    <a:pt x="3200" y="484"/>
                  </a:lnTo>
                  <a:lnTo>
                    <a:pt x="3212" y="492"/>
                  </a:lnTo>
                  <a:lnTo>
                    <a:pt x="3226" y="504"/>
                  </a:lnTo>
                  <a:lnTo>
                    <a:pt x="3232" y="512"/>
                  </a:lnTo>
                  <a:lnTo>
                    <a:pt x="3240" y="522"/>
                  </a:lnTo>
                  <a:lnTo>
                    <a:pt x="3256" y="546"/>
                  </a:lnTo>
                  <a:lnTo>
                    <a:pt x="3264" y="558"/>
                  </a:lnTo>
                  <a:lnTo>
                    <a:pt x="3274" y="566"/>
                  </a:lnTo>
                  <a:lnTo>
                    <a:pt x="3282" y="574"/>
                  </a:lnTo>
                  <a:lnTo>
                    <a:pt x="3292" y="576"/>
                  </a:lnTo>
                  <a:lnTo>
                    <a:pt x="3298" y="578"/>
                  </a:lnTo>
                  <a:lnTo>
                    <a:pt x="3304" y="578"/>
                  </a:lnTo>
                  <a:lnTo>
                    <a:pt x="3310" y="576"/>
                  </a:lnTo>
                  <a:lnTo>
                    <a:pt x="3312" y="572"/>
                  </a:lnTo>
                  <a:lnTo>
                    <a:pt x="3318" y="564"/>
                  </a:lnTo>
                  <a:lnTo>
                    <a:pt x="3322" y="550"/>
                  </a:lnTo>
                  <a:lnTo>
                    <a:pt x="3326" y="540"/>
                  </a:lnTo>
                  <a:lnTo>
                    <a:pt x="3330" y="534"/>
                  </a:lnTo>
                  <a:lnTo>
                    <a:pt x="3336" y="530"/>
                  </a:lnTo>
                  <a:lnTo>
                    <a:pt x="3344" y="528"/>
                  </a:lnTo>
                  <a:lnTo>
                    <a:pt x="3350" y="530"/>
                  </a:lnTo>
                  <a:lnTo>
                    <a:pt x="3356" y="532"/>
                  </a:lnTo>
                  <a:lnTo>
                    <a:pt x="3360" y="536"/>
                  </a:lnTo>
                  <a:lnTo>
                    <a:pt x="3366" y="534"/>
                  </a:lnTo>
                  <a:lnTo>
                    <a:pt x="3372" y="532"/>
                  </a:lnTo>
                  <a:lnTo>
                    <a:pt x="3376" y="526"/>
                  </a:lnTo>
                  <a:lnTo>
                    <a:pt x="3380" y="524"/>
                  </a:lnTo>
                  <a:lnTo>
                    <a:pt x="3384" y="522"/>
                  </a:lnTo>
                  <a:lnTo>
                    <a:pt x="3388" y="524"/>
                  </a:lnTo>
                  <a:lnTo>
                    <a:pt x="3396" y="530"/>
                  </a:lnTo>
                  <a:lnTo>
                    <a:pt x="3406" y="540"/>
                  </a:lnTo>
                  <a:lnTo>
                    <a:pt x="3416" y="550"/>
                  </a:lnTo>
                  <a:lnTo>
                    <a:pt x="3422" y="552"/>
                  </a:lnTo>
                  <a:lnTo>
                    <a:pt x="3428" y="552"/>
                  </a:lnTo>
                  <a:lnTo>
                    <a:pt x="3434" y="548"/>
                  </a:lnTo>
                  <a:lnTo>
                    <a:pt x="3446" y="540"/>
                  </a:lnTo>
                  <a:lnTo>
                    <a:pt x="3476" y="518"/>
                  </a:lnTo>
                  <a:lnTo>
                    <a:pt x="3506" y="490"/>
                  </a:lnTo>
                  <a:lnTo>
                    <a:pt x="3516" y="478"/>
                  </a:lnTo>
                  <a:lnTo>
                    <a:pt x="3524" y="468"/>
                  </a:lnTo>
                  <a:lnTo>
                    <a:pt x="3528" y="460"/>
                  </a:lnTo>
                  <a:lnTo>
                    <a:pt x="3532" y="450"/>
                  </a:lnTo>
                  <a:lnTo>
                    <a:pt x="3536" y="430"/>
                  </a:lnTo>
                  <a:lnTo>
                    <a:pt x="3540" y="408"/>
                  </a:lnTo>
                  <a:lnTo>
                    <a:pt x="3544" y="388"/>
                  </a:lnTo>
                  <a:lnTo>
                    <a:pt x="3554" y="358"/>
                  </a:lnTo>
                  <a:lnTo>
                    <a:pt x="3572" y="314"/>
                  </a:lnTo>
                  <a:lnTo>
                    <a:pt x="3588" y="268"/>
                  </a:lnTo>
                  <a:lnTo>
                    <a:pt x="3594" y="248"/>
                  </a:lnTo>
                  <a:lnTo>
                    <a:pt x="3598" y="230"/>
                  </a:lnTo>
                  <a:lnTo>
                    <a:pt x="3600" y="218"/>
                  </a:lnTo>
                  <a:lnTo>
                    <a:pt x="3604" y="206"/>
                  </a:lnTo>
                  <a:lnTo>
                    <a:pt x="3608" y="196"/>
                  </a:lnTo>
                  <a:lnTo>
                    <a:pt x="3614" y="188"/>
                  </a:lnTo>
                  <a:lnTo>
                    <a:pt x="3626" y="174"/>
                  </a:lnTo>
                  <a:lnTo>
                    <a:pt x="3640" y="164"/>
                  </a:lnTo>
                  <a:lnTo>
                    <a:pt x="3654" y="156"/>
                  </a:lnTo>
                  <a:lnTo>
                    <a:pt x="3662" y="152"/>
                  </a:lnTo>
                  <a:lnTo>
                    <a:pt x="3670" y="152"/>
                  </a:lnTo>
                  <a:lnTo>
                    <a:pt x="3678" y="152"/>
                  </a:lnTo>
                  <a:lnTo>
                    <a:pt x="3686" y="156"/>
                  </a:lnTo>
                  <a:lnTo>
                    <a:pt x="3690" y="162"/>
                  </a:lnTo>
                  <a:lnTo>
                    <a:pt x="3696" y="174"/>
                  </a:lnTo>
                  <a:lnTo>
                    <a:pt x="3700" y="188"/>
                  </a:lnTo>
                  <a:lnTo>
                    <a:pt x="3704" y="202"/>
                  </a:lnTo>
                  <a:lnTo>
                    <a:pt x="3718" y="228"/>
                  </a:lnTo>
                  <a:lnTo>
                    <a:pt x="3732" y="256"/>
                  </a:lnTo>
                  <a:lnTo>
                    <a:pt x="3738" y="268"/>
                  </a:lnTo>
                  <a:lnTo>
                    <a:pt x="3744" y="282"/>
                  </a:lnTo>
                  <a:lnTo>
                    <a:pt x="3746" y="298"/>
                  </a:lnTo>
                  <a:lnTo>
                    <a:pt x="3748" y="318"/>
                  </a:lnTo>
                  <a:lnTo>
                    <a:pt x="3752" y="356"/>
                  </a:lnTo>
                  <a:lnTo>
                    <a:pt x="3756" y="392"/>
                  </a:lnTo>
                  <a:lnTo>
                    <a:pt x="3758" y="404"/>
                  </a:lnTo>
                  <a:lnTo>
                    <a:pt x="3762" y="412"/>
                  </a:lnTo>
                  <a:lnTo>
                    <a:pt x="3772" y="420"/>
                  </a:lnTo>
                  <a:lnTo>
                    <a:pt x="3784" y="428"/>
                  </a:lnTo>
                  <a:lnTo>
                    <a:pt x="3788" y="432"/>
                  </a:lnTo>
                  <a:lnTo>
                    <a:pt x="3794" y="438"/>
                  </a:lnTo>
                  <a:lnTo>
                    <a:pt x="3798" y="446"/>
                  </a:lnTo>
                  <a:lnTo>
                    <a:pt x="3800" y="456"/>
                  </a:lnTo>
                  <a:lnTo>
                    <a:pt x="3802" y="478"/>
                  </a:lnTo>
                  <a:lnTo>
                    <a:pt x="3804" y="494"/>
                  </a:lnTo>
                  <a:lnTo>
                    <a:pt x="3804" y="500"/>
                  </a:lnTo>
                  <a:lnTo>
                    <a:pt x="3808" y="508"/>
                  </a:lnTo>
                  <a:lnTo>
                    <a:pt x="3812" y="512"/>
                  </a:lnTo>
                  <a:lnTo>
                    <a:pt x="3818" y="518"/>
                  </a:lnTo>
                  <a:lnTo>
                    <a:pt x="3830" y="526"/>
                  </a:lnTo>
                  <a:lnTo>
                    <a:pt x="3838" y="530"/>
                  </a:lnTo>
                  <a:lnTo>
                    <a:pt x="3876" y="542"/>
                  </a:lnTo>
                  <a:lnTo>
                    <a:pt x="3906" y="552"/>
                  </a:lnTo>
                  <a:lnTo>
                    <a:pt x="3934" y="560"/>
                  </a:lnTo>
                  <a:lnTo>
                    <a:pt x="3984" y="566"/>
                  </a:lnTo>
                  <a:lnTo>
                    <a:pt x="4040" y="576"/>
                  </a:lnTo>
                  <a:lnTo>
                    <a:pt x="4118" y="586"/>
                  </a:lnTo>
                  <a:lnTo>
                    <a:pt x="4298" y="602"/>
                  </a:lnTo>
                  <a:lnTo>
                    <a:pt x="4406" y="612"/>
                  </a:lnTo>
                  <a:lnTo>
                    <a:pt x="4484" y="616"/>
                  </a:lnTo>
                </a:path>
              </a:pathLst>
            </a:custGeom>
            <a:noFill/>
            <a:ln w="19050">
              <a:solidFill>
                <a:srgbClr val="686867"/>
              </a:solidFill>
              <a:prstDash val="solid"/>
              <a:round/>
              <a:headEnd/>
              <a:tailEnd/>
            </a:ln>
          </p:spPr>
          <p:txBody>
            <a:bodyPr/>
            <a:lstStyle/>
            <a:p>
              <a:endParaRPr lang="fr-CA"/>
            </a:p>
          </p:txBody>
        </p:sp>
        <p:sp>
          <p:nvSpPr>
            <p:cNvPr id="45100" name="Freeform 43"/>
            <p:cNvSpPr>
              <a:spLocks/>
            </p:cNvSpPr>
            <p:nvPr/>
          </p:nvSpPr>
          <p:spPr bwMode="auto">
            <a:xfrm>
              <a:off x="613" y="2843"/>
              <a:ext cx="1562" cy="160"/>
            </a:xfrm>
            <a:custGeom>
              <a:avLst/>
              <a:gdLst>
                <a:gd name="T0" fmla="*/ 0 w 1562"/>
                <a:gd name="T1" fmla="*/ 142 h 160"/>
                <a:gd name="T2" fmla="*/ 172 w 1562"/>
                <a:gd name="T3" fmla="*/ 138 h 160"/>
                <a:gd name="T4" fmla="*/ 222 w 1562"/>
                <a:gd name="T5" fmla="*/ 136 h 160"/>
                <a:gd name="T6" fmla="*/ 254 w 1562"/>
                <a:gd name="T7" fmla="*/ 128 h 160"/>
                <a:gd name="T8" fmla="*/ 284 w 1562"/>
                <a:gd name="T9" fmla="*/ 114 h 160"/>
                <a:gd name="T10" fmla="*/ 298 w 1562"/>
                <a:gd name="T11" fmla="*/ 110 h 160"/>
                <a:gd name="T12" fmla="*/ 306 w 1562"/>
                <a:gd name="T13" fmla="*/ 112 h 160"/>
                <a:gd name="T14" fmla="*/ 324 w 1562"/>
                <a:gd name="T15" fmla="*/ 118 h 160"/>
                <a:gd name="T16" fmla="*/ 344 w 1562"/>
                <a:gd name="T17" fmla="*/ 120 h 160"/>
                <a:gd name="T18" fmla="*/ 378 w 1562"/>
                <a:gd name="T19" fmla="*/ 126 h 160"/>
                <a:gd name="T20" fmla="*/ 422 w 1562"/>
                <a:gd name="T21" fmla="*/ 128 h 160"/>
                <a:gd name="T22" fmla="*/ 462 w 1562"/>
                <a:gd name="T23" fmla="*/ 122 h 160"/>
                <a:gd name="T24" fmla="*/ 480 w 1562"/>
                <a:gd name="T25" fmla="*/ 114 h 160"/>
                <a:gd name="T26" fmla="*/ 482 w 1562"/>
                <a:gd name="T27" fmla="*/ 108 h 160"/>
                <a:gd name="T28" fmla="*/ 506 w 1562"/>
                <a:gd name="T29" fmla="*/ 50 h 160"/>
                <a:gd name="T30" fmla="*/ 518 w 1562"/>
                <a:gd name="T31" fmla="*/ 34 h 160"/>
                <a:gd name="T32" fmla="*/ 534 w 1562"/>
                <a:gd name="T33" fmla="*/ 22 h 160"/>
                <a:gd name="T34" fmla="*/ 566 w 1562"/>
                <a:gd name="T35" fmla="*/ 2 h 160"/>
                <a:gd name="T36" fmla="*/ 578 w 1562"/>
                <a:gd name="T37" fmla="*/ 0 h 160"/>
                <a:gd name="T38" fmla="*/ 606 w 1562"/>
                <a:gd name="T39" fmla="*/ 4 h 160"/>
                <a:gd name="T40" fmla="*/ 622 w 1562"/>
                <a:gd name="T41" fmla="*/ 12 h 160"/>
                <a:gd name="T42" fmla="*/ 636 w 1562"/>
                <a:gd name="T43" fmla="*/ 26 h 160"/>
                <a:gd name="T44" fmla="*/ 642 w 1562"/>
                <a:gd name="T45" fmla="*/ 32 h 160"/>
                <a:gd name="T46" fmla="*/ 648 w 1562"/>
                <a:gd name="T47" fmla="*/ 52 h 160"/>
                <a:gd name="T48" fmla="*/ 654 w 1562"/>
                <a:gd name="T49" fmla="*/ 66 h 160"/>
                <a:gd name="T50" fmla="*/ 670 w 1562"/>
                <a:gd name="T51" fmla="*/ 82 h 160"/>
                <a:gd name="T52" fmla="*/ 682 w 1562"/>
                <a:gd name="T53" fmla="*/ 90 h 160"/>
                <a:gd name="T54" fmla="*/ 708 w 1562"/>
                <a:gd name="T55" fmla="*/ 102 h 160"/>
                <a:gd name="T56" fmla="*/ 752 w 1562"/>
                <a:gd name="T57" fmla="*/ 110 h 160"/>
                <a:gd name="T58" fmla="*/ 784 w 1562"/>
                <a:gd name="T59" fmla="*/ 112 h 160"/>
                <a:gd name="T60" fmla="*/ 946 w 1562"/>
                <a:gd name="T61" fmla="*/ 114 h 160"/>
                <a:gd name="T62" fmla="*/ 992 w 1562"/>
                <a:gd name="T63" fmla="*/ 118 h 160"/>
                <a:gd name="T64" fmla="*/ 1024 w 1562"/>
                <a:gd name="T65" fmla="*/ 120 h 160"/>
                <a:gd name="T66" fmla="*/ 1094 w 1562"/>
                <a:gd name="T67" fmla="*/ 110 h 160"/>
                <a:gd name="T68" fmla="*/ 1106 w 1562"/>
                <a:gd name="T69" fmla="*/ 110 h 160"/>
                <a:gd name="T70" fmla="*/ 1148 w 1562"/>
                <a:gd name="T71" fmla="*/ 124 h 160"/>
                <a:gd name="T72" fmla="*/ 1198 w 1562"/>
                <a:gd name="T73" fmla="*/ 140 h 160"/>
                <a:gd name="T74" fmla="*/ 1214 w 1562"/>
                <a:gd name="T75" fmla="*/ 142 h 160"/>
                <a:gd name="T76" fmla="*/ 1264 w 1562"/>
                <a:gd name="T77" fmla="*/ 140 h 160"/>
                <a:gd name="T78" fmla="*/ 1302 w 1562"/>
                <a:gd name="T79" fmla="*/ 136 h 160"/>
                <a:gd name="T80" fmla="*/ 1322 w 1562"/>
                <a:gd name="T81" fmla="*/ 138 h 160"/>
                <a:gd name="T82" fmla="*/ 1352 w 1562"/>
                <a:gd name="T83" fmla="*/ 152 h 160"/>
                <a:gd name="T84" fmla="*/ 1380 w 1562"/>
                <a:gd name="T85" fmla="*/ 158 h 160"/>
                <a:gd name="T86" fmla="*/ 1398 w 1562"/>
                <a:gd name="T87" fmla="*/ 160 h 160"/>
                <a:gd name="T88" fmla="*/ 1442 w 1562"/>
                <a:gd name="T89" fmla="*/ 156 h 160"/>
                <a:gd name="T90" fmla="*/ 1530 w 1562"/>
                <a:gd name="T91" fmla="*/ 142 h 160"/>
                <a:gd name="T92" fmla="*/ 1562 w 1562"/>
                <a:gd name="T93" fmla="*/ 138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2" h="160">
                  <a:moveTo>
                    <a:pt x="0" y="142"/>
                  </a:moveTo>
                  <a:lnTo>
                    <a:pt x="0" y="142"/>
                  </a:lnTo>
                  <a:lnTo>
                    <a:pt x="98" y="140"/>
                  </a:lnTo>
                  <a:lnTo>
                    <a:pt x="172" y="138"/>
                  </a:lnTo>
                  <a:lnTo>
                    <a:pt x="222" y="136"/>
                  </a:lnTo>
                  <a:lnTo>
                    <a:pt x="240" y="132"/>
                  </a:lnTo>
                  <a:lnTo>
                    <a:pt x="254" y="128"/>
                  </a:lnTo>
                  <a:lnTo>
                    <a:pt x="276" y="118"/>
                  </a:lnTo>
                  <a:lnTo>
                    <a:pt x="284" y="114"/>
                  </a:lnTo>
                  <a:lnTo>
                    <a:pt x="292" y="110"/>
                  </a:lnTo>
                  <a:lnTo>
                    <a:pt x="298" y="110"/>
                  </a:lnTo>
                  <a:lnTo>
                    <a:pt x="306" y="112"/>
                  </a:lnTo>
                  <a:lnTo>
                    <a:pt x="316" y="116"/>
                  </a:lnTo>
                  <a:lnTo>
                    <a:pt x="324" y="118"/>
                  </a:lnTo>
                  <a:lnTo>
                    <a:pt x="330" y="118"/>
                  </a:lnTo>
                  <a:lnTo>
                    <a:pt x="344" y="120"/>
                  </a:lnTo>
                  <a:lnTo>
                    <a:pt x="378" y="126"/>
                  </a:lnTo>
                  <a:lnTo>
                    <a:pt x="400" y="128"/>
                  </a:lnTo>
                  <a:lnTo>
                    <a:pt x="422" y="128"/>
                  </a:lnTo>
                  <a:lnTo>
                    <a:pt x="442" y="126"/>
                  </a:lnTo>
                  <a:lnTo>
                    <a:pt x="462" y="122"/>
                  </a:lnTo>
                  <a:lnTo>
                    <a:pt x="474" y="118"/>
                  </a:lnTo>
                  <a:lnTo>
                    <a:pt x="480" y="114"/>
                  </a:lnTo>
                  <a:lnTo>
                    <a:pt x="482" y="108"/>
                  </a:lnTo>
                  <a:lnTo>
                    <a:pt x="496" y="68"/>
                  </a:lnTo>
                  <a:lnTo>
                    <a:pt x="506" y="50"/>
                  </a:lnTo>
                  <a:lnTo>
                    <a:pt x="512" y="42"/>
                  </a:lnTo>
                  <a:lnTo>
                    <a:pt x="518" y="34"/>
                  </a:lnTo>
                  <a:lnTo>
                    <a:pt x="534" y="22"/>
                  </a:lnTo>
                  <a:lnTo>
                    <a:pt x="550" y="10"/>
                  </a:lnTo>
                  <a:lnTo>
                    <a:pt x="566" y="2"/>
                  </a:lnTo>
                  <a:lnTo>
                    <a:pt x="578" y="0"/>
                  </a:lnTo>
                  <a:lnTo>
                    <a:pt x="590" y="0"/>
                  </a:lnTo>
                  <a:lnTo>
                    <a:pt x="606" y="4"/>
                  </a:lnTo>
                  <a:lnTo>
                    <a:pt x="614" y="6"/>
                  </a:lnTo>
                  <a:lnTo>
                    <a:pt x="622" y="12"/>
                  </a:lnTo>
                  <a:lnTo>
                    <a:pt x="630" y="18"/>
                  </a:lnTo>
                  <a:lnTo>
                    <a:pt x="636" y="26"/>
                  </a:lnTo>
                  <a:lnTo>
                    <a:pt x="642" y="32"/>
                  </a:lnTo>
                  <a:lnTo>
                    <a:pt x="644" y="40"/>
                  </a:lnTo>
                  <a:lnTo>
                    <a:pt x="648" y="52"/>
                  </a:lnTo>
                  <a:lnTo>
                    <a:pt x="650" y="58"/>
                  </a:lnTo>
                  <a:lnTo>
                    <a:pt x="654" y="66"/>
                  </a:lnTo>
                  <a:lnTo>
                    <a:pt x="660" y="72"/>
                  </a:lnTo>
                  <a:lnTo>
                    <a:pt x="670" y="82"/>
                  </a:lnTo>
                  <a:lnTo>
                    <a:pt x="682" y="90"/>
                  </a:lnTo>
                  <a:lnTo>
                    <a:pt x="694" y="98"/>
                  </a:lnTo>
                  <a:lnTo>
                    <a:pt x="708" y="102"/>
                  </a:lnTo>
                  <a:lnTo>
                    <a:pt x="722" y="106"/>
                  </a:lnTo>
                  <a:lnTo>
                    <a:pt x="752" y="110"/>
                  </a:lnTo>
                  <a:lnTo>
                    <a:pt x="784" y="112"/>
                  </a:lnTo>
                  <a:lnTo>
                    <a:pt x="886" y="114"/>
                  </a:lnTo>
                  <a:lnTo>
                    <a:pt x="946" y="114"/>
                  </a:lnTo>
                  <a:lnTo>
                    <a:pt x="992" y="118"/>
                  </a:lnTo>
                  <a:lnTo>
                    <a:pt x="1008" y="120"/>
                  </a:lnTo>
                  <a:lnTo>
                    <a:pt x="1024" y="120"/>
                  </a:lnTo>
                  <a:lnTo>
                    <a:pt x="1050" y="118"/>
                  </a:lnTo>
                  <a:lnTo>
                    <a:pt x="1094" y="110"/>
                  </a:lnTo>
                  <a:lnTo>
                    <a:pt x="1106" y="110"/>
                  </a:lnTo>
                  <a:lnTo>
                    <a:pt x="1118" y="114"/>
                  </a:lnTo>
                  <a:lnTo>
                    <a:pt x="1148" y="124"/>
                  </a:lnTo>
                  <a:lnTo>
                    <a:pt x="1180" y="136"/>
                  </a:lnTo>
                  <a:lnTo>
                    <a:pt x="1198" y="140"/>
                  </a:lnTo>
                  <a:lnTo>
                    <a:pt x="1214" y="142"/>
                  </a:lnTo>
                  <a:lnTo>
                    <a:pt x="1242" y="142"/>
                  </a:lnTo>
                  <a:lnTo>
                    <a:pt x="1264" y="140"/>
                  </a:lnTo>
                  <a:lnTo>
                    <a:pt x="1302" y="136"/>
                  </a:lnTo>
                  <a:lnTo>
                    <a:pt x="1312" y="136"/>
                  </a:lnTo>
                  <a:lnTo>
                    <a:pt x="1322" y="138"/>
                  </a:lnTo>
                  <a:lnTo>
                    <a:pt x="1340" y="148"/>
                  </a:lnTo>
                  <a:lnTo>
                    <a:pt x="1352" y="152"/>
                  </a:lnTo>
                  <a:lnTo>
                    <a:pt x="1364" y="156"/>
                  </a:lnTo>
                  <a:lnTo>
                    <a:pt x="1380" y="158"/>
                  </a:lnTo>
                  <a:lnTo>
                    <a:pt x="1398" y="160"/>
                  </a:lnTo>
                  <a:lnTo>
                    <a:pt x="1420" y="160"/>
                  </a:lnTo>
                  <a:lnTo>
                    <a:pt x="1442" y="156"/>
                  </a:lnTo>
                  <a:lnTo>
                    <a:pt x="1488" y="148"/>
                  </a:lnTo>
                  <a:lnTo>
                    <a:pt x="1530" y="142"/>
                  </a:lnTo>
                  <a:lnTo>
                    <a:pt x="1548" y="138"/>
                  </a:lnTo>
                  <a:lnTo>
                    <a:pt x="1562" y="138"/>
                  </a:lnTo>
                </a:path>
              </a:pathLst>
            </a:custGeom>
            <a:noFill/>
            <a:ln w="19050">
              <a:solidFill>
                <a:srgbClr val="3A79B7"/>
              </a:solidFill>
              <a:prstDash val="solid"/>
              <a:round/>
              <a:headEnd/>
              <a:tailEnd/>
            </a:ln>
          </p:spPr>
          <p:txBody>
            <a:bodyPr/>
            <a:lstStyle/>
            <a:p>
              <a:endParaRPr lang="fr-CA"/>
            </a:p>
          </p:txBody>
        </p:sp>
        <p:sp>
          <p:nvSpPr>
            <p:cNvPr id="45101" name="Line 44"/>
            <p:cNvSpPr>
              <a:spLocks noChangeShapeType="1"/>
            </p:cNvSpPr>
            <p:nvPr/>
          </p:nvSpPr>
          <p:spPr bwMode="auto">
            <a:xfrm>
              <a:off x="3917" y="2041"/>
              <a:ext cx="138" cy="0"/>
            </a:xfrm>
            <a:prstGeom prst="line">
              <a:avLst/>
            </a:prstGeom>
            <a:noFill/>
            <a:ln w="25400">
              <a:solidFill>
                <a:srgbClr val="3A79B7"/>
              </a:solidFill>
              <a:round/>
              <a:headEnd/>
              <a:tailEnd/>
            </a:ln>
          </p:spPr>
          <p:txBody>
            <a:bodyPr/>
            <a:lstStyle/>
            <a:p>
              <a:endParaRPr lang="fr-CA"/>
            </a:p>
          </p:txBody>
        </p:sp>
        <p:sp>
          <p:nvSpPr>
            <p:cNvPr id="45102" name="Freeform 45"/>
            <p:cNvSpPr>
              <a:spLocks/>
            </p:cNvSpPr>
            <p:nvPr/>
          </p:nvSpPr>
          <p:spPr bwMode="auto">
            <a:xfrm>
              <a:off x="2095" y="1779"/>
              <a:ext cx="1628" cy="1222"/>
            </a:xfrm>
            <a:custGeom>
              <a:avLst/>
              <a:gdLst>
                <a:gd name="T0" fmla="*/ 0 w 1628"/>
                <a:gd name="T1" fmla="*/ 1206 h 1222"/>
                <a:gd name="T2" fmla="*/ 54 w 1628"/>
                <a:gd name="T3" fmla="*/ 1174 h 1222"/>
                <a:gd name="T4" fmla="*/ 98 w 1628"/>
                <a:gd name="T5" fmla="*/ 1136 h 1222"/>
                <a:gd name="T6" fmla="*/ 130 w 1628"/>
                <a:gd name="T7" fmla="*/ 1086 h 1222"/>
                <a:gd name="T8" fmla="*/ 158 w 1628"/>
                <a:gd name="T9" fmla="*/ 1026 h 1222"/>
                <a:gd name="T10" fmla="*/ 182 w 1628"/>
                <a:gd name="T11" fmla="*/ 948 h 1222"/>
                <a:gd name="T12" fmla="*/ 228 w 1628"/>
                <a:gd name="T13" fmla="*/ 732 h 1222"/>
                <a:gd name="T14" fmla="*/ 256 w 1628"/>
                <a:gd name="T15" fmla="*/ 588 h 1222"/>
                <a:gd name="T16" fmla="*/ 314 w 1628"/>
                <a:gd name="T17" fmla="*/ 318 h 1222"/>
                <a:gd name="T18" fmla="*/ 354 w 1628"/>
                <a:gd name="T19" fmla="*/ 174 h 1222"/>
                <a:gd name="T20" fmla="*/ 380 w 1628"/>
                <a:gd name="T21" fmla="*/ 104 h 1222"/>
                <a:gd name="T22" fmla="*/ 408 w 1628"/>
                <a:gd name="T23" fmla="*/ 52 h 1222"/>
                <a:gd name="T24" fmla="*/ 436 w 1628"/>
                <a:gd name="T25" fmla="*/ 20 h 1222"/>
                <a:gd name="T26" fmla="*/ 470 w 1628"/>
                <a:gd name="T27" fmla="*/ 4 h 1222"/>
                <a:gd name="T28" fmla="*/ 488 w 1628"/>
                <a:gd name="T29" fmla="*/ 0 h 1222"/>
                <a:gd name="T30" fmla="*/ 516 w 1628"/>
                <a:gd name="T31" fmla="*/ 4 h 1222"/>
                <a:gd name="T32" fmla="*/ 532 w 1628"/>
                <a:gd name="T33" fmla="*/ 14 h 1222"/>
                <a:gd name="T34" fmla="*/ 552 w 1628"/>
                <a:gd name="T35" fmla="*/ 36 h 1222"/>
                <a:gd name="T36" fmla="*/ 576 w 1628"/>
                <a:gd name="T37" fmla="*/ 84 h 1222"/>
                <a:gd name="T38" fmla="*/ 598 w 1628"/>
                <a:gd name="T39" fmla="*/ 156 h 1222"/>
                <a:gd name="T40" fmla="*/ 614 w 1628"/>
                <a:gd name="T41" fmla="*/ 252 h 1222"/>
                <a:gd name="T42" fmla="*/ 628 w 1628"/>
                <a:gd name="T43" fmla="*/ 374 h 1222"/>
                <a:gd name="T44" fmla="*/ 652 w 1628"/>
                <a:gd name="T45" fmla="*/ 708 h 1222"/>
                <a:gd name="T46" fmla="*/ 654 w 1628"/>
                <a:gd name="T47" fmla="*/ 756 h 1222"/>
                <a:gd name="T48" fmla="*/ 666 w 1628"/>
                <a:gd name="T49" fmla="*/ 842 h 1222"/>
                <a:gd name="T50" fmla="*/ 682 w 1628"/>
                <a:gd name="T51" fmla="*/ 916 h 1222"/>
                <a:gd name="T52" fmla="*/ 700 w 1628"/>
                <a:gd name="T53" fmla="*/ 980 h 1222"/>
                <a:gd name="T54" fmla="*/ 724 w 1628"/>
                <a:gd name="T55" fmla="*/ 1036 h 1222"/>
                <a:gd name="T56" fmla="*/ 752 w 1628"/>
                <a:gd name="T57" fmla="*/ 1082 h 1222"/>
                <a:gd name="T58" fmla="*/ 780 w 1628"/>
                <a:gd name="T59" fmla="*/ 1118 h 1222"/>
                <a:gd name="T60" fmla="*/ 812 w 1628"/>
                <a:gd name="T61" fmla="*/ 1150 h 1222"/>
                <a:gd name="T62" fmla="*/ 846 w 1628"/>
                <a:gd name="T63" fmla="*/ 1172 h 1222"/>
                <a:gd name="T64" fmla="*/ 880 w 1628"/>
                <a:gd name="T65" fmla="*/ 1190 h 1222"/>
                <a:gd name="T66" fmla="*/ 934 w 1628"/>
                <a:gd name="T67" fmla="*/ 1208 h 1222"/>
                <a:gd name="T68" fmla="*/ 1002 w 1628"/>
                <a:gd name="T69" fmla="*/ 1220 h 1222"/>
                <a:gd name="T70" fmla="*/ 1096 w 1628"/>
                <a:gd name="T71" fmla="*/ 1222 h 1222"/>
                <a:gd name="T72" fmla="*/ 1628 w 1628"/>
                <a:gd name="T73" fmla="*/ 1222 h 1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28" h="1222">
                  <a:moveTo>
                    <a:pt x="0" y="1206"/>
                  </a:moveTo>
                  <a:lnTo>
                    <a:pt x="0" y="1206"/>
                  </a:lnTo>
                  <a:lnTo>
                    <a:pt x="30" y="1190"/>
                  </a:lnTo>
                  <a:lnTo>
                    <a:pt x="54" y="1174"/>
                  </a:lnTo>
                  <a:lnTo>
                    <a:pt x="78" y="1156"/>
                  </a:lnTo>
                  <a:lnTo>
                    <a:pt x="98" y="1136"/>
                  </a:lnTo>
                  <a:lnTo>
                    <a:pt x="114" y="1112"/>
                  </a:lnTo>
                  <a:lnTo>
                    <a:pt x="130" y="1086"/>
                  </a:lnTo>
                  <a:lnTo>
                    <a:pt x="144" y="1058"/>
                  </a:lnTo>
                  <a:lnTo>
                    <a:pt x="158" y="1026"/>
                  </a:lnTo>
                  <a:lnTo>
                    <a:pt x="170" y="990"/>
                  </a:lnTo>
                  <a:lnTo>
                    <a:pt x="182" y="948"/>
                  </a:lnTo>
                  <a:lnTo>
                    <a:pt x="204" y="852"/>
                  </a:lnTo>
                  <a:lnTo>
                    <a:pt x="228" y="732"/>
                  </a:lnTo>
                  <a:lnTo>
                    <a:pt x="256" y="588"/>
                  </a:lnTo>
                  <a:lnTo>
                    <a:pt x="286" y="440"/>
                  </a:lnTo>
                  <a:lnTo>
                    <a:pt x="314" y="318"/>
                  </a:lnTo>
                  <a:lnTo>
                    <a:pt x="340" y="216"/>
                  </a:lnTo>
                  <a:lnTo>
                    <a:pt x="354" y="174"/>
                  </a:lnTo>
                  <a:lnTo>
                    <a:pt x="366" y="136"/>
                  </a:lnTo>
                  <a:lnTo>
                    <a:pt x="380" y="104"/>
                  </a:lnTo>
                  <a:lnTo>
                    <a:pt x="394" y="76"/>
                  </a:lnTo>
                  <a:lnTo>
                    <a:pt x="408" y="52"/>
                  </a:lnTo>
                  <a:lnTo>
                    <a:pt x="422" y="34"/>
                  </a:lnTo>
                  <a:lnTo>
                    <a:pt x="436" y="20"/>
                  </a:lnTo>
                  <a:lnTo>
                    <a:pt x="454" y="10"/>
                  </a:lnTo>
                  <a:lnTo>
                    <a:pt x="470" y="4"/>
                  </a:lnTo>
                  <a:lnTo>
                    <a:pt x="488" y="0"/>
                  </a:lnTo>
                  <a:lnTo>
                    <a:pt x="506" y="2"/>
                  </a:lnTo>
                  <a:lnTo>
                    <a:pt x="516" y="4"/>
                  </a:lnTo>
                  <a:lnTo>
                    <a:pt x="524" y="8"/>
                  </a:lnTo>
                  <a:lnTo>
                    <a:pt x="532" y="14"/>
                  </a:lnTo>
                  <a:lnTo>
                    <a:pt x="538" y="20"/>
                  </a:lnTo>
                  <a:lnTo>
                    <a:pt x="552" y="36"/>
                  </a:lnTo>
                  <a:lnTo>
                    <a:pt x="566" y="58"/>
                  </a:lnTo>
                  <a:lnTo>
                    <a:pt x="576" y="84"/>
                  </a:lnTo>
                  <a:lnTo>
                    <a:pt x="588" y="118"/>
                  </a:lnTo>
                  <a:lnTo>
                    <a:pt x="598" y="156"/>
                  </a:lnTo>
                  <a:lnTo>
                    <a:pt x="606" y="200"/>
                  </a:lnTo>
                  <a:lnTo>
                    <a:pt x="614" y="252"/>
                  </a:lnTo>
                  <a:lnTo>
                    <a:pt x="622" y="310"/>
                  </a:lnTo>
                  <a:lnTo>
                    <a:pt x="628" y="374"/>
                  </a:lnTo>
                  <a:lnTo>
                    <a:pt x="640" y="526"/>
                  </a:lnTo>
                  <a:lnTo>
                    <a:pt x="652" y="708"/>
                  </a:lnTo>
                  <a:lnTo>
                    <a:pt x="654" y="756"/>
                  </a:lnTo>
                  <a:lnTo>
                    <a:pt x="660" y="800"/>
                  </a:lnTo>
                  <a:lnTo>
                    <a:pt x="666" y="842"/>
                  </a:lnTo>
                  <a:lnTo>
                    <a:pt x="672" y="880"/>
                  </a:lnTo>
                  <a:lnTo>
                    <a:pt x="682" y="916"/>
                  </a:lnTo>
                  <a:lnTo>
                    <a:pt x="690" y="950"/>
                  </a:lnTo>
                  <a:lnTo>
                    <a:pt x="700" y="980"/>
                  </a:lnTo>
                  <a:lnTo>
                    <a:pt x="712" y="1010"/>
                  </a:lnTo>
                  <a:lnTo>
                    <a:pt x="724" y="1036"/>
                  </a:lnTo>
                  <a:lnTo>
                    <a:pt x="738" y="1060"/>
                  </a:lnTo>
                  <a:lnTo>
                    <a:pt x="752" y="1082"/>
                  </a:lnTo>
                  <a:lnTo>
                    <a:pt x="766" y="1102"/>
                  </a:lnTo>
                  <a:lnTo>
                    <a:pt x="780" y="1118"/>
                  </a:lnTo>
                  <a:lnTo>
                    <a:pt x="796" y="1134"/>
                  </a:lnTo>
                  <a:lnTo>
                    <a:pt x="812" y="1150"/>
                  </a:lnTo>
                  <a:lnTo>
                    <a:pt x="830" y="1162"/>
                  </a:lnTo>
                  <a:lnTo>
                    <a:pt x="846" y="1172"/>
                  </a:lnTo>
                  <a:lnTo>
                    <a:pt x="862" y="1182"/>
                  </a:lnTo>
                  <a:lnTo>
                    <a:pt x="880" y="1190"/>
                  </a:lnTo>
                  <a:lnTo>
                    <a:pt x="898" y="1198"/>
                  </a:lnTo>
                  <a:lnTo>
                    <a:pt x="934" y="1208"/>
                  </a:lnTo>
                  <a:lnTo>
                    <a:pt x="968" y="1216"/>
                  </a:lnTo>
                  <a:lnTo>
                    <a:pt x="1002" y="1220"/>
                  </a:lnTo>
                  <a:lnTo>
                    <a:pt x="1036" y="1222"/>
                  </a:lnTo>
                  <a:lnTo>
                    <a:pt x="1096" y="1222"/>
                  </a:lnTo>
                  <a:lnTo>
                    <a:pt x="1628" y="1222"/>
                  </a:lnTo>
                </a:path>
              </a:pathLst>
            </a:custGeom>
            <a:noFill/>
            <a:ln w="19050">
              <a:solidFill>
                <a:srgbClr val="009B2F"/>
              </a:solidFill>
              <a:prstDash val="solid"/>
              <a:round/>
              <a:headEnd/>
              <a:tailEnd/>
            </a:ln>
          </p:spPr>
          <p:txBody>
            <a:bodyPr/>
            <a:lstStyle/>
            <a:p>
              <a:endParaRPr lang="fr-CA"/>
            </a:p>
          </p:txBody>
        </p:sp>
        <p:sp>
          <p:nvSpPr>
            <p:cNvPr id="45103" name="Line 46"/>
            <p:cNvSpPr>
              <a:spLocks noChangeShapeType="1"/>
            </p:cNvSpPr>
            <p:nvPr/>
          </p:nvSpPr>
          <p:spPr bwMode="auto">
            <a:xfrm>
              <a:off x="4389" y="1881"/>
              <a:ext cx="138" cy="0"/>
            </a:xfrm>
            <a:prstGeom prst="line">
              <a:avLst/>
            </a:prstGeom>
            <a:noFill/>
            <a:ln w="25400">
              <a:solidFill>
                <a:srgbClr val="009B2F"/>
              </a:solidFill>
              <a:round/>
              <a:headEnd/>
              <a:tailEnd/>
            </a:ln>
          </p:spPr>
          <p:txBody>
            <a:bodyPr/>
            <a:lstStyle/>
            <a:p>
              <a:endParaRPr lang="fr-CA"/>
            </a:p>
          </p:txBody>
        </p:sp>
        <p:sp>
          <p:nvSpPr>
            <p:cNvPr id="45104" name="Freeform 47"/>
            <p:cNvSpPr>
              <a:spLocks/>
            </p:cNvSpPr>
            <p:nvPr/>
          </p:nvSpPr>
          <p:spPr bwMode="auto">
            <a:xfrm>
              <a:off x="615" y="2357"/>
              <a:ext cx="1564" cy="642"/>
            </a:xfrm>
            <a:custGeom>
              <a:avLst/>
              <a:gdLst>
                <a:gd name="T0" fmla="*/ 0 w 1564"/>
                <a:gd name="T1" fmla="*/ 626 h 642"/>
                <a:gd name="T2" fmla="*/ 110 w 1564"/>
                <a:gd name="T3" fmla="*/ 622 h 642"/>
                <a:gd name="T4" fmla="*/ 210 w 1564"/>
                <a:gd name="T5" fmla="*/ 606 h 642"/>
                <a:gd name="T6" fmla="*/ 260 w 1564"/>
                <a:gd name="T7" fmla="*/ 590 h 642"/>
                <a:gd name="T8" fmla="*/ 310 w 1564"/>
                <a:gd name="T9" fmla="*/ 568 h 642"/>
                <a:gd name="T10" fmla="*/ 356 w 1564"/>
                <a:gd name="T11" fmla="*/ 540 h 642"/>
                <a:gd name="T12" fmla="*/ 428 w 1564"/>
                <a:gd name="T13" fmla="*/ 484 h 642"/>
                <a:gd name="T14" fmla="*/ 474 w 1564"/>
                <a:gd name="T15" fmla="*/ 440 h 642"/>
                <a:gd name="T16" fmla="*/ 504 w 1564"/>
                <a:gd name="T17" fmla="*/ 392 h 642"/>
                <a:gd name="T18" fmla="*/ 528 w 1564"/>
                <a:gd name="T19" fmla="*/ 326 h 642"/>
                <a:gd name="T20" fmla="*/ 538 w 1564"/>
                <a:gd name="T21" fmla="*/ 286 h 642"/>
                <a:gd name="T22" fmla="*/ 560 w 1564"/>
                <a:gd name="T23" fmla="*/ 158 h 642"/>
                <a:gd name="T24" fmla="*/ 578 w 1564"/>
                <a:gd name="T25" fmla="*/ 26 h 642"/>
                <a:gd name="T26" fmla="*/ 584 w 1564"/>
                <a:gd name="T27" fmla="*/ 10 h 642"/>
                <a:gd name="T28" fmla="*/ 590 w 1564"/>
                <a:gd name="T29" fmla="*/ 0 h 642"/>
                <a:gd name="T30" fmla="*/ 598 w 1564"/>
                <a:gd name="T31" fmla="*/ 0 h 642"/>
                <a:gd name="T32" fmla="*/ 612 w 1564"/>
                <a:gd name="T33" fmla="*/ 10 h 642"/>
                <a:gd name="T34" fmla="*/ 624 w 1564"/>
                <a:gd name="T35" fmla="*/ 30 h 642"/>
                <a:gd name="T36" fmla="*/ 628 w 1564"/>
                <a:gd name="T37" fmla="*/ 38 h 642"/>
                <a:gd name="T38" fmla="*/ 632 w 1564"/>
                <a:gd name="T39" fmla="*/ 68 h 642"/>
                <a:gd name="T40" fmla="*/ 642 w 1564"/>
                <a:gd name="T41" fmla="*/ 266 h 642"/>
                <a:gd name="T42" fmla="*/ 644 w 1564"/>
                <a:gd name="T43" fmla="*/ 300 h 642"/>
                <a:gd name="T44" fmla="*/ 652 w 1564"/>
                <a:gd name="T45" fmla="*/ 358 h 642"/>
                <a:gd name="T46" fmla="*/ 668 w 1564"/>
                <a:gd name="T47" fmla="*/ 426 h 642"/>
                <a:gd name="T48" fmla="*/ 680 w 1564"/>
                <a:gd name="T49" fmla="*/ 456 h 642"/>
                <a:gd name="T50" fmla="*/ 698 w 1564"/>
                <a:gd name="T51" fmla="*/ 482 h 642"/>
                <a:gd name="T52" fmla="*/ 730 w 1564"/>
                <a:gd name="T53" fmla="*/ 506 h 642"/>
                <a:gd name="T54" fmla="*/ 784 w 1564"/>
                <a:gd name="T55" fmla="*/ 530 h 642"/>
                <a:gd name="T56" fmla="*/ 866 w 1564"/>
                <a:gd name="T57" fmla="*/ 546 h 642"/>
                <a:gd name="T58" fmla="*/ 914 w 1564"/>
                <a:gd name="T59" fmla="*/ 552 h 642"/>
                <a:gd name="T60" fmla="*/ 1054 w 1564"/>
                <a:gd name="T61" fmla="*/ 564 h 642"/>
                <a:gd name="T62" fmla="*/ 1142 w 1564"/>
                <a:gd name="T63" fmla="*/ 576 h 642"/>
                <a:gd name="T64" fmla="*/ 1228 w 1564"/>
                <a:gd name="T65" fmla="*/ 596 h 642"/>
                <a:gd name="T66" fmla="*/ 1298 w 1564"/>
                <a:gd name="T67" fmla="*/ 618 h 642"/>
                <a:gd name="T68" fmla="*/ 1366 w 1564"/>
                <a:gd name="T69" fmla="*/ 636 h 642"/>
                <a:gd name="T70" fmla="*/ 1406 w 1564"/>
                <a:gd name="T71" fmla="*/ 642 h 642"/>
                <a:gd name="T72" fmla="*/ 1430 w 1564"/>
                <a:gd name="T73" fmla="*/ 642 h 642"/>
                <a:gd name="T74" fmla="*/ 1524 w 1564"/>
                <a:gd name="T75" fmla="*/ 638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4" h="642">
                  <a:moveTo>
                    <a:pt x="0" y="626"/>
                  </a:moveTo>
                  <a:lnTo>
                    <a:pt x="0" y="626"/>
                  </a:lnTo>
                  <a:lnTo>
                    <a:pt x="66" y="624"/>
                  </a:lnTo>
                  <a:lnTo>
                    <a:pt x="110" y="622"/>
                  </a:lnTo>
                  <a:lnTo>
                    <a:pt x="158" y="616"/>
                  </a:lnTo>
                  <a:lnTo>
                    <a:pt x="210" y="606"/>
                  </a:lnTo>
                  <a:lnTo>
                    <a:pt x="234" y="598"/>
                  </a:lnTo>
                  <a:lnTo>
                    <a:pt x="260" y="590"/>
                  </a:lnTo>
                  <a:lnTo>
                    <a:pt x="286" y="580"/>
                  </a:lnTo>
                  <a:lnTo>
                    <a:pt x="310" y="568"/>
                  </a:lnTo>
                  <a:lnTo>
                    <a:pt x="334" y="556"/>
                  </a:lnTo>
                  <a:lnTo>
                    <a:pt x="356" y="540"/>
                  </a:lnTo>
                  <a:lnTo>
                    <a:pt x="428" y="484"/>
                  </a:lnTo>
                  <a:lnTo>
                    <a:pt x="454" y="462"/>
                  </a:lnTo>
                  <a:lnTo>
                    <a:pt x="474" y="440"/>
                  </a:lnTo>
                  <a:lnTo>
                    <a:pt x="490" y="418"/>
                  </a:lnTo>
                  <a:lnTo>
                    <a:pt x="504" y="392"/>
                  </a:lnTo>
                  <a:lnTo>
                    <a:pt x="516" y="362"/>
                  </a:lnTo>
                  <a:lnTo>
                    <a:pt x="528" y="326"/>
                  </a:lnTo>
                  <a:lnTo>
                    <a:pt x="538" y="286"/>
                  </a:lnTo>
                  <a:lnTo>
                    <a:pt x="546" y="242"/>
                  </a:lnTo>
                  <a:lnTo>
                    <a:pt x="560" y="158"/>
                  </a:lnTo>
                  <a:lnTo>
                    <a:pt x="570" y="82"/>
                  </a:lnTo>
                  <a:lnTo>
                    <a:pt x="578" y="26"/>
                  </a:lnTo>
                  <a:lnTo>
                    <a:pt x="584" y="10"/>
                  </a:lnTo>
                  <a:lnTo>
                    <a:pt x="586" y="4"/>
                  </a:lnTo>
                  <a:lnTo>
                    <a:pt x="590" y="0"/>
                  </a:lnTo>
                  <a:lnTo>
                    <a:pt x="594" y="0"/>
                  </a:lnTo>
                  <a:lnTo>
                    <a:pt x="598" y="0"/>
                  </a:lnTo>
                  <a:lnTo>
                    <a:pt x="606" y="2"/>
                  </a:lnTo>
                  <a:lnTo>
                    <a:pt x="612" y="10"/>
                  </a:lnTo>
                  <a:lnTo>
                    <a:pt x="620" y="20"/>
                  </a:lnTo>
                  <a:lnTo>
                    <a:pt x="624" y="30"/>
                  </a:lnTo>
                  <a:lnTo>
                    <a:pt x="628" y="38"/>
                  </a:lnTo>
                  <a:lnTo>
                    <a:pt x="630" y="50"/>
                  </a:lnTo>
                  <a:lnTo>
                    <a:pt x="632" y="68"/>
                  </a:lnTo>
                  <a:lnTo>
                    <a:pt x="636" y="124"/>
                  </a:lnTo>
                  <a:lnTo>
                    <a:pt x="642" y="266"/>
                  </a:lnTo>
                  <a:lnTo>
                    <a:pt x="644" y="300"/>
                  </a:lnTo>
                  <a:lnTo>
                    <a:pt x="648" y="330"/>
                  </a:lnTo>
                  <a:lnTo>
                    <a:pt x="652" y="358"/>
                  </a:lnTo>
                  <a:lnTo>
                    <a:pt x="656" y="384"/>
                  </a:lnTo>
                  <a:lnTo>
                    <a:pt x="668" y="426"/>
                  </a:lnTo>
                  <a:lnTo>
                    <a:pt x="680" y="456"/>
                  </a:lnTo>
                  <a:lnTo>
                    <a:pt x="688" y="468"/>
                  </a:lnTo>
                  <a:lnTo>
                    <a:pt x="698" y="482"/>
                  </a:lnTo>
                  <a:lnTo>
                    <a:pt x="712" y="494"/>
                  </a:lnTo>
                  <a:lnTo>
                    <a:pt x="730" y="506"/>
                  </a:lnTo>
                  <a:lnTo>
                    <a:pt x="754" y="518"/>
                  </a:lnTo>
                  <a:lnTo>
                    <a:pt x="784" y="530"/>
                  </a:lnTo>
                  <a:lnTo>
                    <a:pt x="820" y="538"/>
                  </a:lnTo>
                  <a:lnTo>
                    <a:pt x="866" y="546"/>
                  </a:lnTo>
                  <a:lnTo>
                    <a:pt x="914" y="552"/>
                  </a:lnTo>
                  <a:lnTo>
                    <a:pt x="962" y="556"/>
                  </a:lnTo>
                  <a:lnTo>
                    <a:pt x="1054" y="564"/>
                  </a:lnTo>
                  <a:lnTo>
                    <a:pt x="1098" y="570"/>
                  </a:lnTo>
                  <a:lnTo>
                    <a:pt x="1142" y="576"/>
                  </a:lnTo>
                  <a:lnTo>
                    <a:pt x="1184" y="584"/>
                  </a:lnTo>
                  <a:lnTo>
                    <a:pt x="1228" y="596"/>
                  </a:lnTo>
                  <a:lnTo>
                    <a:pt x="1298" y="618"/>
                  </a:lnTo>
                  <a:lnTo>
                    <a:pt x="1346" y="632"/>
                  </a:lnTo>
                  <a:lnTo>
                    <a:pt x="1366" y="636"/>
                  </a:lnTo>
                  <a:lnTo>
                    <a:pt x="1384" y="640"/>
                  </a:lnTo>
                  <a:lnTo>
                    <a:pt x="1406" y="642"/>
                  </a:lnTo>
                  <a:lnTo>
                    <a:pt x="1430" y="642"/>
                  </a:lnTo>
                  <a:lnTo>
                    <a:pt x="1482" y="640"/>
                  </a:lnTo>
                  <a:lnTo>
                    <a:pt x="1524" y="638"/>
                  </a:lnTo>
                  <a:lnTo>
                    <a:pt x="1564" y="634"/>
                  </a:lnTo>
                </a:path>
              </a:pathLst>
            </a:custGeom>
            <a:noFill/>
            <a:ln w="19050">
              <a:solidFill>
                <a:srgbClr val="BB2424"/>
              </a:solidFill>
              <a:prstDash val="solid"/>
              <a:round/>
              <a:headEnd/>
              <a:tailEnd/>
            </a:ln>
          </p:spPr>
          <p:txBody>
            <a:bodyPr/>
            <a:lstStyle/>
            <a:p>
              <a:endParaRPr lang="fr-CA"/>
            </a:p>
          </p:txBody>
        </p:sp>
        <p:sp>
          <p:nvSpPr>
            <p:cNvPr id="45105" name="Line 48"/>
            <p:cNvSpPr>
              <a:spLocks noChangeShapeType="1"/>
            </p:cNvSpPr>
            <p:nvPr/>
          </p:nvSpPr>
          <p:spPr bwMode="auto">
            <a:xfrm flipH="1">
              <a:off x="4389" y="1721"/>
              <a:ext cx="142" cy="0"/>
            </a:xfrm>
            <a:prstGeom prst="line">
              <a:avLst/>
            </a:prstGeom>
            <a:noFill/>
            <a:ln w="25400">
              <a:solidFill>
                <a:srgbClr val="BB2424"/>
              </a:solidFill>
              <a:round/>
              <a:headEnd/>
              <a:tailEnd/>
            </a:ln>
          </p:spPr>
          <p:txBody>
            <a:bodyPr/>
            <a:lstStyle/>
            <a:p>
              <a:endParaRPr lang="fr-CA"/>
            </a:p>
          </p:txBody>
        </p:sp>
        <p:sp>
          <p:nvSpPr>
            <p:cNvPr id="45106" name="Freeform 49"/>
            <p:cNvSpPr>
              <a:spLocks/>
            </p:cNvSpPr>
            <p:nvPr/>
          </p:nvSpPr>
          <p:spPr bwMode="auto">
            <a:xfrm>
              <a:off x="613" y="2561"/>
              <a:ext cx="1570" cy="388"/>
            </a:xfrm>
            <a:custGeom>
              <a:avLst/>
              <a:gdLst>
                <a:gd name="T0" fmla="*/ 0 w 1570"/>
                <a:gd name="T1" fmla="*/ 388 h 388"/>
                <a:gd name="T2" fmla="*/ 0 w 1570"/>
                <a:gd name="T3" fmla="*/ 388 h 388"/>
                <a:gd name="T4" fmla="*/ 38 w 1570"/>
                <a:gd name="T5" fmla="*/ 388 h 388"/>
                <a:gd name="T6" fmla="*/ 78 w 1570"/>
                <a:gd name="T7" fmla="*/ 386 h 388"/>
                <a:gd name="T8" fmla="*/ 100 w 1570"/>
                <a:gd name="T9" fmla="*/ 382 h 388"/>
                <a:gd name="T10" fmla="*/ 124 w 1570"/>
                <a:gd name="T11" fmla="*/ 378 h 388"/>
                <a:gd name="T12" fmla="*/ 148 w 1570"/>
                <a:gd name="T13" fmla="*/ 370 h 388"/>
                <a:gd name="T14" fmla="*/ 176 w 1570"/>
                <a:gd name="T15" fmla="*/ 362 h 388"/>
                <a:gd name="T16" fmla="*/ 204 w 1570"/>
                <a:gd name="T17" fmla="*/ 350 h 388"/>
                <a:gd name="T18" fmla="*/ 236 w 1570"/>
                <a:gd name="T19" fmla="*/ 336 h 388"/>
                <a:gd name="T20" fmla="*/ 270 w 1570"/>
                <a:gd name="T21" fmla="*/ 320 h 388"/>
                <a:gd name="T22" fmla="*/ 306 w 1570"/>
                <a:gd name="T23" fmla="*/ 298 h 388"/>
                <a:gd name="T24" fmla="*/ 344 w 1570"/>
                <a:gd name="T25" fmla="*/ 274 h 388"/>
                <a:gd name="T26" fmla="*/ 386 w 1570"/>
                <a:gd name="T27" fmla="*/ 246 h 388"/>
                <a:gd name="T28" fmla="*/ 432 w 1570"/>
                <a:gd name="T29" fmla="*/ 214 h 388"/>
                <a:gd name="T30" fmla="*/ 480 w 1570"/>
                <a:gd name="T31" fmla="*/ 178 h 388"/>
                <a:gd name="T32" fmla="*/ 480 w 1570"/>
                <a:gd name="T33" fmla="*/ 178 h 388"/>
                <a:gd name="T34" fmla="*/ 570 w 1570"/>
                <a:gd name="T35" fmla="*/ 110 h 388"/>
                <a:gd name="T36" fmla="*/ 640 w 1570"/>
                <a:gd name="T37" fmla="*/ 58 h 388"/>
                <a:gd name="T38" fmla="*/ 670 w 1570"/>
                <a:gd name="T39" fmla="*/ 38 h 388"/>
                <a:gd name="T40" fmla="*/ 698 w 1570"/>
                <a:gd name="T41" fmla="*/ 24 h 388"/>
                <a:gd name="T42" fmla="*/ 722 w 1570"/>
                <a:gd name="T43" fmla="*/ 12 h 388"/>
                <a:gd name="T44" fmla="*/ 744 w 1570"/>
                <a:gd name="T45" fmla="*/ 4 h 388"/>
                <a:gd name="T46" fmla="*/ 764 w 1570"/>
                <a:gd name="T47" fmla="*/ 0 h 388"/>
                <a:gd name="T48" fmla="*/ 784 w 1570"/>
                <a:gd name="T49" fmla="*/ 0 h 388"/>
                <a:gd name="T50" fmla="*/ 804 w 1570"/>
                <a:gd name="T51" fmla="*/ 4 h 388"/>
                <a:gd name="T52" fmla="*/ 824 w 1570"/>
                <a:gd name="T53" fmla="*/ 12 h 388"/>
                <a:gd name="T54" fmla="*/ 844 w 1570"/>
                <a:gd name="T55" fmla="*/ 22 h 388"/>
                <a:gd name="T56" fmla="*/ 866 w 1570"/>
                <a:gd name="T57" fmla="*/ 36 h 388"/>
                <a:gd name="T58" fmla="*/ 916 w 1570"/>
                <a:gd name="T59" fmla="*/ 72 h 388"/>
                <a:gd name="T60" fmla="*/ 916 w 1570"/>
                <a:gd name="T61" fmla="*/ 72 h 388"/>
                <a:gd name="T62" fmla="*/ 1010 w 1570"/>
                <a:gd name="T63" fmla="*/ 148 h 388"/>
                <a:gd name="T64" fmla="*/ 1064 w 1570"/>
                <a:gd name="T65" fmla="*/ 190 h 388"/>
                <a:gd name="T66" fmla="*/ 1082 w 1570"/>
                <a:gd name="T67" fmla="*/ 204 h 388"/>
                <a:gd name="T68" fmla="*/ 1102 w 1570"/>
                <a:gd name="T69" fmla="*/ 218 h 388"/>
                <a:gd name="T70" fmla="*/ 1126 w 1570"/>
                <a:gd name="T71" fmla="*/ 232 h 388"/>
                <a:gd name="T72" fmla="*/ 1158 w 1570"/>
                <a:gd name="T73" fmla="*/ 248 h 388"/>
                <a:gd name="T74" fmla="*/ 1158 w 1570"/>
                <a:gd name="T75" fmla="*/ 248 h 388"/>
                <a:gd name="T76" fmla="*/ 1196 w 1570"/>
                <a:gd name="T77" fmla="*/ 266 h 388"/>
                <a:gd name="T78" fmla="*/ 1238 w 1570"/>
                <a:gd name="T79" fmla="*/ 286 h 388"/>
                <a:gd name="T80" fmla="*/ 1284 w 1570"/>
                <a:gd name="T81" fmla="*/ 302 h 388"/>
                <a:gd name="T82" fmla="*/ 1334 w 1570"/>
                <a:gd name="T83" fmla="*/ 318 h 388"/>
                <a:gd name="T84" fmla="*/ 1386 w 1570"/>
                <a:gd name="T85" fmla="*/ 332 h 388"/>
                <a:gd name="T86" fmla="*/ 1444 w 1570"/>
                <a:gd name="T87" fmla="*/ 340 h 388"/>
                <a:gd name="T88" fmla="*/ 1474 w 1570"/>
                <a:gd name="T89" fmla="*/ 344 h 388"/>
                <a:gd name="T90" fmla="*/ 1504 w 1570"/>
                <a:gd name="T91" fmla="*/ 344 h 388"/>
                <a:gd name="T92" fmla="*/ 1536 w 1570"/>
                <a:gd name="T93" fmla="*/ 346 h 388"/>
                <a:gd name="T94" fmla="*/ 1570 w 1570"/>
                <a:gd name="T95" fmla="*/ 344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70" h="388">
                  <a:moveTo>
                    <a:pt x="0" y="388"/>
                  </a:moveTo>
                  <a:lnTo>
                    <a:pt x="0" y="388"/>
                  </a:lnTo>
                  <a:lnTo>
                    <a:pt x="38" y="388"/>
                  </a:lnTo>
                  <a:lnTo>
                    <a:pt x="78" y="386"/>
                  </a:lnTo>
                  <a:lnTo>
                    <a:pt x="100" y="382"/>
                  </a:lnTo>
                  <a:lnTo>
                    <a:pt x="124" y="378"/>
                  </a:lnTo>
                  <a:lnTo>
                    <a:pt x="148" y="370"/>
                  </a:lnTo>
                  <a:lnTo>
                    <a:pt x="176" y="362"/>
                  </a:lnTo>
                  <a:lnTo>
                    <a:pt x="204" y="350"/>
                  </a:lnTo>
                  <a:lnTo>
                    <a:pt x="236" y="336"/>
                  </a:lnTo>
                  <a:lnTo>
                    <a:pt x="270" y="320"/>
                  </a:lnTo>
                  <a:lnTo>
                    <a:pt x="306" y="298"/>
                  </a:lnTo>
                  <a:lnTo>
                    <a:pt x="344" y="274"/>
                  </a:lnTo>
                  <a:lnTo>
                    <a:pt x="386" y="246"/>
                  </a:lnTo>
                  <a:lnTo>
                    <a:pt x="432" y="214"/>
                  </a:lnTo>
                  <a:lnTo>
                    <a:pt x="480" y="178"/>
                  </a:lnTo>
                  <a:lnTo>
                    <a:pt x="570" y="110"/>
                  </a:lnTo>
                  <a:lnTo>
                    <a:pt x="640" y="58"/>
                  </a:lnTo>
                  <a:lnTo>
                    <a:pt x="670" y="38"/>
                  </a:lnTo>
                  <a:lnTo>
                    <a:pt x="698" y="24"/>
                  </a:lnTo>
                  <a:lnTo>
                    <a:pt x="722" y="12"/>
                  </a:lnTo>
                  <a:lnTo>
                    <a:pt x="744" y="4"/>
                  </a:lnTo>
                  <a:lnTo>
                    <a:pt x="764" y="0"/>
                  </a:lnTo>
                  <a:lnTo>
                    <a:pt x="784" y="0"/>
                  </a:lnTo>
                  <a:lnTo>
                    <a:pt x="804" y="4"/>
                  </a:lnTo>
                  <a:lnTo>
                    <a:pt x="824" y="12"/>
                  </a:lnTo>
                  <a:lnTo>
                    <a:pt x="844" y="22"/>
                  </a:lnTo>
                  <a:lnTo>
                    <a:pt x="866" y="36"/>
                  </a:lnTo>
                  <a:lnTo>
                    <a:pt x="916" y="72"/>
                  </a:lnTo>
                  <a:lnTo>
                    <a:pt x="1010" y="148"/>
                  </a:lnTo>
                  <a:lnTo>
                    <a:pt x="1064" y="190"/>
                  </a:lnTo>
                  <a:lnTo>
                    <a:pt x="1082" y="204"/>
                  </a:lnTo>
                  <a:lnTo>
                    <a:pt x="1102" y="218"/>
                  </a:lnTo>
                  <a:lnTo>
                    <a:pt x="1126" y="232"/>
                  </a:lnTo>
                  <a:lnTo>
                    <a:pt x="1158" y="248"/>
                  </a:lnTo>
                  <a:lnTo>
                    <a:pt x="1196" y="266"/>
                  </a:lnTo>
                  <a:lnTo>
                    <a:pt x="1238" y="286"/>
                  </a:lnTo>
                  <a:lnTo>
                    <a:pt x="1284" y="302"/>
                  </a:lnTo>
                  <a:lnTo>
                    <a:pt x="1334" y="318"/>
                  </a:lnTo>
                  <a:lnTo>
                    <a:pt x="1386" y="332"/>
                  </a:lnTo>
                  <a:lnTo>
                    <a:pt x="1444" y="340"/>
                  </a:lnTo>
                  <a:lnTo>
                    <a:pt x="1474" y="344"/>
                  </a:lnTo>
                  <a:lnTo>
                    <a:pt x="1504" y="344"/>
                  </a:lnTo>
                  <a:lnTo>
                    <a:pt x="1536" y="346"/>
                  </a:lnTo>
                  <a:lnTo>
                    <a:pt x="1570" y="344"/>
                  </a:lnTo>
                </a:path>
              </a:pathLst>
            </a:custGeom>
            <a:noFill/>
            <a:ln w="19050">
              <a:solidFill>
                <a:srgbClr val="9A1DA7"/>
              </a:solidFill>
              <a:prstDash val="solid"/>
              <a:round/>
              <a:headEnd/>
              <a:tailEnd/>
            </a:ln>
          </p:spPr>
          <p:txBody>
            <a:bodyPr/>
            <a:lstStyle/>
            <a:p>
              <a:endParaRPr lang="fr-CA"/>
            </a:p>
          </p:txBody>
        </p:sp>
        <p:sp>
          <p:nvSpPr>
            <p:cNvPr id="45107" name="Freeform 50"/>
            <p:cNvSpPr>
              <a:spLocks/>
            </p:cNvSpPr>
            <p:nvPr/>
          </p:nvSpPr>
          <p:spPr bwMode="auto">
            <a:xfrm>
              <a:off x="2179" y="2119"/>
              <a:ext cx="1400" cy="626"/>
            </a:xfrm>
            <a:custGeom>
              <a:avLst/>
              <a:gdLst>
                <a:gd name="T0" fmla="*/ 0 w 1400"/>
                <a:gd name="T1" fmla="*/ 626 h 626"/>
                <a:gd name="T2" fmla="*/ 0 w 1400"/>
                <a:gd name="T3" fmla="*/ 626 h 626"/>
                <a:gd name="T4" fmla="*/ 282 w 1400"/>
                <a:gd name="T5" fmla="*/ 440 h 626"/>
                <a:gd name="T6" fmla="*/ 474 w 1400"/>
                <a:gd name="T7" fmla="*/ 310 h 626"/>
                <a:gd name="T8" fmla="*/ 608 w 1400"/>
                <a:gd name="T9" fmla="*/ 218 h 626"/>
                <a:gd name="T10" fmla="*/ 716 w 1400"/>
                <a:gd name="T11" fmla="*/ 140 h 626"/>
                <a:gd name="T12" fmla="*/ 716 w 1400"/>
                <a:gd name="T13" fmla="*/ 140 h 626"/>
                <a:gd name="T14" fmla="*/ 770 w 1400"/>
                <a:gd name="T15" fmla="*/ 102 h 626"/>
                <a:gd name="T16" fmla="*/ 798 w 1400"/>
                <a:gd name="T17" fmla="*/ 84 h 626"/>
                <a:gd name="T18" fmla="*/ 828 w 1400"/>
                <a:gd name="T19" fmla="*/ 68 h 626"/>
                <a:gd name="T20" fmla="*/ 856 w 1400"/>
                <a:gd name="T21" fmla="*/ 52 h 626"/>
                <a:gd name="T22" fmla="*/ 886 w 1400"/>
                <a:gd name="T23" fmla="*/ 38 h 626"/>
                <a:gd name="T24" fmla="*/ 916 w 1400"/>
                <a:gd name="T25" fmla="*/ 26 h 626"/>
                <a:gd name="T26" fmla="*/ 948 w 1400"/>
                <a:gd name="T27" fmla="*/ 14 h 626"/>
                <a:gd name="T28" fmla="*/ 980 w 1400"/>
                <a:gd name="T29" fmla="*/ 8 h 626"/>
                <a:gd name="T30" fmla="*/ 1012 w 1400"/>
                <a:gd name="T31" fmla="*/ 2 h 626"/>
                <a:gd name="T32" fmla="*/ 1044 w 1400"/>
                <a:gd name="T33" fmla="*/ 0 h 626"/>
                <a:gd name="T34" fmla="*/ 1078 w 1400"/>
                <a:gd name="T35" fmla="*/ 2 h 626"/>
                <a:gd name="T36" fmla="*/ 1112 w 1400"/>
                <a:gd name="T37" fmla="*/ 6 h 626"/>
                <a:gd name="T38" fmla="*/ 1148 w 1400"/>
                <a:gd name="T39" fmla="*/ 16 h 626"/>
                <a:gd name="T40" fmla="*/ 1184 w 1400"/>
                <a:gd name="T41" fmla="*/ 28 h 626"/>
                <a:gd name="T42" fmla="*/ 1220 w 1400"/>
                <a:gd name="T43" fmla="*/ 46 h 626"/>
                <a:gd name="T44" fmla="*/ 1220 w 1400"/>
                <a:gd name="T45" fmla="*/ 46 h 626"/>
                <a:gd name="T46" fmla="*/ 1238 w 1400"/>
                <a:gd name="T47" fmla="*/ 56 h 626"/>
                <a:gd name="T48" fmla="*/ 1254 w 1400"/>
                <a:gd name="T49" fmla="*/ 68 h 626"/>
                <a:gd name="T50" fmla="*/ 1270 w 1400"/>
                <a:gd name="T51" fmla="*/ 80 h 626"/>
                <a:gd name="T52" fmla="*/ 1284 w 1400"/>
                <a:gd name="T53" fmla="*/ 92 h 626"/>
                <a:gd name="T54" fmla="*/ 1310 w 1400"/>
                <a:gd name="T55" fmla="*/ 118 h 626"/>
                <a:gd name="T56" fmla="*/ 1330 w 1400"/>
                <a:gd name="T57" fmla="*/ 146 h 626"/>
                <a:gd name="T58" fmla="*/ 1348 w 1400"/>
                <a:gd name="T59" fmla="*/ 178 h 626"/>
                <a:gd name="T60" fmla="*/ 1364 w 1400"/>
                <a:gd name="T61" fmla="*/ 208 h 626"/>
                <a:gd name="T62" fmla="*/ 1374 w 1400"/>
                <a:gd name="T63" fmla="*/ 242 h 626"/>
                <a:gd name="T64" fmla="*/ 1384 w 1400"/>
                <a:gd name="T65" fmla="*/ 274 h 626"/>
                <a:gd name="T66" fmla="*/ 1390 w 1400"/>
                <a:gd name="T67" fmla="*/ 308 h 626"/>
                <a:gd name="T68" fmla="*/ 1394 w 1400"/>
                <a:gd name="T69" fmla="*/ 340 h 626"/>
                <a:gd name="T70" fmla="*/ 1398 w 1400"/>
                <a:gd name="T71" fmla="*/ 372 h 626"/>
                <a:gd name="T72" fmla="*/ 1400 w 1400"/>
                <a:gd name="T73" fmla="*/ 404 h 626"/>
                <a:gd name="T74" fmla="*/ 1400 w 1400"/>
                <a:gd name="T75" fmla="*/ 462 h 626"/>
                <a:gd name="T76" fmla="*/ 1400 w 1400"/>
                <a:gd name="T77" fmla="*/ 512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626">
                  <a:moveTo>
                    <a:pt x="0" y="626"/>
                  </a:moveTo>
                  <a:lnTo>
                    <a:pt x="0" y="626"/>
                  </a:lnTo>
                  <a:lnTo>
                    <a:pt x="282" y="440"/>
                  </a:lnTo>
                  <a:lnTo>
                    <a:pt x="474" y="310"/>
                  </a:lnTo>
                  <a:lnTo>
                    <a:pt x="608" y="218"/>
                  </a:lnTo>
                  <a:lnTo>
                    <a:pt x="716" y="140"/>
                  </a:lnTo>
                  <a:lnTo>
                    <a:pt x="770" y="102"/>
                  </a:lnTo>
                  <a:lnTo>
                    <a:pt x="798" y="84"/>
                  </a:lnTo>
                  <a:lnTo>
                    <a:pt x="828" y="68"/>
                  </a:lnTo>
                  <a:lnTo>
                    <a:pt x="856" y="52"/>
                  </a:lnTo>
                  <a:lnTo>
                    <a:pt x="886" y="38"/>
                  </a:lnTo>
                  <a:lnTo>
                    <a:pt x="916" y="26"/>
                  </a:lnTo>
                  <a:lnTo>
                    <a:pt x="948" y="14"/>
                  </a:lnTo>
                  <a:lnTo>
                    <a:pt x="980" y="8"/>
                  </a:lnTo>
                  <a:lnTo>
                    <a:pt x="1012" y="2"/>
                  </a:lnTo>
                  <a:lnTo>
                    <a:pt x="1044" y="0"/>
                  </a:lnTo>
                  <a:lnTo>
                    <a:pt x="1078" y="2"/>
                  </a:lnTo>
                  <a:lnTo>
                    <a:pt x="1112" y="6"/>
                  </a:lnTo>
                  <a:lnTo>
                    <a:pt x="1148" y="16"/>
                  </a:lnTo>
                  <a:lnTo>
                    <a:pt x="1184" y="28"/>
                  </a:lnTo>
                  <a:lnTo>
                    <a:pt x="1220" y="46"/>
                  </a:lnTo>
                  <a:lnTo>
                    <a:pt x="1238" y="56"/>
                  </a:lnTo>
                  <a:lnTo>
                    <a:pt x="1254" y="68"/>
                  </a:lnTo>
                  <a:lnTo>
                    <a:pt x="1270" y="80"/>
                  </a:lnTo>
                  <a:lnTo>
                    <a:pt x="1284" y="92"/>
                  </a:lnTo>
                  <a:lnTo>
                    <a:pt x="1310" y="118"/>
                  </a:lnTo>
                  <a:lnTo>
                    <a:pt x="1330" y="146"/>
                  </a:lnTo>
                  <a:lnTo>
                    <a:pt x="1348" y="178"/>
                  </a:lnTo>
                  <a:lnTo>
                    <a:pt x="1364" y="208"/>
                  </a:lnTo>
                  <a:lnTo>
                    <a:pt x="1374" y="242"/>
                  </a:lnTo>
                  <a:lnTo>
                    <a:pt x="1384" y="274"/>
                  </a:lnTo>
                  <a:lnTo>
                    <a:pt x="1390" y="308"/>
                  </a:lnTo>
                  <a:lnTo>
                    <a:pt x="1394" y="340"/>
                  </a:lnTo>
                  <a:lnTo>
                    <a:pt x="1398" y="372"/>
                  </a:lnTo>
                  <a:lnTo>
                    <a:pt x="1400" y="404"/>
                  </a:lnTo>
                  <a:lnTo>
                    <a:pt x="1400" y="462"/>
                  </a:lnTo>
                  <a:lnTo>
                    <a:pt x="1400" y="512"/>
                  </a:lnTo>
                </a:path>
              </a:pathLst>
            </a:custGeom>
            <a:noFill/>
            <a:ln w="19050">
              <a:solidFill>
                <a:srgbClr val="9A1DA7"/>
              </a:solidFill>
              <a:prstDash val="solid"/>
              <a:round/>
              <a:headEnd/>
              <a:tailEnd/>
            </a:ln>
          </p:spPr>
          <p:txBody>
            <a:bodyPr/>
            <a:lstStyle/>
            <a:p>
              <a:endParaRPr lang="fr-CA"/>
            </a:p>
          </p:txBody>
        </p:sp>
        <p:sp>
          <p:nvSpPr>
            <p:cNvPr id="45108" name="Freeform 51"/>
            <p:cNvSpPr>
              <a:spLocks/>
            </p:cNvSpPr>
            <p:nvPr/>
          </p:nvSpPr>
          <p:spPr bwMode="auto">
            <a:xfrm>
              <a:off x="2101" y="2743"/>
              <a:ext cx="78" cy="40"/>
            </a:xfrm>
            <a:custGeom>
              <a:avLst/>
              <a:gdLst>
                <a:gd name="T0" fmla="*/ 0 w 78"/>
                <a:gd name="T1" fmla="*/ 40 h 40"/>
                <a:gd name="T2" fmla="*/ 0 w 78"/>
                <a:gd name="T3" fmla="*/ 40 h 40"/>
                <a:gd name="T4" fmla="*/ 78 w 78"/>
                <a:gd name="T5" fmla="*/ 0 h 40"/>
                <a:gd name="T6" fmla="*/ 0 60000 65536"/>
                <a:gd name="T7" fmla="*/ 0 60000 65536"/>
                <a:gd name="T8" fmla="*/ 0 60000 65536"/>
              </a:gdLst>
              <a:ahLst/>
              <a:cxnLst>
                <a:cxn ang="T6">
                  <a:pos x="T0" y="T1"/>
                </a:cxn>
                <a:cxn ang="T7">
                  <a:pos x="T2" y="T3"/>
                </a:cxn>
                <a:cxn ang="T8">
                  <a:pos x="T4" y="T5"/>
                </a:cxn>
              </a:cxnLst>
              <a:rect l="0" t="0" r="r" b="b"/>
              <a:pathLst>
                <a:path w="78" h="40">
                  <a:moveTo>
                    <a:pt x="0" y="40"/>
                  </a:moveTo>
                  <a:lnTo>
                    <a:pt x="0" y="40"/>
                  </a:lnTo>
                  <a:lnTo>
                    <a:pt x="78" y="0"/>
                  </a:lnTo>
                </a:path>
              </a:pathLst>
            </a:custGeom>
            <a:noFill/>
            <a:ln w="19050">
              <a:solidFill>
                <a:srgbClr val="9A1DA7"/>
              </a:solidFill>
              <a:prstDash val="solid"/>
              <a:round/>
              <a:headEnd/>
              <a:tailEnd/>
            </a:ln>
          </p:spPr>
          <p:txBody>
            <a:bodyPr/>
            <a:lstStyle/>
            <a:p>
              <a:endParaRPr lang="fr-CA"/>
            </a:p>
          </p:txBody>
        </p:sp>
        <p:sp>
          <p:nvSpPr>
            <p:cNvPr id="45109" name="Freeform 52"/>
            <p:cNvSpPr>
              <a:spLocks/>
            </p:cNvSpPr>
            <p:nvPr/>
          </p:nvSpPr>
          <p:spPr bwMode="auto">
            <a:xfrm>
              <a:off x="1937" y="2813"/>
              <a:ext cx="88" cy="22"/>
            </a:xfrm>
            <a:custGeom>
              <a:avLst/>
              <a:gdLst>
                <a:gd name="T0" fmla="*/ 0 w 88"/>
                <a:gd name="T1" fmla="*/ 22 h 22"/>
                <a:gd name="T2" fmla="*/ 0 w 88"/>
                <a:gd name="T3" fmla="*/ 22 h 22"/>
                <a:gd name="T4" fmla="*/ 48 w 88"/>
                <a:gd name="T5" fmla="*/ 12 h 22"/>
                <a:gd name="T6" fmla="*/ 88 w 88"/>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22">
                  <a:moveTo>
                    <a:pt x="0" y="22"/>
                  </a:moveTo>
                  <a:lnTo>
                    <a:pt x="0" y="22"/>
                  </a:lnTo>
                  <a:lnTo>
                    <a:pt x="48" y="12"/>
                  </a:lnTo>
                  <a:lnTo>
                    <a:pt x="88" y="0"/>
                  </a:lnTo>
                </a:path>
              </a:pathLst>
            </a:custGeom>
            <a:noFill/>
            <a:ln w="19050">
              <a:solidFill>
                <a:srgbClr val="9A1DA7"/>
              </a:solidFill>
              <a:prstDash val="solid"/>
              <a:round/>
              <a:headEnd/>
              <a:tailEnd/>
            </a:ln>
          </p:spPr>
          <p:txBody>
            <a:bodyPr/>
            <a:lstStyle/>
            <a:p>
              <a:endParaRPr lang="fr-CA"/>
            </a:p>
          </p:txBody>
        </p:sp>
        <p:sp>
          <p:nvSpPr>
            <p:cNvPr id="45110" name="Freeform 53"/>
            <p:cNvSpPr>
              <a:spLocks/>
            </p:cNvSpPr>
            <p:nvPr/>
          </p:nvSpPr>
          <p:spPr bwMode="auto">
            <a:xfrm>
              <a:off x="1775" y="2847"/>
              <a:ext cx="88" cy="8"/>
            </a:xfrm>
            <a:custGeom>
              <a:avLst/>
              <a:gdLst>
                <a:gd name="T0" fmla="*/ 0 w 88"/>
                <a:gd name="T1" fmla="*/ 8 h 8"/>
                <a:gd name="T2" fmla="*/ 0 w 88"/>
                <a:gd name="T3" fmla="*/ 8 h 8"/>
                <a:gd name="T4" fmla="*/ 88 w 88"/>
                <a:gd name="T5" fmla="*/ 0 h 8"/>
                <a:gd name="T6" fmla="*/ 0 60000 65536"/>
                <a:gd name="T7" fmla="*/ 0 60000 65536"/>
                <a:gd name="T8" fmla="*/ 0 60000 65536"/>
              </a:gdLst>
              <a:ahLst/>
              <a:cxnLst>
                <a:cxn ang="T6">
                  <a:pos x="T0" y="T1"/>
                </a:cxn>
                <a:cxn ang="T7">
                  <a:pos x="T2" y="T3"/>
                </a:cxn>
                <a:cxn ang="T8">
                  <a:pos x="T4" y="T5"/>
                </a:cxn>
              </a:cxnLst>
              <a:rect l="0" t="0" r="r" b="b"/>
              <a:pathLst>
                <a:path w="88" h="8">
                  <a:moveTo>
                    <a:pt x="0" y="8"/>
                  </a:moveTo>
                  <a:lnTo>
                    <a:pt x="0" y="8"/>
                  </a:lnTo>
                  <a:lnTo>
                    <a:pt x="88" y="0"/>
                  </a:lnTo>
                </a:path>
              </a:pathLst>
            </a:custGeom>
            <a:noFill/>
            <a:ln w="19050">
              <a:solidFill>
                <a:srgbClr val="9A1DA7"/>
              </a:solidFill>
              <a:prstDash val="solid"/>
              <a:round/>
              <a:headEnd/>
              <a:tailEnd/>
            </a:ln>
          </p:spPr>
          <p:txBody>
            <a:bodyPr/>
            <a:lstStyle/>
            <a:p>
              <a:endParaRPr lang="fr-CA"/>
            </a:p>
          </p:txBody>
        </p:sp>
        <p:sp>
          <p:nvSpPr>
            <p:cNvPr id="45111" name="Line 54"/>
            <p:cNvSpPr>
              <a:spLocks noChangeShapeType="1"/>
            </p:cNvSpPr>
            <p:nvPr/>
          </p:nvSpPr>
          <p:spPr bwMode="auto">
            <a:xfrm>
              <a:off x="1775" y="2837"/>
              <a:ext cx="0" cy="0"/>
            </a:xfrm>
            <a:prstGeom prst="line">
              <a:avLst/>
            </a:prstGeom>
            <a:noFill/>
            <a:ln w="19050">
              <a:solidFill>
                <a:srgbClr val="9A1DA7"/>
              </a:solidFill>
              <a:round/>
              <a:headEnd/>
              <a:tailEnd/>
            </a:ln>
          </p:spPr>
          <p:txBody>
            <a:bodyPr/>
            <a:lstStyle/>
            <a:p>
              <a:endParaRPr lang="fr-CA"/>
            </a:p>
          </p:txBody>
        </p:sp>
        <p:sp>
          <p:nvSpPr>
            <p:cNvPr id="45112" name="Freeform 55"/>
            <p:cNvSpPr>
              <a:spLocks/>
            </p:cNvSpPr>
            <p:nvPr/>
          </p:nvSpPr>
          <p:spPr bwMode="auto">
            <a:xfrm>
              <a:off x="1637" y="2859"/>
              <a:ext cx="62" cy="8"/>
            </a:xfrm>
            <a:custGeom>
              <a:avLst/>
              <a:gdLst>
                <a:gd name="T0" fmla="*/ 0 w 62"/>
                <a:gd name="T1" fmla="*/ 8 h 8"/>
                <a:gd name="T2" fmla="*/ 0 w 62"/>
                <a:gd name="T3" fmla="*/ 8 h 8"/>
                <a:gd name="T4" fmla="*/ 30 w 62"/>
                <a:gd name="T5" fmla="*/ 4 h 8"/>
                <a:gd name="T6" fmla="*/ 62 w 6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8">
                  <a:moveTo>
                    <a:pt x="0" y="8"/>
                  </a:moveTo>
                  <a:lnTo>
                    <a:pt x="0" y="8"/>
                  </a:lnTo>
                  <a:lnTo>
                    <a:pt x="30" y="4"/>
                  </a:lnTo>
                  <a:lnTo>
                    <a:pt x="62" y="0"/>
                  </a:lnTo>
                </a:path>
              </a:pathLst>
            </a:custGeom>
            <a:noFill/>
            <a:ln w="19050">
              <a:solidFill>
                <a:srgbClr val="9A1DA7"/>
              </a:solidFill>
              <a:prstDash val="solid"/>
              <a:round/>
              <a:headEnd/>
              <a:tailEnd/>
            </a:ln>
          </p:spPr>
          <p:txBody>
            <a:bodyPr/>
            <a:lstStyle/>
            <a:p>
              <a:endParaRPr lang="fr-CA"/>
            </a:p>
          </p:txBody>
        </p:sp>
        <p:sp>
          <p:nvSpPr>
            <p:cNvPr id="45113" name="Freeform 56"/>
            <p:cNvSpPr>
              <a:spLocks/>
            </p:cNvSpPr>
            <p:nvPr/>
          </p:nvSpPr>
          <p:spPr bwMode="auto">
            <a:xfrm>
              <a:off x="3719" y="2551"/>
              <a:ext cx="930" cy="508"/>
            </a:xfrm>
            <a:custGeom>
              <a:avLst/>
              <a:gdLst>
                <a:gd name="T0" fmla="*/ 0 w 930"/>
                <a:gd name="T1" fmla="*/ 0 h 508"/>
                <a:gd name="T2" fmla="*/ 0 w 930"/>
                <a:gd name="T3" fmla="*/ 0 h 508"/>
                <a:gd name="T4" fmla="*/ 30 w 930"/>
                <a:gd name="T5" fmla="*/ 0 h 508"/>
                <a:gd name="T6" fmla="*/ 60 w 930"/>
                <a:gd name="T7" fmla="*/ 2 h 508"/>
                <a:gd name="T8" fmla="*/ 90 w 930"/>
                <a:gd name="T9" fmla="*/ 6 h 508"/>
                <a:gd name="T10" fmla="*/ 118 w 930"/>
                <a:gd name="T11" fmla="*/ 10 h 508"/>
                <a:gd name="T12" fmla="*/ 146 w 930"/>
                <a:gd name="T13" fmla="*/ 18 h 508"/>
                <a:gd name="T14" fmla="*/ 174 w 930"/>
                <a:gd name="T15" fmla="*/ 26 h 508"/>
                <a:gd name="T16" fmla="*/ 200 w 930"/>
                <a:gd name="T17" fmla="*/ 36 h 508"/>
                <a:gd name="T18" fmla="*/ 228 w 930"/>
                <a:gd name="T19" fmla="*/ 46 h 508"/>
                <a:gd name="T20" fmla="*/ 254 w 930"/>
                <a:gd name="T21" fmla="*/ 60 h 508"/>
                <a:gd name="T22" fmla="*/ 280 w 930"/>
                <a:gd name="T23" fmla="*/ 76 h 508"/>
                <a:gd name="T24" fmla="*/ 308 w 930"/>
                <a:gd name="T25" fmla="*/ 94 h 508"/>
                <a:gd name="T26" fmla="*/ 334 w 930"/>
                <a:gd name="T27" fmla="*/ 114 h 508"/>
                <a:gd name="T28" fmla="*/ 362 w 930"/>
                <a:gd name="T29" fmla="*/ 138 h 508"/>
                <a:gd name="T30" fmla="*/ 390 w 930"/>
                <a:gd name="T31" fmla="*/ 162 h 508"/>
                <a:gd name="T32" fmla="*/ 418 w 930"/>
                <a:gd name="T33" fmla="*/ 190 h 508"/>
                <a:gd name="T34" fmla="*/ 446 w 930"/>
                <a:gd name="T35" fmla="*/ 220 h 508"/>
                <a:gd name="T36" fmla="*/ 446 w 930"/>
                <a:gd name="T37" fmla="*/ 220 h 508"/>
                <a:gd name="T38" fmla="*/ 500 w 930"/>
                <a:gd name="T39" fmla="*/ 280 h 508"/>
                <a:gd name="T40" fmla="*/ 546 w 930"/>
                <a:gd name="T41" fmla="*/ 336 h 508"/>
                <a:gd name="T42" fmla="*/ 568 w 930"/>
                <a:gd name="T43" fmla="*/ 362 h 508"/>
                <a:gd name="T44" fmla="*/ 590 w 930"/>
                <a:gd name="T45" fmla="*/ 384 h 508"/>
                <a:gd name="T46" fmla="*/ 614 w 930"/>
                <a:gd name="T47" fmla="*/ 406 h 508"/>
                <a:gd name="T48" fmla="*/ 638 w 930"/>
                <a:gd name="T49" fmla="*/ 426 h 508"/>
                <a:gd name="T50" fmla="*/ 664 w 930"/>
                <a:gd name="T51" fmla="*/ 446 h 508"/>
                <a:gd name="T52" fmla="*/ 690 w 930"/>
                <a:gd name="T53" fmla="*/ 462 h 508"/>
                <a:gd name="T54" fmla="*/ 722 w 930"/>
                <a:gd name="T55" fmla="*/ 476 h 508"/>
                <a:gd name="T56" fmla="*/ 754 w 930"/>
                <a:gd name="T57" fmla="*/ 486 h 508"/>
                <a:gd name="T58" fmla="*/ 792 w 930"/>
                <a:gd name="T59" fmla="*/ 496 h 508"/>
                <a:gd name="T60" fmla="*/ 832 w 930"/>
                <a:gd name="T61" fmla="*/ 502 h 508"/>
                <a:gd name="T62" fmla="*/ 878 w 930"/>
                <a:gd name="T63" fmla="*/ 506 h 508"/>
                <a:gd name="T64" fmla="*/ 930 w 930"/>
                <a:gd name="T65" fmla="*/ 508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0" h="508">
                  <a:moveTo>
                    <a:pt x="0" y="0"/>
                  </a:moveTo>
                  <a:lnTo>
                    <a:pt x="0" y="0"/>
                  </a:lnTo>
                  <a:lnTo>
                    <a:pt x="30" y="0"/>
                  </a:lnTo>
                  <a:lnTo>
                    <a:pt x="60" y="2"/>
                  </a:lnTo>
                  <a:lnTo>
                    <a:pt x="90" y="6"/>
                  </a:lnTo>
                  <a:lnTo>
                    <a:pt x="118" y="10"/>
                  </a:lnTo>
                  <a:lnTo>
                    <a:pt x="146" y="18"/>
                  </a:lnTo>
                  <a:lnTo>
                    <a:pt x="174" y="26"/>
                  </a:lnTo>
                  <a:lnTo>
                    <a:pt x="200" y="36"/>
                  </a:lnTo>
                  <a:lnTo>
                    <a:pt x="228" y="46"/>
                  </a:lnTo>
                  <a:lnTo>
                    <a:pt x="254" y="60"/>
                  </a:lnTo>
                  <a:lnTo>
                    <a:pt x="280" y="76"/>
                  </a:lnTo>
                  <a:lnTo>
                    <a:pt x="308" y="94"/>
                  </a:lnTo>
                  <a:lnTo>
                    <a:pt x="334" y="114"/>
                  </a:lnTo>
                  <a:lnTo>
                    <a:pt x="362" y="138"/>
                  </a:lnTo>
                  <a:lnTo>
                    <a:pt x="390" y="162"/>
                  </a:lnTo>
                  <a:lnTo>
                    <a:pt x="418" y="190"/>
                  </a:lnTo>
                  <a:lnTo>
                    <a:pt x="446" y="220"/>
                  </a:lnTo>
                  <a:lnTo>
                    <a:pt x="500" y="280"/>
                  </a:lnTo>
                  <a:lnTo>
                    <a:pt x="546" y="336"/>
                  </a:lnTo>
                  <a:lnTo>
                    <a:pt x="568" y="362"/>
                  </a:lnTo>
                  <a:lnTo>
                    <a:pt x="590" y="384"/>
                  </a:lnTo>
                  <a:lnTo>
                    <a:pt x="614" y="406"/>
                  </a:lnTo>
                  <a:lnTo>
                    <a:pt x="638" y="426"/>
                  </a:lnTo>
                  <a:lnTo>
                    <a:pt x="664" y="446"/>
                  </a:lnTo>
                  <a:lnTo>
                    <a:pt x="690" y="462"/>
                  </a:lnTo>
                  <a:lnTo>
                    <a:pt x="722" y="476"/>
                  </a:lnTo>
                  <a:lnTo>
                    <a:pt x="754" y="486"/>
                  </a:lnTo>
                  <a:lnTo>
                    <a:pt x="792" y="496"/>
                  </a:lnTo>
                  <a:lnTo>
                    <a:pt x="832" y="502"/>
                  </a:lnTo>
                  <a:lnTo>
                    <a:pt x="878" y="506"/>
                  </a:lnTo>
                  <a:lnTo>
                    <a:pt x="930" y="508"/>
                  </a:lnTo>
                </a:path>
              </a:pathLst>
            </a:custGeom>
            <a:noFill/>
            <a:ln w="19050">
              <a:solidFill>
                <a:srgbClr val="9A1DA7"/>
              </a:solidFill>
              <a:prstDash val="solid"/>
              <a:round/>
              <a:headEnd/>
              <a:tailEnd/>
            </a:ln>
          </p:spPr>
          <p:txBody>
            <a:bodyPr/>
            <a:lstStyle/>
            <a:p>
              <a:endParaRPr lang="fr-CA"/>
            </a:p>
          </p:txBody>
        </p:sp>
        <p:sp>
          <p:nvSpPr>
            <p:cNvPr id="45114" name="Line 57"/>
            <p:cNvSpPr>
              <a:spLocks noChangeShapeType="1"/>
            </p:cNvSpPr>
            <p:nvPr/>
          </p:nvSpPr>
          <p:spPr bwMode="auto">
            <a:xfrm>
              <a:off x="3915" y="1723"/>
              <a:ext cx="144" cy="0"/>
            </a:xfrm>
            <a:prstGeom prst="line">
              <a:avLst/>
            </a:prstGeom>
            <a:noFill/>
            <a:ln w="19050">
              <a:solidFill>
                <a:srgbClr val="9A1DA7"/>
              </a:solidFill>
              <a:round/>
              <a:headEnd/>
              <a:tailEnd/>
            </a:ln>
          </p:spPr>
          <p:txBody>
            <a:bodyPr/>
            <a:lstStyle/>
            <a:p>
              <a:endParaRPr lang="fr-CA"/>
            </a:p>
          </p:txBody>
        </p:sp>
        <p:sp>
          <p:nvSpPr>
            <p:cNvPr id="45115" name="Freeform 58"/>
            <p:cNvSpPr>
              <a:spLocks/>
            </p:cNvSpPr>
            <p:nvPr/>
          </p:nvSpPr>
          <p:spPr bwMode="auto">
            <a:xfrm>
              <a:off x="615" y="2569"/>
              <a:ext cx="1566" cy="344"/>
            </a:xfrm>
            <a:custGeom>
              <a:avLst/>
              <a:gdLst>
                <a:gd name="T0" fmla="*/ 0 w 1566"/>
                <a:gd name="T1" fmla="*/ 326 h 344"/>
                <a:gd name="T2" fmla="*/ 0 w 1566"/>
                <a:gd name="T3" fmla="*/ 326 h 344"/>
                <a:gd name="T4" fmla="*/ 52 w 1566"/>
                <a:gd name="T5" fmla="*/ 334 h 344"/>
                <a:gd name="T6" fmla="*/ 78 w 1566"/>
                <a:gd name="T7" fmla="*/ 338 h 344"/>
                <a:gd name="T8" fmla="*/ 104 w 1566"/>
                <a:gd name="T9" fmla="*/ 338 h 344"/>
                <a:gd name="T10" fmla="*/ 128 w 1566"/>
                <a:gd name="T11" fmla="*/ 336 h 344"/>
                <a:gd name="T12" fmla="*/ 142 w 1566"/>
                <a:gd name="T13" fmla="*/ 332 h 344"/>
                <a:gd name="T14" fmla="*/ 156 w 1566"/>
                <a:gd name="T15" fmla="*/ 328 h 344"/>
                <a:gd name="T16" fmla="*/ 168 w 1566"/>
                <a:gd name="T17" fmla="*/ 322 h 344"/>
                <a:gd name="T18" fmla="*/ 182 w 1566"/>
                <a:gd name="T19" fmla="*/ 314 h 344"/>
                <a:gd name="T20" fmla="*/ 198 w 1566"/>
                <a:gd name="T21" fmla="*/ 306 h 344"/>
                <a:gd name="T22" fmla="*/ 212 w 1566"/>
                <a:gd name="T23" fmla="*/ 294 h 344"/>
                <a:gd name="T24" fmla="*/ 212 w 1566"/>
                <a:gd name="T25" fmla="*/ 294 h 344"/>
                <a:gd name="T26" fmla="*/ 242 w 1566"/>
                <a:gd name="T27" fmla="*/ 266 h 344"/>
                <a:gd name="T28" fmla="*/ 272 w 1566"/>
                <a:gd name="T29" fmla="*/ 236 h 344"/>
                <a:gd name="T30" fmla="*/ 300 w 1566"/>
                <a:gd name="T31" fmla="*/ 202 h 344"/>
                <a:gd name="T32" fmla="*/ 330 w 1566"/>
                <a:gd name="T33" fmla="*/ 168 h 344"/>
                <a:gd name="T34" fmla="*/ 384 w 1566"/>
                <a:gd name="T35" fmla="*/ 102 h 344"/>
                <a:gd name="T36" fmla="*/ 410 w 1566"/>
                <a:gd name="T37" fmla="*/ 74 h 344"/>
                <a:gd name="T38" fmla="*/ 434 w 1566"/>
                <a:gd name="T39" fmla="*/ 50 h 344"/>
                <a:gd name="T40" fmla="*/ 434 w 1566"/>
                <a:gd name="T41" fmla="*/ 50 h 344"/>
                <a:gd name="T42" fmla="*/ 456 w 1566"/>
                <a:gd name="T43" fmla="*/ 30 h 344"/>
                <a:gd name="T44" fmla="*/ 478 w 1566"/>
                <a:gd name="T45" fmla="*/ 14 h 344"/>
                <a:gd name="T46" fmla="*/ 488 w 1566"/>
                <a:gd name="T47" fmla="*/ 8 h 344"/>
                <a:gd name="T48" fmla="*/ 500 w 1566"/>
                <a:gd name="T49" fmla="*/ 4 h 344"/>
                <a:gd name="T50" fmla="*/ 510 w 1566"/>
                <a:gd name="T51" fmla="*/ 0 h 344"/>
                <a:gd name="T52" fmla="*/ 522 w 1566"/>
                <a:gd name="T53" fmla="*/ 0 h 344"/>
                <a:gd name="T54" fmla="*/ 534 w 1566"/>
                <a:gd name="T55" fmla="*/ 0 h 344"/>
                <a:gd name="T56" fmla="*/ 548 w 1566"/>
                <a:gd name="T57" fmla="*/ 2 h 344"/>
                <a:gd name="T58" fmla="*/ 562 w 1566"/>
                <a:gd name="T59" fmla="*/ 6 h 344"/>
                <a:gd name="T60" fmla="*/ 578 w 1566"/>
                <a:gd name="T61" fmla="*/ 12 h 344"/>
                <a:gd name="T62" fmla="*/ 596 w 1566"/>
                <a:gd name="T63" fmla="*/ 22 h 344"/>
                <a:gd name="T64" fmla="*/ 616 w 1566"/>
                <a:gd name="T65" fmla="*/ 32 h 344"/>
                <a:gd name="T66" fmla="*/ 660 w 1566"/>
                <a:gd name="T67" fmla="*/ 64 h 344"/>
                <a:gd name="T68" fmla="*/ 660 w 1566"/>
                <a:gd name="T69" fmla="*/ 64 h 344"/>
                <a:gd name="T70" fmla="*/ 708 w 1566"/>
                <a:gd name="T71" fmla="*/ 102 h 344"/>
                <a:gd name="T72" fmla="*/ 752 w 1566"/>
                <a:gd name="T73" fmla="*/ 140 h 344"/>
                <a:gd name="T74" fmla="*/ 800 w 1566"/>
                <a:gd name="T75" fmla="*/ 180 h 344"/>
                <a:gd name="T76" fmla="*/ 824 w 1566"/>
                <a:gd name="T77" fmla="*/ 200 h 344"/>
                <a:gd name="T78" fmla="*/ 850 w 1566"/>
                <a:gd name="T79" fmla="*/ 218 h 344"/>
                <a:gd name="T80" fmla="*/ 878 w 1566"/>
                <a:gd name="T81" fmla="*/ 236 h 344"/>
                <a:gd name="T82" fmla="*/ 908 w 1566"/>
                <a:gd name="T83" fmla="*/ 254 h 344"/>
                <a:gd name="T84" fmla="*/ 942 w 1566"/>
                <a:gd name="T85" fmla="*/ 270 h 344"/>
                <a:gd name="T86" fmla="*/ 976 w 1566"/>
                <a:gd name="T87" fmla="*/ 284 h 344"/>
                <a:gd name="T88" fmla="*/ 1016 w 1566"/>
                <a:gd name="T89" fmla="*/ 298 h 344"/>
                <a:gd name="T90" fmla="*/ 1058 w 1566"/>
                <a:gd name="T91" fmla="*/ 310 h 344"/>
                <a:gd name="T92" fmla="*/ 1104 w 1566"/>
                <a:gd name="T93" fmla="*/ 322 h 344"/>
                <a:gd name="T94" fmla="*/ 1154 w 1566"/>
                <a:gd name="T95" fmla="*/ 330 h 344"/>
                <a:gd name="T96" fmla="*/ 1154 w 1566"/>
                <a:gd name="T97" fmla="*/ 330 h 344"/>
                <a:gd name="T98" fmla="*/ 1204 w 1566"/>
                <a:gd name="T99" fmla="*/ 336 h 344"/>
                <a:gd name="T100" fmla="*/ 1250 w 1566"/>
                <a:gd name="T101" fmla="*/ 342 h 344"/>
                <a:gd name="T102" fmla="*/ 1290 w 1566"/>
                <a:gd name="T103" fmla="*/ 344 h 344"/>
                <a:gd name="T104" fmla="*/ 1328 w 1566"/>
                <a:gd name="T105" fmla="*/ 344 h 344"/>
                <a:gd name="T106" fmla="*/ 1362 w 1566"/>
                <a:gd name="T107" fmla="*/ 344 h 344"/>
                <a:gd name="T108" fmla="*/ 1392 w 1566"/>
                <a:gd name="T109" fmla="*/ 342 h 344"/>
                <a:gd name="T110" fmla="*/ 1418 w 1566"/>
                <a:gd name="T111" fmla="*/ 338 h 344"/>
                <a:gd name="T112" fmla="*/ 1442 w 1566"/>
                <a:gd name="T113" fmla="*/ 334 h 344"/>
                <a:gd name="T114" fmla="*/ 1484 w 1566"/>
                <a:gd name="T115" fmla="*/ 326 h 344"/>
                <a:gd name="T116" fmla="*/ 1516 w 1566"/>
                <a:gd name="T117" fmla="*/ 314 h 344"/>
                <a:gd name="T118" fmla="*/ 1542 w 1566"/>
                <a:gd name="T119" fmla="*/ 306 h 344"/>
                <a:gd name="T120" fmla="*/ 1566 w 1566"/>
                <a:gd name="T121" fmla="*/ 298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66" h="344">
                  <a:moveTo>
                    <a:pt x="0" y="326"/>
                  </a:moveTo>
                  <a:lnTo>
                    <a:pt x="0" y="326"/>
                  </a:lnTo>
                  <a:lnTo>
                    <a:pt x="52" y="334"/>
                  </a:lnTo>
                  <a:lnTo>
                    <a:pt x="78" y="338"/>
                  </a:lnTo>
                  <a:lnTo>
                    <a:pt x="104" y="338"/>
                  </a:lnTo>
                  <a:lnTo>
                    <a:pt x="128" y="336"/>
                  </a:lnTo>
                  <a:lnTo>
                    <a:pt x="142" y="332"/>
                  </a:lnTo>
                  <a:lnTo>
                    <a:pt x="156" y="328"/>
                  </a:lnTo>
                  <a:lnTo>
                    <a:pt x="168" y="322"/>
                  </a:lnTo>
                  <a:lnTo>
                    <a:pt x="182" y="314"/>
                  </a:lnTo>
                  <a:lnTo>
                    <a:pt x="198" y="306"/>
                  </a:lnTo>
                  <a:lnTo>
                    <a:pt x="212" y="294"/>
                  </a:lnTo>
                  <a:lnTo>
                    <a:pt x="242" y="266"/>
                  </a:lnTo>
                  <a:lnTo>
                    <a:pt x="272" y="236"/>
                  </a:lnTo>
                  <a:lnTo>
                    <a:pt x="300" y="202"/>
                  </a:lnTo>
                  <a:lnTo>
                    <a:pt x="330" y="168"/>
                  </a:lnTo>
                  <a:lnTo>
                    <a:pt x="384" y="102"/>
                  </a:lnTo>
                  <a:lnTo>
                    <a:pt x="410" y="74"/>
                  </a:lnTo>
                  <a:lnTo>
                    <a:pt x="434" y="50"/>
                  </a:lnTo>
                  <a:lnTo>
                    <a:pt x="456" y="30"/>
                  </a:lnTo>
                  <a:lnTo>
                    <a:pt x="478" y="14"/>
                  </a:lnTo>
                  <a:lnTo>
                    <a:pt x="488" y="8"/>
                  </a:lnTo>
                  <a:lnTo>
                    <a:pt x="500" y="4"/>
                  </a:lnTo>
                  <a:lnTo>
                    <a:pt x="510" y="0"/>
                  </a:lnTo>
                  <a:lnTo>
                    <a:pt x="522" y="0"/>
                  </a:lnTo>
                  <a:lnTo>
                    <a:pt x="534" y="0"/>
                  </a:lnTo>
                  <a:lnTo>
                    <a:pt x="548" y="2"/>
                  </a:lnTo>
                  <a:lnTo>
                    <a:pt x="562" y="6"/>
                  </a:lnTo>
                  <a:lnTo>
                    <a:pt x="578" y="12"/>
                  </a:lnTo>
                  <a:lnTo>
                    <a:pt x="596" y="22"/>
                  </a:lnTo>
                  <a:lnTo>
                    <a:pt x="616" y="32"/>
                  </a:lnTo>
                  <a:lnTo>
                    <a:pt x="660" y="64"/>
                  </a:lnTo>
                  <a:lnTo>
                    <a:pt x="708" y="102"/>
                  </a:lnTo>
                  <a:lnTo>
                    <a:pt x="752" y="140"/>
                  </a:lnTo>
                  <a:lnTo>
                    <a:pt x="800" y="180"/>
                  </a:lnTo>
                  <a:lnTo>
                    <a:pt x="824" y="200"/>
                  </a:lnTo>
                  <a:lnTo>
                    <a:pt x="850" y="218"/>
                  </a:lnTo>
                  <a:lnTo>
                    <a:pt x="878" y="236"/>
                  </a:lnTo>
                  <a:lnTo>
                    <a:pt x="908" y="254"/>
                  </a:lnTo>
                  <a:lnTo>
                    <a:pt x="942" y="270"/>
                  </a:lnTo>
                  <a:lnTo>
                    <a:pt x="976" y="284"/>
                  </a:lnTo>
                  <a:lnTo>
                    <a:pt x="1016" y="298"/>
                  </a:lnTo>
                  <a:lnTo>
                    <a:pt x="1058" y="310"/>
                  </a:lnTo>
                  <a:lnTo>
                    <a:pt x="1104" y="322"/>
                  </a:lnTo>
                  <a:lnTo>
                    <a:pt x="1154" y="330"/>
                  </a:lnTo>
                  <a:lnTo>
                    <a:pt x="1204" y="336"/>
                  </a:lnTo>
                  <a:lnTo>
                    <a:pt x="1250" y="342"/>
                  </a:lnTo>
                  <a:lnTo>
                    <a:pt x="1290" y="344"/>
                  </a:lnTo>
                  <a:lnTo>
                    <a:pt x="1328" y="344"/>
                  </a:lnTo>
                  <a:lnTo>
                    <a:pt x="1362" y="344"/>
                  </a:lnTo>
                  <a:lnTo>
                    <a:pt x="1392" y="342"/>
                  </a:lnTo>
                  <a:lnTo>
                    <a:pt x="1418" y="338"/>
                  </a:lnTo>
                  <a:lnTo>
                    <a:pt x="1442" y="334"/>
                  </a:lnTo>
                  <a:lnTo>
                    <a:pt x="1484" y="326"/>
                  </a:lnTo>
                  <a:lnTo>
                    <a:pt x="1516" y="314"/>
                  </a:lnTo>
                  <a:lnTo>
                    <a:pt x="1542" y="306"/>
                  </a:lnTo>
                  <a:lnTo>
                    <a:pt x="1566" y="298"/>
                  </a:lnTo>
                </a:path>
              </a:pathLst>
            </a:custGeom>
            <a:noFill/>
            <a:ln w="19050">
              <a:solidFill>
                <a:srgbClr val="3F379C"/>
              </a:solidFill>
              <a:prstDash val="solid"/>
              <a:round/>
              <a:headEnd/>
              <a:tailEnd/>
            </a:ln>
          </p:spPr>
          <p:txBody>
            <a:bodyPr/>
            <a:lstStyle/>
            <a:p>
              <a:endParaRPr lang="fr-CA"/>
            </a:p>
          </p:txBody>
        </p:sp>
        <p:sp>
          <p:nvSpPr>
            <p:cNvPr id="45116" name="Freeform 59"/>
            <p:cNvSpPr>
              <a:spLocks/>
            </p:cNvSpPr>
            <p:nvPr/>
          </p:nvSpPr>
          <p:spPr bwMode="auto">
            <a:xfrm>
              <a:off x="2179" y="1919"/>
              <a:ext cx="1458" cy="710"/>
            </a:xfrm>
            <a:custGeom>
              <a:avLst/>
              <a:gdLst>
                <a:gd name="T0" fmla="*/ 0 w 1458"/>
                <a:gd name="T1" fmla="*/ 710 h 710"/>
                <a:gd name="T2" fmla="*/ 0 w 1458"/>
                <a:gd name="T3" fmla="*/ 710 h 710"/>
                <a:gd name="T4" fmla="*/ 22 w 1458"/>
                <a:gd name="T5" fmla="*/ 694 h 710"/>
                <a:gd name="T6" fmla="*/ 22 w 1458"/>
                <a:gd name="T7" fmla="*/ 694 h 710"/>
                <a:gd name="T8" fmla="*/ 42 w 1458"/>
                <a:gd name="T9" fmla="*/ 680 h 710"/>
                <a:gd name="T10" fmla="*/ 66 w 1458"/>
                <a:gd name="T11" fmla="*/ 660 h 710"/>
                <a:gd name="T12" fmla="*/ 130 w 1458"/>
                <a:gd name="T13" fmla="*/ 606 h 710"/>
                <a:gd name="T14" fmla="*/ 292 w 1458"/>
                <a:gd name="T15" fmla="*/ 464 h 710"/>
                <a:gd name="T16" fmla="*/ 464 w 1458"/>
                <a:gd name="T17" fmla="*/ 312 h 710"/>
                <a:gd name="T18" fmla="*/ 538 w 1458"/>
                <a:gd name="T19" fmla="*/ 248 h 710"/>
                <a:gd name="T20" fmla="*/ 600 w 1458"/>
                <a:gd name="T21" fmla="*/ 198 h 710"/>
                <a:gd name="T22" fmla="*/ 600 w 1458"/>
                <a:gd name="T23" fmla="*/ 198 h 710"/>
                <a:gd name="T24" fmla="*/ 632 w 1458"/>
                <a:gd name="T25" fmla="*/ 176 h 710"/>
                <a:gd name="T26" fmla="*/ 670 w 1458"/>
                <a:gd name="T27" fmla="*/ 148 h 710"/>
                <a:gd name="T28" fmla="*/ 718 w 1458"/>
                <a:gd name="T29" fmla="*/ 118 h 710"/>
                <a:gd name="T30" fmla="*/ 772 w 1458"/>
                <a:gd name="T31" fmla="*/ 88 h 710"/>
                <a:gd name="T32" fmla="*/ 830 w 1458"/>
                <a:gd name="T33" fmla="*/ 60 h 710"/>
                <a:gd name="T34" fmla="*/ 862 w 1458"/>
                <a:gd name="T35" fmla="*/ 48 h 710"/>
                <a:gd name="T36" fmla="*/ 892 w 1458"/>
                <a:gd name="T37" fmla="*/ 36 h 710"/>
                <a:gd name="T38" fmla="*/ 926 w 1458"/>
                <a:gd name="T39" fmla="*/ 24 h 710"/>
                <a:gd name="T40" fmla="*/ 958 w 1458"/>
                <a:gd name="T41" fmla="*/ 16 h 710"/>
                <a:gd name="T42" fmla="*/ 992 w 1458"/>
                <a:gd name="T43" fmla="*/ 8 h 710"/>
                <a:gd name="T44" fmla="*/ 1024 w 1458"/>
                <a:gd name="T45" fmla="*/ 2 h 710"/>
                <a:gd name="T46" fmla="*/ 1058 w 1458"/>
                <a:gd name="T47" fmla="*/ 0 h 710"/>
                <a:gd name="T48" fmla="*/ 1092 w 1458"/>
                <a:gd name="T49" fmla="*/ 0 h 710"/>
                <a:gd name="T50" fmla="*/ 1124 w 1458"/>
                <a:gd name="T51" fmla="*/ 2 h 710"/>
                <a:gd name="T52" fmla="*/ 1156 w 1458"/>
                <a:gd name="T53" fmla="*/ 8 h 710"/>
                <a:gd name="T54" fmla="*/ 1188 w 1458"/>
                <a:gd name="T55" fmla="*/ 16 h 710"/>
                <a:gd name="T56" fmla="*/ 1220 w 1458"/>
                <a:gd name="T57" fmla="*/ 30 h 710"/>
                <a:gd name="T58" fmla="*/ 1250 w 1458"/>
                <a:gd name="T59" fmla="*/ 46 h 710"/>
                <a:gd name="T60" fmla="*/ 1280 w 1458"/>
                <a:gd name="T61" fmla="*/ 66 h 710"/>
                <a:gd name="T62" fmla="*/ 1308 w 1458"/>
                <a:gd name="T63" fmla="*/ 90 h 710"/>
                <a:gd name="T64" fmla="*/ 1334 w 1458"/>
                <a:gd name="T65" fmla="*/ 120 h 710"/>
                <a:gd name="T66" fmla="*/ 1360 w 1458"/>
                <a:gd name="T67" fmla="*/ 154 h 710"/>
                <a:gd name="T68" fmla="*/ 1384 w 1458"/>
                <a:gd name="T69" fmla="*/ 192 h 710"/>
                <a:gd name="T70" fmla="*/ 1406 w 1458"/>
                <a:gd name="T71" fmla="*/ 236 h 710"/>
                <a:gd name="T72" fmla="*/ 1424 w 1458"/>
                <a:gd name="T73" fmla="*/ 286 h 710"/>
                <a:gd name="T74" fmla="*/ 1442 w 1458"/>
                <a:gd name="T75" fmla="*/ 340 h 710"/>
                <a:gd name="T76" fmla="*/ 1458 w 1458"/>
                <a:gd name="T77" fmla="*/ 402 h 7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58" h="710">
                  <a:moveTo>
                    <a:pt x="0" y="710"/>
                  </a:moveTo>
                  <a:lnTo>
                    <a:pt x="0" y="710"/>
                  </a:lnTo>
                  <a:lnTo>
                    <a:pt x="22" y="694"/>
                  </a:lnTo>
                  <a:lnTo>
                    <a:pt x="42" y="680"/>
                  </a:lnTo>
                  <a:lnTo>
                    <a:pt x="66" y="660"/>
                  </a:lnTo>
                  <a:lnTo>
                    <a:pt x="130" y="606"/>
                  </a:lnTo>
                  <a:lnTo>
                    <a:pt x="292" y="464"/>
                  </a:lnTo>
                  <a:lnTo>
                    <a:pt x="464" y="312"/>
                  </a:lnTo>
                  <a:lnTo>
                    <a:pt x="538" y="248"/>
                  </a:lnTo>
                  <a:lnTo>
                    <a:pt x="600" y="198"/>
                  </a:lnTo>
                  <a:lnTo>
                    <a:pt x="632" y="176"/>
                  </a:lnTo>
                  <a:lnTo>
                    <a:pt x="670" y="148"/>
                  </a:lnTo>
                  <a:lnTo>
                    <a:pt x="718" y="118"/>
                  </a:lnTo>
                  <a:lnTo>
                    <a:pt x="772" y="88"/>
                  </a:lnTo>
                  <a:lnTo>
                    <a:pt x="830" y="60"/>
                  </a:lnTo>
                  <a:lnTo>
                    <a:pt x="862" y="48"/>
                  </a:lnTo>
                  <a:lnTo>
                    <a:pt x="892" y="36"/>
                  </a:lnTo>
                  <a:lnTo>
                    <a:pt x="926" y="24"/>
                  </a:lnTo>
                  <a:lnTo>
                    <a:pt x="958" y="16"/>
                  </a:lnTo>
                  <a:lnTo>
                    <a:pt x="992" y="8"/>
                  </a:lnTo>
                  <a:lnTo>
                    <a:pt x="1024" y="2"/>
                  </a:lnTo>
                  <a:lnTo>
                    <a:pt x="1058" y="0"/>
                  </a:lnTo>
                  <a:lnTo>
                    <a:pt x="1092" y="0"/>
                  </a:lnTo>
                  <a:lnTo>
                    <a:pt x="1124" y="2"/>
                  </a:lnTo>
                  <a:lnTo>
                    <a:pt x="1156" y="8"/>
                  </a:lnTo>
                  <a:lnTo>
                    <a:pt x="1188" y="16"/>
                  </a:lnTo>
                  <a:lnTo>
                    <a:pt x="1220" y="30"/>
                  </a:lnTo>
                  <a:lnTo>
                    <a:pt x="1250" y="46"/>
                  </a:lnTo>
                  <a:lnTo>
                    <a:pt x="1280" y="66"/>
                  </a:lnTo>
                  <a:lnTo>
                    <a:pt x="1308" y="90"/>
                  </a:lnTo>
                  <a:lnTo>
                    <a:pt x="1334" y="120"/>
                  </a:lnTo>
                  <a:lnTo>
                    <a:pt x="1360" y="154"/>
                  </a:lnTo>
                  <a:lnTo>
                    <a:pt x="1384" y="192"/>
                  </a:lnTo>
                  <a:lnTo>
                    <a:pt x="1406" y="236"/>
                  </a:lnTo>
                  <a:lnTo>
                    <a:pt x="1424" y="286"/>
                  </a:lnTo>
                  <a:lnTo>
                    <a:pt x="1442" y="340"/>
                  </a:lnTo>
                  <a:lnTo>
                    <a:pt x="1458" y="402"/>
                  </a:lnTo>
                </a:path>
              </a:pathLst>
            </a:custGeom>
            <a:noFill/>
            <a:ln w="19050">
              <a:solidFill>
                <a:srgbClr val="3F379C"/>
              </a:solidFill>
              <a:prstDash val="solid"/>
              <a:round/>
              <a:headEnd/>
              <a:tailEnd/>
            </a:ln>
          </p:spPr>
          <p:txBody>
            <a:bodyPr/>
            <a:lstStyle/>
            <a:p>
              <a:endParaRPr lang="fr-CA"/>
            </a:p>
          </p:txBody>
        </p:sp>
        <p:sp>
          <p:nvSpPr>
            <p:cNvPr id="45117" name="Freeform 60"/>
            <p:cNvSpPr>
              <a:spLocks/>
            </p:cNvSpPr>
            <p:nvPr/>
          </p:nvSpPr>
          <p:spPr bwMode="auto">
            <a:xfrm>
              <a:off x="2101" y="2629"/>
              <a:ext cx="78" cy="52"/>
            </a:xfrm>
            <a:custGeom>
              <a:avLst/>
              <a:gdLst>
                <a:gd name="T0" fmla="*/ 0 w 78"/>
                <a:gd name="T1" fmla="*/ 52 h 52"/>
                <a:gd name="T2" fmla="*/ 0 w 78"/>
                <a:gd name="T3" fmla="*/ 52 h 52"/>
                <a:gd name="T4" fmla="*/ 42 w 78"/>
                <a:gd name="T5" fmla="*/ 24 h 52"/>
                <a:gd name="T6" fmla="*/ 78 w 78"/>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52">
                  <a:moveTo>
                    <a:pt x="0" y="52"/>
                  </a:moveTo>
                  <a:lnTo>
                    <a:pt x="0" y="52"/>
                  </a:lnTo>
                  <a:lnTo>
                    <a:pt x="42" y="24"/>
                  </a:lnTo>
                  <a:lnTo>
                    <a:pt x="78" y="0"/>
                  </a:lnTo>
                </a:path>
              </a:pathLst>
            </a:custGeom>
            <a:noFill/>
            <a:ln w="19050">
              <a:solidFill>
                <a:srgbClr val="3F379C"/>
              </a:solidFill>
              <a:prstDash val="solid"/>
              <a:round/>
              <a:headEnd/>
              <a:tailEnd/>
            </a:ln>
          </p:spPr>
          <p:txBody>
            <a:bodyPr/>
            <a:lstStyle/>
            <a:p>
              <a:endParaRPr lang="fr-CA"/>
            </a:p>
          </p:txBody>
        </p:sp>
        <p:sp>
          <p:nvSpPr>
            <p:cNvPr id="45118" name="Freeform 61"/>
            <p:cNvSpPr>
              <a:spLocks/>
            </p:cNvSpPr>
            <p:nvPr/>
          </p:nvSpPr>
          <p:spPr bwMode="auto">
            <a:xfrm>
              <a:off x="1947" y="2721"/>
              <a:ext cx="80" cy="26"/>
            </a:xfrm>
            <a:custGeom>
              <a:avLst/>
              <a:gdLst>
                <a:gd name="T0" fmla="*/ 0 w 80"/>
                <a:gd name="T1" fmla="*/ 26 h 26"/>
                <a:gd name="T2" fmla="*/ 0 w 80"/>
                <a:gd name="T3" fmla="*/ 26 h 26"/>
                <a:gd name="T4" fmla="*/ 42 w 80"/>
                <a:gd name="T5" fmla="*/ 12 h 26"/>
                <a:gd name="T6" fmla="*/ 80 w 80"/>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26">
                  <a:moveTo>
                    <a:pt x="0" y="26"/>
                  </a:moveTo>
                  <a:lnTo>
                    <a:pt x="0" y="26"/>
                  </a:lnTo>
                  <a:lnTo>
                    <a:pt x="42" y="12"/>
                  </a:lnTo>
                  <a:lnTo>
                    <a:pt x="80" y="0"/>
                  </a:lnTo>
                </a:path>
              </a:pathLst>
            </a:custGeom>
            <a:noFill/>
            <a:ln w="19050">
              <a:solidFill>
                <a:srgbClr val="3F379C"/>
              </a:solidFill>
              <a:prstDash val="solid"/>
              <a:round/>
              <a:headEnd/>
              <a:tailEnd/>
            </a:ln>
          </p:spPr>
          <p:txBody>
            <a:bodyPr/>
            <a:lstStyle/>
            <a:p>
              <a:endParaRPr lang="fr-CA"/>
            </a:p>
          </p:txBody>
        </p:sp>
        <p:sp>
          <p:nvSpPr>
            <p:cNvPr id="45119" name="Freeform 62"/>
            <p:cNvSpPr>
              <a:spLocks/>
            </p:cNvSpPr>
            <p:nvPr/>
          </p:nvSpPr>
          <p:spPr bwMode="auto">
            <a:xfrm>
              <a:off x="1787" y="2767"/>
              <a:ext cx="76" cy="12"/>
            </a:xfrm>
            <a:custGeom>
              <a:avLst/>
              <a:gdLst>
                <a:gd name="T0" fmla="*/ 0 w 76"/>
                <a:gd name="T1" fmla="*/ 12 h 12"/>
                <a:gd name="T2" fmla="*/ 0 w 76"/>
                <a:gd name="T3" fmla="*/ 12 h 12"/>
                <a:gd name="T4" fmla="*/ 76 w 76"/>
                <a:gd name="T5" fmla="*/ 0 h 12"/>
                <a:gd name="T6" fmla="*/ 0 60000 65536"/>
                <a:gd name="T7" fmla="*/ 0 60000 65536"/>
                <a:gd name="T8" fmla="*/ 0 60000 65536"/>
              </a:gdLst>
              <a:ahLst/>
              <a:cxnLst>
                <a:cxn ang="T6">
                  <a:pos x="T0" y="T1"/>
                </a:cxn>
                <a:cxn ang="T7">
                  <a:pos x="T2" y="T3"/>
                </a:cxn>
                <a:cxn ang="T8">
                  <a:pos x="T4" y="T5"/>
                </a:cxn>
              </a:cxnLst>
              <a:rect l="0" t="0" r="r" b="b"/>
              <a:pathLst>
                <a:path w="76" h="12">
                  <a:moveTo>
                    <a:pt x="0" y="12"/>
                  </a:moveTo>
                  <a:lnTo>
                    <a:pt x="0" y="12"/>
                  </a:lnTo>
                  <a:lnTo>
                    <a:pt x="76" y="0"/>
                  </a:lnTo>
                </a:path>
              </a:pathLst>
            </a:custGeom>
            <a:noFill/>
            <a:ln w="19050">
              <a:solidFill>
                <a:srgbClr val="3F379C"/>
              </a:solidFill>
              <a:prstDash val="solid"/>
              <a:round/>
              <a:headEnd/>
              <a:tailEnd/>
            </a:ln>
          </p:spPr>
          <p:txBody>
            <a:bodyPr/>
            <a:lstStyle/>
            <a:p>
              <a:endParaRPr lang="fr-CA"/>
            </a:p>
          </p:txBody>
        </p:sp>
        <p:sp>
          <p:nvSpPr>
            <p:cNvPr id="45120" name="Freeform 63"/>
            <p:cNvSpPr>
              <a:spLocks/>
            </p:cNvSpPr>
            <p:nvPr/>
          </p:nvSpPr>
          <p:spPr bwMode="auto">
            <a:xfrm>
              <a:off x="1621" y="2789"/>
              <a:ext cx="80" cy="6"/>
            </a:xfrm>
            <a:custGeom>
              <a:avLst/>
              <a:gdLst>
                <a:gd name="T0" fmla="*/ 0 w 80"/>
                <a:gd name="T1" fmla="*/ 6 h 6"/>
                <a:gd name="T2" fmla="*/ 0 w 80"/>
                <a:gd name="T3" fmla="*/ 6 h 6"/>
                <a:gd name="T4" fmla="*/ 80 w 80"/>
                <a:gd name="T5" fmla="*/ 0 h 6"/>
                <a:gd name="T6" fmla="*/ 0 60000 65536"/>
                <a:gd name="T7" fmla="*/ 0 60000 65536"/>
                <a:gd name="T8" fmla="*/ 0 60000 65536"/>
              </a:gdLst>
              <a:ahLst/>
              <a:cxnLst>
                <a:cxn ang="T6">
                  <a:pos x="T0" y="T1"/>
                </a:cxn>
                <a:cxn ang="T7">
                  <a:pos x="T2" y="T3"/>
                </a:cxn>
                <a:cxn ang="T8">
                  <a:pos x="T4" y="T5"/>
                </a:cxn>
              </a:cxnLst>
              <a:rect l="0" t="0" r="r" b="b"/>
              <a:pathLst>
                <a:path w="80" h="6">
                  <a:moveTo>
                    <a:pt x="0" y="6"/>
                  </a:moveTo>
                  <a:lnTo>
                    <a:pt x="0" y="6"/>
                  </a:lnTo>
                  <a:lnTo>
                    <a:pt x="80" y="0"/>
                  </a:lnTo>
                </a:path>
              </a:pathLst>
            </a:custGeom>
            <a:noFill/>
            <a:ln w="19050">
              <a:solidFill>
                <a:srgbClr val="3F379C"/>
              </a:solidFill>
              <a:prstDash val="solid"/>
              <a:round/>
              <a:headEnd/>
              <a:tailEnd/>
            </a:ln>
          </p:spPr>
          <p:txBody>
            <a:bodyPr/>
            <a:lstStyle/>
            <a:p>
              <a:endParaRPr lang="fr-CA"/>
            </a:p>
          </p:txBody>
        </p:sp>
        <p:sp>
          <p:nvSpPr>
            <p:cNvPr id="45121" name="Freeform 64"/>
            <p:cNvSpPr>
              <a:spLocks/>
            </p:cNvSpPr>
            <p:nvPr/>
          </p:nvSpPr>
          <p:spPr bwMode="auto">
            <a:xfrm>
              <a:off x="1491" y="2799"/>
              <a:ext cx="48" cy="0"/>
            </a:xfrm>
            <a:custGeom>
              <a:avLst/>
              <a:gdLst>
                <a:gd name="T0" fmla="*/ 0 w 48"/>
                <a:gd name="T1" fmla="*/ 0 w 48"/>
                <a:gd name="T2" fmla="*/ 48 w 48"/>
                <a:gd name="T3" fmla="*/ 0 60000 65536"/>
                <a:gd name="T4" fmla="*/ 0 60000 65536"/>
                <a:gd name="T5" fmla="*/ 0 60000 65536"/>
              </a:gdLst>
              <a:ahLst/>
              <a:cxnLst>
                <a:cxn ang="T3">
                  <a:pos x="T0" y="0"/>
                </a:cxn>
                <a:cxn ang="T4">
                  <a:pos x="T1" y="0"/>
                </a:cxn>
                <a:cxn ang="T5">
                  <a:pos x="T2" y="0"/>
                </a:cxn>
              </a:cxnLst>
              <a:rect l="0" t="0" r="r" b="b"/>
              <a:pathLst>
                <a:path w="48">
                  <a:moveTo>
                    <a:pt x="0" y="0"/>
                  </a:moveTo>
                  <a:lnTo>
                    <a:pt x="0" y="0"/>
                  </a:lnTo>
                  <a:lnTo>
                    <a:pt x="48" y="0"/>
                  </a:lnTo>
                </a:path>
              </a:pathLst>
            </a:custGeom>
            <a:noFill/>
            <a:ln w="19050">
              <a:solidFill>
                <a:srgbClr val="3F379C"/>
              </a:solidFill>
              <a:prstDash val="solid"/>
              <a:round/>
              <a:headEnd/>
              <a:tailEnd/>
            </a:ln>
          </p:spPr>
          <p:txBody>
            <a:bodyPr/>
            <a:lstStyle/>
            <a:p>
              <a:endParaRPr lang="fr-CA"/>
            </a:p>
          </p:txBody>
        </p:sp>
        <p:sp>
          <p:nvSpPr>
            <p:cNvPr id="45122" name="Freeform 65"/>
            <p:cNvSpPr>
              <a:spLocks/>
            </p:cNvSpPr>
            <p:nvPr/>
          </p:nvSpPr>
          <p:spPr bwMode="auto">
            <a:xfrm>
              <a:off x="3719" y="2483"/>
              <a:ext cx="908" cy="576"/>
            </a:xfrm>
            <a:custGeom>
              <a:avLst/>
              <a:gdLst>
                <a:gd name="T0" fmla="*/ 0 w 908"/>
                <a:gd name="T1" fmla="*/ 0 h 576"/>
                <a:gd name="T2" fmla="*/ 82 w 908"/>
                <a:gd name="T3" fmla="*/ 16 h 576"/>
                <a:gd name="T4" fmla="*/ 160 w 908"/>
                <a:gd name="T5" fmla="*/ 40 h 576"/>
                <a:gd name="T6" fmla="*/ 232 w 908"/>
                <a:gd name="T7" fmla="*/ 68 h 576"/>
                <a:gd name="T8" fmla="*/ 296 w 908"/>
                <a:gd name="T9" fmla="*/ 100 h 576"/>
                <a:gd name="T10" fmla="*/ 394 w 908"/>
                <a:gd name="T11" fmla="*/ 158 h 576"/>
                <a:gd name="T12" fmla="*/ 444 w 908"/>
                <a:gd name="T13" fmla="*/ 192 h 576"/>
                <a:gd name="T14" fmla="*/ 474 w 908"/>
                <a:gd name="T15" fmla="*/ 214 h 576"/>
                <a:gd name="T16" fmla="*/ 484 w 908"/>
                <a:gd name="T17" fmla="*/ 216 h 576"/>
                <a:gd name="T18" fmla="*/ 496 w 908"/>
                <a:gd name="T19" fmla="*/ 210 h 576"/>
                <a:gd name="T20" fmla="*/ 510 w 908"/>
                <a:gd name="T21" fmla="*/ 200 h 576"/>
                <a:gd name="T22" fmla="*/ 526 w 908"/>
                <a:gd name="T23" fmla="*/ 196 h 576"/>
                <a:gd name="T24" fmla="*/ 540 w 908"/>
                <a:gd name="T25" fmla="*/ 200 h 576"/>
                <a:gd name="T26" fmla="*/ 544 w 908"/>
                <a:gd name="T27" fmla="*/ 218 h 576"/>
                <a:gd name="T28" fmla="*/ 540 w 908"/>
                <a:gd name="T29" fmla="*/ 250 h 576"/>
                <a:gd name="T30" fmla="*/ 536 w 908"/>
                <a:gd name="T31" fmla="*/ 314 h 576"/>
                <a:gd name="T32" fmla="*/ 540 w 908"/>
                <a:gd name="T33" fmla="*/ 336 h 576"/>
                <a:gd name="T34" fmla="*/ 544 w 908"/>
                <a:gd name="T35" fmla="*/ 340 h 576"/>
                <a:gd name="T36" fmla="*/ 548 w 908"/>
                <a:gd name="T37" fmla="*/ 340 h 576"/>
                <a:gd name="T38" fmla="*/ 562 w 908"/>
                <a:gd name="T39" fmla="*/ 322 h 576"/>
                <a:gd name="T40" fmla="*/ 582 w 908"/>
                <a:gd name="T41" fmla="*/ 290 h 576"/>
                <a:gd name="T42" fmla="*/ 594 w 908"/>
                <a:gd name="T43" fmla="*/ 282 h 576"/>
                <a:gd name="T44" fmla="*/ 598 w 908"/>
                <a:gd name="T45" fmla="*/ 284 h 576"/>
                <a:gd name="T46" fmla="*/ 602 w 908"/>
                <a:gd name="T47" fmla="*/ 294 h 576"/>
                <a:gd name="T48" fmla="*/ 606 w 908"/>
                <a:gd name="T49" fmla="*/ 334 h 576"/>
                <a:gd name="T50" fmla="*/ 610 w 908"/>
                <a:gd name="T51" fmla="*/ 352 h 576"/>
                <a:gd name="T52" fmla="*/ 612 w 908"/>
                <a:gd name="T53" fmla="*/ 352 h 576"/>
                <a:gd name="T54" fmla="*/ 616 w 908"/>
                <a:gd name="T55" fmla="*/ 342 h 576"/>
                <a:gd name="T56" fmla="*/ 622 w 908"/>
                <a:gd name="T57" fmla="*/ 316 h 576"/>
                <a:gd name="T58" fmla="*/ 626 w 908"/>
                <a:gd name="T59" fmla="*/ 274 h 576"/>
                <a:gd name="T60" fmla="*/ 632 w 908"/>
                <a:gd name="T61" fmla="*/ 262 h 576"/>
                <a:gd name="T62" fmla="*/ 638 w 908"/>
                <a:gd name="T63" fmla="*/ 258 h 576"/>
                <a:gd name="T64" fmla="*/ 644 w 908"/>
                <a:gd name="T65" fmla="*/ 256 h 576"/>
                <a:gd name="T66" fmla="*/ 650 w 908"/>
                <a:gd name="T67" fmla="*/ 268 h 576"/>
                <a:gd name="T68" fmla="*/ 648 w 908"/>
                <a:gd name="T69" fmla="*/ 328 h 576"/>
                <a:gd name="T70" fmla="*/ 644 w 908"/>
                <a:gd name="T71" fmla="*/ 382 h 576"/>
                <a:gd name="T72" fmla="*/ 646 w 908"/>
                <a:gd name="T73" fmla="*/ 434 h 576"/>
                <a:gd name="T74" fmla="*/ 650 w 908"/>
                <a:gd name="T75" fmla="*/ 442 h 576"/>
                <a:gd name="T76" fmla="*/ 656 w 908"/>
                <a:gd name="T77" fmla="*/ 434 h 576"/>
                <a:gd name="T78" fmla="*/ 666 w 908"/>
                <a:gd name="T79" fmla="*/ 410 h 576"/>
                <a:gd name="T80" fmla="*/ 680 w 908"/>
                <a:gd name="T81" fmla="*/ 384 h 576"/>
                <a:gd name="T82" fmla="*/ 684 w 908"/>
                <a:gd name="T83" fmla="*/ 384 h 576"/>
                <a:gd name="T84" fmla="*/ 688 w 908"/>
                <a:gd name="T85" fmla="*/ 402 h 576"/>
                <a:gd name="T86" fmla="*/ 688 w 908"/>
                <a:gd name="T87" fmla="*/ 434 h 576"/>
                <a:gd name="T88" fmla="*/ 692 w 908"/>
                <a:gd name="T89" fmla="*/ 462 h 576"/>
                <a:gd name="T90" fmla="*/ 700 w 908"/>
                <a:gd name="T91" fmla="*/ 462 h 576"/>
                <a:gd name="T92" fmla="*/ 706 w 908"/>
                <a:gd name="T93" fmla="*/ 456 h 576"/>
                <a:gd name="T94" fmla="*/ 718 w 908"/>
                <a:gd name="T95" fmla="*/ 438 h 576"/>
                <a:gd name="T96" fmla="*/ 722 w 908"/>
                <a:gd name="T97" fmla="*/ 440 h 576"/>
                <a:gd name="T98" fmla="*/ 724 w 908"/>
                <a:gd name="T99" fmla="*/ 466 h 576"/>
                <a:gd name="T100" fmla="*/ 726 w 908"/>
                <a:gd name="T101" fmla="*/ 490 h 576"/>
                <a:gd name="T102" fmla="*/ 732 w 908"/>
                <a:gd name="T103" fmla="*/ 512 h 576"/>
                <a:gd name="T104" fmla="*/ 736 w 908"/>
                <a:gd name="T105" fmla="*/ 514 h 576"/>
                <a:gd name="T106" fmla="*/ 740 w 908"/>
                <a:gd name="T107" fmla="*/ 508 h 576"/>
                <a:gd name="T108" fmla="*/ 752 w 908"/>
                <a:gd name="T109" fmla="*/ 494 h 576"/>
                <a:gd name="T110" fmla="*/ 756 w 908"/>
                <a:gd name="T111" fmla="*/ 496 h 576"/>
                <a:gd name="T112" fmla="*/ 762 w 908"/>
                <a:gd name="T113" fmla="*/ 502 h 576"/>
                <a:gd name="T114" fmla="*/ 786 w 908"/>
                <a:gd name="T115" fmla="*/ 528 h 576"/>
                <a:gd name="T116" fmla="*/ 820 w 908"/>
                <a:gd name="T117" fmla="*/ 552 h 576"/>
                <a:gd name="T118" fmla="*/ 872 w 908"/>
                <a:gd name="T119" fmla="*/ 570 h 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8" h="576">
                  <a:moveTo>
                    <a:pt x="0" y="0"/>
                  </a:moveTo>
                  <a:lnTo>
                    <a:pt x="0" y="0"/>
                  </a:lnTo>
                  <a:lnTo>
                    <a:pt x="42" y="8"/>
                  </a:lnTo>
                  <a:lnTo>
                    <a:pt x="82" y="16"/>
                  </a:lnTo>
                  <a:lnTo>
                    <a:pt x="122" y="26"/>
                  </a:lnTo>
                  <a:lnTo>
                    <a:pt x="160" y="40"/>
                  </a:lnTo>
                  <a:lnTo>
                    <a:pt x="198" y="54"/>
                  </a:lnTo>
                  <a:lnTo>
                    <a:pt x="232" y="68"/>
                  </a:lnTo>
                  <a:lnTo>
                    <a:pt x="266" y="84"/>
                  </a:lnTo>
                  <a:lnTo>
                    <a:pt x="296" y="100"/>
                  </a:lnTo>
                  <a:lnTo>
                    <a:pt x="350" y="130"/>
                  </a:lnTo>
                  <a:lnTo>
                    <a:pt x="394" y="158"/>
                  </a:lnTo>
                  <a:lnTo>
                    <a:pt x="444" y="192"/>
                  </a:lnTo>
                  <a:lnTo>
                    <a:pt x="462" y="204"/>
                  </a:lnTo>
                  <a:lnTo>
                    <a:pt x="474" y="214"/>
                  </a:lnTo>
                  <a:lnTo>
                    <a:pt x="480" y="216"/>
                  </a:lnTo>
                  <a:lnTo>
                    <a:pt x="484" y="216"/>
                  </a:lnTo>
                  <a:lnTo>
                    <a:pt x="490" y="214"/>
                  </a:lnTo>
                  <a:lnTo>
                    <a:pt x="496" y="210"/>
                  </a:lnTo>
                  <a:lnTo>
                    <a:pt x="510" y="200"/>
                  </a:lnTo>
                  <a:lnTo>
                    <a:pt x="518" y="196"/>
                  </a:lnTo>
                  <a:lnTo>
                    <a:pt x="526" y="196"/>
                  </a:lnTo>
                  <a:lnTo>
                    <a:pt x="534" y="196"/>
                  </a:lnTo>
                  <a:lnTo>
                    <a:pt x="540" y="200"/>
                  </a:lnTo>
                  <a:lnTo>
                    <a:pt x="542" y="208"/>
                  </a:lnTo>
                  <a:lnTo>
                    <a:pt x="544" y="218"/>
                  </a:lnTo>
                  <a:lnTo>
                    <a:pt x="540" y="250"/>
                  </a:lnTo>
                  <a:lnTo>
                    <a:pt x="538" y="294"/>
                  </a:lnTo>
                  <a:lnTo>
                    <a:pt x="536" y="314"/>
                  </a:lnTo>
                  <a:lnTo>
                    <a:pt x="538" y="330"/>
                  </a:lnTo>
                  <a:lnTo>
                    <a:pt x="540" y="336"/>
                  </a:lnTo>
                  <a:lnTo>
                    <a:pt x="542" y="340"/>
                  </a:lnTo>
                  <a:lnTo>
                    <a:pt x="544" y="340"/>
                  </a:lnTo>
                  <a:lnTo>
                    <a:pt x="548" y="340"/>
                  </a:lnTo>
                  <a:lnTo>
                    <a:pt x="554" y="332"/>
                  </a:lnTo>
                  <a:lnTo>
                    <a:pt x="562" y="322"/>
                  </a:lnTo>
                  <a:lnTo>
                    <a:pt x="576" y="300"/>
                  </a:lnTo>
                  <a:lnTo>
                    <a:pt x="582" y="290"/>
                  </a:lnTo>
                  <a:lnTo>
                    <a:pt x="588" y="284"/>
                  </a:lnTo>
                  <a:lnTo>
                    <a:pt x="594" y="282"/>
                  </a:lnTo>
                  <a:lnTo>
                    <a:pt x="596" y="282"/>
                  </a:lnTo>
                  <a:lnTo>
                    <a:pt x="598" y="284"/>
                  </a:lnTo>
                  <a:lnTo>
                    <a:pt x="602" y="294"/>
                  </a:lnTo>
                  <a:lnTo>
                    <a:pt x="604" y="306"/>
                  </a:lnTo>
                  <a:lnTo>
                    <a:pt x="606" y="334"/>
                  </a:lnTo>
                  <a:lnTo>
                    <a:pt x="608" y="346"/>
                  </a:lnTo>
                  <a:lnTo>
                    <a:pt x="610" y="352"/>
                  </a:lnTo>
                  <a:lnTo>
                    <a:pt x="612" y="352"/>
                  </a:lnTo>
                  <a:lnTo>
                    <a:pt x="616" y="342"/>
                  </a:lnTo>
                  <a:lnTo>
                    <a:pt x="620" y="328"/>
                  </a:lnTo>
                  <a:lnTo>
                    <a:pt x="622" y="316"/>
                  </a:lnTo>
                  <a:lnTo>
                    <a:pt x="624" y="292"/>
                  </a:lnTo>
                  <a:lnTo>
                    <a:pt x="626" y="274"/>
                  </a:lnTo>
                  <a:lnTo>
                    <a:pt x="628" y="268"/>
                  </a:lnTo>
                  <a:lnTo>
                    <a:pt x="632" y="262"/>
                  </a:lnTo>
                  <a:lnTo>
                    <a:pt x="638" y="258"/>
                  </a:lnTo>
                  <a:lnTo>
                    <a:pt x="642" y="256"/>
                  </a:lnTo>
                  <a:lnTo>
                    <a:pt x="644" y="256"/>
                  </a:lnTo>
                  <a:lnTo>
                    <a:pt x="648" y="260"/>
                  </a:lnTo>
                  <a:lnTo>
                    <a:pt x="650" y="268"/>
                  </a:lnTo>
                  <a:lnTo>
                    <a:pt x="650" y="282"/>
                  </a:lnTo>
                  <a:lnTo>
                    <a:pt x="648" y="328"/>
                  </a:lnTo>
                  <a:lnTo>
                    <a:pt x="644" y="382"/>
                  </a:lnTo>
                  <a:lnTo>
                    <a:pt x="644" y="422"/>
                  </a:lnTo>
                  <a:lnTo>
                    <a:pt x="646" y="434"/>
                  </a:lnTo>
                  <a:lnTo>
                    <a:pt x="648" y="440"/>
                  </a:lnTo>
                  <a:lnTo>
                    <a:pt x="650" y="442"/>
                  </a:lnTo>
                  <a:lnTo>
                    <a:pt x="650" y="440"/>
                  </a:lnTo>
                  <a:lnTo>
                    <a:pt x="656" y="434"/>
                  </a:lnTo>
                  <a:lnTo>
                    <a:pt x="666" y="410"/>
                  </a:lnTo>
                  <a:lnTo>
                    <a:pt x="676" y="390"/>
                  </a:lnTo>
                  <a:lnTo>
                    <a:pt x="680" y="384"/>
                  </a:lnTo>
                  <a:lnTo>
                    <a:pt x="682" y="384"/>
                  </a:lnTo>
                  <a:lnTo>
                    <a:pt x="684" y="384"/>
                  </a:lnTo>
                  <a:lnTo>
                    <a:pt x="686" y="388"/>
                  </a:lnTo>
                  <a:lnTo>
                    <a:pt x="688" y="402"/>
                  </a:lnTo>
                  <a:lnTo>
                    <a:pt x="688" y="434"/>
                  </a:lnTo>
                  <a:lnTo>
                    <a:pt x="690" y="456"/>
                  </a:lnTo>
                  <a:lnTo>
                    <a:pt x="692" y="462"/>
                  </a:lnTo>
                  <a:lnTo>
                    <a:pt x="696" y="464"/>
                  </a:lnTo>
                  <a:lnTo>
                    <a:pt x="700" y="462"/>
                  </a:lnTo>
                  <a:lnTo>
                    <a:pt x="706" y="456"/>
                  </a:lnTo>
                  <a:lnTo>
                    <a:pt x="716" y="442"/>
                  </a:lnTo>
                  <a:lnTo>
                    <a:pt x="718" y="438"/>
                  </a:lnTo>
                  <a:lnTo>
                    <a:pt x="720" y="438"/>
                  </a:lnTo>
                  <a:lnTo>
                    <a:pt x="722" y="440"/>
                  </a:lnTo>
                  <a:lnTo>
                    <a:pt x="724" y="446"/>
                  </a:lnTo>
                  <a:lnTo>
                    <a:pt x="724" y="466"/>
                  </a:lnTo>
                  <a:lnTo>
                    <a:pt x="726" y="490"/>
                  </a:lnTo>
                  <a:lnTo>
                    <a:pt x="730" y="508"/>
                  </a:lnTo>
                  <a:lnTo>
                    <a:pt x="732" y="512"/>
                  </a:lnTo>
                  <a:lnTo>
                    <a:pt x="734" y="516"/>
                  </a:lnTo>
                  <a:lnTo>
                    <a:pt x="736" y="514"/>
                  </a:lnTo>
                  <a:lnTo>
                    <a:pt x="740" y="508"/>
                  </a:lnTo>
                  <a:lnTo>
                    <a:pt x="748" y="498"/>
                  </a:lnTo>
                  <a:lnTo>
                    <a:pt x="752" y="494"/>
                  </a:lnTo>
                  <a:lnTo>
                    <a:pt x="754" y="494"/>
                  </a:lnTo>
                  <a:lnTo>
                    <a:pt x="756" y="496"/>
                  </a:lnTo>
                  <a:lnTo>
                    <a:pt x="762" y="502"/>
                  </a:lnTo>
                  <a:lnTo>
                    <a:pt x="776" y="518"/>
                  </a:lnTo>
                  <a:lnTo>
                    <a:pt x="786" y="528"/>
                  </a:lnTo>
                  <a:lnTo>
                    <a:pt x="802" y="540"/>
                  </a:lnTo>
                  <a:lnTo>
                    <a:pt x="820" y="552"/>
                  </a:lnTo>
                  <a:lnTo>
                    <a:pt x="844" y="562"/>
                  </a:lnTo>
                  <a:lnTo>
                    <a:pt x="872" y="570"/>
                  </a:lnTo>
                  <a:lnTo>
                    <a:pt x="908" y="576"/>
                  </a:lnTo>
                </a:path>
              </a:pathLst>
            </a:custGeom>
            <a:noFill/>
            <a:ln w="19050">
              <a:solidFill>
                <a:srgbClr val="3F379C"/>
              </a:solidFill>
              <a:prstDash val="solid"/>
              <a:round/>
              <a:headEnd/>
              <a:tailEnd/>
            </a:ln>
          </p:spPr>
          <p:txBody>
            <a:bodyPr/>
            <a:lstStyle/>
            <a:p>
              <a:endParaRPr lang="fr-CA"/>
            </a:p>
          </p:txBody>
        </p:sp>
        <p:sp>
          <p:nvSpPr>
            <p:cNvPr id="45123" name="Line 66"/>
            <p:cNvSpPr>
              <a:spLocks noChangeShapeType="1"/>
            </p:cNvSpPr>
            <p:nvPr/>
          </p:nvSpPr>
          <p:spPr bwMode="auto">
            <a:xfrm>
              <a:off x="3919" y="1883"/>
              <a:ext cx="140" cy="0"/>
            </a:xfrm>
            <a:prstGeom prst="line">
              <a:avLst/>
            </a:prstGeom>
            <a:noFill/>
            <a:ln w="19050">
              <a:solidFill>
                <a:srgbClr val="3F379C"/>
              </a:solidFill>
              <a:round/>
              <a:headEnd/>
              <a:tailEnd/>
            </a:ln>
          </p:spPr>
          <p:txBody>
            <a:bodyPr/>
            <a:lstStyle/>
            <a:p>
              <a:endParaRPr lang="fr-CA"/>
            </a:p>
          </p:txBody>
        </p:sp>
        <p:sp>
          <p:nvSpPr>
            <p:cNvPr id="45124" name="Line 67"/>
            <p:cNvSpPr>
              <a:spLocks noChangeShapeType="1"/>
            </p:cNvSpPr>
            <p:nvPr/>
          </p:nvSpPr>
          <p:spPr bwMode="auto">
            <a:xfrm>
              <a:off x="613" y="3061"/>
              <a:ext cx="4612" cy="0"/>
            </a:xfrm>
            <a:prstGeom prst="line">
              <a:avLst/>
            </a:prstGeom>
            <a:noFill/>
            <a:ln w="12700">
              <a:solidFill>
                <a:srgbClr val="002060"/>
              </a:solidFill>
              <a:round/>
              <a:headEnd/>
              <a:tailEnd/>
            </a:ln>
          </p:spPr>
          <p:txBody>
            <a:bodyPr/>
            <a:lstStyle/>
            <a:p>
              <a:endParaRPr lang="fr-CA"/>
            </a:p>
          </p:txBody>
        </p:sp>
        <p:sp>
          <p:nvSpPr>
            <p:cNvPr id="45125" name="Line 68"/>
            <p:cNvSpPr>
              <a:spLocks noChangeShapeType="1"/>
            </p:cNvSpPr>
            <p:nvPr/>
          </p:nvSpPr>
          <p:spPr bwMode="auto">
            <a:xfrm>
              <a:off x="933" y="3003"/>
              <a:ext cx="0" cy="110"/>
            </a:xfrm>
            <a:prstGeom prst="line">
              <a:avLst/>
            </a:prstGeom>
            <a:noFill/>
            <a:ln w="9525">
              <a:solidFill>
                <a:srgbClr val="002060"/>
              </a:solidFill>
              <a:round/>
              <a:headEnd/>
              <a:tailEnd/>
            </a:ln>
          </p:spPr>
          <p:txBody>
            <a:bodyPr/>
            <a:lstStyle/>
            <a:p>
              <a:endParaRPr lang="fr-CA"/>
            </a:p>
          </p:txBody>
        </p:sp>
        <p:sp>
          <p:nvSpPr>
            <p:cNvPr id="45126" name="Line 69"/>
            <p:cNvSpPr>
              <a:spLocks noChangeShapeType="1"/>
            </p:cNvSpPr>
            <p:nvPr/>
          </p:nvSpPr>
          <p:spPr bwMode="auto">
            <a:xfrm>
              <a:off x="1241" y="3003"/>
              <a:ext cx="0" cy="110"/>
            </a:xfrm>
            <a:prstGeom prst="line">
              <a:avLst/>
            </a:prstGeom>
            <a:noFill/>
            <a:ln w="9525">
              <a:solidFill>
                <a:srgbClr val="002060"/>
              </a:solidFill>
              <a:round/>
              <a:headEnd/>
              <a:tailEnd/>
            </a:ln>
          </p:spPr>
          <p:txBody>
            <a:bodyPr/>
            <a:lstStyle/>
            <a:p>
              <a:endParaRPr lang="fr-CA"/>
            </a:p>
          </p:txBody>
        </p:sp>
        <p:sp>
          <p:nvSpPr>
            <p:cNvPr id="45127" name="Line 70"/>
            <p:cNvSpPr>
              <a:spLocks noChangeShapeType="1"/>
            </p:cNvSpPr>
            <p:nvPr/>
          </p:nvSpPr>
          <p:spPr bwMode="auto">
            <a:xfrm>
              <a:off x="1555" y="3003"/>
              <a:ext cx="0" cy="110"/>
            </a:xfrm>
            <a:prstGeom prst="line">
              <a:avLst/>
            </a:prstGeom>
            <a:noFill/>
            <a:ln w="9525">
              <a:solidFill>
                <a:srgbClr val="002060"/>
              </a:solidFill>
              <a:round/>
              <a:headEnd/>
              <a:tailEnd/>
            </a:ln>
          </p:spPr>
          <p:txBody>
            <a:bodyPr/>
            <a:lstStyle/>
            <a:p>
              <a:endParaRPr lang="fr-CA"/>
            </a:p>
          </p:txBody>
        </p:sp>
        <p:sp>
          <p:nvSpPr>
            <p:cNvPr id="45128" name="Line 71"/>
            <p:cNvSpPr>
              <a:spLocks noChangeShapeType="1"/>
            </p:cNvSpPr>
            <p:nvPr/>
          </p:nvSpPr>
          <p:spPr bwMode="auto">
            <a:xfrm>
              <a:off x="1859" y="3003"/>
              <a:ext cx="0" cy="110"/>
            </a:xfrm>
            <a:prstGeom prst="line">
              <a:avLst/>
            </a:prstGeom>
            <a:noFill/>
            <a:ln w="9525">
              <a:solidFill>
                <a:srgbClr val="002060"/>
              </a:solidFill>
              <a:round/>
              <a:headEnd/>
              <a:tailEnd/>
            </a:ln>
          </p:spPr>
          <p:txBody>
            <a:bodyPr/>
            <a:lstStyle/>
            <a:p>
              <a:endParaRPr lang="fr-CA"/>
            </a:p>
          </p:txBody>
        </p:sp>
        <p:sp>
          <p:nvSpPr>
            <p:cNvPr id="45129" name="Line 72"/>
            <p:cNvSpPr>
              <a:spLocks noChangeShapeType="1"/>
            </p:cNvSpPr>
            <p:nvPr/>
          </p:nvSpPr>
          <p:spPr bwMode="auto">
            <a:xfrm>
              <a:off x="2277" y="3003"/>
              <a:ext cx="0" cy="110"/>
            </a:xfrm>
            <a:prstGeom prst="line">
              <a:avLst/>
            </a:prstGeom>
            <a:noFill/>
            <a:ln w="9525">
              <a:solidFill>
                <a:srgbClr val="002060"/>
              </a:solidFill>
              <a:round/>
              <a:headEnd/>
              <a:tailEnd/>
            </a:ln>
          </p:spPr>
          <p:txBody>
            <a:bodyPr/>
            <a:lstStyle/>
            <a:p>
              <a:endParaRPr lang="fr-CA"/>
            </a:p>
          </p:txBody>
        </p:sp>
        <p:sp>
          <p:nvSpPr>
            <p:cNvPr id="45130" name="Line 73"/>
            <p:cNvSpPr>
              <a:spLocks noChangeShapeType="1"/>
            </p:cNvSpPr>
            <p:nvPr/>
          </p:nvSpPr>
          <p:spPr bwMode="auto">
            <a:xfrm>
              <a:off x="2421" y="3003"/>
              <a:ext cx="0" cy="110"/>
            </a:xfrm>
            <a:prstGeom prst="line">
              <a:avLst/>
            </a:prstGeom>
            <a:noFill/>
            <a:ln w="9525">
              <a:solidFill>
                <a:srgbClr val="002060"/>
              </a:solidFill>
              <a:round/>
              <a:headEnd/>
              <a:tailEnd/>
            </a:ln>
          </p:spPr>
          <p:txBody>
            <a:bodyPr/>
            <a:lstStyle/>
            <a:p>
              <a:endParaRPr lang="fr-CA"/>
            </a:p>
          </p:txBody>
        </p:sp>
        <p:sp>
          <p:nvSpPr>
            <p:cNvPr id="45131" name="Line 74"/>
            <p:cNvSpPr>
              <a:spLocks noChangeShapeType="1"/>
            </p:cNvSpPr>
            <p:nvPr/>
          </p:nvSpPr>
          <p:spPr bwMode="auto">
            <a:xfrm>
              <a:off x="2565" y="3003"/>
              <a:ext cx="0" cy="110"/>
            </a:xfrm>
            <a:prstGeom prst="line">
              <a:avLst/>
            </a:prstGeom>
            <a:noFill/>
            <a:ln w="9525">
              <a:solidFill>
                <a:srgbClr val="002060"/>
              </a:solidFill>
              <a:round/>
              <a:headEnd/>
              <a:tailEnd/>
            </a:ln>
          </p:spPr>
          <p:txBody>
            <a:bodyPr/>
            <a:lstStyle/>
            <a:p>
              <a:endParaRPr lang="fr-CA"/>
            </a:p>
          </p:txBody>
        </p:sp>
        <p:sp>
          <p:nvSpPr>
            <p:cNvPr id="45132" name="Line 75"/>
            <p:cNvSpPr>
              <a:spLocks noChangeShapeType="1"/>
            </p:cNvSpPr>
            <p:nvPr/>
          </p:nvSpPr>
          <p:spPr bwMode="auto">
            <a:xfrm>
              <a:off x="2719" y="3003"/>
              <a:ext cx="0" cy="110"/>
            </a:xfrm>
            <a:prstGeom prst="line">
              <a:avLst/>
            </a:prstGeom>
            <a:noFill/>
            <a:ln w="9525">
              <a:solidFill>
                <a:srgbClr val="002060"/>
              </a:solidFill>
              <a:round/>
              <a:headEnd/>
              <a:tailEnd/>
            </a:ln>
          </p:spPr>
          <p:txBody>
            <a:bodyPr/>
            <a:lstStyle/>
            <a:p>
              <a:endParaRPr lang="fr-CA"/>
            </a:p>
          </p:txBody>
        </p:sp>
        <p:sp>
          <p:nvSpPr>
            <p:cNvPr id="45133" name="Line 76"/>
            <p:cNvSpPr>
              <a:spLocks noChangeShapeType="1"/>
            </p:cNvSpPr>
            <p:nvPr/>
          </p:nvSpPr>
          <p:spPr bwMode="auto">
            <a:xfrm>
              <a:off x="2873" y="3003"/>
              <a:ext cx="0" cy="110"/>
            </a:xfrm>
            <a:prstGeom prst="line">
              <a:avLst/>
            </a:prstGeom>
            <a:noFill/>
            <a:ln w="9525">
              <a:solidFill>
                <a:srgbClr val="002060"/>
              </a:solidFill>
              <a:round/>
              <a:headEnd/>
              <a:tailEnd/>
            </a:ln>
          </p:spPr>
          <p:txBody>
            <a:bodyPr/>
            <a:lstStyle/>
            <a:p>
              <a:endParaRPr lang="fr-CA"/>
            </a:p>
          </p:txBody>
        </p:sp>
        <p:sp>
          <p:nvSpPr>
            <p:cNvPr id="45134" name="Line 77"/>
            <p:cNvSpPr>
              <a:spLocks noChangeShapeType="1"/>
            </p:cNvSpPr>
            <p:nvPr/>
          </p:nvSpPr>
          <p:spPr bwMode="auto">
            <a:xfrm>
              <a:off x="3027" y="3003"/>
              <a:ext cx="0" cy="110"/>
            </a:xfrm>
            <a:prstGeom prst="line">
              <a:avLst/>
            </a:prstGeom>
            <a:noFill/>
            <a:ln w="9525">
              <a:solidFill>
                <a:srgbClr val="002060"/>
              </a:solidFill>
              <a:round/>
              <a:headEnd/>
              <a:tailEnd/>
            </a:ln>
          </p:spPr>
          <p:txBody>
            <a:bodyPr/>
            <a:lstStyle/>
            <a:p>
              <a:endParaRPr lang="fr-CA"/>
            </a:p>
          </p:txBody>
        </p:sp>
        <p:sp>
          <p:nvSpPr>
            <p:cNvPr id="45135" name="Line 78"/>
            <p:cNvSpPr>
              <a:spLocks noChangeShapeType="1"/>
            </p:cNvSpPr>
            <p:nvPr/>
          </p:nvSpPr>
          <p:spPr bwMode="auto">
            <a:xfrm>
              <a:off x="3183" y="3003"/>
              <a:ext cx="0" cy="110"/>
            </a:xfrm>
            <a:prstGeom prst="line">
              <a:avLst/>
            </a:prstGeom>
            <a:noFill/>
            <a:ln w="9525">
              <a:solidFill>
                <a:srgbClr val="002060"/>
              </a:solidFill>
              <a:round/>
              <a:headEnd/>
              <a:tailEnd/>
            </a:ln>
          </p:spPr>
          <p:txBody>
            <a:bodyPr/>
            <a:lstStyle/>
            <a:p>
              <a:endParaRPr lang="fr-CA"/>
            </a:p>
          </p:txBody>
        </p:sp>
        <p:sp>
          <p:nvSpPr>
            <p:cNvPr id="45136" name="Line 79"/>
            <p:cNvSpPr>
              <a:spLocks noChangeShapeType="1"/>
            </p:cNvSpPr>
            <p:nvPr/>
          </p:nvSpPr>
          <p:spPr bwMode="auto">
            <a:xfrm>
              <a:off x="3333" y="3003"/>
              <a:ext cx="0" cy="110"/>
            </a:xfrm>
            <a:prstGeom prst="line">
              <a:avLst/>
            </a:prstGeom>
            <a:noFill/>
            <a:ln w="9525">
              <a:solidFill>
                <a:srgbClr val="002060"/>
              </a:solidFill>
              <a:round/>
              <a:headEnd/>
              <a:tailEnd/>
            </a:ln>
          </p:spPr>
          <p:txBody>
            <a:bodyPr/>
            <a:lstStyle/>
            <a:p>
              <a:endParaRPr lang="fr-CA"/>
            </a:p>
          </p:txBody>
        </p:sp>
        <p:sp>
          <p:nvSpPr>
            <p:cNvPr id="45137" name="Line 80"/>
            <p:cNvSpPr>
              <a:spLocks noChangeShapeType="1"/>
            </p:cNvSpPr>
            <p:nvPr/>
          </p:nvSpPr>
          <p:spPr bwMode="auto">
            <a:xfrm>
              <a:off x="3479" y="3003"/>
              <a:ext cx="0" cy="110"/>
            </a:xfrm>
            <a:prstGeom prst="line">
              <a:avLst/>
            </a:prstGeom>
            <a:noFill/>
            <a:ln w="9525">
              <a:solidFill>
                <a:srgbClr val="002060"/>
              </a:solidFill>
              <a:round/>
              <a:headEnd/>
              <a:tailEnd/>
            </a:ln>
          </p:spPr>
          <p:txBody>
            <a:bodyPr/>
            <a:lstStyle/>
            <a:p>
              <a:endParaRPr lang="fr-CA"/>
            </a:p>
          </p:txBody>
        </p:sp>
        <p:sp>
          <p:nvSpPr>
            <p:cNvPr id="45138" name="Line 81"/>
            <p:cNvSpPr>
              <a:spLocks noChangeShapeType="1"/>
            </p:cNvSpPr>
            <p:nvPr/>
          </p:nvSpPr>
          <p:spPr bwMode="auto">
            <a:xfrm>
              <a:off x="3623" y="3003"/>
              <a:ext cx="0" cy="110"/>
            </a:xfrm>
            <a:prstGeom prst="line">
              <a:avLst/>
            </a:prstGeom>
            <a:noFill/>
            <a:ln w="9525">
              <a:solidFill>
                <a:srgbClr val="002060"/>
              </a:solidFill>
              <a:round/>
              <a:headEnd/>
              <a:tailEnd/>
            </a:ln>
          </p:spPr>
          <p:txBody>
            <a:bodyPr/>
            <a:lstStyle/>
            <a:p>
              <a:endParaRPr lang="fr-CA"/>
            </a:p>
          </p:txBody>
        </p:sp>
        <p:sp>
          <p:nvSpPr>
            <p:cNvPr id="45139" name="Line 82"/>
            <p:cNvSpPr>
              <a:spLocks noChangeShapeType="1"/>
            </p:cNvSpPr>
            <p:nvPr/>
          </p:nvSpPr>
          <p:spPr bwMode="auto">
            <a:xfrm>
              <a:off x="3947" y="3003"/>
              <a:ext cx="0" cy="110"/>
            </a:xfrm>
            <a:prstGeom prst="line">
              <a:avLst/>
            </a:prstGeom>
            <a:noFill/>
            <a:ln w="9525">
              <a:solidFill>
                <a:srgbClr val="002060"/>
              </a:solidFill>
              <a:round/>
              <a:headEnd/>
              <a:tailEnd/>
            </a:ln>
          </p:spPr>
          <p:txBody>
            <a:bodyPr/>
            <a:lstStyle/>
            <a:p>
              <a:endParaRPr lang="fr-CA"/>
            </a:p>
          </p:txBody>
        </p:sp>
        <p:sp>
          <p:nvSpPr>
            <p:cNvPr id="45140" name="Line 83"/>
            <p:cNvSpPr>
              <a:spLocks noChangeShapeType="1"/>
            </p:cNvSpPr>
            <p:nvPr/>
          </p:nvSpPr>
          <p:spPr bwMode="auto">
            <a:xfrm>
              <a:off x="4201" y="3003"/>
              <a:ext cx="0" cy="110"/>
            </a:xfrm>
            <a:prstGeom prst="line">
              <a:avLst/>
            </a:prstGeom>
            <a:noFill/>
            <a:ln w="9525">
              <a:solidFill>
                <a:srgbClr val="002060"/>
              </a:solidFill>
              <a:round/>
              <a:headEnd/>
              <a:tailEnd/>
            </a:ln>
          </p:spPr>
          <p:txBody>
            <a:bodyPr/>
            <a:lstStyle/>
            <a:p>
              <a:endParaRPr lang="fr-CA"/>
            </a:p>
          </p:txBody>
        </p:sp>
        <p:sp>
          <p:nvSpPr>
            <p:cNvPr id="45141" name="Line 84"/>
            <p:cNvSpPr>
              <a:spLocks noChangeShapeType="1"/>
            </p:cNvSpPr>
            <p:nvPr/>
          </p:nvSpPr>
          <p:spPr bwMode="auto">
            <a:xfrm>
              <a:off x="4447" y="3003"/>
              <a:ext cx="0" cy="110"/>
            </a:xfrm>
            <a:prstGeom prst="line">
              <a:avLst/>
            </a:prstGeom>
            <a:noFill/>
            <a:ln w="9525">
              <a:solidFill>
                <a:srgbClr val="002060"/>
              </a:solidFill>
              <a:round/>
              <a:headEnd/>
              <a:tailEnd/>
            </a:ln>
          </p:spPr>
          <p:txBody>
            <a:bodyPr/>
            <a:lstStyle/>
            <a:p>
              <a:endParaRPr lang="fr-CA"/>
            </a:p>
          </p:txBody>
        </p:sp>
        <p:sp>
          <p:nvSpPr>
            <p:cNvPr id="45142" name="Line 85"/>
            <p:cNvSpPr>
              <a:spLocks noChangeShapeType="1"/>
            </p:cNvSpPr>
            <p:nvPr/>
          </p:nvSpPr>
          <p:spPr bwMode="auto">
            <a:xfrm>
              <a:off x="4717" y="3003"/>
              <a:ext cx="0" cy="110"/>
            </a:xfrm>
            <a:prstGeom prst="line">
              <a:avLst/>
            </a:prstGeom>
            <a:noFill/>
            <a:ln w="9525">
              <a:solidFill>
                <a:srgbClr val="002060"/>
              </a:solidFill>
              <a:round/>
              <a:headEnd/>
              <a:tailEnd/>
            </a:ln>
          </p:spPr>
          <p:txBody>
            <a:bodyPr/>
            <a:lstStyle/>
            <a:p>
              <a:endParaRPr lang="fr-CA"/>
            </a:p>
          </p:txBody>
        </p:sp>
        <p:sp>
          <p:nvSpPr>
            <p:cNvPr id="45143" name="Line 86"/>
            <p:cNvSpPr>
              <a:spLocks noChangeShapeType="1"/>
            </p:cNvSpPr>
            <p:nvPr/>
          </p:nvSpPr>
          <p:spPr bwMode="auto">
            <a:xfrm>
              <a:off x="4983" y="3003"/>
              <a:ext cx="0" cy="110"/>
            </a:xfrm>
            <a:prstGeom prst="line">
              <a:avLst/>
            </a:prstGeom>
            <a:noFill/>
            <a:ln w="9525">
              <a:solidFill>
                <a:srgbClr val="002060"/>
              </a:solidFill>
              <a:round/>
              <a:headEnd/>
              <a:tailEnd/>
            </a:ln>
          </p:spPr>
          <p:txBody>
            <a:bodyPr/>
            <a:lstStyle/>
            <a:p>
              <a:endParaRPr lang="fr-CA"/>
            </a:p>
          </p:txBody>
        </p:sp>
        <p:sp>
          <p:nvSpPr>
            <p:cNvPr id="45144" name="Rectangle 87"/>
            <p:cNvSpPr>
              <a:spLocks noChangeArrowheads="1"/>
            </p:cNvSpPr>
            <p:nvPr/>
          </p:nvSpPr>
          <p:spPr bwMode="auto">
            <a:xfrm>
              <a:off x="3843" y="1637"/>
              <a:ext cx="1094" cy="506"/>
            </a:xfrm>
            <a:prstGeom prst="rect">
              <a:avLst/>
            </a:prstGeom>
            <a:noFill/>
            <a:ln w="12700">
              <a:solidFill>
                <a:srgbClr val="002060"/>
              </a:solidFill>
              <a:miter lim="800000"/>
              <a:headEnd/>
              <a:tailEnd/>
            </a:ln>
          </p:spPr>
          <p:txBody>
            <a:bodyPr/>
            <a:lstStyle/>
            <a:p>
              <a:endParaRPr lang="fr-CA" altLang="en-US"/>
            </a:p>
          </p:txBody>
        </p:sp>
        <p:sp>
          <p:nvSpPr>
            <p:cNvPr id="45145" name="Line 88"/>
            <p:cNvSpPr>
              <a:spLocks noChangeShapeType="1"/>
            </p:cNvSpPr>
            <p:nvPr/>
          </p:nvSpPr>
          <p:spPr bwMode="auto">
            <a:xfrm flipV="1">
              <a:off x="613" y="1551"/>
              <a:ext cx="0" cy="1708"/>
            </a:xfrm>
            <a:prstGeom prst="line">
              <a:avLst/>
            </a:prstGeom>
            <a:noFill/>
            <a:ln w="12700">
              <a:solidFill>
                <a:srgbClr val="002060"/>
              </a:solidFill>
              <a:round/>
              <a:headEnd/>
              <a:tailEnd/>
            </a:ln>
          </p:spPr>
          <p:txBody>
            <a:bodyPr/>
            <a:lstStyle/>
            <a:p>
              <a:endParaRPr lang="fr-CA"/>
            </a:p>
          </p:txBody>
        </p:sp>
        <p:sp>
          <p:nvSpPr>
            <p:cNvPr id="45146" name="Freeform 89"/>
            <p:cNvSpPr>
              <a:spLocks/>
            </p:cNvSpPr>
            <p:nvPr/>
          </p:nvSpPr>
          <p:spPr bwMode="auto">
            <a:xfrm>
              <a:off x="573" y="1495"/>
              <a:ext cx="80" cy="68"/>
            </a:xfrm>
            <a:custGeom>
              <a:avLst/>
              <a:gdLst>
                <a:gd name="T0" fmla="*/ 80 w 80"/>
                <a:gd name="T1" fmla="*/ 68 h 68"/>
                <a:gd name="T2" fmla="*/ 40 w 80"/>
                <a:gd name="T3" fmla="*/ 0 h 68"/>
                <a:gd name="T4" fmla="*/ 0 w 80"/>
                <a:gd name="T5" fmla="*/ 68 h 68"/>
                <a:gd name="T6" fmla="*/ 80 w 80"/>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80" y="68"/>
                  </a:moveTo>
                  <a:lnTo>
                    <a:pt x="40" y="0"/>
                  </a:lnTo>
                  <a:lnTo>
                    <a:pt x="0" y="68"/>
                  </a:lnTo>
                  <a:lnTo>
                    <a:pt x="80" y="68"/>
                  </a:lnTo>
                  <a:close/>
                </a:path>
              </a:pathLst>
            </a:custGeom>
            <a:solidFill>
              <a:srgbClr val="002060"/>
            </a:solidFill>
            <a:ln w="9525">
              <a:noFill/>
              <a:round/>
              <a:headEnd/>
              <a:tailEnd/>
            </a:ln>
          </p:spPr>
          <p:txBody>
            <a:bodyPr/>
            <a:lstStyle/>
            <a:p>
              <a:endParaRPr lang="fr-CA"/>
            </a:p>
          </p:txBody>
        </p:sp>
        <p:sp>
          <p:nvSpPr>
            <p:cNvPr id="45147" name="Line 90"/>
            <p:cNvSpPr>
              <a:spLocks noChangeShapeType="1"/>
            </p:cNvSpPr>
            <p:nvPr/>
          </p:nvSpPr>
          <p:spPr bwMode="auto">
            <a:xfrm flipV="1">
              <a:off x="2179" y="1547"/>
              <a:ext cx="0" cy="1712"/>
            </a:xfrm>
            <a:prstGeom prst="line">
              <a:avLst/>
            </a:prstGeom>
            <a:noFill/>
            <a:ln w="12700">
              <a:solidFill>
                <a:srgbClr val="002060"/>
              </a:solidFill>
              <a:round/>
              <a:headEnd/>
              <a:tailEnd/>
            </a:ln>
          </p:spPr>
          <p:txBody>
            <a:bodyPr/>
            <a:lstStyle/>
            <a:p>
              <a:endParaRPr lang="fr-CA"/>
            </a:p>
          </p:txBody>
        </p:sp>
        <p:sp>
          <p:nvSpPr>
            <p:cNvPr id="45148" name="Line 91"/>
            <p:cNvSpPr>
              <a:spLocks noChangeShapeType="1"/>
            </p:cNvSpPr>
            <p:nvPr/>
          </p:nvSpPr>
          <p:spPr bwMode="auto">
            <a:xfrm flipV="1">
              <a:off x="3719" y="1547"/>
              <a:ext cx="0" cy="1712"/>
            </a:xfrm>
            <a:prstGeom prst="line">
              <a:avLst/>
            </a:prstGeom>
            <a:noFill/>
            <a:ln w="12700">
              <a:solidFill>
                <a:srgbClr val="002060"/>
              </a:solidFill>
              <a:round/>
              <a:headEnd/>
              <a:tailEnd/>
            </a:ln>
          </p:spPr>
          <p:txBody>
            <a:bodyPr/>
            <a:lstStyle/>
            <a:p>
              <a:endParaRPr lang="fr-CA"/>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47675" y="254000"/>
            <a:ext cx="8229600" cy="1143000"/>
          </a:xfrm>
        </p:spPr>
        <p:txBody>
          <a:bodyPr>
            <a:normAutofit/>
          </a:bodyPr>
          <a:lstStyle/>
          <a:p>
            <a:r>
              <a:rPr lang="fr-CA" altLang="en-US" smtClean="0"/>
              <a:t>Grossesse et migraines</a:t>
            </a:r>
          </a:p>
        </p:txBody>
      </p:sp>
      <p:sp>
        <p:nvSpPr>
          <p:cNvPr id="46083" name="Rectangle 3"/>
          <p:cNvSpPr>
            <a:spLocks noChangeArrowheads="1"/>
          </p:cNvSpPr>
          <p:nvPr/>
        </p:nvSpPr>
        <p:spPr bwMode="auto">
          <a:xfrm>
            <a:off x="251521" y="1412776"/>
            <a:ext cx="8568630" cy="5273432"/>
          </a:xfrm>
          <a:prstGeom prst="rect">
            <a:avLst/>
          </a:prstGeom>
          <a:noFill/>
          <a:ln w="9525">
            <a:noFill/>
            <a:miter lim="800000"/>
            <a:headEnd/>
            <a:tailEnd/>
          </a:ln>
        </p:spPr>
        <p:txBody>
          <a:bodyPr wrap="square">
            <a:spAutoFit/>
          </a:bodyPr>
          <a:lstStyle/>
          <a:p>
            <a:pPr marL="285750" indent="-285750">
              <a:spcAft>
                <a:spcPts val="600"/>
              </a:spcAft>
              <a:buFont typeface="Arial" charset="0"/>
              <a:buChar char="•"/>
            </a:pPr>
            <a:r>
              <a:rPr lang="fr-CA" altLang="fr-FR" sz="2200" dirty="0" smtClean="0">
                <a:solidFill>
                  <a:srgbClr val="002060"/>
                </a:solidFill>
              </a:rPr>
              <a:t>La plupart des femmes migraineuses (jusqu’à 80 %) notent une amélioration remarquable et croissante de leurs crises pendant la grossesse</a:t>
            </a:r>
          </a:p>
          <a:p>
            <a:pPr marL="742950" lvl="1" indent="-285750">
              <a:spcAft>
                <a:spcPts val="600"/>
              </a:spcAft>
              <a:buFont typeface="Arial" charset="0"/>
              <a:buChar char="–"/>
            </a:pPr>
            <a:r>
              <a:rPr lang="fr-CA" altLang="fr-FR" dirty="0" smtClean="0">
                <a:solidFill>
                  <a:srgbClr val="002060"/>
                </a:solidFill>
              </a:rPr>
              <a:t>Moins de crises</a:t>
            </a:r>
          </a:p>
          <a:p>
            <a:pPr marL="742950" lvl="1" indent="-285750">
              <a:spcAft>
                <a:spcPts val="600"/>
              </a:spcAft>
              <a:buFont typeface="Arial" charset="0"/>
              <a:buChar char="–"/>
            </a:pPr>
            <a:r>
              <a:rPr lang="fr-CA" altLang="fr-FR" dirty="0" smtClean="0">
                <a:solidFill>
                  <a:srgbClr val="002060"/>
                </a:solidFill>
              </a:rPr>
              <a:t>Amélioration plus probable chez les femmes souffrant de migraines menstruelles</a:t>
            </a:r>
          </a:p>
          <a:p>
            <a:pPr marL="285750" indent="-285750">
              <a:spcAft>
                <a:spcPts val="600"/>
              </a:spcAft>
              <a:buFont typeface="Arial" charset="0"/>
              <a:buChar char="•"/>
            </a:pPr>
            <a:r>
              <a:rPr lang="fr-CA" altLang="fr-FR" sz="2200" dirty="0" smtClean="0">
                <a:solidFill>
                  <a:srgbClr val="002060"/>
                </a:solidFill>
              </a:rPr>
              <a:t>Si la migraine ne s’améliore pas avant la fin du premier trimestre, il est probable qu’elle se poursuive tout au long de la grossesse</a:t>
            </a:r>
          </a:p>
          <a:p>
            <a:pPr marL="285750" indent="-285750">
              <a:spcAft>
                <a:spcPts val="600"/>
              </a:spcAft>
              <a:buFont typeface="Arial" charset="0"/>
              <a:buChar char="•"/>
            </a:pPr>
            <a:r>
              <a:rPr lang="fr-CA" altLang="fr-FR" sz="2200" dirty="0" smtClean="0">
                <a:solidFill>
                  <a:srgbClr val="002060"/>
                </a:solidFill>
              </a:rPr>
              <a:t>Chez certaines, la migraine se dégrade pendant la grossesse</a:t>
            </a:r>
          </a:p>
          <a:p>
            <a:pPr marL="742950" lvl="1" indent="-285750">
              <a:spcAft>
                <a:spcPts val="600"/>
              </a:spcAft>
              <a:buFont typeface="Arial" charset="0"/>
              <a:buChar char="–"/>
            </a:pPr>
            <a:r>
              <a:rPr lang="fr-CA" altLang="fr-FR" dirty="0" smtClean="0">
                <a:solidFill>
                  <a:srgbClr val="002060"/>
                </a:solidFill>
              </a:rPr>
              <a:t>Ceci concerne les femmes souffrant de migraine avec aura</a:t>
            </a:r>
          </a:p>
          <a:p>
            <a:pPr marL="285750" indent="-285750">
              <a:spcAft>
                <a:spcPts val="600"/>
              </a:spcAft>
              <a:buFont typeface="Arial" charset="0"/>
              <a:buChar char="•"/>
            </a:pPr>
            <a:r>
              <a:rPr lang="fr-CA" altLang="fr-FR" sz="2200" dirty="0" smtClean="0">
                <a:solidFill>
                  <a:srgbClr val="002060"/>
                </a:solidFill>
              </a:rPr>
              <a:t>Certaines développent des migraines inhabituelles pendant la grossesse</a:t>
            </a:r>
          </a:p>
          <a:p>
            <a:pPr marL="742950" lvl="1" indent="-285750">
              <a:spcAft>
                <a:spcPts val="600"/>
              </a:spcAft>
              <a:buFont typeface="Arial" charset="0"/>
              <a:buChar char="–"/>
            </a:pPr>
            <a:r>
              <a:rPr lang="fr-CA" altLang="fr-FR" dirty="0" smtClean="0">
                <a:solidFill>
                  <a:srgbClr val="002060"/>
                </a:solidFill>
              </a:rPr>
              <a:t>Surtout des migraines avec aura</a:t>
            </a:r>
          </a:p>
          <a:p>
            <a:pPr marL="285750" indent="-285750">
              <a:spcAft>
                <a:spcPts val="600"/>
              </a:spcAft>
              <a:buFont typeface="Arial" charset="0"/>
              <a:buChar char="•"/>
            </a:pPr>
            <a:r>
              <a:rPr lang="fr-CA" altLang="fr-FR" sz="2200" dirty="0" smtClean="0">
                <a:solidFill>
                  <a:srgbClr val="002060"/>
                </a:solidFill>
              </a:rPr>
              <a:t>Les crises migraineuses reviennent après l’accouchement chez presque toutes les femmes</a:t>
            </a:r>
            <a:endParaRPr lang="fr-CA" altLang="fr-FR" sz="2200" dirty="0">
              <a:solidFill>
                <a:srgbClr val="002060"/>
              </a:solidFill>
            </a:endParaRPr>
          </a:p>
        </p:txBody>
      </p:sp>
      <p:sp>
        <p:nvSpPr>
          <p:cNvPr id="46084" name="Rectangle 3"/>
          <p:cNvSpPr>
            <a:spLocks noChangeArrowheads="1"/>
          </p:cNvSpPr>
          <p:nvPr/>
        </p:nvSpPr>
        <p:spPr bwMode="auto">
          <a:xfrm>
            <a:off x="-4763" y="6597650"/>
            <a:ext cx="6737351" cy="246063"/>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Sacco S </a:t>
            </a:r>
            <a:r>
              <a:rPr lang="fr-CA" altLang="en-US" sz="1000" i="1" smtClean="0">
                <a:solidFill>
                  <a:srgbClr val="002060"/>
                </a:solidFill>
              </a:rPr>
              <a:t>et al</a:t>
            </a:r>
            <a:r>
              <a:rPr lang="fr-CA" altLang="en-US" sz="1000" smtClean="0">
                <a:solidFill>
                  <a:srgbClr val="002060"/>
                </a:solidFill>
              </a:rPr>
              <a:t>. </a:t>
            </a:r>
            <a:r>
              <a:rPr lang="fr-CA" altLang="en-US" sz="1000" i="1" smtClean="0">
                <a:solidFill>
                  <a:srgbClr val="002060"/>
                </a:solidFill>
              </a:rPr>
              <a:t>J Headache Pain</a:t>
            </a:r>
            <a:r>
              <a:rPr lang="fr-CA" altLang="en-US" sz="1000" smtClean="0">
                <a:solidFill>
                  <a:srgbClr val="002060"/>
                </a:solidFill>
              </a:rPr>
              <a:t>. 2012;13: 177-89; MacGregor A. </a:t>
            </a:r>
            <a:r>
              <a:rPr lang="fr-CA" altLang="en-US" sz="1000" i="1" smtClean="0">
                <a:solidFill>
                  <a:srgbClr val="002060"/>
                </a:solidFill>
              </a:rPr>
              <a:t>Progress Neurol Psychiatry</a:t>
            </a:r>
            <a:r>
              <a:rPr lang="fr-CA" altLang="en-US" sz="1000" smtClean="0">
                <a:solidFill>
                  <a:srgbClr val="002060"/>
                </a:solidFill>
              </a:rPr>
              <a:t>. 2009;13:21-24.</a:t>
            </a:r>
            <a:endParaRPr lang="fr-CA" altLang="en-US" sz="100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47675" y="254000"/>
            <a:ext cx="8229600" cy="1143000"/>
          </a:xfrm>
        </p:spPr>
        <p:txBody>
          <a:bodyPr>
            <a:normAutofit/>
          </a:bodyPr>
          <a:lstStyle/>
          <a:p>
            <a:r>
              <a:rPr lang="fr-CA" altLang="en-US" dirty="0" smtClean="0"/>
              <a:t>Migraine et contraceptifs oraux</a:t>
            </a:r>
          </a:p>
        </p:txBody>
      </p:sp>
      <p:sp>
        <p:nvSpPr>
          <p:cNvPr id="47107" name="Rectangle 3"/>
          <p:cNvSpPr>
            <a:spLocks noChangeArrowheads="1"/>
          </p:cNvSpPr>
          <p:nvPr/>
        </p:nvSpPr>
        <p:spPr bwMode="auto">
          <a:xfrm>
            <a:off x="468313" y="1412776"/>
            <a:ext cx="8424862" cy="4816703"/>
          </a:xfrm>
          <a:prstGeom prst="rect">
            <a:avLst/>
          </a:prstGeom>
          <a:noFill/>
          <a:ln w="9525">
            <a:noFill/>
            <a:miter lim="800000"/>
            <a:headEnd/>
            <a:tailEnd/>
          </a:ln>
        </p:spPr>
        <p:txBody>
          <a:bodyPr wrap="square">
            <a:spAutoFit/>
          </a:bodyPr>
          <a:lstStyle/>
          <a:p>
            <a:pPr marL="285750" indent="-285750">
              <a:spcAft>
                <a:spcPts val="600"/>
              </a:spcAft>
              <a:buFont typeface="Arial" charset="0"/>
              <a:buChar char="•"/>
            </a:pPr>
            <a:r>
              <a:rPr lang="fr-CA" altLang="fr-FR" dirty="0" smtClean="0">
                <a:solidFill>
                  <a:srgbClr val="002060"/>
                </a:solidFill>
              </a:rPr>
              <a:t>Il faut tenir compte du risque d’attaque et de </a:t>
            </a:r>
            <a:r>
              <a:rPr lang="fr-CA" altLang="fr-FR" dirty="0" err="1" smtClean="0">
                <a:solidFill>
                  <a:srgbClr val="002060"/>
                </a:solidFill>
              </a:rPr>
              <a:t>thromboembolie</a:t>
            </a:r>
            <a:r>
              <a:rPr lang="fr-CA" altLang="fr-FR" dirty="0" smtClean="0">
                <a:solidFill>
                  <a:srgbClr val="002060"/>
                </a:solidFill>
              </a:rPr>
              <a:t> veineuse de la migraine </a:t>
            </a:r>
          </a:p>
          <a:p>
            <a:pPr marL="742950" lvl="1" indent="-285750">
              <a:spcAft>
                <a:spcPts val="600"/>
              </a:spcAft>
              <a:buFont typeface="Arial" charset="0"/>
              <a:buChar char="–"/>
            </a:pPr>
            <a:r>
              <a:rPr lang="fr-CA" altLang="fr-FR" dirty="0" smtClean="0">
                <a:solidFill>
                  <a:srgbClr val="002060"/>
                </a:solidFill>
              </a:rPr>
              <a:t>Les contraceptifs oraux (CO) combinés augmentent le risque</a:t>
            </a:r>
          </a:p>
          <a:p>
            <a:pPr marL="285750" indent="-285750">
              <a:spcAft>
                <a:spcPts val="600"/>
              </a:spcAft>
              <a:buFont typeface="Arial" charset="0"/>
              <a:buChar char="•"/>
            </a:pPr>
            <a:r>
              <a:rPr lang="fr-CA" altLang="fr-FR" dirty="0" smtClean="0">
                <a:solidFill>
                  <a:srgbClr val="002060"/>
                </a:solidFill>
              </a:rPr>
              <a:t>Le risque est similaire chez les femmes souffrant de migraine et n’en souffrant pas</a:t>
            </a: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endParaRPr lang="fr-CA" altLang="fr-FR" dirty="0" smtClean="0">
              <a:solidFill>
                <a:srgbClr val="002060"/>
              </a:solidFill>
            </a:endParaRPr>
          </a:p>
          <a:p>
            <a:pPr marL="285750" indent="-285750">
              <a:spcAft>
                <a:spcPts val="600"/>
              </a:spcAft>
              <a:buFont typeface="Arial" charset="0"/>
              <a:buChar char="•"/>
            </a:pPr>
            <a:r>
              <a:rPr lang="fr-CA" altLang="fr-FR" dirty="0" smtClean="0">
                <a:solidFill>
                  <a:srgbClr val="002060"/>
                </a:solidFill>
              </a:rPr>
              <a:t>L’OMS recommande aux femmes souffrant de migraine avec aura d’éviter les CO combinés</a:t>
            </a:r>
            <a:endParaRPr lang="fr-CA" altLang="fr-FR" dirty="0">
              <a:solidFill>
                <a:srgbClr val="002060"/>
              </a:solidFill>
            </a:endParaRPr>
          </a:p>
        </p:txBody>
      </p:sp>
      <p:sp>
        <p:nvSpPr>
          <p:cNvPr id="47108" name="Rectangle 3"/>
          <p:cNvSpPr>
            <a:spLocks noChangeArrowheads="1"/>
          </p:cNvSpPr>
          <p:nvPr/>
        </p:nvSpPr>
        <p:spPr bwMode="auto">
          <a:xfrm>
            <a:off x="0" y="6308725"/>
            <a:ext cx="9144000" cy="554038"/>
          </a:xfrm>
          <a:prstGeom prst="rect">
            <a:avLst/>
          </a:prstGeom>
          <a:noFill/>
          <a:ln w="9525">
            <a:noFill/>
            <a:miter lim="800000"/>
            <a:headEnd/>
            <a:tailEnd/>
          </a:ln>
        </p:spPr>
        <p:txBody>
          <a:bodyPr>
            <a:spAutoFit/>
          </a:bodyPr>
          <a:lstStyle/>
          <a:p>
            <a:r>
              <a:rPr lang="fr-CA" altLang="en-US" sz="1000" smtClean="0">
                <a:solidFill>
                  <a:srgbClr val="002060"/>
                </a:solidFill>
              </a:rPr>
              <a:t>OMS = Organisation mondiale de la santé</a:t>
            </a:r>
          </a:p>
          <a:p>
            <a:r>
              <a:rPr lang="fr-CA" altLang="en-US" sz="1000" smtClean="0">
                <a:solidFill>
                  <a:srgbClr val="002060"/>
                </a:solidFill>
              </a:rPr>
              <a:t>Hutchinson S. Use of oral contraceptives in women with migraine. Disponible à : http://www.americanheadachesociety.org/assets/1/7/Susan_Hutchinson_-_Use_of_Oral_Contraceptives_in_Women_with_Migraine.pdf. Accès le 31 mars 2015.</a:t>
            </a:r>
            <a:endParaRPr lang="fr-CA" altLang="en-US" sz="1000">
              <a:solidFill>
                <a:srgbClr val="002060"/>
              </a:solidFill>
            </a:endParaRPr>
          </a:p>
        </p:txBody>
      </p:sp>
      <p:graphicFrame>
        <p:nvGraphicFramePr>
          <p:cNvPr id="47109" name="Chart 5"/>
          <p:cNvGraphicFramePr>
            <a:graphicFrameLocks/>
          </p:cNvGraphicFramePr>
          <p:nvPr>
            <p:extLst>
              <p:ext uri="{D42A27DB-BD31-4B8C-83A1-F6EECF244321}">
                <p14:modId xmlns:p14="http://schemas.microsoft.com/office/powerpoint/2010/main" val="2152288774"/>
              </p:ext>
            </p:extLst>
          </p:nvPr>
        </p:nvGraphicFramePr>
        <p:xfrm>
          <a:off x="993775" y="2946400"/>
          <a:ext cx="7035800" cy="2642840"/>
        </p:xfrm>
        <a:graphic>
          <a:graphicData uri="http://schemas.openxmlformats.org/presentationml/2006/ole">
            <mc:AlternateContent xmlns:mc="http://schemas.openxmlformats.org/markup-compatibility/2006">
              <mc:Choice xmlns:v="urn:schemas-microsoft-com:vml" Requires="v">
                <p:oleObj spid="_x0000_s47135" name="Feuille de calcul" r:id="rId4" imgW="7039043" imgH="2990940" progId="Excel.Sheet.8">
                  <p:embed/>
                </p:oleObj>
              </mc:Choice>
              <mc:Fallback>
                <p:oleObj name="Feuille de calcul" r:id="rId4" imgW="7039043" imgH="2990940" progId="Excel.Sheet.8">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946400"/>
                        <a:ext cx="7035800" cy="2642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flipH="1">
            <a:off x="1547813" y="3186113"/>
            <a:ext cx="6337300" cy="584775"/>
          </a:xfrm>
          <a:prstGeom prst="rect">
            <a:avLst/>
          </a:prstGeom>
          <a:noFill/>
          <a:ln w="9525">
            <a:noFill/>
            <a:miter lim="800000"/>
            <a:headEnd/>
            <a:tailEnd/>
          </a:ln>
        </p:spPr>
        <p:txBody>
          <a:bodyPr>
            <a:spAutoFit/>
          </a:bodyPr>
          <a:lstStyle/>
          <a:p>
            <a:pPr algn="ctr"/>
            <a:r>
              <a:rPr lang="fr-CA" altLang="fr-FR" sz="3200" b="1" smtClean="0">
                <a:solidFill>
                  <a:srgbClr val="002060"/>
                </a:solidFill>
              </a:rPr>
              <a:t>Signes et symptômes de la migraine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3525"/>
            <a:ext cx="8229600" cy="1143000"/>
          </a:xfrm>
        </p:spPr>
        <p:txBody>
          <a:bodyPr>
            <a:normAutofit fontScale="90000"/>
          </a:bodyPr>
          <a:lstStyle/>
          <a:p>
            <a:pPr eaLnBrk="1" hangingPunct="1">
              <a:defRPr/>
            </a:pPr>
            <a:r>
              <a:rPr lang="fr-CA" altLang="en-US" smtClean="0"/>
              <a:t>Comité de développement du module sur la migraine</a:t>
            </a:r>
          </a:p>
        </p:txBody>
      </p:sp>
      <p:sp>
        <p:nvSpPr>
          <p:cNvPr id="30723" name="TextBox 2"/>
          <p:cNvSpPr txBox="1">
            <a:spLocks noChangeArrowheads="1"/>
          </p:cNvSpPr>
          <p:nvPr/>
        </p:nvSpPr>
        <p:spPr bwMode="auto">
          <a:xfrm>
            <a:off x="2509838" y="6510338"/>
            <a:ext cx="4645502" cy="369332"/>
          </a:xfrm>
          <a:prstGeom prst="rect">
            <a:avLst/>
          </a:prstGeom>
          <a:noFill/>
          <a:ln w="9525">
            <a:noFill/>
            <a:miter lim="800000"/>
            <a:headEnd/>
            <a:tailEnd/>
          </a:ln>
        </p:spPr>
        <p:txBody>
          <a:bodyPr wrap="none">
            <a:spAutoFit/>
          </a:bodyPr>
          <a:lstStyle/>
          <a:p>
            <a:r>
              <a:rPr lang="fr-CA" altLang="en-US" i="1" smtClean="0">
                <a:solidFill>
                  <a:srgbClr val="002060"/>
                </a:solidFill>
              </a:rPr>
              <a:t>Ce programme a été commandité par Pfizer Inc.</a:t>
            </a:r>
            <a:endParaRPr lang="fr-CA" altLang="en-US" i="1">
              <a:solidFill>
                <a:srgbClr val="002060"/>
              </a:solidFill>
            </a:endParaRPr>
          </a:p>
        </p:txBody>
      </p:sp>
      <p:graphicFrame>
        <p:nvGraphicFramePr>
          <p:cNvPr id="3" name="Table 2"/>
          <p:cNvGraphicFramePr>
            <a:graphicFrameLocks noGrp="1"/>
          </p:cNvGraphicFramePr>
          <p:nvPr/>
        </p:nvGraphicFramePr>
        <p:xfrm>
          <a:off x="611188" y="1844675"/>
          <a:ext cx="8110537" cy="4416552"/>
        </p:xfrm>
        <a:graphic>
          <a:graphicData uri="http://schemas.openxmlformats.org/drawingml/2006/table">
            <a:tbl>
              <a:tblPr firstRow="1" firstCol="1" bandRow="1">
                <a:tableStyleId>{5C22544A-7EE6-4342-B048-85BDC9FD1C3A}</a:tableStyleId>
              </a:tblPr>
              <a:tblGrid>
                <a:gridCol w="4957194"/>
                <a:gridCol w="3153343"/>
              </a:tblGrid>
              <a:tr h="4100513">
                <a:tc>
                  <a:txBody>
                    <a:bodyPr/>
                    <a:lstStyle/>
                    <a:p>
                      <a:pPr marL="180340">
                        <a:lnSpc>
                          <a:spcPct val="115000"/>
                        </a:lnSpc>
                        <a:spcBef>
                          <a:spcPts val="600"/>
                        </a:spcBef>
                        <a:spcAft>
                          <a:spcPts val="0"/>
                        </a:spcAft>
                      </a:pPr>
                      <a:r>
                        <a:rPr lang="fr-CA" sz="1800" noProof="0" smtClean="0">
                          <a:solidFill>
                            <a:schemeClr val="tx1"/>
                          </a:solidFill>
                          <a:effectLst/>
                        </a:rPr>
                        <a:t>Işin Ünal-Çevik, MD, Dr</a:t>
                      </a:r>
                    </a:p>
                    <a:p>
                      <a:pPr marL="180340">
                        <a:lnSpc>
                          <a:spcPct val="115000"/>
                        </a:lnSpc>
                        <a:spcAft>
                          <a:spcPts val="0"/>
                        </a:spcAft>
                      </a:pPr>
                      <a:r>
                        <a:rPr lang="fr-CA" sz="1800" b="0" noProof="0" smtClean="0">
                          <a:solidFill>
                            <a:srgbClr val="002060"/>
                          </a:solidFill>
                          <a:effectLst/>
                        </a:rPr>
                        <a:t>Neurologue, neuroscientifique</a:t>
                      </a:r>
                      <a:r>
                        <a:rPr lang="fr-CA" sz="1800" b="0" baseline="0" noProof="0" smtClean="0">
                          <a:solidFill>
                            <a:srgbClr val="002060"/>
                          </a:solidFill>
                          <a:effectLst/>
                        </a:rPr>
                        <a:t> et spécialiste de la douleur</a:t>
                      </a:r>
                      <a:endParaRPr lang="fr-CA" sz="1800" b="0" noProof="0" smtClean="0">
                        <a:solidFill>
                          <a:srgbClr val="002060"/>
                        </a:solidFill>
                        <a:effectLst/>
                      </a:endParaRPr>
                    </a:p>
                    <a:p>
                      <a:pPr marL="180340">
                        <a:lnSpc>
                          <a:spcPct val="115000"/>
                        </a:lnSpc>
                        <a:spcAft>
                          <a:spcPts val="0"/>
                        </a:spcAft>
                      </a:pPr>
                      <a:r>
                        <a:rPr lang="fr-CA" sz="1800" b="0" noProof="0" smtClean="0">
                          <a:solidFill>
                            <a:srgbClr val="002060"/>
                          </a:solidFill>
                          <a:effectLst/>
                        </a:rPr>
                        <a:t>Ankara, Turquie</a:t>
                      </a:r>
                    </a:p>
                    <a:p>
                      <a:pPr marL="180340">
                        <a:lnSpc>
                          <a:spcPct val="115000"/>
                        </a:lnSpc>
                        <a:spcAft>
                          <a:spcPts val="0"/>
                        </a:spcAft>
                      </a:pPr>
                      <a:r>
                        <a:rPr lang="fr-CA" sz="1800" noProof="0" smtClean="0">
                          <a:solidFill>
                            <a:schemeClr val="tx1"/>
                          </a:solidFill>
                          <a:effectLst/>
                        </a:rPr>
                        <a:t> </a:t>
                      </a:r>
                    </a:p>
                    <a:p>
                      <a:pPr marL="180340">
                        <a:lnSpc>
                          <a:spcPct val="115000"/>
                        </a:lnSpc>
                        <a:spcAft>
                          <a:spcPts val="0"/>
                        </a:spcAft>
                      </a:pPr>
                      <a:r>
                        <a:rPr lang="fr-CA" sz="1800" noProof="0" smtClean="0">
                          <a:solidFill>
                            <a:schemeClr val="tx1"/>
                          </a:solidFill>
                          <a:effectLst/>
                        </a:rPr>
                        <a:t>Peter Goadsby, MD, Dr</a:t>
                      </a:r>
                    </a:p>
                    <a:p>
                      <a:pPr marL="180340">
                        <a:lnSpc>
                          <a:spcPct val="115000"/>
                        </a:lnSpc>
                        <a:spcAft>
                          <a:spcPts val="0"/>
                        </a:spcAft>
                      </a:pPr>
                      <a:r>
                        <a:rPr lang="fr-CA" sz="1800" b="0" noProof="0" smtClean="0">
                          <a:solidFill>
                            <a:srgbClr val="002060"/>
                          </a:solidFill>
                          <a:effectLst/>
                        </a:rPr>
                        <a:t>Neurologue</a:t>
                      </a:r>
                    </a:p>
                    <a:p>
                      <a:pPr marL="180340">
                        <a:lnSpc>
                          <a:spcPct val="115000"/>
                        </a:lnSpc>
                        <a:spcAft>
                          <a:spcPts val="0"/>
                        </a:spcAft>
                      </a:pPr>
                      <a:r>
                        <a:rPr lang="fr-CA" sz="1800" b="0" noProof="0" smtClean="0">
                          <a:solidFill>
                            <a:srgbClr val="002060"/>
                          </a:solidFill>
                          <a:effectLst/>
                        </a:rPr>
                        <a:t>R.-U./É.-U.</a:t>
                      </a:r>
                    </a:p>
                    <a:p>
                      <a:pPr marL="180340">
                        <a:lnSpc>
                          <a:spcPct val="115000"/>
                        </a:lnSpc>
                        <a:spcAft>
                          <a:spcPts val="0"/>
                        </a:spcAft>
                      </a:pPr>
                      <a:r>
                        <a:rPr lang="fr-CA" sz="1800" noProof="0" smtClean="0">
                          <a:solidFill>
                            <a:schemeClr val="tx1"/>
                          </a:solidFill>
                          <a:effectLst/>
                        </a:rPr>
                        <a:t> </a:t>
                      </a:r>
                    </a:p>
                    <a:p>
                      <a:pPr marL="180340">
                        <a:lnSpc>
                          <a:spcPct val="115000"/>
                        </a:lnSpc>
                        <a:spcAft>
                          <a:spcPts val="0"/>
                        </a:spcAft>
                      </a:pPr>
                      <a:r>
                        <a:rPr lang="fr-CA" sz="1800" noProof="0" smtClean="0">
                          <a:solidFill>
                            <a:schemeClr val="tx1"/>
                          </a:solidFill>
                          <a:effectLst/>
                        </a:rPr>
                        <a:t>Michel Lanteri-Minet, MD, Dr</a:t>
                      </a:r>
                    </a:p>
                    <a:p>
                      <a:pPr marL="180340">
                        <a:lnSpc>
                          <a:spcPct val="115000"/>
                        </a:lnSpc>
                        <a:spcAft>
                          <a:spcPts val="0"/>
                        </a:spcAft>
                      </a:pPr>
                      <a:r>
                        <a:rPr lang="fr-CA" sz="1800" b="0" noProof="0" smtClean="0">
                          <a:solidFill>
                            <a:srgbClr val="002060"/>
                          </a:solidFill>
                          <a:effectLst/>
                        </a:rPr>
                        <a:t>Neurologue</a:t>
                      </a:r>
                    </a:p>
                    <a:p>
                      <a:pPr marL="180340">
                        <a:lnSpc>
                          <a:spcPct val="115000"/>
                        </a:lnSpc>
                        <a:spcAft>
                          <a:spcPts val="0"/>
                        </a:spcAft>
                      </a:pPr>
                      <a:r>
                        <a:rPr lang="fr-CA" sz="1800" b="0" noProof="0" smtClean="0">
                          <a:solidFill>
                            <a:srgbClr val="002060"/>
                          </a:solidFill>
                          <a:effectLst/>
                        </a:rPr>
                        <a:t>Nice, France</a:t>
                      </a:r>
                    </a:p>
                    <a:p>
                      <a:pPr marL="180340">
                        <a:lnSpc>
                          <a:spcPct val="115000"/>
                        </a:lnSpc>
                        <a:spcAft>
                          <a:spcPts val="0"/>
                        </a:spcAft>
                      </a:pPr>
                      <a:r>
                        <a:rPr lang="fr-CA" sz="1800" noProof="0" smtClean="0">
                          <a:solidFill>
                            <a:schemeClr val="tx1"/>
                          </a:solidFill>
                          <a:effectLst/>
                        </a:rPr>
                        <a:t> </a:t>
                      </a:r>
                    </a:p>
                    <a:p>
                      <a:pPr>
                        <a:lnSpc>
                          <a:spcPct val="115000"/>
                        </a:lnSpc>
                        <a:spcAft>
                          <a:spcPts val="0"/>
                        </a:spcAft>
                      </a:pPr>
                      <a:r>
                        <a:rPr lang="fr-CA" sz="1800" noProof="0" smtClean="0">
                          <a:solidFill>
                            <a:schemeClr val="tx1"/>
                          </a:solidFill>
                          <a:effectLst/>
                        </a:rPr>
                        <a:t> </a:t>
                      </a:r>
                      <a:endParaRPr lang="fr-CA" sz="1800" noProof="0">
                        <a:solidFill>
                          <a:schemeClr val="tx1"/>
                        </a:solidFill>
                        <a:effectLst/>
                        <a:latin typeface="Calibri"/>
                        <a:ea typeface="Calibri"/>
                        <a:cs typeface="Times New Roman"/>
                      </a:endParaRPr>
                    </a:p>
                  </a:txBody>
                  <a:tcPr marL="68588" marR="685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600"/>
                        </a:spcBef>
                        <a:spcAft>
                          <a:spcPts val="0"/>
                        </a:spcAft>
                      </a:pPr>
                      <a:r>
                        <a:rPr lang="fr-CA" sz="1800" noProof="0" dirty="0" smtClean="0">
                          <a:solidFill>
                            <a:schemeClr val="tx1"/>
                          </a:solidFill>
                          <a:effectLst/>
                        </a:rPr>
                        <a:t>Raymond L. Rosales, MD, Dr</a:t>
                      </a:r>
                    </a:p>
                    <a:p>
                      <a:pPr>
                        <a:lnSpc>
                          <a:spcPct val="115000"/>
                        </a:lnSpc>
                        <a:spcAft>
                          <a:spcPts val="0"/>
                        </a:spcAft>
                      </a:pPr>
                      <a:r>
                        <a:rPr lang="fr-CA" sz="1800" b="0" noProof="0" dirty="0" smtClean="0">
                          <a:solidFill>
                            <a:srgbClr val="002060"/>
                          </a:solidFill>
                          <a:effectLst/>
                        </a:rPr>
                        <a:t>Neurologue</a:t>
                      </a:r>
                    </a:p>
                    <a:p>
                      <a:pPr>
                        <a:lnSpc>
                          <a:spcPct val="115000"/>
                        </a:lnSpc>
                        <a:spcAft>
                          <a:spcPts val="0"/>
                        </a:spcAft>
                      </a:pPr>
                      <a:r>
                        <a:rPr lang="fr-CA" sz="1800" b="0" noProof="0" dirty="0" smtClean="0">
                          <a:solidFill>
                            <a:srgbClr val="002060"/>
                          </a:solidFill>
                          <a:effectLst/>
                        </a:rPr>
                        <a:t>Manille, Philippines</a:t>
                      </a:r>
                    </a:p>
                    <a:p>
                      <a:pPr>
                        <a:lnSpc>
                          <a:spcPct val="115000"/>
                        </a:lnSpc>
                        <a:spcAft>
                          <a:spcPts val="0"/>
                        </a:spcAft>
                      </a:pPr>
                      <a:r>
                        <a:rPr lang="fr-CA" sz="1800" noProof="0" dirty="0" smtClean="0">
                          <a:solidFill>
                            <a:schemeClr val="tx1"/>
                          </a:solidFill>
                          <a:effectLst/>
                        </a:rPr>
                        <a:t> </a:t>
                      </a:r>
                    </a:p>
                    <a:p>
                      <a:pPr>
                        <a:lnSpc>
                          <a:spcPct val="115000"/>
                        </a:lnSpc>
                        <a:spcAft>
                          <a:spcPts val="0"/>
                        </a:spcAft>
                      </a:pPr>
                      <a:r>
                        <a:rPr lang="fr-CA" sz="1800" noProof="0" dirty="0" smtClean="0">
                          <a:solidFill>
                            <a:schemeClr val="tx1"/>
                          </a:solidFill>
                          <a:effectLst/>
                        </a:rPr>
                        <a:t>Stewart </a:t>
                      </a:r>
                      <a:r>
                        <a:rPr lang="fr-CA" sz="1800" noProof="0" dirty="0" err="1" smtClean="0">
                          <a:solidFill>
                            <a:schemeClr val="tx1"/>
                          </a:solidFill>
                          <a:effectLst/>
                        </a:rPr>
                        <a:t>Tepper</a:t>
                      </a:r>
                      <a:r>
                        <a:rPr lang="fr-CA" sz="1800" noProof="0" dirty="0" smtClean="0">
                          <a:solidFill>
                            <a:schemeClr val="tx1"/>
                          </a:solidFill>
                          <a:effectLst/>
                        </a:rPr>
                        <a:t>, MD, Dr</a:t>
                      </a:r>
                    </a:p>
                    <a:p>
                      <a:pPr>
                        <a:lnSpc>
                          <a:spcPct val="115000"/>
                        </a:lnSpc>
                        <a:spcAft>
                          <a:spcPts val="0"/>
                        </a:spcAft>
                      </a:pPr>
                      <a:r>
                        <a:rPr lang="fr-CA" sz="1800" b="0" noProof="0" dirty="0" smtClean="0">
                          <a:solidFill>
                            <a:srgbClr val="002060"/>
                          </a:solidFill>
                          <a:effectLst/>
                        </a:rPr>
                        <a:t>Neurologue</a:t>
                      </a:r>
                    </a:p>
                    <a:p>
                      <a:pPr>
                        <a:lnSpc>
                          <a:spcPct val="115000"/>
                        </a:lnSpc>
                        <a:spcAft>
                          <a:spcPts val="0"/>
                        </a:spcAft>
                      </a:pPr>
                      <a:r>
                        <a:rPr lang="fr-CA" sz="1800" b="0" noProof="0" dirty="0" smtClean="0">
                          <a:solidFill>
                            <a:srgbClr val="002060"/>
                          </a:solidFill>
                          <a:effectLst/>
                        </a:rPr>
                        <a:t>Cleveland, É.-U.</a:t>
                      </a:r>
                    </a:p>
                    <a:p>
                      <a:pPr>
                        <a:lnSpc>
                          <a:spcPct val="115000"/>
                        </a:lnSpc>
                        <a:spcAft>
                          <a:spcPts val="600"/>
                        </a:spcAft>
                      </a:pPr>
                      <a:r>
                        <a:rPr lang="fr-CA" sz="1800" noProof="0" dirty="0" smtClean="0">
                          <a:solidFill>
                            <a:schemeClr val="tx1"/>
                          </a:solidFill>
                          <a:effectLst/>
                        </a:rPr>
                        <a:t> </a:t>
                      </a:r>
                      <a:endParaRPr lang="fr-CA" sz="1800" noProof="0" dirty="0">
                        <a:solidFill>
                          <a:schemeClr val="tx1"/>
                        </a:solidFill>
                        <a:effectLst/>
                        <a:latin typeface="Calibri"/>
                        <a:ea typeface="Calibri"/>
                        <a:cs typeface="Times New Roman"/>
                      </a:endParaRPr>
                    </a:p>
                  </a:txBody>
                  <a:tcPr marL="68588" marR="685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544638"/>
            <a:ext cx="8329612" cy="4247317"/>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Durée : 4 à 72 heures si elle n’est pas traitée/si le traitement ne réussit pas</a:t>
            </a:r>
          </a:p>
          <a:p>
            <a:pPr marL="742950" lvl="1"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Durée de 2 à 72 heures chez les patients de moins de 18 ans</a:t>
            </a:r>
          </a:p>
          <a:p>
            <a:pPr marL="285750"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Douleur :</a:t>
            </a:r>
          </a:p>
          <a:p>
            <a:pPr marL="742950" lvl="1"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Céphalée lancinante ou pulsatile</a:t>
            </a:r>
          </a:p>
          <a:p>
            <a:pPr marL="742950" lvl="1"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Modérée à grave; s’intensifie avec le mouvement/l’activité physique</a:t>
            </a:r>
          </a:p>
          <a:p>
            <a:pPr marL="742950" lvl="1"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Douleur unilatérale dans 60 % des cas, bilatérale dans 40 %</a:t>
            </a:r>
          </a:p>
          <a:p>
            <a:pPr marL="742950" lvl="1"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La douleur peut être ressentie n’importe où autour de la tête ou du cou et </a:t>
            </a:r>
            <a:r>
              <a:rPr lang="fr-FR" sz="2000" dirty="0" smtClean="0">
                <a:solidFill>
                  <a:srgbClr val="002060"/>
                </a:solidFill>
                <a:latin typeface="Calibri"/>
                <a:cs typeface="+mn-cs"/>
              </a:rPr>
              <a:t>la migraine n’est pas diagnostiquée en fonction du point de douleur</a:t>
            </a:r>
            <a:endParaRPr lang="fr-CA" sz="2000" dirty="0" smtClean="0">
              <a:solidFill>
                <a:srgbClr val="002060"/>
              </a:solidFill>
              <a:latin typeface="Calibri"/>
              <a:cs typeface="+mn-cs"/>
            </a:endParaRPr>
          </a:p>
          <a:p>
            <a:pPr marL="742950" lvl="1"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La douleur peut apparaître rapidement ou être plus indolente</a:t>
            </a:r>
          </a:p>
          <a:p>
            <a:pPr marL="285750" indent="-285750" fontAlgn="auto">
              <a:spcBef>
                <a:spcPts val="0"/>
              </a:spcBef>
              <a:spcAft>
                <a:spcPts val="0"/>
              </a:spcAft>
              <a:buFont typeface="Arial" panose="020B0604020202020204" pitchFamily="34" charset="0"/>
              <a:buChar char="•"/>
              <a:defRPr/>
            </a:pPr>
            <a:r>
              <a:rPr lang="fr-CA" sz="2000" dirty="0" smtClean="0">
                <a:solidFill>
                  <a:srgbClr val="002060"/>
                </a:solidFill>
                <a:latin typeface="Calibri"/>
                <a:cs typeface="+mn-cs"/>
              </a:rPr>
              <a:t>Nausées (80 %) et vomissements (50 %)</a:t>
            </a:r>
          </a:p>
          <a:p>
            <a:pPr marL="742950" lvl="1"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Possibilité d’anorexie, d’intolérance alimentaire, d’étourdissements, de fortes nausées ou d’intolérance à la lumière et au bruit pendant la phase prémonitoire et la crise elle-même</a:t>
            </a:r>
            <a:endParaRPr lang="fr-CA" sz="2000" dirty="0">
              <a:solidFill>
                <a:srgbClr val="002060"/>
              </a:solidFill>
              <a:latin typeface="Calibri"/>
              <a:cs typeface="+mn-cs"/>
            </a:endParaRPr>
          </a:p>
        </p:txBody>
      </p:sp>
      <p:sp>
        <p:nvSpPr>
          <p:cNvPr id="4" name="TextBox 3"/>
          <p:cNvSpPr txBox="1"/>
          <p:nvPr/>
        </p:nvSpPr>
        <p:spPr>
          <a:xfrm>
            <a:off x="50800" y="6453188"/>
            <a:ext cx="8769350" cy="400050"/>
          </a:xfrm>
          <a:prstGeom prst="rect">
            <a:avLst/>
          </a:prstGeom>
          <a:noFill/>
        </p:spPr>
        <p:txBody>
          <a:bodyPr>
            <a:spAutoFit/>
          </a:bodyPr>
          <a:lstStyle/>
          <a:p>
            <a:pPr fontAlgn="auto">
              <a:spcBef>
                <a:spcPts val="0"/>
              </a:spcBef>
              <a:spcAft>
                <a:spcPts val="600"/>
              </a:spcAft>
              <a:defRPr/>
            </a:pPr>
            <a:r>
              <a:rPr lang="fr-CA" sz="1000" dirty="0" err="1" smtClean="0">
                <a:solidFill>
                  <a:srgbClr val="002060"/>
                </a:solidFill>
                <a:latin typeface="Calibri"/>
                <a:cs typeface="+mn-cs"/>
              </a:rPr>
              <a:t>Tepper</a:t>
            </a:r>
            <a:r>
              <a:rPr lang="fr-CA" sz="1000" dirty="0" smtClean="0">
                <a:solidFill>
                  <a:srgbClr val="002060"/>
                </a:solidFill>
                <a:latin typeface="Calibri"/>
                <a:cs typeface="+mn-cs"/>
              </a:rPr>
              <a:t> SJ, </a:t>
            </a:r>
            <a:r>
              <a:rPr lang="fr-CA" sz="1000" dirty="0" err="1" smtClean="0">
                <a:solidFill>
                  <a:srgbClr val="002060"/>
                </a:solidFill>
                <a:latin typeface="Calibri"/>
                <a:cs typeface="+mn-cs"/>
              </a:rPr>
              <a:t>Tepper</a:t>
            </a:r>
            <a:r>
              <a:rPr lang="fr-CA" sz="1000" dirty="0" smtClean="0">
                <a:solidFill>
                  <a:srgbClr val="002060"/>
                </a:solidFill>
                <a:latin typeface="Calibri"/>
                <a:cs typeface="+mn-cs"/>
              </a:rPr>
              <a:t> DE. </a:t>
            </a:r>
            <a:r>
              <a:rPr lang="fr-CA" sz="1000" dirty="0" err="1" smtClean="0">
                <a:solidFill>
                  <a:srgbClr val="002060"/>
                </a:solidFill>
                <a:latin typeface="Calibri"/>
                <a:cs typeface="+mn-cs"/>
              </a:rPr>
              <a:t>Diagnosis</a:t>
            </a:r>
            <a:r>
              <a:rPr lang="fr-CA" sz="1000" dirty="0" smtClean="0">
                <a:solidFill>
                  <a:srgbClr val="002060"/>
                </a:solidFill>
                <a:latin typeface="Calibri"/>
                <a:cs typeface="+mn-cs"/>
              </a:rPr>
              <a:t> of Migraine and Tension-type </a:t>
            </a:r>
            <a:r>
              <a:rPr lang="fr-CA" sz="1000" dirty="0" err="1" smtClean="0">
                <a:solidFill>
                  <a:srgbClr val="002060"/>
                </a:solidFill>
                <a:latin typeface="Calibri"/>
                <a:cs typeface="+mn-cs"/>
              </a:rPr>
              <a:t>Headache</a:t>
            </a:r>
            <a:r>
              <a:rPr lang="fr-CA" sz="1000" dirty="0" smtClean="0">
                <a:solidFill>
                  <a:srgbClr val="002060"/>
                </a:solidFill>
                <a:latin typeface="Calibri"/>
                <a:cs typeface="+mn-cs"/>
              </a:rPr>
              <a:t>. In: </a:t>
            </a:r>
            <a:r>
              <a:rPr lang="fr-CA" sz="1000" dirty="0" err="1" smtClean="0">
                <a:solidFill>
                  <a:srgbClr val="002060"/>
                </a:solidFill>
                <a:latin typeface="Calibri"/>
                <a:cs typeface="+mn-cs"/>
              </a:rPr>
              <a:t>Tepper</a:t>
            </a:r>
            <a:r>
              <a:rPr lang="fr-CA" sz="1000" dirty="0" smtClean="0">
                <a:solidFill>
                  <a:srgbClr val="002060"/>
                </a:solidFill>
                <a:latin typeface="Calibri"/>
                <a:cs typeface="+mn-cs"/>
              </a:rPr>
              <a:t> SJ, </a:t>
            </a:r>
            <a:r>
              <a:rPr lang="fr-CA" sz="1000" dirty="0" err="1" smtClean="0">
                <a:solidFill>
                  <a:srgbClr val="002060"/>
                </a:solidFill>
                <a:latin typeface="Calibri"/>
                <a:cs typeface="+mn-cs"/>
              </a:rPr>
              <a:t>Tepper</a:t>
            </a:r>
            <a:r>
              <a:rPr lang="fr-CA" sz="1000" dirty="0" smtClean="0">
                <a:solidFill>
                  <a:srgbClr val="002060"/>
                </a:solidFill>
                <a:latin typeface="Calibri"/>
                <a:cs typeface="+mn-cs"/>
              </a:rPr>
              <a:t> DE, </a:t>
            </a:r>
            <a:r>
              <a:rPr lang="fr-CA" sz="1000" dirty="0" err="1" smtClean="0">
                <a:solidFill>
                  <a:srgbClr val="002060"/>
                </a:solidFill>
                <a:latin typeface="Calibri"/>
                <a:cs typeface="+mn-cs"/>
              </a:rPr>
              <a:t>eds</a:t>
            </a:r>
            <a:r>
              <a:rPr lang="fr-CA" sz="1000" dirty="0" smtClean="0">
                <a:solidFill>
                  <a:srgbClr val="002060"/>
                </a:solidFill>
                <a:latin typeface="Calibri"/>
                <a:cs typeface="+mn-cs"/>
              </a:rPr>
              <a:t>. The Cleveland </a:t>
            </a:r>
            <a:r>
              <a:rPr lang="fr-CA" sz="1000" dirty="0" err="1" smtClean="0">
                <a:solidFill>
                  <a:srgbClr val="002060"/>
                </a:solidFill>
                <a:latin typeface="Calibri"/>
                <a:cs typeface="+mn-cs"/>
              </a:rPr>
              <a:t>Clinic</a:t>
            </a:r>
            <a:r>
              <a:rPr lang="fr-CA" sz="1000" dirty="0" smtClean="0">
                <a:solidFill>
                  <a:srgbClr val="002060"/>
                </a:solidFill>
                <a:latin typeface="Calibri"/>
                <a:cs typeface="+mn-cs"/>
              </a:rPr>
              <a:t> </a:t>
            </a:r>
            <a:r>
              <a:rPr lang="fr-CA" sz="1000" dirty="0" err="1" smtClean="0">
                <a:solidFill>
                  <a:srgbClr val="002060"/>
                </a:solidFill>
                <a:latin typeface="Calibri"/>
                <a:cs typeface="+mn-cs"/>
              </a:rPr>
              <a:t>Manual</a:t>
            </a:r>
            <a:r>
              <a:rPr lang="fr-CA" sz="1000" dirty="0" smtClean="0">
                <a:solidFill>
                  <a:srgbClr val="002060"/>
                </a:solidFill>
                <a:latin typeface="Calibri"/>
                <a:cs typeface="+mn-cs"/>
              </a:rPr>
              <a:t> of </a:t>
            </a:r>
            <a:r>
              <a:rPr lang="fr-CA" sz="1000" dirty="0" err="1" smtClean="0">
                <a:solidFill>
                  <a:srgbClr val="002060"/>
                </a:solidFill>
                <a:latin typeface="Calibri"/>
                <a:cs typeface="+mn-cs"/>
              </a:rPr>
              <a:t>Headache</a:t>
            </a:r>
            <a:r>
              <a:rPr lang="fr-CA" sz="1000" dirty="0" smtClean="0">
                <a:solidFill>
                  <a:srgbClr val="002060"/>
                </a:solidFill>
                <a:latin typeface="Calibri"/>
                <a:cs typeface="+mn-cs"/>
              </a:rPr>
              <a:t> </a:t>
            </a:r>
            <a:r>
              <a:rPr lang="fr-CA" sz="1000" dirty="0" err="1" smtClean="0">
                <a:solidFill>
                  <a:srgbClr val="002060"/>
                </a:solidFill>
                <a:latin typeface="Calibri"/>
                <a:cs typeface="+mn-cs"/>
              </a:rPr>
              <a:t>Therapy</a:t>
            </a:r>
            <a:r>
              <a:rPr lang="fr-CA" sz="1000" dirty="0" smtClean="0">
                <a:solidFill>
                  <a:srgbClr val="002060"/>
                </a:solidFill>
                <a:latin typeface="Calibri"/>
                <a:cs typeface="+mn-cs"/>
              </a:rPr>
              <a:t>. 2</a:t>
            </a:r>
            <a:r>
              <a:rPr lang="fr-CA" sz="1000" baseline="30000" dirty="0" smtClean="0">
                <a:solidFill>
                  <a:srgbClr val="002060"/>
                </a:solidFill>
                <a:latin typeface="Calibri"/>
                <a:cs typeface="+mn-cs"/>
              </a:rPr>
              <a:t>e</a:t>
            </a:r>
            <a:r>
              <a:rPr lang="fr-CA" sz="1000" dirty="0" smtClean="0">
                <a:solidFill>
                  <a:srgbClr val="002060"/>
                </a:solidFill>
                <a:latin typeface="Calibri"/>
                <a:cs typeface="+mn-cs"/>
              </a:rPr>
              <a:t> édition. NY: Springer, 2014; </a:t>
            </a:r>
            <a:r>
              <a:rPr lang="fr-CA" altLang="fr-FR" sz="1000" dirty="0" smtClean="0">
                <a:solidFill>
                  <a:srgbClr val="002060"/>
                </a:solidFill>
              </a:rPr>
              <a:t>Comité de classification des céphalées de l’International </a:t>
            </a:r>
            <a:r>
              <a:rPr lang="fr-CA" altLang="fr-FR" sz="1000" dirty="0" err="1" smtClean="0">
                <a:solidFill>
                  <a:srgbClr val="002060"/>
                </a:solidFill>
              </a:rPr>
              <a:t>Headache</a:t>
            </a:r>
            <a:r>
              <a:rPr lang="fr-CA" altLang="fr-FR" sz="1000" dirty="0" smtClean="0">
                <a:solidFill>
                  <a:srgbClr val="002060"/>
                </a:solidFill>
              </a:rPr>
              <a:t> Society (IHS). </a:t>
            </a:r>
            <a:r>
              <a:rPr lang="fr-CA" altLang="fr-FR" sz="1000" i="1" dirty="0" err="1" smtClean="0">
                <a:solidFill>
                  <a:srgbClr val="002060"/>
                </a:solidFill>
              </a:rPr>
              <a:t>Cephalalgia</a:t>
            </a:r>
            <a:r>
              <a:rPr lang="fr-CA" altLang="fr-FR" sz="1000" dirty="0" smtClean="0">
                <a:solidFill>
                  <a:srgbClr val="002060"/>
                </a:solidFill>
              </a:rPr>
              <a:t>. 2013;33(9):629-808.</a:t>
            </a:r>
            <a:endParaRPr lang="fr-CA" altLang="fr-FR" sz="1000" dirty="0">
              <a:solidFill>
                <a:srgbClr val="002060"/>
              </a:solidFill>
            </a:endParaRPr>
          </a:p>
        </p:txBody>
      </p:sp>
      <p:sp>
        <p:nvSpPr>
          <p:cNvPr id="49156" name="Title 1"/>
          <p:cNvSpPr>
            <a:spLocks noGrp="1"/>
          </p:cNvSpPr>
          <p:nvPr>
            <p:ph type="title"/>
          </p:nvPr>
        </p:nvSpPr>
        <p:spPr>
          <a:xfrm>
            <a:off x="447675" y="254000"/>
            <a:ext cx="8229600" cy="1143000"/>
          </a:xfrm>
        </p:spPr>
        <p:txBody>
          <a:bodyPr>
            <a:normAutofit/>
          </a:bodyPr>
          <a:lstStyle/>
          <a:p>
            <a:r>
              <a:rPr lang="fr-CA" altLang="en-US" smtClean="0"/>
              <a:t>Principaux symptômes de la migraine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475" y="1412776"/>
            <a:ext cx="5119613" cy="4785926"/>
          </a:xfrm>
          <a:prstGeom prst="rect">
            <a:avLst/>
          </a:prstGeom>
        </p:spPr>
        <p:txBody>
          <a:bodyPr wrap="square">
            <a:spAutoFit/>
          </a:bodyPr>
          <a:lstStyle/>
          <a:p>
            <a:pPr marL="285750" indent="-285750" fontAlgn="auto">
              <a:spcBef>
                <a:spcPts val="0"/>
              </a:spcBef>
              <a:spcAft>
                <a:spcPts val="600"/>
              </a:spcAft>
              <a:buFont typeface="Arial" panose="020B0604020202020204" pitchFamily="34" charset="0"/>
              <a:buChar char="•"/>
              <a:defRPr/>
            </a:pPr>
            <a:r>
              <a:rPr lang="fr-CA" sz="1900" dirty="0" smtClean="0">
                <a:solidFill>
                  <a:srgbClr val="002060"/>
                </a:solidFill>
                <a:latin typeface="Calibri"/>
                <a:cs typeface="+mn-cs"/>
              </a:rPr>
              <a:t>Se développe en général après une lente augmentation de la fréquence des céphalées sur des années ou des mois (« transformation de la migraine »)</a:t>
            </a:r>
          </a:p>
          <a:p>
            <a:pPr marL="742950" lvl="1" indent="-285750" fontAlgn="auto">
              <a:spcBef>
                <a:spcPts val="0"/>
              </a:spcBef>
              <a:spcAft>
                <a:spcPts val="600"/>
              </a:spcAft>
              <a:buFont typeface="Arial" panose="020B0604020202020204" pitchFamily="34" charset="0"/>
              <a:buChar char="•"/>
              <a:defRPr/>
            </a:pPr>
            <a:r>
              <a:rPr lang="fr-CA" sz="1900" dirty="0" smtClean="0">
                <a:solidFill>
                  <a:srgbClr val="002060"/>
                </a:solidFill>
                <a:latin typeface="Calibri"/>
                <a:cs typeface="+mn-cs"/>
              </a:rPr>
              <a:t>2 à 4 % des personnes souffrant de migraines épisodiques passent à des migraines chroniques tous les ans</a:t>
            </a:r>
          </a:p>
          <a:p>
            <a:pPr marL="285750" indent="-285750" fontAlgn="auto">
              <a:spcBef>
                <a:spcPts val="0"/>
              </a:spcBef>
              <a:spcAft>
                <a:spcPts val="600"/>
              </a:spcAft>
              <a:buFont typeface="Arial" panose="020B0604020202020204" pitchFamily="34" charset="0"/>
              <a:buChar char="•"/>
              <a:defRPr/>
            </a:pPr>
            <a:r>
              <a:rPr lang="fr-CA" sz="1900" dirty="0" smtClean="0">
                <a:solidFill>
                  <a:srgbClr val="002060"/>
                </a:solidFill>
                <a:latin typeface="Calibri"/>
                <a:cs typeface="+mn-cs"/>
              </a:rPr>
              <a:t>Des études démographiques indiquent une prévalence de 1,4 % à 2,2 %</a:t>
            </a:r>
          </a:p>
          <a:p>
            <a:pPr marL="285750" indent="-285750" fontAlgn="auto">
              <a:spcBef>
                <a:spcPts val="0"/>
              </a:spcBef>
              <a:spcAft>
                <a:spcPts val="600"/>
              </a:spcAft>
              <a:buFont typeface="Arial" panose="020B0604020202020204" pitchFamily="34" charset="0"/>
              <a:buChar char="•"/>
              <a:defRPr/>
            </a:pPr>
            <a:r>
              <a:rPr lang="fr-CA" sz="1900" dirty="0" smtClean="0">
                <a:solidFill>
                  <a:srgbClr val="002060"/>
                </a:solidFill>
                <a:latin typeface="Calibri"/>
                <a:cs typeface="+mn-cs"/>
              </a:rPr>
              <a:t>≥ 50 % des patients souffrant de MC ont des céphalées dues à la surconsommation de médicaments</a:t>
            </a:r>
          </a:p>
          <a:p>
            <a:pPr marL="285750" indent="-285750" fontAlgn="auto">
              <a:spcBef>
                <a:spcPts val="0"/>
              </a:spcBef>
              <a:spcAft>
                <a:spcPts val="600"/>
              </a:spcAft>
              <a:buFont typeface="Arial" panose="020B0604020202020204" pitchFamily="34" charset="0"/>
              <a:buChar char="•"/>
              <a:defRPr/>
            </a:pPr>
            <a:r>
              <a:rPr lang="fr-CA" sz="1900" dirty="0" smtClean="0">
                <a:solidFill>
                  <a:srgbClr val="002060"/>
                </a:solidFill>
                <a:latin typeface="Calibri"/>
                <a:cs typeface="+mn-cs"/>
              </a:rPr>
              <a:t>Les patients souffrant de MC reviennent souvent à des migraines épisodiques avec un traitement</a:t>
            </a:r>
            <a:endParaRPr lang="fr-CA" sz="1900" dirty="0">
              <a:solidFill>
                <a:srgbClr val="002060"/>
              </a:solidFill>
              <a:latin typeface="Calibri"/>
              <a:cs typeface="+mn-cs"/>
            </a:endParaRPr>
          </a:p>
        </p:txBody>
      </p:sp>
      <p:sp>
        <p:nvSpPr>
          <p:cNvPr id="50179" name="Title 1"/>
          <p:cNvSpPr>
            <a:spLocks noGrp="1"/>
          </p:cNvSpPr>
          <p:nvPr>
            <p:ph type="title"/>
          </p:nvPr>
        </p:nvSpPr>
        <p:spPr>
          <a:xfrm>
            <a:off x="447675" y="254000"/>
            <a:ext cx="8229600" cy="1143000"/>
          </a:xfrm>
        </p:spPr>
        <p:txBody>
          <a:bodyPr>
            <a:normAutofit/>
          </a:bodyPr>
          <a:lstStyle/>
          <a:p>
            <a:r>
              <a:rPr lang="fr-CA" altLang="en-US" smtClean="0"/>
              <a:t>Migraine chronique (MC)</a:t>
            </a:r>
          </a:p>
        </p:txBody>
      </p:sp>
      <p:sp>
        <p:nvSpPr>
          <p:cNvPr id="6" name="TextBox 5"/>
          <p:cNvSpPr txBox="1"/>
          <p:nvPr/>
        </p:nvSpPr>
        <p:spPr>
          <a:xfrm>
            <a:off x="0" y="6453188"/>
            <a:ext cx="4295775" cy="400050"/>
          </a:xfrm>
          <a:prstGeom prst="rect">
            <a:avLst/>
          </a:prstGeom>
          <a:noFill/>
        </p:spPr>
        <p:txBody>
          <a:bodyPr wrap="none">
            <a:spAutoFit/>
          </a:bodyPr>
          <a:lstStyle/>
          <a:p>
            <a:pPr fontAlgn="auto">
              <a:spcBef>
                <a:spcPts val="0"/>
              </a:spcBef>
              <a:spcAft>
                <a:spcPts val="609"/>
              </a:spcAft>
              <a:defRPr/>
            </a:pPr>
            <a:r>
              <a:rPr lang="fr-CA" sz="1000" smtClean="0">
                <a:solidFill>
                  <a:srgbClr val="002060"/>
                </a:solidFill>
                <a:latin typeface="Calibri"/>
                <a:cs typeface="+mn-cs"/>
              </a:rPr>
              <a:t>Schwedt TJ. </a:t>
            </a:r>
            <a:r>
              <a:rPr lang="fr-CA" sz="1000" i="1" smtClean="0">
                <a:solidFill>
                  <a:srgbClr val="002060"/>
                </a:solidFill>
                <a:latin typeface="Calibri"/>
                <a:cs typeface="+mn-cs"/>
              </a:rPr>
              <a:t>BMJ.</a:t>
            </a:r>
            <a:r>
              <a:rPr lang="fr-CA" sz="1000" smtClean="0">
                <a:solidFill>
                  <a:srgbClr val="002060"/>
                </a:solidFill>
                <a:latin typeface="Calibri"/>
                <a:cs typeface="+mn-cs"/>
              </a:rPr>
              <a:t> 2014;348:g1416; Bigal ME </a:t>
            </a:r>
            <a:r>
              <a:rPr lang="fr-CA" sz="1000" i="1" smtClean="0">
                <a:solidFill>
                  <a:srgbClr val="002060"/>
                </a:solidFill>
                <a:latin typeface="Calibri"/>
                <a:cs typeface="+mn-cs"/>
              </a:rPr>
              <a:t>et al</a:t>
            </a:r>
            <a:r>
              <a:rPr lang="fr-CA" sz="1000" smtClean="0">
                <a:solidFill>
                  <a:srgbClr val="002060"/>
                </a:solidFill>
                <a:latin typeface="Calibri"/>
                <a:cs typeface="+mn-cs"/>
              </a:rPr>
              <a:t>. </a:t>
            </a:r>
            <a:r>
              <a:rPr lang="fr-CA" sz="1000" i="1" smtClean="0">
                <a:solidFill>
                  <a:srgbClr val="002060"/>
                </a:solidFill>
                <a:latin typeface="Calibri"/>
                <a:cs typeface="+mn-cs"/>
              </a:rPr>
              <a:t>Headache.</a:t>
            </a:r>
            <a:r>
              <a:rPr lang="fr-CA" sz="1000" smtClean="0">
                <a:solidFill>
                  <a:srgbClr val="002060"/>
                </a:solidFill>
                <a:latin typeface="Calibri"/>
                <a:cs typeface="+mn-cs"/>
              </a:rPr>
              <a:t> 2008;48:1157-68;</a:t>
            </a:r>
            <a:br>
              <a:rPr lang="fr-CA" sz="1000" smtClean="0">
                <a:solidFill>
                  <a:srgbClr val="002060"/>
                </a:solidFill>
                <a:latin typeface="Calibri"/>
                <a:cs typeface="+mn-cs"/>
              </a:rPr>
            </a:br>
            <a:r>
              <a:rPr lang="fr-CA" sz="1000" smtClean="0">
                <a:solidFill>
                  <a:srgbClr val="002060"/>
                </a:solidFill>
                <a:latin typeface="Calibri"/>
                <a:cs typeface="+mn-cs"/>
              </a:rPr>
              <a:t>Lipton RB </a:t>
            </a:r>
            <a:r>
              <a:rPr lang="fr-CA" sz="1000" i="1" smtClean="0">
                <a:solidFill>
                  <a:srgbClr val="002060"/>
                </a:solidFill>
                <a:latin typeface="Calibri"/>
                <a:cs typeface="+mn-cs"/>
              </a:rPr>
              <a:t>et al</a:t>
            </a:r>
            <a:r>
              <a:rPr lang="fr-CA" sz="1000" smtClean="0">
                <a:solidFill>
                  <a:srgbClr val="002060"/>
                </a:solidFill>
                <a:latin typeface="Calibri"/>
                <a:cs typeface="+mn-cs"/>
              </a:rPr>
              <a:t>. </a:t>
            </a:r>
            <a:r>
              <a:rPr lang="fr-CA" sz="1000" i="1" smtClean="0">
                <a:solidFill>
                  <a:srgbClr val="002060"/>
                </a:solidFill>
                <a:latin typeface="Calibri"/>
                <a:cs typeface="+mn-cs"/>
              </a:rPr>
              <a:t>Neurology.</a:t>
            </a:r>
            <a:r>
              <a:rPr lang="fr-CA" sz="1000" smtClean="0">
                <a:solidFill>
                  <a:srgbClr val="002060"/>
                </a:solidFill>
                <a:latin typeface="Calibri"/>
                <a:cs typeface="+mn-cs"/>
              </a:rPr>
              <a:t> 2015;84:688-95.</a:t>
            </a:r>
            <a:endParaRPr lang="fr-CA" sz="1000">
              <a:solidFill>
                <a:srgbClr val="002060"/>
              </a:solidFill>
              <a:latin typeface="Calibri"/>
              <a:cs typeface="+mn-cs"/>
            </a:endParaRPr>
          </a:p>
        </p:txBody>
      </p:sp>
      <p:graphicFrame>
        <p:nvGraphicFramePr>
          <p:cNvPr id="50181" name="Content Placeholder 3"/>
          <p:cNvGraphicFramePr>
            <a:graphicFrameLocks/>
          </p:cNvGraphicFramePr>
          <p:nvPr/>
        </p:nvGraphicFramePr>
        <p:xfrm>
          <a:off x="5220072" y="3501008"/>
          <a:ext cx="3631382" cy="3124076"/>
        </p:xfrm>
        <a:graphic>
          <a:graphicData uri="http://schemas.openxmlformats.org/presentationml/2006/ole">
            <mc:AlternateContent xmlns:mc="http://schemas.openxmlformats.org/markup-compatibility/2006">
              <mc:Choice xmlns:v="urn:schemas-microsoft-com:vml" Requires="v">
                <p:oleObj spid="_x0000_s50207" name="Worksheet" r:id="rId4" imgW="3972035" imgH="3124170" progId="Excel.Sheet.8">
                  <p:embed/>
                </p:oleObj>
              </mc:Choice>
              <mc:Fallback>
                <p:oleObj name="Worksheet" r:id="rId4" imgW="3972035" imgH="3124170" progId="Excel.Sheet.8">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501008"/>
                        <a:ext cx="3631382" cy="31240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Facteurs associés à la transformation et au retour de la migraine chronique (MC)</a:t>
            </a:r>
            <a:endParaRPr lang="fr-CA"/>
          </a:p>
        </p:txBody>
      </p:sp>
      <p:sp>
        <p:nvSpPr>
          <p:cNvPr id="6" name="TextBox 5"/>
          <p:cNvSpPr txBox="1"/>
          <p:nvPr/>
        </p:nvSpPr>
        <p:spPr>
          <a:xfrm>
            <a:off x="50800" y="6567488"/>
            <a:ext cx="6473825" cy="246062"/>
          </a:xfrm>
          <a:prstGeom prst="rect">
            <a:avLst/>
          </a:prstGeom>
          <a:noFill/>
        </p:spPr>
        <p:txBody>
          <a:bodyPr wrap="none">
            <a:spAutoFit/>
          </a:bodyPr>
          <a:lstStyle/>
          <a:p>
            <a:pPr fontAlgn="auto">
              <a:spcBef>
                <a:spcPts val="0"/>
              </a:spcBef>
              <a:spcAft>
                <a:spcPts val="609"/>
              </a:spcAft>
              <a:defRPr/>
            </a:pPr>
            <a:r>
              <a:rPr lang="fr-CA" sz="1000" smtClean="0">
                <a:solidFill>
                  <a:srgbClr val="002060"/>
                </a:solidFill>
                <a:latin typeface="Calibri"/>
                <a:cs typeface="+mn-cs"/>
              </a:rPr>
              <a:t>Schwedt TJ. </a:t>
            </a:r>
            <a:r>
              <a:rPr lang="fr-CA" sz="1000" i="1" smtClean="0">
                <a:solidFill>
                  <a:srgbClr val="002060"/>
                </a:solidFill>
                <a:latin typeface="Calibri"/>
                <a:cs typeface="+mn-cs"/>
              </a:rPr>
              <a:t>BMJ.</a:t>
            </a:r>
            <a:r>
              <a:rPr lang="fr-CA" sz="1000" smtClean="0">
                <a:solidFill>
                  <a:srgbClr val="002060"/>
                </a:solidFill>
                <a:latin typeface="Calibri"/>
                <a:cs typeface="+mn-cs"/>
              </a:rPr>
              <a:t> 2014;348:g1416; Lipton RB </a:t>
            </a:r>
            <a:r>
              <a:rPr lang="fr-CA" sz="1000" i="1" smtClean="0">
                <a:solidFill>
                  <a:srgbClr val="002060"/>
                </a:solidFill>
                <a:latin typeface="Calibri"/>
                <a:cs typeface="+mn-cs"/>
              </a:rPr>
              <a:t>et al</a:t>
            </a:r>
            <a:r>
              <a:rPr lang="fr-CA" sz="1000" smtClean="0">
                <a:solidFill>
                  <a:srgbClr val="002060"/>
                </a:solidFill>
                <a:latin typeface="Calibri"/>
                <a:cs typeface="+mn-cs"/>
              </a:rPr>
              <a:t>. </a:t>
            </a:r>
            <a:r>
              <a:rPr lang="fr-CA" sz="1000" i="1" smtClean="0">
                <a:solidFill>
                  <a:srgbClr val="002060"/>
                </a:solidFill>
                <a:latin typeface="Calibri"/>
                <a:cs typeface="+mn-cs"/>
              </a:rPr>
              <a:t>Neurology</a:t>
            </a:r>
            <a:r>
              <a:rPr lang="fr-CA" sz="1000" smtClean="0">
                <a:solidFill>
                  <a:srgbClr val="002060"/>
                </a:solidFill>
                <a:latin typeface="Calibri"/>
                <a:cs typeface="+mn-cs"/>
              </a:rPr>
              <a:t>. 2015;84:688-95; Reed ML </a:t>
            </a:r>
            <a:r>
              <a:rPr lang="fr-CA" sz="1000" i="1" smtClean="0">
                <a:solidFill>
                  <a:srgbClr val="002060"/>
                </a:solidFill>
                <a:latin typeface="Calibri"/>
                <a:cs typeface="+mn-cs"/>
              </a:rPr>
              <a:t>et al</a:t>
            </a:r>
            <a:r>
              <a:rPr lang="fr-CA" sz="1000" smtClean="0">
                <a:solidFill>
                  <a:srgbClr val="002060"/>
                </a:solidFill>
                <a:latin typeface="Calibri"/>
                <a:cs typeface="+mn-cs"/>
              </a:rPr>
              <a:t>. </a:t>
            </a:r>
            <a:r>
              <a:rPr lang="fr-CA" sz="1000" i="1" smtClean="0">
                <a:solidFill>
                  <a:srgbClr val="002060"/>
                </a:solidFill>
                <a:latin typeface="Calibri"/>
                <a:cs typeface="+mn-cs"/>
              </a:rPr>
              <a:t>Headache</a:t>
            </a:r>
            <a:r>
              <a:rPr lang="fr-CA" sz="1000" smtClean="0">
                <a:solidFill>
                  <a:srgbClr val="002060"/>
                </a:solidFill>
                <a:latin typeface="Calibri"/>
                <a:cs typeface="+mn-cs"/>
              </a:rPr>
              <a:t>. 2015;55:76-87.</a:t>
            </a:r>
            <a:endParaRPr lang="fr-CA" sz="1000">
              <a:solidFill>
                <a:srgbClr val="002060"/>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393419736"/>
              </p:ext>
            </p:extLst>
          </p:nvPr>
        </p:nvGraphicFramePr>
        <p:xfrm>
          <a:off x="395288" y="1557338"/>
          <a:ext cx="8388350" cy="4632948"/>
        </p:xfrm>
        <a:graphic>
          <a:graphicData uri="http://schemas.openxmlformats.org/drawingml/2006/table">
            <a:tbl>
              <a:tblPr firstRow="1" bandRow="1">
                <a:tableStyleId>{5C22544A-7EE6-4342-B048-85BDC9FD1C3A}</a:tableStyleId>
              </a:tblPr>
              <a:tblGrid>
                <a:gridCol w="3809776"/>
                <a:gridCol w="219795"/>
                <a:gridCol w="4358779"/>
              </a:tblGrid>
              <a:tr h="396213">
                <a:tc>
                  <a:txBody>
                    <a:bodyPr/>
                    <a:lstStyle/>
                    <a:p>
                      <a:pPr algn="ctr"/>
                      <a:r>
                        <a:rPr lang="fr-CA" sz="2000" noProof="0" dirty="0" smtClean="0"/>
                        <a:t>Transformation</a:t>
                      </a:r>
                      <a:r>
                        <a:rPr lang="fr-CA" sz="2000" baseline="0" noProof="0" dirty="0" smtClean="0"/>
                        <a:t> en MC</a:t>
                      </a:r>
                      <a:endParaRPr lang="fr-CA" sz="2000" noProof="0" dirty="0"/>
                    </a:p>
                  </a:txBody>
                  <a:tcPr marL="91439" marR="91439" marT="45717" marB="45717" anchor="ctr">
                    <a:lnR w="12700" cmpd="sng">
                      <a:noFill/>
                    </a:lnR>
                  </a:tcPr>
                </a:tc>
                <a:tc>
                  <a:txBody>
                    <a:bodyPr/>
                    <a:lstStyle/>
                    <a:p>
                      <a:pPr algn="ctr"/>
                      <a:endParaRPr lang="fr-CA" sz="2000" noProof="0"/>
                    </a:p>
                  </a:txBody>
                  <a:tcPr marL="91439" marR="91439" marT="45717" marB="4571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000" noProof="0" smtClean="0"/>
                        <a:t>Retour de la MC</a:t>
                      </a:r>
                      <a:endParaRPr lang="fr-CA" sz="2000" noProof="0"/>
                    </a:p>
                  </a:txBody>
                  <a:tcPr marL="91439" marR="91439" marT="45717" marB="45717" anchor="ctr">
                    <a:lnL w="12700" cmpd="sng">
                      <a:noFill/>
                    </a:lnL>
                  </a:tcPr>
                </a:tc>
              </a:tr>
              <a:tr h="4205949">
                <a:tc>
                  <a:txBody>
                    <a:bodyPr/>
                    <a:lstStyle/>
                    <a:p>
                      <a:pPr marL="196850" marR="0" indent="-196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aseline="0" noProof="0" dirty="0" smtClean="0">
                          <a:solidFill>
                            <a:srgbClr val="002060"/>
                          </a:solidFill>
                        </a:rPr>
                        <a:t>Fréquence des céphalées de base élevée</a:t>
                      </a:r>
                    </a:p>
                    <a:p>
                      <a:pPr marL="196850" marR="0" indent="-196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aseline="0" noProof="0" dirty="0" smtClean="0">
                          <a:solidFill>
                            <a:srgbClr val="002060"/>
                          </a:solidFill>
                        </a:rPr>
                        <a:t>Surconsommation de médicaments contre la migraine</a:t>
                      </a:r>
                    </a:p>
                    <a:p>
                      <a:pPr marL="196850" indent="-196850">
                        <a:buFont typeface="Arial" panose="020B0604020202020204" pitchFamily="34" charset="0"/>
                        <a:buChar char="•"/>
                      </a:pPr>
                      <a:r>
                        <a:rPr lang="fr-CA" sz="1600" kern="1200" noProof="0" dirty="0" smtClean="0">
                          <a:solidFill>
                            <a:srgbClr val="002060"/>
                          </a:solidFill>
                          <a:latin typeface="+mn-lt"/>
                          <a:ea typeface="+mn-ea"/>
                          <a:cs typeface="+mn-cs"/>
                        </a:rPr>
                        <a:t>Traitement contre la migraine aigüe inefficace</a:t>
                      </a:r>
                      <a:endParaRPr lang="fr-CA" sz="1600" kern="1200" baseline="0" noProof="0" dirty="0" smtClean="0">
                        <a:solidFill>
                          <a:srgbClr val="002060"/>
                        </a:solidFill>
                        <a:latin typeface="+mn-lt"/>
                        <a:ea typeface="+mn-ea"/>
                        <a:cs typeface="+mn-cs"/>
                      </a:endParaRPr>
                    </a:p>
                    <a:p>
                      <a:pPr marL="196850" indent="-196850">
                        <a:buFont typeface="Arial" panose="020B0604020202020204" pitchFamily="34" charset="0"/>
                        <a:buChar char="•"/>
                      </a:pPr>
                      <a:r>
                        <a:rPr lang="fr-CA" sz="1600" kern="1200" baseline="0" noProof="0" dirty="0" smtClean="0">
                          <a:solidFill>
                            <a:srgbClr val="002060"/>
                          </a:solidFill>
                          <a:latin typeface="+mn-lt"/>
                          <a:ea typeface="+mn-ea"/>
                          <a:cs typeface="+mn-cs"/>
                        </a:rPr>
                        <a:t>Nausées</a:t>
                      </a:r>
                    </a:p>
                    <a:p>
                      <a:pPr marL="196850" indent="-196850">
                        <a:buFont typeface="Arial" panose="020B0604020202020204" pitchFamily="34" charset="0"/>
                        <a:buChar char="•"/>
                      </a:pPr>
                      <a:r>
                        <a:rPr lang="fr-CA" sz="1600" kern="1200" noProof="0" dirty="0" smtClean="0">
                          <a:solidFill>
                            <a:srgbClr val="002060"/>
                          </a:solidFill>
                          <a:latin typeface="+mn-lt"/>
                          <a:ea typeface="+mn-ea"/>
                          <a:cs typeface="+mn-cs"/>
                        </a:rPr>
                        <a:t>Obésité</a:t>
                      </a:r>
                    </a:p>
                    <a:p>
                      <a:pPr marL="196850" indent="-196850">
                        <a:buFont typeface="Arial" panose="020B0604020202020204" pitchFamily="34" charset="0"/>
                        <a:buChar char="•"/>
                      </a:pPr>
                      <a:r>
                        <a:rPr lang="fr-CA" sz="1600" noProof="0" dirty="0" smtClean="0">
                          <a:solidFill>
                            <a:srgbClr val="002060"/>
                          </a:solidFill>
                        </a:rPr>
                        <a:t>Ronflements </a:t>
                      </a:r>
                    </a:p>
                    <a:p>
                      <a:pPr marL="196850" indent="-196850">
                        <a:buFont typeface="Arial" panose="020B0604020202020204" pitchFamily="34" charset="0"/>
                        <a:buChar char="•"/>
                      </a:pPr>
                      <a:r>
                        <a:rPr lang="fr-CA" sz="1600" noProof="0" dirty="0" smtClean="0">
                          <a:solidFill>
                            <a:srgbClr val="002060"/>
                          </a:solidFill>
                        </a:rPr>
                        <a:t>Troubles du sommeil</a:t>
                      </a:r>
                      <a:endParaRPr lang="fr-CA" sz="1600" baseline="0" noProof="0" dirty="0" smtClean="0">
                        <a:solidFill>
                          <a:srgbClr val="002060"/>
                        </a:solidFill>
                      </a:endParaRPr>
                    </a:p>
                    <a:p>
                      <a:pPr marL="196850" indent="-196850">
                        <a:buFont typeface="Arial" panose="020B0604020202020204" pitchFamily="34" charset="0"/>
                        <a:buChar char="•"/>
                      </a:pPr>
                      <a:r>
                        <a:rPr lang="fr-CA" sz="1600" baseline="0" noProof="0" dirty="0" smtClean="0">
                          <a:solidFill>
                            <a:srgbClr val="002060"/>
                          </a:solidFill>
                        </a:rPr>
                        <a:t>Consommation excessive de caféine</a:t>
                      </a:r>
                    </a:p>
                    <a:p>
                      <a:pPr marL="196850" indent="-196850">
                        <a:buFont typeface="Arial" panose="020B0604020202020204" pitchFamily="34" charset="0"/>
                        <a:buChar char="•"/>
                      </a:pPr>
                      <a:r>
                        <a:rPr lang="fr-CA" sz="1600" baseline="0" noProof="0" dirty="0" smtClean="0">
                          <a:solidFill>
                            <a:srgbClr val="002060"/>
                          </a:solidFill>
                        </a:rPr>
                        <a:t>Maladie psychiatrique</a:t>
                      </a:r>
                    </a:p>
                    <a:p>
                      <a:pPr marL="196850" indent="-196850">
                        <a:buFont typeface="Arial" panose="020B0604020202020204" pitchFamily="34" charset="0"/>
                        <a:buChar char="•"/>
                      </a:pPr>
                      <a:r>
                        <a:rPr lang="fr-CA" sz="1600" baseline="0" noProof="0" dirty="0" smtClean="0">
                          <a:solidFill>
                            <a:srgbClr val="002060"/>
                          </a:solidFill>
                        </a:rPr>
                        <a:t>Changements de vie majeurs</a:t>
                      </a:r>
                    </a:p>
                    <a:p>
                      <a:pPr marL="196850" indent="-196850">
                        <a:buFont typeface="Arial" panose="020B0604020202020204" pitchFamily="34" charset="0"/>
                        <a:buChar char="•"/>
                      </a:pPr>
                      <a:r>
                        <a:rPr lang="fr-CA" sz="1600" baseline="0" noProof="0" dirty="0" smtClean="0">
                          <a:solidFill>
                            <a:srgbClr val="002060"/>
                          </a:solidFill>
                        </a:rPr>
                        <a:t>Blessure au niveau de la tête ou du cou</a:t>
                      </a:r>
                    </a:p>
                    <a:p>
                      <a:pPr marL="196850" indent="-196850">
                        <a:buFont typeface="Arial" panose="020B0604020202020204" pitchFamily="34" charset="0"/>
                        <a:buChar char="•"/>
                      </a:pPr>
                      <a:r>
                        <a:rPr lang="fr-CA" sz="1600" baseline="0" noProof="0" dirty="0" err="1" smtClean="0">
                          <a:solidFill>
                            <a:srgbClr val="002060"/>
                          </a:solidFill>
                        </a:rPr>
                        <a:t>Allodynie</a:t>
                      </a:r>
                      <a:r>
                        <a:rPr lang="fr-CA" sz="1600" baseline="0" noProof="0" dirty="0" smtClean="0">
                          <a:solidFill>
                            <a:srgbClr val="002060"/>
                          </a:solidFill>
                        </a:rPr>
                        <a:t> cutanée</a:t>
                      </a:r>
                    </a:p>
                    <a:p>
                      <a:pPr marL="196850" indent="-196850">
                        <a:buFont typeface="Arial" panose="020B0604020202020204" pitchFamily="34" charset="0"/>
                        <a:buChar char="•"/>
                      </a:pPr>
                      <a:r>
                        <a:rPr lang="fr-CA" sz="1600" baseline="0" noProof="0" dirty="0" smtClean="0">
                          <a:solidFill>
                            <a:srgbClr val="002060"/>
                          </a:solidFill>
                        </a:rPr>
                        <a:t>Genre féminin</a:t>
                      </a:r>
                    </a:p>
                    <a:p>
                      <a:pPr marL="196850" indent="-196850">
                        <a:buFont typeface="Arial" panose="020B0604020202020204" pitchFamily="34" charset="0"/>
                        <a:buChar char="•"/>
                      </a:pPr>
                      <a:r>
                        <a:rPr lang="fr-CA" sz="1600" baseline="0" noProof="0" dirty="0" smtClean="0">
                          <a:solidFill>
                            <a:srgbClr val="002060"/>
                          </a:solidFill>
                        </a:rPr>
                        <a:t>Douleurs </a:t>
                      </a:r>
                      <a:r>
                        <a:rPr lang="fr-CA" sz="1600" baseline="0" noProof="0" dirty="0" err="1" smtClean="0">
                          <a:solidFill>
                            <a:srgbClr val="002060"/>
                          </a:solidFill>
                        </a:rPr>
                        <a:t>comorbides</a:t>
                      </a:r>
                      <a:endParaRPr lang="fr-CA" sz="1600" baseline="0" noProof="0" dirty="0" smtClean="0">
                        <a:solidFill>
                          <a:srgbClr val="002060"/>
                        </a:solidFill>
                      </a:endParaRPr>
                    </a:p>
                    <a:p>
                      <a:pPr marL="196850" indent="-196850">
                        <a:buFont typeface="Arial" panose="020B0604020202020204" pitchFamily="34" charset="0"/>
                        <a:buChar char="•"/>
                      </a:pPr>
                      <a:r>
                        <a:rPr lang="fr-CA" sz="1600" baseline="0" noProof="0" dirty="0" smtClean="0">
                          <a:solidFill>
                            <a:srgbClr val="002060"/>
                          </a:solidFill>
                        </a:rPr>
                        <a:t>Statut socioéconomique inférieur</a:t>
                      </a:r>
                      <a:endParaRPr lang="fr-CA" sz="1600" noProof="0" dirty="0">
                        <a:solidFill>
                          <a:srgbClr val="002060"/>
                        </a:solidFill>
                      </a:endParaRPr>
                    </a:p>
                  </a:txBody>
                  <a:tcPr marL="91439" marR="91439" marT="45717" marB="45717">
                    <a:lnR w="12700" cmpd="sng">
                      <a:noFill/>
                    </a:lnR>
                  </a:tcPr>
                </a:tc>
                <a:tc>
                  <a:txBody>
                    <a:bodyPr/>
                    <a:lstStyle/>
                    <a:p>
                      <a:endParaRPr lang="fr-CA" sz="1600" noProof="0"/>
                    </a:p>
                  </a:txBody>
                  <a:tcPr marL="91439" marR="91439" marT="45717" marB="45717">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96850" indent="-196850"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Prise régulière de médicaments prophylactiques</a:t>
                      </a:r>
                      <a:r>
                        <a:rPr lang="fr-CA" sz="1600" kern="1200" baseline="0" noProof="0" dirty="0" smtClean="0">
                          <a:solidFill>
                            <a:srgbClr val="002060"/>
                          </a:solidFill>
                          <a:latin typeface="+mn-lt"/>
                          <a:ea typeface="+mn-ea"/>
                          <a:cs typeface="+mn-cs"/>
                        </a:rPr>
                        <a:t> contre la migraine</a:t>
                      </a:r>
                      <a:endParaRPr lang="fr-CA" sz="1600" kern="1200" noProof="0" dirty="0" smtClean="0">
                        <a:solidFill>
                          <a:srgbClr val="002060"/>
                        </a:solidFill>
                        <a:latin typeface="+mn-lt"/>
                        <a:ea typeface="+mn-ea"/>
                        <a:cs typeface="+mn-cs"/>
                      </a:endParaRPr>
                    </a:p>
                    <a:p>
                      <a:pPr marL="196850" indent="-196850"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Fréquence des céphalées de</a:t>
                      </a:r>
                      <a:r>
                        <a:rPr lang="fr-CA" sz="1600" kern="1200" baseline="0" noProof="0" dirty="0" smtClean="0">
                          <a:solidFill>
                            <a:srgbClr val="002060"/>
                          </a:solidFill>
                          <a:latin typeface="+mn-lt"/>
                          <a:ea typeface="+mn-ea"/>
                          <a:cs typeface="+mn-cs"/>
                        </a:rPr>
                        <a:t> base plus faible</a:t>
                      </a:r>
                      <a:endParaRPr lang="fr-CA" sz="1600" kern="1200" noProof="0" dirty="0" smtClean="0">
                        <a:solidFill>
                          <a:srgbClr val="002060"/>
                        </a:solidFill>
                        <a:latin typeface="+mn-lt"/>
                        <a:ea typeface="+mn-ea"/>
                        <a:cs typeface="+mn-cs"/>
                      </a:endParaRPr>
                    </a:p>
                    <a:p>
                      <a:pPr marL="196850" indent="-196850"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Absence d’</a:t>
                      </a:r>
                      <a:r>
                        <a:rPr lang="fr-CA" sz="1600" kern="1200" noProof="0" dirty="0" err="1" smtClean="0">
                          <a:solidFill>
                            <a:srgbClr val="002060"/>
                          </a:solidFill>
                          <a:latin typeface="+mn-lt"/>
                          <a:ea typeface="+mn-ea"/>
                          <a:cs typeface="+mn-cs"/>
                        </a:rPr>
                        <a:t>allodynie</a:t>
                      </a:r>
                      <a:r>
                        <a:rPr lang="fr-CA" sz="1600" kern="1200" noProof="0" dirty="0" smtClean="0">
                          <a:solidFill>
                            <a:srgbClr val="002060"/>
                          </a:solidFill>
                          <a:latin typeface="+mn-lt"/>
                          <a:ea typeface="+mn-ea"/>
                          <a:cs typeface="+mn-cs"/>
                        </a:rPr>
                        <a:t> cutanée</a:t>
                      </a:r>
                    </a:p>
                    <a:p>
                      <a:pPr marL="196850" indent="-196850"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Exercice physique</a:t>
                      </a:r>
                    </a:p>
                    <a:p>
                      <a:pPr marL="196850" indent="-196850"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Retrait de médicaments surconsommés contre</a:t>
                      </a:r>
                      <a:r>
                        <a:rPr lang="fr-CA" sz="1600" kern="1200" baseline="0" noProof="0" dirty="0" smtClean="0">
                          <a:solidFill>
                            <a:srgbClr val="002060"/>
                          </a:solidFill>
                          <a:latin typeface="+mn-lt"/>
                          <a:ea typeface="+mn-ea"/>
                          <a:cs typeface="+mn-cs"/>
                        </a:rPr>
                        <a:t> les crises migraineuses</a:t>
                      </a:r>
                      <a:endParaRPr lang="fr-CA" sz="1600" kern="1200" noProof="0" dirty="0">
                        <a:solidFill>
                          <a:srgbClr val="002060"/>
                        </a:solidFill>
                        <a:latin typeface="+mn-lt"/>
                        <a:ea typeface="+mn-ea"/>
                        <a:cs typeface="+mn-cs"/>
                      </a:endParaRPr>
                    </a:p>
                  </a:txBody>
                  <a:tcPr marL="91439" marR="91439" marT="45717" marB="45717">
                    <a:lnL w="12700" cmpd="sng">
                      <a:noFill/>
                    </a:ln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47675" y="254000"/>
            <a:ext cx="8229600" cy="1143000"/>
          </a:xfrm>
        </p:spPr>
        <p:txBody>
          <a:bodyPr>
            <a:normAutofit fontScale="90000"/>
          </a:bodyPr>
          <a:lstStyle/>
          <a:p>
            <a:r>
              <a:rPr lang="fr-CA" altLang="en-US" smtClean="0"/>
              <a:t>Céphalées dues à une surconsommation de médicaments</a:t>
            </a:r>
          </a:p>
        </p:txBody>
      </p:sp>
      <p:sp>
        <p:nvSpPr>
          <p:cNvPr id="3" name="Rectangle 2"/>
          <p:cNvSpPr/>
          <p:nvPr/>
        </p:nvSpPr>
        <p:spPr>
          <a:xfrm>
            <a:off x="395288" y="1544638"/>
            <a:ext cx="7057032" cy="4016484"/>
          </a:xfrm>
          <a:prstGeom prst="rect">
            <a:avLst/>
          </a:prstGeom>
        </p:spPr>
        <p:txBody>
          <a:bodyPr wrap="square">
            <a:spAutoFit/>
          </a:bodyPr>
          <a:lstStyle/>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Calibri"/>
                <a:cs typeface="+mn-cs"/>
              </a:rPr>
              <a:t>Céphalées survenant plus de 15 jours/mois</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Calibri"/>
                <a:cs typeface="+mn-cs"/>
              </a:rPr>
              <a:t>Se développent suite à une surconsommation de médicaments contre les céphalées aiguës ou symptomatiques (sur ≥ 10 ou ≥ 15 jours par mois, selon le médicament) pendant plus de 3 mois </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Calibri"/>
                <a:cs typeface="+mn-cs"/>
              </a:rPr>
              <a:t>En général, mais pas forcément, elles se résolvent après l’arrêt de la surconsommation </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Calibri"/>
                <a:cs typeface="+mn-cs"/>
              </a:rPr>
              <a:t>Environ 50 % des patients souffrant de migraine chronique reviennent à un sous-type de migraine épisodique après le retrait du médicament</a:t>
            </a:r>
            <a:endParaRPr lang="fr-CA" sz="2400" dirty="0">
              <a:solidFill>
                <a:srgbClr val="002060"/>
              </a:solidFill>
              <a:latin typeface="Calibri"/>
              <a:cs typeface="+mn-cs"/>
            </a:endParaRPr>
          </a:p>
        </p:txBody>
      </p:sp>
      <p:sp>
        <p:nvSpPr>
          <p:cNvPr id="52228" name="Rectangle 7"/>
          <p:cNvSpPr>
            <a:spLocks noChangeArrowheads="1"/>
          </p:cNvSpPr>
          <p:nvPr/>
        </p:nvSpPr>
        <p:spPr bwMode="auto">
          <a:xfrm>
            <a:off x="17463" y="6638925"/>
            <a:ext cx="8731250" cy="246063"/>
          </a:xfrm>
          <a:prstGeom prst="rect">
            <a:avLst/>
          </a:prstGeom>
          <a:noFill/>
          <a:ln w="9525">
            <a:noFill/>
            <a:miter lim="800000"/>
            <a:headEnd/>
            <a:tailEnd/>
          </a:ln>
        </p:spPr>
        <p:txBody>
          <a:bodyPr>
            <a:spAutoFit/>
          </a:bodyPr>
          <a:lstStyle/>
          <a:p>
            <a:r>
              <a:rPr lang="fr-CA" altLang="fr-FR" sz="1000" dirty="0" smtClean="0">
                <a:solidFill>
                  <a:srgbClr val="002060"/>
                </a:solidFill>
              </a:rPr>
              <a:t>Comité de classification des céphalées de l’International </a:t>
            </a:r>
            <a:r>
              <a:rPr lang="fr-CA" altLang="fr-FR" sz="1000" dirty="0" err="1" smtClean="0">
                <a:solidFill>
                  <a:srgbClr val="002060"/>
                </a:solidFill>
              </a:rPr>
              <a:t>Headache</a:t>
            </a:r>
            <a:r>
              <a:rPr lang="fr-CA" altLang="fr-FR" sz="1000" dirty="0" smtClean="0">
                <a:solidFill>
                  <a:srgbClr val="002060"/>
                </a:solidFill>
              </a:rPr>
              <a:t> Society (IHS). </a:t>
            </a:r>
            <a:r>
              <a:rPr lang="fr-CA" altLang="fr-FR" sz="1000" i="1" dirty="0" err="1" smtClean="0">
                <a:solidFill>
                  <a:srgbClr val="002060"/>
                </a:solidFill>
              </a:rPr>
              <a:t>Cephalalgia</a:t>
            </a:r>
            <a:r>
              <a:rPr lang="fr-CA" altLang="fr-FR" sz="1000" dirty="0" smtClean="0">
                <a:solidFill>
                  <a:srgbClr val="002060"/>
                </a:solidFill>
              </a:rPr>
              <a:t>. 2013;33(9):629-808.</a:t>
            </a:r>
            <a:endParaRPr lang="fr-CA" altLang="fr-FR" sz="1000" dirty="0">
              <a:solidFill>
                <a:srgbClr val="002060"/>
              </a:solidFill>
            </a:endParaRPr>
          </a:p>
        </p:txBody>
      </p:sp>
      <p:pic>
        <p:nvPicPr>
          <p:cNvPr id="78851" name="Picture 3"/>
          <p:cNvPicPr>
            <a:picLocks noChangeAspect="1" noChangeArrowheads="1"/>
          </p:cNvPicPr>
          <p:nvPr/>
        </p:nvPicPr>
        <p:blipFill>
          <a:blip r:embed="rId3" cstate="print"/>
          <a:srcRect/>
          <a:stretch>
            <a:fillRect/>
          </a:stretch>
        </p:blipFill>
        <p:spPr bwMode="auto">
          <a:xfrm>
            <a:off x="7212013" y="1570038"/>
            <a:ext cx="1512887" cy="1881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Sous-types de céphalées dues à une surconsommation de médicaments</a:t>
            </a:r>
            <a:endParaRPr lang="fr-CA"/>
          </a:p>
        </p:txBody>
      </p:sp>
      <p:sp>
        <p:nvSpPr>
          <p:cNvPr id="53251" name="Rectangle 7"/>
          <p:cNvSpPr>
            <a:spLocks noChangeArrowheads="1"/>
          </p:cNvSpPr>
          <p:nvPr/>
        </p:nvSpPr>
        <p:spPr bwMode="auto">
          <a:xfrm>
            <a:off x="17463" y="6638925"/>
            <a:ext cx="8731250" cy="246063"/>
          </a:xfrm>
          <a:prstGeom prst="rect">
            <a:avLst/>
          </a:prstGeom>
          <a:noFill/>
          <a:ln w="9525">
            <a:noFill/>
            <a:miter lim="800000"/>
            <a:headEnd/>
            <a:tailEnd/>
          </a:ln>
        </p:spPr>
        <p:txBody>
          <a:bodyPr>
            <a:spAutoFit/>
          </a:bodyPr>
          <a:lstStyle/>
          <a:p>
            <a:r>
              <a:rPr lang="fr-CA" altLang="fr-FR" sz="1000" smtClean="0">
                <a:solidFill>
                  <a:srgbClr val="002060"/>
                </a:solidFill>
              </a:rPr>
              <a:t>Comité de classification des céphalées de l’International Headache Society(IHS). </a:t>
            </a:r>
            <a:r>
              <a:rPr lang="fr-CA" altLang="fr-FR" sz="1000" i="1" smtClean="0">
                <a:solidFill>
                  <a:srgbClr val="002060"/>
                </a:solidFill>
              </a:rPr>
              <a:t>Cephalalgia</a:t>
            </a:r>
            <a:r>
              <a:rPr lang="fr-CA" altLang="fr-FR" sz="1000" smtClean="0">
                <a:solidFill>
                  <a:srgbClr val="002060"/>
                </a:solidFill>
              </a:rPr>
              <a:t>. 2013;33(9):629-808.</a:t>
            </a:r>
            <a:endParaRPr lang="fr-CA" altLang="fr-FR" sz="1000">
              <a:solidFill>
                <a:srgbClr val="002060"/>
              </a:solidFill>
            </a:endParaRPr>
          </a:p>
        </p:txBody>
      </p:sp>
      <p:sp>
        <p:nvSpPr>
          <p:cNvPr id="4" name="Rectangle 3"/>
          <p:cNvSpPr/>
          <p:nvPr/>
        </p:nvSpPr>
        <p:spPr>
          <a:xfrm>
            <a:off x="395288" y="1544638"/>
            <a:ext cx="8329612" cy="3724096"/>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fr-CA" sz="2400" smtClean="0">
                <a:solidFill>
                  <a:srgbClr val="002060"/>
                </a:solidFill>
                <a:latin typeface="Calibri"/>
                <a:cs typeface="+mn-cs"/>
              </a:rPr>
              <a:t>Prise ≥ 10 jours/mois régulièrement pendant plus de 3 mois :</a:t>
            </a:r>
          </a:p>
          <a:p>
            <a:pPr marL="1885950" lvl="1" indent="-285750" fontAlgn="auto">
              <a:spcBef>
                <a:spcPts val="0"/>
              </a:spcBef>
              <a:spcAft>
                <a:spcPts val="600"/>
              </a:spcAft>
              <a:buFont typeface="Arial" panose="020B0604020202020204" pitchFamily="34" charset="0"/>
              <a:buChar char="•"/>
              <a:defRPr/>
            </a:pPr>
            <a:r>
              <a:rPr lang="fr-CA" sz="2400" smtClean="0">
                <a:solidFill>
                  <a:srgbClr val="002060"/>
                </a:solidFill>
                <a:latin typeface="Calibri"/>
                <a:cs typeface="+mn-cs"/>
              </a:rPr>
              <a:t>Céphalées dues à une surconsommation d’ergotamine</a:t>
            </a:r>
          </a:p>
          <a:p>
            <a:pPr marL="1885950" lvl="1" indent="-285750" fontAlgn="auto">
              <a:spcBef>
                <a:spcPts val="0"/>
              </a:spcBef>
              <a:spcAft>
                <a:spcPts val="600"/>
              </a:spcAft>
              <a:buFont typeface="Arial" panose="020B0604020202020204" pitchFamily="34" charset="0"/>
              <a:buChar char="•"/>
              <a:defRPr/>
            </a:pPr>
            <a:r>
              <a:rPr lang="fr-CA" sz="2400" smtClean="0">
                <a:solidFill>
                  <a:srgbClr val="002060"/>
                </a:solidFill>
                <a:latin typeface="Calibri"/>
              </a:rPr>
              <a:t>Céphalées dues à une surconsommation de </a:t>
            </a:r>
            <a:r>
              <a:rPr lang="fr-CA" sz="2400" smtClean="0">
                <a:solidFill>
                  <a:srgbClr val="002060"/>
                </a:solidFill>
                <a:latin typeface="Calibri"/>
                <a:cs typeface="+mn-cs"/>
              </a:rPr>
              <a:t>Triptan</a:t>
            </a:r>
          </a:p>
          <a:p>
            <a:pPr marL="1885950" lvl="1" indent="-285750" fontAlgn="auto">
              <a:spcBef>
                <a:spcPts val="0"/>
              </a:spcBef>
              <a:spcAft>
                <a:spcPts val="600"/>
              </a:spcAft>
              <a:buFont typeface="Arial" panose="020B0604020202020204" pitchFamily="34" charset="0"/>
              <a:buChar char="•"/>
              <a:defRPr/>
            </a:pPr>
            <a:r>
              <a:rPr lang="fr-CA" sz="2400" smtClean="0">
                <a:solidFill>
                  <a:srgbClr val="002060"/>
                </a:solidFill>
                <a:latin typeface="Calibri"/>
              </a:rPr>
              <a:t>Céphalées dues à une surconsommation d’o</a:t>
            </a:r>
            <a:r>
              <a:rPr lang="fr-CA" sz="2400" smtClean="0">
                <a:solidFill>
                  <a:srgbClr val="002060"/>
                </a:solidFill>
                <a:latin typeface="Calibri"/>
                <a:cs typeface="+mn-cs"/>
              </a:rPr>
              <a:t>pioïdes</a:t>
            </a:r>
          </a:p>
          <a:p>
            <a:pPr marL="1885950" lvl="1" indent="-285750" fontAlgn="auto">
              <a:spcBef>
                <a:spcPts val="0"/>
              </a:spcBef>
              <a:spcAft>
                <a:spcPts val="600"/>
              </a:spcAft>
              <a:buFont typeface="Arial" panose="020B0604020202020204" pitchFamily="34" charset="0"/>
              <a:buChar char="•"/>
              <a:defRPr/>
            </a:pPr>
            <a:r>
              <a:rPr lang="fr-CA" sz="2400" smtClean="0">
                <a:solidFill>
                  <a:srgbClr val="002060"/>
                </a:solidFill>
                <a:latin typeface="Calibri"/>
              </a:rPr>
              <a:t>Céphalées dues à une surconsommation  d’analgésiques combinés</a:t>
            </a:r>
            <a:endParaRPr lang="fr-CA" sz="2400">
              <a:solidFill>
                <a:srgbClr val="002060"/>
              </a:solidFill>
              <a:latin typeface="Calibri"/>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425450" y="2060575"/>
            <a:ext cx="1511300" cy="1881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663" y="1484785"/>
            <a:ext cx="8178800" cy="3170099"/>
          </a:xfrm>
          <a:prstGeom prst="rect">
            <a:avLst/>
          </a:prstGeom>
        </p:spPr>
        <p:txBody>
          <a:bodyPr wrap="square">
            <a:spAutoFit/>
          </a:bodyPr>
          <a:lstStyle/>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Peut précéder ou accompagner la phase de céphalées ou peut se produire de façon isolée</a:t>
            </a:r>
          </a:p>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Se développe en général sur 5 minutes et dure moins d’une heure</a:t>
            </a:r>
          </a:p>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L’aura type est le plus souvent visuelle, mais peut être sensorielle ou de la parole/du langage, ou une combinaison</a:t>
            </a:r>
          </a:p>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Les symptômes visuels peuvent être positifs ou négatifs</a:t>
            </a:r>
          </a:p>
          <a:p>
            <a:pPr marL="285750" indent="-285750" fontAlgn="auto">
              <a:spcBef>
                <a:spcPts val="0"/>
              </a:spcBef>
              <a:spcAft>
                <a:spcPts val="600"/>
              </a:spcAft>
              <a:buFont typeface="Arial" panose="020B0604020202020204" pitchFamily="34" charset="0"/>
              <a:buChar char="•"/>
              <a:defRPr/>
            </a:pPr>
            <a:r>
              <a:rPr lang="fr-CA" sz="2000" dirty="0" smtClean="0">
                <a:solidFill>
                  <a:srgbClr val="002060"/>
                </a:solidFill>
                <a:latin typeface="Calibri"/>
                <a:cs typeface="+mn-cs"/>
              </a:rPr>
              <a:t>Le phénomène visuel positif le plus courant est le scotome scintillant, un arc ou une bande de vision absente avec une bordure en zigzag scintillante ou brillante</a:t>
            </a:r>
            <a:endParaRPr lang="fr-CA" sz="2000" dirty="0">
              <a:solidFill>
                <a:srgbClr val="002060"/>
              </a:solidFill>
              <a:latin typeface="Calibri"/>
              <a:cs typeface="+mn-cs"/>
            </a:endParaRPr>
          </a:p>
        </p:txBody>
      </p:sp>
      <p:sp>
        <p:nvSpPr>
          <p:cNvPr id="4" name="TextBox 3"/>
          <p:cNvSpPr txBox="1"/>
          <p:nvPr/>
        </p:nvSpPr>
        <p:spPr>
          <a:xfrm>
            <a:off x="50800" y="6567488"/>
            <a:ext cx="6080511" cy="246221"/>
          </a:xfrm>
          <a:prstGeom prst="rect">
            <a:avLst/>
          </a:prstGeom>
          <a:noFill/>
        </p:spPr>
        <p:txBody>
          <a:bodyPr wrap="none">
            <a:spAutoFit/>
          </a:bodyPr>
          <a:lstStyle/>
          <a:p>
            <a:pPr fontAlgn="auto">
              <a:spcBef>
                <a:spcPts val="0"/>
              </a:spcBef>
              <a:spcAft>
                <a:spcPts val="600"/>
              </a:spcAft>
              <a:defRPr/>
            </a:pPr>
            <a:r>
              <a:rPr lang="fr-CA" sz="1000" smtClean="0">
                <a:solidFill>
                  <a:prstClr val="black"/>
                </a:solidFill>
                <a:latin typeface="Calibri"/>
                <a:cs typeface="+mn-cs"/>
              </a:rPr>
              <a:t>Chawla J. 2014. Disponible à </a:t>
            </a:r>
            <a:r>
              <a:rPr lang="fr-CA" sz="1000" smtClean="0">
                <a:solidFill>
                  <a:prstClr val="black"/>
                </a:solidFill>
                <a:latin typeface="Calibri"/>
                <a:cs typeface="+mn-cs"/>
                <a:hlinkClick r:id="rId3"/>
              </a:rPr>
              <a:t>http://emedicine.medscape.com/article/1142556-overview</a:t>
            </a:r>
            <a:r>
              <a:rPr lang="fr-CA" sz="1000" smtClean="0">
                <a:solidFill>
                  <a:prstClr val="black"/>
                </a:solidFill>
                <a:latin typeface="Calibri"/>
                <a:cs typeface="+mn-cs"/>
              </a:rPr>
              <a:t>. Accès le 5 janvier 2014.</a:t>
            </a:r>
            <a:endParaRPr lang="fr-CA" sz="1000">
              <a:solidFill>
                <a:prstClr val="black"/>
              </a:solidFill>
              <a:latin typeface="Calibri"/>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2555776" y="4437112"/>
            <a:ext cx="5949950"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7" name="Title 1"/>
          <p:cNvSpPr>
            <a:spLocks noGrp="1"/>
          </p:cNvSpPr>
          <p:nvPr>
            <p:ph type="title"/>
          </p:nvPr>
        </p:nvSpPr>
        <p:spPr>
          <a:xfrm>
            <a:off x="447675" y="254000"/>
            <a:ext cx="8229600" cy="1143000"/>
          </a:xfrm>
        </p:spPr>
        <p:txBody>
          <a:bodyPr>
            <a:normAutofit fontScale="90000"/>
          </a:bodyPr>
          <a:lstStyle/>
          <a:p>
            <a:r>
              <a:rPr lang="fr-CA" altLang="en-US" smtClean="0"/>
              <a:t>Caractéristiques types de l'aura migraineuse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47675" y="254000"/>
            <a:ext cx="8229600" cy="1143000"/>
          </a:xfrm>
        </p:spPr>
        <p:txBody>
          <a:bodyPr>
            <a:normAutofit/>
          </a:bodyPr>
          <a:lstStyle/>
          <a:p>
            <a:r>
              <a:rPr lang="fr-CA" altLang="en-US" smtClean="0"/>
              <a:t>Aura visuelle de la migraine</a:t>
            </a:r>
          </a:p>
        </p:txBody>
      </p:sp>
      <p:pic>
        <p:nvPicPr>
          <p:cNvPr id="3" name="Picture 5"/>
          <p:cNvPicPr>
            <a:picLocks noChangeAspect="1" noChangeArrowheads="1"/>
          </p:cNvPicPr>
          <p:nvPr/>
        </p:nvPicPr>
        <p:blipFill>
          <a:blip r:embed="rId3" cstate="print"/>
          <a:srcRect/>
          <a:stretch>
            <a:fillRect/>
          </a:stretch>
        </p:blipFill>
        <p:spPr bwMode="auto">
          <a:xfrm>
            <a:off x="581025" y="1654175"/>
            <a:ext cx="3127375" cy="4498975"/>
          </a:xfrm>
          <a:prstGeom prst="rect">
            <a:avLst/>
          </a:prstGeom>
          <a:ln>
            <a:noFill/>
          </a:ln>
          <a:effectLst>
            <a:outerShdw blurRad="292100" dist="139700" dir="2700000" algn="tl" rotWithShape="0">
              <a:srgbClr val="333333">
                <a:alpha val="65000"/>
              </a:srgbClr>
            </a:outerShdw>
          </a:effectLst>
        </p:spPr>
      </p:pic>
      <p:pic>
        <p:nvPicPr>
          <p:cNvPr id="75778" name="Picture 2"/>
          <p:cNvPicPr>
            <a:picLocks noChangeAspect="1" noChangeArrowheads="1"/>
          </p:cNvPicPr>
          <p:nvPr/>
        </p:nvPicPr>
        <p:blipFill>
          <a:blip r:embed="rId4" cstate="print"/>
          <a:srcRect/>
          <a:stretch>
            <a:fillRect/>
          </a:stretch>
        </p:blipFill>
        <p:spPr bwMode="auto">
          <a:xfrm>
            <a:off x="4067175" y="1628775"/>
            <a:ext cx="4610100" cy="452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1" name="TextBox 5"/>
          <p:cNvSpPr txBox="1">
            <a:spLocks noChangeArrowheads="1"/>
          </p:cNvSpPr>
          <p:nvPr/>
        </p:nvSpPr>
        <p:spPr bwMode="auto">
          <a:xfrm>
            <a:off x="4427538" y="5692775"/>
            <a:ext cx="1687513" cy="369332"/>
          </a:xfrm>
          <a:prstGeom prst="rect">
            <a:avLst/>
          </a:prstGeom>
          <a:noFill/>
          <a:ln w="9525">
            <a:noFill/>
            <a:miter lim="800000"/>
            <a:headEnd/>
            <a:tailEnd/>
          </a:ln>
        </p:spPr>
        <p:txBody>
          <a:bodyPr wrap="none">
            <a:spAutoFit/>
          </a:bodyPr>
          <a:lstStyle/>
          <a:p>
            <a:r>
              <a:rPr lang="fr-CA" altLang="en-US" b="1" smtClean="0">
                <a:solidFill>
                  <a:schemeClr val="tx2"/>
                </a:solidFill>
              </a:rPr>
              <a:t>Aura de Lashley</a:t>
            </a:r>
            <a:endParaRPr lang="fr-CA" altLang="en-US" b="1">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47675" y="254000"/>
            <a:ext cx="8229600" cy="1143000"/>
          </a:xfrm>
        </p:spPr>
        <p:txBody>
          <a:bodyPr/>
          <a:lstStyle/>
          <a:p>
            <a:r>
              <a:rPr lang="fr-CA" altLang="en-US" smtClean="0"/>
              <a:t>Aura migraineuse</a:t>
            </a:r>
          </a:p>
        </p:txBody>
      </p:sp>
      <p:pic>
        <p:nvPicPr>
          <p:cNvPr id="3" name="Picture 4" descr="auradon"/>
          <p:cNvPicPr>
            <a:picLocks noChangeAspect="1" noChangeArrowheads="1"/>
          </p:cNvPicPr>
          <p:nvPr/>
        </p:nvPicPr>
        <p:blipFill>
          <a:blip r:embed="rId3" cstate="print"/>
          <a:srcRect/>
          <a:stretch>
            <a:fillRect/>
          </a:stretch>
        </p:blipFill>
        <p:spPr bwMode="auto">
          <a:xfrm>
            <a:off x="1116013" y="1557338"/>
            <a:ext cx="6926262" cy="4899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Symptômes somatosensoriels de la migraine (paresthésie-hypoesthésie)</a:t>
            </a:r>
            <a:endParaRPr lang="fr-CA"/>
          </a:p>
        </p:txBody>
      </p:sp>
      <p:pic>
        <p:nvPicPr>
          <p:cNvPr id="76802" name="Picture 2" descr="http://www.migraine-aura.com/site/content/e27891/e27265/e26585/e26970/e26974/Somatosensory_small_en.png"/>
          <p:cNvPicPr>
            <a:picLocks noChangeAspect="1" noChangeArrowheads="1"/>
          </p:cNvPicPr>
          <p:nvPr/>
        </p:nvPicPr>
        <p:blipFill>
          <a:blip r:embed="rId3" cstate="print"/>
          <a:srcRect/>
          <a:stretch>
            <a:fillRect/>
          </a:stretch>
        </p:blipFill>
        <p:spPr bwMode="auto">
          <a:xfrm>
            <a:off x="1927225" y="1844675"/>
            <a:ext cx="5508625" cy="4379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11113" y="6597650"/>
            <a:ext cx="9132887" cy="246221"/>
          </a:xfrm>
          <a:prstGeom prst="rect">
            <a:avLst/>
          </a:prstGeom>
          <a:noFill/>
          <a:ln w="9525">
            <a:noFill/>
            <a:miter lim="800000"/>
            <a:headEnd/>
            <a:tailEnd/>
          </a:ln>
        </p:spPr>
        <p:txBody>
          <a:bodyPr>
            <a:spAutoFit/>
          </a:bodyPr>
          <a:lstStyle/>
          <a:p>
            <a:pPr>
              <a:spcAft>
                <a:spcPts val="600"/>
              </a:spcAft>
            </a:pPr>
            <a:r>
              <a:rPr lang="fr-CA" altLang="en-US" sz="1000" smtClean="0">
                <a:solidFill>
                  <a:schemeClr val="tx2"/>
                </a:solidFill>
              </a:rPr>
              <a:t>Podoll K. 2005. Somatosensory symptoms. Disponible à : http://www.migraine-aura.com/content/e27891/e27265/e26585/e26970/index_en.html. Accès le 20 mai 2015.</a:t>
            </a:r>
            <a:endParaRPr lang="fr-CA" altLang="en-US" sz="1000" b="1">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flipH="1">
            <a:off x="1547813" y="3186113"/>
            <a:ext cx="6337300" cy="1077218"/>
          </a:xfrm>
          <a:prstGeom prst="rect">
            <a:avLst/>
          </a:prstGeom>
          <a:noFill/>
          <a:ln w="9525">
            <a:noFill/>
            <a:miter lim="800000"/>
            <a:headEnd/>
            <a:tailEnd/>
          </a:ln>
        </p:spPr>
        <p:txBody>
          <a:bodyPr>
            <a:spAutoFit/>
          </a:bodyPr>
          <a:lstStyle/>
          <a:p>
            <a:pPr algn="ctr"/>
            <a:r>
              <a:rPr lang="fr-CA" altLang="fr-FR" sz="3200" b="1" smtClean="0">
                <a:solidFill>
                  <a:srgbClr val="002060"/>
                </a:solidFill>
              </a:rPr>
              <a:t>Évaluation et diagnostic de la migraine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7675" y="254000"/>
            <a:ext cx="8229600" cy="1143000"/>
          </a:xfrm>
        </p:spPr>
        <p:txBody>
          <a:bodyPr>
            <a:normAutofit/>
          </a:bodyPr>
          <a:lstStyle/>
          <a:p>
            <a:r>
              <a:rPr lang="fr-CA" altLang="fr-FR" smtClean="0"/>
              <a:t>Objectifs d'apprentissage</a:t>
            </a:r>
          </a:p>
        </p:txBody>
      </p:sp>
      <p:sp>
        <p:nvSpPr>
          <p:cNvPr id="3" name="TextBox 2"/>
          <p:cNvSpPr txBox="1"/>
          <p:nvPr/>
        </p:nvSpPr>
        <p:spPr>
          <a:xfrm>
            <a:off x="446088" y="1557338"/>
            <a:ext cx="8280400" cy="4847481"/>
          </a:xfrm>
          <a:prstGeom prst="rect">
            <a:avLst/>
          </a:prstGeom>
          <a:noFill/>
        </p:spPr>
        <p:txBody>
          <a:bodyPr>
            <a:spAutoFit/>
          </a:bodyPr>
          <a:lstStyle/>
          <a:p>
            <a:pPr fontAlgn="auto">
              <a:spcBef>
                <a:spcPts val="0"/>
              </a:spcBef>
              <a:spcAft>
                <a:spcPts val="1200"/>
              </a:spcAft>
              <a:defRPr/>
            </a:pPr>
            <a:r>
              <a:rPr lang="fr-CA" sz="2400" dirty="0" smtClean="0">
                <a:solidFill>
                  <a:srgbClr val="002060"/>
                </a:solidFill>
                <a:latin typeface="+mn-lt"/>
                <a:cs typeface="+mn-cs"/>
              </a:rPr>
              <a:t>À la fin de ce module, les participants seront en mesure de :</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Comprendre la pathophysiologie de la migraine</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Discuter de la prévalence de la migraine</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Reconnaître les signes et symptômes de la migraine</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Évaluer l’impact de la migraine sur la qualité de vie des patients et leur capacité à travailler</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Appliquer des critères de diagnostic au bon moment</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Comprendre les objectifs du soulagement de la migraine</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rPr>
              <a:t>Comprendre l’</a:t>
            </a:r>
            <a:r>
              <a:rPr lang="fr-CA" sz="2400" dirty="0" smtClean="0">
                <a:solidFill>
                  <a:srgbClr val="002060"/>
                </a:solidFill>
                <a:latin typeface="+mn-lt"/>
                <a:cs typeface="+mn-cs"/>
              </a:rPr>
              <a:t>impact de la migraine et des comorbidités</a:t>
            </a:r>
          </a:p>
          <a:p>
            <a:pPr marL="285750" indent="-285750" fontAlgn="auto">
              <a:spcBef>
                <a:spcPts val="0"/>
              </a:spcBef>
              <a:spcAft>
                <a:spcPts val="600"/>
              </a:spcAft>
              <a:buFont typeface="Arial" panose="020B0604020202020204" pitchFamily="34" charset="0"/>
              <a:buChar char="•"/>
              <a:defRPr/>
            </a:pPr>
            <a:r>
              <a:rPr lang="fr-CA" sz="2400" dirty="0" smtClean="0">
                <a:solidFill>
                  <a:srgbClr val="002060"/>
                </a:solidFill>
                <a:latin typeface="+mn-lt"/>
                <a:cs typeface="+mn-cs"/>
              </a:rPr>
              <a:t>Sélectionner des stratégies pharmacologiques et autres appropriées pour soulager la migraine</a:t>
            </a:r>
            <a:endParaRPr lang="fr-CA" sz="2400" dirty="0">
              <a:solidFill>
                <a:srgbClr val="002060"/>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a:lnSpc>
                <a:spcPct val="85000"/>
              </a:lnSpc>
            </a:pPr>
            <a:r>
              <a:rPr lang="fr-CA" altLang="fr-FR" smtClean="0"/>
              <a:t>Question à débattre</a:t>
            </a:r>
          </a:p>
        </p:txBody>
      </p:sp>
      <p:pic>
        <p:nvPicPr>
          <p:cNvPr id="5" name="Picture 4"/>
          <p:cNvPicPr>
            <a:picLocks noChangeAspect="1"/>
          </p:cNvPicPr>
          <p:nvPr/>
        </p:nvPicPr>
        <p:blipFill>
          <a:blip r:embed="rId3" cstate="print"/>
          <a:srcRect l="2489" t="3435" r="-2489" b="19701"/>
          <a:stretch>
            <a:fillRect/>
          </a:stretch>
        </p:blipFill>
        <p:spPr bwMode="auto">
          <a:xfrm>
            <a:off x="1828800" y="1228725"/>
            <a:ext cx="5486400" cy="4216400"/>
          </a:xfrm>
          <a:prstGeom prst="rect">
            <a:avLst/>
          </a:prstGeom>
          <a:noFill/>
          <a:ln w="9525">
            <a:noFill/>
            <a:miter lim="800000"/>
            <a:headEnd/>
            <a:tailEnd/>
          </a:ln>
        </p:spPr>
      </p:pic>
      <p:sp>
        <p:nvSpPr>
          <p:cNvPr id="7" name="Rounded Rectangle 6"/>
          <p:cNvSpPr/>
          <p:nvPr/>
        </p:nvSpPr>
        <p:spPr>
          <a:xfrm>
            <a:off x="1152525" y="2824163"/>
            <a:ext cx="6867525"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lnSpc>
                <a:spcPct val="80000"/>
              </a:lnSpc>
              <a:spcBef>
                <a:spcPct val="20000"/>
              </a:spcBef>
              <a:spcAft>
                <a:spcPts val="0"/>
              </a:spcAft>
              <a:buClr>
                <a:srgbClr val="0092FF"/>
              </a:buClr>
              <a:defRPr/>
            </a:pPr>
            <a:r>
              <a:rPr lang="fr-CA" sz="4000" b="1" cap="small" smtClean="0">
                <a:solidFill>
                  <a:srgbClr val="002060"/>
                </a:solidFill>
              </a:rPr>
              <a:t>Comment évaluez-vous la MIGRAINE dans votre pratique?</a:t>
            </a:r>
            <a:endParaRPr lang="fr-CA" sz="4000" b="1" cap="small">
              <a:solidFill>
                <a:srgbClr val="00206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449263" y="1700213"/>
            <a:ext cx="8280400"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defRPr/>
            </a:pPr>
            <a:r>
              <a:rPr lang="fr-CA" altLang="fr-FR" sz="2200" b="1" dirty="0" smtClean="0"/>
              <a:t>Meilleure </a:t>
            </a:r>
            <a:r>
              <a:rPr lang="fr-CA" altLang="fr-FR" sz="2200" dirty="0" smtClean="0"/>
              <a:t>qualité de vie</a:t>
            </a:r>
          </a:p>
          <a:p>
            <a:pPr eaLnBrk="1" hangingPunct="1">
              <a:spcBef>
                <a:spcPct val="0"/>
              </a:spcBef>
              <a:defRPr/>
            </a:pPr>
            <a:r>
              <a:rPr lang="fr-CA" altLang="fr-FR" sz="2200" b="1" dirty="0" smtClean="0"/>
              <a:t>Réduction de </a:t>
            </a:r>
          </a:p>
          <a:p>
            <a:pPr lvl="1" eaLnBrk="1" hangingPunct="1">
              <a:spcBef>
                <a:spcPct val="0"/>
              </a:spcBef>
              <a:buFont typeface="Arial" charset="0"/>
              <a:buChar char="•"/>
              <a:defRPr/>
            </a:pPr>
            <a:r>
              <a:rPr lang="fr-CA" altLang="fr-FR" sz="2200" dirty="0" smtClean="0"/>
              <a:t>Handicap </a:t>
            </a:r>
          </a:p>
          <a:p>
            <a:pPr lvl="1" eaLnBrk="1" hangingPunct="1">
              <a:spcBef>
                <a:spcPct val="0"/>
              </a:spcBef>
              <a:buFont typeface="Arial" charset="0"/>
              <a:buChar char="•"/>
              <a:defRPr/>
            </a:pPr>
            <a:r>
              <a:rPr lang="fr-CA" altLang="fr-FR" sz="2200" dirty="0" smtClean="0"/>
              <a:t>Dépendance du patient aux opioïdes</a:t>
            </a:r>
            <a:endParaRPr lang="fr-CA" altLang="fr-FR" sz="2200" strike="sngStrike" dirty="0" smtClean="0"/>
          </a:p>
          <a:p>
            <a:pPr lvl="1" eaLnBrk="1" hangingPunct="1">
              <a:spcBef>
                <a:spcPct val="0"/>
              </a:spcBef>
              <a:buFont typeface="Arial" charset="0"/>
              <a:buChar char="•"/>
              <a:defRPr/>
            </a:pPr>
            <a:r>
              <a:rPr lang="fr-CA" altLang="fr-FR" sz="2200" dirty="0" smtClean="0"/>
              <a:t>Surconsommation de médicaments analgésiques ou opioïdes</a:t>
            </a:r>
            <a:endParaRPr lang="fr-CA" altLang="fr-FR" sz="2200" strike="sngStrike" dirty="0" smtClean="0"/>
          </a:p>
          <a:p>
            <a:pPr lvl="1" eaLnBrk="1" hangingPunct="1">
              <a:spcBef>
                <a:spcPct val="0"/>
              </a:spcBef>
              <a:buFont typeface="Arial" charset="0"/>
              <a:buChar char="•"/>
              <a:defRPr/>
            </a:pPr>
            <a:r>
              <a:rPr lang="fr-CA" altLang="fr-FR" sz="2200" dirty="0" smtClean="0"/>
              <a:t>Risque de complications ou de céphalées liées à une surconsommation de médicaments</a:t>
            </a:r>
          </a:p>
          <a:p>
            <a:pPr lvl="1" eaLnBrk="1" hangingPunct="1">
              <a:spcBef>
                <a:spcPct val="0"/>
              </a:spcBef>
              <a:buFont typeface="Arial" charset="0"/>
              <a:buChar char="•"/>
              <a:defRPr/>
            </a:pPr>
            <a:r>
              <a:rPr lang="fr-CA" altLang="fr-FR" sz="2200" dirty="0" smtClean="0"/>
              <a:t>Risque d’évolution vers des céphalées quotidiennes chroniques</a:t>
            </a:r>
          </a:p>
        </p:txBody>
      </p:sp>
      <p:sp>
        <p:nvSpPr>
          <p:cNvPr id="5" name="Rounded Rectangle 4"/>
          <p:cNvSpPr/>
          <p:nvPr/>
        </p:nvSpPr>
        <p:spPr>
          <a:xfrm>
            <a:off x="323850" y="5013325"/>
            <a:ext cx="855980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000" b="1" smtClean="0">
                <a:solidFill>
                  <a:prstClr val="white"/>
                </a:solidFill>
              </a:rPr>
              <a:t>Les conséquences de l’absence de diagnostic comprennent une maladie invalidante, une qualité de vie réduite et la perte de possibilités d’intervention précoce</a:t>
            </a:r>
            <a:endParaRPr lang="fr-CA" sz="2000" b="1">
              <a:solidFill>
                <a:prstClr val="white"/>
              </a:solidFill>
            </a:endParaRPr>
          </a:p>
        </p:txBody>
      </p:sp>
      <p:sp>
        <p:nvSpPr>
          <p:cNvPr id="6" name="Rectangle 5"/>
          <p:cNvSpPr/>
          <p:nvPr/>
        </p:nvSpPr>
        <p:spPr>
          <a:xfrm>
            <a:off x="34925" y="6542088"/>
            <a:ext cx="9109075" cy="246221"/>
          </a:xfrm>
          <a:prstGeom prst="rect">
            <a:avLst/>
          </a:prstGeom>
        </p:spPr>
        <p:txBody>
          <a:bodyPr>
            <a:spAutoFit/>
          </a:bodyPr>
          <a:lstStyle/>
          <a:p>
            <a:pPr fontAlgn="auto">
              <a:spcBef>
                <a:spcPts val="0"/>
              </a:spcBef>
              <a:spcAft>
                <a:spcPts val="300"/>
              </a:spcAft>
              <a:defRPr/>
            </a:pP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spc="-20">
              <a:solidFill>
                <a:srgbClr val="002060"/>
              </a:solidFill>
              <a:latin typeface="+mn-lt"/>
              <a:cs typeface="+mn-cs"/>
            </a:endParaRPr>
          </a:p>
        </p:txBody>
      </p:sp>
      <p:sp>
        <p:nvSpPr>
          <p:cNvPr id="60421" name="Title 2"/>
          <p:cNvSpPr>
            <a:spLocks noGrp="1"/>
          </p:cNvSpPr>
          <p:nvPr>
            <p:ph type="title"/>
          </p:nvPr>
        </p:nvSpPr>
        <p:spPr>
          <a:xfrm>
            <a:off x="447675" y="254000"/>
            <a:ext cx="8229600" cy="1143000"/>
          </a:xfrm>
        </p:spPr>
        <p:txBody>
          <a:bodyPr>
            <a:normAutofit fontScale="90000"/>
          </a:bodyPr>
          <a:lstStyle/>
          <a:p>
            <a:r>
              <a:rPr lang="fr-CA" altLang="fr-FR" smtClean="0"/>
              <a:t>Importance du diagnostic de la migraine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25" y="6453188"/>
            <a:ext cx="9109075" cy="400110"/>
          </a:xfrm>
          <a:prstGeom prst="rect">
            <a:avLst/>
          </a:prstGeom>
        </p:spPr>
        <p:txBody>
          <a:bodyPr>
            <a:spAutoFit/>
          </a:bodyPr>
          <a:lstStyle/>
          <a:p>
            <a:pPr fontAlgn="auto">
              <a:spcBef>
                <a:spcPts val="0"/>
              </a:spcBef>
              <a:spcAft>
                <a:spcPts val="0"/>
              </a:spcAft>
              <a:defRPr/>
            </a:pPr>
            <a:r>
              <a:rPr lang="fr-CA" sz="1000" spc="-20" smtClean="0">
                <a:solidFill>
                  <a:srgbClr val="002060"/>
                </a:solidFill>
                <a:latin typeface="+mn-lt"/>
                <a:cs typeface="+mn-cs"/>
              </a:rPr>
              <a:t>*En cas de céphalées épisodiques</a:t>
            </a:r>
          </a:p>
          <a:p>
            <a:pPr fontAlgn="auto">
              <a:spcBef>
                <a:spcPts val="0"/>
              </a:spcBef>
              <a:spcAft>
                <a:spcPts val="0"/>
              </a:spcAft>
              <a:defRPr/>
            </a:pP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spc="-20">
              <a:solidFill>
                <a:srgbClr val="002060"/>
              </a:solidFill>
              <a:latin typeface="+mn-lt"/>
              <a:cs typeface="+mn-cs"/>
            </a:endParaRPr>
          </a:p>
        </p:txBody>
      </p:sp>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Céphalées et antécédents du patient :</a:t>
            </a:r>
            <a:br>
              <a:rPr lang="fr-CA" smtClean="0"/>
            </a:br>
            <a:r>
              <a:rPr lang="fr-CA" smtClean="0"/>
              <a:t>questions-clés à poser aux patients</a:t>
            </a:r>
            <a:endParaRPr lang="fr-CA"/>
          </a:p>
        </p:txBody>
      </p:sp>
      <p:sp>
        <p:nvSpPr>
          <p:cNvPr id="7" name="TextBox 6"/>
          <p:cNvSpPr txBox="1">
            <a:spLocks noChangeArrowheads="1"/>
          </p:cNvSpPr>
          <p:nvPr/>
        </p:nvSpPr>
        <p:spPr bwMode="auto">
          <a:xfrm>
            <a:off x="449263" y="1457325"/>
            <a:ext cx="8443912" cy="4526880"/>
          </a:xfrm>
          <a:prstGeom prst="rect">
            <a:avLst/>
          </a:prstGeom>
          <a:noFill/>
          <a:ln w="9525">
            <a:noFill/>
            <a:miter lim="800000"/>
            <a:headEnd/>
            <a:tailEnd/>
          </a:ln>
        </p:spPr>
        <p:txBody>
          <a:bodyPr>
            <a:spAutoFit/>
          </a:bodyPr>
          <a:lstStyle/>
          <a:p>
            <a:pPr marL="342900" indent="-342900">
              <a:spcAft>
                <a:spcPts val="600"/>
              </a:spcAft>
              <a:buFont typeface="Arial" charset="0"/>
              <a:buChar char="•"/>
            </a:pPr>
            <a:r>
              <a:rPr lang="fr-CA" altLang="fr-FR" b="1" smtClean="0">
                <a:solidFill>
                  <a:srgbClr val="002060"/>
                </a:solidFill>
              </a:rPr>
              <a:t>Début </a:t>
            </a:r>
            <a:r>
              <a:rPr lang="fr-CA" altLang="fr-FR" smtClean="0">
                <a:solidFill>
                  <a:srgbClr val="002060"/>
                </a:solidFill>
              </a:rPr>
              <a:t>: soudain? progressif?</a:t>
            </a:r>
          </a:p>
          <a:p>
            <a:pPr marL="342900" indent="-342900">
              <a:spcAft>
                <a:spcPts val="500"/>
              </a:spcAft>
              <a:buFont typeface="Arial" charset="0"/>
              <a:buChar char="•"/>
            </a:pPr>
            <a:r>
              <a:rPr lang="fr-CA" altLang="fr-FR" b="1" smtClean="0">
                <a:solidFill>
                  <a:srgbClr val="002060"/>
                </a:solidFill>
              </a:rPr>
              <a:t>Fréquence/durée : </a:t>
            </a:r>
          </a:p>
          <a:p>
            <a:pPr marL="800100" lvl="1" indent="-342900">
              <a:buFont typeface="Arial" charset="0"/>
              <a:buChar char="•"/>
            </a:pPr>
            <a:r>
              <a:rPr lang="fr-CA" altLang="fr-FR" smtClean="0">
                <a:solidFill>
                  <a:srgbClr val="002060"/>
                </a:solidFill>
              </a:rPr>
              <a:t>Combien de fois par semaine/mois/année?</a:t>
            </a:r>
          </a:p>
          <a:p>
            <a:pPr marL="800100" lvl="1" indent="-342900">
              <a:spcAft>
                <a:spcPts val="600"/>
              </a:spcAft>
              <a:buFont typeface="Arial" charset="0"/>
              <a:buChar char="•"/>
            </a:pPr>
            <a:r>
              <a:rPr lang="fr-CA" altLang="fr-FR" smtClean="0">
                <a:solidFill>
                  <a:srgbClr val="002060"/>
                </a:solidFill>
              </a:rPr>
              <a:t>Durée approximative (deux heures, 12 heures, deux jours, etc.)</a:t>
            </a:r>
          </a:p>
          <a:p>
            <a:pPr marL="342900" indent="-342900">
              <a:spcAft>
                <a:spcPts val="600"/>
              </a:spcAft>
              <a:buFont typeface="Arial" charset="0"/>
              <a:buChar char="•"/>
            </a:pPr>
            <a:r>
              <a:rPr lang="fr-CA" altLang="fr-FR" b="1" smtClean="0">
                <a:solidFill>
                  <a:srgbClr val="002060"/>
                </a:solidFill>
              </a:rPr>
              <a:t>Site</a:t>
            </a:r>
            <a:r>
              <a:rPr lang="fr-CA" altLang="fr-FR" smtClean="0">
                <a:solidFill>
                  <a:srgbClr val="002060"/>
                </a:solidFill>
              </a:rPr>
              <a:t>* : uni ou bilatérales? Frontales, temporales ou fronto-temporo-occipitales?</a:t>
            </a:r>
          </a:p>
          <a:p>
            <a:pPr marL="342900" indent="-342900">
              <a:spcAft>
                <a:spcPts val="600"/>
              </a:spcAft>
              <a:buFont typeface="Arial" charset="0"/>
              <a:buChar char="•"/>
            </a:pPr>
            <a:r>
              <a:rPr lang="fr-CA" altLang="fr-FR" b="1" smtClean="0">
                <a:solidFill>
                  <a:srgbClr val="002060"/>
                </a:solidFill>
              </a:rPr>
              <a:t>Gravité de la douleur : </a:t>
            </a:r>
            <a:r>
              <a:rPr lang="fr-CA" altLang="fr-FR" smtClean="0">
                <a:solidFill>
                  <a:srgbClr val="002060"/>
                </a:solidFill>
              </a:rPr>
              <a:t>pire céphalée? Légère, modérée, sévère?</a:t>
            </a:r>
          </a:p>
          <a:p>
            <a:pPr marL="342900" indent="-342900">
              <a:spcAft>
                <a:spcPts val="600"/>
              </a:spcAft>
              <a:buFont typeface="Arial" charset="0"/>
              <a:buChar char="•"/>
            </a:pPr>
            <a:r>
              <a:rPr lang="fr-CA" altLang="fr-FR" b="1" smtClean="0">
                <a:solidFill>
                  <a:srgbClr val="002060"/>
                </a:solidFill>
              </a:rPr>
              <a:t>Caractéristiques et autres symptômes liés</a:t>
            </a:r>
          </a:p>
          <a:p>
            <a:pPr marL="342900" indent="-342900">
              <a:spcAft>
                <a:spcPts val="600"/>
              </a:spcAft>
              <a:buFont typeface="Arial" charset="0"/>
              <a:buChar char="•"/>
            </a:pPr>
            <a:r>
              <a:rPr lang="fr-CA" altLang="fr-FR" b="1" smtClean="0">
                <a:solidFill>
                  <a:srgbClr val="002060"/>
                </a:solidFill>
              </a:rPr>
              <a:t>Consommation médicamenteuse : </a:t>
            </a:r>
            <a:r>
              <a:rPr lang="fr-CA" altLang="fr-FR" smtClean="0">
                <a:solidFill>
                  <a:srgbClr val="002060"/>
                </a:solidFill>
              </a:rPr>
              <a:t>relation directe avec un certain médicament?</a:t>
            </a:r>
          </a:p>
          <a:p>
            <a:pPr marL="342900" indent="-342900">
              <a:spcAft>
                <a:spcPts val="600"/>
              </a:spcAft>
              <a:buFont typeface="Arial" charset="0"/>
              <a:buChar char="•"/>
            </a:pPr>
            <a:r>
              <a:rPr lang="fr-CA" altLang="fr-FR" b="1" smtClean="0">
                <a:solidFill>
                  <a:srgbClr val="002060"/>
                </a:solidFill>
              </a:rPr>
              <a:t>Antécédents familiaux de migraine?</a:t>
            </a:r>
          </a:p>
          <a:p>
            <a:pPr marL="342900" indent="-342900">
              <a:spcAft>
                <a:spcPts val="600"/>
              </a:spcAft>
              <a:buFont typeface="Arial" charset="0"/>
              <a:buChar char="•"/>
            </a:pPr>
            <a:r>
              <a:rPr lang="fr-CA" altLang="fr-FR" b="1" smtClean="0">
                <a:solidFill>
                  <a:srgbClr val="002060"/>
                </a:solidFill>
              </a:rPr>
              <a:t>Qu’est-ce qui améliore ou dégrade les céphalées?</a:t>
            </a:r>
          </a:p>
          <a:p>
            <a:pPr marL="342900" indent="-342900">
              <a:spcAft>
                <a:spcPts val="600"/>
              </a:spcAft>
              <a:buFont typeface="Arial" charset="0"/>
              <a:buChar char="•"/>
            </a:pPr>
            <a:r>
              <a:rPr lang="fr-CA" altLang="fr-FR" b="1" smtClean="0">
                <a:solidFill>
                  <a:srgbClr val="002060"/>
                </a:solidFill>
              </a:rPr>
              <a:t>Un changement récent du schéma des céphalées?</a:t>
            </a:r>
          </a:p>
          <a:p>
            <a:pPr marL="342900" indent="-342900">
              <a:spcAft>
                <a:spcPts val="600"/>
              </a:spcAft>
              <a:buFont typeface="Arial" charset="0"/>
              <a:buChar char="•"/>
            </a:pPr>
            <a:r>
              <a:rPr lang="fr-CA" altLang="fr-FR" b="1" smtClean="0">
                <a:solidFill>
                  <a:srgbClr val="002060"/>
                </a:solidFill>
              </a:rPr>
              <a:t>Degré de handicap?</a:t>
            </a:r>
          </a:p>
          <a:p>
            <a:pPr marL="342900" indent="-342900">
              <a:buFont typeface="Arial" charset="0"/>
              <a:buChar char="•"/>
            </a:pPr>
            <a:r>
              <a:rPr lang="fr-CA" altLang="fr-FR" b="1" smtClean="0">
                <a:solidFill>
                  <a:srgbClr val="002060"/>
                </a:solidFill>
              </a:rPr>
              <a:t>États comorbides?</a:t>
            </a:r>
            <a:endParaRPr lang="fr-CA" altLang="fr-FR" b="1">
              <a:solidFill>
                <a:srgbClr val="002060"/>
              </a:solidFill>
            </a:endParaRPr>
          </a:p>
        </p:txBody>
      </p:sp>
      <p:pic>
        <p:nvPicPr>
          <p:cNvPr id="41991" name="Picture 7"/>
          <p:cNvPicPr>
            <a:picLocks noChangeAspect="1" noChangeArrowheads="1"/>
          </p:cNvPicPr>
          <p:nvPr/>
        </p:nvPicPr>
        <p:blipFill>
          <a:blip r:embed="rId3" cstate="print"/>
          <a:srcRect/>
          <a:stretch>
            <a:fillRect/>
          </a:stretch>
        </p:blipFill>
        <p:spPr bwMode="auto">
          <a:xfrm>
            <a:off x="7770813" y="1628775"/>
            <a:ext cx="10922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5" y="6551613"/>
            <a:ext cx="9109075" cy="246221"/>
          </a:xfrm>
          <a:prstGeom prst="rect">
            <a:avLst/>
          </a:prstGeom>
        </p:spPr>
        <p:txBody>
          <a:bodyPr>
            <a:spAutoFit/>
          </a:bodyPr>
          <a:lstStyle/>
          <a:p>
            <a:pPr fontAlgn="auto">
              <a:spcBef>
                <a:spcPts val="0"/>
              </a:spcBef>
              <a:spcAft>
                <a:spcPts val="0"/>
              </a:spcAft>
              <a:defRPr/>
            </a:pPr>
            <a:r>
              <a:rPr lang="fr-CA" sz="1000" spc="-20" smtClean="0">
                <a:solidFill>
                  <a:schemeClr val="tx2"/>
                </a:solidFill>
                <a:latin typeface="+mn-lt"/>
                <a:cs typeface="+mn-cs"/>
              </a:rPr>
              <a:t>American Headache Society. Brainstorm. 2004. Disponible à : http://www.americanheadachesociety.org/assets/1/7/Book_-_Brainstorm_Syllabus.pdf. Accès le 4 décembre 2014. </a:t>
            </a:r>
            <a:endParaRPr lang="fr-CA" sz="1000" spc="-20">
              <a:solidFill>
                <a:schemeClr val="tx2"/>
              </a:solidFill>
              <a:latin typeface="+mn-lt"/>
              <a:cs typeface="+mn-cs"/>
            </a:endParaRPr>
          </a:p>
        </p:txBody>
      </p:sp>
      <p:sp>
        <p:nvSpPr>
          <p:cNvPr id="62467" name="Title 1"/>
          <p:cNvSpPr>
            <a:spLocks noGrp="1"/>
          </p:cNvSpPr>
          <p:nvPr>
            <p:ph type="title"/>
          </p:nvPr>
        </p:nvSpPr>
        <p:spPr>
          <a:xfrm>
            <a:off x="447675" y="254000"/>
            <a:ext cx="8229600" cy="1143000"/>
          </a:xfrm>
        </p:spPr>
        <p:txBody>
          <a:bodyPr>
            <a:normAutofit/>
          </a:bodyPr>
          <a:lstStyle/>
          <a:p>
            <a:r>
              <a:rPr lang="fr-CA" altLang="fr-FR" smtClean="0"/>
              <a:t>Évaluation de diagnostic de la migraine</a:t>
            </a:r>
          </a:p>
        </p:txBody>
      </p:sp>
      <p:grpSp>
        <p:nvGrpSpPr>
          <p:cNvPr id="62468" name="Group 37"/>
          <p:cNvGrpSpPr>
            <a:grpSpLocks/>
          </p:cNvGrpSpPr>
          <p:nvPr/>
        </p:nvGrpSpPr>
        <p:grpSpPr bwMode="auto">
          <a:xfrm>
            <a:off x="376238" y="1566863"/>
            <a:ext cx="7724775" cy="4691062"/>
            <a:chOff x="123131" y="1566788"/>
            <a:chExt cx="7724507" cy="4691137"/>
          </a:xfrm>
        </p:grpSpPr>
        <p:cxnSp>
          <p:nvCxnSpPr>
            <p:cNvPr id="15" name="Straight Connector 14"/>
            <p:cNvCxnSpPr/>
            <p:nvPr/>
          </p:nvCxnSpPr>
          <p:spPr>
            <a:xfrm>
              <a:off x="4941026" y="2692343"/>
              <a:ext cx="0" cy="52070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87261" y="4573561"/>
              <a:ext cx="7937" cy="14255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758560" y="5976934"/>
              <a:ext cx="1436637" cy="3175"/>
            </a:xfrm>
            <a:prstGeom prst="line">
              <a:avLst/>
            </a:prstGeom>
            <a:ln w="38100">
              <a:solidFill>
                <a:srgbClr val="002060"/>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94792" y="5454637"/>
              <a:ext cx="0" cy="5222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685267" y="5954708"/>
              <a:ext cx="1477911" cy="3175"/>
            </a:xfrm>
            <a:prstGeom prst="line">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5267" y="3625808"/>
              <a:ext cx="0" cy="284168"/>
            </a:xfrm>
            <a:prstGeom prst="line">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75742" y="3644858"/>
              <a:ext cx="1389014"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85267" y="4464021"/>
              <a:ext cx="0" cy="5222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2477" name="Group 3"/>
            <p:cNvGrpSpPr>
              <a:grpSpLocks/>
            </p:cNvGrpSpPr>
            <p:nvPr/>
          </p:nvGrpSpPr>
          <p:grpSpPr bwMode="auto">
            <a:xfrm>
              <a:off x="4064756" y="3159075"/>
              <a:ext cx="1838113" cy="2209835"/>
              <a:chOff x="3713590" y="2493466"/>
              <a:chExt cx="1838113" cy="2209835"/>
            </a:xfrm>
          </p:grpSpPr>
          <p:pic>
            <p:nvPicPr>
              <p:cNvPr id="7" name="Picture 6"/>
              <p:cNvPicPr>
                <a:picLocks noChangeAspect="1"/>
              </p:cNvPicPr>
              <p:nvPr/>
            </p:nvPicPr>
            <p:blipFill>
              <a:blip r:embed="rId3" cstate="print"/>
              <a:stretch>
                <a:fillRect/>
              </a:stretch>
            </p:blipFill>
            <p:spPr>
              <a:xfrm flipH="1">
                <a:off x="3713590" y="2493466"/>
                <a:ext cx="1752539" cy="2209835"/>
              </a:xfrm>
              <a:prstGeom prst="rect">
                <a:avLst/>
              </a:prstGeom>
              <a:effectLst>
                <a:outerShdw blurRad="76200" dir="13500000" sy="23000" kx="1200000" algn="br" rotWithShape="0">
                  <a:prstClr val="black">
                    <a:alpha val="20000"/>
                  </a:prstClr>
                </a:outerShdw>
              </a:effectLst>
            </p:spPr>
          </p:pic>
          <p:sp>
            <p:nvSpPr>
              <p:cNvPr id="62502" name="TextBox 2"/>
              <p:cNvSpPr txBox="1">
                <a:spLocks noChangeArrowheads="1"/>
              </p:cNvSpPr>
              <p:nvPr/>
            </p:nvSpPr>
            <p:spPr bwMode="auto">
              <a:xfrm>
                <a:off x="3895576" y="2763345"/>
                <a:ext cx="1656127" cy="646341"/>
              </a:xfrm>
              <a:prstGeom prst="rect">
                <a:avLst/>
              </a:prstGeom>
              <a:noFill/>
              <a:ln w="9525">
                <a:noFill/>
                <a:miter lim="800000"/>
                <a:headEnd/>
                <a:tailEnd/>
              </a:ln>
            </p:spPr>
            <p:txBody>
              <a:bodyPr wrap="square">
                <a:spAutoFit/>
              </a:bodyPr>
              <a:lstStyle/>
              <a:p>
                <a:pPr algn="ctr"/>
                <a:r>
                  <a:rPr lang="fr-CA" altLang="fr-FR" b="1" smtClean="0">
                    <a:solidFill>
                      <a:schemeClr val="bg1"/>
                    </a:solidFill>
                  </a:rPr>
                  <a:t>Signes avertisseurs?</a:t>
                </a:r>
                <a:endParaRPr lang="fr-CA" altLang="fr-FR" b="1">
                  <a:solidFill>
                    <a:schemeClr val="bg1"/>
                  </a:solidFill>
                </a:endParaRPr>
              </a:p>
            </p:txBody>
          </p:sp>
        </p:grpSp>
        <p:sp>
          <p:nvSpPr>
            <p:cNvPr id="8" name="Explosion 2 7"/>
            <p:cNvSpPr/>
            <p:nvPr/>
          </p:nvSpPr>
          <p:spPr>
            <a:xfrm>
              <a:off x="3636007" y="1566788"/>
              <a:ext cx="2610036" cy="1385689"/>
            </a:xfrm>
            <a:prstGeom prst="irregularSeal2">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1600" b="1" smtClean="0">
                  <a:solidFill>
                    <a:schemeClr val="tx2"/>
                  </a:solidFill>
                </a:rPr>
                <a:t>CÉPHALÉE</a:t>
              </a:r>
              <a:endParaRPr lang="fr-CA" sz="1600" b="1">
                <a:solidFill>
                  <a:schemeClr val="tx2"/>
                </a:solidFill>
              </a:endParaRPr>
            </a:p>
          </p:txBody>
        </p:sp>
        <p:sp>
          <p:nvSpPr>
            <p:cNvPr id="9" name="Rounded Rectangle 8"/>
            <p:cNvSpPr/>
            <p:nvPr/>
          </p:nvSpPr>
          <p:spPr>
            <a:xfrm>
              <a:off x="2019538" y="3966154"/>
              <a:ext cx="1331422"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mtClean="0"/>
                <a:t>Céphalée primaire</a:t>
              </a:r>
              <a:endParaRPr lang="fr-CA"/>
            </a:p>
          </p:txBody>
        </p:sp>
        <p:sp>
          <p:nvSpPr>
            <p:cNvPr id="11" name="Rounded Rectangle 10"/>
            <p:cNvSpPr/>
            <p:nvPr/>
          </p:nvSpPr>
          <p:spPr>
            <a:xfrm>
              <a:off x="1654544" y="4838634"/>
              <a:ext cx="1872143"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mtClean="0"/>
                <a:t>Caractéristiques atypiques</a:t>
              </a:r>
              <a:endParaRPr lang="fr-CA"/>
            </a:p>
          </p:txBody>
        </p:sp>
        <p:sp>
          <p:nvSpPr>
            <p:cNvPr id="12" name="Rounded Rectangle 11"/>
            <p:cNvSpPr/>
            <p:nvPr/>
          </p:nvSpPr>
          <p:spPr>
            <a:xfrm>
              <a:off x="4163963" y="5651335"/>
              <a:ext cx="1632173" cy="606590"/>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mtClean="0">
                  <a:solidFill>
                    <a:schemeClr val="tx2"/>
                  </a:solidFill>
                </a:rPr>
                <a:t>Études </a:t>
              </a:r>
              <a:endParaRPr lang="fr-CA">
                <a:solidFill>
                  <a:schemeClr val="tx2"/>
                </a:solidFill>
              </a:endParaRPr>
            </a:p>
          </p:txBody>
        </p:sp>
        <p:sp>
          <p:nvSpPr>
            <p:cNvPr id="13" name="Rounded Rectangle 12"/>
            <p:cNvSpPr/>
            <p:nvPr/>
          </p:nvSpPr>
          <p:spPr>
            <a:xfrm>
              <a:off x="6516216" y="3966154"/>
              <a:ext cx="1331422"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mtClean="0"/>
                <a:t>Céphalée secondaire</a:t>
              </a:r>
              <a:endParaRPr lang="fr-CA"/>
            </a:p>
          </p:txBody>
        </p:sp>
        <p:sp>
          <p:nvSpPr>
            <p:cNvPr id="14" name="Rounded Rectangle 13"/>
            <p:cNvSpPr/>
            <p:nvPr/>
          </p:nvSpPr>
          <p:spPr>
            <a:xfrm>
              <a:off x="123131" y="3966154"/>
              <a:ext cx="1331422" cy="606590"/>
            </a:xfrm>
            <a:prstGeom prst="roundRect">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mtClean="0"/>
                <a:t>Diagnostic</a:t>
              </a:r>
              <a:endParaRPr lang="fr-CA"/>
            </a:p>
          </p:txBody>
        </p:sp>
        <p:cxnSp>
          <p:nvCxnSpPr>
            <p:cNvPr id="17" name="Straight Connector 16"/>
            <p:cNvCxnSpPr/>
            <p:nvPr/>
          </p:nvCxnSpPr>
          <p:spPr>
            <a:xfrm flipH="1">
              <a:off x="1485159" y="4270343"/>
              <a:ext cx="534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58560" y="3670259"/>
              <a:ext cx="14366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2498" name="TextBox 33"/>
            <p:cNvSpPr txBox="1">
              <a:spLocks noChangeArrowheads="1"/>
            </p:cNvSpPr>
            <p:nvPr/>
          </p:nvSpPr>
          <p:spPr bwMode="auto">
            <a:xfrm>
              <a:off x="3104874" y="3275692"/>
              <a:ext cx="644706" cy="369338"/>
            </a:xfrm>
            <a:prstGeom prst="rect">
              <a:avLst/>
            </a:prstGeom>
            <a:noFill/>
            <a:ln w="9525">
              <a:noFill/>
              <a:miter lim="800000"/>
              <a:headEnd/>
              <a:tailEnd/>
            </a:ln>
          </p:spPr>
          <p:txBody>
            <a:bodyPr wrap="none">
              <a:spAutoFit/>
            </a:bodyPr>
            <a:lstStyle/>
            <a:p>
              <a:r>
                <a:rPr lang="fr-CA" altLang="fr-FR" b="1" smtClean="0">
                  <a:solidFill>
                    <a:schemeClr val="tx2"/>
                  </a:solidFill>
                </a:rPr>
                <a:t>NON</a:t>
              </a:r>
              <a:endParaRPr lang="fr-CA" altLang="fr-FR" b="1">
                <a:solidFill>
                  <a:schemeClr val="tx2"/>
                </a:solidFill>
              </a:endParaRPr>
            </a:p>
          </p:txBody>
        </p:sp>
        <p:sp>
          <p:nvSpPr>
            <p:cNvPr id="62499" name="TextBox 35"/>
            <p:cNvSpPr txBox="1">
              <a:spLocks noChangeArrowheads="1"/>
            </p:cNvSpPr>
            <p:nvPr/>
          </p:nvSpPr>
          <p:spPr bwMode="auto">
            <a:xfrm>
              <a:off x="6023773" y="3275692"/>
              <a:ext cx="551735" cy="369338"/>
            </a:xfrm>
            <a:prstGeom prst="rect">
              <a:avLst/>
            </a:prstGeom>
            <a:noFill/>
            <a:ln w="9525">
              <a:noFill/>
              <a:miter lim="800000"/>
              <a:headEnd/>
              <a:tailEnd/>
            </a:ln>
          </p:spPr>
          <p:txBody>
            <a:bodyPr wrap="none">
              <a:spAutoFit/>
            </a:bodyPr>
            <a:lstStyle/>
            <a:p>
              <a:r>
                <a:rPr lang="fr-CA" altLang="fr-FR" b="1" smtClean="0">
                  <a:solidFill>
                    <a:schemeClr val="tx2"/>
                  </a:solidFill>
                </a:rPr>
                <a:t>OUI</a:t>
              </a:r>
              <a:endParaRPr lang="fr-CA" altLang="fr-FR" b="1">
                <a:solidFill>
                  <a:schemeClr val="tx2"/>
                </a:solidFill>
              </a:endParaRPr>
            </a:p>
          </p:txBody>
        </p:sp>
        <p:cxnSp>
          <p:nvCxnSpPr>
            <p:cNvPr id="39" name="Straight Connector 38"/>
            <p:cNvCxnSpPr/>
            <p:nvPr/>
          </p:nvCxnSpPr>
          <p:spPr>
            <a:xfrm>
              <a:off x="7195198" y="3648033"/>
              <a:ext cx="0" cy="284168"/>
            </a:xfrm>
            <a:prstGeom prst="line">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47675" y="254000"/>
            <a:ext cx="8229600" cy="1143000"/>
          </a:xfrm>
        </p:spPr>
        <p:txBody>
          <a:bodyPr>
            <a:normAutofit fontScale="90000"/>
          </a:bodyPr>
          <a:lstStyle/>
          <a:p>
            <a:r>
              <a:rPr lang="fr-CA" altLang="fr-FR" dirty="0" smtClean="0"/>
              <a:t>Signaux d’alarme du diagnostic de céphalées</a:t>
            </a:r>
          </a:p>
        </p:txBody>
      </p:sp>
      <p:graphicFrame>
        <p:nvGraphicFramePr>
          <p:cNvPr id="7" name="Table 6"/>
          <p:cNvGraphicFramePr>
            <a:graphicFrameLocks noGrp="1"/>
          </p:cNvGraphicFramePr>
          <p:nvPr>
            <p:extLst>
              <p:ext uri="{D42A27DB-BD31-4B8C-83A1-F6EECF244321}">
                <p14:modId xmlns:p14="http://schemas.microsoft.com/office/powerpoint/2010/main" val="1643227992"/>
              </p:ext>
            </p:extLst>
          </p:nvPr>
        </p:nvGraphicFramePr>
        <p:xfrm>
          <a:off x="354013" y="1484313"/>
          <a:ext cx="6667500" cy="4752998"/>
        </p:xfrm>
        <a:graphic>
          <a:graphicData uri="http://schemas.openxmlformats.org/drawingml/2006/table">
            <a:tbl>
              <a:tblPr firstRow="1" bandRow="1">
                <a:tableStyleId>{5C22544A-7EE6-4342-B048-85BDC9FD1C3A}</a:tableStyleId>
              </a:tblPr>
              <a:tblGrid>
                <a:gridCol w="2707322"/>
                <a:gridCol w="3960178"/>
              </a:tblGrid>
              <a:tr h="397860">
                <a:tc>
                  <a:txBody>
                    <a:bodyPr/>
                    <a:lstStyle/>
                    <a:p>
                      <a:pPr algn="ctr"/>
                      <a:r>
                        <a:rPr lang="fr-CA" sz="1800" noProof="0" dirty="0" smtClean="0"/>
                        <a:t>Signal d’alarme</a:t>
                      </a:r>
                      <a:endParaRPr lang="fr-CA" sz="1800" noProof="0" dirty="0"/>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CA" sz="1800" noProof="0" dirty="0" smtClean="0"/>
                        <a:t>Diagnostic différentiel</a:t>
                      </a:r>
                      <a:endParaRPr lang="fr-CA" sz="1800" noProof="0" dirty="0"/>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259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noProof="0" dirty="0" smtClean="0">
                          <a:solidFill>
                            <a:srgbClr val="002060"/>
                          </a:solidFill>
                        </a:rPr>
                        <a:t>Céphalée avec maladie systémique</a:t>
                      </a:r>
                      <a:r>
                        <a:rPr lang="fr-CA" sz="1400" baseline="0" noProof="0" dirty="0" smtClean="0">
                          <a:solidFill>
                            <a:srgbClr val="002060"/>
                          </a:solidFill>
                        </a:rPr>
                        <a:t> (fièvre, raideur au cou, rash)</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buFont typeface="Arial" panose="020B0604020202020204" pitchFamily="34" charset="0"/>
                        <a:buChar char="•"/>
                      </a:pPr>
                      <a:r>
                        <a:rPr lang="fr-CA" sz="1400" b="1" noProof="0" dirty="0" smtClean="0">
                          <a:solidFill>
                            <a:srgbClr val="002060"/>
                          </a:solidFill>
                        </a:rPr>
                        <a:t>Méningite</a:t>
                      </a:r>
                    </a:p>
                    <a:p>
                      <a:pPr marL="200025" indent="-200025">
                        <a:buFont typeface="Arial" panose="020B0604020202020204" pitchFamily="34" charset="0"/>
                        <a:buChar char="•"/>
                      </a:pPr>
                      <a:r>
                        <a:rPr lang="fr-CA" sz="1400" noProof="0" dirty="0" smtClean="0">
                          <a:solidFill>
                            <a:srgbClr val="002060"/>
                          </a:solidFill>
                        </a:rPr>
                        <a:t>Encéphalite</a:t>
                      </a:r>
                    </a:p>
                    <a:p>
                      <a:pPr marL="200025" indent="-200025">
                        <a:buFont typeface="Arial" panose="020B0604020202020204" pitchFamily="34" charset="0"/>
                        <a:buChar char="•"/>
                      </a:pPr>
                      <a:r>
                        <a:rPr lang="fr-CA" sz="1400" noProof="0" dirty="0" smtClean="0">
                          <a:solidFill>
                            <a:srgbClr val="002060"/>
                          </a:solidFill>
                        </a:rPr>
                        <a:t>Maladie de Lyme</a:t>
                      </a:r>
                    </a:p>
                    <a:p>
                      <a:pPr marL="200025" indent="-200025">
                        <a:buFont typeface="Arial" panose="020B0604020202020204" pitchFamily="34" charset="0"/>
                        <a:buChar char="•"/>
                      </a:pPr>
                      <a:r>
                        <a:rPr lang="fr-CA" sz="1400" noProof="0" dirty="0" smtClean="0">
                          <a:solidFill>
                            <a:srgbClr val="002060"/>
                          </a:solidFill>
                        </a:rPr>
                        <a:t>Infection systémique</a:t>
                      </a:r>
                      <a:endParaRPr lang="fr-CA" sz="1400" baseline="0" noProof="0" dirty="0" smtClean="0">
                        <a:solidFill>
                          <a:srgbClr val="002060"/>
                        </a:solidFill>
                      </a:endParaRPr>
                    </a:p>
                    <a:p>
                      <a:pPr marL="200025" indent="-200025">
                        <a:buFont typeface="Arial" panose="020B0604020202020204" pitchFamily="34" charset="0"/>
                        <a:buChar char="•"/>
                      </a:pPr>
                      <a:r>
                        <a:rPr lang="fr-CA" sz="1400" baseline="0" noProof="0" dirty="0" smtClean="0">
                          <a:solidFill>
                            <a:srgbClr val="002060"/>
                          </a:solidFill>
                        </a:rPr>
                        <a:t>Collagénose avec manifestations vasculaires</a:t>
                      </a:r>
                      <a:endParaRPr lang="fr-CA" sz="1400" noProof="0" dirty="0">
                        <a:solidFill>
                          <a:srgbClr val="002060"/>
                        </a:solidFill>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483">
                <a:tc>
                  <a:txBody>
                    <a:bodyPr/>
                    <a:lstStyle/>
                    <a:p>
                      <a:pPr marL="0" algn="ctr" defTabSz="914400" rtl="0" eaLnBrk="1" latinLnBrk="0" hangingPunct="1"/>
                      <a:r>
                        <a:rPr lang="fr-CA" sz="1800" b="1" kern="1200" noProof="0" smtClean="0">
                          <a:solidFill>
                            <a:schemeClr val="lt1"/>
                          </a:solidFill>
                          <a:latin typeface="+mn-lt"/>
                          <a:ea typeface="+mn-ea"/>
                          <a:cs typeface="+mn-cs"/>
                        </a:rPr>
                        <a:t>Signal d’alarme</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p>
                      <a:pPr marL="0" indent="0" algn="ctr" defTabSz="914400" rtl="0" eaLnBrk="1" latinLnBrk="0" hangingPunct="1">
                        <a:buFont typeface="Arial" panose="020B0604020202020204" pitchFamily="34" charset="0"/>
                        <a:buNone/>
                      </a:pPr>
                      <a:r>
                        <a:rPr lang="fr-CA" sz="1800" b="1" kern="1200" noProof="0" smtClean="0">
                          <a:solidFill>
                            <a:schemeClr val="lt1"/>
                          </a:solidFill>
                          <a:latin typeface="+mn-lt"/>
                          <a:ea typeface="+mn-ea"/>
                          <a:cs typeface="+mn-cs"/>
                        </a:rPr>
                        <a:t>Diagnostic différentiel</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r>
              <a:tr h="795721">
                <a:tc>
                  <a:txBody>
                    <a:bodyPr/>
                    <a:lstStyle/>
                    <a:p>
                      <a:r>
                        <a:rPr lang="fr-CA" sz="1400" noProof="0" dirty="0" smtClean="0">
                          <a:solidFill>
                            <a:srgbClr val="002060"/>
                          </a:solidFill>
                        </a:rPr>
                        <a:t>Nouveau début de céphalée</a:t>
                      </a:r>
                      <a:r>
                        <a:rPr lang="fr-CA" sz="1400" baseline="0" noProof="0" dirty="0" smtClean="0">
                          <a:solidFill>
                            <a:srgbClr val="002060"/>
                          </a:solidFill>
                        </a:rPr>
                        <a:t> chez un patient atteint du VIH ou d’un</a:t>
                      </a:r>
                      <a:r>
                        <a:rPr lang="fr-CA" sz="1400" noProof="0" dirty="0" smtClean="0">
                          <a:solidFill>
                            <a:srgbClr val="002060"/>
                          </a:solidFill>
                        </a:rPr>
                        <a:t> cancer</a:t>
                      </a:r>
                      <a:endParaRPr lang="fr-CA" sz="1400" noProof="0" dirty="0">
                        <a:solidFill>
                          <a:srgbClr val="002060"/>
                        </a:solidFill>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lgn="l" defTabSz="914400" rtl="0" eaLnBrk="1" latinLnBrk="0" hangingPunct="1">
                        <a:buFont typeface="Arial" panose="020B0604020202020204" pitchFamily="34" charset="0"/>
                        <a:buChar char="•"/>
                      </a:pPr>
                      <a:r>
                        <a:rPr lang="fr-CA" sz="1400" b="1" kern="1200" noProof="0" dirty="0" smtClean="0">
                          <a:solidFill>
                            <a:srgbClr val="002060"/>
                          </a:solidFill>
                          <a:latin typeface="+mn-lt"/>
                          <a:ea typeface="+mn-ea"/>
                          <a:cs typeface="+mn-cs"/>
                        </a:rPr>
                        <a:t>Méningite</a:t>
                      </a:r>
                    </a:p>
                    <a:p>
                      <a:pPr marL="200025" indent="-200025" algn="l" defTabSz="914400" rtl="0" eaLnBrk="1" latinLnBrk="0" hangingPunct="1">
                        <a:buFont typeface="Arial" panose="020B0604020202020204" pitchFamily="34" charset="0"/>
                        <a:buChar char="•"/>
                      </a:pPr>
                      <a:r>
                        <a:rPr lang="fr-CA" sz="1400" kern="1200" noProof="0" dirty="0" smtClean="0">
                          <a:solidFill>
                            <a:srgbClr val="002060"/>
                          </a:solidFill>
                          <a:latin typeface="+mn-lt"/>
                          <a:ea typeface="+mn-ea"/>
                          <a:cs typeface="+mn-cs"/>
                        </a:rPr>
                        <a:t>Abcès cérébral</a:t>
                      </a:r>
                    </a:p>
                    <a:p>
                      <a:pPr marL="200025" indent="-200025" algn="l" defTabSz="914400" rtl="0" eaLnBrk="1" latinLnBrk="0" hangingPunct="1">
                        <a:buFont typeface="Arial" panose="020B0604020202020204" pitchFamily="34" charset="0"/>
                        <a:buChar char="•"/>
                      </a:pPr>
                      <a:r>
                        <a:rPr lang="fr-CA" sz="1400" kern="1200" noProof="0" dirty="0" smtClean="0">
                          <a:solidFill>
                            <a:srgbClr val="002060"/>
                          </a:solidFill>
                          <a:latin typeface="+mn-lt"/>
                          <a:ea typeface="+mn-ea"/>
                          <a:cs typeface="+mn-cs"/>
                        </a:rPr>
                        <a:t>Métastase</a:t>
                      </a:r>
                      <a:endParaRPr lang="fr-CA" sz="1400" kern="1200" noProof="0" dirty="0">
                        <a:solidFill>
                          <a:srgbClr val="002060"/>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7860">
                <a:tc>
                  <a:txBody>
                    <a:bodyPr/>
                    <a:lstStyle/>
                    <a:p>
                      <a:pPr marL="0" algn="ctr" defTabSz="914400" rtl="0" eaLnBrk="1" latinLnBrk="0" hangingPunct="1"/>
                      <a:r>
                        <a:rPr lang="fr-CA" sz="1800" b="1" kern="1200" noProof="0" smtClean="0">
                          <a:solidFill>
                            <a:schemeClr val="lt1"/>
                          </a:solidFill>
                          <a:latin typeface="+mn-lt"/>
                          <a:ea typeface="+mn-ea"/>
                          <a:cs typeface="+mn-cs"/>
                        </a:rPr>
                        <a:t>Signal d’alarme</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fr-CA" sz="1800" b="1" kern="1200" noProof="0" dirty="0" smtClean="0">
                          <a:solidFill>
                            <a:schemeClr val="lt1"/>
                          </a:solidFill>
                          <a:latin typeface="+mn-lt"/>
                          <a:ea typeface="+mn-ea"/>
                          <a:cs typeface="+mn-cs"/>
                        </a:rPr>
                        <a:t>Diagnostic différentiel</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1504184">
                <a:tc>
                  <a:txBody>
                    <a:bodyPr/>
                    <a:lstStyle/>
                    <a:p>
                      <a:r>
                        <a:rPr lang="fr-CA" sz="1400" noProof="0" smtClean="0">
                          <a:solidFill>
                            <a:srgbClr val="002060"/>
                          </a:solidFill>
                        </a:rPr>
                        <a:t>Présence de</a:t>
                      </a:r>
                      <a:r>
                        <a:rPr lang="fr-CA" sz="1400" baseline="0" noProof="0" smtClean="0">
                          <a:solidFill>
                            <a:srgbClr val="002060"/>
                          </a:solidFill>
                        </a:rPr>
                        <a:t> déficits neurologiques</a:t>
                      </a:r>
                      <a:r>
                        <a:rPr lang="fr-CA" sz="1400" noProof="0" smtClean="0">
                          <a:solidFill>
                            <a:srgbClr val="002060"/>
                          </a:solidFill>
                        </a:rPr>
                        <a:t>, </a:t>
                      </a:r>
                      <a:r>
                        <a:rPr lang="fr-CA" sz="1400" b="1" noProof="0" smtClean="0">
                          <a:solidFill>
                            <a:srgbClr val="002060"/>
                          </a:solidFill>
                        </a:rPr>
                        <a:t>œdème papillaire </a:t>
                      </a:r>
                      <a:r>
                        <a:rPr lang="fr-CA" sz="1400" b="0" noProof="0" smtClean="0">
                          <a:solidFill>
                            <a:srgbClr val="002060"/>
                          </a:solidFill>
                        </a:rPr>
                        <a:t>ou</a:t>
                      </a:r>
                      <a:r>
                        <a:rPr lang="fr-CA" sz="1400" b="0" baseline="0" noProof="0" smtClean="0">
                          <a:solidFill>
                            <a:srgbClr val="002060"/>
                          </a:solidFill>
                        </a:rPr>
                        <a:t> changement cognitif</a:t>
                      </a:r>
                      <a:endParaRPr lang="fr-CA" sz="1400" noProof="0" smtClean="0">
                        <a:solidFill>
                          <a:srgbClr val="002060"/>
                        </a:solidFill>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fr-CA" sz="1400" kern="1200" noProof="0" dirty="0" smtClean="0">
                          <a:solidFill>
                            <a:srgbClr val="002060"/>
                          </a:solidFill>
                          <a:latin typeface="+mn-lt"/>
                          <a:ea typeface="+mn-ea"/>
                          <a:cs typeface="+mn-cs"/>
                        </a:rPr>
                        <a:t>Lésion expansive</a:t>
                      </a:r>
                    </a:p>
                    <a:p>
                      <a:pPr marL="200025" indent="-200025" algn="l" defTabSz="914400" rtl="0" eaLnBrk="1" latinLnBrk="0" hangingPunct="1">
                        <a:buFont typeface="Arial" panose="020B0604020202020204" pitchFamily="34" charset="0"/>
                        <a:buChar char="•"/>
                      </a:pPr>
                      <a:r>
                        <a:rPr lang="fr-CA" sz="1400" kern="1200" noProof="0" dirty="0" smtClean="0">
                          <a:solidFill>
                            <a:srgbClr val="002060"/>
                          </a:solidFill>
                          <a:latin typeface="+mn-lt"/>
                          <a:ea typeface="+mn-ea"/>
                          <a:cs typeface="+mn-cs"/>
                        </a:rPr>
                        <a:t>AVC</a:t>
                      </a:r>
                    </a:p>
                    <a:p>
                      <a:pPr marL="200025" indent="-200025" algn="l" defTabSz="914400" rtl="0" eaLnBrk="1" latinLnBrk="0" hangingPunct="1">
                        <a:buFont typeface="Arial" panose="020B0604020202020204" pitchFamily="34" charset="0"/>
                        <a:buChar char="•"/>
                      </a:pPr>
                      <a:r>
                        <a:rPr lang="fr-CA" sz="1400" kern="1200" noProof="0" dirty="0" smtClean="0">
                          <a:solidFill>
                            <a:srgbClr val="002060"/>
                          </a:solidFill>
                          <a:latin typeface="+mn-lt"/>
                          <a:ea typeface="+mn-ea"/>
                          <a:cs typeface="+mn-cs"/>
                        </a:rPr>
                        <a:t>Hypertension intracrânienne</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bl>
          </a:graphicData>
        </a:graphic>
      </p:graphicFrame>
      <p:pic>
        <p:nvPicPr>
          <p:cNvPr id="5122" name="Picture 2" descr="http://www.merckmanuals.com/media/professional/photos/media/photos/Papilledema.jpg"/>
          <p:cNvPicPr>
            <a:picLocks noChangeAspect="1" noChangeArrowheads="1"/>
          </p:cNvPicPr>
          <p:nvPr/>
        </p:nvPicPr>
        <p:blipFill>
          <a:blip r:embed="rId3" cstate="print"/>
          <a:srcRect/>
          <a:stretch>
            <a:fillRect/>
          </a:stretch>
        </p:blipFill>
        <p:spPr bwMode="auto">
          <a:xfrm>
            <a:off x="7397750" y="4864100"/>
            <a:ext cx="1201738" cy="1058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Figure 1 is a picture of a gram stain of N. meningitidis in cerebrospinal fluid (CSF) with associated polymorphonuclear leukocytes (PMNs)."/>
          <p:cNvPicPr>
            <a:picLocks noChangeAspect="1" noChangeArrowheads="1"/>
          </p:cNvPicPr>
          <p:nvPr/>
        </p:nvPicPr>
        <p:blipFill>
          <a:blip r:embed="rId4" cstate="print"/>
          <a:srcRect/>
          <a:stretch>
            <a:fillRect/>
          </a:stretch>
        </p:blipFill>
        <p:spPr bwMode="auto">
          <a:xfrm>
            <a:off x="7246938" y="2700338"/>
            <a:ext cx="1501775" cy="10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4925" y="6453188"/>
            <a:ext cx="9109075" cy="400110"/>
          </a:xfrm>
          <a:prstGeom prst="rect">
            <a:avLst/>
          </a:prstGeom>
        </p:spPr>
        <p:txBody>
          <a:bodyPr>
            <a:spAutoFit/>
          </a:bodyPr>
          <a:lstStyle/>
          <a:p>
            <a:pPr fontAlgn="auto">
              <a:spcBef>
                <a:spcPts val="0"/>
              </a:spcBef>
              <a:spcAft>
                <a:spcPts val="0"/>
              </a:spcAft>
              <a:defRPr/>
            </a:pPr>
            <a:r>
              <a:rPr lang="fr-CA" sz="1000" spc="-20" dirty="0" smtClean="0">
                <a:solidFill>
                  <a:srgbClr val="002060"/>
                </a:solidFill>
                <a:latin typeface="+mn-lt"/>
                <a:cs typeface="+mn-cs"/>
              </a:rPr>
              <a:t>Les images représentent les états en gras.</a:t>
            </a:r>
          </a:p>
          <a:p>
            <a:pPr fontAlgn="auto">
              <a:spcBef>
                <a:spcPts val="0"/>
              </a:spcBef>
              <a:spcAft>
                <a:spcPts val="0"/>
              </a:spcAft>
              <a:defRPr/>
            </a:pPr>
            <a:r>
              <a:rPr lang="fr-CA" sz="1000" spc="-20" dirty="0" smtClean="0">
                <a:solidFill>
                  <a:srgbClr val="002060"/>
                </a:solidFill>
                <a:latin typeface="+mn-lt"/>
                <a:cs typeface="+mn-cs"/>
              </a:rPr>
              <a:t>American </a:t>
            </a:r>
            <a:r>
              <a:rPr lang="fr-CA" sz="1000" spc="-20" dirty="0" err="1" smtClean="0">
                <a:solidFill>
                  <a:srgbClr val="002060"/>
                </a:solidFill>
                <a:latin typeface="+mn-lt"/>
                <a:cs typeface="+mn-cs"/>
              </a:rPr>
              <a:t>Headache</a:t>
            </a:r>
            <a:r>
              <a:rPr lang="fr-CA" sz="1000" spc="-20" dirty="0" smtClean="0">
                <a:solidFill>
                  <a:srgbClr val="002060"/>
                </a:solidFill>
                <a:latin typeface="+mn-lt"/>
                <a:cs typeface="+mn-cs"/>
              </a:rPr>
              <a:t> Society. </a:t>
            </a:r>
            <a:r>
              <a:rPr lang="fr-CA" sz="1000" spc="-20" dirty="0" err="1" smtClean="0">
                <a:solidFill>
                  <a:srgbClr val="002060"/>
                </a:solidFill>
                <a:latin typeface="+mn-lt"/>
                <a:cs typeface="+mn-cs"/>
              </a:rPr>
              <a:t>Brainstorm</a:t>
            </a:r>
            <a:r>
              <a:rPr lang="fr-CA" sz="1000" spc="-20" dirty="0" smtClean="0">
                <a:solidFill>
                  <a:srgbClr val="002060"/>
                </a:solidFill>
                <a:latin typeface="+mn-lt"/>
                <a:cs typeface="+mn-cs"/>
              </a:rPr>
              <a:t>. 2004. Disponible à : http://www.americanheadachesociety.org/assets/1/7/Book_-_Brainstorm_Syllabus.pdf. Accès le 4 décembre 2014. </a:t>
            </a:r>
            <a:endParaRPr lang="fr-CA" sz="1000" spc="-20" dirty="0">
              <a:solidFill>
                <a:srgbClr val="002060"/>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47675" y="254000"/>
            <a:ext cx="8229600" cy="1143000"/>
          </a:xfrm>
        </p:spPr>
        <p:txBody>
          <a:bodyPr>
            <a:normAutofit fontScale="90000"/>
          </a:bodyPr>
          <a:lstStyle/>
          <a:p>
            <a:r>
              <a:rPr lang="fr-CA" altLang="fr-FR" smtClean="0"/>
              <a:t>Signaux d’alarme du diagnostic de céphalées</a:t>
            </a:r>
          </a:p>
        </p:txBody>
      </p:sp>
      <p:sp>
        <p:nvSpPr>
          <p:cNvPr id="4" name="Rectangle 3"/>
          <p:cNvSpPr/>
          <p:nvPr/>
        </p:nvSpPr>
        <p:spPr>
          <a:xfrm>
            <a:off x="34925" y="6453188"/>
            <a:ext cx="9109075" cy="400110"/>
          </a:xfrm>
          <a:prstGeom prst="rect">
            <a:avLst/>
          </a:prstGeom>
        </p:spPr>
        <p:txBody>
          <a:bodyPr>
            <a:spAutoFit/>
          </a:bodyPr>
          <a:lstStyle/>
          <a:p>
            <a:pPr fontAlgn="auto">
              <a:spcBef>
                <a:spcPts val="0"/>
              </a:spcBef>
              <a:spcAft>
                <a:spcPts val="0"/>
              </a:spcAft>
              <a:defRPr/>
            </a:pPr>
            <a:r>
              <a:rPr lang="fr-CA" sz="1000" spc="-20" smtClean="0">
                <a:solidFill>
                  <a:srgbClr val="002060"/>
                </a:solidFill>
              </a:rPr>
              <a:t>Les images représentent les états en gras </a:t>
            </a:r>
          </a:p>
          <a:p>
            <a:pPr fontAlgn="auto">
              <a:spcBef>
                <a:spcPts val="0"/>
              </a:spcBef>
              <a:spcAft>
                <a:spcPts val="0"/>
              </a:spcAft>
              <a:defRPr/>
            </a:pP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spc="-20">
              <a:solidFill>
                <a:srgbClr val="002060"/>
              </a:solidFill>
              <a:latin typeface="+mn-lt"/>
              <a:cs typeface="+mn-cs"/>
            </a:endParaRPr>
          </a:p>
        </p:txBody>
      </p:sp>
      <p:pic>
        <p:nvPicPr>
          <p:cNvPr id="8194" name="Picture 2" descr="SubarachnoidP.png"/>
          <p:cNvPicPr>
            <a:picLocks noChangeAspect="1" noChangeArrowheads="1"/>
          </p:cNvPicPr>
          <p:nvPr/>
        </p:nvPicPr>
        <p:blipFill>
          <a:blip r:embed="rId3" cstate="print"/>
          <a:srcRect/>
          <a:stretch>
            <a:fillRect/>
          </a:stretch>
        </p:blipFill>
        <p:spPr bwMode="auto">
          <a:xfrm>
            <a:off x="7419975" y="2133600"/>
            <a:ext cx="1144588"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print"/>
          <a:srcRect/>
          <a:stretch>
            <a:fillRect/>
          </a:stretch>
        </p:blipFill>
        <p:spPr bwMode="auto">
          <a:xfrm>
            <a:off x="7235825" y="3860800"/>
            <a:ext cx="1512888" cy="107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upload.wikimedia.org/wikipedia/commons/0/05/SDH.jpg"/>
          <p:cNvPicPr>
            <a:picLocks noChangeAspect="1" noChangeArrowheads="1"/>
          </p:cNvPicPr>
          <p:nvPr/>
        </p:nvPicPr>
        <p:blipFill>
          <a:blip r:embed="rId5" cstate="print"/>
          <a:srcRect/>
          <a:stretch>
            <a:fillRect/>
          </a:stretch>
        </p:blipFill>
        <p:spPr bwMode="auto">
          <a:xfrm>
            <a:off x="7332663" y="5084763"/>
            <a:ext cx="1319212" cy="1319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nvGraphicFramePr>
        <p:xfrm>
          <a:off x="611560" y="1556792"/>
          <a:ext cx="6570662" cy="4819304"/>
        </p:xfrm>
        <a:graphic>
          <a:graphicData uri="http://schemas.openxmlformats.org/drawingml/2006/table">
            <a:tbl>
              <a:tblPr firstRow="1" bandRow="1">
                <a:tableStyleId>{5C22544A-7EE6-4342-B048-85BDC9FD1C3A}</a:tableStyleId>
              </a:tblPr>
              <a:tblGrid>
                <a:gridCol w="2610124"/>
                <a:gridCol w="3960538"/>
              </a:tblGrid>
              <a:tr h="390428">
                <a:tc>
                  <a:txBody>
                    <a:bodyPr/>
                    <a:lstStyle/>
                    <a:p>
                      <a:pPr algn="ctr"/>
                      <a:r>
                        <a:rPr lang="fr-CA" sz="1800" noProof="0" dirty="0" smtClean="0"/>
                        <a:t>Signal d’alarme</a:t>
                      </a:r>
                      <a:endParaRPr lang="fr-CA" sz="1800" noProof="0" dirty="0"/>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CA" sz="1800" noProof="0" smtClean="0"/>
                        <a:t>Diagnostic différentiel</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31575">
                <a:tc>
                  <a:txBody>
                    <a:bodyPr/>
                    <a:lstStyle/>
                    <a:p>
                      <a:r>
                        <a:rPr lang="fr-CA" sz="1400" noProof="0" dirty="0" smtClean="0"/>
                        <a:t>Début de céphalée soudain</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buFont typeface="Arial" panose="020B0604020202020204" pitchFamily="34" charset="0"/>
                        <a:buChar char="•"/>
                      </a:pPr>
                      <a:r>
                        <a:rPr lang="fr-CA" sz="1400" b="1" noProof="0" dirty="0" smtClean="0">
                          <a:solidFill>
                            <a:srgbClr val="002060"/>
                          </a:solidFill>
                        </a:rPr>
                        <a:t>Hémorragie méningée</a:t>
                      </a:r>
                    </a:p>
                    <a:p>
                      <a:pPr marL="200025" indent="-200025">
                        <a:buFont typeface="Arial" panose="020B0604020202020204" pitchFamily="34" charset="0"/>
                        <a:buChar char="•"/>
                      </a:pPr>
                      <a:r>
                        <a:rPr lang="fr-CA" sz="1400" b="0" baseline="0" noProof="0" dirty="0" smtClean="0">
                          <a:solidFill>
                            <a:srgbClr val="002060"/>
                          </a:solidFill>
                        </a:rPr>
                        <a:t>Syndrome de vasoconstriction cérébrale réversible</a:t>
                      </a:r>
                    </a:p>
                    <a:p>
                      <a:pPr marL="200025" indent="-200025">
                        <a:buFont typeface="Arial" panose="020B0604020202020204" pitchFamily="34" charset="0"/>
                        <a:buChar char="•"/>
                      </a:pPr>
                      <a:r>
                        <a:rPr lang="fr-CA" sz="1400" b="0" baseline="0" noProof="0" dirty="0" smtClean="0">
                          <a:solidFill>
                            <a:srgbClr val="002060"/>
                          </a:solidFill>
                        </a:rPr>
                        <a:t>Dissection des artères cervicales</a:t>
                      </a:r>
                    </a:p>
                    <a:p>
                      <a:pPr marL="200025" indent="-200025">
                        <a:buFont typeface="Arial" panose="020B0604020202020204" pitchFamily="34" charset="0"/>
                        <a:buChar char="•"/>
                      </a:pPr>
                      <a:r>
                        <a:rPr lang="fr-CA" sz="1400" b="0" baseline="0" noProof="0" dirty="0" smtClean="0">
                          <a:solidFill>
                            <a:srgbClr val="002060"/>
                          </a:solidFill>
                        </a:rPr>
                        <a:t>Thrombose cérébrale veineuse</a:t>
                      </a:r>
                    </a:p>
                    <a:p>
                      <a:pPr marL="200025" indent="-200025">
                        <a:buFont typeface="Arial" panose="020B0604020202020204" pitchFamily="34" charset="0"/>
                        <a:buChar char="•"/>
                      </a:pPr>
                      <a:r>
                        <a:rPr lang="fr-CA" sz="1400" baseline="0" noProof="0" dirty="0" smtClean="0">
                          <a:solidFill>
                            <a:srgbClr val="002060"/>
                          </a:solidFill>
                        </a:rPr>
                        <a:t>Apoplexie </a:t>
                      </a:r>
                      <a:r>
                        <a:rPr lang="fr-CA" sz="1400" baseline="0" noProof="0" dirty="0" err="1" smtClean="0">
                          <a:solidFill>
                            <a:srgbClr val="002060"/>
                          </a:solidFill>
                        </a:rPr>
                        <a:t>pipuitaire</a:t>
                      </a:r>
                      <a:endParaRPr lang="fr-CA" sz="1400" baseline="0" noProof="0" dirty="0" smtClean="0">
                        <a:solidFill>
                          <a:srgbClr val="002060"/>
                        </a:solidFill>
                      </a:endParaRPr>
                    </a:p>
                    <a:p>
                      <a:pPr marL="200025" indent="-200025">
                        <a:buFont typeface="Arial" panose="020B0604020202020204" pitchFamily="34" charset="0"/>
                        <a:buChar char="•"/>
                      </a:pPr>
                      <a:r>
                        <a:rPr lang="fr-CA" sz="1400" baseline="0" noProof="0" dirty="0" smtClean="0">
                          <a:solidFill>
                            <a:srgbClr val="002060"/>
                          </a:solidFill>
                        </a:rPr>
                        <a:t>Hémorragie ou malformation </a:t>
                      </a:r>
                      <a:r>
                        <a:rPr lang="fr-CA" sz="1400" baseline="0" noProof="0" dirty="0" err="1" smtClean="0">
                          <a:solidFill>
                            <a:srgbClr val="002060"/>
                          </a:solidFill>
                        </a:rPr>
                        <a:t>artérioveineuse</a:t>
                      </a:r>
                      <a:endParaRPr lang="fr-CA" sz="1400" baseline="0" noProof="0" dirty="0" smtClean="0">
                        <a:solidFill>
                          <a:srgbClr val="002060"/>
                        </a:solidFill>
                      </a:endParaRPr>
                    </a:p>
                    <a:p>
                      <a:pPr marL="200025" indent="-200025" algn="l" defTabSz="914400" rtl="0" eaLnBrk="1" latinLnBrk="0" hangingPunct="1">
                        <a:buFont typeface="Arial" panose="020B0604020202020204" pitchFamily="34" charset="0"/>
                        <a:buChar char="•"/>
                      </a:pPr>
                      <a:r>
                        <a:rPr lang="fr-CA" sz="1400" b="0" kern="1200" noProof="0" dirty="0" smtClean="0">
                          <a:solidFill>
                            <a:srgbClr val="002060"/>
                          </a:solidFill>
                          <a:latin typeface="+mn-lt"/>
                          <a:ea typeface="+mn-ea"/>
                          <a:cs typeface="+mn-cs"/>
                        </a:rPr>
                        <a:t>Lésion expansive</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0428">
                <a:tc>
                  <a:txBody>
                    <a:bodyPr/>
                    <a:lstStyle/>
                    <a:p>
                      <a:pPr marL="0" algn="ctr" defTabSz="914400" rtl="0" eaLnBrk="1" latinLnBrk="0" hangingPunct="1"/>
                      <a:r>
                        <a:rPr lang="fr-CA" sz="1800" b="1" kern="1200" noProof="0" smtClean="0">
                          <a:solidFill>
                            <a:schemeClr val="lt1"/>
                          </a:solidFill>
                          <a:latin typeface="+mn-lt"/>
                          <a:ea typeface="+mn-ea"/>
                          <a:cs typeface="+mn-cs"/>
                        </a:rPr>
                        <a:t>Signal d’alarme</a:t>
                      </a:r>
                      <a:endParaRPr lang="fr-CA" sz="1800" b="1" kern="1200" noProof="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fr-CA" sz="1800" b="1" kern="1200" noProof="0" smtClean="0">
                          <a:solidFill>
                            <a:schemeClr val="lt1"/>
                          </a:solidFill>
                          <a:latin typeface="+mn-lt"/>
                          <a:ea typeface="+mn-ea"/>
                          <a:cs typeface="+mn-cs"/>
                        </a:rPr>
                        <a:t>Diagnostic différentiel</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764380">
                <a:tc>
                  <a:txBody>
                    <a:bodyPr/>
                    <a:lstStyle/>
                    <a:p>
                      <a:r>
                        <a:rPr lang="fr-CA" sz="1400" noProof="0" dirty="0" smtClean="0">
                          <a:solidFill>
                            <a:srgbClr val="002060"/>
                          </a:solidFill>
                        </a:rPr>
                        <a:t>La céphalée commence chez un patient âgé de plus de 50 ans</a:t>
                      </a:r>
                      <a:endParaRPr lang="fr-CA" sz="1400" noProof="0" dirty="0">
                        <a:solidFill>
                          <a:srgbClr val="002060"/>
                        </a:solidFill>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fr-CA" sz="1400" b="1" kern="1200" noProof="0" smtClean="0">
                          <a:solidFill>
                            <a:srgbClr val="002060"/>
                          </a:solidFill>
                          <a:latin typeface="+mn-lt"/>
                          <a:ea typeface="+mn-ea"/>
                          <a:cs typeface="+mn-cs"/>
                        </a:rPr>
                        <a:t>Artérite giganto-cellulaire </a:t>
                      </a:r>
                      <a:r>
                        <a:rPr lang="fr-CA" sz="1400" b="1" kern="1200" baseline="0" noProof="0" smtClean="0">
                          <a:solidFill>
                            <a:srgbClr val="002060"/>
                          </a:solidFill>
                          <a:latin typeface="+mn-lt"/>
                          <a:ea typeface="+mn-ea"/>
                          <a:cs typeface="+mn-cs"/>
                        </a:rPr>
                        <a:t>(artérite temporale</a:t>
                      </a:r>
                      <a:r>
                        <a:rPr lang="fr-CA" sz="1400" b="1" kern="1200" noProof="0" smtClean="0">
                          <a:solidFill>
                            <a:srgbClr val="002060"/>
                          </a:solidFill>
                          <a:latin typeface="+mn-lt"/>
                          <a:ea typeface="+mn-ea"/>
                          <a:cs typeface="+mn-cs"/>
                        </a:rPr>
                        <a:t>)</a:t>
                      </a:r>
                    </a:p>
                    <a:p>
                      <a:pPr marL="200025" indent="-200025" algn="l" defTabSz="914400" rtl="0" eaLnBrk="1" latinLnBrk="0" hangingPunct="1">
                        <a:buFont typeface="Arial" panose="020B0604020202020204" pitchFamily="34" charset="0"/>
                        <a:buChar char="•"/>
                      </a:pPr>
                      <a:r>
                        <a:rPr lang="fr-CA" sz="1400" b="0" kern="1200" noProof="0" smtClean="0">
                          <a:solidFill>
                            <a:srgbClr val="002060"/>
                          </a:solidFill>
                          <a:latin typeface="+mn-lt"/>
                          <a:ea typeface="+mn-ea"/>
                          <a:cs typeface="+mn-cs"/>
                        </a:rPr>
                        <a:t>Lésion expansive</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r h="390059">
                <a:tc>
                  <a:txBody>
                    <a:bodyPr/>
                    <a:lstStyle/>
                    <a:p>
                      <a:pPr marL="0" algn="ctr" defTabSz="914400" rtl="0" eaLnBrk="1" latinLnBrk="0" hangingPunct="1"/>
                      <a:r>
                        <a:rPr lang="fr-CA" sz="1800" b="1" kern="1200" noProof="0" smtClean="0">
                          <a:solidFill>
                            <a:schemeClr val="lt1"/>
                          </a:solidFill>
                          <a:latin typeface="+mn-lt"/>
                          <a:ea typeface="+mn-ea"/>
                          <a:cs typeface="+mn-cs"/>
                        </a:rPr>
                        <a:t>Signal d’alarme</a:t>
                      </a:r>
                      <a:endParaRPr lang="fr-CA" sz="1800" b="1" kern="1200" noProof="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fr-CA" sz="1800" b="1" kern="1200" noProof="0" smtClean="0">
                          <a:solidFill>
                            <a:schemeClr val="lt1"/>
                          </a:solidFill>
                          <a:latin typeface="+mn-lt"/>
                          <a:ea typeface="+mn-ea"/>
                          <a:cs typeface="+mn-cs"/>
                        </a:rPr>
                        <a:t>Diagnostic différentiel</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1085657">
                <a:tc>
                  <a:txBody>
                    <a:bodyPr/>
                    <a:lstStyle/>
                    <a:p>
                      <a:pPr marL="0" algn="l" defTabSz="914400" rtl="0" eaLnBrk="1" latinLnBrk="0" hangingPunct="1"/>
                      <a:r>
                        <a:rPr lang="fr-CA" sz="1400" kern="1200" noProof="0" smtClean="0">
                          <a:solidFill>
                            <a:srgbClr val="002060"/>
                          </a:solidFill>
                          <a:latin typeface="+mn-lt"/>
                          <a:ea typeface="+mn-ea"/>
                          <a:cs typeface="+mn-cs"/>
                        </a:rPr>
                        <a:t>Accélération</a:t>
                      </a:r>
                      <a:r>
                        <a:rPr lang="fr-CA" sz="1400" kern="1200" baseline="0" noProof="0" smtClean="0">
                          <a:solidFill>
                            <a:srgbClr val="002060"/>
                          </a:solidFill>
                          <a:latin typeface="+mn-lt"/>
                          <a:ea typeface="+mn-ea"/>
                          <a:cs typeface="+mn-cs"/>
                        </a:rPr>
                        <a:t> du schéma des céphalées</a:t>
                      </a:r>
                      <a:endParaRPr lang="fr-CA" sz="1400" kern="1200" noProof="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fr-CA" sz="1400" b="0" kern="1200" noProof="0" dirty="0" smtClean="0">
                          <a:solidFill>
                            <a:srgbClr val="002060"/>
                          </a:solidFill>
                          <a:latin typeface="+mn-lt"/>
                          <a:ea typeface="+mn-ea"/>
                          <a:cs typeface="+mn-cs"/>
                        </a:rPr>
                        <a:t>Lésion expansive</a:t>
                      </a:r>
                    </a:p>
                    <a:p>
                      <a:pPr marL="200025" indent="-200025" algn="l" defTabSz="914400" rtl="0" eaLnBrk="1" latinLnBrk="0" hangingPunct="1">
                        <a:buFont typeface="Arial" panose="020B0604020202020204" pitchFamily="34" charset="0"/>
                        <a:buChar char="•"/>
                      </a:pPr>
                      <a:r>
                        <a:rPr lang="fr-CA" sz="1400" b="1" kern="1200" noProof="0" dirty="0" smtClean="0">
                          <a:solidFill>
                            <a:srgbClr val="002060"/>
                          </a:solidFill>
                          <a:latin typeface="+mn-lt"/>
                          <a:ea typeface="+mn-ea"/>
                          <a:cs typeface="+mn-cs"/>
                        </a:rPr>
                        <a:t>Hématome sous-dural</a:t>
                      </a:r>
                    </a:p>
                    <a:p>
                      <a:pPr marL="200025" indent="-200025" algn="l" defTabSz="914400" rtl="0" eaLnBrk="1" latinLnBrk="0" hangingPunct="1">
                        <a:buFont typeface="Arial" panose="020B0604020202020204" pitchFamily="34" charset="0"/>
                        <a:buChar char="•"/>
                      </a:pPr>
                      <a:r>
                        <a:rPr lang="fr-CA" sz="1400" b="0" kern="1200" noProof="0" dirty="0" smtClean="0">
                          <a:solidFill>
                            <a:srgbClr val="002060"/>
                          </a:solidFill>
                          <a:latin typeface="+mn-lt"/>
                          <a:ea typeface="+mn-ea"/>
                          <a:cs typeface="+mn-cs"/>
                        </a:rPr>
                        <a:t>Surconsommation de médicament</a:t>
                      </a:r>
                      <a:endParaRPr lang="fr-CA" sz="1400" b="0" kern="1200" noProof="0" dirty="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dirty="0" smtClean="0"/>
              <a:t>Critères de diagnostic de la migraine sans aura de l’ICHD-3</a:t>
            </a:r>
            <a:endParaRPr lang="fr-CA" dirty="0"/>
          </a:p>
        </p:txBody>
      </p:sp>
      <p:sp>
        <p:nvSpPr>
          <p:cNvPr id="3" name="Rectangle 2"/>
          <p:cNvSpPr>
            <a:spLocks noChangeArrowheads="1"/>
          </p:cNvSpPr>
          <p:nvPr/>
        </p:nvSpPr>
        <p:spPr bwMode="auto">
          <a:xfrm>
            <a:off x="2047875" y="5800725"/>
            <a:ext cx="5472113" cy="707886"/>
          </a:xfrm>
          <a:prstGeom prst="rect">
            <a:avLst/>
          </a:prstGeom>
          <a:noFill/>
          <a:ln w="9525">
            <a:noFill/>
            <a:miter lim="800000"/>
            <a:headEnd/>
            <a:tailEnd/>
          </a:ln>
        </p:spPr>
        <p:txBody>
          <a:bodyPr>
            <a:spAutoFit/>
          </a:bodyPr>
          <a:lstStyle/>
          <a:p>
            <a:pPr algn="ctr"/>
            <a:r>
              <a:rPr lang="fr-CA" altLang="fr-FR" sz="2000" b="1" smtClean="0">
                <a:solidFill>
                  <a:srgbClr val="002060"/>
                </a:solidFill>
                <a:hlinkClick r:id="rId3"/>
              </a:rPr>
              <a:t>Lien vers le diasgnostic de la migraine sans aura de l’ICHD-3</a:t>
            </a:r>
            <a:endParaRPr lang="fr-CA" altLang="fr-FR" sz="2000" b="1">
              <a:solidFill>
                <a:srgbClr val="002060"/>
              </a:solidFill>
            </a:endParaRPr>
          </a:p>
        </p:txBody>
      </p:sp>
      <p:sp>
        <p:nvSpPr>
          <p:cNvPr id="6" name="TextBox 5"/>
          <p:cNvSpPr txBox="1"/>
          <p:nvPr/>
        </p:nvSpPr>
        <p:spPr>
          <a:xfrm>
            <a:off x="538163" y="1635125"/>
            <a:ext cx="8437562" cy="3939540"/>
          </a:xfrm>
          <a:prstGeom prst="rect">
            <a:avLst/>
          </a:prstGeom>
          <a:noFill/>
        </p:spPr>
        <p:txBody>
          <a:bodyPr>
            <a:spAutoFit/>
          </a:bodyPr>
          <a:lstStyle/>
          <a:p>
            <a:pPr marL="342900" indent="-342900" fontAlgn="auto">
              <a:spcBef>
                <a:spcPts val="0"/>
              </a:spcBef>
              <a:spcAft>
                <a:spcPts val="600"/>
              </a:spcAft>
              <a:buFont typeface="+mj-lt"/>
              <a:buAutoNum type="alphaUcPeriod"/>
              <a:defRPr/>
            </a:pPr>
            <a:r>
              <a:rPr lang="fr-CA" sz="2000" dirty="0" smtClean="0">
                <a:solidFill>
                  <a:schemeClr val="tx2"/>
                </a:solidFill>
                <a:latin typeface="+mn-lt"/>
                <a:cs typeface="+mn-cs"/>
              </a:rPr>
              <a:t>Au moins cinq crises qui répondent aux critères B à D</a:t>
            </a:r>
          </a:p>
          <a:p>
            <a:pPr marL="342900" indent="-342900" fontAlgn="auto">
              <a:spcBef>
                <a:spcPts val="0"/>
              </a:spcBef>
              <a:spcAft>
                <a:spcPts val="600"/>
              </a:spcAft>
              <a:buFont typeface="+mj-lt"/>
              <a:buAutoNum type="alphaUcPeriod"/>
              <a:defRPr/>
            </a:pPr>
            <a:r>
              <a:rPr lang="fr-CA" sz="2000" dirty="0" smtClean="0">
                <a:solidFill>
                  <a:schemeClr val="tx2"/>
                </a:solidFill>
                <a:latin typeface="+mn-lt"/>
                <a:cs typeface="+mn-cs"/>
              </a:rPr>
              <a:t>Crises de céphalées durant 4 à 72 heures (non traitées ou mal traitées)</a:t>
            </a:r>
          </a:p>
          <a:p>
            <a:pPr marL="342900" indent="-342900" fontAlgn="auto">
              <a:spcBef>
                <a:spcPts val="0"/>
              </a:spcBef>
              <a:spcAft>
                <a:spcPts val="600"/>
              </a:spcAft>
              <a:buFont typeface="+mj-lt"/>
              <a:buAutoNum type="alphaUcPeriod"/>
              <a:defRPr/>
            </a:pPr>
            <a:r>
              <a:rPr lang="fr-CA" sz="2000" dirty="0" smtClean="0">
                <a:solidFill>
                  <a:schemeClr val="tx2"/>
                </a:solidFill>
                <a:latin typeface="+mn-lt"/>
                <a:cs typeface="+mn-cs"/>
              </a:rPr>
              <a:t>Céphalées ayant ≥ 2 des caractéristiques suivantes</a:t>
            </a:r>
          </a:p>
          <a:p>
            <a:pPr marL="892175" indent="-260350" fontAlgn="auto">
              <a:spcBef>
                <a:spcPts val="0"/>
              </a:spcBef>
              <a:spcAft>
                <a:spcPts val="0"/>
              </a:spcAft>
              <a:buFont typeface="+mj-lt"/>
              <a:buAutoNum type="arabicPeriod"/>
              <a:defRPr/>
            </a:pPr>
            <a:r>
              <a:rPr lang="fr-CA" sz="2000" dirty="0" smtClean="0">
                <a:solidFill>
                  <a:schemeClr val="tx2"/>
                </a:solidFill>
                <a:latin typeface="+mn-lt"/>
                <a:cs typeface="+mn-cs"/>
              </a:rPr>
              <a:t>Site unilatéral</a:t>
            </a:r>
          </a:p>
          <a:p>
            <a:pPr marL="892175" indent="-260350" fontAlgn="auto">
              <a:spcBef>
                <a:spcPts val="0"/>
              </a:spcBef>
              <a:spcAft>
                <a:spcPts val="0"/>
              </a:spcAft>
              <a:buFont typeface="+mj-lt"/>
              <a:buAutoNum type="arabicPeriod"/>
              <a:defRPr/>
            </a:pPr>
            <a:r>
              <a:rPr lang="fr-CA" sz="2000" dirty="0" smtClean="0">
                <a:solidFill>
                  <a:schemeClr val="tx2"/>
                </a:solidFill>
                <a:latin typeface="+mn-lt"/>
                <a:cs typeface="+mn-cs"/>
              </a:rPr>
              <a:t>Qualité pulsatile</a:t>
            </a:r>
          </a:p>
          <a:p>
            <a:pPr marL="892175" indent="-260350" fontAlgn="auto">
              <a:spcBef>
                <a:spcPts val="0"/>
              </a:spcBef>
              <a:spcAft>
                <a:spcPts val="0"/>
              </a:spcAft>
              <a:buFont typeface="+mj-lt"/>
              <a:buAutoNum type="arabicPeriod"/>
              <a:defRPr/>
            </a:pPr>
            <a:r>
              <a:rPr lang="fr-CA" sz="2000" dirty="0" smtClean="0">
                <a:solidFill>
                  <a:schemeClr val="tx2"/>
                </a:solidFill>
                <a:latin typeface="+mn-lt"/>
                <a:cs typeface="+mn-cs"/>
              </a:rPr>
              <a:t>Intensité modérée ou grave de la douleur</a:t>
            </a:r>
          </a:p>
          <a:p>
            <a:pPr marL="892175" indent="-260350" fontAlgn="auto">
              <a:spcBef>
                <a:spcPts val="0"/>
              </a:spcBef>
              <a:spcAft>
                <a:spcPts val="600"/>
              </a:spcAft>
              <a:buFont typeface="+mj-lt"/>
              <a:buAutoNum type="arabicPeriod"/>
              <a:defRPr/>
            </a:pPr>
            <a:r>
              <a:rPr lang="fr-CA" sz="2000" dirty="0" smtClean="0">
                <a:solidFill>
                  <a:schemeClr val="tx2"/>
                </a:solidFill>
                <a:latin typeface="+mn-lt"/>
                <a:cs typeface="+mn-cs"/>
              </a:rPr>
              <a:t>Aggravation par l’activité physique habituelle ou menant à l’éviter*</a:t>
            </a:r>
          </a:p>
          <a:p>
            <a:pPr marL="342900" indent="-342900" fontAlgn="auto">
              <a:spcBef>
                <a:spcPts val="0"/>
              </a:spcBef>
              <a:spcAft>
                <a:spcPts val="600"/>
              </a:spcAft>
              <a:buFont typeface="+mj-lt"/>
              <a:buAutoNum type="alphaUcPeriod" startAt="4"/>
              <a:defRPr/>
            </a:pPr>
            <a:r>
              <a:rPr lang="fr-CA" sz="2000" dirty="0" smtClean="0">
                <a:solidFill>
                  <a:schemeClr val="tx2"/>
                </a:solidFill>
                <a:latin typeface="+mn-lt"/>
                <a:cs typeface="+mn-cs"/>
              </a:rPr>
              <a:t>Pendant les céphalées, ≥ 1 des éléments suivants</a:t>
            </a:r>
          </a:p>
          <a:p>
            <a:pPr marL="892175" indent="-260350" fontAlgn="auto">
              <a:spcBef>
                <a:spcPts val="0"/>
              </a:spcBef>
              <a:spcAft>
                <a:spcPts val="0"/>
              </a:spcAft>
              <a:buFont typeface="+mj-lt"/>
              <a:buAutoNum type="arabicPeriod"/>
              <a:defRPr/>
            </a:pPr>
            <a:r>
              <a:rPr lang="fr-CA" sz="2000" dirty="0" smtClean="0">
                <a:solidFill>
                  <a:schemeClr val="tx2"/>
                </a:solidFill>
                <a:latin typeface="+mn-lt"/>
                <a:cs typeface="+mn-cs"/>
              </a:rPr>
              <a:t>Nausées et/ou vomissements</a:t>
            </a:r>
          </a:p>
          <a:p>
            <a:pPr marL="892175" indent="-260350" fontAlgn="auto">
              <a:spcBef>
                <a:spcPts val="0"/>
              </a:spcBef>
              <a:spcAft>
                <a:spcPts val="600"/>
              </a:spcAft>
              <a:buFont typeface="+mj-lt"/>
              <a:buAutoNum type="arabicPeriod"/>
              <a:defRPr/>
            </a:pPr>
            <a:r>
              <a:rPr lang="fr-CA" sz="2000" dirty="0" smtClean="0">
                <a:solidFill>
                  <a:schemeClr val="tx2"/>
                </a:solidFill>
                <a:latin typeface="+mn-lt"/>
                <a:cs typeface="+mn-cs"/>
              </a:rPr>
              <a:t>Photophobie et </a:t>
            </a:r>
            <a:r>
              <a:rPr lang="fr-CA" sz="2000" dirty="0" err="1" smtClean="0">
                <a:solidFill>
                  <a:schemeClr val="tx2"/>
                </a:solidFill>
                <a:latin typeface="+mn-lt"/>
                <a:cs typeface="+mn-cs"/>
              </a:rPr>
              <a:t>phonophobie</a:t>
            </a:r>
            <a:endParaRPr lang="fr-CA" sz="2000" dirty="0" smtClean="0">
              <a:solidFill>
                <a:schemeClr val="tx2"/>
              </a:solidFill>
              <a:latin typeface="+mn-lt"/>
              <a:cs typeface="+mn-cs"/>
            </a:endParaRPr>
          </a:p>
          <a:p>
            <a:pPr marL="342900" indent="-342900" fontAlgn="auto">
              <a:spcBef>
                <a:spcPts val="0"/>
              </a:spcBef>
              <a:spcAft>
                <a:spcPts val="600"/>
              </a:spcAft>
              <a:buFont typeface="+mj-lt"/>
              <a:buAutoNum type="arabicPeriod"/>
              <a:defRPr/>
            </a:pPr>
            <a:r>
              <a:rPr lang="fr-CA" sz="2000" dirty="0" smtClean="0">
                <a:solidFill>
                  <a:schemeClr val="tx2"/>
                </a:solidFill>
                <a:latin typeface="+mn-lt"/>
                <a:cs typeface="+mn-cs"/>
              </a:rPr>
              <a:t>Pas mieux expliqué par un autre diagnostic ICHD-3</a:t>
            </a:r>
            <a:endParaRPr lang="fr-CA" sz="2000" dirty="0">
              <a:solidFill>
                <a:schemeClr val="tx2"/>
              </a:solidFill>
              <a:latin typeface="+mn-lt"/>
              <a:cs typeface="+mn-cs"/>
            </a:endParaRPr>
          </a:p>
        </p:txBody>
      </p:sp>
      <p:sp>
        <p:nvSpPr>
          <p:cNvPr id="65541" name="Rectangle 7"/>
          <p:cNvSpPr>
            <a:spLocks noChangeArrowheads="1"/>
          </p:cNvSpPr>
          <p:nvPr/>
        </p:nvSpPr>
        <p:spPr bwMode="auto">
          <a:xfrm>
            <a:off x="17463" y="6330950"/>
            <a:ext cx="8731250" cy="554038"/>
          </a:xfrm>
          <a:prstGeom prst="rect">
            <a:avLst/>
          </a:prstGeom>
          <a:noFill/>
          <a:ln w="9525">
            <a:noFill/>
            <a:miter lim="800000"/>
            <a:headEnd/>
            <a:tailEnd/>
          </a:ln>
        </p:spPr>
        <p:txBody>
          <a:bodyPr>
            <a:spAutoFit/>
          </a:bodyPr>
          <a:lstStyle/>
          <a:p>
            <a:r>
              <a:rPr lang="fr-CA" altLang="fr-FR" sz="1000" smtClean="0">
                <a:solidFill>
                  <a:srgbClr val="002060"/>
                </a:solidFill>
              </a:rPr>
              <a:t>*Par exemple, marcher ou monter des escaliers</a:t>
            </a:r>
          </a:p>
          <a:p>
            <a:r>
              <a:rPr lang="fr-CA" altLang="fr-FR" sz="1000" smtClean="0">
                <a:solidFill>
                  <a:srgbClr val="002060"/>
                </a:solidFill>
              </a:rPr>
              <a:t>ICHD = Classification internationale des céphaléesI</a:t>
            </a:r>
          </a:p>
          <a:p>
            <a:r>
              <a:rPr lang="fr-CA" altLang="fr-FR" sz="1000" smtClean="0">
                <a:solidFill>
                  <a:srgbClr val="002060"/>
                </a:solidFill>
              </a:rPr>
              <a:t>Comité de classification des céphalées de l’International Headache Society (IHS). </a:t>
            </a:r>
            <a:r>
              <a:rPr lang="fr-CA" altLang="fr-FR" sz="1000" i="1" smtClean="0">
                <a:solidFill>
                  <a:srgbClr val="002060"/>
                </a:solidFill>
              </a:rPr>
              <a:t>Cephalalgia</a:t>
            </a:r>
            <a:r>
              <a:rPr lang="fr-CA" altLang="fr-FR" sz="1000" smtClean="0">
                <a:solidFill>
                  <a:srgbClr val="002060"/>
                </a:solidFill>
              </a:rPr>
              <a:t>. 2013;33(9):629-808.</a:t>
            </a:r>
            <a:endParaRPr lang="fr-CA" altLang="fr-FR" sz="1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dirty="0" smtClean="0"/>
              <a:t>Critères de diagnostic de la migraine avec aura de l’ICHD-3</a:t>
            </a:r>
            <a:endParaRPr lang="fr-CA" dirty="0"/>
          </a:p>
        </p:txBody>
      </p:sp>
      <p:sp>
        <p:nvSpPr>
          <p:cNvPr id="6" name="Rectangle 5"/>
          <p:cNvSpPr>
            <a:spLocks noChangeArrowheads="1"/>
          </p:cNvSpPr>
          <p:nvPr/>
        </p:nvSpPr>
        <p:spPr bwMode="auto">
          <a:xfrm>
            <a:off x="1403648" y="5949280"/>
            <a:ext cx="6624736" cy="400110"/>
          </a:xfrm>
          <a:prstGeom prst="rect">
            <a:avLst/>
          </a:prstGeom>
          <a:noFill/>
          <a:ln w="9525">
            <a:noFill/>
            <a:miter lim="800000"/>
            <a:headEnd/>
            <a:tailEnd/>
          </a:ln>
        </p:spPr>
        <p:txBody>
          <a:bodyPr wrap="square">
            <a:spAutoFit/>
          </a:bodyPr>
          <a:lstStyle/>
          <a:p>
            <a:pPr algn="ctr"/>
            <a:r>
              <a:rPr lang="fr-CA" altLang="fr-FR" sz="2000" b="1" smtClean="0">
                <a:hlinkClick r:id="rId3"/>
              </a:rPr>
              <a:t>Lien vers le diagnostic de la migraine avec aura de l’ICHD-3</a:t>
            </a:r>
            <a:endParaRPr lang="fr-CA" altLang="fr-FR" sz="2000" b="1"/>
          </a:p>
        </p:txBody>
      </p:sp>
      <p:sp>
        <p:nvSpPr>
          <p:cNvPr id="7" name="TextBox 6"/>
          <p:cNvSpPr txBox="1"/>
          <p:nvPr/>
        </p:nvSpPr>
        <p:spPr>
          <a:xfrm>
            <a:off x="323528" y="1484785"/>
            <a:ext cx="8652197" cy="4536504"/>
          </a:xfrm>
          <a:prstGeom prst="rect">
            <a:avLst/>
          </a:prstGeom>
          <a:noFill/>
        </p:spPr>
        <p:txBody>
          <a:bodyPr wrap="square">
            <a:spAutoFit/>
          </a:bodyPr>
          <a:lstStyle/>
          <a:p>
            <a:pPr marL="342900" indent="-342900" fontAlgn="auto">
              <a:spcBef>
                <a:spcPts val="0"/>
              </a:spcBef>
              <a:spcAft>
                <a:spcPts val="0"/>
              </a:spcAft>
              <a:buFont typeface="+mj-lt"/>
              <a:buAutoNum type="alphaUcPeriod"/>
              <a:defRPr/>
            </a:pPr>
            <a:r>
              <a:rPr lang="fr-CA" dirty="0" smtClean="0">
                <a:solidFill>
                  <a:schemeClr val="tx2"/>
                </a:solidFill>
              </a:rPr>
              <a:t>Au moins deux crises qui répondent aux critères B et</a:t>
            </a:r>
            <a:r>
              <a:rPr lang="fr-CA" dirty="0" smtClean="0">
                <a:solidFill>
                  <a:schemeClr val="tx2"/>
                </a:solidFill>
                <a:latin typeface="+mn-lt"/>
                <a:cs typeface="+mn-cs"/>
              </a:rPr>
              <a:t> C</a:t>
            </a:r>
          </a:p>
          <a:p>
            <a:pPr marL="342900" indent="-342900" fontAlgn="auto">
              <a:spcBef>
                <a:spcPts val="0"/>
              </a:spcBef>
              <a:spcAft>
                <a:spcPts val="0"/>
              </a:spcAft>
              <a:buFont typeface="+mj-lt"/>
              <a:buAutoNum type="alphaUcPeriod"/>
              <a:defRPr/>
            </a:pPr>
            <a:r>
              <a:rPr lang="fr-CA" dirty="0" smtClean="0">
                <a:solidFill>
                  <a:schemeClr val="tx2"/>
                </a:solidFill>
                <a:latin typeface="+mn-lt"/>
                <a:cs typeface="+mn-cs"/>
              </a:rPr>
              <a:t>Un ou plusieurs des symptômes d’aura totalement réversibles suivants :</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Visuel</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Sensoriel</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Parole et/ou langage</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Moteur</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Tronc cérébral</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Rétinien</a:t>
            </a:r>
          </a:p>
          <a:p>
            <a:pPr marL="342900" indent="-342900" fontAlgn="auto">
              <a:spcBef>
                <a:spcPts val="0"/>
              </a:spcBef>
              <a:spcAft>
                <a:spcPts val="0"/>
              </a:spcAft>
              <a:buFont typeface="+mj-lt"/>
              <a:buAutoNum type="alphaUcPeriod" startAt="3"/>
              <a:defRPr/>
            </a:pPr>
            <a:r>
              <a:rPr lang="fr-CA" dirty="0" smtClean="0">
                <a:solidFill>
                  <a:schemeClr val="tx2"/>
                </a:solidFill>
                <a:latin typeface="+mn-lt"/>
                <a:cs typeface="+mn-cs"/>
              </a:rPr>
              <a:t>Au moins deux des éléments suivants :</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Au moins un symptôme d’aura se répand progressivement sur ≥ 5 minutes, et/ou deux ou plusieurs symptômes se produisent à la suite</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Chaque symptôme d’aura individuel dure 5 à 60 minutes</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Au moins un symptôme d’aura est unilatéral</a:t>
            </a:r>
          </a:p>
          <a:p>
            <a:pPr marL="892175" indent="-260350" fontAlgn="auto">
              <a:spcBef>
                <a:spcPts val="0"/>
              </a:spcBef>
              <a:spcAft>
                <a:spcPts val="0"/>
              </a:spcAft>
              <a:buFont typeface="+mj-lt"/>
              <a:buAutoNum type="arabicPeriod"/>
              <a:defRPr/>
            </a:pPr>
            <a:r>
              <a:rPr lang="fr-CA" dirty="0" smtClean="0">
                <a:solidFill>
                  <a:schemeClr val="tx2"/>
                </a:solidFill>
                <a:latin typeface="+mn-lt"/>
                <a:cs typeface="+mn-cs"/>
              </a:rPr>
              <a:t>L’aura est accompagnée, ou suivie dans un délai de 60 minutes, de céphalées</a:t>
            </a:r>
          </a:p>
          <a:p>
            <a:pPr marL="342900" indent="-342900" fontAlgn="auto">
              <a:spcBef>
                <a:spcPts val="0"/>
              </a:spcBef>
              <a:spcAft>
                <a:spcPts val="0"/>
              </a:spcAft>
              <a:buFont typeface="+mj-lt"/>
              <a:buAutoNum type="alphaUcPeriod" startAt="4"/>
              <a:defRPr/>
            </a:pPr>
            <a:r>
              <a:rPr lang="fr-CA" dirty="0" smtClean="0">
                <a:solidFill>
                  <a:schemeClr val="tx2"/>
                </a:solidFill>
                <a:latin typeface="+mn-lt"/>
                <a:cs typeface="+mn-cs"/>
              </a:rPr>
              <a:t>Pas mieux expliqué par un autre diagnostic de l’ICHD-3 et l’accident ischémique transitoire a été exclu</a:t>
            </a:r>
            <a:endParaRPr lang="fr-CA" dirty="0">
              <a:solidFill>
                <a:schemeClr val="tx2"/>
              </a:solidFill>
              <a:latin typeface="+mn-lt"/>
              <a:cs typeface="+mn-cs"/>
            </a:endParaRPr>
          </a:p>
        </p:txBody>
      </p:sp>
      <p:sp>
        <p:nvSpPr>
          <p:cNvPr id="66565" name="Rectangle 7"/>
          <p:cNvSpPr>
            <a:spLocks noChangeArrowheads="1"/>
          </p:cNvSpPr>
          <p:nvPr/>
        </p:nvSpPr>
        <p:spPr bwMode="auto">
          <a:xfrm>
            <a:off x="17463" y="6457950"/>
            <a:ext cx="8731250" cy="400050"/>
          </a:xfrm>
          <a:prstGeom prst="rect">
            <a:avLst/>
          </a:prstGeom>
          <a:noFill/>
          <a:ln w="9525">
            <a:noFill/>
            <a:miter lim="800000"/>
            <a:headEnd/>
            <a:tailEnd/>
          </a:ln>
        </p:spPr>
        <p:txBody>
          <a:bodyPr>
            <a:spAutoFit/>
          </a:bodyPr>
          <a:lstStyle/>
          <a:p>
            <a:r>
              <a:rPr lang="fr-CA" altLang="fr-FR" sz="1000" dirty="0" smtClean="0">
                <a:solidFill>
                  <a:srgbClr val="002060"/>
                </a:solidFill>
              </a:rPr>
              <a:t>ICHD = Classification internationale des céphalées</a:t>
            </a:r>
          </a:p>
          <a:p>
            <a:r>
              <a:rPr lang="fr-CA" altLang="fr-FR" sz="1000" dirty="0" smtClean="0">
                <a:solidFill>
                  <a:srgbClr val="002060"/>
                </a:solidFill>
              </a:rPr>
              <a:t>Comité de classification des céphalées de l’International </a:t>
            </a:r>
            <a:r>
              <a:rPr lang="fr-CA" altLang="fr-FR" sz="1000" dirty="0" err="1" smtClean="0">
                <a:solidFill>
                  <a:srgbClr val="002060"/>
                </a:solidFill>
              </a:rPr>
              <a:t>Headache</a:t>
            </a:r>
            <a:r>
              <a:rPr lang="fr-CA" altLang="fr-FR" sz="1000" dirty="0" smtClean="0">
                <a:solidFill>
                  <a:srgbClr val="002060"/>
                </a:solidFill>
              </a:rPr>
              <a:t> Society (IHS). </a:t>
            </a:r>
            <a:r>
              <a:rPr lang="fr-CA" altLang="fr-FR" sz="1000" i="1" dirty="0" err="1" smtClean="0">
                <a:solidFill>
                  <a:srgbClr val="002060"/>
                </a:solidFill>
              </a:rPr>
              <a:t>Cephalalgia</a:t>
            </a:r>
            <a:r>
              <a:rPr lang="fr-CA" altLang="fr-FR" sz="1000" dirty="0" smtClean="0">
                <a:solidFill>
                  <a:srgbClr val="002060"/>
                </a:solidFill>
              </a:rPr>
              <a:t>. 2013;33(9):629-808.</a:t>
            </a:r>
            <a:endParaRPr lang="fr-CA" altLang="fr-FR" sz="1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Critères de diagnostic de la migraine chronique de l’ICHD-3</a:t>
            </a:r>
            <a:endParaRPr lang="fr-CA"/>
          </a:p>
        </p:txBody>
      </p:sp>
      <p:sp>
        <p:nvSpPr>
          <p:cNvPr id="6" name="Rectangle 5"/>
          <p:cNvSpPr>
            <a:spLocks noChangeArrowheads="1"/>
          </p:cNvSpPr>
          <p:nvPr/>
        </p:nvSpPr>
        <p:spPr bwMode="auto">
          <a:xfrm>
            <a:off x="1403648" y="5702300"/>
            <a:ext cx="6768752" cy="400110"/>
          </a:xfrm>
          <a:prstGeom prst="rect">
            <a:avLst/>
          </a:prstGeom>
          <a:noFill/>
          <a:ln w="9525">
            <a:noFill/>
            <a:miter lim="800000"/>
            <a:headEnd/>
            <a:tailEnd/>
          </a:ln>
        </p:spPr>
        <p:txBody>
          <a:bodyPr wrap="square">
            <a:spAutoFit/>
          </a:bodyPr>
          <a:lstStyle/>
          <a:p>
            <a:pPr algn="ctr"/>
            <a:r>
              <a:rPr lang="fr-CA" altLang="fr-FR" sz="2000" b="1" smtClean="0">
                <a:hlinkClick r:id="rId3"/>
              </a:rPr>
              <a:t>Lien vers le diagnostic de la migraine chronique de l’ICHD-3</a:t>
            </a:r>
            <a:endParaRPr lang="fr-CA" altLang="fr-FR" sz="2000" b="1"/>
          </a:p>
        </p:txBody>
      </p:sp>
      <p:sp>
        <p:nvSpPr>
          <p:cNvPr id="8" name="TextBox 7"/>
          <p:cNvSpPr txBox="1"/>
          <p:nvPr/>
        </p:nvSpPr>
        <p:spPr>
          <a:xfrm>
            <a:off x="496888" y="1773238"/>
            <a:ext cx="8435975" cy="3785652"/>
          </a:xfrm>
          <a:prstGeom prst="rect">
            <a:avLst/>
          </a:prstGeom>
          <a:noFill/>
        </p:spPr>
        <p:txBody>
          <a:bodyPr>
            <a:spAutoFit/>
          </a:bodyPr>
          <a:lstStyle/>
          <a:p>
            <a:pPr marL="342900" indent="-342900" fontAlgn="auto">
              <a:spcBef>
                <a:spcPts val="0"/>
              </a:spcBef>
              <a:spcAft>
                <a:spcPts val="600"/>
              </a:spcAft>
              <a:buFont typeface="+mj-lt"/>
              <a:buAutoNum type="alphaUcPeriod"/>
              <a:defRPr/>
            </a:pPr>
            <a:r>
              <a:rPr lang="fr-CA" sz="2000" smtClean="0">
                <a:solidFill>
                  <a:schemeClr val="tx2"/>
                </a:solidFill>
                <a:latin typeface="+mn-lt"/>
                <a:cs typeface="+mn-cs"/>
              </a:rPr>
              <a:t>Céphalées (de type tension et/ou migraineuses) ≥ 15 jours/mois pendant plus de 3 mois et répondant aux critères B et C</a:t>
            </a:r>
          </a:p>
          <a:p>
            <a:pPr marL="342900" indent="-342900" fontAlgn="auto">
              <a:spcBef>
                <a:spcPts val="0"/>
              </a:spcBef>
              <a:spcAft>
                <a:spcPts val="600"/>
              </a:spcAft>
              <a:buFont typeface="+mj-lt"/>
              <a:buAutoNum type="alphaUcPeriod"/>
              <a:defRPr/>
            </a:pPr>
            <a:r>
              <a:rPr lang="fr-CA" sz="2000" smtClean="0">
                <a:solidFill>
                  <a:schemeClr val="tx2"/>
                </a:solidFill>
                <a:latin typeface="+mn-lt"/>
                <a:cs typeface="+mn-cs"/>
              </a:rPr>
              <a:t>Se produisant chez un patient qui a eu ≥ 5 crises répondant aux critères B à D de la </a:t>
            </a:r>
            <a:r>
              <a:rPr lang="fr-CA" sz="2000" i="1" smtClean="0">
                <a:solidFill>
                  <a:schemeClr val="tx2"/>
                </a:solidFill>
                <a:latin typeface="+mn-lt"/>
                <a:cs typeface="+mn-cs"/>
              </a:rPr>
              <a:t>migraine avec aura </a:t>
            </a:r>
            <a:r>
              <a:rPr lang="fr-CA" sz="2000" smtClean="0">
                <a:solidFill>
                  <a:schemeClr val="tx2"/>
                </a:solidFill>
                <a:latin typeface="+mn-lt"/>
                <a:cs typeface="+mn-cs"/>
              </a:rPr>
              <a:t>et/ou les critères B et C de la </a:t>
            </a:r>
            <a:r>
              <a:rPr lang="fr-CA" sz="2000" i="1" smtClean="0">
                <a:solidFill>
                  <a:schemeClr val="tx2"/>
                </a:solidFill>
                <a:latin typeface="+mn-lt"/>
                <a:cs typeface="+mn-cs"/>
              </a:rPr>
              <a:t>migraine avec aura</a:t>
            </a:r>
            <a:endParaRPr lang="fr-CA" sz="2000" smtClean="0">
              <a:solidFill>
                <a:schemeClr val="tx2"/>
              </a:solidFill>
              <a:latin typeface="+mn-lt"/>
              <a:cs typeface="+mn-cs"/>
            </a:endParaRPr>
          </a:p>
          <a:p>
            <a:pPr marL="342900" indent="-342900" fontAlgn="auto">
              <a:spcBef>
                <a:spcPts val="0"/>
              </a:spcBef>
              <a:spcAft>
                <a:spcPts val="600"/>
              </a:spcAft>
              <a:buFont typeface="+mj-lt"/>
              <a:buAutoNum type="alphaUcPeriod" startAt="3"/>
              <a:defRPr/>
            </a:pPr>
            <a:r>
              <a:rPr lang="fr-CA" sz="2000" smtClean="0">
                <a:solidFill>
                  <a:schemeClr val="tx2"/>
                </a:solidFill>
                <a:latin typeface="+mn-lt"/>
                <a:cs typeface="+mn-cs"/>
              </a:rPr>
              <a:t>≥ 8 jours/mois pendant plus de 3 mois, répondant à l’un des critères suivants :</a:t>
            </a:r>
          </a:p>
          <a:p>
            <a:pPr marL="892175" indent="-260350" fontAlgn="auto">
              <a:spcBef>
                <a:spcPts val="0"/>
              </a:spcBef>
              <a:spcAft>
                <a:spcPts val="0"/>
              </a:spcAft>
              <a:buFont typeface="+mj-lt"/>
              <a:buAutoNum type="arabicPeriod"/>
              <a:defRPr/>
            </a:pPr>
            <a:r>
              <a:rPr lang="fr-CA" sz="2000" smtClean="0">
                <a:solidFill>
                  <a:schemeClr val="tx2"/>
                </a:solidFill>
                <a:latin typeface="+mn-lt"/>
                <a:cs typeface="+mn-cs"/>
              </a:rPr>
              <a:t>Critères C et D de la </a:t>
            </a:r>
            <a:r>
              <a:rPr lang="fr-CA" sz="2000" i="1" smtClean="0">
                <a:solidFill>
                  <a:schemeClr val="tx2"/>
                </a:solidFill>
                <a:latin typeface="+mn-lt"/>
                <a:cs typeface="+mn-cs"/>
              </a:rPr>
              <a:t>migraine sans aura</a:t>
            </a:r>
            <a:endParaRPr lang="fr-CA" sz="2000" smtClean="0">
              <a:solidFill>
                <a:schemeClr val="tx2"/>
              </a:solidFill>
              <a:latin typeface="+mn-lt"/>
              <a:cs typeface="+mn-cs"/>
            </a:endParaRPr>
          </a:p>
          <a:p>
            <a:pPr marL="892175" indent="-260350" fontAlgn="auto">
              <a:spcBef>
                <a:spcPts val="0"/>
              </a:spcBef>
              <a:spcAft>
                <a:spcPts val="0"/>
              </a:spcAft>
              <a:buFont typeface="+mj-lt"/>
              <a:buAutoNum type="arabicPeriod"/>
              <a:defRPr/>
            </a:pPr>
            <a:r>
              <a:rPr lang="fr-CA" sz="2000" smtClean="0">
                <a:solidFill>
                  <a:schemeClr val="tx2"/>
                </a:solidFill>
                <a:latin typeface="+mn-lt"/>
                <a:cs typeface="+mn-cs"/>
              </a:rPr>
              <a:t>Critères B et C de la </a:t>
            </a:r>
            <a:r>
              <a:rPr lang="fr-CA" sz="2000" i="1" smtClean="0">
                <a:solidFill>
                  <a:schemeClr val="tx2"/>
                </a:solidFill>
                <a:latin typeface="+mn-lt"/>
                <a:cs typeface="+mn-cs"/>
              </a:rPr>
              <a:t>migraine avec aura</a:t>
            </a:r>
            <a:endParaRPr lang="fr-CA" sz="2000" smtClean="0">
              <a:solidFill>
                <a:schemeClr val="tx2"/>
              </a:solidFill>
              <a:latin typeface="+mn-lt"/>
              <a:cs typeface="+mn-cs"/>
            </a:endParaRPr>
          </a:p>
          <a:p>
            <a:pPr marL="892175" indent="-260350" fontAlgn="auto">
              <a:spcBef>
                <a:spcPts val="0"/>
              </a:spcBef>
              <a:spcAft>
                <a:spcPts val="600"/>
              </a:spcAft>
              <a:buFont typeface="+mj-lt"/>
              <a:buAutoNum type="arabicPeriod"/>
              <a:defRPr/>
            </a:pPr>
            <a:r>
              <a:rPr lang="fr-CA" sz="2000" smtClean="0">
                <a:solidFill>
                  <a:schemeClr val="tx2"/>
                </a:solidFill>
                <a:latin typeface="+mn-lt"/>
                <a:cs typeface="+mn-cs"/>
              </a:rPr>
              <a:t>Considérée par le patient comme une migraine au début et soulagée par un dérivé du triptan ou de l’ergot</a:t>
            </a:r>
          </a:p>
          <a:p>
            <a:pPr marL="342900" indent="-342900" fontAlgn="auto">
              <a:spcBef>
                <a:spcPts val="0"/>
              </a:spcBef>
              <a:spcAft>
                <a:spcPts val="600"/>
              </a:spcAft>
              <a:buFont typeface="+mj-lt"/>
              <a:buAutoNum type="alphaUcPeriod" startAt="4"/>
              <a:defRPr/>
            </a:pPr>
            <a:r>
              <a:rPr lang="fr-CA" sz="2000" smtClean="0">
                <a:solidFill>
                  <a:schemeClr val="tx2"/>
                </a:solidFill>
                <a:latin typeface="+mn-lt"/>
                <a:cs typeface="+mn-cs"/>
              </a:rPr>
              <a:t>Pas mieux expliqué par un autre diagnostic de l’ICHD-3</a:t>
            </a:r>
            <a:endParaRPr lang="fr-CA" sz="2000">
              <a:solidFill>
                <a:schemeClr val="tx2"/>
              </a:solidFill>
              <a:latin typeface="+mn-lt"/>
              <a:cs typeface="+mn-cs"/>
            </a:endParaRPr>
          </a:p>
        </p:txBody>
      </p:sp>
      <p:sp>
        <p:nvSpPr>
          <p:cNvPr id="67589" name="Rectangle 7"/>
          <p:cNvSpPr>
            <a:spLocks noChangeArrowheads="1"/>
          </p:cNvSpPr>
          <p:nvPr/>
        </p:nvSpPr>
        <p:spPr bwMode="auto">
          <a:xfrm>
            <a:off x="17463" y="6457950"/>
            <a:ext cx="8731250" cy="400050"/>
          </a:xfrm>
          <a:prstGeom prst="rect">
            <a:avLst/>
          </a:prstGeom>
          <a:noFill/>
          <a:ln w="9525">
            <a:noFill/>
            <a:miter lim="800000"/>
            <a:headEnd/>
            <a:tailEnd/>
          </a:ln>
        </p:spPr>
        <p:txBody>
          <a:bodyPr>
            <a:spAutoFit/>
          </a:bodyPr>
          <a:lstStyle/>
          <a:p>
            <a:r>
              <a:rPr lang="fr-CA" altLang="fr-FR" sz="1000" smtClean="0">
                <a:solidFill>
                  <a:srgbClr val="002060"/>
                </a:solidFill>
              </a:rPr>
              <a:t>ICHD = Classification internationale des céphalées</a:t>
            </a:r>
          </a:p>
          <a:p>
            <a:r>
              <a:rPr lang="fr-CA" altLang="fr-FR" sz="1000" smtClean="0">
                <a:solidFill>
                  <a:srgbClr val="002060"/>
                </a:solidFill>
              </a:rPr>
              <a:t>Comité de classification des céphalées de l’International Headache Society (IHS). </a:t>
            </a:r>
            <a:r>
              <a:rPr lang="fr-CA" altLang="fr-FR" sz="1000" i="1" smtClean="0">
                <a:solidFill>
                  <a:srgbClr val="002060"/>
                </a:solidFill>
              </a:rPr>
              <a:t>Cephalalgia</a:t>
            </a:r>
            <a:r>
              <a:rPr lang="fr-CA" altLang="fr-FR" sz="1000" smtClean="0">
                <a:solidFill>
                  <a:srgbClr val="002060"/>
                </a:solidFill>
              </a:rPr>
              <a:t>. 2013;33(9):629-808.</a:t>
            </a:r>
            <a:endParaRPr lang="fr-CA" altLang="fr-FR" sz="1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flipH="1">
            <a:off x="1547813" y="3186113"/>
            <a:ext cx="6337300" cy="1569660"/>
          </a:xfrm>
          <a:prstGeom prst="rect">
            <a:avLst/>
          </a:prstGeom>
          <a:noFill/>
          <a:ln w="9525">
            <a:noFill/>
            <a:miter lim="800000"/>
            <a:headEnd/>
            <a:tailEnd/>
          </a:ln>
        </p:spPr>
        <p:txBody>
          <a:bodyPr>
            <a:spAutoFit/>
          </a:bodyPr>
          <a:lstStyle/>
          <a:p>
            <a:pPr algn="ctr"/>
            <a:r>
              <a:rPr lang="fr-CA" altLang="fr-FR" sz="3200" b="1" smtClean="0">
                <a:solidFill>
                  <a:srgbClr val="002060"/>
                </a:solidFill>
              </a:rPr>
              <a:t>Outils pour l’évaluation, le traitement et l’imagerie des migraines</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188" y="4699000"/>
            <a:ext cx="7921625" cy="1646605"/>
          </a:xfrm>
          <a:prstGeom prst="rect">
            <a:avLst/>
          </a:prstGeom>
          <a:noFill/>
        </p:spPr>
        <p:txBody>
          <a:bodyPr>
            <a:spAutoFit/>
          </a:bodyPr>
          <a:lstStyle/>
          <a:p>
            <a:pPr algn="ctr" fontAlgn="auto">
              <a:spcBef>
                <a:spcPts val="0"/>
              </a:spcBef>
              <a:spcAft>
                <a:spcPts val="0"/>
              </a:spcAft>
              <a:defRPr/>
            </a:pPr>
            <a:r>
              <a:rPr lang="fr-CA" sz="1400" b="1" smtClean="0">
                <a:solidFill>
                  <a:srgbClr val="002060"/>
                </a:solidFill>
                <a:latin typeface="Calibri"/>
                <a:cs typeface="+mn-cs"/>
              </a:rPr>
              <a:t>Accès à la classification actuelle de l’IHS : </a:t>
            </a:r>
          </a:p>
          <a:p>
            <a:pPr algn="ctr" fontAlgn="auto">
              <a:spcBef>
                <a:spcPts val="0"/>
              </a:spcBef>
              <a:spcAft>
                <a:spcPts val="0"/>
              </a:spcAft>
              <a:defRPr/>
            </a:pPr>
            <a:endParaRPr lang="fr-CA" sz="1000" b="1" smtClean="0">
              <a:solidFill>
                <a:srgbClr val="002060"/>
              </a:solidFill>
              <a:latin typeface="Calibri"/>
              <a:cs typeface="+mn-cs"/>
            </a:endParaRPr>
          </a:p>
          <a:p>
            <a:pPr algn="ctr" fontAlgn="auto">
              <a:spcBef>
                <a:spcPts val="0"/>
              </a:spcBef>
              <a:spcAft>
                <a:spcPts val="0"/>
              </a:spcAft>
              <a:defRPr/>
            </a:pPr>
            <a:endParaRPr lang="fr-CA" sz="1400" b="1" smtClean="0">
              <a:solidFill>
                <a:srgbClr val="002060"/>
              </a:solidFill>
              <a:latin typeface="Calibri"/>
              <a:cs typeface="+mn-cs"/>
            </a:endParaRPr>
          </a:p>
          <a:p>
            <a:pPr algn="ctr" fontAlgn="auto">
              <a:spcBef>
                <a:spcPts val="0"/>
              </a:spcBef>
              <a:spcAft>
                <a:spcPts val="0"/>
              </a:spcAft>
              <a:defRPr/>
            </a:pPr>
            <a:endParaRPr lang="fr-CA" sz="1400" b="1" smtClean="0">
              <a:solidFill>
                <a:srgbClr val="002060"/>
              </a:solidFill>
              <a:latin typeface="Calibri"/>
              <a:cs typeface="+mn-cs"/>
            </a:endParaRPr>
          </a:p>
          <a:p>
            <a:pPr algn="ctr" fontAlgn="auto">
              <a:spcBef>
                <a:spcPts val="0"/>
              </a:spcBef>
              <a:spcAft>
                <a:spcPts val="0"/>
              </a:spcAft>
              <a:defRPr/>
            </a:pPr>
            <a:endParaRPr lang="fr-CA" sz="1400" b="1" smtClean="0">
              <a:solidFill>
                <a:srgbClr val="002060"/>
              </a:solidFill>
              <a:latin typeface="Calibri"/>
              <a:cs typeface="+mn-cs"/>
            </a:endParaRPr>
          </a:p>
          <a:p>
            <a:pPr algn="ctr" fontAlgn="auto">
              <a:spcBef>
                <a:spcPts val="0"/>
              </a:spcBef>
              <a:spcAft>
                <a:spcPts val="0"/>
              </a:spcAft>
              <a:defRPr/>
            </a:pPr>
            <a:endParaRPr lang="fr-CA" sz="700" b="1" smtClean="0">
              <a:solidFill>
                <a:srgbClr val="002060"/>
              </a:solidFill>
              <a:latin typeface="Calibri"/>
              <a:cs typeface="+mn-cs"/>
            </a:endParaRPr>
          </a:p>
          <a:p>
            <a:pPr algn="ctr" fontAlgn="auto">
              <a:spcBef>
                <a:spcPts val="0"/>
              </a:spcBef>
              <a:spcAft>
                <a:spcPts val="0"/>
              </a:spcAft>
              <a:defRPr/>
            </a:pPr>
            <a:r>
              <a:rPr lang="fr-CA" sz="1400" b="1" smtClean="0">
                <a:solidFill>
                  <a:srgbClr val="002060"/>
                </a:solidFill>
                <a:latin typeface="Calibri"/>
                <a:cs typeface="+mn-cs"/>
              </a:rPr>
              <a:t>Les participants doivent consulter à la fois la </a:t>
            </a:r>
            <a:r>
              <a:rPr lang="fr-CA" sz="1400" b="1" i="1" smtClean="0">
                <a:solidFill>
                  <a:srgbClr val="002060"/>
                </a:solidFill>
                <a:latin typeface="Calibri"/>
                <a:cs typeface="+mn-cs"/>
              </a:rPr>
              <a:t>classification</a:t>
            </a:r>
            <a:r>
              <a:rPr lang="fr-CA" sz="1400" b="1" smtClean="0">
                <a:solidFill>
                  <a:srgbClr val="002060"/>
                </a:solidFill>
                <a:latin typeface="Calibri"/>
                <a:cs typeface="+mn-cs"/>
              </a:rPr>
              <a:t> et les </a:t>
            </a:r>
            <a:r>
              <a:rPr lang="fr-CA" sz="1400" b="1" i="1" smtClean="0">
                <a:solidFill>
                  <a:srgbClr val="002060"/>
                </a:solidFill>
                <a:latin typeface="Calibri"/>
                <a:cs typeface="+mn-cs"/>
              </a:rPr>
              <a:t>notes d’accompagnement </a:t>
            </a:r>
            <a:r>
              <a:rPr lang="fr-CA" sz="1400" b="1" smtClean="0">
                <a:solidFill>
                  <a:srgbClr val="002060"/>
                </a:solidFill>
                <a:latin typeface="Calibri"/>
                <a:cs typeface="+mn-cs"/>
              </a:rPr>
              <a:t>pour avoir toute l’information.</a:t>
            </a:r>
            <a:endParaRPr lang="fr-CA" sz="1400" b="1">
              <a:solidFill>
                <a:srgbClr val="002060"/>
              </a:solidFill>
              <a:latin typeface="Calibri"/>
              <a:cs typeface="+mn-cs"/>
            </a:endParaRPr>
          </a:p>
        </p:txBody>
      </p:sp>
      <p:sp>
        <p:nvSpPr>
          <p:cNvPr id="32771" name="Title 1"/>
          <p:cNvSpPr>
            <a:spLocks noGrp="1"/>
          </p:cNvSpPr>
          <p:nvPr>
            <p:ph type="title"/>
          </p:nvPr>
        </p:nvSpPr>
        <p:spPr>
          <a:xfrm>
            <a:off x="447675" y="254000"/>
            <a:ext cx="8229600" cy="1143000"/>
          </a:xfrm>
        </p:spPr>
        <p:txBody>
          <a:bodyPr>
            <a:normAutofit/>
          </a:bodyPr>
          <a:lstStyle/>
          <a:p>
            <a:r>
              <a:rPr lang="fr-CA" altLang="en-US" smtClean="0"/>
              <a:t>Classification des céphalées</a:t>
            </a:r>
          </a:p>
        </p:txBody>
      </p:sp>
      <p:sp>
        <p:nvSpPr>
          <p:cNvPr id="32772" name="Content Placeholder 2"/>
          <p:cNvSpPr txBox="1">
            <a:spLocks/>
          </p:cNvSpPr>
          <p:nvPr/>
        </p:nvSpPr>
        <p:spPr bwMode="auto">
          <a:xfrm>
            <a:off x="457200" y="1609725"/>
            <a:ext cx="8435975" cy="2971800"/>
          </a:xfrm>
          <a:prstGeom prst="rect">
            <a:avLst/>
          </a:prstGeom>
          <a:noFill/>
          <a:ln w="9525">
            <a:noFill/>
            <a:miter lim="800000"/>
            <a:headEnd/>
            <a:tailEnd/>
          </a:ln>
        </p:spPr>
        <p:txBody>
          <a:bodyPr/>
          <a:lstStyle/>
          <a:p>
            <a:pPr marL="342900" indent="-342900" eaLnBrk="0" hangingPunct="0">
              <a:spcBef>
                <a:spcPct val="20000"/>
              </a:spcBef>
              <a:spcAft>
                <a:spcPts val="1200"/>
              </a:spcAft>
              <a:buFont typeface="Arial" charset="0"/>
              <a:buChar char="•"/>
            </a:pPr>
            <a:r>
              <a:rPr lang="fr-CA" altLang="en-US" sz="2400" dirty="0" smtClean="0">
                <a:solidFill>
                  <a:srgbClr val="002060"/>
                </a:solidFill>
              </a:rPr>
              <a:t>1988 : International </a:t>
            </a:r>
            <a:r>
              <a:rPr lang="fr-CA" altLang="en-US" sz="2400" dirty="0" err="1" smtClean="0">
                <a:solidFill>
                  <a:srgbClr val="002060"/>
                </a:solidFill>
              </a:rPr>
              <a:t>Headache</a:t>
            </a:r>
            <a:r>
              <a:rPr lang="fr-CA" altLang="en-US" sz="2400" dirty="0" smtClean="0">
                <a:solidFill>
                  <a:srgbClr val="002060"/>
                </a:solidFill>
              </a:rPr>
              <a:t> Society (IHS)</a:t>
            </a:r>
          </a:p>
          <a:p>
            <a:pPr marL="342900" indent="-342900" eaLnBrk="0" hangingPunct="0">
              <a:spcBef>
                <a:spcPct val="20000"/>
              </a:spcBef>
              <a:spcAft>
                <a:spcPts val="1200"/>
              </a:spcAft>
              <a:buFont typeface="Arial" charset="0"/>
              <a:buChar char="•"/>
            </a:pPr>
            <a:r>
              <a:rPr lang="fr-CA" altLang="en-US" sz="2400" dirty="0" smtClean="0">
                <a:solidFill>
                  <a:srgbClr val="002060"/>
                </a:solidFill>
              </a:rPr>
              <a:t>2003 : Classification internationale des céphalées-II (ICHD-II)</a:t>
            </a:r>
          </a:p>
          <a:p>
            <a:pPr marL="342900" indent="-342900" eaLnBrk="0" hangingPunct="0">
              <a:spcBef>
                <a:spcPct val="20000"/>
              </a:spcBef>
              <a:spcAft>
                <a:spcPts val="1200"/>
              </a:spcAft>
              <a:buFont typeface="Arial" charset="0"/>
              <a:buChar char="•"/>
            </a:pPr>
            <a:r>
              <a:rPr lang="fr-CA" altLang="en-US" sz="2400" b="1" dirty="0" smtClean="0">
                <a:solidFill>
                  <a:srgbClr val="002060"/>
                </a:solidFill>
              </a:rPr>
              <a:t>2013 : ICHD-III bêta : Comité de classification des céphalées de l’IHS : la classification internationale des céphalées, 3</a:t>
            </a:r>
            <a:r>
              <a:rPr lang="fr-CA" altLang="en-US" sz="2400" b="1" baseline="30000" dirty="0" smtClean="0">
                <a:solidFill>
                  <a:srgbClr val="002060"/>
                </a:solidFill>
              </a:rPr>
              <a:t>e</a:t>
            </a:r>
            <a:r>
              <a:rPr lang="fr-CA" altLang="en-US" sz="2400" b="1" dirty="0" smtClean="0">
                <a:solidFill>
                  <a:srgbClr val="002060"/>
                </a:solidFill>
              </a:rPr>
              <a:t> édition (version bêta)</a:t>
            </a:r>
            <a:endParaRPr lang="fr-CA" altLang="en-US" sz="2400" b="1" dirty="0">
              <a:solidFill>
                <a:srgbClr val="002060"/>
              </a:solidFill>
            </a:endParaRPr>
          </a:p>
        </p:txBody>
      </p:sp>
      <p:sp>
        <p:nvSpPr>
          <p:cNvPr id="4" name="Rounded Rectangle 3"/>
          <p:cNvSpPr/>
          <p:nvPr/>
        </p:nvSpPr>
        <p:spPr>
          <a:xfrm>
            <a:off x="874713" y="5084763"/>
            <a:ext cx="7561262" cy="5762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600">
              <a:solidFill>
                <a:prstClr val="white"/>
              </a:solidFill>
            </a:endParaRPr>
          </a:p>
        </p:txBody>
      </p:sp>
      <p:sp>
        <p:nvSpPr>
          <p:cNvPr id="6" name="Rectangle 5"/>
          <p:cNvSpPr/>
          <p:nvPr/>
        </p:nvSpPr>
        <p:spPr>
          <a:xfrm>
            <a:off x="1438275" y="5230813"/>
            <a:ext cx="6878638" cy="338554"/>
          </a:xfrm>
          <a:prstGeom prst="rect">
            <a:avLst/>
          </a:prstGeom>
        </p:spPr>
        <p:txBody>
          <a:bodyPr>
            <a:spAutoFit/>
          </a:bodyPr>
          <a:lstStyle/>
          <a:p>
            <a:pPr algn="ctr" fontAlgn="auto">
              <a:spcBef>
                <a:spcPts val="0"/>
              </a:spcBef>
              <a:spcAft>
                <a:spcPts val="0"/>
              </a:spcAft>
              <a:defRPr/>
            </a:pPr>
            <a:r>
              <a:rPr lang="fr-CA" sz="1600" b="1" dirty="0" smtClean="0">
                <a:solidFill>
                  <a:prstClr val="black"/>
                </a:solidFill>
                <a:latin typeface="Calibri"/>
                <a:cs typeface="+mn-cs"/>
                <a:hlinkClick r:id="rId3"/>
              </a:rPr>
              <a:t>ICHD-3, Classification internationale des céphalées –  3</a:t>
            </a:r>
            <a:r>
              <a:rPr lang="fr-CA" sz="1600" b="1" baseline="30000" dirty="0" smtClean="0">
                <a:solidFill>
                  <a:prstClr val="black"/>
                </a:solidFill>
                <a:latin typeface="Calibri"/>
                <a:cs typeface="+mn-cs"/>
                <a:hlinkClick r:id="rId3"/>
              </a:rPr>
              <a:t>e</a:t>
            </a:r>
            <a:r>
              <a:rPr lang="fr-CA" sz="1600" b="1" dirty="0" smtClean="0">
                <a:solidFill>
                  <a:prstClr val="black"/>
                </a:solidFill>
                <a:latin typeface="Calibri"/>
                <a:cs typeface="+mn-cs"/>
                <a:hlinkClick r:id="rId3"/>
              </a:rPr>
              <a:t> édition, bêta</a:t>
            </a:r>
            <a:endParaRPr lang="fr-CA" sz="1600" b="1" dirty="0">
              <a:solidFill>
                <a:prstClr val="white"/>
              </a:solidFill>
              <a:latin typeface="Calibri"/>
              <a:cs typeface="+mn-cs"/>
            </a:endParaRPr>
          </a:p>
        </p:txBody>
      </p:sp>
      <p:sp>
        <p:nvSpPr>
          <p:cNvPr id="8" name="AutoShape 2" descr="Image result for international headache soci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fr-CA">
              <a:solidFill>
                <a:prstClr val="black"/>
              </a:solidFill>
              <a:latin typeface="Calibri"/>
              <a:cs typeface="+mn-cs"/>
            </a:endParaRPr>
          </a:p>
        </p:txBody>
      </p:sp>
      <p:sp>
        <p:nvSpPr>
          <p:cNvPr id="9" name="AutoShape 4" descr="Image result for international headache society"/>
          <p:cNvSpPr>
            <a:spLocks noChangeAspect="1" noChangeArrowheads="1"/>
          </p:cNvSpPr>
          <p:nvPr/>
        </p:nvSpPr>
        <p:spPr bwMode="auto">
          <a:xfrm>
            <a:off x="307975"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fr-CA">
              <a:solidFill>
                <a:prstClr val="black"/>
              </a:solidFill>
              <a:latin typeface="Calibri"/>
              <a:cs typeface="+mn-cs"/>
            </a:endParaRPr>
          </a:p>
        </p:txBody>
      </p:sp>
      <p:sp>
        <p:nvSpPr>
          <p:cNvPr id="10" name="AutoShape 6" descr="Image result for international headache society"/>
          <p:cNvSpPr>
            <a:spLocks noChangeAspect="1" noChangeArrowheads="1"/>
          </p:cNvSpPr>
          <p:nvPr/>
        </p:nvSpPr>
        <p:spPr bwMode="auto">
          <a:xfrm>
            <a:off x="460375"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fr-CA">
              <a:solidFill>
                <a:prstClr val="black"/>
              </a:solidFill>
              <a:latin typeface="Calibri"/>
              <a:cs typeface="+mn-cs"/>
            </a:endParaRPr>
          </a:p>
        </p:txBody>
      </p:sp>
      <p:sp>
        <p:nvSpPr>
          <p:cNvPr id="11" name="AutoShape 8" descr="Image result for international headache society"/>
          <p:cNvSpPr>
            <a:spLocks noChangeAspect="1" noChangeArrowheads="1"/>
          </p:cNvSpPr>
          <p:nvPr/>
        </p:nvSpPr>
        <p:spPr bwMode="auto">
          <a:xfrm>
            <a:off x="612775"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fr-CA">
              <a:solidFill>
                <a:prstClr val="black"/>
              </a:solidFill>
              <a:latin typeface="Calibri"/>
              <a:cs typeface="+mn-cs"/>
            </a:endParaRPr>
          </a:p>
        </p:txBody>
      </p:sp>
      <p:pic>
        <p:nvPicPr>
          <p:cNvPr id="32779" name="Picture 10" descr="http://www.ihs-headache.org/UserFiles/Image/image/ihs_logo_blue.jpg"/>
          <p:cNvPicPr>
            <a:picLocks noChangeAspect="1" noChangeArrowheads="1"/>
          </p:cNvPicPr>
          <p:nvPr/>
        </p:nvPicPr>
        <p:blipFill>
          <a:blip r:embed="rId4" cstate="print"/>
          <a:srcRect/>
          <a:stretch>
            <a:fillRect/>
          </a:stretch>
        </p:blipFill>
        <p:spPr bwMode="auto">
          <a:xfrm>
            <a:off x="1017588" y="5178425"/>
            <a:ext cx="420687" cy="39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7"/>
          <p:cNvSpPr txBox="1">
            <a:spLocks noChangeArrowheads="1"/>
          </p:cNvSpPr>
          <p:nvPr/>
        </p:nvSpPr>
        <p:spPr bwMode="auto">
          <a:xfrm>
            <a:off x="50800" y="6237288"/>
            <a:ext cx="8913813" cy="554037"/>
          </a:xfrm>
          <a:prstGeom prst="rect">
            <a:avLst/>
          </a:prstGeom>
          <a:noFill/>
          <a:ln w="9525">
            <a:noFill/>
            <a:miter lim="800000"/>
            <a:headEnd/>
            <a:tailEnd/>
          </a:ln>
        </p:spPr>
        <p:txBody>
          <a:bodyPr>
            <a:spAutoFit/>
          </a:bodyPr>
          <a:lstStyle/>
          <a:p>
            <a:pPr>
              <a:spcAft>
                <a:spcPts val="600"/>
              </a:spcAft>
            </a:pPr>
            <a:r>
              <a:rPr lang="fr-CA" altLang="fr-FR" sz="1000" smtClean="0">
                <a:solidFill>
                  <a:srgbClr val="002060"/>
                </a:solidFill>
              </a:rPr>
              <a:t>American Headache Society, 2004. Disponible à : </a:t>
            </a:r>
            <a:r>
              <a:rPr lang="fr-CA" altLang="fr-FR" sz="1000" smtClean="0">
                <a:solidFill>
                  <a:srgbClr val="002060"/>
                </a:solidFill>
                <a:hlinkClick r:id="rId3"/>
              </a:rPr>
              <a:t>http://www.americanheadachesociety.org/assets/1/7/Book_-_Brainstorm_Syllabus.pdf</a:t>
            </a:r>
            <a:r>
              <a:rPr lang="fr-CA" altLang="fr-FR" sz="1000" smtClean="0">
                <a:solidFill>
                  <a:srgbClr val="002060"/>
                </a:solidFill>
              </a:rPr>
              <a:t>; </a:t>
            </a:r>
            <a:r>
              <a:rPr lang="fr-CA" altLang="en-US" sz="1000" smtClean="0">
                <a:solidFill>
                  <a:srgbClr val="002060"/>
                </a:solidFill>
              </a:rPr>
              <a:t>National Institute for Health and Care Excellence . Diagnosis and management of headache in young people and adults. CG150. Londres : NICE; 2012. Disponible à : https://www.nice.org.uk/guidance/cg150/resources/guidance-headaches-pdf. Accès le 20 mai 2015.</a:t>
            </a:r>
            <a:endParaRPr lang="fr-CA" altLang="fr-FR" sz="1000">
              <a:solidFill>
                <a:srgbClr val="002060"/>
              </a:solidFill>
            </a:endParaRPr>
          </a:p>
        </p:txBody>
      </p:sp>
      <p:sp>
        <p:nvSpPr>
          <p:cNvPr id="4" name="Rounded Rectangle 3"/>
          <p:cNvSpPr/>
          <p:nvPr/>
        </p:nvSpPr>
        <p:spPr>
          <a:xfrm>
            <a:off x="5732928" y="2708920"/>
            <a:ext cx="3259060" cy="302433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1400" b="1" spc="-10" dirty="0" smtClean="0">
                <a:solidFill>
                  <a:prstClr val="white"/>
                </a:solidFill>
              </a:rPr>
              <a:t>Les patients doivent noter : </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La date, l’heure de début et de fin</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Les symptômes préalables</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L’intensité sur une échelle</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Les déclencheurs soupçonnés</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N’IMPORTE QUEL médicament pris, notamment les médicaments sans ordonnance – noter la posologie prise, le nombre de comprimés pris ce jour</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Le soulagement (complet/partiel/absent)</a:t>
            </a:r>
          </a:p>
          <a:p>
            <a:pPr marL="180975" indent="-179388" fontAlgn="auto">
              <a:spcBef>
                <a:spcPts val="0"/>
              </a:spcBef>
              <a:spcAft>
                <a:spcPts val="0"/>
              </a:spcAft>
              <a:buFont typeface="Arial" panose="020B0604020202020204" pitchFamily="34" charset="0"/>
              <a:buChar char="•"/>
              <a:defRPr/>
            </a:pPr>
            <a:r>
              <a:rPr lang="fr-CA" sz="1400" dirty="0" smtClean="0">
                <a:solidFill>
                  <a:prstClr val="white"/>
                </a:solidFill>
              </a:rPr>
              <a:t>Le rapport avec le cycle menstruel</a:t>
            </a:r>
          </a:p>
          <a:p>
            <a:pPr marL="263525" indent="-196850" fontAlgn="auto">
              <a:spcBef>
                <a:spcPts val="0"/>
              </a:spcBef>
              <a:spcAft>
                <a:spcPts val="0"/>
              </a:spcAft>
              <a:buFont typeface="Arial" panose="020B0604020202020204" pitchFamily="34" charset="0"/>
              <a:buChar char="•"/>
              <a:defRPr/>
            </a:pPr>
            <a:endParaRPr lang="fr-CA" sz="1400" dirty="0">
              <a:solidFill>
                <a:prstClr val="white"/>
              </a:solidFill>
            </a:endParaRPr>
          </a:p>
        </p:txBody>
      </p:sp>
      <p:sp>
        <p:nvSpPr>
          <p:cNvPr id="69638" name="Title 1"/>
          <p:cNvSpPr>
            <a:spLocks noGrp="1"/>
          </p:cNvSpPr>
          <p:nvPr>
            <p:ph type="title"/>
          </p:nvPr>
        </p:nvSpPr>
        <p:spPr>
          <a:xfrm>
            <a:off x="447675" y="254000"/>
            <a:ext cx="8229600" cy="1143000"/>
          </a:xfrm>
        </p:spPr>
        <p:txBody>
          <a:bodyPr/>
          <a:lstStyle/>
          <a:p>
            <a:r>
              <a:rPr lang="fr-CA" altLang="fr-FR" b="1" smtClean="0">
                <a:solidFill>
                  <a:srgbClr val="000000"/>
                </a:solidFill>
              </a:rPr>
              <a:t>Journal des céphalées</a:t>
            </a:r>
            <a:endParaRPr lang="fr-CA" altLang="fr-FR" smtClean="0"/>
          </a:p>
        </p:txBody>
      </p:sp>
      <p:pic>
        <p:nvPicPr>
          <p:cNvPr id="10242" name="Picture 2"/>
          <p:cNvPicPr>
            <a:picLocks noChangeAspect="1" noChangeArrowheads="1"/>
          </p:cNvPicPr>
          <p:nvPr/>
        </p:nvPicPr>
        <p:blipFill>
          <a:blip r:embed="rId4" cstate="print"/>
          <a:srcRect/>
          <a:stretch>
            <a:fillRect/>
          </a:stretch>
        </p:blipFill>
        <p:spPr bwMode="auto">
          <a:xfrm>
            <a:off x="127000" y="1800225"/>
            <a:ext cx="5473700" cy="4221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pPr>
              <a:defRPr/>
            </a:pPr>
            <a:r>
              <a:rPr lang="fr-CA" dirty="0" smtClean="0"/>
              <a:t>Brefs dépistages de la migraine, impact de la migraine et réaction au traitement</a:t>
            </a:r>
            <a:endParaRPr lang="fr-CA" dirty="0"/>
          </a:p>
        </p:txBody>
      </p:sp>
      <p:graphicFrame>
        <p:nvGraphicFramePr>
          <p:cNvPr id="3" name="Table 2"/>
          <p:cNvGraphicFramePr>
            <a:graphicFrameLocks noGrp="1"/>
          </p:cNvGraphicFramePr>
          <p:nvPr/>
        </p:nvGraphicFramePr>
        <p:xfrm>
          <a:off x="285750" y="1383116"/>
          <a:ext cx="8678738" cy="4841528"/>
        </p:xfrm>
        <a:graphic>
          <a:graphicData uri="http://schemas.openxmlformats.org/drawingml/2006/table">
            <a:tbl>
              <a:tblPr firstRow="1" bandRow="1">
                <a:tableStyleId>{5C22544A-7EE6-4342-B048-85BDC9FD1C3A}</a:tableStyleId>
              </a:tblPr>
              <a:tblGrid>
                <a:gridCol w="2081540"/>
                <a:gridCol w="2653392"/>
                <a:gridCol w="3943806"/>
              </a:tblGrid>
              <a:tr h="330339">
                <a:tc>
                  <a:txBody>
                    <a:bodyPr/>
                    <a:lstStyle/>
                    <a:p>
                      <a:pPr algn="ctr"/>
                      <a:endParaRPr lang="fr-CA" sz="1600" noProof="0" dirty="0"/>
                    </a:p>
                  </a:txBody>
                  <a:tcPr marL="91429" marR="91429" marT="45721" marB="45721" anchor="ctr"/>
                </a:tc>
                <a:tc>
                  <a:txBody>
                    <a:bodyPr/>
                    <a:lstStyle/>
                    <a:p>
                      <a:pPr algn="ctr"/>
                      <a:r>
                        <a:rPr lang="fr-CA" sz="1600" noProof="0" smtClean="0"/>
                        <a:t>Test</a:t>
                      </a:r>
                      <a:endParaRPr lang="fr-CA" sz="1600" noProof="0"/>
                    </a:p>
                  </a:txBody>
                  <a:tcPr marL="91429" marR="91429" marT="45721" marB="45721" anchor="ctr"/>
                </a:tc>
                <a:tc>
                  <a:txBody>
                    <a:bodyPr/>
                    <a:lstStyle/>
                    <a:p>
                      <a:pPr algn="ctr"/>
                      <a:r>
                        <a:rPr lang="fr-CA" sz="1600" noProof="0" smtClean="0"/>
                        <a:t>Commentaires</a:t>
                      </a:r>
                      <a:endParaRPr lang="fr-CA" sz="1600" noProof="0"/>
                    </a:p>
                  </a:txBody>
                  <a:tcPr marL="91429" marR="91429" marT="45721" marB="45721" anchor="ctr"/>
                </a:tc>
              </a:tr>
              <a:tr h="760444">
                <a:tc rowSpan="2">
                  <a:txBody>
                    <a:bodyPr/>
                    <a:lstStyle/>
                    <a:p>
                      <a:pPr algn="ctr"/>
                      <a:r>
                        <a:rPr lang="fr-CA" sz="1400" b="1" baseline="0" noProof="0" smtClean="0">
                          <a:solidFill>
                            <a:srgbClr val="002060"/>
                          </a:solidFill>
                        </a:rPr>
                        <a:t>Dépistage et diagnostic</a:t>
                      </a:r>
                      <a:endParaRPr lang="fr-CA" sz="1400" b="1" baseline="0" noProof="0">
                        <a:solidFill>
                          <a:srgbClr val="002060"/>
                        </a:solidFill>
                      </a:endParaRPr>
                    </a:p>
                  </a:txBody>
                  <a:tcPr marL="91429" marR="91429" marT="45721" marB="45721" anchor="ctr">
                    <a:solidFill>
                      <a:srgbClr val="CCD5ED"/>
                    </a:solidFill>
                  </a:tcPr>
                </a:tc>
                <a:tc>
                  <a:txBody>
                    <a:bodyPr/>
                    <a:lstStyle/>
                    <a:p>
                      <a:r>
                        <a:rPr lang="fr-CA" sz="1400" noProof="0" dirty="0" smtClean="0">
                          <a:solidFill>
                            <a:srgbClr val="002060"/>
                          </a:solidFill>
                        </a:rPr>
                        <a:t>ID </a:t>
                      </a:r>
                      <a:r>
                        <a:rPr lang="fr-CA" sz="1400" noProof="0" dirty="0" err="1" smtClean="0">
                          <a:solidFill>
                            <a:srgbClr val="002060"/>
                          </a:solidFill>
                        </a:rPr>
                        <a:t>Chronic</a:t>
                      </a:r>
                      <a:r>
                        <a:rPr lang="fr-CA" sz="1400" noProof="0" dirty="0" smtClean="0">
                          <a:solidFill>
                            <a:srgbClr val="002060"/>
                          </a:solidFill>
                        </a:rPr>
                        <a:t> Migraine</a:t>
                      </a:r>
                      <a:r>
                        <a:rPr lang="fr-CA" sz="1400" baseline="30000" noProof="0" dirty="0" smtClean="0">
                          <a:solidFill>
                            <a:srgbClr val="002060"/>
                          </a:solidFill>
                        </a:rPr>
                        <a:t>1</a:t>
                      </a:r>
                      <a:endParaRPr lang="fr-CA" sz="1400" baseline="30000" noProof="0" dirty="0">
                        <a:solidFill>
                          <a:srgbClr val="002060"/>
                        </a:solidFill>
                      </a:endParaRPr>
                    </a:p>
                  </a:txBody>
                  <a:tcPr marL="91429" marR="91429" marT="45721" marB="45721" anchor="ctr"/>
                </a:tc>
                <a:tc>
                  <a:txBody>
                    <a:bodyPr/>
                    <a:lstStyle/>
                    <a:p>
                      <a:pPr marL="193675" indent="-193675">
                        <a:buFont typeface="Arial" panose="020B0604020202020204" pitchFamily="34" charset="0"/>
                        <a:buChar char="•"/>
                      </a:pPr>
                      <a:r>
                        <a:rPr lang="fr-CA" sz="1400" noProof="0" smtClean="0">
                          <a:solidFill>
                            <a:srgbClr val="002060"/>
                          </a:solidFill>
                        </a:rPr>
                        <a:t>12 éléments; identifie</a:t>
                      </a:r>
                      <a:r>
                        <a:rPr lang="fr-CA" sz="1400" baseline="0" noProof="0" smtClean="0">
                          <a:solidFill>
                            <a:srgbClr val="002060"/>
                          </a:solidFill>
                        </a:rPr>
                        <a:t> les </a:t>
                      </a:r>
                      <a:r>
                        <a:rPr lang="fr-CA" sz="1400" noProof="0" smtClean="0">
                          <a:solidFill>
                            <a:srgbClr val="002060"/>
                          </a:solidFill>
                        </a:rPr>
                        <a:t>patients souffrant de migraine chronique</a:t>
                      </a:r>
                    </a:p>
                    <a:p>
                      <a:pPr marL="193675" indent="-193675">
                        <a:buFont typeface="Arial" panose="020B0604020202020204" pitchFamily="34" charset="0"/>
                        <a:buChar char="•"/>
                      </a:pPr>
                      <a:r>
                        <a:rPr lang="fr-CA" sz="1400" noProof="0" smtClean="0">
                          <a:solidFill>
                            <a:srgbClr val="002060"/>
                          </a:solidFill>
                        </a:rPr>
                        <a:t>Peut être utilisé par les </a:t>
                      </a:r>
                      <a:r>
                        <a:rPr lang="fr-CA" sz="1400" baseline="0" noProof="0" smtClean="0">
                          <a:solidFill>
                            <a:srgbClr val="002060"/>
                          </a:solidFill>
                        </a:rPr>
                        <a:t>patients ou les médecins</a:t>
                      </a:r>
                      <a:endParaRPr lang="fr-CA" sz="1400" noProof="0">
                        <a:solidFill>
                          <a:srgbClr val="002060"/>
                        </a:solidFill>
                      </a:endParaRPr>
                    </a:p>
                  </a:txBody>
                  <a:tcPr marL="91429" marR="91429" marT="45721" marB="45721" anchor="ctr"/>
                </a:tc>
              </a:tr>
              <a:tr h="720736">
                <a:tc vMerge="1">
                  <a:txBody>
                    <a:bodyPr/>
                    <a:lstStyle/>
                    <a:p>
                      <a:endParaRPr lang="en-CA" sz="1600" baseline="30000" dirty="0"/>
                    </a:p>
                  </a:txBody>
                  <a:tcPr anchor="ctr"/>
                </a:tc>
                <a:tc>
                  <a:txBody>
                    <a:bodyPr/>
                    <a:lstStyle/>
                    <a:p>
                      <a:r>
                        <a:rPr lang="fr-CA" sz="1400" noProof="0" smtClean="0">
                          <a:solidFill>
                            <a:srgbClr val="002060"/>
                          </a:solidFill>
                        </a:rPr>
                        <a:t>ID-Migraine</a:t>
                      </a:r>
                      <a:r>
                        <a:rPr lang="fr-CA" sz="1400" baseline="30000" noProof="0" smtClean="0">
                          <a:solidFill>
                            <a:srgbClr val="002060"/>
                          </a:solidFill>
                        </a:rPr>
                        <a:t>2</a:t>
                      </a:r>
                      <a:endParaRPr lang="fr-CA" sz="1400" baseline="30000" noProof="0">
                        <a:solidFill>
                          <a:srgbClr val="002060"/>
                        </a:solidFill>
                      </a:endParaRPr>
                    </a:p>
                  </a:txBody>
                  <a:tcPr marL="91429" marR="91429" marT="45721" marB="45721" anchor="ctr">
                    <a:solidFill>
                      <a:srgbClr val="CCD5ED"/>
                    </a:solidFill>
                  </a:tcPr>
                </a:tc>
                <a:tc>
                  <a:txBody>
                    <a:bodyPr/>
                    <a:lstStyle/>
                    <a:p>
                      <a:pPr marL="193675" indent="-193675">
                        <a:buFont typeface="Arial" panose="020B0604020202020204" pitchFamily="34" charset="0"/>
                        <a:buChar char="•"/>
                      </a:pPr>
                      <a:r>
                        <a:rPr lang="fr-CA" sz="1400" noProof="0" smtClean="0">
                          <a:solidFill>
                            <a:srgbClr val="002060"/>
                          </a:solidFill>
                        </a:rPr>
                        <a:t>Outil à 3 éléments</a:t>
                      </a:r>
                      <a:endParaRPr lang="fr-CA" sz="1400" baseline="0" noProof="0" smtClean="0">
                        <a:solidFill>
                          <a:srgbClr val="002060"/>
                        </a:solidFill>
                      </a:endParaRPr>
                    </a:p>
                    <a:p>
                      <a:pPr marL="193675" indent="-193675">
                        <a:buFont typeface="Arial" panose="020B0604020202020204" pitchFamily="34" charset="0"/>
                        <a:buChar char="•"/>
                      </a:pPr>
                      <a:r>
                        <a:rPr lang="fr-CA" sz="1400" baseline="0" noProof="0" smtClean="0">
                          <a:solidFill>
                            <a:srgbClr val="002060"/>
                          </a:solidFill>
                        </a:rPr>
                        <a:t>Simple et fiable; utilisation en soins de santé primaires</a:t>
                      </a:r>
                      <a:endParaRPr lang="fr-CA" sz="1400" noProof="0" smtClean="0">
                        <a:solidFill>
                          <a:srgbClr val="002060"/>
                        </a:solidFill>
                      </a:endParaRPr>
                    </a:p>
                  </a:txBody>
                  <a:tcPr marL="91429" marR="91429" marT="45721" marB="45721" anchor="ctr">
                    <a:solidFill>
                      <a:srgbClr val="CCD5ED"/>
                    </a:solidFill>
                  </a:tcPr>
                </a:tc>
              </a:tr>
              <a:tr h="760444">
                <a:tc rowSpan="2">
                  <a:txBody>
                    <a:bodyPr/>
                    <a:lstStyle/>
                    <a:p>
                      <a:pPr algn="ctr"/>
                      <a:r>
                        <a:rPr lang="fr-CA" sz="1400" b="1" baseline="0" noProof="0" smtClean="0">
                          <a:solidFill>
                            <a:srgbClr val="002060"/>
                          </a:solidFill>
                        </a:rPr>
                        <a:t>Évaluation de l’impact de la migraine</a:t>
                      </a:r>
                      <a:endParaRPr lang="fr-CA" sz="1400" b="1" baseline="0" noProof="0">
                        <a:solidFill>
                          <a:srgbClr val="002060"/>
                        </a:solidFill>
                      </a:endParaRPr>
                    </a:p>
                  </a:txBody>
                  <a:tcPr marL="91429" marR="91429" marT="45721" marB="45721" anchor="ctr">
                    <a:solidFill>
                      <a:srgbClr val="E7EBF6"/>
                    </a:solidFill>
                  </a:tcPr>
                </a:tc>
                <a:tc>
                  <a:txBody>
                    <a:bodyPr/>
                    <a:lstStyle/>
                    <a:p>
                      <a:r>
                        <a:rPr lang="fr-CA" sz="1400" noProof="0" smtClean="0">
                          <a:solidFill>
                            <a:srgbClr val="002060"/>
                          </a:solidFill>
                        </a:rPr>
                        <a:t>MIDAS (Migraine Disability Assessment)</a:t>
                      </a:r>
                      <a:r>
                        <a:rPr lang="fr-CA" sz="1400" baseline="30000" noProof="0" smtClean="0">
                          <a:solidFill>
                            <a:srgbClr val="002060"/>
                          </a:solidFill>
                        </a:rPr>
                        <a:t>3</a:t>
                      </a:r>
                      <a:endParaRPr lang="fr-CA" sz="1400" baseline="30000" noProof="0">
                        <a:solidFill>
                          <a:srgbClr val="002060"/>
                        </a:solidFill>
                      </a:endParaRPr>
                    </a:p>
                  </a:txBody>
                  <a:tcPr marL="91429" marR="91429" marT="45721" marB="45721" anchor="ctr">
                    <a:solidFill>
                      <a:srgbClr val="E7EBF6"/>
                    </a:solidFill>
                  </a:tcPr>
                </a:tc>
                <a:tc>
                  <a:txBody>
                    <a:bodyPr/>
                    <a:lstStyle/>
                    <a:p>
                      <a:pPr marL="193675" indent="-193675">
                        <a:buFont typeface="Arial" panose="020B0604020202020204" pitchFamily="34" charset="0"/>
                        <a:buChar char="•"/>
                      </a:pPr>
                      <a:r>
                        <a:rPr lang="fr-CA" sz="1400" noProof="0" smtClean="0">
                          <a:solidFill>
                            <a:srgbClr val="002060"/>
                          </a:solidFill>
                        </a:rPr>
                        <a:t>Outil à 5 éléments pour noter le nombre de jours de réduction signifi</a:t>
                      </a:r>
                      <a:r>
                        <a:rPr lang="fr-CA" sz="1400" baseline="0" noProof="0" smtClean="0">
                          <a:solidFill>
                            <a:srgbClr val="002060"/>
                          </a:solidFill>
                        </a:rPr>
                        <a:t>cative d’activité en raison de la migraine au cours des 3 derniers mois</a:t>
                      </a:r>
                      <a:endParaRPr lang="fr-CA" sz="1400" noProof="0">
                        <a:solidFill>
                          <a:srgbClr val="002060"/>
                        </a:solidFill>
                      </a:endParaRPr>
                    </a:p>
                  </a:txBody>
                  <a:tcPr marL="91429" marR="91429" marT="45721" marB="45721" anchor="ctr">
                    <a:solidFill>
                      <a:srgbClr val="E7EBF6"/>
                    </a:solidFill>
                  </a:tcPr>
                </a:tc>
              </a:tr>
              <a:tr h="548510">
                <a:tc vMerge="1">
                  <a:txBody>
                    <a:bodyPr/>
                    <a:lstStyle/>
                    <a:p>
                      <a:endParaRPr lang="en-CA" sz="1600" baseline="30000" dirty="0"/>
                    </a:p>
                  </a:txBody>
                  <a:tcPr anchor="ctr"/>
                </a:tc>
                <a:tc>
                  <a:txBody>
                    <a:bodyPr/>
                    <a:lstStyle/>
                    <a:p>
                      <a:r>
                        <a:rPr lang="fr-CA" sz="1400" noProof="0" smtClean="0">
                          <a:solidFill>
                            <a:srgbClr val="002060"/>
                          </a:solidFill>
                        </a:rPr>
                        <a:t>Headache</a:t>
                      </a:r>
                      <a:r>
                        <a:rPr lang="fr-CA" sz="1400" baseline="0" noProof="0" smtClean="0">
                          <a:solidFill>
                            <a:srgbClr val="002060"/>
                          </a:solidFill>
                        </a:rPr>
                        <a:t> Impact Test™-6 (HIT-6)</a:t>
                      </a:r>
                      <a:r>
                        <a:rPr lang="fr-CA" sz="1400" baseline="30000" noProof="0" smtClean="0">
                          <a:solidFill>
                            <a:srgbClr val="002060"/>
                          </a:solidFill>
                        </a:rPr>
                        <a:t>4</a:t>
                      </a:r>
                      <a:endParaRPr lang="fr-CA" sz="1400" baseline="30000" noProof="0">
                        <a:solidFill>
                          <a:srgbClr val="002060"/>
                        </a:solidFill>
                      </a:endParaRPr>
                    </a:p>
                  </a:txBody>
                  <a:tcPr marL="91429" marR="91429" marT="45721" marB="45721" anchor="ctr">
                    <a:solidFill>
                      <a:srgbClr val="E7EBF6"/>
                    </a:solidFill>
                  </a:tcPr>
                </a:tc>
                <a:tc>
                  <a:txBody>
                    <a:bodyPr/>
                    <a:lstStyle/>
                    <a:p>
                      <a:pPr marL="193675" indent="-193675">
                        <a:buFont typeface="Arial" panose="020B0604020202020204" pitchFamily="34" charset="0"/>
                        <a:buChar char="•"/>
                      </a:pPr>
                      <a:r>
                        <a:rPr lang="fr-CA" sz="1400" noProof="0" smtClean="0">
                          <a:solidFill>
                            <a:srgbClr val="002060"/>
                          </a:solidFill>
                        </a:rPr>
                        <a:t>Couvre </a:t>
                      </a:r>
                      <a:r>
                        <a:rPr lang="fr-CA" sz="1400" baseline="0" noProof="0" smtClean="0">
                          <a:solidFill>
                            <a:srgbClr val="002060"/>
                          </a:solidFill>
                        </a:rPr>
                        <a:t>6 catégories</a:t>
                      </a:r>
                    </a:p>
                    <a:p>
                      <a:pPr marL="193675" indent="-193675">
                        <a:buFont typeface="Arial" panose="020B0604020202020204" pitchFamily="34" charset="0"/>
                        <a:buChar char="•"/>
                      </a:pPr>
                      <a:r>
                        <a:rPr lang="fr-CA" sz="1400" baseline="0" noProof="0" smtClean="0">
                          <a:solidFill>
                            <a:srgbClr val="002060"/>
                          </a:solidFill>
                        </a:rPr>
                        <a:t>Utile dans la pratique clinique et la recherche</a:t>
                      </a:r>
                      <a:endParaRPr lang="fr-CA" sz="1400" noProof="0" smtClean="0">
                        <a:solidFill>
                          <a:srgbClr val="002060"/>
                        </a:solidFill>
                      </a:endParaRPr>
                    </a:p>
                  </a:txBody>
                  <a:tcPr marL="91429" marR="91429" marT="45721" marB="45721" anchor="ctr"/>
                </a:tc>
              </a:tr>
              <a:tr h="930951">
                <a:tc rowSpan="2">
                  <a:txBody>
                    <a:bodyPr/>
                    <a:lstStyle/>
                    <a:p>
                      <a:pPr algn="ctr"/>
                      <a:r>
                        <a:rPr lang="fr-CA" sz="1400" b="1" noProof="0" smtClean="0">
                          <a:solidFill>
                            <a:srgbClr val="002060"/>
                          </a:solidFill>
                        </a:rPr>
                        <a:t>Évaluation de</a:t>
                      </a:r>
                      <a:r>
                        <a:rPr lang="fr-CA" sz="1400" b="1" baseline="0" noProof="0" smtClean="0">
                          <a:solidFill>
                            <a:srgbClr val="002060"/>
                          </a:solidFill>
                        </a:rPr>
                        <a:t> la réaction à la thérapie</a:t>
                      </a:r>
                      <a:endParaRPr lang="fr-CA" sz="1400" b="1" noProof="0">
                        <a:solidFill>
                          <a:srgbClr val="002060"/>
                        </a:solidFill>
                      </a:endParaRPr>
                    </a:p>
                  </a:txBody>
                  <a:tcPr marL="91429" marR="91429" marT="45721" marB="45721" anchor="ctr"/>
                </a:tc>
                <a:tc>
                  <a:txBody>
                    <a:bodyPr/>
                    <a:lstStyle/>
                    <a:p>
                      <a:r>
                        <a:rPr lang="fr-CA" sz="1400" noProof="0" smtClean="0">
                          <a:solidFill>
                            <a:srgbClr val="002060"/>
                          </a:solidFill>
                        </a:rPr>
                        <a:t>Migraine Therapy Assessment Questionnaire (MTOQ®)</a:t>
                      </a:r>
                      <a:r>
                        <a:rPr lang="fr-CA" sz="1400" baseline="30000" noProof="0" smtClean="0">
                          <a:solidFill>
                            <a:srgbClr val="002060"/>
                          </a:solidFill>
                        </a:rPr>
                        <a:t>5</a:t>
                      </a:r>
                      <a:endParaRPr lang="fr-CA" sz="1400" baseline="30000" noProof="0">
                        <a:solidFill>
                          <a:srgbClr val="002060"/>
                        </a:solidFill>
                      </a:endParaRPr>
                    </a:p>
                  </a:txBody>
                  <a:tcPr marL="91429" marR="91429" marT="45721" marB="45721" anchor="ctr"/>
                </a:tc>
                <a:tc>
                  <a:txBody>
                    <a:bodyPr/>
                    <a:lstStyle/>
                    <a:p>
                      <a:pPr marL="193675" indent="-193675">
                        <a:buFont typeface="Arial" panose="020B0604020202020204" pitchFamily="34" charset="0"/>
                        <a:buChar char="•"/>
                      </a:pPr>
                      <a:r>
                        <a:rPr lang="fr-CA" sz="1400" noProof="0" dirty="0" smtClean="0">
                          <a:solidFill>
                            <a:srgbClr val="002060"/>
                          </a:solidFill>
                        </a:rPr>
                        <a:t>Questionnaire à 5 éléments</a:t>
                      </a:r>
                      <a:r>
                        <a:rPr lang="fr-CA" sz="1400" baseline="0" noProof="0" dirty="0" smtClean="0">
                          <a:solidFill>
                            <a:srgbClr val="002060"/>
                          </a:solidFill>
                        </a:rPr>
                        <a:t> adapté à une utilisation par les médecins généralistes</a:t>
                      </a:r>
                      <a:endParaRPr lang="fr-CA" sz="1400" noProof="0" dirty="0" smtClean="0">
                        <a:solidFill>
                          <a:srgbClr val="002060"/>
                        </a:solidFill>
                      </a:endParaRPr>
                    </a:p>
                    <a:p>
                      <a:pPr marL="193675" indent="-193675">
                        <a:buFont typeface="Arial" panose="020B0604020202020204" pitchFamily="34" charset="0"/>
                        <a:buChar char="•"/>
                      </a:pPr>
                      <a:r>
                        <a:rPr lang="fr-CA" sz="1400" noProof="0" dirty="0" smtClean="0">
                          <a:solidFill>
                            <a:srgbClr val="002060"/>
                          </a:solidFill>
                        </a:rPr>
                        <a:t>Identifie le traitement sous-optimal de la migraine</a:t>
                      </a:r>
                      <a:endParaRPr lang="fr-CA" sz="1400" noProof="0" dirty="0">
                        <a:solidFill>
                          <a:srgbClr val="002060"/>
                        </a:solidFill>
                      </a:endParaRPr>
                    </a:p>
                  </a:txBody>
                  <a:tcPr marL="91429" marR="91429" marT="45721" marB="45721" anchor="ctr"/>
                </a:tc>
              </a:tr>
              <a:tr h="760444">
                <a:tc vMerge="1">
                  <a:txBody>
                    <a:bodyPr/>
                    <a:lstStyle/>
                    <a:p>
                      <a:endParaRPr lang="en-CA" sz="1600" dirty="0"/>
                    </a:p>
                  </a:txBody>
                  <a:tcPr anchor="ctr"/>
                </a:tc>
                <a:tc>
                  <a:txBody>
                    <a:bodyPr/>
                    <a:lstStyle/>
                    <a:p>
                      <a:r>
                        <a:rPr lang="fr-CA" sz="1400" noProof="0" smtClean="0">
                          <a:solidFill>
                            <a:srgbClr val="002060"/>
                          </a:solidFill>
                        </a:rPr>
                        <a:t>Migraine</a:t>
                      </a:r>
                      <a:r>
                        <a:rPr lang="fr-CA" sz="1400" baseline="0" noProof="0" smtClean="0">
                          <a:solidFill>
                            <a:srgbClr val="002060"/>
                          </a:solidFill>
                        </a:rPr>
                        <a:t>-ACT (Assessment of Current Therapy)</a:t>
                      </a:r>
                      <a:r>
                        <a:rPr lang="fr-CA" sz="1400" baseline="30000" noProof="0" smtClean="0">
                          <a:solidFill>
                            <a:srgbClr val="002060"/>
                          </a:solidFill>
                        </a:rPr>
                        <a:t>6,7</a:t>
                      </a:r>
                      <a:endParaRPr lang="fr-CA" sz="1400" baseline="30000" noProof="0">
                        <a:solidFill>
                          <a:srgbClr val="002060"/>
                        </a:solidFill>
                      </a:endParaRPr>
                    </a:p>
                  </a:txBody>
                  <a:tcPr marL="91429" marR="91429" marT="45721" marB="45721" anchor="ctr">
                    <a:solidFill>
                      <a:srgbClr val="CCD5ED"/>
                    </a:solidFill>
                  </a:tcPr>
                </a:tc>
                <a:tc>
                  <a:txBody>
                    <a:bodyPr/>
                    <a:lstStyle/>
                    <a:p>
                      <a:pPr marL="193675" indent="-193675">
                        <a:buFont typeface="Arial" panose="020B0604020202020204" pitchFamily="34" charset="0"/>
                        <a:buChar char="•"/>
                      </a:pPr>
                      <a:r>
                        <a:rPr lang="fr-CA" sz="1400" noProof="0" dirty="0" smtClean="0">
                          <a:solidFill>
                            <a:srgbClr val="002060"/>
                          </a:solidFill>
                        </a:rPr>
                        <a:t>Questionnaire à 4 éléments</a:t>
                      </a:r>
                    </a:p>
                    <a:p>
                      <a:pPr marL="193675" indent="-193675">
                        <a:buFont typeface="Arial" panose="020B0604020202020204" pitchFamily="34" charset="0"/>
                        <a:buChar char="•"/>
                      </a:pPr>
                      <a:r>
                        <a:rPr lang="fr-CA" sz="1400" noProof="0" dirty="0" smtClean="0">
                          <a:solidFill>
                            <a:srgbClr val="002060"/>
                          </a:solidFill>
                        </a:rPr>
                        <a:t>Identifie les</a:t>
                      </a:r>
                      <a:r>
                        <a:rPr lang="fr-CA" sz="1400" baseline="0" noProof="0" dirty="0" smtClean="0">
                          <a:solidFill>
                            <a:srgbClr val="002060"/>
                          </a:solidFill>
                        </a:rPr>
                        <a:t> patients dont le traitement aigu doit changer</a:t>
                      </a:r>
                      <a:endParaRPr lang="fr-CA" sz="1400" noProof="0" dirty="0" smtClean="0">
                        <a:solidFill>
                          <a:srgbClr val="002060"/>
                        </a:solidFill>
                      </a:endParaRPr>
                    </a:p>
                  </a:txBody>
                  <a:tcPr marL="91429" marR="91429" marT="45721" marB="45721" anchor="ctr">
                    <a:solidFill>
                      <a:srgbClr val="CCD5ED"/>
                    </a:solidFill>
                  </a:tcPr>
                </a:tc>
              </a:tr>
            </a:tbl>
          </a:graphicData>
        </a:graphic>
      </p:graphicFrame>
      <p:sp>
        <p:nvSpPr>
          <p:cNvPr id="70690" name="TextBox 5"/>
          <p:cNvSpPr txBox="1">
            <a:spLocks noChangeArrowheads="1"/>
          </p:cNvSpPr>
          <p:nvPr/>
        </p:nvSpPr>
        <p:spPr bwMode="auto">
          <a:xfrm>
            <a:off x="33338" y="6308725"/>
            <a:ext cx="9002712" cy="554038"/>
          </a:xfrm>
          <a:prstGeom prst="rect">
            <a:avLst/>
          </a:prstGeom>
          <a:noFill/>
          <a:ln w="9525">
            <a:noFill/>
            <a:miter lim="800000"/>
            <a:headEnd/>
            <a:tailEnd/>
          </a:ln>
        </p:spPr>
        <p:txBody>
          <a:bodyPr>
            <a:spAutoFit/>
          </a:bodyPr>
          <a:lstStyle/>
          <a:p>
            <a:r>
              <a:rPr lang="fr-CA" altLang="fr-FR" sz="1000" smtClean="0">
                <a:solidFill>
                  <a:srgbClr val="002060"/>
                </a:solidFill>
              </a:rPr>
              <a:t>1. Lipton RB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Neurology</a:t>
            </a:r>
            <a:r>
              <a:rPr lang="fr-CA" altLang="fr-FR" sz="1000" smtClean="0">
                <a:solidFill>
                  <a:srgbClr val="002060"/>
                </a:solidFill>
              </a:rPr>
              <a:t>. 2003;61:375-82; 2. Maizels M, Burchette R. </a:t>
            </a:r>
            <a:r>
              <a:rPr lang="fr-CA" altLang="fr-FR" sz="1000" i="1" smtClean="0">
                <a:solidFill>
                  <a:srgbClr val="002060"/>
                </a:solidFill>
              </a:rPr>
              <a:t>Headache.</a:t>
            </a:r>
            <a:r>
              <a:rPr lang="fr-CA" altLang="fr-FR" sz="1000" smtClean="0">
                <a:solidFill>
                  <a:srgbClr val="002060"/>
                </a:solidFill>
              </a:rPr>
              <a:t> 2003;43(5):441-50; 3. Stewart WF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Neurology. </a:t>
            </a:r>
            <a:r>
              <a:rPr lang="fr-CA" altLang="fr-FR" sz="1000" smtClean="0">
                <a:solidFill>
                  <a:srgbClr val="002060"/>
                </a:solidFill>
              </a:rPr>
              <a:t>2001;56(6 Suppl 1):S20-8; 4. Kosinski M </a:t>
            </a:r>
            <a:r>
              <a:rPr lang="fr-CA" altLang="fr-FR" sz="1000" i="1" smtClean="0">
                <a:solidFill>
                  <a:srgbClr val="002060"/>
                </a:solidFill>
              </a:rPr>
              <a:t>et al. Qual Life Res. </a:t>
            </a:r>
            <a:r>
              <a:rPr lang="fr-CA" altLang="fr-FR" sz="1000" smtClean="0">
                <a:solidFill>
                  <a:srgbClr val="002060"/>
                </a:solidFill>
              </a:rPr>
              <a:t>2003;12(8):963-74; 5. Lipton RB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Cephalalgia</a:t>
            </a:r>
            <a:r>
              <a:rPr lang="fr-CA" altLang="fr-FR" sz="1000" smtClean="0">
                <a:solidFill>
                  <a:srgbClr val="002060"/>
                </a:solidFill>
              </a:rPr>
              <a:t>. 2009;29(7):751-9; 6. Dowson AJ </a:t>
            </a:r>
            <a:r>
              <a:rPr lang="fr-CA" altLang="fr-FR" sz="1000" i="1" smtClean="0">
                <a:solidFill>
                  <a:srgbClr val="002060"/>
                </a:solidFill>
              </a:rPr>
              <a:t>et al. Curr Med Res Opin</a:t>
            </a:r>
            <a:r>
              <a:rPr lang="fr-CA" altLang="fr-FR" sz="1000" smtClean="0">
                <a:solidFill>
                  <a:srgbClr val="002060"/>
                </a:solidFill>
              </a:rPr>
              <a:t>. 2004;20(7):1125-35;</a:t>
            </a:r>
            <a:br>
              <a:rPr lang="fr-CA" altLang="fr-FR" sz="1000" smtClean="0">
                <a:solidFill>
                  <a:srgbClr val="002060"/>
                </a:solidFill>
              </a:rPr>
            </a:br>
            <a:r>
              <a:rPr lang="fr-CA" altLang="fr-FR" sz="1000" smtClean="0">
                <a:solidFill>
                  <a:srgbClr val="002060"/>
                </a:solidFill>
              </a:rPr>
              <a:t>7. Kilminster SG </a:t>
            </a:r>
            <a:r>
              <a:rPr lang="fr-CA" altLang="fr-FR" sz="1000" i="1" smtClean="0">
                <a:solidFill>
                  <a:srgbClr val="002060"/>
                </a:solidFill>
              </a:rPr>
              <a:t>et al. Headache. </a:t>
            </a:r>
            <a:r>
              <a:rPr lang="fr-CA" altLang="fr-FR" sz="1000" smtClean="0">
                <a:solidFill>
                  <a:srgbClr val="002060"/>
                </a:solidFill>
              </a:rPr>
              <a:t>2006;46(4):553-62.</a:t>
            </a:r>
            <a:endParaRPr lang="fr-CA" altLang="fr-FR" sz="100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663" y="1477963"/>
            <a:ext cx="8178800" cy="3677930"/>
          </a:xfrm>
          <a:prstGeom prst="rect">
            <a:avLst/>
          </a:prstGeom>
        </p:spPr>
        <p:txBody>
          <a:bodyPr>
            <a:spAutoFit/>
          </a:bodyPr>
          <a:lstStyle/>
          <a:p>
            <a:pPr fontAlgn="auto">
              <a:spcBef>
                <a:spcPts val="0"/>
              </a:spcBef>
              <a:spcAft>
                <a:spcPts val="0"/>
              </a:spcAft>
              <a:defRPr/>
            </a:pPr>
            <a:r>
              <a:rPr lang="fr-CA" sz="1900" b="1" dirty="0" smtClean="0">
                <a:solidFill>
                  <a:srgbClr val="002060"/>
                </a:solidFill>
                <a:latin typeface="+mn-lt"/>
                <a:cs typeface="+mn-cs"/>
              </a:rPr>
              <a:t>American </a:t>
            </a:r>
            <a:r>
              <a:rPr lang="fr-CA" sz="1900" b="1" dirty="0" err="1" smtClean="0">
                <a:solidFill>
                  <a:srgbClr val="002060"/>
                </a:solidFill>
                <a:latin typeface="+mn-lt"/>
                <a:cs typeface="+mn-cs"/>
              </a:rPr>
              <a:t>Academy</a:t>
            </a:r>
            <a:r>
              <a:rPr lang="fr-CA" sz="1900" b="1" dirty="0" smtClean="0">
                <a:solidFill>
                  <a:srgbClr val="002060"/>
                </a:solidFill>
                <a:latin typeface="+mn-lt"/>
                <a:cs typeface="+mn-cs"/>
              </a:rPr>
              <a:t> of </a:t>
            </a:r>
            <a:r>
              <a:rPr lang="fr-CA" sz="1900" b="1" dirty="0" err="1" smtClean="0">
                <a:solidFill>
                  <a:srgbClr val="002060"/>
                </a:solidFill>
                <a:latin typeface="+mn-lt"/>
                <a:cs typeface="+mn-cs"/>
              </a:rPr>
              <a:t>Neurology</a:t>
            </a:r>
            <a:endParaRPr lang="fr-CA" sz="1900" b="1" dirty="0" smtClean="0">
              <a:solidFill>
                <a:srgbClr val="002060"/>
              </a:solidFill>
              <a:latin typeface="+mn-lt"/>
              <a:cs typeface="+mn-cs"/>
            </a:endParaRPr>
          </a:p>
          <a:p>
            <a:pPr marL="285750" indent="-285750" fontAlgn="auto">
              <a:spcBef>
                <a:spcPts val="0"/>
              </a:spcBef>
              <a:spcAft>
                <a:spcPts val="0"/>
              </a:spcAft>
              <a:buFont typeface="Arial" panose="020B0604020202020204" pitchFamily="34" charset="0"/>
              <a:buChar char="•"/>
              <a:defRPr/>
            </a:pPr>
            <a:r>
              <a:rPr lang="fr-CA" sz="1900" dirty="0" smtClean="0">
                <a:solidFill>
                  <a:srgbClr val="002060"/>
                </a:solidFill>
                <a:latin typeface="+mn-lt"/>
                <a:cs typeface="+mn-cs"/>
              </a:rPr>
              <a:t> À envisager uniquement chez les patients souffrant de migraine avec des schémas de céphalées ou des signes neurologiques atypiques</a:t>
            </a:r>
          </a:p>
          <a:p>
            <a:pPr marL="285750" indent="-285750" fontAlgn="auto">
              <a:spcBef>
                <a:spcPts val="0"/>
              </a:spcBef>
              <a:spcAft>
                <a:spcPts val="0"/>
              </a:spcAft>
              <a:buFont typeface="Arial" panose="020B0604020202020204" pitchFamily="34" charset="0"/>
              <a:buChar char="•"/>
              <a:defRPr/>
            </a:pPr>
            <a:endParaRPr lang="fr-CA" sz="1900" dirty="0" smtClean="0">
              <a:solidFill>
                <a:srgbClr val="002060"/>
              </a:solidFill>
              <a:latin typeface="+mn-lt"/>
              <a:cs typeface="+mn-cs"/>
            </a:endParaRPr>
          </a:p>
          <a:p>
            <a:pPr fontAlgn="auto">
              <a:spcBef>
                <a:spcPts val="0"/>
              </a:spcBef>
              <a:spcAft>
                <a:spcPts val="0"/>
              </a:spcAft>
              <a:defRPr/>
            </a:pPr>
            <a:r>
              <a:rPr lang="fr-CA" sz="1900" b="1" dirty="0" smtClean="0">
                <a:solidFill>
                  <a:srgbClr val="002060"/>
                </a:solidFill>
                <a:latin typeface="+mn-lt"/>
                <a:cs typeface="+mn-cs"/>
              </a:rPr>
              <a:t>U.S. </a:t>
            </a:r>
            <a:r>
              <a:rPr lang="fr-CA" sz="1900" b="1" dirty="0" err="1" smtClean="0">
                <a:solidFill>
                  <a:srgbClr val="002060"/>
                </a:solidFill>
                <a:latin typeface="+mn-lt"/>
                <a:cs typeface="+mn-cs"/>
              </a:rPr>
              <a:t>Headache</a:t>
            </a:r>
            <a:r>
              <a:rPr lang="fr-CA" sz="1900" b="1" dirty="0" smtClean="0">
                <a:solidFill>
                  <a:srgbClr val="002060"/>
                </a:solidFill>
                <a:latin typeface="+mn-lt"/>
                <a:cs typeface="+mn-cs"/>
              </a:rPr>
              <a:t> Consortium</a:t>
            </a:r>
          </a:p>
          <a:p>
            <a:pPr marL="285750" indent="-285750" fontAlgn="auto">
              <a:spcBef>
                <a:spcPts val="0"/>
              </a:spcBef>
              <a:spcAft>
                <a:spcPts val="600"/>
              </a:spcAft>
              <a:buFont typeface="Arial" panose="020B0604020202020204" pitchFamily="34" charset="0"/>
              <a:buChar char="•"/>
              <a:defRPr/>
            </a:pPr>
            <a:r>
              <a:rPr lang="fr-CA" sz="1900" dirty="0" smtClean="0">
                <a:solidFill>
                  <a:srgbClr val="002060"/>
                </a:solidFill>
              </a:rPr>
              <a:t>À envisager chez les patients souffrant de céphalées non aiguës et aux résultats d’examen neurologique non expliqués</a:t>
            </a:r>
            <a:endParaRPr lang="fr-CA" sz="1900" dirty="0" smtClean="0">
              <a:solidFill>
                <a:srgbClr val="002060"/>
              </a:solidFill>
              <a:latin typeface="+mn-lt"/>
              <a:cs typeface="+mn-cs"/>
            </a:endParaRPr>
          </a:p>
          <a:p>
            <a:pPr marL="285750" indent="-285750" fontAlgn="auto">
              <a:spcBef>
                <a:spcPts val="0"/>
              </a:spcBef>
              <a:spcAft>
                <a:spcPts val="0"/>
              </a:spcAft>
              <a:buFont typeface="Arial" panose="020B0604020202020204" pitchFamily="34" charset="0"/>
              <a:buChar char="•"/>
              <a:defRPr/>
            </a:pPr>
            <a:r>
              <a:rPr lang="fr-CA" sz="1900" dirty="0" smtClean="0">
                <a:solidFill>
                  <a:srgbClr val="002060"/>
                </a:solidFill>
                <a:latin typeface="+mn-lt"/>
                <a:cs typeface="+mn-cs"/>
              </a:rPr>
              <a:t>En général, pas garantie chez les patients dont l’examen neurologique est normal</a:t>
            </a:r>
          </a:p>
          <a:p>
            <a:pPr marL="742950" lvl="1" indent="-285750" fontAlgn="auto">
              <a:spcBef>
                <a:spcPts val="0"/>
              </a:spcBef>
              <a:spcAft>
                <a:spcPts val="0"/>
              </a:spcAft>
              <a:buFont typeface="Arial" panose="020B0604020202020204" pitchFamily="34" charset="0"/>
              <a:buChar char="•"/>
              <a:defRPr/>
            </a:pPr>
            <a:r>
              <a:rPr lang="fr-CA" sz="1900" dirty="0" smtClean="0">
                <a:solidFill>
                  <a:srgbClr val="002060"/>
                </a:solidFill>
                <a:latin typeface="+mn-lt"/>
                <a:cs typeface="+mn-cs"/>
              </a:rPr>
              <a:t>Un seuil inférieur peut s’appliquer si les céphalées ont des caractéristiques atypiques ou ne correspondent pas exactement à la définition de la migraine</a:t>
            </a:r>
            <a:endParaRPr lang="fr-CA" sz="1900" dirty="0">
              <a:solidFill>
                <a:srgbClr val="002060"/>
              </a:solidFill>
              <a:latin typeface="+mn-lt"/>
              <a:cs typeface="+mn-cs"/>
            </a:endParaRPr>
          </a:p>
        </p:txBody>
      </p:sp>
      <p:sp>
        <p:nvSpPr>
          <p:cNvPr id="71683" name="Rectangle 4"/>
          <p:cNvSpPr>
            <a:spLocks noChangeArrowheads="1"/>
          </p:cNvSpPr>
          <p:nvPr/>
        </p:nvSpPr>
        <p:spPr bwMode="auto">
          <a:xfrm>
            <a:off x="76200" y="6524625"/>
            <a:ext cx="5719763" cy="247650"/>
          </a:xfrm>
          <a:prstGeom prst="rect">
            <a:avLst/>
          </a:prstGeom>
          <a:noFill/>
          <a:ln w="9525">
            <a:noFill/>
            <a:miter lim="800000"/>
            <a:headEnd/>
            <a:tailEnd/>
          </a:ln>
        </p:spPr>
        <p:txBody>
          <a:bodyPr>
            <a:spAutoFit/>
          </a:bodyPr>
          <a:lstStyle/>
          <a:p>
            <a:r>
              <a:rPr lang="fr-CA" altLang="fr-FR" sz="1000" smtClean="0">
                <a:solidFill>
                  <a:srgbClr val="002060"/>
                </a:solidFill>
              </a:rPr>
              <a:t>Aukerman G </a:t>
            </a:r>
            <a:r>
              <a:rPr lang="fr-CA" altLang="fr-FR" sz="1000" i="1" smtClean="0">
                <a:solidFill>
                  <a:srgbClr val="002060"/>
                </a:solidFill>
              </a:rPr>
              <a:t>et al. Am Fam Physician. </a:t>
            </a:r>
            <a:r>
              <a:rPr lang="fr-CA" altLang="fr-FR" sz="1000" smtClean="0">
                <a:solidFill>
                  <a:srgbClr val="002060"/>
                </a:solidFill>
              </a:rPr>
              <a:t>2002;66(11):2123-30; Loder E </a:t>
            </a:r>
            <a:r>
              <a:rPr lang="fr-CA" altLang="fr-FR" sz="1000" i="1" smtClean="0">
                <a:solidFill>
                  <a:srgbClr val="002060"/>
                </a:solidFill>
              </a:rPr>
              <a:t>et al. Headache.</a:t>
            </a:r>
            <a:r>
              <a:rPr lang="fr-CA" altLang="fr-FR" sz="1000" smtClean="0">
                <a:solidFill>
                  <a:srgbClr val="002060"/>
                </a:solidFill>
              </a:rPr>
              <a:t> 2013;53(10):1651-9.</a:t>
            </a:r>
            <a:endParaRPr lang="fr-CA" altLang="fr-FR" sz="1000">
              <a:solidFill>
                <a:srgbClr val="002060"/>
              </a:solidFill>
            </a:endParaRPr>
          </a:p>
        </p:txBody>
      </p:sp>
      <p:sp>
        <p:nvSpPr>
          <p:cNvPr id="71684" name="Title 1"/>
          <p:cNvSpPr>
            <a:spLocks noGrp="1"/>
          </p:cNvSpPr>
          <p:nvPr>
            <p:ph type="title"/>
          </p:nvPr>
        </p:nvSpPr>
        <p:spPr>
          <a:xfrm>
            <a:off x="447675" y="254000"/>
            <a:ext cx="8229600" cy="1143000"/>
          </a:xfrm>
        </p:spPr>
        <p:txBody>
          <a:bodyPr/>
          <a:lstStyle/>
          <a:p>
            <a:r>
              <a:rPr lang="fr-CA" altLang="fr-FR" smtClean="0"/>
              <a:t>Imagerie de la migraine</a:t>
            </a:r>
          </a:p>
        </p:txBody>
      </p:sp>
      <p:sp>
        <p:nvSpPr>
          <p:cNvPr id="4" name="Rounded Rectangle 3"/>
          <p:cNvSpPr/>
          <p:nvPr/>
        </p:nvSpPr>
        <p:spPr>
          <a:xfrm>
            <a:off x="467544" y="5229200"/>
            <a:ext cx="8418512"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61925" indent="-161925" fontAlgn="auto">
              <a:spcBef>
                <a:spcPts val="0"/>
              </a:spcBef>
              <a:spcAft>
                <a:spcPts val="600"/>
              </a:spcAft>
              <a:buFont typeface="Arial" panose="020B0604020202020204" pitchFamily="34" charset="0"/>
              <a:buChar char="•"/>
              <a:defRPr/>
            </a:pPr>
            <a:r>
              <a:rPr lang="fr-CA" sz="2000" b="1" smtClean="0">
                <a:solidFill>
                  <a:schemeClr val="bg1"/>
                </a:solidFill>
              </a:rPr>
              <a:t>Ne pas capturer d’images chez les patients souffrant de céphalées stables qui répondent aux critères de la migraine</a:t>
            </a:r>
          </a:p>
          <a:p>
            <a:pPr marL="161925" indent="-161925" fontAlgn="auto">
              <a:spcBef>
                <a:spcPts val="0"/>
              </a:spcBef>
              <a:spcAft>
                <a:spcPts val="600"/>
              </a:spcAft>
              <a:buFont typeface="Arial" panose="020B0604020202020204" pitchFamily="34" charset="0"/>
              <a:buChar char="•"/>
              <a:defRPr/>
            </a:pPr>
            <a:r>
              <a:rPr lang="fr-CA" sz="2000" b="1" smtClean="0">
                <a:solidFill>
                  <a:schemeClr val="bg1"/>
                </a:solidFill>
              </a:rPr>
              <a:t>Si l’IRM est disponible, ne pas faire de tomodensitométrie, sauf en cas d’urgence</a:t>
            </a:r>
            <a:endParaRPr lang="fr-CA"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flipH="1">
            <a:off x="1547813" y="3186113"/>
            <a:ext cx="6337300" cy="1077218"/>
          </a:xfrm>
          <a:prstGeom prst="rect">
            <a:avLst/>
          </a:prstGeom>
          <a:noFill/>
          <a:ln w="9525">
            <a:noFill/>
            <a:miter lim="800000"/>
            <a:headEnd/>
            <a:tailEnd/>
          </a:ln>
        </p:spPr>
        <p:txBody>
          <a:bodyPr>
            <a:spAutoFit/>
          </a:bodyPr>
          <a:lstStyle/>
          <a:p>
            <a:pPr algn="ctr"/>
            <a:r>
              <a:rPr lang="fr-CA" altLang="fr-FR" sz="3200" b="1" smtClean="0">
                <a:solidFill>
                  <a:srgbClr val="002060"/>
                </a:solidFill>
              </a:rPr>
              <a:t>Le poids de la migraine pour le patient</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33338" y="6069013"/>
            <a:ext cx="9110662" cy="784225"/>
          </a:xfrm>
          <a:prstGeom prst="rect">
            <a:avLst/>
          </a:prstGeom>
          <a:noFill/>
          <a:ln w="9525">
            <a:noFill/>
            <a:miter lim="800000"/>
            <a:headEnd/>
            <a:tailEnd/>
          </a:ln>
        </p:spPr>
        <p:txBody>
          <a:bodyPr>
            <a:spAutoFit/>
          </a:bodyPr>
          <a:lstStyle/>
          <a:p>
            <a:pPr>
              <a:lnSpc>
                <a:spcPct val="90000"/>
              </a:lnSpc>
            </a:pPr>
            <a:r>
              <a:rPr lang="fr-CA" altLang="fr-FR" sz="1000" dirty="0" smtClean="0">
                <a:solidFill>
                  <a:srgbClr val="002060"/>
                </a:solidFill>
              </a:rPr>
              <a:t>*Sujet migraineux ayant un suivi médical</a:t>
            </a:r>
          </a:p>
          <a:p>
            <a:pPr>
              <a:lnSpc>
                <a:spcPct val="90000"/>
              </a:lnSpc>
            </a:pPr>
            <a:r>
              <a:rPr lang="fr-CA" altLang="fr-FR" sz="1000" dirty="0" smtClean="0">
                <a:solidFill>
                  <a:srgbClr val="002060"/>
                </a:solidFill>
              </a:rPr>
              <a:t>CM = migraine chronique; EM = migraine épisodique</a:t>
            </a:r>
          </a:p>
          <a:p>
            <a:pPr>
              <a:lnSpc>
                <a:spcPct val="90000"/>
              </a:lnSpc>
            </a:pPr>
            <a:r>
              <a:rPr lang="fr-CA" altLang="fr-FR" sz="1000" dirty="0" smtClean="0">
                <a:solidFill>
                  <a:srgbClr val="002060"/>
                </a:solidFill>
              </a:rPr>
              <a:t>1. OMS 2012. </a:t>
            </a:r>
            <a:r>
              <a:rPr lang="fr-CA" altLang="fr-FR" sz="1000" dirty="0" err="1" smtClean="0">
                <a:solidFill>
                  <a:srgbClr val="002060"/>
                </a:solidFill>
              </a:rPr>
              <a:t>Headache</a:t>
            </a:r>
            <a:r>
              <a:rPr lang="fr-CA" altLang="fr-FR" sz="1000" dirty="0" smtClean="0">
                <a:solidFill>
                  <a:srgbClr val="002060"/>
                </a:solidFill>
              </a:rPr>
              <a:t> </a:t>
            </a:r>
            <a:r>
              <a:rPr lang="fr-CA" altLang="fr-FR" sz="1000" dirty="0" err="1" smtClean="0">
                <a:solidFill>
                  <a:srgbClr val="002060"/>
                </a:solidFill>
              </a:rPr>
              <a:t>disorders</a:t>
            </a:r>
            <a:r>
              <a:rPr lang="fr-CA" altLang="fr-FR" sz="1000" dirty="0" smtClean="0">
                <a:solidFill>
                  <a:srgbClr val="002060"/>
                </a:solidFill>
              </a:rPr>
              <a:t>. Disponible à : </a:t>
            </a:r>
            <a:r>
              <a:rPr lang="fr-CA" altLang="fr-FR" sz="1000" dirty="0" smtClean="0">
                <a:solidFill>
                  <a:srgbClr val="002060"/>
                </a:solidFill>
                <a:hlinkClick r:id="rId3"/>
              </a:rPr>
              <a:t>http://www.who.int/mediacentre/factsheets/fs277/en/</a:t>
            </a:r>
            <a:r>
              <a:rPr lang="fr-CA" altLang="fr-FR" sz="1000" dirty="0" smtClean="0">
                <a:solidFill>
                  <a:srgbClr val="002060"/>
                </a:solidFill>
              </a:rPr>
              <a:t>. Accès le 1</a:t>
            </a:r>
            <a:r>
              <a:rPr lang="fr-CA" altLang="fr-FR" sz="1000" baseline="30000" dirty="0" smtClean="0">
                <a:solidFill>
                  <a:srgbClr val="002060"/>
                </a:solidFill>
              </a:rPr>
              <a:t>er</a:t>
            </a:r>
            <a:r>
              <a:rPr lang="fr-CA" altLang="fr-FR" sz="1000" dirty="0" smtClean="0">
                <a:solidFill>
                  <a:srgbClr val="002060"/>
                </a:solidFill>
              </a:rPr>
              <a:t> décembre 2014; 2. </a:t>
            </a:r>
            <a:r>
              <a:rPr lang="fr-CA" altLang="fr-FR" sz="1000" dirty="0" err="1" smtClean="0">
                <a:solidFill>
                  <a:srgbClr val="002060"/>
                </a:solidFill>
              </a:rPr>
              <a:t>Harwood</a:t>
            </a:r>
            <a:r>
              <a:rPr lang="fr-CA" altLang="fr-FR" sz="1000" dirty="0" smtClean="0">
                <a:solidFill>
                  <a:srgbClr val="002060"/>
                </a:solidFill>
              </a:rPr>
              <a:t> RH </a:t>
            </a:r>
            <a:r>
              <a:rPr lang="fr-CA" altLang="fr-FR" sz="1000" i="1" dirty="0" smtClean="0">
                <a:solidFill>
                  <a:srgbClr val="002060"/>
                </a:solidFill>
              </a:rPr>
              <a:t>et al. Bull World </a:t>
            </a:r>
            <a:r>
              <a:rPr lang="fr-CA" altLang="fr-FR" sz="1000" i="1" dirty="0" err="1" smtClean="0">
                <a:solidFill>
                  <a:srgbClr val="002060"/>
                </a:solidFill>
              </a:rPr>
              <a:t>Health</a:t>
            </a:r>
            <a:r>
              <a:rPr lang="fr-CA" altLang="fr-FR" sz="1000" i="1" dirty="0" smtClean="0">
                <a:solidFill>
                  <a:srgbClr val="002060"/>
                </a:solidFill>
              </a:rPr>
              <a:t> </a:t>
            </a:r>
            <a:r>
              <a:rPr lang="fr-CA" altLang="fr-FR" sz="1000" i="1" dirty="0" err="1" smtClean="0">
                <a:solidFill>
                  <a:srgbClr val="002060"/>
                </a:solidFill>
              </a:rPr>
              <a:t>Organ</a:t>
            </a:r>
            <a:r>
              <a:rPr lang="fr-CA" altLang="fr-FR" sz="1000" dirty="0" smtClean="0">
                <a:solidFill>
                  <a:srgbClr val="002060"/>
                </a:solidFill>
              </a:rPr>
              <a:t>. 2004; 82(4): 251-8; 3. Steiner TJ</a:t>
            </a:r>
            <a:r>
              <a:rPr lang="fr-CA" altLang="fr-FR" sz="1000" i="1" dirty="0" smtClean="0">
                <a:solidFill>
                  <a:srgbClr val="002060"/>
                </a:solidFill>
              </a:rPr>
              <a:t> et al</a:t>
            </a:r>
            <a:r>
              <a:rPr lang="fr-CA" altLang="fr-FR" sz="1000" dirty="0" smtClean="0">
                <a:solidFill>
                  <a:srgbClr val="002060"/>
                </a:solidFill>
              </a:rPr>
              <a:t>. </a:t>
            </a:r>
            <a:r>
              <a:rPr lang="fr-CA" altLang="fr-FR" sz="1000" i="1" dirty="0" smtClean="0">
                <a:solidFill>
                  <a:srgbClr val="002060"/>
                </a:solidFill>
              </a:rPr>
              <a:t>J </a:t>
            </a:r>
            <a:r>
              <a:rPr lang="fr-CA" altLang="fr-FR" sz="1000" i="1" dirty="0" err="1" smtClean="0">
                <a:solidFill>
                  <a:srgbClr val="002060"/>
                </a:solidFill>
              </a:rPr>
              <a:t>Headache</a:t>
            </a:r>
            <a:r>
              <a:rPr lang="fr-CA" altLang="fr-FR" sz="1000" i="1" dirty="0" smtClean="0">
                <a:solidFill>
                  <a:srgbClr val="002060"/>
                </a:solidFill>
              </a:rPr>
              <a:t> Pain. </a:t>
            </a:r>
            <a:r>
              <a:rPr lang="fr-CA" altLang="fr-FR" sz="1000" dirty="0" smtClean="0">
                <a:solidFill>
                  <a:srgbClr val="002060"/>
                </a:solidFill>
              </a:rPr>
              <a:t>2013;14(1):1; 4. Stokes M </a:t>
            </a:r>
            <a:r>
              <a:rPr lang="fr-CA" altLang="fr-FR" sz="1000" i="1" dirty="0" smtClean="0">
                <a:solidFill>
                  <a:srgbClr val="002060"/>
                </a:solidFill>
              </a:rPr>
              <a:t>et al. </a:t>
            </a:r>
            <a:r>
              <a:rPr lang="fr-CA" altLang="fr-FR" sz="1000" i="1" dirty="0" err="1" smtClean="0">
                <a:solidFill>
                  <a:srgbClr val="002060"/>
                </a:solidFill>
              </a:rPr>
              <a:t>Headache</a:t>
            </a:r>
            <a:r>
              <a:rPr lang="fr-CA" altLang="fr-FR" sz="1000" dirty="0" smtClean="0">
                <a:solidFill>
                  <a:srgbClr val="002060"/>
                </a:solidFill>
              </a:rPr>
              <a:t>. 2011;51(7):1058-77; 5. </a:t>
            </a:r>
            <a:r>
              <a:rPr lang="fr-CA" altLang="fr-FR" sz="1000" dirty="0" err="1" smtClean="0">
                <a:solidFill>
                  <a:srgbClr val="002060"/>
                </a:solidFill>
              </a:rPr>
              <a:t>Bloudek</a:t>
            </a:r>
            <a:r>
              <a:rPr lang="fr-CA" altLang="fr-FR" sz="1000" dirty="0" smtClean="0">
                <a:solidFill>
                  <a:srgbClr val="002060"/>
                </a:solidFill>
              </a:rPr>
              <a:t> LM </a:t>
            </a:r>
            <a:r>
              <a:rPr lang="fr-CA" altLang="fr-FR" sz="1000" i="1" dirty="0" smtClean="0">
                <a:solidFill>
                  <a:srgbClr val="002060"/>
                </a:solidFill>
              </a:rPr>
              <a:t>et al. J </a:t>
            </a:r>
            <a:r>
              <a:rPr lang="fr-CA" altLang="fr-FR" sz="1000" i="1" dirty="0" err="1" smtClean="0">
                <a:solidFill>
                  <a:srgbClr val="002060"/>
                </a:solidFill>
              </a:rPr>
              <a:t>Headache</a:t>
            </a:r>
            <a:r>
              <a:rPr lang="fr-CA" altLang="fr-FR" sz="1000" i="1" dirty="0" smtClean="0">
                <a:solidFill>
                  <a:srgbClr val="002060"/>
                </a:solidFill>
              </a:rPr>
              <a:t> Pain.</a:t>
            </a:r>
            <a:r>
              <a:rPr lang="fr-CA" altLang="fr-FR" sz="1000" dirty="0" smtClean="0">
                <a:solidFill>
                  <a:srgbClr val="002060"/>
                </a:solidFill>
              </a:rPr>
              <a:t> 2012;13(5):361-78. </a:t>
            </a:r>
            <a:endParaRPr lang="fr-CA" altLang="fr-FR" sz="1000" dirty="0">
              <a:solidFill>
                <a:srgbClr val="002060"/>
              </a:solidFill>
            </a:endParaRPr>
          </a:p>
        </p:txBody>
      </p:sp>
      <p:sp>
        <p:nvSpPr>
          <p:cNvPr id="55300" name="Title 1"/>
          <p:cNvSpPr>
            <a:spLocks noGrp="1"/>
          </p:cNvSpPr>
          <p:nvPr>
            <p:ph type="title"/>
          </p:nvPr>
        </p:nvSpPr>
        <p:spPr>
          <a:xfrm>
            <a:off x="447675" y="254000"/>
            <a:ext cx="8229600" cy="1143000"/>
          </a:xfrm>
        </p:spPr>
        <p:txBody>
          <a:bodyPr>
            <a:normAutofit fontScale="90000"/>
          </a:bodyPr>
          <a:lstStyle/>
          <a:p>
            <a:pPr>
              <a:defRPr/>
            </a:pPr>
            <a:r>
              <a:rPr lang="fr-CA" altLang="fr-FR" dirty="0" smtClean="0"/>
              <a:t>Impact économique de la migraine : Amérique du Nord</a:t>
            </a:r>
          </a:p>
        </p:txBody>
      </p:sp>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91680" y="1556792"/>
            <a:ext cx="6081774" cy="4608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3"/>
          <p:cNvSpPr txBox="1">
            <a:spLocks noChangeArrowheads="1"/>
          </p:cNvSpPr>
          <p:nvPr/>
        </p:nvSpPr>
        <p:spPr bwMode="auto">
          <a:xfrm>
            <a:off x="33338" y="6069013"/>
            <a:ext cx="9110662" cy="784225"/>
          </a:xfrm>
          <a:prstGeom prst="rect">
            <a:avLst/>
          </a:prstGeom>
          <a:noFill/>
          <a:ln w="9525">
            <a:noFill/>
            <a:miter lim="800000"/>
            <a:headEnd/>
            <a:tailEnd/>
          </a:ln>
        </p:spPr>
        <p:txBody>
          <a:bodyPr>
            <a:spAutoFit/>
          </a:bodyPr>
          <a:lstStyle/>
          <a:p>
            <a:pPr>
              <a:lnSpc>
                <a:spcPct val="90000"/>
              </a:lnSpc>
            </a:pPr>
            <a:r>
              <a:rPr lang="fr-CA" altLang="fr-FR" sz="1000" dirty="0" smtClean="0">
                <a:solidFill>
                  <a:srgbClr val="002060"/>
                </a:solidFill>
              </a:rPr>
              <a:t>* Sujet migraineux ayant un suivi médical</a:t>
            </a:r>
          </a:p>
          <a:p>
            <a:pPr>
              <a:lnSpc>
                <a:spcPct val="90000"/>
              </a:lnSpc>
            </a:pPr>
            <a:r>
              <a:rPr lang="fr-CA" altLang="fr-FR" sz="1000" dirty="0" smtClean="0">
                <a:solidFill>
                  <a:srgbClr val="002060"/>
                </a:solidFill>
              </a:rPr>
              <a:t>CM = migraine chronique; EM = migraine épisodique</a:t>
            </a:r>
          </a:p>
          <a:p>
            <a:pPr>
              <a:lnSpc>
                <a:spcPct val="90000"/>
              </a:lnSpc>
            </a:pPr>
            <a:r>
              <a:rPr lang="fr-CA" altLang="fr-FR" sz="1000" dirty="0" smtClean="0">
                <a:solidFill>
                  <a:srgbClr val="002060"/>
                </a:solidFill>
              </a:rPr>
              <a:t>1. OMS 2012. </a:t>
            </a:r>
            <a:r>
              <a:rPr lang="fr-CA" altLang="fr-FR" sz="1000" dirty="0" err="1" smtClean="0">
                <a:solidFill>
                  <a:srgbClr val="002060"/>
                </a:solidFill>
              </a:rPr>
              <a:t>Headache</a:t>
            </a:r>
            <a:r>
              <a:rPr lang="fr-CA" altLang="fr-FR" sz="1000" dirty="0" smtClean="0">
                <a:solidFill>
                  <a:srgbClr val="002060"/>
                </a:solidFill>
              </a:rPr>
              <a:t> </a:t>
            </a:r>
            <a:r>
              <a:rPr lang="fr-CA" altLang="fr-FR" sz="1000" dirty="0" err="1" smtClean="0">
                <a:solidFill>
                  <a:srgbClr val="002060"/>
                </a:solidFill>
              </a:rPr>
              <a:t>disorders</a:t>
            </a:r>
            <a:r>
              <a:rPr lang="fr-CA" altLang="fr-FR" sz="1000" dirty="0" smtClean="0">
                <a:solidFill>
                  <a:srgbClr val="002060"/>
                </a:solidFill>
              </a:rPr>
              <a:t>. Disponible à : </a:t>
            </a:r>
            <a:r>
              <a:rPr lang="fr-CA" altLang="fr-FR" sz="1000" dirty="0" smtClean="0">
                <a:solidFill>
                  <a:srgbClr val="002060"/>
                </a:solidFill>
                <a:hlinkClick r:id="rId3"/>
              </a:rPr>
              <a:t>http://www.who.int/mediacentre/factsheets/fs277/en/</a:t>
            </a:r>
            <a:r>
              <a:rPr lang="fr-CA" altLang="fr-FR" sz="1000" dirty="0" smtClean="0">
                <a:solidFill>
                  <a:srgbClr val="002060"/>
                </a:solidFill>
              </a:rPr>
              <a:t>. Accès le 1</a:t>
            </a:r>
            <a:r>
              <a:rPr lang="fr-CA" altLang="fr-FR" sz="1000" baseline="30000" dirty="0" smtClean="0">
                <a:solidFill>
                  <a:srgbClr val="002060"/>
                </a:solidFill>
              </a:rPr>
              <a:t>er</a:t>
            </a:r>
            <a:r>
              <a:rPr lang="fr-CA" altLang="fr-FR" sz="1000" dirty="0" smtClean="0">
                <a:solidFill>
                  <a:srgbClr val="002060"/>
                </a:solidFill>
              </a:rPr>
              <a:t> décembre 2014; 2. </a:t>
            </a:r>
            <a:r>
              <a:rPr lang="fr-CA" altLang="fr-FR" sz="1000" dirty="0" err="1" smtClean="0">
                <a:solidFill>
                  <a:srgbClr val="002060"/>
                </a:solidFill>
              </a:rPr>
              <a:t>Harwood</a:t>
            </a:r>
            <a:r>
              <a:rPr lang="fr-CA" altLang="fr-FR" sz="1000" dirty="0" smtClean="0">
                <a:solidFill>
                  <a:srgbClr val="002060"/>
                </a:solidFill>
              </a:rPr>
              <a:t> RH </a:t>
            </a:r>
            <a:r>
              <a:rPr lang="fr-CA" altLang="fr-FR" sz="1000" i="1" dirty="0" smtClean="0">
                <a:solidFill>
                  <a:srgbClr val="002060"/>
                </a:solidFill>
              </a:rPr>
              <a:t>et al. Bull World </a:t>
            </a:r>
            <a:r>
              <a:rPr lang="fr-CA" altLang="fr-FR" sz="1000" i="1" dirty="0" err="1" smtClean="0">
                <a:solidFill>
                  <a:srgbClr val="002060"/>
                </a:solidFill>
              </a:rPr>
              <a:t>Health</a:t>
            </a:r>
            <a:r>
              <a:rPr lang="fr-CA" altLang="fr-FR" sz="1000" i="1" dirty="0" smtClean="0">
                <a:solidFill>
                  <a:srgbClr val="002060"/>
                </a:solidFill>
              </a:rPr>
              <a:t> </a:t>
            </a:r>
            <a:r>
              <a:rPr lang="fr-CA" altLang="fr-FR" sz="1000" i="1" dirty="0" err="1" smtClean="0">
                <a:solidFill>
                  <a:srgbClr val="002060"/>
                </a:solidFill>
              </a:rPr>
              <a:t>Organ</a:t>
            </a:r>
            <a:r>
              <a:rPr lang="fr-CA" altLang="fr-FR" sz="1000" dirty="0" smtClean="0">
                <a:solidFill>
                  <a:srgbClr val="002060"/>
                </a:solidFill>
              </a:rPr>
              <a:t>. 2004; 82(4): 251-8; 3. Steiner TJ</a:t>
            </a:r>
            <a:r>
              <a:rPr lang="fr-CA" altLang="fr-FR" sz="1000" i="1" dirty="0" smtClean="0">
                <a:solidFill>
                  <a:srgbClr val="002060"/>
                </a:solidFill>
              </a:rPr>
              <a:t> et al</a:t>
            </a:r>
            <a:r>
              <a:rPr lang="fr-CA" altLang="fr-FR" sz="1000" dirty="0" smtClean="0">
                <a:solidFill>
                  <a:srgbClr val="002060"/>
                </a:solidFill>
              </a:rPr>
              <a:t>. </a:t>
            </a:r>
            <a:r>
              <a:rPr lang="fr-CA" altLang="fr-FR" sz="1000" i="1" dirty="0" smtClean="0">
                <a:solidFill>
                  <a:srgbClr val="002060"/>
                </a:solidFill>
              </a:rPr>
              <a:t>J </a:t>
            </a:r>
            <a:r>
              <a:rPr lang="fr-CA" altLang="fr-FR" sz="1000" i="1" dirty="0" err="1" smtClean="0">
                <a:solidFill>
                  <a:srgbClr val="002060"/>
                </a:solidFill>
              </a:rPr>
              <a:t>Headache</a:t>
            </a:r>
            <a:r>
              <a:rPr lang="fr-CA" altLang="fr-FR" sz="1000" i="1" dirty="0" smtClean="0">
                <a:solidFill>
                  <a:srgbClr val="002060"/>
                </a:solidFill>
              </a:rPr>
              <a:t> Pain. </a:t>
            </a:r>
            <a:r>
              <a:rPr lang="fr-CA" altLang="fr-FR" sz="1000" dirty="0" smtClean="0">
                <a:solidFill>
                  <a:srgbClr val="002060"/>
                </a:solidFill>
              </a:rPr>
              <a:t>2013;14(1):1; 4. Stokes M </a:t>
            </a:r>
            <a:r>
              <a:rPr lang="fr-CA" altLang="fr-FR" sz="1000" i="1" dirty="0" smtClean="0">
                <a:solidFill>
                  <a:srgbClr val="002060"/>
                </a:solidFill>
              </a:rPr>
              <a:t>et al. </a:t>
            </a:r>
            <a:r>
              <a:rPr lang="fr-CA" altLang="fr-FR" sz="1000" i="1" dirty="0" err="1" smtClean="0">
                <a:solidFill>
                  <a:srgbClr val="002060"/>
                </a:solidFill>
              </a:rPr>
              <a:t>Headache</a:t>
            </a:r>
            <a:r>
              <a:rPr lang="fr-CA" altLang="fr-FR" sz="1000" dirty="0" smtClean="0">
                <a:solidFill>
                  <a:srgbClr val="002060"/>
                </a:solidFill>
              </a:rPr>
              <a:t>. 2011;51(7):1058-77; 5. </a:t>
            </a:r>
            <a:r>
              <a:rPr lang="fr-CA" altLang="fr-FR" sz="1000" dirty="0" err="1" smtClean="0">
                <a:solidFill>
                  <a:srgbClr val="002060"/>
                </a:solidFill>
              </a:rPr>
              <a:t>Bloudek</a:t>
            </a:r>
            <a:r>
              <a:rPr lang="fr-CA" altLang="fr-FR" sz="1000" dirty="0" smtClean="0">
                <a:solidFill>
                  <a:srgbClr val="002060"/>
                </a:solidFill>
              </a:rPr>
              <a:t> LM </a:t>
            </a:r>
            <a:r>
              <a:rPr lang="fr-CA" altLang="fr-FR" sz="1000" i="1" dirty="0" smtClean="0">
                <a:solidFill>
                  <a:srgbClr val="002060"/>
                </a:solidFill>
              </a:rPr>
              <a:t>et al. J </a:t>
            </a:r>
            <a:r>
              <a:rPr lang="fr-CA" altLang="fr-FR" sz="1000" i="1" dirty="0" err="1" smtClean="0">
                <a:solidFill>
                  <a:srgbClr val="002060"/>
                </a:solidFill>
              </a:rPr>
              <a:t>Headache</a:t>
            </a:r>
            <a:r>
              <a:rPr lang="fr-CA" altLang="fr-FR" sz="1000" i="1" dirty="0" smtClean="0">
                <a:solidFill>
                  <a:srgbClr val="002060"/>
                </a:solidFill>
              </a:rPr>
              <a:t> Pain.</a:t>
            </a:r>
            <a:r>
              <a:rPr lang="fr-CA" altLang="fr-FR" sz="1000" dirty="0" smtClean="0">
                <a:solidFill>
                  <a:srgbClr val="002060"/>
                </a:solidFill>
              </a:rPr>
              <a:t> 2012;13(5):361-78. </a:t>
            </a:r>
            <a:endParaRPr lang="fr-CA" altLang="fr-FR" sz="1000" dirty="0">
              <a:solidFill>
                <a:srgbClr val="002060"/>
              </a:solidFill>
            </a:endParaRPr>
          </a:p>
        </p:txBody>
      </p:sp>
      <p:sp>
        <p:nvSpPr>
          <p:cNvPr id="74755" name="Title 1"/>
          <p:cNvSpPr>
            <a:spLocks noGrp="1"/>
          </p:cNvSpPr>
          <p:nvPr>
            <p:ph type="title"/>
          </p:nvPr>
        </p:nvSpPr>
        <p:spPr>
          <a:xfrm>
            <a:off x="447675" y="254000"/>
            <a:ext cx="8229600" cy="1143000"/>
          </a:xfrm>
        </p:spPr>
        <p:txBody>
          <a:bodyPr>
            <a:normAutofit fontScale="90000"/>
          </a:bodyPr>
          <a:lstStyle/>
          <a:p>
            <a:r>
              <a:rPr lang="fr-CA" altLang="fr-FR" dirty="0" smtClean="0"/>
              <a:t>Impact économique de la migraine : Europe</a:t>
            </a:r>
            <a:endParaRPr altLang="fr-FR" dirty="0" smtClean="0"/>
          </a:p>
        </p:txBody>
      </p:sp>
      <p:pic>
        <p:nvPicPr>
          <p:cNvPr id="7475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3997" y="1484784"/>
            <a:ext cx="7004387" cy="4513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Chart 1"/>
          <p:cNvGraphicFramePr>
            <a:graphicFrameLocks/>
          </p:cNvGraphicFramePr>
          <p:nvPr/>
        </p:nvGraphicFramePr>
        <p:xfrm>
          <a:off x="200025" y="2009775"/>
          <a:ext cx="8816975" cy="4108450"/>
        </p:xfrm>
        <a:graphic>
          <a:graphicData uri="http://schemas.openxmlformats.org/presentationml/2006/ole">
            <mc:AlternateContent xmlns:mc="http://schemas.openxmlformats.org/markup-compatibility/2006">
              <mc:Choice xmlns:v="urn:schemas-microsoft-com:vml" Requires="v">
                <p:oleObj spid="_x0000_s75804" name="Worksheet" r:id="rId4" imgW="8820111" imgH="4105350" progId="Excel.Sheet.8">
                  <p:embed/>
                </p:oleObj>
              </mc:Choice>
              <mc:Fallback>
                <p:oleObj name="Worksheet" r:id="rId4" imgW="8820111" imgH="4105350" progId="Excel.Sheet.8">
                  <p:embed/>
                  <p:pic>
                    <p:nvPicPr>
                      <p:cNvPr id="0"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009775"/>
                        <a:ext cx="8816975" cy="410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a:xfrm>
            <a:off x="447675" y="254000"/>
            <a:ext cx="8229600" cy="1143000"/>
          </a:xfrm>
        </p:spPr>
        <p:txBody>
          <a:bodyPr>
            <a:normAutofit fontScale="90000"/>
          </a:bodyPr>
          <a:lstStyle/>
          <a:p>
            <a:pPr>
              <a:defRPr/>
            </a:pPr>
            <a:r>
              <a:rPr lang="fr-CA" smtClean="0"/>
              <a:t>Impact de la migraine sur la vie quotidienne du patient</a:t>
            </a:r>
            <a:endParaRPr lang="fr-CA"/>
          </a:p>
        </p:txBody>
      </p:sp>
      <p:sp>
        <p:nvSpPr>
          <p:cNvPr id="3" name="Rectangle 2"/>
          <p:cNvSpPr/>
          <p:nvPr/>
        </p:nvSpPr>
        <p:spPr>
          <a:xfrm>
            <a:off x="107950" y="6488113"/>
            <a:ext cx="4572000" cy="246062"/>
          </a:xfrm>
          <a:prstGeom prst="rect">
            <a:avLst/>
          </a:prstGeom>
        </p:spPr>
        <p:txBody>
          <a:bodyPr>
            <a:spAutoFit/>
          </a:bodyPr>
          <a:lstStyle/>
          <a:p>
            <a:pPr fontAlgn="auto">
              <a:spcBef>
                <a:spcPts val="0"/>
              </a:spcBef>
              <a:spcAft>
                <a:spcPts val="609"/>
              </a:spcAft>
              <a:defRPr/>
            </a:pPr>
            <a:r>
              <a:rPr lang="fr-CA" sz="1000" spc="-20" smtClean="0">
                <a:solidFill>
                  <a:schemeClr val="tx2"/>
                </a:solidFill>
                <a:latin typeface="+mn-lt"/>
                <a:cs typeface="+mn-cs"/>
              </a:rPr>
              <a:t>Lipton RB </a:t>
            </a:r>
            <a:r>
              <a:rPr lang="fr-CA" sz="1000" i="1" spc="-20" smtClean="0">
                <a:solidFill>
                  <a:schemeClr val="tx2"/>
                </a:solidFill>
                <a:latin typeface="+mn-lt"/>
                <a:cs typeface="+mn-cs"/>
              </a:rPr>
              <a:t>et al. Headache</a:t>
            </a:r>
            <a:r>
              <a:rPr lang="fr-CA" sz="1000" spc="-20" smtClean="0">
                <a:solidFill>
                  <a:schemeClr val="tx2"/>
                </a:solidFill>
                <a:latin typeface="+mn-lt"/>
                <a:cs typeface="+mn-cs"/>
              </a:rPr>
              <a:t>. 2001;41(7):646-57.</a:t>
            </a:r>
            <a:endParaRPr lang="fr-CA" sz="1000" spc="-2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663" y="1557338"/>
            <a:ext cx="8178800" cy="4801314"/>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Forte corrélation avec</a:t>
            </a:r>
            <a:r>
              <a:rPr lang="fr-CA" baseline="30000" dirty="0" smtClean="0">
                <a:solidFill>
                  <a:srgbClr val="002060"/>
                </a:solidFill>
                <a:latin typeface="Calibri"/>
                <a:cs typeface="+mn-cs"/>
              </a:rPr>
              <a:t>1</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L’anxiété</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La dépression</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Les troubles du sommeil</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Les troubles de la douleur chronique (fibromyalgie, douleur chronique du bas du dos, syndrome du côlon irritable)</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L’épilepsie</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Les vertiges</a:t>
            </a:r>
          </a:p>
          <a:p>
            <a:pPr marL="285750" indent="-285750" fontAlgn="auto">
              <a:spcBef>
                <a:spcPts val="0"/>
              </a:spcBef>
              <a:spcAft>
                <a:spcPts val="0"/>
              </a:spcAft>
              <a:buFont typeface="Arial" panose="020B0604020202020204" pitchFamily="34" charset="0"/>
              <a:buChar char="•"/>
              <a:defRPr/>
            </a:pPr>
            <a:endParaRPr lang="fr-CA" dirty="0" smtClean="0">
              <a:solidFill>
                <a:srgbClr val="002060"/>
              </a:solidFill>
              <a:latin typeface="Calibri"/>
              <a:cs typeface="+mn-cs"/>
            </a:endParaRP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La migraine avec aura, mais pas la migraine sans aura, est un facteur de risque d’AVC ischémique et de lésions cérébrales silencieuses sur l’IRM</a:t>
            </a:r>
            <a:r>
              <a:rPr lang="fr-CA" baseline="30000" dirty="0" smtClean="0">
                <a:solidFill>
                  <a:srgbClr val="002060"/>
                </a:solidFill>
                <a:latin typeface="Calibri"/>
                <a:cs typeface="+mn-cs"/>
              </a:rPr>
              <a:t>2</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En particulier chez les femmes souffrant de crises fréquentes</a:t>
            </a:r>
          </a:p>
          <a:p>
            <a:pPr marL="285750" indent="-285750" fontAlgn="auto">
              <a:spcBef>
                <a:spcPts val="0"/>
              </a:spcBef>
              <a:spcAft>
                <a:spcPts val="0"/>
              </a:spcAft>
              <a:buFont typeface="Arial" panose="020B0604020202020204" pitchFamily="34" charset="0"/>
              <a:buChar char="•"/>
              <a:defRPr/>
            </a:pPr>
            <a:endParaRPr lang="fr-CA" dirty="0" smtClean="0">
              <a:solidFill>
                <a:srgbClr val="002060"/>
              </a:solidFill>
              <a:latin typeface="Calibri"/>
              <a:cs typeface="+mn-cs"/>
            </a:endParaRP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Anxiété dans l’enfance</a:t>
            </a:r>
            <a:r>
              <a:rPr lang="fr-CA" baseline="30000" dirty="0" smtClean="0">
                <a:solidFill>
                  <a:srgbClr val="002060"/>
                </a:solidFill>
                <a:latin typeface="Calibri"/>
                <a:cs typeface="+mn-cs"/>
              </a:rPr>
              <a:t>3</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cs typeface="+mn-cs"/>
              </a:rPr>
              <a:t>Antécédents d’abus dans l’enfance</a:t>
            </a:r>
            <a:r>
              <a:rPr lang="fr-CA" baseline="30000" dirty="0" smtClean="0">
                <a:solidFill>
                  <a:srgbClr val="002060"/>
                </a:solidFill>
                <a:latin typeface="Calibri"/>
                <a:cs typeface="+mn-cs"/>
              </a:rPr>
              <a:t>4,5</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Calibri"/>
              </a:rPr>
              <a:t>Antécédents de mal des transports dans l’enfance</a:t>
            </a:r>
            <a:r>
              <a:rPr lang="fr-CA" baseline="30000" dirty="0" smtClean="0">
                <a:solidFill>
                  <a:srgbClr val="002060"/>
                </a:solidFill>
                <a:latin typeface="Calibri"/>
                <a:cs typeface="+mn-cs"/>
              </a:rPr>
              <a:t>6,7</a:t>
            </a:r>
          </a:p>
          <a:p>
            <a:pPr marL="285750" indent="-285750" fontAlgn="auto">
              <a:spcBef>
                <a:spcPts val="0"/>
              </a:spcBef>
              <a:spcAft>
                <a:spcPts val="0"/>
              </a:spcAft>
              <a:buFont typeface="Arial" panose="020B0604020202020204" pitchFamily="34" charset="0"/>
              <a:buChar char="•"/>
              <a:defRPr/>
            </a:pPr>
            <a:endParaRPr lang="fr-CA" dirty="0">
              <a:solidFill>
                <a:srgbClr val="002060"/>
              </a:solidFill>
              <a:latin typeface="Calibri"/>
              <a:cs typeface="+mn-cs"/>
            </a:endParaRPr>
          </a:p>
        </p:txBody>
      </p:sp>
      <p:sp>
        <p:nvSpPr>
          <p:cNvPr id="4" name="TextBox 3"/>
          <p:cNvSpPr txBox="1"/>
          <p:nvPr/>
        </p:nvSpPr>
        <p:spPr>
          <a:xfrm>
            <a:off x="15875" y="6330950"/>
            <a:ext cx="9093200" cy="554038"/>
          </a:xfrm>
          <a:prstGeom prst="rect">
            <a:avLst/>
          </a:prstGeom>
          <a:noFill/>
        </p:spPr>
        <p:txBody>
          <a:bodyPr>
            <a:spAutoFit/>
          </a:bodyPr>
          <a:lstStyle/>
          <a:p>
            <a:pPr>
              <a:defRPr/>
            </a:pPr>
            <a:r>
              <a:rPr lang="fr-CA" sz="1000" smtClean="0">
                <a:solidFill>
                  <a:schemeClr val="tx2"/>
                </a:solidFill>
                <a:latin typeface="Calibri"/>
                <a:cs typeface="+mn-cs"/>
              </a:rPr>
              <a:t>1. IASP Fact Sheet – Epidemiology of Headache 2012; </a:t>
            </a:r>
            <a:r>
              <a:rPr lang="fr-CA" sz="1000" smtClean="0">
                <a:solidFill>
                  <a:schemeClr val="tx2"/>
                </a:solidFill>
              </a:rPr>
              <a:t>Goodwin RD </a:t>
            </a:r>
            <a:r>
              <a:rPr lang="fr-CA" sz="1000" i="1" smtClean="0">
                <a:solidFill>
                  <a:schemeClr val="tx2"/>
                </a:solidFill>
              </a:rPr>
              <a:t>et al.</a:t>
            </a:r>
            <a:r>
              <a:rPr lang="fr-CA" sz="1000" smtClean="0">
                <a:solidFill>
                  <a:schemeClr val="tx2"/>
                </a:solidFill>
              </a:rPr>
              <a:t> </a:t>
            </a:r>
            <a:r>
              <a:rPr lang="fr-CA" sz="1000" i="1" smtClean="0">
                <a:solidFill>
                  <a:schemeClr val="tx2"/>
                </a:solidFill>
              </a:rPr>
              <a:t>Am J Public Health</a:t>
            </a:r>
            <a:r>
              <a:rPr lang="fr-CA" sz="1000" smtClean="0">
                <a:solidFill>
                  <a:schemeClr val="tx2"/>
                </a:solidFill>
              </a:rPr>
              <a:t>. 2003;93:1065-7; 2. Antonaci F </a:t>
            </a:r>
            <a:r>
              <a:rPr lang="fr-CA" sz="1000" i="1" smtClean="0">
                <a:solidFill>
                  <a:schemeClr val="tx2"/>
                </a:solidFill>
              </a:rPr>
              <a:t>et al</a:t>
            </a:r>
            <a:r>
              <a:rPr lang="fr-CA" sz="1000" smtClean="0">
                <a:solidFill>
                  <a:schemeClr val="tx2"/>
                </a:solidFill>
              </a:rPr>
              <a:t>. </a:t>
            </a:r>
            <a:r>
              <a:rPr lang="fr-CA" sz="1000" i="1" smtClean="0">
                <a:solidFill>
                  <a:schemeClr val="tx2"/>
                </a:solidFill>
              </a:rPr>
              <a:t>J Headache Pain</a:t>
            </a:r>
            <a:r>
              <a:rPr lang="fr-CA" sz="1000" smtClean="0">
                <a:solidFill>
                  <a:schemeClr val="tx2"/>
                </a:solidFill>
              </a:rPr>
              <a:t>. 2011;12:115-25; 3. Braccili T </a:t>
            </a:r>
            <a:r>
              <a:rPr lang="fr-CA" sz="1000" i="1" smtClean="0">
                <a:solidFill>
                  <a:schemeClr val="tx2"/>
                </a:solidFill>
              </a:rPr>
              <a:t>et al. Eur Rev Med Pharmacol Sci.</a:t>
            </a:r>
            <a:r>
              <a:rPr lang="fr-CA" sz="1000" smtClean="0">
                <a:solidFill>
                  <a:schemeClr val="tx2"/>
                </a:solidFill>
              </a:rPr>
              <a:t> 1999;3:37-9; 4. Tietjen GE </a:t>
            </a:r>
            <a:r>
              <a:rPr lang="fr-CA" sz="1000" i="1" smtClean="0">
                <a:solidFill>
                  <a:schemeClr val="tx2"/>
                </a:solidFill>
              </a:rPr>
              <a:t>et al. Headache.</a:t>
            </a:r>
            <a:r>
              <a:rPr lang="fr-CA" sz="1000" smtClean="0">
                <a:solidFill>
                  <a:schemeClr val="tx2"/>
                </a:solidFill>
              </a:rPr>
              <a:t> 2010;50:20-31; 5. Tietjen GE </a:t>
            </a:r>
            <a:r>
              <a:rPr lang="fr-CA" sz="1000" i="1" smtClean="0">
                <a:solidFill>
                  <a:schemeClr val="tx2"/>
                </a:solidFill>
              </a:rPr>
              <a:t>et al</a:t>
            </a:r>
            <a:r>
              <a:rPr lang="fr-CA" sz="1000" smtClean="0">
                <a:solidFill>
                  <a:schemeClr val="tx2"/>
                </a:solidFill>
              </a:rPr>
              <a:t>. </a:t>
            </a:r>
            <a:r>
              <a:rPr lang="fr-CA" sz="1000" i="1" smtClean="0">
                <a:solidFill>
                  <a:schemeClr val="tx2"/>
                </a:solidFill>
              </a:rPr>
              <a:t>Headache.</a:t>
            </a:r>
            <a:r>
              <a:rPr lang="fr-CA" sz="1000" smtClean="0">
                <a:solidFill>
                  <a:schemeClr val="tx2"/>
                </a:solidFill>
              </a:rPr>
              <a:t> 2010;50:32-41; 6. Cuomo-Granston A, Drummond PD. </a:t>
            </a:r>
            <a:r>
              <a:rPr lang="fr-CA" sz="1000" i="1" smtClean="0">
                <a:solidFill>
                  <a:schemeClr val="tx2"/>
                </a:solidFill>
              </a:rPr>
              <a:t>Prog Neurobiol.</a:t>
            </a:r>
            <a:r>
              <a:rPr lang="fr-CA" sz="1000" smtClean="0">
                <a:solidFill>
                  <a:schemeClr val="tx2"/>
                </a:solidFill>
              </a:rPr>
              <a:t> 2010;91:300-12; 7. Jan MM. </a:t>
            </a:r>
            <a:r>
              <a:rPr lang="fr-CA" sz="1000" i="1" smtClean="0">
                <a:solidFill>
                  <a:schemeClr val="tx2"/>
                </a:solidFill>
              </a:rPr>
              <a:t>J Paediatr Child Health</a:t>
            </a:r>
            <a:r>
              <a:rPr lang="fr-CA" sz="1000" smtClean="0">
                <a:solidFill>
                  <a:schemeClr val="tx2"/>
                </a:solidFill>
              </a:rPr>
              <a:t>. 1998;34:483-4.</a:t>
            </a:r>
            <a:endParaRPr lang="fr-CA" sz="1000">
              <a:solidFill>
                <a:schemeClr val="tx2"/>
              </a:solidFill>
              <a:latin typeface="Calibri"/>
              <a:cs typeface="+mn-cs"/>
            </a:endParaRPr>
          </a:p>
        </p:txBody>
      </p:sp>
      <p:sp>
        <p:nvSpPr>
          <p:cNvPr id="76804" name="Title 4"/>
          <p:cNvSpPr>
            <a:spLocks noGrp="1"/>
          </p:cNvSpPr>
          <p:nvPr>
            <p:ph type="title"/>
          </p:nvPr>
        </p:nvSpPr>
        <p:spPr>
          <a:xfrm>
            <a:off x="447675" y="254000"/>
            <a:ext cx="8229600" cy="1143000"/>
          </a:xfrm>
        </p:spPr>
        <p:txBody>
          <a:bodyPr/>
          <a:lstStyle/>
          <a:p>
            <a:r>
              <a:rPr lang="fr-CA" altLang="en-US" smtClean="0"/>
              <a:t>Comorbidités de la migraine </a:t>
            </a:r>
          </a:p>
        </p:txBody>
      </p:sp>
      <p:sp>
        <p:nvSpPr>
          <p:cNvPr id="6" name="Right Brace 5"/>
          <p:cNvSpPr/>
          <p:nvPr/>
        </p:nvSpPr>
        <p:spPr>
          <a:xfrm>
            <a:off x="5436096" y="5157192"/>
            <a:ext cx="504825" cy="1008062"/>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76806" name="TextBox 6"/>
          <p:cNvSpPr txBox="1">
            <a:spLocks noChangeArrowheads="1"/>
          </p:cNvSpPr>
          <p:nvPr/>
        </p:nvSpPr>
        <p:spPr bwMode="auto">
          <a:xfrm>
            <a:off x="5724128" y="5301208"/>
            <a:ext cx="2952750" cy="646331"/>
          </a:xfrm>
          <a:prstGeom prst="rect">
            <a:avLst/>
          </a:prstGeom>
          <a:noFill/>
          <a:ln w="9525">
            <a:noFill/>
            <a:miter lim="800000"/>
            <a:headEnd/>
            <a:tailEnd/>
          </a:ln>
        </p:spPr>
        <p:txBody>
          <a:bodyPr>
            <a:spAutoFit/>
          </a:bodyPr>
          <a:lstStyle/>
          <a:p>
            <a:r>
              <a:rPr lang="fr-CA" altLang="en-US" smtClean="0">
                <a:solidFill>
                  <a:srgbClr val="002060"/>
                </a:solidFill>
              </a:rPr>
              <a:t>Associés au développement de céphalées à l’âge adulte</a:t>
            </a:r>
            <a:endParaRPr lang="fr-CA" altLang="en-US">
              <a:solidFill>
                <a:srgbClr val="00206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flipH="1">
            <a:off x="1547813" y="3186113"/>
            <a:ext cx="6337300" cy="584200"/>
          </a:xfrm>
          <a:prstGeom prst="rect">
            <a:avLst/>
          </a:prstGeom>
          <a:noFill/>
          <a:ln w="9525">
            <a:noFill/>
            <a:miter lim="800000"/>
            <a:headEnd/>
            <a:tailEnd/>
          </a:ln>
        </p:spPr>
        <p:txBody>
          <a:bodyPr>
            <a:spAutoFit/>
          </a:bodyPr>
          <a:lstStyle/>
          <a:p>
            <a:pPr algn="ctr"/>
            <a:r>
              <a:rPr lang="fr-CA" altLang="fr-FR" sz="3200" b="1" smtClean="0">
                <a:solidFill>
                  <a:srgbClr val="002060"/>
                </a:solidFill>
              </a:rPr>
              <a:t>Soulagement de la migraine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457200" y="274638"/>
            <a:ext cx="8229600" cy="1143000"/>
          </a:xfrm>
        </p:spPr>
        <p:txBody>
          <a:bodyPr/>
          <a:lstStyle/>
          <a:p>
            <a:pPr>
              <a:lnSpc>
                <a:spcPct val="85000"/>
              </a:lnSpc>
            </a:pPr>
            <a:r>
              <a:rPr lang="fr-CA" altLang="fr-FR" smtClean="0"/>
              <a:t>Question à débattre</a:t>
            </a:r>
          </a:p>
        </p:txBody>
      </p:sp>
      <p:pic>
        <p:nvPicPr>
          <p:cNvPr id="5" name="Picture 4"/>
          <p:cNvPicPr>
            <a:picLocks noChangeAspect="1"/>
          </p:cNvPicPr>
          <p:nvPr/>
        </p:nvPicPr>
        <p:blipFill>
          <a:blip r:embed="rId3" cstate="print"/>
          <a:srcRect t="8398" b="11177"/>
          <a:stretch>
            <a:fillRect/>
          </a:stretch>
        </p:blipFill>
        <p:spPr bwMode="auto">
          <a:xfrm>
            <a:off x="1436688" y="1146175"/>
            <a:ext cx="6256337" cy="5030788"/>
          </a:xfrm>
          <a:prstGeom prst="rect">
            <a:avLst/>
          </a:prstGeom>
          <a:noFill/>
          <a:ln w="9525">
            <a:noFill/>
            <a:miter lim="800000"/>
            <a:headEnd/>
            <a:tailEnd/>
          </a:ln>
        </p:spPr>
      </p:pic>
      <p:sp>
        <p:nvSpPr>
          <p:cNvPr id="7" name="Rounded Rectangle 6"/>
          <p:cNvSpPr/>
          <p:nvPr/>
        </p:nvSpPr>
        <p:spPr>
          <a:xfrm>
            <a:off x="1327150" y="2311400"/>
            <a:ext cx="6488113" cy="287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accent5"/>
              </a:buClr>
              <a:buFont typeface="Arial" pitchFamily="34" charset="0"/>
              <a:buNone/>
              <a:defRPr/>
            </a:pPr>
            <a:r>
              <a:rPr lang="fr-CA" sz="3200" b="1" cap="small" smtClean="0">
                <a:solidFill>
                  <a:srgbClr val="5F9127"/>
                </a:solidFill>
              </a:rPr>
              <a:t>COMMENT TRAITEZ-VOUS LA MIGRAINE?</a:t>
            </a:r>
            <a:endParaRPr lang="fr-CA" sz="3200" b="1" cap="small">
              <a:solidFill>
                <a:srgbClr val="5F9127"/>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7675" y="254000"/>
            <a:ext cx="8229600" cy="1143000"/>
          </a:xfrm>
        </p:spPr>
        <p:txBody>
          <a:bodyPr>
            <a:normAutofit/>
          </a:bodyPr>
          <a:lstStyle/>
          <a:p>
            <a:r>
              <a:rPr lang="fr-CA" altLang="en-US" sz="3200" smtClean="0"/>
              <a:t>ICHD-3, Classification internationale des céphalées (3</a:t>
            </a:r>
            <a:r>
              <a:rPr lang="fr-CA" altLang="en-US" sz="3200" baseline="30000" smtClean="0"/>
              <a:t>e</a:t>
            </a:r>
            <a:r>
              <a:rPr lang="fr-CA" altLang="en-US" sz="3200" smtClean="0"/>
              <a:t> édition, version bêta)</a:t>
            </a:r>
          </a:p>
        </p:txBody>
      </p:sp>
      <p:sp>
        <p:nvSpPr>
          <p:cNvPr id="33795" name="Rectangle 5"/>
          <p:cNvSpPr>
            <a:spLocks noChangeArrowheads="1"/>
          </p:cNvSpPr>
          <p:nvPr/>
        </p:nvSpPr>
        <p:spPr bwMode="auto">
          <a:xfrm>
            <a:off x="17463" y="6457950"/>
            <a:ext cx="8731250" cy="400050"/>
          </a:xfrm>
          <a:prstGeom prst="rect">
            <a:avLst/>
          </a:prstGeom>
          <a:noFill/>
          <a:ln w="9525">
            <a:noFill/>
            <a:miter lim="800000"/>
            <a:headEnd/>
            <a:tailEnd/>
          </a:ln>
        </p:spPr>
        <p:txBody>
          <a:bodyPr>
            <a:spAutoFit/>
          </a:bodyPr>
          <a:lstStyle/>
          <a:p>
            <a:r>
              <a:rPr lang="fr-CA" altLang="fr-FR" sz="1000" smtClean="0">
                <a:solidFill>
                  <a:srgbClr val="002060"/>
                </a:solidFill>
              </a:rPr>
              <a:t>ICHD = International Classification of Headache Disorders (classification internationale des céphalées)</a:t>
            </a:r>
          </a:p>
          <a:p>
            <a:r>
              <a:rPr lang="fr-CA" altLang="fr-FR" sz="1000" smtClean="0">
                <a:solidFill>
                  <a:srgbClr val="002060"/>
                </a:solidFill>
              </a:rPr>
              <a:t>Comité de classification des céphalées de l’International Headache Society (IHS). </a:t>
            </a:r>
            <a:r>
              <a:rPr lang="fr-CA" altLang="fr-FR" sz="1000" i="1" smtClean="0">
                <a:solidFill>
                  <a:srgbClr val="002060"/>
                </a:solidFill>
              </a:rPr>
              <a:t>Cephalalgia</a:t>
            </a:r>
            <a:r>
              <a:rPr lang="fr-CA" altLang="fr-FR" sz="1000" smtClean="0">
                <a:solidFill>
                  <a:srgbClr val="002060"/>
                </a:solidFill>
              </a:rPr>
              <a:t>. 2013;33(9):629-808.</a:t>
            </a:r>
            <a:endParaRPr lang="fr-CA" altLang="fr-FR" sz="1000">
              <a:solidFill>
                <a:srgbClr val="002060"/>
              </a:solidFill>
            </a:endParaRPr>
          </a:p>
        </p:txBody>
      </p:sp>
      <p:graphicFrame>
        <p:nvGraphicFramePr>
          <p:cNvPr id="7" name="Table 6"/>
          <p:cNvGraphicFramePr>
            <a:graphicFrameLocks noGrp="1"/>
          </p:cNvGraphicFramePr>
          <p:nvPr/>
        </p:nvGraphicFramePr>
        <p:xfrm>
          <a:off x="539750" y="1628775"/>
          <a:ext cx="8064500" cy="4587874"/>
        </p:xfrm>
        <a:graphic>
          <a:graphicData uri="http://schemas.openxmlformats.org/drawingml/2006/table">
            <a:tbl>
              <a:tblPr firstRow="1" bandRow="1">
                <a:tableStyleId>{5C22544A-7EE6-4342-B048-85BDC9FD1C3A}</a:tableStyleId>
              </a:tblPr>
              <a:tblGrid>
                <a:gridCol w="8064500"/>
              </a:tblGrid>
              <a:tr h="370891">
                <a:tc>
                  <a:txBody>
                    <a:bodyPr/>
                    <a:lstStyle/>
                    <a:p>
                      <a:r>
                        <a:rPr lang="fr-CA" sz="1400" noProof="0" dirty="0" smtClean="0"/>
                        <a:t>1</a:t>
                      </a:r>
                      <a:r>
                        <a:rPr lang="fr-CA" sz="1400" baseline="30000" noProof="0" dirty="0" smtClean="0"/>
                        <a:t>e</a:t>
                      </a:r>
                      <a:r>
                        <a:rPr lang="fr-CA" sz="1400" noProof="0" dirty="0" smtClean="0"/>
                        <a:t> partie :  les</a:t>
                      </a:r>
                      <a:r>
                        <a:rPr lang="fr-CA" sz="1400" baseline="0" noProof="0" dirty="0" smtClean="0"/>
                        <a:t> céphalées primaires</a:t>
                      </a:r>
                      <a:endParaRPr lang="fr-CA" sz="1400" noProof="0" dirty="0"/>
                    </a:p>
                  </a:txBody>
                  <a:tcPr marL="91436" marR="91436" marT="45726" marB="45726" anchor="ctr">
                    <a:solidFill>
                      <a:srgbClr val="002060"/>
                    </a:solidFill>
                  </a:tcPr>
                </a:tc>
              </a:tr>
              <a:tr h="945011">
                <a:tc>
                  <a:txBody>
                    <a:bodyPr/>
                    <a:lstStyle/>
                    <a:p>
                      <a:pPr marL="342900" indent="-342900">
                        <a:buAutoNum type="arabicPeriod"/>
                      </a:pPr>
                      <a:r>
                        <a:rPr lang="fr-CA" sz="1400" noProof="0" dirty="0" smtClean="0">
                          <a:solidFill>
                            <a:srgbClr val="002060"/>
                          </a:solidFill>
                        </a:rPr>
                        <a:t>Migraine</a:t>
                      </a:r>
                    </a:p>
                    <a:p>
                      <a:pPr marL="342900" indent="-342900">
                        <a:buAutoNum type="arabicPeriod"/>
                      </a:pPr>
                      <a:r>
                        <a:rPr lang="fr-CA" sz="1400" noProof="0" dirty="0" smtClean="0">
                          <a:solidFill>
                            <a:srgbClr val="002060"/>
                          </a:solidFill>
                        </a:rPr>
                        <a:t>Céphalée de tension</a:t>
                      </a:r>
                      <a:endParaRPr lang="fr-CA" sz="1400" baseline="0" noProof="0" dirty="0" smtClean="0">
                        <a:solidFill>
                          <a:srgbClr val="002060"/>
                        </a:solidFill>
                      </a:endParaRPr>
                    </a:p>
                    <a:p>
                      <a:pPr marL="342900" indent="-342900">
                        <a:buAutoNum type="arabicPeriod"/>
                      </a:pPr>
                      <a:r>
                        <a:rPr lang="fr-CA" sz="1400" baseline="0" noProof="0" dirty="0" smtClean="0">
                          <a:solidFill>
                            <a:srgbClr val="002060"/>
                          </a:solidFill>
                        </a:rPr>
                        <a:t>Céphalées </a:t>
                      </a:r>
                      <a:r>
                        <a:rPr lang="fr-CA" sz="1400" baseline="0" noProof="0" dirty="0" err="1" smtClean="0">
                          <a:solidFill>
                            <a:srgbClr val="002060"/>
                          </a:solidFill>
                        </a:rPr>
                        <a:t>trigéminales</a:t>
                      </a:r>
                      <a:r>
                        <a:rPr lang="fr-CA" sz="1400" baseline="0" noProof="0" dirty="0" smtClean="0">
                          <a:solidFill>
                            <a:srgbClr val="002060"/>
                          </a:solidFill>
                        </a:rPr>
                        <a:t> autonomes </a:t>
                      </a:r>
                    </a:p>
                    <a:p>
                      <a:pPr marL="342900" indent="-342900">
                        <a:buAutoNum type="arabicPeriod"/>
                      </a:pPr>
                      <a:r>
                        <a:rPr lang="fr-CA" sz="1400" baseline="0" noProof="0" dirty="0" smtClean="0">
                          <a:solidFill>
                            <a:srgbClr val="002060"/>
                          </a:solidFill>
                        </a:rPr>
                        <a:t>Autres troubles liés aux céphalées primaires</a:t>
                      </a:r>
                      <a:endParaRPr lang="fr-CA" sz="1400" noProof="0" dirty="0">
                        <a:solidFill>
                          <a:srgbClr val="002060"/>
                        </a:solidFill>
                      </a:endParaRPr>
                    </a:p>
                  </a:txBody>
                  <a:tcPr marL="91436" marR="91436" marT="45726" marB="45726" anchor="ctr"/>
                </a:tc>
              </a:tr>
              <a:tr h="370891">
                <a:tc>
                  <a:txBody>
                    <a:bodyPr/>
                    <a:lstStyle/>
                    <a:p>
                      <a:pPr marL="0" algn="l" defTabSz="914400" rtl="0" eaLnBrk="1" latinLnBrk="0" hangingPunct="1"/>
                      <a:r>
                        <a:rPr lang="fr-CA" sz="1400" b="1" kern="1200" noProof="0" dirty="0" smtClean="0">
                          <a:solidFill>
                            <a:schemeClr val="lt1"/>
                          </a:solidFill>
                          <a:latin typeface="+mn-lt"/>
                          <a:ea typeface="+mn-ea"/>
                          <a:cs typeface="+mn-cs"/>
                        </a:rPr>
                        <a:t>2</a:t>
                      </a:r>
                      <a:r>
                        <a:rPr lang="fr-CA" sz="1400" b="1" kern="1200" baseline="30000" noProof="0" dirty="0" smtClean="0">
                          <a:solidFill>
                            <a:schemeClr val="lt1"/>
                          </a:solidFill>
                          <a:latin typeface="+mn-lt"/>
                          <a:ea typeface="+mn-ea"/>
                          <a:cs typeface="+mn-cs"/>
                        </a:rPr>
                        <a:t>e</a:t>
                      </a:r>
                      <a:r>
                        <a:rPr lang="fr-CA" sz="1400" b="1" kern="1200" noProof="0" dirty="0" smtClean="0">
                          <a:solidFill>
                            <a:schemeClr val="lt1"/>
                          </a:solidFill>
                          <a:latin typeface="+mn-lt"/>
                          <a:ea typeface="+mn-ea"/>
                          <a:cs typeface="+mn-cs"/>
                        </a:rPr>
                        <a:t> partie : les céphalées secondaires</a:t>
                      </a:r>
                      <a:endParaRPr lang="fr-CA" sz="1400" b="1" kern="1200" noProof="0" dirty="0">
                        <a:solidFill>
                          <a:schemeClr val="lt1"/>
                        </a:solidFill>
                        <a:latin typeface="+mn-lt"/>
                        <a:ea typeface="+mn-ea"/>
                        <a:cs typeface="+mn-cs"/>
                      </a:endParaRPr>
                    </a:p>
                  </a:txBody>
                  <a:tcPr marL="91436" marR="91436" marT="45726" marB="45726" anchor="ctr">
                    <a:solidFill>
                      <a:srgbClr val="002060"/>
                    </a:solidFill>
                  </a:tcPr>
                </a:tc>
              </a:tr>
              <a:tr h="2011958">
                <a:tc>
                  <a:txBody>
                    <a:bodyPr/>
                    <a:lstStyle/>
                    <a:p>
                      <a:pPr marL="342900" indent="-342900" algn="l" defTabSz="914400" rtl="0" eaLnBrk="1" latinLnBrk="0" hangingPunct="1">
                        <a:buFont typeface="+mj-lt"/>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 traumatisme ou une blessure au niveau de la tête et/ou du cou</a:t>
                      </a:r>
                      <a:endParaRPr lang="fr-CA" sz="1400" kern="1200" noProof="0" dirty="0" smtClean="0">
                        <a:solidFill>
                          <a:srgbClr val="002060"/>
                        </a:solidFill>
                        <a:latin typeface="+mn-lt"/>
                        <a:ea typeface="+mn-ea"/>
                        <a:cs typeface="+mn-cs"/>
                      </a:endParaRP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 trouble vasculaire </a:t>
                      </a:r>
                      <a:r>
                        <a:rPr lang="fr-CA" sz="1400" kern="1200" noProof="0" dirty="0" smtClean="0">
                          <a:solidFill>
                            <a:srgbClr val="002060"/>
                          </a:solidFill>
                          <a:latin typeface="+mn-lt"/>
                          <a:ea typeface="+mn-ea"/>
                          <a:cs typeface="+mn-cs"/>
                        </a:rPr>
                        <a:t>crânien ou cervical </a:t>
                      </a: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 trouble intracrânien non-vasculaire</a:t>
                      </a:r>
                      <a:endParaRPr lang="fr-CA" sz="1400" kern="1200" noProof="0" dirty="0" smtClean="0">
                        <a:solidFill>
                          <a:srgbClr val="002060"/>
                        </a:solidFill>
                        <a:latin typeface="+mn-lt"/>
                        <a:ea typeface="+mn-ea"/>
                        <a:cs typeface="+mn-cs"/>
                      </a:endParaRP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une</a:t>
                      </a:r>
                      <a:r>
                        <a:rPr lang="fr-CA" sz="1400" kern="1200" noProof="0" dirty="0" smtClean="0">
                          <a:solidFill>
                            <a:srgbClr val="002060"/>
                          </a:solidFill>
                          <a:latin typeface="+mn-lt"/>
                          <a:ea typeface="+mn-ea"/>
                          <a:cs typeface="+mn-cs"/>
                        </a:rPr>
                        <a:t> substance ou</a:t>
                      </a:r>
                      <a:r>
                        <a:rPr lang="fr-CA" sz="1400" kern="1200" baseline="0" noProof="0" dirty="0" smtClean="0">
                          <a:solidFill>
                            <a:srgbClr val="002060"/>
                          </a:solidFill>
                          <a:latin typeface="+mn-lt"/>
                          <a:ea typeface="+mn-ea"/>
                          <a:cs typeface="+mn-cs"/>
                        </a:rPr>
                        <a:t> son retrait</a:t>
                      </a:r>
                      <a:endParaRPr lang="fr-CA" sz="1400" kern="1200" noProof="0" dirty="0" smtClean="0">
                        <a:solidFill>
                          <a:srgbClr val="002060"/>
                        </a:solidFill>
                        <a:latin typeface="+mn-lt"/>
                        <a:ea typeface="+mn-ea"/>
                        <a:cs typeface="+mn-cs"/>
                      </a:endParaRP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une i</a:t>
                      </a:r>
                      <a:r>
                        <a:rPr lang="fr-CA" sz="1400" kern="1200" noProof="0" dirty="0" smtClean="0">
                          <a:solidFill>
                            <a:srgbClr val="002060"/>
                          </a:solidFill>
                          <a:latin typeface="+mn-lt"/>
                          <a:ea typeface="+mn-ea"/>
                          <a:cs typeface="+mn-cs"/>
                        </a:rPr>
                        <a:t>nfection</a:t>
                      </a: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a:t>
                      </a:r>
                      <a:r>
                        <a:rPr lang="fr-CA" sz="1400" kern="1200" baseline="0" noProof="0" dirty="0" smtClean="0">
                          <a:solidFill>
                            <a:srgbClr val="002060"/>
                          </a:solidFill>
                          <a:latin typeface="+mn-lt"/>
                          <a:ea typeface="+mn-ea"/>
                          <a:cs typeface="+mn-cs"/>
                        </a:rPr>
                        <a:t> attribuée à un trouble de l’homéostasie</a:t>
                      </a:r>
                      <a:endParaRPr lang="fr-CA" sz="1400" kern="1200" noProof="0" dirty="0" smtClean="0">
                        <a:solidFill>
                          <a:srgbClr val="002060"/>
                        </a:solidFill>
                        <a:latin typeface="+mn-lt"/>
                        <a:ea typeface="+mn-ea"/>
                        <a:cs typeface="+mn-cs"/>
                      </a:endParaRPr>
                    </a:p>
                    <a:p>
                      <a:pPr marL="342900" indent="-342900" algn="l" defTabSz="914400" rtl="0" eaLnBrk="1" latinLnBrk="0" hangingPunct="1">
                        <a:buAutoNum type="arabicPeriod" startAt="5"/>
                      </a:pPr>
                      <a:r>
                        <a:rPr lang="fr-CA" sz="1400" kern="1200" noProof="0" dirty="0" smtClean="0">
                          <a:solidFill>
                            <a:srgbClr val="002060"/>
                          </a:solidFill>
                          <a:latin typeface="+mn-lt"/>
                          <a:ea typeface="+mn-ea"/>
                          <a:cs typeface="+mn-cs"/>
                        </a:rPr>
                        <a:t>Céphalée ou douleur faciale</a:t>
                      </a:r>
                      <a:r>
                        <a:rPr lang="fr-CA" sz="1400" kern="1200" baseline="0" noProof="0" dirty="0" smtClean="0">
                          <a:solidFill>
                            <a:srgbClr val="002060"/>
                          </a:solidFill>
                          <a:latin typeface="+mn-lt"/>
                          <a:ea typeface="+mn-ea"/>
                          <a:cs typeface="+mn-cs"/>
                        </a:rPr>
                        <a:t> attribuée à un trouble du crâne, du cou, des yeux, des oreilles, du nez, des sinus, des dents, de la bouche ou d’une autre structure faciale ou cervicale</a:t>
                      </a:r>
                    </a:p>
                    <a:p>
                      <a:pPr marL="342900" indent="-342900" algn="l" defTabSz="914400" rtl="0" eaLnBrk="1" latinLnBrk="0" hangingPunct="1">
                        <a:buAutoNum type="arabicPeriod" startAt="5"/>
                      </a:pPr>
                      <a:r>
                        <a:rPr lang="fr-CA" sz="1400" kern="1200" baseline="0" noProof="0" dirty="0" smtClean="0">
                          <a:solidFill>
                            <a:srgbClr val="002060"/>
                          </a:solidFill>
                          <a:latin typeface="+mn-lt"/>
                          <a:ea typeface="+mn-ea"/>
                          <a:cs typeface="+mn-cs"/>
                        </a:rPr>
                        <a:t>Céphalée attribuée à un trouble psychiatrique</a:t>
                      </a:r>
                      <a:endParaRPr lang="fr-CA" sz="1400" kern="1200" noProof="0" dirty="0" smtClean="0">
                        <a:solidFill>
                          <a:srgbClr val="002060"/>
                        </a:solidFill>
                        <a:latin typeface="+mn-lt"/>
                        <a:ea typeface="+mn-ea"/>
                        <a:cs typeface="+mn-cs"/>
                      </a:endParaRPr>
                    </a:p>
                  </a:txBody>
                  <a:tcPr marL="91436" marR="91436" marT="45726" marB="45726" anchor="ctr"/>
                </a:tc>
              </a:tr>
              <a:tr h="370891">
                <a:tc>
                  <a:txBody>
                    <a:bodyPr/>
                    <a:lstStyle/>
                    <a:p>
                      <a:pPr marL="0" algn="l" defTabSz="914400" rtl="0" eaLnBrk="1" latinLnBrk="0" hangingPunct="1"/>
                      <a:r>
                        <a:rPr lang="fr-CA" sz="1400" b="1" kern="1200" noProof="0" dirty="0" smtClean="0">
                          <a:solidFill>
                            <a:schemeClr val="lt1"/>
                          </a:solidFill>
                          <a:latin typeface="+mn-lt"/>
                          <a:ea typeface="+mn-ea"/>
                          <a:cs typeface="+mn-cs"/>
                        </a:rPr>
                        <a:t>3</a:t>
                      </a:r>
                      <a:r>
                        <a:rPr lang="fr-CA" sz="1400" b="1" kern="1200" baseline="30000" noProof="0" dirty="0" smtClean="0">
                          <a:solidFill>
                            <a:schemeClr val="lt1"/>
                          </a:solidFill>
                          <a:latin typeface="+mn-lt"/>
                          <a:ea typeface="+mn-ea"/>
                          <a:cs typeface="+mn-cs"/>
                        </a:rPr>
                        <a:t>e</a:t>
                      </a:r>
                      <a:r>
                        <a:rPr lang="fr-CA" sz="1400" b="1" kern="1200" noProof="0" dirty="0" smtClean="0">
                          <a:solidFill>
                            <a:schemeClr val="lt1"/>
                          </a:solidFill>
                          <a:latin typeface="+mn-lt"/>
                          <a:ea typeface="+mn-ea"/>
                          <a:cs typeface="+mn-cs"/>
                        </a:rPr>
                        <a:t> partie : les neuropathies crâniennes</a:t>
                      </a:r>
                      <a:r>
                        <a:rPr lang="fr-CA" sz="1400" b="1" kern="1200" baseline="0" noProof="0" dirty="0" smtClean="0">
                          <a:solidFill>
                            <a:schemeClr val="lt1"/>
                          </a:solidFill>
                          <a:latin typeface="+mn-lt"/>
                          <a:ea typeface="+mn-ea"/>
                          <a:cs typeface="+mn-cs"/>
                        </a:rPr>
                        <a:t> douloureuses, les autres douleurs faciales et les autres céphalées</a:t>
                      </a:r>
                      <a:endParaRPr lang="fr-CA" sz="1400" b="1" kern="1200" noProof="0" dirty="0">
                        <a:solidFill>
                          <a:schemeClr val="lt1"/>
                        </a:solidFill>
                        <a:latin typeface="+mn-lt"/>
                        <a:ea typeface="+mn-ea"/>
                        <a:cs typeface="+mn-cs"/>
                      </a:endParaRPr>
                    </a:p>
                  </a:txBody>
                  <a:tcPr marL="91436" marR="91436" marT="45726" marB="45726" anchor="ctr">
                    <a:solidFill>
                      <a:srgbClr val="002060"/>
                    </a:solidFill>
                  </a:tcPr>
                </a:tc>
              </a:tr>
              <a:tr h="518232">
                <a:tc>
                  <a:txBody>
                    <a:bodyPr/>
                    <a:lstStyle/>
                    <a:p>
                      <a:pPr marL="342900" indent="-342900" algn="l" defTabSz="914400" rtl="0" eaLnBrk="1" latinLnBrk="0" hangingPunct="1">
                        <a:buFont typeface="+mj-lt"/>
                        <a:buAutoNum type="arabicPeriod" startAt="13"/>
                      </a:pPr>
                      <a:r>
                        <a:rPr lang="fr-CA" sz="1400" kern="1200" noProof="0" dirty="0" smtClean="0">
                          <a:solidFill>
                            <a:srgbClr val="002060"/>
                          </a:solidFill>
                          <a:latin typeface="+mn-lt"/>
                          <a:ea typeface="+mn-ea"/>
                          <a:cs typeface="+mn-cs"/>
                        </a:rPr>
                        <a:t>Neuropathies</a:t>
                      </a:r>
                      <a:r>
                        <a:rPr lang="fr-CA" sz="1400" kern="1200" baseline="0" noProof="0" dirty="0" smtClean="0">
                          <a:solidFill>
                            <a:srgbClr val="002060"/>
                          </a:solidFill>
                          <a:latin typeface="+mn-lt"/>
                          <a:ea typeface="+mn-ea"/>
                          <a:cs typeface="+mn-cs"/>
                        </a:rPr>
                        <a:t> crâniennes douloureuses et autres douleurs faciales</a:t>
                      </a:r>
                      <a:endParaRPr lang="fr-CA" sz="1400" kern="1200" noProof="0" dirty="0" smtClean="0">
                        <a:solidFill>
                          <a:srgbClr val="002060"/>
                        </a:solidFill>
                        <a:latin typeface="+mn-lt"/>
                        <a:ea typeface="+mn-ea"/>
                        <a:cs typeface="+mn-cs"/>
                      </a:endParaRPr>
                    </a:p>
                    <a:p>
                      <a:pPr marL="342900" indent="-342900" algn="l" defTabSz="914400" rtl="0" eaLnBrk="1" latinLnBrk="0" hangingPunct="1">
                        <a:buAutoNum type="arabicPeriod" startAt="13"/>
                      </a:pPr>
                      <a:r>
                        <a:rPr lang="fr-CA" sz="1400" kern="1200" noProof="0" dirty="0" smtClean="0">
                          <a:solidFill>
                            <a:srgbClr val="002060"/>
                          </a:solidFill>
                          <a:latin typeface="+mn-lt"/>
                          <a:ea typeface="+mn-ea"/>
                          <a:cs typeface="+mn-cs"/>
                        </a:rPr>
                        <a:t>Autres troubles liés</a:t>
                      </a:r>
                      <a:r>
                        <a:rPr lang="fr-CA" sz="1400" kern="1200" baseline="0" noProof="0" dirty="0" smtClean="0">
                          <a:solidFill>
                            <a:srgbClr val="002060"/>
                          </a:solidFill>
                          <a:latin typeface="+mn-lt"/>
                          <a:ea typeface="+mn-ea"/>
                          <a:cs typeface="+mn-cs"/>
                        </a:rPr>
                        <a:t> aux céphalées</a:t>
                      </a:r>
                      <a:endParaRPr lang="fr-CA" sz="1400" kern="1200" noProof="0" dirty="0">
                        <a:solidFill>
                          <a:srgbClr val="002060"/>
                        </a:solidFill>
                        <a:latin typeface="+mn-lt"/>
                        <a:ea typeface="+mn-ea"/>
                        <a:cs typeface="+mn-cs"/>
                      </a:endParaRPr>
                    </a:p>
                  </a:txBody>
                  <a:tcPr marL="91436" marR="91436" marT="45726" marB="45726"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 y="6381750"/>
            <a:ext cx="8913813" cy="400050"/>
          </a:xfrm>
          <a:prstGeom prst="rect">
            <a:avLst/>
          </a:prstGeom>
          <a:noFill/>
        </p:spPr>
        <p:txBody>
          <a:bodyPr>
            <a:spAutoFit/>
          </a:bodyPr>
          <a:lstStyle/>
          <a:p>
            <a:pPr fontAlgn="auto">
              <a:spcBef>
                <a:spcPts val="0"/>
              </a:spcBef>
              <a:spcAft>
                <a:spcPts val="600"/>
              </a:spcAft>
              <a:defRPr/>
            </a:pPr>
            <a:r>
              <a:rPr lang="fr-CA" sz="1000" smtClean="0">
                <a:solidFill>
                  <a:srgbClr val="002060"/>
                </a:solidFill>
                <a:latin typeface="+mn-lt"/>
                <a:cs typeface="+mn-cs"/>
              </a:rPr>
              <a:t>Fumal A, Schoenen J. </a:t>
            </a:r>
            <a:r>
              <a:rPr lang="fr-CA" sz="1000" i="1" smtClean="0">
                <a:solidFill>
                  <a:srgbClr val="002060"/>
                </a:solidFill>
                <a:latin typeface="+mn-lt"/>
                <a:cs typeface="+mn-cs"/>
              </a:rPr>
              <a:t>Neuropsychiatr Dis Treat. </a:t>
            </a:r>
            <a:r>
              <a:rPr lang="fr-CA" sz="1000" smtClean="0">
                <a:solidFill>
                  <a:srgbClr val="002060"/>
                </a:solidFill>
                <a:latin typeface="+mn-lt"/>
                <a:cs typeface="+mn-cs"/>
              </a:rPr>
              <a:t>2008;4(6):1043-57; </a:t>
            </a: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a:solidFill>
                <a:srgbClr val="002060"/>
              </a:solidFill>
              <a:latin typeface="+mn-lt"/>
              <a:cs typeface="+mn-cs"/>
            </a:endParaRPr>
          </a:p>
        </p:txBody>
      </p:sp>
      <p:grpSp>
        <p:nvGrpSpPr>
          <p:cNvPr id="79875" name="Group 1"/>
          <p:cNvGrpSpPr>
            <a:grpSpLocks/>
          </p:cNvGrpSpPr>
          <p:nvPr/>
        </p:nvGrpSpPr>
        <p:grpSpPr bwMode="auto">
          <a:xfrm>
            <a:off x="254000" y="3500438"/>
            <a:ext cx="8491538" cy="1077912"/>
            <a:chOff x="254149" y="3501008"/>
            <a:chExt cx="8491686" cy="1077148"/>
          </a:xfrm>
        </p:grpSpPr>
        <p:sp>
          <p:nvSpPr>
            <p:cNvPr id="5" name="Rounded Rectangle 4"/>
            <p:cNvSpPr/>
            <p:nvPr/>
          </p:nvSpPr>
          <p:spPr>
            <a:xfrm>
              <a:off x="254149" y="3501008"/>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b="1" smtClean="0">
                  <a:solidFill>
                    <a:prstClr val="white"/>
                  </a:solidFill>
                </a:rPr>
                <a:t>Stratégies aiguës</a:t>
              </a:r>
            </a:p>
            <a:p>
              <a:pPr algn="ctr" fontAlgn="auto">
                <a:spcBef>
                  <a:spcPts val="0"/>
                </a:spcBef>
                <a:spcAft>
                  <a:spcPts val="0"/>
                </a:spcAft>
                <a:defRPr/>
              </a:pPr>
              <a:r>
                <a:rPr lang="fr-CA" smtClean="0">
                  <a:solidFill>
                    <a:prstClr val="white"/>
                  </a:solidFill>
                </a:rPr>
                <a:t>Pour faire cesser les crises	</a:t>
              </a:r>
              <a:endParaRPr lang="fr-CA">
                <a:solidFill>
                  <a:prstClr val="white"/>
                </a:solidFill>
              </a:endParaRPr>
            </a:p>
          </p:txBody>
        </p:sp>
        <p:sp>
          <p:nvSpPr>
            <p:cNvPr id="6" name="Rounded Rectangle 5"/>
            <p:cNvSpPr/>
            <p:nvPr/>
          </p:nvSpPr>
          <p:spPr>
            <a:xfrm>
              <a:off x="6012160" y="3501008"/>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b="1" smtClean="0">
                  <a:solidFill>
                    <a:prstClr val="white"/>
                  </a:solidFill>
                </a:rPr>
                <a:t>Stratégies préventives</a:t>
              </a:r>
            </a:p>
            <a:p>
              <a:pPr algn="ctr" fontAlgn="auto">
                <a:spcBef>
                  <a:spcPts val="0"/>
                </a:spcBef>
                <a:spcAft>
                  <a:spcPts val="0"/>
                </a:spcAft>
                <a:defRPr/>
              </a:pPr>
              <a:r>
                <a:rPr lang="fr-CA" smtClean="0">
                  <a:solidFill>
                    <a:prstClr val="white"/>
                  </a:solidFill>
                </a:rPr>
                <a:t>Pour prévenir la récurrence des crises</a:t>
              </a:r>
              <a:endParaRPr lang="fr-CA">
                <a:solidFill>
                  <a:prstClr val="white"/>
                </a:solidFill>
              </a:endParaRPr>
            </a:p>
          </p:txBody>
        </p:sp>
      </p:grpSp>
      <p:sp>
        <p:nvSpPr>
          <p:cNvPr id="7" name="Rounded Rectangle 6"/>
          <p:cNvSpPr/>
          <p:nvPr/>
        </p:nvSpPr>
        <p:spPr>
          <a:xfrm>
            <a:off x="3133155" y="1772816"/>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b="1" dirty="0" smtClean="0">
                <a:solidFill>
                  <a:prstClr val="white"/>
                </a:solidFill>
              </a:rPr>
              <a:t>Stratégies préemptives</a:t>
            </a:r>
          </a:p>
          <a:p>
            <a:pPr algn="ctr" fontAlgn="auto">
              <a:spcBef>
                <a:spcPts val="0"/>
              </a:spcBef>
              <a:spcAft>
                <a:spcPts val="0"/>
              </a:spcAft>
              <a:defRPr/>
            </a:pPr>
            <a:r>
              <a:rPr lang="fr-CA" dirty="0" smtClean="0">
                <a:solidFill>
                  <a:prstClr val="white"/>
                </a:solidFill>
              </a:rPr>
              <a:t>Utilisées en cas de déclencheur de céphalées connu</a:t>
            </a:r>
            <a:endParaRPr lang="fr-CA" dirty="0">
              <a:solidFill>
                <a:prstClr val="white"/>
              </a:solidFill>
            </a:endParaRPr>
          </a:p>
        </p:txBody>
      </p:sp>
      <p:sp>
        <p:nvSpPr>
          <p:cNvPr id="79879" name="Title 1"/>
          <p:cNvSpPr>
            <a:spLocks noGrp="1"/>
          </p:cNvSpPr>
          <p:nvPr>
            <p:ph type="title"/>
          </p:nvPr>
        </p:nvSpPr>
        <p:spPr>
          <a:xfrm>
            <a:off x="447675" y="254000"/>
            <a:ext cx="8229600" cy="1143000"/>
          </a:xfrm>
        </p:spPr>
        <p:txBody>
          <a:bodyPr/>
          <a:lstStyle/>
          <a:p>
            <a:r>
              <a:rPr lang="fr-CA" altLang="fr-FR" smtClean="0"/>
              <a:t>Soulagement de la migraine</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747" y="3140968"/>
            <a:ext cx="2422491" cy="1691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6567488"/>
            <a:ext cx="9217026" cy="246221"/>
          </a:xfrm>
          <a:prstGeom prst="rect">
            <a:avLst/>
          </a:prstGeom>
        </p:spPr>
        <p:txBody>
          <a:bodyPr>
            <a:spAutoFit/>
          </a:bodyPr>
          <a:lstStyle/>
          <a:p>
            <a:pPr fontAlgn="auto">
              <a:spcBef>
                <a:spcPts val="0"/>
              </a:spcBef>
              <a:spcAft>
                <a:spcPts val="0"/>
              </a:spcAft>
              <a:defRPr/>
            </a:pPr>
            <a:r>
              <a:rPr lang="fr-CA" sz="1000" spc="-20" smtClean="0">
                <a:solidFill>
                  <a:srgbClr val="002060"/>
                </a:solidFill>
                <a:latin typeface="+mn-lt"/>
                <a:cs typeface="+mn-cs"/>
              </a:rPr>
              <a:t>American Headache Society. Brainstorm. 2004. Disponible à  http://www.americanheadachesociety.org/assets/1/7/Book_-_Brainstorm_Syllabus.pdf. Accès le 4 décembre 2014; </a:t>
            </a:r>
            <a:endParaRPr lang="fr-CA" sz="1000" spc="-20">
              <a:solidFill>
                <a:srgbClr val="002060"/>
              </a:solidFill>
              <a:latin typeface="+mn-lt"/>
              <a:cs typeface="+mn-cs"/>
            </a:endParaRPr>
          </a:p>
        </p:txBody>
      </p:sp>
      <p:sp>
        <p:nvSpPr>
          <p:cNvPr id="80899" name="TextBox 9"/>
          <p:cNvSpPr txBox="1">
            <a:spLocks noChangeArrowheads="1"/>
          </p:cNvSpPr>
          <p:nvPr/>
        </p:nvSpPr>
        <p:spPr bwMode="auto">
          <a:xfrm>
            <a:off x="323850" y="1409700"/>
            <a:ext cx="8280400" cy="3908762"/>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1900" dirty="0" smtClean="0">
                <a:solidFill>
                  <a:srgbClr val="002060"/>
                </a:solidFill>
              </a:rPr>
              <a:t>Les déclencheurs ne doivent pas être confondus avec la cause de la céphalée</a:t>
            </a:r>
          </a:p>
          <a:p>
            <a:pPr marL="285750" indent="-285750">
              <a:spcAft>
                <a:spcPts val="600"/>
              </a:spcAft>
              <a:buFont typeface="Arial" charset="0"/>
              <a:buChar char="•"/>
            </a:pPr>
            <a:r>
              <a:rPr lang="fr-CA" altLang="fr-FR" sz="1900" dirty="0" smtClean="0">
                <a:solidFill>
                  <a:srgbClr val="002060"/>
                </a:solidFill>
              </a:rPr>
              <a:t>Tous les déclencheurs n’agissent pas de façon équivalente pour provoquer une céphalée</a:t>
            </a:r>
          </a:p>
          <a:p>
            <a:pPr marL="285750" indent="-285750">
              <a:spcAft>
                <a:spcPts val="600"/>
              </a:spcAft>
              <a:buFont typeface="Arial" charset="0"/>
              <a:buChar char="•"/>
            </a:pPr>
            <a:r>
              <a:rPr lang="fr-CA" altLang="fr-FR" sz="1900" dirty="0" smtClean="0">
                <a:solidFill>
                  <a:srgbClr val="002060"/>
                </a:solidFill>
              </a:rPr>
              <a:t>Plusieurs déclencheurs ou une combinaison de déclencheurs peuvent être nécessaires pour provoquer une céphalée</a:t>
            </a:r>
          </a:p>
          <a:p>
            <a:pPr marL="285750" indent="-285750">
              <a:spcAft>
                <a:spcPts val="600"/>
              </a:spcAft>
              <a:buFont typeface="Arial" charset="0"/>
              <a:buChar char="•"/>
            </a:pPr>
            <a:r>
              <a:rPr lang="fr-CA" altLang="fr-FR" sz="1900" dirty="0" smtClean="0">
                <a:solidFill>
                  <a:srgbClr val="002060"/>
                </a:solidFill>
              </a:rPr>
              <a:t>Types de déclencheurs</a:t>
            </a:r>
          </a:p>
          <a:p>
            <a:pPr marL="742950" lvl="1" indent="-285750">
              <a:buFont typeface="Arial" charset="0"/>
              <a:buChar char="•"/>
            </a:pPr>
            <a:r>
              <a:rPr lang="fr-CA" altLang="fr-FR" sz="1900" dirty="0" smtClean="0">
                <a:solidFill>
                  <a:srgbClr val="002060"/>
                </a:solidFill>
              </a:rPr>
              <a:t>Liés aux menstruations</a:t>
            </a:r>
          </a:p>
          <a:p>
            <a:pPr marL="742950" lvl="1" indent="-285750">
              <a:buFont typeface="Arial" charset="0"/>
              <a:buChar char="•"/>
            </a:pPr>
            <a:r>
              <a:rPr lang="fr-CA" altLang="fr-FR" sz="1900" dirty="0" smtClean="0">
                <a:solidFill>
                  <a:srgbClr val="002060"/>
                </a:solidFill>
              </a:rPr>
              <a:t>Liés au stress</a:t>
            </a:r>
          </a:p>
          <a:p>
            <a:pPr marL="742950" lvl="1" indent="-285750">
              <a:buFont typeface="Arial" charset="0"/>
              <a:buChar char="•"/>
            </a:pPr>
            <a:r>
              <a:rPr lang="fr-CA" altLang="fr-FR" sz="1900" dirty="0" smtClean="0">
                <a:solidFill>
                  <a:srgbClr val="002060"/>
                </a:solidFill>
              </a:rPr>
              <a:t>Environnementaux</a:t>
            </a:r>
          </a:p>
          <a:p>
            <a:pPr marL="742950" lvl="1" indent="-285750">
              <a:buFont typeface="Arial" charset="0"/>
              <a:buChar char="•"/>
            </a:pPr>
            <a:r>
              <a:rPr lang="fr-CA" altLang="fr-FR" sz="1900" dirty="0" smtClean="0">
                <a:solidFill>
                  <a:srgbClr val="002060"/>
                </a:solidFill>
              </a:rPr>
              <a:t>Hormonaux</a:t>
            </a:r>
          </a:p>
          <a:p>
            <a:pPr marL="742950" lvl="1" indent="-285750">
              <a:buFont typeface="Arial" charset="0"/>
              <a:buChar char="•"/>
            </a:pPr>
            <a:r>
              <a:rPr lang="fr-CA" altLang="fr-FR" sz="1900" dirty="0" smtClean="0">
                <a:solidFill>
                  <a:srgbClr val="002060"/>
                </a:solidFill>
              </a:rPr>
              <a:t>Liés au régime alimentaire (</a:t>
            </a:r>
            <a:r>
              <a:rPr lang="fr-CA" altLang="fr-FR" sz="1900" i="1" dirty="0" smtClean="0">
                <a:solidFill>
                  <a:srgbClr val="002060"/>
                </a:solidFill>
              </a:rPr>
              <a:t>par ex.</a:t>
            </a:r>
            <a:r>
              <a:rPr lang="fr-CA" altLang="fr-FR" sz="1900" dirty="0" smtClean="0">
                <a:solidFill>
                  <a:srgbClr val="002060"/>
                </a:solidFill>
              </a:rPr>
              <a:t>, caféine, jeûne/sauter des repas, alcool)</a:t>
            </a:r>
          </a:p>
          <a:p>
            <a:pPr marL="742950" lvl="1" indent="-285750">
              <a:spcAft>
                <a:spcPts val="600"/>
              </a:spcAft>
              <a:buFont typeface="Arial" charset="0"/>
              <a:buChar char="•"/>
            </a:pPr>
            <a:r>
              <a:rPr lang="fr-CA" altLang="fr-FR" sz="1900" dirty="0" smtClean="0">
                <a:solidFill>
                  <a:srgbClr val="002060"/>
                </a:solidFill>
              </a:rPr>
              <a:t>Comportementaux (sommeil)</a:t>
            </a:r>
            <a:endParaRPr lang="fr-CA" altLang="fr-FR" sz="1900" dirty="0">
              <a:solidFill>
                <a:srgbClr val="002060"/>
              </a:solidFill>
            </a:endParaRPr>
          </a:p>
        </p:txBody>
      </p:sp>
      <p:sp>
        <p:nvSpPr>
          <p:cNvPr id="6" name="Rounded Rectangle 5"/>
          <p:cNvSpPr/>
          <p:nvPr/>
        </p:nvSpPr>
        <p:spPr>
          <a:xfrm>
            <a:off x="467544" y="5445224"/>
            <a:ext cx="7992888" cy="8206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000" b="1" smtClean="0"/>
              <a:t>On doit conseiller aux patients d’éviter les déclencheurs connus si possible et on doit les conseiller sur le mode de vie et la gestion du stress</a:t>
            </a:r>
            <a:endParaRPr lang="fr-CA" sz="2000" b="1"/>
          </a:p>
        </p:txBody>
      </p:sp>
      <p:sp>
        <p:nvSpPr>
          <p:cNvPr id="80903" name="Title 1"/>
          <p:cNvSpPr>
            <a:spLocks noGrp="1"/>
          </p:cNvSpPr>
          <p:nvPr>
            <p:ph type="title"/>
          </p:nvPr>
        </p:nvSpPr>
        <p:spPr>
          <a:xfrm>
            <a:off x="447675" y="254000"/>
            <a:ext cx="8229600" cy="1143000"/>
          </a:xfrm>
        </p:spPr>
        <p:txBody>
          <a:bodyPr>
            <a:normAutofit fontScale="90000"/>
          </a:bodyPr>
          <a:lstStyle/>
          <a:p>
            <a:r>
              <a:rPr lang="fr-CA" altLang="fr-FR" smtClean="0"/>
              <a:t>Évaluation des déclencheurs de la migraine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47675" y="254000"/>
            <a:ext cx="8229600" cy="1143000"/>
          </a:xfrm>
        </p:spPr>
        <p:txBody>
          <a:bodyPr>
            <a:normAutofit fontScale="90000"/>
          </a:bodyPr>
          <a:lstStyle/>
          <a:p>
            <a:r>
              <a:rPr lang="fr-CA" altLang="en-US" smtClean="0">
                <a:solidFill>
                  <a:schemeClr val="tx2"/>
                </a:solidFill>
              </a:rPr>
              <a:t>Déclencheurs de la migraine couramment signalés</a:t>
            </a:r>
          </a:p>
        </p:txBody>
      </p:sp>
      <p:sp>
        <p:nvSpPr>
          <p:cNvPr id="3" name="Rectangle 2"/>
          <p:cNvSpPr/>
          <p:nvPr/>
        </p:nvSpPr>
        <p:spPr>
          <a:xfrm>
            <a:off x="0" y="6453188"/>
            <a:ext cx="9217025" cy="400050"/>
          </a:xfrm>
          <a:prstGeom prst="rect">
            <a:avLst/>
          </a:prstGeom>
        </p:spPr>
        <p:txBody>
          <a:bodyPr>
            <a:spAutoFit/>
          </a:bodyPr>
          <a:lstStyle/>
          <a:p>
            <a:pPr fontAlgn="auto">
              <a:spcBef>
                <a:spcPts val="0"/>
              </a:spcBef>
              <a:spcAft>
                <a:spcPts val="300"/>
              </a:spcAft>
              <a:defRPr/>
            </a:pPr>
            <a:r>
              <a:rPr lang="fr-CA" sz="1000" spc="-20" smtClean="0">
                <a:solidFill>
                  <a:srgbClr val="002060"/>
                </a:solidFill>
                <a:latin typeface="Calibri"/>
                <a:cs typeface="+mn-cs"/>
              </a:rPr>
              <a:t>American Headache Society. Brainstorm. 2004. Disponible à : http://www.americanheadachesociety.org/assets/1/7/Book_-_Brainstorm_Syllabus.pdf. Accès le 4 décembre 2014; </a:t>
            </a:r>
            <a:r>
              <a:rPr lang="fr-CA" sz="1000" smtClean="0">
                <a:solidFill>
                  <a:srgbClr val="002060"/>
                </a:solidFill>
                <a:latin typeface="Calibri"/>
                <a:cs typeface="+mn-cs"/>
              </a:rPr>
              <a:t>Chawla J. 2014. Disponible à  </a:t>
            </a:r>
            <a:r>
              <a:rPr lang="fr-CA" sz="1000" smtClean="0">
                <a:solidFill>
                  <a:srgbClr val="002060"/>
                </a:solidFill>
                <a:latin typeface="Calibri"/>
                <a:cs typeface="+mn-cs"/>
                <a:hlinkClick r:id="rId3"/>
              </a:rPr>
              <a:t>http://emedicine.medscape.com/article/1142556-overview</a:t>
            </a:r>
            <a:r>
              <a:rPr lang="fr-CA" sz="1000" smtClean="0">
                <a:solidFill>
                  <a:srgbClr val="002060"/>
                </a:solidFill>
                <a:latin typeface="Calibri"/>
                <a:cs typeface="+mn-cs"/>
              </a:rPr>
              <a:t>. Accès le 5 janvier 2014.</a:t>
            </a:r>
            <a:endParaRPr lang="fr-CA" sz="1000">
              <a:solidFill>
                <a:srgbClr val="002060"/>
              </a:solidFill>
              <a:latin typeface="Calibri"/>
              <a:cs typeface="+mn-cs"/>
            </a:endParaRPr>
          </a:p>
        </p:txBody>
      </p:sp>
      <p:pic>
        <p:nvPicPr>
          <p:cNvPr id="81924"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661" y="1516063"/>
            <a:ext cx="7268713" cy="4937125"/>
          </a:xfrm>
          <a:prstGeom prst="rect">
            <a:avLst/>
          </a:prstGeom>
          <a:noFill/>
          <a:ln w="9525">
            <a:noFill/>
            <a:miter lim="800000"/>
            <a:headEnd/>
            <a:tailEnd/>
          </a:ln>
          <a:effectLst/>
        </p:spPr>
      </p:pic>
      <p:sp>
        <p:nvSpPr>
          <p:cNvPr id="6" name="Rounded Rectangle 5"/>
          <p:cNvSpPr/>
          <p:nvPr/>
        </p:nvSpPr>
        <p:spPr>
          <a:xfrm>
            <a:off x="827584" y="4365104"/>
            <a:ext cx="3960813"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600" b="1" dirty="0" smtClean="0"/>
              <a:t>ENVIRONMENTAL</a:t>
            </a:r>
          </a:p>
          <a:p>
            <a:pPr algn="ctr">
              <a:defRPr/>
            </a:pPr>
            <a:r>
              <a:rPr lang="fr-CA" sz="1600" dirty="0" smtClean="0"/>
              <a:t>Light </a:t>
            </a:r>
            <a:r>
              <a:rPr lang="fr-CA" sz="1600" dirty="0" err="1" smtClean="0"/>
              <a:t>glare</a:t>
            </a:r>
            <a:r>
              <a:rPr lang="fr-CA" sz="1600" dirty="0" smtClean="0"/>
              <a:t>/</a:t>
            </a:r>
            <a:r>
              <a:rPr lang="fr-CA" sz="1600" dirty="0" err="1" smtClean="0"/>
              <a:t>visual</a:t>
            </a:r>
            <a:r>
              <a:rPr lang="fr-CA" sz="1600" dirty="0" smtClean="0"/>
              <a:t> stimuli</a:t>
            </a:r>
          </a:p>
          <a:p>
            <a:pPr algn="ctr">
              <a:defRPr/>
            </a:pPr>
            <a:r>
              <a:rPr lang="fr-CA" sz="1600" dirty="0" err="1" smtClean="0"/>
              <a:t>Odors</a:t>
            </a:r>
            <a:endParaRPr lang="fr-CA" sz="1600" dirty="0" smtClean="0"/>
          </a:p>
          <a:p>
            <a:pPr algn="ctr">
              <a:defRPr/>
            </a:pPr>
            <a:r>
              <a:rPr lang="fr-CA" sz="1600" dirty="0" smtClean="0"/>
              <a:t>Altitude</a:t>
            </a:r>
          </a:p>
          <a:p>
            <a:pPr algn="ctr">
              <a:defRPr/>
            </a:pPr>
            <a:r>
              <a:rPr lang="fr-CA" sz="1600" dirty="0" err="1" smtClean="0"/>
              <a:t>Weather</a:t>
            </a:r>
            <a:r>
              <a:rPr lang="fr-CA" sz="1600" dirty="0" smtClean="0"/>
              <a:t> change</a:t>
            </a:r>
          </a:p>
          <a:p>
            <a:pPr algn="ctr">
              <a:defRPr/>
            </a:pPr>
            <a:r>
              <a:rPr lang="fr-CA" sz="1600" dirty="0" smtClean="0"/>
              <a:t>Smoking</a:t>
            </a:r>
          </a:p>
          <a:p>
            <a:pPr algn="ctr">
              <a:defRPr/>
            </a:pPr>
            <a:r>
              <a:rPr lang="fr-CA" sz="1600" dirty="0" smtClean="0"/>
              <a:t>Motion </a:t>
            </a:r>
            <a:r>
              <a:rPr lang="fr-CA" sz="1600" dirty="0" err="1" smtClean="0"/>
              <a:t>sickness</a:t>
            </a:r>
            <a:endParaRPr lang="fr-CA"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6"/>
          <p:cNvSpPr txBox="1">
            <a:spLocks noChangeArrowheads="1"/>
          </p:cNvSpPr>
          <p:nvPr/>
        </p:nvSpPr>
        <p:spPr bwMode="auto">
          <a:xfrm>
            <a:off x="468313" y="1773238"/>
            <a:ext cx="8280400" cy="3801041"/>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2400" smtClean="0">
                <a:solidFill>
                  <a:srgbClr val="002060"/>
                </a:solidFill>
              </a:rPr>
              <a:t>Traiter les crises rapidement et de façon cohérente et éviter la récurrence</a:t>
            </a:r>
          </a:p>
          <a:p>
            <a:pPr marL="285750" indent="-285750">
              <a:spcAft>
                <a:spcPts val="600"/>
              </a:spcAft>
              <a:buFont typeface="Arial" charset="0"/>
              <a:buChar char="•"/>
            </a:pPr>
            <a:r>
              <a:rPr lang="fr-CA" altLang="fr-FR" sz="2400" smtClean="0">
                <a:solidFill>
                  <a:srgbClr val="002060"/>
                </a:solidFill>
              </a:rPr>
              <a:t>Restaurer le fonctionnement du patient dans les domaines personnel, social et professionnel</a:t>
            </a:r>
          </a:p>
          <a:p>
            <a:pPr marL="285750" indent="-285750">
              <a:spcAft>
                <a:spcPts val="600"/>
              </a:spcAft>
              <a:buFont typeface="Arial" charset="0"/>
              <a:buChar char="•"/>
            </a:pPr>
            <a:r>
              <a:rPr lang="fr-CA" altLang="fr-FR" sz="2400" smtClean="0">
                <a:solidFill>
                  <a:srgbClr val="002060"/>
                </a:solidFill>
              </a:rPr>
              <a:t>Minimiser l’utilisation de médicaments de secours</a:t>
            </a:r>
          </a:p>
          <a:p>
            <a:pPr marL="285750" indent="-285750">
              <a:spcAft>
                <a:spcPts val="600"/>
              </a:spcAft>
              <a:buFont typeface="Arial" charset="0"/>
              <a:buChar char="•"/>
            </a:pPr>
            <a:r>
              <a:rPr lang="fr-CA" altLang="fr-FR" sz="2400" smtClean="0">
                <a:solidFill>
                  <a:srgbClr val="002060"/>
                </a:solidFill>
              </a:rPr>
              <a:t>Éliminer ou réduire les effets indésirables</a:t>
            </a:r>
          </a:p>
          <a:p>
            <a:pPr marL="285750" indent="-285750">
              <a:spcAft>
                <a:spcPts val="600"/>
              </a:spcAft>
              <a:buFont typeface="Arial" charset="0"/>
              <a:buChar char="•"/>
            </a:pPr>
            <a:r>
              <a:rPr lang="fr-CA" altLang="fr-FR" sz="2400" smtClean="0">
                <a:solidFill>
                  <a:srgbClr val="002060"/>
                </a:solidFill>
              </a:rPr>
              <a:t>Optimiser les autosoins et réduire la nécessité d’utiliser les ressources</a:t>
            </a:r>
          </a:p>
          <a:p>
            <a:pPr marL="285750" indent="-285750">
              <a:spcAft>
                <a:spcPts val="600"/>
              </a:spcAft>
              <a:buFont typeface="Arial" charset="0"/>
              <a:buChar char="•"/>
            </a:pPr>
            <a:r>
              <a:rPr lang="fr-CA" altLang="fr-FR" sz="2400" smtClean="0">
                <a:solidFill>
                  <a:srgbClr val="002060"/>
                </a:solidFill>
              </a:rPr>
              <a:t>Fournir des soins rentables</a:t>
            </a:r>
            <a:endParaRPr lang="fr-CA" altLang="fr-FR" sz="2400">
              <a:solidFill>
                <a:srgbClr val="002060"/>
              </a:solidFill>
            </a:endParaRPr>
          </a:p>
        </p:txBody>
      </p:sp>
      <p:sp>
        <p:nvSpPr>
          <p:cNvPr id="8" name="Rectangle 7"/>
          <p:cNvSpPr/>
          <p:nvPr/>
        </p:nvSpPr>
        <p:spPr>
          <a:xfrm>
            <a:off x="34925" y="6542088"/>
            <a:ext cx="9109075" cy="246221"/>
          </a:xfrm>
          <a:prstGeom prst="rect">
            <a:avLst/>
          </a:prstGeom>
        </p:spPr>
        <p:txBody>
          <a:bodyPr>
            <a:spAutoFit/>
          </a:bodyPr>
          <a:lstStyle/>
          <a:p>
            <a:pPr fontAlgn="auto">
              <a:spcBef>
                <a:spcPts val="0"/>
              </a:spcBef>
              <a:spcAft>
                <a:spcPts val="300"/>
              </a:spcAft>
              <a:defRPr/>
            </a:pP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spc="-20">
              <a:solidFill>
                <a:srgbClr val="002060"/>
              </a:solidFill>
              <a:latin typeface="+mn-lt"/>
              <a:cs typeface="+mn-cs"/>
            </a:endParaRPr>
          </a:p>
        </p:txBody>
      </p:sp>
      <p:sp>
        <p:nvSpPr>
          <p:cNvPr id="82948" name="Title 1"/>
          <p:cNvSpPr>
            <a:spLocks noGrp="1"/>
          </p:cNvSpPr>
          <p:nvPr>
            <p:ph type="title"/>
          </p:nvPr>
        </p:nvSpPr>
        <p:spPr>
          <a:xfrm>
            <a:off x="447675" y="254000"/>
            <a:ext cx="8229600" cy="1143000"/>
          </a:xfrm>
        </p:spPr>
        <p:txBody>
          <a:bodyPr>
            <a:normAutofit fontScale="90000"/>
          </a:bodyPr>
          <a:lstStyle/>
          <a:p>
            <a:r>
              <a:rPr lang="fr-CA" altLang="fr-FR" smtClean="0"/>
              <a:t>Objectifs du traitement aigu de la migraine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Qu'est-ce qu'un traitement réussi d'une crise de migraine?</a:t>
            </a:r>
            <a:endParaRPr lang="fr-CA"/>
          </a:p>
        </p:txBody>
      </p:sp>
      <p:sp>
        <p:nvSpPr>
          <p:cNvPr id="83971" name="TextBox 2"/>
          <p:cNvSpPr txBox="1">
            <a:spLocks noChangeArrowheads="1"/>
          </p:cNvSpPr>
          <p:nvPr/>
        </p:nvSpPr>
        <p:spPr bwMode="auto">
          <a:xfrm>
            <a:off x="468313" y="1844675"/>
            <a:ext cx="8280400" cy="369888"/>
          </a:xfrm>
          <a:prstGeom prst="rect">
            <a:avLst/>
          </a:prstGeom>
          <a:noFill/>
          <a:ln w="9525">
            <a:noFill/>
            <a:miter lim="800000"/>
            <a:headEnd/>
            <a:tailEnd/>
          </a:ln>
        </p:spPr>
        <p:txBody>
          <a:bodyPr>
            <a:spAutoFit/>
          </a:bodyPr>
          <a:lstStyle/>
          <a:p>
            <a:pPr marL="285750" indent="-285750">
              <a:spcAft>
                <a:spcPts val="600"/>
              </a:spcAft>
              <a:buFont typeface="Arial" charset="0"/>
              <a:buChar char="•"/>
            </a:pPr>
            <a:endParaRPr lang="fr-CA" altLang="fr-FR">
              <a:solidFill>
                <a:srgbClr val="002060"/>
              </a:solidFill>
            </a:endParaRPr>
          </a:p>
        </p:txBody>
      </p:sp>
      <p:sp>
        <p:nvSpPr>
          <p:cNvPr id="5" name="Rounded Rectangle 4"/>
          <p:cNvSpPr/>
          <p:nvPr/>
        </p:nvSpPr>
        <p:spPr>
          <a:xfrm>
            <a:off x="684213" y="1628800"/>
            <a:ext cx="7775575" cy="1368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fr-CA" sz="2300" b="1" smtClean="0"/>
              <a:t> 2 heures de réaction sans douleur et réaction sans douleur maintenue (</a:t>
            </a:r>
            <a:r>
              <a:rPr lang="fr-CA" sz="2300" b="1" i="1" smtClean="0"/>
              <a:t>c.-à-d.</a:t>
            </a:r>
            <a:r>
              <a:rPr lang="fr-CA" sz="2300" b="1" smtClean="0"/>
              <a:t>, absence de douleur sans récurrence ni utilisation de médicaments de secours ou d’étude 2 à 24 heures après la dose)</a:t>
            </a:r>
            <a:endParaRPr lang="fr-CA" sz="2300" b="1">
              <a:solidFill>
                <a:schemeClr val="bg1"/>
              </a:solidFill>
            </a:endParaRPr>
          </a:p>
        </p:txBody>
      </p:sp>
      <p:sp>
        <p:nvSpPr>
          <p:cNvPr id="83973" name="TextBox 5"/>
          <p:cNvSpPr txBox="1">
            <a:spLocks noChangeArrowheads="1"/>
          </p:cNvSpPr>
          <p:nvPr/>
        </p:nvSpPr>
        <p:spPr bwMode="auto">
          <a:xfrm>
            <a:off x="900113" y="2565400"/>
            <a:ext cx="184150" cy="368300"/>
          </a:xfrm>
          <a:prstGeom prst="rect">
            <a:avLst/>
          </a:prstGeom>
          <a:noFill/>
          <a:ln w="9525">
            <a:noFill/>
            <a:miter lim="800000"/>
            <a:headEnd/>
            <a:tailEnd/>
          </a:ln>
        </p:spPr>
        <p:txBody>
          <a:bodyPr wrap="none">
            <a:spAutoFit/>
          </a:bodyPr>
          <a:lstStyle/>
          <a:p>
            <a:endParaRPr lang="fr-CA" altLang="fr-FR"/>
          </a:p>
        </p:txBody>
      </p:sp>
      <p:sp>
        <p:nvSpPr>
          <p:cNvPr id="83974" name="Rectangle 8"/>
          <p:cNvSpPr>
            <a:spLocks noChangeArrowheads="1"/>
          </p:cNvSpPr>
          <p:nvPr/>
        </p:nvSpPr>
        <p:spPr bwMode="auto">
          <a:xfrm>
            <a:off x="6322102" y="4479925"/>
            <a:ext cx="2582862" cy="830997"/>
          </a:xfrm>
          <a:prstGeom prst="rect">
            <a:avLst/>
          </a:prstGeom>
          <a:noFill/>
          <a:ln w="9525">
            <a:noFill/>
            <a:miter lim="800000"/>
            <a:headEnd/>
            <a:tailEnd/>
          </a:ln>
        </p:spPr>
        <p:txBody>
          <a:bodyPr>
            <a:spAutoFit/>
          </a:bodyPr>
          <a:lstStyle/>
          <a:p>
            <a:pPr algn="ctr"/>
            <a:r>
              <a:rPr lang="fr-CA" altLang="fr-FR" sz="1600" b="1" dirty="0" smtClean="0">
                <a:solidFill>
                  <a:srgbClr val="002060"/>
                </a:solidFill>
              </a:rPr>
              <a:t>Migraine </a:t>
            </a:r>
            <a:r>
              <a:rPr lang="fr-CA" altLang="fr-FR" sz="1600" b="1" dirty="0" err="1" smtClean="0">
                <a:solidFill>
                  <a:srgbClr val="002060"/>
                </a:solidFill>
              </a:rPr>
              <a:t>Therapy</a:t>
            </a:r>
            <a:r>
              <a:rPr lang="fr-CA" altLang="fr-FR" sz="1600" b="1" dirty="0" smtClean="0">
                <a:solidFill>
                  <a:srgbClr val="002060"/>
                </a:solidFill>
              </a:rPr>
              <a:t> </a:t>
            </a:r>
            <a:r>
              <a:rPr lang="fr-CA" altLang="fr-FR" sz="1600" b="1" dirty="0" err="1" smtClean="0">
                <a:solidFill>
                  <a:srgbClr val="002060"/>
                </a:solidFill>
              </a:rPr>
              <a:t>Assessment</a:t>
            </a:r>
            <a:r>
              <a:rPr lang="fr-CA" altLang="fr-FR" sz="1600" b="1" dirty="0" smtClean="0">
                <a:solidFill>
                  <a:srgbClr val="002060"/>
                </a:solidFill>
              </a:rPr>
              <a:t> Questionnaire (MTAQ®)</a:t>
            </a:r>
            <a:endParaRPr lang="fr-CA" altLang="fr-FR" sz="1600" b="1" dirty="0">
              <a:solidFill>
                <a:srgbClr val="002060"/>
              </a:solidFill>
            </a:endParaRPr>
          </a:p>
        </p:txBody>
      </p:sp>
      <p:pic>
        <p:nvPicPr>
          <p:cNvPr id="8397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3160713"/>
            <a:ext cx="5802682" cy="3284537"/>
          </a:xfrm>
          <a:prstGeom prst="rect">
            <a:avLst/>
          </a:prstGeom>
          <a:noFill/>
          <a:ln w="9525">
            <a:noFill/>
            <a:miter lim="800000"/>
            <a:headEnd/>
            <a:tailEnd/>
          </a:ln>
          <a:effectLst/>
        </p:spPr>
      </p:pic>
      <p:sp>
        <p:nvSpPr>
          <p:cNvPr id="83976" name="TextBox 12"/>
          <p:cNvSpPr txBox="1">
            <a:spLocks noChangeArrowheads="1"/>
          </p:cNvSpPr>
          <p:nvPr/>
        </p:nvSpPr>
        <p:spPr bwMode="auto">
          <a:xfrm>
            <a:off x="33338" y="6554788"/>
            <a:ext cx="6554787" cy="247650"/>
          </a:xfrm>
          <a:prstGeom prst="rect">
            <a:avLst/>
          </a:prstGeom>
          <a:noFill/>
          <a:ln w="9525">
            <a:noFill/>
            <a:miter lim="800000"/>
            <a:headEnd/>
            <a:tailEnd/>
          </a:ln>
        </p:spPr>
        <p:txBody>
          <a:bodyPr>
            <a:spAutoFit/>
          </a:bodyPr>
          <a:lstStyle/>
          <a:p>
            <a:r>
              <a:rPr lang="fr-CA" altLang="fr-FR" sz="1000" smtClean="0">
                <a:solidFill>
                  <a:srgbClr val="002060"/>
                </a:solidFill>
              </a:rPr>
              <a:t>Silberstein SD </a:t>
            </a:r>
            <a:r>
              <a:rPr lang="fr-CA" altLang="fr-FR" sz="1000" i="1" smtClean="0">
                <a:solidFill>
                  <a:srgbClr val="002060"/>
                </a:solidFill>
              </a:rPr>
              <a:t>et al. Curr Med Res Opin. </a:t>
            </a:r>
            <a:r>
              <a:rPr lang="fr-CA" altLang="fr-FR" sz="1000" smtClean="0">
                <a:solidFill>
                  <a:srgbClr val="002060"/>
                </a:solidFill>
              </a:rPr>
              <a:t>2013;29(7):861-7; Chatterton ML </a:t>
            </a:r>
            <a:r>
              <a:rPr lang="fr-CA" altLang="fr-FR" sz="1000" i="1" smtClean="0">
                <a:solidFill>
                  <a:srgbClr val="002060"/>
                </a:solidFill>
              </a:rPr>
              <a:t>et al. Headache.</a:t>
            </a:r>
            <a:r>
              <a:rPr lang="fr-CA" altLang="fr-FR" sz="1000" smtClean="0">
                <a:solidFill>
                  <a:srgbClr val="002060"/>
                </a:solidFill>
              </a:rPr>
              <a:t> 2002;42(10):1006-15.</a:t>
            </a:r>
            <a:endParaRPr lang="fr-CA" altLang="fr-FR" sz="1000">
              <a:solidFill>
                <a:srgbClr val="00206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55563" y="6524625"/>
            <a:ext cx="8963025" cy="247650"/>
          </a:xfrm>
          <a:prstGeom prst="rect">
            <a:avLst/>
          </a:prstGeom>
          <a:noFill/>
          <a:ln w="9525">
            <a:noFill/>
            <a:miter lim="800000"/>
            <a:headEnd/>
            <a:tailEnd/>
          </a:ln>
        </p:spPr>
        <p:txBody>
          <a:bodyPr>
            <a:spAutoFit/>
          </a:bodyPr>
          <a:lstStyle/>
          <a:p>
            <a:r>
              <a:rPr lang="fr-CA" altLang="fr-FR" sz="1000" smtClean="0">
                <a:solidFill>
                  <a:schemeClr val="tx2"/>
                </a:solidFill>
              </a:rPr>
              <a:t>Matchar DB </a:t>
            </a:r>
            <a:r>
              <a:rPr lang="fr-CA" altLang="fr-FR" sz="1000" i="1" smtClean="0">
                <a:solidFill>
                  <a:schemeClr val="tx2"/>
                </a:solidFill>
              </a:rPr>
              <a:t>et al. </a:t>
            </a:r>
            <a:r>
              <a:rPr lang="fr-CA" altLang="fr-FR" sz="1000" smtClean="0">
                <a:solidFill>
                  <a:schemeClr val="tx2"/>
                </a:solidFill>
              </a:rPr>
              <a:t>Disponible à : </a:t>
            </a:r>
            <a:r>
              <a:rPr lang="fr-CA" altLang="fr-FR" sz="1000" smtClean="0">
                <a:solidFill>
                  <a:schemeClr val="tx2"/>
                </a:solidFill>
                <a:hlinkClick r:id="rId3"/>
              </a:rPr>
              <a:t>http://tools.aan.com/professionals/practice/pdfs/gl0087.pdf</a:t>
            </a:r>
            <a:r>
              <a:rPr lang="fr-CA" altLang="fr-FR" sz="1000" smtClean="0">
                <a:solidFill>
                  <a:schemeClr val="tx2"/>
                </a:solidFill>
              </a:rPr>
              <a:t>. Accès le 27 novembre 2014.</a:t>
            </a:r>
            <a:endParaRPr lang="fr-CA" altLang="fr-FR" sz="1000">
              <a:solidFill>
                <a:schemeClr val="tx2"/>
              </a:solidFill>
            </a:endParaRPr>
          </a:p>
        </p:txBody>
      </p:sp>
      <p:sp>
        <p:nvSpPr>
          <p:cNvPr id="4" name="Title 3"/>
          <p:cNvSpPr>
            <a:spLocks noGrp="1"/>
          </p:cNvSpPr>
          <p:nvPr>
            <p:ph type="title"/>
          </p:nvPr>
        </p:nvSpPr>
        <p:spPr>
          <a:xfrm>
            <a:off x="447675" y="254000"/>
            <a:ext cx="8229600" cy="1143000"/>
          </a:xfrm>
        </p:spPr>
        <p:txBody>
          <a:bodyPr>
            <a:normAutofit fontScale="90000"/>
          </a:bodyPr>
          <a:lstStyle/>
          <a:p>
            <a:pPr>
              <a:defRPr/>
            </a:pPr>
            <a:r>
              <a:rPr lang="fr-CA" smtClean="0"/>
              <a:t>U.S. Headache Consortium : objectifs du traitement de la migraine</a:t>
            </a:r>
            <a:endParaRPr lang="fr-CA"/>
          </a:p>
        </p:txBody>
      </p:sp>
      <p:graphicFrame>
        <p:nvGraphicFramePr>
          <p:cNvPr id="3" name="Table 2"/>
          <p:cNvGraphicFramePr>
            <a:graphicFrameLocks noGrp="1"/>
          </p:cNvGraphicFramePr>
          <p:nvPr/>
        </p:nvGraphicFramePr>
        <p:xfrm>
          <a:off x="251520" y="1772816"/>
          <a:ext cx="8531225" cy="4404360"/>
        </p:xfrm>
        <a:graphic>
          <a:graphicData uri="http://schemas.openxmlformats.org/drawingml/2006/table">
            <a:tbl>
              <a:tblPr firstRow="1" bandRow="1">
                <a:tableStyleId>{5C22544A-7EE6-4342-B048-85BDC9FD1C3A}</a:tableStyleId>
              </a:tblPr>
              <a:tblGrid>
                <a:gridCol w="4103627"/>
                <a:gridCol w="323971"/>
                <a:gridCol w="4103627"/>
              </a:tblGrid>
              <a:tr h="370840">
                <a:tc>
                  <a:txBody>
                    <a:bodyPr/>
                    <a:lstStyle/>
                    <a:p>
                      <a:pPr algn="ctr"/>
                      <a:r>
                        <a:rPr lang="fr-CA" sz="1800" noProof="0" dirty="0" smtClean="0"/>
                        <a:t>Objectifs d’un traitement à long terme de la migraine</a:t>
                      </a:r>
                      <a:endParaRPr lang="fr-CA" sz="1800" noProof="0" dirty="0"/>
                    </a:p>
                  </a:txBody>
                  <a:tcPr marL="91432" marR="91432" anchor="ctr"/>
                </a:tc>
                <a:tc>
                  <a:txBody>
                    <a:bodyPr/>
                    <a:lstStyle/>
                    <a:p>
                      <a:pPr algn="ctr"/>
                      <a:endParaRPr lang="fr-CA" sz="1600" noProof="0"/>
                    </a:p>
                  </a:txBody>
                  <a:tcPr marL="91432" marR="91432"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fr-CA" sz="1800" noProof="0" smtClean="0"/>
                        <a:t>Objectifs</a:t>
                      </a:r>
                      <a:r>
                        <a:rPr lang="fr-CA" sz="1800" baseline="0" noProof="0" smtClean="0"/>
                        <a:t> d’un traitement réussi des crises migraineuses aiguës</a:t>
                      </a:r>
                      <a:endParaRPr lang="fr-CA" sz="1800" noProof="0"/>
                    </a:p>
                  </a:txBody>
                  <a:tcPr marL="91432" marR="91432" anchor="ctr"/>
                </a:tc>
              </a:tr>
              <a:tr h="370840">
                <a:tc>
                  <a:txBody>
                    <a:bodyPr/>
                    <a:lstStyle/>
                    <a:p>
                      <a:pPr marL="192088" indent="-192088">
                        <a:spcAft>
                          <a:spcPts val="600"/>
                        </a:spcAft>
                        <a:buFont typeface="Arial" panose="020B0604020202020204" pitchFamily="34" charset="0"/>
                        <a:buChar char="•"/>
                        <a:tabLst/>
                      </a:pPr>
                      <a:r>
                        <a:rPr lang="fr-CA" sz="1800" noProof="0" smtClean="0">
                          <a:solidFill>
                            <a:srgbClr val="002060"/>
                          </a:solidFill>
                        </a:rPr>
                        <a:t>Réduire la fréquence et la gravité des migraines</a:t>
                      </a:r>
                    </a:p>
                    <a:p>
                      <a:pPr marL="192088" indent="-192088">
                        <a:spcAft>
                          <a:spcPts val="600"/>
                        </a:spcAft>
                        <a:buFont typeface="Arial" panose="020B0604020202020204" pitchFamily="34" charset="0"/>
                        <a:buChar char="•"/>
                        <a:tabLst/>
                      </a:pPr>
                      <a:r>
                        <a:rPr lang="fr-CA" sz="1800" noProof="0" smtClean="0">
                          <a:solidFill>
                            <a:srgbClr val="002060"/>
                          </a:solidFill>
                        </a:rPr>
                        <a:t>Réduire l’incapacité</a:t>
                      </a:r>
                      <a:endParaRPr lang="fr-CA" sz="1800" baseline="0" noProof="0" smtClean="0">
                        <a:solidFill>
                          <a:srgbClr val="002060"/>
                        </a:solidFill>
                      </a:endParaRPr>
                    </a:p>
                    <a:p>
                      <a:pPr marL="192088" indent="-192088">
                        <a:spcAft>
                          <a:spcPts val="600"/>
                        </a:spcAft>
                        <a:buFont typeface="Arial" panose="020B0604020202020204" pitchFamily="34" charset="0"/>
                        <a:buChar char="•"/>
                        <a:tabLst/>
                      </a:pPr>
                      <a:r>
                        <a:rPr lang="fr-CA" sz="1800" baseline="0" noProof="0" smtClean="0">
                          <a:solidFill>
                            <a:srgbClr val="002060"/>
                          </a:solidFill>
                        </a:rPr>
                        <a:t>Améliorer la qualité de vie</a:t>
                      </a:r>
                    </a:p>
                    <a:p>
                      <a:pPr marL="192088" indent="-192088">
                        <a:spcAft>
                          <a:spcPts val="600"/>
                        </a:spcAft>
                        <a:buFont typeface="Arial" panose="020B0604020202020204" pitchFamily="34" charset="0"/>
                        <a:buChar char="•"/>
                        <a:tabLst/>
                      </a:pPr>
                      <a:r>
                        <a:rPr lang="fr-CA" sz="1800" baseline="0" noProof="0" smtClean="0">
                          <a:solidFill>
                            <a:srgbClr val="002060"/>
                          </a:solidFill>
                        </a:rPr>
                        <a:t>Prévenir les céphalées</a:t>
                      </a:r>
                    </a:p>
                    <a:p>
                      <a:pPr marL="192088" indent="-192088">
                        <a:spcAft>
                          <a:spcPts val="600"/>
                        </a:spcAft>
                        <a:buFont typeface="Arial" panose="020B0604020202020204" pitchFamily="34" charset="0"/>
                        <a:buChar char="•"/>
                        <a:tabLst/>
                      </a:pPr>
                      <a:r>
                        <a:rPr lang="fr-CA" sz="1800" baseline="0" noProof="0" smtClean="0">
                          <a:solidFill>
                            <a:srgbClr val="002060"/>
                          </a:solidFill>
                        </a:rPr>
                        <a:t>Éviter l’escalade de la surconsommation de médicaments</a:t>
                      </a:r>
                    </a:p>
                    <a:p>
                      <a:pPr marL="192088" indent="-192088">
                        <a:spcAft>
                          <a:spcPts val="600"/>
                        </a:spcAft>
                        <a:buFont typeface="Arial" panose="020B0604020202020204" pitchFamily="34" charset="0"/>
                        <a:buChar char="•"/>
                        <a:tabLst/>
                      </a:pPr>
                      <a:r>
                        <a:rPr lang="fr-CA" sz="1800" baseline="0" noProof="0" smtClean="0">
                          <a:solidFill>
                            <a:srgbClr val="002060"/>
                          </a:solidFill>
                        </a:rPr>
                        <a:t>Apprendre et permettre aux patients de soulager leur maladie</a:t>
                      </a:r>
                      <a:endParaRPr lang="fr-CA" sz="1800" noProof="0">
                        <a:solidFill>
                          <a:srgbClr val="002060"/>
                        </a:solidFill>
                      </a:endParaRPr>
                    </a:p>
                  </a:txBody>
                  <a:tcPr marL="91432" marR="91432">
                    <a:lnR w="12700" cmpd="sng">
                      <a:noFill/>
                    </a:lnR>
                  </a:tcPr>
                </a:tc>
                <a:tc>
                  <a:txBody>
                    <a:bodyPr/>
                    <a:lstStyle/>
                    <a:p>
                      <a:pPr marL="192088" indent="-192088">
                        <a:buFont typeface="Arial" panose="020B0604020202020204" pitchFamily="34" charset="0"/>
                        <a:buChar char="•"/>
                        <a:tabLst/>
                      </a:pPr>
                      <a:endParaRPr lang="fr-CA" sz="1600" noProof="0"/>
                    </a:p>
                  </a:txBody>
                  <a:tcPr marL="91432" marR="91432">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Traiter les crises rapidement et de façon cohérente sans récurrence</a:t>
                      </a:r>
                    </a:p>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Restaurer</a:t>
                      </a:r>
                      <a:r>
                        <a:rPr lang="fr-CA" sz="1800" kern="1200" baseline="0" noProof="0" dirty="0" smtClean="0">
                          <a:solidFill>
                            <a:srgbClr val="002060"/>
                          </a:solidFill>
                          <a:latin typeface="+mn-lt"/>
                          <a:ea typeface="+mn-ea"/>
                          <a:cs typeface="+mn-cs"/>
                        </a:rPr>
                        <a:t> la capacité de fonctionnement du patient</a:t>
                      </a:r>
                      <a:endParaRPr lang="fr-CA" sz="1800" kern="1200" noProof="0" dirty="0" smtClean="0">
                        <a:solidFill>
                          <a:srgbClr val="002060"/>
                        </a:solidFill>
                        <a:latin typeface="+mn-lt"/>
                        <a:ea typeface="+mn-ea"/>
                        <a:cs typeface="+mn-cs"/>
                      </a:endParaRPr>
                    </a:p>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Minimiser la</a:t>
                      </a:r>
                      <a:r>
                        <a:rPr lang="fr-CA" sz="1800" kern="1200" baseline="0" noProof="0" dirty="0" smtClean="0">
                          <a:solidFill>
                            <a:srgbClr val="002060"/>
                          </a:solidFill>
                          <a:latin typeface="+mn-lt"/>
                          <a:ea typeface="+mn-ea"/>
                          <a:cs typeface="+mn-cs"/>
                        </a:rPr>
                        <a:t> consommation de médicaments de secours</a:t>
                      </a:r>
                      <a:endParaRPr lang="fr-CA" sz="1800" kern="1200" noProof="0" dirty="0" smtClean="0">
                        <a:solidFill>
                          <a:srgbClr val="002060"/>
                        </a:solidFill>
                        <a:latin typeface="+mn-lt"/>
                        <a:ea typeface="+mn-ea"/>
                        <a:cs typeface="+mn-cs"/>
                      </a:endParaRPr>
                    </a:p>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Optimiser les </a:t>
                      </a:r>
                      <a:r>
                        <a:rPr lang="fr-CA" sz="1800" kern="1200" noProof="0" dirty="0" err="1" smtClean="0">
                          <a:solidFill>
                            <a:srgbClr val="002060"/>
                          </a:solidFill>
                          <a:latin typeface="+mn-lt"/>
                          <a:ea typeface="+mn-ea"/>
                          <a:cs typeface="+mn-cs"/>
                        </a:rPr>
                        <a:t>autosoins</a:t>
                      </a:r>
                      <a:r>
                        <a:rPr lang="fr-CA" sz="1800" kern="1200" baseline="0" noProof="0" dirty="0" smtClean="0">
                          <a:solidFill>
                            <a:srgbClr val="002060"/>
                          </a:solidFill>
                          <a:latin typeface="+mn-lt"/>
                          <a:ea typeface="+mn-ea"/>
                          <a:cs typeface="+mn-cs"/>
                        </a:rPr>
                        <a:t> pour un soulagement global</a:t>
                      </a:r>
                      <a:endParaRPr lang="fr-CA" sz="1800" kern="1200" noProof="0" dirty="0" smtClean="0">
                        <a:solidFill>
                          <a:srgbClr val="002060"/>
                        </a:solidFill>
                        <a:latin typeface="+mn-lt"/>
                        <a:ea typeface="+mn-ea"/>
                        <a:cs typeface="+mn-cs"/>
                      </a:endParaRPr>
                    </a:p>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Être rentable dans le</a:t>
                      </a:r>
                      <a:r>
                        <a:rPr lang="fr-CA" sz="1800" kern="1200" baseline="0" noProof="0" dirty="0" smtClean="0">
                          <a:solidFill>
                            <a:srgbClr val="002060"/>
                          </a:solidFill>
                          <a:latin typeface="+mn-lt"/>
                          <a:ea typeface="+mn-ea"/>
                          <a:cs typeface="+mn-cs"/>
                        </a:rPr>
                        <a:t> soulagement global</a:t>
                      </a:r>
                      <a:endParaRPr lang="fr-CA" sz="1800" kern="1200" noProof="0" dirty="0" smtClean="0">
                        <a:solidFill>
                          <a:srgbClr val="002060"/>
                        </a:solidFill>
                        <a:latin typeface="+mn-lt"/>
                        <a:ea typeface="+mn-ea"/>
                        <a:cs typeface="+mn-cs"/>
                      </a:endParaRPr>
                    </a:p>
                    <a:p>
                      <a:pPr marL="192088" indent="-192088" algn="l" defTabSz="914400" rtl="0" eaLnBrk="1" latinLnBrk="0" hangingPunct="1">
                        <a:spcAft>
                          <a:spcPts val="600"/>
                        </a:spcAft>
                        <a:buFont typeface="Arial" panose="020B0604020202020204" pitchFamily="34" charset="0"/>
                        <a:buChar char="•"/>
                        <a:tabLst/>
                      </a:pPr>
                      <a:r>
                        <a:rPr lang="fr-CA" sz="1800" kern="1200" noProof="0" dirty="0" smtClean="0">
                          <a:solidFill>
                            <a:srgbClr val="002060"/>
                          </a:solidFill>
                          <a:latin typeface="+mn-lt"/>
                          <a:ea typeface="+mn-ea"/>
                          <a:cs typeface="+mn-cs"/>
                        </a:rPr>
                        <a:t>Provoquer un minimum voire aucun effet indésirable</a:t>
                      </a:r>
                      <a:endParaRPr lang="fr-CA" sz="1800" kern="1200" noProof="0" dirty="0">
                        <a:solidFill>
                          <a:srgbClr val="002060"/>
                        </a:solidFill>
                        <a:latin typeface="+mn-lt"/>
                        <a:ea typeface="+mn-ea"/>
                        <a:cs typeface="+mn-cs"/>
                      </a:endParaRPr>
                    </a:p>
                  </a:txBody>
                  <a:tcPr marL="91432" marR="91432">
                    <a:lnL w="12700" cmpd="sng">
                      <a:noFill/>
                    </a:ln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47675" y="254000"/>
            <a:ext cx="8229600" cy="1143000"/>
          </a:xfrm>
        </p:spPr>
        <p:txBody>
          <a:bodyPr>
            <a:normAutofit/>
          </a:bodyPr>
          <a:lstStyle/>
          <a:p>
            <a:r>
              <a:rPr lang="fr-CA" altLang="fr-FR" smtClean="0"/>
              <a:t>Aperçu du traitement de la migraine</a:t>
            </a:r>
          </a:p>
        </p:txBody>
      </p:sp>
      <p:grpSp>
        <p:nvGrpSpPr>
          <p:cNvPr id="86019" name="Group 72"/>
          <p:cNvGrpSpPr>
            <a:grpSpLocks noChangeAspect="1"/>
          </p:cNvGrpSpPr>
          <p:nvPr/>
        </p:nvGrpSpPr>
        <p:grpSpPr bwMode="auto">
          <a:xfrm>
            <a:off x="971550" y="1773238"/>
            <a:ext cx="6740525" cy="4860925"/>
            <a:chOff x="612" y="1117"/>
            <a:chExt cx="4246" cy="3062"/>
          </a:xfrm>
        </p:grpSpPr>
        <p:sp>
          <p:nvSpPr>
            <p:cNvPr id="86020" name="AutoShape 71"/>
            <p:cNvSpPr>
              <a:spLocks noChangeAspect="1" noChangeArrowheads="1" noTextEdit="1"/>
            </p:cNvSpPr>
            <p:nvPr/>
          </p:nvSpPr>
          <p:spPr bwMode="auto">
            <a:xfrm>
              <a:off x="612" y="1117"/>
              <a:ext cx="4246" cy="3062"/>
            </a:xfrm>
            <a:prstGeom prst="rect">
              <a:avLst/>
            </a:prstGeom>
            <a:noFill/>
            <a:ln w="9525">
              <a:noFill/>
              <a:miter lim="800000"/>
              <a:headEnd/>
              <a:tailEnd/>
            </a:ln>
          </p:spPr>
          <p:txBody>
            <a:bodyPr/>
            <a:lstStyle/>
            <a:p>
              <a:endParaRPr lang="fr-CA"/>
            </a:p>
          </p:txBody>
        </p:sp>
        <p:sp>
          <p:nvSpPr>
            <p:cNvPr id="86021" name="Line 73"/>
            <p:cNvSpPr>
              <a:spLocks noChangeShapeType="1"/>
            </p:cNvSpPr>
            <p:nvPr/>
          </p:nvSpPr>
          <p:spPr bwMode="auto">
            <a:xfrm flipH="1">
              <a:off x="2204" y="1333"/>
              <a:ext cx="440" cy="232"/>
            </a:xfrm>
            <a:prstGeom prst="line">
              <a:avLst/>
            </a:prstGeom>
            <a:noFill/>
            <a:ln w="12700">
              <a:solidFill>
                <a:srgbClr val="002060"/>
              </a:solidFill>
              <a:round/>
              <a:headEnd/>
              <a:tailEnd/>
            </a:ln>
          </p:spPr>
          <p:txBody>
            <a:bodyPr/>
            <a:lstStyle/>
            <a:p>
              <a:endParaRPr lang="fr-CA"/>
            </a:p>
          </p:txBody>
        </p:sp>
        <p:sp>
          <p:nvSpPr>
            <p:cNvPr id="86022" name="Line 74"/>
            <p:cNvSpPr>
              <a:spLocks noChangeShapeType="1"/>
            </p:cNvSpPr>
            <p:nvPr/>
          </p:nvSpPr>
          <p:spPr bwMode="auto">
            <a:xfrm flipH="1">
              <a:off x="1196" y="1665"/>
              <a:ext cx="604" cy="0"/>
            </a:xfrm>
            <a:prstGeom prst="line">
              <a:avLst/>
            </a:prstGeom>
            <a:noFill/>
            <a:ln w="12700">
              <a:solidFill>
                <a:srgbClr val="002060"/>
              </a:solidFill>
              <a:round/>
              <a:headEnd/>
              <a:tailEnd/>
            </a:ln>
          </p:spPr>
          <p:txBody>
            <a:bodyPr/>
            <a:lstStyle/>
            <a:p>
              <a:endParaRPr lang="fr-CA"/>
            </a:p>
          </p:txBody>
        </p:sp>
        <p:sp>
          <p:nvSpPr>
            <p:cNvPr id="86023" name="Line 75"/>
            <p:cNvSpPr>
              <a:spLocks noChangeShapeType="1"/>
            </p:cNvSpPr>
            <p:nvPr/>
          </p:nvSpPr>
          <p:spPr bwMode="auto">
            <a:xfrm flipH="1">
              <a:off x="1172" y="1721"/>
              <a:ext cx="596" cy="328"/>
            </a:xfrm>
            <a:prstGeom prst="line">
              <a:avLst/>
            </a:prstGeom>
            <a:noFill/>
            <a:ln w="12700">
              <a:solidFill>
                <a:srgbClr val="002060"/>
              </a:solidFill>
              <a:round/>
              <a:headEnd/>
              <a:tailEnd/>
            </a:ln>
          </p:spPr>
          <p:txBody>
            <a:bodyPr/>
            <a:lstStyle/>
            <a:p>
              <a:endParaRPr lang="fr-CA"/>
            </a:p>
          </p:txBody>
        </p:sp>
        <p:sp>
          <p:nvSpPr>
            <p:cNvPr id="86024" name="Line 76"/>
            <p:cNvSpPr>
              <a:spLocks noChangeShapeType="1"/>
            </p:cNvSpPr>
            <p:nvPr/>
          </p:nvSpPr>
          <p:spPr bwMode="auto">
            <a:xfrm>
              <a:off x="1984" y="1749"/>
              <a:ext cx="0" cy="2216"/>
            </a:xfrm>
            <a:prstGeom prst="line">
              <a:avLst/>
            </a:prstGeom>
            <a:noFill/>
            <a:ln w="12700">
              <a:solidFill>
                <a:srgbClr val="002060"/>
              </a:solidFill>
              <a:round/>
              <a:headEnd/>
              <a:tailEnd/>
            </a:ln>
          </p:spPr>
          <p:txBody>
            <a:bodyPr/>
            <a:lstStyle/>
            <a:p>
              <a:endParaRPr lang="fr-CA"/>
            </a:p>
          </p:txBody>
        </p:sp>
        <p:sp>
          <p:nvSpPr>
            <p:cNvPr id="86025" name="Line 77"/>
            <p:cNvSpPr>
              <a:spLocks noChangeShapeType="1"/>
            </p:cNvSpPr>
            <p:nvPr/>
          </p:nvSpPr>
          <p:spPr bwMode="auto">
            <a:xfrm flipH="1">
              <a:off x="2724" y="2077"/>
              <a:ext cx="200" cy="328"/>
            </a:xfrm>
            <a:prstGeom prst="line">
              <a:avLst/>
            </a:prstGeom>
            <a:noFill/>
            <a:ln w="12700">
              <a:solidFill>
                <a:srgbClr val="002060"/>
              </a:solidFill>
              <a:round/>
              <a:headEnd/>
              <a:tailEnd/>
            </a:ln>
          </p:spPr>
          <p:txBody>
            <a:bodyPr/>
            <a:lstStyle/>
            <a:p>
              <a:endParaRPr lang="fr-CA"/>
            </a:p>
          </p:txBody>
        </p:sp>
        <p:sp>
          <p:nvSpPr>
            <p:cNvPr id="86026" name="Line 78"/>
            <p:cNvSpPr>
              <a:spLocks noChangeShapeType="1"/>
            </p:cNvSpPr>
            <p:nvPr/>
          </p:nvSpPr>
          <p:spPr bwMode="auto">
            <a:xfrm>
              <a:off x="3072" y="2049"/>
              <a:ext cx="140" cy="364"/>
            </a:xfrm>
            <a:prstGeom prst="line">
              <a:avLst/>
            </a:prstGeom>
            <a:noFill/>
            <a:ln w="12700">
              <a:solidFill>
                <a:srgbClr val="002060"/>
              </a:solidFill>
              <a:round/>
              <a:headEnd/>
              <a:tailEnd/>
            </a:ln>
          </p:spPr>
          <p:txBody>
            <a:bodyPr/>
            <a:lstStyle/>
            <a:p>
              <a:endParaRPr lang="fr-CA"/>
            </a:p>
          </p:txBody>
        </p:sp>
        <p:sp>
          <p:nvSpPr>
            <p:cNvPr id="86027" name="Line 79"/>
            <p:cNvSpPr>
              <a:spLocks noChangeShapeType="1"/>
            </p:cNvSpPr>
            <p:nvPr/>
          </p:nvSpPr>
          <p:spPr bwMode="auto">
            <a:xfrm flipH="1">
              <a:off x="3776" y="2093"/>
              <a:ext cx="272" cy="376"/>
            </a:xfrm>
            <a:prstGeom prst="line">
              <a:avLst/>
            </a:prstGeom>
            <a:noFill/>
            <a:ln w="12700">
              <a:solidFill>
                <a:srgbClr val="002060"/>
              </a:solidFill>
              <a:round/>
              <a:headEnd/>
              <a:tailEnd/>
            </a:ln>
          </p:spPr>
          <p:txBody>
            <a:bodyPr/>
            <a:lstStyle/>
            <a:p>
              <a:endParaRPr lang="fr-CA"/>
            </a:p>
          </p:txBody>
        </p:sp>
        <p:sp>
          <p:nvSpPr>
            <p:cNvPr id="86028" name="Line 80"/>
            <p:cNvSpPr>
              <a:spLocks noChangeShapeType="1"/>
            </p:cNvSpPr>
            <p:nvPr/>
          </p:nvSpPr>
          <p:spPr bwMode="auto">
            <a:xfrm>
              <a:off x="4248" y="2085"/>
              <a:ext cx="180" cy="364"/>
            </a:xfrm>
            <a:prstGeom prst="line">
              <a:avLst/>
            </a:prstGeom>
            <a:noFill/>
            <a:ln w="12700">
              <a:solidFill>
                <a:srgbClr val="002060"/>
              </a:solidFill>
              <a:round/>
              <a:headEnd/>
              <a:tailEnd/>
            </a:ln>
          </p:spPr>
          <p:txBody>
            <a:bodyPr/>
            <a:lstStyle/>
            <a:p>
              <a:endParaRPr lang="fr-CA"/>
            </a:p>
          </p:txBody>
        </p:sp>
        <p:sp>
          <p:nvSpPr>
            <p:cNvPr id="86029" name="Line 81"/>
            <p:cNvSpPr>
              <a:spLocks noChangeShapeType="1"/>
            </p:cNvSpPr>
            <p:nvPr/>
          </p:nvSpPr>
          <p:spPr bwMode="auto">
            <a:xfrm flipH="1" flipV="1">
              <a:off x="3868" y="1705"/>
              <a:ext cx="260" cy="280"/>
            </a:xfrm>
            <a:prstGeom prst="line">
              <a:avLst/>
            </a:prstGeom>
            <a:noFill/>
            <a:ln w="12700">
              <a:solidFill>
                <a:srgbClr val="002060"/>
              </a:solidFill>
              <a:round/>
              <a:headEnd/>
              <a:tailEnd/>
            </a:ln>
          </p:spPr>
          <p:txBody>
            <a:bodyPr/>
            <a:lstStyle/>
            <a:p>
              <a:endParaRPr lang="fr-CA"/>
            </a:p>
          </p:txBody>
        </p:sp>
        <p:sp>
          <p:nvSpPr>
            <p:cNvPr id="86030" name="Line 82"/>
            <p:cNvSpPr>
              <a:spLocks noChangeShapeType="1"/>
            </p:cNvSpPr>
            <p:nvPr/>
          </p:nvSpPr>
          <p:spPr bwMode="auto">
            <a:xfrm flipH="1">
              <a:off x="3100" y="1657"/>
              <a:ext cx="504" cy="328"/>
            </a:xfrm>
            <a:prstGeom prst="line">
              <a:avLst/>
            </a:prstGeom>
            <a:noFill/>
            <a:ln w="12700">
              <a:solidFill>
                <a:srgbClr val="002060"/>
              </a:solidFill>
              <a:round/>
              <a:headEnd/>
              <a:tailEnd/>
            </a:ln>
          </p:spPr>
          <p:txBody>
            <a:bodyPr/>
            <a:lstStyle/>
            <a:p>
              <a:endParaRPr lang="fr-CA"/>
            </a:p>
          </p:txBody>
        </p:sp>
        <p:sp>
          <p:nvSpPr>
            <p:cNvPr id="86031" name="Line 83"/>
            <p:cNvSpPr>
              <a:spLocks noChangeShapeType="1"/>
            </p:cNvSpPr>
            <p:nvPr/>
          </p:nvSpPr>
          <p:spPr bwMode="auto">
            <a:xfrm flipH="1" flipV="1">
              <a:off x="3168" y="1325"/>
              <a:ext cx="396" cy="232"/>
            </a:xfrm>
            <a:prstGeom prst="line">
              <a:avLst/>
            </a:prstGeom>
            <a:noFill/>
            <a:ln w="12700">
              <a:solidFill>
                <a:srgbClr val="002060"/>
              </a:solidFill>
              <a:round/>
              <a:headEnd/>
              <a:tailEnd/>
            </a:ln>
          </p:spPr>
          <p:txBody>
            <a:bodyPr/>
            <a:lstStyle/>
            <a:p>
              <a:endParaRPr lang="fr-CA"/>
            </a:p>
          </p:txBody>
        </p:sp>
        <p:sp>
          <p:nvSpPr>
            <p:cNvPr id="29" name="Freeform 84"/>
            <p:cNvSpPr>
              <a:spLocks/>
            </p:cNvSpPr>
            <p:nvPr/>
          </p:nvSpPr>
          <p:spPr bwMode="auto">
            <a:xfrm>
              <a:off x="2574" y="1121"/>
              <a:ext cx="736" cy="312"/>
            </a:xfrm>
            <a:custGeom>
              <a:avLst/>
              <a:gdLst>
                <a:gd name="T0" fmla="*/ 736 w 736"/>
                <a:gd name="T1" fmla="*/ 264 h 312"/>
                <a:gd name="T2" fmla="*/ 736 w 736"/>
                <a:gd name="T3" fmla="*/ 264 h 312"/>
                <a:gd name="T4" fmla="*/ 734 w 736"/>
                <a:gd name="T5" fmla="*/ 274 h 312"/>
                <a:gd name="T6" fmla="*/ 732 w 736"/>
                <a:gd name="T7" fmla="*/ 282 h 312"/>
                <a:gd name="T8" fmla="*/ 728 w 736"/>
                <a:gd name="T9" fmla="*/ 290 h 312"/>
                <a:gd name="T10" fmla="*/ 722 w 736"/>
                <a:gd name="T11" fmla="*/ 298 h 312"/>
                <a:gd name="T12" fmla="*/ 714 w 736"/>
                <a:gd name="T13" fmla="*/ 304 h 312"/>
                <a:gd name="T14" fmla="*/ 706 w 736"/>
                <a:gd name="T15" fmla="*/ 308 h 312"/>
                <a:gd name="T16" fmla="*/ 698 w 736"/>
                <a:gd name="T17" fmla="*/ 312 h 312"/>
                <a:gd name="T18" fmla="*/ 688 w 736"/>
                <a:gd name="T19" fmla="*/ 312 h 312"/>
                <a:gd name="T20" fmla="*/ 48 w 736"/>
                <a:gd name="T21" fmla="*/ 312 h 312"/>
                <a:gd name="T22" fmla="*/ 48 w 736"/>
                <a:gd name="T23" fmla="*/ 312 h 312"/>
                <a:gd name="T24" fmla="*/ 38 w 736"/>
                <a:gd name="T25" fmla="*/ 312 h 312"/>
                <a:gd name="T26" fmla="*/ 30 w 736"/>
                <a:gd name="T27" fmla="*/ 308 h 312"/>
                <a:gd name="T28" fmla="*/ 22 w 736"/>
                <a:gd name="T29" fmla="*/ 304 h 312"/>
                <a:gd name="T30" fmla="*/ 14 w 736"/>
                <a:gd name="T31" fmla="*/ 298 h 312"/>
                <a:gd name="T32" fmla="*/ 8 w 736"/>
                <a:gd name="T33" fmla="*/ 290 h 312"/>
                <a:gd name="T34" fmla="*/ 4 w 736"/>
                <a:gd name="T35" fmla="*/ 282 h 312"/>
                <a:gd name="T36" fmla="*/ 0 w 736"/>
                <a:gd name="T37" fmla="*/ 274 h 312"/>
                <a:gd name="T38" fmla="*/ 0 w 736"/>
                <a:gd name="T39" fmla="*/ 264 h 312"/>
                <a:gd name="T40" fmla="*/ 0 w 736"/>
                <a:gd name="T41" fmla="*/ 48 h 312"/>
                <a:gd name="T42" fmla="*/ 0 w 736"/>
                <a:gd name="T43" fmla="*/ 48 h 312"/>
                <a:gd name="T44" fmla="*/ 0 w 736"/>
                <a:gd name="T45" fmla="*/ 38 h 312"/>
                <a:gd name="T46" fmla="*/ 4 w 736"/>
                <a:gd name="T47" fmla="*/ 30 h 312"/>
                <a:gd name="T48" fmla="*/ 8 w 736"/>
                <a:gd name="T49" fmla="*/ 22 h 312"/>
                <a:gd name="T50" fmla="*/ 14 w 736"/>
                <a:gd name="T51" fmla="*/ 14 h 312"/>
                <a:gd name="T52" fmla="*/ 22 w 736"/>
                <a:gd name="T53" fmla="*/ 8 h 312"/>
                <a:gd name="T54" fmla="*/ 30 w 736"/>
                <a:gd name="T55" fmla="*/ 4 h 312"/>
                <a:gd name="T56" fmla="*/ 38 w 736"/>
                <a:gd name="T57" fmla="*/ 0 h 312"/>
                <a:gd name="T58" fmla="*/ 48 w 736"/>
                <a:gd name="T59" fmla="*/ 0 h 312"/>
                <a:gd name="T60" fmla="*/ 688 w 736"/>
                <a:gd name="T61" fmla="*/ 0 h 312"/>
                <a:gd name="T62" fmla="*/ 688 w 736"/>
                <a:gd name="T63" fmla="*/ 0 h 312"/>
                <a:gd name="T64" fmla="*/ 698 w 736"/>
                <a:gd name="T65" fmla="*/ 0 h 312"/>
                <a:gd name="T66" fmla="*/ 706 w 736"/>
                <a:gd name="T67" fmla="*/ 4 h 312"/>
                <a:gd name="T68" fmla="*/ 714 w 736"/>
                <a:gd name="T69" fmla="*/ 8 h 312"/>
                <a:gd name="T70" fmla="*/ 722 w 736"/>
                <a:gd name="T71" fmla="*/ 14 h 312"/>
                <a:gd name="T72" fmla="*/ 728 w 736"/>
                <a:gd name="T73" fmla="*/ 22 h 312"/>
                <a:gd name="T74" fmla="*/ 732 w 736"/>
                <a:gd name="T75" fmla="*/ 30 h 312"/>
                <a:gd name="T76" fmla="*/ 734 w 736"/>
                <a:gd name="T77" fmla="*/ 38 h 312"/>
                <a:gd name="T78" fmla="*/ 736 w 736"/>
                <a:gd name="T79" fmla="*/ 48 h 312"/>
                <a:gd name="T80" fmla="*/ 736 w 736"/>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6" h="312">
                  <a:moveTo>
                    <a:pt x="736" y="264"/>
                  </a:moveTo>
                  <a:lnTo>
                    <a:pt x="736" y="264"/>
                  </a:lnTo>
                  <a:lnTo>
                    <a:pt x="734" y="274"/>
                  </a:lnTo>
                  <a:lnTo>
                    <a:pt x="732" y="282"/>
                  </a:lnTo>
                  <a:lnTo>
                    <a:pt x="728" y="290"/>
                  </a:lnTo>
                  <a:lnTo>
                    <a:pt x="722" y="298"/>
                  </a:lnTo>
                  <a:lnTo>
                    <a:pt x="714" y="304"/>
                  </a:lnTo>
                  <a:lnTo>
                    <a:pt x="706" y="308"/>
                  </a:lnTo>
                  <a:lnTo>
                    <a:pt x="698" y="312"/>
                  </a:lnTo>
                  <a:lnTo>
                    <a:pt x="688" y="312"/>
                  </a:lnTo>
                  <a:lnTo>
                    <a:pt x="48" y="312"/>
                  </a:lnTo>
                  <a:lnTo>
                    <a:pt x="48" y="312"/>
                  </a:lnTo>
                  <a:lnTo>
                    <a:pt x="38" y="312"/>
                  </a:lnTo>
                  <a:lnTo>
                    <a:pt x="30" y="308"/>
                  </a:lnTo>
                  <a:lnTo>
                    <a:pt x="22"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2" y="8"/>
                  </a:lnTo>
                  <a:lnTo>
                    <a:pt x="30" y="4"/>
                  </a:lnTo>
                  <a:lnTo>
                    <a:pt x="38" y="0"/>
                  </a:lnTo>
                  <a:lnTo>
                    <a:pt x="48" y="0"/>
                  </a:lnTo>
                  <a:lnTo>
                    <a:pt x="688" y="0"/>
                  </a:lnTo>
                  <a:lnTo>
                    <a:pt x="688" y="0"/>
                  </a:lnTo>
                  <a:lnTo>
                    <a:pt x="698" y="0"/>
                  </a:lnTo>
                  <a:lnTo>
                    <a:pt x="706" y="4"/>
                  </a:lnTo>
                  <a:lnTo>
                    <a:pt x="714" y="8"/>
                  </a:lnTo>
                  <a:lnTo>
                    <a:pt x="722" y="14"/>
                  </a:lnTo>
                  <a:lnTo>
                    <a:pt x="728" y="22"/>
                  </a:lnTo>
                  <a:lnTo>
                    <a:pt x="732" y="30"/>
                  </a:lnTo>
                  <a:lnTo>
                    <a:pt x="734" y="38"/>
                  </a:lnTo>
                  <a:lnTo>
                    <a:pt x="736" y="48"/>
                  </a:lnTo>
                  <a:lnTo>
                    <a:pt x="736"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33" name="Rectangle 85"/>
            <p:cNvSpPr>
              <a:spLocks noChangeArrowheads="1"/>
            </p:cNvSpPr>
            <p:nvPr/>
          </p:nvSpPr>
          <p:spPr bwMode="auto">
            <a:xfrm>
              <a:off x="2562" y="1207"/>
              <a:ext cx="736"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Traitement de la migraine</a:t>
              </a:r>
              <a:endParaRPr lang="fr-CA" altLang="en-US" dirty="0">
                <a:latin typeface="Arial" charset="0"/>
              </a:endParaRPr>
            </a:p>
          </p:txBody>
        </p:sp>
        <p:sp>
          <p:nvSpPr>
            <p:cNvPr id="31" name="Freeform 86"/>
            <p:cNvSpPr>
              <a:spLocks/>
            </p:cNvSpPr>
            <p:nvPr/>
          </p:nvSpPr>
          <p:spPr bwMode="auto">
            <a:xfrm>
              <a:off x="3452" y="1509"/>
              <a:ext cx="640" cy="312"/>
            </a:xfrm>
            <a:custGeom>
              <a:avLst/>
              <a:gdLst>
                <a:gd name="T0" fmla="*/ 640 w 640"/>
                <a:gd name="T1" fmla="*/ 264 h 312"/>
                <a:gd name="T2" fmla="*/ 640 w 640"/>
                <a:gd name="T3" fmla="*/ 264 h 312"/>
                <a:gd name="T4" fmla="*/ 640 w 640"/>
                <a:gd name="T5" fmla="*/ 274 h 312"/>
                <a:gd name="T6" fmla="*/ 636 w 640"/>
                <a:gd name="T7" fmla="*/ 282 h 312"/>
                <a:gd name="T8" fmla="*/ 632 w 640"/>
                <a:gd name="T9" fmla="*/ 290 h 312"/>
                <a:gd name="T10" fmla="*/ 626 w 640"/>
                <a:gd name="T11" fmla="*/ 298 h 312"/>
                <a:gd name="T12" fmla="*/ 620 w 640"/>
                <a:gd name="T13" fmla="*/ 304 h 312"/>
                <a:gd name="T14" fmla="*/ 612 w 640"/>
                <a:gd name="T15" fmla="*/ 308 h 312"/>
                <a:gd name="T16" fmla="*/ 602 w 640"/>
                <a:gd name="T17" fmla="*/ 312 h 312"/>
                <a:gd name="T18" fmla="*/ 592 w 640"/>
                <a:gd name="T19" fmla="*/ 312 h 312"/>
                <a:gd name="T20" fmla="*/ 48 w 640"/>
                <a:gd name="T21" fmla="*/ 312 h 312"/>
                <a:gd name="T22" fmla="*/ 48 w 640"/>
                <a:gd name="T23" fmla="*/ 312 h 312"/>
                <a:gd name="T24" fmla="*/ 38 w 640"/>
                <a:gd name="T25" fmla="*/ 312 h 312"/>
                <a:gd name="T26" fmla="*/ 30 w 640"/>
                <a:gd name="T27" fmla="*/ 308 h 312"/>
                <a:gd name="T28" fmla="*/ 22 w 640"/>
                <a:gd name="T29" fmla="*/ 304 h 312"/>
                <a:gd name="T30" fmla="*/ 14 w 640"/>
                <a:gd name="T31" fmla="*/ 298 h 312"/>
                <a:gd name="T32" fmla="*/ 8 w 640"/>
                <a:gd name="T33" fmla="*/ 290 h 312"/>
                <a:gd name="T34" fmla="*/ 4 w 640"/>
                <a:gd name="T35" fmla="*/ 282 h 312"/>
                <a:gd name="T36" fmla="*/ 2 w 640"/>
                <a:gd name="T37" fmla="*/ 274 h 312"/>
                <a:gd name="T38" fmla="*/ 0 w 640"/>
                <a:gd name="T39" fmla="*/ 264 h 312"/>
                <a:gd name="T40" fmla="*/ 0 w 640"/>
                <a:gd name="T41" fmla="*/ 48 h 312"/>
                <a:gd name="T42" fmla="*/ 0 w 640"/>
                <a:gd name="T43" fmla="*/ 48 h 312"/>
                <a:gd name="T44" fmla="*/ 2 w 640"/>
                <a:gd name="T45" fmla="*/ 38 h 312"/>
                <a:gd name="T46" fmla="*/ 4 w 640"/>
                <a:gd name="T47" fmla="*/ 30 h 312"/>
                <a:gd name="T48" fmla="*/ 8 w 640"/>
                <a:gd name="T49" fmla="*/ 22 h 312"/>
                <a:gd name="T50" fmla="*/ 14 w 640"/>
                <a:gd name="T51" fmla="*/ 14 h 312"/>
                <a:gd name="T52" fmla="*/ 22 w 640"/>
                <a:gd name="T53" fmla="*/ 8 h 312"/>
                <a:gd name="T54" fmla="*/ 30 w 640"/>
                <a:gd name="T55" fmla="*/ 4 h 312"/>
                <a:gd name="T56" fmla="*/ 38 w 640"/>
                <a:gd name="T57" fmla="*/ 0 h 312"/>
                <a:gd name="T58" fmla="*/ 48 w 640"/>
                <a:gd name="T59" fmla="*/ 0 h 312"/>
                <a:gd name="T60" fmla="*/ 592 w 640"/>
                <a:gd name="T61" fmla="*/ 0 h 312"/>
                <a:gd name="T62" fmla="*/ 592 w 640"/>
                <a:gd name="T63" fmla="*/ 0 h 312"/>
                <a:gd name="T64" fmla="*/ 602 w 640"/>
                <a:gd name="T65" fmla="*/ 0 h 312"/>
                <a:gd name="T66" fmla="*/ 612 w 640"/>
                <a:gd name="T67" fmla="*/ 4 h 312"/>
                <a:gd name="T68" fmla="*/ 620 w 640"/>
                <a:gd name="T69" fmla="*/ 8 h 312"/>
                <a:gd name="T70" fmla="*/ 626 w 640"/>
                <a:gd name="T71" fmla="*/ 14 h 312"/>
                <a:gd name="T72" fmla="*/ 632 w 640"/>
                <a:gd name="T73" fmla="*/ 22 h 312"/>
                <a:gd name="T74" fmla="*/ 636 w 640"/>
                <a:gd name="T75" fmla="*/ 30 h 312"/>
                <a:gd name="T76" fmla="*/ 640 w 640"/>
                <a:gd name="T77" fmla="*/ 38 h 312"/>
                <a:gd name="T78" fmla="*/ 640 w 640"/>
                <a:gd name="T79" fmla="*/ 48 h 312"/>
                <a:gd name="T80" fmla="*/ 640 w 64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 h="312">
                  <a:moveTo>
                    <a:pt x="640" y="264"/>
                  </a:moveTo>
                  <a:lnTo>
                    <a:pt x="640" y="264"/>
                  </a:lnTo>
                  <a:lnTo>
                    <a:pt x="640" y="274"/>
                  </a:lnTo>
                  <a:lnTo>
                    <a:pt x="636" y="282"/>
                  </a:lnTo>
                  <a:lnTo>
                    <a:pt x="632" y="290"/>
                  </a:lnTo>
                  <a:lnTo>
                    <a:pt x="626" y="298"/>
                  </a:lnTo>
                  <a:lnTo>
                    <a:pt x="620" y="304"/>
                  </a:lnTo>
                  <a:lnTo>
                    <a:pt x="612" y="308"/>
                  </a:lnTo>
                  <a:lnTo>
                    <a:pt x="602" y="312"/>
                  </a:lnTo>
                  <a:lnTo>
                    <a:pt x="592"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592" y="0"/>
                  </a:lnTo>
                  <a:lnTo>
                    <a:pt x="592" y="0"/>
                  </a:lnTo>
                  <a:lnTo>
                    <a:pt x="602" y="0"/>
                  </a:lnTo>
                  <a:lnTo>
                    <a:pt x="612" y="4"/>
                  </a:lnTo>
                  <a:lnTo>
                    <a:pt x="620" y="8"/>
                  </a:lnTo>
                  <a:lnTo>
                    <a:pt x="626" y="14"/>
                  </a:lnTo>
                  <a:lnTo>
                    <a:pt x="632" y="22"/>
                  </a:lnTo>
                  <a:lnTo>
                    <a:pt x="636" y="30"/>
                  </a:lnTo>
                  <a:lnTo>
                    <a:pt x="640" y="38"/>
                  </a:lnTo>
                  <a:lnTo>
                    <a:pt x="640" y="48"/>
                  </a:lnTo>
                  <a:lnTo>
                    <a:pt x="64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35" name="Rectangle 87"/>
            <p:cNvSpPr>
              <a:spLocks noChangeArrowheads="1"/>
            </p:cNvSpPr>
            <p:nvPr/>
          </p:nvSpPr>
          <p:spPr bwMode="auto">
            <a:xfrm>
              <a:off x="3540" y="1629"/>
              <a:ext cx="441"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Épisodes aigus</a:t>
              </a:r>
            </a:p>
          </p:txBody>
        </p:sp>
        <p:sp>
          <p:nvSpPr>
            <p:cNvPr id="33" name="Freeform 88"/>
            <p:cNvSpPr>
              <a:spLocks/>
            </p:cNvSpPr>
            <p:nvPr/>
          </p:nvSpPr>
          <p:spPr bwMode="auto">
            <a:xfrm>
              <a:off x="2714" y="1893"/>
              <a:ext cx="744" cy="312"/>
            </a:xfrm>
            <a:custGeom>
              <a:avLst/>
              <a:gdLst>
                <a:gd name="T0" fmla="*/ 744 w 744"/>
                <a:gd name="T1" fmla="*/ 264 h 312"/>
                <a:gd name="T2" fmla="*/ 744 w 744"/>
                <a:gd name="T3" fmla="*/ 264 h 312"/>
                <a:gd name="T4" fmla="*/ 744 w 744"/>
                <a:gd name="T5" fmla="*/ 274 h 312"/>
                <a:gd name="T6" fmla="*/ 740 w 744"/>
                <a:gd name="T7" fmla="*/ 282 h 312"/>
                <a:gd name="T8" fmla="*/ 736 w 744"/>
                <a:gd name="T9" fmla="*/ 290 h 312"/>
                <a:gd name="T10" fmla="*/ 730 w 744"/>
                <a:gd name="T11" fmla="*/ 298 h 312"/>
                <a:gd name="T12" fmla="*/ 724 w 744"/>
                <a:gd name="T13" fmla="*/ 304 h 312"/>
                <a:gd name="T14" fmla="*/ 716 w 744"/>
                <a:gd name="T15" fmla="*/ 308 h 312"/>
                <a:gd name="T16" fmla="*/ 706 w 744"/>
                <a:gd name="T17" fmla="*/ 312 h 312"/>
                <a:gd name="T18" fmla="*/ 696 w 744"/>
                <a:gd name="T19" fmla="*/ 312 h 312"/>
                <a:gd name="T20" fmla="*/ 48 w 744"/>
                <a:gd name="T21" fmla="*/ 312 h 312"/>
                <a:gd name="T22" fmla="*/ 48 w 744"/>
                <a:gd name="T23" fmla="*/ 312 h 312"/>
                <a:gd name="T24" fmla="*/ 40 w 744"/>
                <a:gd name="T25" fmla="*/ 312 h 312"/>
                <a:gd name="T26" fmla="*/ 30 w 744"/>
                <a:gd name="T27" fmla="*/ 308 h 312"/>
                <a:gd name="T28" fmla="*/ 22 w 744"/>
                <a:gd name="T29" fmla="*/ 304 h 312"/>
                <a:gd name="T30" fmla="*/ 14 w 744"/>
                <a:gd name="T31" fmla="*/ 298 h 312"/>
                <a:gd name="T32" fmla="*/ 8 w 744"/>
                <a:gd name="T33" fmla="*/ 290 h 312"/>
                <a:gd name="T34" fmla="*/ 4 w 744"/>
                <a:gd name="T35" fmla="*/ 282 h 312"/>
                <a:gd name="T36" fmla="*/ 2 w 744"/>
                <a:gd name="T37" fmla="*/ 274 h 312"/>
                <a:gd name="T38" fmla="*/ 0 w 744"/>
                <a:gd name="T39" fmla="*/ 264 h 312"/>
                <a:gd name="T40" fmla="*/ 0 w 744"/>
                <a:gd name="T41" fmla="*/ 48 h 312"/>
                <a:gd name="T42" fmla="*/ 0 w 744"/>
                <a:gd name="T43" fmla="*/ 48 h 312"/>
                <a:gd name="T44" fmla="*/ 2 w 744"/>
                <a:gd name="T45" fmla="*/ 38 h 312"/>
                <a:gd name="T46" fmla="*/ 4 w 744"/>
                <a:gd name="T47" fmla="*/ 30 h 312"/>
                <a:gd name="T48" fmla="*/ 8 w 744"/>
                <a:gd name="T49" fmla="*/ 22 h 312"/>
                <a:gd name="T50" fmla="*/ 14 w 744"/>
                <a:gd name="T51" fmla="*/ 14 h 312"/>
                <a:gd name="T52" fmla="*/ 22 w 744"/>
                <a:gd name="T53" fmla="*/ 8 h 312"/>
                <a:gd name="T54" fmla="*/ 30 w 744"/>
                <a:gd name="T55" fmla="*/ 4 h 312"/>
                <a:gd name="T56" fmla="*/ 40 w 744"/>
                <a:gd name="T57" fmla="*/ 0 h 312"/>
                <a:gd name="T58" fmla="*/ 48 w 744"/>
                <a:gd name="T59" fmla="*/ 0 h 312"/>
                <a:gd name="T60" fmla="*/ 696 w 744"/>
                <a:gd name="T61" fmla="*/ 0 h 312"/>
                <a:gd name="T62" fmla="*/ 696 w 744"/>
                <a:gd name="T63" fmla="*/ 0 h 312"/>
                <a:gd name="T64" fmla="*/ 706 w 744"/>
                <a:gd name="T65" fmla="*/ 0 h 312"/>
                <a:gd name="T66" fmla="*/ 716 w 744"/>
                <a:gd name="T67" fmla="*/ 4 h 312"/>
                <a:gd name="T68" fmla="*/ 724 w 744"/>
                <a:gd name="T69" fmla="*/ 8 h 312"/>
                <a:gd name="T70" fmla="*/ 730 w 744"/>
                <a:gd name="T71" fmla="*/ 14 h 312"/>
                <a:gd name="T72" fmla="*/ 736 w 744"/>
                <a:gd name="T73" fmla="*/ 22 h 312"/>
                <a:gd name="T74" fmla="*/ 740 w 744"/>
                <a:gd name="T75" fmla="*/ 30 h 312"/>
                <a:gd name="T76" fmla="*/ 744 w 744"/>
                <a:gd name="T77" fmla="*/ 38 h 312"/>
                <a:gd name="T78" fmla="*/ 744 w 744"/>
                <a:gd name="T79" fmla="*/ 48 h 312"/>
                <a:gd name="T80" fmla="*/ 744 w 744"/>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4" h="312">
                  <a:moveTo>
                    <a:pt x="744" y="264"/>
                  </a:moveTo>
                  <a:lnTo>
                    <a:pt x="744" y="264"/>
                  </a:lnTo>
                  <a:lnTo>
                    <a:pt x="744" y="274"/>
                  </a:lnTo>
                  <a:lnTo>
                    <a:pt x="740" y="282"/>
                  </a:lnTo>
                  <a:lnTo>
                    <a:pt x="736" y="290"/>
                  </a:lnTo>
                  <a:lnTo>
                    <a:pt x="730" y="298"/>
                  </a:lnTo>
                  <a:lnTo>
                    <a:pt x="724" y="304"/>
                  </a:lnTo>
                  <a:lnTo>
                    <a:pt x="716" y="308"/>
                  </a:lnTo>
                  <a:lnTo>
                    <a:pt x="706" y="312"/>
                  </a:lnTo>
                  <a:lnTo>
                    <a:pt x="696" y="312"/>
                  </a:lnTo>
                  <a:lnTo>
                    <a:pt x="48" y="312"/>
                  </a:lnTo>
                  <a:lnTo>
                    <a:pt x="48" y="312"/>
                  </a:lnTo>
                  <a:lnTo>
                    <a:pt x="40"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40" y="0"/>
                  </a:lnTo>
                  <a:lnTo>
                    <a:pt x="48" y="0"/>
                  </a:lnTo>
                  <a:lnTo>
                    <a:pt x="696" y="0"/>
                  </a:lnTo>
                  <a:lnTo>
                    <a:pt x="696" y="0"/>
                  </a:lnTo>
                  <a:lnTo>
                    <a:pt x="706" y="0"/>
                  </a:lnTo>
                  <a:lnTo>
                    <a:pt x="716" y="4"/>
                  </a:lnTo>
                  <a:lnTo>
                    <a:pt x="724" y="8"/>
                  </a:lnTo>
                  <a:lnTo>
                    <a:pt x="730" y="14"/>
                  </a:lnTo>
                  <a:lnTo>
                    <a:pt x="736" y="22"/>
                  </a:lnTo>
                  <a:lnTo>
                    <a:pt x="740" y="30"/>
                  </a:lnTo>
                  <a:lnTo>
                    <a:pt x="744" y="38"/>
                  </a:lnTo>
                  <a:lnTo>
                    <a:pt x="744" y="48"/>
                  </a:lnTo>
                  <a:lnTo>
                    <a:pt x="744"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37" name="Rectangle 89"/>
            <p:cNvSpPr>
              <a:spLocks noChangeArrowheads="1"/>
            </p:cNvSpPr>
            <p:nvPr/>
          </p:nvSpPr>
          <p:spPr bwMode="auto">
            <a:xfrm>
              <a:off x="2902" y="1977"/>
              <a:ext cx="360"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Traitements </a:t>
              </a:r>
              <a:endParaRPr lang="fr-CA" altLang="en-US" dirty="0">
                <a:latin typeface="Arial" charset="0"/>
              </a:endParaRPr>
            </a:p>
          </p:txBody>
        </p:sp>
        <p:sp>
          <p:nvSpPr>
            <p:cNvPr id="86038" name="Rectangle 90"/>
            <p:cNvSpPr>
              <a:spLocks noChangeArrowheads="1"/>
            </p:cNvSpPr>
            <p:nvPr/>
          </p:nvSpPr>
          <p:spPr bwMode="auto">
            <a:xfrm>
              <a:off x="2926" y="2059"/>
              <a:ext cx="181"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autres</a:t>
              </a:r>
              <a:endParaRPr lang="fr-CA" altLang="en-US" dirty="0">
                <a:latin typeface="Arial" charset="0"/>
              </a:endParaRPr>
            </a:p>
          </p:txBody>
        </p:sp>
        <p:sp>
          <p:nvSpPr>
            <p:cNvPr id="36" name="Freeform 91"/>
            <p:cNvSpPr>
              <a:spLocks/>
            </p:cNvSpPr>
            <p:nvPr/>
          </p:nvSpPr>
          <p:spPr bwMode="auto">
            <a:xfrm>
              <a:off x="1732" y="1509"/>
              <a:ext cx="520" cy="312"/>
            </a:xfrm>
            <a:custGeom>
              <a:avLst/>
              <a:gdLst>
                <a:gd name="T0" fmla="*/ 520 w 520"/>
                <a:gd name="T1" fmla="*/ 264 h 312"/>
                <a:gd name="T2" fmla="*/ 520 w 520"/>
                <a:gd name="T3" fmla="*/ 264 h 312"/>
                <a:gd name="T4" fmla="*/ 518 w 520"/>
                <a:gd name="T5" fmla="*/ 274 h 312"/>
                <a:gd name="T6" fmla="*/ 516 w 520"/>
                <a:gd name="T7" fmla="*/ 282 h 312"/>
                <a:gd name="T8" fmla="*/ 512 w 520"/>
                <a:gd name="T9" fmla="*/ 290 h 312"/>
                <a:gd name="T10" fmla="*/ 506 w 520"/>
                <a:gd name="T11" fmla="*/ 298 h 312"/>
                <a:gd name="T12" fmla="*/ 498 w 520"/>
                <a:gd name="T13" fmla="*/ 304 h 312"/>
                <a:gd name="T14" fmla="*/ 490 w 520"/>
                <a:gd name="T15" fmla="*/ 308 h 312"/>
                <a:gd name="T16" fmla="*/ 482 w 520"/>
                <a:gd name="T17" fmla="*/ 312 h 312"/>
                <a:gd name="T18" fmla="*/ 472 w 520"/>
                <a:gd name="T19" fmla="*/ 312 h 312"/>
                <a:gd name="T20" fmla="*/ 48 w 520"/>
                <a:gd name="T21" fmla="*/ 312 h 312"/>
                <a:gd name="T22" fmla="*/ 48 w 520"/>
                <a:gd name="T23" fmla="*/ 312 h 312"/>
                <a:gd name="T24" fmla="*/ 38 w 520"/>
                <a:gd name="T25" fmla="*/ 312 h 312"/>
                <a:gd name="T26" fmla="*/ 30 w 520"/>
                <a:gd name="T27" fmla="*/ 308 h 312"/>
                <a:gd name="T28" fmla="*/ 22 w 520"/>
                <a:gd name="T29" fmla="*/ 304 h 312"/>
                <a:gd name="T30" fmla="*/ 14 w 520"/>
                <a:gd name="T31" fmla="*/ 298 h 312"/>
                <a:gd name="T32" fmla="*/ 8 w 520"/>
                <a:gd name="T33" fmla="*/ 290 h 312"/>
                <a:gd name="T34" fmla="*/ 4 w 520"/>
                <a:gd name="T35" fmla="*/ 282 h 312"/>
                <a:gd name="T36" fmla="*/ 2 w 520"/>
                <a:gd name="T37" fmla="*/ 274 h 312"/>
                <a:gd name="T38" fmla="*/ 0 w 520"/>
                <a:gd name="T39" fmla="*/ 264 h 312"/>
                <a:gd name="T40" fmla="*/ 0 w 520"/>
                <a:gd name="T41" fmla="*/ 48 h 312"/>
                <a:gd name="T42" fmla="*/ 0 w 520"/>
                <a:gd name="T43" fmla="*/ 48 h 312"/>
                <a:gd name="T44" fmla="*/ 2 w 520"/>
                <a:gd name="T45" fmla="*/ 38 h 312"/>
                <a:gd name="T46" fmla="*/ 4 w 520"/>
                <a:gd name="T47" fmla="*/ 30 h 312"/>
                <a:gd name="T48" fmla="*/ 8 w 520"/>
                <a:gd name="T49" fmla="*/ 22 h 312"/>
                <a:gd name="T50" fmla="*/ 14 w 520"/>
                <a:gd name="T51" fmla="*/ 14 h 312"/>
                <a:gd name="T52" fmla="*/ 22 w 520"/>
                <a:gd name="T53" fmla="*/ 8 h 312"/>
                <a:gd name="T54" fmla="*/ 30 w 520"/>
                <a:gd name="T55" fmla="*/ 4 h 312"/>
                <a:gd name="T56" fmla="*/ 38 w 520"/>
                <a:gd name="T57" fmla="*/ 0 h 312"/>
                <a:gd name="T58" fmla="*/ 48 w 520"/>
                <a:gd name="T59" fmla="*/ 0 h 312"/>
                <a:gd name="T60" fmla="*/ 472 w 520"/>
                <a:gd name="T61" fmla="*/ 0 h 312"/>
                <a:gd name="T62" fmla="*/ 472 w 520"/>
                <a:gd name="T63" fmla="*/ 0 h 312"/>
                <a:gd name="T64" fmla="*/ 482 w 520"/>
                <a:gd name="T65" fmla="*/ 0 h 312"/>
                <a:gd name="T66" fmla="*/ 490 w 520"/>
                <a:gd name="T67" fmla="*/ 4 h 312"/>
                <a:gd name="T68" fmla="*/ 498 w 520"/>
                <a:gd name="T69" fmla="*/ 8 h 312"/>
                <a:gd name="T70" fmla="*/ 506 w 520"/>
                <a:gd name="T71" fmla="*/ 14 h 312"/>
                <a:gd name="T72" fmla="*/ 512 w 520"/>
                <a:gd name="T73" fmla="*/ 22 h 312"/>
                <a:gd name="T74" fmla="*/ 516 w 520"/>
                <a:gd name="T75" fmla="*/ 30 h 312"/>
                <a:gd name="T76" fmla="*/ 518 w 520"/>
                <a:gd name="T77" fmla="*/ 38 h 312"/>
                <a:gd name="T78" fmla="*/ 520 w 520"/>
                <a:gd name="T79" fmla="*/ 48 h 312"/>
                <a:gd name="T80" fmla="*/ 520 w 52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312">
                  <a:moveTo>
                    <a:pt x="520" y="264"/>
                  </a:moveTo>
                  <a:lnTo>
                    <a:pt x="520" y="264"/>
                  </a:lnTo>
                  <a:lnTo>
                    <a:pt x="518" y="274"/>
                  </a:lnTo>
                  <a:lnTo>
                    <a:pt x="516" y="282"/>
                  </a:lnTo>
                  <a:lnTo>
                    <a:pt x="512" y="290"/>
                  </a:lnTo>
                  <a:lnTo>
                    <a:pt x="506" y="298"/>
                  </a:lnTo>
                  <a:lnTo>
                    <a:pt x="498" y="304"/>
                  </a:lnTo>
                  <a:lnTo>
                    <a:pt x="490" y="308"/>
                  </a:lnTo>
                  <a:lnTo>
                    <a:pt x="482" y="312"/>
                  </a:lnTo>
                  <a:lnTo>
                    <a:pt x="472"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472" y="0"/>
                  </a:lnTo>
                  <a:lnTo>
                    <a:pt x="472" y="0"/>
                  </a:lnTo>
                  <a:lnTo>
                    <a:pt x="482" y="0"/>
                  </a:lnTo>
                  <a:lnTo>
                    <a:pt x="490" y="4"/>
                  </a:lnTo>
                  <a:lnTo>
                    <a:pt x="498" y="8"/>
                  </a:lnTo>
                  <a:lnTo>
                    <a:pt x="506" y="14"/>
                  </a:lnTo>
                  <a:lnTo>
                    <a:pt x="512" y="22"/>
                  </a:lnTo>
                  <a:lnTo>
                    <a:pt x="516" y="30"/>
                  </a:lnTo>
                  <a:lnTo>
                    <a:pt x="518" y="38"/>
                  </a:lnTo>
                  <a:lnTo>
                    <a:pt x="520" y="48"/>
                  </a:lnTo>
                  <a:lnTo>
                    <a:pt x="52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40" name="Rectangle 92"/>
            <p:cNvSpPr>
              <a:spLocks noChangeArrowheads="1"/>
            </p:cNvSpPr>
            <p:nvPr/>
          </p:nvSpPr>
          <p:spPr bwMode="auto">
            <a:xfrm>
              <a:off x="1816" y="1633"/>
              <a:ext cx="339"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Prophylaxie</a:t>
              </a:r>
              <a:endParaRPr lang="fr-CA" altLang="en-US" dirty="0">
                <a:latin typeface="Arial" charset="0"/>
              </a:endParaRPr>
            </a:p>
          </p:txBody>
        </p:sp>
        <p:sp>
          <p:nvSpPr>
            <p:cNvPr id="38" name="Freeform 93"/>
            <p:cNvSpPr>
              <a:spLocks/>
            </p:cNvSpPr>
            <p:nvPr/>
          </p:nvSpPr>
          <p:spPr bwMode="auto">
            <a:xfrm>
              <a:off x="1552" y="3071"/>
              <a:ext cx="882" cy="312"/>
            </a:xfrm>
            <a:custGeom>
              <a:avLst/>
              <a:gdLst>
                <a:gd name="T0" fmla="*/ 882 w 882"/>
                <a:gd name="T1" fmla="*/ 264 h 312"/>
                <a:gd name="T2" fmla="*/ 882 w 882"/>
                <a:gd name="T3" fmla="*/ 264 h 312"/>
                <a:gd name="T4" fmla="*/ 882 w 882"/>
                <a:gd name="T5" fmla="*/ 274 h 312"/>
                <a:gd name="T6" fmla="*/ 878 w 882"/>
                <a:gd name="T7" fmla="*/ 282 h 312"/>
                <a:gd name="T8" fmla="*/ 874 w 882"/>
                <a:gd name="T9" fmla="*/ 290 h 312"/>
                <a:gd name="T10" fmla="*/ 868 w 882"/>
                <a:gd name="T11" fmla="*/ 298 h 312"/>
                <a:gd name="T12" fmla="*/ 862 w 882"/>
                <a:gd name="T13" fmla="*/ 304 h 312"/>
                <a:gd name="T14" fmla="*/ 854 w 882"/>
                <a:gd name="T15" fmla="*/ 308 h 312"/>
                <a:gd name="T16" fmla="*/ 844 w 882"/>
                <a:gd name="T17" fmla="*/ 310 h 312"/>
                <a:gd name="T18" fmla="*/ 834 w 882"/>
                <a:gd name="T19" fmla="*/ 312 h 312"/>
                <a:gd name="T20" fmla="*/ 48 w 882"/>
                <a:gd name="T21" fmla="*/ 312 h 312"/>
                <a:gd name="T22" fmla="*/ 48 w 882"/>
                <a:gd name="T23" fmla="*/ 312 h 312"/>
                <a:gd name="T24" fmla="*/ 38 w 882"/>
                <a:gd name="T25" fmla="*/ 310 h 312"/>
                <a:gd name="T26" fmla="*/ 28 w 882"/>
                <a:gd name="T27" fmla="*/ 308 h 312"/>
                <a:gd name="T28" fmla="*/ 20 w 882"/>
                <a:gd name="T29" fmla="*/ 304 h 312"/>
                <a:gd name="T30" fmla="*/ 14 w 882"/>
                <a:gd name="T31" fmla="*/ 298 h 312"/>
                <a:gd name="T32" fmla="*/ 8 w 882"/>
                <a:gd name="T33" fmla="*/ 290 h 312"/>
                <a:gd name="T34" fmla="*/ 2 w 882"/>
                <a:gd name="T35" fmla="*/ 282 h 312"/>
                <a:gd name="T36" fmla="*/ 0 w 882"/>
                <a:gd name="T37" fmla="*/ 274 h 312"/>
                <a:gd name="T38" fmla="*/ 0 w 882"/>
                <a:gd name="T39" fmla="*/ 264 h 312"/>
                <a:gd name="T40" fmla="*/ 0 w 882"/>
                <a:gd name="T41" fmla="*/ 48 h 312"/>
                <a:gd name="T42" fmla="*/ 0 w 882"/>
                <a:gd name="T43" fmla="*/ 48 h 312"/>
                <a:gd name="T44" fmla="*/ 0 w 882"/>
                <a:gd name="T45" fmla="*/ 38 h 312"/>
                <a:gd name="T46" fmla="*/ 2 w 882"/>
                <a:gd name="T47" fmla="*/ 30 h 312"/>
                <a:gd name="T48" fmla="*/ 8 w 882"/>
                <a:gd name="T49" fmla="*/ 20 h 312"/>
                <a:gd name="T50" fmla="*/ 14 w 882"/>
                <a:gd name="T51" fmla="*/ 14 h 312"/>
                <a:gd name="T52" fmla="*/ 20 w 882"/>
                <a:gd name="T53" fmla="*/ 8 h 312"/>
                <a:gd name="T54" fmla="*/ 28 w 882"/>
                <a:gd name="T55" fmla="*/ 4 h 312"/>
                <a:gd name="T56" fmla="*/ 38 w 882"/>
                <a:gd name="T57" fmla="*/ 0 h 312"/>
                <a:gd name="T58" fmla="*/ 48 w 882"/>
                <a:gd name="T59" fmla="*/ 0 h 312"/>
                <a:gd name="T60" fmla="*/ 834 w 882"/>
                <a:gd name="T61" fmla="*/ 0 h 312"/>
                <a:gd name="T62" fmla="*/ 834 w 882"/>
                <a:gd name="T63" fmla="*/ 0 h 312"/>
                <a:gd name="T64" fmla="*/ 844 w 882"/>
                <a:gd name="T65" fmla="*/ 0 h 312"/>
                <a:gd name="T66" fmla="*/ 854 w 882"/>
                <a:gd name="T67" fmla="*/ 4 h 312"/>
                <a:gd name="T68" fmla="*/ 862 w 882"/>
                <a:gd name="T69" fmla="*/ 8 h 312"/>
                <a:gd name="T70" fmla="*/ 868 w 882"/>
                <a:gd name="T71" fmla="*/ 14 h 312"/>
                <a:gd name="T72" fmla="*/ 874 w 882"/>
                <a:gd name="T73" fmla="*/ 20 h 312"/>
                <a:gd name="T74" fmla="*/ 878 w 882"/>
                <a:gd name="T75" fmla="*/ 30 h 312"/>
                <a:gd name="T76" fmla="*/ 882 w 882"/>
                <a:gd name="T77" fmla="*/ 38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2"/>
                  </a:lnTo>
                  <a:lnTo>
                    <a:pt x="874" y="290"/>
                  </a:lnTo>
                  <a:lnTo>
                    <a:pt x="868" y="298"/>
                  </a:lnTo>
                  <a:lnTo>
                    <a:pt x="862" y="304"/>
                  </a:lnTo>
                  <a:lnTo>
                    <a:pt x="854" y="308"/>
                  </a:lnTo>
                  <a:lnTo>
                    <a:pt x="844" y="310"/>
                  </a:lnTo>
                  <a:lnTo>
                    <a:pt x="834" y="312"/>
                  </a:lnTo>
                  <a:lnTo>
                    <a:pt x="48" y="312"/>
                  </a:lnTo>
                  <a:lnTo>
                    <a:pt x="48" y="312"/>
                  </a:lnTo>
                  <a:lnTo>
                    <a:pt x="38" y="310"/>
                  </a:lnTo>
                  <a:lnTo>
                    <a:pt x="28" y="308"/>
                  </a:lnTo>
                  <a:lnTo>
                    <a:pt x="20" y="304"/>
                  </a:lnTo>
                  <a:lnTo>
                    <a:pt x="14" y="298"/>
                  </a:lnTo>
                  <a:lnTo>
                    <a:pt x="8" y="290"/>
                  </a:lnTo>
                  <a:lnTo>
                    <a:pt x="2" y="282"/>
                  </a:lnTo>
                  <a:lnTo>
                    <a:pt x="0" y="274"/>
                  </a:lnTo>
                  <a:lnTo>
                    <a:pt x="0" y="264"/>
                  </a:lnTo>
                  <a:lnTo>
                    <a:pt x="0" y="48"/>
                  </a:lnTo>
                  <a:lnTo>
                    <a:pt x="0" y="48"/>
                  </a:lnTo>
                  <a:lnTo>
                    <a:pt x="0" y="38"/>
                  </a:lnTo>
                  <a:lnTo>
                    <a:pt x="2" y="30"/>
                  </a:lnTo>
                  <a:lnTo>
                    <a:pt x="8" y="20"/>
                  </a:lnTo>
                  <a:lnTo>
                    <a:pt x="14" y="14"/>
                  </a:lnTo>
                  <a:lnTo>
                    <a:pt x="20" y="8"/>
                  </a:lnTo>
                  <a:lnTo>
                    <a:pt x="28" y="4"/>
                  </a:lnTo>
                  <a:lnTo>
                    <a:pt x="38" y="0"/>
                  </a:lnTo>
                  <a:lnTo>
                    <a:pt x="48" y="0"/>
                  </a:lnTo>
                  <a:lnTo>
                    <a:pt x="834" y="0"/>
                  </a:lnTo>
                  <a:lnTo>
                    <a:pt x="834" y="0"/>
                  </a:lnTo>
                  <a:lnTo>
                    <a:pt x="844" y="0"/>
                  </a:lnTo>
                  <a:lnTo>
                    <a:pt x="854" y="4"/>
                  </a:lnTo>
                  <a:lnTo>
                    <a:pt x="862" y="8"/>
                  </a:lnTo>
                  <a:lnTo>
                    <a:pt x="868" y="14"/>
                  </a:lnTo>
                  <a:lnTo>
                    <a:pt x="874" y="20"/>
                  </a:lnTo>
                  <a:lnTo>
                    <a:pt x="878" y="30"/>
                  </a:lnTo>
                  <a:lnTo>
                    <a:pt x="882" y="38"/>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42" name="Rectangle 94"/>
            <p:cNvSpPr>
              <a:spLocks noChangeArrowheads="1"/>
            </p:cNvSpPr>
            <p:nvPr/>
          </p:nvSpPr>
          <p:spPr bwMode="auto">
            <a:xfrm>
              <a:off x="1622" y="3195"/>
              <a:ext cx="808"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Antidépresseurs tricycliques</a:t>
              </a:r>
              <a:endParaRPr lang="fr-CA" altLang="en-US" dirty="0">
                <a:latin typeface="Arial" charset="0"/>
              </a:endParaRPr>
            </a:p>
          </p:txBody>
        </p:sp>
        <p:sp>
          <p:nvSpPr>
            <p:cNvPr id="40" name="Freeform 95"/>
            <p:cNvSpPr>
              <a:spLocks/>
            </p:cNvSpPr>
            <p:nvPr/>
          </p:nvSpPr>
          <p:spPr bwMode="auto">
            <a:xfrm>
              <a:off x="1552" y="3863"/>
              <a:ext cx="882" cy="312"/>
            </a:xfrm>
            <a:custGeom>
              <a:avLst/>
              <a:gdLst>
                <a:gd name="T0" fmla="*/ 882 w 882"/>
                <a:gd name="T1" fmla="*/ 264 h 312"/>
                <a:gd name="T2" fmla="*/ 882 w 882"/>
                <a:gd name="T3" fmla="*/ 264 h 312"/>
                <a:gd name="T4" fmla="*/ 882 w 882"/>
                <a:gd name="T5" fmla="*/ 274 h 312"/>
                <a:gd name="T6" fmla="*/ 878 w 882"/>
                <a:gd name="T7" fmla="*/ 284 h 312"/>
                <a:gd name="T8" fmla="*/ 874 w 882"/>
                <a:gd name="T9" fmla="*/ 292 h 312"/>
                <a:gd name="T10" fmla="*/ 868 w 882"/>
                <a:gd name="T11" fmla="*/ 298 h 312"/>
                <a:gd name="T12" fmla="*/ 862 w 882"/>
                <a:gd name="T13" fmla="*/ 304 h 312"/>
                <a:gd name="T14" fmla="*/ 854 w 882"/>
                <a:gd name="T15" fmla="*/ 308 h 312"/>
                <a:gd name="T16" fmla="*/ 844 w 882"/>
                <a:gd name="T17" fmla="*/ 312 h 312"/>
                <a:gd name="T18" fmla="*/ 834 w 882"/>
                <a:gd name="T19" fmla="*/ 312 h 312"/>
                <a:gd name="T20" fmla="*/ 48 w 882"/>
                <a:gd name="T21" fmla="*/ 312 h 312"/>
                <a:gd name="T22" fmla="*/ 48 w 882"/>
                <a:gd name="T23" fmla="*/ 312 h 312"/>
                <a:gd name="T24" fmla="*/ 38 w 882"/>
                <a:gd name="T25" fmla="*/ 312 h 312"/>
                <a:gd name="T26" fmla="*/ 28 w 882"/>
                <a:gd name="T27" fmla="*/ 308 h 312"/>
                <a:gd name="T28" fmla="*/ 20 w 882"/>
                <a:gd name="T29" fmla="*/ 304 h 312"/>
                <a:gd name="T30" fmla="*/ 14 w 882"/>
                <a:gd name="T31" fmla="*/ 298 h 312"/>
                <a:gd name="T32" fmla="*/ 8 w 882"/>
                <a:gd name="T33" fmla="*/ 292 h 312"/>
                <a:gd name="T34" fmla="*/ 2 w 882"/>
                <a:gd name="T35" fmla="*/ 284 h 312"/>
                <a:gd name="T36" fmla="*/ 0 w 882"/>
                <a:gd name="T37" fmla="*/ 274 h 312"/>
                <a:gd name="T38" fmla="*/ 0 w 882"/>
                <a:gd name="T39" fmla="*/ 264 h 312"/>
                <a:gd name="T40" fmla="*/ 0 w 882"/>
                <a:gd name="T41" fmla="*/ 48 h 312"/>
                <a:gd name="T42" fmla="*/ 0 w 882"/>
                <a:gd name="T43" fmla="*/ 48 h 312"/>
                <a:gd name="T44" fmla="*/ 0 w 882"/>
                <a:gd name="T45" fmla="*/ 40 h 312"/>
                <a:gd name="T46" fmla="*/ 2 w 882"/>
                <a:gd name="T47" fmla="*/ 30 h 312"/>
                <a:gd name="T48" fmla="*/ 8 w 882"/>
                <a:gd name="T49" fmla="*/ 22 h 312"/>
                <a:gd name="T50" fmla="*/ 14 w 882"/>
                <a:gd name="T51" fmla="*/ 14 h 312"/>
                <a:gd name="T52" fmla="*/ 20 w 882"/>
                <a:gd name="T53" fmla="*/ 8 h 312"/>
                <a:gd name="T54" fmla="*/ 28 w 882"/>
                <a:gd name="T55" fmla="*/ 4 h 312"/>
                <a:gd name="T56" fmla="*/ 38 w 882"/>
                <a:gd name="T57" fmla="*/ 2 h 312"/>
                <a:gd name="T58" fmla="*/ 48 w 882"/>
                <a:gd name="T59" fmla="*/ 0 h 312"/>
                <a:gd name="T60" fmla="*/ 834 w 882"/>
                <a:gd name="T61" fmla="*/ 0 h 312"/>
                <a:gd name="T62" fmla="*/ 834 w 882"/>
                <a:gd name="T63" fmla="*/ 0 h 312"/>
                <a:gd name="T64" fmla="*/ 844 w 882"/>
                <a:gd name="T65" fmla="*/ 2 h 312"/>
                <a:gd name="T66" fmla="*/ 854 w 882"/>
                <a:gd name="T67" fmla="*/ 4 h 312"/>
                <a:gd name="T68" fmla="*/ 862 w 882"/>
                <a:gd name="T69" fmla="*/ 8 h 312"/>
                <a:gd name="T70" fmla="*/ 868 w 882"/>
                <a:gd name="T71" fmla="*/ 14 h 312"/>
                <a:gd name="T72" fmla="*/ 874 w 882"/>
                <a:gd name="T73" fmla="*/ 22 h 312"/>
                <a:gd name="T74" fmla="*/ 878 w 882"/>
                <a:gd name="T75" fmla="*/ 30 h 312"/>
                <a:gd name="T76" fmla="*/ 882 w 882"/>
                <a:gd name="T77" fmla="*/ 40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4"/>
                  </a:lnTo>
                  <a:lnTo>
                    <a:pt x="874" y="292"/>
                  </a:lnTo>
                  <a:lnTo>
                    <a:pt x="868" y="298"/>
                  </a:lnTo>
                  <a:lnTo>
                    <a:pt x="862" y="304"/>
                  </a:lnTo>
                  <a:lnTo>
                    <a:pt x="854" y="308"/>
                  </a:lnTo>
                  <a:lnTo>
                    <a:pt x="844" y="312"/>
                  </a:lnTo>
                  <a:lnTo>
                    <a:pt x="834" y="312"/>
                  </a:lnTo>
                  <a:lnTo>
                    <a:pt x="48" y="312"/>
                  </a:lnTo>
                  <a:lnTo>
                    <a:pt x="48" y="312"/>
                  </a:lnTo>
                  <a:lnTo>
                    <a:pt x="38" y="312"/>
                  </a:lnTo>
                  <a:lnTo>
                    <a:pt x="28" y="308"/>
                  </a:lnTo>
                  <a:lnTo>
                    <a:pt x="20" y="304"/>
                  </a:lnTo>
                  <a:lnTo>
                    <a:pt x="14" y="298"/>
                  </a:lnTo>
                  <a:lnTo>
                    <a:pt x="8" y="292"/>
                  </a:lnTo>
                  <a:lnTo>
                    <a:pt x="2" y="284"/>
                  </a:lnTo>
                  <a:lnTo>
                    <a:pt x="0" y="274"/>
                  </a:lnTo>
                  <a:lnTo>
                    <a:pt x="0" y="264"/>
                  </a:lnTo>
                  <a:lnTo>
                    <a:pt x="0" y="48"/>
                  </a:lnTo>
                  <a:lnTo>
                    <a:pt x="0" y="48"/>
                  </a:lnTo>
                  <a:lnTo>
                    <a:pt x="0" y="40"/>
                  </a:lnTo>
                  <a:lnTo>
                    <a:pt x="2" y="30"/>
                  </a:lnTo>
                  <a:lnTo>
                    <a:pt x="8" y="22"/>
                  </a:lnTo>
                  <a:lnTo>
                    <a:pt x="14" y="14"/>
                  </a:lnTo>
                  <a:lnTo>
                    <a:pt x="20" y="8"/>
                  </a:lnTo>
                  <a:lnTo>
                    <a:pt x="28" y="4"/>
                  </a:lnTo>
                  <a:lnTo>
                    <a:pt x="38" y="2"/>
                  </a:lnTo>
                  <a:lnTo>
                    <a:pt x="48" y="0"/>
                  </a:lnTo>
                  <a:lnTo>
                    <a:pt x="834" y="0"/>
                  </a:lnTo>
                  <a:lnTo>
                    <a:pt x="834" y="0"/>
                  </a:lnTo>
                  <a:lnTo>
                    <a:pt x="844" y="2"/>
                  </a:lnTo>
                  <a:lnTo>
                    <a:pt x="854" y="4"/>
                  </a:lnTo>
                  <a:lnTo>
                    <a:pt x="862" y="8"/>
                  </a:lnTo>
                  <a:lnTo>
                    <a:pt x="868" y="14"/>
                  </a:lnTo>
                  <a:lnTo>
                    <a:pt x="874" y="22"/>
                  </a:lnTo>
                  <a:lnTo>
                    <a:pt x="878" y="30"/>
                  </a:lnTo>
                  <a:lnTo>
                    <a:pt x="882" y="40"/>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44" name="Rectangle 96"/>
            <p:cNvSpPr>
              <a:spLocks noChangeArrowheads="1"/>
            </p:cNvSpPr>
            <p:nvPr/>
          </p:nvSpPr>
          <p:spPr bwMode="auto">
            <a:xfrm>
              <a:off x="1758" y="3949"/>
              <a:ext cx="213"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Toxine </a:t>
              </a:r>
              <a:endParaRPr lang="fr-CA" altLang="en-US" dirty="0">
                <a:latin typeface="Arial" charset="0"/>
              </a:endParaRPr>
            </a:p>
          </p:txBody>
        </p:sp>
        <p:sp>
          <p:nvSpPr>
            <p:cNvPr id="86045" name="Rectangle 97"/>
            <p:cNvSpPr>
              <a:spLocks noChangeArrowheads="1"/>
            </p:cNvSpPr>
            <p:nvPr/>
          </p:nvSpPr>
          <p:spPr bwMode="auto">
            <a:xfrm>
              <a:off x="1701" y="4065"/>
              <a:ext cx="513"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d’</a:t>
              </a:r>
              <a:r>
                <a:rPr lang="fr-CA" altLang="en-US" sz="800" dirty="0" err="1" smtClean="0">
                  <a:solidFill>
                    <a:srgbClr val="002060"/>
                  </a:solidFill>
                  <a:latin typeface="Arial" charset="0"/>
                </a:rPr>
                <a:t>onabotulinum</a:t>
              </a:r>
              <a:r>
                <a:rPr lang="fr-CA" altLang="en-US" sz="800" dirty="0" smtClean="0">
                  <a:solidFill>
                    <a:srgbClr val="002060"/>
                  </a:solidFill>
                  <a:latin typeface="Arial" charset="0"/>
                </a:rPr>
                <a:t> A</a:t>
              </a:r>
              <a:endParaRPr lang="fr-CA" altLang="en-US" dirty="0">
                <a:latin typeface="Arial" charset="0"/>
              </a:endParaRPr>
            </a:p>
          </p:txBody>
        </p:sp>
        <p:sp>
          <p:nvSpPr>
            <p:cNvPr id="43" name="Freeform 98"/>
            <p:cNvSpPr>
              <a:spLocks/>
            </p:cNvSpPr>
            <p:nvPr/>
          </p:nvSpPr>
          <p:spPr bwMode="auto">
            <a:xfrm>
              <a:off x="662" y="1509"/>
              <a:ext cx="608" cy="312"/>
            </a:xfrm>
            <a:custGeom>
              <a:avLst/>
              <a:gdLst>
                <a:gd name="T0" fmla="*/ 608 w 608"/>
                <a:gd name="T1" fmla="*/ 264 h 312"/>
                <a:gd name="T2" fmla="*/ 608 w 608"/>
                <a:gd name="T3" fmla="*/ 264 h 312"/>
                <a:gd name="T4" fmla="*/ 606 w 608"/>
                <a:gd name="T5" fmla="*/ 274 h 312"/>
                <a:gd name="T6" fmla="*/ 604 w 608"/>
                <a:gd name="T7" fmla="*/ 282 h 312"/>
                <a:gd name="T8" fmla="*/ 600 w 608"/>
                <a:gd name="T9" fmla="*/ 290 h 312"/>
                <a:gd name="T10" fmla="*/ 594 w 608"/>
                <a:gd name="T11" fmla="*/ 298 h 312"/>
                <a:gd name="T12" fmla="*/ 586 w 608"/>
                <a:gd name="T13" fmla="*/ 304 h 312"/>
                <a:gd name="T14" fmla="*/ 578 w 608"/>
                <a:gd name="T15" fmla="*/ 308 h 312"/>
                <a:gd name="T16" fmla="*/ 568 w 608"/>
                <a:gd name="T17" fmla="*/ 312 h 312"/>
                <a:gd name="T18" fmla="*/ 560 w 608"/>
                <a:gd name="T19" fmla="*/ 312 h 312"/>
                <a:gd name="T20" fmla="*/ 48 w 608"/>
                <a:gd name="T21" fmla="*/ 312 h 312"/>
                <a:gd name="T22" fmla="*/ 48 w 608"/>
                <a:gd name="T23" fmla="*/ 312 h 312"/>
                <a:gd name="T24" fmla="*/ 38 w 608"/>
                <a:gd name="T25" fmla="*/ 312 h 312"/>
                <a:gd name="T26" fmla="*/ 30 w 608"/>
                <a:gd name="T27" fmla="*/ 308 h 312"/>
                <a:gd name="T28" fmla="*/ 20 w 608"/>
                <a:gd name="T29" fmla="*/ 304 h 312"/>
                <a:gd name="T30" fmla="*/ 14 w 608"/>
                <a:gd name="T31" fmla="*/ 298 h 312"/>
                <a:gd name="T32" fmla="*/ 8 w 608"/>
                <a:gd name="T33" fmla="*/ 290 h 312"/>
                <a:gd name="T34" fmla="*/ 4 w 608"/>
                <a:gd name="T35" fmla="*/ 282 h 312"/>
                <a:gd name="T36" fmla="*/ 0 w 608"/>
                <a:gd name="T37" fmla="*/ 274 h 312"/>
                <a:gd name="T38" fmla="*/ 0 w 608"/>
                <a:gd name="T39" fmla="*/ 264 h 312"/>
                <a:gd name="T40" fmla="*/ 0 w 608"/>
                <a:gd name="T41" fmla="*/ 48 h 312"/>
                <a:gd name="T42" fmla="*/ 0 w 608"/>
                <a:gd name="T43" fmla="*/ 48 h 312"/>
                <a:gd name="T44" fmla="*/ 0 w 608"/>
                <a:gd name="T45" fmla="*/ 38 h 312"/>
                <a:gd name="T46" fmla="*/ 4 w 608"/>
                <a:gd name="T47" fmla="*/ 30 h 312"/>
                <a:gd name="T48" fmla="*/ 8 w 608"/>
                <a:gd name="T49" fmla="*/ 22 h 312"/>
                <a:gd name="T50" fmla="*/ 14 w 608"/>
                <a:gd name="T51" fmla="*/ 14 h 312"/>
                <a:gd name="T52" fmla="*/ 20 w 608"/>
                <a:gd name="T53" fmla="*/ 8 h 312"/>
                <a:gd name="T54" fmla="*/ 30 w 608"/>
                <a:gd name="T55" fmla="*/ 4 h 312"/>
                <a:gd name="T56" fmla="*/ 38 w 608"/>
                <a:gd name="T57" fmla="*/ 0 h 312"/>
                <a:gd name="T58" fmla="*/ 48 w 608"/>
                <a:gd name="T59" fmla="*/ 0 h 312"/>
                <a:gd name="T60" fmla="*/ 560 w 608"/>
                <a:gd name="T61" fmla="*/ 0 h 312"/>
                <a:gd name="T62" fmla="*/ 560 w 608"/>
                <a:gd name="T63" fmla="*/ 0 h 312"/>
                <a:gd name="T64" fmla="*/ 568 w 608"/>
                <a:gd name="T65" fmla="*/ 0 h 312"/>
                <a:gd name="T66" fmla="*/ 578 w 608"/>
                <a:gd name="T67" fmla="*/ 4 h 312"/>
                <a:gd name="T68" fmla="*/ 586 w 608"/>
                <a:gd name="T69" fmla="*/ 8 h 312"/>
                <a:gd name="T70" fmla="*/ 594 w 608"/>
                <a:gd name="T71" fmla="*/ 14 h 312"/>
                <a:gd name="T72" fmla="*/ 600 w 608"/>
                <a:gd name="T73" fmla="*/ 22 h 312"/>
                <a:gd name="T74" fmla="*/ 604 w 608"/>
                <a:gd name="T75" fmla="*/ 30 h 312"/>
                <a:gd name="T76" fmla="*/ 606 w 608"/>
                <a:gd name="T77" fmla="*/ 38 h 312"/>
                <a:gd name="T78" fmla="*/ 608 w 608"/>
                <a:gd name="T79" fmla="*/ 48 h 312"/>
                <a:gd name="T80" fmla="*/ 608 w 60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8" h="312">
                  <a:moveTo>
                    <a:pt x="608" y="264"/>
                  </a:moveTo>
                  <a:lnTo>
                    <a:pt x="608" y="264"/>
                  </a:lnTo>
                  <a:lnTo>
                    <a:pt x="606" y="274"/>
                  </a:lnTo>
                  <a:lnTo>
                    <a:pt x="604" y="282"/>
                  </a:lnTo>
                  <a:lnTo>
                    <a:pt x="600" y="290"/>
                  </a:lnTo>
                  <a:lnTo>
                    <a:pt x="594" y="298"/>
                  </a:lnTo>
                  <a:lnTo>
                    <a:pt x="586" y="304"/>
                  </a:lnTo>
                  <a:lnTo>
                    <a:pt x="578" y="308"/>
                  </a:lnTo>
                  <a:lnTo>
                    <a:pt x="568" y="312"/>
                  </a:lnTo>
                  <a:lnTo>
                    <a:pt x="560" y="312"/>
                  </a:lnTo>
                  <a:lnTo>
                    <a:pt x="48" y="312"/>
                  </a:lnTo>
                  <a:lnTo>
                    <a:pt x="48" y="312"/>
                  </a:lnTo>
                  <a:lnTo>
                    <a:pt x="38" y="312"/>
                  </a:lnTo>
                  <a:lnTo>
                    <a:pt x="30"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30" y="4"/>
                  </a:lnTo>
                  <a:lnTo>
                    <a:pt x="38" y="0"/>
                  </a:lnTo>
                  <a:lnTo>
                    <a:pt x="48" y="0"/>
                  </a:lnTo>
                  <a:lnTo>
                    <a:pt x="560" y="0"/>
                  </a:lnTo>
                  <a:lnTo>
                    <a:pt x="560" y="0"/>
                  </a:lnTo>
                  <a:lnTo>
                    <a:pt x="568" y="0"/>
                  </a:lnTo>
                  <a:lnTo>
                    <a:pt x="578" y="4"/>
                  </a:lnTo>
                  <a:lnTo>
                    <a:pt x="586" y="8"/>
                  </a:lnTo>
                  <a:lnTo>
                    <a:pt x="594" y="14"/>
                  </a:lnTo>
                  <a:lnTo>
                    <a:pt x="600" y="22"/>
                  </a:lnTo>
                  <a:lnTo>
                    <a:pt x="604" y="30"/>
                  </a:lnTo>
                  <a:lnTo>
                    <a:pt x="606" y="38"/>
                  </a:lnTo>
                  <a:lnTo>
                    <a:pt x="608" y="48"/>
                  </a:lnTo>
                  <a:lnTo>
                    <a:pt x="608"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47" name="Rectangle 99"/>
            <p:cNvSpPr>
              <a:spLocks noChangeArrowheads="1"/>
            </p:cNvSpPr>
            <p:nvPr/>
          </p:nvSpPr>
          <p:spPr bwMode="auto">
            <a:xfrm>
              <a:off x="748" y="1661"/>
              <a:ext cx="480"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Comportemental</a:t>
              </a:r>
              <a:endParaRPr lang="fr-CA" altLang="en-US" dirty="0">
                <a:latin typeface="Arial" charset="0"/>
              </a:endParaRPr>
            </a:p>
          </p:txBody>
        </p:sp>
        <p:sp>
          <p:nvSpPr>
            <p:cNvPr id="45" name="Freeform 100"/>
            <p:cNvSpPr>
              <a:spLocks/>
            </p:cNvSpPr>
            <p:nvPr/>
          </p:nvSpPr>
          <p:spPr bwMode="auto">
            <a:xfrm>
              <a:off x="616" y="1893"/>
              <a:ext cx="700" cy="312"/>
            </a:xfrm>
            <a:custGeom>
              <a:avLst/>
              <a:gdLst>
                <a:gd name="T0" fmla="*/ 700 w 700"/>
                <a:gd name="T1" fmla="*/ 264 h 312"/>
                <a:gd name="T2" fmla="*/ 700 w 700"/>
                <a:gd name="T3" fmla="*/ 264 h 312"/>
                <a:gd name="T4" fmla="*/ 698 w 700"/>
                <a:gd name="T5" fmla="*/ 274 h 312"/>
                <a:gd name="T6" fmla="*/ 696 w 700"/>
                <a:gd name="T7" fmla="*/ 282 h 312"/>
                <a:gd name="T8" fmla="*/ 692 w 700"/>
                <a:gd name="T9" fmla="*/ 290 h 312"/>
                <a:gd name="T10" fmla="*/ 686 w 700"/>
                <a:gd name="T11" fmla="*/ 298 h 312"/>
                <a:gd name="T12" fmla="*/ 678 w 700"/>
                <a:gd name="T13" fmla="*/ 304 h 312"/>
                <a:gd name="T14" fmla="*/ 670 w 700"/>
                <a:gd name="T15" fmla="*/ 308 h 312"/>
                <a:gd name="T16" fmla="*/ 660 w 700"/>
                <a:gd name="T17" fmla="*/ 312 h 312"/>
                <a:gd name="T18" fmla="*/ 652 w 700"/>
                <a:gd name="T19" fmla="*/ 312 h 312"/>
                <a:gd name="T20" fmla="*/ 48 w 700"/>
                <a:gd name="T21" fmla="*/ 312 h 312"/>
                <a:gd name="T22" fmla="*/ 48 w 700"/>
                <a:gd name="T23" fmla="*/ 312 h 312"/>
                <a:gd name="T24" fmla="*/ 38 w 700"/>
                <a:gd name="T25" fmla="*/ 312 h 312"/>
                <a:gd name="T26" fmla="*/ 30 w 700"/>
                <a:gd name="T27" fmla="*/ 308 h 312"/>
                <a:gd name="T28" fmla="*/ 20 w 700"/>
                <a:gd name="T29" fmla="*/ 304 h 312"/>
                <a:gd name="T30" fmla="*/ 14 w 700"/>
                <a:gd name="T31" fmla="*/ 298 h 312"/>
                <a:gd name="T32" fmla="*/ 8 w 700"/>
                <a:gd name="T33" fmla="*/ 290 h 312"/>
                <a:gd name="T34" fmla="*/ 4 w 700"/>
                <a:gd name="T35" fmla="*/ 282 h 312"/>
                <a:gd name="T36" fmla="*/ 0 w 700"/>
                <a:gd name="T37" fmla="*/ 274 h 312"/>
                <a:gd name="T38" fmla="*/ 0 w 700"/>
                <a:gd name="T39" fmla="*/ 264 h 312"/>
                <a:gd name="T40" fmla="*/ 0 w 700"/>
                <a:gd name="T41" fmla="*/ 48 h 312"/>
                <a:gd name="T42" fmla="*/ 0 w 700"/>
                <a:gd name="T43" fmla="*/ 48 h 312"/>
                <a:gd name="T44" fmla="*/ 0 w 700"/>
                <a:gd name="T45" fmla="*/ 38 h 312"/>
                <a:gd name="T46" fmla="*/ 4 w 700"/>
                <a:gd name="T47" fmla="*/ 30 h 312"/>
                <a:gd name="T48" fmla="*/ 8 w 700"/>
                <a:gd name="T49" fmla="*/ 22 h 312"/>
                <a:gd name="T50" fmla="*/ 14 w 700"/>
                <a:gd name="T51" fmla="*/ 14 h 312"/>
                <a:gd name="T52" fmla="*/ 20 w 700"/>
                <a:gd name="T53" fmla="*/ 8 h 312"/>
                <a:gd name="T54" fmla="*/ 30 w 700"/>
                <a:gd name="T55" fmla="*/ 4 h 312"/>
                <a:gd name="T56" fmla="*/ 38 w 700"/>
                <a:gd name="T57" fmla="*/ 0 h 312"/>
                <a:gd name="T58" fmla="*/ 48 w 700"/>
                <a:gd name="T59" fmla="*/ 0 h 312"/>
                <a:gd name="T60" fmla="*/ 652 w 700"/>
                <a:gd name="T61" fmla="*/ 0 h 312"/>
                <a:gd name="T62" fmla="*/ 652 w 700"/>
                <a:gd name="T63" fmla="*/ 0 h 312"/>
                <a:gd name="T64" fmla="*/ 660 w 700"/>
                <a:gd name="T65" fmla="*/ 0 h 312"/>
                <a:gd name="T66" fmla="*/ 670 w 700"/>
                <a:gd name="T67" fmla="*/ 4 h 312"/>
                <a:gd name="T68" fmla="*/ 678 w 700"/>
                <a:gd name="T69" fmla="*/ 8 h 312"/>
                <a:gd name="T70" fmla="*/ 686 w 700"/>
                <a:gd name="T71" fmla="*/ 14 h 312"/>
                <a:gd name="T72" fmla="*/ 692 w 700"/>
                <a:gd name="T73" fmla="*/ 22 h 312"/>
                <a:gd name="T74" fmla="*/ 696 w 700"/>
                <a:gd name="T75" fmla="*/ 30 h 312"/>
                <a:gd name="T76" fmla="*/ 698 w 700"/>
                <a:gd name="T77" fmla="*/ 38 h 312"/>
                <a:gd name="T78" fmla="*/ 700 w 700"/>
                <a:gd name="T79" fmla="*/ 48 h 312"/>
                <a:gd name="T80" fmla="*/ 700 w 70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0" h="312">
                  <a:moveTo>
                    <a:pt x="700" y="264"/>
                  </a:moveTo>
                  <a:lnTo>
                    <a:pt x="700" y="264"/>
                  </a:lnTo>
                  <a:lnTo>
                    <a:pt x="698" y="274"/>
                  </a:lnTo>
                  <a:lnTo>
                    <a:pt x="696" y="282"/>
                  </a:lnTo>
                  <a:lnTo>
                    <a:pt x="692" y="290"/>
                  </a:lnTo>
                  <a:lnTo>
                    <a:pt x="686" y="298"/>
                  </a:lnTo>
                  <a:lnTo>
                    <a:pt x="678" y="304"/>
                  </a:lnTo>
                  <a:lnTo>
                    <a:pt x="670" y="308"/>
                  </a:lnTo>
                  <a:lnTo>
                    <a:pt x="660" y="312"/>
                  </a:lnTo>
                  <a:lnTo>
                    <a:pt x="652" y="312"/>
                  </a:lnTo>
                  <a:lnTo>
                    <a:pt x="48" y="312"/>
                  </a:lnTo>
                  <a:lnTo>
                    <a:pt x="48" y="312"/>
                  </a:lnTo>
                  <a:lnTo>
                    <a:pt x="38" y="312"/>
                  </a:lnTo>
                  <a:lnTo>
                    <a:pt x="30"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30" y="4"/>
                  </a:lnTo>
                  <a:lnTo>
                    <a:pt x="38" y="0"/>
                  </a:lnTo>
                  <a:lnTo>
                    <a:pt x="48" y="0"/>
                  </a:lnTo>
                  <a:lnTo>
                    <a:pt x="652" y="0"/>
                  </a:lnTo>
                  <a:lnTo>
                    <a:pt x="652" y="0"/>
                  </a:lnTo>
                  <a:lnTo>
                    <a:pt x="660" y="0"/>
                  </a:lnTo>
                  <a:lnTo>
                    <a:pt x="670" y="4"/>
                  </a:lnTo>
                  <a:lnTo>
                    <a:pt x="678" y="8"/>
                  </a:lnTo>
                  <a:lnTo>
                    <a:pt x="686" y="14"/>
                  </a:lnTo>
                  <a:lnTo>
                    <a:pt x="692" y="22"/>
                  </a:lnTo>
                  <a:lnTo>
                    <a:pt x="696" y="30"/>
                  </a:lnTo>
                  <a:lnTo>
                    <a:pt x="698" y="38"/>
                  </a:lnTo>
                  <a:lnTo>
                    <a:pt x="700" y="48"/>
                  </a:lnTo>
                  <a:lnTo>
                    <a:pt x="70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49" name="Rectangle 101"/>
            <p:cNvSpPr>
              <a:spLocks noChangeArrowheads="1"/>
            </p:cNvSpPr>
            <p:nvPr/>
          </p:nvSpPr>
          <p:spPr bwMode="auto">
            <a:xfrm>
              <a:off x="793" y="1979"/>
              <a:ext cx="361" cy="78"/>
            </a:xfrm>
            <a:prstGeom prst="rect">
              <a:avLst/>
            </a:prstGeom>
            <a:noFill/>
            <a:ln w="9525">
              <a:noFill/>
              <a:miter lim="800000"/>
              <a:headEnd/>
              <a:tailEnd/>
            </a:ln>
          </p:spPr>
          <p:txBody>
            <a:bodyPr wrap="square" lIns="0" tIns="0" rIns="0" bIns="0">
              <a:spAutoFit/>
            </a:bodyPr>
            <a:lstStyle/>
            <a:p>
              <a:r>
                <a:rPr lang="fr-CA" altLang="en-US" sz="800" dirty="0" smtClean="0">
                  <a:solidFill>
                    <a:srgbClr val="002060"/>
                  </a:solidFill>
                  <a:latin typeface="Arial" charset="0"/>
                </a:rPr>
                <a:t>Appareils de</a:t>
              </a:r>
              <a:endParaRPr lang="fr-CA" altLang="en-US" dirty="0">
                <a:latin typeface="Arial" charset="0"/>
              </a:endParaRPr>
            </a:p>
          </p:txBody>
        </p:sp>
        <p:sp>
          <p:nvSpPr>
            <p:cNvPr id="86050" name="Rectangle 102"/>
            <p:cNvSpPr>
              <a:spLocks noChangeArrowheads="1"/>
            </p:cNvSpPr>
            <p:nvPr/>
          </p:nvSpPr>
          <p:spPr bwMode="auto">
            <a:xfrm>
              <a:off x="748" y="2069"/>
              <a:ext cx="485" cy="78"/>
            </a:xfrm>
            <a:prstGeom prst="rect">
              <a:avLst/>
            </a:prstGeom>
            <a:noFill/>
            <a:ln w="9525">
              <a:noFill/>
              <a:miter lim="800000"/>
              <a:headEnd/>
              <a:tailEnd/>
            </a:ln>
          </p:spPr>
          <p:txBody>
            <a:bodyPr wrap="none" lIns="0" tIns="0" rIns="0" bIns="0">
              <a:spAutoFit/>
            </a:bodyPr>
            <a:lstStyle/>
            <a:p>
              <a:r>
                <a:rPr lang="fr-CA" altLang="en-US" sz="800" dirty="0" err="1" smtClean="0">
                  <a:solidFill>
                    <a:srgbClr val="002060"/>
                  </a:solidFill>
                  <a:latin typeface="Arial" charset="0"/>
                </a:rPr>
                <a:t>neuromodulation</a:t>
              </a:r>
              <a:endParaRPr lang="fr-CA" altLang="en-US" dirty="0">
                <a:latin typeface="Arial" charset="0"/>
              </a:endParaRPr>
            </a:p>
          </p:txBody>
        </p:sp>
        <p:sp>
          <p:nvSpPr>
            <p:cNvPr id="48" name="Freeform 103"/>
            <p:cNvSpPr>
              <a:spLocks/>
            </p:cNvSpPr>
            <p:nvPr/>
          </p:nvSpPr>
          <p:spPr bwMode="auto">
            <a:xfrm>
              <a:off x="1674" y="3457"/>
              <a:ext cx="638" cy="312"/>
            </a:xfrm>
            <a:custGeom>
              <a:avLst/>
              <a:gdLst>
                <a:gd name="T0" fmla="*/ 638 w 638"/>
                <a:gd name="T1" fmla="*/ 264 h 312"/>
                <a:gd name="T2" fmla="*/ 638 w 638"/>
                <a:gd name="T3" fmla="*/ 264 h 312"/>
                <a:gd name="T4" fmla="*/ 638 w 638"/>
                <a:gd name="T5" fmla="*/ 272 h 312"/>
                <a:gd name="T6" fmla="*/ 634 w 638"/>
                <a:gd name="T7" fmla="*/ 282 h 312"/>
                <a:gd name="T8" fmla="*/ 630 w 638"/>
                <a:gd name="T9" fmla="*/ 290 h 312"/>
                <a:gd name="T10" fmla="*/ 624 w 638"/>
                <a:gd name="T11" fmla="*/ 296 h 312"/>
                <a:gd name="T12" fmla="*/ 618 w 638"/>
                <a:gd name="T13" fmla="*/ 302 h 312"/>
                <a:gd name="T14" fmla="*/ 610 w 638"/>
                <a:gd name="T15" fmla="*/ 308 h 312"/>
                <a:gd name="T16" fmla="*/ 600 w 638"/>
                <a:gd name="T17" fmla="*/ 310 h 312"/>
                <a:gd name="T18" fmla="*/ 590 w 638"/>
                <a:gd name="T19" fmla="*/ 312 h 312"/>
                <a:gd name="T20" fmla="*/ 48 w 638"/>
                <a:gd name="T21" fmla="*/ 312 h 312"/>
                <a:gd name="T22" fmla="*/ 48 w 638"/>
                <a:gd name="T23" fmla="*/ 312 h 312"/>
                <a:gd name="T24" fmla="*/ 38 w 638"/>
                <a:gd name="T25" fmla="*/ 310 h 312"/>
                <a:gd name="T26" fmla="*/ 28 w 638"/>
                <a:gd name="T27" fmla="*/ 308 h 312"/>
                <a:gd name="T28" fmla="*/ 20 w 638"/>
                <a:gd name="T29" fmla="*/ 302 h 312"/>
                <a:gd name="T30" fmla="*/ 14 w 638"/>
                <a:gd name="T31" fmla="*/ 296 h 312"/>
                <a:gd name="T32" fmla="*/ 8 w 638"/>
                <a:gd name="T33" fmla="*/ 290 h 312"/>
                <a:gd name="T34" fmla="*/ 2 w 638"/>
                <a:gd name="T35" fmla="*/ 282 h 312"/>
                <a:gd name="T36" fmla="*/ 0 w 638"/>
                <a:gd name="T37" fmla="*/ 272 h 312"/>
                <a:gd name="T38" fmla="*/ 0 w 638"/>
                <a:gd name="T39" fmla="*/ 264 h 312"/>
                <a:gd name="T40" fmla="*/ 0 w 638"/>
                <a:gd name="T41" fmla="*/ 48 h 312"/>
                <a:gd name="T42" fmla="*/ 0 w 638"/>
                <a:gd name="T43" fmla="*/ 48 h 312"/>
                <a:gd name="T44" fmla="*/ 0 w 638"/>
                <a:gd name="T45" fmla="*/ 38 h 312"/>
                <a:gd name="T46" fmla="*/ 2 w 638"/>
                <a:gd name="T47" fmla="*/ 28 h 312"/>
                <a:gd name="T48" fmla="*/ 8 w 638"/>
                <a:gd name="T49" fmla="*/ 20 h 312"/>
                <a:gd name="T50" fmla="*/ 14 w 638"/>
                <a:gd name="T51" fmla="*/ 14 h 312"/>
                <a:gd name="T52" fmla="*/ 20 w 638"/>
                <a:gd name="T53" fmla="*/ 8 h 312"/>
                <a:gd name="T54" fmla="*/ 28 w 638"/>
                <a:gd name="T55" fmla="*/ 2 h 312"/>
                <a:gd name="T56" fmla="*/ 38 w 638"/>
                <a:gd name="T57" fmla="*/ 0 h 312"/>
                <a:gd name="T58" fmla="*/ 48 w 638"/>
                <a:gd name="T59" fmla="*/ 0 h 312"/>
                <a:gd name="T60" fmla="*/ 590 w 638"/>
                <a:gd name="T61" fmla="*/ 0 h 312"/>
                <a:gd name="T62" fmla="*/ 590 w 638"/>
                <a:gd name="T63" fmla="*/ 0 h 312"/>
                <a:gd name="T64" fmla="*/ 600 w 638"/>
                <a:gd name="T65" fmla="*/ 0 h 312"/>
                <a:gd name="T66" fmla="*/ 610 w 638"/>
                <a:gd name="T67" fmla="*/ 2 h 312"/>
                <a:gd name="T68" fmla="*/ 618 w 638"/>
                <a:gd name="T69" fmla="*/ 8 h 312"/>
                <a:gd name="T70" fmla="*/ 624 w 638"/>
                <a:gd name="T71" fmla="*/ 14 h 312"/>
                <a:gd name="T72" fmla="*/ 630 w 638"/>
                <a:gd name="T73" fmla="*/ 20 h 312"/>
                <a:gd name="T74" fmla="*/ 634 w 638"/>
                <a:gd name="T75" fmla="*/ 28 h 312"/>
                <a:gd name="T76" fmla="*/ 638 w 638"/>
                <a:gd name="T77" fmla="*/ 38 h 312"/>
                <a:gd name="T78" fmla="*/ 638 w 638"/>
                <a:gd name="T79" fmla="*/ 48 h 312"/>
                <a:gd name="T80" fmla="*/ 638 w 63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8" h="312">
                  <a:moveTo>
                    <a:pt x="638" y="264"/>
                  </a:moveTo>
                  <a:lnTo>
                    <a:pt x="638" y="264"/>
                  </a:lnTo>
                  <a:lnTo>
                    <a:pt x="638" y="272"/>
                  </a:lnTo>
                  <a:lnTo>
                    <a:pt x="634" y="282"/>
                  </a:lnTo>
                  <a:lnTo>
                    <a:pt x="630" y="290"/>
                  </a:lnTo>
                  <a:lnTo>
                    <a:pt x="624" y="296"/>
                  </a:lnTo>
                  <a:lnTo>
                    <a:pt x="618" y="302"/>
                  </a:lnTo>
                  <a:lnTo>
                    <a:pt x="610" y="308"/>
                  </a:lnTo>
                  <a:lnTo>
                    <a:pt x="600" y="310"/>
                  </a:lnTo>
                  <a:lnTo>
                    <a:pt x="590" y="312"/>
                  </a:lnTo>
                  <a:lnTo>
                    <a:pt x="48" y="312"/>
                  </a:lnTo>
                  <a:lnTo>
                    <a:pt x="48" y="312"/>
                  </a:lnTo>
                  <a:lnTo>
                    <a:pt x="38" y="310"/>
                  </a:lnTo>
                  <a:lnTo>
                    <a:pt x="28" y="308"/>
                  </a:lnTo>
                  <a:lnTo>
                    <a:pt x="20" y="302"/>
                  </a:lnTo>
                  <a:lnTo>
                    <a:pt x="14" y="296"/>
                  </a:lnTo>
                  <a:lnTo>
                    <a:pt x="8" y="290"/>
                  </a:lnTo>
                  <a:lnTo>
                    <a:pt x="2" y="282"/>
                  </a:lnTo>
                  <a:lnTo>
                    <a:pt x="0" y="272"/>
                  </a:lnTo>
                  <a:lnTo>
                    <a:pt x="0" y="264"/>
                  </a:lnTo>
                  <a:lnTo>
                    <a:pt x="0" y="48"/>
                  </a:lnTo>
                  <a:lnTo>
                    <a:pt x="0" y="48"/>
                  </a:lnTo>
                  <a:lnTo>
                    <a:pt x="0" y="38"/>
                  </a:lnTo>
                  <a:lnTo>
                    <a:pt x="2" y="28"/>
                  </a:lnTo>
                  <a:lnTo>
                    <a:pt x="8" y="20"/>
                  </a:lnTo>
                  <a:lnTo>
                    <a:pt x="14" y="14"/>
                  </a:lnTo>
                  <a:lnTo>
                    <a:pt x="20" y="8"/>
                  </a:lnTo>
                  <a:lnTo>
                    <a:pt x="28" y="2"/>
                  </a:lnTo>
                  <a:lnTo>
                    <a:pt x="38" y="0"/>
                  </a:lnTo>
                  <a:lnTo>
                    <a:pt x="48" y="0"/>
                  </a:lnTo>
                  <a:lnTo>
                    <a:pt x="590" y="0"/>
                  </a:lnTo>
                  <a:lnTo>
                    <a:pt x="590" y="0"/>
                  </a:lnTo>
                  <a:lnTo>
                    <a:pt x="600" y="0"/>
                  </a:lnTo>
                  <a:lnTo>
                    <a:pt x="610" y="2"/>
                  </a:lnTo>
                  <a:lnTo>
                    <a:pt x="618" y="8"/>
                  </a:lnTo>
                  <a:lnTo>
                    <a:pt x="624" y="14"/>
                  </a:lnTo>
                  <a:lnTo>
                    <a:pt x="630" y="20"/>
                  </a:lnTo>
                  <a:lnTo>
                    <a:pt x="634" y="28"/>
                  </a:lnTo>
                  <a:lnTo>
                    <a:pt x="638" y="38"/>
                  </a:lnTo>
                  <a:lnTo>
                    <a:pt x="638" y="48"/>
                  </a:lnTo>
                  <a:lnTo>
                    <a:pt x="63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52" name="Rectangle 104"/>
            <p:cNvSpPr>
              <a:spLocks noChangeArrowheads="1"/>
            </p:cNvSpPr>
            <p:nvPr/>
          </p:nvSpPr>
          <p:spPr bwMode="auto">
            <a:xfrm>
              <a:off x="1754" y="3581"/>
              <a:ext cx="397"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Anticonvulsifs</a:t>
              </a:r>
              <a:endParaRPr lang="fr-CA" altLang="en-US" dirty="0">
                <a:latin typeface="Arial" charset="0"/>
              </a:endParaRPr>
            </a:p>
          </p:txBody>
        </p:sp>
        <p:sp>
          <p:nvSpPr>
            <p:cNvPr id="50" name="Freeform 105"/>
            <p:cNvSpPr>
              <a:spLocks/>
            </p:cNvSpPr>
            <p:nvPr/>
          </p:nvSpPr>
          <p:spPr bwMode="auto">
            <a:xfrm>
              <a:off x="1552" y="2695"/>
              <a:ext cx="882" cy="312"/>
            </a:xfrm>
            <a:custGeom>
              <a:avLst/>
              <a:gdLst>
                <a:gd name="T0" fmla="*/ 882 w 882"/>
                <a:gd name="T1" fmla="*/ 264 h 312"/>
                <a:gd name="T2" fmla="*/ 882 w 882"/>
                <a:gd name="T3" fmla="*/ 264 h 312"/>
                <a:gd name="T4" fmla="*/ 882 w 882"/>
                <a:gd name="T5" fmla="*/ 274 h 312"/>
                <a:gd name="T6" fmla="*/ 878 w 882"/>
                <a:gd name="T7" fmla="*/ 284 h 312"/>
                <a:gd name="T8" fmla="*/ 874 w 882"/>
                <a:gd name="T9" fmla="*/ 292 h 312"/>
                <a:gd name="T10" fmla="*/ 868 w 882"/>
                <a:gd name="T11" fmla="*/ 298 h 312"/>
                <a:gd name="T12" fmla="*/ 862 w 882"/>
                <a:gd name="T13" fmla="*/ 304 h 312"/>
                <a:gd name="T14" fmla="*/ 854 w 882"/>
                <a:gd name="T15" fmla="*/ 308 h 312"/>
                <a:gd name="T16" fmla="*/ 844 w 882"/>
                <a:gd name="T17" fmla="*/ 312 h 312"/>
                <a:gd name="T18" fmla="*/ 834 w 882"/>
                <a:gd name="T19" fmla="*/ 312 h 312"/>
                <a:gd name="T20" fmla="*/ 48 w 882"/>
                <a:gd name="T21" fmla="*/ 312 h 312"/>
                <a:gd name="T22" fmla="*/ 48 w 882"/>
                <a:gd name="T23" fmla="*/ 312 h 312"/>
                <a:gd name="T24" fmla="*/ 38 w 882"/>
                <a:gd name="T25" fmla="*/ 312 h 312"/>
                <a:gd name="T26" fmla="*/ 28 w 882"/>
                <a:gd name="T27" fmla="*/ 308 h 312"/>
                <a:gd name="T28" fmla="*/ 20 w 882"/>
                <a:gd name="T29" fmla="*/ 304 h 312"/>
                <a:gd name="T30" fmla="*/ 14 w 882"/>
                <a:gd name="T31" fmla="*/ 298 h 312"/>
                <a:gd name="T32" fmla="*/ 8 w 882"/>
                <a:gd name="T33" fmla="*/ 292 h 312"/>
                <a:gd name="T34" fmla="*/ 2 w 882"/>
                <a:gd name="T35" fmla="*/ 284 h 312"/>
                <a:gd name="T36" fmla="*/ 0 w 882"/>
                <a:gd name="T37" fmla="*/ 274 h 312"/>
                <a:gd name="T38" fmla="*/ 0 w 882"/>
                <a:gd name="T39" fmla="*/ 264 h 312"/>
                <a:gd name="T40" fmla="*/ 0 w 882"/>
                <a:gd name="T41" fmla="*/ 48 h 312"/>
                <a:gd name="T42" fmla="*/ 0 w 882"/>
                <a:gd name="T43" fmla="*/ 48 h 312"/>
                <a:gd name="T44" fmla="*/ 0 w 882"/>
                <a:gd name="T45" fmla="*/ 40 h 312"/>
                <a:gd name="T46" fmla="*/ 2 w 882"/>
                <a:gd name="T47" fmla="*/ 30 h 312"/>
                <a:gd name="T48" fmla="*/ 8 w 882"/>
                <a:gd name="T49" fmla="*/ 22 h 312"/>
                <a:gd name="T50" fmla="*/ 14 w 882"/>
                <a:gd name="T51" fmla="*/ 14 h 312"/>
                <a:gd name="T52" fmla="*/ 20 w 882"/>
                <a:gd name="T53" fmla="*/ 8 h 312"/>
                <a:gd name="T54" fmla="*/ 28 w 882"/>
                <a:gd name="T55" fmla="*/ 4 h 312"/>
                <a:gd name="T56" fmla="*/ 38 w 882"/>
                <a:gd name="T57" fmla="*/ 2 h 312"/>
                <a:gd name="T58" fmla="*/ 48 w 882"/>
                <a:gd name="T59" fmla="*/ 0 h 312"/>
                <a:gd name="T60" fmla="*/ 834 w 882"/>
                <a:gd name="T61" fmla="*/ 0 h 312"/>
                <a:gd name="T62" fmla="*/ 834 w 882"/>
                <a:gd name="T63" fmla="*/ 0 h 312"/>
                <a:gd name="T64" fmla="*/ 844 w 882"/>
                <a:gd name="T65" fmla="*/ 2 h 312"/>
                <a:gd name="T66" fmla="*/ 854 w 882"/>
                <a:gd name="T67" fmla="*/ 4 h 312"/>
                <a:gd name="T68" fmla="*/ 862 w 882"/>
                <a:gd name="T69" fmla="*/ 8 h 312"/>
                <a:gd name="T70" fmla="*/ 868 w 882"/>
                <a:gd name="T71" fmla="*/ 14 h 312"/>
                <a:gd name="T72" fmla="*/ 874 w 882"/>
                <a:gd name="T73" fmla="*/ 22 h 312"/>
                <a:gd name="T74" fmla="*/ 878 w 882"/>
                <a:gd name="T75" fmla="*/ 30 h 312"/>
                <a:gd name="T76" fmla="*/ 882 w 882"/>
                <a:gd name="T77" fmla="*/ 40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4"/>
                  </a:lnTo>
                  <a:lnTo>
                    <a:pt x="874" y="292"/>
                  </a:lnTo>
                  <a:lnTo>
                    <a:pt x="868" y="298"/>
                  </a:lnTo>
                  <a:lnTo>
                    <a:pt x="862" y="304"/>
                  </a:lnTo>
                  <a:lnTo>
                    <a:pt x="854" y="308"/>
                  </a:lnTo>
                  <a:lnTo>
                    <a:pt x="844" y="312"/>
                  </a:lnTo>
                  <a:lnTo>
                    <a:pt x="834" y="312"/>
                  </a:lnTo>
                  <a:lnTo>
                    <a:pt x="48" y="312"/>
                  </a:lnTo>
                  <a:lnTo>
                    <a:pt x="48" y="312"/>
                  </a:lnTo>
                  <a:lnTo>
                    <a:pt x="38" y="312"/>
                  </a:lnTo>
                  <a:lnTo>
                    <a:pt x="28" y="308"/>
                  </a:lnTo>
                  <a:lnTo>
                    <a:pt x="20" y="304"/>
                  </a:lnTo>
                  <a:lnTo>
                    <a:pt x="14" y="298"/>
                  </a:lnTo>
                  <a:lnTo>
                    <a:pt x="8" y="292"/>
                  </a:lnTo>
                  <a:lnTo>
                    <a:pt x="2" y="284"/>
                  </a:lnTo>
                  <a:lnTo>
                    <a:pt x="0" y="274"/>
                  </a:lnTo>
                  <a:lnTo>
                    <a:pt x="0" y="264"/>
                  </a:lnTo>
                  <a:lnTo>
                    <a:pt x="0" y="48"/>
                  </a:lnTo>
                  <a:lnTo>
                    <a:pt x="0" y="48"/>
                  </a:lnTo>
                  <a:lnTo>
                    <a:pt x="0" y="40"/>
                  </a:lnTo>
                  <a:lnTo>
                    <a:pt x="2" y="30"/>
                  </a:lnTo>
                  <a:lnTo>
                    <a:pt x="8" y="22"/>
                  </a:lnTo>
                  <a:lnTo>
                    <a:pt x="14" y="14"/>
                  </a:lnTo>
                  <a:lnTo>
                    <a:pt x="20" y="8"/>
                  </a:lnTo>
                  <a:lnTo>
                    <a:pt x="28" y="4"/>
                  </a:lnTo>
                  <a:lnTo>
                    <a:pt x="38" y="2"/>
                  </a:lnTo>
                  <a:lnTo>
                    <a:pt x="48" y="0"/>
                  </a:lnTo>
                  <a:lnTo>
                    <a:pt x="834" y="0"/>
                  </a:lnTo>
                  <a:lnTo>
                    <a:pt x="834" y="0"/>
                  </a:lnTo>
                  <a:lnTo>
                    <a:pt x="844" y="2"/>
                  </a:lnTo>
                  <a:lnTo>
                    <a:pt x="854" y="4"/>
                  </a:lnTo>
                  <a:lnTo>
                    <a:pt x="862" y="8"/>
                  </a:lnTo>
                  <a:lnTo>
                    <a:pt x="868" y="14"/>
                  </a:lnTo>
                  <a:lnTo>
                    <a:pt x="874" y="22"/>
                  </a:lnTo>
                  <a:lnTo>
                    <a:pt x="878" y="30"/>
                  </a:lnTo>
                  <a:lnTo>
                    <a:pt x="882" y="40"/>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54" name="Rectangle 106"/>
            <p:cNvSpPr>
              <a:spLocks noChangeArrowheads="1"/>
            </p:cNvSpPr>
            <p:nvPr/>
          </p:nvSpPr>
          <p:spPr bwMode="auto">
            <a:xfrm>
              <a:off x="1742" y="2781"/>
              <a:ext cx="644"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Bloqueurs des canaux</a:t>
              </a:r>
              <a:endParaRPr lang="fr-CA" altLang="en-US" dirty="0">
                <a:latin typeface="Arial" charset="0"/>
              </a:endParaRPr>
            </a:p>
          </p:txBody>
        </p:sp>
        <p:sp>
          <p:nvSpPr>
            <p:cNvPr id="86055" name="Rectangle 107"/>
            <p:cNvSpPr>
              <a:spLocks noChangeArrowheads="1"/>
            </p:cNvSpPr>
            <p:nvPr/>
          </p:nvSpPr>
          <p:spPr bwMode="auto">
            <a:xfrm>
              <a:off x="1866" y="2861"/>
              <a:ext cx="261"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sodiques</a:t>
              </a:r>
              <a:endParaRPr lang="fr-CA" altLang="en-US" dirty="0">
                <a:latin typeface="Arial" charset="0"/>
              </a:endParaRPr>
            </a:p>
          </p:txBody>
        </p:sp>
        <p:sp>
          <p:nvSpPr>
            <p:cNvPr id="53" name="Freeform 108"/>
            <p:cNvSpPr>
              <a:spLocks/>
            </p:cNvSpPr>
            <p:nvPr/>
          </p:nvSpPr>
          <p:spPr bwMode="auto">
            <a:xfrm>
              <a:off x="1702" y="2281"/>
              <a:ext cx="582" cy="312"/>
            </a:xfrm>
            <a:custGeom>
              <a:avLst/>
              <a:gdLst>
                <a:gd name="T0" fmla="*/ 582 w 582"/>
                <a:gd name="T1" fmla="*/ 264 h 312"/>
                <a:gd name="T2" fmla="*/ 582 w 582"/>
                <a:gd name="T3" fmla="*/ 264 h 312"/>
                <a:gd name="T4" fmla="*/ 582 w 582"/>
                <a:gd name="T5" fmla="*/ 274 h 312"/>
                <a:gd name="T6" fmla="*/ 578 w 582"/>
                <a:gd name="T7" fmla="*/ 282 h 312"/>
                <a:gd name="T8" fmla="*/ 574 w 582"/>
                <a:gd name="T9" fmla="*/ 290 h 312"/>
                <a:gd name="T10" fmla="*/ 568 w 582"/>
                <a:gd name="T11" fmla="*/ 298 h 312"/>
                <a:gd name="T12" fmla="*/ 562 w 582"/>
                <a:gd name="T13" fmla="*/ 304 h 312"/>
                <a:gd name="T14" fmla="*/ 554 w 582"/>
                <a:gd name="T15" fmla="*/ 308 h 312"/>
                <a:gd name="T16" fmla="*/ 544 w 582"/>
                <a:gd name="T17" fmla="*/ 312 h 312"/>
                <a:gd name="T18" fmla="*/ 534 w 582"/>
                <a:gd name="T19" fmla="*/ 312 h 312"/>
                <a:gd name="T20" fmla="*/ 48 w 582"/>
                <a:gd name="T21" fmla="*/ 312 h 312"/>
                <a:gd name="T22" fmla="*/ 48 w 582"/>
                <a:gd name="T23" fmla="*/ 312 h 312"/>
                <a:gd name="T24" fmla="*/ 38 w 582"/>
                <a:gd name="T25" fmla="*/ 312 h 312"/>
                <a:gd name="T26" fmla="*/ 28 w 582"/>
                <a:gd name="T27" fmla="*/ 308 h 312"/>
                <a:gd name="T28" fmla="*/ 20 w 582"/>
                <a:gd name="T29" fmla="*/ 304 h 312"/>
                <a:gd name="T30" fmla="*/ 14 w 582"/>
                <a:gd name="T31" fmla="*/ 298 h 312"/>
                <a:gd name="T32" fmla="*/ 8 w 582"/>
                <a:gd name="T33" fmla="*/ 290 h 312"/>
                <a:gd name="T34" fmla="*/ 2 w 582"/>
                <a:gd name="T35" fmla="*/ 282 h 312"/>
                <a:gd name="T36" fmla="*/ 0 w 582"/>
                <a:gd name="T37" fmla="*/ 274 h 312"/>
                <a:gd name="T38" fmla="*/ 0 w 582"/>
                <a:gd name="T39" fmla="*/ 264 h 312"/>
                <a:gd name="T40" fmla="*/ 0 w 582"/>
                <a:gd name="T41" fmla="*/ 48 h 312"/>
                <a:gd name="T42" fmla="*/ 0 w 582"/>
                <a:gd name="T43" fmla="*/ 48 h 312"/>
                <a:gd name="T44" fmla="*/ 0 w 582"/>
                <a:gd name="T45" fmla="*/ 38 h 312"/>
                <a:gd name="T46" fmla="*/ 2 w 582"/>
                <a:gd name="T47" fmla="*/ 30 h 312"/>
                <a:gd name="T48" fmla="*/ 8 w 582"/>
                <a:gd name="T49" fmla="*/ 22 h 312"/>
                <a:gd name="T50" fmla="*/ 14 w 582"/>
                <a:gd name="T51" fmla="*/ 14 h 312"/>
                <a:gd name="T52" fmla="*/ 20 w 582"/>
                <a:gd name="T53" fmla="*/ 8 h 312"/>
                <a:gd name="T54" fmla="*/ 28 w 582"/>
                <a:gd name="T55" fmla="*/ 4 h 312"/>
                <a:gd name="T56" fmla="*/ 38 w 582"/>
                <a:gd name="T57" fmla="*/ 0 h 312"/>
                <a:gd name="T58" fmla="*/ 48 w 582"/>
                <a:gd name="T59" fmla="*/ 0 h 312"/>
                <a:gd name="T60" fmla="*/ 534 w 582"/>
                <a:gd name="T61" fmla="*/ 0 h 312"/>
                <a:gd name="T62" fmla="*/ 534 w 582"/>
                <a:gd name="T63" fmla="*/ 0 h 312"/>
                <a:gd name="T64" fmla="*/ 544 w 582"/>
                <a:gd name="T65" fmla="*/ 0 h 312"/>
                <a:gd name="T66" fmla="*/ 554 w 582"/>
                <a:gd name="T67" fmla="*/ 4 h 312"/>
                <a:gd name="T68" fmla="*/ 562 w 582"/>
                <a:gd name="T69" fmla="*/ 8 h 312"/>
                <a:gd name="T70" fmla="*/ 568 w 582"/>
                <a:gd name="T71" fmla="*/ 14 h 312"/>
                <a:gd name="T72" fmla="*/ 574 w 582"/>
                <a:gd name="T73" fmla="*/ 22 h 312"/>
                <a:gd name="T74" fmla="*/ 578 w 582"/>
                <a:gd name="T75" fmla="*/ 30 h 312"/>
                <a:gd name="T76" fmla="*/ 582 w 582"/>
                <a:gd name="T77" fmla="*/ 38 h 312"/>
                <a:gd name="T78" fmla="*/ 582 w 582"/>
                <a:gd name="T79" fmla="*/ 48 h 312"/>
                <a:gd name="T80" fmla="*/ 582 w 5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312">
                  <a:moveTo>
                    <a:pt x="582" y="264"/>
                  </a:moveTo>
                  <a:lnTo>
                    <a:pt x="582" y="264"/>
                  </a:lnTo>
                  <a:lnTo>
                    <a:pt x="582" y="274"/>
                  </a:lnTo>
                  <a:lnTo>
                    <a:pt x="578" y="282"/>
                  </a:lnTo>
                  <a:lnTo>
                    <a:pt x="574" y="290"/>
                  </a:lnTo>
                  <a:lnTo>
                    <a:pt x="568" y="298"/>
                  </a:lnTo>
                  <a:lnTo>
                    <a:pt x="562" y="304"/>
                  </a:lnTo>
                  <a:lnTo>
                    <a:pt x="554" y="308"/>
                  </a:lnTo>
                  <a:lnTo>
                    <a:pt x="544" y="312"/>
                  </a:lnTo>
                  <a:lnTo>
                    <a:pt x="534" y="312"/>
                  </a:lnTo>
                  <a:lnTo>
                    <a:pt x="48" y="312"/>
                  </a:lnTo>
                  <a:lnTo>
                    <a:pt x="48" y="312"/>
                  </a:lnTo>
                  <a:lnTo>
                    <a:pt x="38" y="312"/>
                  </a:lnTo>
                  <a:lnTo>
                    <a:pt x="28" y="308"/>
                  </a:lnTo>
                  <a:lnTo>
                    <a:pt x="20" y="304"/>
                  </a:lnTo>
                  <a:lnTo>
                    <a:pt x="14" y="298"/>
                  </a:lnTo>
                  <a:lnTo>
                    <a:pt x="8" y="290"/>
                  </a:lnTo>
                  <a:lnTo>
                    <a:pt x="2" y="282"/>
                  </a:lnTo>
                  <a:lnTo>
                    <a:pt x="0" y="274"/>
                  </a:lnTo>
                  <a:lnTo>
                    <a:pt x="0" y="264"/>
                  </a:lnTo>
                  <a:lnTo>
                    <a:pt x="0" y="48"/>
                  </a:lnTo>
                  <a:lnTo>
                    <a:pt x="0" y="48"/>
                  </a:lnTo>
                  <a:lnTo>
                    <a:pt x="0" y="38"/>
                  </a:lnTo>
                  <a:lnTo>
                    <a:pt x="2" y="30"/>
                  </a:lnTo>
                  <a:lnTo>
                    <a:pt x="8" y="22"/>
                  </a:lnTo>
                  <a:lnTo>
                    <a:pt x="14" y="14"/>
                  </a:lnTo>
                  <a:lnTo>
                    <a:pt x="20" y="8"/>
                  </a:lnTo>
                  <a:lnTo>
                    <a:pt x="28" y="4"/>
                  </a:lnTo>
                  <a:lnTo>
                    <a:pt x="38" y="0"/>
                  </a:lnTo>
                  <a:lnTo>
                    <a:pt x="48" y="0"/>
                  </a:lnTo>
                  <a:lnTo>
                    <a:pt x="534" y="0"/>
                  </a:lnTo>
                  <a:lnTo>
                    <a:pt x="534" y="0"/>
                  </a:lnTo>
                  <a:lnTo>
                    <a:pt x="544" y="0"/>
                  </a:lnTo>
                  <a:lnTo>
                    <a:pt x="554" y="4"/>
                  </a:lnTo>
                  <a:lnTo>
                    <a:pt x="562" y="8"/>
                  </a:lnTo>
                  <a:lnTo>
                    <a:pt x="568" y="14"/>
                  </a:lnTo>
                  <a:lnTo>
                    <a:pt x="574" y="22"/>
                  </a:lnTo>
                  <a:lnTo>
                    <a:pt x="578" y="30"/>
                  </a:lnTo>
                  <a:lnTo>
                    <a:pt x="582" y="38"/>
                  </a:lnTo>
                  <a:lnTo>
                    <a:pt x="582" y="48"/>
                  </a:lnTo>
                  <a:lnTo>
                    <a:pt x="5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57" name="Rectangle 109"/>
            <p:cNvSpPr>
              <a:spLocks noChangeArrowheads="1"/>
            </p:cNvSpPr>
            <p:nvPr/>
          </p:nvSpPr>
          <p:spPr bwMode="auto">
            <a:xfrm>
              <a:off x="1784" y="2407"/>
              <a:ext cx="438" cy="78"/>
            </a:xfrm>
            <a:prstGeom prst="rect">
              <a:avLst/>
            </a:prstGeom>
            <a:noFill/>
            <a:ln w="9525">
              <a:noFill/>
              <a:miter lim="800000"/>
              <a:headEnd/>
              <a:tailEnd/>
            </a:ln>
          </p:spPr>
          <p:txBody>
            <a:bodyPr wrap="none" lIns="0" tIns="0" rIns="0" bIns="0">
              <a:spAutoFit/>
            </a:bodyPr>
            <a:lstStyle/>
            <a:p>
              <a:r>
                <a:rPr lang="fr-CA" altLang="en-US" sz="800" dirty="0" err="1" smtClean="0">
                  <a:solidFill>
                    <a:srgbClr val="002060"/>
                  </a:solidFill>
                  <a:latin typeface="Arial" charset="0"/>
                </a:rPr>
                <a:t>Bêta-bloquants</a:t>
              </a:r>
              <a:endParaRPr lang="fr-CA" altLang="en-US" dirty="0">
                <a:latin typeface="Arial" charset="0"/>
              </a:endParaRPr>
            </a:p>
          </p:txBody>
        </p:sp>
        <p:sp>
          <p:nvSpPr>
            <p:cNvPr id="55" name="Freeform 110"/>
            <p:cNvSpPr>
              <a:spLocks/>
            </p:cNvSpPr>
            <p:nvPr/>
          </p:nvSpPr>
          <p:spPr bwMode="auto">
            <a:xfrm>
              <a:off x="2500" y="2281"/>
              <a:ext cx="428" cy="312"/>
            </a:xfrm>
            <a:custGeom>
              <a:avLst/>
              <a:gdLst>
                <a:gd name="T0" fmla="*/ 428 w 428"/>
                <a:gd name="T1" fmla="*/ 264 h 312"/>
                <a:gd name="T2" fmla="*/ 428 w 428"/>
                <a:gd name="T3" fmla="*/ 264 h 312"/>
                <a:gd name="T4" fmla="*/ 426 w 428"/>
                <a:gd name="T5" fmla="*/ 274 h 312"/>
                <a:gd name="T6" fmla="*/ 424 w 428"/>
                <a:gd name="T7" fmla="*/ 282 h 312"/>
                <a:gd name="T8" fmla="*/ 420 w 428"/>
                <a:gd name="T9" fmla="*/ 290 h 312"/>
                <a:gd name="T10" fmla="*/ 414 w 428"/>
                <a:gd name="T11" fmla="*/ 298 h 312"/>
                <a:gd name="T12" fmla="*/ 406 w 428"/>
                <a:gd name="T13" fmla="*/ 304 h 312"/>
                <a:gd name="T14" fmla="*/ 398 w 428"/>
                <a:gd name="T15" fmla="*/ 308 h 312"/>
                <a:gd name="T16" fmla="*/ 390 w 428"/>
                <a:gd name="T17" fmla="*/ 312 h 312"/>
                <a:gd name="T18" fmla="*/ 380 w 428"/>
                <a:gd name="T19" fmla="*/ 312 h 312"/>
                <a:gd name="T20" fmla="*/ 48 w 428"/>
                <a:gd name="T21" fmla="*/ 312 h 312"/>
                <a:gd name="T22" fmla="*/ 48 w 428"/>
                <a:gd name="T23" fmla="*/ 312 h 312"/>
                <a:gd name="T24" fmla="*/ 38 w 428"/>
                <a:gd name="T25" fmla="*/ 312 h 312"/>
                <a:gd name="T26" fmla="*/ 30 w 428"/>
                <a:gd name="T27" fmla="*/ 308 h 312"/>
                <a:gd name="T28" fmla="*/ 22 w 428"/>
                <a:gd name="T29" fmla="*/ 304 h 312"/>
                <a:gd name="T30" fmla="*/ 14 w 428"/>
                <a:gd name="T31" fmla="*/ 298 h 312"/>
                <a:gd name="T32" fmla="*/ 8 w 428"/>
                <a:gd name="T33" fmla="*/ 290 h 312"/>
                <a:gd name="T34" fmla="*/ 4 w 428"/>
                <a:gd name="T35" fmla="*/ 282 h 312"/>
                <a:gd name="T36" fmla="*/ 2 w 428"/>
                <a:gd name="T37" fmla="*/ 274 h 312"/>
                <a:gd name="T38" fmla="*/ 0 w 428"/>
                <a:gd name="T39" fmla="*/ 264 h 312"/>
                <a:gd name="T40" fmla="*/ 0 w 428"/>
                <a:gd name="T41" fmla="*/ 48 h 312"/>
                <a:gd name="T42" fmla="*/ 0 w 428"/>
                <a:gd name="T43" fmla="*/ 48 h 312"/>
                <a:gd name="T44" fmla="*/ 2 w 428"/>
                <a:gd name="T45" fmla="*/ 38 h 312"/>
                <a:gd name="T46" fmla="*/ 4 w 428"/>
                <a:gd name="T47" fmla="*/ 30 h 312"/>
                <a:gd name="T48" fmla="*/ 8 w 428"/>
                <a:gd name="T49" fmla="*/ 22 h 312"/>
                <a:gd name="T50" fmla="*/ 14 w 428"/>
                <a:gd name="T51" fmla="*/ 14 h 312"/>
                <a:gd name="T52" fmla="*/ 22 w 428"/>
                <a:gd name="T53" fmla="*/ 8 h 312"/>
                <a:gd name="T54" fmla="*/ 30 w 428"/>
                <a:gd name="T55" fmla="*/ 4 h 312"/>
                <a:gd name="T56" fmla="*/ 38 w 428"/>
                <a:gd name="T57" fmla="*/ 0 h 312"/>
                <a:gd name="T58" fmla="*/ 48 w 428"/>
                <a:gd name="T59" fmla="*/ 0 h 312"/>
                <a:gd name="T60" fmla="*/ 380 w 428"/>
                <a:gd name="T61" fmla="*/ 0 h 312"/>
                <a:gd name="T62" fmla="*/ 380 w 428"/>
                <a:gd name="T63" fmla="*/ 0 h 312"/>
                <a:gd name="T64" fmla="*/ 390 w 428"/>
                <a:gd name="T65" fmla="*/ 0 h 312"/>
                <a:gd name="T66" fmla="*/ 398 w 428"/>
                <a:gd name="T67" fmla="*/ 4 h 312"/>
                <a:gd name="T68" fmla="*/ 406 w 428"/>
                <a:gd name="T69" fmla="*/ 8 h 312"/>
                <a:gd name="T70" fmla="*/ 414 w 428"/>
                <a:gd name="T71" fmla="*/ 14 h 312"/>
                <a:gd name="T72" fmla="*/ 420 w 428"/>
                <a:gd name="T73" fmla="*/ 22 h 312"/>
                <a:gd name="T74" fmla="*/ 424 w 428"/>
                <a:gd name="T75" fmla="*/ 30 h 312"/>
                <a:gd name="T76" fmla="*/ 426 w 428"/>
                <a:gd name="T77" fmla="*/ 38 h 312"/>
                <a:gd name="T78" fmla="*/ 428 w 428"/>
                <a:gd name="T79" fmla="*/ 48 h 312"/>
                <a:gd name="T80" fmla="*/ 428 w 42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8" h="312">
                  <a:moveTo>
                    <a:pt x="428" y="264"/>
                  </a:moveTo>
                  <a:lnTo>
                    <a:pt x="428" y="264"/>
                  </a:lnTo>
                  <a:lnTo>
                    <a:pt x="426" y="274"/>
                  </a:lnTo>
                  <a:lnTo>
                    <a:pt x="424" y="282"/>
                  </a:lnTo>
                  <a:lnTo>
                    <a:pt x="420" y="290"/>
                  </a:lnTo>
                  <a:lnTo>
                    <a:pt x="414" y="298"/>
                  </a:lnTo>
                  <a:lnTo>
                    <a:pt x="406" y="304"/>
                  </a:lnTo>
                  <a:lnTo>
                    <a:pt x="398" y="308"/>
                  </a:lnTo>
                  <a:lnTo>
                    <a:pt x="390" y="312"/>
                  </a:lnTo>
                  <a:lnTo>
                    <a:pt x="380"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380" y="0"/>
                  </a:lnTo>
                  <a:lnTo>
                    <a:pt x="380" y="0"/>
                  </a:lnTo>
                  <a:lnTo>
                    <a:pt x="390" y="0"/>
                  </a:lnTo>
                  <a:lnTo>
                    <a:pt x="398" y="4"/>
                  </a:lnTo>
                  <a:lnTo>
                    <a:pt x="406" y="8"/>
                  </a:lnTo>
                  <a:lnTo>
                    <a:pt x="414" y="14"/>
                  </a:lnTo>
                  <a:lnTo>
                    <a:pt x="420" y="22"/>
                  </a:lnTo>
                  <a:lnTo>
                    <a:pt x="424" y="30"/>
                  </a:lnTo>
                  <a:lnTo>
                    <a:pt x="426" y="38"/>
                  </a:lnTo>
                  <a:lnTo>
                    <a:pt x="428" y="48"/>
                  </a:lnTo>
                  <a:lnTo>
                    <a:pt x="42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59" name="Rectangle 111"/>
            <p:cNvSpPr>
              <a:spLocks noChangeArrowheads="1"/>
            </p:cNvSpPr>
            <p:nvPr/>
          </p:nvSpPr>
          <p:spPr bwMode="auto">
            <a:xfrm>
              <a:off x="2586" y="2407"/>
              <a:ext cx="275"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AINS </a:t>
              </a:r>
              <a:r>
                <a:rPr lang="fr-CA" altLang="en-US" sz="800" dirty="0" err="1" smtClean="0">
                  <a:solidFill>
                    <a:srgbClr val="002060"/>
                  </a:solidFill>
                  <a:latin typeface="Arial" charset="0"/>
                </a:rPr>
                <a:t>n.s</a:t>
              </a:r>
              <a:r>
                <a:rPr lang="fr-CA" altLang="en-US" sz="800" dirty="0" smtClean="0">
                  <a:solidFill>
                    <a:srgbClr val="002060"/>
                  </a:solidFill>
                  <a:latin typeface="Arial" charset="0"/>
                </a:rPr>
                <a:t>.</a:t>
              </a:r>
              <a:endParaRPr lang="fr-CA" altLang="en-US" dirty="0">
                <a:latin typeface="Arial" charset="0"/>
              </a:endParaRPr>
            </a:p>
          </p:txBody>
        </p:sp>
        <p:sp>
          <p:nvSpPr>
            <p:cNvPr id="57" name="Freeform 112"/>
            <p:cNvSpPr>
              <a:spLocks/>
            </p:cNvSpPr>
            <p:nvPr/>
          </p:nvSpPr>
          <p:spPr bwMode="auto">
            <a:xfrm>
              <a:off x="3010" y="2281"/>
              <a:ext cx="520" cy="312"/>
            </a:xfrm>
            <a:custGeom>
              <a:avLst/>
              <a:gdLst>
                <a:gd name="T0" fmla="*/ 520 w 520"/>
                <a:gd name="T1" fmla="*/ 264 h 312"/>
                <a:gd name="T2" fmla="*/ 520 w 520"/>
                <a:gd name="T3" fmla="*/ 264 h 312"/>
                <a:gd name="T4" fmla="*/ 520 w 520"/>
                <a:gd name="T5" fmla="*/ 274 h 312"/>
                <a:gd name="T6" fmla="*/ 516 w 520"/>
                <a:gd name="T7" fmla="*/ 282 h 312"/>
                <a:gd name="T8" fmla="*/ 512 w 520"/>
                <a:gd name="T9" fmla="*/ 290 h 312"/>
                <a:gd name="T10" fmla="*/ 506 w 520"/>
                <a:gd name="T11" fmla="*/ 298 h 312"/>
                <a:gd name="T12" fmla="*/ 500 w 520"/>
                <a:gd name="T13" fmla="*/ 304 h 312"/>
                <a:gd name="T14" fmla="*/ 492 w 520"/>
                <a:gd name="T15" fmla="*/ 308 h 312"/>
                <a:gd name="T16" fmla="*/ 482 w 520"/>
                <a:gd name="T17" fmla="*/ 312 h 312"/>
                <a:gd name="T18" fmla="*/ 472 w 520"/>
                <a:gd name="T19" fmla="*/ 312 h 312"/>
                <a:gd name="T20" fmla="*/ 48 w 520"/>
                <a:gd name="T21" fmla="*/ 312 h 312"/>
                <a:gd name="T22" fmla="*/ 48 w 520"/>
                <a:gd name="T23" fmla="*/ 312 h 312"/>
                <a:gd name="T24" fmla="*/ 40 w 520"/>
                <a:gd name="T25" fmla="*/ 312 h 312"/>
                <a:gd name="T26" fmla="*/ 30 w 520"/>
                <a:gd name="T27" fmla="*/ 308 h 312"/>
                <a:gd name="T28" fmla="*/ 22 w 520"/>
                <a:gd name="T29" fmla="*/ 304 h 312"/>
                <a:gd name="T30" fmla="*/ 16 w 520"/>
                <a:gd name="T31" fmla="*/ 298 h 312"/>
                <a:gd name="T32" fmla="*/ 10 w 520"/>
                <a:gd name="T33" fmla="*/ 290 h 312"/>
                <a:gd name="T34" fmla="*/ 4 w 520"/>
                <a:gd name="T35" fmla="*/ 282 h 312"/>
                <a:gd name="T36" fmla="*/ 2 w 520"/>
                <a:gd name="T37" fmla="*/ 274 h 312"/>
                <a:gd name="T38" fmla="*/ 0 w 520"/>
                <a:gd name="T39" fmla="*/ 264 h 312"/>
                <a:gd name="T40" fmla="*/ 0 w 520"/>
                <a:gd name="T41" fmla="*/ 48 h 312"/>
                <a:gd name="T42" fmla="*/ 0 w 520"/>
                <a:gd name="T43" fmla="*/ 48 h 312"/>
                <a:gd name="T44" fmla="*/ 2 w 520"/>
                <a:gd name="T45" fmla="*/ 38 h 312"/>
                <a:gd name="T46" fmla="*/ 4 w 520"/>
                <a:gd name="T47" fmla="*/ 30 h 312"/>
                <a:gd name="T48" fmla="*/ 10 w 520"/>
                <a:gd name="T49" fmla="*/ 22 h 312"/>
                <a:gd name="T50" fmla="*/ 16 w 520"/>
                <a:gd name="T51" fmla="*/ 14 h 312"/>
                <a:gd name="T52" fmla="*/ 22 w 520"/>
                <a:gd name="T53" fmla="*/ 8 h 312"/>
                <a:gd name="T54" fmla="*/ 30 w 520"/>
                <a:gd name="T55" fmla="*/ 4 h 312"/>
                <a:gd name="T56" fmla="*/ 40 w 520"/>
                <a:gd name="T57" fmla="*/ 0 h 312"/>
                <a:gd name="T58" fmla="*/ 48 w 520"/>
                <a:gd name="T59" fmla="*/ 0 h 312"/>
                <a:gd name="T60" fmla="*/ 472 w 520"/>
                <a:gd name="T61" fmla="*/ 0 h 312"/>
                <a:gd name="T62" fmla="*/ 472 w 520"/>
                <a:gd name="T63" fmla="*/ 0 h 312"/>
                <a:gd name="T64" fmla="*/ 482 w 520"/>
                <a:gd name="T65" fmla="*/ 0 h 312"/>
                <a:gd name="T66" fmla="*/ 492 w 520"/>
                <a:gd name="T67" fmla="*/ 4 h 312"/>
                <a:gd name="T68" fmla="*/ 500 w 520"/>
                <a:gd name="T69" fmla="*/ 8 h 312"/>
                <a:gd name="T70" fmla="*/ 506 w 520"/>
                <a:gd name="T71" fmla="*/ 14 h 312"/>
                <a:gd name="T72" fmla="*/ 512 w 520"/>
                <a:gd name="T73" fmla="*/ 22 h 312"/>
                <a:gd name="T74" fmla="*/ 516 w 520"/>
                <a:gd name="T75" fmla="*/ 30 h 312"/>
                <a:gd name="T76" fmla="*/ 520 w 520"/>
                <a:gd name="T77" fmla="*/ 38 h 312"/>
                <a:gd name="T78" fmla="*/ 520 w 520"/>
                <a:gd name="T79" fmla="*/ 48 h 312"/>
                <a:gd name="T80" fmla="*/ 520 w 52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312">
                  <a:moveTo>
                    <a:pt x="520" y="264"/>
                  </a:moveTo>
                  <a:lnTo>
                    <a:pt x="520" y="264"/>
                  </a:lnTo>
                  <a:lnTo>
                    <a:pt x="520" y="274"/>
                  </a:lnTo>
                  <a:lnTo>
                    <a:pt x="516" y="282"/>
                  </a:lnTo>
                  <a:lnTo>
                    <a:pt x="512" y="290"/>
                  </a:lnTo>
                  <a:lnTo>
                    <a:pt x="506" y="298"/>
                  </a:lnTo>
                  <a:lnTo>
                    <a:pt x="500" y="304"/>
                  </a:lnTo>
                  <a:lnTo>
                    <a:pt x="492" y="308"/>
                  </a:lnTo>
                  <a:lnTo>
                    <a:pt x="482" y="312"/>
                  </a:lnTo>
                  <a:lnTo>
                    <a:pt x="472" y="312"/>
                  </a:lnTo>
                  <a:lnTo>
                    <a:pt x="48" y="312"/>
                  </a:lnTo>
                  <a:lnTo>
                    <a:pt x="48" y="312"/>
                  </a:lnTo>
                  <a:lnTo>
                    <a:pt x="40" y="312"/>
                  </a:lnTo>
                  <a:lnTo>
                    <a:pt x="30" y="308"/>
                  </a:lnTo>
                  <a:lnTo>
                    <a:pt x="22" y="304"/>
                  </a:lnTo>
                  <a:lnTo>
                    <a:pt x="16" y="298"/>
                  </a:lnTo>
                  <a:lnTo>
                    <a:pt x="10" y="290"/>
                  </a:lnTo>
                  <a:lnTo>
                    <a:pt x="4" y="282"/>
                  </a:lnTo>
                  <a:lnTo>
                    <a:pt x="2" y="274"/>
                  </a:lnTo>
                  <a:lnTo>
                    <a:pt x="0" y="264"/>
                  </a:lnTo>
                  <a:lnTo>
                    <a:pt x="0" y="48"/>
                  </a:lnTo>
                  <a:lnTo>
                    <a:pt x="0" y="48"/>
                  </a:lnTo>
                  <a:lnTo>
                    <a:pt x="2" y="38"/>
                  </a:lnTo>
                  <a:lnTo>
                    <a:pt x="4" y="30"/>
                  </a:lnTo>
                  <a:lnTo>
                    <a:pt x="10" y="22"/>
                  </a:lnTo>
                  <a:lnTo>
                    <a:pt x="16" y="14"/>
                  </a:lnTo>
                  <a:lnTo>
                    <a:pt x="22" y="8"/>
                  </a:lnTo>
                  <a:lnTo>
                    <a:pt x="30" y="4"/>
                  </a:lnTo>
                  <a:lnTo>
                    <a:pt x="40" y="0"/>
                  </a:lnTo>
                  <a:lnTo>
                    <a:pt x="48" y="0"/>
                  </a:lnTo>
                  <a:lnTo>
                    <a:pt x="472" y="0"/>
                  </a:lnTo>
                  <a:lnTo>
                    <a:pt x="472" y="0"/>
                  </a:lnTo>
                  <a:lnTo>
                    <a:pt x="482" y="0"/>
                  </a:lnTo>
                  <a:lnTo>
                    <a:pt x="492" y="4"/>
                  </a:lnTo>
                  <a:lnTo>
                    <a:pt x="500" y="8"/>
                  </a:lnTo>
                  <a:lnTo>
                    <a:pt x="506" y="14"/>
                  </a:lnTo>
                  <a:lnTo>
                    <a:pt x="512" y="22"/>
                  </a:lnTo>
                  <a:lnTo>
                    <a:pt x="516" y="30"/>
                  </a:lnTo>
                  <a:lnTo>
                    <a:pt x="520" y="38"/>
                  </a:lnTo>
                  <a:lnTo>
                    <a:pt x="520" y="48"/>
                  </a:lnTo>
                  <a:lnTo>
                    <a:pt x="520"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61" name="Rectangle 113"/>
            <p:cNvSpPr>
              <a:spLocks noChangeArrowheads="1"/>
            </p:cNvSpPr>
            <p:nvPr/>
          </p:nvSpPr>
          <p:spPr bwMode="auto">
            <a:xfrm>
              <a:off x="3094" y="2407"/>
              <a:ext cx="395" cy="78"/>
            </a:xfrm>
            <a:prstGeom prst="rect">
              <a:avLst/>
            </a:prstGeom>
            <a:noFill/>
            <a:ln w="9525">
              <a:noFill/>
              <a:miter lim="800000"/>
              <a:headEnd/>
              <a:tailEnd/>
            </a:ln>
          </p:spPr>
          <p:txBody>
            <a:bodyPr wrap="none" lIns="0" tIns="0" rIns="0" bIns="0">
              <a:spAutoFit/>
            </a:bodyPr>
            <a:lstStyle/>
            <a:p>
              <a:r>
                <a:rPr lang="fr-CA" altLang="en-US" sz="800" dirty="0" err="1" smtClean="0">
                  <a:solidFill>
                    <a:srgbClr val="002060"/>
                  </a:solidFill>
                  <a:latin typeface="Arial" charset="0"/>
                </a:rPr>
                <a:t>Antinauséeux</a:t>
              </a:r>
              <a:endParaRPr lang="fr-CA" altLang="en-US" dirty="0">
                <a:latin typeface="Arial" charset="0"/>
              </a:endParaRPr>
            </a:p>
          </p:txBody>
        </p:sp>
        <p:sp>
          <p:nvSpPr>
            <p:cNvPr id="59" name="Freeform 114"/>
            <p:cNvSpPr>
              <a:spLocks/>
            </p:cNvSpPr>
            <p:nvPr/>
          </p:nvSpPr>
          <p:spPr bwMode="auto">
            <a:xfrm>
              <a:off x="3602" y="2281"/>
              <a:ext cx="438" cy="312"/>
            </a:xfrm>
            <a:custGeom>
              <a:avLst/>
              <a:gdLst>
                <a:gd name="T0" fmla="*/ 438 w 438"/>
                <a:gd name="T1" fmla="*/ 264 h 312"/>
                <a:gd name="T2" fmla="*/ 438 w 438"/>
                <a:gd name="T3" fmla="*/ 264 h 312"/>
                <a:gd name="T4" fmla="*/ 438 w 438"/>
                <a:gd name="T5" fmla="*/ 274 h 312"/>
                <a:gd name="T6" fmla="*/ 436 w 438"/>
                <a:gd name="T7" fmla="*/ 282 h 312"/>
                <a:gd name="T8" fmla="*/ 430 w 438"/>
                <a:gd name="T9" fmla="*/ 290 h 312"/>
                <a:gd name="T10" fmla="*/ 424 w 438"/>
                <a:gd name="T11" fmla="*/ 298 h 312"/>
                <a:gd name="T12" fmla="*/ 418 w 438"/>
                <a:gd name="T13" fmla="*/ 304 h 312"/>
                <a:gd name="T14" fmla="*/ 410 w 438"/>
                <a:gd name="T15" fmla="*/ 308 h 312"/>
                <a:gd name="T16" fmla="*/ 400 w 438"/>
                <a:gd name="T17" fmla="*/ 312 h 312"/>
                <a:gd name="T18" fmla="*/ 390 w 438"/>
                <a:gd name="T19" fmla="*/ 312 h 312"/>
                <a:gd name="T20" fmla="*/ 48 w 438"/>
                <a:gd name="T21" fmla="*/ 312 h 312"/>
                <a:gd name="T22" fmla="*/ 48 w 438"/>
                <a:gd name="T23" fmla="*/ 312 h 312"/>
                <a:gd name="T24" fmla="*/ 38 w 438"/>
                <a:gd name="T25" fmla="*/ 312 h 312"/>
                <a:gd name="T26" fmla="*/ 28 w 438"/>
                <a:gd name="T27" fmla="*/ 308 h 312"/>
                <a:gd name="T28" fmla="*/ 20 w 438"/>
                <a:gd name="T29" fmla="*/ 304 h 312"/>
                <a:gd name="T30" fmla="*/ 14 w 438"/>
                <a:gd name="T31" fmla="*/ 298 h 312"/>
                <a:gd name="T32" fmla="*/ 8 w 438"/>
                <a:gd name="T33" fmla="*/ 290 h 312"/>
                <a:gd name="T34" fmla="*/ 4 w 438"/>
                <a:gd name="T35" fmla="*/ 282 h 312"/>
                <a:gd name="T36" fmla="*/ 0 w 438"/>
                <a:gd name="T37" fmla="*/ 274 h 312"/>
                <a:gd name="T38" fmla="*/ 0 w 438"/>
                <a:gd name="T39" fmla="*/ 264 h 312"/>
                <a:gd name="T40" fmla="*/ 0 w 438"/>
                <a:gd name="T41" fmla="*/ 48 h 312"/>
                <a:gd name="T42" fmla="*/ 0 w 438"/>
                <a:gd name="T43" fmla="*/ 48 h 312"/>
                <a:gd name="T44" fmla="*/ 0 w 438"/>
                <a:gd name="T45" fmla="*/ 38 h 312"/>
                <a:gd name="T46" fmla="*/ 4 w 438"/>
                <a:gd name="T47" fmla="*/ 30 h 312"/>
                <a:gd name="T48" fmla="*/ 8 w 438"/>
                <a:gd name="T49" fmla="*/ 22 h 312"/>
                <a:gd name="T50" fmla="*/ 14 w 438"/>
                <a:gd name="T51" fmla="*/ 14 h 312"/>
                <a:gd name="T52" fmla="*/ 20 w 438"/>
                <a:gd name="T53" fmla="*/ 8 h 312"/>
                <a:gd name="T54" fmla="*/ 28 w 438"/>
                <a:gd name="T55" fmla="*/ 4 h 312"/>
                <a:gd name="T56" fmla="*/ 38 w 438"/>
                <a:gd name="T57" fmla="*/ 0 h 312"/>
                <a:gd name="T58" fmla="*/ 48 w 438"/>
                <a:gd name="T59" fmla="*/ 0 h 312"/>
                <a:gd name="T60" fmla="*/ 390 w 438"/>
                <a:gd name="T61" fmla="*/ 0 h 312"/>
                <a:gd name="T62" fmla="*/ 390 w 438"/>
                <a:gd name="T63" fmla="*/ 0 h 312"/>
                <a:gd name="T64" fmla="*/ 400 w 438"/>
                <a:gd name="T65" fmla="*/ 0 h 312"/>
                <a:gd name="T66" fmla="*/ 410 w 438"/>
                <a:gd name="T67" fmla="*/ 4 h 312"/>
                <a:gd name="T68" fmla="*/ 418 w 438"/>
                <a:gd name="T69" fmla="*/ 8 h 312"/>
                <a:gd name="T70" fmla="*/ 424 w 438"/>
                <a:gd name="T71" fmla="*/ 14 h 312"/>
                <a:gd name="T72" fmla="*/ 430 w 438"/>
                <a:gd name="T73" fmla="*/ 22 h 312"/>
                <a:gd name="T74" fmla="*/ 436 w 438"/>
                <a:gd name="T75" fmla="*/ 30 h 312"/>
                <a:gd name="T76" fmla="*/ 438 w 438"/>
                <a:gd name="T77" fmla="*/ 38 h 312"/>
                <a:gd name="T78" fmla="*/ 438 w 438"/>
                <a:gd name="T79" fmla="*/ 48 h 312"/>
                <a:gd name="T80" fmla="*/ 438 w 43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8" h="312">
                  <a:moveTo>
                    <a:pt x="438" y="264"/>
                  </a:moveTo>
                  <a:lnTo>
                    <a:pt x="438" y="264"/>
                  </a:lnTo>
                  <a:lnTo>
                    <a:pt x="438" y="274"/>
                  </a:lnTo>
                  <a:lnTo>
                    <a:pt x="436" y="282"/>
                  </a:lnTo>
                  <a:lnTo>
                    <a:pt x="430" y="290"/>
                  </a:lnTo>
                  <a:lnTo>
                    <a:pt x="424" y="298"/>
                  </a:lnTo>
                  <a:lnTo>
                    <a:pt x="418" y="304"/>
                  </a:lnTo>
                  <a:lnTo>
                    <a:pt x="410" y="308"/>
                  </a:lnTo>
                  <a:lnTo>
                    <a:pt x="400" y="312"/>
                  </a:lnTo>
                  <a:lnTo>
                    <a:pt x="390" y="312"/>
                  </a:lnTo>
                  <a:lnTo>
                    <a:pt x="48" y="312"/>
                  </a:lnTo>
                  <a:lnTo>
                    <a:pt x="48" y="312"/>
                  </a:lnTo>
                  <a:lnTo>
                    <a:pt x="38" y="312"/>
                  </a:lnTo>
                  <a:lnTo>
                    <a:pt x="28"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28" y="4"/>
                  </a:lnTo>
                  <a:lnTo>
                    <a:pt x="38" y="0"/>
                  </a:lnTo>
                  <a:lnTo>
                    <a:pt x="48" y="0"/>
                  </a:lnTo>
                  <a:lnTo>
                    <a:pt x="390" y="0"/>
                  </a:lnTo>
                  <a:lnTo>
                    <a:pt x="390" y="0"/>
                  </a:lnTo>
                  <a:lnTo>
                    <a:pt x="400" y="0"/>
                  </a:lnTo>
                  <a:lnTo>
                    <a:pt x="410" y="4"/>
                  </a:lnTo>
                  <a:lnTo>
                    <a:pt x="418" y="8"/>
                  </a:lnTo>
                  <a:lnTo>
                    <a:pt x="424" y="14"/>
                  </a:lnTo>
                  <a:lnTo>
                    <a:pt x="430" y="22"/>
                  </a:lnTo>
                  <a:lnTo>
                    <a:pt x="436" y="30"/>
                  </a:lnTo>
                  <a:lnTo>
                    <a:pt x="438" y="38"/>
                  </a:lnTo>
                  <a:lnTo>
                    <a:pt x="438" y="48"/>
                  </a:lnTo>
                  <a:lnTo>
                    <a:pt x="43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63" name="Rectangle 115"/>
            <p:cNvSpPr>
              <a:spLocks noChangeArrowheads="1"/>
            </p:cNvSpPr>
            <p:nvPr/>
          </p:nvSpPr>
          <p:spPr bwMode="auto">
            <a:xfrm>
              <a:off x="3698" y="2407"/>
              <a:ext cx="234" cy="78"/>
            </a:xfrm>
            <a:prstGeom prst="rect">
              <a:avLst/>
            </a:prstGeom>
            <a:noFill/>
            <a:ln w="9525">
              <a:noFill/>
              <a:miter lim="800000"/>
              <a:headEnd/>
              <a:tailEnd/>
            </a:ln>
          </p:spPr>
          <p:txBody>
            <a:bodyPr wrap="none" lIns="0" tIns="0" rIns="0" bIns="0">
              <a:spAutoFit/>
            </a:bodyPr>
            <a:lstStyle/>
            <a:p>
              <a:r>
                <a:rPr lang="fr-CA" altLang="en-US" sz="800" dirty="0" err="1" smtClean="0">
                  <a:solidFill>
                    <a:srgbClr val="002060"/>
                  </a:solidFill>
                  <a:latin typeface="Arial" charset="0"/>
                </a:rPr>
                <a:t>Triptans</a:t>
              </a:r>
              <a:endParaRPr lang="fr-CA" altLang="en-US" dirty="0">
                <a:latin typeface="Arial" charset="0"/>
              </a:endParaRPr>
            </a:p>
          </p:txBody>
        </p:sp>
        <p:sp>
          <p:nvSpPr>
            <p:cNvPr id="61" name="Freeform 116"/>
            <p:cNvSpPr>
              <a:spLocks/>
            </p:cNvSpPr>
            <p:nvPr/>
          </p:nvSpPr>
          <p:spPr bwMode="auto">
            <a:xfrm>
              <a:off x="4122" y="2281"/>
              <a:ext cx="732" cy="312"/>
            </a:xfrm>
            <a:custGeom>
              <a:avLst/>
              <a:gdLst>
                <a:gd name="T0" fmla="*/ 732 w 732"/>
                <a:gd name="T1" fmla="*/ 264 h 312"/>
                <a:gd name="T2" fmla="*/ 732 w 732"/>
                <a:gd name="T3" fmla="*/ 264 h 312"/>
                <a:gd name="T4" fmla="*/ 732 w 732"/>
                <a:gd name="T5" fmla="*/ 274 h 312"/>
                <a:gd name="T6" fmla="*/ 728 w 732"/>
                <a:gd name="T7" fmla="*/ 282 h 312"/>
                <a:gd name="T8" fmla="*/ 724 w 732"/>
                <a:gd name="T9" fmla="*/ 290 h 312"/>
                <a:gd name="T10" fmla="*/ 718 w 732"/>
                <a:gd name="T11" fmla="*/ 298 h 312"/>
                <a:gd name="T12" fmla="*/ 712 w 732"/>
                <a:gd name="T13" fmla="*/ 304 h 312"/>
                <a:gd name="T14" fmla="*/ 704 w 732"/>
                <a:gd name="T15" fmla="*/ 308 h 312"/>
                <a:gd name="T16" fmla="*/ 694 w 732"/>
                <a:gd name="T17" fmla="*/ 312 h 312"/>
                <a:gd name="T18" fmla="*/ 684 w 732"/>
                <a:gd name="T19" fmla="*/ 312 h 312"/>
                <a:gd name="T20" fmla="*/ 48 w 732"/>
                <a:gd name="T21" fmla="*/ 312 h 312"/>
                <a:gd name="T22" fmla="*/ 48 w 732"/>
                <a:gd name="T23" fmla="*/ 312 h 312"/>
                <a:gd name="T24" fmla="*/ 40 w 732"/>
                <a:gd name="T25" fmla="*/ 312 h 312"/>
                <a:gd name="T26" fmla="*/ 30 w 732"/>
                <a:gd name="T27" fmla="*/ 308 h 312"/>
                <a:gd name="T28" fmla="*/ 22 w 732"/>
                <a:gd name="T29" fmla="*/ 304 h 312"/>
                <a:gd name="T30" fmla="*/ 14 w 732"/>
                <a:gd name="T31" fmla="*/ 298 h 312"/>
                <a:gd name="T32" fmla="*/ 10 w 732"/>
                <a:gd name="T33" fmla="*/ 290 h 312"/>
                <a:gd name="T34" fmla="*/ 4 w 732"/>
                <a:gd name="T35" fmla="*/ 282 h 312"/>
                <a:gd name="T36" fmla="*/ 2 w 732"/>
                <a:gd name="T37" fmla="*/ 274 h 312"/>
                <a:gd name="T38" fmla="*/ 0 w 732"/>
                <a:gd name="T39" fmla="*/ 264 h 312"/>
                <a:gd name="T40" fmla="*/ 0 w 732"/>
                <a:gd name="T41" fmla="*/ 48 h 312"/>
                <a:gd name="T42" fmla="*/ 0 w 732"/>
                <a:gd name="T43" fmla="*/ 48 h 312"/>
                <a:gd name="T44" fmla="*/ 2 w 732"/>
                <a:gd name="T45" fmla="*/ 38 h 312"/>
                <a:gd name="T46" fmla="*/ 4 w 732"/>
                <a:gd name="T47" fmla="*/ 30 h 312"/>
                <a:gd name="T48" fmla="*/ 10 w 732"/>
                <a:gd name="T49" fmla="*/ 22 h 312"/>
                <a:gd name="T50" fmla="*/ 14 w 732"/>
                <a:gd name="T51" fmla="*/ 14 h 312"/>
                <a:gd name="T52" fmla="*/ 22 w 732"/>
                <a:gd name="T53" fmla="*/ 8 h 312"/>
                <a:gd name="T54" fmla="*/ 30 w 732"/>
                <a:gd name="T55" fmla="*/ 4 h 312"/>
                <a:gd name="T56" fmla="*/ 40 w 732"/>
                <a:gd name="T57" fmla="*/ 0 h 312"/>
                <a:gd name="T58" fmla="*/ 48 w 732"/>
                <a:gd name="T59" fmla="*/ 0 h 312"/>
                <a:gd name="T60" fmla="*/ 684 w 732"/>
                <a:gd name="T61" fmla="*/ 0 h 312"/>
                <a:gd name="T62" fmla="*/ 684 w 732"/>
                <a:gd name="T63" fmla="*/ 0 h 312"/>
                <a:gd name="T64" fmla="*/ 694 w 732"/>
                <a:gd name="T65" fmla="*/ 0 h 312"/>
                <a:gd name="T66" fmla="*/ 704 w 732"/>
                <a:gd name="T67" fmla="*/ 4 h 312"/>
                <a:gd name="T68" fmla="*/ 712 w 732"/>
                <a:gd name="T69" fmla="*/ 8 h 312"/>
                <a:gd name="T70" fmla="*/ 718 w 732"/>
                <a:gd name="T71" fmla="*/ 14 h 312"/>
                <a:gd name="T72" fmla="*/ 724 w 732"/>
                <a:gd name="T73" fmla="*/ 22 h 312"/>
                <a:gd name="T74" fmla="*/ 728 w 732"/>
                <a:gd name="T75" fmla="*/ 30 h 312"/>
                <a:gd name="T76" fmla="*/ 732 w 732"/>
                <a:gd name="T77" fmla="*/ 38 h 312"/>
                <a:gd name="T78" fmla="*/ 732 w 732"/>
                <a:gd name="T79" fmla="*/ 48 h 312"/>
                <a:gd name="T80" fmla="*/ 732 w 73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2" h="312">
                  <a:moveTo>
                    <a:pt x="732" y="264"/>
                  </a:moveTo>
                  <a:lnTo>
                    <a:pt x="732" y="264"/>
                  </a:lnTo>
                  <a:lnTo>
                    <a:pt x="732" y="274"/>
                  </a:lnTo>
                  <a:lnTo>
                    <a:pt x="728" y="282"/>
                  </a:lnTo>
                  <a:lnTo>
                    <a:pt x="724" y="290"/>
                  </a:lnTo>
                  <a:lnTo>
                    <a:pt x="718" y="298"/>
                  </a:lnTo>
                  <a:lnTo>
                    <a:pt x="712" y="304"/>
                  </a:lnTo>
                  <a:lnTo>
                    <a:pt x="704" y="308"/>
                  </a:lnTo>
                  <a:lnTo>
                    <a:pt x="694" y="312"/>
                  </a:lnTo>
                  <a:lnTo>
                    <a:pt x="684" y="312"/>
                  </a:lnTo>
                  <a:lnTo>
                    <a:pt x="48" y="312"/>
                  </a:lnTo>
                  <a:lnTo>
                    <a:pt x="48" y="312"/>
                  </a:lnTo>
                  <a:lnTo>
                    <a:pt x="40" y="312"/>
                  </a:lnTo>
                  <a:lnTo>
                    <a:pt x="30" y="308"/>
                  </a:lnTo>
                  <a:lnTo>
                    <a:pt x="22" y="304"/>
                  </a:lnTo>
                  <a:lnTo>
                    <a:pt x="14" y="298"/>
                  </a:lnTo>
                  <a:lnTo>
                    <a:pt x="10" y="290"/>
                  </a:lnTo>
                  <a:lnTo>
                    <a:pt x="4" y="282"/>
                  </a:lnTo>
                  <a:lnTo>
                    <a:pt x="2" y="274"/>
                  </a:lnTo>
                  <a:lnTo>
                    <a:pt x="0" y="264"/>
                  </a:lnTo>
                  <a:lnTo>
                    <a:pt x="0" y="48"/>
                  </a:lnTo>
                  <a:lnTo>
                    <a:pt x="0" y="48"/>
                  </a:lnTo>
                  <a:lnTo>
                    <a:pt x="2" y="38"/>
                  </a:lnTo>
                  <a:lnTo>
                    <a:pt x="4" y="30"/>
                  </a:lnTo>
                  <a:lnTo>
                    <a:pt x="10" y="22"/>
                  </a:lnTo>
                  <a:lnTo>
                    <a:pt x="14" y="14"/>
                  </a:lnTo>
                  <a:lnTo>
                    <a:pt x="22" y="8"/>
                  </a:lnTo>
                  <a:lnTo>
                    <a:pt x="30" y="4"/>
                  </a:lnTo>
                  <a:lnTo>
                    <a:pt x="40" y="0"/>
                  </a:lnTo>
                  <a:lnTo>
                    <a:pt x="48" y="0"/>
                  </a:lnTo>
                  <a:lnTo>
                    <a:pt x="684" y="0"/>
                  </a:lnTo>
                  <a:lnTo>
                    <a:pt x="684" y="0"/>
                  </a:lnTo>
                  <a:lnTo>
                    <a:pt x="694" y="0"/>
                  </a:lnTo>
                  <a:lnTo>
                    <a:pt x="704" y="4"/>
                  </a:lnTo>
                  <a:lnTo>
                    <a:pt x="712" y="8"/>
                  </a:lnTo>
                  <a:lnTo>
                    <a:pt x="718" y="14"/>
                  </a:lnTo>
                  <a:lnTo>
                    <a:pt x="724" y="22"/>
                  </a:lnTo>
                  <a:lnTo>
                    <a:pt x="728" y="30"/>
                  </a:lnTo>
                  <a:lnTo>
                    <a:pt x="732" y="38"/>
                  </a:lnTo>
                  <a:lnTo>
                    <a:pt x="732" y="48"/>
                  </a:lnTo>
                  <a:lnTo>
                    <a:pt x="73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65" name="Rectangle 117"/>
            <p:cNvSpPr>
              <a:spLocks noChangeArrowheads="1"/>
            </p:cNvSpPr>
            <p:nvPr/>
          </p:nvSpPr>
          <p:spPr bwMode="auto">
            <a:xfrm>
              <a:off x="4202" y="2407"/>
              <a:ext cx="548" cy="78"/>
            </a:xfrm>
            <a:prstGeom prst="rect">
              <a:avLst/>
            </a:prstGeom>
            <a:noFill/>
            <a:ln w="9525">
              <a:noFill/>
              <a:miter lim="800000"/>
              <a:headEnd/>
              <a:tailEnd/>
            </a:ln>
          </p:spPr>
          <p:txBody>
            <a:bodyPr wrap="none" lIns="0" tIns="0" rIns="0" bIns="0">
              <a:spAutoFit/>
            </a:bodyPr>
            <a:lstStyle/>
            <a:p>
              <a:r>
                <a:rPr lang="fr-CA" altLang="en-US" sz="800" dirty="0" err="1" smtClean="0">
                  <a:solidFill>
                    <a:srgbClr val="002060"/>
                  </a:solidFill>
                  <a:latin typeface="Arial" charset="0"/>
                </a:rPr>
                <a:t>Dihydroergotamine</a:t>
              </a:r>
              <a:endParaRPr lang="fr-CA" altLang="en-US" dirty="0">
                <a:latin typeface="Arial" charset="0"/>
              </a:endParaRPr>
            </a:p>
          </p:txBody>
        </p:sp>
        <p:sp>
          <p:nvSpPr>
            <p:cNvPr id="63" name="Freeform 118"/>
            <p:cNvSpPr>
              <a:spLocks/>
            </p:cNvSpPr>
            <p:nvPr/>
          </p:nvSpPr>
          <p:spPr bwMode="auto">
            <a:xfrm>
              <a:off x="3826" y="1893"/>
              <a:ext cx="744" cy="312"/>
            </a:xfrm>
            <a:custGeom>
              <a:avLst/>
              <a:gdLst>
                <a:gd name="T0" fmla="*/ 744 w 744"/>
                <a:gd name="T1" fmla="*/ 264 h 312"/>
                <a:gd name="T2" fmla="*/ 744 w 744"/>
                <a:gd name="T3" fmla="*/ 264 h 312"/>
                <a:gd name="T4" fmla="*/ 744 w 744"/>
                <a:gd name="T5" fmla="*/ 274 h 312"/>
                <a:gd name="T6" fmla="*/ 740 w 744"/>
                <a:gd name="T7" fmla="*/ 282 h 312"/>
                <a:gd name="T8" fmla="*/ 736 w 744"/>
                <a:gd name="T9" fmla="*/ 290 h 312"/>
                <a:gd name="T10" fmla="*/ 730 w 744"/>
                <a:gd name="T11" fmla="*/ 298 h 312"/>
                <a:gd name="T12" fmla="*/ 724 w 744"/>
                <a:gd name="T13" fmla="*/ 304 h 312"/>
                <a:gd name="T14" fmla="*/ 716 w 744"/>
                <a:gd name="T15" fmla="*/ 308 h 312"/>
                <a:gd name="T16" fmla="*/ 706 w 744"/>
                <a:gd name="T17" fmla="*/ 312 h 312"/>
                <a:gd name="T18" fmla="*/ 696 w 744"/>
                <a:gd name="T19" fmla="*/ 312 h 312"/>
                <a:gd name="T20" fmla="*/ 48 w 744"/>
                <a:gd name="T21" fmla="*/ 312 h 312"/>
                <a:gd name="T22" fmla="*/ 48 w 744"/>
                <a:gd name="T23" fmla="*/ 312 h 312"/>
                <a:gd name="T24" fmla="*/ 38 w 744"/>
                <a:gd name="T25" fmla="*/ 312 h 312"/>
                <a:gd name="T26" fmla="*/ 30 w 744"/>
                <a:gd name="T27" fmla="*/ 308 h 312"/>
                <a:gd name="T28" fmla="*/ 22 w 744"/>
                <a:gd name="T29" fmla="*/ 304 h 312"/>
                <a:gd name="T30" fmla="*/ 14 w 744"/>
                <a:gd name="T31" fmla="*/ 298 h 312"/>
                <a:gd name="T32" fmla="*/ 8 w 744"/>
                <a:gd name="T33" fmla="*/ 290 h 312"/>
                <a:gd name="T34" fmla="*/ 4 w 744"/>
                <a:gd name="T35" fmla="*/ 282 h 312"/>
                <a:gd name="T36" fmla="*/ 2 w 744"/>
                <a:gd name="T37" fmla="*/ 274 h 312"/>
                <a:gd name="T38" fmla="*/ 0 w 744"/>
                <a:gd name="T39" fmla="*/ 264 h 312"/>
                <a:gd name="T40" fmla="*/ 0 w 744"/>
                <a:gd name="T41" fmla="*/ 48 h 312"/>
                <a:gd name="T42" fmla="*/ 0 w 744"/>
                <a:gd name="T43" fmla="*/ 48 h 312"/>
                <a:gd name="T44" fmla="*/ 2 w 744"/>
                <a:gd name="T45" fmla="*/ 38 h 312"/>
                <a:gd name="T46" fmla="*/ 4 w 744"/>
                <a:gd name="T47" fmla="*/ 30 h 312"/>
                <a:gd name="T48" fmla="*/ 8 w 744"/>
                <a:gd name="T49" fmla="*/ 22 h 312"/>
                <a:gd name="T50" fmla="*/ 14 w 744"/>
                <a:gd name="T51" fmla="*/ 14 h 312"/>
                <a:gd name="T52" fmla="*/ 22 w 744"/>
                <a:gd name="T53" fmla="*/ 8 h 312"/>
                <a:gd name="T54" fmla="*/ 30 w 744"/>
                <a:gd name="T55" fmla="*/ 4 h 312"/>
                <a:gd name="T56" fmla="*/ 38 w 744"/>
                <a:gd name="T57" fmla="*/ 0 h 312"/>
                <a:gd name="T58" fmla="*/ 48 w 744"/>
                <a:gd name="T59" fmla="*/ 0 h 312"/>
                <a:gd name="T60" fmla="*/ 696 w 744"/>
                <a:gd name="T61" fmla="*/ 0 h 312"/>
                <a:gd name="T62" fmla="*/ 696 w 744"/>
                <a:gd name="T63" fmla="*/ 0 h 312"/>
                <a:gd name="T64" fmla="*/ 706 w 744"/>
                <a:gd name="T65" fmla="*/ 0 h 312"/>
                <a:gd name="T66" fmla="*/ 716 w 744"/>
                <a:gd name="T67" fmla="*/ 4 h 312"/>
                <a:gd name="T68" fmla="*/ 724 w 744"/>
                <a:gd name="T69" fmla="*/ 8 h 312"/>
                <a:gd name="T70" fmla="*/ 730 w 744"/>
                <a:gd name="T71" fmla="*/ 14 h 312"/>
                <a:gd name="T72" fmla="*/ 736 w 744"/>
                <a:gd name="T73" fmla="*/ 22 h 312"/>
                <a:gd name="T74" fmla="*/ 740 w 744"/>
                <a:gd name="T75" fmla="*/ 30 h 312"/>
                <a:gd name="T76" fmla="*/ 744 w 744"/>
                <a:gd name="T77" fmla="*/ 38 h 312"/>
                <a:gd name="T78" fmla="*/ 744 w 744"/>
                <a:gd name="T79" fmla="*/ 48 h 312"/>
                <a:gd name="T80" fmla="*/ 744 w 744"/>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4" h="312">
                  <a:moveTo>
                    <a:pt x="744" y="264"/>
                  </a:moveTo>
                  <a:lnTo>
                    <a:pt x="744" y="264"/>
                  </a:lnTo>
                  <a:lnTo>
                    <a:pt x="744" y="274"/>
                  </a:lnTo>
                  <a:lnTo>
                    <a:pt x="740" y="282"/>
                  </a:lnTo>
                  <a:lnTo>
                    <a:pt x="736" y="290"/>
                  </a:lnTo>
                  <a:lnTo>
                    <a:pt x="730" y="298"/>
                  </a:lnTo>
                  <a:lnTo>
                    <a:pt x="724" y="304"/>
                  </a:lnTo>
                  <a:lnTo>
                    <a:pt x="716" y="308"/>
                  </a:lnTo>
                  <a:lnTo>
                    <a:pt x="706" y="312"/>
                  </a:lnTo>
                  <a:lnTo>
                    <a:pt x="696"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696" y="0"/>
                  </a:lnTo>
                  <a:lnTo>
                    <a:pt x="696" y="0"/>
                  </a:lnTo>
                  <a:lnTo>
                    <a:pt x="706" y="0"/>
                  </a:lnTo>
                  <a:lnTo>
                    <a:pt x="716" y="4"/>
                  </a:lnTo>
                  <a:lnTo>
                    <a:pt x="724" y="8"/>
                  </a:lnTo>
                  <a:lnTo>
                    <a:pt x="730" y="14"/>
                  </a:lnTo>
                  <a:lnTo>
                    <a:pt x="736" y="22"/>
                  </a:lnTo>
                  <a:lnTo>
                    <a:pt x="740" y="30"/>
                  </a:lnTo>
                  <a:lnTo>
                    <a:pt x="744" y="38"/>
                  </a:lnTo>
                  <a:lnTo>
                    <a:pt x="744" y="48"/>
                  </a:lnTo>
                  <a:lnTo>
                    <a:pt x="744"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fr-CA"/>
            </a:p>
          </p:txBody>
        </p:sp>
        <p:sp>
          <p:nvSpPr>
            <p:cNvPr id="86067" name="Rectangle 119"/>
            <p:cNvSpPr>
              <a:spLocks noChangeArrowheads="1"/>
            </p:cNvSpPr>
            <p:nvPr/>
          </p:nvSpPr>
          <p:spPr bwMode="auto">
            <a:xfrm>
              <a:off x="3910" y="2019"/>
              <a:ext cx="686" cy="78"/>
            </a:xfrm>
            <a:prstGeom prst="rect">
              <a:avLst/>
            </a:prstGeom>
            <a:noFill/>
            <a:ln w="9525">
              <a:noFill/>
              <a:miter lim="800000"/>
              <a:headEnd/>
              <a:tailEnd/>
            </a:ln>
          </p:spPr>
          <p:txBody>
            <a:bodyPr wrap="none" lIns="0" tIns="0" rIns="0" bIns="0">
              <a:spAutoFit/>
            </a:bodyPr>
            <a:lstStyle/>
            <a:p>
              <a:r>
                <a:rPr lang="fr-CA" altLang="en-US" sz="800" dirty="0" smtClean="0">
                  <a:solidFill>
                    <a:srgbClr val="002060"/>
                  </a:solidFill>
                  <a:latin typeface="Arial" charset="0"/>
                </a:rPr>
                <a:t>Traitements spécifiques</a:t>
              </a:r>
              <a:endParaRPr lang="fr-CA" altLang="en-US" dirty="0">
                <a:latin typeface="Arial"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flipH="1">
            <a:off x="1547813" y="3186113"/>
            <a:ext cx="6337300" cy="1815882"/>
          </a:xfrm>
          <a:prstGeom prst="rect">
            <a:avLst/>
          </a:prstGeom>
          <a:noFill/>
          <a:ln w="9525">
            <a:noFill/>
            <a:miter lim="800000"/>
            <a:headEnd/>
            <a:tailEnd/>
          </a:ln>
        </p:spPr>
        <p:txBody>
          <a:bodyPr>
            <a:spAutoFit/>
          </a:bodyPr>
          <a:lstStyle/>
          <a:p>
            <a:pPr algn="ctr"/>
            <a:r>
              <a:rPr lang="fr-CA" altLang="fr-FR" sz="3200" b="1" smtClean="0">
                <a:solidFill>
                  <a:srgbClr val="002060"/>
                </a:solidFill>
              </a:rPr>
              <a:t>Soulagement non pharmacologique de la migraine</a:t>
            </a:r>
          </a:p>
          <a:p>
            <a:pPr algn="ctr"/>
            <a:r>
              <a:rPr lang="fr-CA" altLang="fr-FR" sz="2400" smtClean="0">
                <a:solidFill>
                  <a:srgbClr val="002060"/>
                </a:solidFill>
              </a:rPr>
              <a:t>Procédural</a:t>
            </a:r>
          </a:p>
          <a:p>
            <a:pPr algn="ctr"/>
            <a:r>
              <a:rPr lang="fr-CA" altLang="fr-FR" sz="2400" smtClean="0">
                <a:solidFill>
                  <a:srgbClr val="002060"/>
                </a:solidFill>
              </a:rPr>
              <a:t>Comportemental</a:t>
            </a:r>
            <a:endParaRPr lang="fr-CA" altLang="fr-FR" sz="240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Traitement non pharmacologique de la migraine</a:t>
            </a:r>
            <a:endParaRPr lang="fr-CA"/>
          </a:p>
        </p:txBody>
      </p:sp>
      <p:graphicFrame>
        <p:nvGraphicFramePr>
          <p:cNvPr id="3" name="Table 2"/>
          <p:cNvGraphicFramePr>
            <a:graphicFrameLocks noGrp="1"/>
          </p:cNvGraphicFramePr>
          <p:nvPr/>
        </p:nvGraphicFramePr>
        <p:xfrm>
          <a:off x="467544" y="1484784"/>
          <a:ext cx="8462962" cy="4422550"/>
        </p:xfrm>
        <a:graphic>
          <a:graphicData uri="http://schemas.openxmlformats.org/drawingml/2006/table">
            <a:tbl>
              <a:tblPr firstRow="1" bandRow="1">
                <a:tableStyleId>{5C22544A-7EE6-4342-B048-85BDC9FD1C3A}</a:tableStyleId>
              </a:tblPr>
              <a:tblGrid>
                <a:gridCol w="2720307"/>
                <a:gridCol w="5742655"/>
              </a:tblGrid>
              <a:tr h="396337">
                <a:tc>
                  <a:txBody>
                    <a:bodyPr/>
                    <a:lstStyle/>
                    <a:p>
                      <a:pPr algn="ctr"/>
                      <a:r>
                        <a:rPr lang="fr-CA" sz="2000" noProof="0" smtClean="0"/>
                        <a:t>Traitement</a:t>
                      </a:r>
                      <a:endParaRPr lang="fr-CA" sz="2000" noProof="0"/>
                    </a:p>
                  </a:txBody>
                  <a:tcPr marL="91445" marR="91445" marT="45732" marB="45732" anchor="ctr"/>
                </a:tc>
                <a:tc>
                  <a:txBody>
                    <a:bodyPr/>
                    <a:lstStyle/>
                    <a:p>
                      <a:pPr algn="ctr"/>
                      <a:r>
                        <a:rPr lang="fr-CA" sz="2000" noProof="0" smtClean="0"/>
                        <a:t>Commentaires</a:t>
                      </a:r>
                      <a:endParaRPr lang="fr-CA" sz="2000" noProof="0"/>
                    </a:p>
                  </a:txBody>
                  <a:tcPr marL="91445" marR="91445" marT="45732" marB="45732" anchor="ctr"/>
                </a:tc>
              </a:tr>
              <a:tr h="1008248">
                <a:tc>
                  <a:txBody>
                    <a:bodyPr/>
                    <a:lstStyle/>
                    <a:p>
                      <a:r>
                        <a:rPr lang="fr-CA" sz="2000" noProof="0" smtClean="0">
                          <a:solidFill>
                            <a:srgbClr val="002060"/>
                          </a:solidFill>
                        </a:rPr>
                        <a:t>Massage</a:t>
                      </a:r>
                    </a:p>
                  </a:txBody>
                  <a:tcPr marL="91445" marR="91445" marT="45732" marB="45732" anchor="ctr"/>
                </a:tc>
                <a:tc>
                  <a:txBody>
                    <a:bodyPr/>
                    <a:lstStyle/>
                    <a:p>
                      <a:pPr marL="193675" indent="-193675">
                        <a:buFont typeface="Arial" panose="020B0604020202020204" pitchFamily="34" charset="0"/>
                        <a:buChar char="•"/>
                      </a:pPr>
                      <a:r>
                        <a:rPr lang="fr-CA" sz="2000" noProof="0" smtClean="0">
                          <a:solidFill>
                            <a:srgbClr val="002060"/>
                          </a:solidFill>
                        </a:rPr>
                        <a:t>Degrés variés d’efficacité</a:t>
                      </a:r>
                      <a:endParaRPr lang="fr-CA" sz="2000" noProof="0">
                        <a:solidFill>
                          <a:srgbClr val="002060"/>
                        </a:solidFill>
                      </a:endParaRPr>
                    </a:p>
                  </a:txBody>
                  <a:tcPr marL="91445" marR="91445" marT="45732" marB="45732" anchor="ctr"/>
                </a:tc>
              </a:tr>
              <a:tr h="701213">
                <a:tc>
                  <a:txBody>
                    <a:bodyPr/>
                    <a:lstStyle/>
                    <a:p>
                      <a:r>
                        <a:rPr lang="fr-CA" sz="2000" noProof="0" smtClean="0">
                          <a:solidFill>
                            <a:srgbClr val="002060"/>
                          </a:solidFill>
                        </a:rPr>
                        <a:t>Yoga</a:t>
                      </a:r>
                      <a:endParaRPr lang="fr-CA" sz="2000" noProof="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fr-CA" sz="2000" noProof="0" smtClean="0">
                          <a:solidFill>
                            <a:srgbClr val="002060"/>
                          </a:solidFill>
                        </a:rPr>
                        <a:t>Réduit la fréquence des migraines et les caractéristiques cliniques associées</a:t>
                      </a:r>
                      <a:endParaRPr lang="fr-CA" sz="2000" noProof="0">
                        <a:solidFill>
                          <a:srgbClr val="002060"/>
                        </a:solidFill>
                      </a:endParaRPr>
                    </a:p>
                  </a:txBody>
                  <a:tcPr marL="91445" marR="91445" marT="45732" marB="45732" anchor="ctr"/>
                </a:tc>
              </a:tr>
              <a:tr h="1006088">
                <a:tc>
                  <a:txBody>
                    <a:bodyPr/>
                    <a:lstStyle/>
                    <a:p>
                      <a:r>
                        <a:rPr lang="fr-CA" sz="2000" noProof="0" smtClean="0">
                          <a:solidFill>
                            <a:srgbClr val="002060"/>
                          </a:solidFill>
                        </a:rPr>
                        <a:t>Relaxation, rétroaction biologique</a:t>
                      </a:r>
                      <a:r>
                        <a:rPr lang="fr-CA" sz="2000" baseline="0" noProof="0" smtClean="0">
                          <a:solidFill>
                            <a:srgbClr val="002060"/>
                          </a:solidFill>
                        </a:rPr>
                        <a:t> et thérapie comportementale</a:t>
                      </a:r>
                      <a:endParaRPr lang="fr-CA" sz="2000" noProof="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fr-CA" sz="2000" noProof="0" smtClean="0">
                          <a:solidFill>
                            <a:srgbClr val="002060"/>
                          </a:solidFill>
                        </a:rPr>
                        <a:t>Réduit la fréquence et la gravité des migraines</a:t>
                      </a:r>
                      <a:endParaRPr lang="fr-CA" sz="2000" baseline="0" noProof="0" smtClean="0">
                        <a:solidFill>
                          <a:srgbClr val="002060"/>
                        </a:solidFill>
                      </a:endParaRPr>
                    </a:p>
                    <a:p>
                      <a:pPr marL="193675" indent="-193675">
                        <a:buFont typeface="Arial" panose="020B0604020202020204" pitchFamily="34" charset="0"/>
                        <a:buChar char="•"/>
                      </a:pPr>
                      <a:r>
                        <a:rPr lang="fr-CA" sz="2000" noProof="0" smtClean="0">
                          <a:solidFill>
                            <a:srgbClr val="002060"/>
                          </a:solidFill>
                        </a:rPr>
                        <a:t>Réduit le risque de passage des migraines épisodiques</a:t>
                      </a:r>
                      <a:r>
                        <a:rPr lang="fr-CA" sz="2000" baseline="0" noProof="0" smtClean="0">
                          <a:solidFill>
                            <a:srgbClr val="002060"/>
                          </a:solidFill>
                        </a:rPr>
                        <a:t> à chroniques</a:t>
                      </a:r>
                      <a:endParaRPr lang="fr-CA" sz="2000" noProof="0" smtClean="0">
                        <a:solidFill>
                          <a:srgbClr val="002060"/>
                        </a:solidFill>
                      </a:endParaRPr>
                    </a:p>
                  </a:txBody>
                  <a:tcPr marL="91445" marR="91445" marT="45732" marB="45732" anchor="ctr"/>
                </a:tc>
              </a:tr>
              <a:tr h="1006088">
                <a:tc>
                  <a:txBody>
                    <a:bodyPr/>
                    <a:lstStyle/>
                    <a:p>
                      <a:r>
                        <a:rPr lang="fr-CA" sz="2000" noProof="0" smtClean="0">
                          <a:solidFill>
                            <a:srgbClr val="002060"/>
                          </a:solidFill>
                        </a:rPr>
                        <a:t>Acupuncture/</a:t>
                      </a:r>
                      <a:br>
                        <a:rPr lang="fr-CA" sz="2000" noProof="0" smtClean="0">
                          <a:solidFill>
                            <a:srgbClr val="002060"/>
                          </a:solidFill>
                        </a:rPr>
                      </a:br>
                      <a:r>
                        <a:rPr lang="fr-CA" sz="2000" noProof="0" smtClean="0">
                          <a:solidFill>
                            <a:srgbClr val="002060"/>
                          </a:solidFill>
                        </a:rPr>
                        <a:t>Procédural</a:t>
                      </a:r>
                      <a:endParaRPr lang="fr-CA" sz="2000" noProof="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fr-CA" sz="2000" noProof="0" dirty="0" smtClean="0">
                          <a:solidFill>
                            <a:srgbClr val="002060"/>
                          </a:solidFill>
                        </a:rPr>
                        <a:t>Données en conflit</a:t>
                      </a:r>
                    </a:p>
                    <a:p>
                      <a:pPr marL="193675" indent="-193675">
                        <a:buFont typeface="Arial" panose="020B0604020202020204" pitchFamily="34" charset="0"/>
                        <a:buChar char="•"/>
                      </a:pPr>
                      <a:r>
                        <a:rPr lang="fr-CA" sz="2000" noProof="0" dirty="0" smtClean="0">
                          <a:solidFill>
                            <a:srgbClr val="002060"/>
                          </a:solidFill>
                        </a:rPr>
                        <a:t>Une étude a</a:t>
                      </a:r>
                      <a:r>
                        <a:rPr lang="fr-CA" sz="2000" baseline="0" noProof="0" dirty="0" smtClean="0">
                          <a:solidFill>
                            <a:srgbClr val="002060"/>
                          </a:solidFill>
                        </a:rPr>
                        <a:t> révélé que l’acupuncture était plus efficace que le </a:t>
                      </a:r>
                      <a:r>
                        <a:rPr lang="fr-CA" sz="2000" baseline="0" noProof="0" dirty="0" err="1" smtClean="0">
                          <a:solidFill>
                            <a:srgbClr val="002060"/>
                          </a:solidFill>
                        </a:rPr>
                        <a:t>topiramate</a:t>
                      </a:r>
                      <a:r>
                        <a:rPr lang="fr-CA" sz="2000" baseline="0" noProof="0" dirty="0" smtClean="0">
                          <a:solidFill>
                            <a:srgbClr val="002060"/>
                          </a:solidFill>
                        </a:rPr>
                        <a:t> dans la prophylaxie des migraines chroniques</a:t>
                      </a:r>
                      <a:endParaRPr lang="fr-CA" sz="2000" noProof="0" dirty="0" smtClean="0">
                        <a:solidFill>
                          <a:srgbClr val="002060"/>
                        </a:solidFill>
                      </a:endParaRPr>
                    </a:p>
                  </a:txBody>
                  <a:tcPr marL="91445" marR="91445" marT="45732" marB="45732" anchor="ctr"/>
                </a:tc>
              </a:tr>
            </a:tbl>
          </a:graphicData>
        </a:graphic>
      </p:graphicFrame>
      <p:sp>
        <p:nvSpPr>
          <p:cNvPr id="88087" name="Rectangle 3"/>
          <p:cNvSpPr>
            <a:spLocks noChangeArrowheads="1"/>
          </p:cNvSpPr>
          <p:nvPr/>
        </p:nvSpPr>
        <p:spPr bwMode="auto">
          <a:xfrm>
            <a:off x="19050" y="6092825"/>
            <a:ext cx="8874125" cy="708025"/>
          </a:xfrm>
          <a:prstGeom prst="rect">
            <a:avLst/>
          </a:prstGeom>
          <a:noFill/>
          <a:ln w="9525">
            <a:noFill/>
            <a:miter lim="800000"/>
            <a:headEnd/>
            <a:tailEnd/>
          </a:ln>
        </p:spPr>
        <p:txBody>
          <a:bodyPr>
            <a:spAutoFit/>
          </a:bodyPr>
          <a:lstStyle/>
          <a:p>
            <a:pPr>
              <a:buFont typeface="Arial" charset="0"/>
              <a:buNone/>
            </a:pPr>
            <a:r>
              <a:rPr lang="fr-CA" altLang="fr-FR" sz="1000" smtClean="0">
                <a:solidFill>
                  <a:srgbClr val="002060"/>
                </a:solidFill>
              </a:rPr>
              <a:t>Holland S </a:t>
            </a:r>
            <a:r>
              <a:rPr lang="fr-CA" altLang="fr-FR" sz="1000" i="1" smtClean="0">
                <a:solidFill>
                  <a:srgbClr val="002060"/>
                </a:solidFill>
              </a:rPr>
              <a:t>et al. Neurology. </a:t>
            </a:r>
            <a:r>
              <a:rPr lang="fr-CA" altLang="fr-FR" sz="1000" smtClean="0">
                <a:solidFill>
                  <a:srgbClr val="002060"/>
                </a:solidFill>
              </a:rPr>
              <a:t>2012;78(17):1346-53; Lester M. 2012. Disponible à : </a:t>
            </a:r>
            <a:r>
              <a:rPr lang="fr-CA" altLang="fr-FR" sz="1000" smtClean="0">
                <a:solidFill>
                  <a:srgbClr val="002060"/>
                </a:solidFill>
                <a:hlinkClick r:id="rId3"/>
              </a:rPr>
              <a:t>http://nccam.nih.gov/sites/nccam.nih.gov/files/D462.pdf</a:t>
            </a:r>
            <a:r>
              <a:rPr lang="fr-CA" altLang="fr-FR" sz="1000" smtClean="0">
                <a:solidFill>
                  <a:srgbClr val="002060"/>
                </a:solidFill>
              </a:rPr>
              <a:t>. Accès le 14 décembre 2014; John PJ </a:t>
            </a:r>
            <a:r>
              <a:rPr lang="fr-CA" altLang="fr-FR" sz="1000" i="1" smtClean="0">
                <a:solidFill>
                  <a:srgbClr val="002060"/>
                </a:solidFill>
              </a:rPr>
              <a:t>et al. Headache. </a:t>
            </a:r>
            <a:r>
              <a:rPr lang="fr-CA" altLang="fr-FR" sz="1000" smtClean="0">
                <a:solidFill>
                  <a:srgbClr val="002060"/>
                </a:solidFill>
              </a:rPr>
              <a:t>2007;47(5):654-61; Mauskop A. </a:t>
            </a:r>
            <a:r>
              <a:rPr lang="fr-CA" altLang="fr-FR" sz="1000" i="1" smtClean="0">
                <a:solidFill>
                  <a:srgbClr val="002060"/>
                </a:solidFill>
              </a:rPr>
              <a:t>Continuum (Minneap Minn). </a:t>
            </a:r>
            <a:r>
              <a:rPr lang="fr-CA" altLang="fr-FR" sz="1000" smtClean="0">
                <a:solidFill>
                  <a:srgbClr val="002060"/>
                </a:solidFill>
              </a:rPr>
              <a:t>2012;18(4):796-806; Linde K </a:t>
            </a:r>
            <a:r>
              <a:rPr lang="fr-CA" altLang="fr-FR" sz="1000" i="1" smtClean="0">
                <a:solidFill>
                  <a:srgbClr val="002060"/>
                </a:solidFill>
              </a:rPr>
              <a:t>et al. JAMA</a:t>
            </a:r>
            <a:r>
              <a:rPr lang="fr-CA" altLang="fr-FR" sz="1000" smtClean="0">
                <a:solidFill>
                  <a:srgbClr val="002060"/>
                </a:solidFill>
              </a:rPr>
              <a:t>. 2005;293(17):2118-25; Yang CP </a:t>
            </a:r>
            <a:r>
              <a:rPr lang="fr-CA" altLang="fr-FR" sz="1000" i="1" smtClean="0">
                <a:solidFill>
                  <a:srgbClr val="002060"/>
                </a:solidFill>
              </a:rPr>
              <a:t>et al. Cephalalgia. </a:t>
            </a:r>
            <a:r>
              <a:rPr lang="fr-CA" altLang="fr-FR" sz="1000" smtClean="0">
                <a:solidFill>
                  <a:srgbClr val="002060"/>
                </a:solidFill>
              </a:rPr>
              <a:t>2011;31(15):1510-21; Guyuron B</a:t>
            </a:r>
            <a:r>
              <a:rPr lang="fr-CA" altLang="fr-FR" sz="1000" i="1" smtClean="0">
                <a:solidFill>
                  <a:srgbClr val="002060"/>
                </a:solidFill>
              </a:rPr>
              <a:t>et al. Plast Reconstr Surg. </a:t>
            </a:r>
            <a:r>
              <a:rPr lang="fr-CA" altLang="fr-FR" sz="1000" smtClean="0">
                <a:solidFill>
                  <a:srgbClr val="002060"/>
                </a:solidFill>
              </a:rPr>
              <a:t>2009;124(2):461-8; Guyuron B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Plast Reconstr Surg.</a:t>
            </a:r>
            <a:r>
              <a:rPr lang="fr-CA" altLang="fr-FR" sz="1000" smtClean="0">
                <a:solidFill>
                  <a:srgbClr val="002060"/>
                </a:solidFill>
              </a:rPr>
              <a:t> 2011;127(2):603-8; Mullally WJ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Pain Physician. </a:t>
            </a:r>
            <a:r>
              <a:rPr lang="fr-CA" altLang="fr-FR" sz="1000" smtClean="0">
                <a:solidFill>
                  <a:srgbClr val="002060"/>
                </a:solidFill>
              </a:rPr>
              <a:t>2009;12:1005-11; Pistoia F </a:t>
            </a:r>
            <a:r>
              <a:rPr lang="fr-CA" altLang="fr-FR" sz="1000" i="1" smtClean="0">
                <a:solidFill>
                  <a:srgbClr val="002060"/>
                </a:solidFill>
              </a:rPr>
              <a:t>et al. Curr Pain Headache Rep. </a:t>
            </a:r>
            <a:r>
              <a:rPr lang="fr-CA" altLang="fr-FR" sz="1000" smtClean="0">
                <a:solidFill>
                  <a:srgbClr val="002060"/>
                </a:solidFill>
              </a:rPr>
              <a:t>2013;17:304. </a:t>
            </a:r>
            <a:endParaRPr lang="fr-CA" altLang="fr-FR" sz="100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flipH="1">
            <a:off x="1547813" y="3186113"/>
            <a:ext cx="6337300" cy="1077218"/>
          </a:xfrm>
          <a:prstGeom prst="rect">
            <a:avLst/>
          </a:prstGeom>
          <a:noFill/>
          <a:ln w="9525">
            <a:noFill/>
            <a:miter lim="800000"/>
            <a:headEnd/>
            <a:tailEnd/>
          </a:ln>
        </p:spPr>
        <p:txBody>
          <a:bodyPr>
            <a:spAutoFit/>
          </a:bodyPr>
          <a:lstStyle/>
          <a:p>
            <a:pPr algn="ctr"/>
            <a:r>
              <a:rPr lang="fr-CA" altLang="fr-FR" sz="3200" b="1" smtClean="0">
                <a:solidFill>
                  <a:srgbClr val="002060"/>
                </a:solidFill>
              </a:rPr>
              <a:t>Soulagement pharmacologique de crise migraineuse</a:t>
            </a:r>
            <a:endParaRPr lang="fr-CA" altLang="fr-FR" sz="3200" b="1">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3338" y="6554788"/>
            <a:ext cx="6910866" cy="246221"/>
          </a:xfrm>
          <a:prstGeom prst="rect">
            <a:avLst/>
          </a:prstGeom>
          <a:noFill/>
          <a:ln w="9525">
            <a:noFill/>
            <a:miter lim="800000"/>
            <a:headEnd/>
            <a:tailEnd/>
          </a:ln>
        </p:spPr>
        <p:txBody>
          <a:bodyPr wrap="none">
            <a:spAutoFit/>
          </a:bodyPr>
          <a:lstStyle/>
          <a:p>
            <a:r>
              <a:rPr lang="fr-CA" altLang="fr-FR" sz="1000" smtClean="0">
                <a:solidFill>
                  <a:srgbClr val="002060"/>
                </a:solidFill>
              </a:rPr>
              <a:t>OMS 2012. Headache disorders. Disponible à : </a:t>
            </a:r>
            <a:r>
              <a:rPr lang="fr-CA" altLang="fr-FR" sz="1000" smtClean="0">
                <a:solidFill>
                  <a:srgbClr val="002060"/>
                </a:solidFill>
                <a:hlinkClick r:id="rId3"/>
              </a:rPr>
              <a:t>http://www.who.int/mediacentre/factsheets/fs277/en/</a:t>
            </a:r>
            <a:r>
              <a:rPr lang="fr-CA" altLang="fr-FR" sz="1000" smtClean="0">
                <a:solidFill>
                  <a:srgbClr val="002060"/>
                </a:solidFill>
              </a:rPr>
              <a:t>. Accès le 31 mars 2015. </a:t>
            </a:r>
            <a:endParaRPr lang="fr-CA" altLang="fr-FR" sz="1000">
              <a:solidFill>
                <a:srgbClr val="002060"/>
              </a:solidFill>
            </a:endParaRPr>
          </a:p>
        </p:txBody>
      </p:sp>
      <p:sp>
        <p:nvSpPr>
          <p:cNvPr id="34819" name="TextBox 6"/>
          <p:cNvSpPr txBox="1">
            <a:spLocks noChangeArrowheads="1"/>
          </p:cNvSpPr>
          <p:nvPr/>
        </p:nvSpPr>
        <p:spPr bwMode="auto">
          <a:xfrm>
            <a:off x="446088" y="1711325"/>
            <a:ext cx="8280400" cy="4094163"/>
          </a:xfrm>
          <a:prstGeom prst="rect">
            <a:avLst/>
          </a:prstGeom>
          <a:noFill/>
          <a:ln w="9525">
            <a:noFill/>
            <a:miter lim="800000"/>
            <a:headEnd/>
            <a:tailEnd/>
          </a:ln>
        </p:spPr>
        <p:txBody>
          <a:bodyPr/>
          <a:lstStyle/>
          <a:p>
            <a:pPr marL="285750" indent="-285750">
              <a:spcAft>
                <a:spcPts val="600"/>
              </a:spcAft>
              <a:buFont typeface="Arial" charset="0"/>
              <a:buChar char="•"/>
            </a:pPr>
            <a:r>
              <a:rPr lang="fr-CA" altLang="fr-FR" sz="2400" dirty="0" smtClean="0">
                <a:solidFill>
                  <a:srgbClr val="002060"/>
                </a:solidFill>
              </a:rPr>
              <a:t>Font partie des troubles du système nerveux les plus courants </a:t>
            </a:r>
          </a:p>
          <a:p>
            <a:pPr marL="285750" indent="-285750">
              <a:buFont typeface="Arial" charset="0"/>
              <a:buChar char="•"/>
            </a:pPr>
            <a:r>
              <a:rPr lang="fr-CA" altLang="fr-FR" sz="2400" dirty="0" smtClean="0">
                <a:solidFill>
                  <a:srgbClr val="002060"/>
                </a:solidFill>
              </a:rPr>
              <a:t>Sont associés aux éléments suivants :</a:t>
            </a:r>
          </a:p>
          <a:p>
            <a:pPr marL="742950" lvl="1" indent="-285750">
              <a:buFont typeface="Arial" charset="0"/>
              <a:buChar char="•"/>
            </a:pPr>
            <a:r>
              <a:rPr lang="fr-CA" altLang="fr-FR" sz="2400" dirty="0" smtClean="0">
                <a:solidFill>
                  <a:srgbClr val="002060"/>
                </a:solidFill>
              </a:rPr>
              <a:t>Le poids personnel de la douleur</a:t>
            </a:r>
          </a:p>
          <a:p>
            <a:pPr marL="1143000" lvl="2" indent="-228600">
              <a:buFont typeface="Arial" charset="0"/>
              <a:buChar char="•"/>
            </a:pPr>
            <a:r>
              <a:rPr lang="fr-CA" altLang="fr-FR" sz="2000" dirty="0" smtClean="0">
                <a:solidFill>
                  <a:srgbClr val="002060"/>
                </a:solidFill>
              </a:rPr>
              <a:t>Impact négatif de la douleur</a:t>
            </a:r>
          </a:p>
          <a:p>
            <a:pPr marL="1143000" lvl="2" indent="-228600">
              <a:buFont typeface="Arial" charset="0"/>
              <a:buChar char="•"/>
            </a:pPr>
            <a:r>
              <a:rPr lang="fr-CA" altLang="fr-FR" sz="2000" dirty="0" smtClean="0">
                <a:solidFill>
                  <a:srgbClr val="002060"/>
                </a:solidFill>
              </a:rPr>
              <a:t>Qualité de vie réduite</a:t>
            </a:r>
          </a:p>
          <a:p>
            <a:pPr marL="1143000" lvl="2" indent="-228600">
              <a:buFont typeface="Arial" charset="0"/>
              <a:buChar char="•"/>
            </a:pPr>
            <a:r>
              <a:rPr lang="fr-CA" altLang="fr-FR" sz="2000" dirty="0" smtClean="0">
                <a:solidFill>
                  <a:srgbClr val="002060"/>
                </a:solidFill>
              </a:rPr>
              <a:t>Handicap </a:t>
            </a:r>
          </a:p>
          <a:p>
            <a:pPr marL="742950" lvl="1" indent="-285750">
              <a:buFont typeface="Arial" charset="0"/>
              <a:buChar char="•"/>
            </a:pPr>
            <a:r>
              <a:rPr lang="fr-CA" altLang="fr-FR" sz="2400" dirty="0" smtClean="0">
                <a:solidFill>
                  <a:srgbClr val="002060"/>
                </a:solidFill>
              </a:rPr>
              <a:t>Le poids sociétal de la douleur</a:t>
            </a:r>
          </a:p>
          <a:p>
            <a:pPr marL="1143000" lvl="2" indent="-228600">
              <a:buFont typeface="Arial" charset="0"/>
              <a:buChar char="•"/>
            </a:pPr>
            <a:r>
              <a:rPr lang="fr-CA" altLang="fr-FR" sz="2000" dirty="0" smtClean="0">
                <a:solidFill>
                  <a:srgbClr val="002060"/>
                </a:solidFill>
              </a:rPr>
              <a:t>Coûts directs</a:t>
            </a:r>
          </a:p>
          <a:p>
            <a:pPr marL="1143000" lvl="2" indent="-228600">
              <a:buFont typeface="Arial" charset="0"/>
              <a:buChar char="•"/>
            </a:pPr>
            <a:r>
              <a:rPr lang="fr-CA" altLang="fr-FR" sz="2000" dirty="0" smtClean="0">
                <a:solidFill>
                  <a:srgbClr val="002060"/>
                </a:solidFill>
              </a:rPr>
              <a:t>Coûts indirects</a:t>
            </a:r>
          </a:p>
          <a:p>
            <a:pPr marL="285750" indent="-285750">
              <a:buFont typeface="Arial" charset="0"/>
              <a:buChar char="•"/>
            </a:pPr>
            <a:r>
              <a:rPr lang="fr-CA" altLang="fr-FR" sz="2400" dirty="0" smtClean="0">
                <a:solidFill>
                  <a:srgbClr val="002060"/>
                </a:solidFill>
              </a:rPr>
              <a:t>Une minorité de personnes souffrant de troubles liés aux céphalées sont diagnostiquées correctement</a:t>
            </a:r>
            <a:endParaRPr lang="fr-CA" altLang="fr-FR" sz="2400" dirty="0">
              <a:solidFill>
                <a:srgbClr val="002060"/>
              </a:solidFill>
            </a:endParaRPr>
          </a:p>
        </p:txBody>
      </p:sp>
      <p:sp>
        <p:nvSpPr>
          <p:cNvPr id="34820" name="Title 1"/>
          <p:cNvSpPr>
            <a:spLocks noGrp="1"/>
          </p:cNvSpPr>
          <p:nvPr>
            <p:ph type="title"/>
          </p:nvPr>
        </p:nvSpPr>
        <p:spPr>
          <a:xfrm>
            <a:off x="447675" y="254000"/>
            <a:ext cx="8229600" cy="1143000"/>
          </a:xfrm>
        </p:spPr>
        <p:txBody>
          <a:bodyPr>
            <a:normAutofit/>
          </a:bodyPr>
          <a:lstStyle/>
          <a:p>
            <a:r>
              <a:rPr lang="fr-CA" altLang="fr-FR" smtClean="0"/>
              <a:t>Troubles liés aux céphalées</a:t>
            </a:r>
          </a:p>
        </p:txBody>
      </p:sp>
      <p:sp>
        <p:nvSpPr>
          <p:cNvPr id="3" name="Rounded Rectangle 2"/>
          <p:cNvSpPr/>
          <p:nvPr/>
        </p:nvSpPr>
        <p:spPr>
          <a:xfrm>
            <a:off x="814388" y="5661025"/>
            <a:ext cx="770413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000" b="1" smtClean="0">
                <a:solidFill>
                  <a:schemeClr val="bg1"/>
                </a:solidFill>
              </a:rPr>
              <a:t>Les céphalées sont sous-estimées, non reconnues et sous-traitées dans le monde entier</a:t>
            </a:r>
            <a:endParaRPr lang="fr-CA" sz="2000" b="1">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47675" y="254000"/>
            <a:ext cx="8229600" cy="1143000"/>
          </a:xfrm>
        </p:spPr>
        <p:txBody>
          <a:bodyPr>
            <a:normAutofit/>
          </a:bodyPr>
          <a:lstStyle/>
          <a:p>
            <a:r>
              <a:rPr lang="fr-CA" altLang="fr-FR" smtClean="0"/>
              <a:t>Traitement stratifié de la migraine</a:t>
            </a:r>
          </a:p>
        </p:txBody>
      </p:sp>
      <p:sp>
        <p:nvSpPr>
          <p:cNvPr id="90115" name="Rectangle 2"/>
          <p:cNvSpPr>
            <a:spLocks noChangeArrowheads="1"/>
          </p:cNvSpPr>
          <p:nvPr/>
        </p:nvSpPr>
        <p:spPr bwMode="auto">
          <a:xfrm>
            <a:off x="0" y="6638925"/>
            <a:ext cx="8874125" cy="246063"/>
          </a:xfrm>
          <a:prstGeom prst="rect">
            <a:avLst/>
          </a:prstGeom>
          <a:noFill/>
          <a:ln w="9525">
            <a:noFill/>
            <a:miter lim="800000"/>
            <a:headEnd/>
            <a:tailEnd/>
          </a:ln>
        </p:spPr>
        <p:txBody>
          <a:bodyPr>
            <a:spAutoFit/>
          </a:bodyPr>
          <a:lstStyle/>
          <a:p>
            <a:r>
              <a:rPr lang="fr-CA" altLang="fr-FR" sz="1000" smtClean="0">
                <a:solidFill>
                  <a:srgbClr val="002060"/>
                </a:solidFill>
              </a:rPr>
              <a:t>Lipton RB </a:t>
            </a:r>
            <a:r>
              <a:rPr lang="fr-CA" altLang="fr-FR" sz="1000" i="1" smtClean="0">
                <a:solidFill>
                  <a:srgbClr val="002060"/>
                </a:solidFill>
              </a:rPr>
              <a:t>et al. JAMA</a:t>
            </a:r>
            <a:r>
              <a:rPr lang="fr-CA" altLang="fr-FR" sz="1000" smtClean="0">
                <a:solidFill>
                  <a:srgbClr val="002060"/>
                </a:solidFill>
              </a:rPr>
              <a:t>. 2000;284(20):2599-605.</a:t>
            </a:r>
            <a:endParaRPr lang="fr-CA" altLang="fr-FR" sz="1000">
              <a:solidFill>
                <a:srgbClr val="002060"/>
              </a:solidFill>
            </a:endParaRPr>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1412776"/>
            <a:ext cx="6410961" cy="5059363"/>
          </a:xfrm>
          <a:prstGeom prst="rect">
            <a:avLst/>
          </a:prstGeom>
          <a:noFill/>
          <a:ln w="9525">
            <a:noFill/>
            <a:miter lim="800000"/>
            <a:headEnd/>
            <a:tailEnd/>
          </a:ln>
          <a:effectLst/>
        </p:spPr>
      </p:pic>
    </p:spTree>
    <p:extLst>
      <p:ext uri="{BB962C8B-B14F-4D97-AF65-F5344CB8AC3E}">
        <p14:creationId xmlns:p14="http://schemas.microsoft.com/office/powerpoint/2010/main" val="1724433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409575" y="1525588"/>
            <a:ext cx="8280400" cy="3631763"/>
          </a:xfrm>
          <a:prstGeom prst="rect">
            <a:avLst/>
          </a:prstGeom>
          <a:noFill/>
          <a:ln w="9525">
            <a:noFill/>
            <a:miter lim="800000"/>
            <a:headEnd/>
            <a:tailEnd/>
          </a:ln>
        </p:spPr>
        <p:txBody>
          <a:bodyPr>
            <a:spAutoFit/>
          </a:bodyPr>
          <a:lstStyle/>
          <a:p>
            <a:pPr marL="285750" indent="-285750">
              <a:spcAft>
                <a:spcPts val="400"/>
              </a:spcAft>
              <a:buFont typeface="Arial" charset="0"/>
              <a:buChar char="•"/>
            </a:pPr>
            <a:r>
              <a:rPr lang="fr-CA" altLang="fr-FR" sz="2000" dirty="0" smtClean="0">
                <a:solidFill>
                  <a:srgbClr val="002060"/>
                </a:solidFill>
              </a:rPr>
              <a:t>Fréquence des céphalées</a:t>
            </a:r>
          </a:p>
          <a:p>
            <a:pPr marL="285750" indent="-285750">
              <a:spcAft>
                <a:spcPts val="400"/>
              </a:spcAft>
              <a:buFont typeface="Arial" charset="0"/>
              <a:buChar char="•"/>
            </a:pPr>
            <a:r>
              <a:rPr lang="fr-CA" altLang="fr-FR" sz="2000" dirty="0" smtClean="0">
                <a:solidFill>
                  <a:srgbClr val="002060"/>
                </a:solidFill>
              </a:rPr>
              <a:t>Gravité des céphalées</a:t>
            </a:r>
          </a:p>
          <a:p>
            <a:pPr marL="285750" indent="-285750">
              <a:spcAft>
                <a:spcPts val="400"/>
              </a:spcAft>
              <a:buFont typeface="Arial" charset="0"/>
              <a:buChar char="•"/>
            </a:pPr>
            <a:r>
              <a:rPr lang="fr-CA" altLang="fr-FR" sz="2000" dirty="0" smtClean="0">
                <a:solidFill>
                  <a:srgbClr val="002060"/>
                </a:solidFill>
              </a:rPr>
              <a:t>Vitesse de montée des céphalées</a:t>
            </a:r>
          </a:p>
          <a:p>
            <a:pPr marL="285750" indent="-285750">
              <a:spcAft>
                <a:spcPts val="400"/>
              </a:spcAft>
              <a:buFont typeface="Arial" charset="0"/>
              <a:buChar char="•"/>
            </a:pPr>
            <a:r>
              <a:rPr lang="fr-CA" altLang="fr-FR" sz="2000" dirty="0" smtClean="0">
                <a:solidFill>
                  <a:srgbClr val="002060"/>
                </a:solidFill>
              </a:rPr>
              <a:t>Durée des céphalées</a:t>
            </a:r>
          </a:p>
          <a:p>
            <a:pPr marL="285750" indent="-285750">
              <a:spcAft>
                <a:spcPts val="400"/>
              </a:spcAft>
              <a:buFont typeface="Arial" charset="0"/>
              <a:buChar char="•"/>
            </a:pPr>
            <a:r>
              <a:rPr lang="fr-CA" altLang="fr-FR" sz="2000" dirty="0" smtClean="0">
                <a:solidFill>
                  <a:srgbClr val="002060"/>
                </a:solidFill>
              </a:rPr>
              <a:t>Tendance à la récurrence des céphalées</a:t>
            </a:r>
          </a:p>
          <a:p>
            <a:pPr marL="285750" indent="-285750">
              <a:spcAft>
                <a:spcPts val="400"/>
              </a:spcAft>
              <a:buFont typeface="Arial" charset="0"/>
              <a:buChar char="•"/>
            </a:pPr>
            <a:r>
              <a:rPr lang="fr-CA" altLang="fr-FR" sz="2000" dirty="0" smtClean="0">
                <a:solidFill>
                  <a:srgbClr val="002060"/>
                </a:solidFill>
              </a:rPr>
              <a:t>Incapacité causée par les céphalées</a:t>
            </a:r>
          </a:p>
          <a:p>
            <a:pPr marL="285750" indent="-285750">
              <a:spcAft>
                <a:spcPts val="400"/>
              </a:spcAft>
              <a:buFont typeface="Arial" charset="0"/>
              <a:buChar char="•"/>
            </a:pPr>
            <a:r>
              <a:rPr lang="fr-CA" altLang="fr-FR" sz="2000" dirty="0" smtClean="0">
                <a:solidFill>
                  <a:srgbClr val="002060"/>
                </a:solidFill>
              </a:rPr>
              <a:t>Symptômes associés (</a:t>
            </a:r>
            <a:r>
              <a:rPr lang="fr-CA" altLang="fr-FR" sz="2000" i="1" dirty="0" smtClean="0">
                <a:solidFill>
                  <a:srgbClr val="002060"/>
                </a:solidFill>
              </a:rPr>
              <a:t>p. ex.</a:t>
            </a:r>
            <a:r>
              <a:rPr lang="fr-CA" altLang="fr-FR" sz="2000" dirty="0" smtClean="0">
                <a:solidFill>
                  <a:srgbClr val="002060"/>
                </a:solidFill>
              </a:rPr>
              <a:t>, nausées)</a:t>
            </a:r>
          </a:p>
          <a:p>
            <a:pPr marL="285750" indent="-285750">
              <a:spcAft>
                <a:spcPts val="400"/>
              </a:spcAft>
              <a:buFont typeface="Arial" charset="0"/>
              <a:buChar char="•"/>
            </a:pPr>
            <a:r>
              <a:rPr lang="fr-CA" altLang="fr-FR" sz="2000" dirty="0" smtClean="0">
                <a:solidFill>
                  <a:srgbClr val="002060"/>
                </a:solidFill>
              </a:rPr>
              <a:t>Réaction précédente au traitement</a:t>
            </a:r>
          </a:p>
          <a:p>
            <a:pPr marL="285750" indent="-285750">
              <a:spcAft>
                <a:spcPts val="400"/>
              </a:spcAft>
              <a:buFont typeface="Arial" charset="0"/>
              <a:buChar char="•"/>
            </a:pPr>
            <a:r>
              <a:rPr lang="fr-CA" altLang="fr-FR" sz="2000" dirty="0" smtClean="0">
                <a:solidFill>
                  <a:srgbClr val="002060"/>
                </a:solidFill>
              </a:rPr>
              <a:t>Effets indésirables associés aux médicaments</a:t>
            </a:r>
          </a:p>
          <a:p>
            <a:pPr marL="285750" indent="-285750">
              <a:spcAft>
                <a:spcPts val="400"/>
              </a:spcAft>
              <a:buFont typeface="Arial" charset="0"/>
              <a:buChar char="•"/>
            </a:pPr>
            <a:r>
              <a:rPr lang="fr-CA" altLang="fr-FR" sz="2000" dirty="0" smtClean="0">
                <a:solidFill>
                  <a:srgbClr val="002060"/>
                </a:solidFill>
              </a:rPr>
              <a:t>Préférences du patient</a:t>
            </a:r>
            <a:endParaRPr lang="fr-CA" altLang="fr-FR" sz="2000" dirty="0">
              <a:solidFill>
                <a:srgbClr val="002060"/>
              </a:solidFill>
            </a:endParaRPr>
          </a:p>
        </p:txBody>
      </p:sp>
      <p:sp>
        <p:nvSpPr>
          <p:cNvPr id="5" name="Rectangle 4"/>
          <p:cNvSpPr/>
          <p:nvPr/>
        </p:nvSpPr>
        <p:spPr>
          <a:xfrm>
            <a:off x="34925" y="6542088"/>
            <a:ext cx="9109075" cy="246221"/>
          </a:xfrm>
          <a:prstGeom prst="rect">
            <a:avLst/>
          </a:prstGeom>
        </p:spPr>
        <p:txBody>
          <a:bodyPr>
            <a:spAutoFit/>
          </a:bodyPr>
          <a:lstStyle/>
          <a:p>
            <a:pPr fontAlgn="auto">
              <a:spcBef>
                <a:spcPts val="0"/>
              </a:spcBef>
              <a:spcAft>
                <a:spcPts val="300"/>
              </a:spcAft>
              <a:defRPr/>
            </a:pPr>
            <a:r>
              <a:rPr lang="fr-CA" sz="1000" spc="-20" smtClean="0">
                <a:solidFill>
                  <a:srgbClr val="002060"/>
                </a:solidFill>
                <a:latin typeface="+mn-lt"/>
                <a:cs typeface="+mn-cs"/>
              </a:rPr>
              <a:t>American Headache Society. Brainstorm. 2004. Disponible à : http://www.americanheadachesociety.org/assets/1/7/Book_-_Brainstorm_Syllabus.pdf. Accès le 4 décembre 2014. </a:t>
            </a:r>
            <a:endParaRPr lang="fr-CA" sz="1000" spc="-20">
              <a:solidFill>
                <a:srgbClr val="002060"/>
              </a:solidFill>
              <a:latin typeface="+mn-lt"/>
              <a:cs typeface="+mn-cs"/>
            </a:endParaRPr>
          </a:p>
        </p:txBody>
      </p:sp>
      <p:sp>
        <p:nvSpPr>
          <p:cNvPr id="4" name="Rounded Rectangle 3"/>
          <p:cNvSpPr/>
          <p:nvPr/>
        </p:nvSpPr>
        <p:spPr>
          <a:xfrm>
            <a:off x="344315" y="5209074"/>
            <a:ext cx="8411077" cy="124426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600"/>
              </a:spcAft>
              <a:buFont typeface="Arial" panose="020B0604020202020204" pitchFamily="34" charset="0"/>
              <a:buChar char="•"/>
              <a:defRPr/>
            </a:pPr>
            <a:r>
              <a:rPr lang="fr-CA" b="1" dirty="0" smtClean="0">
                <a:solidFill>
                  <a:prstClr val="white"/>
                </a:solidFill>
              </a:rPr>
              <a:t>Les patients doivent bénéficier d’un médicament de secours approprié si le médicament initial ne soulage pas</a:t>
            </a:r>
          </a:p>
          <a:p>
            <a:pPr marL="285750" indent="-285750" fontAlgn="auto">
              <a:spcBef>
                <a:spcPts val="0"/>
              </a:spcBef>
              <a:spcAft>
                <a:spcPts val="0"/>
              </a:spcAft>
              <a:buFont typeface="Arial" panose="020B0604020202020204" pitchFamily="34" charset="0"/>
              <a:buChar char="•"/>
              <a:defRPr/>
            </a:pPr>
            <a:r>
              <a:rPr lang="fr-CA" b="1" dirty="0" smtClean="0">
                <a:solidFill>
                  <a:prstClr val="white"/>
                </a:solidFill>
              </a:rPr>
              <a:t>Les patients doivent avoir un médicament de secours à utiliser à domicile en cas d’échec complet du traitement</a:t>
            </a:r>
            <a:endParaRPr lang="fr-CA" b="1" dirty="0">
              <a:solidFill>
                <a:prstClr val="white"/>
              </a:solidFill>
            </a:endParaRPr>
          </a:p>
        </p:txBody>
      </p:sp>
      <p:sp>
        <p:nvSpPr>
          <p:cNvPr id="91143" name="Title 5"/>
          <p:cNvSpPr>
            <a:spLocks noGrp="1"/>
          </p:cNvSpPr>
          <p:nvPr>
            <p:ph type="title"/>
          </p:nvPr>
        </p:nvSpPr>
        <p:spPr>
          <a:xfrm>
            <a:off x="447675" y="254000"/>
            <a:ext cx="8229600" cy="1143000"/>
          </a:xfrm>
        </p:spPr>
        <p:txBody>
          <a:bodyPr>
            <a:normAutofit fontScale="90000"/>
          </a:bodyPr>
          <a:lstStyle/>
          <a:p>
            <a:r>
              <a:rPr lang="fr-CA" altLang="fr-FR" sz="3200" smtClean="0"/>
              <a:t>Éléments à prendre en compte lors du choix d'un médicament pour un traitement aigu de la migraine</a:t>
            </a:r>
          </a:p>
        </p:txBody>
      </p:sp>
    </p:spTree>
    <p:extLst>
      <p:ext uri="{BB962C8B-B14F-4D97-AF65-F5344CB8AC3E}">
        <p14:creationId xmlns:p14="http://schemas.microsoft.com/office/powerpoint/2010/main" val="2363880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Médicaments pour la prise en charge aiguë de la migraine</a:t>
            </a:r>
            <a:endParaRPr lang="fr-CA"/>
          </a:p>
        </p:txBody>
      </p:sp>
      <p:sp>
        <p:nvSpPr>
          <p:cNvPr id="3" name="Rectangle 2"/>
          <p:cNvSpPr/>
          <p:nvPr/>
        </p:nvSpPr>
        <p:spPr>
          <a:xfrm>
            <a:off x="93663" y="6165850"/>
            <a:ext cx="2894012" cy="707886"/>
          </a:xfrm>
          <a:prstGeom prst="rect">
            <a:avLst/>
          </a:prstGeom>
        </p:spPr>
        <p:txBody>
          <a:bodyPr>
            <a:spAutoFit/>
          </a:bodyPr>
          <a:lstStyle/>
          <a:p>
            <a:pPr fontAlgn="auto">
              <a:lnSpc>
                <a:spcPct val="80000"/>
              </a:lnSpc>
              <a:spcBef>
                <a:spcPts val="0"/>
              </a:spcBef>
              <a:spcAft>
                <a:spcPts val="0"/>
              </a:spcAft>
              <a:defRPr/>
            </a:pPr>
            <a:r>
              <a:rPr lang="fr-CA" sz="1000" dirty="0" smtClean="0">
                <a:solidFill>
                  <a:schemeClr val="tx2"/>
                </a:solidFill>
                <a:latin typeface="Calibri"/>
                <a:cs typeface="+mn-cs"/>
              </a:rPr>
              <a:t>AINS = anti-inflammatoire non stéroïdien;</a:t>
            </a:r>
            <a:br>
              <a:rPr lang="fr-CA" sz="1000" dirty="0" smtClean="0">
                <a:solidFill>
                  <a:schemeClr val="tx2"/>
                </a:solidFill>
                <a:latin typeface="Calibri"/>
                <a:cs typeface="+mn-cs"/>
              </a:rPr>
            </a:br>
            <a:r>
              <a:rPr lang="fr-CA" sz="1000" dirty="0" smtClean="0">
                <a:solidFill>
                  <a:schemeClr val="tx2"/>
                </a:solidFill>
                <a:latin typeface="Calibri"/>
                <a:cs typeface="+mn-cs"/>
              </a:rPr>
              <a:t>IM = intramusculaire; IV = intraveineux</a:t>
            </a:r>
          </a:p>
          <a:p>
            <a:pPr fontAlgn="auto">
              <a:lnSpc>
                <a:spcPct val="80000"/>
              </a:lnSpc>
              <a:spcBef>
                <a:spcPts val="0"/>
              </a:spcBef>
              <a:spcAft>
                <a:spcPts val="0"/>
              </a:spcAft>
              <a:defRPr/>
            </a:pPr>
            <a:r>
              <a:rPr lang="fr-CA" sz="1000" dirty="0" err="1" smtClean="0">
                <a:solidFill>
                  <a:schemeClr val="tx2"/>
                </a:solidFill>
                <a:latin typeface="Calibri"/>
                <a:cs typeface="+mn-cs"/>
              </a:rPr>
              <a:t>Marmura</a:t>
            </a:r>
            <a:r>
              <a:rPr lang="fr-CA" sz="1000" dirty="0" smtClean="0">
                <a:solidFill>
                  <a:schemeClr val="tx2"/>
                </a:solidFill>
                <a:latin typeface="Calibri"/>
                <a:cs typeface="+mn-cs"/>
              </a:rPr>
              <a:t> MJ </a:t>
            </a:r>
            <a:r>
              <a:rPr lang="fr-CA" sz="1000" i="1" dirty="0" smtClean="0">
                <a:solidFill>
                  <a:schemeClr val="tx2"/>
                </a:solidFill>
                <a:latin typeface="Calibri"/>
                <a:cs typeface="+mn-cs"/>
              </a:rPr>
              <a:t>et al. </a:t>
            </a:r>
            <a:r>
              <a:rPr lang="fr-CA" sz="1000" i="1" dirty="0" err="1" smtClean="0">
                <a:solidFill>
                  <a:schemeClr val="tx2"/>
                </a:solidFill>
                <a:latin typeface="Calibri"/>
                <a:cs typeface="+mn-cs"/>
              </a:rPr>
              <a:t>Headache</a:t>
            </a:r>
            <a:r>
              <a:rPr lang="fr-CA" sz="1000" dirty="0" smtClean="0">
                <a:solidFill>
                  <a:schemeClr val="tx2"/>
                </a:solidFill>
                <a:latin typeface="Calibri"/>
                <a:cs typeface="+mn-cs"/>
              </a:rPr>
              <a:t>. 2015;55(1):3-20.; </a:t>
            </a:r>
            <a:r>
              <a:rPr lang="fr-CA" sz="1000" dirty="0" smtClean="0">
                <a:solidFill>
                  <a:schemeClr val="tx2"/>
                </a:solidFill>
              </a:rPr>
              <a:t>Worthington I </a:t>
            </a:r>
            <a:r>
              <a:rPr lang="fr-CA" sz="1000" i="1" dirty="0" smtClean="0">
                <a:solidFill>
                  <a:schemeClr val="tx2"/>
                </a:solidFill>
              </a:rPr>
              <a:t>et al. Can J </a:t>
            </a:r>
            <a:r>
              <a:rPr lang="fr-CA" sz="1000" i="1" dirty="0" err="1" smtClean="0">
                <a:solidFill>
                  <a:schemeClr val="tx2"/>
                </a:solidFill>
              </a:rPr>
              <a:t>Neurol</a:t>
            </a:r>
            <a:r>
              <a:rPr lang="fr-CA" sz="1000" i="1" dirty="0" smtClean="0">
                <a:solidFill>
                  <a:schemeClr val="tx2"/>
                </a:solidFill>
              </a:rPr>
              <a:t> </a:t>
            </a:r>
            <a:r>
              <a:rPr lang="fr-CA" sz="1000" i="1" dirty="0" err="1" smtClean="0">
                <a:solidFill>
                  <a:schemeClr val="tx2"/>
                </a:solidFill>
              </a:rPr>
              <a:t>Sci</a:t>
            </a:r>
            <a:r>
              <a:rPr lang="fr-CA" sz="1000" i="1" dirty="0" smtClean="0">
                <a:solidFill>
                  <a:schemeClr val="tx2"/>
                </a:solidFill>
              </a:rPr>
              <a:t>. </a:t>
            </a:r>
            <a:r>
              <a:rPr lang="fr-CA" sz="1000" dirty="0" smtClean="0">
                <a:solidFill>
                  <a:schemeClr val="tx2"/>
                </a:solidFill>
              </a:rPr>
              <a:t>2013;40(5 </a:t>
            </a:r>
            <a:r>
              <a:rPr lang="fr-CA" sz="1000" dirty="0" err="1" smtClean="0">
                <a:solidFill>
                  <a:schemeClr val="tx2"/>
                </a:solidFill>
              </a:rPr>
              <a:t>Suppl</a:t>
            </a:r>
            <a:r>
              <a:rPr lang="fr-CA" sz="1000" dirty="0" smtClean="0">
                <a:solidFill>
                  <a:schemeClr val="tx2"/>
                </a:solidFill>
              </a:rPr>
              <a:t> 3):S1-S80.</a:t>
            </a:r>
            <a:endParaRPr lang="fr-CA" sz="1000" dirty="0">
              <a:solidFill>
                <a:schemeClr val="tx2"/>
              </a:solidFill>
              <a:latin typeface="Calibri"/>
              <a:cs typeface="+mn-cs"/>
            </a:endParaRPr>
          </a:p>
        </p:txBody>
      </p:sp>
      <p:graphicFrame>
        <p:nvGraphicFramePr>
          <p:cNvPr id="4" name="Table 3"/>
          <p:cNvGraphicFramePr>
            <a:graphicFrameLocks noGrp="1"/>
          </p:cNvGraphicFramePr>
          <p:nvPr/>
        </p:nvGraphicFramePr>
        <p:xfrm>
          <a:off x="250825" y="1484313"/>
          <a:ext cx="2520950" cy="4505404"/>
        </p:xfrm>
        <a:graphic>
          <a:graphicData uri="http://schemas.openxmlformats.org/drawingml/2006/table">
            <a:tbl>
              <a:tblPr firstRow="1" bandRow="1">
                <a:tableStyleId>{5C22544A-7EE6-4342-B048-85BDC9FD1C3A}</a:tableStyleId>
              </a:tblPr>
              <a:tblGrid>
                <a:gridCol w="1260475"/>
                <a:gridCol w="252263"/>
                <a:gridCol w="1008212"/>
              </a:tblGrid>
              <a:tr h="242526">
                <a:tc gridSpan="3">
                  <a:txBody>
                    <a:bodyPr/>
                    <a:lstStyle/>
                    <a:p>
                      <a:pPr algn="ctr"/>
                      <a:r>
                        <a:rPr lang="fr-CA" sz="1100" b="1" noProof="0" dirty="0" smtClean="0"/>
                        <a:t>Preuves</a:t>
                      </a:r>
                      <a:r>
                        <a:rPr lang="fr-CA" sz="1100" b="1" baseline="0" noProof="0" dirty="0" smtClean="0"/>
                        <a:t> du niveau A</a:t>
                      </a:r>
                      <a:endParaRPr lang="fr-CA" sz="1100" b="1" noProof="0" dirty="0">
                        <a:solidFill>
                          <a:schemeClr val="bg1"/>
                        </a:solidFill>
                      </a:endParaRPr>
                    </a:p>
                  </a:txBody>
                  <a:tcPr marL="91474" marR="91474" marT="45729" marB="45729" anchor="ctr"/>
                </a:tc>
                <a:tc hMerge="1">
                  <a:txBody>
                    <a:bodyPr/>
                    <a:lstStyle/>
                    <a:p>
                      <a:endParaRPr lang="en-CA"/>
                    </a:p>
                  </a:txBody>
                  <a:tcPr/>
                </a:tc>
                <a:tc hMerge="1">
                  <a:txBody>
                    <a:bodyPr/>
                    <a:lstStyle/>
                    <a:p>
                      <a:endParaRPr lang="en-CA"/>
                    </a:p>
                  </a:txBody>
                  <a:tcPr/>
                </a:tc>
              </a:tr>
              <a:tr h="411357">
                <a:tc gridSpan="3">
                  <a:txBody>
                    <a:bodyPr/>
                    <a:lstStyle/>
                    <a:p>
                      <a:r>
                        <a:rPr lang="fr-CA" sz="1100" b="1" noProof="0" dirty="0" smtClean="0">
                          <a:solidFill>
                            <a:srgbClr val="002060"/>
                          </a:solidFill>
                        </a:rPr>
                        <a:t>Analgésique</a:t>
                      </a:r>
                    </a:p>
                    <a:p>
                      <a:pPr marL="88900" indent="0"/>
                      <a:r>
                        <a:rPr lang="fr-CA" sz="1100" noProof="0" dirty="0" err="1" smtClean="0">
                          <a:solidFill>
                            <a:srgbClr val="002060"/>
                          </a:solidFill>
                        </a:rPr>
                        <a:t>Acétaminophène</a:t>
                      </a:r>
                      <a:endParaRPr lang="fr-CA" sz="1100" noProof="0" dirty="0" smtClean="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r h="411357">
                <a:tc gridSpan="3">
                  <a:txBody>
                    <a:bodyPr/>
                    <a:lstStyle/>
                    <a:p>
                      <a:r>
                        <a:rPr lang="fr-CA" sz="1100" b="1" noProof="0" dirty="0" smtClean="0">
                          <a:solidFill>
                            <a:srgbClr val="002060"/>
                          </a:solidFill>
                        </a:rPr>
                        <a:t>Ergot</a:t>
                      </a:r>
                    </a:p>
                    <a:p>
                      <a:pPr marL="88900" indent="0"/>
                      <a:r>
                        <a:rPr lang="fr-CA" sz="1100" b="0" noProof="0" dirty="0" err="1" smtClean="0">
                          <a:solidFill>
                            <a:srgbClr val="002060"/>
                          </a:solidFill>
                        </a:rPr>
                        <a:t>Dihydroergotamine</a:t>
                      </a:r>
                      <a:r>
                        <a:rPr lang="fr-CA" sz="1100" b="0" noProof="0" dirty="0" smtClean="0">
                          <a:solidFill>
                            <a:srgbClr val="002060"/>
                          </a:solidFill>
                        </a:rPr>
                        <a:t> (DHE)</a:t>
                      </a:r>
                      <a:endParaRPr lang="fr-CA" sz="1100" b="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r h="889220">
                <a:tc gridSpan="2">
                  <a:txBody>
                    <a:bodyPr/>
                    <a:lstStyle/>
                    <a:p>
                      <a:r>
                        <a:rPr lang="fr-CA" sz="1100" b="1" noProof="0" dirty="0" smtClean="0">
                          <a:solidFill>
                            <a:srgbClr val="002060"/>
                          </a:solidFill>
                        </a:rPr>
                        <a:t>AINS</a:t>
                      </a:r>
                      <a:r>
                        <a:rPr lang="fr-CA" sz="1100" b="1" baseline="0" noProof="0" dirty="0" smtClean="0">
                          <a:solidFill>
                            <a:srgbClr val="002060"/>
                          </a:solidFill>
                        </a:rPr>
                        <a:t> </a:t>
                      </a:r>
                      <a:r>
                        <a:rPr lang="fr-CA" sz="1100" b="1" baseline="0" noProof="0" dirty="0" err="1" smtClean="0">
                          <a:solidFill>
                            <a:srgbClr val="002060"/>
                          </a:solidFill>
                        </a:rPr>
                        <a:t>n.s</a:t>
                      </a:r>
                      <a:r>
                        <a:rPr lang="fr-CA" sz="1100" b="1" baseline="0" noProof="0" dirty="0" smtClean="0">
                          <a:solidFill>
                            <a:srgbClr val="002060"/>
                          </a:solidFill>
                        </a:rPr>
                        <a:t>.</a:t>
                      </a:r>
                      <a:endParaRPr lang="fr-CA" sz="1100" b="1" noProof="0" dirty="0" smtClean="0">
                        <a:solidFill>
                          <a:srgbClr val="002060"/>
                        </a:solidFill>
                      </a:endParaRPr>
                    </a:p>
                    <a:p>
                      <a:pPr marL="88900" indent="0"/>
                      <a:r>
                        <a:rPr lang="fr-CA" sz="1100" b="0" noProof="0" dirty="0" smtClean="0">
                          <a:solidFill>
                            <a:srgbClr val="002060"/>
                          </a:solidFill>
                        </a:rPr>
                        <a:t>Acide acétylsalicylique (ASA)</a:t>
                      </a:r>
                    </a:p>
                    <a:p>
                      <a:pPr marL="88900" indent="0"/>
                      <a:r>
                        <a:rPr lang="fr-CA" sz="1100" b="0" noProof="0" dirty="0" err="1" smtClean="0">
                          <a:solidFill>
                            <a:srgbClr val="002060"/>
                          </a:solidFill>
                        </a:rPr>
                        <a:t>Diclofenac</a:t>
                      </a:r>
                      <a:endParaRPr lang="fr-CA" sz="1100" b="0" noProof="0" dirty="0" smtClean="0">
                        <a:solidFill>
                          <a:srgbClr val="002060"/>
                        </a:solidFill>
                      </a:endParaRPr>
                    </a:p>
                  </a:txBody>
                  <a:tcPr marL="91474" marR="91474" marT="45729" marB="45729" anchor="ctr"/>
                </a:tc>
                <a:tc hMerge="1">
                  <a:txBody>
                    <a:bodyPr/>
                    <a:lstStyle/>
                    <a:p>
                      <a:pPr marL="88900" indent="0"/>
                      <a:endParaRPr lang="en-CA" sz="1200" dirty="0">
                        <a:solidFill>
                          <a:srgbClr val="002060"/>
                        </a:solidFill>
                      </a:endParaRPr>
                    </a:p>
                  </a:txBody>
                  <a:tcPr anchor="ctr"/>
                </a:tc>
                <a:tc>
                  <a:txBody>
                    <a:bodyPr/>
                    <a:lstStyle/>
                    <a:p>
                      <a:pPr marL="88900" indent="0"/>
                      <a:endParaRPr lang="fr-CA" sz="1100" noProof="0" smtClean="0">
                        <a:solidFill>
                          <a:srgbClr val="002060"/>
                        </a:solidFill>
                      </a:endParaRPr>
                    </a:p>
                    <a:p>
                      <a:pPr marL="88900" indent="0"/>
                      <a:r>
                        <a:rPr lang="fr-CA" sz="1100" noProof="0" smtClean="0">
                          <a:solidFill>
                            <a:srgbClr val="002060"/>
                          </a:solidFill>
                        </a:rPr>
                        <a:t>Ibuprofène</a:t>
                      </a:r>
                    </a:p>
                    <a:p>
                      <a:pPr marL="88900" indent="0"/>
                      <a:r>
                        <a:rPr lang="fr-CA" sz="1100" noProof="0" smtClean="0">
                          <a:solidFill>
                            <a:srgbClr val="002060"/>
                          </a:solidFill>
                        </a:rPr>
                        <a:t>Naproxène</a:t>
                      </a:r>
                      <a:endParaRPr lang="fr-CA" sz="1100" noProof="0">
                        <a:solidFill>
                          <a:srgbClr val="002060"/>
                        </a:solidFill>
                      </a:endParaRPr>
                    </a:p>
                  </a:txBody>
                  <a:tcPr marL="91474" marR="91474" marT="45729" marB="45729" anchor="ctr"/>
                </a:tc>
              </a:tr>
              <a:tr h="889220">
                <a:tc gridSpan="3">
                  <a:txBody>
                    <a:bodyPr/>
                    <a:lstStyle/>
                    <a:p>
                      <a:r>
                        <a:rPr lang="fr-CA" sz="1100" b="1" noProof="0" dirty="0" smtClean="0">
                          <a:solidFill>
                            <a:srgbClr val="002060"/>
                          </a:solidFill>
                        </a:rPr>
                        <a:t>Opioïdes</a:t>
                      </a:r>
                    </a:p>
                    <a:p>
                      <a:pPr marL="88900" indent="0"/>
                      <a:r>
                        <a:rPr lang="fr-CA" sz="1100" noProof="0" dirty="0" err="1" smtClean="0">
                          <a:solidFill>
                            <a:srgbClr val="002060"/>
                          </a:solidFill>
                        </a:rPr>
                        <a:t>Butorphanol</a:t>
                      </a:r>
                      <a:r>
                        <a:rPr lang="fr-CA" sz="1100" noProof="0" dirty="0" smtClean="0">
                          <a:solidFill>
                            <a:srgbClr val="002060"/>
                          </a:solidFill>
                        </a:rPr>
                        <a:t> (nasal) </a:t>
                      </a:r>
                    </a:p>
                    <a:p>
                      <a:pPr marL="269875" indent="-171450">
                        <a:buFont typeface="Arial" panose="020B0604020202020204" pitchFamily="34" charset="0"/>
                        <a:buChar char="•"/>
                      </a:pPr>
                      <a:r>
                        <a:rPr lang="fr-CA" sz="1100" noProof="0" dirty="0" smtClean="0">
                          <a:solidFill>
                            <a:srgbClr val="002060"/>
                          </a:solidFill>
                        </a:rPr>
                        <a:t>Il</a:t>
                      </a:r>
                      <a:r>
                        <a:rPr lang="fr-CA" sz="1100" baseline="0" noProof="0" dirty="0" smtClean="0">
                          <a:solidFill>
                            <a:srgbClr val="002060"/>
                          </a:solidFill>
                        </a:rPr>
                        <a:t> est v</a:t>
                      </a:r>
                      <a:r>
                        <a:rPr lang="fr-CA" sz="1100" noProof="0" dirty="0" smtClean="0">
                          <a:solidFill>
                            <a:srgbClr val="002060"/>
                          </a:solidFill>
                        </a:rPr>
                        <a:t>ivement</a:t>
                      </a:r>
                      <a:r>
                        <a:rPr lang="fr-CA" sz="1100" baseline="0" noProof="0" dirty="0" smtClean="0">
                          <a:solidFill>
                            <a:srgbClr val="002060"/>
                          </a:solidFill>
                        </a:rPr>
                        <a:t> recommandé d’</a:t>
                      </a:r>
                      <a:r>
                        <a:rPr lang="fr-CA" sz="1100" b="1" noProof="0" dirty="0" smtClean="0">
                          <a:solidFill>
                            <a:srgbClr val="002060"/>
                          </a:solidFill>
                        </a:rPr>
                        <a:t>éviter</a:t>
                      </a:r>
                      <a:r>
                        <a:rPr lang="fr-CA" sz="1100" noProof="0" dirty="0" smtClean="0">
                          <a:solidFill>
                            <a:srgbClr val="002060"/>
                          </a:solidFill>
                        </a:rPr>
                        <a:t> l’utilisation de</a:t>
                      </a:r>
                      <a:r>
                        <a:rPr lang="fr-CA" sz="1100" baseline="0" noProof="0" dirty="0" smtClean="0">
                          <a:solidFill>
                            <a:srgbClr val="002060"/>
                          </a:solidFill>
                        </a:rPr>
                        <a:t> </a:t>
                      </a:r>
                      <a:r>
                        <a:rPr lang="fr-CA" sz="1100" baseline="0" noProof="0" dirty="0" err="1" smtClean="0">
                          <a:solidFill>
                            <a:srgbClr val="002060"/>
                          </a:solidFill>
                        </a:rPr>
                        <a:t>butorphanol</a:t>
                      </a:r>
                      <a:endParaRPr lang="fr-CA" sz="110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r h="904985">
                <a:tc>
                  <a:txBody>
                    <a:bodyPr/>
                    <a:lstStyle/>
                    <a:p>
                      <a:r>
                        <a:rPr lang="fr-CA" sz="1100" b="1" noProof="0" dirty="0" err="1" smtClean="0">
                          <a:solidFill>
                            <a:srgbClr val="002060"/>
                          </a:solidFill>
                        </a:rPr>
                        <a:t>Triptans</a:t>
                      </a:r>
                      <a:endParaRPr lang="fr-CA" sz="1100" b="1" noProof="0" dirty="0" smtClean="0">
                        <a:solidFill>
                          <a:srgbClr val="002060"/>
                        </a:solidFill>
                      </a:endParaRPr>
                    </a:p>
                    <a:p>
                      <a:pPr marL="88900" indent="0"/>
                      <a:r>
                        <a:rPr lang="fr-CA" sz="1100" noProof="0" dirty="0" err="1" smtClean="0">
                          <a:solidFill>
                            <a:srgbClr val="002060"/>
                          </a:solidFill>
                        </a:rPr>
                        <a:t>Almotriptan</a:t>
                      </a:r>
                      <a:endParaRPr lang="fr-CA" sz="1100" noProof="0" dirty="0" smtClean="0">
                        <a:solidFill>
                          <a:srgbClr val="002060"/>
                        </a:solidFill>
                      </a:endParaRPr>
                    </a:p>
                    <a:p>
                      <a:pPr marL="88900" indent="0"/>
                      <a:r>
                        <a:rPr lang="fr-CA" sz="1100" noProof="0" dirty="0" err="1" smtClean="0">
                          <a:solidFill>
                            <a:srgbClr val="002060"/>
                          </a:solidFill>
                        </a:rPr>
                        <a:t>Eletriptan</a:t>
                      </a:r>
                      <a:endParaRPr lang="fr-CA" sz="1100" noProof="0" dirty="0" smtClean="0">
                        <a:solidFill>
                          <a:srgbClr val="002060"/>
                        </a:solidFill>
                      </a:endParaRPr>
                    </a:p>
                    <a:p>
                      <a:pPr marL="88900" indent="0"/>
                      <a:r>
                        <a:rPr lang="fr-CA" sz="1100" noProof="0" dirty="0" err="1" smtClean="0">
                          <a:solidFill>
                            <a:srgbClr val="002060"/>
                          </a:solidFill>
                        </a:rPr>
                        <a:t>Frovatriptan</a:t>
                      </a:r>
                      <a:endParaRPr lang="fr-CA" sz="1100" noProof="0" dirty="0" smtClean="0">
                        <a:solidFill>
                          <a:srgbClr val="002060"/>
                        </a:solidFill>
                      </a:endParaRPr>
                    </a:p>
                  </a:txBody>
                  <a:tcPr marL="91474" marR="91474" marT="45729" marB="45729" anchor="ctr"/>
                </a:tc>
                <a:tc gridSpan="2">
                  <a:txBody>
                    <a:bodyPr/>
                    <a:lstStyle/>
                    <a:p>
                      <a:pPr marL="88900" indent="0"/>
                      <a:endParaRPr lang="fr-CA" sz="1100" noProof="0" dirty="0" smtClean="0">
                        <a:solidFill>
                          <a:srgbClr val="002060"/>
                        </a:solidFill>
                      </a:endParaRPr>
                    </a:p>
                    <a:p>
                      <a:pPr marL="88900" indent="0"/>
                      <a:r>
                        <a:rPr lang="fr-CA" sz="1100" noProof="0" dirty="0" err="1" smtClean="0">
                          <a:solidFill>
                            <a:srgbClr val="002060"/>
                          </a:solidFill>
                        </a:rPr>
                        <a:t>Naratriptan</a:t>
                      </a:r>
                      <a:endParaRPr lang="fr-CA" sz="1100" noProof="0" dirty="0" smtClean="0">
                        <a:solidFill>
                          <a:srgbClr val="002060"/>
                        </a:solidFill>
                      </a:endParaRPr>
                    </a:p>
                    <a:p>
                      <a:pPr marL="88900" indent="0"/>
                      <a:r>
                        <a:rPr lang="fr-CA" sz="1100" noProof="0" dirty="0" err="1" smtClean="0">
                          <a:solidFill>
                            <a:srgbClr val="002060"/>
                          </a:solidFill>
                        </a:rPr>
                        <a:t>Rizatriptan</a:t>
                      </a:r>
                      <a:endParaRPr lang="fr-CA" sz="1100" noProof="0" dirty="0" smtClean="0">
                        <a:solidFill>
                          <a:srgbClr val="002060"/>
                        </a:solidFill>
                      </a:endParaRPr>
                    </a:p>
                    <a:p>
                      <a:pPr marL="88900" indent="0"/>
                      <a:r>
                        <a:rPr lang="fr-CA" sz="1100" noProof="0" dirty="0" err="1" smtClean="0">
                          <a:solidFill>
                            <a:srgbClr val="002060"/>
                          </a:solidFill>
                        </a:rPr>
                        <a:t>Sumatriptan</a:t>
                      </a:r>
                      <a:endParaRPr lang="fr-CA" sz="1100" noProof="0" dirty="0" smtClean="0">
                        <a:solidFill>
                          <a:srgbClr val="002060"/>
                        </a:solidFill>
                      </a:endParaRPr>
                    </a:p>
                    <a:p>
                      <a:pPr marL="88900" indent="0"/>
                      <a:r>
                        <a:rPr lang="fr-CA" sz="1100" noProof="0" dirty="0" err="1" smtClean="0">
                          <a:solidFill>
                            <a:srgbClr val="002060"/>
                          </a:solidFill>
                        </a:rPr>
                        <a:t>Zolmitriptan</a:t>
                      </a:r>
                      <a:endParaRPr lang="fr-CA" sz="1100" noProof="0" dirty="0">
                        <a:solidFill>
                          <a:srgbClr val="002060"/>
                        </a:solidFill>
                      </a:endParaRPr>
                    </a:p>
                  </a:txBody>
                  <a:tcPr marL="91474" marR="91474" marT="45729" marB="45729" anchor="ctr"/>
                </a:tc>
                <a:tc hMerge="1">
                  <a:txBody>
                    <a:bodyPr/>
                    <a:lstStyle/>
                    <a:p>
                      <a:endParaRPr lang="en-CA"/>
                    </a:p>
                  </a:txBody>
                  <a:tcPr/>
                </a:tc>
              </a:tr>
              <a:tr h="644294">
                <a:tc gridSpan="3">
                  <a:txBody>
                    <a:bodyPr/>
                    <a:lstStyle/>
                    <a:p>
                      <a:r>
                        <a:rPr lang="fr-CA" sz="1100" b="1" noProof="0" dirty="0" smtClean="0">
                          <a:solidFill>
                            <a:srgbClr val="002060"/>
                          </a:solidFill>
                        </a:rPr>
                        <a:t>Combinaisons</a:t>
                      </a:r>
                    </a:p>
                    <a:p>
                      <a:pPr marL="88900" indent="0"/>
                      <a:r>
                        <a:rPr lang="fr-CA" sz="1100" noProof="0" dirty="0" err="1" smtClean="0">
                          <a:solidFill>
                            <a:srgbClr val="002060"/>
                          </a:solidFill>
                        </a:rPr>
                        <a:t>Acétaminophène</a:t>
                      </a:r>
                      <a:r>
                        <a:rPr lang="fr-CA" sz="1100" noProof="0" dirty="0" smtClean="0">
                          <a:solidFill>
                            <a:srgbClr val="002060"/>
                          </a:solidFill>
                        </a:rPr>
                        <a:t>/ASA/caféine</a:t>
                      </a:r>
                    </a:p>
                    <a:p>
                      <a:pPr marL="88900" indent="0"/>
                      <a:r>
                        <a:rPr lang="fr-CA" sz="1100" noProof="0" dirty="0" err="1" smtClean="0">
                          <a:solidFill>
                            <a:srgbClr val="002060"/>
                          </a:solidFill>
                        </a:rPr>
                        <a:t>Sumatriptan</a:t>
                      </a:r>
                      <a:r>
                        <a:rPr lang="fr-CA" sz="1100" noProof="0" dirty="0" smtClean="0">
                          <a:solidFill>
                            <a:srgbClr val="002060"/>
                          </a:solidFill>
                        </a:rPr>
                        <a:t>/</a:t>
                      </a:r>
                      <a:r>
                        <a:rPr lang="fr-CA" sz="1100" noProof="0" dirty="0" err="1" smtClean="0">
                          <a:solidFill>
                            <a:srgbClr val="002060"/>
                          </a:solidFill>
                        </a:rPr>
                        <a:t>naproxène</a:t>
                      </a:r>
                      <a:endParaRPr lang="fr-CA" sz="110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6049094"/>
              </p:ext>
            </p:extLst>
          </p:nvPr>
        </p:nvGraphicFramePr>
        <p:xfrm>
          <a:off x="3059113" y="1484313"/>
          <a:ext cx="2592387" cy="5212602"/>
        </p:xfrm>
        <a:graphic>
          <a:graphicData uri="http://schemas.openxmlformats.org/drawingml/2006/table">
            <a:tbl>
              <a:tblPr firstRow="1" bandRow="1">
                <a:tableStyleId>{5C22544A-7EE6-4342-B048-85BDC9FD1C3A}</a:tableStyleId>
              </a:tblPr>
              <a:tblGrid>
                <a:gridCol w="2592387"/>
              </a:tblGrid>
              <a:tr h="274354">
                <a:tc>
                  <a:txBody>
                    <a:bodyPr/>
                    <a:lstStyle/>
                    <a:p>
                      <a:pPr algn="ctr"/>
                      <a:r>
                        <a:rPr lang="fr-CA" sz="1100" b="1" noProof="0" dirty="0" smtClean="0">
                          <a:solidFill>
                            <a:schemeClr val="bg1"/>
                          </a:solidFill>
                        </a:rPr>
                        <a:t>Preuves du niveau B</a:t>
                      </a:r>
                      <a:endParaRPr lang="fr-CA" sz="1100" b="1" noProof="0" dirty="0">
                        <a:solidFill>
                          <a:schemeClr val="bg1"/>
                        </a:solidFill>
                      </a:endParaRPr>
                    </a:p>
                  </a:txBody>
                  <a:tcPr marL="91443" marR="91443" marT="45726" marB="45726" anchor="ctr"/>
                </a:tc>
              </a:tr>
              <a:tr h="1005965">
                <a:tc>
                  <a:txBody>
                    <a:bodyPr/>
                    <a:lstStyle/>
                    <a:p>
                      <a:r>
                        <a:rPr lang="fr-CA" sz="1100" b="1" noProof="0" dirty="0" smtClean="0">
                          <a:solidFill>
                            <a:srgbClr val="002060"/>
                          </a:solidFill>
                        </a:rPr>
                        <a:t>Antiémétiques</a:t>
                      </a:r>
                    </a:p>
                    <a:p>
                      <a:pPr marL="88900" indent="0"/>
                      <a:r>
                        <a:rPr lang="fr-CA" sz="1100" noProof="0" dirty="0" smtClean="0">
                          <a:solidFill>
                            <a:srgbClr val="002060"/>
                          </a:solidFill>
                        </a:rPr>
                        <a:t>Chlorpromazine</a:t>
                      </a:r>
                    </a:p>
                    <a:p>
                      <a:pPr marL="88900" indent="0"/>
                      <a:r>
                        <a:rPr lang="fr-CA" sz="1100" noProof="0" dirty="0" err="1" smtClean="0">
                          <a:solidFill>
                            <a:srgbClr val="002060"/>
                          </a:solidFill>
                        </a:rPr>
                        <a:t>Droperidol</a:t>
                      </a:r>
                      <a:endParaRPr lang="fr-CA" sz="1100" noProof="0" dirty="0" smtClean="0">
                        <a:solidFill>
                          <a:srgbClr val="002060"/>
                        </a:solidFill>
                      </a:endParaRPr>
                    </a:p>
                    <a:p>
                      <a:pPr marL="88900" indent="0"/>
                      <a:r>
                        <a:rPr lang="fr-CA" sz="1100" noProof="0" dirty="0" err="1" smtClean="0">
                          <a:solidFill>
                            <a:srgbClr val="002060"/>
                          </a:solidFill>
                        </a:rPr>
                        <a:t>Métoclopramide</a:t>
                      </a:r>
                      <a:endParaRPr lang="fr-CA" sz="1100" noProof="0" dirty="0" smtClean="0">
                        <a:solidFill>
                          <a:srgbClr val="002060"/>
                        </a:solidFill>
                      </a:endParaRPr>
                    </a:p>
                    <a:p>
                      <a:pPr marL="88900" indent="0"/>
                      <a:r>
                        <a:rPr lang="fr-CA" sz="1100" noProof="0" dirty="0" err="1" smtClean="0">
                          <a:solidFill>
                            <a:srgbClr val="002060"/>
                          </a:solidFill>
                        </a:rPr>
                        <a:t>Prochlorpérazine</a:t>
                      </a:r>
                      <a:endParaRPr lang="fr-CA" sz="1100" noProof="0" dirty="0" smtClean="0">
                        <a:solidFill>
                          <a:srgbClr val="002060"/>
                        </a:solidFill>
                      </a:endParaRPr>
                    </a:p>
                  </a:txBody>
                  <a:tcPr marL="91443" marR="91443" marT="45726" marB="45726" anchor="ctr"/>
                </a:tc>
              </a:tr>
              <a:tr h="1005965">
                <a:tc>
                  <a:txBody>
                    <a:bodyPr/>
                    <a:lstStyle/>
                    <a:p>
                      <a:r>
                        <a:rPr lang="fr-CA" sz="1100" b="1" noProof="0" dirty="0" smtClean="0">
                          <a:solidFill>
                            <a:srgbClr val="002060"/>
                          </a:solidFill>
                        </a:rPr>
                        <a:t>Ergots</a:t>
                      </a:r>
                    </a:p>
                    <a:p>
                      <a:pPr marL="88900" indent="0"/>
                      <a:r>
                        <a:rPr lang="fr-CA" sz="1100" noProof="0" dirty="0" err="1" smtClean="0">
                          <a:solidFill>
                            <a:srgbClr val="002060"/>
                          </a:solidFill>
                        </a:rPr>
                        <a:t>Dihydroergotamine</a:t>
                      </a:r>
                      <a:r>
                        <a:rPr lang="fr-CA" sz="1100" baseline="0" noProof="0" dirty="0" smtClean="0">
                          <a:solidFill>
                            <a:srgbClr val="002060"/>
                          </a:solidFill>
                        </a:rPr>
                        <a:t> (DHE)</a:t>
                      </a:r>
                      <a:endParaRPr lang="fr-CA" sz="1100" noProof="0" dirty="0" smtClean="0">
                        <a:solidFill>
                          <a:srgbClr val="002060"/>
                        </a:solidFill>
                      </a:endParaRPr>
                    </a:p>
                    <a:p>
                      <a:pPr marL="88900" indent="0"/>
                      <a:r>
                        <a:rPr lang="fr-CA" sz="1100" noProof="0" dirty="0" smtClean="0">
                          <a:solidFill>
                            <a:srgbClr val="002060"/>
                          </a:solidFill>
                        </a:rPr>
                        <a:t>Ergotamine/caféine</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kern="1200" noProof="0" dirty="0" smtClean="0">
                          <a:solidFill>
                            <a:srgbClr val="002060"/>
                          </a:solidFill>
                          <a:latin typeface="+mn-lt"/>
                          <a:ea typeface="+mn-ea"/>
                          <a:cs typeface="+mn-cs"/>
                        </a:rPr>
                        <a:t>L’ergotamine</a:t>
                      </a:r>
                      <a:r>
                        <a:rPr lang="fr-CA" sz="1100" kern="1200" baseline="0" noProof="0" dirty="0" smtClean="0">
                          <a:solidFill>
                            <a:srgbClr val="002060"/>
                          </a:solidFill>
                          <a:latin typeface="+mn-lt"/>
                          <a:ea typeface="+mn-ea"/>
                          <a:cs typeface="+mn-cs"/>
                        </a:rPr>
                        <a:t> n’est </a:t>
                      </a:r>
                      <a:r>
                        <a:rPr lang="fr-CA" sz="1100" b="1" kern="1200" baseline="0" noProof="0" dirty="0" smtClean="0">
                          <a:solidFill>
                            <a:srgbClr val="002060"/>
                          </a:solidFill>
                          <a:latin typeface="+mn-lt"/>
                          <a:ea typeface="+mn-ea"/>
                          <a:cs typeface="+mn-cs"/>
                        </a:rPr>
                        <a:t>pas</a:t>
                      </a:r>
                      <a:r>
                        <a:rPr lang="fr-CA" sz="1100" b="0" kern="1200" baseline="0" noProof="0" dirty="0" smtClean="0">
                          <a:solidFill>
                            <a:srgbClr val="002060"/>
                          </a:solidFill>
                          <a:latin typeface="+mn-lt"/>
                          <a:ea typeface="+mn-ea"/>
                          <a:cs typeface="+mn-cs"/>
                        </a:rPr>
                        <a:t> recommandée pour une utilisation régulière</a:t>
                      </a:r>
                      <a:endParaRPr lang="fr-CA" sz="1100" noProof="0" dirty="0">
                        <a:solidFill>
                          <a:srgbClr val="002060"/>
                        </a:solidFill>
                      </a:endParaRPr>
                    </a:p>
                  </a:txBody>
                  <a:tcPr marL="91443" marR="91443" marT="45726" marB="45726" anchor="ctr"/>
                </a:tc>
              </a:tr>
              <a:tr h="823062">
                <a:tc>
                  <a:txBody>
                    <a:bodyPr/>
                    <a:lstStyle/>
                    <a:p>
                      <a:r>
                        <a:rPr lang="fr-CA" sz="1100" b="1" noProof="0" dirty="0" smtClean="0">
                          <a:solidFill>
                            <a:srgbClr val="002060"/>
                          </a:solidFill>
                        </a:rPr>
                        <a:t>AINS </a:t>
                      </a:r>
                      <a:r>
                        <a:rPr lang="fr-CA" sz="1100" b="1" noProof="0" dirty="0" err="1" smtClean="0">
                          <a:solidFill>
                            <a:srgbClr val="002060"/>
                          </a:solidFill>
                        </a:rPr>
                        <a:t>n.s</a:t>
                      </a:r>
                      <a:r>
                        <a:rPr lang="fr-CA" sz="1100" b="1" noProof="0" dirty="0" smtClean="0">
                          <a:solidFill>
                            <a:srgbClr val="002060"/>
                          </a:solidFill>
                        </a:rPr>
                        <a:t>.</a:t>
                      </a:r>
                    </a:p>
                    <a:p>
                      <a:pPr marL="88900" indent="0"/>
                      <a:r>
                        <a:rPr lang="fr-CA" sz="1100" noProof="0" dirty="0" err="1" smtClean="0">
                          <a:solidFill>
                            <a:srgbClr val="002060"/>
                          </a:solidFill>
                        </a:rPr>
                        <a:t>Flurbiprofène</a:t>
                      </a:r>
                      <a:endParaRPr lang="fr-CA" sz="1100" noProof="0" dirty="0" smtClean="0">
                        <a:solidFill>
                          <a:srgbClr val="002060"/>
                        </a:solidFill>
                      </a:endParaRPr>
                    </a:p>
                    <a:p>
                      <a:pPr marL="88900" indent="0"/>
                      <a:r>
                        <a:rPr lang="fr-CA" sz="1100" noProof="0" dirty="0" err="1" smtClean="0">
                          <a:solidFill>
                            <a:srgbClr val="002060"/>
                          </a:solidFill>
                        </a:rPr>
                        <a:t>Kétoprofène</a:t>
                      </a:r>
                      <a:endParaRPr lang="fr-CA" sz="1100" noProof="0" dirty="0" smtClean="0">
                        <a:solidFill>
                          <a:srgbClr val="002060"/>
                        </a:solidFill>
                      </a:endParaRPr>
                    </a:p>
                    <a:p>
                      <a:pPr marL="88900" indent="0"/>
                      <a:r>
                        <a:rPr lang="fr-CA" sz="1100" noProof="0" dirty="0" err="1" smtClean="0">
                          <a:solidFill>
                            <a:srgbClr val="002060"/>
                          </a:solidFill>
                        </a:rPr>
                        <a:t>Kétorolac</a:t>
                      </a:r>
                      <a:endParaRPr lang="fr-CA" sz="1100" noProof="0" dirty="0">
                        <a:solidFill>
                          <a:srgbClr val="002060"/>
                        </a:solidFill>
                      </a:endParaRPr>
                    </a:p>
                  </a:txBody>
                  <a:tcPr marL="91443" marR="91443" marT="45726" marB="45726" anchor="ctr"/>
                </a:tc>
              </a:tr>
              <a:tr h="640159">
                <a:tc>
                  <a:txBody>
                    <a:bodyPr/>
                    <a:lstStyle/>
                    <a:p>
                      <a:r>
                        <a:rPr lang="fr-CA" sz="1100" b="1" noProof="0" dirty="0" smtClean="0">
                          <a:solidFill>
                            <a:srgbClr val="002060"/>
                          </a:solidFill>
                        </a:rPr>
                        <a:t>Autres </a:t>
                      </a:r>
                    </a:p>
                    <a:p>
                      <a:pPr marL="88900" indent="0"/>
                      <a:r>
                        <a:rPr lang="fr-CA" sz="1100" b="0" noProof="0" dirty="0" smtClean="0">
                          <a:solidFill>
                            <a:srgbClr val="002060"/>
                          </a:solidFill>
                        </a:rPr>
                        <a:t>Sulfate de magnésium (MgSO</a:t>
                      </a:r>
                      <a:r>
                        <a:rPr lang="fr-CA" sz="1100" b="0" baseline="-25000" noProof="0" dirty="0" smtClean="0">
                          <a:solidFill>
                            <a:srgbClr val="002060"/>
                          </a:solidFill>
                        </a:rPr>
                        <a:t>4</a:t>
                      </a:r>
                      <a:r>
                        <a:rPr lang="fr-CA" sz="1100" b="0" noProof="0" dirty="0" smtClean="0">
                          <a:solidFill>
                            <a:srgbClr val="002060"/>
                          </a:solidFill>
                        </a:rPr>
                        <a:t>) IV</a:t>
                      </a:r>
                    </a:p>
                    <a:p>
                      <a:pPr marL="88900" indent="0"/>
                      <a:r>
                        <a:rPr lang="fr-CA" sz="1100" noProof="0" dirty="0" err="1" smtClean="0">
                          <a:solidFill>
                            <a:srgbClr val="002060"/>
                          </a:solidFill>
                        </a:rPr>
                        <a:t>Isométheptène</a:t>
                      </a:r>
                      <a:endParaRPr lang="fr-CA" sz="1100" noProof="0" dirty="0">
                        <a:solidFill>
                          <a:srgbClr val="002060"/>
                        </a:solidFill>
                      </a:endParaRPr>
                    </a:p>
                  </a:txBody>
                  <a:tcPr marL="91443" marR="91443" marT="45726" marB="45726" anchor="ctr"/>
                </a:tc>
              </a:tr>
              <a:tr h="1371770">
                <a:tc>
                  <a:txBody>
                    <a:bodyPr/>
                    <a:lstStyle/>
                    <a:p>
                      <a:r>
                        <a:rPr lang="fr-CA" sz="1100" b="1" noProof="0" dirty="0" smtClean="0">
                          <a:solidFill>
                            <a:srgbClr val="002060"/>
                          </a:solidFill>
                        </a:rPr>
                        <a:t>Combinaisons</a:t>
                      </a:r>
                    </a:p>
                    <a:p>
                      <a:pPr marL="88900" indent="0"/>
                      <a:r>
                        <a:rPr lang="fr-CA" sz="1100" spc="-20" noProof="0" dirty="0" smtClean="0">
                          <a:solidFill>
                            <a:srgbClr val="002060"/>
                          </a:solidFill>
                        </a:rPr>
                        <a:t>Codéine ou</a:t>
                      </a:r>
                      <a:r>
                        <a:rPr lang="fr-CA" sz="1100" spc="-20" baseline="0" noProof="0" dirty="0" smtClean="0">
                          <a:solidFill>
                            <a:srgbClr val="002060"/>
                          </a:solidFill>
                        </a:rPr>
                        <a:t> </a:t>
                      </a:r>
                      <a:r>
                        <a:rPr lang="fr-CA" sz="1100" spc="-20" baseline="0" noProof="0" dirty="0" err="1" smtClean="0">
                          <a:solidFill>
                            <a:srgbClr val="002060"/>
                          </a:solidFill>
                        </a:rPr>
                        <a:t>t</a:t>
                      </a:r>
                      <a:r>
                        <a:rPr lang="fr-CA" sz="1100" spc="-20" noProof="0" dirty="0" err="1" smtClean="0">
                          <a:solidFill>
                            <a:srgbClr val="002060"/>
                          </a:solidFill>
                        </a:rPr>
                        <a:t>ramadol</a:t>
                      </a:r>
                      <a:r>
                        <a:rPr lang="fr-CA" sz="1100" spc="-20" baseline="0" noProof="0" dirty="0" smtClean="0">
                          <a:solidFill>
                            <a:srgbClr val="002060"/>
                          </a:solidFill>
                        </a:rPr>
                        <a:t> + </a:t>
                      </a:r>
                      <a:r>
                        <a:rPr lang="fr-CA" sz="1100" spc="-20" noProof="0" dirty="0" err="1" smtClean="0">
                          <a:solidFill>
                            <a:srgbClr val="002060"/>
                          </a:solidFill>
                        </a:rPr>
                        <a:t>acétaminophène</a:t>
                      </a:r>
                      <a:endParaRPr lang="fr-CA" sz="1100" spc="-20" noProof="0" dirty="0" smtClean="0">
                        <a:solidFill>
                          <a:srgbClr val="002060"/>
                        </a:solidFill>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fr-CA" sz="1100" noProof="0" dirty="0" smtClean="0">
                          <a:solidFill>
                            <a:srgbClr val="002060"/>
                          </a:solidFill>
                        </a:rPr>
                        <a:t>Il est vivement recommandé d’éviter l’utilisation de </a:t>
                      </a:r>
                      <a:r>
                        <a:rPr lang="fr-CA" sz="1100" baseline="0" noProof="0" dirty="0" err="1" smtClean="0">
                          <a:solidFill>
                            <a:srgbClr val="002060"/>
                          </a:solidFill>
                        </a:rPr>
                        <a:t>butorphanol</a:t>
                      </a:r>
                      <a:endParaRPr lang="fr-CA" sz="1100" noProof="0" dirty="0" smtClean="0">
                        <a:solidFill>
                          <a:srgbClr val="002060"/>
                        </a:solidFill>
                      </a:endParaRP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kern="1200" noProof="0" dirty="0" smtClean="0">
                          <a:solidFill>
                            <a:srgbClr val="002060"/>
                          </a:solidFill>
                          <a:latin typeface="+mn-lt"/>
                          <a:ea typeface="+mn-ea"/>
                          <a:cs typeface="+mn-cs"/>
                        </a:rPr>
                        <a:t>Les combinaisons de codéine et de</a:t>
                      </a:r>
                      <a:r>
                        <a:rPr lang="fr-CA" sz="1100" kern="1200" baseline="0" noProof="0" dirty="0" smtClean="0">
                          <a:solidFill>
                            <a:srgbClr val="002060"/>
                          </a:solidFill>
                          <a:latin typeface="+mn-lt"/>
                          <a:ea typeface="+mn-ea"/>
                          <a:cs typeface="+mn-cs"/>
                        </a:rPr>
                        <a:t> </a:t>
                      </a:r>
                      <a:r>
                        <a:rPr lang="fr-CA" sz="1100" kern="1200" baseline="0" noProof="0" dirty="0" err="1" smtClean="0">
                          <a:solidFill>
                            <a:srgbClr val="002060"/>
                          </a:solidFill>
                          <a:latin typeface="+mn-lt"/>
                          <a:ea typeface="+mn-ea"/>
                          <a:cs typeface="+mn-cs"/>
                        </a:rPr>
                        <a:t>tramadol</a:t>
                      </a:r>
                      <a:r>
                        <a:rPr lang="fr-CA" sz="1100" kern="1200" baseline="0" noProof="0" dirty="0" smtClean="0">
                          <a:solidFill>
                            <a:srgbClr val="002060"/>
                          </a:solidFill>
                          <a:latin typeface="+mn-lt"/>
                          <a:ea typeface="+mn-ea"/>
                          <a:cs typeface="+mn-cs"/>
                        </a:rPr>
                        <a:t> ne sont </a:t>
                      </a:r>
                      <a:r>
                        <a:rPr lang="fr-CA" sz="1100" b="1" kern="1200" baseline="0" noProof="0" dirty="0" smtClean="0">
                          <a:solidFill>
                            <a:srgbClr val="002060"/>
                          </a:solidFill>
                          <a:latin typeface="+mn-lt"/>
                          <a:ea typeface="+mn-ea"/>
                          <a:cs typeface="+mn-cs"/>
                        </a:rPr>
                        <a:t>pas</a:t>
                      </a:r>
                      <a:r>
                        <a:rPr lang="fr-CA" sz="1100" kern="1200" baseline="0" noProof="0" dirty="0" smtClean="0">
                          <a:solidFill>
                            <a:srgbClr val="002060"/>
                          </a:solidFill>
                          <a:latin typeface="+mn-lt"/>
                          <a:ea typeface="+mn-ea"/>
                          <a:cs typeface="+mn-cs"/>
                        </a:rPr>
                        <a:t> recommandées pour une utilisation régulière</a:t>
                      </a:r>
                      <a:endParaRPr lang="fr-CA" sz="1100" noProof="0" dirty="0" smtClean="0">
                        <a:solidFill>
                          <a:srgbClr val="002060"/>
                        </a:solidFill>
                      </a:endParaRPr>
                    </a:p>
                  </a:txBody>
                  <a:tcPr marL="91443" marR="91443" marT="45726" marB="45726" anchor="ctr"/>
                </a:tc>
              </a:tr>
            </a:tbl>
          </a:graphicData>
        </a:graphic>
      </p:graphicFrame>
      <p:graphicFrame>
        <p:nvGraphicFramePr>
          <p:cNvPr id="6" name="Table 5"/>
          <p:cNvGraphicFramePr>
            <a:graphicFrameLocks noGrp="1"/>
          </p:cNvGraphicFramePr>
          <p:nvPr/>
        </p:nvGraphicFramePr>
        <p:xfrm>
          <a:off x="5940425" y="1484313"/>
          <a:ext cx="3024188" cy="5197165"/>
        </p:xfrm>
        <a:graphic>
          <a:graphicData uri="http://schemas.openxmlformats.org/drawingml/2006/table">
            <a:tbl>
              <a:tblPr firstRow="1" bandRow="1">
                <a:tableStyleId>{5C22544A-7EE6-4342-B048-85BDC9FD1C3A}</a:tableStyleId>
              </a:tblPr>
              <a:tblGrid>
                <a:gridCol w="1512094"/>
                <a:gridCol w="1512094"/>
              </a:tblGrid>
              <a:tr h="243288">
                <a:tc gridSpan="2">
                  <a:txBody>
                    <a:bodyPr/>
                    <a:lstStyle/>
                    <a:p>
                      <a:pPr algn="ctr"/>
                      <a:r>
                        <a:rPr lang="fr-CA" sz="1100" b="1" noProof="0" dirty="0" smtClean="0">
                          <a:solidFill>
                            <a:schemeClr val="bg1"/>
                          </a:solidFill>
                        </a:rPr>
                        <a:t>Preuves du niveau C</a:t>
                      </a:r>
                      <a:endParaRPr lang="fr-CA" sz="1100" b="1" noProof="0" dirty="0">
                        <a:solidFill>
                          <a:schemeClr val="bg1"/>
                        </a:solidFill>
                      </a:endParaRPr>
                    </a:p>
                  </a:txBody>
                  <a:tcPr marL="91446" marR="91446" marT="45723" marB="45723" anchor="ctr"/>
                </a:tc>
                <a:tc hMerge="1">
                  <a:txBody>
                    <a:bodyPr/>
                    <a:lstStyle/>
                    <a:p>
                      <a:endParaRPr lang="en-CA"/>
                    </a:p>
                  </a:txBody>
                  <a:tcPr/>
                </a:tc>
              </a:tr>
              <a:tr h="400707">
                <a:tc gridSpan="2">
                  <a:txBody>
                    <a:bodyPr/>
                    <a:lstStyle/>
                    <a:p>
                      <a:r>
                        <a:rPr lang="fr-CA" sz="1100" b="1" noProof="0" smtClean="0">
                          <a:solidFill>
                            <a:srgbClr val="002060"/>
                          </a:solidFill>
                        </a:rPr>
                        <a:t>Antiépileptique</a:t>
                      </a:r>
                    </a:p>
                    <a:p>
                      <a:pPr marL="88900" indent="0"/>
                      <a:r>
                        <a:rPr lang="fr-CA" sz="1100" noProof="0" smtClean="0">
                          <a:solidFill>
                            <a:srgbClr val="002060"/>
                          </a:solidFill>
                        </a:rPr>
                        <a:t>Valproate</a:t>
                      </a:r>
                      <a:r>
                        <a:rPr lang="fr-CA" sz="1100" baseline="0" noProof="0" smtClean="0">
                          <a:solidFill>
                            <a:srgbClr val="002060"/>
                          </a:solidFill>
                        </a:rPr>
                        <a:t> IV</a:t>
                      </a:r>
                      <a:endParaRPr lang="fr-CA" sz="1100" noProof="0" smtClean="0">
                        <a:solidFill>
                          <a:srgbClr val="002060"/>
                        </a:solidFill>
                      </a:endParaRPr>
                    </a:p>
                  </a:txBody>
                  <a:tcPr marL="91446" marR="91446" marT="45723" marB="45723" anchor="ctr"/>
                </a:tc>
                <a:tc hMerge="1">
                  <a:txBody>
                    <a:bodyPr/>
                    <a:lstStyle/>
                    <a:p>
                      <a:endParaRPr lang="en-CA"/>
                    </a:p>
                  </a:txBody>
                  <a:tcPr/>
                </a:tc>
              </a:tr>
              <a:tr h="558125">
                <a:tc gridSpan="2">
                  <a:txBody>
                    <a:bodyPr/>
                    <a:lstStyle/>
                    <a:p>
                      <a:r>
                        <a:rPr lang="fr-CA" sz="1100" b="1" noProof="0" dirty="0" smtClean="0">
                          <a:solidFill>
                            <a:srgbClr val="002060"/>
                          </a:solidFill>
                        </a:rPr>
                        <a:t>Ergot : </a:t>
                      </a:r>
                      <a:r>
                        <a:rPr lang="fr-CA" sz="1100" noProof="0" dirty="0" smtClean="0">
                          <a:solidFill>
                            <a:srgbClr val="002060"/>
                          </a:solidFill>
                        </a:rPr>
                        <a:t>Ergotamine</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b="1" kern="1200" noProof="0" dirty="0" smtClean="0">
                          <a:solidFill>
                            <a:srgbClr val="002060"/>
                          </a:solidFill>
                          <a:latin typeface="+mn-lt"/>
                          <a:ea typeface="+mn-ea"/>
                          <a:cs typeface="+mn-cs"/>
                        </a:rPr>
                        <a:t>Non </a:t>
                      </a:r>
                      <a:r>
                        <a:rPr lang="fr-CA" sz="1100" kern="1200" noProof="0" dirty="0" smtClean="0">
                          <a:solidFill>
                            <a:srgbClr val="002060"/>
                          </a:solidFill>
                          <a:latin typeface="+mn-lt"/>
                          <a:ea typeface="+mn-ea"/>
                          <a:cs typeface="+mn-cs"/>
                        </a:rPr>
                        <a:t>recommandé</a:t>
                      </a:r>
                      <a:r>
                        <a:rPr lang="fr-CA" sz="1100" kern="1200" baseline="0" noProof="0" dirty="0" smtClean="0">
                          <a:solidFill>
                            <a:srgbClr val="002060"/>
                          </a:solidFill>
                          <a:latin typeface="+mn-lt"/>
                          <a:ea typeface="+mn-ea"/>
                          <a:cs typeface="+mn-cs"/>
                        </a:rPr>
                        <a:t> pour une utilisation régulière</a:t>
                      </a:r>
                      <a:endParaRPr lang="fr-CA" sz="1100" noProof="0" dirty="0">
                        <a:solidFill>
                          <a:srgbClr val="002060"/>
                        </a:solidFill>
                      </a:endParaRPr>
                    </a:p>
                  </a:txBody>
                  <a:tcPr marL="91446" marR="91446" marT="45723" marB="45723" anchor="ctr"/>
                </a:tc>
                <a:tc hMerge="1">
                  <a:txBody>
                    <a:bodyPr/>
                    <a:lstStyle/>
                    <a:p>
                      <a:endParaRPr lang="en-CA"/>
                    </a:p>
                  </a:txBody>
                  <a:tcPr/>
                </a:tc>
              </a:tr>
              <a:tr h="2745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00" b="1" noProof="0" smtClean="0">
                          <a:solidFill>
                            <a:srgbClr val="002060"/>
                          </a:solidFill>
                        </a:rPr>
                        <a:t>AINS n.s.</a:t>
                      </a:r>
                      <a:r>
                        <a:rPr lang="fr-CA" sz="1100" b="1" baseline="0" noProof="0" smtClean="0">
                          <a:solidFill>
                            <a:srgbClr val="002060"/>
                          </a:solidFill>
                        </a:rPr>
                        <a:t> </a:t>
                      </a:r>
                      <a:r>
                        <a:rPr lang="fr-CA" sz="1100" b="1" noProof="0" smtClean="0">
                          <a:solidFill>
                            <a:srgbClr val="002060"/>
                          </a:solidFill>
                        </a:rPr>
                        <a:t>: </a:t>
                      </a:r>
                      <a:r>
                        <a:rPr lang="fr-CA" sz="1100" noProof="0" smtClean="0">
                          <a:solidFill>
                            <a:srgbClr val="002060"/>
                          </a:solidFill>
                        </a:rPr>
                        <a:t>Phénazone</a:t>
                      </a:r>
                      <a:endParaRPr lang="fr-CA" sz="1100" noProof="0">
                        <a:solidFill>
                          <a:srgbClr val="002060"/>
                        </a:solidFill>
                      </a:endParaRPr>
                    </a:p>
                  </a:txBody>
                  <a:tcPr marL="91446" marR="91446" marT="45723" marB="45723" anchor="ctr"/>
                </a:tc>
                <a:tc hMerge="1">
                  <a:txBody>
                    <a:bodyPr/>
                    <a:lstStyle/>
                    <a:p>
                      <a:endParaRPr lang="en-CA"/>
                    </a:p>
                  </a:txBody>
                  <a:tcPr/>
                </a:tc>
              </a:tr>
              <a:tr h="715543">
                <a:tc>
                  <a:txBody>
                    <a:bodyPr/>
                    <a:lstStyle/>
                    <a:p>
                      <a:r>
                        <a:rPr lang="fr-CA" sz="1100" b="1" noProof="0" smtClean="0">
                          <a:solidFill>
                            <a:srgbClr val="002060"/>
                          </a:solidFill>
                        </a:rPr>
                        <a:t>Opioïdes</a:t>
                      </a:r>
                    </a:p>
                    <a:p>
                      <a:pPr marL="88900" indent="0"/>
                      <a:r>
                        <a:rPr lang="fr-CA" sz="1100" noProof="0" smtClean="0">
                          <a:solidFill>
                            <a:srgbClr val="002060"/>
                          </a:solidFill>
                        </a:rPr>
                        <a:t>Butorphanol IM</a:t>
                      </a:r>
                    </a:p>
                    <a:p>
                      <a:pPr marL="88900" indent="0"/>
                      <a:r>
                        <a:rPr lang="fr-CA" sz="1100" noProof="0" smtClean="0">
                          <a:solidFill>
                            <a:srgbClr val="002060"/>
                          </a:solidFill>
                        </a:rPr>
                        <a:t>Codéine</a:t>
                      </a:r>
                    </a:p>
                    <a:p>
                      <a:pPr marL="88900" indent="0"/>
                      <a:r>
                        <a:rPr lang="fr-CA" sz="1100" noProof="0" smtClean="0">
                          <a:solidFill>
                            <a:srgbClr val="002060"/>
                          </a:solidFill>
                        </a:rPr>
                        <a:t>Mépéridine</a:t>
                      </a:r>
                      <a:r>
                        <a:rPr lang="fr-CA" sz="1100" baseline="0" noProof="0" smtClean="0">
                          <a:solidFill>
                            <a:srgbClr val="002060"/>
                          </a:solidFill>
                        </a:rPr>
                        <a:t> IM</a:t>
                      </a:r>
                    </a:p>
                  </a:txBody>
                  <a:tcPr marL="91446" marR="91446" marT="45723" marB="45723">
                    <a:lnB w="12700" cap="flat" cmpd="sng" algn="ctr">
                      <a:noFill/>
                      <a:prstDash val="solid"/>
                      <a:round/>
                      <a:headEnd type="none" w="med" len="med"/>
                      <a:tailEnd type="none" w="med" len="med"/>
                    </a:lnB>
                  </a:tcPr>
                </a:tc>
                <a:tc>
                  <a:txBody>
                    <a:bodyPr/>
                    <a:lstStyle/>
                    <a:p>
                      <a:pPr marL="88900" indent="0"/>
                      <a:endParaRPr lang="fr-CA" sz="1100" baseline="0" noProof="0" smtClean="0">
                        <a:solidFill>
                          <a:srgbClr val="002060"/>
                        </a:solidFill>
                      </a:endParaRPr>
                    </a:p>
                    <a:p>
                      <a:pPr marL="88900" indent="0"/>
                      <a:r>
                        <a:rPr lang="fr-CA" sz="1100" baseline="0" noProof="0" smtClean="0">
                          <a:solidFill>
                            <a:srgbClr val="002060"/>
                          </a:solidFill>
                        </a:rPr>
                        <a:t>Méthadone IM</a:t>
                      </a:r>
                    </a:p>
                    <a:p>
                      <a:pPr marL="88900" indent="0"/>
                      <a:r>
                        <a:rPr lang="fr-CA" sz="1100" baseline="0" noProof="0" smtClean="0">
                          <a:solidFill>
                            <a:srgbClr val="002060"/>
                          </a:solidFill>
                        </a:rPr>
                        <a:t>Tramadol IV</a:t>
                      </a:r>
                      <a:endParaRPr lang="fr-CA" sz="1100" noProof="0" smtClean="0">
                        <a:solidFill>
                          <a:srgbClr val="002060"/>
                        </a:solidFill>
                      </a:endParaRPr>
                    </a:p>
                    <a:p>
                      <a:pPr marL="88900" indent="0"/>
                      <a:endParaRPr lang="fr-CA" sz="1100" noProof="0" smtClean="0">
                        <a:solidFill>
                          <a:srgbClr val="002060"/>
                        </a:solidFill>
                      </a:endParaRPr>
                    </a:p>
                  </a:txBody>
                  <a:tcPr marL="91446" marR="91446" marT="45723" marB="45723">
                    <a:lnB w="12700" cap="flat" cmpd="sng" algn="ctr">
                      <a:noFill/>
                      <a:prstDash val="solid"/>
                      <a:round/>
                      <a:headEnd type="none" w="med" len="med"/>
                      <a:tailEnd type="none" w="med" len="med"/>
                    </a:lnB>
                  </a:tcPr>
                </a:tc>
              </a:tr>
              <a:tr h="400707">
                <a:tc gridSpan="2">
                  <a:txBody>
                    <a:bodyPr/>
                    <a:lstStyle/>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kern="1200" noProof="0" dirty="0" smtClean="0">
                          <a:solidFill>
                            <a:srgbClr val="002060"/>
                          </a:solidFill>
                          <a:latin typeface="+mn-lt"/>
                          <a:ea typeface="+mn-ea"/>
                          <a:cs typeface="+mn-cs"/>
                        </a:rPr>
                        <a:t>Il est vivement recommandé d’</a:t>
                      </a:r>
                      <a:r>
                        <a:rPr lang="fr-CA" sz="1100" b="1" kern="1200" baseline="0" noProof="0" dirty="0" smtClean="0">
                          <a:solidFill>
                            <a:srgbClr val="002060"/>
                          </a:solidFill>
                          <a:latin typeface="+mn-lt"/>
                          <a:ea typeface="+mn-ea"/>
                          <a:cs typeface="+mn-cs"/>
                        </a:rPr>
                        <a:t>éviter</a:t>
                      </a:r>
                      <a:r>
                        <a:rPr lang="fr-CA" sz="1100" kern="1200" baseline="0" noProof="0" dirty="0" smtClean="0">
                          <a:solidFill>
                            <a:srgbClr val="002060"/>
                          </a:solidFill>
                          <a:latin typeface="+mn-lt"/>
                          <a:ea typeface="+mn-ea"/>
                          <a:cs typeface="+mn-cs"/>
                        </a:rPr>
                        <a:t> l’utilisation de </a:t>
                      </a:r>
                      <a:r>
                        <a:rPr lang="fr-CA" sz="1100" kern="1200" baseline="0" noProof="0" dirty="0" err="1" smtClean="0">
                          <a:solidFill>
                            <a:srgbClr val="002060"/>
                          </a:solidFill>
                          <a:latin typeface="+mn-lt"/>
                          <a:ea typeface="+mn-ea"/>
                          <a:cs typeface="+mn-cs"/>
                        </a:rPr>
                        <a:t>butorphanol</a:t>
                      </a:r>
                      <a:r>
                        <a:rPr lang="fr-CA" sz="1100" kern="1200" baseline="0" noProof="0" dirty="0" smtClean="0">
                          <a:solidFill>
                            <a:srgbClr val="002060"/>
                          </a:solidFill>
                          <a:latin typeface="+mn-lt"/>
                          <a:ea typeface="+mn-ea"/>
                          <a:cs typeface="+mn-cs"/>
                        </a:rPr>
                        <a:t> et d’opioïdes</a:t>
                      </a:r>
                      <a:endParaRPr lang="fr-CA" sz="1100" noProof="0" dirty="0" smtClean="0">
                        <a:solidFill>
                          <a:srgbClr val="002060"/>
                        </a:solidFill>
                      </a:endParaRPr>
                    </a:p>
                  </a:txBody>
                  <a:tcPr marL="91446" marR="91446" marT="45723" marB="45723">
                    <a:lnT w="12700" cap="flat" cmpd="sng" algn="ctr">
                      <a:noFill/>
                      <a:prstDash val="solid"/>
                      <a:round/>
                      <a:headEnd type="none" w="med" len="med"/>
                      <a:tailEnd type="none" w="med" len="med"/>
                    </a:lnT>
                    <a:solidFill>
                      <a:srgbClr val="E7EBF6"/>
                    </a:solidFill>
                  </a:tcPr>
                </a:tc>
                <a:tc hMerge="1">
                  <a:txBody>
                    <a:bodyPr/>
                    <a:lstStyle/>
                    <a:p>
                      <a:pPr marL="88900" indent="0"/>
                      <a:endParaRPr lang="en-CA" sz="1200" dirty="0" smtClean="0">
                        <a:solidFill>
                          <a:srgbClr val="002060"/>
                        </a:solidFill>
                      </a:endParaRPr>
                    </a:p>
                  </a:txBody>
                  <a:tcPr/>
                </a:tc>
              </a:tr>
              <a:tr h="243288">
                <a:tc gridSpan="2">
                  <a:txBody>
                    <a:bodyPr/>
                    <a:lstStyle/>
                    <a:p>
                      <a:r>
                        <a:rPr lang="fr-CA" sz="1100" b="1" noProof="0" smtClean="0">
                          <a:solidFill>
                            <a:srgbClr val="002060"/>
                          </a:solidFill>
                        </a:rPr>
                        <a:t>Stéroïde </a:t>
                      </a:r>
                      <a:r>
                        <a:rPr lang="fr-CA" sz="1100" b="1" baseline="0" noProof="0" smtClean="0">
                          <a:solidFill>
                            <a:srgbClr val="002060"/>
                          </a:solidFill>
                        </a:rPr>
                        <a:t>: </a:t>
                      </a:r>
                      <a:r>
                        <a:rPr lang="fr-CA" sz="1100" noProof="0" smtClean="0">
                          <a:solidFill>
                            <a:srgbClr val="002060"/>
                          </a:solidFill>
                        </a:rPr>
                        <a:t>Dexamethasone IV</a:t>
                      </a:r>
                      <a:endParaRPr lang="fr-CA" sz="1100" noProof="0">
                        <a:solidFill>
                          <a:srgbClr val="002060"/>
                        </a:solidFill>
                      </a:endParaRPr>
                    </a:p>
                  </a:txBody>
                  <a:tcPr marL="91446" marR="91446" marT="45723" marB="45723" anchor="ctr">
                    <a:solidFill>
                      <a:srgbClr val="CCD5ED"/>
                    </a:solidFill>
                  </a:tcPr>
                </a:tc>
                <a:tc hMerge="1">
                  <a:txBody>
                    <a:bodyPr/>
                    <a:lstStyle/>
                    <a:p>
                      <a:endParaRPr lang="en-CA"/>
                    </a:p>
                  </a:txBody>
                  <a:tcPr/>
                </a:tc>
              </a:tr>
              <a:tr h="1030380">
                <a:tc gridSpan="2">
                  <a:txBody>
                    <a:bodyPr/>
                    <a:lstStyle/>
                    <a:p>
                      <a:r>
                        <a:rPr lang="fr-CA" sz="1100" b="1" noProof="0" smtClean="0">
                          <a:solidFill>
                            <a:srgbClr val="002060"/>
                          </a:solidFill>
                        </a:rPr>
                        <a:t>Autres </a:t>
                      </a:r>
                    </a:p>
                    <a:p>
                      <a:pPr marL="88900" marR="0" indent="0" algn="l" defTabSz="914400" rtl="0" eaLnBrk="1" fontAlgn="auto" latinLnBrk="0" hangingPunct="1">
                        <a:lnSpc>
                          <a:spcPct val="100000"/>
                        </a:lnSpc>
                        <a:spcBef>
                          <a:spcPts val="0"/>
                        </a:spcBef>
                        <a:spcAft>
                          <a:spcPts val="0"/>
                        </a:spcAft>
                        <a:buClrTx/>
                        <a:buSzTx/>
                        <a:buFontTx/>
                        <a:buNone/>
                        <a:tabLst/>
                        <a:defRPr/>
                      </a:pPr>
                      <a:r>
                        <a:rPr lang="fr-CA" sz="1100" noProof="0" smtClean="0">
                          <a:solidFill>
                            <a:srgbClr val="002060"/>
                          </a:solidFill>
                        </a:rPr>
                        <a:t>Lidocaïne en vaporisateur nasal</a:t>
                      </a:r>
                    </a:p>
                    <a:p>
                      <a:pPr marL="88900" indent="0"/>
                      <a:r>
                        <a:rPr lang="fr-CA" sz="1100" noProof="0" smtClean="0">
                          <a:solidFill>
                            <a:srgbClr val="002060"/>
                          </a:solidFill>
                        </a:rPr>
                        <a:t>Butalbital</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smtClean="0">
                          <a:solidFill>
                            <a:srgbClr val="002060"/>
                          </a:solidFill>
                        </a:rPr>
                        <a:t>Il</a:t>
                      </a:r>
                      <a:r>
                        <a:rPr lang="fr-CA" sz="1100" baseline="0" noProof="0" smtClean="0">
                          <a:solidFill>
                            <a:srgbClr val="002060"/>
                          </a:solidFill>
                        </a:rPr>
                        <a:t> est v</a:t>
                      </a:r>
                      <a:r>
                        <a:rPr lang="fr-CA" sz="1100" noProof="0" smtClean="0">
                          <a:solidFill>
                            <a:srgbClr val="002060"/>
                          </a:solidFill>
                        </a:rPr>
                        <a:t>ivement</a:t>
                      </a:r>
                      <a:r>
                        <a:rPr lang="fr-CA" sz="1100" baseline="0" noProof="0" smtClean="0">
                          <a:solidFill>
                            <a:srgbClr val="002060"/>
                          </a:solidFill>
                        </a:rPr>
                        <a:t> recommandé d’</a:t>
                      </a:r>
                      <a:r>
                        <a:rPr lang="fr-CA" sz="1100" b="1" noProof="0" smtClean="0">
                          <a:solidFill>
                            <a:srgbClr val="002060"/>
                          </a:solidFill>
                        </a:rPr>
                        <a:t>éviter</a:t>
                      </a:r>
                      <a:r>
                        <a:rPr lang="fr-CA" sz="1100" noProof="0" smtClean="0">
                          <a:solidFill>
                            <a:srgbClr val="002060"/>
                          </a:solidFill>
                        </a:rPr>
                        <a:t> l’utilisation de médicaments contenant du</a:t>
                      </a:r>
                      <a:r>
                        <a:rPr lang="fr-CA" sz="1100" kern="1200" noProof="0" smtClean="0">
                          <a:solidFill>
                            <a:srgbClr val="002060"/>
                          </a:solidFill>
                          <a:latin typeface="+mn-lt"/>
                          <a:ea typeface="+mn-ea"/>
                          <a:cs typeface="+mn-cs"/>
                        </a:rPr>
                        <a:t> butalbital</a:t>
                      </a:r>
                      <a:endParaRPr lang="fr-CA" sz="1100" noProof="0" smtClean="0">
                        <a:solidFill>
                          <a:srgbClr val="002060"/>
                        </a:solidFill>
                      </a:endParaRPr>
                    </a:p>
                  </a:txBody>
                  <a:tcPr marL="91446" marR="91446" marT="45723" marB="45723" anchor="ctr">
                    <a:solidFill>
                      <a:srgbClr val="E7EBF6"/>
                    </a:solidFill>
                  </a:tcPr>
                </a:tc>
                <a:tc hMerge="1">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002060"/>
                        </a:solidFill>
                      </a:endParaRPr>
                    </a:p>
                  </a:txBody>
                  <a:tcPr anchor="ctr">
                    <a:solidFill>
                      <a:srgbClr val="E7EBF6"/>
                    </a:solidFill>
                  </a:tcPr>
                </a:tc>
              </a:tr>
              <a:tr h="1030380">
                <a:tc gridSpan="2">
                  <a:txBody>
                    <a:bodyPr/>
                    <a:lstStyle/>
                    <a:p>
                      <a:r>
                        <a:rPr lang="fr-CA" sz="1100" b="1" noProof="0" dirty="0" smtClean="0">
                          <a:solidFill>
                            <a:srgbClr val="002060"/>
                          </a:solidFill>
                        </a:rPr>
                        <a:t>Combinaisons</a:t>
                      </a:r>
                    </a:p>
                    <a:p>
                      <a:pPr marL="88900" indent="0"/>
                      <a:r>
                        <a:rPr lang="fr-CA" sz="1100" noProof="0" dirty="0" err="1" smtClean="0">
                          <a:solidFill>
                            <a:srgbClr val="002060"/>
                          </a:solidFill>
                        </a:rPr>
                        <a:t>Butalbital</a:t>
                      </a:r>
                      <a:r>
                        <a:rPr lang="fr-CA" sz="1100" noProof="0" dirty="0" smtClean="0">
                          <a:solidFill>
                            <a:srgbClr val="002060"/>
                          </a:solidFill>
                        </a:rPr>
                        <a:t>/</a:t>
                      </a:r>
                      <a:r>
                        <a:rPr lang="fr-CA" sz="1100" noProof="0" dirty="0" err="1" smtClean="0">
                          <a:solidFill>
                            <a:srgbClr val="002060"/>
                          </a:solidFill>
                        </a:rPr>
                        <a:t>acétaminophène</a:t>
                      </a:r>
                      <a:r>
                        <a:rPr lang="fr-CA" sz="1100" noProof="0" dirty="0" smtClean="0">
                          <a:solidFill>
                            <a:srgbClr val="002060"/>
                          </a:solidFill>
                        </a:rPr>
                        <a:t>/caféine/codéine</a:t>
                      </a:r>
                    </a:p>
                    <a:p>
                      <a:pPr marL="88900" indent="0"/>
                      <a:r>
                        <a:rPr lang="fr-CA" sz="1100" noProof="0" dirty="0" err="1" smtClean="0">
                          <a:solidFill>
                            <a:srgbClr val="002060"/>
                          </a:solidFill>
                        </a:rPr>
                        <a:t>Butalbital</a:t>
                      </a:r>
                      <a:r>
                        <a:rPr lang="fr-CA" sz="1100" noProof="0" dirty="0" smtClean="0">
                          <a:solidFill>
                            <a:srgbClr val="002060"/>
                          </a:solidFill>
                        </a:rPr>
                        <a:t>/</a:t>
                      </a:r>
                      <a:r>
                        <a:rPr lang="fr-CA" sz="1100" noProof="0" dirty="0" err="1" smtClean="0">
                          <a:solidFill>
                            <a:srgbClr val="002060"/>
                          </a:solidFill>
                        </a:rPr>
                        <a:t>acétaminophène</a:t>
                      </a:r>
                      <a:r>
                        <a:rPr lang="fr-CA" sz="1100" noProof="0" dirty="0" smtClean="0">
                          <a:solidFill>
                            <a:srgbClr val="002060"/>
                          </a:solidFill>
                        </a:rPr>
                        <a:t>/caféine</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noProof="0" dirty="0" smtClean="0">
                          <a:solidFill>
                            <a:srgbClr val="002060"/>
                          </a:solidFill>
                        </a:rPr>
                        <a:t>Il</a:t>
                      </a:r>
                      <a:r>
                        <a:rPr lang="fr-CA" sz="1100" baseline="0" noProof="0" dirty="0" smtClean="0">
                          <a:solidFill>
                            <a:srgbClr val="002060"/>
                          </a:solidFill>
                        </a:rPr>
                        <a:t> est v</a:t>
                      </a:r>
                      <a:r>
                        <a:rPr lang="fr-CA" sz="1100" noProof="0" dirty="0" smtClean="0">
                          <a:solidFill>
                            <a:srgbClr val="002060"/>
                          </a:solidFill>
                        </a:rPr>
                        <a:t>ivement</a:t>
                      </a:r>
                      <a:r>
                        <a:rPr lang="fr-CA" sz="1100" baseline="0" noProof="0" dirty="0" smtClean="0">
                          <a:solidFill>
                            <a:srgbClr val="002060"/>
                          </a:solidFill>
                        </a:rPr>
                        <a:t> recommandé d’</a:t>
                      </a:r>
                      <a:r>
                        <a:rPr lang="fr-CA" sz="1100" b="1" noProof="0" dirty="0" smtClean="0">
                          <a:solidFill>
                            <a:srgbClr val="002060"/>
                          </a:solidFill>
                        </a:rPr>
                        <a:t>éviter</a:t>
                      </a:r>
                      <a:r>
                        <a:rPr lang="fr-CA" sz="1100" noProof="0" dirty="0" smtClean="0">
                          <a:solidFill>
                            <a:srgbClr val="002060"/>
                          </a:solidFill>
                        </a:rPr>
                        <a:t> l’utilisation de médicaments  au </a:t>
                      </a:r>
                      <a:r>
                        <a:rPr lang="fr-CA" sz="1100" kern="1200" baseline="0" noProof="0" dirty="0" err="1" smtClean="0">
                          <a:solidFill>
                            <a:srgbClr val="002060"/>
                          </a:solidFill>
                          <a:latin typeface="+mn-lt"/>
                          <a:ea typeface="+mn-ea"/>
                          <a:cs typeface="+mn-cs"/>
                        </a:rPr>
                        <a:t>butorphanol</a:t>
                      </a:r>
                      <a:r>
                        <a:rPr lang="fr-CA" sz="1100" kern="1200" baseline="0" noProof="0" dirty="0" smtClean="0">
                          <a:solidFill>
                            <a:srgbClr val="002060"/>
                          </a:solidFill>
                          <a:latin typeface="+mn-lt"/>
                          <a:ea typeface="+mn-ea"/>
                          <a:cs typeface="+mn-cs"/>
                        </a:rPr>
                        <a:t> et aux opioïdes</a:t>
                      </a:r>
                      <a:endParaRPr lang="fr-CA" sz="1100" noProof="0" dirty="0" smtClean="0">
                        <a:solidFill>
                          <a:srgbClr val="002060"/>
                        </a:solidFill>
                      </a:endParaRPr>
                    </a:p>
                  </a:txBody>
                  <a:tcPr marL="91446" marR="91446" marT="45723" marB="45723" anchor="ctr">
                    <a:solidFill>
                      <a:srgbClr val="CCD5ED"/>
                    </a:solidFill>
                  </a:tcPr>
                </a:tc>
                <a:tc hMerge="1">
                  <a:txBody>
                    <a:bodyPr/>
                    <a:lstStyle/>
                    <a:p>
                      <a:endParaRPr lang="en-CA"/>
                    </a:p>
                  </a:txBody>
                  <a:tcPr/>
                </a:tc>
              </a:tr>
            </a:tbl>
          </a:graphicData>
        </a:graphic>
      </p:graphicFrame>
    </p:spTree>
    <p:extLst>
      <p:ext uri="{BB962C8B-B14F-4D97-AF65-F5344CB8AC3E}">
        <p14:creationId xmlns:p14="http://schemas.microsoft.com/office/powerpoint/2010/main" val="3461357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Traitement aigu de la migraine pendant la grossesse</a:t>
            </a:r>
            <a:endParaRPr lang="fr-CA"/>
          </a:p>
        </p:txBody>
      </p:sp>
      <p:sp>
        <p:nvSpPr>
          <p:cNvPr id="93187" name="Rectangle 2"/>
          <p:cNvSpPr>
            <a:spLocks noChangeArrowheads="1"/>
          </p:cNvSpPr>
          <p:nvPr/>
        </p:nvSpPr>
        <p:spPr bwMode="auto">
          <a:xfrm>
            <a:off x="-12700" y="6611938"/>
            <a:ext cx="4572000" cy="246062"/>
          </a:xfrm>
          <a:prstGeom prst="rect">
            <a:avLst/>
          </a:prstGeom>
          <a:noFill/>
          <a:ln w="9525">
            <a:noFill/>
            <a:miter lim="800000"/>
            <a:headEnd/>
            <a:tailEnd/>
          </a:ln>
        </p:spPr>
        <p:txBody>
          <a:bodyPr>
            <a:spAutoFit/>
          </a:bodyPr>
          <a:lstStyle/>
          <a:p>
            <a:r>
              <a:rPr lang="fr-CA" altLang="en-US" sz="1000" smtClean="0">
                <a:solidFill>
                  <a:srgbClr val="002060"/>
                </a:solidFill>
              </a:rPr>
              <a:t>MacGregor A. </a:t>
            </a:r>
            <a:r>
              <a:rPr lang="fr-CA" altLang="en-US" sz="1000" i="1" smtClean="0">
                <a:solidFill>
                  <a:srgbClr val="002060"/>
                </a:solidFill>
              </a:rPr>
              <a:t>Progress Neurol Psychiatry</a:t>
            </a:r>
            <a:r>
              <a:rPr lang="fr-CA" altLang="en-US" sz="1000" smtClean="0">
                <a:solidFill>
                  <a:srgbClr val="002060"/>
                </a:solidFill>
              </a:rPr>
              <a:t>. 2009;13:21-24.</a:t>
            </a:r>
            <a:endParaRPr lang="fr-CA" altLang="en-US" sz="1000">
              <a:solidFill>
                <a:srgbClr val="002060"/>
              </a:solidFill>
            </a:endParaRPr>
          </a:p>
        </p:txBody>
      </p:sp>
      <p:sp>
        <p:nvSpPr>
          <p:cNvPr id="93188" name="TextBox 1"/>
          <p:cNvSpPr txBox="1">
            <a:spLocks noChangeArrowheads="1"/>
          </p:cNvSpPr>
          <p:nvPr/>
        </p:nvSpPr>
        <p:spPr bwMode="auto">
          <a:xfrm>
            <a:off x="409575" y="1677988"/>
            <a:ext cx="8280400" cy="3477875"/>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2000" dirty="0" smtClean="0">
                <a:solidFill>
                  <a:srgbClr val="002060"/>
                </a:solidFill>
              </a:rPr>
              <a:t>Les approches non pharmacologiques (relaxation, rétroaction biologique,</a:t>
            </a:r>
            <a:br>
              <a:rPr lang="fr-CA" altLang="fr-FR" sz="2000" dirty="0" smtClean="0">
                <a:solidFill>
                  <a:srgbClr val="002060"/>
                </a:solidFill>
              </a:rPr>
            </a:br>
            <a:r>
              <a:rPr lang="fr-CA" altLang="fr-FR" sz="2000" dirty="0" smtClean="0">
                <a:solidFill>
                  <a:srgbClr val="002060"/>
                </a:solidFill>
              </a:rPr>
              <a:t>physiothérapie) sont sans danger et peuvent être efficaces</a:t>
            </a:r>
          </a:p>
          <a:p>
            <a:pPr marL="285750" indent="-285750">
              <a:spcAft>
                <a:spcPts val="600"/>
              </a:spcAft>
              <a:buFont typeface="Arial" charset="0"/>
              <a:buChar char="•"/>
            </a:pPr>
            <a:r>
              <a:rPr lang="fr-CA" altLang="fr-FR" sz="2000" dirty="0" smtClean="0">
                <a:solidFill>
                  <a:srgbClr val="002060"/>
                </a:solidFill>
              </a:rPr>
              <a:t>L’</a:t>
            </a:r>
            <a:r>
              <a:rPr lang="fr-CA" altLang="fr-FR" sz="2000" dirty="0" err="1" smtClean="0">
                <a:solidFill>
                  <a:srgbClr val="002060"/>
                </a:solidFill>
              </a:rPr>
              <a:t>acétaminophène</a:t>
            </a:r>
            <a:r>
              <a:rPr lang="fr-CA" altLang="fr-FR" sz="2000" dirty="0" smtClean="0">
                <a:solidFill>
                  <a:srgbClr val="002060"/>
                </a:solidFill>
              </a:rPr>
              <a:t> (paracétamol) est le médicament indiqué                                pour la douleur légère à modérée pendant la grossesse</a:t>
            </a:r>
          </a:p>
          <a:p>
            <a:pPr marL="285750" indent="-285750">
              <a:spcAft>
                <a:spcPts val="600"/>
              </a:spcAft>
              <a:buFont typeface="Arial" charset="0"/>
              <a:buChar char="•"/>
            </a:pPr>
            <a:r>
              <a:rPr lang="fr-CA" altLang="fr-FR" sz="2000" dirty="0" smtClean="0">
                <a:solidFill>
                  <a:srgbClr val="002060"/>
                </a:solidFill>
              </a:rPr>
              <a:t>L’acide acétylsalicylique (</a:t>
            </a:r>
            <a:r>
              <a:rPr lang="fr-CA" altLang="fr-FR" sz="2000" dirty="0" err="1" smtClean="0">
                <a:solidFill>
                  <a:srgbClr val="002060"/>
                </a:solidFill>
              </a:rPr>
              <a:t>Aspirin</a:t>
            </a:r>
            <a:r>
              <a:rPr lang="fr-CA" altLang="fr-FR" sz="2000" dirty="0" smtClean="0">
                <a:solidFill>
                  <a:srgbClr val="002060"/>
                </a:solidFill>
              </a:rPr>
              <a:t>®) est sans danger pendant                                   les premier et deuxième trimestres, mais doit être évité à                                           l’approche du terme</a:t>
            </a:r>
          </a:p>
          <a:p>
            <a:pPr marL="285750" indent="-285750">
              <a:spcAft>
                <a:spcPts val="600"/>
              </a:spcAft>
              <a:buFont typeface="Arial" charset="0"/>
              <a:buChar char="•"/>
            </a:pPr>
            <a:r>
              <a:rPr lang="fr-CA" altLang="fr-FR" sz="2000" dirty="0" smtClean="0">
                <a:solidFill>
                  <a:srgbClr val="002060"/>
                </a:solidFill>
              </a:rPr>
              <a:t>Si aucun autre traitement n’est efficace, le </a:t>
            </a:r>
            <a:r>
              <a:rPr lang="fr-CA" altLang="fr-FR" sz="2000" dirty="0" err="1" smtClean="0">
                <a:solidFill>
                  <a:srgbClr val="002060"/>
                </a:solidFill>
              </a:rPr>
              <a:t>sumatriptan</a:t>
            </a:r>
            <a:r>
              <a:rPr lang="fr-CA" altLang="fr-FR" sz="2000" dirty="0" smtClean="0">
                <a:solidFill>
                  <a:srgbClr val="002060"/>
                </a:solidFill>
              </a:rPr>
              <a:t> est le                          </a:t>
            </a:r>
            <a:r>
              <a:rPr lang="fr-CA" altLang="fr-FR" sz="2000" dirty="0" err="1" smtClean="0">
                <a:solidFill>
                  <a:srgbClr val="002060"/>
                </a:solidFill>
              </a:rPr>
              <a:t>triptan</a:t>
            </a:r>
            <a:r>
              <a:rPr lang="fr-CA" altLang="fr-FR" sz="2000" dirty="0" smtClean="0">
                <a:solidFill>
                  <a:srgbClr val="002060"/>
                </a:solidFill>
              </a:rPr>
              <a:t> indiqué</a:t>
            </a:r>
          </a:p>
          <a:p>
            <a:pPr marL="285750" indent="-285750">
              <a:spcAft>
                <a:spcPts val="600"/>
              </a:spcAft>
              <a:buFont typeface="Arial" charset="0"/>
              <a:buChar char="•"/>
            </a:pPr>
            <a:r>
              <a:rPr lang="fr-CA" altLang="fr-FR" sz="2000" dirty="0" smtClean="0">
                <a:solidFill>
                  <a:srgbClr val="002060"/>
                </a:solidFill>
              </a:rPr>
              <a:t>Les antiémétiques (</a:t>
            </a:r>
            <a:r>
              <a:rPr lang="fr-CA" altLang="fr-FR" sz="2000" dirty="0" err="1" smtClean="0">
                <a:solidFill>
                  <a:srgbClr val="002060"/>
                </a:solidFill>
              </a:rPr>
              <a:t>dompéridone</a:t>
            </a:r>
            <a:r>
              <a:rPr lang="fr-CA" altLang="fr-FR" sz="2000" dirty="0" smtClean="0">
                <a:solidFill>
                  <a:srgbClr val="002060"/>
                </a:solidFill>
              </a:rPr>
              <a:t>, </a:t>
            </a:r>
            <a:r>
              <a:rPr lang="fr-CA" altLang="fr-FR" sz="2000" dirty="0" err="1" smtClean="0">
                <a:solidFill>
                  <a:srgbClr val="002060"/>
                </a:solidFill>
              </a:rPr>
              <a:t>métoclopramide</a:t>
            </a:r>
            <a:r>
              <a:rPr lang="fr-CA" altLang="fr-FR" sz="2000" dirty="0" smtClean="0">
                <a:solidFill>
                  <a:srgbClr val="002060"/>
                </a:solidFill>
              </a:rPr>
              <a:t>) peuvent être utilisés</a:t>
            </a:r>
            <a:endParaRPr lang="fr-CA" altLang="fr-FR" sz="2000" dirty="0">
              <a:solidFill>
                <a:srgbClr val="002060"/>
              </a:solidFill>
            </a:endParaRPr>
          </a:p>
        </p:txBody>
      </p:sp>
      <p:sp>
        <p:nvSpPr>
          <p:cNvPr id="5" name="Rounded Rectangle 4"/>
          <p:cNvSpPr/>
          <p:nvPr/>
        </p:nvSpPr>
        <p:spPr>
          <a:xfrm>
            <a:off x="899592" y="5301208"/>
            <a:ext cx="7286625" cy="71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smtClean="0"/>
              <a:t>L’ergotamine et la dihydroergotamine sont contre-indiquées pendant la grossesse</a:t>
            </a:r>
            <a:endParaRPr lang="fr-CA" b="1"/>
          </a:p>
        </p:txBody>
      </p:sp>
      <p:pic>
        <p:nvPicPr>
          <p:cNvPr id="72706" name="Picture 2"/>
          <p:cNvPicPr>
            <a:picLocks noChangeAspect="1" noChangeArrowheads="1"/>
          </p:cNvPicPr>
          <p:nvPr/>
        </p:nvPicPr>
        <p:blipFill>
          <a:blip r:embed="rId3" cstate="print"/>
          <a:srcRect/>
          <a:stretch>
            <a:fillRect/>
          </a:stretch>
        </p:blipFill>
        <p:spPr bwMode="auto">
          <a:xfrm>
            <a:off x="7014038" y="2060848"/>
            <a:ext cx="1907487"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25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47675" y="254000"/>
            <a:ext cx="8229600" cy="1143000"/>
          </a:xfrm>
        </p:spPr>
        <p:txBody>
          <a:bodyPr>
            <a:normAutofit fontScale="90000"/>
          </a:bodyPr>
          <a:lstStyle/>
          <a:p>
            <a:r>
              <a:rPr lang="fr-CA" altLang="en-US" smtClean="0"/>
              <a:t>Prophylaxie anti-migraine pendant la grossesse</a:t>
            </a:r>
          </a:p>
        </p:txBody>
      </p:sp>
      <p:sp>
        <p:nvSpPr>
          <p:cNvPr id="94211" name="Rectangle 2"/>
          <p:cNvSpPr>
            <a:spLocks noChangeArrowheads="1"/>
          </p:cNvSpPr>
          <p:nvPr/>
        </p:nvSpPr>
        <p:spPr bwMode="auto">
          <a:xfrm>
            <a:off x="-12700" y="6611938"/>
            <a:ext cx="6097588" cy="246062"/>
          </a:xfrm>
          <a:prstGeom prst="rect">
            <a:avLst/>
          </a:prstGeom>
          <a:noFill/>
          <a:ln w="9525">
            <a:noFill/>
            <a:miter lim="800000"/>
            <a:headEnd/>
            <a:tailEnd/>
          </a:ln>
        </p:spPr>
        <p:txBody>
          <a:bodyPr>
            <a:spAutoFit/>
          </a:bodyPr>
          <a:lstStyle/>
          <a:p>
            <a:r>
              <a:rPr lang="fr-CA" altLang="en-US" sz="1000" smtClean="0">
                <a:solidFill>
                  <a:srgbClr val="002060"/>
                </a:solidFill>
              </a:rPr>
              <a:t>Cassina M </a:t>
            </a:r>
            <a:r>
              <a:rPr lang="fr-CA" altLang="en-US" sz="1000" i="1" smtClean="0">
                <a:solidFill>
                  <a:srgbClr val="002060"/>
                </a:solidFill>
              </a:rPr>
              <a:t>et al. Expert Opin Drug Saf. </a:t>
            </a:r>
            <a:r>
              <a:rPr lang="fr-CA" altLang="en-US" sz="1000" smtClean="0">
                <a:solidFill>
                  <a:srgbClr val="002060"/>
                </a:solidFill>
              </a:rPr>
              <a:t>2010;9:937-48; MacGregor A. </a:t>
            </a:r>
            <a:r>
              <a:rPr lang="fr-CA" altLang="en-US" sz="1000" i="1" smtClean="0">
                <a:solidFill>
                  <a:srgbClr val="002060"/>
                </a:solidFill>
              </a:rPr>
              <a:t>Progress Neurol Psychiatry</a:t>
            </a:r>
            <a:r>
              <a:rPr lang="fr-CA" altLang="en-US" sz="1000" smtClean="0">
                <a:solidFill>
                  <a:srgbClr val="002060"/>
                </a:solidFill>
              </a:rPr>
              <a:t>. 2009;13:21-24.</a:t>
            </a:r>
            <a:endParaRPr lang="fr-CA" altLang="en-US" sz="1000">
              <a:solidFill>
                <a:srgbClr val="002060"/>
              </a:solidFill>
            </a:endParaRPr>
          </a:p>
        </p:txBody>
      </p:sp>
      <p:sp>
        <p:nvSpPr>
          <p:cNvPr id="94212" name="TextBox 1"/>
          <p:cNvSpPr txBox="1">
            <a:spLocks noChangeArrowheads="1"/>
          </p:cNvSpPr>
          <p:nvPr/>
        </p:nvSpPr>
        <p:spPr bwMode="auto">
          <a:xfrm>
            <a:off x="409575" y="1677988"/>
            <a:ext cx="8280400" cy="4349909"/>
          </a:xfrm>
          <a:prstGeom prst="rect">
            <a:avLst/>
          </a:prstGeom>
          <a:noFill/>
          <a:ln w="9525">
            <a:noFill/>
            <a:miter lim="800000"/>
            <a:headEnd/>
            <a:tailEnd/>
          </a:ln>
        </p:spPr>
        <p:txBody>
          <a:bodyPr>
            <a:spAutoFit/>
          </a:bodyPr>
          <a:lstStyle/>
          <a:p>
            <a:pPr marL="285750" indent="-285750">
              <a:spcAft>
                <a:spcPts val="400"/>
              </a:spcAft>
              <a:buFont typeface="Arial" charset="0"/>
              <a:buChar char="•"/>
            </a:pPr>
            <a:r>
              <a:rPr lang="fr-CA" altLang="fr-FR" sz="2000" dirty="0" smtClean="0">
                <a:solidFill>
                  <a:srgbClr val="002060"/>
                </a:solidFill>
              </a:rPr>
              <a:t>Les approches non pharmacologiques (relaxation, rétroaction biologique,</a:t>
            </a:r>
            <a:br>
              <a:rPr lang="fr-CA" altLang="fr-FR" sz="2000" dirty="0" smtClean="0">
                <a:solidFill>
                  <a:srgbClr val="002060"/>
                </a:solidFill>
              </a:rPr>
            </a:br>
            <a:r>
              <a:rPr lang="fr-CA" altLang="fr-FR" sz="2000" dirty="0" smtClean="0">
                <a:solidFill>
                  <a:srgbClr val="002060"/>
                </a:solidFill>
              </a:rPr>
              <a:t>physiothérapie) sont sans danger et peuvent être efficaces</a:t>
            </a:r>
          </a:p>
          <a:p>
            <a:pPr marL="285750" indent="-285750">
              <a:spcAft>
                <a:spcPts val="400"/>
              </a:spcAft>
              <a:buFont typeface="Arial" charset="0"/>
              <a:buChar char="•"/>
            </a:pPr>
            <a:r>
              <a:rPr lang="fr-CA" altLang="fr-FR" sz="2000" dirty="0" smtClean="0">
                <a:solidFill>
                  <a:srgbClr val="002060"/>
                </a:solidFill>
              </a:rPr>
              <a:t>Utiliser une prophylaxie anti-migraine lorsque les patientes                                 ont eu ≥ 3 crises graves prolongées au cours d’un mois, en                                            cas d’incapacité, d’absence de réaction au traitement                                   symptomatique ou de complications probables</a:t>
            </a:r>
          </a:p>
          <a:p>
            <a:pPr marL="285750" indent="-285750">
              <a:spcAft>
                <a:spcPts val="400"/>
              </a:spcAft>
              <a:buFont typeface="Arial" charset="0"/>
              <a:buChar char="•"/>
            </a:pPr>
            <a:r>
              <a:rPr lang="fr-CA" altLang="fr-FR" sz="2000" dirty="0" smtClean="0">
                <a:solidFill>
                  <a:srgbClr val="002060"/>
                </a:solidFill>
              </a:rPr>
              <a:t>La dose efficace la plus faible de </a:t>
            </a:r>
            <a:r>
              <a:rPr lang="fr-CA" altLang="fr-FR" sz="2000" dirty="0" err="1" smtClean="0">
                <a:solidFill>
                  <a:srgbClr val="002060"/>
                </a:solidFill>
              </a:rPr>
              <a:t>propranolol</a:t>
            </a:r>
            <a:r>
              <a:rPr lang="fr-CA" altLang="fr-FR" sz="2000" dirty="0" smtClean="0">
                <a:solidFill>
                  <a:srgbClr val="002060"/>
                </a:solidFill>
              </a:rPr>
              <a:t> (10 à 20 mg                                    deux fois par jour) est le traitement indiqué</a:t>
            </a:r>
          </a:p>
          <a:p>
            <a:pPr marL="742950" lvl="1" indent="-285750">
              <a:spcAft>
                <a:spcPts val="400"/>
              </a:spcAft>
              <a:buFont typeface="Arial" charset="0"/>
              <a:buChar char="–"/>
            </a:pPr>
            <a:r>
              <a:rPr lang="fr-CA" altLang="fr-FR" sz="2000" dirty="0" smtClean="0">
                <a:solidFill>
                  <a:srgbClr val="002060"/>
                </a:solidFill>
              </a:rPr>
              <a:t>En cas d’utilisation de </a:t>
            </a:r>
            <a:r>
              <a:rPr lang="fr-CA" altLang="fr-FR" sz="2000" dirty="0" err="1" smtClean="0">
                <a:solidFill>
                  <a:srgbClr val="002060"/>
                </a:solidFill>
              </a:rPr>
              <a:t>bêta-bloquants</a:t>
            </a:r>
            <a:r>
              <a:rPr lang="fr-CA" altLang="fr-FR" sz="2000" dirty="0" smtClean="0">
                <a:solidFill>
                  <a:srgbClr val="002060"/>
                </a:solidFill>
              </a:rPr>
              <a:t> au troisième trimestre, le traitement doit être interrompu deux à trois jours avant l’accouchement</a:t>
            </a:r>
          </a:p>
          <a:p>
            <a:pPr marL="285750" indent="-285750">
              <a:spcAft>
                <a:spcPts val="400"/>
              </a:spcAft>
              <a:buFont typeface="Arial" charset="0"/>
              <a:buChar char="•"/>
            </a:pPr>
            <a:r>
              <a:rPr lang="fr-CA" altLang="fr-FR" sz="2000" dirty="0" smtClean="0">
                <a:solidFill>
                  <a:srgbClr val="002060"/>
                </a:solidFill>
              </a:rPr>
              <a:t>L’</a:t>
            </a:r>
            <a:r>
              <a:rPr lang="fr-CA" altLang="fr-FR" sz="2000" dirty="0" err="1" smtClean="0">
                <a:solidFill>
                  <a:srgbClr val="002060"/>
                </a:solidFill>
              </a:rPr>
              <a:t>amitriptyline</a:t>
            </a:r>
            <a:r>
              <a:rPr lang="fr-CA" altLang="fr-FR" sz="2000" dirty="0" smtClean="0">
                <a:solidFill>
                  <a:srgbClr val="002060"/>
                </a:solidFill>
              </a:rPr>
              <a:t> à faible dose (10 à 25 mg par jour) est une option</a:t>
            </a:r>
          </a:p>
          <a:p>
            <a:pPr marL="285750" indent="-285750">
              <a:spcAft>
                <a:spcPts val="400"/>
              </a:spcAft>
              <a:buFont typeface="Arial" charset="0"/>
              <a:buChar char="•"/>
            </a:pPr>
            <a:endParaRPr lang="fr-CA" altLang="fr-FR" sz="2000" dirty="0">
              <a:solidFill>
                <a:srgbClr val="002060"/>
              </a:solidFill>
            </a:endParaRPr>
          </a:p>
        </p:txBody>
      </p:sp>
      <p:sp>
        <p:nvSpPr>
          <p:cNvPr id="5" name="Rounded Rectangle 4"/>
          <p:cNvSpPr/>
          <p:nvPr/>
        </p:nvSpPr>
        <p:spPr>
          <a:xfrm>
            <a:off x="899592" y="5733256"/>
            <a:ext cx="777398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b="1" smtClean="0"/>
              <a:t>Le valproate sodique, le topiramate et le méthysergide sont contre-indiqués pendant la grossesse</a:t>
            </a:r>
            <a:endParaRPr lang="fr-CA" b="1"/>
          </a:p>
        </p:txBody>
      </p:sp>
      <p:pic>
        <p:nvPicPr>
          <p:cNvPr id="7" name="Picture 2"/>
          <p:cNvPicPr>
            <a:picLocks noChangeAspect="1" noChangeArrowheads="1"/>
          </p:cNvPicPr>
          <p:nvPr/>
        </p:nvPicPr>
        <p:blipFill>
          <a:blip r:embed="rId3" cstate="print"/>
          <a:srcRect/>
          <a:stretch>
            <a:fillRect/>
          </a:stretch>
        </p:blipFill>
        <p:spPr bwMode="auto">
          <a:xfrm>
            <a:off x="7092951" y="2044823"/>
            <a:ext cx="1799530" cy="2073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3287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47675" y="254000"/>
            <a:ext cx="8229600" cy="1143000"/>
          </a:xfrm>
        </p:spPr>
        <p:txBody>
          <a:bodyPr/>
          <a:lstStyle/>
          <a:p>
            <a:r>
              <a:rPr lang="fr-CA" altLang="en-US" smtClean="0"/>
              <a:t>Migraine pédiatrique</a:t>
            </a:r>
          </a:p>
        </p:txBody>
      </p:sp>
      <p:pic>
        <p:nvPicPr>
          <p:cNvPr id="73730" name="Picture 2"/>
          <p:cNvPicPr>
            <a:picLocks noChangeAspect="1" noChangeArrowheads="1"/>
          </p:cNvPicPr>
          <p:nvPr/>
        </p:nvPicPr>
        <p:blipFill>
          <a:blip r:embed="rId3" cstate="print"/>
          <a:srcRect/>
          <a:stretch>
            <a:fillRect/>
          </a:stretch>
        </p:blipFill>
        <p:spPr bwMode="auto">
          <a:xfrm>
            <a:off x="6876256" y="1556792"/>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6" name="TextBox 1"/>
          <p:cNvSpPr txBox="1">
            <a:spLocks noChangeArrowheads="1"/>
          </p:cNvSpPr>
          <p:nvPr/>
        </p:nvSpPr>
        <p:spPr bwMode="auto">
          <a:xfrm>
            <a:off x="409575" y="1677988"/>
            <a:ext cx="8280400" cy="3323987"/>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2000" dirty="0" smtClean="0">
                <a:solidFill>
                  <a:srgbClr val="002060"/>
                </a:solidFill>
              </a:rPr>
              <a:t>Les migraines sont courantes chez les enfants</a:t>
            </a:r>
          </a:p>
          <a:p>
            <a:pPr marL="285750" indent="-285750">
              <a:spcAft>
                <a:spcPts val="600"/>
              </a:spcAft>
              <a:buFont typeface="Arial" charset="0"/>
              <a:buChar char="•"/>
            </a:pPr>
            <a:r>
              <a:rPr lang="fr-CA" altLang="fr-FR" sz="2000" dirty="0" smtClean="0">
                <a:solidFill>
                  <a:srgbClr val="002060"/>
                </a:solidFill>
              </a:rPr>
              <a:t>Leur fréquence augmente avec l’âge</a:t>
            </a:r>
          </a:p>
          <a:p>
            <a:pPr marL="285750" indent="-285750">
              <a:spcAft>
                <a:spcPts val="600"/>
              </a:spcAft>
              <a:buFont typeface="Arial" charset="0"/>
              <a:buChar char="•"/>
            </a:pPr>
            <a:r>
              <a:rPr lang="fr-CA" altLang="fr-FR" sz="2000" dirty="0" smtClean="0">
                <a:solidFill>
                  <a:srgbClr val="002060"/>
                </a:solidFill>
              </a:rPr>
              <a:t>Environ 6 % des adolescents souffrent de migraines</a:t>
            </a:r>
          </a:p>
          <a:p>
            <a:pPr marL="285750" indent="-285750">
              <a:spcAft>
                <a:spcPts val="600"/>
              </a:spcAft>
              <a:buFont typeface="Arial" charset="0"/>
              <a:buChar char="•"/>
            </a:pPr>
            <a:r>
              <a:rPr lang="fr-CA" altLang="fr-FR" sz="2000" dirty="0" smtClean="0">
                <a:solidFill>
                  <a:srgbClr val="002060"/>
                </a:solidFill>
              </a:rPr>
              <a:t>Âge moyen au début : filles = 10,9 ans; garçons = 7,2 ans</a:t>
            </a:r>
          </a:p>
          <a:p>
            <a:pPr marL="285750" indent="-285750">
              <a:spcAft>
                <a:spcPts val="600"/>
              </a:spcAft>
              <a:buFont typeface="Arial" charset="0"/>
              <a:buChar char="•"/>
            </a:pPr>
            <a:r>
              <a:rPr lang="fr-CA" altLang="fr-FR" sz="2000" dirty="0" smtClean="0">
                <a:solidFill>
                  <a:srgbClr val="002060"/>
                </a:solidFill>
              </a:rPr>
              <a:t>Le diagnostic est difficile car les symptômes peuvent varier considérablement pendant l’enfance</a:t>
            </a:r>
          </a:p>
          <a:p>
            <a:pPr marL="285750" indent="-285750">
              <a:spcAft>
                <a:spcPts val="600"/>
              </a:spcAft>
              <a:buFont typeface="Arial" charset="0"/>
              <a:buChar char="•"/>
            </a:pPr>
            <a:r>
              <a:rPr lang="fr-CA" altLang="fr-FR" sz="2000" dirty="0" smtClean="0">
                <a:solidFill>
                  <a:srgbClr val="002060"/>
                </a:solidFill>
              </a:rPr>
              <a:t>Tous les adolescents ne souffriront pas de céphalées toute leur vie</a:t>
            </a:r>
          </a:p>
          <a:p>
            <a:pPr marL="742950" lvl="1" indent="-285750">
              <a:spcAft>
                <a:spcPts val="600"/>
              </a:spcAft>
              <a:buFont typeface="Arial" charset="0"/>
              <a:buChar char="–"/>
            </a:pPr>
            <a:r>
              <a:rPr lang="fr-CA" altLang="fr-FR" sz="2000" dirty="0" smtClean="0">
                <a:solidFill>
                  <a:srgbClr val="002060"/>
                </a:solidFill>
              </a:rPr>
              <a:t>Jusqu’à 70 % souffriront d’une forme de migraines persistantes ou épisodiques</a:t>
            </a:r>
            <a:endParaRPr lang="fr-CA" altLang="fr-FR" sz="2000" dirty="0">
              <a:solidFill>
                <a:srgbClr val="002060"/>
              </a:solidFill>
            </a:endParaRPr>
          </a:p>
        </p:txBody>
      </p:sp>
      <p:sp>
        <p:nvSpPr>
          <p:cNvPr id="95237" name="Rectangle 2"/>
          <p:cNvSpPr>
            <a:spLocks noChangeArrowheads="1"/>
          </p:cNvSpPr>
          <p:nvPr/>
        </p:nvSpPr>
        <p:spPr bwMode="auto">
          <a:xfrm>
            <a:off x="0" y="6381750"/>
            <a:ext cx="9144000" cy="400050"/>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Lewis D </a:t>
            </a:r>
            <a:r>
              <a:rPr lang="fr-CA" altLang="en-US" sz="1000" i="1" smtClean="0">
                <a:solidFill>
                  <a:srgbClr val="002060"/>
                </a:solidFill>
              </a:rPr>
              <a:t>et al. Neurology</a:t>
            </a:r>
            <a:r>
              <a:rPr lang="fr-CA" altLang="en-US" sz="1000" smtClean="0">
                <a:solidFill>
                  <a:srgbClr val="002060"/>
                </a:solidFill>
              </a:rPr>
              <a:t>. 2004;63:2215-24; Winner P. Pediatric and Adolescent Migraine. Disponible à : </a:t>
            </a:r>
            <a:r>
              <a:rPr lang="fr-CA" altLang="en-US" sz="1000" smtClean="0">
                <a:solidFill>
                  <a:srgbClr val="002060"/>
                </a:solidFill>
                <a:hlinkClick r:id="rId4"/>
              </a:rPr>
              <a:t>http://www.americanheadachesociety.org/assets/1/7/Paul_Winner_-_pediatric_and_Adolescent_Migraine.pdf</a:t>
            </a:r>
            <a:r>
              <a:rPr lang="fr-CA" altLang="en-US" sz="1000" smtClean="0">
                <a:solidFill>
                  <a:srgbClr val="002060"/>
                </a:solidFill>
              </a:rPr>
              <a:t>. Accès le 31 mars 2015.</a:t>
            </a:r>
            <a:endParaRPr lang="fr-CA" altLang="en-US" sz="1000">
              <a:solidFill>
                <a:srgbClr val="002060"/>
              </a:solidFill>
            </a:endParaRPr>
          </a:p>
        </p:txBody>
      </p:sp>
    </p:spTree>
    <p:extLst>
      <p:ext uri="{BB962C8B-B14F-4D97-AF65-F5344CB8AC3E}">
        <p14:creationId xmlns:p14="http://schemas.microsoft.com/office/powerpoint/2010/main" val="5029375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Caractéristiques-clés du diagnostic de la migraine pédiatrique</a:t>
            </a:r>
            <a:endParaRPr lang="fr-CA"/>
          </a:p>
        </p:txBody>
      </p:sp>
      <p:pic>
        <p:nvPicPr>
          <p:cNvPr id="73730" name="Picture 2"/>
          <p:cNvPicPr>
            <a:picLocks noChangeAspect="1" noChangeArrowheads="1"/>
          </p:cNvPicPr>
          <p:nvPr/>
        </p:nvPicPr>
        <p:blipFill>
          <a:blip r:embed="rId3" cstate="print"/>
          <a:srcRect/>
          <a:stretch>
            <a:fillRect/>
          </a:stretch>
        </p:blipFill>
        <p:spPr bwMode="auto">
          <a:xfrm>
            <a:off x="6818313" y="1677988"/>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0" name="TextBox 1"/>
          <p:cNvSpPr txBox="1">
            <a:spLocks noChangeArrowheads="1"/>
          </p:cNvSpPr>
          <p:nvPr/>
        </p:nvSpPr>
        <p:spPr bwMode="auto">
          <a:xfrm>
            <a:off x="409575" y="1677988"/>
            <a:ext cx="8280400" cy="4632037"/>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2000" dirty="0" smtClean="0">
                <a:solidFill>
                  <a:srgbClr val="002060"/>
                </a:solidFill>
              </a:rPr>
              <a:t>La durée tend à être plus courte que chez les adultes</a:t>
            </a:r>
          </a:p>
          <a:p>
            <a:pPr marL="285750" indent="-285750">
              <a:spcAft>
                <a:spcPts val="600"/>
              </a:spcAft>
              <a:buFont typeface="Arial" charset="0"/>
              <a:buChar char="•"/>
            </a:pPr>
            <a:r>
              <a:rPr lang="fr-CA" altLang="fr-FR" sz="2000" dirty="0" smtClean="0">
                <a:solidFill>
                  <a:srgbClr val="002060"/>
                </a:solidFill>
              </a:rPr>
              <a:t>Elle peut durer entre 1 heure et 72 heures</a:t>
            </a:r>
          </a:p>
          <a:p>
            <a:pPr marL="285750" indent="-285750">
              <a:spcAft>
                <a:spcPts val="600"/>
              </a:spcAft>
              <a:buFont typeface="Arial" charset="0"/>
              <a:buChar char="•"/>
            </a:pPr>
            <a:r>
              <a:rPr lang="fr-CA" altLang="fr-FR" sz="2000" dirty="0" smtClean="0">
                <a:solidFill>
                  <a:srgbClr val="002060"/>
                </a:solidFill>
              </a:rPr>
              <a:t>Douleur souvent </a:t>
            </a:r>
            <a:r>
              <a:rPr lang="fr-CA" altLang="fr-FR" sz="2000" dirty="0" err="1" smtClean="0">
                <a:solidFill>
                  <a:srgbClr val="002060"/>
                </a:solidFill>
              </a:rPr>
              <a:t>bifrontale</a:t>
            </a:r>
            <a:r>
              <a:rPr lang="fr-CA" altLang="fr-FR" sz="2000" dirty="0" smtClean="0">
                <a:solidFill>
                  <a:srgbClr val="002060"/>
                </a:solidFill>
              </a:rPr>
              <a:t> ou bitemporale plutôt                                   qu’unilatérale</a:t>
            </a:r>
          </a:p>
          <a:p>
            <a:pPr marL="285750" indent="-285750">
              <a:spcAft>
                <a:spcPts val="600"/>
              </a:spcAft>
              <a:buFont typeface="Arial" charset="0"/>
              <a:buChar char="•"/>
            </a:pPr>
            <a:r>
              <a:rPr lang="fr-CA" altLang="fr-FR" sz="2000" dirty="0" smtClean="0">
                <a:solidFill>
                  <a:srgbClr val="002060"/>
                </a:solidFill>
              </a:rPr>
              <a:t>Les enfants ont souvent des difficultés à décrire la douleur                    lancinante ou les niveaux de gravité</a:t>
            </a:r>
          </a:p>
          <a:p>
            <a:pPr marL="285750" indent="-285750">
              <a:spcAft>
                <a:spcPts val="600"/>
              </a:spcAft>
              <a:buFont typeface="Arial" charset="0"/>
              <a:buChar char="•"/>
            </a:pPr>
            <a:r>
              <a:rPr lang="fr-CA" altLang="fr-FR" sz="2000" dirty="0" smtClean="0">
                <a:solidFill>
                  <a:srgbClr val="002060"/>
                </a:solidFill>
              </a:rPr>
              <a:t>L’utilisation d’une échelle de la douleur faciale ou numérique peut être utile</a:t>
            </a:r>
          </a:p>
          <a:p>
            <a:pPr marL="285750" indent="-285750">
              <a:spcAft>
                <a:spcPts val="600"/>
              </a:spcAft>
              <a:buFont typeface="Arial" charset="0"/>
              <a:buChar char="•"/>
            </a:pPr>
            <a:r>
              <a:rPr lang="fr-CA" altLang="fr-FR" sz="2000" dirty="0" smtClean="0">
                <a:solidFill>
                  <a:srgbClr val="002060"/>
                </a:solidFill>
              </a:rPr>
              <a:t>Les enfants ont souvent des difficultés à décrire les symptômes</a:t>
            </a:r>
          </a:p>
          <a:p>
            <a:pPr marL="742950" lvl="1" indent="-285750">
              <a:spcAft>
                <a:spcPts val="600"/>
              </a:spcAft>
              <a:buFont typeface="Arial" charset="0"/>
              <a:buChar char="–"/>
            </a:pPr>
            <a:r>
              <a:rPr lang="fr-CA" altLang="fr-FR" sz="2000" dirty="0" smtClean="0">
                <a:solidFill>
                  <a:srgbClr val="002060"/>
                </a:solidFill>
              </a:rPr>
              <a:t>Les symptômes doivent souvent être déduits du comportement de l’enfant</a:t>
            </a:r>
          </a:p>
          <a:p>
            <a:pPr marL="285750" indent="-285750">
              <a:spcAft>
                <a:spcPts val="600"/>
              </a:spcAft>
              <a:buFont typeface="Arial" charset="0"/>
              <a:buChar char="•"/>
            </a:pPr>
            <a:r>
              <a:rPr lang="fr-CA" altLang="fr-FR" sz="2000" dirty="0" smtClean="0">
                <a:solidFill>
                  <a:srgbClr val="002060"/>
                </a:solidFill>
              </a:rPr>
              <a:t>Prendre en compte les symptômes associés (difficulté à réfléchir, fatigue, étourdissements)</a:t>
            </a:r>
            <a:endParaRPr lang="fr-CA" altLang="fr-FR" sz="2000" dirty="0">
              <a:solidFill>
                <a:srgbClr val="002060"/>
              </a:solidFill>
            </a:endParaRPr>
          </a:p>
        </p:txBody>
      </p:sp>
      <p:sp>
        <p:nvSpPr>
          <p:cNvPr id="96261" name="Rectangle 2"/>
          <p:cNvSpPr>
            <a:spLocks noChangeArrowheads="1"/>
          </p:cNvSpPr>
          <p:nvPr/>
        </p:nvSpPr>
        <p:spPr bwMode="auto">
          <a:xfrm>
            <a:off x="0" y="6503988"/>
            <a:ext cx="9144000" cy="400050"/>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Winner P. Pediatric and Adolescent Migraine. Disponible à : </a:t>
            </a:r>
            <a:r>
              <a:rPr lang="fr-CA" altLang="en-US" sz="1000" smtClean="0">
                <a:solidFill>
                  <a:srgbClr val="002060"/>
                </a:solidFill>
                <a:hlinkClick r:id="rId4"/>
              </a:rPr>
              <a:t>http://www.americanheadachesociety.org/assets/1/7/Paul_Winner_-_pediatric_and_Adolescent_Migraine.pdf</a:t>
            </a:r>
            <a:r>
              <a:rPr lang="fr-CA" altLang="en-US" sz="1000" smtClean="0">
                <a:solidFill>
                  <a:srgbClr val="002060"/>
                </a:solidFill>
              </a:rPr>
              <a:t>. Accès le 31 mars 2015.</a:t>
            </a:r>
            <a:endParaRPr lang="fr-CA" altLang="en-US" sz="1000">
              <a:solidFill>
                <a:srgbClr val="002060"/>
              </a:solidFill>
            </a:endParaRPr>
          </a:p>
        </p:txBody>
      </p:sp>
    </p:spTree>
    <p:extLst>
      <p:ext uri="{BB962C8B-B14F-4D97-AF65-F5344CB8AC3E}">
        <p14:creationId xmlns:p14="http://schemas.microsoft.com/office/powerpoint/2010/main" val="2290276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Signaux d'alarme du diagnostic de la migraine pédiatrique</a:t>
            </a:r>
            <a:endParaRPr lang="fr-CA"/>
          </a:p>
        </p:txBody>
      </p:sp>
      <p:pic>
        <p:nvPicPr>
          <p:cNvPr id="73730" name="Picture 2"/>
          <p:cNvPicPr>
            <a:picLocks noChangeAspect="1" noChangeArrowheads="1"/>
          </p:cNvPicPr>
          <p:nvPr/>
        </p:nvPicPr>
        <p:blipFill>
          <a:blip r:embed="rId3" cstate="print"/>
          <a:srcRect/>
          <a:stretch>
            <a:fillRect/>
          </a:stretch>
        </p:blipFill>
        <p:spPr bwMode="auto">
          <a:xfrm>
            <a:off x="6818313" y="1677988"/>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4" name="TextBox 1"/>
          <p:cNvSpPr txBox="1">
            <a:spLocks noChangeArrowheads="1"/>
          </p:cNvSpPr>
          <p:nvPr/>
        </p:nvSpPr>
        <p:spPr bwMode="auto">
          <a:xfrm>
            <a:off x="409575" y="1677988"/>
            <a:ext cx="8280400" cy="4247317"/>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fr-CA" altLang="fr-FR" sz="2000" dirty="0" smtClean="0">
                <a:solidFill>
                  <a:srgbClr val="002060"/>
                </a:solidFill>
              </a:rPr>
              <a:t>Augmentation de la fréquence et/ou de la gravité sur                                            plusieurs semaines (&lt; 4 mois) chez un enfant &lt; 12 ans</a:t>
            </a:r>
          </a:p>
          <a:p>
            <a:pPr marL="742950" lvl="1" indent="-285750">
              <a:spcAft>
                <a:spcPts val="600"/>
              </a:spcAft>
              <a:buFont typeface="Arial" charset="0"/>
              <a:buChar char="–"/>
            </a:pPr>
            <a:r>
              <a:rPr lang="fr-CA" altLang="fr-FR" sz="2000" dirty="0" smtClean="0">
                <a:solidFill>
                  <a:srgbClr val="002060"/>
                </a:solidFill>
              </a:rPr>
              <a:t>Encore plus importante chez les enfants &lt; 7 ans</a:t>
            </a:r>
          </a:p>
          <a:p>
            <a:pPr marL="285750" indent="-285750">
              <a:spcAft>
                <a:spcPts val="600"/>
              </a:spcAft>
              <a:buFont typeface="Arial" charset="0"/>
              <a:buChar char="•"/>
            </a:pPr>
            <a:r>
              <a:rPr lang="fr-CA" altLang="fr-FR" sz="2000" dirty="0" smtClean="0">
                <a:solidFill>
                  <a:srgbClr val="002060"/>
                </a:solidFill>
              </a:rPr>
              <a:t>Modification de la fréquence et de la gravité du schéma                                   des céphalées chez les jeunes enfants</a:t>
            </a:r>
          </a:p>
          <a:p>
            <a:pPr marL="285750" indent="-285750">
              <a:spcAft>
                <a:spcPts val="600"/>
              </a:spcAft>
              <a:buFont typeface="Arial" charset="0"/>
              <a:buChar char="•"/>
            </a:pPr>
            <a:r>
              <a:rPr lang="fr-CA" altLang="fr-FR" sz="2000" dirty="0" smtClean="0">
                <a:solidFill>
                  <a:srgbClr val="002060"/>
                </a:solidFill>
              </a:rPr>
              <a:t>La fièvre n’est pas un composant associé à la migraine à n’importe </a:t>
            </a:r>
            <a:r>
              <a:rPr lang="fr-CA" altLang="fr-FR" sz="2000" smtClean="0">
                <a:solidFill>
                  <a:srgbClr val="002060"/>
                </a:solidFill>
              </a:rPr>
              <a:t>quel stage  </a:t>
            </a:r>
            <a:r>
              <a:rPr lang="fr-CA" altLang="fr-FR" sz="2000" dirty="0" smtClean="0">
                <a:solidFill>
                  <a:srgbClr val="002060"/>
                </a:solidFill>
              </a:rPr>
              <a:t>– en particulier chez les enfants</a:t>
            </a:r>
          </a:p>
          <a:p>
            <a:pPr marL="285750" indent="-285750">
              <a:spcAft>
                <a:spcPts val="600"/>
              </a:spcAft>
              <a:buFont typeface="Arial" charset="0"/>
              <a:buChar char="•"/>
            </a:pPr>
            <a:r>
              <a:rPr lang="fr-CA" altLang="fr-FR" sz="2000" dirty="0" smtClean="0">
                <a:solidFill>
                  <a:srgbClr val="002060"/>
                </a:solidFill>
              </a:rPr>
              <a:t>Céphalées accompagnées de crises</a:t>
            </a:r>
          </a:p>
          <a:p>
            <a:pPr marL="285750" indent="-285750">
              <a:spcAft>
                <a:spcPts val="600"/>
              </a:spcAft>
              <a:buFont typeface="Arial" charset="0"/>
              <a:buChar char="•"/>
            </a:pPr>
            <a:r>
              <a:rPr lang="fr-CA" altLang="fr-FR" sz="2000" dirty="0" smtClean="0">
                <a:solidFill>
                  <a:srgbClr val="002060"/>
                </a:solidFill>
              </a:rPr>
              <a:t>Le sensorium peut être altéré dans le cas de certaines migraines mais ce n’est pas la norme</a:t>
            </a:r>
          </a:p>
          <a:p>
            <a:pPr marL="742950" lvl="1" indent="-285750">
              <a:spcAft>
                <a:spcPts val="600"/>
              </a:spcAft>
              <a:buFont typeface="Arial" charset="0"/>
              <a:buChar char="–"/>
            </a:pPr>
            <a:r>
              <a:rPr lang="fr-CA" altLang="fr-FR" sz="2000" dirty="0" smtClean="0">
                <a:solidFill>
                  <a:srgbClr val="002060"/>
                </a:solidFill>
              </a:rPr>
              <a:t>Besoin d’attention pour déterminer une évaluation et une intervention appropriées</a:t>
            </a:r>
            <a:endParaRPr lang="fr-CA" altLang="fr-FR" sz="2000" dirty="0">
              <a:solidFill>
                <a:srgbClr val="002060"/>
              </a:solidFill>
            </a:endParaRPr>
          </a:p>
        </p:txBody>
      </p:sp>
      <p:sp>
        <p:nvSpPr>
          <p:cNvPr id="97285" name="Rectangle 2"/>
          <p:cNvSpPr>
            <a:spLocks noChangeArrowheads="1"/>
          </p:cNvSpPr>
          <p:nvPr/>
        </p:nvSpPr>
        <p:spPr bwMode="auto">
          <a:xfrm>
            <a:off x="0" y="6453188"/>
            <a:ext cx="9144000" cy="400050"/>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Winner P. Pediatric and Adolescent Migraine. Disponible à : </a:t>
            </a:r>
            <a:r>
              <a:rPr lang="fr-CA" altLang="en-US" sz="1000" smtClean="0">
                <a:solidFill>
                  <a:srgbClr val="002060"/>
                </a:solidFill>
                <a:hlinkClick r:id="rId4"/>
              </a:rPr>
              <a:t>http://www.americanheadachesociety.org/assets/1/7/Paul_Winner_-_pediatric_and_Adolescent_Migraine.pdf</a:t>
            </a:r>
            <a:r>
              <a:rPr lang="fr-CA" altLang="en-US" sz="1000" smtClean="0">
                <a:solidFill>
                  <a:srgbClr val="002060"/>
                </a:solidFill>
              </a:rPr>
              <a:t>. Accès le 31 mars 2015.</a:t>
            </a:r>
            <a:endParaRPr lang="fr-CA" altLang="en-US" sz="1000">
              <a:solidFill>
                <a:srgbClr val="002060"/>
              </a:solidFill>
            </a:endParaRPr>
          </a:p>
        </p:txBody>
      </p:sp>
      <p:pic>
        <p:nvPicPr>
          <p:cNvPr id="6" name="Picture 5"/>
          <p:cNvPicPr>
            <a:picLocks noChangeAspect="1"/>
          </p:cNvPicPr>
          <p:nvPr/>
        </p:nvPicPr>
        <p:blipFill>
          <a:blip r:embed="rId5" cstate="print"/>
          <a:srcRect/>
          <a:stretch>
            <a:fillRect/>
          </a:stretch>
        </p:blipFill>
        <p:spPr bwMode="auto">
          <a:xfrm>
            <a:off x="409575" y="188913"/>
            <a:ext cx="876300" cy="1104900"/>
          </a:xfrm>
          <a:prstGeom prst="rect">
            <a:avLst/>
          </a:prstGeom>
          <a:noFill/>
          <a:ln>
            <a:noFill/>
          </a:ln>
          <a:effectLst>
            <a:outerShdw blurRad="762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3898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r-CA" smtClean="0"/>
              <a:t>Pharmacothérapies pour la migraine pédiatrique et adolescente</a:t>
            </a:r>
            <a:endParaRPr lang="fr-CA"/>
          </a:p>
        </p:txBody>
      </p:sp>
      <p:sp>
        <p:nvSpPr>
          <p:cNvPr id="98307" name="Content Placeholder 2"/>
          <p:cNvSpPr>
            <a:spLocks noGrp="1"/>
          </p:cNvSpPr>
          <p:nvPr>
            <p:ph idx="1"/>
          </p:nvPr>
        </p:nvSpPr>
        <p:spPr/>
        <p:txBody>
          <a:bodyPr/>
          <a:lstStyle/>
          <a:p>
            <a:r>
              <a:rPr lang="fr-CA" altLang="en-US" sz="1900" dirty="0" smtClean="0"/>
              <a:t>Des traitements aigus doivent être utilisés dès qu’il est clair que la céphalée est une migraine</a:t>
            </a:r>
          </a:p>
          <a:p>
            <a:pPr lvl="1"/>
            <a:r>
              <a:rPr lang="fr-CA" altLang="en-US" sz="1900" dirty="0" smtClean="0"/>
              <a:t>L’ibuprofène et le </a:t>
            </a:r>
            <a:r>
              <a:rPr lang="fr-CA" altLang="en-US" sz="1900" dirty="0" err="1" smtClean="0"/>
              <a:t>sumatriptan</a:t>
            </a:r>
            <a:r>
              <a:rPr lang="fr-CA" altLang="en-US" sz="1900" dirty="0" smtClean="0"/>
              <a:t> en vaporisateur nasal sont efficaces</a:t>
            </a:r>
          </a:p>
          <a:p>
            <a:pPr lvl="1"/>
            <a:r>
              <a:rPr lang="fr-CA" altLang="en-US" sz="1900" dirty="0" smtClean="0"/>
              <a:t>L’acétaminophène est probablement efficace</a:t>
            </a:r>
          </a:p>
          <a:p>
            <a:r>
              <a:rPr lang="fr-CA" altLang="en-US" sz="1900" dirty="0" smtClean="0"/>
              <a:t>L’</a:t>
            </a:r>
            <a:r>
              <a:rPr lang="fr-CA" altLang="en-US" sz="1900" dirty="0" err="1" smtClean="0"/>
              <a:t>almotriptan</a:t>
            </a:r>
            <a:r>
              <a:rPr lang="fr-CA" altLang="en-US" sz="1900" dirty="0" smtClean="0"/>
              <a:t> est le seul </a:t>
            </a:r>
            <a:r>
              <a:rPr lang="fr-CA" altLang="en-US" sz="1900" dirty="0" err="1" smtClean="0"/>
              <a:t>triptan</a:t>
            </a:r>
            <a:r>
              <a:rPr lang="fr-CA" altLang="en-US" sz="1900" dirty="0" smtClean="0"/>
              <a:t> actuellement approuvé par la FDA pour le traitement de la migraine chez les patients ≥ 12 ans</a:t>
            </a:r>
          </a:p>
          <a:p>
            <a:r>
              <a:rPr lang="fr-CA" altLang="en-US" sz="1900" dirty="0" smtClean="0"/>
              <a:t>Les analgésiques ou médicaments aigus ne doivent pas être utilisés plus de 2 fois par semaine, à moins que le patient ne soit sous surveillance médicale</a:t>
            </a:r>
          </a:p>
          <a:p>
            <a:r>
              <a:rPr lang="fr-CA" altLang="en-US" sz="1900" dirty="0" smtClean="0"/>
              <a:t>Une supplémentation en magnésium, en riboflavine et en coenzyme Q10 peut être utile</a:t>
            </a:r>
          </a:p>
          <a:p>
            <a:r>
              <a:rPr lang="fr-CA" altLang="en-US" sz="1900" dirty="0" smtClean="0"/>
              <a:t>Aucun médicament actuellement approuvé par la FDA pour la prophylaxie anti-migraine chez les enfants</a:t>
            </a:r>
          </a:p>
          <a:p>
            <a:pPr lvl="1"/>
            <a:r>
              <a:rPr lang="fr-CA" altLang="en-US" sz="1900" dirty="0" smtClean="0"/>
              <a:t>Certaines études ont révélé que le </a:t>
            </a:r>
            <a:r>
              <a:rPr lang="fr-CA" altLang="en-US" sz="1900" dirty="0" err="1" smtClean="0"/>
              <a:t>topiramate</a:t>
            </a:r>
            <a:r>
              <a:rPr lang="fr-CA" altLang="en-US" sz="1900" dirty="0" smtClean="0"/>
              <a:t> était efficace</a:t>
            </a:r>
          </a:p>
        </p:txBody>
      </p:sp>
      <p:sp>
        <p:nvSpPr>
          <p:cNvPr id="98308" name="Rectangle 3"/>
          <p:cNvSpPr>
            <a:spLocks noChangeArrowheads="1"/>
          </p:cNvSpPr>
          <p:nvPr/>
        </p:nvSpPr>
        <p:spPr bwMode="auto">
          <a:xfrm>
            <a:off x="0" y="6381750"/>
            <a:ext cx="9144000" cy="400050"/>
          </a:xfrm>
          <a:prstGeom prst="rect">
            <a:avLst/>
          </a:prstGeom>
          <a:noFill/>
          <a:ln w="9525">
            <a:noFill/>
            <a:miter lim="800000"/>
            <a:headEnd/>
            <a:tailEnd/>
          </a:ln>
        </p:spPr>
        <p:txBody>
          <a:bodyPr>
            <a:spAutoFit/>
          </a:bodyPr>
          <a:lstStyle/>
          <a:p>
            <a:pPr eaLnBrk="0" hangingPunct="0">
              <a:spcBef>
                <a:spcPct val="30000"/>
              </a:spcBef>
            </a:pPr>
            <a:r>
              <a:rPr lang="fr-CA" altLang="en-US" sz="1000" smtClean="0">
                <a:solidFill>
                  <a:srgbClr val="002060"/>
                </a:solidFill>
              </a:rPr>
              <a:t>Lewis D </a:t>
            </a:r>
            <a:r>
              <a:rPr lang="fr-CA" altLang="en-US" sz="1000" i="1" smtClean="0">
                <a:solidFill>
                  <a:srgbClr val="002060"/>
                </a:solidFill>
              </a:rPr>
              <a:t>et al. Neurology</a:t>
            </a:r>
            <a:r>
              <a:rPr lang="fr-CA" altLang="en-US" sz="1000" smtClean="0">
                <a:solidFill>
                  <a:srgbClr val="002060"/>
                </a:solidFill>
              </a:rPr>
              <a:t>. 2004;63:2215-24; Winner P. Pediatric and Adolescent Migraine. Disponible à : </a:t>
            </a:r>
            <a:r>
              <a:rPr lang="fr-CA" altLang="en-US" sz="1000" smtClean="0">
                <a:solidFill>
                  <a:srgbClr val="002060"/>
                </a:solidFill>
                <a:hlinkClick r:id="rId3"/>
              </a:rPr>
              <a:t>http://www.americanheadachesociety.org/assets/1/7/Paul_Winner_-_pediatric_and_Adolescent_Migraine.pdf</a:t>
            </a:r>
            <a:r>
              <a:rPr lang="fr-CA" altLang="en-US" sz="1000" smtClean="0">
                <a:solidFill>
                  <a:srgbClr val="002060"/>
                </a:solidFill>
              </a:rPr>
              <a:t>. Accès le 31 mars 2015.</a:t>
            </a:r>
            <a:endParaRPr lang="fr-CA" altLang="en-US" sz="1000">
              <a:solidFill>
                <a:srgbClr val="002060"/>
              </a:solidFill>
            </a:endParaRPr>
          </a:p>
        </p:txBody>
      </p:sp>
    </p:spTree>
    <p:extLst>
      <p:ext uri="{BB962C8B-B14F-4D97-AF65-F5344CB8AC3E}">
        <p14:creationId xmlns:p14="http://schemas.microsoft.com/office/powerpoint/2010/main" val="16301180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flipH="1">
            <a:off x="539750" y="2468563"/>
            <a:ext cx="7993063" cy="1077218"/>
          </a:xfrm>
          <a:prstGeom prst="rect">
            <a:avLst/>
          </a:prstGeom>
          <a:noFill/>
          <a:ln w="9525">
            <a:noFill/>
            <a:miter lim="800000"/>
            <a:headEnd/>
            <a:tailEnd/>
          </a:ln>
        </p:spPr>
        <p:txBody>
          <a:bodyPr>
            <a:spAutoFit/>
          </a:bodyPr>
          <a:lstStyle/>
          <a:p>
            <a:pPr algn="ctr"/>
            <a:r>
              <a:rPr lang="fr-CA" altLang="fr-FR" sz="3200" b="1" i="1" smtClean="0">
                <a:solidFill>
                  <a:srgbClr val="002060"/>
                </a:solidFill>
              </a:rPr>
              <a:t>Traitement préventif pharmacologique de la migraine</a:t>
            </a:r>
            <a:endParaRPr lang="fr-CA" altLang="fr-FR" sz="3200" b="1" i="1">
              <a:solidFill>
                <a:srgbClr val="002060"/>
              </a:solidFill>
            </a:endParaRPr>
          </a:p>
        </p:txBody>
      </p:sp>
    </p:spTree>
    <p:extLst>
      <p:ext uri="{BB962C8B-B14F-4D97-AF65-F5344CB8AC3E}">
        <p14:creationId xmlns:p14="http://schemas.microsoft.com/office/powerpoint/2010/main" val="4114239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468313" y="1455738"/>
            <a:ext cx="8280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defRPr/>
            </a:pPr>
            <a:r>
              <a:rPr lang="fr-CA" altLang="fr-FR" sz="2200" dirty="0" smtClean="0"/>
              <a:t>Trouble du système nerveux central</a:t>
            </a:r>
          </a:p>
          <a:p>
            <a:pPr eaLnBrk="1" hangingPunct="1">
              <a:spcBef>
                <a:spcPct val="0"/>
              </a:spcBef>
              <a:defRPr/>
            </a:pPr>
            <a:r>
              <a:rPr lang="fr-CA" altLang="fr-FR" sz="2200" dirty="0" smtClean="0"/>
              <a:t>Syndrome clinique commun</a:t>
            </a:r>
          </a:p>
          <a:p>
            <a:pPr marL="285750" lvl="1" eaLnBrk="1" hangingPunct="1">
              <a:spcBef>
                <a:spcPct val="0"/>
              </a:spcBef>
              <a:spcAft>
                <a:spcPts val="1200"/>
              </a:spcAft>
              <a:buFont typeface="Arial" charset="0"/>
              <a:buChar char="•"/>
              <a:defRPr/>
            </a:pPr>
            <a:r>
              <a:rPr lang="fr-CA" altLang="fr-FR" sz="2200" dirty="0" smtClean="0"/>
              <a:t>Caractérisé par des crises épisodiques récurrentes de céphalées de nature pulsatile et d’intensité modérée à grave, </a:t>
            </a:r>
            <a:r>
              <a:rPr lang="fr-CA" altLang="fr-FR" sz="2200" i="1" dirty="0" smtClean="0"/>
              <a:t>qui ne sert </a:t>
            </a:r>
            <a:r>
              <a:rPr lang="fr-CA" altLang="fr-FR" sz="2200" b="1" i="1" dirty="0" smtClean="0"/>
              <a:t>aucun objectif de protection</a:t>
            </a:r>
          </a:p>
          <a:p>
            <a:pPr eaLnBrk="1" hangingPunct="1">
              <a:spcBef>
                <a:spcPct val="0"/>
              </a:spcBef>
              <a:defRPr/>
            </a:pPr>
            <a:r>
              <a:rPr lang="fr-CA" altLang="fr-FR" sz="2200" dirty="0" smtClean="0"/>
              <a:t>La migraine peut être accompagnée des symptômes suivants</a:t>
            </a:r>
          </a:p>
          <a:p>
            <a:pPr lvl="1" eaLnBrk="1" hangingPunct="1">
              <a:spcBef>
                <a:spcPct val="0"/>
              </a:spcBef>
              <a:buFont typeface="Arial" charset="0"/>
              <a:buChar char="•"/>
              <a:defRPr/>
            </a:pPr>
            <a:r>
              <a:rPr lang="fr-CA" altLang="fr-FR" sz="2200" dirty="0" smtClean="0"/>
              <a:t>Aura</a:t>
            </a:r>
          </a:p>
          <a:p>
            <a:pPr lvl="1" eaLnBrk="1" hangingPunct="1">
              <a:spcBef>
                <a:spcPct val="0"/>
              </a:spcBef>
              <a:buFont typeface="Arial" charset="0"/>
              <a:buChar char="•"/>
              <a:defRPr/>
            </a:pPr>
            <a:r>
              <a:rPr lang="fr-CA" altLang="fr-FR" sz="2200" dirty="0" smtClean="0"/>
              <a:t>Nausées/vomissements</a:t>
            </a:r>
          </a:p>
          <a:p>
            <a:pPr lvl="1" eaLnBrk="1" hangingPunct="1">
              <a:spcBef>
                <a:spcPct val="0"/>
              </a:spcBef>
              <a:buFont typeface="Arial" charset="0"/>
              <a:buChar char="•"/>
              <a:defRPr/>
            </a:pPr>
            <a:r>
              <a:rPr lang="fr-CA" altLang="fr-FR" sz="2200" dirty="0" smtClean="0"/>
              <a:t>Sensibilité à la lumière (photophobie)</a:t>
            </a:r>
          </a:p>
          <a:p>
            <a:pPr lvl="1" eaLnBrk="1" hangingPunct="1">
              <a:spcBef>
                <a:spcPct val="0"/>
              </a:spcBef>
              <a:buFont typeface="Arial" charset="0"/>
              <a:buChar char="•"/>
              <a:defRPr/>
            </a:pPr>
            <a:r>
              <a:rPr lang="fr-CA" altLang="fr-FR" sz="2200" dirty="0" smtClean="0"/>
              <a:t>Sensibilité au son (</a:t>
            </a:r>
            <a:r>
              <a:rPr lang="fr-CA" altLang="fr-FR" sz="2200" dirty="0" err="1" smtClean="0"/>
              <a:t>phonophobie</a:t>
            </a:r>
            <a:r>
              <a:rPr lang="fr-CA" altLang="fr-FR" sz="2200" dirty="0" smtClean="0"/>
              <a:t>)</a:t>
            </a:r>
          </a:p>
          <a:p>
            <a:pPr lvl="1" eaLnBrk="1" hangingPunct="1">
              <a:spcBef>
                <a:spcPct val="0"/>
              </a:spcBef>
              <a:spcAft>
                <a:spcPts val="1200"/>
              </a:spcAft>
              <a:buFont typeface="Arial" charset="0"/>
              <a:buChar char="•"/>
              <a:defRPr/>
            </a:pPr>
            <a:r>
              <a:rPr lang="fr-CA" altLang="fr-FR" sz="2200" dirty="0" smtClean="0"/>
              <a:t>Sensibilité aux mouvements de la tête</a:t>
            </a:r>
          </a:p>
          <a:p>
            <a:pPr eaLnBrk="1" hangingPunct="1">
              <a:spcBef>
                <a:spcPct val="0"/>
              </a:spcBef>
              <a:defRPr/>
            </a:pPr>
            <a:r>
              <a:rPr lang="fr-CA" altLang="fr-FR" sz="2200" dirty="0" smtClean="0"/>
              <a:t>La vulnérabilité à la migraine est héréditaire chez de nombreuses personnes</a:t>
            </a:r>
            <a:endParaRPr lang="fr-CA" altLang="fr-FR" sz="2200" dirty="0"/>
          </a:p>
        </p:txBody>
      </p:sp>
      <p:sp>
        <p:nvSpPr>
          <p:cNvPr id="35843" name="Rectangle 3"/>
          <p:cNvSpPr>
            <a:spLocks noChangeArrowheads="1"/>
          </p:cNvSpPr>
          <p:nvPr/>
        </p:nvSpPr>
        <p:spPr bwMode="auto">
          <a:xfrm>
            <a:off x="17463" y="6288088"/>
            <a:ext cx="8928100" cy="554037"/>
          </a:xfrm>
          <a:prstGeom prst="rect">
            <a:avLst/>
          </a:prstGeom>
          <a:noFill/>
          <a:ln w="9525">
            <a:noFill/>
            <a:miter lim="800000"/>
            <a:headEnd/>
            <a:tailEnd/>
          </a:ln>
        </p:spPr>
        <p:txBody>
          <a:bodyPr>
            <a:spAutoFit/>
          </a:bodyPr>
          <a:lstStyle/>
          <a:p>
            <a:r>
              <a:rPr lang="fr-CA" altLang="fr-FR" sz="1000" smtClean="0">
                <a:solidFill>
                  <a:srgbClr val="002060"/>
                </a:solidFill>
              </a:rPr>
              <a:t>Lance JW, Goadsby PJ. Mechanism and Management of Headache. Londres, Angleterre : Butterworth-Heinemann; 1998; Silberstein SD, Lipton RB, Goadsby PJ. Headache in Clinical Practice. 2</a:t>
            </a:r>
            <a:r>
              <a:rPr lang="fr-CA" altLang="fr-FR" sz="1000" baseline="30000" smtClean="0">
                <a:solidFill>
                  <a:srgbClr val="002060"/>
                </a:solidFill>
              </a:rPr>
              <a:t>e</a:t>
            </a:r>
            <a:r>
              <a:rPr lang="fr-CA" altLang="fr-FR" sz="1000" smtClean="0">
                <a:solidFill>
                  <a:srgbClr val="002060"/>
                </a:solidFill>
              </a:rPr>
              <a:t> éd. Londres, Angleterre : Martin Dunitz; 2002; Olesen J, Tfelt-Hansen P, Welch KMA. The Headaches. 2</a:t>
            </a:r>
            <a:r>
              <a:rPr lang="fr-CA" altLang="fr-FR" sz="1000" baseline="30000" smtClean="0">
                <a:solidFill>
                  <a:srgbClr val="002060"/>
                </a:solidFill>
              </a:rPr>
              <a:t>e</a:t>
            </a:r>
            <a:r>
              <a:rPr lang="fr-CA" altLang="fr-FR" sz="1000" smtClean="0">
                <a:solidFill>
                  <a:srgbClr val="002060"/>
                </a:solidFill>
              </a:rPr>
              <a:t> éd. Philadelphie, PA : Lippincott Williams &amp; Wilkins; 2000.</a:t>
            </a:r>
            <a:endParaRPr lang="fr-CA" altLang="fr-FR" sz="1000">
              <a:solidFill>
                <a:srgbClr val="002060"/>
              </a:solidFill>
            </a:endParaRPr>
          </a:p>
        </p:txBody>
      </p:sp>
      <p:sp>
        <p:nvSpPr>
          <p:cNvPr id="35844" name="Title 1"/>
          <p:cNvSpPr>
            <a:spLocks noGrp="1"/>
          </p:cNvSpPr>
          <p:nvPr>
            <p:ph type="title"/>
          </p:nvPr>
        </p:nvSpPr>
        <p:spPr>
          <a:xfrm>
            <a:off x="447675" y="254000"/>
            <a:ext cx="8229600" cy="1143000"/>
          </a:xfrm>
        </p:spPr>
        <p:txBody>
          <a:bodyPr/>
          <a:lstStyle/>
          <a:p>
            <a:r>
              <a:rPr lang="fr-CA" altLang="fr-FR" smtClean="0"/>
              <a:t>Qu'est-ce que la migraine?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3"/>
          <p:cNvSpPr txBox="1">
            <a:spLocks noChangeArrowheads="1"/>
          </p:cNvSpPr>
          <p:nvPr/>
        </p:nvSpPr>
        <p:spPr bwMode="auto">
          <a:xfrm>
            <a:off x="107950" y="6381750"/>
            <a:ext cx="3187091" cy="400110"/>
          </a:xfrm>
          <a:prstGeom prst="rect">
            <a:avLst/>
          </a:prstGeom>
          <a:noFill/>
          <a:ln w="9525">
            <a:noFill/>
            <a:miter lim="800000"/>
            <a:headEnd/>
            <a:tailEnd/>
          </a:ln>
        </p:spPr>
        <p:txBody>
          <a:bodyPr wrap="none">
            <a:spAutoFit/>
          </a:bodyPr>
          <a:lstStyle/>
          <a:p>
            <a:r>
              <a:rPr lang="fr-CA" altLang="fr-FR" sz="1000" dirty="0" smtClean="0">
                <a:solidFill>
                  <a:srgbClr val="002060"/>
                </a:solidFill>
              </a:rPr>
              <a:t>FESN= Fédération européenne des sociétés de neurologie</a:t>
            </a:r>
          </a:p>
          <a:p>
            <a:r>
              <a:rPr lang="fr-CA" altLang="fr-FR" sz="1000" dirty="0" err="1" smtClean="0">
                <a:solidFill>
                  <a:srgbClr val="002060"/>
                </a:solidFill>
              </a:rPr>
              <a:t>Evers</a:t>
            </a:r>
            <a:r>
              <a:rPr lang="fr-CA" altLang="fr-FR" sz="1000" dirty="0" smtClean="0">
                <a:solidFill>
                  <a:srgbClr val="002060"/>
                </a:solidFill>
              </a:rPr>
              <a:t> S </a:t>
            </a:r>
            <a:r>
              <a:rPr lang="fr-CA" altLang="fr-FR" sz="1000" i="1" dirty="0" smtClean="0">
                <a:solidFill>
                  <a:srgbClr val="002060"/>
                </a:solidFill>
              </a:rPr>
              <a:t>et al. </a:t>
            </a:r>
            <a:r>
              <a:rPr lang="fr-CA" altLang="fr-FR" sz="1000" i="1" dirty="0" err="1" smtClean="0">
                <a:solidFill>
                  <a:srgbClr val="002060"/>
                </a:solidFill>
              </a:rPr>
              <a:t>Eur</a:t>
            </a:r>
            <a:r>
              <a:rPr lang="fr-CA" altLang="fr-FR" sz="1000" i="1" dirty="0" smtClean="0">
                <a:solidFill>
                  <a:srgbClr val="002060"/>
                </a:solidFill>
              </a:rPr>
              <a:t> J </a:t>
            </a:r>
            <a:r>
              <a:rPr lang="fr-CA" altLang="fr-FR" sz="1000" i="1" dirty="0" err="1" smtClean="0">
                <a:solidFill>
                  <a:srgbClr val="002060"/>
                </a:solidFill>
              </a:rPr>
              <a:t>Neurol</a:t>
            </a:r>
            <a:r>
              <a:rPr lang="fr-CA" altLang="fr-FR" sz="1000" i="1" dirty="0" smtClean="0">
                <a:solidFill>
                  <a:srgbClr val="002060"/>
                </a:solidFill>
              </a:rPr>
              <a:t>. </a:t>
            </a:r>
            <a:r>
              <a:rPr lang="fr-CA" altLang="fr-FR" sz="1000" dirty="0" smtClean="0">
                <a:solidFill>
                  <a:srgbClr val="002060"/>
                </a:solidFill>
              </a:rPr>
              <a:t>2009;16(9):968-81.</a:t>
            </a:r>
            <a:endParaRPr lang="fr-CA" altLang="fr-FR" sz="1000" dirty="0">
              <a:solidFill>
                <a:srgbClr val="002060"/>
              </a:solidFill>
            </a:endParaRPr>
          </a:p>
        </p:txBody>
      </p:sp>
      <p:sp>
        <p:nvSpPr>
          <p:cNvPr id="5" name="TextBox 4"/>
          <p:cNvSpPr txBox="1"/>
          <p:nvPr/>
        </p:nvSpPr>
        <p:spPr>
          <a:xfrm>
            <a:off x="360363" y="1557338"/>
            <a:ext cx="8423275" cy="3631763"/>
          </a:xfrm>
          <a:prstGeom prst="rect">
            <a:avLst/>
          </a:prstGeom>
          <a:noFill/>
        </p:spPr>
        <p:txBody>
          <a:bodyPr>
            <a:spAutoFit/>
          </a:bodyPr>
          <a:lstStyle/>
          <a:p>
            <a:pPr marL="0" lvl="1" fontAlgn="auto">
              <a:spcBef>
                <a:spcPts val="0"/>
              </a:spcBef>
              <a:spcAft>
                <a:spcPts val="1200"/>
              </a:spcAft>
              <a:defRPr/>
            </a:pPr>
            <a:r>
              <a:rPr lang="fr-CA" sz="2000" dirty="0" smtClean="0">
                <a:solidFill>
                  <a:srgbClr val="002060"/>
                </a:solidFill>
                <a:latin typeface="+mn-lt"/>
                <a:cs typeface="+mn-cs"/>
              </a:rPr>
              <a:t>Envisager et discuter d’un médicament prophylactique lorsque :</a:t>
            </a:r>
          </a:p>
          <a:p>
            <a:pPr marL="285750" lvl="1" indent="-285750" fontAlgn="auto">
              <a:spcBef>
                <a:spcPts val="0"/>
              </a:spcBef>
              <a:spcAft>
                <a:spcPts val="1200"/>
              </a:spcAft>
              <a:buFont typeface="Arial" panose="020B0604020202020204" pitchFamily="34" charset="0"/>
              <a:buChar char="•"/>
              <a:defRPr/>
            </a:pPr>
            <a:r>
              <a:rPr lang="fr-CA" sz="2000" dirty="0" smtClean="0">
                <a:solidFill>
                  <a:srgbClr val="002060"/>
                </a:solidFill>
                <a:latin typeface="+mn-lt"/>
                <a:cs typeface="+mn-cs"/>
              </a:rPr>
              <a:t>La qualité de vie, les devoirs professionnels ou l’assiduité scolaire sont gravement impactés</a:t>
            </a:r>
          </a:p>
          <a:p>
            <a:pPr marL="285750" lvl="1" indent="-285750" fontAlgn="auto">
              <a:spcBef>
                <a:spcPts val="0"/>
              </a:spcBef>
              <a:spcAft>
                <a:spcPts val="1200"/>
              </a:spcAft>
              <a:buFont typeface="Arial" panose="020B0604020202020204" pitchFamily="34" charset="0"/>
              <a:buChar char="•"/>
              <a:defRPr/>
            </a:pPr>
            <a:r>
              <a:rPr lang="fr-CA" sz="2000" dirty="0" smtClean="0">
                <a:solidFill>
                  <a:srgbClr val="002060"/>
                </a:solidFill>
                <a:latin typeface="+mn-lt"/>
                <a:cs typeface="+mn-cs"/>
              </a:rPr>
              <a:t>Le patient souffre de ≥ 2 crises par mois</a:t>
            </a:r>
          </a:p>
          <a:p>
            <a:pPr marL="285750" lvl="1" indent="-285750" fontAlgn="auto">
              <a:spcBef>
                <a:spcPts val="0"/>
              </a:spcBef>
              <a:spcAft>
                <a:spcPts val="1200"/>
              </a:spcAft>
              <a:buFont typeface="Arial" panose="020B0604020202020204" pitchFamily="34" charset="0"/>
              <a:buChar char="•"/>
              <a:defRPr/>
            </a:pPr>
            <a:r>
              <a:rPr lang="fr-CA" sz="2000" dirty="0" smtClean="0">
                <a:solidFill>
                  <a:srgbClr val="002060"/>
                </a:solidFill>
                <a:latin typeface="+mn-lt"/>
                <a:cs typeface="+mn-cs"/>
              </a:rPr>
              <a:t>Les crises migraineuses ne réagissent pas au traitement médicamenteux aigu</a:t>
            </a:r>
          </a:p>
          <a:p>
            <a:pPr marL="285750" lvl="1" indent="-285750" fontAlgn="auto">
              <a:spcBef>
                <a:spcPts val="0"/>
              </a:spcBef>
              <a:spcAft>
                <a:spcPts val="1200"/>
              </a:spcAft>
              <a:buFont typeface="Arial" panose="020B0604020202020204" pitchFamily="34" charset="0"/>
              <a:buChar char="•"/>
              <a:defRPr/>
            </a:pPr>
            <a:r>
              <a:rPr lang="fr-CA" sz="2000" dirty="0" smtClean="0">
                <a:solidFill>
                  <a:srgbClr val="002060"/>
                </a:solidFill>
                <a:latin typeface="+mn-lt"/>
                <a:cs typeface="+mn-cs"/>
              </a:rPr>
              <a:t>Des auras fréquentes, très longues ou inconfortables se produisent</a:t>
            </a:r>
          </a:p>
          <a:p>
            <a:pPr marL="0" lvl="1" fontAlgn="auto">
              <a:spcBef>
                <a:spcPts val="0"/>
              </a:spcBef>
              <a:spcAft>
                <a:spcPts val="1200"/>
              </a:spcAft>
              <a:defRPr/>
            </a:pPr>
            <a:r>
              <a:rPr lang="fr-CA" sz="2000" dirty="0" smtClean="0">
                <a:solidFill>
                  <a:srgbClr val="002060"/>
                </a:solidFill>
                <a:latin typeface="+mn-lt"/>
                <a:cs typeface="+mn-cs"/>
              </a:rPr>
              <a:t>Les directives de la FESN excluent la consommation régulière (</a:t>
            </a:r>
            <a:r>
              <a:rPr lang="fr-CA" sz="2000" dirty="0" smtClean="0">
                <a:solidFill>
                  <a:srgbClr val="002060"/>
                </a:solidFill>
                <a:latin typeface="+mn-lt"/>
                <a:cs typeface="+mn-cs"/>
                <a:sym typeface="Symbol"/>
              </a:rPr>
              <a:t> 2 jours/semaine) de médicaments, ce qui est une indication fréquente pour la prophylaxie, quel que soit le niveau de qualité de vie</a:t>
            </a:r>
            <a:endParaRPr lang="fr-CA" sz="2000" dirty="0">
              <a:solidFill>
                <a:srgbClr val="002060"/>
              </a:solidFill>
              <a:latin typeface="+mn-lt"/>
              <a:cs typeface="+mn-cs"/>
            </a:endParaRPr>
          </a:p>
        </p:txBody>
      </p:sp>
      <p:sp>
        <p:nvSpPr>
          <p:cNvPr id="6" name="Rounded Rectangle 5"/>
          <p:cNvSpPr/>
          <p:nvPr/>
        </p:nvSpPr>
        <p:spPr>
          <a:xfrm>
            <a:off x="899592" y="5157192"/>
            <a:ext cx="7488832" cy="11521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600"/>
              </a:spcAft>
              <a:defRPr/>
            </a:pPr>
            <a:r>
              <a:rPr lang="fr-CA" sz="2000" b="1" dirty="0" smtClean="0">
                <a:solidFill>
                  <a:prstClr val="white"/>
                </a:solidFill>
              </a:rPr>
              <a:t>La prophylaxie anti-migraine est considérée réussie si la fréquence mensuelle des crises migraineuses est réduite de ≥ 50 % dans un délai de 3 mois</a:t>
            </a:r>
            <a:endParaRPr lang="fr-CA" sz="2000" b="1" dirty="0">
              <a:solidFill>
                <a:prstClr val="white"/>
              </a:solidFill>
            </a:endParaRPr>
          </a:p>
        </p:txBody>
      </p:sp>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Directives de la FESN sur le lancement du traitement prophylactique de la migraine</a:t>
            </a:r>
            <a:endParaRPr lang="fr-CA"/>
          </a:p>
        </p:txBody>
      </p:sp>
    </p:spTree>
    <p:extLst>
      <p:ext uri="{BB962C8B-B14F-4D97-AF65-F5344CB8AC3E}">
        <p14:creationId xmlns:p14="http://schemas.microsoft.com/office/powerpoint/2010/main" val="1211424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888" y="1558925"/>
            <a:ext cx="5867400" cy="4462760"/>
          </a:xfrm>
          <a:prstGeom prst="rect">
            <a:avLst/>
          </a:prstGeom>
          <a:noFill/>
        </p:spPr>
        <p:txBody>
          <a:bodyPr>
            <a:spAutoFit/>
          </a:bodyPr>
          <a:lstStyle/>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Antiépileptiques</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Antidépresseurs</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Antihypertenseurs</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Vitamines/minéraux/herbes</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Toxine </a:t>
            </a:r>
            <a:r>
              <a:rPr lang="fr-CA" sz="2400" dirty="0" err="1" smtClean="0">
                <a:solidFill>
                  <a:srgbClr val="002060"/>
                </a:solidFill>
                <a:latin typeface="Calibri"/>
                <a:cs typeface="+mn-cs"/>
              </a:rPr>
              <a:t>onabotulinum</a:t>
            </a:r>
            <a:r>
              <a:rPr lang="fr-CA" sz="2400" dirty="0" smtClean="0">
                <a:solidFill>
                  <a:srgbClr val="002060"/>
                </a:solidFill>
                <a:latin typeface="Calibri"/>
                <a:cs typeface="+mn-cs"/>
              </a:rPr>
              <a:t> A </a:t>
            </a:r>
          </a:p>
          <a:p>
            <a:pPr marL="285750" lvl="1" indent="-285750" fontAlgn="auto">
              <a:spcBef>
                <a:spcPts val="0"/>
              </a:spcBef>
              <a:spcAft>
                <a:spcPts val="300"/>
              </a:spcAft>
              <a:buFont typeface="Arial" panose="020B0604020202020204" pitchFamily="34" charset="0"/>
              <a:buChar char="•"/>
              <a:defRPr/>
            </a:pPr>
            <a:r>
              <a:rPr lang="fr-CA" sz="2400" dirty="0" err="1" smtClean="0">
                <a:solidFill>
                  <a:srgbClr val="002060"/>
                </a:solidFill>
                <a:latin typeface="Calibri"/>
                <a:cs typeface="+mn-cs"/>
              </a:rPr>
              <a:t>Triptans</a:t>
            </a:r>
            <a:r>
              <a:rPr lang="fr-CA" sz="2400" dirty="0" smtClean="0">
                <a:solidFill>
                  <a:srgbClr val="002060"/>
                </a:solidFill>
                <a:latin typeface="Calibri"/>
                <a:cs typeface="+mn-cs"/>
              </a:rPr>
              <a:t> (seulement pour les migraines menstruelles- limiter à 3 ou 4 jours)  </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Antihistaminiques</a:t>
            </a:r>
          </a:p>
          <a:p>
            <a:pPr marL="285750" lvl="1" indent="-285750" fontAlgn="auto">
              <a:spcBef>
                <a:spcPts val="0"/>
              </a:spcBef>
              <a:spcAft>
                <a:spcPts val="300"/>
              </a:spcAft>
              <a:buFont typeface="Arial" panose="020B0604020202020204" pitchFamily="34" charset="0"/>
              <a:buChar char="•"/>
              <a:defRPr/>
            </a:pPr>
            <a:r>
              <a:rPr lang="fr-CA" sz="2400" dirty="0" smtClean="0">
                <a:solidFill>
                  <a:srgbClr val="002060"/>
                </a:solidFill>
                <a:latin typeface="Calibri"/>
                <a:cs typeface="+mn-cs"/>
              </a:rPr>
              <a:t>AINS </a:t>
            </a:r>
            <a:r>
              <a:rPr lang="fr-CA" sz="2400" dirty="0" err="1" smtClean="0">
                <a:solidFill>
                  <a:srgbClr val="002060"/>
                </a:solidFill>
                <a:latin typeface="Calibri"/>
                <a:cs typeface="+mn-cs"/>
              </a:rPr>
              <a:t>n.s</a:t>
            </a:r>
            <a:r>
              <a:rPr lang="fr-CA" sz="2400" dirty="0" smtClean="0">
                <a:solidFill>
                  <a:srgbClr val="002060"/>
                </a:solidFill>
                <a:latin typeface="Calibri"/>
                <a:cs typeface="+mn-cs"/>
              </a:rPr>
              <a:t>. (</a:t>
            </a:r>
            <a:r>
              <a:rPr lang="fr-CA" sz="2400" dirty="0" smtClean="0">
                <a:solidFill>
                  <a:srgbClr val="002060"/>
                </a:solidFill>
                <a:latin typeface="Calibri"/>
              </a:rPr>
              <a:t>seulement pour les migraines menstruelles- limiter à 3 ou 4 jours</a:t>
            </a:r>
            <a:r>
              <a:rPr lang="fr-CA" sz="2400" dirty="0" smtClean="0">
                <a:solidFill>
                  <a:srgbClr val="002060"/>
                </a:solidFill>
                <a:latin typeface="Calibri"/>
                <a:cs typeface="+mn-cs"/>
              </a:rPr>
              <a:t>) </a:t>
            </a:r>
          </a:p>
          <a:p>
            <a:pPr marL="285750" indent="-285750" fontAlgn="auto">
              <a:spcBef>
                <a:spcPts val="0"/>
              </a:spcBef>
              <a:spcAft>
                <a:spcPts val="300"/>
              </a:spcAft>
              <a:buFont typeface="Arial" panose="020B0604020202020204" pitchFamily="34" charset="0"/>
              <a:buChar char="•"/>
              <a:defRPr/>
            </a:pPr>
            <a:endParaRPr lang="fr-CA" sz="2400" dirty="0">
              <a:solidFill>
                <a:srgbClr val="002060"/>
              </a:solidFill>
              <a:latin typeface="Calibri"/>
              <a:cs typeface="+mn-cs"/>
            </a:endParaRPr>
          </a:p>
        </p:txBody>
      </p:sp>
      <p:sp>
        <p:nvSpPr>
          <p:cNvPr id="4" name="TextBox 3"/>
          <p:cNvSpPr txBox="1"/>
          <p:nvPr/>
        </p:nvSpPr>
        <p:spPr>
          <a:xfrm>
            <a:off x="41275" y="6381750"/>
            <a:ext cx="8372475" cy="400050"/>
          </a:xfrm>
          <a:prstGeom prst="rect">
            <a:avLst/>
          </a:prstGeom>
          <a:noFill/>
        </p:spPr>
        <p:txBody>
          <a:bodyPr wrap="none">
            <a:spAutoFit/>
          </a:bodyPr>
          <a:lstStyle/>
          <a:p>
            <a:pPr>
              <a:defRPr/>
            </a:pPr>
            <a:r>
              <a:rPr lang="fr-CA" sz="1000" smtClean="0">
                <a:solidFill>
                  <a:srgbClr val="002060"/>
                </a:solidFill>
              </a:rPr>
              <a:t>AINS= anti-inflammatoire non stéroïdien</a:t>
            </a:r>
          </a:p>
          <a:p>
            <a:pPr>
              <a:defRPr/>
            </a:pPr>
            <a:r>
              <a:rPr lang="fr-CA" sz="1000" smtClean="0">
                <a:solidFill>
                  <a:srgbClr val="002060"/>
                </a:solidFill>
              </a:rPr>
              <a:t>Pringsheim T </a:t>
            </a:r>
            <a:r>
              <a:rPr lang="fr-CA" sz="1000" i="1" smtClean="0">
                <a:solidFill>
                  <a:srgbClr val="002060"/>
                </a:solidFill>
              </a:rPr>
              <a:t>et al. Can J Neurol Sci.</a:t>
            </a:r>
            <a:r>
              <a:rPr lang="fr-CA" sz="1000" smtClean="0">
                <a:solidFill>
                  <a:srgbClr val="002060"/>
                </a:solidFill>
              </a:rPr>
              <a:t> 2012;39(2 Suppl 2):S1-59; Silberstein SD </a:t>
            </a:r>
            <a:r>
              <a:rPr lang="fr-CA" sz="1000" i="1" smtClean="0">
                <a:solidFill>
                  <a:srgbClr val="002060"/>
                </a:solidFill>
              </a:rPr>
              <a:t>et al. Neurology.</a:t>
            </a:r>
            <a:r>
              <a:rPr lang="fr-CA" sz="1000" smtClean="0">
                <a:solidFill>
                  <a:srgbClr val="002060"/>
                </a:solidFill>
              </a:rPr>
              <a:t> 2012;78:1337-45; Holland S </a:t>
            </a:r>
            <a:r>
              <a:rPr lang="fr-CA" sz="1000" i="1" smtClean="0">
                <a:solidFill>
                  <a:srgbClr val="002060"/>
                </a:solidFill>
              </a:rPr>
              <a:t>et al. Neurology</a:t>
            </a:r>
            <a:r>
              <a:rPr lang="fr-CA" sz="1000" smtClean="0">
                <a:solidFill>
                  <a:srgbClr val="002060"/>
                </a:solidFill>
              </a:rPr>
              <a:t>. 2012;78:1346-53.</a:t>
            </a:r>
            <a:r>
              <a:rPr lang="fr-CA" sz="1000" smtClean="0">
                <a:solidFill>
                  <a:srgbClr val="002060"/>
                </a:solidFill>
                <a:latin typeface="Calibri"/>
                <a:cs typeface="+mn-cs"/>
              </a:rPr>
              <a:t>.</a:t>
            </a:r>
            <a:endParaRPr lang="fr-CA" sz="1000">
              <a:solidFill>
                <a:srgbClr val="002060"/>
              </a:solidFill>
              <a:latin typeface="Calibri"/>
              <a:cs typeface="+mn-cs"/>
            </a:endParaRPr>
          </a:p>
        </p:txBody>
      </p:sp>
      <p:sp>
        <p:nvSpPr>
          <p:cNvPr id="101380" name="Title 4"/>
          <p:cNvSpPr>
            <a:spLocks noGrp="1"/>
          </p:cNvSpPr>
          <p:nvPr>
            <p:ph type="title"/>
          </p:nvPr>
        </p:nvSpPr>
        <p:spPr>
          <a:xfrm>
            <a:off x="447675" y="254000"/>
            <a:ext cx="8229600" cy="1143000"/>
          </a:xfrm>
        </p:spPr>
        <p:txBody>
          <a:bodyPr>
            <a:normAutofit fontScale="90000"/>
          </a:bodyPr>
          <a:lstStyle/>
          <a:p>
            <a:r>
              <a:rPr lang="fr-CA" altLang="en-US" smtClean="0"/>
              <a:t>Traitements prophylactiques de la migraine</a:t>
            </a:r>
          </a:p>
        </p:txBody>
      </p:sp>
    </p:spTree>
    <p:extLst>
      <p:ext uri="{BB962C8B-B14F-4D97-AF65-F5344CB8AC3E}">
        <p14:creationId xmlns:p14="http://schemas.microsoft.com/office/powerpoint/2010/main" val="1234618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47675" y="254000"/>
            <a:ext cx="8229600" cy="1143000"/>
          </a:xfrm>
        </p:spPr>
        <p:txBody>
          <a:bodyPr>
            <a:normAutofit fontScale="90000"/>
          </a:bodyPr>
          <a:lstStyle/>
          <a:p>
            <a:r>
              <a:rPr lang="fr-CA" altLang="fr-FR" smtClean="0"/>
              <a:t>Traitements prophylactiques de la migraine</a:t>
            </a:r>
          </a:p>
        </p:txBody>
      </p:sp>
      <p:graphicFrame>
        <p:nvGraphicFramePr>
          <p:cNvPr id="3" name="Table 2"/>
          <p:cNvGraphicFramePr>
            <a:graphicFrameLocks noGrp="1"/>
          </p:cNvGraphicFramePr>
          <p:nvPr/>
        </p:nvGraphicFramePr>
        <p:xfrm>
          <a:off x="403225" y="1412775"/>
          <a:ext cx="8489950" cy="4689844"/>
        </p:xfrm>
        <a:graphic>
          <a:graphicData uri="http://schemas.openxmlformats.org/drawingml/2006/table">
            <a:tbl>
              <a:tblPr firstRow="1" bandRow="1">
                <a:tableStyleId>{5C22544A-7EE6-4342-B048-85BDC9FD1C3A}</a:tableStyleId>
              </a:tblPr>
              <a:tblGrid>
                <a:gridCol w="2061341"/>
                <a:gridCol w="6428609"/>
              </a:tblGrid>
              <a:tr h="392184">
                <a:tc>
                  <a:txBody>
                    <a:bodyPr/>
                    <a:lstStyle/>
                    <a:p>
                      <a:pPr algn="ctr"/>
                      <a:r>
                        <a:rPr lang="fr-CA" sz="1400" noProof="0" dirty="0" smtClean="0"/>
                        <a:t>Médicament(s)</a:t>
                      </a:r>
                      <a:endParaRPr lang="fr-CA" sz="1400" noProof="0" dirty="0"/>
                    </a:p>
                  </a:txBody>
                  <a:tcPr marL="91431" marR="91431" marT="45718" marB="45718" anchor="ctr"/>
                </a:tc>
                <a:tc>
                  <a:txBody>
                    <a:bodyPr/>
                    <a:lstStyle/>
                    <a:p>
                      <a:pPr algn="ctr"/>
                      <a:r>
                        <a:rPr lang="fr-CA" sz="1400" noProof="0" smtClean="0"/>
                        <a:t>Commentaires</a:t>
                      </a:r>
                      <a:endParaRPr lang="fr-CA" sz="1400" noProof="0"/>
                    </a:p>
                  </a:txBody>
                  <a:tcPr marL="91431" marR="91431" marT="45718" marB="45718" anchor="ctr"/>
                </a:tc>
              </a:tr>
              <a:tr h="1097504">
                <a:tc>
                  <a:txBody>
                    <a:bodyPr/>
                    <a:lstStyle/>
                    <a:p>
                      <a:r>
                        <a:rPr lang="fr-CA" sz="1400" noProof="0" smtClean="0">
                          <a:solidFill>
                            <a:srgbClr val="002060"/>
                          </a:solidFill>
                        </a:rPr>
                        <a:t>Bêta-bloquants</a:t>
                      </a:r>
                      <a:endParaRPr lang="fr-CA" sz="1400" noProof="0">
                        <a:solidFill>
                          <a:srgbClr val="002060"/>
                        </a:solidFill>
                      </a:endParaRPr>
                    </a:p>
                  </a:txBody>
                  <a:tcPr marL="91431" marR="91431" marT="45718" marB="45718" anchor="ctr"/>
                </a:tc>
                <a:tc>
                  <a:txBody>
                    <a:bodyPr/>
                    <a:lstStyle/>
                    <a:p>
                      <a:pPr marL="193675" indent="-193675">
                        <a:buFont typeface="Arial" panose="020B0604020202020204" pitchFamily="34" charset="0"/>
                        <a:buChar char="•"/>
                      </a:pPr>
                      <a:r>
                        <a:rPr lang="fr-CA" sz="1400" noProof="0" dirty="0" smtClean="0">
                          <a:solidFill>
                            <a:srgbClr val="002060"/>
                          </a:solidFill>
                        </a:rPr>
                        <a:t>Médicaments les plus largement utilisés pour la prophylaxie anti-migraine</a:t>
                      </a:r>
                      <a:endParaRPr lang="fr-CA" sz="1400" baseline="0" noProof="0" dirty="0" smtClean="0">
                        <a:solidFill>
                          <a:srgbClr val="002060"/>
                        </a:solidFill>
                      </a:endParaRPr>
                    </a:p>
                    <a:p>
                      <a:pPr marL="193675" indent="-193675">
                        <a:buFont typeface="Arial" panose="020B0604020202020204" pitchFamily="34" charset="0"/>
                        <a:buChar char="•"/>
                      </a:pPr>
                      <a:r>
                        <a:rPr lang="fr-CA" sz="1400" baseline="0" noProof="0" dirty="0" smtClean="0">
                          <a:solidFill>
                            <a:srgbClr val="002060"/>
                          </a:solidFill>
                        </a:rPr>
                        <a:t>60 à 80 % d’efficacité pour réduire la fréquence des migraines de &gt; 50 %</a:t>
                      </a:r>
                    </a:p>
                    <a:p>
                      <a:pPr marL="193675" marR="0" indent="-1936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aseline="0" noProof="0" dirty="0" smtClean="0">
                          <a:solidFill>
                            <a:srgbClr val="002060"/>
                          </a:solidFill>
                        </a:rPr>
                        <a:t>Efficacité similaire au </a:t>
                      </a:r>
                      <a:r>
                        <a:rPr lang="fr-CA" sz="1400" baseline="0" noProof="0" dirty="0" err="1" smtClean="0">
                          <a:solidFill>
                            <a:srgbClr val="002060"/>
                          </a:solidFill>
                        </a:rPr>
                        <a:t>topiramate</a:t>
                      </a:r>
                      <a:endParaRPr lang="fr-CA" sz="1400" noProof="0" dirty="0" smtClean="0">
                        <a:solidFill>
                          <a:srgbClr val="002060"/>
                        </a:solidFill>
                      </a:endParaRPr>
                    </a:p>
                    <a:p>
                      <a:pPr marL="193675" indent="-193675">
                        <a:buFont typeface="Arial" panose="020B0604020202020204" pitchFamily="34" charset="0"/>
                        <a:buChar char="•"/>
                      </a:pPr>
                      <a:r>
                        <a:rPr lang="fr-CA" sz="1400" baseline="0" noProof="0" dirty="0" smtClean="0">
                          <a:solidFill>
                            <a:srgbClr val="002060"/>
                          </a:solidFill>
                        </a:rPr>
                        <a:t>Bonne </a:t>
                      </a:r>
                      <a:r>
                        <a:rPr lang="fr-CA" sz="1400" baseline="0" noProof="0" dirty="0" err="1" smtClean="0">
                          <a:solidFill>
                            <a:srgbClr val="002060"/>
                          </a:solidFill>
                        </a:rPr>
                        <a:t>tolérabilité</a:t>
                      </a:r>
                      <a:endParaRPr lang="fr-CA" sz="1400" baseline="0" noProof="0" dirty="0" smtClean="0">
                        <a:solidFill>
                          <a:srgbClr val="002060"/>
                        </a:solidFill>
                      </a:endParaRPr>
                    </a:p>
                    <a:p>
                      <a:pPr marL="193675" indent="-193675">
                        <a:buFont typeface="Arial" panose="020B0604020202020204" pitchFamily="34" charset="0"/>
                        <a:buChar char="•"/>
                      </a:pPr>
                      <a:r>
                        <a:rPr lang="fr-CA" sz="1400" baseline="0" noProof="0" dirty="0" smtClean="0">
                          <a:solidFill>
                            <a:srgbClr val="002060"/>
                          </a:solidFill>
                        </a:rPr>
                        <a:t>Excellent choix pour les patients souffrant d’hypertension, coronaropathie</a:t>
                      </a:r>
                    </a:p>
                  </a:txBody>
                  <a:tcPr marL="91431" marR="91431" marT="45718" marB="45718" anchor="ctr"/>
                </a:tc>
              </a:tr>
              <a:tr h="490987">
                <a:tc>
                  <a:txBody>
                    <a:bodyPr/>
                    <a:lstStyle/>
                    <a:p>
                      <a:r>
                        <a:rPr lang="fr-CA" sz="1400" noProof="0" smtClean="0">
                          <a:solidFill>
                            <a:srgbClr val="002060"/>
                          </a:solidFill>
                        </a:rPr>
                        <a:t>Antidépresseurs</a:t>
                      </a:r>
                      <a:endParaRPr lang="fr-CA" sz="1400" noProof="0">
                        <a:solidFill>
                          <a:srgbClr val="002060"/>
                        </a:solidFill>
                      </a:endParaRPr>
                    </a:p>
                  </a:txBody>
                  <a:tcPr marL="91431" marR="91431" marT="45718" marB="45718" anchor="ctr"/>
                </a:tc>
                <a:tc>
                  <a:txBody>
                    <a:bodyPr/>
                    <a:lstStyle/>
                    <a:p>
                      <a:pPr marL="193675" indent="-193675">
                        <a:buFont typeface="Arial" panose="020B0604020202020204" pitchFamily="34" charset="0"/>
                        <a:buChar char="•"/>
                      </a:pPr>
                      <a:r>
                        <a:rPr lang="fr-CA" sz="1400" noProof="0" dirty="0" smtClean="0">
                          <a:solidFill>
                            <a:srgbClr val="002060"/>
                          </a:solidFill>
                        </a:rPr>
                        <a:t>TCA les plus étudiés</a:t>
                      </a:r>
                    </a:p>
                    <a:p>
                      <a:pPr marL="193675" indent="-193675">
                        <a:buFont typeface="Arial" panose="020B0604020202020204" pitchFamily="34" charset="0"/>
                        <a:buChar char="•"/>
                      </a:pPr>
                      <a:r>
                        <a:rPr lang="fr-CA" sz="1400" noProof="0" dirty="0" smtClean="0">
                          <a:solidFill>
                            <a:srgbClr val="002060"/>
                          </a:solidFill>
                        </a:rPr>
                        <a:t>L’</a:t>
                      </a:r>
                      <a:r>
                        <a:rPr lang="fr-CA" sz="1400" noProof="0" dirty="0" err="1" smtClean="0">
                          <a:solidFill>
                            <a:srgbClr val="002060"/>
                          </a:solidFill>
                        </a:rPr>
                        <a:t>amitriptyline</a:t>
                      </a:r>
                      <a:r>
                        <a:rPr lang="fr-CA" sz="1400" noProof="0" dirty="0" smtClean="0">
                          <a:solidFill>
                            <a:srgbClr val="002060"/>
                          </a:solidFill>
                        </a:rPr>
                        <a:t> réduit le nombre et l’intensité des migraines de 50 à 70 %</a:t>
                      </a:r>
                    </a:p>
                  </a:txBody>
                  <a:tcPr marL="91431" marR="91431" marT="45718" marB="45718" anchor="ctr"/>
                </a:tc>
              </a:tr>
              <a:tr h="693159">
                <a:tc>
                  <a:txBody>
                    <a:bodyPr/>
                    <a:lstStyle/>
                    <a:p>
                      <a:r>
                        <a:rPr lang="fr-CA" sz="1400" noProof="0" smtClean="0">
                          <a:solidFill>
                            <a:srgbClr val="002060"/>
                          </a:solidFill>
                        </a:rPr>
                        <a:t>Topiramate</a:t>
                      </a:r>
                      <a:endParaRPr lang="fr-CA" sz="1400" noProof="0">
                        <a:solidFill>
                          <a:srgbClr val="002060"/>
                        </a:solidFill>
                      </a:endParaRPr>
                    </a:p>
                  </a:txBody>
                  <a:tcPr marL="91431" marR="91431" marT="45718" marB="45718" anchor="ctr"/>
                </a:tc>
                <a:tc>
                  <a:txBody>
                    <a:bodyPr/>
                    <a:lstStyle/>
                    <a:p>
                      <a:pPr marL="193675" indent="-193675">
                        <a:buFont typeface="Arial" panose="020B0604020202020204" pitchFamily="34" charset="0"/>
                        <a:buChar char="•"/>
                      </a:pPr>
                      <a:r>
                        <a:rPr lang="fr-CA" sz="1400" noProof="0" dirty="0" smtClean="0">
                          <a:solidFill>
                            <a:srgbClr val="002060"/>
                          </a:solidFill>
                        </a:rPr>
                        <a:t>Début rapide de l’action (au cours du</a:t>
                      </a:r>
                      <a:r>
                        <a:rPr lang="fr-CA" sz="1400" baseline="0" noProof="0" dirty="0" smtClean="0">
                          <a:solidFill>
                            <a:srgbClr val="002060"/>
                          </a:solidFill>
                        </a:rPr>
                        <a:t> premier mois</a:t>
                      </a:r>
                      <a:r>
                        <a:rPr lang="fr-CA" sz="1400" noProof="0" dirty="0" smtClean="0">
                          <a:solidFill>
                            <a:srgbClr val="002060"/>
                          </a:solidFill>
                        </a:rPr>
                        <a:t>)</a:t>
                      </a:r>
                    </a:p>
                    <a:p>
                      <a:pPr marL="193675" indent="-193675">
                        <a:buFont typeface="Arial" panose="020B0604020202020204" pitchFamily="34" charset="0"/>
                        <a:buChar char="•"/>
                      </a:pPr>
                      <a:r>
                        <a:rPr lang="fr-CA" sz="1400" noProof="0" dirty="0" smtClean="0">
                          <a:solidFill>
                            <a:srgbClr val="002060"/>
                          </a:solidFill>
                        </a:rPr>
                        <a:t>S’est révélé réduire les périodes migraineuses</a:t>
                      </a:r>
                      <a:r>
                        <a:rPr lang="fr-CA" sz="1400" baseline="0" noProof="0" dirty="0" smtClean="0">
                          <a:solidFill>
                            <a:srgbClr val="002060"/>
                          </a:solidFill>
                        </a:rPr>
                        <a:t> mensuelles moyennes</a:t>
                      </a:r>
                      <a:endParaRPr lang="fr-CA" sz="1400" noProof="0" dirty="0" smtClean="0">
                        <a:solidFill>
                          <a:srgbClr val="002060"/>
                        </a:solidFill>
                      </a:endParaRPr>
                    </a:p>
                    <a:p>
                      <a:pPr marL="193675" indent="-193675">
                        <a:buFont typeface="Arial" panose="020B0604020202020204" pitchFamily="34" charset="0"/>
                        <a:buChar char="•"/>
                      </a:pPr>
                      <a:r>
                        <a:rPr lang="fr-CA" sz="1400" noProof="0" dirty="0" smtClean="0">
                          <a:solidFill>
                            <a:srgbClr val="002060"/>
                          </a:solidFill>
                        </a:rPr>
                        <a:t>Bonne </a:t>
                      </a:r>
                      <a:r>
                        <a:rPr lang="fr-CA" sz="1400" noProof="0" dirty="0" err="1" smtClean="0">
                          <a:solidFill>
                            <a:srgbClr val="002060"/>
                          </a:solidFill>
                        </a:rPr>
                        <a:t>tolérabilité</a:t>
                      </a:r>
                      <a:r>
                        <a:rPr lang="fr-CA" sz="1400" noProof="0" dirty="0" smtClean="0">
                          <a:solidFill>
                            <a:srgbClr val="002060"/>
                          </a:solidFill>
                        </a:rPr>
                        <a:t> chez la plupart des patients</a:t>
                      </a:r>
                      <a:endParaRPr lang="fr-CA" sz="1400" noProof="0" dirty="0">
                        <a:solidFill>
                          <a:srgbClr val="002060"/>
                        </a:solidFill>
                      </a:endParaRPr>
                    </a:p>
                  </a:txBody>
                  <a:tcPr marL="91431" marR="91431" marT="45718" marB="45718" anchor="ctr"/>
                </a:tc>
              </a:tr>
              <a:tr h="1097504">
                <a:tc>
                  <a:txBody>
                    <a:bodyPr/>
                    <a:lstStyle/>
                    <a:p>
                      <a:r>
                        <a:rPr lang="fr-CA" sz="1400" noProof="0" smtClean="0">
                          <a:solidFill>
                            <a:srgbClr val="002060"/>
                          </a:solidFill>
                        </a:rPr>
                        <a:t>Valproate, divalproex</a:t>
                      </a:r>
                    </a:p>
                  </a:txBody>
                  <a:tcPr marL="91431" marR="91431" marT="45718" marB="45718" anchor="ctr"/>
                </a:tc>
                <a:tc>
                  <a:txBody>
                    <a:bodyPr/>
                    <a:lstStyle/>
                    <a:p>
                      <a:pPr marL="193675" indent="-193675">
                        <a:buFont typeface="Arial" panose="020B0604020202020204" pitchFamily="34" charset="0"/>
                        <a:buChar char="•"/>
                      </a:pPr>
                      <a:r>
                        <a:rPr lang="fr-CA" sz="1400" noProof="0" dirty="0" smtClean="0">
                          <a:solidFill>
                            <a:srgbClr val="002060"/>
                          </a:solidFill>
                        </a:rPr>
                        <a:t>Agents de première ligne</a:t>
                      </a:r>
                      <a:endParaRPr lang="fr-CA" sz="1400" baseline="0" noProof="0" dirty="0" smtClean="0">
                        <a:solidFill>
                          <a:srgbClr val="002060"/>
                        </a:solidFill>
                      </a:endParaRPr>
                    </a:p>
                    <a:p>
                      <a:pPr marL="193675" indent="-193675">
                        <a:buFont typeface="Arial" panose="020B0604020202020204" pitchFamily="34" charset="0"/>
                        <a:buChar char="•"/>
                      </a:pPr>
                      <a:r>
                        <a:rPr lang="fr-CA" sz="1400" baseline="0" noProof="0" dirty="0" smtClean="0">
                          <a:solidFill>
                            <a:srgbClr val="002060"/>
                          </a:solidFill>
                        </a:rPr>
                        <a:t>Le </a:t>
                      </a:r>
                      <a:r>
                        <a:rPr lang="fr-CA" sz="1400" baseline="0" noProof="0" dirty="0" err="1" smtClean="0">
                          <a:solidFill>
                            <a:srgbClr val="002060"/>
                          </a:solidFill>
                        </a:rPr>
                        <a:t>divalproex</a:t>
                      </a:r>
                      <a:r>
                        <a:rPr lang="fr-CA" sz="1400" baseline="0" noProof="0" dirty="0" smtClean="0">
                          <a:solidFill>
                            <a:srgbClr val="002060"/>
                          </a:solidFill>
                        </a:rPr>
                        <a:t> est approuvé par la FDA</a:t>
                      </a:r>
                    </a:p>
                    <a:p>
                      <a:pPr marL="193675" indent="-193675">
                        <a:buFont typeface="Arial" panose="020B0604020202020204" pitchFamily="34" charset="0"/>
                        <a:buChar char="•"/>
                      </a:pPr>
                      <a:r>
                        <a:rPr lang="fr-CA" sz="1400" noProof="0" dirty="0" smtClean="0">
                          <a:solidFill>
                            <a:srgbClr val="002060"/>
                          </a:solidFill>
                        </a:rPr>
                        <a:t>Plusieurs modes d’administration</a:t>
                      </a:r>
                    </a:p>
                    <a:p>
                      <a:pPr marL="193675" indent="-193675">
                        <a:buFont typeface="Arial" panose="020B0604020202020204" pitchFamily="34" charset="0"/>
                        <a:buChar char="•"/>
                      </a:pPr>
                      <a:r>
                        <a:rPr lang="fr-CA" sz="1400" noProof="0" dirty="0" smtClean="0">
                          <a:solidFill>
                            <a:srgbClr val="002060"/>
                          </a:solidFill>
                        </a:rPr>
                        <a:t>La formule intraveineuse du </a:t>
                      </a:r>
                      <a:r>
                        <a:rPr lang="fr-CA" sz="1400" baseline="0" noProof="0" dirty="0" err="1" smtClean="0">
                          <a:solidFill>
                            <a:srgbClr val="002060"/>
                          </a:solidFill>
                        </a:rPr>
                        <a:t>divalproex</a:t>
                      </a:r>
                      <a:r>
                        <a:rPr lang="fr-CA" sz="1400" baseline="0" noProof="0" dirty="0" smtClean="0">
                          <a:solidFill>
                            <a:srgbClr val="002060"/>
                          </a:solidFill>
                        </a:rPr>
                        <a:t> permet d’atteindre rapidement des niveaux thérapeutiques</a:t>
                      </a:r>
                    </a:p>
                  </a:txBody>
                  <a:tcPr marL="91431" marR="91431" marT="45718" marB="45718" anchor="ctr"/>
                </a:tc>
              </a:tr>
              <a:tr h="693159">
                <a:tc>
                  <a:txBody>
                    <a:bodyPr/>
                    <a:lstStyle/>
                    <a:p>
                      <a:r>
                        <a:rPr lang="fr-CA" sz="1400" noProof="0" smtClean="0">
                          <a:solidFill>
                            <a:srgbClr val="002060"/>
                          </a:solidFill>
                        </a:rPr>
                        <a:t>Toxine onabotulinum A</a:t>
                      </a:r>
                    </a:p>
                  </a:txBody>
                  <a:tcPr marL="91431" marR="91431" marT="45718" marB="45718" anchor="ctr"/>
                </a:tc>
                <a:tc>
                  <a:txBody>
                    <a:bodyPr/>
                    <a:lstStyle/>
                    <a:p>
                      <a:pPr marL="193675" indent="-193675">
                        <a:buFont typeface="Arial" panose="020B0604020202020204" pitchFamily="34" charset="0"/>
                        <a:buChar char="•"/>
                      </a:pPr>
                      <a:r>
                        <a:rPr lang="fr-CA" sz="1400" noProof="0" dirty="0" smtClean="0">
                          <a:solidFill>
                            <a:srgbClr val="002060"/>
                          </a:solidFill>
                        </a:rPr>
                        <a:t>Traitement de la migraine approuv</a:t>
                      </a:r>
                      <a:r>
                        <a:rPr lang="fr-CA" sz="1400" baseline="0" noProof="0" dirty="0" smtClean="0">
                          <a:solidFill>
                            <a:srgbClr val="002060"/>
                          </a:solidFill>
                        </a:rPr>
                        <a:t>é par la </a:t>
                      </a:r>
                      <a:r>
                        <a:rPr lang="fr-CA" sz="1400" noProof="0" dirty="0" smtClean="0">
                          <a:solidFill>
                            <a:srgbClr val="002060"/>
                          </a:solidFill>
                        </a:rPr>
                        <a:t>FDA</a:t>
                      </a:r>
                    </a:p>
                    <a:p>
                      <a:pPr marL="193675" indent="-193675">
                        <a:buFont typeface="Arial" panose="020B0604020202020204" pitchFamily="34" charset="0"/>
                        <a:buChar char="•"/>
                      </a:pPr>
                      <a:r>
                        <a:rPr lang="fr-CA" sz="1400" noProof="0" dirty="0" smtClean="0">
                          <a:solidFill>
                            <a:srgbClr val="002060"/>
                          </a:solidFill>
                        </a:rPr>
                        <a:t>Réduit considérablement les jours de céphalées</a:t>
                      </a:r>
                      <a:r>
                        <a:rPr lang="fr-CA" sz="1400" baseline="0" noProof="0" dirty="0" smtClean="0">
                          <a:solidFill>
                            <a:srgbClr val="002060"/>
                          </a:solidFill>
                        </a:rPr>
                        <a:t>/mois par rapport au placebo</a:t>
                      </a:r>
                    </a:p>
                    <a:p>
                      <a:pPr marL="193675" indent="-193675">
                        <a:buFont typeface="Arial" panose="020B0604020202020204" pitchFamily="34" charset="0"/>
                        <a:buChar char="•"/>
                      </a:pPr>
                      <a:r>
                        <a:rPr lang="fr-CA" sz="1400" baseline="0" noProof="0" dirty="0" smtClean="0">
                          <a:solidFill>
                            <a:srgbClr val="002060"/>
                          </a:solidFill>
                        </a:rPr>
                        <a:t>Peu d’effets indésirables associés</a:t>
                      </a:r>
                      <a:endParaRPr lang="fr-CA" sz="1400" noProof="0" dirty="0" smtClean="0">
                        <a:solidFill>
                          <a:srgbClr val="002060"/>
                        </a:solidFill>
                      </a:endParaRPr>
                    </a:p>
                  </a:txBody>
                  <a:tcPr marL="91431" marR="91431" marT="45718" marB="45718" anchor="ctr"/>
                </a:tc>
              </a:tr>
            </a:tbl>
          </a:graphicData>
        </a:graphic>
      </p:graphicFrame>
      <p:sp>
        <p:nvSpPr>
          <p:cNvPr id="102426" name="TextBox 3"/>
          <p:cNvSpPr txBox="1">
            <a:spLocks noChangeArrowheads="1"/>
          </p:cNvSpPr>
          <p:nvPr/>
        </p:nvSpPr>
        <p:spPr bwMode="auto">
          <a:xfrm>
            <a:off x="38100" y="6100763"/>
            <a:ext cx="9002713" cy="784225"/>
          </a:xfrm>
          <a:prstGeom prst="rect">
            <a:avLst/>
          </a:prstGeom>
          <a:noFill/>
          <a:ln w="9525">
            <a:noFill/>
            <a:miter lim="800000"/>
            <a:headEnd/>
            <a:tailEnd/>
          </a:ln>
        </p:spPr>
        <p:txBody>
          <a:bodyPr>
            <a:spAutoFit/>
          </a:bodyPr>
          <a:lstStyle/>
          <a:p>
            <a:pPr>
              <a:lnSpc>
                <a:spcPct val="90000"/>
              </a:lnSpc>
            </a:pPr>
            <a:r>
              <a:rPr lang="fr-CA" altLang="fr-FR" sz="1000" dirty="0" smtClean="0">
                <a:solidFill>
                  <a:srgbClr val="002060"/>
                </a:solidFill>
              </a:rPr>
              <a:t>IV = intraveineux; TCA =  antidépresseur tricyclique</a:t>
            </a:r>
          </a:p>
          <a:p>
            <a:pPr>
              <a:lnSpc>
                <a:spcPct val="90000"/>
              </a:lnSpc>
            </a:pPr>
            <a:r>
              <a:rPr lang="fr-CA" altLang="fr-FR" sz="1000" dirty="0" err="1" smtClean="0">
                <a:solidFill>
                  <a:srgbClr val="002060"/>
                </a:solidFill>
              </a:rPr>
              <a:t>Demaagd</a:t>
            </a:r>
            <a:r>
              <a:rPr lang="fr-CA" altLang="fr-FR" sz="1000" dirty="0" smtClean="0">
                <a:solidFill>
                  <a:srgbClr val="002060"/>
                </a:solidFill>
              </a:rPr>
              <a:t> G. </a:t>
            </a:r>
            <a:r>
              <a:rPr lang="fr-CA" altLang="fr-FR" sz="1000" i="1" dirty="0" smtClean="0">
                <a:solidFill>
                  <a:srgbClr val="002060"/>
                </a:solidFill>
              </a:rPr>
              <a:t>P T.</a:t>
            </a:r>
            <a:r>
              <a:rPr lang="fr-CA" altLang="fr-FR" sz="1000" dirty="0" smtClean="0">
                <a:solidFill>
                  <a:srgbClr val="002060"/>
                </a:solidFill>
              </a:rPr>
              <a:t> 2008;33(7):480-7; </a:t>
            </a:r>
            <a:r>
              <a:rPr lang="fr-CA" altLang="fr-FR" sz="1000" dirty="0" err="1" smtClean="0">
                <a:solidFill>
                  <a:srgbClr val="002060"/>
                </a:solidFill>
              </a:rPr>
              <a:t>Arulmozhi</a:t>
            </a:r>
            <a:r>
              <a:rPr lang="fr-CA" altLang="fr-FR" sz="1000" dirty="0" smtClean="0">
                <a:solidFill>
                  <a:srgbClr val="002060"/>
                </a:solidFill>
              </a:rPr>
              <a:t> DK </a:t>
            </a:r>
            <a:r>
              <a:rPr lang="fr-CA" altLang="fr-FR" sz="1000" i="1" dirty="0" smtClean="0">
                <a:solidFill>
                  <a:srgbClr val="002060"/>
                </a:solidFill>
              </a:rPr>
              <a:t>et al.</a:t>
            </a:r>
            <a:r>
              <a:rPr lang="fr-CA" altLang="fr-FR" sz="1000" dirty="0" smtClean="0">
                <a:solidFill>
                  <a:srgbClr val="002060"/>
                </a:solidFill>
              </a:rPr>
              <a:t> </a:t>
            </a:r>
            <a:r>
              <a:rPr lang="fr-CA" altLang="fr-FR" sz="1000" i="1" dirty="0" err="1" smtClean="0">
                <a:solidFill>
                  <a:srgbClr val="002060"/>
                </a:solidFill>
              </a:rPr>
              <a:t>Vascul</a:t>
            </a:r>
            <a:r>
              <a:rPr lang="fr-CA" altLang="fr-FR" sz="1000" i="1" dirty="0" smtClean="0">
                <a:solidFill>
                  <a:srgbClr val="002060"/>
                </a:solidFill>
              </a:rPr>
              <a:t> </a:t>
            </a:r>
            <a:r>
              <a:rPr lang="fr-CA" altLang="fr-FR" sz="1000" i="1" dirty="0" err="1" smtClean="0">
                <a:solidFill>
                  <a:srgbClr val="002060"/>
                </a:solidFill>
              </a:rPr>
              <a:t>Pharmacol</a:t>
            </a:r>
            <a:r>
              <a:rPr lang="fr-CA" altLang="fr-FR" sz="1000" i="1" dirty="0" smtClean="0">
                <a:solidFill>
                  <a:srgbClr val="002060"/>
                </a:solidFill>
              </a:rPr>
              <a:t>.</a:t>
            </a:r>
            <a:r>
              <a:rPr lang="fr-CA" altLang="fr-FR" sz="1000" dirty="0" smtClean="0">
                <a:solidFill>
                  <a:srgbClr val="002060"/>
                </a:solidFill>
              </a:rPr>
              <a:t> 2005;43(3):176-87; </a:t>
            </a:r>
            <a:r>
              <a:rPr lang="fr-CA" altLang="fr-FR" sz="1000" dirty="0" err="1" smtClean="0">
                <a:solidFill>
                  <a:srgbClr val="002060"/>
                </a:solidFill>
              </a:rPr>
              <a:t>Silberstein</a:t>
            </a:r>
            <a:r>
              <a:rPr lang="fr-CA" altLang="fr-FR" sz="1000" dirty="0" smtClean="0">
                <a:solidFill>
                  <a:srgbClr val="002060"/>
                </a:solidFill>
              </a:rPr>
              <a:t> SD. </a:t>
            </a:r>
            <a:r>
              <a:rPr lang="fr-CA" altLang="fr-FR" sz="1000" i="1" dirty="0" err="1" smtClean="0">
                <a:solidFill>
                  <a:srgbClr val="002060"/>
                </a:solidFill>
              </a:rPr>
              <a:t>Adv</a:t>
            </a:r>
            <a:r>
              <a:rPr lang="fr-CA" altLang="fr-FR" sz="1000" i="1" dirty="0" smtClean="0">
                <a:solidFill>
                  <a:srgbClr val="002060"/>
                </a:solidFill>
              </a:rPr>
              <a:t> </a:t>
            </a:r>
            <a:r>
              <a:rPr lang="fr-CA" altLang="fr-FR" sz="1000" i="1" dirty="0" err="1" smtClean="0">
                <a:solidFill>
                  <a:srgbClr val="002060"/>
                </a:solidFill>
              </a:rPr>
              <a:t>Stud</a:t>
            </a:r>
            <a:r>
              <a:rPr lang="fr-CA" altLang="fr-FR" sz="1000" i="1" dirty="0" smtClean="0">
                <a:solidFill>
                  <a:srgbClr val="002060"/>
                </a:solidFill>
              </a:rPr>
              <a:t> Med. </a:t>
            </a:r>
            <a:r>
              <a:rPr lang="fr-CA" altLang="fr-FR" sz="1000" dirty="0" smtClean="0">
                <a:solidFill>
                  <a:srgbClr val="002060"/>
                </a:solidFill>
              </a:rPr>
              <a:t>2005;5(6E):S666-S675; </a:t>
            </a:r>
            <a:r>
              <a:rPr lang="fr-CA" altLang="fr-FR" sz="1000" dirty="0" err="1" smtClean="0">
                <a:solidFill>
                  <a:srgbClr val="002060"/>
                </a:solidFill>
              </a:rPr>
              <a:t>Garza</a:t>
            </a:r>
            <a:r>
              <a:rPr lang="fr-CA" altLang="fr-FR" sz="1000" dirty="0" smtClean="0">
                <a:solidFill>
                  <a:srgbClr val="002060"/>
                </a:solidFill>
              </a:rPr>
              <a:t> I, </a:t>
            </a:r>
            <a:r>
              <a:rPr lang="fr-CA" altLang="fr-FR" sz="1000" dirty="0" err="1" smtClean="0">
                <a:solidFill>
                  <a:srgbClr val="002060"/>
                </a:solidFill>
              </a:rPr>
              <a:t>Swanson</a:t>
            </a:r>
            <a:r>
              <a:rPr lang="fr-CA" altLang="fr-FR" sz="1000" dirty="0" smtClean="0">
                <a:solidFill>
                  <a:srgbClr val="002060"/>
                </a:solidFill>
              </a:rPr>
              <a:t> JW. </a:t>
            </a:r>
            <a:r>
              <a:rPr lang="fr-CA" altLang="fr-FR" sz="1000" i="1" dirty="0" err="1" smtClean="0">
                <a:solidFill>
                  <a:srgbClr val="002060"/>
                </a:solidFill>
              </a:rPr>
              <a:t>Neuropsychiatr</a:t>
            </a:r>
            <a:r>
              <a:rPr lang="fr-CA" altLang="fr-FR" sz="1000" i="1" dirty="0" smtClean="0">
                <a:solidFill>
                  <a:srgbClr val="002060"/>
                </a:solidFill>
              </a:rPr>
              <a:t> Dis </a:t>
            </a:r>
            <a:r>
              <a:rPr lang="fr-CA" altLang="fr-FR" sz="1000" i="1" dirty="0" err="1" smtClean="0">
                <a:solidFill>
                  <a:srgbClr val="002060"/>
                </a:solidFill>
              </a:rPr>
              <a:t>Treat</a:t>
            </a:r>
            <a:r>
              <a:rPr lang="fr-CA" altLang="fr-FR" sz="1000" i="1" dirty="0" smtClean="0">
                <a:solidFill>
                  <a:srgbClr val="002060"/>
                </a:solidFill>
              </a:rPr>
              <a:t>.</a:t>
            </a:r>
            <a:r>
              <a:rPr lang="fr-CA" altLang="fr-FR" sz="1000" dirty="0" smtClean="0">
                <a:solidFill>
                  <a:srgbClr val="002060"/>
                </a:solidFill>
              </a:rPr>
              <a:t> 2006;2(3): 281-91; </a:t>
            </a:r>
            <a:r>
              <a:rPr lang="fr-CA" altLang="fr-FR" sz="1000" dirty="0" err="1" smtClean="0">
                <a:solidFill>
                  <a:srgbClr val="002060"/>
                </a:solidFill>
              </a:rPr>
              <a:t>Demaagd</a:t>
            </a:r>
            <a:r>
              <a:rPr lang="fr-CA" altLang="fr-FR" sz="1000" dirty="0" smtClean="0">
                <a:solidFill>
                  <a:srgbClr val="002060"/>
                </a:solidFill>
              </a:rPr>
              <a:t> G. </a:t>
            </a:r>
            <a:r>
              <a:rPr lang="fr-CA" altLang="fr-FR" sz="1000" i="1" dirty="0" smtClean="0">
                <a:solidFill>
                  <a:srgbClr val="002060"/>
                </a:solidFill>
              </a:rPr>
              <a:t>P T.</a:t>
            </a:r>
            <a:r>
              <a:rPr lang="fr-CA" altLang="fr-FR" sz="1000" dirty="0" smtClean="0">
                <a:solidFill>
                  <a:srgbClr val="002060"/>
                </a:solidFill>
              </a:rPr>
              <a:t> 2008;33(7):480-7; </a:t>
            </a:r>
            <a:r>
              <a:rPr lang="fr-CA" altLang="fr-FR" sz="1000" dirty="0" err="1" smtClean="0">
                <a:solidFill>
                  <a:srgbClr val="002060"/>
                </a:solidFill>
              </a:rPr>
              <a:t>Dodick</a:t>
            </a:r>
            <a:r>
              <a:rPr lang="fr-CA" altLang="fr-FR" sz="1000" dirty="0" smtClean="0">
                <a:solidFill>
                  <a:srgbClr val="002060"/>
                </a:solidFill>
              </a:rPr>
              <a:t> DW </a:t>
            </a:r>
            <a:r>
              <a:rPr lang="fr-CA" altLang="fr-FR" sz="1000" i="1" dirty="0" smtClean="0">
                <a:solidFill>
                  <a:srgbClr val="002060"/>
                </a:solidFill>
              </a:rPr>
              <a:t>et al. </a:t>
            </a:r>
            <a:r>
              <a:rPr lang="fr-CA" altLang="fr-FR" sz="1000" i="1" dirty="0" err="1" smtClean="0">
                <a:solidFill>
                  <a:srgbClr val="002060"/>
                </a:solidFill>
              </a:rPr>
              <a:t>Headache</a:t>
            </a:r>
            <a:r>
              <a:rPr lang="fr-CA" altLang="fr-FR" sz="1000" dirty="0" smtClean="0">
                <a:solidFill>
                  <a:srgbClr val="002060"/>
                </a:solidFill>
              </a:rPr>
              <a:t>. 2010 Jun;50(6):921-36; </a:t>
            </a:r>
            <a:r>
              <a:rPr lang="fr-CA" altLang="fr-FR" sz="1000" dirty="0" err="1" smtClean="0">
                <a:solidFill>
                  <a:srgbClr val="002060"/>
                </a:solidFill>
              </a:rPr>
              <a:t>Allergan</a:t>
            </a:r>
            <a:r>
              <a:rPr lang="fr-CA" altLang="fr-FR" sz="1000" dirty="0" smtClean="0">
                <a:solidFill>
                  <a:srgbClr val="002060"/>
                </a:solidFill>
              </a:rPr>
              <a:t>. </a:t>
            </a:r>
            <a:r>
              <a:rPr lang="fr-CA" altLang="fr-FR" sz="1000" dirty="0" err="1" smtClean="0">
                <a:solidFill>
                  <a:srgbClr val="002060"/>
                </a:solidFill>
              </a:rPr>
              <a:t>Allergan</a:t>
            </a:r>
            <a:r>
              <a:rPr lang="fr-CA" altLang="fr-FR" sz="1000" dirty="0" smtClean="0">
                <a:solidFill>
                  <a:srgbClr val="002060"/>
                </a:solidFill>
              </a:rPr>
              <a:t> Inc., Markham ON. BOTOX</a:t>
            </a:r>
            <a:r>
              <a:rPr lang="fr-CA" altLang="fr-FR" sz="1000" baseline="30000" dirty="0" smtClean="0">
                <a:solidFill>
                  <a:srgbClr val="002060"/>
                </a:solidFill>
              </a:rPr>
              <a:t>®</a:t>
            </a:r>
            <a:r>
              <a:rPr lang="fr-CA" altLang="fr-FR" sz="1000" dirty="0" smtClean="0">
                <a:solidFill>
                  <a:srgbClr val="002060"/>
                </a:solidFill>
              </a:rPr>
              <a:t> (</a:t>
            </a:r>
            <a:r>
              <a:rPr lang="fr-CA" altLang="fr-FR" sz="1000" dirty="0" err="1" smtClean="0">
                <a:solidFill>
                  <a:srgbClr val="002060"/>
                </a:solidFill>
              </a:rPr>
              <a:t>onabotulinumtoxinA</a:t>
            </a:r>
            <a:r>
              <a:rPr lang="fr-CA" altLang="fr-FR" sz="1000" dirty="0" smtClean="0">
                <a:solidFill>
                  <a:srgbClr val="002060"/>
                </a:solidFill>
              </a:rPr>
              <a:t>) for injection. Monographie du produit. Date d’approbation : 7 juillet 2014; </a:t>
            </a:r>
            <a:r>
              <a:rPr lang="fr-CA" altLang="fr-FR" sz="1000" dirty="0" err="1" smtClean="0">
                <a:solidFill>
                  <a:srgbClr val="002060"/>
                </a:solidFill>
              </a:rPr>
              <a:t>Mathew</a:t>
            </a:r>
            <a:r>
              <a:rPr lang="fr-CA" altLang="fr-FR" sz="1000" dirty="0" smtClean="0">
                <a:solidFill>
                  <a:srgbClr val="002060"/>
                </a:solidFill>
              </a:rPr>
              <a:t> NT </a:t>
            </a:r>
            <a:r>
              <a:rPr lang="fr-CA" altLang="fr-FR" sz="1000" i="1" dirty="0" smtClean="0">
                <a:solidFill>
                  <a:srgbClr val="002060"/>
                </a:solidFill>
              </a:rPr>
              <a:t>et al. </a:t>
            </a:r>
            <a:r>
              <a:rPr lang="fr-CA" altLang="fr-FR" sz="1000" i="1" dirty="0" err="1" smtClean="0">
                <a:solidFill>
                  <a:srgbClr val="002060"/>
                </a:solidFill>
              </a:rPr>
              <a:t>Headache</a:t>
            </a:r>
            <a:r>
              <a:rPr lang="fr-CA" altLang="fr-FR" sz="1000" dirty="0" smtClean="0">
                <a:solidFill>
                  <a:srgbClr val="002060"/>
                </a:solidFill>
              </a:rPr>
              <a:t>. 2001 </a:t>
            </a:r>
            <a:r>
              <a:rPr lang="fr-CA" altLang="fr-FR" sz="1000" dirty="0" err="1" smtClean="0">
                <a:solidFill>
                  <a:srgbClr val="002060"/>
                </a:solidFill>
              </a:rPr>
              <a:t>Feb</a:t>
            </a:r>
            <a:r>
              <a:rPr lang="fr-CA" altLang="fr-FR" sz="1000" dirty="0" smtClean="0">
                <a:solidFill>
                  <a:srgbClr val="002060"/>
                </a:solidFill>
              </a:rPr>
              <a:t>;41(2):119-28; </a:t>
            </a:r>
            <a:r>
              <a:rPr lang="fr-CA" altLang="fr-FR" sz="1000" dirty="0" err="1" smtClean="0">
                <a:solidFill>
                  <a:srgbClr val="002060"/>
                </a:solidFill>
              </a:rPr>
              <a:t>Gallagher</a:t>
            </a:r>
            <a:r>
              <a:rPr lang="fr-CA" altLang="fr-FR" sz="1000" dirty="0" smtClean="0">
                <a:solidFill>
                  <a:srgbClr val="002060"/>
                </a:solidFill>
              </a:rPr>
              <a:t> RM </a:t>
            </a:r>
            <a:r>
              <a:rPr lang="fr-CA" altLang="fr-FR" sz="1000" i="1" dirty="0" smtClean="0">
                <a:solidFill>
                  <a:srgbClr val="002060"/>
                </a:solidFill>
              </a:rPr>
              <a:t>et al.</a:t>
            </a:r>
            <a:r>
              <a:rPr lang="fr-CA" altLang="fr-FR" sz="1000" dirty="0" smtClean="0">
                <a:solidFill>
                  <a:srgbClr val="002060"/>
                </a:solidFill>
              </a:rPr>
              <a:t> </a:t>
            </a:r>
            <a:r>
              <a:rPr lang="fr-CA" altLang="fr-FR" sz="1000" i="1" dirty="0" smtClean="0">
                <a:solidFill>
                  <a:srgbClr val="002060"/>
                </a:solidFill>
              </a:rPr>
              <a:t>J Am </a:t>
            </a:r>
            <a:r>
              <a:rPr lang="fr-CA" altLang="fr-FR" sz="1000" i="1" dirty="0" err="1" smtClean="0">
                <a:solidFill>
                  <a:srgbClr val="002060"/>
                </a:solidFill>
              </a:rPr>
              <a:t>Osteopath</a:t>
            </a:r>
            <a:r>
              <a:rPr lang="fr-CA" altLang="fr-FR" sz="1000" i="1" dirty="0" smtClean="0">
                <a:solidFill>
                  <a:srgbClr val="002060"/>
                </a:solidFill>
              </a:rPr>
              <a:t> </a:t>
            </a:r>
            <a:r>
              <a:rPr lang="fr-CA" altLang="fr-FR" sz="1000" i="1" dirty="0" err="1" smtClean="0">
                <a:solidFill>
                  <a:srgbClr val="002060"/>
                </a:solidFill>
              </a:rPr>
              <a:t>Assoc</a:t>
            </a:r>
            <a:r>
              <a:rPr lang="fr-CA" altLang="fr-FR" sz="1000" i="1" dirty="0" smtClean="0">
                <a:solidFill>
                  <a:srgbClr val="002060"/>
                </a:solidFill>
              </a:rPr>
              <a:t>. </a:t>
            </a:r>
            <a:r>
              <a:rPr lang="fr-CA" altLang="fr-FR" sz="1000" dirty="0" smtClean="0">
                <a:solidFill>
                  <a:srgbClr val="002060"/>
                </a:solidFill>
              </a:rPr>
              <a:t>2002;102:92-4; </a:t>
            </a:r>
            <a:r>
              <a:rPr lang="fr-CA" altLang="fr-FR" sz="1000" dirty="0" err="1" smtClean="0">
                <a:solidFill>
                  <a:srgbClr val="002060"/>
                </a:solidFill>
              </a:rPr>
              <a:t>Freitag</a:t>
            </a:r>
            <a:r>
              <a:rPr lang="fr-CA" altLang="fr-FR" sz="1000" dirty="0" smtClean="0">
                <a:solidFill>
                  <a:srgbClr val="002060"/>
                </a:solidFill>
              </a:rPr>
              <a:t> FG. </a:t>
            </a:r>
            <a:r>
              <a:rPr lang="fr-CA" altLang="fr-FR" sz="1000" i="1" dirty="0" err="1" smtClean="0">
                <a:solidFill>
                  <a:srgbClr val="002060"/>
                </a:solidFill>
              </a:rPr>
              <a:t>Psychopharmacol</a:t>
            </a:r>
            <a:r>
              <a:rPr lang="fr-CA" altLang="fr-FR" sz="1000" i="1" dirty="0" smtClean="0">
                <a:solidFill>
                  <a:srgbClr val="002060"/>
                </a:solidFill>
              </a:rPr>
              <a:t> Bull</a:t>
            </a:r>
            <a:r>
              <a:rPr lang="fr-CA" altLang="fr-FR" sz="1000" dirty="0" smtClean="0">
                <a:solidFill>
                  <a:srgbClr val="002060"/>
                </a:solidFill>
              </a:rPr>
              <a:t>. 2003;3(</a:t>
            </a:r>
            <a:r>
              <a:rPr lang="fr-CA" altLang="fr-FR" sz="1000" dirty="0" err="1" smtClean="0">
                <a:solidFill>
                  <a:srgbClr val="002060"/>
                </a:solidFill>
              </a:rPr>
              <a:t>Suppl</a:t>
            </a:r>
            <a:r>
              <a:rPr lang="fr-CA" altLang="fr-FR" sz="1000" dirty="0" smtClean="0">
                <a:solidFill>
                  <a:srgbClr val="002060"/>
                </a:solidFill>
              </a:rPr>
              <a:t> 2):98-115; </a:t>
            </a:r>
            <a:r>
              <a:rPr lang="fr-CA" altLang="fr-FR" sz="1000" dirty="0" err="1" smtClean="0">
                <a:solidFill>
                  <a:srgbClr val="002060"/>
                </a:solidFill>
              </a:rPr>
              <a:t>Parsekyan</a:t>
            </a:r>
            <a:r>
              <a:rPr lang="fr-CA" altLang="fr-FR" sz="1000" dirty="0" smtClean="0">
                <a:solidFill>
                  <a:srgbClr val="002060"/>
                </a:solidFill>
              </a:rPr>
              <a:t> D. </a:t>
            </a:r>
            <a:r>
              <a:rPr lang="fr-CA" altLang="fr-FR" sz="1000" i="1" dirty="0" smtClean="0">
                <a:solidFill>
                  <a:srgbClr val="002060"/>
                </a:solidFill>
              </a:rPr>
              <a:t>West J Med. </a:t>
            </a:r>
            <a:r>
              <a:rPr lang="fr-CA" altLang="fr-FR" sz="1000" dirty="0" smtClean="0">
                <a:solidFill>
                  <a:srgbClr val="002060"/>
                </a:solidFill>
              </a:rPr>
              <a:t>2000;173:341-5.</a:t>
            </a:r>
            <a:endParaRPr lang="fr-CA" altLang="fr-FR" sz="1000" dirty="0">
              <a:solidFill>
                <a:srgbClr val="002060"/>
              </a:solidFill>
            </a:endParaRPr>
          </a:p>
        </p:txBody>
      </p:sp>
    </p:spTree>
    <p:extLst>
      <p:ext uri="{BB962C8B-B14F-4D97-AF65-F5344CB8AC3E}">
        <p14:creationId xmlns:p14="http://schemas.microsoft.com/office/powerpoint/2010/main" val="4078584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457200" y="274638"/>
            <a:ext cx="8229600" cy="1143000"/>
          </a:xfrm>
        </p:spPr>
        <p:txBody>
          <a:bodyPr/>
          <a:lstStyle/>
          <a:p>
            <a:pPr>
              <a:lnSpc>
                <a:spcPct val="85000"/>
              </a:lnSpc>
            </a:pPr>
            <a:r>
              <a:rPr lang="fr-CA" altLang="fr-FR" smtClean="0"/>
              <a:t>Question à débattre</a:t>
            </a:r>
          </a:p>
        </p:txBody>
      </p:sp>
      <p:pic>
        <p:nvPicPr>
          <p:cNvPr id="5" name="Picture 4"/>
          <p:cNvPicPr>
            <a:picLocks noChangeAspect="1"/>
          </p:cNvPicPr>
          <p:nvPr/>
        </p:nvPicPr>
        <p:blipFill>
          <a:blip r:embed="rId3" cstate="print"/>
          <a:srcRect t="8398" b="11177"/>
          <a:stretch>
            <a:fillRect/>
          </a:stretch>
        </p:blipFill>
        <p:spPr bwMode="auto">
          <a:xfrm>
            <a:off x="1436688" y="1146175"/>
            <a:ext cx="6256337" cy="5030788"/>
          </a:xfrm>
          <a:prstGeom prst="rect">
            <a:avLst/>
          </a:prstGeom>
          <a:noFill/>
          <a:ln w="9525">
            <a:noFill/>
            <a:miter lim="800000"/>
            <a:headEnd/>
            <a:tailEnd/>
          </a:ln>
        </p:spPr>
      </p:pic>
      <p:sp>
        <p:nvSpPr>
          <p:cNvPr id="7" name="Rounded Rectangle 6"/>
          <p:cNvSpPr/>
          <p:nvPr/>
        </p:nvSpPr>
        <p:spPr>
          <a:xfrm>
            <a:off x="1327150" y="2311400"/>
            <a:ext cx="6488113" cy="287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accent5"/>
              </a:buClr>
              <a:buFont typeface="Arial" pitchFamily="34" charset="0"/>
              <a:buNone/>
              <a:defRPr/>
            </a:pPr>
            <a:r>
              <a:rPr lang="fr-CA" sz="3200" b="1" cap="small" smtClean="0">
                <a:solidFill>
                  <a:srgbClr val="5F9127"/>
                </a:solidFill>
              </a:rPr>
              <a:t>Quelles approches pharmacologiques du soulagement de la MIGRAINE intégrez-vous à votre pratique? </a:t>
            </a:r>
            <a:br>
              <a:rPr lang="fr-CA" sz="3200" b="1" cap="small" smtClean="0">
                <a:solidFill>
                  <a:srgbClr val="5F9127"/>
                </a:solidFill>
              </a:rPr>
            </a:br>
            <a:endParaRPr lang="fr-CA" sz="3200" b="1" cap="small">
              <a:solidFill>
                <a:srgbClr val="5F9127"/>
              </a:solidFill>
            </a:endParaRPr>
          </a:p>
        </p:txBody>
      </p:sp>
    </p:spTree>
    <p:extLst>
      <p:ext uri="{BB962C8B-B14F-4D97-AF65-F5344CB8AC3E}">
        <p14:creationId xmlns:p14="http://schemas.microsoft.com/office/powerpoint/2010/main" val="10243787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95288" y="1844675"/>
            <a:ext cx="8424862" cy="4308872"/>
          </a:xfrm>
          <a:prstGeom prst="rect">
            <a:avLst/>
          </a:prstGeom>
          <a:noFill/>
        </p:spPr>
        <p:txBody>
          <a:bodyPr>
            <a:spAutoFit/>
          </a:bodyPr>
          <a:lstStyle/>
          <a:p>
            <a:pPr algn="ctr" fontAlgn="auto">
              <a:spcBef>
                <a:spcPts val="0"/>
              </a:spcBef>
              <a:spcAft>
                <a:spcPts val="1200"/>
              </a:spcAft>
              <a:defRPr/>
            </a:pPr>
            <a:r>
              <a:rPr lang="fr-CA" sz="3200" b="1" i="1" dirty="0" smtClean="0">
                <a:solidFill>
                  <a:srgbClr val="002060"/>
                </a:solidFill>
                <a:latin typeface="+mn-lt"/>
                <a:cs typeface="+mn-cs"/>
              </a:rPr>
              <a:t>Directives sur le soulagement pharmacologique de la migraine</a:t>
            </a: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latin typeface="+mn-lt"/>
                <a:cs typeface="+mn-cs"/>
                <a:hlinkClick r:id="rId3" action="ppaction://hlinksldjump"/>
              </a:rPr>
              <a:t>Directives de l’AAN/AHS</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hlinkClick r:id="rId4" action="ppaction://hlinksldjump"/>
              </a:rPr>
              <a:t>Directives de la SCC</a:t>
            </a:r>
            <a:r>
              <a:rPr lang="fr-CA" sz="2200" b="1" dirty="0" smtClean="0">
                <a:solidFill>
                  <a:srgbClr val="002060"/>
                </a:solidFill>
                <a:latin typeface="+mn-lt"/>
                <a:cs typeface="+mn-cs"/>
                <a:hlinkClick r:id="rId5" action="ppaction://hlinksldjump"/>
              </a:rPr>
              <a:t> pour le traitement aigu de la migraine</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hlinkClick r:id="rId4" action="ppaction://hlinksldjump"/>
              </a:rPr>
              <a:t>Directives de la SCC</a:t>
            </a:r>
            <a:r>
              <a:rPr lang="fr-CA" sz="2200" b="1" dirty="0" smtClean="0">
                <a:solidFill>
                  <a:srgbClr val="002060"/>
                </a:solidFill>
                <a:hlinkClick r:id="rId5" action="ppaction://hlinksldjump"/>
              </a:rPr>
              <a:t> </a:t>
            </a:r>
            <a:r>
              <a:rPr lang="fr-CA" sz="2200" b="1" dirty="0" smtClean="0">
                <a:solidFill>
                  <a:srgbClr val="002060"/>
                </a:solidFill>
                <a:latin typeface="+mn-lt"/>
                <a:cs typeface="+mn-cs"/>
                <a:hlinkClick r:id="rId6" action="ppaction://hlinksldjump"/>
              </a:rPr>
              <a:t>: stratégies de traitements médicamenteux prophylactiques</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hlinkClick r:id="rId4" action="ppaction://hlinksldjump"/>
              </a:rPr>
              <a:t>Directives de la SCC</a:t>
            </a:r>
            <a:r>
              <a:rPr lang="fr-CA" sz="2200" b="1" dirty="0" smtClean="0">
                <a:solidFill>
                  <a:srgbClr val="002060"/>
                </a:solidFill>
                <a:hlinkClick r:id="rId5" action="ppaction://hlinksldjump"/>
              </a:rPr>
              <a:t> </a:t>
            </a:r>
            <a:r>
              <a:rPr lang="fr-CA" sz="2200" b="1" dirty="0" smtClean="0">
                <a:solidFill>
                  <a:srgbClr val="002060"/>
                </a:solidFill>
                <a:latin typeface="+mn-lt"/>
                <a:cs typeface="+mn-cs"/>
                <a:hlinkClick r:id="rId7" action="ppaction://hlinksldjump"/>
              </a:rPr>
              <a:t>: prophylaxie anti-migraine</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latin typeface="+mn-lt"/>
                <a:cs typeface="+mn-cs"/>
                <a:hlinkClick r:id="rId4" action="ppaction://hlinksldjump"/>
              </a:rPr>
              <a:t>Directives du consensus latino-américain pour la migraine chronique</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hlinkClick r:id="rId8" action="ppaction://hlinksldjump"/>
              </a:rPr>
              <a:t>Directives de la FESN sur le traitement aigu de la m</a:t>
            </a:r>
            <a:r>
              <a:rPr lang="fr-CA" sz="2200" b="1" dirty="0" smtClean="0">
                <a:solidFill>
                  <a:srgbClr val="002060"/>
                </a:solidFill>
                <a:latin typeface="+mn-lt"/>
                <a:cs typeface="+mn-cs"/>
                <a:hlinkClick r:id="rId9" action="ppaction://hlinksldjump"/>
              </a:rPr>
              <a:t>igraine</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fr-CA" sz="2200" b="1" dirty="0" smtClean="0">
                <a:solidFill>
                  <a:srgbClr val="002060"/>
                </a:solidFill>
                <a:latin typeface="+mn-lt"/>
                <a:cs typeface="+mn-cs"/>
                <a:hlinkClick r:id="rId8" action="ppaction://hlinksldjump"/>
              </a:rPr>
              <a:t>Directives de la FESN sur le traitement prophylactique de la migraine</a:t>
            </a:r>
            <a:endParaRPr lang="fr-CA" sz="22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endParaRPr lang="fr-CA" sz="2400" b="1" dirty="0">
              <a:solidFill>
                <a:srgbClr val="002060"/>
              </a:solidFill>
              <a:latin typeface="+mn-lt"/>
              <a:cs typeface="+mn-cs"/>
            </a:endParaRPr>
          </a:p>
        </p:txBody>
      </p:sp>
      <p:sp>
        <p:nvSpPr>
          <p:cNvPr id="104452" name="TextBox 4">
            <a:hlinkClick r:id="rId10" action="ppaction://hlinksldjump"/>
          </p:cNvPr>
          <p:cNvSpPr txBox="1">
            <a:spLocks noChangeArrowheads="1"/>
          </p:cNvSpPr>
          <p:nvPr/>
        </p:nvSpPr>
        <p:spPr bwMode="auto">
          <a:xfrm>
            <a:off x="6672263" y="6448425"/>
            <a:ext cx="2408223" cy="338554"/>
          </a:xfrm>
          <a:prstGeom prst="rect">
            <a:avLst/>
          </a:prstGeom>
          <a:noFill/>
          <a:ln w="9525">
            <a:noFill/>
            <a:miter lim="800000"/>
            <a:headEnd/>
            <a:tailEnd/>
          </a:ln>
        </p:spPr>
        <p:txBody>
          <a:bodyPr wrap="none">
            <a:spAutoFit/>
          </a:bodyPr>
          <a:lstStyle/>
          <a:p>
            <a:r>
              <a:rPr lang="fr-CA" altLang="fr-FR" sz="1600" b="1" smtClean="0">
                <a:solidFill>
                  <a:schemeClr val="tx2"/>
                </a:solidFill>
              </a:rPr>
              <a:t>Passer aux messages-clés</a:t>
            </a:r>
            <a:endParaRPr lang="fr-CA" altLang="fr-FR" sz="1600" b="1">
              <a:solidFill>
                <a:schemeClr val="tx2"/>
              </a:solidFill>
            </a:endParaRPr>
          </a:p>
        </p:txBody>
      </p:sp>
    </p:spTree>
    <p:extLst>
      <p:ext uri="{BB962C8B-B14F-4D97-AF65-F5344CB8AC3E}">
        <p14:creationId xmlns:p14="http://schemas.microsoft.com/office/powerpoint/2010/main" val="14309811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5688449"/>
            <a:ext cx="6423025" cy="1169551"/>
          </a:xfrm>
          <a:prstGeom prst="rect">
            <a:avLst/>
          </a:prstGeom>
          <a:noFill/>
          <a:ln w="9525">
            <a:noFill/>
            <a:miter lim="800000"/>
            <a:headEnd/>
            <a:tailEnd/>
          </a:ln>
        </p:spPr>
        <p:txBody>
          <a:bodyPr>
            <a:spAutoFit/>
          </a:bodyPr>
          <a:lstStyle/>
          <a:p>
            <a:r>
              <a:rPr lang="fr-CA" altLang="fr-FR" sz="1000" dirty="0" smtClean="0">
                <a:solidFill>
                  <a:srgbClr val="002060"/>
                </a:solidFill>
              </a:rPr>
              <a:t>AAN = American </a:t>
            </a:r>
            <a:r>
              <a:rPr lang="fr-CA" altLang="fr-FR" sz="1000" dirty="0" err="1" smtClean="0">
                <a:solidFill>
                  <a:srgbClr val="002060"/>
                </a:solidFill>
              </a:rPr>
              <a:t>Academy</a:t>
            </a:r>
            <a:r>
              <a:rPr lang="fr-CA" altLang="fr-FR" sz="1000" dirty="0" smtClean="0">
                <a:solidFill>
                  <a:srgbClr val="002060"/>
                </a:solidFill>
              </a:rPr>
              <a:t> of </a:t>
            </a:r>
            <a:r>
              <a:rPr lang="fr-CA" altLang="fr-FR" sz="1000" dirty="0" err="1" smtClean="0">
                <a:solidFill>
                  <a:srgbClr val="002060"/>
                </a:solidFill>
              </a:rPr>
              <a:t>Neurology</a:t>
            </a:r>
            <a:r>
              <a:rPr lang="fr-CA" altLang="fr-FR" sz="1000" dirty="0" smtClean="0">
                <a:solidFill>
                  <a:srgbClr val="002060"/>
                </a:solidFill>
              </a:rPr>
              <a:t>; ACE = enzyme de conversion de l'angiotensine; AHS = American </a:t>
            </a:r>
            <a:r>
              <a:rPr lang="fr-CA" altLang="fr-FR" sz="1000" dirty="0" err="1" smtClean="0">
                <a:solidFill>
                  <a:srgbClr val="002060"/>
                </a:solidFill>
              </a:rPr>
              <a:t>Headache</a:t>
            </a:r>
            <a:r>
              <a:rPr lang="fr-CA" altLang="fr-FR" sz="1000" dirty="0" smtClean="0">
                <a:solidFill>
                  <a:srgbClr val="002060"/>
                </a:solidFill>
              </a:rPr>
              <a:t> Society;</a:t>
            </a:r>
            <a:br>
              <a:rPr lang="fr-CA" altLang="fr-FR" sz="1000" dirty="0" smtClean="0">
                <a:solidFill>
                  <a:srgbClr val="002060"/>
                </a:solidFill>
              </a:rPr>
            </a:br>
            <a:r>
              <a:rPr lang="fr-CA" altLang="fr-FR" sz="1000" dirty="0" smtClean="0">
                <a:solidFill>
                  <a:srgbClr val="002060"/>
                </a:solidFill>
              </a:rPr>
              <a:t>MRM = migraine liée aux menstruations; SSNRI = Inhibiteurs sélectifs de la recapture de la sérotonine/noradrénaline; SSRI = inhibiteur sélectif de la recapture de la sérotonine; TCA = antidépresseur tricyclique</a:t>
            </a:r>
          </a:p>
          <a:p>
            <a:r>
              <a:rPr lang="fr-CA" altLang="fr-FR" sz="1000" baseline="30000" dirty="0" err="1" smtClean="0">
                <a:solidFill>
                  <a:srgbClr val="002060"/>
                </a:solidFill>
              </a:rPr>
              <a:t>a</a:t>
            </a:r>
            <a:r>
              <a:rPr lang="fr-CA" altLang="fr-FR" sz="1000" dirty="0" err="1" smtClean="0">
                <a:solidFill>
                  <a:srgbClr val="002060"/>
                </a:solidFill>
              </a:rPr>
              <a:t>Classification</a:t>
            </a:r>
            <a:r>
              <a:rPr lang="fr-CA" altLang="fr-FR" sz="1000" dirty="0" smtClean="0">
                <a:solidFill>
                  <a:srgbClr val="002060"/>
                </a:solidFill>
              </a:rPr>
              <a:t> basée sur la directive d’origine et les nouvelles preuves non indiquées dans ce rapport</a:t>
            </a:r>
          </a:p>
          <a:p>
            <a:r>
              <a:rPr lang="fr-CA" altLang="fr-FR" sz="1000" baseline="30000" dirty="0" err="1" smtClean="0">
                <a:solidFill>
                  <a:srgbClr val="002060"/>
                </a:solidFill>
              </a:rPr>
              <a:t>b</a:t>
            </a:r>
            <a:r>
              <a:rPr lang="fr-CA" altLang="fr-FR" sz="1000" dirty="0" err="1" smtClean="0">
                <a:solidFill>
                  <a:srgbClr val="002060"/>
                </a:solidFill>
              </a:rPr>
              <a:t>Pour</a:t>
            </a:r>
            <a:r>
              <a:rPr lang="fr-CA" altLang="fr-FR" sz="1000" dirty="0" smtClean="0">
                <a:solidFill>
                  <a:srgbClr val="002060"/>
                </a:solidFill>
              </a:rPr>
              <a:t> une prophylaxie à court terme des migraines liées aux menstruations</a:t>
            </a:r>
          </a:p>
          <a:p>
            <a:r>
              <a:rPr lang="fr-CA" altLang="fr-FR" sz="1000" dirty="0" err="1" smtClean="0">
                <a:solidFill>
                  <a:srgbClr val="002060"/>
                </a:solidFill>
              </a:rPr>
              <a:t>Silberstein</a:t>
            </a:r>
            <a:r>
              <a:rPr lang="fr-CA" altLang="fr-FR" sz="1000" dirty="0" smtClean="0">
                <a:solidFill>
                  <a:srgbClr val="002060"/>
                </a:solidFill>
              </a:rPr>
              <a:t> SD </a:t>
            </a:r>
            <a:r>
              <a:rPr lang="fr-CA" altLang="fr-FR" sz="1000" i="1" dirty="0" smtClean="0">
                <a:solidFill>
                  <a:srgbClr val="002060"/>
                </a:solidFill>
              </a:rPr>
              <a:t>et al. </a:t>
            </a:r>
            <a:r>
              <a:rPr lang="fr-CA" altLang="fr-FR" sz="1000" i="1" dirty="0" err="1" smtClean="0">
                <a:solidFill>
                  <a:srgbClr val="002060"/>
                </a:solidFill>
              </a:rPr>
              <a:t>Neurology</a:t>
            </a:r>
            <a:r>
              <a:rPr lang="fr-CA" altLang="fr-FR" sz="1000" i="1" dirty="0" smtClean="0">
                <a:solidFill>
                  <a:srgbClr val="002060"/>
                </a:solidFill>
              </a:rPr>
              <a:t>.</a:t>
            </a:r>
            <a:r>
              <a:rPr lang="fr-CA" altLang="fr-FR" sz="1000" dirty="0" smtClean="0">
                <a:solidFill>
                  <a:srgbClr val="002060"/>
                </a:solidFill>
              </a:rPr>
              <a:t> 2012;78(17):1337-45. </a:t>
            </a:r>
            <a:endParaRPr lang="fr-CA" altLang="fr-FR" sz="1000" dirty="0">
              <a:solidFill>
                <a:srgbClr val="002060"/>
              </a:solidFill>
            </a:endParaRPr>
          </a:p>
        </p:txBody>
      </p:sp>
      <p:sp>
        <p:nvSpPr>
          <p:cNvPr id="105475" name="Title 3"/>
          <p:cNvSpPr>
            <a:spLocks noGrp="1"/>
          </p:cNvSpPr>
          <p:nvPr>
            <p:ph type="title"/>
          </p:nvPr>
        </p:nvSpPr>
        <p:spPr>
          <a:xfrm>
            <a:off x="447675" y="44450"/>
            <a:ext cx="8229600" cy="1143000"/>
          </a:xfrm>
        </p:spPr>
        <p:txBody>
          <a:bodyPr>
            <a:normAutofit/>
          </a:bodyPr>
          <a:lstStyle/>
          <a:p>
            <a:r>
              <a:rPr lang="fr-CA" altLang="fr-FR" sz="3200" smtClean="0"/>
              <a:t>Directives de l'AAN/l'AHS pour la prévention des migraines épisodiques chez les adultes</a:t>
            </a:r>
          </a:p>
        </p:txBody>
      </p:sp>
      <p:sp>
        <p:nvSpPr>
          <p:cNvPr id="105476" name="TextBox 1"/>
          <p:cNvSpPr txBox="1">
            <a:spLocks noChangeArrowheads="1"/>
          </p:cNvSpPr>
          <p:nvPr/>
        </p:nvSpPr>
        <p:spPr bwMode="auto">
          <a:xfrm>
            <a:off x="6516216"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sp>
        <p:nvSpPr>
          <p:cNvPr id="105477" name="TextBox 5"/>
          <p:cNvSpPr txBox="1">
            <a:spLocks noChangeArrowheads="1"/>
          </p:cNvSpPr>
          <p:nvPr/>
        </p:nvSpPr>
        <p:spPr bwMode="auto">
          <a:xfrm>
            <a:off x="5534550" y="6093296"/>
            <a:ext cx="3609450" cy="307777"/>
          </a:xfrm>
          <a:prstGeom prst="rect">
            <a:avLst/>
          </a:prstGeom>
          <a:noFill/>
          <a:ln w="9525">
            <a:noFill/>
            <a:miter lim="800000"/>
            <a:headEnd/>
            <a:tailEnd/>
          </a:ln>
        </p:spPr>
        <p:txBody>
          <a:bodyPr wrap="none">
            <a:spAutoFit/>
          </a:bodyPr>
          <a:lstStyle/>
          <a:p>
            <a:r>
              <a:rPr lang="fr-CA" altLang="en-US" sz="1400" b="1" dirty="0" smtClean="0">
                <a:hlinkClick r:id="rId4"/>
              </a:rPr>
              <a:t>Accès aux directives complètes de l’AAN/l’AHS</a:t>
            </a:r>
            <a:endParaRPr lang="fr-CA" altLang="en-US" sz="1400" b="1" dirty="0"/>
          </a:p>
        </p:txBody>
      </p:sp>
      <p:graphicFrame>
        <p:nvGraphicFramePr>
          <p:cNvPr id="7" name="Table 6"/>
          <p:cNvGraphicFramePr>
            <a:graphicFrameLocks noGrp="1"/>
          </p:cNvGraphicFramePr>
          <p:nvPr/>
        </p:nvGraphicFramePr>
        <p:xfrm>
          <a:off x="1691680" y="1412776"/>
          <a:ext cx="5622925" cy="4205940"/>
        </p:xfrm>
        <a:graphic>
          <a:graphicData uri="http://schemas.openxmlformats.org/drawingml/2006/table">
            <a:tbl>
              <a:tblPr firstRow="1" bandRow="1">
                <a:tableStyleId>{5C22544A-7EE6-4342-B048-85BDC9FD1C3A}</a:tableStyleId>
              </a:tblPr>
              <a:tblGrid>
                <a:gridCol w="5622925"/>
              </a:tblGrid>
              <a:tr h="292208">
                <a:tc>
                  <a:txBody>
                    <a:bodyPr/>
                    <a:lstStyle/>
                    <a:p>
                      <a:r>
                        <a:rPr lang="fr-CA" sz="1400" noProof="0" dirty="0" smtClean="0"/>
                        <a:t>Médicaments de niveau A</a:t>
                      </a:r>
                      <a:endParaRPr lang="fr-CA" sz="1400" noProof="0" dirty="0"/>
                    </a:p>
                  </a:txBody>
                  <a:tcPr marL="91431" marR="91431" marT="45710" marB="45710" anchor="ctr"/>
                </a:tc>
              </a:tr>
              <a:tr h="262985">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fr-CA" sz="1200" noProof="0" smtClean="0">
                          <a:solidFill>
                            <a:srgbClr val="002060"/>
                          </a:solidFill>
                        </a:rPr>
                        <a:t>Médicaments antiépileptiques</a:t>
                      </a:r>
                      <a:r>
                        <a:rPr lang="fr-CA" sz="1200" baseline="0" noProof="0" smtClean="0">
                          <a:solidFill>
                            <a:srgbClr val="002060"/>
                          </a:solidFill>
                        </a:rPr>
                        <a:t> (divalproex sodique, valproate sodique, topiramate)</a:t>
                      </a:r>
                      <a:endParaRPr lang="fr-CA" sz="1200" noProof="0" smtClean="0">
                        <a:solidFill>
                          <a:srgbClr val="002060"/>
                        </a:solidFill>
                      </a:endParaRPr>
                    </a:p>
                  </a:txBody>
                  <a:tcPr marL="91431" marR="91431" marT="45710" marB="45710" anchor="ctr"/>
                </a:tc>
              </a:tr>
              <a:tr h="262985">
                <a:tc>
                  <a:txBody>
                    <a:bodyPr/>
                    <a:lstStyle/>
                    <a:p>
                      <a:pPr marL="180975" indent="0"/>
                      <a:r>
                        <a:rPr lang="fr-CA" sz="1200" noProof="0" smtClean="0">
                          <a:solidFill>
                            <a:srgbClr val="002060"/>
                          </a:solidFill>
                        </a:rPr>
                        <a:t>Bêta-bloquants (métoprolol,</a:t>
                      </a:r>
                      <a:r>
                        <a:rPr lang="fr-CA" sz="1200" baseline="0" noProof="0" smtClean="0">
                          <a:solidFill>
                            <a:srgbClr val="002060"/>
                          </a:solidFill>
                        </a:rPr>
                        <a:t> propranolol, timolol)</a:t>
                      </a:r>
                      <a:endParaRPr lang="fr-CA" sz="1200" noProof="0">
                        <a:solidFill>
                          <a:srgbClr val="002060"/>
                        </a:solidFill>
                      </a:endParaRPr>
                    </a:p>
                  </a:txBody>
                  <a:tcPr marL="91431" marR="91431" marT="45710" marB="45710" anchor="ctr"/>
                </a:tc>
              </a:tr>
              <a:tr h="262985">
                <a:tc>
                  <a:txBody>
                    <a:bodyPr/>
                    <a:lstStyle/>
                    <a:p>
                      <a:pPr marL="180975" indent="0"/>
                      <a:r>
                        <a:rPr lang="fr-CA" sz="1200" noProof="0" smtClean="0">
                          <a:solidFill>
                            <a:srgbClr val="002060"/>
                          </a:solidFill>
                        </a:rPr>
                        <a:t>Triptans (Frovatriptan)</a:t>
                      </a:r>
                      <a:endParaRPr lang="fr-CA" sz="1200" noProof="0">
                        <a:solidFill>
                          <a:srgbClr val="002060"/>
                        </a:solidFill>
                      </a:endParaRPr>
                    </a:p>
                  </a:txBody>
                  <a:tcPr marL="91431" marR="91431" marT="45710" marB="45710" anchor="ctr"/>
                </a:tc>
              </a:tr>
              <a:tr h="292208">
                <a:tc>
                  <a:txBody>
                    <a:bodyPr/>
                    <a:lstStyle/>
                    <a:p>
                      <a:pPr marL="0" algn="l" defTabSz="914400" rtl="0" eaLnBrk="1" latinLnBrk="0" hangingPunct="1"/>
                      <a:r>
                        <a:rPr lang="fr-CA" sz="1400" b="1" kern="1200" noProof="0" smtClean="0">
                          <a:solidFill>
                            <a:schemeClr val="lt1"/>
                          </a:solidFill>
                          <a:latin typeface="+mn-lt"/>
                          <a:ea typeface="+mn-ea"/>
                          <a:cs typeface="+mn-cs"/>
                        </a:rPr>
                        <a:t>Médicaments de niveau B</a:t>
                      </a:r>
                      <a:endParaRPr lang="fr-CA" sz="1400" b="1" kern="1200" noProof="0">
                        <a:solidFill>
                          <a:schemeClr val="lt1"/>
                        </a:solidFill>
                        <a:latin typeface="+mn-lt"/>
                        <a:ea typeface="+mn-ea"/>
                        <a:cs typeface="+mn-cs"/>
                      </a:endParaRPr>
                    </a:p>
                  </a:txBody>
                  <a:tcPr marL="91431" marR="91431" marT="45710" marB="45710" anchor="ctr">
                    <a:solidFill>
                      <a:schemeClr val="accent1"/>
                    </a:solidFill>
                  </a:tcPr>
                </a:tc>
              </a:tr>
              <a:tr h="262985">
                <a:tc>
                  <a:txBody>
                    <a:bodyPr/>
                    <a:lstStyle/>
                    <a:p>
                      <a:pPr marL="180975" indent="0"/>
                      <a:r>
                        <a:rPr lang="fr-CA" sz="1200" noProof="0" smtClean="0">
                          <a:solidFill>
                            <a:srgbClr val="002060"/>
                          </a:solidFill>
                        </a:rPr>
                        <a:t>Antidépresseurs</a:t>
                      </a:r>
                      <a:r>
                        <a:rPr lang="fr-CA" sz="1200" baseline="0" noProof="0" smtClean="0">
                          <a:solidFill>
                            <a:srgbClr val="002060"/>
                          </a:solidFill>
                        </a:rPr>
                        <a:t> (amitriptyline, venlafaxine)</a:t>
                      </a:r>
                      <a:endParaRPr lang="fr-CA" sz="1200" noProof="0" smtClean="0">
                        <a:solidFill>
                          <a:srgbClr val="002060"/>
                        </a:solidFill>
                      </a:endParaRPr>
                    </a:p>
                  </a:txBody>
                  <a:tcPr marL="91431" marR="91431" marT="45710" marB="45710" anchor="ctr"/>
                </a:tc>
              </a:tr>
              <a:tr h="262985">
                <a:tc>
                  <a:txBody>
                    <a:bodyPr/>
                    <a:lstStyle/>
                    <a:p>
                      <a:pPr marL="180975" indent="0"/>
                      <a:r>
                        <a:rPr lang="fr-CA" sz="1200" noProof="0" smtClean="0">
                          <a:solidFill>
                            <a:srgbClr val="002060"/>
                          </a:solidFill>
                        </a:rPr>
                        <a:t>Bêta-bloquants </a:t>
                      </a:r>
                      <a:r>
                        <a:rPr lang="fr-CA" sz="1200" baseline="0" noProof="0" smtClean="0">
                          <a:solidFill>
                            <a:srgbClr val="002060"/>
                          </a:solidFill>
                        </a:rPr>
                        <a:t>(aténolol, nadolol)</a:t>
                      </a:r>
                      <a:endParaRPr lang="fr-CA" sz="1200" noProof="0" smtClean="0">
                        <a:solidFill>
                          <a:srgbClr val="002060"/>
                        </a:solidFill>
                      </a:endParaRPr>
                    </a:p>
                  </a:txBody>
                  <a:tcPr marL="91431" marR="91431" marT="45710" marB="45710" anchor="ctr"/>
                </a:tc>
              </a:tr>
              <a:tr h="262985">
                <a:tc>
                  <a:txBody>
                    <a:bodyPr/>
                    <a:lstStyle/>
                    <a:p>
                      <a:pPr marL="180975" indent="0"/>
                      <a:r>
                        <a:rPr lang="fr-CA" sz="1200" noProof="0" smtClean="0">
                          <a:solidFill>
                            <a:srgbClr val="002060"/>
                          </a:solidFill>
                        </a:rPr>
                        <a:t>Triptans</a:t>
                      </a:r>
                      <a:r>
                        <a:rPr lang="fr-CA" sz="1200" baseline="0" noProof="0" smtClean="0">
                          <a:solidFill>
                            <a:srgbClr val="002060"/>
                          </a:solidFill>
                        </a:rPr>
                        <a:t> (naratriptan, zolmitriptan)</a:t>
                      </a:r>
                      <a:endParaRPr lang="fr-CA" sz="1200" noProof="0" smtClean="0">
                        <a:solidFill>
                          <a:srgbClr val="002060"/>
                        </a:solidFill>
                      </a:endParaRPr>
                    </a:p>
                  </a:txBody>
                  <a:tcPr marL="91431" marR="91431" marT="45710" marB="45710" anchor="ctr"/>
                </a:tc>
              </a:tr>
              <a:tr h="292208">
                <a:tc>
                  <a:txBody>
                    <a:bodyPr/>
                    <a:lstStyle/>
                    <a:p>
                      <a:pPr marL="0" algn="l" defTabSz="914400" rtl="0" eaLnBrk="1" latinLnBrk="0" hangingPunct="1"/>
                      <a:r>
                        <a:rPr lang="fr-CA" sz="1400" b="1" kern="1200" noProof="0" dirty="0" smtClean="0">
                          <a:solidFill>
                            <a:schemeClr val="lt1"/>
                          </a:solidFill>
                          <a:latin typeface="+mn-lt"/>
                          <a:ea typeface="+mn-ea"/>
                          <a:cs typeface="+mn-cs"/>
                        </a:rPr>
                        <a:t>Troisième ligne (niveau C)</a:t>
                      </a:r>
                      <a:endParaRPr lang="fr-CA" sz="1400" b="1" kern="1200" noProof="0" dirty="0">
                        <a:solidFill>
                          <a:schemeClr val="lt1"/>
                        </a:solidFill>
                        <a:latin typeface="+mn-lt"/>
                        <a:ea typeface="+mn-ea"/>
                        <a:cs typeface="+mn-cs"/>
                      </a:endParaRPr>
                    </a:p>
                  </a:txBody>
                  <a:tcPr marL="91431" marR="91431" marT="45710" marB="45710" anchor="ctr">
                    <a:solidFill>
                      <a:schemeClr val="accent1"/>
                    </a:solidFill>
                  </a:tcPr>
                </a:tc>
              </a:tr>
              <a:tr h="262985">
                <a:tc>
                  <a:txBody>
                    <a:bodyPr/>
                    <a:lstStyle/>
                    <a:p>
                      <a:pPr marL="180975" indent="0"/>
                      <a:r>
                        <a:rPr lang="fr-CA" sz="1200" noProof="0" smtClean="0">
                          <a:solidFill>
                            <a:srgbClr val="002060"/>
                          </a:solidFill>
                        </a:rPr>
                        <a:t>Inhibiteurs</a:t>
                      </a:r>
                      <a:r>
                        <a:rPr lang="fr-CA" sz="1200" baseline="0" noProof="0" smtClean="0">
                          <a:solidFill>
                            <a:srgbClr val="002060"/>
                          </a:solidFill>
                        </a:rPr>
                        <a:t> de l’ECA </a:t>
                      </a:r>
                      <a:r>
                        <a:rPr lang="fr-CA" sz="1200" noProof="0" smtClean="0">
                          <a:solidFill>
                            <a:srgbClr val="002060"/>
                          </a:solidFill>
                        </a:rPr>
                        <a:t>(lisinopril)</a:t>
                      </a:r>
                      <a:endParaRPr lang="fr-CA" sz="1200" baseline="0" noProof="0" smtClean="0">
                        <a:solidFill>
                          <a:srgbClr val="002060"/>
                        </a:solidFill>
                      </a:endParaRPr>
                    </a:p>
                  </a:txBody>
                  <a:tcPr marL="91431" marR="91431" marT="45710" marB="45710" anchor="ctr"/>
                </a:tc>
              </a:tr>
              <a:tr h="262985">
                <a:tc>
                  <a:txBody>
                    <a:bodyPr/>
                    <a:lstStyle/>
                    <a:p>
                      <a:pPr marL="180975" indent="0"/>
                      <a:r>
                        <a:rPr lang="fr-CA" sz="1200" baseline="0" noProof="0" smtClean="0">
                          <a:solidFill>
                            <a:srgbClr val="002060"/>
                          </a:solidFill>
                        </a:rPr>
                        <a:t>Antagonistes des récepteurs de l'angiotensine(candésartan)</a:t>
                      </a:r>
                    </a:p>
                  </a:txBody>
                  <a:tcPr marL="91431" marR="91431" marT="45710" marB="45710" anchor="ctr"/>
                </a:tc>
              </a:tr>
              <a:tr h="262985">
                <a:tc>
                  <a:txBody>
                    <a:bodyPr/>
                    <a:lstStyle/>
                    <a:p>
                      <a:pPr marL="180975" indent="0"/>
                      <a:r>
                        <a:rPr lang="fr-CA" sz="1200" baseline="0" noProof="0" smtClean="0">
                          <a:solidFill>
                            <a:srgbClr val="002060"/>
                          </a:solidFill>
                        </a:rPr>
                        <a:t>Agonistes alpha (clonidine, guanfacine)</a:t>
                      </a:r>
                    </a:p>
                  </a:txBody>
                  <a:tcPr marL="91431" marR="91431" marT="45710" marB="45710" anchor="ctr"/>
                </a:tc>
              </a:tr>
              <a:tr h="262985">
                <a:tc>
                  <a:txBody>
                    <a:bodyPr/>
                    <a:lstStyle/>
                    <a:p>
                      <a:pPr marL="180975" indent="0"/>
                      <a:r>
                        <a:rPr lang="fr-CA" sz="1200" baseline="0" noProof="0" smtClean="0">
                          <a:solidFill>
                            <a:srgbClr val="002060"/>
                          </a:solidFill>
                        </a:rPr>
                        <a:t>Médicaments antiépileptiques (carbamazépine)</a:t>
                      </a:r>
                    </a:p>
                  </a:txBody>
                  <a:tcPr marL="91431" marR="91431" marT="45710" marB="45710" anchor="ctr"/>
                </a:tc>
              </a:tr>
              <a:tr h="262985">
                <a:tc>
                  <a:txBody>
                    <a:bodyPr/>
                    <a:lstStyle/>
                    <a:p>
                      <a:pPr marL="180975" indent="0"/>
                      <a:r>
                        <a:rPr lang="fr-CA" sz="1200" noProof="0" smtClean="0">
                          <a:solidFill>
                            <a:srgbClr val="002060"/>
                          </a:solidFill>
                        </a:rPr>
                        <a:t>Bêta-bloquants </a:t>
                      </a:r>
                      <a:r>
                        <a:rPr lang="fr-CA" sz="1200" baseline="0" noProof="0" smtClean="0">
                          <a:solidFill>
                            <a:srgbClr val="002060"/>
                          </a:solidFill>
                        </a:rPr>
                        <a:t>(nébivolol, pindolol)</a:t>
                      </a:r>
                    </a:p>
                  </a:txBody>
                  <a:tcPr marL="91431" marR="91431" marT="45710" marB="45710" anchor="ctr"/>
                </a:tc>
              </a:tr>
              <a:tr h="262985">
                <a:tc>
                  <a:txBody>
                    <a:bodyPr/>
                    <a:lstStyle/>
                    <a:p>
                      <a:pPr marL="180975" indent="0"/>
                      <a:r>
                        <a:rPr lang="fr-CA" sz="1200" baseline="0" noProof="0" dirty="0" smtClean="0">
                          <a:solidFill>
                            <a:srgbClr val="002060"/>
                          </a:solidFill>
                        </a:rPr>
                        <a:t>Antihistaminiques (</a:t>
                      </a:r>
                      <a:r>
                        <a:rPr lang="fr-CA" sz="1200" baseline="0" noProof="0" dirty="0" err="1" smtClean="0">
                          <a:solidFill>
                            <a:srgbClr val="002060"/>
                          </a:solidFill>
                        </a:rPr>
                        <a:t>cyproheptadine</a:t>
                      </a:r>
                      <a:r>
                        <a:rPr lang="fr-CA" sz="1200" baseline="0" noProof="0" dirty="0" smtClean="0">
                          <a:solidFill>
                            <a:srgbClr val="002060"/>
                          </a:solidFill>
                        </a:rPr>
                        <a:t>)</a:t>
                      </a:r>
                    </a:p>
                  </a:txBody>
                  <a:tcPr marL="91431" marR="91431" marT="45710" marB="45710" anchor="ctr"/>
                </a:tc>
              </a:tr>
            </a:tbl>
          </a:graphicData>
        </a:graphic>
      </p:graphicFrame>
    </p:spTree>
    <p:extLst>
      <p:ext uri="{BB962C8B-B14F-4D97-AF65-F5344CB8AC3E}">
        <p14:creationId xmlns:p14="http://schemas.microsoft.com/office/powerpoint/2010/main" val="39822932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0638" y="6453188"/>
            <a:ext cx="6048375" cy="400110"/>
          </a:xfrm>
          <a:prstGeom prst="rect">
            <a:avLst/>
          </a:prstGeom>
          <a:noFill/>
          <a:ln w="9525">
            <a:noFill/>
            <a:miter lim="800000"/>
            <a:headEnd/>
            <a:tailEnd/>
          </a:ln>
        </p:spPr>
        <p:txBody>
          <a:bodyPr>
            <a:spAutoFit/>
          </a:bodyPr>
          <a:lstStyle/>
          <a:p>
            <a:r>
              <a:rPr lang="fr-CA" altLang="fr-FR" sz="1000" dirty="0" smtClean="0">
                <a:solidFill>
                  <a:srgbClr val="002060"/>
                </a:solidFill>
              </a:rPr>
              <a:t>SCC = Société canadienne des céphalées; AINS = anti-inflammatoire non stéroïdien</a:t>
            </a:r>
          </a:p>
          <a:p>
            <a:r>
              <a:rPr lang="fr-CA" altLang="fr-FR" sz="1000" dirty="0" smtClean="0">
                <a:solidFill>
                  <a:srgbClr val="002060"/>
                </a:solidFill>
              </a:rPr>
              <a:t>Worthington I </a:t>
            </a:r>
            <a:r>
              <a:rPr lang="fr-CA" altLang="fr-FR" sz="1000" i="1" dirty="0" smtClean="0">
                <a:solidFill>
                  <a:srgbClr val="002060"/>
                </a:solidFill>
              </a:rPr>
              <a:t>et al.</a:t>
            </a:r>
            <a:r>
              <a:rPr lang="fr-CA" altLang="fr-FR" sz="1000" dirty="0" smtClean="0">
                <a:solidFill>
                  <a:srgbClr val="002060"/>
                </a:solidFill>
              </a:rPr>
              <a:t> </a:t>
            </a:r>
            <a:r>
              <a:rPr lang="fr-CA" altLang="fr-FR" sz="1000" i="1" dirty="0" smtClean="0">
                <a:solidFill>
                  <a:srgbClr val="002060"/>
                </a:solidFill>
              </a:rPr>
              <a:t>Can J </a:t>
            </a:r>
            <a:r>
              <a:rPr lang="fr-CA" altLang="fr-FR" sz="1000" i="1" dirty="0" err="1" smtClean="0">
                <a:solidFill>
                  <a:srgbClr val="002060"/>
                </a:solidFill>
              </a:rPr>
              <a:t>Neurol</a:t>
            </a:r>
            <a:r>
              <a:rPr lang="fr-CA" altLang="fr-FR" sz="1000" i="1" dirty="0" smtClean="0">
                <a:solidFill>
                  <a:srgbClr val="002060"/>
                </a:solidFill>
              </a:rPr>
              <a:t> Sci. </a:t>
            </a:r>
            <a:r>
              <a:rPr lang="fr-CA" altLang="fr-FR" sz="1000" dirty="0" smtClean="0">
                <a:solidFill>
                  <a:srgbClr val="002060"/>
                </a:solidFill>
              </a:rPr>
              <a:t>2013;40(5 </a:t>
            </a:r>
            <a:r>
              <a:rPr lang="fr-CA" altLang="fr-FR" sz="1000" dirty="0" err="1" smtClean="0">
                <a:solidFill>
                  <a:srgbClr val="002060"/>
                </a:solidFill>
              </a:rPr>
              <a:t>Suppl</a:t>
            </a:r>
            <a:r>
              <a:rPr lang="fr-CA" altLang="fr-FR" sz="1000" dirty="0" smtClean="0">
                <a:solidFill>
                  <a:srgbClr val="002060"/>
                </a:solidFill>
              </a:rPr>
              <a:t> 3):S33-S62.</a:t>
            </a:r>
            <a:endParaRPr lang="fr-CA" altLang="fr-FR" sz="1000" dirty="0">
              <a:solidFill>
                <a:srgbClr val="002060"/>
              </a:solidFill>
            </a:endParaRPr>
          </a:p>
        </p:txBody>
      </p:sp>
      <p:sp>
        <p:nvSpPr>
          <p:cNvPr id="106499" name="Rectangle 3"/>
          <p:cNvSpPr>
            <a:spLocks noChangeArrowheads="1"/>
          </p:cNvSpPr>
          <p:nvPr/>
        </p:nvSpPr>
        <p:spPr bwMode="auto">
          <a:xfrm>
            <a:off x="611560" y="1412776"/>
            <a:ext cx="8064500" cy="646331"/>
          </a:xfrm>
          <a:prstGeom prst="rect">
            <a:avLst/>
          </a:prstGeom>
          <a:noFill/>
          <a:ln w="9525">
            <a:noFill/>
            <a:miter lim="800000"/>
            <a:headEnd/>
            <a:tailEnd/>
          </a:ln>
        </p:spPr>
        <p:txBody>
          <a:bodyPr>
            <a:spAutoFit/>
          </a:bodyPr>
          <a:lstStyle/>
          <a:p>
            <a:pPr algn="ctr"/>
            <a:r>
              <a:rPr lang="fr-CA" altLang="fr-FR" b="1" smtClean="0">
                <a:solidFill>
                  <a:srgbClr val="002060"/>
                </a:solidFill>
              </a:rPr>
              <a:t>Stratégies de traitement aigu de la migraine et synthèse des médicaments : stratégies générales</a:t>
            </a:r>
            <a:endParaRPr lang="fr-CA" altLang="fr-FR" b="1">
              <a:solidFill>
                <a:srgbClr val="002060"/>
              </a:solidFill>
            </a:endParaRPr>
          </a:p>
        </p:txBody>
      </p:sp>
      <p:sp>
        <p:nvSpPr>
          <p:cNvPr id="5" name="Title 4"/>
          <p:cNvSpPr>
            <a:spLocks noGrp="1"/>
          </p:cNvSpPr>
          <p:nvPr>
            <p:ph type="title"/>
          </p:nvPr>
        </p:nvSpPr>
        <p:spPr>
          <a:xfrm>
            <a:off x="447675" y="254000"/>
            <a:ext cx="8229600" cy="1143000"/>
          </a:xfrm>
        </p:spPr>
        <p:txBody>
          <a:bodyPr>
            <a:normAutofit fontScale="90000"/>
          </a:bodyPr>
          <a:lstStyle/>
          <a:p>
            <a:pPr>
              <a:defRPr/>
            </a:pPr>
            <a:r>
              <a:rPr lang="fr-CA" dirty="0" smtClean="0"/>
              <a:t>Directives de la SCC sur le traitement aigu de la migraine</a:t>
            </a:r>
            <a:endParaRPr lang="fr-CA" dirty="0"/>
          </a:p>
        </p:txBody>
      </p:sp>
      <p:sp>
        <p:nvSpPr>
          <p:cNvPr id="106501" name="TextBox 5"/>
          <p:cNvSpPr txBox="1">
            <a:spLocks noChangeArrowheads="1"/>
          </p:cNvSpPr>
          <p:nvPr/>
        </p:nvSpPr>
        <p:spPr bwMode="auto">
          <a:xfrm>
            <a:off x="6588224"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graphicFrame>
        <p:nvGraphicFramePr>
          <p:cNvPr id="3" name="Table 2"/>
          <p:cNvGraphicFramePr>
            <a:graphicFrameLocks noGrp="1"/>
          </p:cNvGraphicFramePr>
          <p:nvPr/>
        </p:nvGraphicFramePr>
        <p:xfrm>
          <a:off x="539552" y="2204864"/>
          <a:ext cx="8370888" cy="3935974"/>
        </p:xfrm>
        <a:graphic>
          <a:graphicData uri="http://schemas.openxmlformats.org/drawingml/2006/table">
            <a:tbl>
              <a:tblPr firstRow="1" bandRow="1">
                <a:tableStyleId>{5C22544A-7EE6-4342-B048-85BDC9FD1C3A}</a:tableStyleId>
              </a:tblPr>
              <a:tblGrid>
                <a:gridCol w="1548099"/>
                <a:gridCol w="2502514"/>
                <a:gridCol w="4320275"/>
              </a:tblGrid>
              <a:tr h="370894">
                <a:tc rowSpan="4">
                  <a:txBody>
                    <a:bodyPr/>
                    <a:lstStyle/>
                    <a:p>
                      <a:pPr algn="ctr"/>
                      <a:r>
                        <a:rPr lang="fr-CA" sz="1800" noProof="0" smtClean="0"/>
                        <a:t>Augmentation de la gravité des</a:t>
                      </a:r>
                      <a:r>
                        <a:rPr lang="fr-CA" sz="1800" baseline="0" noProof="0" smtClean="0"/>
                        <a:t> migraines</a:t>
                      </a:r>
                      <a:r>
                        <a:rPr lang="fr-CA" sz="1800" noProof="0" smtClean="0"/>
                        <a:t> : Réfractarité au traitement</a:t>
                      </a:r>
                      <a:endParaRPr lang="fr-CA" sz="1800" noProof="0"/>
                    </a:p>
                  </a:txBody>
                  <a:tcPr marL="91446" marR="91446" marT="45727" marB="457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CA" sz="1800" noProof="0" smtClean="0"/>
                        <a:t>Phénotype clinique</a:t>
                      </a:r>
                      <a:endParaRPr lang="fr-CA" sz="1800" noProof="0"/>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CA" sz="1800" noProof="0" smtClean="0"/>
                        <a:t>Stratégie</a:t>
                      </a:r>
                      <a:endParaRPr lang="fr-CA" sz="1800" noProof="0"/>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fr-CA" sz="1800" noProof="0" smtClean="0">
                          <a:solidFill>
                            <a:srgbClr val="002060"/>
                          </a:solidFill>
                        </a:rPr>
                        <a:t>Stratégies de crise légère à modérée</a:t>
                      </a:r>
                      <a:endParaRPr lang="fr-CA" sz="1800" noProof="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indent="-342900">
                        <a:buAutoNum type="alphaLcPeriod"/>
                      </a:pPr>
                      <a:r>
                        <a:rPr lang="fr-CA" sz="1800" baseline="0" noProof="0" smtClean="0">
                          <a:solidFill>
                            <a:srgbClr val="002060"/>
                          </a:solidFill>
                        </a:rPr>
                        <a:t>Acétaminophène</a:t>
                      </a:r>
                    </a:p>
                    <a:p>
                      <a:r>
                        <a:rPr lang="fr-CA" sz="1800" baseline="0" noProof="0" smtClean="0">
                          <a:solidFill>
                            <a:srgbClr val="002060"/>
                          </a:solidFill>
                        </a:rPr>
                        <a:t>b. AINS</a:t>
                      </a:r>
                      <a:endParaRPr lang="fr-CA" sz="1800" noProof="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fr-CA" sz="1800" noProof="0" smtClean="0">
                          <a:solidFill>
                            <a:srgbClr val="002060"/>
                          </a:solidFill>
                        </a:rPr>
                        <a:t>Stratégies de crise modérée à grave/échec des AINS</a:t>
                      </a:r>
                      <a:endParaRPr lang="fr-CA" sz="1800" noProof="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indent="-342900">
                        <a:buAutoNum type="alphaLcPeriod"/>
                      </a:pPr>
                      <a:r>
                        <a:rPr lang="fr-CA" sz="1800" noProof="0" smtClean="0">
                          <a:solidFill>
                            <a:srgbClr val="002060"/>
                          </a:solidFill>
                        </a:rPr>
                        <a:t>AINS avec triptan de secours</a:t>
                      </a:r>
                    </a:p>
                    <a:p>
                      <a:pPr marL="342900" indent="-342900">
                        <a:buAutoNum type="alphaLcPeriod"/>
                      </a:pPr>
                      <a:r>
                        <a:rPr lang="fr-CA" sz="1800" noProof="0" smtClean="0">
                          <a:solidFill>
                            <a:srgbClr val="002060"/>
                          </a:solidFill>
                        </a:rPr>
                        <a:t>Triptan</a:t>
                      </a:r>
                      <a:endParaRPr lang="fr-CA" sz="1800" noProof="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fr-CA" sz="1800" noProof="0" smtClean="0">
                          <a:solidFill>
                            <a:srgbClr val="002060"/>
                          </a:solidFill>
                        </a:rPr>
                        <a:t>Stratégies contre la réfractarité</a:t>
                      </a:r>
                      <a:endParaRPr lang="fr-CA" sz="1800" noProof="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indent="-342900">
                        <a:buAutoNum type="alphaLcPeriod"/>
                      </a:pPr>
                      <a:r>
                        <a:rPr lang="fr-CA" sz="1800" noProof="0" dirty="0" smtClean="0">
                          <a:solidFill>
                            <a:srgbClr val="002060"/>
                          </a:solidFill>
                        </a:rPr>
                        <a:t>Combinaison</a:t>
                      </a:r>
                      <a:r>
                        <a:rPr lang="fr-CA" sz="1800" baseline="0" noProof="0" dirty="0" smtClean="0">
                          <a:solidFill>
                            <a:srgbClr val="002060"/>
                          </a:solidFill>
                        </a:rPr>
                        <a:t> </a:t>
                      </a:r>
                      <a:r>
                        <a:rPr lang="fr-CA" sz="1800" baseline="0" noProof="0" dirty="0" err="1" smtClean="0">
                          <a:solidFill>
                            <a:srgbClr val="002060"/>
                          </a:solidFill>
                        </a:rPr>
                        <a:t>t</a:t>
                      </a:r>
                      <a:r>
                        <a:rPr lang="fr-CA" sz="1800" noProof="0" dirty="0" err="1" smtClean="0">
                          <a:solidFill>
                            <a:srgbClr val="002060"/>
                          </a:solidFill>
                        </a:rPr>
                        <a:t>riptan</a:t>
                      </a:r>
                      <a:r>
                        <a:rPr lang="fr-CA" sz="1800" noProof="0" dirty="0" smtClean="0">
                          <a:solidFill>
                            <a:srgbClr val="002060"/>
                          </a:solidFill>
                        </a:rPr>
                        <a:t>-AINS</a:t>
                      </a:r>
                      <a:endParaRPr lang="fr-CA" sz="1800" baseline="0" noProof="0" dirty="0" smtClean="0">
                        <a:solidFill>
                          <a:srgbClr val="002060"/>
                        </a:solidFill>
                      </a:endParaRPr>
                    </a:p>
                    <a:p>
                      <a:pPr marL="342900" indent="-342900">
                        <a:buAutoNum type="alphaLcPeriod"/>
                      </a:pPr>
                      <a:r>
                        <a:rPr lang="fr-CA" sz="1800" baseline="0" noProof="0" dirty="0" smtClean="0">
                          <a:solidFill>
                            <a:srgbClr val="002060"/>
                          </a:solidFill>
                        </a:rPr>
                        <a:t>Combinaison </a:t>
                      </a:r>
                      <a:r>
                        <a:rPr lang="fr-CA" sz="1800" baseline="0" noProof="0" dirty="0" err="1" smtClean="0">
                          <a:solidFill>
                            <a:srgbClr val="002060"/>
                          </a:solidFill>
                        </a:rPr>
                        <a:t>triptan</a:t>
                      </a:r>
                      <a:r>
                        <a:rPr lang="fr-CA" sz="1800" baseline="0" noProof="0" dirty="0" smtClean="0">
                          <a:solidFill>
                            <a:srgbClr val="002060"/>
                          </a:solidFill>
                        </a:rPr>
                        <a:t>-AINS avec traitement de secours</a:t>
                      </a:r>
                    </a:p>
                    <a:p>
                      <a:pPr marL="342900" indent="-342900">
                        <a:buAutoNum type="alphaLcPeriod"/>
                      </a:pPr>
                      <a:r>
                        <a:rPr lang="fr-CA" sz="1800" baseline="0" noProof="0" dirty="0" err="1" smtClean="0">
                          <a:solidFill>
                            <a:srgbClr val="002060"/>
                          </a:solidFill>
                        </a:rPr>
                        <a:t>Dihydroergotamine</a:t>
                      </a:r>
                      <a:endParaRPr lang="fr-CA"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 name="Down Arrow 3"/>
          <p:cNvSpPr/>
          <p:nvPr/>
        </p:nvSpPr>
        <p:spPr>
          <a:xfrm>
            <a:off x="899592" y="3789040"/>
            <a:ext cx="720080" cy="2232248"/>
          </a:xfrm>
          <a:prstGeom prst="down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06524" name="TextBox 1"/>
          <p:cNvSpPr txBox="1">
            <a:spLocks noChangeArrowheads="1"/>
          </p:cNvSpPr>
          <p:nvPr/>
        </p:nvSpPr>
        <p:spPr bwMode="auto">
          <a:xfrm>
            <a:off x="5948830" y="6165304"/>
            <a:ext cx="3195170" cy="307777"/>
          </a:xfrm>
          <a:prstGeom prst="rect">
            <a:avLst/>
          </a:prstGeom>
          <a:noFill/>
          <a:ln w="9525">
            <a:noFill/>
            <a:miter lim="800000"/>
            <a:headEnd/>
            <a:tailEnd/>
          </a:ln>
        </p:spPr>
        <p:txBody>
          <a:bodyPr wrap="none">
            <a:spAutoFit/>
          </a:bodyPr>
          <a:lstStyle/>
          <a:p>
            <a:r>
              <a:rPr lang="fr-CA" altLang="en-US" sz="1400" b="1" dirty="0" smtClean="0">
                <a:hlinkClick r:id="rId4"/>
              </a:rPr>
              <a:t>Accès aux directives complètes de la SCC</a:t>
            </a:r>
            <a:endParaRPr lang="fr-CA" altLang="en-US" sz="1400" b="1" dirty="0"/>
          </a:p>
        </p:txBody>
      </p:sp>
    </p:spTree>
    <p:extLst>
      <p:ext uri="{BB962C8B-B14F-4D97-AF65-F5344CB8AC3E}">
        <p14:creationId xmlns:p14="http://schemas.microsoft.com/office/powerpoint/2010/main" val="23445081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20638" y="6453188"/>
            <a:ext cx="6048375" cy="400050"/>
          </a:xfrm>
          <a:prstGeom prst="rect">
            <a:avLst/>
          </a:prstGeom>
          <a:noFill/>
          <a:ln w="9525">
            <a:noFill/>
            <a:miter lim="800000"/>
            <a:headEnd/>
            <a:tailEnd/>
          </a:ln>
        </p:spPr>
        <p:txBody>
          <a:bodyPr>
            <a:spAutoFit/>
          </a:bodyPr>
          <a:lstStyle/>
          <a:p>
            <a:r>
              <a:rPr lang="fr-CA" altLang="fr-FR" sz="1000" smtClean="0">
                <a:solidFill>
                  <a:srgbClr val="002060"/>
                </a:solidFill>
              </a:rPr>
              <a:t>SCC = Société canadienne des céphalées</a:t>
            </a:r>
          </a:p>
          <a:p>
            <a:r>
              <a:rPr lang="fr-CA" altLang="fr-FR" sz="1000" smtClean="0">
                <a:solidFill>
                  <a:srgbClr val="002060"/>
                </a:solidFill>
              </a:rPr>
              <a:t>Worthington I </a:t>
            </a:r>
            <a:r>
              <a:rPr lang="fr-CA" altLang="fr-FR" sz="1000" i="1" smtClean="0">
                <a:solidFill>
                  <a:srgbClr val="002060"/>
                </a:solidFill>
              </a:rPr>
              <a:t>et al.</a:t>
            </a:r>
            <a:r>
              <a:rPr lang="fr-CA" altLang="fr-FR" sz="1000" smtClean="0">
                <a:solidFill>
                  <a:srgbClr val="002060"/>
                </a:solidFill>
              </a:rPr>
              <a:t> </a:t>
            </a:r>
            <a:r>
              <a:rPr lang="fr-CA" altLang="fr-FR" sz="1000" i="1" smtClean="0">
                <a:solidFill>
                  <a:srgbClr val="002060"/>
                </a:solidFill>
              </a:rPr>
              <a:t>Can J Neurol Sci. </a:t>
            </a:r>
            <a:r>
              <a:rPr lang="fr-CA" altLang="fr-FR" sz="1000" smtClean="0">
                <a:solidFill>
                  <a:srgbClr val="002060"/>
                </a:solidFill>
              </a:rPr>
              <a:t>2013;40(5 Suppl 3):S33-S62.</a:t>
            </a:r>
            <a:endParaRPr lang="fr-CA" altLang="fr-FR" sz="1000">
              <a:solidFill>
                <a:srgbClr val="002060"/>
              </a:solidFill>
            </a:endParaRPr>
          </a:p>
        </p:txBody>
      </p:sp>
      <p:sp>
        <p:nvSpPr>
          <p:cNvPr id="3" name="Title 2"/>
          <p:cNvSpPr>
            <a:spLocks noGrp="1"/>
          </p:cNvSpPr>
          <p:nvPr>
            <p:ph type="title"/>
          </p:nvPr>
        </p:nvSpPr>
        <p:spPr>
          <a:xfrm>
            <a:off x="447675" y="254000"/>
            <a:ext cx="8229600" cy="1143000"/>
          </a:xfrm>
        </p:spPr>
        <p:txBody>
          <a:bodyPr>
            <a:normAutofit fontScale="90000"/>
          </a:bodyPr>
          <a:lstStyle/>
          <a:p>
            <a:pPr>
              <a:defRPr/>
            </a:pPr>
            <a:r>
              <a:rPr lang="fr-CA" dirty="0" smtClean="0"/>
              <a:t>Directives de la SCC sur la prophylaxie anti-migraine</a:t>
            </a:r>
            <a:endParaRPr lang="fr-CA" dirty="0"/>
          </a:p>
        </p:txBody>
      </p:sp>
      <p:graphicFrame>
        <p:nvGraphicFramePr>
          <p:cNvPr id="4" name="Table 3"/>
          <p:cNvGraphicFramePr>
            <a:graphicFrameLocks noGrp="1"/>
          </p:cNvGraphicFramePr>
          <p:nvPr/>
        </p:nvGraphicFramePr>
        <p:xfrm>
          <a:off x="395536" y="1484785"/>
          <a:ext cx="8532812" cy="4619927"/>
        </p:xfrm>
        <a:graphic>
          <a:graphicData uri="http://schemas.openxmlformats.org/drawingml/2006/table">
            <a:tbl>
              <a:tblPr firstRow="1" bandRow="1">
                <a:tableStyleId>{5C22544A-7EE6-4342-B048-85BDC9FD1C3A}</a:tableStyleId>
              </a:tblPr>
              <a:tblGrid>
                <a:gridCol w="2340223"/>
                <a:gridCol w="6192589"/>
              </a:tblGrid>
              <a:tr h="323741">
                <a:tc>
                  <a:txBody>
                    <a:bodyPr/>
                    <a:lstStyle/>
                    <a:p>
                      <a:pPr algn="ctr"/>
                      <a:r>
                        <a:rPr lang="fr-CA" sz="1600" noProof="0" dirty="0" smtClean="0"/>
                        <a:t>Milieu clinique</a:t>
                      </a:r>
                      <a:endParaRPr lang="fr-CA" sz="1600" noProof="0" dirty="0"/>
                    </a:p>
                  </a:txBody>
                  <a:tcPr marL="91449" marR="91449" marT="45723" marB="45723" anchor="ctr"/>
                </a:tc>
                <a:tc>
                  <a:txBody>
                    <a:bodyPr/>
                    <a:lstStyle/>
                    <a:p>
                      <a:pPr algn="ctr"/>
                      <a:r>
                        <a:rPr lang="fr-CA" sz="1600" noProof="0" smtClean="0"/>
                        <a:t>Stratégie</a:t>
                      </a:r>
                      <a:endParaRPr lang="fr-CA" sz="1600" noProof="0"/>
                    </a:p>
                  </a:txBody>
                  <a:tcPr marL="91449" marR="91449" marT="45723" marB="45723" anchor="ctr"/>
                </a:tc>
              </a:tr>
              <a:tr h="505569">
                <a:tc>
                  <a:txBody>
                    <a:bodyPr/>
                    <a:lstStyle/>
                    <a:p>
                      <a:r>
                        <a:rPr lang="fr-CA" sz="1600" noProof="0" smtClean="0">
                          <a:solidFill>
                            <a:srgbClr val="002060"/>
                          </a:solidFill>
                        </a:rPr>
                        <a:t>Stratégie de la première fois</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a. Béta-bloquant (propranolol,</a:t>
                      </a:r>
                      <a:r>
                        <a:rPr lang="fr-CA" sz="1600" baseline="0" noProof="0" smtClean="0">
                          <a:solidFill>
                            <a:srgbClr val="002060"/>
                          </a:solidFill>
                        </a:rPr>
                        <a:t> nadolol, métoprolol)</a:t>
                      </a:r>
                      <a:endParaRPr lang="fr-CA" sz="1600" noProof="0" smtClean="0">
                        <a:solidFill>
                          <a:srgbClr val="002060"/>
                        </a:solidFill>
                      </a:endParaRPr>
                    </a:p>
                    <a:p>
                      <a:r>
                        <a:rPr lang="fr-CA" sz="1600" noProof="0" smtClean="0">
                          <a:solidFill>
                            <a:srgbClr val="002060"/>
                          </a:solidFill>
                        </a:rPr>
                        <a:t>b. Antidépresseur</a:t>
                      </a:r>
                      <a:r>
                        <a:rPr lang="fr-CA" sz="1600" baseline="0" noProof="0" smtClean="0">
                          <a:solidFill>
                            <a:srgbClr val="002060"/>
                          </a:solidFill>
                        </a:rPr>
                        <a:t> tricyclique</a:t>
                      </a:r>
                      <a:endParaRPr lang="fr-CA" sz="1600" noProof="0">
                        <a:solidFill>
                          <a:srgbClr val="002060"/>
                        </a:solidFill>
                      </a:endParaRPr>
                    </a:p>
                  </a:txBody>
                  <a:tcPr marL="91449" marR="91449" marT="45723" marB="45723" anchor="ctr"/>
                </a:tc>
              </a:tr>
              <a:tr h="718393">
                <a:tc>
                  <a:txBody>
                    <a:bodyPr/>
                    <a:lstStyle/>
                    <a:p>
                      <a:r>
                        <a:rPr lang="fr-CA" sz="1600" noProof="0" smtClean="0">
                          <a:solidFill>
                            <a:srgbClr val="002060"/>
                          </a:solidFill>
                        </a:rPr>
                        <a:t>Effets secondaires faibles</a:t>
                      </a:r>
                      <a:endParaRPr lang="fr-CA" sz="1600" noProof="0">
                        <a:solidFill>
                          <a:srgbClr val="002060"/>
                        </a:solidFill>
                      </a:endParaRPr>
                    </a:p>
                  </a:txBody>
                  <a:tcPr marL="91449" marR="91449" marT="45723" marB="45723" anchor="ctr"/>
                </a:tc>
                <a:tc>
                  <a:txBody>
                    <a:bodyPr/>
                    <a:lstStyle/>
                    <a:p>
                      <a:r>
                        <a:rPr lang="fr-CA" sz="1600" noProof="0" dirty="0" smtClean="0">
                          <a:solidFill>
                            <a:srgbClr val="002060"/>
                          </a:solidFill>
                        </a:rPr>
                        <a:t>a. </a:t>
                      </a:r>
                      <a:r>
                        <a:rPr lang="fr-CA" sz="1600" noProof="0" dirty="0" err="1" smtClean="0">
                          <a:solidFill>
                            <a:srgbClr val="002060"/>
                          </a:solidFill>
                        </a:rPr>
                        <a:t>Candesartan</a:t>
                      </a:r>
                      <a:r>
                        <a:rPr lang="fr-CA" sz="1600" noProof="0" dirty="0" smtClean="0">
                          <a:solidFill>
                            <a:srgbClr val="002060"/>
                          </a:solidFill>
                        </a:rPr>
                        <a:t>, </a:t>
                      </a:r>
                      <a:r>
                        <a:rPr lang="fr-CA" sz="1600" noProof="0" dirty="0" err="1" smtClean="0">
                          <a:solidFill>
                            <a:srgbClr val="002060"/>
                          </a:solidFill>
                        </a:rPr>
                        <a:t>lisinopril</a:t>
                      </a:r>
                      <a:endParaRPr lang="fr-CA" sz="1600" noProof="0" dirty="0" smtClean="0">
                        <a:solidFill>
                          <a:srgbClr val="002060"/>
                        </a:solidFill>
                      </a:endParaRPr>
                    </a:p>
                    <a:p>
                      <a:r>
                        <a:rPr lang="fr-CA" sz="1600" noProof="0" dirty="0" smtClean="0">
                          <a:solidFill>
                            <a:srgbClr val="002060"/>
                          </a:solidFill>
                        </a:rPr>
                        <a:t>b. Herbes/vitamines/minéraux</a:t>
                      </a:r>
                      <a:r>
                        <a:rPr lang="fr-CA" sz="1600" baseline="0" noProof="0" dirty="0" smtClean="0">
                          <a:solidFill>
                            <a:srgbClr val="002060"/>
                          </a:solidFill>
                        </a:rPr>
                        <a:t> (</a:t>
                      </a:r>
                      <a:r>
                        <a:rPr lang="fr-CA" sz="1600" i="1" baseline="0" noProof="0" dirty="0" smtClean="0">
                          <a:solidFill>
                            <a:srgbClr val="002060"/>
                          </a:solidFill>
                        </a:rPr>
                        <a:t>p. ex.</a:t>
                      </a:r>
                      <a:r>
                        <a:rPr lang="fr-CA" sz="1600" i="0" baseline="0" noProof="0" dirty="0" smtClean="0">
                          <a:solidFill>
                            <a:srgbClr val="002060"/>
                          </a:solidFill>
                        </a:rPr>
                        <a:t>, </a:t>
                      </a:r>
                      <a:r>
                        <a:rPr lang="fr-CA" sz="1600" i="0" baseline="0" noProof="0" dirty="0" err="1" smtClean="0">
                          <a:solidFill>
                            <a:srgbClr val="002060"/>
                          </a:solidFill>
                        </a:rPr>
                        <a:t>pétasite</a:t>
                      </a:r>
                      <a:r>
                        <a:rPr lang="fr-CA" sz="1600" i="0" baseline="0" noProof="0" dirty="0" smtClean="0">
                          <a:solidFill>
                            <a:srgbClr val="002060"/>
                          </a:solidFill>
                        </a:rPr>
                        <a:t> officinal, riboflavine, magnésium</a:t>
                      </a:r>
                      <a:endParaRPr lang="fr-CA" sz="1600" noProof="0" dirty="0">
                        <a:solidFill>
                          <a:srgbClr val="002060"/>
                        </a:solidFill>
                      </a:endParaRPr>
                    </a:p>
                  </a:txBody>
                  <a:tcPr marL="91449" marR="91449" marT="45723" marB="45723" anchor="ctr"/>
                </a:tc>
              </a:tr>
              <a:tr h="323741">
                <a:tc>
                  <a:txBody>
                    <a:bodyPr/>
                    <a:lstStyle/>
                    <a:p>
                      <a:r>
                        <a:rPr lang="fr-CA" sz="1600" noProof="0" smtClean="0">
                          <a:solidFill>
                            <a:srgbClr val="002060"/>
                          </a:solidFill>
                        </a:rPr>
                        <a:t>Masse corporelle</a:t>
                      </a:r>
                      <a:r>
                        <a:rPr lang="fr-CA" sz="1600" baseline="0" noProof="0" smtClean="0">
                          <a:solidFill>
                            <a:srgbClr val="002060"/>
                          </a:solidFill>
                        </a:rPr>
                        <a:t> accrue</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Topiramate</a:t>
                      </a:r>
                      <a:endParaRPr lang="fr-CA" sz="1600" noProof="0">
                        <a:solidFill>
                          <a:srgbClr val="002060"/>
                        </a:solidFill>
                      </a:endParaRPr>
                    </a:p>
                  </a:txBody>
                  <a:tcPr marL="91449" marR="91449" marT="45723" marB="45723" anchor="ctr"/>
                </a:tc>
              </a:tr>
              <a:tr h="323741">
                <a:tc>
                  <a:txBody>
                    <a:bodyPr/>
                    <a:lstStyle/>
                    <a:p>
                      <a:r>
                        <a:rPr lang="fr-CA" sz="1600" noProof="0" smtClean="0">
                          <a:solidFill>
                            <a:srgbClr val="002060"/>
                          </a:solidFill>
                        </a:rPr>
                        <a:t>Hypertension</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Propranolol, nadolol, métoprolol,</a:t>
                      </a:r>
                      <a:r>
                        <a:rPr lang="fr-CA" sz="1600" baseline="0" noProof="0" smtClean="0">
                          <a:solidFill>
                            <a:srgbClr val="002060"/>
                          </a:solidFill>
                        </a:rPr>
                        <a:t> candésartan, lisinopril</a:t>
                      </a:r>
                      <a:endParaRPr lang="fr-CA" sz="1600" noProof="0">
                        <a:solidFill>
                          <a:srgbClr val="002060"/>
                        </a:solidFill>
                      </a:endParaRPr>
                    </a:p>
                  </a:txBody>
                  <a:tcPr marL="91449" marR="91449" marT="45723" marB="45723" anchor="ctr"/>
                </a:tc>
              </a:tr>
              <a:tr h="323741">
                <a:tc>
                  <a:txBody>
                    <a:bodyPr/>
                    <a:lstStyle/>
                    <a:p>
                      <a:r>
                        <a:rPr lang="fr-CA" sz="1600" noProof="0" smtClean="0">
                          <a:solidFill>
                            <a:srgbClr val="002060"/>
                          </a:solidFill>
                        </a:rPr>
                        <a:t>Dépression/anxiété</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Amitriptyline,</a:t>
                      </a:r>
                      <a:r>
                        <a:rPr lang="fr-CA" sz="1600" baseline="0" noProof="0" smtClean="0">
                          <a:solidFill>
                            <a:srgbClr val="002060"/>
                          </a:solidFill>
                        </a:rPr>
                        <a:t> venlafaxine </a:t>
                      </a:r>
                      <a:endParaRPr lang="fr-CA" sz="1600" noProof="0">
                        <a:solidFill>
                          <a:srgbClr val="002060"/>
                        </a:solidFill>
                      </a:endParaRPr>
                    </a:p>
                  </a:txBody>
                  <a:tcPr marL="91449" marR="91449" marT="45723" marB="45723" anchor="ctr"/>
                </a:tc>
              </a:tr>
              <a:tr h="505537">
                <a:tc>
                  <a:txBody>
                    <a:bodyPr/>
                    <a:lstStyle/>
                    <a:p>
                      <a:r>
                        <a:rPr lang="fr-CA" sz="1600" noProof="0" smtClean="0">
                          <a:solidFill>
                            <a:srgbClr val="002060"/>
                          </a:solidFill>
                        </a:rPr>
                        <a:t>Monothérapie additionnelle</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Topiramate,</a:t>
                      </a:r>
                      <a:r>
                        <a:rPr lang="fr-CA" sz="1600" baseline="0" noProof="0" smtClean="0">
                          <a:solidFill>
                            <a:srgbClr val="002060"/>
                          </a:solidFill>
                        </a:rPr>
                        <a:t> divalproex, gabapentine, pizotifène, flunarizine, vérapamil</a:t>
                      </a:r>
                      <a:endParaRPr lang="fr-CA" sz="1600" noProof="0">
                        <a:solidFill>
                          <a:srgbClr val="002060"/>
                        </a:solidFill>
                      </a:endParaRPr>
                    </a:p>
                  </a:txBody>
                  <a:tcPr marL="91449" marR="91449" marT="45723" marB="45723" anchor="ctr"/>
                </a:tc>
              </a:tr>
              <a:tr h="505569">
                <a:tc>
                  <a:txBody>
                    <a:bodyPr/>
                    <a:lstStyle/>
                    <a:p>
                      <a:r>
                        <a:rPr lang="fr-CA" sz="1600" noProof="0" smtClean="0">
                          <a:solidFill>
                            <a:srgbClr val="002060"/>
                          </a:solidFill>
                        </a:rPr>
                        <a:t>Grossesse </a:t>
                      </a:r>
                      <a:endParaRPr lang="fr-CA" sz="1600" noProof="0">
                        <a:solidFill>
                          <a:srgbClr val="002060"/>
                        </a:solidFill>
                      </a:endParaRPr>
                    </a:p>
                  </a:txBody>
                  <a:tcPr marL="91449" marR="91449" marT="45723" marB="45723" anchor="ctr"/>
                </a:tc>
                <a:tc>
                  <a:txBody>
                    <a:bodyPr/>
                    <a:lstStyle/>
                    <a:p>
                      <a:r>
                        <a:rPr lang="fr-CA" sz="1600" noProof="0" smtClean="0">
                          <a:solidFill>
                            <a:srgbClr val="002060"/>
                          </a:solidFill>
                        </a:rPr>
                        <a:t>Absence de consommation de médicaments si possible</a:t>
                      </a:r>
                    </a:p>
                    <a:p>
                      <a:r>
                        <a:rPr lang="fr-CA" sz="1600" noProof="0" smtClean="0">
                          <a:solidFill>
                            <a:srgbClr val="002060"/>
                          </a:solidFill>
                        </a:rPr>
                        <a:t>Si besoin, magnésium,</a:t>
                      </a:r>
                      <a:r>
                        <a:rPr lang="fr-CA" sz="1600" baseline="0" noProof="0" smtClean="0">
                          <a:solidFill>
                            <a:srgbClr val="002060"/>
                          </a:solidFill>
                        </a:rPr>
                        <a:t> propranolol, métoprolol, amitriptyline</a:t>
                      </a:r>
                      <a:endParaRPr lang="fr-CA" sz="1600" noProof="0">
                        <a:solidFill>
                          <a:srgbClr val="002060"/>
                        </a:solidFill>
                      </a:endParaRPr>
                    </a:p>
                  </a:txBody>
                  <a:tcPr marL="91449" marR="91449" marT="45723" marB="45723" anchor="ctr"/>
                </a:tc>
              </a:tr>
              <a:tr h="718439">
                <a:tc>
                  <a:txBody>
                    <a:bodyPr/>
                    <a:lstStyle/>
                    <a:p>
                      <a:r>
                        <a:rPr lang="fr-CA" sz="1600" noProof="0" smtClean="0">
                          <a:solidFill>
                            <a:srgbClr val="002060"/>
                          </a:solidFill>
                        </a:rPr>
                        <a:t>Allaitement</a:t>
                      </a:r>
                      <a:endParaRPr lang="fr-CA" sz="1600" noProof="0">
                        <a:solidFill>
                          <a:srgbClr val="002060"/>
                        </a:solidFill>
                      </a:endParaRPr>
                    </a:p>
                  </a:txBody>
                  <a:tcPr marL="91449" marR="91449" marT="45723" marB="45723" anchor="ctr"/>
                </a:tc>
                <a:tc>
                  <a:txBody>
                    <a:bodyPr/>
                    <a:lstStyle/>
                    <a:p>
                      <a:r>
                        <a:rPr lang="fr-CA" sz="1600" noProof="0" dirty="0" smtClean="0">
                          <a:solidFill>
                            <a:srgbClr val="002060"/>
                          </a:solidFill>
                        </a:rPr>
                        <a:t>Absence de consommation de médicaments si possible</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noProof="0" dirty="0" smtClean="0">
                          <a:solidFill>
                            <a:srgbClr val="002060"/>
                          </a:solidFill>
                        </a:rPr>
                        <a:t>Si besoin, magnésium,</a:t>
                      </a:r>
                      <a:r>
                        <a:rPr lang="fr-CA" sz="1600" baseline="0" noProof="0" dirty="0" smtClean="0">
                          <a:solidFill>
                            <a:srgbClr val="002060"/>
                          </a:solidFill>
                        </a:rPr>
                        <a:t> </a:t>
                      </a:r>
                      <a:r>
                        <a:rPr lang="fr-CA" sz="1600" baseline="0" noProof="0" dirty="0" err="1" smtClean="0">
                          <a:solidFill>
                            <a:srgbClr val="002060"/>
                          </a:solidFill>
                        </a:rPr>
                        <a:t>propranolol</a:t>
                      </a:r>
                      <a:r>
                        <a:rPr lang="fr-CA" sz="1600" baseline="0" noProof="0" dirty="0" smtClean="0">
                          <a:solidFill>
                            <a:srgbClr val="002060"/>
                          </a:solidFill>
                        </a:rPr>
                        <a:t>, </a:t>
                      </a:r>
                      <a:r>
                        <a:rPr lang="fr-CA" sz="1600" baseline="0" noProof="0" dirty="0" err="1" smtClean="0">
                          <a:solidFill>
                            <a:srgbClr val="002060"/>
                          </a:solidFill>
                        </a:rPr>
                        <a:t>métoprolol</a:t>
                      </a:r>
                      <a:r>
                        <a:rPr lang="fr-CA" sz="1600" baseline="0" noProof="0" dirty="0" smtClean="0">
                          <a:solidFill>
                            <a:srgbClr val="002060"/>
                          </a:solidFill>
                        </a:rPr>
                        <a:t>, </a:t>
                      </a:r>
                      <a:r>
                        <a:rPr lang="fr-CA" sz="1600" baseline="0" noProof="0" dirty="0" err="1" smtClean="0">
                          <a:solidFill>
                            <a:srgbClr val="002060"/>
                          </a:solidFill>
                        </a:rPr>
                        <a:t>amitriptyline</a:t>
                      </a:r>
                      <a:r>
                        <a:rPr lang="fr-CA" sz="1600" baseline="0" noProof="0" dirty="0" smtClean="0">
                          <a:solidFill>
                            <a:srgbClr val="002060"/>
                          </a:solidFill>
                        </a:rPr>
                        <a:t>, </a:t>
                      </a:r>
                      <a:r>
                        <a:rPr lang="fr-CA" sz="1600" baseline="0" noProof="0" dirty="0" err="1" smtClean="0">
                          <a:solidFill>
                            <a:srgbClr val="002060"/>
                          </a:solidFill>
                        </a:rPr>
                        <a:t>valproate</a:t>
                      </a:r>
                      <a:endParaRPr lang="fr-CA" sz="1600" noProof="0" dirty="0" smtClean="0">
                        <a:solidFill>
                          <a:srgbClr val="002060"/>
                        </a:solidFill>
                      </a:endParaRPr>
                    </a:p>
                  </a:txBody>
                  <a:tcPr marL="91449" marR="91449" marT="45723" marB="45723" anchor="ctr"/>
                </a:tc>
              </a:tr>
            </a:tbl>
          </a:graphicData>
        </a:graphic>
      </p:graphicFrame>
      <p:sp>
        <p:nvSpPr>
          <p:cNvPr id="107556" name="TextBox 5"/>
          <p:cNvSpPr txBox="1">
            <a:spLocks noChangeArrowheads="1"/>
          </p:cNvSpPr>
          <p:nvPr/>
        </p:nvSpPr>
        <p:spPr bwMode="auto">
          <a:xfrm>
            <a:off x="6444208"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sp>
        <p:nvSpPr>
          <p:cNvPr id="107557" name="TextBox 6"/>
          <p:cNvSpPr txBox="1">
            <a:spLocks noChangeArrowheads="1"/>
          </p:cNvSpPr>
          <p:nvPr/>
        </p:nvSpPr>
        <p:spPr bwMode="auto">
          <a:xfrm>
            <a:off x="5724128" y="6093296"/>
            <a:ext cx="3195170" cy="307777"/>
          </a:xfrm>
          <a:prstGeom prst="rect">
            <a:avLst/>
          </a:prstGeom>
          <a:noFill/>
          <a:ln w="9525">
            <a:noFill/>
            <a:miter lim="800000"/>
            <a:headEnd/>
            <a:tailEnd/>
          </a:ln>
        </p:spPr>
        <p:txBody>
          <a:bodyPr wrap="none">
            <a:spAutoFit/>
          </a:bodyPr>
          <a:lstStyle/>
          <a:p>
            <a:r>
              <a:rPr lang="fr-CA" altLang="en-US" sz="1400" b="1" smtClean="0">
                <a:hlinkClick r:id="rId4"/>
              </a:rPr>
              <a:t>Accès aux directives complètes de la SCC</a:t>
            </a:r>
            <a:endParaRPr lang="fr-CA" altLang="en-US" sz="1400" b="1"/>
          </a:p>
        </p:txBody>
      </p:sp>
    </p:spTree>
    <p:extLst>
      <p:ext uri="{BB962C8B-B14F-4D97-AF65-F5344CB8AC3E}">
        <p14:creationId xmlns:p14="http://schemas.microsoft.com/office/powerpoint/2010/main" val="11860553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fr-CA" smtClean="0"/>
              <a:t>Directives de la SCC sur la prophylaxie anti-migraine</a:t>
            </a:r>
            <a:endParaRPr lang="fr-CA"/>
          </a:p>
        </p:txBody>
      </p:sp>
      <p:sp>
        <p:nvSpPr>
          <p:cNvPr id="108547" name="Rectangle 3"/>
          <p:cNvSpPr>
            <a:spLocks noChangeArrowheads="1"/>
          </p:cNvSpPr>
          <p:nvPr/>
        </p:nvSpPr>
        <p:spPr bwMode="auto">
          <a:xfrm>
            <a:off x="0" y="5996226"/>
            <a:ext cx="9017001" cy="861774"/>
          </a:xfrm>
          <a:prstGeom prst="rect">
            <a:avLst/>
          </a:prstGeom>
          <a:noFill/>
          <a:ln w="9525">
            <a:noFill/>
            <a:miter lim="800000"/>
            <a:headEnd/>
            <a:tailEnd/>
          </a:ln>
        </p:spPr>
        <p:txBody>
          <a:bodyPr>
            <a:spAutoFit/>
          </a:bodyPr>
          <a:lstStyle/>
          <a:p>
            <a:r>
              <a:rPr lang="fr-CA" altLang="fr-FR" sz="1000" dirty="0" smtClean="0">
                <a:solidFill>
                  <a:srgbClr val="002060"/>
                </a:solidFill>
              </a:rPr>
              <a:t>IECA = inhibiteur de l'enzyme de conversion de l'angiotensine; ARB = inhibiteur des récepteurs de l'angiotensine; AV = </a:t>
            </a:r>
            <a:r>
              <a:rPr lang="fr-CA" altLang="fr-FR" sz="1000" dirty="0" err="1" smtClean="0">
                <a:solidFill>
                  <a:srgbClr val="002060"/>
                </a:solidFill>
              </a:rPr>
              <a:t>atrio</a:t>
            </a:r>
            <a:r>
              <a:rPr lang="fr-CA" altLang="fr-FR" sz="1000" dirty="0" smtClean="0">
                <a:solidFill>
                  <a:srgbClr val="002060"/>
                </a:solidFill>
              </a:rPr>
              <a:t>-ventriculaire; BID = deux fois par jour; ICC = insuffisance cardiaque congestive; SCC = Société canadienne des céphalées; SNC = système nerveux central; CV = cardiovasculaire; GI = gastro-intestinal; LA = action prolongée; IDM = infarctus du myocarde; SNRI = Inhibiteur sélectif de la recapture de la sérotonine/noradrénaline; SR = libération prolongée; TCA = antidépresseur tricyclique; TID = trois fois par jour</a:t>
            </a:r>
          </a:p>
          <a:p>
            <a:r>
              <a:rPr lang="fr-CA" altLang="fr-FR" sz="1000" dirty="0" smtClean="0">
                <a:solidFill>
                  <a:srgbClr val="002060"/>
                </a:solidFill>
              </a:rPr>
              <a:t>Worthington I </a:t>
            </a:r>
            <a:r>
              <a:rPr lang="fr-CA" altLang="fr-FR" sz="1000" i="1" dirty="0" smtClean="0">
                <a:solidFill>
                  <a:srgbClr val="002060"/>
                </a:solidFill>
              </a:rPr>
              <a:t>et al.</a:t>
            </a:r>
            <a:r>
              <a:rPr lang="fr-CA" altLang="fr-FR" sz="1000" dirty="0" smtClean="0">
                <a:solidFill>
                  <a:srgbClr val="002060"/>
                </a:solidFill>
              </a:rPr>
              <a:t> </a:t>
            </a:r>
            <a:r>
              <a:rPr lang="fr-CA" altLang="fr-FR" sz="1000" i="1" dirty="0" smtClean="0">
                <a:solidFill>
                  <a:srgbClr val="002060"/>
                </a:solidFill>
              </a:rPr>
              <a:t>Can J </a:t>
            </a:r>
            <a:r>
              <a:rPr lang="fr-CA" altLang="fr-FR" sz="1000" i="1" dirty="0" err="1" smtClean="0">
                <a:solidFill>
                  <a:srgbClr val="002060"/>
                </a:solidFill>
              </a:rPr>
              <a:t>Neurol</a:t>
            </a:r>
            <a:r>
              <a:rPr lang="fr-CA" altLang="fr-FR" sz="1000" i="1" dirty="0" smtClean="0">
                <a:solidFill>
                  <a:srgbClr val="002060"/>
                </a:solidFill>
              </a:rPr>
              <a:t> Sci. </a:t>
            </a:r>
            <a:r>
              <a:rPr lang="fr-CA" altLang="fr-FR" sz="1000" dirty="0" smtClean="0">
                <a:solidFill>
                  <a:srgbClr val="002060"/>
                </a:solidFill>
              </a:rPr>
              <a:t>2013;40(5 </a:t>
            </a:r>
            <a:r>
              <a:rPr lang="fr-CA" altLang="fr-FR" sz="1000" dirty="0" err="1" smtClean="0">
                <a:solidFill>
                  <a:srgbClr val="002060"/>
                </a:solidFill>
              </a:rPr>
              <a:t>Suppl</a:t>
            </a:r>
            <a:r>
              <a:rPr lang="fr-CA" altLang="fr-FR" sz="1000" dirty="0" smtClean="0">
                <a:solidFill>
                  <a:srgbClr val="002060"/>
                </a:solidFill>
              </a:rPr>
              <a:t> 3):S33-S62.</a:t>
            </a:r>
            <a:endParaRPr lang="fr-CA" altLang="fr-FR" sz="1000" dirty="0">
              <a:solidFill>
                <a:srgbClr val="002060"/>
              </a:solidFill>
            </a:endParaRPr>
          </a:p>
        </p:txBody>
      </p:sp>
      <p:graphicFrame>
        <p:nvGraphicFramePr>
          <p:cNvPr id="4" name="Table 3"/>
          <p:cNvGraphicFramePr>
            <a:graphicFrameLocks noGrp="1"/>
          </p:cNvGraphicFramePr>
          <p:nvPr/>
        </p:nvGraphicFramePr>
        <p:xfrm>
          <a:off x="179388" y="1628775"/>
          <a:ext cx="8783637" cy="3965704"/>
        </p:xfrm>
        <a:graphic>
          <a:graphicData uri="http://schemas.openxmlformats.org/drawingml/2006/table">
            <a:tbl>
              <a:tblPr firstRow="1" bandRow="1">
                <a:tableStyleId>{5C22544A-7EE6-4342-B048-85BDC9FD1C3A}</a:tableStyleId>
              </a:tblPr>
              <a:tblGrid>
                <a:gridCol w="2520404"/>
                <a:gridCol w="6263233"/>
              </a:tblGrid>
              <a:tr h="467916">
                <a:tc>
                  <a:txBody>
                    <a:bodyPr/>
                    <a:lstStyle/>
                    <a:p>
                      <a:pPr algn="ctr"/>
                      <a:r>
                        <a:rPr lang="fr-CA" sz="1600" dirty="0" smtClean="0"/>
                        <a:t>Catégorie de médicaments</a:t>
                      </a:r>
                      <a:endParaRPr lang="fr-CA" sz="1600" dirty="0"/>
                    </a:p>
                  </a:txBody>
                  <a:tcPr marL="91436" marR="91436" marT="45712" marB="45712" anchor="ctr"/>
                </a:tc>
                <a:tc>
                  <a:txBody>
                    <a:bodyPr/>
                    <a:lstStyle/>
                    <a:p>
                      <a:pPr algn="ctr"/>
                      <a:r>
                        <a:rPr lang="fr-CA" sz="1600" smtClean="0"/>
                        <a:t>Médicaments </a:t>
                      </a:r>
                      <a:endParaRPr lang="fr-CA" sz="1600" dirty="0"/>
                    </a:p>
                  </a:txBody>
                  <a:tcPr marL="91436" marR="91436" marT="45712" marB="45712" anchor="ctr"/>
                </a:tc>
              </a:tr>
              <a:tr h="467916">
                <a:tc>
                  <a:txBody>
                    <a:bodyPr/>
                    <a:lstStyle/>
                    <a:p>
                      <a:r>
                        <a:rPr lang="fr-CA" sz="1600" smtClean="0">
                          <a:solidFill>
                            <a:srgbClr val="002060"/>
                          </a:solidFill>
                        </a:rPr>
                        <a:t>Antiépileptiques</a:t>
                      </a:r>
                      <a:endParaRPr lang="fr-CA" sz="1600" dirty="0">
                        <a:solidFill>
                          <a:srgbClr val="002060"/>
                        </a:solidFill>
                      </a:endParaRPr>
                    </a:p>
                  </a:txBody>
                  <a:tcPr marL="91436" marR="91436" marT="45712" marB="45712" anchor="ctr"/>
                </a:tc>
                <a:tc>
                  <a:txBody>
                    <a:bodyPr/>
                    <a:lstStyle/>
                    <a:p>
                      <a:r>
                        <a:rPr lang="fr-CA" sz="1600" smtClean="0">
                          <a:solidFill>
                            <a:srgbClr val="002060"/>
                          </a:solidFill>
                        </a:rPr>
                        <a:t>Divalproex sodique,</a:t>
                      </a:r>
                      <a:r>
                        <a:rPr lang="fr-CA" sz="1600" baseline="0" smtClean="0">
                          <a:solidFill>
                            <a:srgbClr val="002060"/>
                          </a:solidFill>
                        </a:rPr>
                        <a:t> acide valproïque, valproate sodique, topiramate, gabapentine</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Antidépresseurs</a:t>
                      </a:r>
                      <a:endParaRPr lang="fr-CA" sz="1600" dirty="0">
                        <a:solidFill>
                          <a:srgbClr val="002060"/>
                        </a:solidFill>
                      </a:endParaRPr>
                    </a:p>
                  </a:txBody>
                  <a:tcPr marL="91436" marR="91436" marT="45712" marB="45712" anchor="ctr"/>
                </a:tc>
                <a:tc>
                  <a:txBody>
                    <a:bodyPr/>
                    <a:lstStyle/>
                    <a:p>
                      <a:r>
                        <a:rPr lang="fr-CA" sz="1600" smtClean="0">
                          <a:solidFill>
                            <a:srgbClr val="002060"/>
                          </a:solidFill>
                        </a:rPr>
                        <a:t>Amitriptyline, libération prolongée du venlafaxine</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Bêta-bloquants</a:t>
                      </a:r>
                      <a:endParaRPr lang="fr-CA" sz="1600" dirty="0">
                        <a:solidFill>
                          <a:srgbClr val="002060"/>
                        </a:solidFill>
                      </a:endParaRPr>
                    </a:p>
                  </a:txBody>
                  <a:tcPr marL="91436" marR="91436" marT="45712" marB="45712" anchor="ctr"/>
                </a:tc>
                <a:tc>
                  <a:txBody>
                    <a:bodyPr/>
                    <a:lstStyle/>
                    <a:p>
                      <a:r>
                        <a:rPr lang="fr-CA" sz="1600" smtClean="0">
                          <a:solidFill>
                            <a:srgbClr val="002060"/>
                          </a:solidFill>
                        </a:rPr>
                        <a:t>Propranolol,</a:t>
                      </a:r>
                      <a:r>
                        <a:rPr lang="fr-CA" sz="1600" baseline="0" smtClean="0">
                          <a:solidFill>
                            <a:srgbClr val="002060"/>
                          </a:solidFill>
                        </a:rPr>
                        <a:t> nadolol, métoprolol</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Bloquants de canaux sodiques</a:t>
                      </a:r>
                      <a:endParaRPr lang="fr-CA" sz="1600" dirty="0">
                        <a:solidFill>
                          <a:srgbClr val="002060"/>
                        </a:solidFill>
                      </a:endParaRPr>
                    </a:p>
                  </a:txBody>
                  <a:tcPr marL="91436" marR="91436" marT="45712" marB="45712" anchor="ctr"/>
                </a:tc>
                <a:tc>
                  <a:txBody>
                    <a:bodyPr/>
                    <a:lstStyle/>
                    <a:p>
                      <a:r>
                        <a:rPr lang="fr-CA" sz="1600" smtClean="0">
                          <a:solidFill>
                            <a:srgbClr val="002060"/>
                          </a:solidFill>
                        </a:rPr>
                        <a:t>Flunarizine, vérapamil (non </a:t>
                      </a:r>
                      <a:r>
                        <a:rPr lang="fr-CA" sz="1600" baseline="0" smtClean="0">
                          <a:solidFill>
                            <a:srgbClr val="002060"/>
                          </a:solidFill>
                        </a:rPr>
                        <a:t>recommandé pour une utilisation régulière)</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IECA/ARA</a:t>
                      </a:r>
                      <a:endParaRPr lang="fr-CA" sz="1600" dirty="0">
                        <a:solidFill>
                          <a:srgbClr val="002060"/>
                        </a:solidFill>
                      </a:endParaRPr>
                    </a:p>
                  </a:txBody>
                  <a:tcPr marL="91436" marR="91436"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smtClean="0">
                          <a:solidFill>
                            <a:srgbClr val="002060"/>
                          </a:solidFill>
                        </a:rPr>
                        <a:t>Candésartan, lisinopril</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Agonistes</a:t>
                      </a:r>
                      <a:r>
                        <a:rPr lang="fr-CA" sz="1600" baseline="0" smtClean="0">
                          <a:solidFill>
                            <a:srgbClr val="002060"/>
                          </a:solidFill>
                        </a:rPr>
                        <a:t> de la sérotonine</a:t>
                      </a:r>
                      <a:endParaRPr lang="fr-CA" sz="1600" dirty="0">
                        <a:solidFill>
                          <a:srgbClr val="002060"/>
                        </a:solidFill>
                      </a:endParaRPr>
                    </a:p>
                  </a:txBody>
                  <a:tcPr marL="91436" marR="91436" marT="45712" marB="45712" anchor="ctr"/>
                </a:tc>
                <a:tc>
                  <a:txBody>
                    <a:bodyPr/>
                    <a:lstStyle/>
                    <a:p>
                      <a:r>
                        <a:rPr lang="fr-CA" sz="1600" smtClean="0">
                          <a:solidFill>
                            <a:srgbClr val="002060"/>
                          </a:solidFill>
                        </a:rPr>
                        <a:t>Pizotifène</a:t>
                      </a:r>
                      <a:endParaRPr lang="fr-CA" sz="1600" dirty="0">
                        <a:solidFill>
                          <a:srgbClr val="002060"/>
                        </a:solidFill>
                      </a:endParaRPr>
                    </a:p>
                  </a:txBody>
                  <a:tcPr marL="91436" marR="91436" marT="45712" marB="45712" anchor="ctr"/>
                </a:tc>
              </a:tr>
              <a:tr h="467916">
                <a:tc>
                  <a:txBody>
                    <a:bodyPr/>
                    <a:lstStyle/>
                    <a:p>
                      <a:r>
                        <a:rPr lang="fr-CA" sz="1600" smtClean="0">
                          <a:solidFill>
                            <a:srgbClr val="002060"/>
                          </a:solidFill>
                        </a:rPr>
                        <a:t>Vitamines/minéraux/</a:t>
                      </a:r>
                      <a:r>
                        <a:rPr lang="fr-CA" sz="1600" baseline="0" smtClean="0">
                          <a:solidFill>
                            <a:srgbClr val="002060"/>
                          </a:solidFill>
                        </a:rPr>
                        <a:t>herbes</a:t>
                      </a:r>
                      <a:endParaRPr lang="fr-CA" sz="1600" dirty="0">
                        <a:solidFill>
                          <a:srgbClr val="002060"/>
                        </a:solidFill>
                      </a:endParaRPr>
                    </a:p>
                  </a:txBody>
                  <a:tcPr marL="91436" marR="91436" marT="45712" marB="45712" anchor="ctr"/>
                </a:tc>
                <a:tc>
                  <a:txBody>
                    <a:bodyPr/>
                    <a:lstStyle/>
                    <a:p>
                      <a:r>
                        <a:rPr lang="fr-CA" sz="1600" dirty="0" smtClean="0">
                          <a:solidFill>
                            <a:srgbClr val="002060"/>
                          </a:solidFill>
                        </a:rPr>
                        <a:t>Riboflavine, coenzyme</a:t>
                      </a:r>
                      <a:r>
                        <a:rPr lang="fr-CA" sz="1600" baseline="0" dirty="0" smtClean="0">
                          <a:solidFill>
                            <a:srgbClr val="002060"/>
                          </a:solidFill>
                        </a:rPr>
                        <a:t> Q10, citrate de magnésium, </a:t>
                      </a:r>
                      <a:r>
                        <a:rPr lang="fr-CA" sz="1600" i="0" baseline="0" noProof="0" dirty="0" err="1" smtClean="0">
                          <a:solidFill>
                            <a:srgbClr val="002060"/>
                          </a:solidFill>
                        </a:rPr>
                        <a:t>pétasite</a:t>
                      </a:r>
                      <a:r>
                        <a:rPr lang="fr-CA" sz="1600" i="0" baseline="0" noProof="0" dirty="0" smtClean="0">
                          <a:solidFill>
                            <a:srgbClr val="002060"/>
                          </a:solidFill>
                        </a:rPr>
                        <a:t> officinal</a:t>
                      </a:r>
                      <a:endParaRPr lang="fr-CA" sz="1600" dirty="0">
                        <a:solidFill>
                          <a:srgbClr val="002060"/>
                        </a:solidFill>
                      </a:endParaRPr>
                    </a:p>
                  </a:txBody>
                  <a:tcPr marL="91436" marR="91436" marT="45712" marB="45712" anchor="ctr"/>
                </a:tc>
              </a:tr>
            </a:tbl>
          </a:graphicData>
        </a:graphic>
      </p:graphicFrame>
    </p:spTree>
    <p:extLst>
      <p:ext uri="{BB962C8B-B14F-4D97-AF65-F5344CB8AC3E}">
        <p14:creationId xmlns:p14="http://schemas.microsoft.com/office/powerpoint/2010/main" val="3667327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0638" y="6524625"/>
            <a:ext cx="6048375" cy="247650"/>
          </a:xfrm>
          <a:prstGeom prst="rect">
            <a:avLst/>
          </a:prstGeom>
          <a:noFill/>
          <a:ln w="9525">
            <a:noFill/>
            <a:miter lim="800000"/>
            <a:headEnd/>
            <a:tailEnd/>
          </a:ln>
        </p:spPr>
        <p:txBody>
          <a:bodyPr>
            <a:spAutoFit/>
          </a:bodyPr>
          <a:lstStyle/>
          <a:p>
            <a:r>
              <a:rPr lang="fr-CA" altLang="fr-FR" sz="1000" smtClean="0">
                <a:solidFill>
                  <a:srgbClr val="002060"/>
                </a:solidFill>
              </a:rPr>
              <a:t>Giacomozzi AR </a:t>
            </a:r>
            <a:r>
              <a:rPr lang="fr-CA" altLang="fr-FR" sz="1000" i="1" smtClean="0">
                <a:solidFill>
                  <a:srgbClr val="002060"/>
                </a:solidFill>
              </a:rPr>
              <a:t>et al. Arq Neuropsiquiatr. </a:t>
            </a:r>
            <a:r>
              <a:rPr lang="fr-CA" altLang="fr-FR" sz="1000" smtClean="0">
                <a:solidFill>
                  <a:srgbClr val="002060"/>
                </a:solidFill>
              </a:rPr>
              <a:t>2013;71(7):478-86. </a:t>
            </a:r>
            <a:endParaRPr lang="fr-CA" altLang="fr-FR" sz="1000">
              <a:solidFill>
                <a:srgbClr val="002060"/>
              </a:solidFill>
            </a:endParaRPr>
          </a:p>
        </p:txBody>
      </p:sp>
      <p:graphicFrame>
        <p:nvGraphicFramePr>
          <p:cNvPr id="5" name="Table 4"/>
          <p:cNvGraphicFramePr>
            <a:graphicFrameLocks noGrp="1"/>
          </p:cNvGraphicFramePr>
          <p:nvPr/>
        </p:nvGraphicFramePr>
        <p:xfrm>
          <a:off x="323528" y="1484784"/>
          <a:ext cx="8562975" cy="3741187"/>
        </p:xfrm>
        <a:graphic>
          <a:graphicData uri="http://schemas.openxmlformats.org/drawingml/2006/table">
            <a:tbl>
              <a:tblPr firstRow="1" bandRow="1">
                <a:tableStyleId>{5C22544A-7EE6-4342-B048-85BDC9FD1C3A}</a:tableStyleId>
              </a:tblPr>
              <a:tblGrid>
                <a:gridCol w="1425706"/>
                <a:gridCol w="1382499"/>
                <a:gridCol w="5754770"/>
              </a:tblGrid>
              <a:tr h="352652">
                <a:tc gridSpan="2">
                  <a:txBody>
                    <a:bodyPr/>
                    <a:lstStyle/>
                    <a:p>
                      <a:pPr algn="ctr"/>
                      <a:r>
                        <a:rPr lang="fr-CA" sz="1600" noProof="0" dirty="0" smtClean="0"/>
                        <a:t>Médicament(s)</a:t>
                      </a:r>
                      <a:endParaRPr lang="fr-CA" sz="1600" noProof="0" dirty="0"/>
                    </a:p>
                  </a:txBody>
                  <a:tcPr marT="45712" marB="45712" anchor="ctr"/>
                </a:tc>
                <a:tc hMerge="1">
                  <a:txBody>
                    <a:bodyPr/>
                    <a:lstStyle/>
                    <a:p>
                      <a:endParaRPr lang="en-CA"/>
                    </a:p>
                  </a:txBody>
                  <a:tcPr/>
                </a:tc>
                <a:tc>
                  <a:txBody>
                    <a:bodyPr/>
                    <a:lstStyle/>
                    <a:p>
                      <a:pPr algn="ctr"/>
                      <a:r>
                        <a:rPr lang="fr-CA" sz="1600" noProof="0" smtClean="0"/>
                        <a:t>Commentaires</a:t>
                      </a:r>
                      <a:endParaRPr lang="fr-CA" sz="1600" noProof="0"/>
                    </a:p>
                  </a:txBody>
                  <a:tcPr marT="45712" marB="45712" anchor="ctr"/>
                </a:tc>
              </a:tr>
              <a:tr h="550895">
                <a:tc gridSpan="2">
                  <a:txBody>
                    <a:bodyPr/>
                    <a:lstStyle/>
                    <a:p>
                      <a:r>
                        <a:rPr lang="fr-CA" sz="1600" noProof="0" smtClean="0">
                          <a:solidFill>
                            <a:srgbClr val="002060"/>
                          </a:solidFill>
                        </a:rPr>
                        <a:t>Topiramate</a:t>
                      </a:r>
                      <a:endParaRPr lang="fr-CA" sz="1600" noProof="0">
                        <a:solidFill>
                          <a:srgbClr val="002060"/>
                        </a:solidFill>
                      </a:endParaRPr>
                    </a:p>
                  </a:txBody>
                  <a:tcPr marT="45712" marB="45712" anchor="ctr"/>
                </a:tc>
                <a:tc hMerge="1">
                  <a:txBody>
                    <a:bodyPr/>
                    <a:lstStyle/>
                    <a:p>
                      <a:endParaRPr lang="en-CA"/>
                    </a:p>
                  </a:txBody>
                  <a:tcPr/>
                </a:tc>
                <a:tc>
                  <a:txBody>
                    <a:bodyPr/>
                    <a:lstStyle/>
                    <a:p>
                      <a:r>
                        <a:rPr lang="fr-CA" sz="1600" noProof="0" dirty="0" smtClean="0">
                          <a:solidFill>
                            <a:srgbClr val="002060"/>
                          </a:solidFill>
                        </a:rPr>
                        <a:t>L’utilisation dans</a:t>
                      </a:r>
                      <a:r>
                        <a:rPr lang="fr-CA" sz="1600" baseline="0" noProof="0" dirty="0" smtClean="0">
                          <a:solidFill>
                            <a:srgbClr val="002060"/>
                          </a:solidFill>
                        </a:rPr>
                        <a:t> le cadre de la prophylaxie est basée sur des études de classe I avec des preuves de niveau A</a:t>
                      </a:r>
                      <a:endParaRPr lang="fr-CA" sz="1600" noProof="0" dirty="0">
                        <a:solidFill>
                          <a:srgbClr val="002060"/>
                        </a:solidFill>
                      </a:endParaRPr>
                    </a:p>
                  </a:txBody>
                  <a:tcPr marT="45712" marB="45712" anchor="ctr"/>
                </a:tc>
              </a:tr>
              <a:tr h="579207">
                <a:tc gridSpan="2">
                  <a:txBody>
                    <a:bodyPr/>
                    <a:lstStyle/>
                    <a:p>
                      <a:r>
                        <a:rPr lang="fr-CA" sz="1600" noProof="0" smtClean="0">
                          <a:solidFill>
                            <a:srgbClr val="002060"/>
                          </a:solidFill>
                        </a:rPr>
                        <a:t>Valproate sodique</a:t>
                      </a:r>
                      <a:r>
                        <a:rPr lang="fr-CA" sz="1600" baseline="0" noProof="0" smtClean="0">
                          <a:solidFill>
                            <a:srgbClr val="002060"/>
                          </a:solidFill>
                        </a:rPr>
                        <a:t>, divalproate</a:t>
                      </a:r>
                      <a:endParaRPr lang="fr-CA" sz="1600" noProof="0">
                        <a:solidFill>
                          <a:srgbClr val="002060"/>
                        </a:solidFill>
                      </a:endParaRPr>
                    </a:p>
                  </a:txBody>
                  <a:tcPr marT="45712" marB="45712" anchor="ctr"/>
                </a:tc>
                <a:tc hMerge="1">
                  <a:txBody>
                    <a:bodyPr/>
                    <a:lstStyle/>
                    <a:p>
                      <a:endParaRPr lang="en-CA"/>
                    </a:p>
                  </a:txBody>
                  <a:tcPr/>
                </a:tc>
                <a:tc>
                  <a:txBody>
                    <a:bodyPr/>
                    <a:lstStyle/>
                    <a:p>
                      <a:r>
                        <a:rPr lang="fr-CA" sz="1600" noProof="0" smtClean="0">
                          <a:solidFill>
                            <a:srgbClr val="002060"/>
                          </a:solidFill>
                        </a:rPr>
                        <a:t>Recommandé dans le cadre de la prophylaxie</a:t>
                      </a:r>
                      <a:r>
                        <a:rPr lang="fr-CA" sz="1600" baseline="0" noProof="0" smtClean="0">
                          <a:solidFill>
                            <a:srgbClr val="002060"/>
                          </a:solidFill>
                        </a:rPr>
                        <a:t> anti-migraine épisodique (études de </a:t>
                      </a:r>
                      <a:r>
                        <a:rPr lang="fr-CA" sz="1600" noProof="0" smtClean="0">
                          <a:solidFill>
                            <a:srgbClr val="002060"/>
                          </a:solidFill>
                        </a:rPr>
                        <a:t>classe I avec preuves</a:t>
                      </a:r>
                      <a:r>
                        <a:rPr lang="fr-CA" sz="1600" baseline="0" noProof="0" smtClean="0">
                          <a:solidFill>
                            <a:srgbClr val="002060"/>
                          </a:solidFill>
                        </a:rPr>
                        <a:t> de niveau </a:t>
                      </a:r>
                      <a:r>
                        <a:rPr lang="fr-CA" sz="1600" noProof="0" smtClean="0">
                          <a:solidFill>
                            <a:srgbClr val="002060"/>
                          </a:solidFill>
                        </a:rPr>
                        <a:t>A)</a:t>
                      </a:r>
                      <a:endParaRPr lang="fr-CA" sz="1600" noProof="0">
                        <a:solidFill>
                          <a:srgbClr val="002060"/>
                        </a:solidFill>
                      </a:endParaRPr>
                    </a:p>
                  </a:txBody>
                  <a:tcPr marT="45712" marB="45712" anchor="ctr"/>
                </a:tc>
              </a:tr>
              <a:tr h="828176">
                <a:tc>
                  <a:txBody>
                    <a:bodyPr/>
                    <a:lstStyle/>
                    <a:p>
                      <a:r>
                        <a:rPr lang="fr-CA" sz="1600" noProof="0" smtClean="0">
                          <a:solidFill>
                            <a:srgbClr val="002060"/>
                          </a:solidFill>
                        </a:rPr>
                        <a:t>Amitriptyline</a:t>
                      </a:r>
                    </a:p>
                    <a:p>
                      <a:r>
                        <a:rPr lang="fr-CA" sz="1600" noProof="0" smtClean="0">
                          <a:solidFill>
                            <a:srgbClr val="002060"/>
                          </a:solidFill>
                        </a:rPr>
                        <a:t>Gabapentine</a:t>
                      </a:r>
                    </a:p>
                  </a:txBody>
                  <a:tcPr marT="45712" marB="45712" anchor="ctr">
                    <a:lnR w="12700" cap="flat" cmpd="sng" algn="ctr">
                      <a:noFill/>
                      <a:prstDash val="solid"/>
                      <a:round/>
                      <a:headEnd type="none" w="med" len="med"/>
                      <a:tailEnd type="none" w="med" len="med"/>
                    </a:lnR>
                  </a:tcPr>
                </a:tc>
                <a:tc>
                  <a:txBody>
                    <a:bodyPr/>
                    <a:lstStyle/>
                    <a:p>
                      <a:r>
                        <a:rPr lang="fr-CA" sz="1600" noProof="0" smtClean="0">
                          <a:solidFill>
                            <a:srgbClr val="002060"/>
                          </a:solidFill>
                        </a:rPr>
                        <a:t>Prégabaline</a:t>
                      </a:r>
                    </a:p>
                    <a:p>
                      <a:r>
                        <a:rPr lang="fr-CA" sz="1600" noProof="0" smtClean="0">
                          <a:solidFill>
                            <a:srgbClr val="002060"/>
                          </a:solidFill>
                        </a:rPr>
                        <a:t>Tizanidine</a:t>
                      </a:r>
                    </a:p>
                  </a:txBody>
                  <a:tcPr marT="45712" marB="45712" anchor="ctr">
                    <a:lnL w="12700" cap="flat" cmpd="sng" algn="ctr">
                      <a:noFill/>
                      <a:prstDash val="solid"/>
                      <a:round/>
                      <a:headEnd type="none" w="med" len="med"/>
                      <a:tailEnd type="none" w="med" len="med"/>
                    </a:lnL>
                  </a:tcPr>
                </a:tc>
                <a:tc>
                  <a:txBody>
                    <a:bodyPr/>
                    <a:lstStyle/>
                    <a:p>
                      <a:r>
                        <a:rPr lang="fr-CA" sz="1600" noProof="0" smtClean="0">
                          <a:solidFill>
                            <a:srgbClr val="002060"/>
                          </a:solidFill>
                        </a:rPr>
                        <a:t>Études</a:t>
                      </a:r>
                      <a:r>
                        <a:rPr lang="fr-CA" sz="1600" baseline="0" noProof="0" smtClean="0">
                          <a:solidFill>
                            <a:srgbClr val="002060"/>
                          </a:solidFill>
                        </a:rPr>
                        <a:t> pour les céphalées quotidiennes chroniques en révélant l’efficacité</a:t>
                      </a:r>
                      <a:r>
                        <a:rPr lang="fr-CA" sz="1600" noProof="0" smtClean="0">
                          <a:solidFill>
                            <a:srgbClr val="002060"/>
                          </a:solidFill>
                        </a:rPr>
                        <a:t> (niveaux de preuves </a:t>
                      </a:r>
                      <a:r>
                        <a:rPr lang="fr-CA" sz="1600" baseline="0" noProof="0" smtClean="0">
                          <a:solidFill>
                            <a:srgbClr val="002060"/>
                          </a:solidFill>
                        </a:rPr>
                        <a:t>I à III); aucune recherche spécifique pour la migraine</a:t>
                      </a:r>
                      <a:endParaRPr lang="fr-CA" sz="1600" noProof="0">
                        <a:solidFill>
                          <a:srgbClr val="002060"/>
                        </a:solidFill>
                      </a:endParaRPr>
                    </a:p>
                  </a:txBody>
                  <a:tcPr marT="45712" marB="45712" anchor="ctr"/>
                </a:tc>
              </a:tr>
              <a:tr h="550895">
                <a:tc gridSpan="2">
                  <a:txBody>
                    <a:bodyPr/>
                    <a:lstStyle/>
                    <a:p>
                      <a:r>
                        <a:rPr lang="fr-CA" sz="1600" noProof="0" smtClean="0">
                          <a:solidFill>
                            <a:srgbClr val="002060"/>
                          </a:solidFill>
                        </a:rPr>
                        <a:t>Toxine de botulinum</a:t>
                      </a:r>
                      <a:r>
                        <a:rPr lang="fr-CA" sz="1600" baseline="0" noProof="0" smtClean="0">
                          <a:solidFill>
                            <a:srgbClr val="002060"/>
                          </a:solidFill>
                        </a:rPr>
                        <a:t> de type</a:t>
                      </a:r>
                      <a:r>
                        <a:rPr lang="fr-CA" sz="1600" noProof="0" smtClean="0">
                          <a:solidFill>
                            <a:srgbClr val="002060"/>
                          </a:solidFill>
                        </a:rPr>
                        <a:t> A</a:t>
                      </a:r>
                      <a:endParaRPr lang="fr-CA" sz="1600" noProof="0">
                        <a:solidFill>
                          <a:srgbClr val="002060"/>
                        </a:solidFill>
                      </a:endParaRPr>
                    </a:p>
                  </a:txBody>
                  <a:tcPr marT="45712" marB="45712" anchor="ctr"/>
                </a:tc>
                <a:tc hMerge="1">
                  <a:txBody>
                    <a:bodyPr/>
                    <a:lstStyle/>
                    <a:p>
                      <a:endParaRPr lang="en-CA"/>
                    </a:p>
                  </a:txBody>
                  <a:tcPr/>
                </a:tc>
                <a:tc>
                  <a:txBody>
                    <a:bodyPr/>
                    <a:lstStyle/>
                    <a:p>
                      <a:r>
                        <a:rPr lang="fr-CA" sz="1600" baseline="0" noProof="0" dirty="0" smtClean="0">
                          <a:solidFill>
                            <a:srgbClr val="002060"/>
                          </a:solidFill>
                        </a:rPr>
                        <a:t>Pour la prophylaxie anti-migraine chronique chez les patients âgés de 18 à 65 ans</a:t>
                      </a:r>
                    </a:p>
                  </a:txBody>
                  <a:tcPr marT="45712" marB="45712" anchor="ctr"/>
                </a:tc>
              </a:tr>
              <a:tr h="648138">
                <a:tc gridSpan="2">
                  <a:txBody>
                    <a:bodyPr/>
                    <a:lstStyle/>
                    <a:p>
                      <a:r>
                        <a:rPr lang="fr-CA" sz="1600" noProof="0" smtClean="0">
                          <a:solidFill>
                            <a:srgbClr val="002060"/>
                          </a:solidFill>
                        </a:rPr>
                        <a:t>Mesures non pharmacologiques/</a:t>
                      </a:r>
                      <a:br>
                        <a:rPr lang="fr-CA" sz="1600" noProof="0" smtClean="0">
                          <a:solidFill>
                            <a:srgbClr val="002060"/>
                          </a:solidFill>
                        </a:rPr>
                      </a:br>
                      <a:r>
                        <a:rPr lang="fr-CA" sz="1600" noProof="0" smtClean="0">
                          <a:solidFill>
                            <a:srgbClr val="002060"/>
                          </a:solidFill>
                        </a:rPr>
                        <a:t>traitements</a:t>
                      </a:r>
                      <a:r>
                        <a:rPr lang="fr-CA" sz="1600" baseline="0" noProof="0" smtClean="0">
                          <a:solidFill>
                            <a:srgbClr val="002060"/>
                          </a:solidFill>
                        </a:rPr>
                        <a:t> complémentaires</a:t>
                      </a:r>
                      <a:endParaRPr lang="fr-CA" sz="1600" noProof="0">
                        <a:solidFill>
                          <a:srgbClr val="002060"/>
                        </a:solidFill>
                      </a:endParaRPr>
                    </a:p>
                  </a:txBody>
                  <a:tcPr marT="45712" marB="45712" anchor="ctr"/>
                </a:tc>
                <a:tc hMerge="1">
                  <a:txBody>
                    <a:bodyPr/>
                    <a:lstStyle/>
                    <a:p>
                      <a:endParaRPr lang="en-CA"/>
                    </a:p>
                  </a:txBody>
                  <a:tcPr/>
                </a:tc>
                <a:tc>
                  <a:txBody>
                    <a:bodyPr/>
                    <a:lstStyle/>
                    <a:p>
                      <a:r>
                        <a:rPr lang="fr-CA" sz="1600" baseline="0" noProof="0" dirty="0" smtClean="0">
                          <a:solidFill>
                            <a:srgbClr val="002060"/>
                          </a:solidFill>
                        </a:rPr>
                        <a:t>L’utilisation est limitée en raison du manque d’études. </a:t>
                      </a:r>
                    </a:p>
                    <a:p>
                      <a:r>
                        <a:rPr lang="fr-CA" sz="1600" baseline="0" noProof="0" dirty="0" smtClean="0">
                          <a:solidFill>
                            <a:srgbClr val="002060"/>
                          </a:solidFill>
                        </a:rPr>
                        <a:t>Exception = acupuncture (résultats prometteurs)</a:t>
                      </a:r>
                    </a:p>
                  </a:txBody>
                  <a:tcPr marT="45712" marB="45712" anchor="ctr"/>
                </a:tc>
              </a:tr>
            </a:tbl>
          </a:graphicData>
        </a:graphic>
      </p:graphicFrame>
      <p:sp>
        <p:nvSpPr>
          <p:cNvPr id="6" name="Rounded Rectangle 5"/>
          <p:cNvSpPr/>
          <p:nvPr/>
        </p:nvSpPr>
        <p:spPr>
          <a:xfrm>
            <a:off x="467544" y="5373216"/>
            <a:ext cx="8274050"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1600" b="1" dirty="0" smtClean="0"/>
              <a:t>Les médicaments ayant déjà fait leurs preuves comme préventifs pour la migraine épisodique peuvent être utilisés seuls ou en combinaison, même sans preuve de leur efficacité pour la migraine chronique</a:t>
            </a:r>
            <a:endParaRPr lang="fr-CA" sz="1600" b="1" dirty="0"/>
          </a:p>
        </p:txBody>
      </p:sp>
      <p:sp>
        <p:nvSpPr>
          <p:cNvPr id="109596" name="Title 3"/>
          <p:cNvSpPr>
            <a:spLocks noGrp="1"/>
          </p:cNvSpPr>
          <p:nvPr>
            <p:ph type="title"/>
          </p:nvPr>
        </p:nvSpPr>
        <p:spPr>
          <a:xfrm>
            <a:off x="447675" y="254000"/>
            <a:ext cx="8229600" cy="1143000"/>
          </a:xfrm>
        </p:spPr>
        <p:txBody>
          <a:bodyPr>
            <a:normAutofit/>
          </a:bodyPr>
          <a:lstStyle/>
          <a:p>
            <a:r>
              <a:rPr lang="fr-CA" altLang="fr-FR" sz="3200" dirty="0" smtClean="0"/>
              <a:t>Consensus latino-américain sur les directives de traitement de la migraine chronique</a:t>
            </a:r>
          </a:p>
        </p:txBody>
      </p:sp>
      <p:sp>
        <p:nvSpPr>
          <p:cNvPr id="109597" name="TextBox 6"/>
          <p:cNvSpPr txBox="1">
            <a:spLocks noChangeArrowheads="1"/>
          </p:cNvSpPr>
          <p:nvPr/>
        </p:nvSpPr>
        <p:spPr bwMode="auto">
          <a:xfrm>
            <a:off x="6516216"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sp>
        <p:nvSpPr>
          <p:cNvPr id="109598" name="TextBox 6"/>
          <p:cNvSpPr txBox="1">
            <a:spLocks noChangeArrowheads="1"/>
          </p:cNvSpPr>
          <p:nvPr/>
        </p:nvSpPr>
        <p:spPr bwMode="auto">
          <a:xfrm>
            <a:off x="5166052" y="6093296"/>
            <a:ext cx="3977948" cy="307777"/>
          </a:xfrm>
          <a:prstGeom prst="rect">
            <a:avLst/>
          </a:prstGeom>
          <a:noFill/>
          <a:ln w="9525">
            <a:noFill/>
            <a:miter lim="800000"/>
            <a:headEnd/>
            <a:tailEnd/>
          </a:ln>
        </p:spPr>
        <p:txBody>
          <a:bodyPr wrap="none">
            <a:spAutoFit/>
          </a:bodyPr>
          <a:lstStyle/>
          <a:p>
            <a:r>
              <a:rPr lang="fr-CA" altLang="en-US" sz="1400" b="1" dirty="0" smtClean="0">
                <a:hlinkClick r:id="rId4"/>
              </a:rPr>
              <a:t>Accès aux directives complètes latino-américaines</a:t>
            </a:r>
            <a:endParaRPr lang="fr-CA" altLang="en-US" sz="1400" b="1" dirty="0"/>
          </a:p>
        </p:txBody>
      </p:sp>
    </p:spTree>
    <p:extLst>
      <p:ext uri="{BB962C8B-B14F-4D97-AF65-F5344CB8AC3E}">
        <p14:creationId xmlns:p14="http://schemas.microsoft.com/office/powerpoint/2010/main" val="414690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50800" y="6518275"/>
            <a:ext cx="6287299" cy="246221"/>
          </a:xfrm>
          <a:prstGeom prst="rect">
            <a:avLst/>
          </a:prstGeom>
          <a:noFill/>
          <a:ln w="9525">
            <a:noFill/>
            <a:miter lim="800000"/>
            <a:headEnd/>
            <a:tailEnd/>
          </a:ln>
        </p:spPr>
        <p:txBody>
          <a:bodyPr wrap="none">
            <a:spAutoFit/>
          </a:bodyPr>
          <a:lstStyle/>
          <a:p>
            <a:r>
              <a:rPr lang="fr-CA" altLang="fr-FR" sz="1000" smtClean="0">
                <a:solidFill>
                  <a:srgbClr val="002060"/>
                </a:solidFill>
              </a:rPr>
              <a:t>Comité de classification des céphalées de l’International Headache Society (IHS). </a:t>
            </a:r>
            <a:r>
              <a:rPr lang="fr-CA" altLang="fr-FR" sz="1000" i="1" smtClean="0">
                <a:solidFill>
                  <a:srgbClr val="002060"/>
                </a:solidFill>
              </a:rPr>
              <a:t>Cephalalgia</a:t>
            </a:r>
            <a:r>
              <a:rPr lang="fr-CA" altLang="fr-FR" sz="1000" smtClean="0">
                <a:solidFill>
                  <a:srgbClr val="002060"/>
                </a:solidFill>
              </a:rPr>
              <a:t>. 2013;33(9):629-808.</a:t>
            </a:r>
            <a:endParaRPr lang="fr-CA" altLang="fr-FR" sz="1000">
              <a:solidFill>
                <a:srgbClr val="002060"/>
              </a:solidFill>
            </a:endParaRPr>
          </a:p>
        </p:txBody>
      </p:sp>
      <p:sp>
        <p:nvSpPr>
          <p:cNvPr id="7" name="TextBox 6"/>
          <p:cNvSpPr txBox="1"/>
          <p:nvPr/>
        </p:nvSpPr>
        <p:spPr>
          <a:xfrm>
            <a:off x="467544" y="1412776"/>
            <a:ext cx="8289925" cy="5232202"/>
          </a:xfrm>
          <a:prstGeom prst="rect">
            <a:avLst/>
          </a:prstGeom>
          <a:noFill/>
        </p:spPr>
        <p:txBody>
          <a:bodyPr>
            <a:spAutoFit/>
          </a:bodyPr>
          <a:lstStyle/>
          <a:p>
            <a:pPr fontAlgn="auto">
              <a:spcBef>
                <a:spcPts val="0"/>
              </a:spcBef>
              <a:spcAft>
                <a:spcPts val="0"/>
              </a:spcAft>
              <a:defRPr/>
            </a:pPr>
            <a:r>
              <a:rPr lang="fr-CA" b="1" dirty="0" smtClean="0">
                <a:solidFill>
                  <a:srgbClr val="002060"/>
                </a:solidFill>
                <a:latin typeface="+mn-lt"/>
                <a:cs typeface="+mn-cs"/>
              </a:rPr>
              <a:t>La migraine sans aura</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Crises récurrentes</a:t>
            </a:r>
          </a:p>
          <a:p>
            <a:pPr marL="285750" indent="-285750" fontAlgn="auto">
              <a:spcBef>
                <a:spcPts val="0"/>
              </a:spcBef>
              <a:spcAft>
                <a:spcPts val="1200"/>
              </a:spcAft>
              <a:buFont typeface="Arial" panose="020B0604020202020204" pitchFamily="34" charset="0"/>
              <a:buChar char="•"/>
              <a:defRPr/>
            </a:pPr>
            <a:r>
              <a:rPr lang="fr-CA" dirty="0" smtClean="0">
                <a:solidFill>
                  <a:srgbClr val="002060"/>
                </a:solidFill>
                <a:latin typeface="+mn-lt"/>
                <a:cs typeface="+mn-cs"/>
              </a:rPr>
              <a:t>Les crises et les symptômes migraineux associés durent entre 4 et 72 heures</a:t>
            </a:r>
          </a:p>
          <a:p>
            <a:pPr fontAlgn="auto">
              <a:spcBef>
                <a:spcPts val="0"/>
              </a:spcBef>
              <a:spcAft>
                <a:spcPts val="0"/>
              </a:spcAft>
              <a:defRPr/>
            </a:pPr>
            <a:r>
              <a:rPr lang="fr-CA" b="1" dirty="0" smtClean="0">
                <a:solidFill>
                  <a:srgbClr val="002060"/>
                </a:solidFill>
                <a:latin typeface="+mn-lt"/>
                <a:cs typeface="+mn-cs"/>
              </a:rPr>
              <a:t>La migraine avec aura </a:t>
            </a:r>
            <a:r>
              <a:rPr lang="fr-CA" dirty="0" smtClean="0">
                <a:solidFill>
                  <a:srgbClr val="002060"/>
                </a:solidFill>
                <a:latin typeface="+mn-lt"/>
                <a:cs typeface="+mn-cs"/>
              </a:rPr>
              <a:t>(migraine avec aura type, migraine avec aura du tronc cérébral, migraine hémiplégique, migraine rétinienne)</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Symptômes visuels et/ou sensoriels et/ou de parole/langage et/ou faiblesses motrices</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Évolution progressive de l’aura</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Au moins un symptôme se répand progressivement sur ≥ 5 minutes</a:t>
            </a:r>
          </a:p>
          <a:p>
            <a:pPr marL="742950" lvl="1"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Les symptômes durent ≥ 5 et ≤ 60 minutes</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Les symptômes peuvent être positifs ou négatifs, ou une                                        combinaison des deux</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Réversibilité totale</a:t>
            </a:r>
          </a:p>
          <a:p>
            <a:pPr fontAlgn="auto">
              <a:spcBef>
                <a:spcPts val="0"/>
              </a:spcBef>
              <a:spcAft>
                <a:spcPts val="0"/>
              </a:spcAft>
              <a:defRPr/>
            </a:pPr>
            <a:endParaRPr lang="fr-CA" b="1" dirty="0" smtClean="0">
              <a:solidFill>
                <a:srgbClr val="002060"/>
              </a:solidFill>
              <a:latin typeface="+mn-lt"/>
              <a:cs typeface="+mn-cs"/>
            </a:endParaRPr>
          </a:p>
          <a:p>
            <a:pPr fontAlgn="auto">
              <a:spcBef>
                <a:spcPts val="0"/>
              </a:spcBef>
              <a:spcAft>
                <a:spcPts val="0"/>
              </a:spcAft>
              <a:defRPr/>
            </a:pPr>
            <a:r>
              <a:rPr lang="fr-CA" b="1" dirty="0" smtClean="0">
                <a:solidFill>
                  <a:srgbClr val="002060"/>
                </a:solidFill>
                <a:latin typeface="+mn-lt"/>
                <a:cs typeface="+mn-cs"/>
              </a:rPr>
              <a:t>La migraine chronique</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Chez un patient souffrant déjà de migraines épisodiques</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Céphalées sur ≥ 15 jours/mois pendant &gt; 3 mois</a:t>
            </a:r>
          </a:p>
          <a:p>
            <a:pPr marL="285750" indent="-285750" fontAlgn="auto">
              <a:spcBef>
                <a:spcPts val="0"/>
              </a:spcBef>
              <a:spcAft>
                <a:spcPts val="0"/>
              </a:spcAft>
              <a:buFont typeface="Arial" panose="020B0604020202020204" pitchFamily="34" charset="0"/>
              <a:buChar char="•"/>
              <a:defRPr/>
            </a:pPr>
            <a:r>
              <a:rPr lang="fr-CA" dirty="0" smtClean="0">
                <a:solidFill>
                  <a:srgbClr val="002060"/>
                </a:solidFill>
                <a:latin typeface="+mn-lt"/>
                <a:cs typeface="+mn-cs"/>
              </a:rPr>
              <a:t>Les céphalées ont des caractéristiques de la migraine sur ≥ 8 jours/mois</a:t>
            </a:r>
            <a:endParaRPr lang="fr-CA" dirty="0">
              <a:solidFill>
                <a:srgbClr val="002060"/>
              </a:solidFill>
              <a:latin typeface="+mn-lt"/>
              <a:cs typeface="+mn-cs"/>
            </a:endParaRPr>
          </a:p>
        </p:txBody>
      </p:sp>
      <p:sp>
        <p:nvSpPr>
          <p:cNvPr id="36868" name="Title 1"/>
          <p:cNvSpPr>
            <a:spLocks noGrp="1"/>
          </p:cNvSpPr>
          <p:nvPr>
            <p:ph type="title"/>
          </p:nvPr>
        </p:nvSpPr>
        <p:spPr>
          <a:xfrm>
            <a:off x="447675" y="254000"/>
            <a:ext cx="8229600" cy="1143000"/>
          </a:xfrm>
        </p:spPr>
        <p:txBody>
          <a:bodyPr/>
          <a:lstStyle/>
          <a:p>
            <a:r>
              <a:rPr lang="fr-CA" altLang="fr-FR" smtClean="0"/>
              <a:t>Classification de la migraine</a:t>
            </a:r>
          </a:p>
        </p:txBody>
      </p:sp>
      <p:pic>
        <p:nvPicPr>
          <p:cNvPr id="1027" name="Picture 3"/>
          <p:cNvPicPr>
            <a:picLocks noChangeAspect="1" noChangeArrowheads="1"/>
          </p:cNvPicPr>
          <p:nvPr/>
        </p:nvPicPr>
        <p:blipFill>
          <a:blip r:embed="rId3" cstate="print"/>
          <a:srcRect/>
          <a:stretch>
            <a:fillRect/>
          </a:stretch>
        </p:blipFill>
        <p:spPr bwMode="auto">
          <a:xfrm>
            <a:off x="6228184" y="4221088"/>
            <a:ext cx="2509837" cy="1754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638" y="6453188"/>
            <a:ext cx="6048375" cy="400050"/>
          </a:xfrm>
          <a:prstGeom prst="rect">
            <a:avLst/>
          </a:prstGeom>
          <a:noFill/>
          <a:ln w="9525">
            <a:noFill/>
            <a:miter lim="800000"/>
            <a:headEnd/>
            <a:tailEnd/>
          </a:ln>
        </p:spPr>
        <p:txBody>
          <a:bodyPr>
            <a:spAutoFit/>
          </a:bodyPr>
          <a:lstStyle/>
          <a:p>
            <a:r>
              <a:rPr lang="fr-CA" altLang="fr-FR" sz="1000" dirty="0" smtClean="0">
                <a:solidFill>
                  <a:srgbClr val="002060"/>
                </a:solidFill>
              </a:rPr>
              <a:t>FESN = Fédération européenne des sociétés de neurologie; IHS = International </a:t>
            </a:r>
            <a:r>
              <a:rPr lang="fr-CA" altLang="fr-FR" sz="1000" dirty="0" err="1" smtClean="0">
                <a:solidFill>
                  <a:srgbClr val="002060"/>
                </a:solidFill>
              </a:rPr>
              <a:t>Headache</a:t>
            </a:r>
            <a:r>
              <a:rPr lang="fr-CA" altLang="fr-FR" sz="1000" dirty="0" smtClean="0">
                <a:solidFill>
                  <a:srgbClr val="002060"/>
                </a:solidFill>
              </a:rPr>
              <a:t> Society</a:t>
            </a:r>
          </a:p>
          <a:p>
            <a:r>
              <a:rPr lang="fr-CA" altLang="fr-FR" sz="1000" dirty="0" err="1" smtClean="0">
                <a:solidFill>
                  <a:srgbClr val="002060"/>
                </a:solidFill>
              </a:rPr>
              <a:t>Evers</a:t>
            </a:r>
            <a:r>
              <a:rPr lang="fr-CA" altLang="fr-FR" sz="1000" dirty="0" smtClean="0">
                <a:solidFill>
                  <a:srgbClr val="002060"/>
                </a:solidFill>
              </a:rPr>
              <a:t> S </a:t>
            </a:r>
            <a:r>
              <a:rPr lang="fr-CA" altLang="fr-FR" sz="1000" i="1" dirty="0" smtClean="0">
                <a:solidFill>
                  <a:srgbClr val="002060"/>
                </a:solidFill>
              </a:rPr>
              <a:t>et al. </a:t>
            </a:r>
            <a:r>
              <a:rPr lang="fr-CA" altLang="fr-FR" sz="1000" i="1" dirty="0" err="1" smtClean="0">
                <a:solidFill>
                  <a:srgbClr val="002060"/>
                </a:solidFill>
              </a:rPr>
              <a:t>Eur</a:t>
            </a:r>
            <a:r>
              <a:rPr lang="fr-CA" altLang="fr-FR" sz="1000" i="1" dirty="0" smtClean="0">
                <a:solidFill>
                  <a:srgbClr val="002060"/>
                </a:solidFill>
              </a:rPr>
              <a:t> J </a:t>
            </a:r>
            <a:r>
              <a:rPr lang="fr-CA" altLang="fr-FR" sz="1000" i="1" dirty="0" err="1" smtClean="0">
                <a:solidFill>
                  <a:srgbClr val="002060"/>
                </a:solidFill>
              </a:rPr>
              <a:t>Neurol</a:t>
            </a:r>
            <a:r>
              <a:rPr lang="fr-CA" altLang="fr-FR" sz="1000" i="1" dirty="0" smtClean="0">
                <a:solidFill>
                  <a:srgbClr val="002060"/>
                </a:solidFill>
              </a:rPr>
              <a:t>.</a:t>
            </a:r>
            <a:r>
              <a:rPr lang="fr-CA" altLang="fr-FR" sz="1000" dirty="0" smtClean="0">
                <a:solidFill>
                  <a:srgbClr val="002060"/>
                </a:solidFill>
              </a:rPr>
              <a:t> 2009;16(9):968-81. </a:t>
            </a:r>
            <a:endParaRPr lang="fr-CA" altLang="fr-FR" sz="1000" dirty="0">
              <a:solidFill>
                <a:srgbClr val="002060"/>
              </a:solidFill>
            </a:endParaRPr>
          </a:p>
        </p:txBody>
      </p:sp>
      <p:graphicFrame>
        <p:nvGraphicFramePr>
          <p:cNvPr id="4" name="Table 3"/>
          <p:cNvGraphicFramePr>
            <a:graphicFrameLocks noGrp="1"/>
          </p:cNvGraphicFramePr>
          <p:nvPr/>
        </p:nvGraphicFramePr>
        <p:xfrm>
          <a:off x="539552" y="1628800"/>
          <a:ext cx="8412163" cy="4485511"/>
        </p:xfrm>
        <a:graphic>
          <a:graphicData uri="http://schemas.openxmlformats.org/drawingml/2006/table">
            <a:tbl>
              <a:tblPr firstRow="1" bandRow="1">
                <a:tableStyleId>{5C22544A-7EE6-4342-B048-85BDC9FD1C3A}</a:tableStyleId>
              </a:tblPr>
              <a:tblGrid>
                <a:gridCol w="2441364"/>
                <a:gridCol w="5970799"/>
              </a:tblGrid>
              <a:tr h="370781">
                <a:tc>
                  <a:txBody>
                    <a:bodyPr/>
                    <a:lstStyle/>
                    <a:p>
                      <a:pPr algn="ctr"/>
                      <a:r>
                        <a:rPr lang="fr-CA" sz="1600" noProof="0" dirty="0" smtClean="0"/>
                        <a:t>Médicament(s)</a:t>
                      </a:r>
                      <a:endParaRPr lang="fr-CA" sz="1600" noProof="0" dirty="0"/>
                    </a:p>
                  </a:txBody>
                  <a:tcPr marL="91443" marR="91443" marT="45713" marB="45713" anchor="ctr"/>
                </a:tc>
                <a:tc>
                  <a:txBody>
                    <a:bodyPr/>
                    <a:lstStyle/>
                    <a:p>
                      <a:pPr algn="ctr"/>
                      <a:r>
                        <a:rPr lang="fr-CA" sz="1600" noProof="0" smtClean="0"/>
                        <a:t>Commentaires</a:t>
                      </a:r>
                      <a:endParaRPr lang="fr-CA" sz="1600" noProof="0"/>
                    </a:p>
                  </a:txBody>
                  <a:tcPr marL="91443" marR="91443" marT="45713" marB="45713" anchor="ctr"/>
                </a:tc>
              </a:tr>
              <a:tr h="822829">
                <a:tc>
                  <a:txBody>
                    <a:bodyPr/>
                    <a:lstStyle/>
                    <a:p>
                      <a:r>
                        <a:rPr lang="fr-CA" sz="1600" noProof="0" smtClean="0">
                          <a:solidFill>
                            <a:srgbClr val="002060"/>
                          </a:solidFill>
                        </a:rPr>
                        <a:t>Analgésiques</a:t>
                      </a:r>
                      <a:endParaRPr lang="fr-CA" sz="1600" noProof="0">
                        <a:solidFill>
                          <a:srgbClr val="002060"/>
                        </a:solidFill>
                      </a:endParaRPr>
                    </a:p>
                  </a:txBody>
                  <a:tcPr marL="91443" marR="91443" marT="45713" marB="45713" anchor="ctr"/>
                </a:tc>
                <a:tc>
                  <a:txBody>
                    <a:bodyPr/>
                    <a:lstStyle/>
                    <a:p>
                      <a:pPr marL="200025" indent="-200025">
                        <a:buFont typeface="Arial" panose="020B0604020202020204" pitchFamily="34" charset="0"/>
                        <a:buChar char="•"/>
                      </a:pPr>
                      <a:r>
                        <a:rPr lang="fr-CA" sz="1600" noProof="0" dirty="0" smtClean="0">
                          <a:solidFill>
                            <a:srgbClr val="002060"/>
                          </a:solidFill>
                        </a:rPr>
                        <a:t>Médicaments de premier choix pour les crises légères ou modérées</a:t>
                      </a:r>
                      <a:endParaRPr lang="fr-CA" sz="1600" baseline="0" noProof="0" dirty="0" smtClean="0">
                        <a:solidFill>
                          <a:srgbClr val="002060"/>
                        </a:solidFill>
                      </a:endParaRPr>
                    </a:p>
                    <a:p>
                      <a:pPr marL="200025" indent="-200025">
                        <a:buFont typeface="Arial" panose="020B0604020202020204" pitchFamily="34" charset="0"/>
                        <a:buChar char="•"/>
                      </a:pPr>
                      <a:r>
                        <a:rPr lang="fr-CA" sz="1600" baseline="0" noProof="0" dirty="0" smtClean="0">
                          <a:solidFill>
                            <a:srgbClr val="002060"/>
                          </a:solidFill>
                        </a:rPr>
                        <a:t>Restreindre la prise de simples analgésiques à 15 jours/mois</a:t>
                      </a:r>
                    </a:p>
                    <a:p>
                      <a:pPr marL="200025" indent="-200025">
                        <a:buFont typeface="Arial" panose="020B0604020202020204" pitchFamily="34" charset="0"/>
                        <a:buChar char="•"/>
                      </a:pPr>
                      <a:r>
                        <a:rPr lang="fr-CA" sz="1600" baseline="0" noProof="0" dirty="0" smtClean="0">
                          <a:solidFill>
                            <a:srgbClr val="002060"/>
                          </a:solidFill>
                        </a:rPr>
                        <a:t>Restreindre la prise d’analgésiques combinés à 10 jours/mois</a:t>
                      </a:r>
                      <a:endParaRPr lang="fr-CA" sz="1600" noProof="0" dirty="0">
                        <a:solidFill>
                          <a:srgbClr val="002060"/>
                        </a:solidFill>
                      </a:endParaRPr>
                    </a:p>
                  </a:txBody>
                  <a:tcPr marL="91443" marR="91443" marT="45713" marB="45713" anchor="ctr"/>
                </a:tc>
              </a:tr>
              <a:tr h="579028">
                <a:tc>
                  <a:txBody>
                    <a:bodyPr/>
                    <a:lstStyle/>
                    <a:p>
                      <a:r>
                        <a:rPr lang="fr-CA" sz="1600" noProof="0" smtClean="0">
                          <a:solidFill>
                            <a:srgbClr val="002060"/>
                          </a:solidFill>
                        </a:rPr>
                        <a:t>Antiémétiques</a:t>
                      </a:r>
                      <a:endParaRPr lang="fr-CA" sz="1600" noProof="0">
                        <a:solidFill>
                          <a:srgbClr val="002060"/>
                        </a:solidFill>
                      </a:endParaRPr>
                    </a:p>
                  </a:txBody>
                  <a:tcPr marL="91443" marR="91443" marT="45713" marB="45713" anchor="ctr"/>
                </a:tc>
                <a:tc>
                  <a:txBody>
                    <a:bodyPr/>
                    <a:lstStyle/>
                    <a:p>
                      <a:pPr marL="200025" indent="-200025" algn="l" defTabSz="914400" rtl="0" eaLnBrk="1" latinLnBrk="0" hangingPunct="1">
                        <a:buFont typeface="Arial" panose="020B0604020202020204" pitchFamily="34" charset="0"/>
                        <a:buChar char="•"/>
                      </a:pPr>
                      <a:r>
                        <a:rPr lang="fr-CA" sz="1600" kern="1200" noProof="0" smtClean="0">
                          <a:solidFill>
                            <a:srgbClr val="002060"/>
                          </a:solidFill>
                          <a:latin typeface="+mn-lt"/>
                          <a:ea typeface="+mn-ea"/>
                          <a:cs typeface="+mn-cs"/>
                        </a:rPr>
                        <a:t>Recommandé pour les nausées et les vomissements potentiels</a:t>
                      </a:r>
                    </a:p>
                    <a:p>
                      <a:pPr marL="200025" indent="-200025" algn="l" defTabSz="914400" rtl="0" eaLnBrk="1" latinLnBrk="0" hangingPunct="1">
                        <a:buFont typeface="Arial" panose="020B0604020202020204" pitchFamily="34" charset="0"/>
                        <a:buChar char="•"/>
                      </a:pPr>
                      <a:r>
                        <a:rPr lang="fr-CA" sz="1600" kern="1200" noProof="0" smtClean="0">
                          <a:solidFill>
                            <a:srgbClr val="002060"/>
                          </a:solidFill>
                          <a:latin typeface="+mn-lt"/>
                          <a:ea typeface="+mn-ea"/>
                          <a:cs typeface="+mn-cs"/>
                        </a:rPr>
                        <a:t>Supposé améliorer la résorption des analgésiques</a:t>
                      </a:r>
                    </a:p>
                  </a:txBody>
                  <a:tcPr marL="91443" marR="91443" marT="45713" marB="45713" anchor="ctr"/>
                </a:tc>
              </a:tr>
              <a:tr h="822829">
                <a:tc>
                  <a:txBody>
                    <a:bodyPr/>
                    <a:lstStyle/>
                    <a:p>
                      <a:r>
                        <a:rPr lang="fr-CA" sz="1600" noProof="0" smtClean="0">
                          <a:solidFill>
                            <a:srgbClr val="002060"/>
                          </a:solidFill>
                        </a:rPr>
                        <a:t>Alcaloïdes de l'ergot</a:t>
                      </a:r>
                      <a:endParaRPr lang="fr-CA" sz="1600" noProof="0">
                        <a:solidFill>
                          <a:srgbClr val="002060"/>
                        </a:solidFill>
                      </a:endParaRPr>
                    </a:p>
                  </a:txBody>
                  <a:tcPr marL="91443" marR="91443" marT="45713" marB="45713" anchor="ctr"/>
                </a:tc>
                <a:tc>
                  <a:txBody>
                    <a:bodyPr/>
                    <a:lstStyle/>
                    <a:p>
                      <a:pPr marL="200025" indent="-200025"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Restreindre aux patients souffrant de crises migraineuses très longues ou de crises fréquentes</a:t>
                      </a:r>
                      <a:r>
                        <a:rPr lang="fr-CA" sz="1600" kern="1200" baseline="0" noProof="0" dirty="0" smtClean="0">
                          <a:solidFill>
                            <a:srgbClr val="002060"/>
                          </a:solidFill>
                          <a:latin typeface="+mn-lt"/>
                          <a:ea typeface="+mn-ea"/>
                          <a:cs typeface="+mn-cs"/>
                        </a:rPr>
                        <a:t> et régulières</a:t>
                      </a:r>
                      <a:endParaRPr lang="fr-CA" sz="1600" kern="1200" noProof="0" dirty="0" smtClean="0">
                        <a:solidFill>
                          <a:srgbClr val="002060"/>
                        </a:solidFill>
                        <a:latin typeface="+mn-lt"/>
                        <a:ea typeface="+mn-ea"/>
                        <a:cs typeface="+mn-cs"/>
                      </a:endParaRPr>
                    </a:p>
                    <a:p>
                      <a:pPr marL="200025" indent="-200025"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Limiter l’utilisation à 10 jours/mois</a:t>
                      </a:r>
                    </a:p>
                  </a:txBody>
                  <a:tcPr marL="91443" marR="91443" marT="45713" marB="45713" anchor="ctr"/>
                </a:tc>
              </a:tr>
              <a:tr h="822829">
                <a:tc>
                  <a:txBody>
                    <a:bodyPr/>
                    <a:lstStyle/>
                    <a:p>
                      <a:r>
                        <a:rPr lang="fr-CA" sz="1600" noProof="0" smtClean="0">
                          <a:solidFill>
                            <a:srgbClr val="002060"/>
                          </a:solidFill>
                        </a:rPr>
                        <a:t>Triptans</a:t>
                      </a:r>
                      <a:endParaRPr lang="fr-CA" sz="1600" noProof="0">
                        <a:solidFill>
                          <a:srgbClr val="002060"/>
                        </a:solidFill>
                      </a:endParaRPr>
                    </a:p>
                  </a:txBody>
                  <a:tcPr marL="91443" marR="91443" marT="45713" marB="45713" anchor="ctr"/>
                </a:tc>
                <a:tc>
                  <a:txBody>
                    <a:bodyPr/>
                    <a:lstStyle/>
                    <a:p>
                      <a:pPr marL="200025" indent="-200025" algn="l" defTabSz="914400" rtl="0" eaLnBrk="1" latinLnBrk="0" hangingPunct="1">
                        <a:buFont typeface="Arial" panose="020B0604020202020204" pitchFamily="34" charset="0"/>
                        <a:buChar char="•"/>
                      </a:pPr>
                      <a:r>
                        <a:rPr lang="fr-CA" sz="1600" kern="1200" noProof="0" smtClean="0">
                          <a:solidFill>
                            <a:srgbClr val="002060"/>
                          </a:solidFill>
                          <a:latin typeface="+mn-lt"/>
                          <a:ea typeface="+mn-ea"/>
                          <a:cs typeface="+mn-cs"/>
                        </a:rPr>
                        <a:t>Efficacité prouvée</a:t>
                      </a:r>
                      <a:r>
                        <a:rPr lang="fr-CA" sz="1600" kern="1200" baseline="0" noProof="0" smtClean="0">
                          <a:solidFill>
                            <a:srgbClr val="002060"/>
                          </a:solidFill>
                          <a:latin typeface="+mn-lt"/>
                          <a:ea typeface="+mn-ea"/>
                          <a:cs typeface="+mn-cs"/>
                        </a:rPr>
                        <a:t> lors d’essais contrôlés au placebo à grande échelle et de méta-analyses</a:t>
                      </a:r>
                      <a:endParaRPr lang="fr-CA" sz="1600" kern="1200" noProof="0" smtClean="0">
                        <a:solidFill>
                          <a:srgbClr val="002060"/>
                        </a:solidFill>
                        <a:latin typeface="+mn-lt"/>
                        <a:ea typeface="+mn-ea"/>
                        <a:cs typeface="+mn-cs"/>
                      </a:endParaRPr>
                    </a:p>
                    <a:p>
                      <a:pPr marL="200025" indent="-200025" algn="l" defTabSz="914400" rtl="0" eaLnBrk="1" latinLnBrk="0" hangingPunct="1">
                        <a:buFont typeface="Arial" panose="020B0604020202020204" pitchFamily="34" charset="0"/>
                        <a:buChar char="•"/>
                      </a:pPr>
                      <a:r>
                        <a:rPr lang="fr-CA" sz="1600" kern="1200" noProof="0" smtClean="0">
                          <a:solidFill>
                            <a:srgbClr val="002060"/>
                          </a:solidFill>
                          <a:latin typeface="+mn-lt"/>
                          <a:ea typeface="+mn-ea"/>
                          <a:cs typeface="+mn-cs"/>
                        </a:rPr>
                        <a:t>Utilisation</a:t>
                      </a:r>
                      <a:r>
                        <a:rPr lang="fr-CA" sz="1600" kern="1200" baseline="0" noProof="0" smtClean="0">
                          <a:solidFill>
                            <a:srgbClr val="002060"/>
                          </a:solidFill>
                          <a:latin typeface="+mn-lt"/>
                          <a:ea typeface="+mn-ea"/>
                          <a:cs typeface="+mn-cs"/>
                        </a:rPr>
                        <a:t> restreinte à un max</a:t>
                      </a:r>
                      <a:r>
                        <a:rPr lang="fr-CA" sz="1600" kern="1200" noProof="0" smtClean="0">
                          <a:solidFill>
                            <a:srgbClr val="002060"/>
                          </a:solidFill>
                          <a:latin typeface="+mn-lt"/>
                          <a:ea typeface="+mn-ea"/>
                          <a:cs typeface="+mn-cs"/>
                        </a:rPr>
                        <a:t>imum de 9 jours/mois</a:t>
                      </a:r>
                      <a:r>
                        <a:rPr lang="fr-CA" sz="1600" kern="1200" baseline="0" noProof="0" smtClean="0">
                          <a:solidFill>
                            <a:srgbClr val="002060"/>
                          </a:solidFill>
                          <a:latin typeface="+mn-lt"/>
                          <a:ea typeface="+mn-ea"/>
                          <a:cs typeface="+mn-cs"/>
                        </a:rPr>
                        <a:t> selon les critères de l’</a:t>
                      </a:r>
                      <a:r>
                        <a:rPr lang="fr-CA" sz="1600" kern="1200" noProof="0" smtClean="0">
                          <a:solidFill>
                            <a:srgbClr val="002060"/>
                          </a:solidFill>
                          <a:latin typeface="+mn-lt"/>
                          <a:ea typeface="+mn-ea"/>
                          <a:cs typeface="+mn-cs"/>
                        </a:rPr>
                        <a:t>IHS</a:t>
                      </a:r>
                    </a:p>
                    <a:p>
                      <a:pPr marL="200025" indent="-200025" algn="l" defTabSz="914400" rtl="0" eaLnBrk="1" latinLnBrk="0" hangingPunct="1">
                        <a:buFont typeface="Arial" panose="020B0604020202020204" pitchFamily="34" charset="0"/>
                        <a:buChar char="•"/>
                      </a:pPr>
                      <a:r>
                        <a:rPr lang="fr-CA" sz="1600" kern="1200" noProof="0" smtClean="0">
                          <a:solidFill>
                            <a:srgbClr val="002060"/>
                          </a:solidFill>
                          <a:latin typeface="+mn-lt"/>
                          <a:ea typeface="+mn-ea"/>
                          <a:cs typeface="+mn-cs"/>
                        </a:rPr>
                        <a:t>Ne doit pas être pris pendant l’aura</a:t>
                      </a:r>
                    </a:p>
                  </a:txBody>
                  <a:tcPr marL="91443" marR="91443" marT="45713" marB="45713" anchor="ctr"/>
                </a:tc>
              </a:tr>
              <a:tr h="579028">
                <a:tc>
                  <a:txBody>
                    <a:bodyPr/>
                    <a:lstStyle/>
                    <a:p>
                      <a:r>
                        <a:rPr lang="fr-CA" sz="1600" noProof="0" smtClean="0">
                          <a:solidFill>
                            <a:srgbClr val="002060"/>
                          </a:solidFill>
                        </a:rPr>
                        <a:t>Opioïdes</a:t>
                      </a:r>
                    </a:p>
                    <a:p>
                      <a:r>
                        <a:rPr lang="fr-CA" sz="1600" noProof="0" smtClean="0">
                          <a:solidFill>
                            <a:srgbClr val="002060"/>
                          </a:solidFill>
                        </a:rPr>
                        <a:t>Tranquillisants</a:t>
                      </a:r>
                      <a:endParaRPr lang="fr-CA" sz="1600" noProof="0">
                        <a:solidFill>
                          <a:srgbClr val="002060"/>
                        </a:solidFill>
                      </a:endParaRPr>
                    </a:p>
                  </a:txBody>
                  <a:tcPr marL="91443" marR="91443" marT="45713" marB="45713" anchor="ctr"/>
                </a:tc>
                <a:tc>
                  <a:txBody>
                    <a:bodyPr/>
                    <a:lstStyle/>
                    <a:p>
                      <a:pPr marL="200025" indent="-200025" algn="l" defTabSz="914400" rtl="0" eaLnBrk="1" latinLnBrk="0" hangingPunct="1">
                        <a:buFont typeface="Arial" panose="020B0604020202020204" pitchFamily="34" charset="0"/>
                        <a:buChar char="•"/>
                      </a:pPr>
                      <a:r>
                        <a:rPr lang="fr-CA" sz="1600" kern="1200" noProof="0" dirty="0" smtClean="0">
                          <a:solidFill>
                            <a:srgbClr val="002060"/>
                          </a:solidFill>
                          <a:latin typeface="+mn-lt"/>
                          <a:ea typeface="+mn-ea"/>
                          <a:cs typeface="+mn-cs"/>
                        </a:rPr>
                        <a:t>Ne doit pas être utilisé dans le traitement</a:t>
                      </a:r>
                      <a:r>
                        <a:rPr lang="fr-CA" sz="1600" kern="1200" baseline="0" noProof="0" dirty="0" smtClean="0">
                          <a:solidFill>
                            <a:srgbClr val="002060"/>
                          </a:solidFill>
                          <a:latin typeface="+mn-lt"/>
                          <a:ea typeface="+mn-ea"/>
                          <a:cs typeface="+mn-cs"/>
                        </a:rPr>
                        <a:t> aigu de la migraine</a:t>
                      </a:r>
                      <a:endParaRPr lang="fr-CA" sz="1600" kern="1200" noProof="0" dirty="0" smtClean="0">
                        <a:solidFill>
                          <a:srgbClr val="002060"/>
                        </a:solidFill>
                        <a:latin typeface="+mn-lt"/>
                        <a:ea typeface="+mn-ea"/>
                        <a:cs typeface="+mn-cs"/>
                      </a:endParaRPr>
                    </a:p>
                  </a:txBody>
                  <a:tcPr marL="91443" marR="91443" marT="45713" marB="45713" anchor="ctr"/>
                </a:tc>
              </a:tr>
            </a:tbl>
          </a:graphicData>
        </a:graphic>
      </p:graphicFrame>
      <p:sp>
        <p:nvSpPr>
          <p:cNvPr id="110618" name="Title 4"/>
          <p:cNvSpPr>
            <a:spLocks noGrp="1"/>
          </p:cNvSpPr>
          <p:nvPr>
            <p:ph type="title"/>
          </p:nvPr>
        </p:nvSpPr>
        <p:spPr>
          <a:xfrm>
            <a:off x="447675" y="254000"/>
            <a:ext cx="8229600" cy="1143000"/>
          </a:xfrm>
        </p:spPr>
        <p:txBody>
          <a:bodyPr>
            <a:normAutofit/>
          </a:bodyPr>
          <a:lstStyle/>
          <a:p>
            <a:r>
              <a:rPr lang="fr-CA" altLang="fr-FR" sz="3200" dirty="0" smtClean="0"/>
              <a:t>Directives de la FESN sur le traitement de la migraine : traitements aigus</a:t>
            </a:r>
          </a:p>
        </p:txBody>
      </p:sp>
      <p:sp>
        <p:nvSpPr>
          <p:cNvPr id="110619" name="TextBox 5"/>
          <p:cNvSpPr txBox="1">
            <a:spLocks noChangeArrowheads="1"/>
          </p:cNvSpPr>
          <p:nvPr/>
        </p:nvSpPr>
        <p:spPr bwMode="auto">
          <a:xfrm>
            <a:off x="6300192"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sp>
        <p:nvSpPr>
          <p:cNvPr id="110620" name="TextBox 5"/>
          <p:cNvSpPr txBox="1">
            <a:spLocks noChangeArrowheads="1"/>
          </p:cNvSpPr>
          <p:nvPr/>
        </p:nvSpPr>
        <p:spPr bwMode="auto">
          <a:xfrm>
            <a:off x="5508104" y="6093296"/>
            <a:ext cx="3364960" cy="307777"/>
          </a:xfrm>
          <a:prstGeom prst="rect">
            <a:avLst/>
          </a:prstGeom>
          <a:noFill/>
          <a:ln w="9525">
            <a:noFill/>
            <a:miter lim="800000"/>
            <a:headEnd/>
            <a:tailEnd/>
          </a:ln>
        </p:spPr>
        <p:txBody>
          <a:bodyPr wrap="none">
            <a:spAutoFit/>
          </a:bodyPr>
          <a:lstStyle/>
          <a:p>
            <a:r>
              <a:rPr lang="fr-CA" altLang="en-US" sz="1400" b="1" dirty="0" smtClean="0">
                <a:hlinkClick r:id="rId4"/>
              </a:rPr>
              <a:t>Accès aux directives complètes de la FESN</a:t>
            </a:r>
            <a:endParaRPr lang="fr-CA" altLang="en-US" sz="1400" b="1" dirty="0"/>
          </a:p>
        </p:txBody>
      </p:sp>
    </p:spTree>
    <p:extLst>
      <p:ext uri="{BB962C8B-B14F-4D97-AF65-F5344CB8AC3E}">
        <p14:creationId xmlns:p14="http://schemas.microsoft.com/office/powerpoint/2010/main" val="30415559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0638" y="6453188"/>
            <a:ext cx="6048375" cy="400050"/>
          </a:xfrm>
          <a:prstGeom prst="rect">
            <a:avLst/>
          </a:prstGeom>
          <a:noFill/>
          <a:ln w="9525">
            <a:noFill/>
            <a:miter lim="800000"/>
            <a:headEnd/>
            <a:tailEnd/>
          </a:ln>
        </p:spPr>
        <p:txBody>
          <a:bodyPr>
            <a:spAutoFit/>
          </a:bodyPr>
          <a:lstStyle/>
          <a:p>
            <a:r>
              <a:rPr lang="fr-CA" altLang="fr-FR" sz="1000" dirty="0" smtClean="0">
                <a:solidFill>
                  <a:srgbClr val="002060"/>
                </a:solidFill>
              </a:rPr>
              <a:t>FESN = Fédération européenne des sociétés de neurologie; IHS = International </a:t>
            </a:r>
            <a:r>
              <a:rPr lang="fr-CA" altLang="fr-FR" sz="1000" dirty="0" err="1" smtClean="0">
                <a:solidFill>
                  <a:srgbClr val="002060"/>
                </a:solidFill>
              </a:rPr>
              <a:t>Headache</a:t>
            </a:r>
            <a:r>
              <a:rPr lang="fr-CA" altLang="fr-FR" sz="1000" dirty="0" smtClean="0">
                <a:solidFill>
                  <a:srgbClr val="002060"/>
                </a:solidFill>
              </a:rPr>
              <a:t> Society</a:t>
            </a:r>
          </a:p>
          <a:p>
            <a:r>
              <a:rPr lang="fr-CA" altLang="fr-FR" sz="1000" dirty="0" err="1" smtClean="0">
                <a:solidFill>
                  <a:srgbClr val="002060"/>
                </a:solidFill>
              </a:rPr>
              <a:t>Evers</a:t>
            </a:r>
            <a:r>
              <a:rPr lang="fr-CA" altLang="fr-FR" sz="1000" dirty="0" smtClean="0">
                <a:solidFill>
                  <a:srgbClr val="002060"/>
                </a:solidFill>
              </a:rPr>
              <a:t> S </a:t>
            </a:r>
            <a:r>
              <a:rPr lang="fr-CA" altLang="fr-FR" sz="1000" i="1" dirty="0" smtClean="0">
                <a:solidFill>
                  <a:srgbClr val="002060"/>
                </a:solidFill>
              </a:rPr>
              <a:t>et al. </a:t>
            </a:r>
            <a:r>
              <a:rPr lang="fr-CA" altLang="fr-FR" sz="1000" i="1" dirty="0" err="1" smtClean="0">
                <a:solidFill>
                  <a:srgbClr val="002060"/>
                </a:solidFill>
              </a:rPr>
              <a:t>Eur</a:t>
            </a:r>
            <a:r>
              <a:rPr lang="fr-CA" altLang="fr-FR" sz="1000" i="1" dirty="0" smtClean="0">
                <a:solidFill>
                  <a:srgbClr val="002060"/>
                </a:solidFill>
              </a:rPr>
              <a:t> J </a:t>
            </a:r>
            <a:r>
              <a:rPr lang="fr-CA" altLang="fr-FR" sz="1000" i="1" dirty="0" err="1" smtClean="0">
                <a:solidFill>
                  <a:srgbClr val="002060"/>
                </a:solidFill>
              </a:rPr>
              <a:t>Neurol</a:t>
            </a:r>
            <a:r>
              <a:rPr lang="fr-CA" altLang="fr-FR" sz="1000" i="1" dirty="0" smtClean="0">
                <a:solidFill>
                  <a:srgbClr val="002060"/>
                </a:solidFill>
              </a:rPr>
              <a:t>.</a:t>
            </a:r>
            <a:r>
              <a:rPr lang="fr-CA" altLang="fr-FR" sz="1000" dirty="0" smtClean="0">
                <a:solidFill>
                  <a:srgbClr val="002060"/>
                </a:solidFill>
              </a:rPr>
              <a:t> 2009;16(9):968-81. </a:t>
            </a:r>
            <a:endParaRPr lang="fr-CA" altLang="fr-FR" sz="1000" dirty="0">
              <a:solidFill>
                <a:srgbClr val="002060"/>
              </a:solidFill>
            </a:endParaRPr>
          </a:p>
        </p:txBody>
      </p:sp>
      <p:sp>
        <p:nvSpPr>
          <p:cNvPr id="4" name="Title 3"/>
          <p:cNvSpPr>
            <a:spLocks noGrp="1"/>
          </p:cNvSpPr>
          <p:nvPr>
            <p:ph type="title"/>
          </p:nvPr>
        </p:nvSpPr>
        <p:spPr>
          <a:xfrm>
            <a:off x="447675" y="254000"/>
            <a:ext cx="8229600" cy="1143000"/>
          </a:xfrm>
        </p:spPr>
        <p:txBody>
          <a:bodyPr>
            <a:normAutofit fontScale="90000"/>
          </a:bodyPr>
          <a:lstStyle/>
          <a:p>
            <a:pPr>
              <a:defRPr/>
            </a:pPr>
            <a:r>
              <a:rPr lang="fr-CA" altLang="fr-FR" dirty="0" smtClean="0"/>
              <a:t>Directive de la FESN sur le traitement de la migraine : traitements p</a:t>
            </a:r>
            <a:r>
              <a:rPr lang="fr-CA" dirty="0" smtClean="0"/>
              <a:t>rophylactiques</a:t>
            </a:r>
            <a:endParaRPr lang="fr-CA" dirty="0"/>
          </a:p>
        </p:txBody>
      </p:sp>
      <p:sp>
        <p:nvSpPr>
          <p:cNvPr id="111620" name="TextBox 5"/>
          <p:cNvSpPr txBox="1">
            <a:spLocks noChangeArrowheads="1"/>
          </p:cNvSpPr>
          <p:nvPr/>
        </p:nvSpPr>
        <p:spPr bwMode="auto">
          <a:xfrm>
            <a:off x="6228184" y="6381328"/>
            <a:ext cx="2399439" cy="307777"/>
          </a:xfrm>
          <a:prstGeom prst="rect">
            <a:avLst/>
          </a:prstGeom>
          <a:noFill/>
          <a:ln w="9525">
            <a:noFill/>
            <a:miter lim="800000"/>
            <a:headEnd/>
            <a:tailEnd/>
          </a:ln>
        </p:spPr>
        <p:txBody>
          <a:bodyPr wrap="none">
            <a:spAutoFit/>
          </a:bodyPr>
          <a:lstStyle/>
          <a:p>
            <a:r>
              <a:rPr lang="fr-CA" altLang="fr-FR" sz="1400" b="1" dirty="0" smtClean="0">
                <a:solidFill>
                  <a:schemeClr val="tx2"/>
                </a:solidFill>
                <a:hlinkClick r:id="rId3" action="ppaction://hlinksldjump"/>
              </a:rPr>
              <a:t>Retour à la liste des directives</a:t>
            </a:r>
            <a:endParaRPr lang="fr-CA" altLang="fr-FR" sz="1400" b="1" dirty="0">
              <a:solidFill>
                <a:schemeClr val="tx2"/>
              </a:solidFill>
            </a:endParaRPr>
          </a:p>
        </p:txBody>
      </p:sp>
      <p:sp>
        <p:nvSpPr>
          <p:cNvPr id="111621" name="TextBox 13"/>
          <p:cNvSpPr txBox="1">
            <a:spLocks noChangeArrowheads="1"/>
          </p:cNvSpPr>
          <p:nvPr/>
        </p:nvSpPr>
        <p:spPr bwMode="auto">
          <a:xfrm>
            <a:off x="5364088" y="6093296"/>
            <a:ext cx="3292824" cy="307777"/>
          </a:xfrm>
          <a:prstGeom prst="rect">
            <a:avLst/>
          </a:prstGeom>
          <a:noFill/>
          <a:ln w="9525">
            <a:noFill/>
            <a:miter lim="800000"/>
            <a:headEnd/>
            <a:tailEnd/>
          </a:ln>
        </p:spPr>
        <p:txBody>
          <a:bodyPr wrap="none">
            <a:spAutoFit/>
          </a:bodyPr>
          <a:lstStyle/>
          <a:p>
            <a:r>
              <a:rPr lang="fr-CA" altLang="en-US" sz="1400" b="1" dirty="0" smtClean="0">
                <a:hlinkClick r:id="rId4"/>
              </a:rPr>
              <a:t>Accès aux directives complètes de la FESN</a:t>
            </a:r>
            <a:endParaRPr lang="fr-CA"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2608567661"/>
              </p:ext>
            </p:extLst>
          </p:nvPr>
        </p:nvGraphicFramePr>
        <p:xfrm>
          <a:off x="1692275" y="1628775"/>
          <a:ext cx="5622925" cy="4114800"/>
        </p:xfrm>
        <a:graphic>
          <a:graphicData uri="http://schemas.openxmlformats.org/drawingml/2006/table">
            <a:tbl>
              <a:tblPr firstRow="1" bandRow="1">
                <a:tableStyleId>{5C22544A-7EE6-4342-B048-85BDC9FD1C3A}</a:tableStyleId>
              </a:tblPr>
              <a:tblGrid>
                <a:gridCol w="2742900"/>
                <a:gridCol w="2880025"/>
              </a:tblGrid>
              <a:tr h="370840">
                <a:tc gridSpan="2">
                  <a:txBody>
                    <a:bodyPr/>
                    <a:lstStyle/>
                    <a:p>
                      <a:r>
                        <a:rPr lang="fr-CA" sz="1400" noProof="0" dirty="0" smtClean="0"/>
                        <a:t>Première ligne </a:t>
                      </a:r>
                      <a:r>
                        <a:rPr lang="fr-CA" sz="1400" baseline="0" noProof="0" dirty="0" smtClean="0"/>
                        <a:t>(niveau A)</a:t>
                      </a:r>
                      <a:endParaRPr lang="fr-CA" sz="1400" noProof="0" dirty="0"/>
                    </a:p>
                  </a:txBody>
                  <a:tcPr marL="91431" marR="91431" anchor="ctr"/>
                </a:tc>
                <a:tc hMerge="1">
                  <a:txBody>
                    <a:bodyPr/>
                    <a:lstStyle/>
                    <a:p>
                      <a:endParaRPr lang="en-CA"/>
                    </a:p>
                  </a:txBody>
                  <a:tcPr/>
                </a:tc>
              </a:tr>
              <a:tr h="370840">
                <a:tc gridSpan="2">
                  <a:txBody>
                    <a:bodyPr/>
                    <a:lstStyle/>
                    <a:p>
                      <a:pPr marL="180975" indent="0"/>
                      <a:r>
                        <a:rPr lang="fr-CA" sz="1400" noProof="0" smtClean="0">
                          <a:solidFill>
                            <a:srgbClr val="002060"/>
                          </a:solidFill>
                        </a:rPr>
                        <a:t>Bêta-bloquants (métoprolol,</a:t>
                      </a:r>
                      <a:r>
                        <a:rPr lang="fr-CA" sz="1400" baseline="0" noProof="0" smtClean="0">
                          <a:solidFill>
                            <a:srgbClr val="002060"/>
                          </a:solidFill>
                        </a:rPr>
                        <a:t> propranolol)</a:t>
                      </a:r>
                      <a:endParaRPr lang="fr-CA" sz="1400" noProof="0">
                        <a:solidFill>
                          <a:srgbClr val="002060"/>
                        </a:solidFill>
                      </a:endParaRPr>
                    </a:p>
                  </a:txBody>
                  <a:tcPr marL="91431" marR="91431" anchor="ctr"/>
                </a:tc>
                <a:tc hMerge="1">
                  <a:txBody>
                    <a:bodyPr/>
                    <a:lstStyle/>
                    <a:p>
                      <a:endParaRPr lang="en-CA"/>
                    </a:p>
                  </a:txBody>
                  <a:tcPr/>
                </a:tc>
              </a:tr>
              <a:tr h="370840">
                <a:tc gridSpan="2">
                  <a:txBody>
                    <a:bodyPr/>
                    <a:lstStyle/>
                    <a:p>
                      <a:pPr marL="180975" indent="0"/>
                      <a:r>
                        <a:rPr lang="fr-CA" sz="1400" noProof="0" dirty="0" smtClean="0">
                          <a:solidFill>
                            <a:srgbClr val="002060"/>
                          </a:solidFill>
                        </a:rPr>
                        <a:t>Bloquants des canaux </a:t>
                      </a:r>
                      <a:r>
                        <a:rPr lang="fr-CA" sz="1400" noProof="0" smtClean="0">
                          <a:solidFill>
                            <a:srgbClr val="002060"/>
                          </a:solidFill>
                        </a:rPr>
                        <a:t>calciques  </a:t>
                      </a:r>
                      <a:r>
                        <a:rPr lang="fr-CA" sz="1400" baseline="0" noProof="0" smtClean="0">
                          <a:solidFill>
                            <a:srgbClr val="002060"/>
                          </a:solidFill>
                        </a:rPr>
                        <a:t>(</a:t>
                      </a:r>
                      <a:r>
                        <a:rPr lang="fr-CA" sz="1400" baseline="0" noProof="0" dirty="0" err="1" smtClean="0">
                          <a:solidFill>
                            <a:srgbClr val="002060"/>
                          </a:solidFill>
                        </a:rPr>
                        <a:t>flunarizine</a:t>
                      </a:r>
                      <a:r>
                        <a:rPr lang="fr-CA" sz="1400" baseline="0" noProof="0" dirty="0" smtClean="0">
                          <a:solidFill>
                            <a:srgbClr val="002060"/>
                          </a:solidFill>
                        </a:rPr>
                        <a:t>)</a:t>
                      </a:r>
                      <a:endParaRPr lang="fr-CA" sz="1400" noProof="0" dirty="0">
                        <a:solidFill>
                          <a:srgbClr val="002060"/>
                        </a:solidFill>
                      </a:endParaRPr>
                    </a:p>
                  </a:txBody>
                  <a:tcPr marL="91431" marR="91431" anchor="ctr"/>
                </a:tc>
                <a:tc hMerge="1">
                  <a:txBody>
                    <a:bodyPr/>
                    <a:lstStyle/>
                    <a:p>
                      <a:endParaRPr lang="en-CA"/>
                    </a:p>
                  </a:txBody>
                  <a:tcPr/>
                </a:tc>
              </a:tr>
              <a:tr h="370840">
                <a:tc gridSpan="2">
                  <a:txBody>
                    <a:bodyPr/>
                    <a:lstStyle/>
                    <a:p>
                      <a:pPr marL="180975" indent="0"/>
                      <a:r>
                        <a:rPr lang="fr-CA" sz="1400" noProof="0" smtClean="0">
                          <a:solidFill>
                            <a:srgbClr val="002060"/>
                          </a:solidFill>
                        </a:rPr>
                        <a:t>Médicaments antiépileptiques</a:t>
                      </a:r>
                      <a:r>
                        <a:rPr lang="fr-CA" sz="1400" baseline="0" noProof="0" smtClean="0">
                          <a:solidFill>
                            <a:srgbClr val="002060"/>
                          </a:solidFill>
                        </a:rPr>
                        <a:t> (acide valproïque, topiramate)</a:t>
                      </a:r>
                      <a:endParaRPr lang="fr-CA" sz="1400" noProof="0">
                        <a:solidFill>
                          <a:srgbClr val="002060"/>
                        </a:solidFill>
                      </a:endParaRPr>
                    </a:p>
                  </a:txBody>
                  <a:tcPr marL="91431" marR="91431" anchor="ctr"/>
                </a:tc>
                <a:tc hMerge="1">
                  <a:txBody>
                    <a:bodyPr/>
                    <a:lstStyle/>
                    <a:p>
                      <a:endParaRPr lang="en-CA"/>
                    </a:p>
                  </a:txBody>
                  <a:tcPr/>
                </a:tc>
              </a:tr>
              <a:tr h="370840">
                <a:tc gridSpan="2">
                  <a:txBody>
                    <a:bodyPr/>
                    <a:lstStyle/>
                    <a:p>
                      <a:pPr marL="0" algn="l" defTabSz="914400" rtl="0" eaLnBrk="1" latinLnBrk="0" hangingPunct="1"/>
                      <a:r>
                        <a:rPr lang="fr-CA" sz="1400" b="1" kern="1200" noProof="0" smtClean="0">
                          <a:solidFill>
                            <a:schemeClr val="lt1"/>
                          </a:solidFill>
                          <a:latin typeface="+mn-lt"/>
                          <a:ea typeface="+mn-ea"/>
                          <a:cs typeface="+mn-cs"/>
                        </a:rPr>
                        <a:t>Deuxième ligne (niveau B)</a:t>
                      </a:r>
                      <a:endParaRPr lang="fr-CA" sz="1400" b="1" kern="1200" noProof="0">
                        <a:solidFill>
                          <a:schemeClr val="lt1"/>
                        </a:solidFill>
                        <a:latin typeface="+mn-lt"/>
                        <a:ea typeface="+mn-ea"/>
                        <a:cs typeface="+mn-cs"/>
                      </a:endParaRPr>
                    </a:p>
                  </a:txBody>
                  <a:tcPr marL="91431" marR="91431" anchor="ctr">
                    <a:solidFill>
                      <a:schemeClr val="accent1"/>
                    </a:solidFill>
                  </a:tcPr>
                </a:tc>
                <a:tc hMerge="1">
                  <a:txBody>
                    <a:bodyPr/>
                    <a:lstStyle/>
                    <a:p>
                      <a:endParaRPr lang="en-CA"/>
                    </a:p>
                  </a:txBody>
                  <a:tcPr/>
                </a:tc>
              </a:tr>
              <a:tr h="370840">
                <a:tc>
                  <a:txBody>
                    <a:bodyPr/>
                    <a:lstStyle/>
                    <a:p>
                      <a:pPr marL="180975" indent="0"/>
                      <a:r>
                        <a:rPr lang="fr-CA" sz="1400" noProof="0" smtClean="0">
                          <a:solidFill>
                            <a:srgbClr val="002060"/>
                          </a:solidFill>
                        </a:rPr>
                        <a:t>Amitriptyline</a:t>
                      </a:r>
                    </a:p>
                    <a:p>
                      <a:pPr marL="180975" indent="0"/>
                      <a:r>
                        <a:rPr lang="fr-CA" sz="1400" noProof="0" smtClean="0">
                          <a:solidFill>
                            <a:srgbClr val="002060"/>
                          </a:solidFill>
                        </a:rPr>
                        <a:t>Venlafaxine</a:t>
                      </a:r>
                    </a:p>
                    <a:p>
                      <a:pPr marL="180975" indent="0"/>
                      <a:r>
                        <a:rPr lang="fr-CA" sz="1400" noProof="0" smtClean="0">
                          <a:solidFill>
                            <a:srgbClr val="002060"/>
                          </a:solidFill>
                        </a:rPr>
                        <a:t>Naproxène</a:t>
                      </a:r>
                    </a:p>
                  </a:txBody>
                  <a:tcPr marL="91431" marR="91431" anchor="ctr">
                    <a:lnR w="12700" cap="flat" cmpd="sng" algn="ctr">
                      <a:noFill/>
                      <a:prstDash val="solid"/>
                      <a:round/>
                      <a:headEnd type="none" w="med" len="med"/>
                      <a:tailEnd type="none" w="med" len="med"/>
                    </a:lnR>
                  </a:tcPr>
                </a:tc>
                <a:tc>
                  <a:txBody>
                    <a:bodyPr/>
                    <a:lstStyle/>
                    <a:p>
                      <a:pPr marL="180975" indent="0"/>
                      <a:r>
                        <a:rPr lang="fr-CA" sz="1400" noProof="0" smtClean="0">
                          <a:solidFill>
                            <a:srgbClr val="002060"/>
                          </a:solidFill>
                        </a:rPr>
                        <a:t>Pétasite</a:t>
                      </a:r>
                      <a:r>
                        <a:rPr lang="fr-CA" sz="1400" baseline="0" noProof="0" smtClean="0">
                          <a:solidFill>
                            <a:srgbClr val="002060"/>
                          </a:solidFill>
                        </a:rPr>
                        <a:t> officinal</a:t>
                      </a:r>
                      <a:endParaRPr lang="fr-CA" sz="1400" noProof="0" smtClean="0">
                        <a:solidFill>
                          <a:srgbClr val="002060"/>
                        </a:solidFill>
                      </a:endParaRPr>
                    </a:p>
                    <a:p>
                      <a:pPr marL="180975" indent="0"/>
                      <a:r>
                        <a:rPr lang="fr-CA" sz="1400" noProof="0" smtClean="0">
                          <a:solidFill>
                            <a:srgbClr val="002060"/>
                          </a:solidFill>
                        </a:rPr>
                        <a:t>Bisoprolol</a:t>
                      </a:r>
                    </a:p>
                  </a:txBody>
                  <a:tcPr marL="91431" marR="91431" anchor="ctr">
                    <a:lnL w="12700" cap="flat" cmpd="sng" algn="ctr">
                      <a:noFill/>
                      <a:prstDash val="solid"/>
                      <a:round/>
                      <a:headEnd type="none" w="med" len="med"/>
                      <a:tailEnd type="none" w="med" len="med"/>
                    </a:lnL>
                  </a:tcPr>
                </a:tc>
              </a:tr>
              <a:tr h="370840">
                <a:tc gridSpan="2">
                  <a:txBody>
                    <a:bodyPr/>
                    <a:lstStyle/>
                    <a:p>
                      <a:pPr marL="0" algn="l" defTabSz="914400" rtl="0" eaLnBrk="1" latinLnBrk="0" hangingPunct="1"/>
                      <a:r>
                        <a:rPr lang="fr-CA" sz="1400" b="1" kern="1200" noProof="0" smtClean="0">
                          <a:solidFill>
                            <a:schemeClr val="lt1"/>
                          </a:solidFill>
                          <a:latin typeface="+mn-lt"/>
                          <a:ea typeface="+mn-ea"/>
                          <a:cs typeface="+mn-cs"/>
                        </a:rPr>
                        <a:t>Troisième ligne (niveau C)</a:t>
                      </a:r>
                      <a:endParaRPr lang="fr-CA" sz="1400" b="1" kern="1200" noProof="0">
                        <a:solidFill>
                          <a:schemeClr val="lt1"/>
                        </a:solidFill>
                        <a:latin typeface="+mn-lt"/>
                        <a:ea typeface="+mn-ea"/>
                        <a:cs typeface="+mn-cs"/>
                      </a:endParaRPr>
                    </a:p>
                  </a:txBody>
                  <a:tcPr marL="91431" marR="91431" anchor="ctr">
                    <a:solidFill>
                      <a:schemeClr val="accent1"/>
                    </a:solidFill>
                  </a:tcPr>
                </a:tc>
                <a:tc hMerge="1">
                  <a:txBody>
                    <a:bodyPr/>
                    <a:lstStyle/>
                    <a:p>
                      <a:endParaRPr lang="en-CA"/>
                    </a:p>
                  </a:txBody>
                  <a:tcPr/>
                </a:tc>
              </a:tr>
              <a:tr h="370840">
                <a:tc>
                  <a:txBody>
                    <a:bodyPr/>
                    <a:lstStyle/>
                    <a:p>
                      <a:pPr marL="180975" indent="0"/>
                      <a:r>
                        <a:rPr lang="fr-CA" sz="1400" noProof="0" dirty="0" smtClean="0">
                          <a:solidFill>
                            <a:srgbClr val="002060"/>
                          </a:solidFill>
                        </a:rPr>
                        <a:t>Acide acétylsalicylique</a:t>
                      </a:r>
                    </a:p>
                    <a:p>
                      <a:pPr marL="180975" indent="0"/>
                      <a:r>
                        <a:rPr lang="fr-CA" sz="1400" noProof="0" dirty="0" err="1" smtClean="0">
                          <a:solidFill>
                            <a:srgbClr val="002060"/>
                          </a:solidFill>
                        </a:rPr>
                        <a:t>Gabapentine</a:t>
                      </a:r>
                      <a:endParaRPr lang="fr-CA" sz="1400" noProof="0" dirty="0" smtClean="0">
                        <a:solidFill>
                          <a:srgbClr val="002060"/>
                        </a:solidFill>
                      </a:endParaRPr>
                    </a:p>
                    <a:p>
                      <a:pPr marL="180975" indent="0"/>
                      <a:r>
                        <a:rPr lang="fr-CA" sz="1400" noProof="0" dirty="0" smtClean="0">
                          <a:solidFill>
                            <a:srgbClr val="002060"/>
                          </a:solidFill>
                        </a:rPr>
                        <a:t>Magnésium</a:t>
                      </a:r>
                    </a:p>
                    <a:p>
                      <a:pPr marL="180975" indent="0"/>
                      <a:r>
                        <a:rPr lang="fr-CA" sz="1400" noProof="0" dirty="0" smtClean="0">
                          <a:solidFill>
                            <a:srgbClr val="002060"/>
                          </a:solidFill>
                        </a:rPr>
                        <a:t>Grande camomille</a:t>
                      </a:r>
                      <a:endParaRPr lang="fr-CA" sz="1400" baseline="0" noProof="0" dirty="0" smtClean="0">
                        <a:solidFill>
                          <a:srgbClr val="002060"/>
                        </a:solidFill>
                      </a:endParaRPr>
                    </a:p>
                    <a:p>
                      <a:pPr marL="180975" indent="0"/>
                      <a:r>
                        <a:rPr lang="fr-CA" sz="1400" baseline="0" noProof="0" dirty="0" smtClean="0">
                          <a:solidFill>
                            <a:srgbClr val="002060"/>
                          </a:solidFill>
                        </a:rPr>
                        <a:t>Riboflavine</a:t>
                      </a:r>
                    </a:p>
                  </a:txBody>
                  <a:tcPr marL="91431" marR="91431" anchor="ctr">
                    <a:lnR w="12700" cap="flat" cmpd="sng" algn="ctr">
                      <a:noFill/>
                      <a:prstDash val="solid"/>
                      <a:round/>
                      <a:headEnd type="none" w="med" len="med"/>
                      <a:tailEnd type="none" w="med" len="med"/>
                    </a:lnR>
                  </a:tcPr>
                </a:tc>
                <a:tc>
                  <a:txBody>
                    <a:bodyPr/>
                    <a:lstStyle/>
                    <a:p>
                      <a:pPr marL="180975" indent="0"/>
                      <a:r>
                        <a:rPr lang="fr-CA" sz="1400" baseline="0" noProof="0" dirty="0" smtClean="0">
                          <a:solidFill>
                            <a:srgbClr val="002060"/>
                          </a:solidFill>
                        </a:rPr>
                        <a:t>Coenzyme Q10</a:t>
                      </a:r>
                    </a:p>
                    <a:p>
                      <a:pPr marL="180975" indent="0"/>
                      <a:r>
                        <a:rPr lang="fr-CA" sz="1400" baseline="0" noProof="0" dirty="0" err="1" smtClean="0">
                          <a:solidFill>
                            <a:srgbClr val="002060"/>
                          </a:solidFill>
                        </a:rPr>
                        <a:t>Candésartan</a:t>
                      </a:r>
                      <a:endParaRPr lang="fr-CA" sz="1400" baseline="0" noProof="0" dirty="0" smtClean="0">
                        <a:solidFill>
                          <a:srgbClr val="002060"/>
                        </a:solidFill>
                      </a:endParaRPr>
                    </a:p>
                    <a:p>
                      <a:pPr marL="180975" indent="0"/>
                      <a:r>
                        <a:rPr lang="fr-CA" sz="1400" baseline="0" noProof="0" dirty="0" err="1" smtClean="0">
                          <a:solidFill>
                            <a:srgbClr val="002060"/>
                          </a:solidFill>
                        </a:rPr>
                        <a:t>Lisinopril</a:t>
                      </a:r>
                      <a:endParaRPr lang="fr-CA" sz="1400" baseline="0" noProof="0" dirty="0" smtClean="0">
                        <a:solidFill>
                          <a:srgbClr val="002060"/>
                        </a:solidFill>
                      </a:endParaRPr>
                    </a:p>
                    <a:p>
                      <a:pPr marL="180975" indent="0"/>
                      <a:r>
                        <a:rPr lang="fr-CA" sz="1400" baseline="0" noProof="0" dirty="0" err="1" smtClean="0">
                          <a:solidFill>
                            <a:srgbClr val="002060"/>
                          </a:solidFill>
                        </a:rPr>
                        <a:t>Méthysergide</a:t>
                      </a:r>
                      <a:endParaRPr lang="fr-CA" sz="1400" baseline="0" noProof="0" dirty="0" smtClean="0">
                        <a:solidFill>
                          <a:srgbClr val="002060"/>
                        </a:solidFill>
                      </a:endParaRPr>
                    </a:p>
                  </a:txBody>
                  <a:tcPr marL="91431" marR="91431" anchor="ct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7187049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fr-CA" altLang="en-US" smtClean="0"/>
              <a:t>Messages-clés</a:t>
            </a:r>
          </a:p>
        </p:txBody>
      </p:sp>
      <p:sp>
        <p:nvSpPr>
          <p:cNvPr id="3" name="Content Placeholder 2"/>
          <p:cNvSpPr>
            <a:spLocks noGrp="1"/>
          </p:cNvSpPr>
          <p:nvPr>
            <p:ph idx="1"/>
          </p:nvPr>
        </p:nvSpPr>
        <p:spPr>
          <a:xfrm>
            <a:off x="323850" y="1557338"/>
            <a:ext cx="8496300" cy="5040014"/>
          </a:xfrm>
        </p:spPr>
        <p:txBody>
          <a:bodyPr/>
          <a:lstStyle/>
          <a:p>
            <a:pPr>
              <a:spcBef>
                <a:spcPts val="600"/>
              </a:spcBef>
              <a:buFont typeface="Arial" pitchFamily="34" charset="0"/>
              <a:buChar char="•"/>
              <a:defRPr/>
            </a:pPr>
            <a:r>
              <a:rPr lang="fr-CA" sz="2200" dirty="0" smtClean="0"/>
              <a:t>Les céphalées sont extrêmement courantes</a:t>
            </a:r>
          </a:p>
          <a:p>
            <a:pPr lvl="1">
              <a:spcBef>
                <a:spcPts val="600"/>
              </a:spcBef>
              <a:buFont typeface="Arial" pitchFamily="34" charset="0"/>
              <a:buChar char="–"/>
              <a:defRPr/>
            </a:pPr>
            <a:r>
              <a:rPr lang="fr-CA" sz="1800" dirty="0" smtClean="0"/>
              <a:t>La migraine et la céphalée de tension sont la présentation la plus courante en soins primaires</a:t>
            </a:r>
          </a:p>
          <a:p>
            <a:pPr marL="285750" indent="-285750">
              <a:spcBef>
                <a:spcPts val="600"/>
              </a:spcBef>
              <a:buFont typeface="Arial" pitchFamily="34" charset="0"/>
              <a:buChar char="•"/>
              <a:defRPr/>
            </a:pPr>
            <a:r>
              <a:rPr lang="fr-CA" altLang="zh-TW" sz="2200" dirty="0" smtClean="0"/>
              <a:t>Les cliniciens doivent maintenir un degré élevé de connaissance des « signaux d’alerte » indiquant des troubles graves potentiels</a:t>
            </a:r>
          </a:p>
          <a:p>
            <a:pPr marL="685800" lvl="1">
              <a:spcBef>
                <a:spcPts val="600"/>
              </a:spcBef>
              <a:buFont typeface="Arial" pitchFamily="34" charset="0"/>
              <a:buChar char="–"/>
              <a:defRPr/>
            </a:pPr>
            <a:r>
              <a:rPr lang="fr-CA" altLang="zh-TW" sz="1800" dirty="0" smtClean="0"/>
              <a:t>Si possible, les cliniciens doivent traiter la cause sous-jacente de la céphalée</a:t>
            </a:r>
          </a:p>
          <a:p>
            <a:pPr marL="285750" indent="-285750">
              <a:spcBef>
                <a:spcPts val="600"/>
              </a:spcBef>
              <a:buFont typeface="Arial" pitchFamily="34" charset="0"/>
              <a:buChar char="•"/>
              <a:defRPr/>
            </a:pPr>
            <a:r>
              <a:rPr lang="fr-CA" sz="2200" dirty="0" smtClean="0"/>
              <a:t>Les mécanismes de la douleur migraineuse comprennent la </a:t>
            </a:r>
            <a:r>
              <a:rPr lang="fr-CA" sz="2200" dirty="0" err="1" smtClean="0"/>
              <a:t>vasodilation</a:t>
            </a:r>
            <a:r>
              <a:rPr lang="fr-CA" sz="2200" dirty="0" smtClean="0"/>
              <a:t> méningée, l’inflammation </a:t>
            </a:r>
            <a:r>
              <a:rPr lang="fr-CA" sz="2200" dirty="0" err="1" smtClean="0"/>
              <a:t>neurogénique</a:t>
            </a:r>
            <a:r>
              <a:rPr lang="fr-CA" sz="2200" dirty="0" smtClean="0"/>
              <a:t>, ainsi que la sensibilisation neuronale périphérique et centrale et le traitement de la douleur</a:t>
            </a:r>
          </a:p>
          <a:p>
            <a:pPr marL="685800" lvl="1">
              <a:spcBef>
                <a:spcPts val="600"/>
              </a:spcBef>
              <a:buFont typeface="Arial" pitchFamily="34" charset="0"/>
              <a:buChar char="–"/>
              <a:defRPr/>
            </a:pPr>
            <a:r>
              <a:rPr lang="fr-CA" sz="1800" dirty="0" smtClean="0"/>
              <a:t>Ceux-ci peuvent être modifiés à l’aide de traitements anti-migraine</a:t>
            </a:r>
          </a:p>
          <a:p>
            <a:pPr marL="285750" indent="-285750">
              <a:spcBef>
                <a:spcPts val="600"/>
              </a:spcBef>
              <a:buFont typeface="Arial" pitchFamily="34" charset="0"/>
              <a:buChar char="•"/>
              <a:defRPr/>
            </a:pPr>
            <a:r>
              <a:rPr lang="fr-CA" altLang="zh-TW" sz="2200" dirty="0" smtClean="0"/>
              <a:t>Un traitement approprié en temps voulu peut aider à prévenir le passage des migraines épisodiques aux migraines chroniques et les céphalées dues à une surconsommation de médicaments</a:t>
            </a:r>
            <a:endParaRPr lang="fr-CA" sz="2200" dirty="0"/>
          </a:p>
        </p:txBody>
      </p:sp>
    </p:spTree>
    <p:extLst>
      <p:ext uri="{BB962C8B-B14F-4D97-AF65-F5344CB8AC3E}">
        <p14:creationId xmlns:p14="http://schemas.microsoft.com/office/powerpoint/2010/main" val="35984733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altLang="en-US" smtClean="0"/>
              <a:t>References</a:t>
            </a:r>
          </a:p>
        </p:txBody>
      </p:sp>
      <p:sp>
        <p:nvSpPr>
          <p:cNvPr id="3"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a:t>Allergan. BOTOX® (onabotulinumtoxinA) Prescribing Information, February 2014.</a:t>
            </a:r>
          </a:p>
          <a:p>
            <a:pPr marL="0" indent="0">
              <a:spcBef>
                <a:spcPts val="0"/>
              </a:spcBef>
              <a:spcAft>
                <a:spcPts val="300"/>
              </a:spcAft>
              <a:buFont typeface="Arial" pitchFamily="34" charset="0"/>
              <a:buNone/>
              <a:defRPr/>
            </a:pPr>
            <a:r>
              <a:rPr lang="en-CA" sz="1050"/>
              <a:t>American Headache Society. Brainstorm. 2004. Available at: http://www.americanheadachesociety.org/assets/1/7/Book_-_Brainstorm_Syllabus.pdf. Accessed 04 December, 2014.</a:t>
            </a:r>
          </a:p>
          <a:p>
            <a:pPr marL="0" indent="0">
              <a:spcBef>
                <a:spcPts val="0"/>
              </a:spcBef>
              <a:spcAft>
                <a:spcPts val="300"/>
              </a:spcAft>
              <a:buFont typeface="Arial" pitchFamily="34" charset="0"/>
              <a:buNone/>
              <a:defRPr/>
            </a:pPr>
            <a:r>
              <a:rPr lang="en-CA" sz="1050" err="1"/>
              <a:t>Antonaci</a:t>
            </a:r>
            <a:r>
              <a:rPr lang="en-CA" sz="1050"/>
              <a:t> F Nappi G, Galli F </a:t>
            </a:r>
            <a:r>
              <a:rPr lang="en-CA" sz="1050" i="1"/>
              <a:t>et al.</a:t>
            </a:r>
            <a:r>
              <a:rPr lang="en-CA" sz="1050"/>
              <a:t> Migraine and psychiatric comorbidity: a review of clinical findings. </a:t>
            </a:r>
            <a:r>
              <a:rPr lang="en-CA" sz="1050" i="1"/>
              <a:t>J Headache Pain. </a:t>
            </a:r>
            <a:r>
              <a:rPr lang="en-CA" sz="1050"/>
              <a:t>2011;12:115-25.</a:t>
            </a:r>
          </a:p>
          <a:p>
            <a:pPr marL="0" indent="0">
              <a:spcBef>
                <a:spcPts val="0"/>
              </a:spcBef>
              <a:spcAft>
                <a:spcPts val="300"/>
              </a:spcAft>
              <a:buFont typeface="Arial" pitchFamily="34" charset="0"/>
              <a:buNone/>
              <a:defRPr/>
            </a:pPr>
            <a:r>
              <a:rPr lang="en-CA" sz="1050"/>
              <a:t>Arulmozhi DK, Veeranjaneyulu A, Bodhankar SL. Migraine: current concepts and emerging therapies. </a:t>
            </a:r>
            <a:r>
              <a:rPr lang="en-CA" sz="1050" i="1"/>
              <a:t>Vascul Pharmacol. </a:t>
            </a:r>
            <a:r>
              <a:rPr lang="en-CA" sz="1050"/>
              <a:t>2005;43(3):176-87.</a:t>
            </a:r>
          </a:p>
          <a:p>
            <a:pPr marL="0" indent="0">
              <a:spcBef>
                <a:spcPts val="0"/>
              </a:spcBef>
              <a:spcAft>
                <a:spcPts val="300"/>
              </a:spcAft>
              <a:buFont typeface="Arial" pitchFamily="34" charset="0"/>
              <a:buNone/>
              <a:defRPr/>
            </a:pPr>
            <a:r>
              <a:rPr lang="en-CA" sz="1050"/>
              <a:t>Aukerman G, Knutson D, Miser WF. Management of the acute migraine headache</a:t>
            </a:r>
            <a:r>
              <a:rPr lang="en-CA" sz="1050" i="1"/>
              <a:t>. Am Fam Physician. </a:t>
            </a:r>
            <a:r>
              <a:rPr lang="en-CA" sz="1050"/>
              <a:t>2002;66(11):2123-30.</a:t>
            </a:r>
          </a:p>
          <a:p>
            <a:pPr marL="0" indent="0">
              <a:spcBef>
                <a:spcPts val="0"/>
              </a:spcBef>
              <a:spcAft>
                <a:spcPts val="300"/>
              </a:spcAft>
              <a:buFont typeface="Arial" pitchFamily="34" charset="0"/>
              <a:buNone/>
              <a:defRPr/>
            </a:pPr>
            <a:r>
              <a:rPr lang="en-CA" sz="1050"/>
              <a:t>Bigal ME, Serrano D, Buse D </a:t>
            </a:r>
            <a:r>
              <a:rPr lang="en-CA" sz="1050" i="1"/>
              <a:t>et al. </a:t>
            </a:r>
            <a:r>
              <a:rPr lang="en-CA" sz="1050"/>
              <a:t>Acute migraine medications and evolution from episodic to chronic migraine: a longitudinal population-based study. </a:t>
            </a:r>
            <a:r>
              <a:rPr lang="en-CA" sz="1050" i="1"/>
              <a:t>Headache</a:t>
            </a:r>
            <a:r>
              <a:rPr lang="en-CA" sz="1050"/>
              <a:t>. 2008;48:1157-68. </a:t>
            </a:r>
          </a:p>
          <a:p>
            <a:pPr marL="0" indent="0">
              <a:spcBef>
                <a:spcPts val="0"/>
              </a:spcBef>
              <a:spcAft>
                <a:spcPts val="300"/>
              </a:spcAft>
              <a:buFont typeface="Arial" pitchFamily="34" charset="0"/>
              <a:buNone/>
              <a:defRPr/>
            </a:pPr>
            <a:r>
              <a:rPr lang="en-CA" sz="1050"/>
              <a:t>Bloudek LM, Stokes M, Buse DC </a:t>
            </a:r>
            <a:r>
              <a:rPr lang="en-CA" sz="1050" i="1"/>
              <a:t>et al. </a:t>
            </a:r>
            <a:r>
              <a:rPr lang="en-CA" sz="1050"/>
              <a:t>Cost of healthcare for patients with migraine in five European countries: results from the International Burden of Migraine Study (IBMS). </a:t>
            </a:r>
            <a:r>
              <a:rPr lang="en-CA" sz="1050" i="1"/>
              <a:t>J Headache Pain</a:t>
            </a:r>
            <a:r>
              <a:rPr lang="en-CA" sz="1050"/>
              <a:t>. 2012;13(5):361-78.</a:t>
            </a:r>
          </a:p>
          <a:p>
            <a:pPr marL="0" indent="0">
              <a:spcBef>
                <a:spcPts val="0"/>
              </a:spcBef>
              <a:spcAft>
                <a:spcPts val="300"/>
              </a:spcAft>
              <a:buFont typeface="Arial" pitchFamily="34" charset="0"/>
              <a:buNone/>
              <a:defRPr/>
            </a:pPr>
            <a:r>
              <a:rPr lang="en-CA" sz="1050" err="1"/>
              <a:t>Braccili</a:t>
            </a:r>
            <a:r>
              <a:rPr lang="en-CA" sz="1050"/>
              <a:t> T, Montebello D, </a:t>
            </a:r>
            <a:r>
              <a:rPr lang="en-CA" sz="1050" err="1"/>
              <a:t>Verdecchia</a:t>
            </a:r>
            <a:r>
              <a:rPr lang="en-CA" sz="1050"/>
              <a:t> P </a:t>
            </a:r>
            <a:r>
              <a:rPr lang="en-CA" sz="1050" i="1"/>
              <a:t>et al</a:t>
            </a:r>
            <a:r>
              <a:rPr lang="en-CA" sz="1050"/>
              <a:t>. Evaluation of anxiety and depression in childhood migraine. </a:t>
            </a:r>
            <a:r>
              <a:rPr lang="en-CA" sz="1050" i="1"/>
              <a:t>Eur Rev Med Pharmacol Sci. </a:t>
            </a:r>
            <a:r>
              <a:rPr lang="en-CA" sz="1050"/>
              <a:t>1999;3:37-9.</a:t>
            </a:r>
          </a:p>
          <a:p>
            <a:pPr marL="0" indent="0">
              <a:spcBef>
                <a:spcPts val="0"/>
              </a:spcBef>
              <a:spcAft>
                <a:spcPts val="300"/>
              </a:spcAft>
              <a:buFont typeface="Arial" pitchFamily="34" charset="0"/>
              <a:buNone/>
              <a:defRPr/>
            </a:pPr>
            <a:r>
              <a:rPr lang="en-CA" sz="1050" err="1"/>
              <a:t>Cassina</a:t>
            </a:r>
            <a:r>
              <a:rPr lang="en-CA" sz="1050"/>
              <a:t> M, Di </a:t>
            </a:r>
            <a:r>
              <a:rPr lang="en-CA" sz="1050" err="1"/>
              <a:t>Gianantonio</a:t>
            </a:r>
            <a:r>
              <a:rPr lang="en-CA" sz="1050"/>
              <a:t> E, </a:t>
            </a:r>
            <a:r>
              <a:rPr lang="en-CA" sz="1050" err="1"/>
              <a:t>Toldo</a:t>
            </a:r>
            <a:r>
              <a:rPr lang="en-CA" sz="1050"/>
              <a:t> I </a:t>
            </a:r>
            <a:r>
              <a:rPr lang="en-CA" sz="1050" i="1"/>
              <a:t>et al. </a:t>
            </a:r>
            <a:r>
              <a:rPr lang="en-CA" sz="1050"/>
              <a:t>Migraine therapy during pregnancy and lactation. </a:t>
            </a:r>
            <a:r>
              <a:rPr lang="en-CA" sz="1050" i="1"/>
              <a:t>Expert Opin Drug Saf. </a:t>
            </a:r>
            <a:r>
              <a:rPr lang="en-CA" sz="1050"/>
              <a:t>2010;9:937-48.</a:t>
            </a:r>
          </a:p>
          <a:p>
            <a:pPr marL="0" indent="0">
              <a:spcBef>
                <a:spcPts val="0"/>
              </a:spcBef>
              <a:spcAft>
                <a:spcPts val="300"/>
              </a:spcAft>
              <a:buFont typeface="Arial" pitchFamily="34" charset="0"/>
              <a:buNone/>
              <a:defRPr/>
            </a:pPr>
            <a:r>
              <a:rPr lang="en-CA" sz="1050"/>
              <a:t>Chatterton ML, Lofland JH, Shechter A </a:t>
            </a:r>
            <a:r>
              <a:rPr lang="en-CA" sz="1050" i="1"/>
              <a:t>et al</a:t>
            </a:r>
            <a:r>
              <a:rPr lang="en-CA" sz="1050"/>
              <a:t>. Reliability and validity of the migraine therapy assessment questionnaire. </a:t>
            </a:r>
            <a:r>
              <a:rPr lang="en-CA" sz="1050" i="1"/>
              <a:t>Headache</a:t>
            </a:r>
            <a:r>
              <a:rPr lang="en-CA" sz="1050"/>
              <a:t>. 2002;42(10):1006-15.</a:t>
            </a:r>
          </a:p>
          <a:p>
            <a:pPr marL="0" indent="0">
              <a:spcBef>
                <a:spcPts val="0"/>
              </a:spcBef>
              <a:spcAft>
                <a:spcPts val="300"/>
              </a:spcAft>
              <a:buFont typeface="Arial" pitchFamily="34" charset="0"/>
              <a:buNone/>
              <a:defRPr/>
            </a:pPr>
            <a:r>
              <a:rPr lang="en-CA" sz="1050"/>
              <a:t>Chawla J. 2014. Available at http://emedicine.medscape.com/article/1142556-overview. Accessed 05 January 2014.</a:t>
            </a:r>
          </a:p>
          <a:p>
            <a:pPr marL="0" indent="0">
              <a:spcBef>
                <a:spcPts val="0"/>
              </a:spcBef>
              <a:spcAft>
                <a:spcPts val="300"/>
              </a:spcAft>
              <a:buFont typeface="Arial" pitchFamily="34" charset="0"/>
              <a:buNone/>
              <a:defRPr/>
            </a:pPr>
            <a:r>
              <a:rPr lang="en-CA" sz="1050"/>
              <a:t>Cuomo-</a:t>
            </a:r>
            <a:r>
              <a:rPr lang="en-CA" sz="1050" err="1"/>
              <a:t>Granston</a:t>
            </a:r>
            <a:r>
              <a:rPr lang="en-CA" sz="1050"/>
              <a:t> A, Drummond PD. Migraine and motion sickness: what is the link? </a:t>
            </a:r>
            <a:r>
              <a:rPr lang="en-CA" sz="1050" i="1"/>
              <a:t>Prog Neurobiol.</a:t>
            </a:r>
            <a:r>
              <a:rPr lang="en-CA" sz="1050"/>
              <a:t> 2010;91:300-12.</a:t>
            </a:r>
          </a:p>
          <a:p>
            <a:pPr marL="0" indent="0">
              <a:spcBef>
                <a:spcPts val="0"/>
              </a:spcBef>
              <a:spcAft>
                <a:spcPts val="300"/>
              </a:spcAft>
              <a:buFont typeface="Arial" pitchFamily="34" charset="0"/>
              <a:buNone/>
              <a:defRPr/>
            </a:pPr>
            <a:r>
              <a:rPr lang="en-CA" sz="1050"/>
              <a:t>Demaagd G. The pharmacological management of migraine, part 2: preventative therapy. </a:t>
            </a:r>
            <a:r>
              <a:rPr lang="en-CA" sz="1050" i="1"/>
              <a:t>P T. </a:t>
            </a:r>
            <a:r>
              <a:rPr lang="en-CA" sz="1050"/>
              <a:t>2008;33(7):480-7.</a:t>
            </a:r>
          </a:p>
          <a:p>
            <a:pPr marL="0" indent="0">
              <a:spcBef>
                <a:spcPts val="0"/>
              </a:spcBef>
              <a:spcAft>
                <a:spcPts val="300"/>
              </a:spcAft>
              <a:buFont typeface="Arial" pitchFamily="34" charset="0"/>
              <a:buNone/>
              <a:defRPr/>
            </a:pPr>
            <a:r>
              <a:rPr lang="en-CA" sz="1050"/>
              <a:t>Dodick DW, Turkel CC, DeGryse RE </a:t>
            </a:r>
            <a:r>
              <a:rPr lang="en-CA" sz="1050" i="1"/>
              <a:t>et al.</a:t>
            </a:r>
            <a:r>
              <a:rPr lang="en-CA" sz="1050"/>
              <a:t> OnabotulinumtoxinA for treatment of chronic migraine: pooled results from the double-blind, randomized, placebo-controlled phases of the PREEMPT clinical program. </a:t>
            </a:r>
            <a:r>
              <a:rPr lang="en-CA" sz="1050" i="1"/>
              <a:t>Headache</a:t>
            </a:r>
            <a:r>
              <a:rPr lang="en-CA" sz="1050"/>
              <a:t>. 2010 Jun;50(6):921-36.</a:t>
            </a:r>
          </a:p>
          <a:p>
            <a:pPr marL="0" indent="0">
              <a:spcBef>
                <a:spcPts val="0"/>
              </a:spcBef>
              <a:spcAft>
                <a:spcPts val="300"/>
              </a:spcAft>
              <a:buFont typeface="Arial" pitchFamily="34" charset="0"/>
              <a:buNone/>
              <a:defRPr/>
            </a:pPr>
            <a:r>
              <a:rPr lang="en-CA" sz="1050"/>
              <a:t>Dowson AJ, Tepper SJ, Baos V </a:t>
            </a:r>
            <a:r>
              <a:rPr lang="en-CA" sz="1050" i="1"/>
              <a:t>et al. </a:t>
            </a:r>
            <a:r>
              <a:rPr lang="en-CA" sz="1050"/>
              <a:t>Identifying patients who require a change in their current acute migraine treatment: the Migraine Assessment of Current Therapy (Migraine-ACT) questionnaire. </a:t>
            </a:r>
            <a:r>
              <a:rPr lang="en-CA" sz="1050" i="1"/>
              <a:t>Curr Med Res Opin</a:t>
            </a:r>
            <a:r>
              <a:rPr lang="en-CA" sz="1050"/>
              <a:t>. 2004;20(7):1125-35.</a:t>
            </a:r>
          </a:p>
          <a:p>
            <a:pPr marL="0" indent="0">
              <a:spcBef>
                <a:spcPts val="0"/>
              </a:spcBef>
              <a:spcAft>
                <a:spcPts val="300"/>
              </a:spcAft>
              <a:buFont typeface="Arial" pitchFamily="34" charset="0"/>
              <a:buNone/>
              <a:defRPr/>
            </a:pPr>
            <a:r>
              <a:rPr lang="en-CA" sz="1050"/>
              <a:t>Evers S, Afra J, Frese A </a:t>
            </a:r>
            <a:r>
              <a:rPr lang="en-CA" sz="1050" i="1"/>
              <a:t>et al. </a:t>
            </a:r>
            <a:r>
              <a:rPr lang="en-CA" sz="1050"/>
              <a:t>EFNS guideline on the drug treatment of migraine – revised report of an EFNS task force. </a:t>
            </a:r>
            <a:r>
              <a:rPr lang="en-CA" sz="1050" i="1"/>
              <a:t>Eur J Ne</a:t>
            </a:r>
            <a:r>
              <a:rPr lang="en-CA" sz="1050"/>
              <a:t>urol. 2009;16(9):968-81.</a:t>
            </a:r>
          </a:p>
          <a:p>
            <a:pPr marL="0" indent="0">
              <a:spcBef>
                <a:spcPts val="0"/>
              </a:spcBef>
              <a:spcAft>
                <a:spcPts val="300"/>
              </a:spcAft>
              <a:buFont typeface="Arial" pitchFamily="34" charset="0"/>
              <a:buNone/>
              <a:defRPr/>
            </a:pPr>
            <a:r>
              <a:rPr lang="en-CA" sz="1050"/>
              <a:t>Ferrari MD, </a:t>
            </a:r>
            <a:r>
              <a:rPr lang="en-CA" sz="1050" err="1"/>
              <a:t>Klever</a:t>
            </a:r>
            <a:r>
              <a:rPr lang="en-CA" sz="1050"/>
              <a:t> RR, </a:t>
            </a:r>
            <a:r>
              <a:rPr lang="en-CA" sz="1050" err="1"/>
              <a:t>Terwindt</a:t>
            </a:r>
            <a:r>
              <a:rPr lang="en-CA" sz="1050"/>
              <a:t> GM </a:t>
            </a:r>
            <a:r>
              <a:rPr lang="en-CA" sz="1050" i="1"/>
              <a:t>et al. </a:t>
            </a:r>
            <a:r>
              <a:rPr lang="en-CA" sz="1050"/>
              <a:t>Migraine pathophysiology: lessons from mouse models and human genetics. </a:t>
            </a:r>
            <a:r>
              <a:rPr lang="en-CA" sz="1050" i="1"/>
              <a:t>Lancet Neurol</a:t>
            </a:r>
            <a:r>
              <a:rPr lang="en-CA" sz="1050"/>
              <a:t>. 2015;14:65-80.</a:t>
            </a:r>
          </a:p>
          <a:p>
            <a:pPr marL="0" indent="0">
              <a:spcBef>
                <a:spcPts val="0"/>
              </a:spcBef>
              <a:spcAft>
                <a:spcPts val="300"/>
              </a:spcAft>
              <a:buFont typeface="Arial" pitchFamily="34" charset="0"/>
              <a:buNone/>
              <a:defRPr/>
            </a:pPr>
            <a:r>
              <a:rPr lang="en-CA" sz="1050"/>
              <a:t>Freitag FG. Divalproex in the treatment of migraine. </a:t>
            </a:r>
            <a:r>
              <a:rPr lang="en-CA" sz="1050" i="1"/>
              <a:t>Psychopharmacol Bull. </a:t>
            </a:r>
            <a:r>
              <a:rPr lang="en-CA" sz="1050"/>
              <a:t>2003;37 Suppl 2:98­115.</a:t>
            </a:r>
          </a:p>
          <a:p>
            <a:pPr marL="0" indent="0">
              <a:spcBef>
                <a:spcPts val="0"/>
              </a:spcBef>
              <a:spcAft>
                <a:spcPts val="300"/>
              </a:spcAft>
              <a:buFont typeface="Arial" pitchFamily="34" charset="0"/>
              <a:buNone/>
              <a:defRPr/>
            </a:pPr>
            <a:r>
              <a:rPr lang="en-CA" sz="1050"/>
              <a:t>Fumal A, Schoenen J. Current migraine management - patient acceptability and future approaches. </a:t>
            </a:r>
            <a:r>
              <a:rPr lang="en-CA" sz="1050" i="1"/>
              <a:t>Neuropsychiatr Dis Treat</a:t>
            </a:r>
            <a:r>
              <a:rPr lang="en-CA" sz="1050"/>
              <a:t>. 2008;4(6):1043-57</a:t>
            </a:r>
            <a:r>
              <a:rPr lang="en-CA" sz="1050" smtClean="0"/>
              <a:t>.</a:t>
            </a:r>
            <a:endParaRPr lang="en-CA" sz="1050"/>
          </a:p>
        </p:txBody>
      </p:sp>
    </p:spTree>
    <p:extLst>
      <p:ext uri="{BB962C8B-B14F-4D97-AF65-F5344CB8AC3E}">
        <p14:creationId xmlns:p14="http://schemas.microsoft.com/office/powerpoint/2010/main" val="17671964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altLang="en-US" smtClean="0"/>
              <a:t>References</a:t>
            </a:r>
          </a:p>
        </p:txBody>
      </p:sp>
      <p:sp>
        <p:nvSpPr>
          <p:cNvPr id="3" name="Content Placeholder 2"/>
          <p:cNvSpPr>
            <a:spLocks noGrp="1"/>
          </p:cNvSpPr>
          <p:nvPr>
            <p:ph idx="1"/>
          </p:nvPr>
        </p:nvSpPr>
        <p:spPr>
          <a:xfrm>
            <a:off x="323850" y="1557338"/>
            <a:ext cx="8640763" cy="4525962"/>
          </a:xfrm>
        </p:spPr>
        <p:txBody>
          <a:bodyPr/>
          <a:lstStyle/>
          <a:p>
            <a:pPr marL="0" indent="0">
              <a:spcBef>
                <a:spcPts val="0"/>
              </a:spcBef>
              <a:spcAft>
                <a:spcPts val="300"/>
              </a:spcAft>
              <a:buFont typeface="Arial" pitchFamily="34" charset="0"/>
              <a:buNone/>
              <a:defRPr/>
            </a:pPr>
            <a:r>
              <a:rPr lang="en-CA" sz="1050" smtClean="0"/>
              <a:t>Gallagher </a:t>
            </a:r>
            <a:r>
              <a:rPr lang="en-CA" sz="1050"/>
              <a:t>RM, Mueller LL, Freitag FG. Divalproex sodium in the treatment of migraine and cluster headaches. </a:t>
            </a:r>
            <a:r>
              <a:rPr lang="en-CA" sz="1050" i="1"/>
              <a:t>J Am Osteopath Assoc</a:t>
            </a:r>
            <a:r>
              <a:rPr lang="en-CA" sz="1050"/>
              <a:t>. 2002;102:92­4.</a:t>
            </a:r>
          </a:p>
          <a:p>
            <a:pPr marL="0" indent="0">
              <a:spcBef>
                <a:spcPts val="0"/>
              </a:spcBef>
              <a:spcAft>
                <a:spcPts val="300"/>
              </a:spcAft>
              <a:buFont typeface="Arial" pitchFamily="34" charset="0"/>
              <a:buNone/>
              <a:defRPr/>
            </a:pPr>
            <a:r>
              <a:rPr lang="en-CA" sz="1050"/>
              <a:t>Garza I, </a:t>
            </a:r>
            <a:r>
              <a:rPr lang="en-CA" sz="1050" smtClean="0"/>
              <a:t>Swanson </a:t>
            </a:r>
            <a:r>
              <a:rPr lang="en-CA" sz="1050"/>
              <a:t>JW. Prophylaxis of migraine. </a:t>
            </a:r>
            <a:r>
              <a:rPr lang="en-CA" sz="1050" i="1"/>
              <a:t>Neuropsychiatr Dis Treat</a:t>
            </a:r>
            <a:r>
              <a:rPr lang="en-CA" sz="1050"/>
              <a:t>. 2006;2(3):281-91</a:t>
            </a:r>
            <a:r>
              <a:rPr lang="en-CA" sz="1050" smtClean="0"/>
              <a:t>.</a:t>
            </a:r>
          </a:p>
          <a:p>
            <a:pPr marL="0" indent="0">
              <a:spcBef>
                <a:spcPts val="0"/>
              </a:spcBef>
              <a:spcAft>
                <a:spcPts val="300"/>
              </a:spcAft>
              <a:buFont typeface="Arial" pitchFamily="34" charset="0"/>
              <a:buNone/>
              <a:defRPr/>
            </a:pPr>
            <a:r>
              <a:rPr lang="en-CA" sz="1050"/>
              <a:t>Giacomozzi AR, Vindas AP, Silva AA Jr </a:t>
            </a:r>
            <a:r>
              <a:rPr lang="en-CA" sz="1050" i="1"/>
              <a:t>et al. </a:t>
            </a:r>
            <a:r>
              <a:rPr lang="en-CA" sz="1050"/>
              <a:t>Latin American consensus on guidelines for chronic migraine treatment. </a:t>
            </a:r>
            <a:r>
              <a:rPr lang="en-CA" sz="1050" i="1"/>
              <a:t>Arq Neuropsiquiatr. </a:t>
            </a:r>
            <a:r>
              <a:rPr lang="en-CA" sz="1050"/>
              <a:t>2013;71(7):478-86.</a:t>
            </a:r>
          </a:p>
          <a:p>
            <a:pPr marL="0" indent="0">
              <a:spcBef>
                <a:spcPts val="0"/>
              </a:spcBef>
              <a:spcAft>
                <a:spcPts val="300"/>
              </a:spcAft>
              <a:buFont typeface="Arial" pitchFamily="34" charset="0"/>
              <a:buNone/>
              <a:defRPr/>
            </a:pPr>
            <a:r>
              <a:rPr lang="en-CA" sz="1050"/>
              <a:t>Goadsby PJ, Lipton RB, Ferrari MD. Migraine – current understanding and treatment. </a:t>
            </a:r>
            <a:r>
              <a:rPr lang="en-CA" sz="1050" i="1"/>
              <a:t>N Engl J Med.</a:t>
            </a:r>
            <a:r>
              <a:rPr lang="en-CA" sz="1050"/>
              <a:t> 2002;346:257-70</a:t>
            </a:r>
          </a:p>
          <a:p>
            <a:pPr marL="0" indent="0">
              <a:spcBef>
                <a:spcPts val="0"/>
              </a:spcBef>
              <a:spcAft>
                <a:spcPts val="300"/>
              </a:spcAft>
              <a:buFont typeface="Arial" pitchFamily="34" charset="0"/>
              <a:buNone/>
              <a:defRPr/>
            </a:pPr>
            <a:r>
              <a:rPr lang="en-CA" sz="1050"/>
              <a:t>Goodwin RD, Hoven CW, </a:t>
            </a:r>
            <a:r>
              <a:rPr lang="en-CA" sz="1050" err="1"/>
              <a:t>Murison</a:t>
            </a:r>
            <a:r>
              <a:rPr lang="en-CA" sz="1050"/>
              <a:t> R, </a:t>
            </a:r>
            <a:r>
              <a:rPr lang="en-CA" sz="1050" err="1"/>
              <a:t>Hotopf</a:t>
            </a:r>
            <a:r>
              <a:rPr lang="en-CA" sz="1050"/>
              <a:t> M. Association between childhood physical abuse and gastrointestinal disorders and migraine in adulthood. </a:t>
            </a:r>
            <a:r>
              <a:rPr lang="en-CA" sz="1050" i="1"/>
              <a:t>Am J Public Health.</a:t>
            </a:r>
            <a:r>
              <a:rPr lang="en-CA" sz="1050"/>
              <a:t> 2003;93:1065-7.</a:t>
            </a:r>
          </a:p>
          <a:p>
            <a:pPr marL="0" indent="0">
              <a:spcBef>
                <a:spcPts val="0"/>
              </a:spcBef>
              <a:spcAft>
                <a:spcPts val="300"/>
              </a:spcAft>
              <a:buFont typeface="Arial" pitchFamily="34" charset="0"/>
              <a:buNone/>
              <a:defRPr/>
            </a:pPr>
            <a:r>
              <a:rPr lang="en-CA" sz="1050"/>
              <a:t>Guyuron B, Kriegler JS, Davis J, Amini SB. Five-year outcome of surgical treatment of migraine headaches. </a:t>
            </a:r>
            <a:r>
              <a:rPr lang="en-CA" sz="1050" i="1"/>
              <a:t>Plast Reconstr Surg</a:t>
            </a:r>
            <a:r>
              <a:rPr lang="en-CA" sz="1050"/>
              <a:t>. 2011;127(2):603-8.</a:t>
            </a:r>
          </a:p>
          <a:p>
            <a:pPr marL="0" indent="0">
              <a:spcBef>
                <a:spcPts val="0"/>
              </a:spcBef>
              <a:spcAft>
                <a:spcPts val="300"/>
              </a:spcAft>
              <a:buFont typeface="Arial" pitchFamily="34" charset="0"/>
              <a:buNone/>
              <a:defRPr/>
            </a:pPr>
            <a:r>
              <a:rPr lang="en-CA" sz="1050"/>
              <a:t>Guyuron B, Reed D, Kriegler JS </a:t>
            </a:r>
            <a:r>
              <a:rPr lang="en-CA" sz="1050" i="1"/>
              <a:t>et al. </a:t>
            </a:r>
            <a:r>
              <a:rPr lang="en-CA" sz="1050"/>
              <a:t>A placebo-controlled surgical trial of the treatment of migraine headaches. </a:t>
            </a:r>
            <a:r>
              <a:rPr lang="en-CA" sz="1050" i="1"/>
              <a:t>Plast Reconstr Surg. </a:t>
            </a:r>
            <a:r>
              <a:rPr lang="en-CA" sz="1050"/>
              <a:t>2009;124(2):461-8.</a:t>
            </a:r>
          </a:p>
          <a:p>
            <a:pPr marL="0" indent="0">
              <a:spcBef>
                <a:spcPts val="0"/>
              </a:spcBef>
              <a:spcAft>
                <a:spcPts val="300"/>
              </a:spcAft>
              <a:buFont typeface="Arial" pitchFamily="34" charset="0"/>
              <a:buNone/>
              <a:defRPr/>
            </a:pPr>
            <a:r>
              <a:rPr lang="en-CA" sz="1050"/>
              <a:t>Hansen JM, Baca SM, Vanvalkenburgh P, Charles A. Distinctive anatomical and physiological features of migraine aura revealed by 18 years of recording. </a:t>
            </a:r>
            <a:r>
              <a:rPr lang="en-CA" sz="1050" i="1"/>
              <a:t>Brain</a:t>
            </a:r>
            <a:r>
              <a:rPr lang="en-CA" sz="1050"/>
              <a:t>. 2013;136(Pt 12):3589-95.</a:t>
            </a:r>
          </a:p>
          <a:p>
            <a:pPr marL="0" indent="0">
              <a:spcBef>
                <a:spcPts val="0"/>
              </a:spcBef>
              <a:spcAft>
                <a:spcPts val="300"/>
              </a:spcAft>
              <a:buFont typeface="Arial" pitchFamily="34" charset="0"/>
              <a:buNone/>
              <a:defRPr/>
            </a:pPr>
            <a:r>
              <a:rPr lang="en-CA" sz="1050"/>
              <a:t>Harwood RH, Sayer AA, Hirschfeld M. Current and future worldwide prevalence of dependency, its relationship to total population, and dependency ratios. </a:t>
            </a:r>
            <a:r>
              <a:rPr lang="en-CA" sz="1050" i="1"/>
              <a:t>Bull World Health Organ. </a:t>
            </a:r>
            <a:r>
              <a:rPr lang="en-CA" sz="1050"/>
              <a:t>2004; 82(4): 251-8.</a:t>
            </a:r>
          </a:p>
          <a:p>
            <a:pPr marL="0" indent="0">
              <a:spcBef>
                <a:spcPts val="0"/>
              </a:spcBef>
              <a:spcAft>
                <a:spcPts val="300"/>
              </a:spcAft>
              <a:buFont typeface="Arial" pitchFamily="34" charset="0"/>
              <a:buNone/>
              <a:defRPr/>
            </a:pPr>
            <a:r>
              <a:rPr lang="en-CA" sz="1050"/>
              <a:t>Headache Classification Committee of the International Headache Society (IHS). The International Classification of Headache Disorders, 3rd edition (beta version). Cephalalgia. 2013;33(9):629-808.</a:t>
            </a:r>
          </a:p>
          <a:p>
            <a:pPr marL="0" indent="0">
              <a:spcBef>
                <a:spcPts val="0"/>
              </a:spcBef>
              <a:spcAft>
                <a:spcPts val="300"/>
              </a:spcAft>
              <a:buFont typeface="Arial" pitchFamily="34" charset="0"/>
              <a:buNone/>
              <a:defRPr/>
            </a:pPr>
            <a:r>
              <a:rPr lang="en-CA" sz="1050"/>
              <a:t>Holland S, Silberstein SD, Freitag F </a:t>
            </a:r>
            <a:r>
              <a:rPr lang="en-CA" sz="1050" i="1"/>
              <a:t>et al. </a:t>
            </a:r>
            <a:r>
              <a:rPr lang="en-CA" sz="1050"/>
              <a:t>Evidence-based guideline update: NSAIDs and other complementary treatments for episodic migraine prevention in adults. Report of the Quality Standards Subcommittee of the American Academy of Neurology and the American Headache Society. </a:t>
            </a:r>
            <a:r>
              <a:rPr lang="en-CA" sz="1050" i="1"/>
              <a:t>Neurology</a:t>
            </a:r>
            <a:r>
              <a:rPr lang="en-CA" sz="1050"/>
              <a:t>. 2012;78:1346-53.</a:t>
            </a:r>
          </a:p>
          <a:p>
            <a:pPr marL="0" indent="0">
              <a:spcBef>
                <a:spcPts val="0"/>
              </a:spcBef>
              <a:spcAft>
                <a:spcPts val="300"/>
              </a:spcAft>
              <a:buFont typeface="Arial" pitchFamily="34" charset="0"/>
              <a:buNone/>
              <a:defRPr/>
            </a:pPr>
            <a:r>
              <a:rPr lang="en-CA" sz="1050"/>
              <a:t>Hutchinson S. Use of oral contraceptives in women with migraine. Available at: http://www.americanheadachesociety.org/assets/1/7/Susan_Hutchinson_-_Use_of_Oral_Contraceptives_in_Women_with_Migraine.pdf. Accessed March 31, 2015.</a:t>
            </a:r>
          </a:p>
          <a:p>
            <a:pPr marL="0" indent="0">
              <a:spcBef>
                <a:spcPts val="0"/>
              </a:spcBef>
              <a:spcAft>
                <a:spcPts val="300"/>
              </a:spcAft>
              <a:buFont typeface="Arial" pitchFamily="34" charset="0"/>
              <a:buNone/>
              <a:defRPr/>
            </a:pPr>
            <a:r>
              <a:rPr lang="en-CA" sz="1050"/>
              <a:t>John PJ, Sharma N, Sharma CM, Kankane A. Effectiveness of yoga therapy in the treatment of migraine without aura: a randomized controlled trial. </a:t>
            </a:r>
            <a:r>
              <a:rPr lang="en-CA" sz="1050" i="1"/>
              <a:t>Headache</a:t>
            </a:r>
            <a:r>
              <a:rPr lang="en-CA" sz="1050"/>
              <a:t>. 2007;47(5):654-61.</a:t>
            </a:r>
          </a:p>
          <a:p>
            <a:pPr marL="0" indent="0">
              <a:spcBef>
                <a:spcPts val="0"/>
              </a:spcBef>
              <a:spcAft>
                <a:spcPts val="300"/>
              </a:spcAft>
              <a:buFont typeface="Arial" pitchFamily="34" charset="0"/>
              <a:buNone/>
              <a:defRPr/>
            </a:pPr>
            <a:r>
              <a:rPr lang="en-CA" sz="1050"/>
              <a:t>Kilminster SG, Dowson AJ, Tepper SJ </a:t>
            </a:r>
            <a:r>
              <a:rPr lang="en-CA" sz="1050" i="1"/>
              <a:t>et al. </a:t>
            </a:r>
            <a:r>
              <a:rPr lang="en-CA" sz="1050"/>
              <a:t>Reliability, validity, and clinical utility of the Migraine-ACT questionnaire. </a:t>
            </a:r>
            <a:r>
              <a:rPr lang="en-CA" sz="1050" i="1"/>
              <a:t>Headache</a:t>
            </a:r>
            <a:r>
              <a:rPr lang="en-CA" sz="1050"/>
              <a:t>. 2006;46(4):553-62.</a:t>
            </a:r>
          </a:p>
          <a:p>
            <a:pPr marL="0" indent="0">
              <a:spcBef>
                <a:spcPts val="0"/>
              </a:spcBef>
              <a:spcAft>
                <a:spcPts val="300"/>
              </a:spcAft>
              <a:buFont typeface="Arial" pitchFamily="34" charset="0"/>
              <a:buNone/>
              <a:defRPr/>
            </a:pPr>
            <a:r>
              <a:rPr lang="en-CA" sz="1050"/>
              <a:t>Kosinski M, Bayliss MS, Bjorner JB </a:t>
            </a:r>
            <a:r>
              <a:rPr lang="en-CA" sz="1050" i="1"/>
              <a:t>et al. </a:t>
            </a:r>
            <a:r>
              <a:rPr lang="en-CA" sz="1050"/>
              <a:t>A six-item short-form survey for measuring headache impact: the HIT-6. </a:t>
            </a:r>
            <a:r>
              <a:rPr lang="en-CA" sz="1050" i="1"/>
              <a:t>Qual Life Res. </a:t>
            </a:r>
            <a:r>
              <a:rPr lang="en-CA" sz="1050"/>
              <a:t>2003;12(8):963-74</a:t>
            </a:r>
            <a:r>
              <a:rPr lang="en-CA" sz="1050" smtClean="0"/>
              <a:t>.</a:t>
            </a:r>
            <a:endParaRPr lang="en-CA" sz="1050"/>
          </a:p>
        </p:txBody>
      </p:sp>
    </p:spTree>
    <p:extLst>
      <p:ext uri="{BB962C8B-B14F-4D97-AF65-F5344CB8AC3E}">
        <p14:creationId xmlns:p14="http://schemas.microsoft.com/office/powerpoint/2010/main" val="12088349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altLang="en-US" smtClean="0"/>
              <a:t>References</a:t>
            </a:r>
          </a:p>
        </p:txBody>
      </p:sp>
      <p:sp>
        <p:nvSpPr>
          <p:cNvPr id="3"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smtClean="0"/>
              <a:t>Lance </a:t>
            </a:r>
            <a:r>
              <a:rPr lang="en-CA" sz="1050"/>
              <a:t>JW, </a:t>
            </a:r>
            <a:r>
              <a:rPr lang="en-CA" sz="1050" err="1"/>
              <a:t>Goadsby</a:t>
            </a:r>
            <a:r>
              <a:rPr lang="en-CA" sz="1050"/>
              <a:t> PJ. Mechanism and Management of Headache. London, England: Butterworth-Heinemann; 1998.</a:t>
            </a:r>
          </a:p>
          <a:p>
            <a:pPr marL="0" indent="0">
              <a:spcBef>
                <a:spcPts val="0"/>
              </a:spcBef>
              <a:spcAft>
                <a:spcPts val="300"/>
              </a:spcAft>
              <a:buFont typeface="Arial" pitchFamily="34" charset="0"/>
              <a:buNone/>
              <a:defRPr/>
            </a:pPr>
            <a:r>
              <a:rPr lang="en-CA" sz="1050" err="1"/>
              <a:t>Lauritzen</a:t>
            </a:r>
            <a:r>
              <a:rPr lang="en-CA" sz="1050"/>
              <a:t> M, Dreier JP, </a:t>
            </a:r>
            <a:r>
              <a:rPr lang="en-CA" sz="1050" err="1"/>
              <a:t>Fabricius</a:t>
            </a:r>
            <a:r>
              <a:rPr lang="en-CA" sz="1050"/>
              <a:t> M </a:t>
            </a:r>
            <a:r>
              <a:rPr lang="en-CA" sz="1050" i="1"/>
              <a:t>et al. </a:t>
            </a:r>
            <a:r>
              <a:rPr lang="en-CA" sz="1050"/>
              <a:t>Clinical relevance of cortical spreading depression in neurological disorders: migraine, malignant stroke, subarachnoid and intracranial hemorrhage, and traumatic brain injury. </a:t>
            </a:r>
            <a:r>
              <a:rPr lang="en-CA" sz="1050" i="1"/>
              <a:t>J </a:t>
            </a:r>
            <a:r>
              <a:rPr lang="en-CA" sz="1050" i="1" err="1"/>
              <a:t>Cereb</a:t>
            </a:r>
            <a:r>
              <a:rPr lang="en-CA" sz="1050" i="1"/>
              <a:t> Blood Flow </a:t>
            </a:r>
            <a:r>
              <a:rPr lang="en-CA" sz="1050" i="1" err="1"/>
              <a:t>Metab</a:t>
            </a:r>
            <a:r>
              <a:rPr lang="en-CA" sz="1050"/>
              <a:t>. 2011;31:17-35.</a:t>
            </a:r>
          </a:p>
          <a:p>
            <a:pPr marL="0" indent="0">
              <a:spcBef>
                <a:spcPts val="0"/>
              </a:spcBef>
              <a:spcAft>
                <a:spcPts val="300"/>
              </a:spcAft>
              <a:buFont typeface="Arial" pitchFamily="34" charset="0"/>
              <a:buNone/>
              <a:defRPr/>
            </a:pPr>
            <a:r>
              <a:rPr lang="en-CA" sz="1050" err="1"/>
              <a:t>Lauritzen</a:t>
            </a:r>
            <a:r>
              <a:rPr lang="en-CA" sz="1050"/>
              <a:t> M. Cortical spreading depression as a putative migraine mechanism. </a:t>
            </a:r>
            <a:r>
              <a:rPr lang="en-CA" sz="1050" i="1"/>
              <a:t>Trends </a:t>
            </a:r>
            <a:r>
              <a:rPr lang="en-CA" sz="1050" i="1" err="1"/>
              <a:t>Neurosci</a:t>
            </a:r>
            <a:r>
              <a:rPr lang="en-CA" sz="1050" i="1"/>
              <a:t>. </a:t>
            </a:r>
            <a:r>
              <a:rPr lang="en-CA" sz="1050"/>
              <a:t>1987;10:8-13.</a:t>
            </a:r>
          </a:p>
          <a:p>
            <a:pPr marL="0" indent="0">
              <a:spcBef>
                <a:spcPts val="0"/>
              </a:spcBef>
              <a:spcAft>
                <a:spcPts val="300"/>
              </a:spcAft>
              <a:buFont typeface="Arial" pitchFamily="34" charset="0"/>
              <a:buNone/>
              <a:defRPr/>
            </a:pPr>
            <a:r>
              <a:rPr lang="en-CA" sz="1050"/>
              <a:t>Lester M. 2012. Headaches and complementary health approaches. Available at: http://nccam.nih.gov/sites/nccam.nih.gov/files/D462.pdf. Accessed 14 December, 2014.</a:t>
            </a:r>
          </a:p>
          <a:p>
            <a:pPr marL="0" indent="0">
              <a:spcBef>
                <a:spcPts val="0"/>
              </a:spcBef>
              <a:spcAft>
                <a:spcPts val="300"/>
              </a:spcAft>
              <a:buFont typeface="Arial" pitchFamily="34" charset="0"/>
              <a:buNone/>
              <a:defRPr/>
            </a:pPr>
            <a:r>
              <a:rPr lang="en-CA" sz="1050"/>
              <a:t>Lewis D, </a:t>
            </a:r>
            <a:r>
              <a:rPr lang="en-CA" sz="1050" err="1"/>
              <a:t>Ashwal</a:t>
            </a:r>
            <a:r>
              <a:rPr lang="en-CA" sz="1050"/>
              <a:t> S, Hershey A </a:t>
            </a:r>
            <a:r>
              <a:rPr lang="en-CA" sz="1050" i="1"/>
              <a:t>et al. </a:t>
            </a:r>
            <a:r>
              <a:rPr lang="en-CA" sz="1050"/>
              <a:t>Practice parameter: pharmacological treatment of migraine headache in children and adolescents: report of the American Academy of Neurology Quality Standards Subcommittee and the Practice Committee of the Child Neurology Society. </a:t>
            </a:r>
            <a:r>
              <a:rPr lang="en-CA" sz="1050" i="1"/>
              <a:t>Neurology</a:t>
            </a:r>
            <a:r>
              <a:rPr lang="en-CA" sz="1050"/>
              <a:t>. 2004;63:2215-24.</a:t>
            </a:r>
          </a:p>
          <a:p>
            <a:pPr marL="0" indent="0">
              <a:spcBef>
                <a:spcPts val="0"/>
              </a:spcBef>
              <a:spcAft>
                <a:spcPts val="300"/>
              </a:spcAft>
              <a:buFont typeface="Arial" pitchFamily="34" charset="0"/>
              <a:buNone/>
              <a:defRPr/>
            </a:pPr>
            <a:r>
              <a:rPr lang="en-CA" sz="1050"/>
              <a:t>Linde K, </a:t>
            </a:r>
            <a:r>
              <a:rPr lang="en-CA" sz="1050" err="1"/>
              <a:t>Streng</a:t>
            </a:r>
            <a:r>
              <a:rPr lang="en-CA" sz="1050"/>
              <a:t> A, </a:t>
            </a:r>
            <a:r>
              <a:rPr lang="en-CA" sz="1050" err="1"/>
              <a:t>Jürgens</a:t>
            </a:r>
            <a:r>
              <a:rPr lang="en-CA" sz="1050"/>
              <a:t> S </a:t>
            </a:r>
            <a:r>
              <a:rPr lang="en-CA" sz="1050" i="1"/>
              <a:t>et al.</a:t>
            </a:r>
            <a:r>
              <a:rPr lang="en-CA" sz="1050"/>
              <a:t> Acupuncture for patients with migraine: a randomized controlled trial. </a:t>
            </a:r>
            <a:r>
              <a:rPr lang="en-CA" sz="1050" i="1"/>
              <a:t>JAMA</a:t>
            </a:r>
            <a:r>
              <a:rPr lang="en-CA" sz="1050"/>
              <a:t>. 2005;293(17):2118-25.</a:t>
            </a:r>
          </a:p>
          <a:p>
            <a:pPr marL="0" indent="0">
              <a:spcBef>
                <a:spcPts val="0"/>
              </a:spcBef>
              <a:spcAft>
                <a:spcPts val="300"/>
              </a:spcAft>
              <a:buFont typeface="Arial" pitchFamily="34" charset="0"/>
              <a:buNone/>
              <a:defRPr/>
            </a:pPr>
            <a:r>
              <a:rPr lang="en-CA" sz="1050"/>
              <a:t>Lipton RB, </a:t>
            </a:r>
            <a:r>
              <a:rPr lang="en-CA" sz="1050" err="1"/>
              <a:t>Dodick</a:t>
            </a:r>
            <a:r>
              <a:rPr lang="en-CA" sz="1050"/>
              <a:t> D, </a:t>
            </a:r>
            <a:r>
              <a:rPr lang="en-CA" sz="1050" err="1"/>
              <a:t>Sadovsky</a:t>
            </a:r>
            <a:r>
              <a:rPr lang="en-CA" sz="1050"/>
              <a:t> R </a:t>
            </a:r>
            <a:r>
              <a:rPr lang="en-CA" sz="1050" i="1"/>
              <a:t>et al. </a:t>
            </a:r>
            <a:r>
              <a:rPr lang="en-CA" sz="1050"/>
              <a:t>A self-administered screener for migraine in primary care: The ID Migraine™ validation study. </a:t>
            </a:r>
            <a:r>
              <a:rPr lang="en-CA" sz="1050" i="1"/>
              <a:t>Neurology</a:t>
            </a:r>
            <a:r>
              <a:rPr lang="en-CA" sz="1050"/>
              <a:t>. 2003;61:375-82. </a:t>
            </a:r>
          </a:p>
          <a:p>
            <a:pPr marL="0" indent="0">
              <a:spcBef>
                <a:spcPts val="0"/>
              </a:spcBef>
              <a:spcAft>
                <a:spcPts val="300"/>
              </a:spcAft>
              <a:buFont typeface="Arial" pitchFamily="34" charset="0"/>
              <a:buNone/>
              <a:defRPr/>
            </a:pPr>
            <a:r>
              <a:rPr lang="en-CA" sz="1050"/>
              <a:t>Lipton RB, Fanning KM, Serrano D </a:t>
            </a:r>
            <a:r>
              <a:rPr lang="en-CA" sz="1050" i="1"/>
              <a:t>et al. </a:t>
            </a:r>
            <a:r>
              <a:rPr lang="en-CA" sz="1050"/>
              <a:t>Ineffective acute treatment of episodic migraine is associated with new-onset chronic migraine. </a:t>
            </a:r>
            <a:r>
              <a:rPr lang="en-CA" sz="1050" i="1"/>
              <a:t>Neurology</a:t>
            </a:r>
            <a:r>
              <a:rPr lang="en-CA" sz="1050"/>
              <a:t>. 2015;84:688-95.</a:t>
            </a:r>
          </a:p>
          <a:p>
            <a:pPr marL="0" indent="0">
              <a:spcBef>
                <a:spcPts val="0"/>
              </a:spcBef>
              <a:spcAft>
                <a:spcPts val="300"/>
              </a:spcAft>
              <a:buFont typeface="Arial" pitchFamily="34" charset="0"/>
              <a:buNone/>
              <a:defRPr/>
            </a:pPr>
            <a:r>
              <a:rPr lang="en-CA" sz="1050"/>
              <a:t>Lipton RB, </a:t>
            </a:r>
            <a:r>
              <a:rPr lang="en-CA" sz="1050" err="1"/>
              <a:t>Kolodner</a:t>
            </a:r>
            <a:r>
              <a:rPr lang="en-CA" sz="1050"/>
              <a:t> K, </a:t>
            </a:r>
            <a:r>
              <a:rPr lang="en-CA" sz="1050" err="1"/>
              <a:t>Bigal</a:t>
            </a:r>
            <a:r>
              <a:rPr lang="en-CA" sz="1050"/>
              <a:t> ME </a:t>
            </a:r>
            <a:r>
              <a:rPr lang="en-CA" sz="1050" i="1"/>
              <a:t>et al</a:t>
            </a:r>
            <a:r>
              <a:rPr lang="en-CA" sz="1050"/>
              <a:t>. Validity and reliability of the Migraine-Treatment Optimization Questionnaire. </a:t>
            </a:r>
            <a:r>
              <a:rPr lang="en-CA" sz="1050" i="1" err="1"/>
              <a:t>Cephalalgia</a:t>
            </a:r>
            <a:r>
              <a:rPr lang="en-CA" sz="1050"/>
              <a:t>. 2009;29(7):751-9.</a:t>
            </a:r>
          </a:p>
          <a:p>
            <a:pPr marL="0" indent="0">
              <a:spcBef>
                <a:spcPts val="0"/>
              </a:spcBef>
              <a:spcAft>
                <a:spcPts val="300"/>
              </a:spcAft>
              <a:buFont typeface="Arial" pitchFamily="34" charset="0"/>
              <a:buNone/>
              <a:defRPr/>
            </a:pPr>
            <a:r>
              <a:rPr lang="en-CA" sz="1050"/>
              <a:t>Lipton RB, Stewart WF, Diamond S </a:t>
            </a:r>
            <a:r>
              <a:rPr lang="en-CA" sz="1050" i="1"/>
              <a:t>et al. </a:t>
            </a:r>
            <a:r>
              <a:rPr lang="en-CA" sz="1050"/>
              <a:t>Prevalence and burden of migraine in the United States: data from the American Migraine Study II. </a:t>
            </a:r>
            <a:r>
              <a:rPr lang="en-CA" sz="1050" i="1"/>
              <a:t>Headache</a:t>
            </a:r>
            <a:r>
              <a:rPr lang="en-CA" sz="1050"/>
              <a:t>. 2001;41(7):646-57.</a:t>
            </a:r>
          </a:p>
          <a:p>
            <a:pPr marL="0" indent="0">
              <a:spcBef>
                <a:spcPts val="0"/>
              </a:spcBef>
              <a:spcAft>
                <a:spcPts val="300"/>
              </a:spcAft>
              <a:buFont typeface="Arial" pitchFamily="34" charset="0"/>
              <a:buNone/>
              <a:defRPr/>
            </a:pPr>
            <a:r>
              <a:rPr lang="en-CA" sz="1050"/>
              <a:t>Lipton RB, Stewart WF, Stone AM </a:t>
            </a:r>
            <a:r>
              <a:rPr lang="en-CA" sz="1050" i="1"/>
              <a:t>et al. </a:t>
            </a:r>
            <a:r>
              <a:rPr lang="en-CA" sz="1050"/>
              <a:t>Stratified care vs step care strategies for migraine: the Disability in Strategies of Care (DISC) Study: A randomized trial. </a:t>
            </a:r>
            <a:r>
              <a:rPr lang="en-CA" sz="1050" i="1"/>
              <a:t>JAMA</a:t>
            </a:r>
            <a:r>
              <a:rPr lang="en-CA" sz="1050"/>
              <a:t>. 2000;284(20):2599-605.</a:t>
            </a:r>
          </a:p>
          <a:p>
            <a:pPr marL="0" indent="0">
              <a:spcBef>
                <a:spcPts val="0"/>
              </a:spcBef>
              <a:spcAft>
                <a:spcPts val="300"/>
              </a:spcAft>
              <a:buFont typeface="Arial" pitchFamily="34" charset="0"/>
              <a:buNone/>
              <a:defRPr/>
            </a:pPr>
            <a:r>
              <a:rPr lang="en-CA" sz="1050"/>
              <a:t>Lipton RB, Stewart WF. Migraine in the United States: a review of epidemiology and health care use. </a:t>
            </a:r>
            <a:r>
              <a:rPr lang="en-CA" sz="1050" i="1"/>
              <a:t>Neurology</a:t>
            </a:r>
            <a:r>
              <a:rPr lang="en-CA" sz="1050"/>
              <a:t>. 1993;43 (</a:t>
            </a:r>
            <a:r>
              <a:rPr lang="en-CA" sz="1050" err="1"/>
              <a:t>suppl</a:t>
            </a:r>
            <a:r>
              <a:rPr lang="en-CA" sz="1050"/>
              <a:t> 3):S6-S10.</a:t>
            </a:r>
          </a:p>
          <a:p>
            <a:pPr marL="0" indent="0">
              <a:spcBef>
                <a:spcPts val="0"/>
              </a:spcBef>
              <a:spcAft>
                <a:spcPts val="300"/>
              </a:spcAft>
              <a:buFont typeface="Arial" pitchFamily="34" charset="0"/>
              <a:buNone/>
              <a:defRPr/>
            </a:pPr>
            <a:r>
              <a:rPr lang="en-CA" sz="1050"/>
              <a:t>MacGregor A. Management of migraine during pregnancy. </a:t>
            </a:r>
            <a:r>
              <a:rPr lang="en-CA" sz="1050" i="1"/>
              <a:t>Progress </a:t>
            </a:r>
            <a:r>
              <a:rPr lang="en-CA" sz="1050" i="1" err="1"/>
              <a:t>Neurol</a:t>
            </a:r>
            <a:r>
              <a:rPr lang="en-CA" sz="1050" i="1"/>
              <a:t> Psychiatry. </a:t>
            </a:r>
            <a:r>
              <a:rPr lang="en-CA" sz="1050"/>
              <a:t>2009;13:21-24.</a:t>
            </a:r>
          </a:p>
          <a:p>
            <a:pPr marL="0" indent="0">
              <a:spcBef>
                <a:spcPts val="0"/>
              </a:spcBef>
              <a:spcAft>
                <a:spcPts val="300"/>
              </a:spcAft>
              <a:buFont typeface="Arial" pitchFamily="34" charset="0"/>
              <a:buNone/>
              <a:defRPr/>
            </a:pPr>
            <a:r>
              <a:rPr lang="en-CA" sz="1050" err="1"/>
              <a:t>Maizels</a:t>
            </a:r>
            <a:r>
              <a:rPr lang="en-CA" sz="1050"/>
              <a:t> M, </a:t>
            </a:r>
            <a:r>
              <a:rPr lang="en-CA" sz="1050" err="1"/>
              <a:t>Burchette</a:t>
            </a:r>
            <a:r>
              <a:rPr lang="en-CA" sz="1050"/>
              <a:t> R. Rapid and sensitive paradigm for screening patients with headache in primary care settings. </a:t>
            </a:r>
            <a:r>
              <a:rPr lang="en-CA" sz="1050" i="1"/>
              <a:t>Headache</a:t>
            </a:r>
            <a:r>
              <a:rPr lang="en-CA" sz="1050"/>
              <a:t>. 2003;43(5):441-50.</a:t>
            </a:r>
          </a:p>
          <a:p>
            <a:pPr marL="0" indent="0">
              <a:spcBef>
                <a:spcPts val="0"/>
              </a:spcBef>
              <a:spcAft>
                <a:spcPts val="300"/>
              </a:spcAft>
              <a:buFont typeface="Arial" pitchFamily="34" charset="0"/>
              <a:buNone/>
              <a:defRPr/>
            </a:pPr>
            <a:r>
              <a:rPr lang="en-CA" sz="1050" err="1"/>
              <a:t>Marmura</a:t>
            </a:r>
            <a:r>
              <a:rPr lang="en-CA" sz="1050"/>
              <a:t> MJ, Silberstein SD, Schwedt TJ. The acute treatment of migraine in adults: the American Headache Society evidence assessment of migraine pharmacotherapies. </a:t>
            </a:r>
            <a:r>
              <a:rPr lang="en-CA" sz="1050" i="1"/>
              <a:t>Headache</a:t>
            </a:r>
            <a:r>
              <a:rPr lang="en-CA" sz="1050"/>
              <a:t>. 2015;55(1):3-20.</a:t>
            </a:r>
          </a:p>
          <a:p>
            <a:pPr marL="0" indent="0">
              <a:spcBef>
                <a:spcPts val="0"/>
              </a:spcBef>
              <a:spcAft>
                <a:spcPts val="300"/>
              </a:spcAft>
              <a:buFont typeface="Arial" pitchFamily="34" charset="0"/>
              <a:buNone/>
              <a:defRPr/>
            </a:pPr>
            <a:endParaRPr lang="en-CA" sz="1050"/>
          </a:p>
        </p:txBody>
      </p:sp>
    </p:spTree>
    <p:extLst>
      <p:ext uri="{BB962C8B-B14F-4D97-AF65-F5344CB8AC3E}">
        <p14:creationId xmlns:p14="http://schemas.microsoft.com/office/powerpoint/2010/main" val="12281127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altLang="en-US" smtClean="0"/>
              <a:t>References</a:t>
            </a:r>
          </a:p>
        </p:txBody>
      </p:sp>
      <p:sp>
        <p:nvSpPr>
          <p:cNvPr id="3"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smtClean="0"/>
              <a:t>Matchar </a:t>
            </a:r>
            <a:r>
              <a:rPr lang="en-CA" sz="1050"/>
              <a:t>DB, Young WB, Rosenberg JH </a:t>
            </a:r>
            <a:r>
              <a:rPr lang="en-CA" sz="1050" i="1"/>
              <a:t>et al.</a:t>
            </a:r>
            <a:r>
              <a:rPr lang="en-CA" sz="1050"/>
              <a:t> Evidence-based guidelines for migraine headache in the primary care setting: pharmacological management of acute attacks. U.S. Headache Consortium. Available at: http://tools.aan.com/professionals/practice/pdfs/gl0087.pdf. Accessed 27 November, 2014.</a:t>
            </a:r>
          </a:p>
          <a:p>
            <a:pPr marL="0" indent="0">
              <a:spcBef>
                <a:spcPts val="0"/>
              </a:spcBef>
              <a:spcAft>
                <a:spcPts val="300"/>
              </a:spcAft>
              <a:buFont typeface="Arial" pitchFamily="34" charset="0"/>
              <a:buNone/>
              <a:defRPr/>
            </a:pPr>
            <a:r>
              <a:rPr lang="en-CA" sz="1050"/>
              <a:t>Mathew NT, Rapoport A, Saper J </a:t>
            </a:r>
            <a:r>
              <a:rPr lang="en-CA" sz="1050" i="1"/>
              <a:t>et al. </a:t>
            </a:r>
            <a:r>
              <a:rPr lang="en-CA" sz="1050"/>
              <a:t>Efficacy of gabapentin in migraine prophylaxis. </a:t>
            </a:r>
            <a:r>
              <a:rPr lang="en-CA" sz="1050" i="1"/>
              <a:t>Headache</a:t>
            </a:r>
            <a:r>
              <a:rPr lang="en-CA" sz="1050"/>
              <a:t>. 2001 Feb;41(2):119-28.</a:t>
            </a:r>
          </a:p>
          <a:p>
            <a:pPr marL="0" indent="0">
              <a:spcBef>
                <a:spcPts val="0"/>
              </a:spcBef>
              <a:spcAft>
                <a:spcPts val="300"/>
              </a:spcAft>
              <a:buFont typeface="Arial" pitchFamily="34" charset="0"/>
              <a:buNone/>
              <a:defRPr/>
            </a:pPr>
            <a:r>
              <a:rPr lang="en-CA" sz="1050"/>
              <a:t>Mauskop A. Nonmedication, alternative, and complementary treatments for migraine. </a:t>
            </a:r>
            <a:r>
              <a:rPr lang="en-CA" sz="1050" i="1"/>
              <a:t>Continuum (Minneap Minn). </a:t>
            </a:r>
            <a:r>
              <a:rPr lang="en-CA" sz="1050"/>
              <a:t>2012;18(4):796-806.</a:t>
            </a:r>
          </a:p>
          <a:p>
            <a:pPr marL="0" indent="0">
              <a:spcBef>
                <a:spcPts val="0"/>
              </a:spcBef>
              <a:spcAft>
                <a:spcPts val="300"/>
              </a:spcAft>
              <a:buFont typeface="Arial" pitchFamily="34" charset="0"/>
              <a:buNone/>
              <a:defRPr/>
            </a:pPr>
            <a:r>
              <a:rPr lang="en-CA" sz="1050" err="1"/>
              <a:t>Mullally</a:t>
            </a:r>
            <a:r>
              <a:rPr lang="en-CA" sz="1050"/>
              <a:t> WJ, Hall K, Goldstein R. Efficacy of biofeedback in the treatment of migraine and tension type headaches. </a:t>
            </a:r>
            <a:r>
              <a:rPr lang="en-CA" sz="1050" i="1"/>
              <a:t>Pain Physician. </a:t>
            </a:r>
            <a:r>
              <a:rPr lang="en-CA" sz="1050"/>
              <a:t>2009;12:1005-11.</a:t>
            </a:r>
          </a:p>
          <a:p>
            <a:pPr marL="0" indent="0">
              <a:spcBef>
                <a:spcPts val="0"/>
              </a:spcBef>
              <a:spcAft>
                <a:spcPts val="300"/>
              </a:spcAft>
              <a:buFont typeface="Arial" pitchFamily="34" charset="0"/>
              <a:buNone/>
              <a:defRPr/>
            </a:pPr>
            <a:r>
              <a:rPr lang="en-CA" sz="1050"/>
              <a:t>National Institute for Health and Care Excellence . Diagnosis and management of headache in young people and adults. CG150. London: NICE; 2012. Available at: https://www.nice.org.uk/guidance/cg150/resources/guidance-headaches-pdf. Accessed 20 May, 2015.</a:t>
            </a:r>
          </a:p>
          <a:p>
            <a:pPr marL="0" indent="0">
              <a:spcBef>
                <a:spcPts val="0"/>
              </a:spcBef>
              <a:spcAft>
                <a:spcPts val="300"/>
              </a:spcAft>
              <a:buFont typeface="Arial" pitchFamily="34" charset="0"/>
              <a:buNone/>
              <a:defRPr/>
            </a:pPr>
            <a:r>
              <a:rPr lang="en-CA" sz="1050"/>
              <a:t>Olesen J, Friberg L, Olsen </a:t>
            </a:r>
            <a:r>
              <a:rPr lang="en-CA" sz="1050" smtClean="0"/>
              <a:t>TS </a:t>
            </a:r>
            <a:r>
              <a:rPr lang="en-CA" sz="1050" i="1"/>
              <a:t>et al.</a:t>
            </a:r>
            <a:r>
              <a:rPr lang="en-CA" sz="1050"/>
              <a:t> Timing and topography of cerebral blood flow, aura, and headache during migraine attacks. </a:t>
            </a:r>
            <a:r>
              <a:rPr lang="en-CA" sz="1050" i="1"/>
              <a:t>Ann Neurol. </a:t>
            </a:r>
            <a:r>
              <a:rPr lang="en-CA" sz="1050"/>
              <a:t>1990;28(6):791-8.</a:t>
            </a:r>
          </a:p>
          <a:p>
            <a:pPr marL="0" indent="0">
              <a:spcBef>
                <a:spcPts val="0"/>
              </a:spcBef>
              <a:spcAft>
                <a:spcPts val="300"/>
              </a:spcAft>
              <a:buFont typeface="Arial" pitchFamily="34" charset="0"/>
              <a:buNone/>
              <a:defRPr/>
            </a:pPr>
            <a:r>
              <a:rPr lang="en-CA" sz="1050"/>
              <a:t>Parsekyan D. Migraine prophylaxis in adult patients. </a:t>
            </a:r>
            <a:r>
              <a:rPr lang="en-CA" sz="1050" i="1"/>
              <a:t>West J Med.</a:t>
            </a:r>
            <a:r>
              <a:rPr lang="en-CA" sz="1050"/>
              <a:t> 2000;173:341-45.</a:t>
            </a:r>
          </a:p>
          <a:p>
            <a:pPr marL="0" indent="0">
              <a:spcBef>
                <a:spcPts val="0"/>
              </a:spcBef>
              <a:spcAft>
                <a:spcPts val="300"/>
              </a:spcAft>
              <a:buFont typeface="Arial" pitchFamily="34" charset="0"/>
              <a:buNone/>
              <a:defRPr/>
            </a:pPr>
            <a:r>
              <a:rPr lang="en-CA" sz="1050" err="1"/>
              <a:t>Pietrobon</a:t>
            </a:r>
            <a:r>
              <a:rPr lang="en-CA" sz="1050"/>
              <a:t> D, </a:t>
            </a:r>
            <a:r>
              <a:rPr lang="en-CA" sz="1050" err="1"/>
              <a:t>Striessnig</a:t>
            </a:r>
            <a:r>
              <a:rPr lang="en-CA" sz="1050"/>
              <a:t> J. Neurobiology of migraine. </a:t>
            </a:r>
            <a:r>
              <a:rPr lang="en-CA" sz="1050" i="1"/>
              <a:t>Nat Rev Neurosci. </a:t>
            </a:r>
            <a:r>
              <a:rPr lang="en-CA" sz="1050"/>
              <a:t>2003;4:386-98.</a:t>
            </a:r>
          </a:p>
          <a:p>
            <a:pPr marL="0" indent="0">
              <a:spcBef>
                <a:spcPts val="0"/>
              </a:spcBef>
              <a:spcAft>
                <a:spcPts val="300"/>
              </a:spcAft>
              <a:buFont typeface="Arial" pitchFamily="34" charset="0"/>
              <a:buNone/>
              <a:defRPr/>
            </a:pPr>
            <a:r>
              <a:rPr lang="en-CA" sz="1050"/>
              <a:t>Pistoia F, Sacco S, </a:t>
            </a:r>
            <a:r>
              <a:rPr lang="en-CA" sz="1050" err="1"/>
              <a:t>Carolei</a:t>
            </a:r>
            <a:r>
              <a:rPr lang="en-CA" sz="1050"/>
              <a:t> A. Behavioral therapy for chronic migraine. </a:t>
            </a:r>
            <a:r>
              <a:rPr lang="en-CA" sz="1050" i="1"/>
              <a:t>Curr Pain Headache Rep</a:t>
            </a:r>
            <a:r>
              <a:rPr lang="en-CA" sz="1050"/>
              <a:t>. 2013;17:304.</a:t>
            </a:r>
          </a:p>
          <a:p>
            <a:pPr marL="0" indent="0">
              <a:spcBef>
                <a:spcPts val="0"/>
              </a:spcBef>
              <a:spcAft>
                <a:spcPts val="300"/>
              </a:spcAft>
              <a:buFont typeface="Arial" pitchFamily="34" charset="0"/>
              <a:buNone/>
              <a:defRPr/>
            </a:pPr>
            <a:r>
              <a:rPr lang="en-CA" sz="1050"/>
              <a:t>Pringsheim T, Davenport W, Mackie G </a:t>
            </a:r>
            <a:r>
              <a:rPr lang="en-CA" sz="1050" i="1"/>
              <a:t>et al. </a:t>
            </a:r>
            <a:r>
              <a:rPr lang="en-CA" sz="1050"/>
              <a:t>Canadian Headache Society guideline for migraine prophylaxis. </a:t>
            </a:r>
            <a:r>
              <a:rPr lang="en-CA" sz="1050" i="1"/>
              <a:t>Can J Neurol Sci. </a:t>
            </a:r>
            <a:r>
              <a:rPr lang="en-CA" sz="1050"/>
              <a:t>2012;39(2 Suppl 2):S1-59.</a:t>
            </a:r>
          </a:p>
          <a:p>
            <a:pPr marL="0" indent="0">
              <a:spcBef>
                <a:spcPts val="0"/>
              </a:spcBef>
              <a:spcAft>
                <a:spcPts val="300"/>
              </a:spcAft>
              <a:buFont typeface="Arial" pitchFamily="34" charset="0"/>
              <a:buNone/>
              <a:defRPr/>
            </a:pPr>
            <a:r>
              <a:rPr lang="en-CA" sz="1050"/>
              <a:t>Reed ML, Fanning KM, Serrano D </a:t>
            </a:r>
            <a:r>
              <a:rPr lang="en-CA" sz="1050" i="1"/>
              <a:t>et al. </a:t>
            </a:r>
            <a:r>
              <a:rPr lang="en-CA" sz="1050"/>
              <a:t>Persistent frequent nausea is associated with progression to chronic migraine: AMPP study results. </a:t>
            </a:r>
            <a:r>
              <a:rPr lang="en-CA" sz="1050" i="1"/>
              <a:t>Headache</a:t>
            </a:r>
            <a:r>
              <a:rPr lang="en-CA" sz="1050"/>
              <a:t>. 2015;55:76-87.</a:t>
            </a:r>
          </a:p>
          <a:p>
            <a:pPr marL="0" indent="0">
              <a:spcBef>
                <a:spcPts val="0"/>
              </a:spcBef>
              <a:spcAft>
                <a:spcPts val="300"/>
              </a:spcAft>
              <a:buFont typeface="Arial" pitchFamily="34" charset="0"/>
              <a:buNone/>
              <a:defRPr/>
            </a:pPr>
            <a:r>
              <a:rPr lang="en-CA" sz="1050"/>
              <a:t>Sacco S, Ricci S, </a:t>
            </a:r>
            <a:r>
              <a:rPr lang="en-CA" sz="1050" err="1"/>
              <a:t>Degan</a:t>
            </a:r>
            <a:r>
              <a:rPr lang="en-CA" sz="1050"/>
              <a:t> D, </a:t>
            </a:r>
            <a:r>
              <a:rPr lang="en-CA" sz="1050" err="1"/>
              <a:t>Carolei</a:t>
            </a:r>
            <a:r>
              <a:rPr lang="en-CA" sz="1050"/>
              <a:t> A. Migraine in women: the role of hormones and their impact on vascular diseases. J Headache Pain. 2012;13: 177-89.</a:t>
            </a:r>
          </a:p>
          <a:p>
            <a:pPr marL="0" indent="0">
              <a:spcBef>
                <a:spcPts val="0"/>
              </a:spcBef>
              <a:spcAft>
                <a:spcPts val="300"/>
              </a:spcAft>
              <a:buFont typeface="Arial" pitchFamily="34" charset="0"/>
              <a:buNone/>
              <a:defRPr/>
            </a:pPr>
            <a:r>
              <a:rPr lang="en-CA" sz="1050"/>
              <a:t>Schwedt TJ. Chronic migraine. </a:t>
            </a:r>
            <a:r>
              <a:rPr lang="en-CA" sz="1050" i="1"/>
              <a:t>BMJ</a:t>
            </a:r>
            <a:r>
              <a:rPr lang="en-CA" sz="1050"/>
              <a:t>. 2014;348:g1416. </a:t>
            </a:r>
          </a:p>
          <a:p>
            <a:pPr marL="0" indent="0">
              <a:spcBef>
                <a:spcPts val="0"/>
              </a:spcBef>
              <a:spcAft>
                <a:spcPts val="300"/>
              </a:spcAft>
              <a:buFont typeface="Arial" pitchFamily="34" charset="0"/>
              <a:buNone/>
              <a:defRPr/>
            </a:pPr>
            <a:r>
              <a:rPr lang="en-CA" sz="1050"/>
              <a:t>Silberstein SD, Holland S, Freitag F </a:t>
            </a:r>
            <a:r>
              <a:rPr lang="en-CA" sz="1050" i="1"/>
              <a:t>et al. </a:t>
            </a:r>
            <a:r>
              <a:rPr lang="en-CA" sz="1050"/>
              <a:t>Evidence-based guideline update: pharmacologic treatment for episodic migraine prevention in adults: report of the Quality Standards Subcommittee of the American Academy of Neurology and the American Headache Society. </a:t>
            </a:r>
            <a:r>
              <a:rPr lang="en-CA" sz="1050" i="1"/>
              <a:t>Neurology</a:t>
            </a:r>
            <a:r>
              <a:rPr lang="en-CA" sz="1050"/>
              <a:t>. 2012;78:1337-45. </a:t>
            </a:r>
          </a:p>
          <a:p>
            <a:pPr marL="0" indent="0">
              <a:spcBef>
                <a:spcPts val="0"/>
              </a:spcBef>
              <a:spcAft>
                <a:spcPts val="300"/>
              </a:spcAft>
              <a:buFont typeface="Arial" pitchFamily="34" charset="0"/>
              <a:buNone/>
              <a:defRPr/>
            </a:pPr>
            <a:r>
              <a:rPr lang="en-CA" sz="1050"/>
              <a:t>Silberstein SD, Lipton RB, Goadsby PJ. Headache in Clinical Practice. 2nd ed. London, England: Martin Dunitz; 2002.</a:t>
            </a:r>
          </a:p>
          <a:p>
            <a:pPr marL="0" indent="0">
              <a:spcBef>
                <a:spcPts val="0"/>
              </a:spcBef>
              <a:spcAft>
                <a:spcPts val="300"/>
              </a:spcAft>
              <a:buFont typeface="Arial" pitchFamily="34" charset="0"/>
              <a:buNone/>
              <a:defRPr/>
            </a:pPr>
            <a:r>
              <a:rPr lang="en-CA" sz="1050"/>
              <a:t>Silberstein SD, Newman LC, Marmura MJ </a:t>
            </a:r>
            <a:r>
              <a:rPr lang="en-CA" sz="1050" i="1"/>
              <a:t>et al. </a:t>
            </a:r>
            <a:r>
              <a:rPr lang="en-CA" sz="1050"/>
              <a:t>Efficacy endpoints in migraine clinical trials: the importance of assessing freedom from pain. </a:t>
            </a:r>
            <a:r>
              <a:rPr lang="en-CA" sz="1050" i="1"/>
              <a:t>Curr Med Res Opin.</a:t>
            </a:r>
            <a:r>
              <a:rPr lang="en-CA" sz="1050"/>
              <a:t> 2013;29(7):861-7. </a:t>
            </a:r>
          </a:p>
          <a:p>
            <a:pPr marL="0" indent="0">
              <a:spcBef>
                <a:spcPts val="0"/>
              </a:spcBef>
              <a:spcAft>
                <a:spcPts val="300"/>
              </a:spcAft>
              <a:buFont typeface="Arial" pitchFamily="34" charset="0"/>
              <a:buNone/>
              <a:defRPr/>
            </a:pPr>
            <a:r>
              <a:rPr lang="en-CA" sz="1050"/>
              <a:t>Silberstein SD. An update on migraine treatment. </a:t>
            </a:r>
            <a:r>
              <a:rPr lang="en-CA" sz="1050" i="1"/>
              <a:t>Adv Stud Med. </a:t>
            </a:r>
            <a:r>
              <a:rPr lang="en-CA" sz="1050"/>
              <a:t>2005;5(6E):S666-S675.</a:t>
            </a:r>
          </a:p>
          <a:p>
            <a:pPr marL="0" indent="0">
              <a:spcBef>
                <a:spcPts val="0"/>
              </a:spcBef>
              <a:spcAft>
                <a:spcPts val="300"/>
              </a:spcAft>
              <a:buFont typeface="Arial" pitchFamily="34" charset="0"/>
              <a:buNone/>
              <a:defRPr/>
            </a:pPr>
            <a:r>
              <a:rPr lang="en-CA" sz="1050"/>
              <a:t>Steiner TJ, Stovner LJ, Birbeck GL. Migraine: the seventh disabler. </a:t>
            </a:r>
            <a:r>
              <a:rPr lang="en-CA" sz="1050" i="1"/>
              <a:t>J Headache Pain. </a:t>
            </a:r>
            <a:r>
              <a:rPr lang="en-CA" sz="1050"/>
              <a:t>2013;14(1):1</a:t>
            </a:r>
            <a:r>
              <a:rPr lang="en-CA" sz="1050" smtClean="0"/>
              <a:t>.</a:t>
            </a:r>
            <a:endParaRPr lang="en-CA" sz="1050"/>
          </a:p>
        </p:txBody>
      </p:sp>
    </p:spTree>
    <p:extLst>
      <p:ext uri="{BB962C8B-B14F-4D97-AF65-F5344CB8AC3E}">
        <p14:creationId xmlns:p14="http://schemas.microsoft.com/office/powerpoint/2010/main" val="9129188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altLang="en-US" smtClean="0"/>
              <a:t>References</a:t>
            </a:r>
          </a:p>
        </p:txBody>
      </p:sp>
      <p:sp>
        <p:nvSpPr>
          <p:cNvPr id="3"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smtClean="0"/>
              <a:t>Stewart </a:t>
            </a:r>
            <a:r>
              <a:rPr lang="en-CA" sz="1050"/>
              <a:t>WF, Linet MS, Celantano </a:t>
            </a:r>
            <a:r>
              <a:rPr lang="en-CA" sz="1050" smtClean="0"/>
              <a:t>DD </a:t>
            </a:r>
            <a:r>
              <a:rPr lang="en-CA" sz="1050" i="1"/>
              <a:t>et al.</a:t>
            </a:r>
            <a:r>
              <a:rPr lang="en-CA" sz="1050"/>
              <a:t> Age- and sex-specific incidence rates of migraine with and without visual aura. </a:t>
            </a:r>
            <a:r>
              <a:rPr lang="en-CA" sz="1050" i="1"/>
              <a:t>Am J Epidemiology. </a:t>
            </a:r>
            <a:r>
              <a:rPr lang="en-CA" sz="1050"/>
              <a:t>1991;134:1111-20.</a:t>
            </a:r>
          </a:p>
          <a:p>
            <a:pPr marL="0" indent="0">
              <a:spcBef>
                <a:spcPts val="0"/>
              </a:spcBef>
              <a:spcAft>
                <a:spcPts val="300"/>
              </a:spcAft>
              <a:buFont typeface="Arial" pitchFamily="34" charset="0"/>
              <a:buNone/>
              <a:defRPr/>
            </a:pPr>
            <a:r>
              <a:rPr lang="en-CA" sz="1050"/>
              <a:t>Stewart WF, Lipton RB, Dowson AJ, Sawyer J. Development and testing of the Migraine Disability Assessment (MIDAS) Questionnaire to assess headache-related disability. </a:t>
            </a:r>
            <a:r>
              <a:rPr lang="en-CA" sz="1050" i="1"/>
              <a:t>Neurology</a:t>
            </a:r>
            <a:r>
              <a:rPr lang="en-CA" sz="1050"/>
              <a:t>. 2001;56(6 Suppl 1):S20-8.</a:t>
            </a:r>
          </a:p>
          <a:p>
            <a:pPr marL="0" indent="0">
              <a:spcBef>
                <a:spcPts val="0"/>
              </a:spcBef>
              <a:spcAft>
                <a:spcPts val="300"/>
              </a:spcAft>
              <a:buFont typeface="Arial" pitchFamily="34" charset="0"/>
              <a:buNone/>
              <a:defRPr/>
            </a:pPr>
            <a:r>
              <a:rPr lang="en-CA" sz="1050"/>
              <a:t>Stokes M, Becker WJ, Lipton RB </a:t>
            </a:r>
            <a:r>
              <a:rPr lang="en-CA" sz="1050" i="1"/>
              <a:t>et al. </a:t>
            </a:r>
            <a:r>
              <a:rPr lang="en-CA" sz="1050"/>
              <a:t>Cost of health care among patients with chronic and episodic migraine in Canada and the USA: results from the International Burden of Migraine Study (IBMS). </a:t>
            </a:r>
            <a:r>
              <a:rPr lang="en-CA" sz="1050" i="1"/>
              <a:t>Headache</a:t>
            </a:r>
            <a:r>
              <a:rPr lang="en-CA" sz="1050"/>
              <a:t>. 2011;51(7):1058-77. </a:t>
            </a:r>
          </a:p>
          <a:p>
            <a:pPr marL="0" indent="0">
              <a:spcBef>
                <a:spcPts val="0"/>
              </a:spcBef>
              <a:spcAft>
                <a:spcPts val="300"/>
              </a:spcAft>
              <a:buFont typeface="Arial" pitchFamily="34" charset="0"/>
              <a:buNone/>
              <a:defRPr/>
            </a:pPr>
            <a:r>
              <a:rPr lang="en-CA" sz="1050"/>
              <a:t>Tepper SJ, Tepper DE. Diagnosis of Migraine and Tension-type Headache. In: Tepper SJ, Tepper DE, eds. The Cleveland Clinic Manual of Headache Therapy. 2nd Edition. NY: Springer, 2014.Headache Classification Committee of the International Headache Society (IHS).</a:t>
            </a:r>
          </a:p>
          <a:p>
            <a:pPr marL="0" indent="0">
              <a:spcBef>
                <a:spcPts val="0"/>
              </a:spcBef>
              <a:spcAft>
                <a:spcPts val="300"/>
              </a:spcAft>
              <a:buFont typeface="Arial" pitchFamily="34" charset="0"/>
              <a:buNone/>
              <a:defRPr/>
            </a:pPr>
            <a:r>
              <a:rPr lang="en-CA" sz="1050" err="1"/>
              <a:t>Tietjen</a:t>
            </a:r>
            <a:r>
              <a:rPr lang="en-CA" sz="1050"/>
              <a:t> GE, Brandes JL, </a:t>
            </a:r>
            <a:r>
              <a:rPr lang="en-CA" sz="1050" err="1"/>
              <a:t>Peterlin</a:t>
            </a:r>
            <a:r>
              <a:rPr lang="en-CA" sz="1050"/>
              <a:t> BL </a:t>
            </a:r>
            <a:r>
              <a:rPr lang="en-CA" sz="1050" i="1"/>
              <a:t>et al. </a:t>
            </a:r>
            <a:r>
              <a:rPr lang="en-CA" sz="1050"/>
              <a:t>Childhood maltreatment and migraine (part I). Prevalence and adult </a:t>
            </a:r>
            <a:r>
              <a:rPr lang="en-CA" sz="1050" err="1"/>
              <a:t>revictimization</a:t>
            </a:r>
            <a:r>
              <a:rPr lang="en-CA" sz="1050"/>
              <a:t>: a multicenter headache clinic survey. </a:t>
            </a:r>
            <a:r>
              <a:rPr lang="en-CA" sz="1050" i="1"/>
              <a:t>Headache</a:t>
            </a:r>
            <a:r>
              <a:rPr lang="en-CA" sz="1050"/>
              <a:t>. 2010;50:20-31.</a:t>
            </a:r>
          </a:p>
          <a:p>
            <a:pPr marL="0" indent="0">
              <a:spcBef>
                <a:spcPts val="0"/>
              </a:spcBef>
              <a:spcAft>
                <a:spcPts val="300"/>
              </a:spcAft>
              <a:buFont typeface="Arial" pitchFamily="34" charset="0"/>
              <a:buNone/>
              <a:defRPr/>
            </a:pPr>
            <a:r>
              <a:rPr lang="en-CA" sz="1050" err="1"/>
              <a:t>Tietjen</a:t>
            </a:r>
            <a:r>
              <a:rPr lang="en-CA" sz="1050"/>
              <a:t> GE, Brandes JL, </a:t>
            </a:r>
            <a:r>
              <a:rPr lang="en-CA" sz="1050" err="1"/>
              <a:t>Peterlin</a:t>
            </a:r>
            <a:r>
              <a:rPr lang="en-CA" sz="1050"/>
              <a:t> BL </a:t>
            </a:r>
            <a:r>
              <a:rPr lang="en-CA" sz="1050" i="1"/>
              <a:t>et al. </a:t>
            </a:r>
            <a:r>
              <a:rPr lang="en-CA" sz="1050"/>
              <a:t>Childhood maltreatment and migraine (part II). Emotional abuse as a risk factor for headache chronification. </a:t>
            </a:r>
            <a:r>
              <a:rPr lang="en-CA" sz="1050" i="1"/>
              <a:t>Headache</a:t>
            </a:r>
            <a:r>
              <a:rPr lang="en-CA" sz="1050"/>
              <a:t>. 2010;50:32-41.</a:t>
            </a:r>
          </a:p>
          <a:p>
            <a:pPr marL="0" indent="0">
              <a:spcBef>
                <a:spcPts val="0"/>
              </a:spcBef>
              <a:spcAft>
                <a:spcPts val="300"/>
              </a:spcAft>
              <a:buFont typeface="Arial" pitchFamily="34" charset="0"/>
              <a:buNone/>
              <a:defRPr/>
            </a:pPr>
            <a:r>
              <a:rPr lang="en-CA" sz="1050"/>
              <a:t>Winner P. Pediatric and Adolescent Migraine. Available at: http://www.americanheadachesociety.org/assets/1/7/Paul_Winner_-_pediatric_and_Adolescent_Migraine.pdf. Accessed March 31, 2015.</a:t>
            </a:r>
          </a:p>
          <a:p>
            <a:pPr marL="0" indent="0">
              <a:spcBef>
                <a:spcPts val="0"/>
              </a:spcBef>
              <a:spcAft>
                <a:spcPts val="300"/>
              </a:spcAft>
              <a:buFont typeface="Arial" pitchFamily="34" charset="0"/>
              <a:buNone/>
              <a:defRPr/>
            </a:pPr>
            <a:r>
              <a:rPr lang="en-CA" sz="1050"/>
              <a:t>Woods RP, Iacoboni M, Mazziotta JC. Brief report: bilateral spreading cerebral hypoperfusion during spontaneous migraine headache. </a:t>
            </a:r>
            <a:r>
              <a:rPr lang="en-CA" sz="1050" i="1"/>
              <a:t>N Engl J Med. </a:t>
            </a:r>
            <a:r>
              <a:rPr lang="en-CA" sz="1050"/>
              <a:t>1994;331(25):1689-92.</a:t>
            </a:r>
          </a:p>
          <a:p>
            <a:pPr marL="0" indent="0">
              <a:spcBef>
                <a:spcPts val="0"/>
              </a:spcBef>
              <a:spcAft>
                <a:spcPts val="300"/>
              </a:spcAft>
              <a:buFont typeface="Arial" pitchFamily="34" charset="0"/>
              <a:buNone/>
              <a:defRPr/>
            </a:pPr>
            <a:r>
              <a:rPr lang="en-CA" sz="1050"/>
              <a:t>World Health Organization. Headache disorders. Fact sheet number 277. 2012. Available at: http://www.who.int/mediacentre/factsheets/fs277/en/.</a:t>
            </a:r>
          </a:p>
          <a:p>
            <a:pPr marL="0" indent="0">
              <a:spcBef>
                <a:spcPts val="0"/>
              </a:spcBef>
              <a:spcAft>
                <a:spcPts val="300"/>
              </a:spcAft>
              <a:buFont typeface="Arial" pitchFamily="34" charset="0"/>
              <a:buNone/>
              <a:defRPr/>
            </a:pPr>
            <a:r>
              <a:rPr lang="en-CA" sz="1050" smtClean="0"/>
              <a:t>Worthington </a:t>
            </a:r>
            <a:r>
              <a:rPr lang="en-CA" sz="1050"/>
              <a:t>I, Pringsheim T, Gawel MJ </a:t>
            </a:r>
            <a:r>
              <a:rPr lang="en-CA" sz="1050" i="1"/>
              <a:t>et al</a:t>
            </a:r>
            <a:r>
              <a:rPr lang="en-CA" sz="1050"/>
              <a:t>. Canadian Headache Society Guideline: acute drug therapy for migraine headache. </a:t>
            </a:r>
            <a:r>
              <a:rPr lang="en-CA" sz="1050" i="1"/>
              <a:t>Can J Neurol Sci. </a:t>
            </a:r>
            <a:r>
              <a:rPr lang="en-CA" sz="1050"/>
              <a:t>2013;40(5 Suppl 3):S1-S80.</a:t>
            </a:r>
          </a:p>
          <a:p>
            <a:pPr marL="0" indent="0">
              <a:spcBef>
                <a:spcPts val="0"/>
              </a:spcBef>
              <a:spcAft>
                <a:spcPts val="300"/>
              </a:spcAft>
              <a:buFont typeface="Arial" pitchFamily="34" charset="0"/>
              <a:buNone/>
              <a:defRPr/>
            </a:pPr>
            <a:r>
              <a:rPr lang="en-CA" sz="1050"/>
              <a:t>Worthington I, Pringsheim T, Gawel MJ </a:t>
            </a:r>
            <a:r>
              <a:rPr lang="en-CA" sz="1050" i="1"/>
              <a:t>et al. </a:t>
            </a:r>
            <a:r>
              <a:rPr lang="en-CA" sz="1050"/>
              <a:t>Pharmacological acute migraine treatment strategies: choosing the right drug for a specific patient. </a:t>
            </a:r>
            <a:r>
              <a:rPr lang="en-CA" sz="1050" i="1"/>
              <a:t>Can J Neurol Sci.</a:t>
            </a:r>
            <a:r>
              <a:rPr lang="en-CA" sz="1050"/>
              <a:t> 2013;40(5 Suppl 3):S33-S62.</a:t>
            </a:r>
          </a:p>
          <a:p>
            <a:pPr marL="0" indent="0">
              <a:spcBef>
                <a:spcPts val="0"/>
              </a:spcBef>
              <a:spcAft>
                <a:spcPts val="300"/>
              </a:spcAft>
              <a:buFont typeface="Arial" pitchFamily="34" charset="0"/>
              <a:buNone/>
              <a:defRPr/>
            </a:pPr>
            <a:r>
              <a:rPr lang="en-CA" sz="1050"/>
              <a:t>Yang CP, Chang MH, Liu PE </a:t>
            </a:r>
            <a:r>
              <a:rPr lang="en-CA" sz="1050" i="1"/>
              <a:t>et al. </a:t>
            </a:r>
            <a:r>
              <a:rPr lang="en-CA" sz="1050"/>
              <a:t>Acupuncture versus topiramate in chronic migraine prophylaxis: a randomized clinical trial. </a:t>
            </a:r>
            <a:r>
              <a:rPr lang="en-CA" sz="1050" i="1"/>
              <a:t>Cephalalgia</a:t>
            </a:r>
            <a:r>
              <a:rPr lang="en-CA" sz="1050"/>
              <a:t>. 2011;31(15):1510-21.</a:t>
            </a:r>
          </a:p>
          <a:p>
            <a:pPr marL="0" indent="0">
              <a:spcBef>
                <a:spcPts val="0"/>
              </a:spcBef>
              <a:spcAft>
                <a:spcPts val="300"/>
              </a:spcAft>
              <a:buFont typeface="Arial" pitchFamily="34" charset="0"/>
              <a:buNone/>
              <a:defRPr/>
            </a:pPr>
            <a:endParaRPr lang="en-CA" sz="1050"/>
          </a:p>
        </p:txBody>
      </p:sp>
    </p:spTree>
    <p:extLst>
      <p:ext uri="{BB962C8B-B14F-4D97-AF65-F5344CB8AC3E}">
        <p14:creationId xmlns:p14="http://schemas.microsoft.com/office/powerpoint/2010/main" val="123933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t="15112" b="14738"/>
          <a:stretch>
            <a:fillRect/>
          </a:stretch>
        </p:blipFill>
        <p:spPr bwMode="auto">
          <a:xfrm>
            <a:off x="1731963" y="1587500"/>
            <a:ext cx="5253037" cy="3683000"/>
          </a:xfrm>
          <a:prstGeom prst="rect">
            <a:avLst/>
          </a:prstGeom>
          <a:noFill/>
          <a:ln w="9525">
            <a:noFill/>
            <a:miter lim="800000"/>
            <a:headEnd/>
            <a:tailEnd/>
          </a:ln>
        </p:spPr>
      </p:pic>
      <p:sp>
        <p:nvSpPr>
          <p:cNvPr id="7" name="Rounded Rectangle 6"/>
          <p:cNvSpPr/>
          <p:nvPr/>
        </p:nvSpPr>
        <p:spPr>
          <a:xfrm>
            <a:off x="1281113" y="2536825"/>
            <a:ext cx="6553200"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fr-CA" sz="4000" b="1" cap="small" smtClean="0">
                <a:solidFill>
                  <a:srgbClr val="E96E09"/>
                </a:solidFill>
              </a:rPr>
              <a:t>Quels sont les types de CÉPHALÉES les plus courants observés dans votre pratique?</a:t>
            </a:r>
            <a:endParaRPr lang="fr-CA" sz="4000" b="1" cap="small">
              <a:solidFill>
                <a:srgbClr val="E96E09"/>
              </a:solidFill>
            </a:endParaRPr>
          </a:p>
        </p:txBody>
      </p:sp>
      <p:sp>
        <p:nvSpPr>
          <p:cNvPr id="37892" name="Title 1"/>
          <p:cNvSpPr>
            <a:spLocks noGrp="1"/>
          </p:cNvSpPr>
          <p:nvPr>
            <p:ph type="title"/>
          </p:nvPr>
        </p:nvSpPr>
        <p:spPr/>
        <p:txBody>
          <a:bodyPr/>
          <a:lstStyle/>
          <a:p>
            <a:endParaRPr lang="fr-CA" altLang="fr-FR"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9_Office Theme">
  <a:themeElements>
    <a:clrScheme name="Custom 10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Custom 10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12121</TotalTime>
  <Words>18462</Words>
  <Application>Microsoft Office PowerPoint</Application>
  <PresentationFormat>On-screen Show (4:3)</PresentationFormat>
  <Paragraphs>1565</Paragraphs>
  <Slides>87</Slides>
  <Notes>87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87</vt:i4>
      </vt:variant>
    </vt:vector>
  </HeadingPairs>
  <TitlesOfParts>
    <vt:vector size="91" baseType="lpstr">
      <vt:lpstr>9_Office Theme</vt:lpstr>
      <vt:lpstr>10_Office Theme</vt:lpstr>
      <vt:lpstr>Feuille de calcul</vt:lpstr>
      <vt:lpstr>Worksheet</vt:lpstr>
      <vt:lpstr>PowerPoint Presentation</vt:lpstr>
      <vt:lpstr>Comité de développement du module sur la migraine</vt:lpstr>
      <vt:lpstr>Objectifs d'apprentissage</vt:lpstr>
      <vt:lpstr>Classification des céphalées</vt:lpstr>
      <vt:lpstr>ICHD-3, Classification internationale des céphalées (3e édition, version bêta)</vt:lpstr>
      <vt:lpstr>Troubles liés aux céphalées</vt:lpstr>
      <vt:lpstr>Qu'est-ce que la migraine?</vt:lpstr>
      <vt:lpstr>Classification de la migraine</vt:lpstr>
      <vt:lpstr>PowerPoint Presentation</vt:lpstr>
      <vt:lpstr>PowerPoint Presentation</vt:lpstr>
      <vt:lpstr>Sensibilisation centrale/allodynie de la migraine</vt:lpstr>
      <vt:lpstr>Aura de la migraine</vt:lpstr>
      <vt:lpstr>PowerPoint Presentation</vt:lpstr>
      <vt:lpstr>Prévalence de la migraine</vt:lpstr>
      <vt:lpstr>Héritabilité de la migraine : lorsque les patients demandent « Pourquoi moi? »</vt:lpstr>
      <vt:lpstr>Changements hormonaux et incidence de la migraine sans aura chez les femmes</vt:lpstr>
      <vt:lpstr>Grossesse et migraines</vt:lpstr>
      <vt:lpstr>Migraine et contraceptifs oraux</vt:lpstr>
      <vt:lpstr>PowerPoint Presentation</vt:lpstr>
      <vt:lpstr>Principaux symptômes de la migraine</vt:lpstr>
      <vt:lpstr>Migraine chronique (MC)</vt:lpstr>
      <vt:lpstr>Facteurs associés à la transformation et au retour de la migraine chronique (MC)</vt:lpstr>
      <vt:lpstr>Céphalées dues à une surconsommation de médicaments</vt:lpstr>
      <vt:lpstr>Sous-types de céphalées dues à une surconsommation de médicaments</vt:lpstr>
      <vt:lpstr>Caractéristiques types de l'aura migraineuse</vt:lpstr>
      <vt:lpstr>Aura visuelle de la migraine</vt:lpstr>
      <vt:lpstr>Aura migraineuse</vt:lpstr>
      <vt:lpstr>Symptômes somatosensoriels de la migraine (paresthésie-hypoesthésie)</vt:lpstr>
      <vt:lpstr>PowerPoint Presentation</vt:lpstr>
      <vt:lpstr>Question à débattre</vt:lpstr>
      <vt:lpstr>Importance du diagnostic de la migraine</vt:lpstr>
      <vt:lpstr>Céphalées et antécédents du patient : questions-clés à poser aux patients</vt:lpstr>
      <vt:lpstr>Évaluation de diagnostic de la migraine</vt:lpstr>
      <vt:lpstr>Signaux d’alarme du diagnostic de céphalées</vt:lpstr>
      <vt:lpstr>Signaux d’alarme du diagnostic de céphalées</vt:lpstr>
      <vt:lpstr>Critères de diagnostic de la migraine sans aura de l’ICHD-3</vt:lpstr>
      <vt:lpstr>Critères de diagnostic de la migraine avec aura de l’ICHD-3</vt:lpstr>
      <vt:lpstr>Critères de diagnostic de la migraine chronique de l’ICHD-3</vt:lpstr>
      <vt:lpstr>PowerPoint Presentation</vt:lpstr>
      <vt:lpstr>Journal des céphalées</vt:lpstr>
      <vt:lpstr>Brefs dépistages de la migraine, impact de la migraine et réaction au traitement</vt:lpstr>
      <vt:lpstr>Imagerie de la migraine</vt:lpstr>
      <vt:lpstr>PowerPoint Presentation</vt:lpstr>
      <vt:lpstr>Impact économique de la migraine : Amérique du Nord</vt:lpstr>
      <vt:lpstr>Impact économique de la migraine : Europe</vt:lpstr>
      <vt:lpstr>Impact de la migraine sur la vie quotidienne du patient</vt:lpstr>
      <vt:lpstr>Comorbidités de la migraine </vt:lpstr>
      <vt:lpstr>PowerPoint Presentation</vt:lpstr>
      <vt:lpstr>Question à débattre</vt:lpstr>
      <vt:lpstr>Soulagement de la migraine</vt:lpstr>
      <vt:lpstr>Évaluation des déclencheurs de la migraine</vt:lpstr>
      <vt:lpstr>Déclencheurs de la migraine couramment signalés</vt:lpstr>
      <vt:lpstr>Objectifs du traitement aigu de la migraine</vt:lpstr>
      <vt:lpstr>Qu'est-ce qu'un traitement réussi d'une crise de migraine?</vt:lpstr>
      <vt:lpstr>U.S. Headache Consortium : objectifs du traitement de la migraine</vt:lpstr>
      <vt:lpstr>Aperçu du traitement de la migraine</vt:lpstr>
      <vt:lpstr>PowerPoint Presentation</vt:lpstr>
      <vt:lpstr>Traitement non pharmacologique de la migraine</vt:lpstr>
      <vt:lpstr>PowerPoint Presentation</vt:lpstr>
      <vt:lpstr>Traitement stratifié de la migraine</vt:lpstr>
      <vt:lpstr>Éléments à prendre en compte lors du choix d'un médicament pour un traitement aigu de la migraine</vt:lpstr>
      <vt:lpstr>Médicaments pour la prise en charge aiguë de la migraine</vt:lpstr>
      <vt:lpstr>Traitement aigu de la migraine pendant la grossesse</vt:lpstr>
      <vt:lpstr>Prophylaxie anti-migraine pendant la grossesse</vt:lpstr>
      <vt:lpstr>Migraine pédiatrique</vt:lpstr>
      <vt:lpstr>Caractéristiques-clés du diagnostic de la migraine pédiatrique</vt:lpstr>
      <vt:lpstr>Signaux d'alarme du diagnostic de la migraine pédiatrique</vt:lpstr>
      <vt:lpstr>Pharmacothérapies pour la migraine pédiatrique et adolescente</vt:lpstr>
      <vt:lpstr>PowerPoint Presentation</vt:lpstr>
      <vt:lpstr>Directives de la FESN sur le lancement du traitement prophylactique de la migraine</vt:lpstr>
      <vt:lpstr>Traitements prophylactiques de la migraine</vt:lpstr>
      <vt:lpstr>Traitements prophylactiques de la migraine</vt:lpstr>
      <vt:lpstr>Question à débattre</vt:lpstr>
      <vt:lpstr>PowerPoint Presentation</vt:lpstr>
      <vt:lpstr>Directives de l'AAN/l'AHS pour la prévention des migraines épisodiques chez les adultes</vt:lpstr>
      <vt:lpstr>Directives de la SCC sur le traitement aigu de la migraine</vt:lpstr>
      <vt:lpstr>Directives de la SCC sur la prophylaxie anti-migraine</vt:lpstr>
      <vt:lpstr>Directives de la SCC sur la prophylaxie anti-migraine</vt:lpstr>
      <vt:lpstr>Consensus latino-américain sur les directives de traitement de la migraine chronique</vt:lpstr>
      <vt:lpstr>Directives de la FESN sur le traitement de la migraine : traitements aigus</vt:lpstr>
      <vt:lpstr>Directive de la FESN sur le traitement de la migraine : traitements prophylactiques</vt:lpstr>
      <vt:lpstr>Messages-clés</vt:lpstr>
      <vt:lpstr>References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Thomson</dc:creator>
  <cp:lastModifiedBy>Aurélie Ciccone</cp:lastModifiedBy>
  <cp:revision>1148</cp:revision>
  <cp:lastPrinted>2015-06-02T14:44:21Z</cp:lastPrinted>
  <dcterms:created xsi:type="dcterms:W3CDTF">2015-01-05T20:47:32Z</dcterms:created>
  <dcterms:modified xsi:type="dcterms:W3CDTF">2015-12-08T18:39:58Z</dcterms:modified>
</cp:coreProperties>
</file>