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Default Extension="xlsm" ContentType="application/vnd.ms-excel.sheet.macroEnabled.12"/>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diagrams/data2.xml" ContentType="application/vnd.openxmlformats-officedocument.drawingml.diagramData+xml"/>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notesSlides/notesSlide5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887" r:id="rId2"/>
    <p:sldMasterId id="2147483899" r:id="rId3"/>
    <p:sldMasterId id="2147483914" r:id="rId4"/>
    <p:sldMasterId id="2147483927" r:id="rId5"/>
    <p:sldMasterId id="2147483942" r:id="rId6"/>
    <p:sldMasterId id="2147483954" r:id="rId7"/>
    <p:sldMasterId id="2147483966" r:id="rId8"/>
  </p:sldMasterIdLst>
  <p:notesMasterIdLst>
    <p:notesMasterId r:id="rId63"/>
  </p:notesMasterIdLst>
  <p:sldIdLst>
    <p:sldId id="257" r:id="rId9"/>
    <p:sldId id="931" r:id="rId10"/>
    <p:sldId id="258" r:id="rId11"/>
    <p:sldId id="867" r:id="rId12"/>
    <p:sldId id="960" r:id="rId13"/>
    <p:sldId id="961" r:id="rId14"/>
    <p:sldId id="911" r:id="rId15"/>
    <p:sldId id="962" r:id="rId16"/>
    <p:sldId id="956" r:id="rId17"/>
    <p:sldId id="963" r:id="rId18"/>
    <p:sldId id="850" r:id="rId19"/>
    <p:sldId id="964" r:id="rId20"/>
    <p:sldId id="920" r:id="rId21"/>
    <p:sldId id="453" r:id="rId22"/>
    <p:sldId id="412" r:id="rId23"/>
    <p:sldId id="413" r:id="rId24"/>
    <p:sldId id="534" r:id="rId25"/>
    <p:sldId id="529" r:id="rId26"/>
    <p:sldId id="889" r:id="rId27"/>
    <p:sldId id="899" r:id="rId28"/>
    <p:sldId id="846" r:id="rId29"/>
    <p:sldId id="847" r:id="rId30"/>
    <p:sldId id="560" r:id="rId31"/>
    <p:sldId id="414" r:id="rId32"/>
    <p:sldId id="839" r:id="rId33"/>
    <p:sldId id="965" r:id="rId34"/>
    <p:sldId id="935" r:id="rId35"/>
    <p:sldId id="966" r:id="rId36"/>
    <p:sldId id="967" r:id="rId37"/>
    <p:sldId id="968" r:id="rId38"/>
    <p:sldId id="969" r:id="rId39"/>
    <p:sldId id="970" r:id="rId40"/>
    <p:sldId id="921" r:id="rId41"/>
    <p:sldId id="922" r:id="rId42"/>
    <p:sldId id="971" r:id="rId43"/>
    <p:sldId id="924" r:id="rId44"/>
    <p:sldId id="930" r:id="rId45"/>
    <p:sldId id="444" r:id="rId46"/>
    <p:sldId id="476" r:id="rId47"/>
    <p:sldId id="905" r:id="rId48"/>
    <p:sldId id="423" r:id="rId49"/>
    <p:sldId id="887" r:id="rId50"/>
    <p:sldId id="955" r:id="rId51"/>
    <p:sldId id="972" r:id="rId52"/>
    <p:sldId id="973" r:id="rId53"/>
    <p:sldId id="974" r:id="rId54"/>
    <p:sldId id="975" r:id="rId55"/>
    <p:sldId id="976" r:id="rId56"/>
    <p:sldId id="908" r:id="rId57"/>
    <p:sldId id="926" r:id="rId58"/>
    <p:sldId id="977" r:id="rId59"/>
    <p:sldId id="883" r:id="rId60"/>
    <p:sldId id="929" r:id="rId61"/>
    <p:sldId id="859" r:id="rId62"/>
  </p:sldIdLst>
  <p:sldSz cx="9144000" cy="6858000" type="screen4x3"/>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 Carrie Thomson" initials="CAT" lastIdx="5" clrIdx="0"/>
  <p:cmAuthor id="1" name="CIGERO" initials="C" lastIdx="8" clrIdx="1"/>
  <p:cmAuthor id="2" name="Rebecca Cowan" initials="RC" lastIdx="1" clrIdx="2"/>
  <p:cmAuthor id="3" name="Windows User" initials="WU"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a:srgbClr val="EFF3FB"/>
    <a:srgbClr val="E4EBF8"/>
    <a:srgbClr val="A3A3A3"/>
    <a:srgbClr val="006600"/>
    <a:srgbClr val="846F16"/>
    <a:srgbClr val="98A123"/>
    <a:srgbClr val="A88D1C"/>
    <a:srgbClr val="00CC66"/>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34559" autoAdjust="0"/>
    <p:restoredTop sz="33871" autoAdjust="0"/>
  </p:normalViewPr>
  <p:slideViewPr>
    <p:cSldViewPr snapToGrid="0">
      <p:cViewPr>
        <p:scale>
          <a:sx n="70" d="100"/>
          <a:sy n="70" d="100"/>
        </p:scale>
        <p:origin x="-1938" y="-84"/>
      </p:cViewPr>
      <p:guideLst>
        <p:guide orient="horz" pos="2122"/>
        <p:guide orient="horz" pos="1279"/>
        <p:guide orient="horz" pos="4276"/>
        <p:guide orient="horz" pos="489"/>
        <p:guide orient="horz" pos="654"/>
        <p:guide orient="horz" pos="818"/>
        <p:guide pos="2880"/>
        <p:guide pos="592"/>
        <p:guide pos="372"/>
        <p:guide pos="5560"/>
        <p:guide pos="138"/>
      </p:guideLst>
    </p:cSldViewPr>
  </p:slideViewPr>
  <p:outlineViewPr>
    <p:cViewPr>
      <p:scale>
        <a:sx n="33" d="100"/>
        <a:sy n="33" d="100"/>
      </p:scale>
      <p:origin x="264" y="304176"/>
    </p:cViewPr>
  </p:outlineViewPr>
  <p:notesTextViewPr>
    <p:cViewPr>
      <p:scale>
        <a:sx n="1" d="1"/>
        <a:sy n="1" d="1"/>
      </p:scale>
      <p:origin x="0" y="168"/>
    </p:cViewPr>
  </p:notesTextViewPr>
  <p:sorterViewPr>
    <p:cViewPr>
      <p:scale>
        <a:sx n="100" d="100"/>
        <a:sy n="100" d="100"/>
      </p:scale>
      <p:origin x="0" y="0"/>
    </p:cViewPr>
  </p:sorterViewPr>
  <p:notesViewPr>
    <p:cSldViewPr snapToGrid="0">
      <p:cViewPr>
        <p:scale>
          <a:sx n="90" d="100"/>
          <a:sy n="90" d="100"/>
        </p:scale>
        <p:origin x="-1992" y="2052"/>
      </p:cViewPr>
      <p:guideLst>
        <p:guide orient="horz" pos="2927"/>
        <p:guide pos="2208"/>
        <p:guide pos="448"/>
        <p:guide pos="3981"/>
        <p:guide pos="509"/>
        <p:guide pos="368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themeOverride" Target="../theme/themeOverride1.xml"/><Relationship Id="rId4"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habilitada_para_macros_de_Microsoft_Office_Excel2.xlsm"/><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habilitada_para_macros_de_Microsoft_Office_Excel3.xlsm"/></Relationships>
</file>

<file path=ppt/charts/chart1.xml><?xml version="1.0" encoding="utf-8"?>
<c:chartSpace xmlns:c="http://schemas.openxmlformats.org/drawingml/2006/chart" xmlns:a="http://schemas.openxmlformats.org/drawingml/2006/main" xmlns:r="http://schemas.openxmlformats.org/officeDocument/2006/relationships">
  <c:lang val="es-MX"/>
  <c:clrMapOvr bg1="dk1" tx1="lt1" bg2="dk2" tx2="lt2" accent1="accent1" accent2="accent2" accent3="accent3" accent4="accent4" accent5="accent5" accent6="accent6" hlink="hlink" folHlink="folHlink"/>
  <c:chart>
    <c:plotArea>
      <c:layout>
        <c:manualLayout>
          <c:layoutTarget val="inner"/>
          <c:xMode val="edge"/>
          <c:yMode val="edge"/>
          <c:x val="0.124152571206377"/>
          <c:y val="4.0169548530051828E-2"/>
          <c:w val="0.85752539613103917"/>
          <c:h val="0.62960926680647356"/>
        </c:manualLayout>
      </c:layout>
      <c:barChart>
        <c:barDir val="col"/>
        <c:grouping val="clustered"/>
        <c:ser>
          <c:idx val="0"/>
          <c:order val="0"/>
          <c:tx>
            <c:strRef>
              <c:f>Sheet1!$B$1</c:f>
              <c:strCache>
                <c:ptCount val="1"/>
                <c:pt idx="0">
                  <c:v>Chronic pain</c:v>
                </c:pt>
              </c:strCache>
            </c:strRef>
          </c:tx>
          <c:spPr>
            <a:blipFill>
              <a:blip xmlns:r="http://schemas.openxmlformats.org/officeDocument/2006/relationships" r:embed="rId2"/>
              <a:stretch>
                <a:fillRect/>
              </a:stretch>
            </a:blipFill>
          </c:spPr>
          <c:dLbls>
            <c:txPr>
              <a:bodyPr/>
              <a:lstStyle/>
              <a:p>
                <a:pPr>
                  <a:defRPr>
                    <a:solidFill>
                      <a:srgbClr val="002060"/>
                    </a:solidFill>
                  </a:defRPr>
                </a:pPr>
                <a:endParaRPr lang="es-MX"/>
              </a:p>
            </c:txPr>
            <c:dLblPos val="outEnd"/>
            <c:showVal val="1"/>
          </c:dLbls>
          <c:cat>
            <c:strRef>
              <c:f>Sheet1!$A$2:$A$7</c:f>
              <c:strCache>
                <c:ptCount val="6"/>
                <c:pt idx="0">
                  <c:v>de Moraes Vieira </c:v>
                </c:pt>
                <c:pt idx="1">
                  <c:v>Torrance</c:v>
                </c:pt>
                <c:pt idx="2">
                  <c:v>Bouhassira</c:v>
                </c:pt>
                <c:pt idx="3">
                  <c:v>Ohayon</c:v>
                </c:pt>
                <c:pt idx="4">
                  <c:v>Toth</c:v>
                </c:pt>
                <c:pt idx="5">
                  <c:v>Elzahaf Derna</c:v>
                </c:pt>
              </c:strCache>
            </c:strRef>
          </c:cat>
          <c:val>
            <c:numRef>
              <c:f>Sheet1!$B$2:$B$7</c:f>
              <c:numCache>
                <c:formatCode>General</c:formatCode>
                <c:ptCount val="6"/>
                <c:pt idx="0">
                  <c:v>52</c:v>
                </c:pt>
                <c:pt idx="1">
                  <c:v>48</c:v>
                </c:pt>
                <c:pt idx="2">
                  <c:v>32</c:v>
                </c:pt>
                <c:pt idx="3">
                  <c:v>25</c:v>
                </c:pt>
                <c:pt idx="4">
                  <c:v>35</c:v>
                </c:pt>
                <c:pt idx="5">
                  <c:v>25</c:v>
                </c:pt>
              </c:numCache>
            </c:numRef>
          </c:val>
        </c:ser>
        <c:ser>
          <c:idx val="1"/>
          <c:order val="1"/>
          <c:tx>
            <c:strRef>
              <c:f>Sheet1!$C$1</c:f>
              <c:strCache>
                <c:ptCount val="1"/>
                <c:pt idx="0">
                  <c:v>Neuropathic pain</c:v>
                </c:pt>
              </c:strCache>
            </c:strRef>
          </c:tx>
          <c:spPr>
            <a:blipFill>
              <a:blip xmlns:r="http://schemas.openxmlformats.org/officeDocument/2006/relationships" r:embed="rId3"/>
              <a:stretch>
                <a:fillRect/>
              </a:stretch>
            </a:blipFill>
          </c:spPr>
          <c:dLbls>
            <c:txPr>
              <a:bodyPr/>
              <a:lstStyle/>
              <a:p>
                <a:pPr>
                  <a:defRPr>
                    <a:solidFill>
                      <a:srgbClr val="002060"/>
                    </a:solidFill>
                  </a:defRPr>
                </a:pPr>
                <a:endParaRPr lang="es-MX"/>
              </a:p>
            </c:txPr>
            <c:dLblPos val="outEnd"/>
            <c:showVal val="1"/>
          </c:dLbls>
          <c:cat>
            <c:strRef>
              <c:f>Sheet1!$A$2:$A$7</c:f>
              <c:strCache>
                <c:ptCount val="6"/>
                <c:pt idx="0">
                  <c:v>de Moraes Vieira </c:v>
                </c:pt>
                <c:pt idx="1">
                  <c:v>Torrance</c:v>
                </c:pt>
                <c:pt idx="2">
                  <c:v>Bouhassira</c:v>
                </c:pt>
                <c:pt idx="3">
                  <c:v>Ohayon</c:v>
                </c:pt>
                <c:pt idx="4">
                  <c:v>Toth</c:v>
                </c:pt>
                <c:pt idx="5">
                  <c:v>Elzahaf Derna</c:v>
                </c:pt>
              </c:strCache>
            </c:strRef>
          </c:cat>
          <c:val>
            <c:numRef>
              <c:f>Sheet1!$C$2:$C$7</c:f>
              <c:numCache>
                <c:formatCode>General</c:formatCode>
                <c:ptCount val="6"/>
                <c:pt idx="0">
                  <c:v>10</c:v>
                </c:pt>
                <c:pt idx="1">
                  <c:v>8</c:v>
                </c:pt>
                <c:pt idx="2">
                  <c:v>7</c:v>
                </c:pt>
                <c:pt idx="3">
                  <c:v>7</c:v>
                </c:pt>
                <c:pt idx="4">
                  <c:v>18</c:v>
                </c:pt>
                <c:pt idx="5">
                  <c:v>12</c:v>
                </c:pt>
              </c:numCache>
            </c:numRef>
          </c:val>
        </c:ser>
        <c:dLbls>
          <c:showVal val="1"/>
        </c:dLbls>
        <c:axId val="122716928"/>
        <c:axId val="122718464"/>
      </c:barChart>
      <c:catAx>
        <c:axId val="122716928"/>
        <c:scaling>
          <c:orientation val="minMax"/>
        </c:scaling>
        <c:axPos val="b"/>
        <c:tickLblPos val="nextTo"/>
        <c:spPr>
          <a:ln>
            <a:solidFill>
              <a:srgbClr val="002060"/>
            </a:solidFill>
          </a:ln>
        </c:spPr>
        <c:txPr>
          <a:bodyPr/>
          <a:lstStyle/>
          <a:p>
            <a:pPr>
              <a:defRPr>
                <a:solidFill>
                  <a:srgbClr val="002060"/>
                </a:solidFill>
              </a:defRPr>
            </a:pPr>
            <a:endParaRPr lang="es-MX"/>
          </a:p>
        </c:txPr>
        <c:crossAx val="122718464"/>
        <c:crosses val="autoZero"/>
        <c:auto val="1"/>
        <c:lblAlgn val="ctr"/>
        <c:lblOffset val="100"/>
      </c:catAx>
      <c:valAx>
        <c:axId val="122718464"/>
        <c:scaling>
          <c:orientation val="minMax"/>
        </c:scaling>
        <c:axPos val="l"/>
        <c:title>
          <c:tx>
            <c:rich>
              <a:bodyPr rot="-5400000" vert="horz"/>
              <a:lstStyle/>
              <a:p>
                <a:pPr>
                  <a:defRPr>
                    <a:solidFill>
                      <a:srgbClr val="002060"/>
                    </a:solidFill>
                  </a:defRPr>
                </a:pPr>
                <a:r>
                  <a:rPr lang="en-CA" dirty="0" smtClean="0">
                    <a:solidFill>
                      <a:srgbClr val="002060"/>
                    </a:solidFill>
                  </a:rPr>
                  <a:t>Porcentaje</a:t>
                </a:r>
                <a:endParaRPr lang="en-CA" dirty="0">
                  <a:solidFill>
                    <a:srgbClr val="002060"/>
                  </a:solidFill>
                </a:endParaRPr>
              </a:p>
            </c:rich>
          </c:tx>
          <c:layout>
            <c:manualLayout>
              <c:xMode val="edge"/>
              <c:yMode val="edge"/>
              <c:x val="0"/>
              <c:y val="0.26967890634273739"/>
            </c:manualLayout>
          </c:layout>
        </c:title>
        <c:numFmt formatCode="General" sourceLinked="1"/>
        <c:tickLblPos val="nextTo"/>
        <c:spPr>
          <a:ln>
            <a:solidFill>
              <a:srgbClr val="002060"/>
            </a:solidFill>
          </a:ln>
        </c:spPr>
        <c:txPr>
          <a:bodyPr/>
          <a:lstStyle/>
          <a:p>
            <a:pPr>
              <a:defRPr>
                <a:solidFill>
                  <a:srgbClr val="002060"/>
                </a:solidFill>
              </a:defRPr>
            </a:pPr>
            <a:endParaRPr lang="es-MX"/>
          </a:p>
        </c:txPr>
        <c:crossAx val="122716928"/>
        <c:crosses val="autoZero"/>
        <c:crossBetween val="between"/>
      </c:valAx>
    </c:plotArea>
    <c:legend>
      <c:legendPos val="r"/>
      <c:layout>
        <c:manualLayout>
          <c:xMode val="edge"/>
          <c:yMode val="edge"/>
          <c:x val="0.43692488091766324"/>
          <c:y val="3.8303525501523376E-2"/>
          <c:w val="0.27603808204529989"/>
          <c:h val="0.13947335100700356"/>
        </c:manualLayout>
      </c:layout>
      <c:txPr>
        <a:bodyPr/>
        <a:lstStyle/>
        <a:p>
          <a:pPr>
            <a:defRPr>
              <a:solidFill>
                <a:srgbClr val="002060"/>
              </a:solidFill>
            </a:defRPr>
          </a:pPr>
          <a:endParaRPr lang="es-MX"/>
        </a:p>
      </c:txPr>
    </c:legend>
    <c:plotVisOnly val="1"/>
    <c:dispBlanksAs val="gap"/>
  </c:chart>
  <c:txPr>
    <a:bodyPr/>
    <a:lstStyle/>
    <a:p>
      <a:pPr>
        <a:defRPr sz="1800"/>
      </a:pPr>
      <a:endParaRPr lang="es-MX"/>
    </a:p>
  </c:txPr>
  <c:externalData r:id="rId4"/>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MX"/>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30997876857749923"/>
          <c:y val="1.2658227848101299E-2"/>
          <c:w val="0.63057324840764251"/>
          <c:h val="0.83966244725738404"/>
        </c:manualLayout>
      </c:layout>
      <c:barChart>
        <c:barDir val="bar"/>
        <c:grouping val="clustered"/>
        <c:ser>
          <c:idx val="0"/>
          <c:order val="0"/>
          <c:tx>
            <c:strRef>
              <c:f>Sheet1!$B$1</c:f>
              <c:strCache>
                <c:ptCount val="1"/>
                <c:pt idx="0">
                  <c:v>Dolor crónico no neuropático  (n = 1179)</c:v>
                </c:pt>
              </c:strCache>
            </c:strRef>
          </c:tx>
          <c:spPr>
            <a:solidFill>
              <a:schemeClr val="accent6"/>
            </a:solidFill>
            <a:ln w="12705">
              <a:noFill/>
              <a:prstDash val="solid"/>
            </a:ln>
            <a:scene3d>
              <a:camera prst="orthographicFront"/>
              <a:lightRig rig="threePt" dir="t"/>
            </a:scene3d>
            <a:sp3d>
              <a:bevelT/>
            </a:sp3d>
          </c:spPr>
          <c:cat>
            <c:strRef>
              <c:f>Sheet1!$A$2:$A$10</c:f>
              <c:strCache>
                <c:ptCount val="9"/>
                <c:pt idx="0">
                  <c:v>Severidad del dolor</c:v>
                </c:pt>
                <c:pt idx="2">
                  <c:v>Actividad general</c:v>
                </c:pt>
                <c:pt idx="3">
                  <c:v>Estado de ánimo </c:v>
                </c:pt>
                <c:pt idx="4">
                  <c:v>Habilidad para caminar</c:v>
                </c:pt>
                <c:pt idx="5">
                  <c:v>Trabajo normal</c:v>
                </c:pt>
                <c:pt idx="6">
                  <c:v>Relaciones con otras personas </c:v>
                </c:pt>
                <c:pt idx="7">
                  <c:v>Sueño</c:v>
                </c:pt>
                <c:pt idx="8">
                  <c:v>Disfrute de la vida</c:v>
                </c:pt>
              </c:strCache>
            </c:strRef>
          </c:cat>
          <c:val>
            <c:numRef>
              <c:f>Sheet1!$B$2:$B$10</c:f>
              <c:numCache>
                <c:formatCode>General</c:formatCode>
                <c:ptCount val="9"/>
                <c:pt idx="0">
                  <c:v>4.6099999999999985</c:v>
                </c:pt>
                <c:pt idx="2">
                  <c:v>3.4699999999999998</c:v>
                </c:pt>
                <c:pt idx="3">
                  <c:v>2.7600000000000002</c:v>
                </c:pt>
                <c:pt idx="4">
                  <c:v>2.9899999999999998</c:v>
                </c:pt>
                <c:pt idx="5">
                  <c:v>3.5</c:v>
                </c:pt>
                <c:pt idx="6">
                  <c:v>1.85</c:v>
                </c:pt>
                <c:pt idx="7">
                  <c:v>3.4099999999999997</c:v>
                </c:pt>
                <c:pt idx="8">
                  <c:v>3.3299999999999987</c:v>
                </c:pt>
              </c:numCache>
            </c:numRef>
          </c:val>
        </c:ser>
        <c:ser>
          <c:idx val="1"/>
          <c:order val="1"/>
          <c:tx>
            <c:strRef>
              <c:f>Sheet1!$C$1</c:f>
              <c:strCache>
                <c:ptCount val="1"/>
                <c:pt idx="0">
                  <c:v>Dolor crónico neuropático (n = 241)</c:v>
                </c:pt>
              </c:strCache>
            </c:strRef>
          </c:tx>
          <c:spPr>
            <a:solidFill>
              <a:schemeClr val="accent1"/>
            </a:solidFill>
            <a:ln w="12705">
              <a:noFill/>
              <a:prstDash val="solid"/>
            </a:ln>
            <a:scene3d>
              <a:camera prst="orthographicFront"/>
              <a:lightRig rig="threePt" dir="t"/>
            </a:scene3d>
            <a:sp3d>
              <a:bevelT/>
            </a:sp3d>
          </c:spPr>
          <c:cat>
            <c:strRef>
              <c:f>Sheet1!$A$2:$A$10</c:f>
              <c:strCache>
                <c:ptCount val="9"/>
                <c:pt idx="0">
                  <c:v>Severidad del dolor</c:v>
                </c:pt>
                <c:pt idx="2">
                  <c:v>Actividad general</c:v>
                </c:pt>
                <c:pt idx="3">
                  <c:v>Estado de ánimo </c:v>
                </c:pt>
                <c:pt idx="4">
                  <c:v>Habilidad para caminar</c:v>
                </c:pt>
                <c:pt idx="5">
                  <c:v>Trabajo normal</c:v>
                </c:pt>
                <c:pt idx="6">
                  <c:v>Relaciones con otras personas </c:v>
                </c:pt>
                <c:pt idx="7">
                  <c:v>Sueño</c:v>
                </c:pt>
                <c:pt idx="8">
                  <c:v>Disfrute de la vida</c:v>
                </c:pt>
              </c:strCache>
            </c:strRef>
          </c:cat>
          <c:val>
            <c:numRef>
              <c:f>Sheet1!$C$2:$C$10</c:f>
              <c:numCache>
                <c:formatCode>General</c:formatCode>
                <c:ptCount val="9"/>
                <c:pt idx="0">
                  <c:v>6.41</c:v>
                </c:pt>
                <c:pt idx="2">
                  <c:v>5.22</c:v>
                </c:pt>
                <c:pt idx="3">
                  <c:v>4.42</c:v>
                </c:pt>
                <c:pt idx="4">
                  <c:v>4.9800000000000004</c:v>
                </c:pt>
                <c:pt idx="5">
                  <c:v>5.38</c:v>
                </c:pt>
                <c:pt idx="6">
                  <c:v>3.4699999999999998</c:v>
                </c:pt>
                <c:pt idx="7">
                  <c:v>5.4700000000000024</c:v>
                </c:pt>
                <c:pt idx="8">
                  <c:v>5.45</c:v>
                </c:pt>
              </c:numCache>
            </c:numRef>
          </c:val>
        </c:ser>
        <c:gapWidth val="50"/>
        <c:axId val="217546112"/>
        <c:axId val="370364800"/>
      </c:barChart>
      <c:catAx>
        <c:axId val="217546112"/>
        <c:scaling>
          <c:orientation val="minMax"/>
        </c:scaling>
        <c:axPos val="l"/>
        <c:numFmt formatCode="General" sourceLinked="1"/>
        <c:majorTickMark val="none"/>
        <c:tickLblPos val="nextTo"/>
        <c:spPr>
          <a:ln w="12705">
            <a:solidFill>
              <a:srgbClr val="002060"/>
            </a:solidFill>
            <a:prstDash val="solid"/>
          </a:ln>
        </c:spPr>
        <c:txPr>
          <a:bodyPr rot="0" vert="horz"/>
          <a:lstStyle/>
          <a:p>
            <a:pPr>
              <a:defRPr sz="1200" b="1" i="0" u="none" strike="noStrike" baseline="0">
                <a:solidFill>
                  <a:srgbClr val="002060"/>
                </a:solidFill>
                <a:latin typeface="Arial"/>
                <a:ea typeface="Arial"/>
                <a:cs typeface="Arial"/>
              </a:defRPr>
            </a:pPr>
            <a:endParaRPr lang="es-MX"/>
          </a:p>
        </c:txPr>
        <c:crossAx val="370364800"/>
        <c:crosses val="autoZero"/>
        <c:auto val="1"/>
        <c:lblAlgn val="ctr"/>
        <c:lblOffset val="100"/>
        <c:tickLblSkip val="1"/>
        <c:tickMarkSkip val="1"/>
      </c:catAx>
      <c:valAx>
        <c:axId val="370364800"/>
        <c:scaling>
          <c:orientation val="minMax"/>
          <c:max val="10"/>
        </c:scaling>
        <c:axPos val="b"/>
        <c:title>
          <c:tx>
            <c:rich>
              <a:bodyPr/>
              <a:lstStyle/>
              <a:p>
                <a:pPr>
                  <a:defRPr sz="1600" b="1" i="0" u="none" strike="noStrike" baseline="0">
                    <a:solidFill>
                      <a:srgbClr val="002060"/>
                    </a:solidFill>
                    <a:latin typeface="Arial"/>
                    <a:ea typeface="Arial"/>
                    <a:cs typeface="Arial"/>
                  </a:defRPr>
                </a:pPr>
                <a:r>
                  <a:rPr lang="es-MX" sz="1600" noProof="0" dirty="0" smtClean="0">
                    <a:solidFill>
                      <a:srgbClr val="002060"/>
                    </a:solidFill>
                  </a:rPr>
                  <a:t>Puntaje BPI promedio</a:t>
                </a:r>
                <a:endParaRPr lang="es-MX" sz="1600" noProof="0" dirty="0">
                  <a:solidFill>
                    <a:srgbClr val="002060"/>
                  </a:solidFill>
                </a:endParaRPr>
              </a:p>
            </c:rich>
          </c:tx>
          <c:layout>
            <c:manualLayout>
              <c:xMode val="edge"/>
              <c:yMode val="edge"/>
              <c:x val="0.53715498938428896"/>
              <c:y val="0.93248945147679363"/>
            </c:manualLayout>
          </c:layout>
          <c:spPr>
            <a:noFill/>
            <a:ln w="25409">
              <a:noFill/>
            </a:ln>
          </c:spPr>
        </c:title>
        <c:numFmt formatCode="General" sourceLinked="1"/>
        <c:tickLblPos val="nextTo"/>
        <c:spPr>
          <a:ln w="12705">
            <a:solidFill>
              <a:srgbClr val="002060"/>
            </a:solidFill>
            <a:prstDash val="solid"/>
          </a:ln>
        </c:spPr>
        <c:txPr>
          <a:bodyPr rot="0" vert="horz"/>
          <a:lstStyle/>
          <a:p>
            <a:pPr>
              <a:defRPr sz="1200" b="1" i="0" u="none" strike="noStrike" baseline="0">
                <a:solidFill>
                  <a:srgbClr val="002060"/>
                </a:solidFill>
                <a:latin typeface="Arial"/>
                <a:ea typeface="Arial"/>
                <a:cs typeface="Arial"/>
              </a:defRPr>
            </a:pPr>
            <a:endParaRPr lang="es-MX"/>
          </a:p>
        </c:txPr>
        <c:crossAx val="217546112"/>
        <c:crosses val="autoZero"/>
        <c:crossBetween val="between"/>
      </c:valAx>
      <c:spPr>
        <a:noFill/>
        <a:ln w="25400">
          <a:noFill/>
        </a:ln>
      </c:spPr>
    </c:plotArea>
    <c:legend>
      <c:legendPos val="r"/>
      <c:layout>
        <c:manualLayout>
          <c:xMode val="edge"/>
          <c:yMode val="edge"/>
          <c:x val="0.68461109358554051"/>
          <c:y val="0.45867128062374635"/>
          <c:w val="0.27138487102044034"/>
          <c:h val="0.20367401793530568"/>
        </c:manualLayout>
      </c:layout>
      <c:spPr>
        <a:noFill/>
        <a:ln w="25409">
          <a:noFill/>
        </a:ln>
      </c:spPr>
      <c:txPr>
        <a:bodyPr/>
        <a:lstStyle/>
        <a:p>
          <a:pPr>
            <a:defRPr sz="1285" b="1" i="0" u="none" strike="noStrike" baseline="0">
              <a:solidFill>
                <a:srgbClr val="002060"/>
              </a:solidFill>
              <a:latin typeface="Arial"/>
              <a:ea typeface="Arial"/>
              <a:cs typeface="Arial"/>
            </a:defRPr>
          </a:pPr>
          <a:endParaRPr lang="es-MX"/>
        </a:p>
      </c:txPr>
    </c:legend>
    <c:plotVisOnly val="1"/>
    <c:dispBlanksAs val="gap"/>
  </c:chart>
  <c:spPr>
    <a:noFill/>
    <a:ln>
      <a:noFill/>
    </a:ln>
  </c:spPr>
  <c:txPr>
    <a:bodyPr/>
    <a:lstStyle/>
    <a:p>
      <a:pPr>
        <a:defRPr sz="1000" b="1" i="0" u="none" strike="noStrike" baseline="0">
          <a:solidFill>
            <a:srgbClr val="000000"/>
          </a:solidFill>
          <a:latin typeface="Arial"/>
          <a:ea typeface="Arial"/>
          <a:cs typeface="Arial"/>
        </a:defRPr>
      </a:pPr>
      <a:endParaRPr lang="es-MX"/>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s-MX"/>
  <c:chart>
    <c:autoTitleDeleted val="1"/>
    <c:plotArea>
      <c:layout>
        <c:manualLayout>
          <c:layoutTarget val="inner"/>
          <c:xMode val="edge"/>
          <c:yMode val="edge"/>
          <c:x val="0.24430463032537941"/>
          <c:y val="4.1051304628755676E-2"/>
          <c:w val="0.72627737226277433"/>
          <c:h val="0.7461538461538465"/>
        </c:manualLayout>
      </c:layout>
      <c:barChart>
        <c:barDir val="bar"/>
        <c:grouping val="clustered"/>
        <c:ser>
          <c:idx val="0"/>
          <c:order val="0"/>
          <c:tx>
            <c:strRef>
              <c:f>Sheet1!$A$2</c:f>
              <c:strCache>
                <c:ptCount val="1"/>
                <c:pt idx="0">
                  <c:v>East</c:v>
                </c:pt>
              </c:strCache>
            </c:strRef>
          </c:tx>
          <c:spPr>
            <a:gradFill rotWithShape="0">
              <a:gsLst>
                <a:gs pos="0">
                  <a:srgbClr val="000000">
                    <a:gamma/>
                    <a:shade val="46275"/>
                    <a:invGamma/>
                  </a:srgbClr>
                </a:gs>
                <a:gs pos="50000">
                  <a:srgbClr val="C03932"/>
                </a:gs>
                <a:gs pos="100000">
                  <a:srgbClr val="000000">
                    <a:gamma/>
                    <a:shade val="46275"/>
                    <a:invGamma/>
                  </a:srgbClr>
                </a:gs>
              </a:gsLst>
              <a:lin ang="5400000" scaled="1"/>
            </a:gradFill>
            <a:ln w="12690">
              <a:noFill/>
              <a:prstDash val="solid"/>
            </a:ln>
            <a:scene3d>
              <a:camera prst="orthographicFront"/>
              <a:lightRig rig="threePt" dir="t"/>
            </a:scene3d>
            <a:sp3d/>
          </c:spPr>
          <c:dPt>
            <c:idx val="0"/>
            <c:spPr>
              <a:solidFill>
                <a:srgbClr val="A3A3A3"/>
              </a:solidFill>
              <a:ln w="12690">
                <a:noFill/>
                <a:prstDash val="solid"/>
              </a:ln>
              <a:scene3d>
                <a:camera prst="orthographicFront"/>
                <a:lightRig rig="threePt" dir="t"/>
              </a:scene3d>
              <a:sp3d/>
            </c:spPr>
          </c:dPt>
          <c:dPt>
            <c:idx val="1"/>
            <c:spPr>
              <a:solidFill>
                <a:schemeClr val="accent5"/>
              </a:solidFill>
              <a:ln w="12690">
                <a:noFill/>
                <a:prstDash val="solid"/>
              </a:ln>
              <a:scene3d>
                <a:camera prst="orthographicFront"/>
                <a:lightRig rig="threePt" dir="t"/>
              </a:scene3d>
              <a:sp3d/>
            </c:spPr>
          </c:dPt>
          <c:dPt>
            <c:idx val="2"/>
            <c:spPr>
              <a:solidFill>
                <a:schemeClr val="accent3"/>
              </a:solidFill>
              <a:ln w="12690">
                <a:noFill/>
                <a:prstDash val="solid"/>
              </a:ln>
              <a:scene3d>
                <a:camera prst="orthographicFront"/>
                <a:lightRig rig="threePt" dir="t"/>
              </a:scene3d>
              <a:sp3d/>
            </c:spPr>
          </c:dPt>
          <c:dPt>
            <c:idx val="3"/>
            <c:spPr>
              <a:solidFill>
                <a:schemeClr val="accent2"/>
              </a:solidFill>
              <a:ln w="12690">
                <a:noFill/>
                <a:prstDash val="solid"/>
              </a:ln>
              <a:scene3d>
                <a:camera prst="orthographicFront"/>
                <a:lightRig rig="threePt" dir="t"/>
              </a:scene3d>
              <a:sp3d/>
            </c:spPr>
          </c:dPt>
          <c:dPt>
            <c:idx val="4"/>
            <c:spPr>
              <a:solidFill>
                <a:schemeClr val="accent4"/>
              </a:solidFill>
              <a:ln w="12690">
                <a:noFill/>
                <a:prstDash val="solid"/>
              </a:ln>
              <a:scene3d>
                <a:camera prst="orthographicFront"/>
                <a:lightRig rig="threePt" dir="t"/>
              </a:scene3d>
              <a:sp3d/>
            </c:spPr>
          </c:dPt>
          <c:dPt>
            <c:idx val="5"/>
            <c:spPr>
              <a:solidFill>
                <a:schemeClr val="accent1"/>
              </a:solidFill>
              <a:ln w="12690">
                <a:noFill/>
                <a:prstDash val="solid"/>
              </a:ln>
              <a:scene3d>
                <a:camera prst="orthographicFront"/>
                <a:lightRig rig="threePt" dir="t"/>
              </a:scene3d>
              <a:sp3d/>
            </c:spPr>
          </c:dPt>
          <c:dPt>
            <c:idx val="6"/>
            <c:spPr>
              <a:solidFill>
                <a:schemeClr val="accent6"/>
              </a:solidFill>
              <a:ln w="12690">
                <a:noFill/>
                <a:prstDash val="solid"/>
              </a:ln>
              <a:scene3d>
                <a:camera prst="orthographicFront"/>
                <a:lightRig rig="threePt" dir="t"/>
              </a:scene3d>
              <a:sp3d/>
            </c:spPr>
          </c:dPt>
          <c:cat>
            <c:strRef>
              <c:f>Sheet1!$B$1:$I$1</c:f>
              <c:strCache>
                <c:ptCount val="7"/>
                <c:pt idx="0">
                  <c:v>Poor appetite</c:v>
                </c:pt>
                <c:pt idx="1">
                  <c:v>Anxiety</c:v>
                </c:pt>
                <c:pt idx="2">
                  <c:v>Depression</c:v>
                </c:pt>
                <c:pt idx="3">
                  <c:v>Concentration difficulties</c:v>
                </c:pt>
                <c:pt idx="4">
                  <c:v>Drowsiness</c:v>
                </c:pt>
                <c:pt idx="5">
                  <c:v>Lack of energy</c:v>
                </c:pt>
                <c:pt idx="6">
                  <c:v>Difficulty sleeping</c:v>
                </c:pt>
              </c:strCache>
            </c:strRef>
          </c:cat>
          <c:val>
            <c:numRef>
              <c:f>Sheet1!$B$2:$I$2</c:f>
              <c:numCache>
                <c:formatCode>General</c:formatCode>
                <c:ptCount val="7"/>
                <c:pt idx="0">
                  <c:v>18</c:v>
                </c:pt>
                <c:pt idx="1">
                  <c:v>27</c:v>
                </c:pt>
                <c:pt idx="2">
                  <c:v>35</c:v>
                </c:pt>
                <c:pt idx="3">
                  <c:v>36</c:v>
                </c:pt>
                <c:pt idx="4">
                  <c:v>40</c:v>
                </c:pt>
                <c:pt idx="5">
                  <c:v>57</c:v>
                </c:pt>
                <c:pt idx="6">
                  <c:v>65</c:v>
                </c:pt>
              </c:numCache>
            </c:numRef>
          </c:val>
        </c:ser>
        <c:dLbls/>
        <c:gapWidth val="50"/>
        <c:axId val="157675520"/>
        <c:axId val="157677056"/>
      </c:barChart>
      <c:catAx>
        <c:axId val="157675520"/>
        <c:scaling>
          <c:orientation val="minMax"/>
        </c:scaling>
        <c:axPos val="l"/>
        <c:numFmt formatCode="General" sourceLinked="1"/>
        <c:majorTickMark val="none"/>
        <c:tickLblPos val="nextTo"/>
        <c:spPr>
          <a:ln w="12690">
            <a:solidFill>
              <a:srgbClr val="002060"/>
            </a:solidFill>
            <a:prstDash val="solid"/>
          </a:ln>
        </c:spPr>
        <c:txPr>
          <a:bodyPr rot="0" vert="horz"/>
          <a:lstStyle/>
          <a:p>
            <a:pPr>
              <a:defRPr sz="1400" b="1" i="0" u="none" strike="noStrike" baseline="0">
                <a:solidFill>
                  <a:srgbClr val="002060"/>
                </a:solidFill>
                <a:latin typeface="+mn-lt"/>
                <a:ea typeface="Arial"/>
                <a:cs typeface="Arial"/>
              </a:defRPr>
            </a:pPr>
            <a:endParaRPr lang="es-MX"/>
          </a:p>
        </c:txPr>
        <c:crossAx val="157677056"/>
        <c:crosses val="autoZero"/>
        <c:auto val="1"/>
        <c:lblAlgn val="ctr"/>
        <c:lblOffset val="100"/>
        <c:tickLblSkip val="1"/>
        <c:tickMarkSkip val="1"/>
      </c:catAx>
      <c:valAx>
        <c:axId val="157677056"/>
        <c:scaling>
          <c:orientation val="minMax"/>
          <c:max val="70"/>
          <c:min val="0"/>
        </c:scaling>
        <c:axPos val="b"/>
        <c:title>
          <c:tx>
            <c:rich>
              <a:bodyPr/>
              <a:lstStyle/>
              <a:p>
                <a:pPr>
                  <a:defRPr lang="en-CA" sz="1800" b="1" i="0" u="none" strike="noStrike" baseline="0" noProof="0">
                    <a:solidFill>
                      <a:srgbClr val="002060"/>
                    </a:solidFill>
                    <a:latin typeface="+mn-lt"/>
                    <a:ea typeface="Arial"/>
                    <a:cs typeface="Arial"/>
                  </a:defRPr>
                </a:pPr>
                <a:r>
                  <a:rPr lang="en-CA" sz="1800" noProof="0" dirty="0" smtClean="0">
                    <a:solidFill>
                      <a:srgbClr val="002060"/>
                    </a:solidFill>
                    <a:latin typeface="+mn-lt"/>
                  </a:rPr>
                  <a:t>% de  pacientes con molestia</a:t>
                </a:r>
                <a:r>
                  <a:rPr lang="en-CA" sz="1800" baseline="0" noProof="0" dirty="0" smtClean="0">
                    <a:solidFill>
                      <a:srgbClr val="002060"/>
                    </a:solidFill>
                    <a:latin typeface="+mn-lt"/>
                  </a:rPr>
                  <a:t> moderada a muy severa</a:t>
                </a:r>
                <a:endParaRPr lang="en-CA" sz="1800" noProof="0" dirty="0">
                  <a:solidFill>
                    <a:srgbClr val="002060"/>
                  </a:solidFill>
                  <a:latin typeface="+mn-lt"/>
                </a:endParaRPr>
              </a:p>
            </c:rich>
          </c:tx>
          <c:layout>
            <c:manualLayout>
              <c:xMode val="edge"/>
              <c:yMode val="edge"/>
              <c:x val="0.27338746850709433"/>
              <c:y val="0.88084656754993307"/>
            </c:manualLayout>
          </c:layout>
          <c:spPr>
            <a:noFill/>
            <a:ln w="25380">
              <a:noFill/>
            </a:ln>
          </c:spPr>
        </c:title>
        <c:numFmt formatCode="General" sourceLinked="1"/>
        <c:tickLblPos val="nextTo"/>
        <c:spPr>
          <a:ln w="12690">
            <a:solidFill>
              <a:srgbClr val="002060"/>
            </a:solidFill>
            <a:prstDash val="solid"/>
          </a:ln>
        </c:spPr>
        <c:txPr>
          <a:bodyPr rot="0" vert="horz"/>
          <a:lstStyle/>
          <a:p>
            <a:pPr>
              <a:defRPr sz="1400" b="1" i="0" u="none" strike="noStrike" baseline="0">
                <a:solidFill>
                  <a:srgbClr val="002060"/>
                </a:solidFill>
                <a:latin typeface="+mn-lt"/>
                <a:ea typeface="Arial"/>
                <a:cs typeface="Arial"/>
              </a:defRPr>
            </a:pPr>
            <a:endParaRPr lang="es-MX"/>
          </a:p>
        </c:txPr>
        <c:crossAx val="157675520"/>
        <c:crosses val="autoZero"/>
        <c:crossBetween val="between"/>
        <c:majorUnit val="10"/>
      </c:valAx>
      <c:spPr>
        <a:noFill/>
        <a:ln w="25400">
          <a:noFill/>
        </a:ln>
      </c:spPr>
    </c:plotArea>
    <c:plotVisOnly val="1"/>
    <c:dispBlanksAs val="gap"/>
  </c:chart>
  <c:spPr>
    <a:noFill/>
    <a:ln>
      <a:noFill/>
    </a:ln>
  </c:spPr>
  <c:txPr>
    <a:bodyPr/>
    <a:lstStyle/>
    <a:p>
      <a:pPr>
        <a:defRPr sz="999" b="1" i="0" u="none" strike="noStrike" baseline="0">
          <a:solidFill>
            <a:srgbClr val="FFFFFF"/>
          </a:solidFill>
          <a:latin typeface="Arial"/>
          <a:ea typeface="Arial"/>
          <a:cs typeface="Arial"/>
        </a:defRPr>
      </a:pPr>
      <a:endParaRPr lang="es-MX"/>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8F095-91CC-401F-8212-C2CF0D719CED}" type="doc">
      <dgm:prSet loTypeId="urn:microsoft.com/office/officeart/2005/8/layout/venn1" loCatId="relationship" qsTypeId="urn:microsoft.com/office/officeart/2005/8/quickstyle/simple1" qsCatId="simple" csTypeId="urn:microsoft.com/office/officeart/2005/8/colors/accent1_2" csCatId="accent1" phldr="1"/>
      <dgm:spPr/>
    </dgm:pt>
    <dgm:pt modelId="{F6A671C8-1913-407E-86D7-FE00C3B6CE95}">
      <dgm:prSet phldrT="[Text]"/>
      <dgm:spPr>
        <a:ln>
          <a:solidFill>
            <a:schemeClr val="accent1"/>
          </a:solidFill>
        </a:ln>
        <a:scene3d>
          <a:camera prst="orthographicFront"/>
          <a:lightRig rig="threePt" dir="t"/>
        </a:scene3d>
        <a:sp3d>
          <a:bevelT/>
        </a:sp3d>
      </dgm:spPr>
      <dgm:t>
        <a:bodyPr/>
        <a:lstStyle/>
        <a:p>
          <a:endParaRPr lang="en-CA" dirty="0"/>
        </a:p>
      </dgm:t>
    </dgm:pt>
    <dgm:pt modelId="{4766F635-60D9-4636-8CAD-C212FB37F98C}" type="parTrans" cxnId="{52072942-7BC7-4DAA-BA52-67AE75B1259F}">
      <dgm:prSet/>
      <dgm:spPr/>
      <dgm:t>
        <a:bodyPr/>
        <a:lstStyle/>
        <a:p>
          <a:endParaRPr lang="en-CA"/>
        </a:p>
      </dgm:t>
    </dgm:pt>
    <dgm:pt modelId="{91F335FB-5B0A-4637-AF14-97ED3E5DFE16}" type="sibTrans" cxnId="{52072942-7BC7-4DAA-BA52-67AE75B1259F}">
      <dgm:prSet/>
      <dgm:spPr/>
      <dgm:t>
        <a:bodyPr/>
        <a:lstStyle/>
        <a:p>
          <a:endParaRPr lang="en-CA"/>
        </a:p>
      </dgm:t>
    </dgm:pt>
    <dgm:pt modelId="{70EFE6FC-4A8C-47EF-BA4E-78C1713F2783}">
      <dgm:prSet phldrT="[Text]"/>
      <dgm:spPr>
        <a:solidFill>
          <a:schemeClr val="accent3">
            <a:alpha val="50000"/>
          </a:schemeClr>
        </a:solidFill>
        <a:ln>
          <a:solidFill>
            <a:srgbClr val="B5CD85"/>
          </a:solidFill>
        </a:ln>
        <a:scene3d>
          <a:camera prst="orthographicFront"/>
          <a:lightRig rig="threePt" dir="t"/>
        </a:scene3d>
        <a:sp3d>
          <a:bevelT/>
        </a:sp3d>
      </dgm:spPr>
      <dgm:t>
        <a:bodyPr/>
        <a:lstStyle/>
        <a:p>
          <a:endParaRPr lang="en-CA" dirty="0">
            <a:solidFill>
              <a:schemeClr val="tx1"/>
            </a:solidFill>
          </a:endParaRPr>
        </a:p>
      </dgm:t>
    </dgm:pt>
    <dgm:pt modelId="{870FC508-80FF-43C7-8E7B-50B4BE0D6120}" type="parTrans" cxnId="{2C24AAC1-481D-43D3-B84F-DDDDB5D43E5B}">
      <dgm:prSet/>
      <dgm:spPr/>
      <dgm:t>
        <a:bodyPr/>
        <a:lstStyle/>
        <a:p>
          <a:endParaRPr lang="en-CA"/>
        </a:p>
      </dgm:t>
    </dgm:pt>
    <dgm:pt modelId="{6416C344-7221-40DE-BFFD-F9780032020F}" type="sibTrans" cxnId="{2C24AAC1-481D-43D3-B84F-DDDDB5D43E5B}">
      <dgm:prSet/>
      <dgm:spPr/>
      <dgm:t>
        <a:bodyPr/>
        <a:lstStyle/>
        <a:p>
          <a:endParaRPr lang="en-CA"/>
        </a:p>
      </dgm:t>
    </dgm:pt>
    <dgm:pt modelId="{49824C88-D6E0-4817-BDCE-C833181187DE}">
      <dgm:prSet phldrT="[Text]"/>
      <dgm:spPr>
        <a:solidFill>
          <a:schemeClr val="accent2">
            <a:alpha val="50000"/>
          </a:schemeClr>
        </a:solidFill>
        <a:ln>
          <a:solidFill>
            <a:srgbClr val="D0ACD4"/>
          </a:solidFill>
        </a:ln>
        <a:scene3d>
          <a:camera prst="orthographicFront"/>
          <a:lightRig rig="threePt" dir="t"/>
        </a:scene3d>
        <a:sp3d>
          <a:bevelT/>
        </a:sp3d>
      </dgm:spPr>
      <dgm:t>
        <a:bodyPr/>
        <a:lstStyle/>
        <a:p>
          <a:endParaRPr lang="en-CA" dirty="0">
            <a:solidFill>
              <a:schemeClr val="tx1"/>
            </a:solidFill>
          </a:endParaRPr>
        </a:p>
      </dgm:t>
    </dgm:pt>
    <dgm:pt modelId="{3C369277-7D55-4488-8BB7-0E1B8F82280D}" type="parTrans" cxnId="{483DF4B1-8190-4B77-95EF-55663CB533FE}">
      <dgm:prSet/>
      <dgm:spPr/>
      <dgm:t>
        <a:bodyPr/>
        <a:lstStyle/>
        <a:p>
          <a:endParaRPr lang="en-CA"/>
        </a:p>
      </dgm:t>
    </dgm:pt>
    <dgm:pt modelId="{26CC3CE7-9532-445C-B8E9-76CE41C5F1EF}" type="sibTrans" cxnId="{483DF4B1-8190-4B77-95EF-55663CB533FE}">
      <dgm:prSet/>
      <dgm:spPr/>
      <dgm:t>
        <a:bodyPr/>
        <a:lstStyle/>
        <a:p>
          <a:endParaRPr lang="en-CA"/>
        </a:p>
      </dgm:t>
    </dgm:pt>
    <dgm:pt modelId="{1E95306A-9FF7-4EB5-B9AE-AB0FCCB426AF}" type="pres">
      <dgm:prSet presAssocID="{7768F095-91CC-401F-8212-C2CF0D719CED}" presName="compositeShape" presStyleCnt="0">
        <dgm:presLayoutVars>
          <dgm:chMax val="7"/>
          <dgm:dir/>
          <dgm:resizeHandles val="exact"/>
        </dgm:presLayoutVars>
      </dgm:prSet>
      <dgm:spPr/>
    </dgm:pt>
    <dgm:pt modelId="{FD339EBB-2857-4329-8D19-958A41DF04AD}" type="pres">
      <dgm:prSet presAssocID="{F6A671C8-1913-407E-86D7-FE00C3B6CE95}" presName="circ1" presStyleLbl="vennNode1" presStyleIdx="0" presStyleCnt="3" custScaleX="175933" custLinFactNeighborX="52" custLinFactNeighborY="13940"/>
      <dgm:spPr/>
      <dgm:t>
        <a:bodyPr/>
        <a:lstStyle/>
        <a:p>
          <a:endParaRPr lang="en-CA"/>
        </a:p>
      </dgm:t>
    </dgm:pt>
    <dgm:pt modelId="{500EAAEA-65F9-499D-8D09-0E048112B4DE}" type="pres">
      <dgm:prSet presAssocID="{F6A671C8-1913-407E-86D7-FE00C3B6CE95}" presName="circ1Tx" presStyleLbl="revTx" presStyleIdx="0" presStyleCnt="0">
        <dgm:presLayoutVars>
          <dgm:chMax val="0"/>
          <dgm:chPref val="0"/>
          <dgm:bulletEnabled val="1"/>
        </dgm:presLayoutVars>
      </dgm:prSet>
      <dgm:spPr/>
      <dgm:t>
        <a:bodyPr/>
        <a:lstStyle/>
        <a:p>
          <a:endParaRPr lang="en-CA"/>
        </a:p>
      </dgm:t>
    </dgm:pt>
    <dgm:pt modelId="{34FE503C-8BD7-42DC-9C7B-1B8CDC5D2186}" type="pres">
      <dgm:prSet presAssocID="{70EFE6FC-4A8C-47EF-BA4E-78C1713F2783}" presName="circ2" presStyleLbl="vennNode1" presStyleIdx="1" presStyleCnt="3" custScaleX="198978" custScaleY="106846" custLinFactNeighborX="888" custLinFactNeighborY="-5362"/>
      <dgm:spPr/>
      <dgm:t>
        <a:bodyPr/>
        <a:lstStyle/>
        <a:p>
          <a:endParaRPr lang="en-CA"/>
        </a:p>
      </dgm:t>
    </dgm:pt>
    <dgm:pt modelId="{85ED7004-5B86-4CED-BECC-31D2CCEED8BC}" type="pres">
      <dgm:prSet presAssocID="{70EFE6FC-4A8C-47EF-BA4E-78C1713F2783}" presName="circ2Tx" presStyleLbl="revTx" presStyleIdx="0" presStyleCnt="0">
        <dgm:presLayoutVars>
          <dgm:chMax val="0"/>
          <dgm:chPref val="0"/>
          <dgm:bulletEnabled val="1"/>
        </dgm:presLayoutVars>
      </dgm:prSet>
      <dgm:spPr/>
      <dgm:t>
        <a:bodyPr/>
        <a:lstStyle/>
        <a:p>
          <a:endParaRPr lang="en-CA"/>
        </a:p>
      </dgm:t>
    </dgm:pt>
    <dgm:pt modelId="{C3CE1191-0A1E-43E3-AF5B-0E3DB45B9CDE}" type="pres">
      <dgm:prSet presAssocID="{49824C88-D6E0-4817-BDCE-C833181187DE}" presName="circ3" presStyleLbl="vennNode1" presStyleIdx="2" presStyleCnt="3" custScaleX="194488" custScaleY="106846" custLinFactNeighborX="-5241" custLinFactNeighborY="-6136"/>
      <dgm:spPr/>
      <dgm:t>
        <a:bodyPr/>
        <a:lstStyle/>
        <a:p>
          <a:endParaRPr lang="en-CA"/>
        </a:p>
      </dgm:t>
    </dgm:pt>
    <dgm:pt modelId="{964C6E6F-BC48-44BD-8BC3-36FD8AEAAEF9}" type="pres">
      <dgm:prSet presAssocID="{49824C88-D6E0-4817-BDCE-C833181187DE}" presName="circ3Tx" presStyleLbl="revTx" presStyleIdx="0" presStyleCnt="0">
        <dgm:presLayoutVars>
          <dgm:chMax val="0"/>
          <dgm:chPref val="0"/>
          <dgm:bulletEnabled val="1"/>
        </dgm:presLayoutVars>
      </dgm:prSet>
      <dgm:spPr/>
      <dgm:t>
        <a:bodyPr/>
        <a:lstStyle/>
        <a:p>
          <a:endParaRPr lang="en-CA"/>
        </a:p>
      </dgm:t>
    </dgm:pt>
  </dgm:ptLst>
  <dgm:cxnLst>
    <dgm:cxn modelId="{B2A7D099-6EBF-441A-B88B-0938654FB7AE}" type="presOf" srcId="{7768F095-91CC-401F-8212-C2CF0D719CED}" destId="{1E95306A-9FF7-4EB5-B9AE-AB0FCCB426AF}" srcOrd="0" destOrd="0" presId="urn:microsoft.com/office/officeart/2005/8/layout/venn1"/>
    <dgm:cxn modelId="{52072942-7BC7-4DAA-BA52-67AE75B1259F}" srcId="{7768F095-91CC-401F-8212-C2CF0D719CED}" destId="{F6A671C8-1913-407E-86D7-FE00C3B6CE95}" srcOrd="0" destOrd="0" parTransId="{4766F635-60D9-4636-8CAD-C212FB37F98C}" sibTransId="{91F335FB-5B0A-4637-AF14-97ED3E5DFE16}"/>
    <dgm:cxn modelId="{2C24AAC1-481D-43D3-B84F-DDDDB5D43E5B}" srcId="{7768F095-91CC-401F-8212-C2CF0D719CED}" destId="{70EFE6FC-4A8C-47EF-BA4E-78C1713F2783}" srcOrd="1" destOrd="0" parTransId="{870FC508-80FF-43C7-8E7B-50B4BE0D6120}" sibTransId="{6416C344-7221-40DE-BFFD-F9780032020F}"/>
    <dgm:cxn modelId="{25DA75C2-8C3D-44E6-A1F3-AC1473C729E6}" type="presOf" srcId="{F6A671C8-1913-407E-86D7-FE00C3B6CE95}" destId="{500EAAEA-65F9-499D-8D09-0E048112B4DE}" srcOrd="1" destOrd="0" presId="urn:microsoft.com/office/officeart/2005/8/layout/venn1"/>
    <dgm:cxn modelId="{2AEA98B3-0E3F-4BD5-94E3-5EB9DB6B6F26}" type="presOf" srcId="{70EFE6FC-4A8C-47EF-BA4E-78C1713F2783}" destId="{34FE503C-8BD7-42DC-9C7B-1B8CDC5D2186}" srcOrd="0" destOrd="0" presId="urn:microsoft.com/office/officeart/2005/8/layout/venn1"/>
    <dgm:cxn modelId="{611E120D-E4D6-410C-B7D4-92861E08096F}" type="presOf" srcId="{70EFE6FC-4A8C-47EF-BA4E-78C1713F2783}" destId="{85ED7004-5B86-4CED-BECC-31D2CCEED8BC}" srcOrd="1" destOrd="0" presId="urn:microsoft.com/office/officeart/2005/8/layout/venn1"/>
    <dgm:cxn modelId="{CA1E3DC8-E2C7-4DFC-9138-7CCB4DAEFF58}" type="presOf" srcId="{49824C88-D6E0-4817-BDCE-C833181187DE}" destId="{C3CE1191-0A1E-43E3-AF5B-0E3DB45B9CDE}" srcOrd="0" destOrd="0" presId="urn:microsoft.com/office/officeart/2005/8/layout/venn1"/>
    <dgm:cxn modelId="{925A04E0-ACA3-4543-B399-3791589D59E2}" type="presOf" srcId="{F6A671C8-1913-407E-86D7-FE00C3B6CE95}" destId="{FD339EBB-2857-4329-8D19-958A41DF04AD}" srcOrd="0" destOrd="0" presId="urn:microsoft.com/office/officeart/2005/8/layout/venn1"/>
    <dgm:cxn modelId="{483DF4B1-8190-4B77-95EF-55663CB533FE}" srcId="{7768F095-91CC-401F-8212-C2CF0D719CED}" destId="{49824C88-D6E0-4817-BDCE-C833181187DE}" srcOrd="2" destOrd="0" parTransId="{3C369277-7D55-4488-8BB7-0E1B8F82280D}" sibTransId="{26CC3CE7-9532-445C-B8E9-76CE41C5F1EF}"/>
    <dgm:cxn modelId="{36B69629-2A2D-4863-BE0B-584EDB5B930B}" type="presOf" srcId="{49824C88-D6E0-4817-BDCE-C833181187DE}" destId="{964C6E6F-BC48-44BD-8BC3-36FD8AEAAEF9}" srcOrd="1" destOrd="0" presId="urn:microsoft.com/office/officeart/2005/8/layout/venn1"/>
    <dgm:cxn modelId="{730C5564-BA51-4BF1-941C-467DE4541D4D}" type="presParOf" srcId="{1E95306A-9FF7-4EB5-B9AE-AB0FCCB426AF}" destId="{FD339EBB-2857-4329-8D19-958A41DF04AD}" srcOrd="0" destOrd="0" presId="urn:microsoft.com/office/officeart/2005/8/layout/venn1"/>
    <dgm:cxn modelId="{5D326249-8756-46CD-9D90-B823A44991E5}" type="presParOf" srcId="{1E95306A-9FF7-4EB5-B9AE-AB0FCCB426AF}" destId="{500EAAEA-65F9-499D-8D09-0E048112B4DE}" srcOrd="1" destOrd="0" presId="urn:microsoft.com/office/officeart/2005/8/layout/venn1"/>
    <dgm:cxn modelId="{8CB69BD4-DE00-42B8-91FB-F9B8AE66ECC3}" type="presParOf" srcId="{1E95306A-9FF7-4EB5-B9AE-AB0FCCB426AF}" destId="{34FE503C-8BD7-42DC-9C7B-1B8CDC5D2186}" srcOrd="2" destOrd="0" presId="urn:microsoft.com/office/officeart/2005/8/layout/venn1"/>
    <dgm:cxn modelId="{5600CA51-A3A4-4604-BD6C-7CC30BBB60CF}" type="presParOf" srcId="{1E95306A-9FF7-4EB5-B9AE-AB0FCCB426AF}" destId="{85ED7004-5B86-4CED-BECC-31D2CCEED8BC}" srcOrd="3" destOrd="0" presId="urn:microsoft.com/office/officeart/2005/8/layout/venn1"/>
    <dgm:cxn modelId="{DD043F84-96FB-4DF6-93CA-4EED4024CC27}" type="presParOf" srcId="{1E95306A-9FF7-4EB5-B9AE-AB0FCCB426AF}" destId="{C3CE1191-0A1E-43E3-AF5B-0E3DB45B9CDE}" srcOrd="4" destOrd="0" presId="urn:microsoft.com/office/officeart/2005/8/layout/venn1"/>
    <dgm:cxn modelId="{80A54F7D-A97A-445F-91CD-109485E4B8D0}" type="presParOf" srcId="{1E95306A-9FF7-4EB5-B9AE-AB0FCCB426AF}" destId="{964C6E6F-BC48-44BD-8BC3-36FD8AEAAEF9}"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EB0940-1699-4811-9DF3-D8581C875EE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CA"/>
        </a:p>
      </dgm:t>
    </dgm:pt>
    <dgm:pt modelId="{B78404C8-B830-47D7-8815-920D2C406E74}">
      <dgm:prSet phldrT="[Text]" custT="1"/>
      <dgm:spPr>
        <a:xfrm>
          <a:off x="2564565" y="2076323"/>
          <a:ext cx="2951021" cy="2826096"/>
        </a:xfrm>
        <a:prstGeom prst="ellipse">
          <a:avLst/>
        </a:prstGeom>
        <a:solidFill>
          <a:srgbClr val="0C6FCF"/>
        </a:solidFill>
        <a:ln w="25400" cap="flat" cmpd="sng" algn="ctr">
          <a:noFill/>
          <a:prstDash val="solid"/>
        </a:ln>
        <a:effectLst/>
      </dgm:spPr>
      <dgm:t>
        <a:bodyPr/>
        <a:lstStyle/>
        <a:p>
          <a:r>
            <a:rPr lang="es-MX" sz="2800" b="1" noProof="0" dirty="0" smtClean="0">
              <a:solidFill>
                <a:sysClr val="window" lastClr="FFFFFF"/>
              </a:solidFill>
              <a:latin typeface="Calibri"/>
              <a:ea typeface="+mn-ea"/>
              <a:cs typeface="+mn-cs"/>
            </a:rPr>
            <a:t>Dificultades para el Diagnóstico</a:t>
          </a:r>
          <a:endParaRPr lang="es-MX" sz="2800" b="1" noProof="0" dirty="0">
            <a:solidFill>
              <a:sysClr val="window" lastClr="FFFFFF"/>
            </a:solidFill>
            <a:latin typeface="Calibri"/>
            <a:ea typeface="+mn-ea"/>
            <a:cs typeface="+mn-cs"/>
          </a:endParaRPr>
        </a:p>
      </dgm:t>
    </dgm:pt>
    <dgm:pt modelId="{6377946B-1824-4553-9E59-8144A4C7EB6B}" type="parTrans" cxnId="{4CA86804-EDC5-4993-BD2F-9D7042B3E1C2}">
      <dgm:prSet/>
      <dgm:spPr/>
      <dgm:t>
        <a:bodyPr/>
        <a:lstStyle/>
        <a:p>
          <a:endParaRPr lang="es-MX" noProof="0"/>
        </a:p>
      </dgm:t>
    </dgm:pt>
    <dgm:pt modelId="{68F2E516-D0E6-4C29-9905-F1FD07C80F84}" type="sibTrans" cxnId="{4CA86804-EDC5-4993-BD2F-9D7042B3E1C2}">
      <dgm:prSet/>
      <dgm:spPr/>
      <dgm:t>
        <a:bodyPr/>
        <a:lstStyle/>
        <a:p>
          <a:endParaRPr lang="es-MX" noProof="0"/>
        </a:p>
      </dgm:t>
    </dgm:pt>
    <dgm:pt modelId="{68E790BB-E703-4932-A7C5-F4B787A87C14}">
      <dgm:prSet phldrT="[Text]" custT="1"/>
      <dgm:spPr>
        <a:xfrm>
          <a:off x="0" y="1728205"/>
          <a:ext cx="2067032" cy="1657432"/>
        </a:xfrm>
        <a:prstGeom prst="roundRect">
          <a:avLst>
            <a:gd name="adj" fmla="val 10000"/>
          </a:avLst>
        </a:prstGeom>
        <a:solidFill>
          <a:srgbClr val="C03932"/>
        </a:solidFill>
        <a:ln w="25400" cap="flat" cmpd="sng" algn="ctr">
          <a:noFill/>
          <a:prstDash val="solid"/>
        </a:ln>
        <a:effectLst/>
      </dgm:spPr>
      <dgm:t>
        <a:bodyPr/>
        <a:lstStyle/>
        <a:p>
          <a:r>
            <a:rPr lang="es-MX" sz="2400" noProof="0" dirty="0" smtClean="0">
              <a:solidFill>
                <a:sysClr val="window" lastClr="FFFFFF"/>
              </a:solidFill>
              <a:latin typeface="Calibri"/>
              <a:ea typeface="+mn-ea"/>
              <a:cs typeface="+mn-cs"/>
            </a:rPr>
            <a:t>Múltiples y Complejos Mecanismos</a:t>
          </a:r>
          <a:endParaRPr lang="es-MX" sz="2400" noProof="0" dirty="0">
            <a:solidFill>
              <a:sysClr val="window" lastClr="FFFFFF"/>
            </a:solidFill>
            <a:latin typeface="Calibri"/>
            <a:ea typeface="+mn-ea"/>
            <a:cs typeface="+mn-cs"/>
          </a:endParaRPr>
        </a:p>
      </dgm:t>
    </dgm:pt>
    <dgm:pt modelId="{E9F90100-36BE-4941-9B98-A48947E21B91}" type="parTrans" cxnId="{04D26E82-62B7-4CC5-886D-D9CB90C1E12B}">
      <dgm:prSet/>
      <dgm:spPr>
        <a:xfrm rot="11833841">
          <a:off x="1094126" y="2453204"/>
          <a:ext cx="1585842" cy="620593"/>
        </a:xfrm>
        <a:prstGeom prst="leftArrow">
          <a:avLst>
            <a:gd name="adj1" fmla="val 60000"/>
            <a:gd name="adj2" fmla="val 50000"/>
          </a:avLst>
        </a:prstGeom>
        <a:solidFill>
          <a:srgbClr val="D9D9D9">
            <a:lumMod val="90000"/>
          </a:srgbClr>
        </a:solidFill>
        <a:ln>
          <a:noFill/>
        </a:ln>
        <a:effectLst/>
      </dgm:spPr>
      <dgm:t>
        <a:bodyPr/>
        <a:lstStyle/>
        <a:p>
          <a:endParaRPr lang="es-MX" noProof="0" dirty="0"/>
        </a:p>
      </dgm:t>
    </dgm:pt>
    <dgm:pt modelId="{ACE199F1-B33F-4668-B862-646CE42D5CC9}" type="sibTrans" cxnId="{04D26E82-62B7-4CC5-886D-D9CB90C1E12B}">
      <dgm:prSet/>
      <dgm:spPr/>
      <dgm:t>
        <a:bodyPr/>
        <a:lstStyle/>
        <a:p>
          <a:endParaRPr lang="es-MX" noProof="0"/>
        </a:p>
      </dgm:t>
    </dgm:pt>
    <dgm:pt modelId="{544819B6-8AFC-41F9-B7B1-0AE777A9E6CD}">
      <dgm:prSet phldrT="[Text]" custT="1"/>
      <dgm:spPr>
        <a:xfrm>
          <a:off x="1135374" y="-127308"/>
          <a:ext cx="2068645" cy="1654916"/>
        </a:xfrm>
        <a:prstGeom prst="roundRect">
          <a:avLst>
            <a:gd name="adj" fmla="val 10000"/>
          </a:avLst>
        </a:prstGeom>
        <a:solidFill>
          <a:srgbClr val="F78B30"/>
        </a:solidFill>
        <a:ln w="25400" cap="flat" cmpd="sng" algn="ctr">
          <a:noFill/>
          <a:prstDash val="solid"/>
        </a:ln>
        <a:effectLst/>
      </dgm:spPr>
      <dgm:t>
        <a:bodyPr/>
        <a:lstStyle/>
        <a:p>
          <a:r>
            <a:rPr lang="es-MX" sz="2400" noProof="0" dirty="0" smtClean="0">
              <a:solidFill>
                <a:sysClr val="window" lastClr="FFFFFF"/>
              </a:solidFill>
              <a:latin typeface="Calibri"/>
              <a:ea typeface="+mn-ea"/>
              <a:cs typeface="+mn-cs"/>
            </a:rPr>
            <a:t>Diversos síntomas</a:t>
          </a:r>
          <a:endParaRPr lang="es-MX" sz="2400" noProof="0" dirty="0">
            <a:solidFill>
              <a:sysClr val="window" lastClr="FFFFFF"/>
            </a:solidFill>
            <a:latin typeface="Calibri"/>
            <a:ea typeface="+mn-ea"/>
            <a:cs typeface="+mn-cs"/>
          </a:endParaRPr>
        </a:p>
      </dgm:t>
    </dgm:pt>
    <dgm:pt modelId="{ECDAD19A-6A4C-4CAE-8394-5052B4C1918F}" type="parTrans" cxnId="{0EAC6932-CDC1-406E-B2D7-EE8264884D96}">
      <dgm:prSet/>
      <dgm:spPr>
        <a:xfrm rot="14169315">
          <a:off x="1766351" y="1282158"/>
          <a:ext cx="1820747" cy="620593"/>
        </a:xfrm>
        <a:prstGeom prst="leftArrow">
          <a:avLst>
            <a:gd name="adj1" fmla="val 60000"/>
            <a:gd name="adj2" fmla="val 50000"/>
          </a:avLst>
        </a:prstGeom>
        <a:solidFill>
          <a:srgbClr val="D9D9D9">
            <a:lumMod val="90000"/>
          </a:srgbClr>
        </a:solidFill>
        <a:ln>
          <a:noFill/>
        </a:ln>
        <a:effectLst/>
      </dgm:spPr>
      <dgm:t>
        <a:bodyPr/>
        <a:lstStyle/>
        <a:p>
          <a:endParaRPr lang="es-MX" noProof="0" dirty="0"/>
        </a:p>
      </dgm:t>
    </dgm:pt>
    <dgm:pt modelId="{7B8E6E35-1A2D-4C81-B517-16EE88BE3469}" type="sibTrans" cxnId="{0EAC6932-CDC1-406E-B2D7-EE8264884D96}">
      <dgm:prSet/>
      <dgm:spPr/>
      <dgm:t>
        <a:bodyPr/>
        <a:lstStyle/>
        <a:p>
          <a:endParaRPr lang="es-MX" noProof="0"/>
        </a:p>
      </dgm:t>
    </dgm:pt>
    <dgm:pt modelId="{B6AF170C-975A-4D7C-B5F2-254549CE67AD}">
      <dgm:prSet phldrT="[Text]" custT="1"/>
      <dgm:spPr>
        <a:xfrm>
          <a:off x="3583471" y="-149892"/>
          <a:ext cx="3535543" cy="1654916"/>
        </a:xfrm>
        <a:prstGeom prst="roundRect">
          <a:avLst>
            <a:gd name="adj" fmla="val 10000"/>
          </a:avLst>
        </a:prstGeom>
        <a:solidFill>
          <a:srgbClr val="DDBB30"/>
        </a:solidFill>
        <a:ln w="25400" cap="flat" cmpd="sng" algn="ctr">
          <a:noFill/>
          <a:prstDash val="solid"/>
        </a:ln>
        <a:effectLst/>
      </dgm:spPr>
      <dgm:t>
        <a:bodyPr/>
        <a:lstStyle/>
        <a:p>
          <a:r>
            <a:rPr lang="es-MX" sz="2400" noProof="0" dirty="0" smtClean="0">
              <a:solidFill>
                <a:srgbClr val="002060"/>
              </a:solidFill>
              <a:latin typeface="Calibri"/>
              <a:ea typeface="+mn-ea"/>
              <a:cs typeface="+mn-cs"/>
            </a:rPr>
            <a:t>Dificultades para comunicar y entender los síntomas</a:t>
          </a:r>
          <a:endParaRPr lang="es-MX" sz="2400" noProof="0" dirty="0">
            <a:solidFill>
              <a:srgbClr val="002060"/>
            </a:solidFill>
            <a:latin typeface="Calibri"/>
            <a:ea typeface="+mn-ea"/>
            <a:cs typeface="+mn-cs"/>
          </a:endParaRPr>
        </a:p>
      </dgm:t>
    </dgm:pt>
    <dgm:pt modelId="{530B8E35-45F6-40DA-BD10-89E02A2EAD99}" type="parTrans" cxnId="{63E63F28-0A6B-4AED-945F-F52CAACE18C7}">
      <dgm:prSet/>
      <dgm:spPr>
        <a:xfrm rot="17700000">
          <a:off x="4222733" y="1187855"/>
          <a:ext cx="1586523" cy="620593"/>
        </a:xfrm>
        <a:prstGeom prst="leftArrow">
          <a:avLst>
            <a:gd name="adj1" fmla="val 60000"/>
            <a:gd name="adj2" fmla="val 50000"/>
          </a:avLst>
        </a:prstGeom>
        <a:solidFill>
          <a:srgbClr val="D9D9D9">
            <a:lumMod val="90000"/>
          </a:srgbClr>
        </a:solidFill>
        <a:ln>
          <a:noFill/>
        </a:ln>
        <a:effectLst/>
      </dgm:spPr>
      <dgm:t>
        <a:bodyPr/>
        <a:lstStyle/>
        <a:p>
          <a:endParaRPr lang="es-MX" noProof="0" dirty="0"/>
        </a:p>
      </dgm:t>
    </dgm:pt>
    <dgm:pt modelId="{6DEB8D58-1A65-407A-83FE-08D35E2F14D7}" type="sibTrans" cxnId="{63E63F28-0A6B-4AED-945F-F52CAACE18C7}">
      <dgm:prSet/>
      <dgm:spPr/>
      <dgm:t>
        <a:bodyPr/>
        <a:lstStyle/>
        <a:p>
          <a:endParaRPr lang="es-MX" noProof="0"/>
        </a:p>
      </dgm:t>
    </dgm:pt>
    <dgm:pt modelId="{328ED318-8AA2-4E6A-948D-B9AD8ED845A7}">
      <dgm:prSet phldrT="[Text]" custT="1"/>
      <dgm:spPr>
        <a:xfrm>
          <a:off x="6028376" y="1822800"/>
          <a:ext cx="2036519" cy="1654916"/>
        </a:xfrm>
        <a:prstGeom prst="roundRect">
          <a:avLst>
            <a:gd name="adj" fmla="val 10000"/>
          </a:avLst>
        </a:prstGeom>
        <a:solidFill>
          <a:srgbClr val="8064A2"/>
        </a:solidFill>
        <a:ln w="25400" cap="flat" cmpd="sng" algn="ctr">
          <a:noFill/>
          <a:prstDash val="solid"/>
        </a:ln>
        <a:effectLst/>
      </dgm:spPr>
      <dgm:t>
        <a:bodyPr/>
        <a:lstStyle/>
        <a:p>
          <a:r>
            <a:rPr lang="es-MX" sz="2400" spc="-100" baseline="0" noProof="0" dirty="0" smtClean="0">
              <a:solidFill>
                <a:sysClr val="window" lastClr="FFFFFF"/>
              </a:solidFill>
              <a:latin typeface="Calibri"/>
              <a:ea typeface="+mn-ea"/>
              <a:cs typeface="+mn-cs"/>
            </a:rPr>
            <a:t>Reconocimiento</a:t>
          </a:r>
          <a:r>
            <a:rPr lang="es-MX" sz="2400" noProof="0" dirty="0" smtClean="0">
              <a:solidFill>
                <a:sysClr val="window" lastClr="FFFFFF"/>
              </a:solidFill>
              <a:latin typeface="Calibri"/>
              <a:ea typeface="+mn-ea"/>
              <a:cs typeface="+mn-cs"/>
            </a:rPr>
            <a:t> de co</a:t>
          </a:r>
          <a:r>
            <a:rPr lang="es-MX" sz="2400" spc="-100" baseline="0" noProof="0" dirty="0" smtClean="0">
              <a:solidFill>
                <a:sysClr val="window" lastClr="FFFFFF"/>
              </a:solidFill>
              <a:latin typeface="Calibri"/>
              <a:ea typeface="+mn-ea"/>
              <a:cs typeface="+mn-cs"/>
            </a:rPr>
            <a:t>morbilidades</a:t>
          </a:r>
          <a:endParaRPr lang="es-MX" sz="2400" spc="-100" baseline="0" noProof="0" dirty="0">
            <a:solidFill>
              <a:sysClr val="window" lastClr="FFFFFF"/>
            </a:solidFill>
            <a:latin typeface="Calibri"/>
            <a:ea typeface="+mn-ea"/>
            <a:cs typeface="+mn-cs"/>
          </a:endParaRPr>
        </a:p>
      </dgm:t>
    </dgm:pt>
    <dgm:pt modelId="{20F6DAAA-55E3-467A-AE35-1A90ED667174}" type="parTrans" cxnId="{5300B576-54FA-4D37-8E6E-F17A3381FA8B}">
      <dgm:prSet/>
      <dgm:spPr>
        <a:xfrm rot="20664354">
          <a:off x="5239282" y="2214477"/>
          <a:ext cx="1559952" cy="620593"/>
        </a:xfrm>
        <a:prstGeom prst="leftArrow">
          <a:avLst>
            <a:gd name="adj1" fmla="val 60000"/>
            <a:gd name="adj2" fmla="val 50000"/>
          </a:avLst>
        </a:prstGeom>
        <a:solidFill>
          <a:srgbClr val="D9D9D9">
            <a:lumMod val="90000"/>
          </a:srgbClr>
        </a:solidFill>
        <a:ln>
          <a:noFill/>
        </a:ln>
        <a:effectLst/>
      </dgm:spPr>
      <dgm:t>
        <a:bodyPr/>
        <a:lstStyle/>
        <a:p>
          <a:endParaRPr lang="es-MX" noProof="0" dirty="0"/>
        </a:p>
      </dgm:t>
    </dgm:pt>
    <dgm:pt modelId="{379063E8-E448-48AD-AE13-CFBC9962199B}" type="sibTrans" cxnId="{5300B576-54FA-4D37-8E6E-F17A3381FA8B}">
      <dgm:prSet/>
      <dgm:spPr/>
      <dgm:t>
        <a:bodyPr/>
        <a:lstStyle/>
        <a:p>
          <a:endParaRPr lang="es-MX" noProof="0"/>
        </a:p>
      </dgm:t>
    </dgm:pt>
    <dgm:pt modelId="{2DC4F24A-B8D3-4C10-A825-04713812C861}" type="pres">
      <dgm:prSet presAssocID="{9BEB0940-1699-4811-9DF3-D8581C875EE6}" presName="cycle" presStyleCnt="0">
        <dgm:presLayoutVars>
          <dgm:chMax val="1"/>
          <dgm:dir/>
          <dgm:animLvl val="ctr"/>
          <dgm:resizeHandles val="exact"/>
        </dgm:presLayoutVars>
      </dgm:prSet>
      <dgm:spPr/>
      <dgm:t>
        <a:bodyPr/>
        <a:lstStyle/>
        <a:p>
          <a:endParaRPr lang="en-CA"/>
        </a:p>
      </dgm:t>
    </dgm:pt>
    <dgm:pt modelId="{EB43887A-629B-4F15-A925-97BA1A3412FA}" type="pres">
      <dgm:prSet presAssocID="{B78404C8-B830-47D7-8815-920D2C406E74}" presName="centerShape" presStyleLbl="node0" presStyleIdx="0" presStyleCnt="1" custScaleX="135522" custScaleY="129785"/>
      <dgm:spPr/>
      <dgm:t>
        <a:bodyPr/>
        <a:lstStyle/>
        <a:p>
          <a:endParaRPr lang="en-CA"/>
        </a:p>
      </dgm:t>
    </dgm:pt>
    <dgm:pt modelId="{F3E43247-6F0F-4597-A368-7505F5CB02CB}" type="pres">
      <dgm:prSet presAssocID="{E9F90100-36BE-4941-9B98-A48947E21B91}" presName="parTrans" presStyleLbl="bgSibTrans2D1" presStyleIdx="0" presStyleCnt="4" custLinFactNeighborX="6981" custLinFactNeighborY="-4560"/>
      <dgm:spPr/>
      <dgm:t>
        <a:bodyPr/>
        <a:lstStyle/>
        <a:p>
          <a:endParaRPr lang="en-CA"/>
        </a:p>
      </dgm:t>
    </dgm:pt>
    <dgm:pt modelId="{7B60C555-FB39-4E2A-BC9C-C7B49AFAAA89}" type="pres">
      <dgm:prSet presAssocID="{68E790BB-E703-4932-A7C5-F4B787A87C14}" presName="node" presStyleLbl="node1" presStyleIdx="0" presStyleCnt="4" custScaleX="99922" custScaleY="100152" custLinFactNeighborX="44247" custLinFactNeighborY="7362" custRadScaleRad="105904" custRadScaleInc="3304">
        <dgm:presLayoutVars>
          <dgm:bulletEnabled val="1"/>
        </dgm:presLayoutVars>
      </dgm:prSet>
      <dgm:spPr/>
      <dgm:t>
        <a:bodyPr/>
        <a:lstStyle/>
        <a:p>
          <a:endParaRPr lang="en-CA"/>
        </a:p>
      </dgm:t>
    </dgm:pt>
    <dgm:pt modelId="{04B90BFF-0CF1-4AAD-BE5D-E546209E75CB}" type="pres">
      <dgm:prSet presAssocID="{ECDAD19A-6A4C-4CAE-8394-5052B4C1918F}" presName="parTrans" presStyleLbl="bgSibTrans2D1" presStyleIdx="1" presStyleCnt="4" custLinFactNeighborY="21946"/>
      <dgm:spPr/>
      <dgm:t>
        <a:bodyPr/>
        <a:lstStyle/>
        <a:p>
          <a:endParaRPr lang="en-CA"/>
        </a:p>
      </dgm:t>
    </dgm:pt>
    <dgm:pt modelId="{F7AE209B-AD13-46A7-BEB1-2BC6443C41F5}" type="pres">
      <dgm:prSet presAssocID="{544819B6-8AFC-41F9-B7B1-0AE777A9E6CD}" presName="node" presStyleLbl="node1" presStyleIdx="1" presStyleCnt="4" custRadScaleRad="108245" custRadScaleInc="-19655">
        <dgm:presLayoutVars>
          <dgm:bulletEnabled val="1"/>
        </dgm:presLayoutVars>
      </dgm:prSet>
      <dgm:spPr/>
      <dgm:t>
        <a:bodyPr/>
        <a:lstStyle/>
        <a:p>
          <a:endParaRPr lang="en-CA"/>
        </a:p>
      </dgm:t>
    </dgm:pt>
    <dgm:pt modelId="{199EC9D7-1DAE-4278-A3D2-AA3882B1A363}" type="pres">
      <dgm:prSet presAssocID="{530B8E35-45F6-40DA-BD10-89E02A2EAD99}" presName="parTrans" presStyleLbl="bgSibTrans2D1" presStyleIdx="2" presStyleCnt="4" custLinFactNeighborY="16379"/>
      <dgm:spPr/>
      <dgm:t>
        <a:bodyPr/>
        <a:lstStyle/>
        <a:p>
          <a:endParaRPr lang="en-CA"/>
        </a:p>
      </dgm:t>
    </dgm:pt>
    <dgm:pt modelId="{8C5E5039-2A5E-4D39-8418-E03A3A4AEA23}" type="pres">
      <dgm:prSet presAssocID="{B6AF170C-975A-4D7C-B5F2-254549CE67AD}" presName="node" presStyleLbl="node1" presStyleIdx="2" presStyleCnt="4" custScaleX="170911">
        <dgm:presLayoutVars>
          <dgm:bulletEnabled val="1"/>
        </dgm:presLayoutVars>
      </dgm:prSet>
      <dgm:spPr/>
      <dgm:t>
        <a:bodyPr/>
        <a:lstStyle/>
        <a:p>
          <a:endParaRPr lang="en-CA"/>
        </a:p>
      </dgm:t>
    </dgm:pt>
    <dgm:pt modelId="{C3FF5EAA-7B4B-4DBF-BC11-65F08DECEC2A}" type="pres">
      <dgm:prSet presAssocID="{20F6DAAA-55E3-467A-AE35-1A90ED667174}" presName="parTrans" presStyleLbl="bgSibTrans2D1" presStyleIdx="3" presStyleCnt="4" custLinFactNeighborX="-8396" custLinFactNeighborY="-14246"/>
      <dgm:spPr/>
      <dgm:t>
        <a:bodyPr/>
        <a:lstStyle/>
        <a:p>
          <a:endParaRPr lang="en-CA"/>
        </a:p>
      </dgm:t>
    </dgm:pt>
    <dgm:pt modelId="{99CB7323-8BAE-45CD-B3B2-039C00327AD3}" type="pres">
      <dgm:prSet presAssocID="{328ED318-8AA2-4E6A-948D-B9AD8ED845A7}" presName="node" presStyleLbl="node1" presStyleIdx="3" presStyleCnt="4" custScaleX="98447" custRadScaleRad="113012" custRadScaleInc="2563">
        <dgm:presLayoutVars>
          <dgm:bulletEnabled val="1"/>
        </dgm:presLayoutVars>
      </dgm:prSet>
      <dgm:spPr/>
      <dgm:t>
        <a:bodyPr/>
        <a:lstStyle/>
        <a:p>
          <a:endParaRPr lang="en-CA"/>
        </a:p>
      </dgm:t>
    </dgm:pt>
  </dgm:ptLst>
  <dgm:cxnLst>
    <dgm:cxn modelId="{7C4E2471-485A-4E65-A91F-D4B03F37B607}" type="presOf" srcId="{530B8E35-45F6-40DA-BD10-89E02A2EAD99}" destId="{199EC9D7-1DAE-4278-A3D2-AA3882B1A363}" srcOrd="0" destOrd="0" presId="urn:microsoft.com/office/officeart/2005/8/layout/radial4"/>
    <dgm:cxn modelId="{3130CAEB-F740-4312-8E9E-3074AE835021}" type="presOf" srcId="{544819B6-8AFC-41F9-B7B1-0AE777A9E6CD}" destId="{F7AE209B-AD13-46A7-BEB1-2BC6443C41F5}" srcOrd="0" destOrd="0" presId="urn:microsoft.com/office/officeart/2005/8/layout/radial4"/>
    <dgm:cxn modelId="{CA3FBDC2-6C0B-4548-A78C-3EBCEAFA40A8}" type="presOf" srcId="{B6AF170C-975A-4D7C-B5F2-254549CE67AD}" destId="{8C5E5039-2A5E-4D39-8418-E03A3A4AEA23}" srcOrd="0" destOrd="0" presId="urn:microsoft.com/office/officeart/2005/8/layout/radial4"/>
    <dgm:cxn modelId="{5300B576-54FA-4D37-8E6E-F17A3381FA8B}" srcId="{B78404C8-B830-47D7-8815-920D2C406E74}" destId="{328ED318-8AA2-4E6A-948D-B9AD8ED845A7}" srcOrd="3" destOrd="0" parTransId="{20F6DAAA-55E3-467A-AE35-1A90ED667174}" sibTransId="{379063E8-E448-48AD-AE13-CFBC9962199B}"/>
    <dgm:cxn modelId="{B29F3B20-8618-4077-9610-ADAAE9168FD5}" type="presOf" srcId="{E9F90100-36BE-4941-9B98-A48947E21B91}" destId="{F3E43247-6F0F-4597-A368-7505F5CB02CB}" srcOrd="0" destOrd="0" presId="urn:microsoft.com/office/officeart/2005/8/layout/radial4"/>
    <dgm:cxn modelId="{BB857FA8-550F-4509-A07F-480CE3E63441}" type="presOf" srcId="{20F6DAAA-55E3-467A-AE35-1A90ED667174}" destId="{C3FF5EAA-7B4B-4DBF-BC11-65F08DECEC2A}" srcOrd="0" destOrd="0" presId="urn:microsoft.com/office/officeart/2005/8/layout/radial4"/>
    <dgm:cxn modelId="{44155B15-B608-43A3-960B-4C3A0BAF17FC}" type="presOf" srcId="{68E790BB-E703-4932-A7C5-F4B787A87C14}" destId="{7B60C555-FB39-4E2A-BC9C-C7B49AFAAA89}" srcOrd="0" destOrd="0" presId="urn:microsoft.com/office/officeart/2005/8/layout/radial4"/>
    <dgm:cxn modelId="{3C627FFF-60BB-45FE-818F-8E617A40D64F}" type="presOf" srcId="{ECDAD19A-6A4C-4CAE-8394-5052B4C1918F}" destId="{04B90BFF-0CF1-4AAD-BE5D-E546209E75CB}" srcOrd="0" destOrd="0" presId="urn:microsoft.com/office/officeart/2005/8/layout/radial4"/>
    <dgm:cxn modelId="{E7F8C423-B4B3-429D-B46A-FD79C9F06E72}" type="presOf" srcId="{9BEB0940-1699-4811-9DF3-D8581C875EE6}" destId="{2DC4F24A-B8D3-4C10-A825-04713812C861}" srcOrd="0" destOrd="0" presId="urn:microsoft.com/office/officeart/2005/8/layout/radial4"/>
    <dgm:cxn modelId="{3419E5BC-5915-4C44-A0EF-67F15433E4F1}" type="presOf" srcId="{B78404C8-B830-47D7-8815-920D2C406E74}" destId="{EB43887A-629B-4F15-A925-97BA1A3412FA}" srcOrd="0" destOrd="0" presId="urn:microsoft.com/office/officeart/2005/8/layout/radial4"/>
    <dgm:cxn modelId="{04D26E82-62B7-4CC5-886D-D9CB90C1E12B}" srcId="{B78404C8-B830-47D7-8815-920D2C406E74}" destId="{68E790BB-E703-4932-A7C5-F4B787A87C14}" srcOrd="0" destOrd="0" parTransId="{E9F90100-36BE-4941-9B98-A48947E21B91}" sibTransId="{ACE199F1-B33F-4668-B862-646CE42D5CC9}"/>
    <dgm:cxn modelId="{0EAC6932-CDC1-406E-B2D7-EE8264884D96}" srcId="{B78404C8-B830-47D7-8815-920D2C406E74}" destId="{544819B6-8AFC-41F9-B7B1-0AE777A9E6CD}" srcOrd="1" destOrd="0" parTransId="{ECDAD19A-6A4C-4CAE-8394-5052B4C1918F}" sibTransId="{7B8E6E35-1A2D-4C81-B517-16EE88BE3469}"/>
    <dgm:cxn modelId="{4CA86804-EDC5-4993-BD2F-9D7042B3E1C2}" srcId="{9BEB0940-1699-4811-9DF3-D8581C875EE6}" destId="{B78404C8-B830-47D7-8815-920D2C406E74}" srcOrd="0" destOrd="0" parTransId="{6377946B-1824-4553-9E59-8144A4C7EB6B}" sibTransId="{68F2E516-D0E6-4C29-9905-F1FD07C80F84}"/>
    <dgm:cxn modelId="{63E63F28-0A6B-4AED-945F-F52CAACE18C7}" srcId="{B78404C8-B830-47D7-8815-920D2C406E74}" destId="{B6AF170C-975A-4D7C-B5F2-254549CE67AD}" srcOrd="2" destOrd="0" parTransId="{530B8E35-45F6-40DA-BD10-89E02A2EAD99}" sibTransId="{6DEB8D58-1A65-407A-83FE-08D35E2F14D7}"/>
    <dgm:cxn modelId="{C5D5C7A5-40B8-4C49-8675-5B27DC21865C}" type="presOf" srcId="{328ED318-8AA2-4E6A-948D-B9AD8ED845A7}" destId="{99CB7323-8BAE-45CD-B3B2-039C00327AD3}" srcOrd="0" destOrd="0" presId="urn:microsoft.com/office/officeart/2005/8/layout/radial4"/>
    <dgm:cxn modelId="{9E6DAA57-535A-4094-9CFB-EECAE336B176}" type="presParOf" srcId="{2DC4F24A-B8D3-4C10-A825-04713812C861}" destId="{EB43887A-629B-4F15-A925-97BA1A3412FA}" srcOrd="0" destOrd="0" presId="urn:microsoft.com/office/officeart/2005/8/layout/radial4"/>
    <dgm:cxn modelId="{49B78EFC-9F00-4B9A-AF5B-4B7089122CBE}" type="presParOf" srcId="{2DC4F24A-B8D3-4C10-A825-04713812C861}" destId="{F3E43247-6F0F-4597-A368-7505F5CB02CB}" srcOrd="1" destOrd="0" presId="urn:microsoft.com/office/officeart/2005/8/layout/radial4"/>
    <dgm:cxn modelId="{267D402E-100D-408C-9CB8-D722125B322D}" type="presParOf" srcId="{2DC4F24A-B8D3-4C10-A825-04713812C861}" destId="{7B60C555-FB39-4E2A-BC9C-C7B49AFAAA89}" srcOrd="2" destOrd="0" presId="urn:microsoft.com/office/officeart/2005/8/layout/radial4"/>
    <dgm:cxn modelId="{23D2989C-9DDD-4497-9088-4F5C74CAE60B}" type="presParOf" srcId="{2DC4F24A-B8D3-4C10-A825-04713812C861}" destId="{04B90BFF-0CF1-4AAD-BE5D-E546209E75CB}" srcOrd="3" destOrd="0" presId="urn:microsoft.com/office/officeart/2005/8/layout/radial4"/>
    <dgm:cxn modelId="{CF139CFB-103B-47B6-9A72-1B917B684809}" type="presParOf" srcId="{2DC4F24A-B8D3-4C10-A825-04713812C861}" destId="{F7AE209B-AD13-46A7-BEB1-2BC6443C41F5}" srcOrd="4" destOrd="0" presId="urn:microsoft.com/office/officeart/2005/8/layout/radial4"/>
    <dgm:cxn modelId="{23463F80-1FFC-4B0D-A767-F0DE48AC804B}" type="presParOf" srcId="{2DC4F24A-B8D3-4C10-A825-04713812C861}" destId="{199EC9D7-1DAE-4278-A3D2-AA3882B1A363}" srcOrd="5" destOrd="0" presId="urn:microsoft.com/office/officeart/2005/8/layout/radial4"/>
    <dgm:cxn modelId="{816B9B98-EF8D-4791-B499-6EA0AC047411}" type="presParOf" srcId="{2DC4F24A-B8D3-4C10-A825-04713812C861}" destId="{8C5E5039-2A5E-4D39-8418-E03A3A4AEA23}" srcOrd="6" destOrd="0" presId="urn:microsoft.com/office/officeart/2005/8/layout/radial4"/>
    <dgm:cxn modelId="{60EBC045-880A-4401-8639-481736B2F164}" type="presParOf" srcId="{2DC4F24A-B8D3-4C10-A825-04713812C861}" destId="{C3FF5EAA-7B4B-4DBF-BC11-65F08DECEC2A}" srcOrd="7" destOrd="0" presId="urn:microsoft.com/office/officeart/2005/8/layout/radial4"/>
    <dgm:cxn modelId="{C33005EB-3DD6-470B-9AE2-62BFCC22ACE7}" type="presParOf" srcId="{2DC4F24A-B8D3-4C10-A825-04713812C861}" destId="{99CB7323-8BAE-45CD-B3B2-039C00327AD3}" srcOrd="8"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57028A-E717-4D14-BAFE-2563C1B96A8A}"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DE673E32-4039-40CF-908F-F2EF60296D4A}">
      <dgm:prSet phldrT="[Text]"/>
      <dgm:spPr>
        <a:solidFill>
          <a:schemeClr val="accent4">
            <a:lumMod val="60000"/>
            <a:lumOff val="40000"/>
          </a:schemeClr>
        </a:solidFill>
        <a:ln>
          <a:solidFill>
            <a:schemeClr val="tx1"/>
          </a:solidFill>
        </a:ln>
      </dgm:spPr>
      <dgm:t>
        <a:bodyPr/>
        <a:lstStyle/>
        <a:p>
          <a:r>
            <a:rPr lang="es-MX" b="1" dirty="0" smtClean="0">
              <a:solidFill>
                <a:srgbClr val="002060"/>
              </a:solidFill>
            </a:rPr>
            <a:t>Actividades de la vida cotidiana</a:t>
          </a:r>
          <a:endParaRPr lang="en-US" b="1" dirty="0">
            <a:solidFill>
              <a:srgbClr val="002060"/>
            </a:solidFill>
          </a:endParaRPr>
        </a:p>
      </dgm:t>
    </dgm:pt>
    <dgm:pt modelId="{D38509B2-CD77-4E82-8D06-F80582210EFF}" type="parTrans" cxnId="{C01C809B-0775-40C0-A44E-837AE71FB5B0}">
      <dgm:prSet/>
      <dgm:spPr/>
      <dgm:t>
        <a:bodyPr/>
        <a:lstStyle/>
        <a:p>
          <a:endParaRPr lang="en-US"/>
        </a:p>
      </dgm:t>
    </dgm:pt>
    <dgm:pt modelId="{FE9F9D55-506D-4ED6-BCEA-D8E3C8E1B846}" type="sibTrans" cxnId="{C01C809B-0775-40C0-A44E-837AE71FB5B0}">
      <dgm:prSet/>
      <dgm:spPr/>
      <dgm:t>
        <a:bodyPr/>
        <a:lstStyle/>
        <a:p>
          <a:endParaRPr lang="en-US"/>
        </a:p>
      </dgm:t>
    </dgm:pt>
    <dgm:pt modelId="{B43235C7-DB92-4EA5-809D-64C3F9614435}">
      <dgm:prSet phldrT="[Text]"/>
      <dgm:spPr>
        <a:solidFill>
          <a:schemeClr val="accent1">
            <a:lumMod val="60000"/>
            <a:lumOff val="40000"/>
          </a:schemeClr>
        </a:solidFill>
        <a:ln>
          <a:noFill/>
        </a:ln>
      </dgm:spPr>
      <dgm:t>
        <a:bodyPr/>
        <a:lstStyle/>
        <a:p>
          <a:r>
            <a:rPr lang="es-MX" b="1" noProof="0" dirty="0" smtClean="0">
              <a:solidFill>
                <a:srgbClr val="002060"/>
              </a:solidFill>
            </a:rPr>
            <a:t>Depresión</a:t>
          </a:r>
          <a:endParaRPr lang="es-MX" b="1" noProof="0" dirty="0">
            <a:solidFill>
              <a:srgbClr val="002060"/>
            </a:solidFill>
          </a:endParaRPr>
        </a:p>
      </dgm:t>
    </dgm:pt>
    <dgm:pt modelId="{A1500CAC-8242-4C8C-AD68-64486AE88D7E}" type="parTrans" cxnId="{298109D2-D960-4B3E-BFDE-11748669DD59}">
      <dgm:prSet/>
      <dgm:spPr/>
      <dgm:t>
        <a:bodyPr/>
        <a:lstStyle/>
        <a:p>
          <a:endParaRPr lang="en-US"/>
        </a:p>
      </dgm:t>
    </dgm:pt>
    <dgm:pt modelId="{1B03247A-13B5-421F-95FA-7F01EDED7C87}" type="sibTrans" cxnId="{298109D2-D960-4B3E-BFDE-11748669DD59}">
      <dgm:prSet/>
      <dgm:spPr/>
      <dgm:t>
        <a:bodyPr/>
        <a:lstStyle/>
        <a:p>
          <a:endParaRPr lang="en-US"/>
        </a:p>
      </dgm:t>
    </dgm:pt>
    <dgm:pt modelId="{E00E1FB6-1B89-4A06-B489-3184B744DD75}">
      <dgm:prSet phldrT="[Text]"/>
      <dgm:spPr>
        <a:solidFill>
          <a:schemeClr val="accent1">
            <a:lumMod val="60000"/>
            <a:lumOff val="40000"/>
          </a:schemeClr>
        </a:solidFill>
        <a:ln>
          <a:noFill/>
        </a:ln>
      </dgm:spPr>
      <dgm:t>
        <a:bodyPr/>
        <a:lstStyle/>
        <a:p>
          <a:r>
            <a:rPr lang="es-MX" b="1" noProof="0" dirty="0" smtClean="0">
              <a:solidFill>
                <a:srgbClr val="002060"/>
              </a:solidFill>
            </a:rPr>
            <a:t>Angustia psicológica</a:t>
          </a:r>
          <a:endParaRPr lang="es-MX" b="1" noProof="0" dirty="0">
            <a:solidFill>
              <a:srgbClr val="002060"/>
            </a:solidFill>
          </a:endParaRPr>
        </a:p>
      </dgm:t>
    </dgm:pt>
    <dgm:pt modelId="{46976602-E133-48D3-800F-4E1C2D5818A7}" type="parTrans" cxnId="{E7A7848A-9368-455C-85B0-3FDC38F4DC70}">
      <dgm:prSet/>
      <dgm:spPr/>
      <dgm:t>
        <a:bodyPr/>
        <a:lstStyle/>
        <a:p>
          <a:endParaRPr lang="en-US"/>
        </a:p>
      </dgm:t>
    </dgm:pt>
    <dgm:pt modelId="{FD4B1AB0-3E9F-4D05-ACA9-7C07B53224AA}" type="sibTrans" cxnId="{E7A7848A-9368-455C-85B0-3FDC38F4DC70}">
      <dgm:prSet/>
      <dgm:spPr/>
      <dgm:t>
        <a:bodyPr/>
        <a:lstStyle/>
        <a:p>
          <a:endParaRPr lang="en-US"/>
        </a:p>
      </dgm:t>
    </dgm:pt>
    <dgm:pt modelId="{E7438369-86BD-4313-8C0F-A3634BABE5A7}">
      <dgm:prSet phldrT="[Text]"/>
      <dgm:spPr>
        <a:solidFill>
          <a:schemeClr val="accent1">
            <a:lumMod val="60000"/>
            <a:lumOff val="40000"/>
          </a:schemeClr>
        </a:solidFill>
        <a:ln>
          <a:noFill/>
        </a:ln>
      </dgm:spPr>
      <dgm:t>
        <a:bodyPr/>
        <a:lstStyle/>
        <a:p>
          <a:r>
            <a:rPr lang="es-MX" b="1" noProof="0" dirty="0" smtClean="0">
              <a:solidFill>
                <a:srgbClr val="002060"/>
              </a:solidFill>
            </a:rPr>
            <a:t>Dificultad para concentrarse</a:t>
          </a:r>
          <a:endParaRPr lang="es-MX" b="1" noProof="0" dirty="0">
            <a:solidFill>
              <a:srgbClr val="002060"/>
            </a:solidFill>
          </a:endParaRPr>
        </a:p>
      </dgm:t>
    </dgm:pt>
    <dgm:pt modelId="{E9593E3A-40D7-40AD-BF51-CB17DCEFE7AD}" type="parTrans" cxnId="{99CA30B9-FD8A-4590-B034-48A17BB87F95}">
      <dgm:prSet/>
      <dgm:spPr/>
      <dgm:t>
        <a:bodyPr/>
        <a:lstStyle/>
        <a:p>
          <a:endParaRPr lang="en-US"/>
        </a:p>
      </dgm:t>
    </dgm:pt>
    <dgm:pt modelId="{550D4EF7-3DC5-460B-8E8F-35846E6765A1}" type="sibTrans" cxnId="{99CA30B9-FD8A-4590-B034-48A17BB87F95}">
      <dgm:prSet/>
      <dgm:spPr/>
      <dgm:t>
        <a:bodyPr/>
        <a:lstStyle/>
        <a:p>
          <a:endParaRPr lang="en-US"/>
        </a:p>
      </dgm:t>
    </dgm:pt>
    <dgm:pt modelId="{2C70D287-5040-4799-84F6-64575E8946EF}">
      <dgm:prSet phldrT="[Text]"/>
      <dgm:spPr>
        <a:solidFill>
          <a:schemeClr val="accent2">
            <a:lumMod val="60000"/>
            <a:lumOff val="40000"/>
          </a:schemeClr>
        </a:solidFill>
        <a:ln>
          <a:solidFill>
            <a:schemeClr val="tx1"/>
          </a:solidFill>
        </a:ln>
      </dgm:spPr>
      <dgm:t>
        <a:bodyPr/>
        <a:lstStyle/>
        <a:p>
          <a:r>
            <a:rPr lang="en-US" b="1" dirty="0" smtClean="0">
              <a:solidFill>
                <a:srgbClr val="002060"/>
              </a:solidFill>
            </a:rPr>
            <a:t>Dolor Neuropático</a:t>
          </a:r>
          <a:endParaRPr lang="en-US" b="1" dirty="0">
            <a:solidFill>
              <a:srgbClr val="002060"/>
            </a:solidFill>
          </a:endParaRPr>
        </a:p>
      </dgm:t>
    </dgm:pt>
    <dgm:pt modelId="{27FA827B-FE20-4C49-B730-EFE505B81449}" type="parTrans" cxnId="{8AEA7AA5-52DA-445F-9B02-10E3EA7950CC}">
      <dgm:prSet/>
      <dgm:spPr/>
      <dgm:t>
        <a:bodyPr/>
        <a:lstStyle/>
        <a:p>
          <a:endParaRPr lang="en-CA"/>
        </a:p>
      </dgm:t>
    </dgm:pt>
    <dgm:pt modelId="{232BFAD2-A854-4F52-9871-B263DBCFFC8A}" type="sibTrans" cxnId="{8AEA7AA5-52DA-445F-9B02-10E3EA7950CC}">
      <dgm:prSet/>
      <dgm:spPr/>
      <dgm:t>
        <a:bodyPr/>
        <a:lstStyle/>
        <a:p>
          <a:endParaRPr lang="en-CA"/>
        </a:p>
      </dgm:t>
    </dgm:pt>
    <dgm:pt modelId="{C8E1B7A5-49CB-4EB9-90BE-22E93F566373}">
      <dgm:prSet phldrT="[Text]"/>
      <dgm:spPr>
        <a:solidFill>
          <a:schemeClr val="accent1">
            <a:lumMod val="60000"/>
            <a:lumOff val="40000"/>
          </a:schemeClr>
        </a:solidFill>
        <a:ln>
          <a:solidFill>
            <a:schemeClr val="tx1"/>
          </a:solidFill>
        </a:ln>
      </dgm:spPr>
      <dgm:t>
        <a:bodyPr/>
        <a:lstStyle/>
        <a:p>
          <a:r>
            <a:rPr lang="es-MX" b="1" noProof="0" dirty="0" smtClean="0">
              <a:solidFill>
                <a:srgbClr val="002060"/>
              </a:solidFill>
            </a:rPr>
            <a:t>Carga física</a:t>
          </a:r>
          <a:endParaRPr lang="es-MX" b="1" noProof="0" dirty="0">
            <a:solidFill>
              <a:srgbClr val="002060"/>
            </a:solidFill>
          </a:endParaRPr>
        </a:p>
      </dgm:t>
    </dgm:pt>
    <dgm:pt modelId="{DF49682A-A57A-4C27-93CD-EFDE2048B34D}" type="parTrans" cxnId="{17B10FD4-102B-4A73-A235-C4476E5B882E}">
      <dgm:prSet/>
      <dgm:spPr/>
      <dgm:t>
        <a:bodyPr/>
        <a:lstStyle/>
        <a:p>
          <a:endParaRPr lang="en-CA"/>
        </a:p>
      </dgm:t>
    </dgm:pt>
    <dgm:pt modelId="{5179E267-BCC3-4211-B3B6-EA5FB9E111DF}" type="sibTrans" cxnId="{17B10FD4-102B-4A73-A235-C4476E5B882E}">
      <dgm:prSet/>
      <dgm:spPr/>
      <dgm:t>
        <a:bodyPr/>
        <a:lstStyle/>
        <a:p>
          <a:endParaRPr lang="en-CA"/>
        </a:p>
      </dgm:t>
    </dgm:pt>
    <dgm:pt modelId="{B64AF370-54C2-418C-8086-E247308345E4}">
      <dgm:prSet phldrT="[Text]"/>
      <dgm:spPr>
        <a:solidFill>
          <a:schemeClr val="accent1">
            <a:lumMod val="60000"/>
            <a:lumOff val="40000"/>
          </a:schemeClr>
        </a:solidFill>
        <a:ln>
          <a:noFill/>
        </a:ln>
      </dgm:spPr>
      <dgm:t>
        <a:bodyPr/>
        <a:lstStyle/>
        <a:p>
          <a:r>
            <a:rPr lang="es-MX" b="1" noProof="0" dirty="0" smtClean="0">
              <a:solidFill>
                <a:srgbClr val="002060"/>
              </a:solidFill>
            </a:rPr>
            <a:t>Discapacidad física</a:t>
          </a:r>
          <a:endParaRPr lang="es-MX" b="1" noProof="0" dirty="0">
            <a:solidFill>
              <a:srgbClr val="002060"/>
            </a:solidFill>
          </a:endParaRPr>
        </a:p>
      </dgm:t>
    </dgm:pt>
    <dgm:pt modelId="{5629B105-FA5D-4112-9F0B-BDA878AC03AD}" type="parTrans" cxnId="{C43803FE-152F-4FF0-987B-BBC655C505B2}">
      <dgm:prSet/>
      <dgm:spPr/>
      <dgm:t>
        <a:bodyPr/>
        <a:lstStyle/>
        <a:p>
          <a:endParaRPr lang="en-CA"/>
        </a:p>
      </dgm:t>
    </dgm:pt>
    <dgm:pt modelId="{DBB6F016-FC13-4663-A29C-2507FB51D729}" type="sibTrans" cxnId="{C43803FE-152F-4FF0-987B-BBC655C505B2}">
      <dgm:prSet/>
      <dgm:spPr/>
      <dgm:t>
        <a:bodyPr/>
        <a:lstStyle/>
        <a:p>
          <a:endParaRPr lang="en-CA"/>
        </a:p>
      </dgm:t>
    </dgm:pt>
    <dgm:pt modelId="{C2CB2F7B-A812-4034-AFDC-138219E2272A}">
      <dgm:prSet phldrT="[Text]"/>
      <dgm:spPr>
        <a:solidFill>
          <a:schemeClr val="accent1"/>
        </a:solidFill>
      </dgm:spPr>
      <dgm:t>
        <a:bodyPr/>
        <a:lstStyle/>
        <a:p>
          <a:r>
            <a:rPr lang="es-MX" b="1" noProof="0" dirty="0" smtClean="0">
              <a:solidFill>
                <a:srgbClr val="002060"/>
              </a:solidFill>
            </a:rPr>
            <a:t>Menor calidad de vida</a:t>
          </a:r>
          <a:endParaRPr lang="es-MX" b="1" noProof="0" dirty="0">
            <a:solidFill>
              <a:srgbClr val="002060"/>
            </a:solidFill>
          </a:endParaRPr>
        </a:p>
      </dgm:t>
    </dgm:pt>
    <dgm:pt modelId="{B53F6284-961B-4F18-9519-8541FA69D4B0}" type="parTrans" cxnId="{5ED7A1F8-F14C-498A-8DE7-5DBE462F0A6A}">
      <dgm:prSet/>
      <dgm:spPr/>
      <dgm:t>
        <a:bodyPr/>
        <a:lstStyle/>
        <a:p>
          <a:endParaRPr lang="en-CA"/>
        </a:p>
      </dgm:t>
    </dgm:pt>
    <dgm:pt modelId="{17FA029A-E2C5-49F7-A75C-EAAE322199CC}" type="sibTrans" cxnId="{5ED7A1F8-F14C-498A-8DE7-5DBE462F0A6A}">
      <dgm:prSet/>
      <dgm:spPr/>
      <dgm:t>
        <a:bodyPr/>
        <a:lstStyle/>
        <a:p>
          <a:endParaRPr lang="en-CA"/>
        </a:p>
      </dgm:t>
    </dgm:pt>
    <dgm:pt modelId="{530330B3-0F00-497C-8150-AE0414184B96}">
      <dgm:prSet phldrT="[Text]"/>
      <dgm:spPr>
        <a:solidFill>
          <a:schemeClr val="accent1"/>
        </a:solidFill>
      </dgm:spPr>
      <dgm:t>
        <a:bodyPr/>
        <a:lstStyle/>
        <a:p>
          <a:r>
            <a:rPr lang="es-MX" b="1" noProof="0" dirty="0" smtClean="0">
              <a:solidFill>
                <a:srgbClr val="002060"/>
              </a:solidFill>
            </a:rPr>
            <a:t>Trastornos del sueño</a:t>
          </a:r>
          <a:endParaRPr lang="es-MX" b="1" noProof="0" dirty="0">
            <a:solidFill>
              <a:srgbClr val="002060"/>
            </a:solidFill>
          </a:endParaRPr>
        </a:p>
      </dgm:t>
    </dgm:pt>
    <dgm:pt modelId="{8C093013-CB04-4D1D-8142-95BB90707A60}" type="parTrans" cxnId="{CFC6F9E8-9C40-4F97-B810-9F4FA7AD4B6F}">
      <dgm:prSet/>
      <dgm:spPr/>
      <dgm:t>
        <a:bodyPr/>
        <a:lstStyle/>
        <a:p>
          <a:endParaRPr lang="en-CA"/>
        </a:p>
      </dgm:t>
    </dgm:pt>
    <dgm:pt modelId="{883549F1-3E56-45C9-B002-99B1A157A410}" type="sibTrans" cxnId="{CFC6F9E8-9C40-4F97-B810-9F4FA7AD4B6F}">
      <dgm:prSet/>
      <dgm:spPr/>
      <dgm:t>
        <a:bodyPr/>
        <a:lstStyle/>
        <a:p>
          <a:endParaRPr lang="en-CA"/>
        </a:p>
      </dgm:t>
    </dgm:pt>
    <dgm:pt modelId="{7879CB97-BCFA-443A-9535-469E1D66B448}">
      <dgm:prSet phldrT="[Text]"/>
      <dgm:spPr>
        <a:solidFill>
          <a:schemeClr val="accent1"/>
        </a:solidFill>
      </dgm:spPr>
      <dgm:t>
        <a:bodyPr/>
        <a:lstStyle/>
        <a:p>
          <a:r>
            <a:rPr lang="es-MX" b="1" noProof="0" dirty="0" smtClean="0">
              <a:solidFill>
                <a:srgbClr val="002060"/>
              </a:solidFill>
            </a:rPr>
            <a:t>Somnolencia al estar despierto</a:t>
          </a:r>
          <a:endParaRPr lang="es-MX" b="1" noProof="0" dirty="0">
            <a:solidFill>
              <a:srgbClr val="002060"/>
            </a:solidFill>
          </a:endParaRPr>
        </a:p>
      </dgm:t>
    </dgm:pt>
    <dgm:pt modelId="{7D27BD1B-52C9-43BB-9C38-8E1EA6AE41E0}" type="parTrans" cxnId="{4B96BE3D-FC3D-4CD6-A6D3-7E9CAF87D102}">
      <dgm:prSet/>
      <dgm:spPr/>
      <dgm:t>
        <a:bodyPr/>
        <a:lstStyle/>
        <a:p>
          <a:endParaRPr lang="en-CA"/>
        </a:p>
      </dgm:t>
    </dgm:pt>
    <dgm:pt modelId="{3074B37E-0E22-45E7-AA80-C45559E97D9F}" type="sibTrans" cxnId="{4B96BE3D-FC3D-4CD6-A6D3-7E9CAF87D102}">
      <dgm:prSet/>
      <dgm:spPr/>
      <dgm:t>
        <a:bodyPr/>
        <a:lstStyle/>
        <a:p>
          <a:endParaRPr lang="en-CA"/>
        </a:p>
      </dgm:t>
    </dgm:pt>
    <dgm:pt modelId="{D8E2B546-3C50-4289-B1C7-8640A0ADDD61}">
      <dgm:prSet phldrT="[Text]"/>
      <dgm:spPr>
        <a:solidFill>
          <a:schemeClr val="accent3">
            <a:lumMod val="60000"/>
            <a:lumOff val="40000"/>
          </a:schemeClr>
        </a:solidFill>
        <a:ln>
          <a:solidFill>
            <a:schemeClr val="tx1"/>
          </a:solidFill>
        </a:ln>
      </dgm:spPr>
      <dgm:t>
        <a:bodyPr/>
        <a:lstStyle/>
        <a:p>
          <a:r>
            <a:rPr lang="es-MX" b="1" noProof="0" dirty="0" smtClean="0">
              <a:solidFill>
                <a:srgbClr val="002060"/>
              </a:solidFill>
            </a:rPr>
            <a:t>Carga psicológica</a:t>
          </a:r>
          <a:endParaRPr lang="es-MX" noProof="0" dirty="0">
            <a:solidFill>
              <a:srgbClr val="002060"/>
            </a:solidFill>
          </a:endParaRPr>
        </a:p>
      </dgm:t>
    </dgm:pt>
    <dgm:pt modelId="{78D08F52-F428-4BDC-B6AF-61B9ADEA8F79}" type="parTrans" cxnId="{5EC24066-0F87-4CFB-A76D-F6E7FABDC8CD}">
      <dgm:prSet/>
      <dgm:spPr/>
      <dgm:t>
        <a:bodyPr/>
        <a:lstStyle/>
        <a:p>
          <a:endParaRPr lang="en-CA"/>
        </a:p>
      </dgm:t>
    </dgm:pt>
    <dgm:pt modelId="{6570B8BB-E8FF-47A9-8404-25ADBEFE253A}" type="sibTrans" cxnId="{5EC24066-0F87-4CFB-A76D-F6E7FABDC8CD}">
      <dgm:prSet/>
      <dgm:spPr/>
      <dgm:t>
        <a:bodyPr/>
        <a:lstStyle/>
        <a:p>
          <a:endParaRPr lang="en-CA"/>
        </a:p>
      </dgm:t>
    </dgm:pt>
    <dgm:pt modelId="{B3054C27-7CB7-4A4D-B7B6-339C837C0D11}" type="pres">
      <dgm:prSet presAssocID="{7257028A-E717-4D14-BAFE-2563C1B96A8A}" presName="Name0" presStyleCnt="0">
        <dgm:presLayoutVars>
          <dgm:chMax val="7"/>
          <dgm:dir/>
          <dgm:animLvl val="lvl"/>
          <dgm:resizeHandles val="exact"/>
        </dgm:presLayoutVars>
      </dgm:prSet>
      <dgm:spPr/>
      <dgm:t>
        <a:bodyPr/>
        <a:lstStyle/>
        <a:p>
          <a:endParaRPr lang="en-CA"/>
        </a:p>
      </dgm:t>
    </dgm:pt>
    <dgm:pt modelId="{85562BDC-6B2B-466B-B308-4AA1820A5B0D}" type="pres">
      <dgm:prSet presAssocID="{DE673E32-4039-40CF-908F-F2EF60296D4A}" presName="circle1" presStyleLbl="node1" presStyleIdx="0" presStyleCnt="4"/>
      <dgm:spPr>
        <a:solidFill>
          <a:schemeClr val="accent4">
            <a:lumMod val="60000"/>
            <a:lumOff val="40000"/>
          </a:schemeClr>
        </a:solidFill>
        <a:ln>
          <a:solidFill>
            <a:schemeClr val="tx1"/>
          </a:solidFill>
        </a:ln>
      </dgm:spPr>
      <dgm:t>
        <a:bodyPr/>
        <a:lstStyle/>
        <a:p>
          <a:endParaRPr lang="en-CA"/>
        </a:p>
      </dgm:t>
    </dgm:pt>
    <dgm:pt modelId="{3C7CE2B5-5953-469B-B914-374426B88B9D}" type="pres">
      <dgm:prSet presAssocID="{DE673E32-4039-40CF-908F-F2EF60296D4A}" presName="space" presStyleCnt="0"/>
      <dgm:spPr/>
      <dgm:t>
        <a:bodyPr/>
        <a:lstStyle/>
        <a:p>
          <a:endParaRPr lang="en-CA"/>
        </a:p>
      </dgm:t>
    </dgm:pt>
    <dgm:pt modelId="{8805AFD6-A776-4314-A3E9-7D43B781BE60}" type="pres">
      <dgm:prSet presAssocID="{DE673E32-4039-40CF-908F-F2EF60296D4A}" presName="rect1" presStyleLbl="alignAcc1" presStyleIdx="0" presStyleCnt="4" custLinFactNeighborX="53917" custLinFactNeighborY="33446"/>
      <dgm:spPr/>
      <dgm:t>
        <a:bodyPr/>
        <a:lstStyle/>
        <a:p>
          <a:endParaRPr lang="en-CA"/>
        </a:p>
      </dgm:t>
    </dgm:pt>
    <dgm:pt modelId="{A366EA54-ED55-4D88-ADD2-4D207F776416}" type="pres">
      <dgm:prSet presAssocID="{D8E2B546-3C50-4289-B1C7-8640A0ADDD61}" presName="vertSpace2" presStyleLbl="node1" presStyleIdx="0" presStyleCnt="4"/>
      <dgm:spPr/>
      <dgm:t>
        <a:bodyPr/>
        <a:lstStyle/>
        <a:p>
          <a:endParaRPr lang="en-CA"/>
        </a:p>
      </dgm:t>
    </dgm:pt>
    <dgm:pt modelId="{B4D7D179-9A0F-411F-A606-A3655D3F977B}" type="pres">
      <dgm:prSet presAssocID="{D8E2B546-3C50-4289-B1C7-8640A0ADDD61}" presName="circle2" presStyleLbl="node1" presStyleIdx="1" presStyleCnt="4"/>
      <dgm:spPr>
        <a:solidFill>
          <a:schemeClr val="accent3">
            <a:lumMod val="60000"/>
            <a:lumOff val="40000"/>
          </a:schemeClr>
        </a:solidFill>
        <a:ln>
          <a:solidFill>
            <a:schemeClr val="tx1"/>
          </a:solidFill>
        </a:ln>
      </dgm:spPr>
      <dgm:t>
        <a:bodyPr/>
        <a:lstStyle/>
        <a:p>
          <a:endParaRPr lang="en-CA"/>
        </a:p>
      </dgm:t>
    </dgm:pt>
    <dgm:pt modelId="{2F19B97D-BBF4-490F-AFB8-3D03A166E982}" type="pres">
      <dgm:prSet presAssocID="{D8E2B546-3C50-4289-B1C7-8640A0ADDD61}" presName="rect2" presStyleLbl="alignAcc1" presStyleIdx="1" presStyleCnt="4"/>
      <dgm:spPr/>
      <dgm:t>
        <a:bodyPr/>
        <a:lstStyle/>
        <a:p>
          <a:endParaRPr lang="en-CA"/>
        </a:p>
      </dgm:t>
    </dgm:pt>
    <dgm:pt modelId="{B96588F4-4E85-4BD0-9E22-BF46D5E687AF}" type="pres">
      <dgm:prSet presAssocID="{C8E1B7A5-49CB-4EB9-90BE-22E93F566373}" presName="vertSpace3" presStyleLbl="node1" presStyleIdx="1" presStyleCnt="4"/>
      <dgm:spPr/>
      <dgm:t>
        <a:bodyPr/>
        <a:lstStyle/>
        <a:p>
          <a:endParaRPr lang="en-CA"/>
        </a:p>
      </dgm:t>
    </dgm:pt>
    <dgm:pt modelId="{803ACA39-2142-4CC1-B539-5E9B4A232019}" type="pres">
      <dgm:prSet presAssocID="{C8E1B7A5-49CB-4EB9-90BE-22E93F566373}" presName="circle3" presStyleLbl="node1" presStyleIdx="2" presStyleCnt="4"/>
      <dgm:spPr>
        <a:solidFill>
          <a:schemeClr val="accent1">
            <a:lumMod val="60000"/>
            <a:lumOff val="40000"/>
          </a:schemeClr>
        </a:solidFill>
        <a:ln>
          <a:solidFill>
            <a:schemeClr val="tx1"/>
          </a:solidFill>
        </a:ln>
      </dgm:spPr>
      <dgm:t>
        <a:bodyPr/>
        <a:lstStyle/>
        <a:p>
          <a:endParaRPr lang="en-CA"/>
        </a:p>
      </dgm:t>
    </dgm:pt>
    <dgm:pt modelId="{7C6EEF0C-8975-4BD0-B936-0C8B00FCA419}" type="pres">
      <dgm:prSet presAssocID="{C8E1B7A5-49CB-4EB9-90BE-22E93F566373}" presName="rect3" presStyleLbl="alignAcc1" presStyleIdx="2" presStyleCnt="4"/>
      <dgm:spPr/>
      <dgm:t>
        <a:bodyPr/>
        <a:lstStyle/>
        <a:p>
          <a:endParaRPr lang="en-CA"/>
        </a:p>
      </dgm:t>
    </dgm:pt>
    <dgm:pt modelId="{7186AE78-C9D8-48B8-95B1-A3AF82A9CB2A}" type="pres">
      <dgm:prSet presAssocID="{2C70D287-5040-4799-84F6-64575E8946EF}" presName="vertSpace4" presStyleLbl="node1" presStyleIdx="2" presStyleCnt="4"/>
      <dgm:spPr/>
      <dgm:t>
        <a:bodyPr/>
        <a:lstStyle/>
        <a:p>
          <a:endParaRPr lang="en-CA"/>
        </a:p>
      </dgm:t>
    </dgm:pt>
    <dgm:pt modelId="{C32FFD00-CBC0-478A-A7FB-82196B276572}" type="pres">
      <dgm:prSet presAssocID="{2C70D287-5040-4799-84F6-64575E8946EF}" presName="circle4" presStyleLbl="node1" presStyleIdx="3" presStyleCnt="4"/>
      <dgm:spPr>
        <a:solidFill>
          <a:schemeClr val="accent2">
            <a:lumMod val="60000"/>
            <a:lumOff val="40000"/>
          </a:schemeClr>
        </a:solidFill>
        <a:ln>
          <a:solidFill>
            <a:schemeClr val="tx1"/>
          </a:solidFill>
        </a:ln>
      </dgm:spPr>
      <dgm:t>
        <a:bodyPr/>
        <a:lstStyle/>
        <a:p>
          <a:endParaRPr lang="en-CA"/>
        </a:p>
      </dgm:t>
    </dgm:pt>
    <dgm:pt modelId="{7056863A-5748-4DD4-96CD-81D75F3209B4}" type="pres">
      <dgm:prSet presAssocID="{2C70D287-5040-4799-84F6-64575E8946EF}" presName="rect4" presStyleLbl="alignAcc1" presStyleIdx="3" presStyleCnt="4"/>
      <dgm:spPr/>
      <dgm:t>
        <a:bodyPr/>
        <a:lstStyle/>
        <a:p>
          <a:endParaRPr lang="en-CA"/>
        </a:p>
      </dgm:t>
    </dgm:pt>
    <dgm:pt modelId="{A941DCBF-F8B4-4841-A24E-6BC4C37C45CB}" type="pres">
      <dgm:prSet presAssocID="{DE673E32-4039-40CF-908F-F2EF60296D4A}" presName="rect1ParTx" presStyleLbl="alignAcc1" presStyleIdx="3" presStyleCnt="4">
        <dgm:presLayoutVars>
          <dgm:chMax val="1"/>
          <dgm:bulletEnabled val="1"/>
        </dgm:presLayoutVars>
      </dgm:prSet>
      <dgm:spPr/>
      <dgm:t>
        <a:bodyPr/>
        <a:lstStyle/>
        <a:p>
          <a:endParaRPr lang="en-CA"/>
        </a:p>
      </dgm:t>
    </dgm:pt>
    <dgm:pt modelId="{BC8E61DB-CBAE-4811-A059-E354DC1D3863}" type="pres">
      <dgm:prSet presAssocID="{DE673E32-4039-40CF-908F-F2EF60296D4A}" presName="rect1ChTx" presStyleLbl="alignAcc1" presStyleIdx="3" presStyleCnt="4">
        <dgm:presLayoutVars>
          <dgm:bulletEnabled val="1"/>
        </dgm:presLayoutVars>
      </dgm:prSet>
      <dgm:spPr/>
      <dgm:t>
        <a:bodyPr/>
        <a:lstStyle/>
        <a:p>
          <a:endParaRPr lang="en-CA"/>
        </a:p>
      </dgm:t>
    </dgm:pt>
    <dgm:pt modelId="{58B9D9DF-E17B-4438-9CBF-42445C8F8BEC}" type="pres">
      <dgm:prSet presAssocID="{D8E2B546-3C50-4289-B1C7-8640A0ADDD61}" presName="rect2ParTx" presStyleLbl="alignAcc1" presStyleIdx="3" presStyleCnt="4">
        <dgm:presLayoutVars>
          <dgm:chMax val="1"/>
          <dgm:bulletEnabled val="1"/>
        </dgm:presLayoutVars>
      </dgm:prSet>
      <dgm:spPr/>
      <dgm:t>
        <a:bodyPr/>
        <a:lstStyle/>
        <a:p>
          <a:endParaRPr lang="en-CA"/>
        </a:p>
      </dgm:t>
    </dgm:pt>
    <dgm:pt modelId="{931E27E7-2814-4C8F-9764-98161289F401}" type="pres">
      <dgm:prSet presAssocID="{D8E2B546-3C50-4289-B1C7-8640A0ADDD61}" presName="rect2ChTx" presStyleLbl="alignAcc1" presStyleIdx="3" presStyleCnt="4">
        <dgm:presLayoutVars>
          <dgm:bulletEnabled val="1"/>
        </dgm:presLayoutVars>
      </dgm:prSet>
      <dgm:spPr/>
      <dgm:t>
        <a:bodyPr/>
        <a:lstStyle/>
        <a:p>
          <a:endParaRPr lang="en-CA"/>
        </a:p>
      </dgm:t>
    </dgm:pt>
    <dgm:pt modelId="{BDE0BC17-901A-4461-9F88-DFEA1F0BF7D3}" type="pres">
      <dgm:prSet presAssocID="{C8E1B7A5-49CB-4EB9-90BE-22E93F566373}" presName="rect3ParTx" presStyleLbl="alignAcc1" presStyleIdx="3" presStyleCnt="4">
        <dgm:presLayoutVars>
          <dgm:chMax val="1"/>
          <dgm:bulletEnabled val="1"/>
        </dgm:presLayoutVars>
      </dgm:prSet>
      <dgm:spPr/>
      <dgm:t>
        <a:bodyPr/>
        <a:lstStyle/>
        <a:p>
          <a:endParaRPr lang="en-CA"/>
        </a:p>
      </dgm:t>
    </dgm:pt>
    <dgm:pt modelId="{E41B8749-5CCE-416E-A329-CDE923F5066A}" type="pres">
      <dgm:prSet presAssocID="{C8E1B7A5-49CB-4EB9-90BE-22E93F566373}" presName="rect3ChTx" presStyleLbl="alignAcc1" presStyleIdx="3" presStyleCnt="4">
        <dgm:presLayoutVars>
          <dgm:bulletEnabled val="1"/>
        </dgm:presLayoutVars>
      </dgm:prSet>
      <dgm:spPr/>
      <dgm:t>
        <a:bodyPr/>
        <a:lstStyle/>
        <a:p>
          <a:endParaRPr lang="en-CA"/>
        </a:p>
      </dgm:t>
    </dgm:pt>
    <dgm:pt modelId="{72E85FBB-E963-4EC9-B1C7-C230088CB4DE}" type="pres">
      <dgm:prSet presAssocID="{2C70D287-5040-4799-84F6-64575E8946EF}" presName="rect4ParTx" presStyleLbl="alignAcc1" presStyleIdx="3" presStyleCnt="4">
        <dgm:presLayoutVars>
          <dgm:chMax val="1"/>
          <dgm:bulletEnabled val="1"/>
        </dgm:presLayoutVars>
      </dgm:prSet>
      <dgm:spPr/>
      <dgm:t>
        <a:bodyPr/>
        <a:lstStyle/>
        <a:p>
          <a:endParaRPr lang="en-CA"/>
        </a:p>
      </dgm:t>
    </dgm:pt>
    <dgm:pt modelId="{E6616AE8-1C69-4F0F-A6D7-9828D7A8F50F}" type="pres">
      <dgm:prSet presAssocID="{2C70D287-5040-4799-84F6-64575E8946EF}" presName="rect4ChTx" presStyleLbl="alignAcc1" presStyleIdx="3" presStyleCnt="4">
        <dgm:presLayoutVars>
          <dgm:bulletEnabled val="1"/>
        </dgm:presLayoutVars>
      </dgm:prSet>
      <dgm:spPr>
        <a:solidFill>
          <a:schemeClr val="accent1">
            <a:lumMod val="60000"/>
            <a:lumOff val="40000"/>
          </a:schemeClr>
        </a:solidFill>
        <a:ln>
          <a:noFill/>
        </a:ln>
      </dgm:spPr>
      <dgm:t>
        <a:bodyPr/>
        <a:lstStyle/>
        <a:p>
          <a:endParaRPr lang="en-CA"/>
        </a:p>
      </dgm:t>
    </dgm:pt>
  </dgm:ptLst>
  <dgm:cxnLst>
    <dgm:cxn modelId="{B15E2631-25FF-42F4-A794-3042A7B72EF7}" type="presOf" srcId="{E7438369-86BD-4313-8C0F-A3634BABE5A7}" destId="{931E27E7-2814-4C8F-9764-98161289F401}" srcOrd="0" destOrd="2" presId="urn:microsoft.com/office/officeart/2005/8/layout/target3"/>
    <dgm:cxn modelId="{0E97B773-758A-473E-9354-889BF037F1BE}" type="presOf" srcId="{B64AF370-54C2-418C-8086-E247308345E4}" destId="{E41B8749-5CCE-416E-A329-CDE923F5066A}" srcOrd="0" destOrd="0" presId="urn:microsoft.com/office/officeart/2005/8/layout/target3"/>
    <dgm:cxn modelId="{6BED7F2B-3F2A-49B5-A02D-6BEBBAAB7D97}" type="presOf" srcId="{7879CB97-BCFA-443A-9535-469E1D66B448}" destId="{BC8E61DB-CBAE-4811-A059-E354DC1D3863}" srcOrd="0" destOrd="2" presId="urn:microsoft.com/office/officeart/2005/8/layout/target3"/>
    <dgm:cxn modelId="{7A4269D7-0F1F-49A8-8764-3F6DFA767324}" type="presOf" srcId="{E00E1FB6-1B89-4A06-B489-3184B744DD75}" destId="{931E27E7-2814-4C8F-9764-98161289F401}" srcOrd="0" destOrd="1" presId="urn:microsoft.com/office/officeart/2005/8/layout/target3"/>
    <dgm:cxn modelId="{5ED7A1F8-F14C-498A-8DE7-5DBE462F0A6A}" srcId="{DE673E32-4039-40CF-908F-F2EF60296D4A}" destId="{C2CB2F7B-A812-4034-AFDC-138219E2272A}" srcOrd="0" destOrd="0" parTransId="{B53F6284-961B-4F18-9519-8541FA69D4B0}" sibTransId="{17FA029A-E2C5-49F7-A75C-EAAE322199CC}"/>
    <dgm:cxn modelId="{C43803FE-152F-4FF0-987B-BBC655C505B2}" srcId="{C8E1B7A5-49CB-4EB9-90BE-22E93F566373}" destId="{B64AF370-54C2-418C-8086-E247308345E4}" srcOrd="0" destOrd="0" parTransId="{5629B105-FA5D-4112-9F0B-BDA878AC03AD}" sibTransId="{DBB6F016-FC13-4663-A29C-2507FB51D729}"/>
    <dgm:cxn modelId="{2BAC4A98-7B92-43C5-AF59-A73E4570B489}" type="presOf" srcId="{DE673E32-4039-40CF-908F-F2EF60296D4A}" destId="{A941DCBF-F8B4-4841-A24E-6BC4C37C45CB}" srcOrd="1" destOrd="0" presId="urn:microsoft.com/office/officeart/2005/8/layout/target3"/>
    <dgm:cxn modelId="{E7A7848A-9368-455C-85B0-3FDC38F4DC70}" srcId="{D8E2B546-3C50-4289-B1C7-8640A0ADDD61}" destId="{E00E1FB6-1B89-4A06-B489-3184B744DD75}" srcOrd="1" destOrd="0" parTransId="{46976602-E133-48D3-800F-4E1C2D5818A7}" sibTransId="{FD4B1AB0-3E9F-4D05-ACA9-7C07B53224AA}"/>
    <dgm:cxn modelId="{17B10FD4-102B-4A73-A235-C4476E5B882E}" srcId="{7257028A-E717-4D14-BAFE-2563C1B96A8A}" destId="{C8E1B7A5-49CB-4EB9-90BE-22E93F566373}" srcOrd="2" destOrd="0" parTransId="{DF49682A-A57A-4C27-93CD-EFDE2048B34D}" sibTransId="{5179E267-BCC3-4211-B3B6-EA5FB9E111DF}"/>
    <dgm:cxn modelId="{B3AAAA3C-FFAE-45B7-9B5A-FBCFDCDA0976}" type="presOf" srcId="{DE673E32-4039-40CF-908F-F2EF60296D4A}" destId="{8805AFD6-A776-4314-A3E9-7D43B781BE60}" srcOrd="0" destOrd="0" presId="urn:microsoft.com/office/officeart/2005/8/layout/target3"/>
    <dgm:cxn modelId="{3468D126-23FB-4F01-A419-9CE9590416AE}" type="presOf" srcId="{2C70D287-5040-4799-84F6-64575E8946EF}" destId="{72E85FBB-E963-4EC9-B1C7-C230088CB4DE}" srcOrd="1" destOrd="0" presId="urn:microsoft.com/office/officeart/2005/8/layout/target3"/>
    <dgm:cxn modelId="{4964BF19-703D-4CBE-98D6-159E2B481239}" type="presOf" srcId="{C2CB2F7B-A812-4034-AFDC-138219E2272A}" destId="{BC8E61DB-CBAE-4811-A059-E354DC1D3863}" srcOrd="0" destOrd="0" presId="urn:microsoft.com/office/officeart/2005/8/layout/target3"/>
    <dgm:cxn modelId="{5EC24066-0F87-4CFB-A76D-F6E7FABDC8CD}" srcId="{7257028A-E717-4D14-BAFE-2563C1B96A8A}" destId="{D8E2B546-3C50-4289-B1C7-8640A0ADDD61}" srcOrd="1" destOrd="0" parTransId="{78D08F52-F428-4BDC-B6AF-61B9ADEA8F79}" sibTransId="{6570B8BB-E8FF-47A9-8404-25ADBEFE253A}"/>
    <dgm:cxn modelId="{A661C385-FD6B-4FA0-9088-F931E275E346}" type="presOf" srcId="{7257028A-E717-4D14-BAFE-2563C1B96A8A}" destId="{B3054C27-7CB7-4A4D-B7B6-339C837C0D11}" srcOrd="0" destOrd="0" presId="urn:microsoft.com/office/officeart/2005/8/layout/target3"/>
    <dgm:cxn modelId="{8AEA7AA5-52DA-445F-9B02-10E3EA7950CC}" srcId="{7257028A-E717-4D14-BAFE-2563C1B96A8A}" destId="{2C70D287-5040-4799-84F6-64575E8946EF}" srcOrd="3" destOrd="0" parTransId="{27FA827B-FE20-4C49-B730-EFE505B81449}" sibTransId="{232BFAD2-A854-4F52-9871-B263DBCFFC8A}"/>
    <dgm:cxn modelId="{4EF5E597-32A6-423F-9C3B-98A962284A69}" type="presOf" srcId="{D8E2B546-3C50-4289-B1C7-8640A0ADDD61}" destId="{58B9D9DF-E17B-4438-9CBF-42445C8F8BEC}" srcOrd="1" destOrd="0" presId="urn:microsoft.com/office/officeart/2005/8/layout/target3"/>
    <dgm:cxn modelId="{CFC6F9E8-9C40-4F97-B810-9F4FA7AD4B6F}" srcId="{DE673E32-4039-40CF-908F-F2EF60296D4A}" destId="{530330B3-0F00-497C-8150-AE0414184B96}" srcOrd="1" destOrd="0" parTransId="{8C093013-CB04-4D1D-8142-95BB90707A60}" sibTransId="{883549F1-3E56-45C9-B002-99B1A157A410}"/>
    <dgm:cxn modelId="{298109D2-D960-4B3E-BFDE-11748669DD59}" srcId="{D8E2B546-3C50-4289-B1C7-8640A0ADDD61}" destId="{B43235C7-DB92-4EA5-809D-64C3F9614435}" srcOrd="0" destOrd="0" parTransId="{A1500CAC-8242-4C8C-AD68-64486AE88D7E}" sibTransId="{1B03247A-13B5-421F-95FA-7F01EDED7C87}"/>
    <dgm:cxn modelId="{7928A561-EEB8-47CA-A3F9-7006EA6E5172}" type="presOf" srcId="{B43235C7-DB92-4EA5-809D-64C3F9614435}" destId="{931E27E7-2814-4C8F-9764-98161289F401}" srcOrd="0" destOrd="0" presId="urn:microsoft.com/office/officeart/2005/8/layout/target3"/>
    <dgm:cxn modelId="{99CA30B9-FD8A-4590-B034-48A17BB87F95}" srcId="{D8E2B546-3C50-4289-B1C7-8640A0ADDD61}" destId="{E7438369-86BD-4313-8C0F-A3634BABE5A7}" srcOrd="2" destOrd="0" parTransId="{E9593E3A-40D7-40AD-BF51-CB17DCEFE7AD}" sibTransId="{550D4EF7-3DC5-460B-8E8F-35846E6765A1}"/>
    <dgm:cxn modelId="{417B486E-2299-4633-87B0-B80DF1E0D0F8}" type="presOf" srcId="{C8E1B7A5-49CB-4EB9-90BE-22E93F566373}" destId="{7C6EEF0C-8975-4BD0-B936-0C8B00FCA419}" srcOrd="0" destOrd="0" presId="urn:microsoft.com/office/officeart/2005/8/layout/target3"/>
    <dgm:cxn modelId="{C01C809B-0775-40C0-A44E-837AE71FB5B0}" srcId="{7257028A-E717-4D14-BAFE-2563C1B96A8A}" destId="{DE673E32-4039-40CF-908F-F2EF60296D4A}" srcOrd="0" destOrd="0" parTransId="{D38509B2-CD77-4E82-8D06-F80582210EFF}" sibTransId="{FE9F9D55-506D-4ED6-BCEA-D8E3C8E1B846}"/>
    <dgm:cxn modelId="{C67189DD-FA2A-47E6-BF55-8A7CA8491508}" type="presOf" srcId="{C8E1B7A5-49CB-4EB9-90BE-22E93F566373}" destId="{BDE0BC17-901A-4461-9F88-DFEA1F0BF7D3}" srcOrd="1" destOrd="0" presId="urn:microsoft.com/office/officeart/2005/8/layout/target3"/>
    <dgm:cxn modelId="{4B96BE3D-FC3D-4CD6-A6D3-7E9CAF87D102}" srcId="{DE673E32-4039-40CF-908F-F2EF60296D4A}" destId="{7879CB97-BCFA-443A-9535-469E1D66B448}" srcOrd="2" destOrd="0" parTransId="{7D27BD1B-52C9-43BB-9C38-8E1EA6AE41E0}" sibTransId="{3074B37E-0E22-45E7-AA80-C45559E97D9F}"/>
    <dgm:cxn modelId="{9D51F3FA-BB5B-4534-9335-B6611424361A}" type="presOf" srcId="{D8E2B546-3C50-4289-B1C7-8640A0ADDD61}" destId="{2F19B97D-BBF4-490F-AFB8-3D03A166E982}" srcOrd="0" destOrd="0" presId="urn:microsoft.com/office/officeart/2005/8/layout/target3"/>
    <dgm:cxn modelId="{DEB77E6E-5DFD-4DBF-94B4-216E7ACB8210}" type="presOf" srcId="{530330B3-0F00-497C-8150-AE0414184B96}" destId="{BC8E61DB-CBAE-4811-A059-E354DC1D3863}" srcOrd="0" destOrd="1" presId="urn:microsoft.com/office/officeart/2005/8/layout/target3"/>
    <dgm:cxn modelId="{F44693A6-38CF-4766-91C3-BAB876D37DD6}" type="presOf" srcId="{2C70D287-5040-4799-84F6-64575E8946EF}" destId="{7056863A-5748-4DD4-96CD-81D75F3209B4}" srcOrd="0" destOrd="0" presId="urn:microsoft.com/office/officeart/2005/8/layout/target3"/>
    <dgm:cxn modelId="{DECC0B16-5677-48C9-B7C7-9D7AE7B26856}" type="presParOf" srcId="{B3054C27-7CB7-4A4D-B7B6-339C837C0D11}" destId="{85562BDC-6B2B-466B-B308-4AA1820A5B0D}" srcOrd="0" destOrd="0" presId="urn:microsoft.com/office/officeart/2005/8/layout/target3"/>
    <dgm:cxn modelId="{5CF1128A-D95D-4644-AD65-4DBFDA405A35}" type="presParOf" srcId="{B3054C27-7CB7-4A4D-B7B6-339C837C0D11}" destId="{3C7CE2B5-5953-469B-B914-374426B88B9D}" srcOrd="1" destOrd="0" presId="urn:microsoft.com/office/officeart/2005/8/layout/target3"/>
    <dgm:cxn modelId="{3FA2F0D8-0CA5-4DBD-A760-FA273CC8E940}" type="presParOf" srcId="{B3054C27-7CB7-4A4D-B7B6-339C837C0D11}" destId="{8805AFD6-A776-4314-A3E9-7D43B781BE60}" srcOrd="2" destOrd="0" presId="urn:microsoft.com/office/officeart/2005/8/layout/target3"/>
    <dgm:cxn modelId="{DE513038-1F67-4279-8CDC-BFE43B580922}" type="presParOf" srcId="{B3054C27-7CB7-4A4D-B7B6-339C837C0D11}" destId="{A366EA54-ED55-4D88-ADD2-4D207F776416}" srcOrd="3" destOrd="0" presId="urn:microsoft.com/office/officeart/2005/8/layout/target3"/>
    <dgm:cxn modelId="{8AFC600C-6CF0-48FE-B0F8-D5037B007709}" type="presParOf" srcId="{B3054C27-7CB7-4A4D-B7B6-339C837C0D11}" destId="{B4D7D179-9A0F-411F-A606-A3655D3F977B}" srcOrd="4" destOrd="0" presId="urn:microsoft.com/office/officeart/2005/8/layout/target3"/>
    <dgm:cxn modelId="{EDF63257-8872-451F-B624-EA9EB9FFA2C2}" type="presParOf" srcId="{B3054C27-7CB7-4A4D-B7B6-339C837C0D11}" destId="{2F19B97D-BBF4-490F-AFB8-3D03A166E982}" srcOrd="5" destOrd="0" presId="urn:microsoft.com/office/officeart/2005/8/layout/target3"/>
    <dgm:cxn modelId="{F673103F-0ADB-4A3D-A63F-293C3848D862}" type="presParOf" srcId="{B3054C27-7CB7-4A4D-B7B6-339C837C0D11}" destId="{B96588F4-4E85-4BD0-9E22-BF46D5E687AF}" srcOrd="6" destOrd="0" presId="urn:microsoft.com/office/officeart/2005/8/layout/target3"/>
    <dgm:cxn modelId="{88EB91D5-A990-4DA7-B19F-2CE7C8946D6C}" type="presParOf" srcId="{B3054C27-7CB7-4A4D-B7B6-339C837C0D11}" destId="{803ACA39-2142-4CC1-B539-5E9B4A232019}" srcOrd="7" destOrd="0" presId="urn:microsoft.com/office/officeart/2005/8/layout/target3"/>
    <dgm:cxn modelId="{9F3B3E59-C00D-4096-BC6E-5DF29A1398C8}" type="presParOf" srcId="{B3054C27-7CB7-4A4D-B7B6-339C837C0D11}" destId="{7C6EEF0C-8975-4BD0-B936-0C8B00FCA419}" srcOrd="8" destOrd="0" presId="urn:microsoft.com/office/officeart/2005/8/layout/target3"/>
    <dgm:cxn modelId="{B15DE482-F908-4474-9EC2-7487F1393DBF}" type="presParOf" srcId="{B3054C27-7CB7-4A4D-B7B6-339C837C0D11}" destId="{7186AE78-C9D8-48B8-95B1-A3AF82A9CB2A}" srcOrd="9" destOrd="0" presId="urn:microsoft.com/office/officeart/2005/8/layout/target3"/>
    <dgm:cxn modelId="{B7F039A8-96EC-413D-87AE-3C419ABECCF5}" type="presParOf" srcId="{B3054C27-7CB7-4A4D-B7B6-339C837C0D11}" destId="{C32FFD00-CBC0-478A-A7FB-82196B276572}" srcOrd="10" destOrd="0" presId="urn:microsoft.com/office/officeart/2005/8/layout/target3"/>
    <dgm:cxn modelId="{957B225A-0751-47B1-8588-B728D42681D4}" type="presParOf" srcId="{B3054C27-7CB7-4A4D-B7B6-339C837C0D11}" destId="{7056863A-5748-4DD4-96CD-81D75F3209B4}" srcOrd="11" destOrd="0" presId="urn:microsoft.com/office/officeart/2005/8/layout/target3"/>
    <dgm:cxn modelId="{4E316466-915A-468C-B77F-707C3788BD99}" type="presParOf" srcId="{B3054C27-7CB7-4A4D-B7B6-339C837C0D11}" destId="{A941DCBF-F8B4-4841-A24E-6BC4C37C45CB}" srcOrd="12" destOrd="0" presId="urn:microsoft.com/office/officeart/2005/8/layout/target3"/>
    <dgm:cxn modelId="{43022204-26C0-475A-A63C-B247F050B921}" type="presParOf" srcId="{B3054C27-7CB7-4A4D-B7B6-339C837C0D11}" destId="{BC8E61DB-CBAE-4811-A059-E354DC1D3863}" srcOrd="13" destOrd="0" presId="urn:microsoft.com/office/officeart/2005/8/layout/target3"/>
    <dgm:cxn modelId="{941BE1CA-D740-4585-832E-CDCE10D54EF1}" type="presParOf" srcId="{B3054C27-7CB7-4A4D-B7B6-339C837C0D11}" destId="{58B9D9DF-E17B-4438-9CBF-42445C8F8BEC}" srcOrd="14" destOrd="0" presId="urn:microsoft.com/office/officeart/2005/8/layout/target3"/>
    <dgm:cxn modelId="{644593BE-81B2-4C8D-8B3C-87B0DE2F1291}" type="presParOf" srcId="{B3054C27-7CB7-4A4D-B7B6-339C837C0D11}" destId="{931E27E7-2814-4C8F-9764-98161289F401}" srcOrd="15" destOrd="0" presId="urn:microsoft.com/office/officeart/2005/8/layout/target3"/>
    <dgm:cxn modelId="{D1BF1185-F68A-4997-8E53-9145281CC4B8}" type="presParOf" srcId="{B3054C27-7CB7-4A4D-B7B6-339C837C0D11}" destId="{BDE0BC17-901A-4461-9F88-DFEA1F0BF7D3}" srcOrd="16" destOrd="0" presId="urn:microsoft.com/office/officeart/2005/8/layout/target3"/>
    <dgm:cxn modelId="{37593387-6BFB-46C5-A860-40A31FA79B1B}" type="presParOf" srcId="{B3054C27-7CB7-4A4D-B7B6-339C837C0D11}" destId="{E41B8749-5CCE-416E-A329-CDE923F5066A}" srcOrd="17" destOrd="0" presId="urn:microsoft.com/office/officeart/2005/8/layout/target3"/>
    <dgm:cxn modelId="{CA9BD737-87B9-4840-8FF2-96722E5987B0}" type="presParOf" srcId="{B3054C27-7CB7-4A4D-B7B6-339C837C0D11}" destId="{72E85FBB-E963-4EC9-B1C7-C230088CB4DE}" srcOrd="18" destOrd="0" presId="urn:microsoft.com/office/officeart/2005/8/layout/target3"/>
    <dgm:cxn modelId="{D372DAC6-5734-49DD-B178-19997E3F3160}" type="presParOf" srcId="{B3054C27-7CB7-4A4D-B7B6-339C837C0D11}" destId="{E6616AE8-1C69-4F0F-A6D7-9828D7A8F50F}" srcOrd="19"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339EBB-2857-4329-8D19-958A41DF04AD}">
      <dsp:nvSpPr>
        <dsp:cNvPr id="0" name=""/>
        <dsp:cNvSpPr/>
      </dsp:nvSpPr>
      <dsp:spPr>
        <a:xfrm>
          <a:off x="1696930" y="388648"/>
          <a:ext cx="4777597" cy="2715577"/>
        </a:xfrm>
        <a:prstGeom prst="ellipse">
          <a:avLst/>
        </a:prstGeom>
        <a:solidFill>
          <a:schemeClr val="accent1">
            <a:alpha val="50000"/>
            <a:hueOff val="0"/>
            <a:satOff val="0"/>
            <a:lumOff val="0"/>
            <a:alphaOff val="0"/>
          </a:schemeClr>
        </a:solidFill>
        <a:ln w="25400" cap="flat" cmpd="sng" algn="ctr">
          <a:solidFill>
            <a:schemeClr val="accent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p>
      </dsp:txBody>
      <dsp:txXfrm>
        <a:off x="2333943" y="863875"/>
        <a:ext cx="3503571" cy="1222010"/>
      </dsp:txXfrm>
    </dsp:sp>
    <dsp:sp modelId="{34FE503C-8BD7-42DC-9C7B-1B8CDC5D2186}">
      <dsp:nvSpPr>
        <dsp:cNvPr id="0" name=""/>
        <dsp:cNvSpPr/>
      </dsp:nvSpPr>
      <dsp:spPr>
        <a:xfrm>
          <a:off x="2386601" y="1468770"/>
          <a:ext cx="5403402" cy="2901486"/>
        </a:xfrm>
        <a:prstGeom prst="ellipse">
          <a:avLst/>
        </a:prstGeom>
        <a:solidFill>
          <a:schemeClr val="accent3">
            <a:alpha val="50000"/>
          </a:schemeClr>
        </a:solidFill>
        <a:ln w="25400" cap="flat" cmpd="sng" algn="ctr">
          <a:solidFill>
            <a:srgbClr val="B5CD85"/>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chemeClr val="tx1"/>
            </a:solidFill>
          </a:endParaRPr>
        </a:p>
      </dsp:txBody>
      <dsp:txXfrm>
        <a:off x="4039142" y="2218320"/>
        <a:ext cx="3242041" cy="1595817"/>
      </dsp:txXfrm>
    </dsp:sp>
    <dsp:sp modelId="{C3CE1191-0A1E-43E3-AF5B-0E3DB45B9CDE}">
      <dsp:nvSpPr>
        <dsp:cNvPr id="0" name=""/>
        <dsp:cNvSpPr/>
      </dsp:nvSpPr>
      <dsp:spPr>
        <a:xfrm>
          <a:off x="321386" y="1447751"/>
          <a:ext cx="5281472" cy="2901486"/>
        </a:xfrm>
        <a:prstGeom prst="ellipse">
          <a:avLst/>
        </a:prstGeom>
        <a:solidFill>
          <a:schemeClr val="accent2">
            <a:alpha val="50000"/>
          </a:schemeClr>
        </a:solidFill>
        <a:ln w="25400" cap="flat" cmpd="sng" algn="ctr">
          <a:solidFill>
            <a:srgbClr val="D0ACD4"/>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chemeClr val="tx1"/>
            </a:solidFill>
          </a:endParaRPr>
        </a:p>
      </dsp:txBody>
      <dsp:txXfrm>
        <a:off x="818725" y="2197302"/>
        <a:ext cx="3168883" cy="15958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43887A-629B-4F15-A925-97BA1A3412FA}">
      <dsp:nvSpPr>
        <dsp:cNvPr id="0" name=""/>
        <dsp:cNvSpPr/>
      </dsp:nvSpPr>
      <dsp:spPr>
        <a:xfrm>
          <a:off x="2564565" y="2076323"/>
          <a:ext cx="2951021" cy="2826096"/>
        </a:xfrm>
        <a:prstGeom prst="ellipse">
          <a:avLst/>
        </a:prstGeom>
        <a:solidFill>
          <a:srgbClr val="0C6FC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b="1" kern="1200" noProof="0" dirty="0" smtClean="0">
              <a:solidFill>
                <a:sysClr val="window" lastClr="FFFFFF"/>
              </a:solidFill>
              <a:latin typeface="Calibri"/>
              <a:ea typeface="+mn-ea"/>
              <a:cs typeface="+mn-cs"/>
            </a:rPr>
            <a:t>Dificultades para el Diagnóstico</a:t>
          </a:r>
          <a:endParaRPr lang="es-MX" sz="2800" b="1" kern="1200" noProof="0" dirty="0">
            <a:solidFill>
              <a:sysClr val="window" lastClr="FFFFFF"/>
            </a:solidFill>
            <a:latin typeface="Calibri"/>
            <a:ea typeface="+mn-ea"/>
            <a:cs typeface="+mn-cs"/>
          </a:endParaRPr>
        </a:p>
      </dsp:txBody>
      <dsp:txXfrm>
        <a:off x="2564565" y="2076323"/>
        <a:ext cx="2951021" cy="2826096"/>
      </dsp:txXfrm>
    </dsp:sp>
    <dsp:sp modelId="{F3E43247-6F0F-4597-A368-7505F5CB02CB}">
      <dsp:nvSpPr>
        <dsp:cNvPr id="0" name=""/>
        <dsp:cNvSpPr/>
      </dsp:nvSpPr>
      <dsp:spPr>
        <a:xfrm rot="11833841">
          <a:off x="1108637" y="2453204"/>
          <a:ext cx="1585842" cy="620593"/>
        </a:xfrm>
        <a:prstGeom prst="leftArrow">
          <a:avLst>
            <a:gd name="adj1" fmla="val 60000"/>
            <a:gd name="adj2" fmla="val 50000"/>
          </a:avLst>
        </a:prstGeom>
        <a:solidFill>
          <a:srgbClr val="D9D9D9">
            <a:lumMod val="90000"/>
          </a:srgbClr>
        </a:solidFill>
        <a:ln>
          <a:noFill/>
        </a:ln>
        <a:effectLst/>
      </dsp:spPr>
      <dsp:style>
        <a:lnRef idx="0">
          <a:scrgbClr r="0" g="0" b="0"/>
        </a:lnRef>
        <a:fillRef idx="1">
          <a:scrgbClr r="0" g="0" b="0"/>
        </a:fillRef>
        <a:effectRef idx="0">
          <a:scrgbClr r="0" g="0" b="0"/>
        </a:effectRef>
        <a:fontRef idx="minor">
          <a:schemeClr val="lt1"/>
        </a:fontRef>
      </dsp:style>
    </dsp:sp>
    <dsp:sp modelId="{7B60C555-FB39-4E2A-BC9C-C7B49AFAAA89}">
      <dsp:nvSpPr>
        <dsp:cNvPr id="0" name=""/>
        <dsp:cNvSpPr/>
      </dsp:nvSpPr>
      <dsp:spPr>
        <a:xfrm>
          <a:off x="0" y="1728205"/>
          <a:ext cx="2067032" cy="1657432"/>
        </a:xfrm>
        <a:prstGeom prst="roundRect">
          <a:avLst>
            <a:gd name="adj" fmla="val 10000"/>
          </a:avLst>
        </a:prstGeom>
        <a:solidFill>
          <a:srgbClr val="C0393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MX" sz="2400" kern="1200" noProof="0" dirty="0" smtClean="0">
              <a:solidFill>
                <a:sysClr val="window" lastClr="FFFFFF"/>
              </a:solidFill>
              <a:latin typeface="Calibri"/>
              <a:ea typeface="+mn-ea"/>
              <a:cs typeface="+mn-cs"/>
            </a:rPr>
            <a:t>Múltiples y Complejos Mecanismos</a:t>
          </a:r>
          <a:endParaRPr lang="es-MX" sz="2400" kern="1200" noProof="0" dirty="0">
            <a:solidFill>
              <a:sysClr val="window" lastClr="FFFFFF"/>
            </a:solidFill>
            <a:latin typeface="Calibri"/>
            <a:ea typeface="+mn-ea"/>
            <a:cs typeface="+mn-cs"/>
          </a:endParaRPr>
        </a:p>
      </dsp:txBody>
      <dsp:txXfrm>
        <a:off x="0" y="1728205"/>
        <a:ext cx="2067032" cy="1657432"/>
      </dsp:txXfrm>
    </dsp:sp>
    <dsp:sp modelId="{04B90BFF-0CF1-4AAD-BE5D-E546209E75CB}">
      <dsp:nvSpPr>
        <dsp:cNvPr id="0" name=""/>
        <dsp:cNvSpPr/>
      </dsp:nvSpPr>
      <dsp:spPr>
        <a:xfrm rot="14169315">
          <a:off x="1766351" y="1282158"/>
          <a:ext cx="1820747" cy="620593"/>
        </a:xfrm>
        <a:prstGeom prst="leftArrow">
          <a:avLst>
            <a:gd name="adj1" fmla="val 60000"/>
            <a:gd name="adj2" fmla="val 50000"/>
          </a:avLst>
        </a:prstGeom>
        <a:solidFill>
          <a:srgbClr val="D9D9D9">
            <a:lumMod val="90000"/>
          </a:srgbClr>
        </a:solidFill>
        <a:ln>
          <a:noFill/>
        </a:ln>
        <a:effectLst/>
      </dsp:spPr>
      <dsp:style>
        <a:lnRef idx="0">
          <a:scrgbClr r="0" g="0" b="0"/>
        </a:lnRef>
        <a:fillRef idx="1">
          <a:scrgbClr r="0" g="0" b="0"/>
        </a:fillRef>
        <a:effectRef idx="0">
          <a:scrgbClr r="0" g="0" b="0"/>
        </a:effectRef>
        <a:fontRef idx="minor">
          <a:schemeClr val="lt1"/>
        </a:fontRef>
      </dsp:style>
    </dsp:sp>
    <dsp:sp modelId="{F7AE209B-AD13-46A7-BEB1-2BC6443C41F5}">
      <dsp:nvSpPr>
        <dsp:cNvPr id="0" name=""/>
        <dsp:cNvSpPr/>
      </dsp:nvSpPr>
      <dsp:spPr>
        <a:xfrm>
          <a:off x="1135374" y="-127308"/>
          <a:ext cx="2068645" cy="1654916"/>
        </a:xfrm>
        <a:prstGeom prst="roundRect">
          <a:avLst>
            <a:gd name="adj" fmla="val 10000"/>
          </a:avLst>
        </a:prstGeom>
        <a:solidFill>
          <a:srgbClr val="F78B3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MX" sz="2400" kern="1200" noProof="0" dirty="0" smtClean="0">
              <a:solidFill>
                <a:sysClr val="window" lastClr="FFFFFF"/>
              </a:solidFill>
              <a:latin typeface="Calibri"/>
              <a:ea typeface="+mn-ea"/>
              <a:cs typeface="+mn-cs"/>
            </a:rPr>
            <a:t>Diversos síntomas</a:t>
          </a:r>
          <a:endParaRPr lang="es-MX" sz="2400" kern="1200" noProof="0" dirty="0">
            <a:solidFill>
              <a:sysClr val="window" lastClr="FFFFFF"/>
            </a:solidFill>
            <a:latin typeface="Calibri"/>
            <a:ea typeface="+mn-ea"/>
            <a:cs typeface="+mn-cs"/>
          </a:endParaRPr>
        </a:p>
      </dsp:txBody>
      <dsp:txXfrm>
        <a:off x="1135374" y="-127308"/>
        <a:ext cx="2068645" cy="1654916"/>
      </dsp:txXfrm>
    </dsp:sp>
    <dsp:sp modelId="{199EC9D7-1DAE-4278-A3D2-AA3882B1A363}">
      <dsp:nvSpPr>
        <dsp:cNvPr id="0" name=""/>
        <dsp:cNvSpPr/>
      </dsp:nvSpPr>
      <dsp:spPr>
        <a:xfrm rot="17700000">
          <a:off x="4222733" y="1187855"/>
          <a:ext cx="1586523" cy="620593"/>
        </a:xfrm>
        <a:prstGeom prst="leftArrow">
          <a:avLst>
            <a:gd name="adj1" fmla="val 60000"/>
            <a:gd name="adj2" fmla="val 50000"/>
          </a:avLst>
        </a:prstGeom>
        <a:solidFill>
          <a:srgbClr val="D9D9D9">
            <a:lumMod val="90000"/>
          </a:srgbClr>
        </a:solidFill>
        <a:ln>
          <a:noFill/>
        </a:ln>
        <a:effectLst/>
      </dsp:spPr>
      <dsp:style>
        <a:lnRef idx="0">
          <a:scrgbClr r="0" g="0" b="0"/>
        </a:lnRef>
        <a:fillRef idx="1">
          <a:scrgbClr r="0" g="0" b="0"/>
        </a:fillRef>
        <a:effectRef idx="0">
          <a:scrgbClr r="0" g="0" b="0"/>
        </a:effectRef>
        <a:fontRef idx="minor">
          <a:schemeClr val="lt1"/>
        </a:fontRef>
      </dsp:style>
    </dsp:sp>
    <dsp:sp modelId="{8C5E5039-2A5E-4D39-8418-E03A3A4AEA23}">
      <dsp:nvSpPr>
        <dsp:cNvPr id="0" name=""/>
        <dsp:cNvSpPr/>
      </dsp:nvSpPr>
      <dsp:spPr>
        <a:xfrm>
          <a:off x="3583471" y="-149892"/>
          <a:ext cx="3535543" cy="1654916"/>
        </a:xfrm>
        <a:prstGeom prst="roundRect">
          <a:avLst>
            <a:gd name="adj" fmla="val 10000"/>
          </a:avLst>
        </a:prstGeom>
        <a:solidFill>
          <a:srgbClr val="DDBB3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MX" sz="2400" kern="1200" noProof="0" dirty="0" smtClean="0">
              <a:solidFill>
                <a:srgbClr val="002060"/>
              </a:solidFill>
              <a:latin typeface="Calibri"/>
              <a:ea typeface="+mn-ea"/>
              <a:cs typeface="+mn-cs"/>
            </a:rPr>
            <a:t>Dificultades para comunicar y entender los síntomas</a:t>
          </a:r>
          <a:endParaRPr lang="es-MX" sz="2400" kern="1200" noProof="0" dirty="0">
            <a:solidFill>
              <a:srgbClr val="002060"/>
            </a:solidFill>
            <a:latin typeface="Calibri"/>
            <a:ea typeface="+mn-ea"/>
            <a:cs typeface="+mn-cs"/>
          </a:endParaRPr>
        </a:p>
      </dsp:txBody>
      <dsp:txXfrm>
        <a:off x="3583471" y="-149892"/>
        <a:ext cx="3535543" cy="1654916"/>
      </dsp:txXfrm>
    </dsp:sp>
    <dsp:sp modelId="{C3FF5EAA-7B4B-4DBF-BC11-65F08DECEC2A}">
      <dsp:nvSpPr>
        <dsp:cNvPr id="0" name=""/>
        <dsp:cNvSpPr/>
      </dsp:nvSpPr>
      <dsp:spPr>
        <a:xfrm rot="20664354">
          <a:off x="5384420" y="2461225"/>
          <a:ext cx="1559952" cy="620593"/>
        </a:xfrm>
        <a:prstGeom prst="leftArrow">
          <a:avLst>
            <a:gd name="adj1" fmla="val 60000"/>
            <a:gd name="adj2" fmla="val 50000"/>
          </a:avLst>
        </a:prstGeom>
        <a:solidFill>
          <a:srgbClr val="D9D9D9">
            <a:lumMod val="90000"/>
          </a:srgbClr>
        </a:solidFill>
        <a:ln>
          <a:noFill/>
        </a:ln>
        <a:effectLst/>
      </dsp:spPr>
      <dsp:style>
        <a:lnRef idx="0">
          <a:scrgbClr r="0" g="0" b="0"/>
        </a:lnRef>
        <a:fillRef idx="1">
          <a:scrgbClr r="0" g="0" b="0"/>
        </a:fillRef>
        <a:effectRef idx="0">
          <a:scrgbClr r="0" g="0" b="0"/>
        </a:effectRef>
        <a:fontRef idx="minor">
          <a:schemeClr val="lt1"/>
        </a:fontRef>
      </dsp:style>
    </dsp:sp>
    <dsp:sp modelId="{99CB7323-8BAE-45CD-B3B2-039C00327AD3}">
      <dsp:nvSpPr>
        <dsp:cNvPr id="0" name=""/>
        <dsp:cNvSpPr/>
      </dsp:nvSpPr>
      <dsp:spPr>
        <a:xfrm>
          <a:off x="6028376" y="1822800"/>
          <a:ext cx="2036519" cy="1654916"/>
        </a:xfrm>
        <a:prstGeom prst="roundRect">
          <a:avLst>
            <a:gd name="adj" fmla="val 10000"/>
          </a:avLst>
        </a:prstGeom>
        <a:solidFill>
          <a:srgbClr val="8064A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MX" sz="2400" kern="1200" spc="-100" baseline="0" noProof="0" dirty="0" smtClean="0">
              <a:solidFill>
                <a:sysClr val="window" lastClr="FFFFFF"/>
              </a:solidFill>
              <a:latin typeface="Calibri"/>
              <a:ea typeface="+mn-ea"/>
              <a:cs typeface="+mn-cs"/>
            </a:rPr>
            <a:t>Reconocimiento</a:t>
          </a:r>
          <a:r>
            <a:rPr lang="es-MX" sz="2400" kern="1200" noProof="0" dirty="0" smtClean="0">
              <a:solidFill>
                <a:sysClr val="window" lastClr="FFFFFF"/>
              </a:solidFill>
              <a:latin typeface="Calibri"/>
              <a:ea typeface="+mn-ea"/>
              <a:cs typeface="+mn-cs"/>
            </a:rPr>
            <a:t> de co</a:t>
          </a:r>
          <a:r>
            <a:rPr lang="es-MX" sz="2400" kern="1200" spc="-100" baseline="0" noProof="0" dirty="0" smtClean="0">
              <a:solidFill>
                <a:sysClr val="window" lastClr="FFFFFF"/>
              </a:solidFill>
              <a:latin typeface="Calibri"/>
              <a:ea typeface="+mn-ea"/>
              <a:cs typeface="+mn-cs"/>
            </a:rPr>
            <a:t>morbilidades</a:t>
          </a:r>
          <a:endParaRPr lang="es-MX" sz="2400" kern="1200" spc="-100" baseline="0" noProof="0" dirty="0">
            <a:solidFill>
              <a:sysClr val="window" lastClr="FFFFFF"/>
            </a:solidFill>
            <a:latin typeface="Calibri"/>
            <a:ea typeface="+mn-ea"/>
            <a:cs typeface="+mn-cs"/>
          </a:endParaRPr>
        </a:p>
      </dsp:txBody>
      <dsp:txXfrm>
        <a:off x="6028376" y="1822800"/>
        <a:ext cx="2036519" cy="165491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562BDC-6B2B-466B-B308-4AA1820A5B0D}">
      <dsp:nvSpPr>
        <dsp:cNvPr id="0" name=""/>
        <dsp:cNvSpPr/>
      </dsp:nvSpPr>
      <dsp:spPr>
        <a:xfrm>
          <a:off x="0" y="0"/>
          <a:ext cx="3864625" cy="3864625"/>
        </a:xfrm>
        <a:prstGeom prst="pie">
          <a:avLst>
            <a:gd name="adj1" fmla="val 5400000"/>
            <a:gd name="adj2" fmla="val 16200000"/>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8805AFD6-A776-4314-A3E9-7D43B781BE60}">
      <dsp:nvSpPr>
        <dsp:cNvPr id="0" name=""/>
        <dsp:cNvSpPr/>
      </dsp:nvSpPr>
      <dsp:spPr>
        <a:xfrm>
          <a:off x="1932312" y="0"/>
          <a:ext cx="6420615" cy="3864625"/>
        </a:xfrm>
        <a:prstGeom prst="rect">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b="1" kern="1200" dirty="0" smtClean="0">
              <a:solidFill>
                <a:srgbClr val="002060"/>
              </a:solidFill>
            </a:rPr>
            <a:t>Actividades de la vida cotidiana</a:t>
          </a:r>
          <a:endParaRPr lang="en-US" sz="2300" b="1" kern="1200" dirty="0">
            <a:solidFill>
              <a:srgbClr val="002060"/>
            </a:solidFill>
          </a:endParaRPr>
        </a:p>
      </dsp:txBody>
      <dsp:txXfrm>
        <a:off x="1932312" y="0"/>
        <a:ext cx="3210307" cy="821232"/>
      </dsp:txXfrm>
    </dsp:sp>
    <dsp:sp modelId="{B4D7D179-9A0F-411F-A606-A3655D3F977B}">
      <dsp:nvSpPr>
        <dsp:cNvPr id="0" name=""/>
        <dsp:cNvSpPr/>
      </dsp:nvSpPr>
      <dsp:spPr>
        <a:xfrm>
          <a:off x="507232" y="821232"/>
          <a:ext cx="2850160" cy="2850160"/>
        </a:xfrm>
        <a:prstGeom prst="pie">
          <a:avLst>
            <a:gd name="adj1" fmla="val 5400000"/>
            <a:gd name="adj2" fmla="val 16200000"/>
          </a:avLst>
        </a:prstGeom>
        <a:solidFill>
          <a:schemeClr val="accent3">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2F19B97D-BBF4-490F-AFB8-3D03A166E982}">
      <dsp:nvSpPr>
        <dsp:cNvPr id="0" name=""/>
        <dsp:cNvSpPr/>
      </dsp:nvSpPr>
      <dsp:spPr>
        <a:xfrm>
          <a:off x="1932312" y="821232"/>
          <a:ext cx="6420615" cy="2850160"/>
        </a:xfrm>
        <a:prstGeom prst="rect">
          <a:avLst/>
        </a:prstGeom>
        <a:solidFill>
          <a:schemeClr val="accent3">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b="1" kern="1200" noProof="0" dirty="0" smtClean="0">
              <a:solidFill>
                <a:srgbClr val="002060"/>
              </a:solidFill>
            </a:rPr>
            <a:t>Carga psicológica</a:t>
          </a:r>
          <a:endParaRPr lang="es-MX" sz="2300" kern="1200" noProof="0" dirty="0">
            <a:solidFill>
              <a:srgbClr val="002060"/>
            </a:solidFill>
          </a:endParaRPr>
        </a:p>
      </dsp:txBody>
      <dsp:txXfrm>
        <a:off x="1932312" y="821232"/>
        <a:ext cx="3210307" cy="821232"/>
      </dsp:txXfrm>
    </dsp:sp>
    <dsp:sp modelId="{803ACA39-2142-4CC1-B539-5E9B4A232019}">
      <dsp:nvSpPr>
        <dsp:cNvPr id="0" name=""/>
        <dsp:cNvSpPr/>
      </dsp:nvSpPr>
      <dsp:spPr>
        <a:xfrm>
          <a:off x="1014464" y="1642465"/>
          <a:ext cx="1835696" cy="1835696"/>
        </a:xfrm>
        <a:prstGeom prst="pie">
          <a:avLst>
            <a:gd name="adj1" fmla="val 5400000"/>
            <a:gd name="adj2" fmla="val 16200000"/>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7C6EEF0C-8975-4BD0-B936-0C8B00FCA419}">
      <dsp:nvSpPr>
        <dsp:cNvPr id="0" name=""/>
        <dsp:cNvSpPr/>
      </dsp:nvSpPr>
      <dsp:spPr>
        <a:xfrm>
          <a:off x="1932312" y="1642465"/>
          <a:ext cx="6420615" cy="1835696"/>
        </a:xfrm>
        <a:prstGeom prst="rect">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b="1" kern="1200" noProof="0" dirty="0" smtClean="0">
              <a:solidFill>
                <a:srgbClr val="002060"/>
              </a:solidFill>
            </a:rPr>
            <a:t>Carga física</a:t>
          </a:r>
          <a:endParaRPr lang="es-MX" sz="2300" b="1" kern="1200" noProof="0" dirty="0">
            <a:solidFill>
              <a:srgbClr val="002060"/>
            </a:solidFill>
          </a:endParaRPr>
        </a:p>
      </dsp:txBody>
      <dsp:txXfrm>
        <a:off x="1932312" y="1642465"/>
        <a:ext cx="3210307" cy="821232"/>
      </dsp:txXfrm>
    </dsp:sp>
    <dsp:sp modelId="{C32FFD00-CBC0-478A-A7FB-82196B276572}">
      <dsp:nvSpPr>
        <dsp:cNvPr id="0" name=""/>
        <dsp:cNvSpPr/>
      </dsp:nvSpPr>
      <dsp:spPr>
        <a:xfrm>
          <a:off x="1521696" y="2463698"/>
          <a:ext cx="821232" cy="821232"/>
        </a:xfrm>
        <a:prstGeom prst="pie">
          <a:avLst>
            <a:gd name="adj1" fmla="val 5400000"/>
            <a:gd name="adj2" fmla="val 16200000"/>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7056863A-5748-4DD4-96CD-81D75F3209B4}">
      <dsp:nvSpPr>
        <dsp:cNvPr id="0" name=""/>
        <dsp:cNvSpPr/>
      </dsp:nvSpPr>
      <dsp:spPr>
        <a:xfrm>
          <a:off x="1932312" y="2463698"/>
          <a:ext cx="6420615" cy="821232"/>
        </a:xfrm>
        <a:prstGeom prst="rect">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2060"/>
              </a:solidFill>
            </a:rPr>
            <a:t>Dolor Neuropático</a:t>
          </a:r>
          <a:endParaRPr lang="en-US" sz="2300" b="1" kern="1200" dirty="0">
            <a:solidFill>
              <a:srgbClr val="002060"/>
            </a:solidFill>
          </a:endParaRPr>
        </a:p>
      </dsp:txBody>
      <dsp:txXfrm>
        <a:off x="1932312" y="2463698"/>
        <a:ext cx="3210307" cy="821232"/>
      </dsp:txXfrm>
    </dsp:sp>
    <dsp:sp modelId="{BC8E61DB-CBAE-4811-A059-E354DC1D3863}">
      <dsp:nvSpPr>
        <dsp:cNvPr id="0" name=""/>
        <dsp:cNvSpPr/>
      </dsp:nvSpPr>
      <dsp:spPr>
        <a:xfrm>
          <a:off x="5142620" y="0"/>
          <a:ext cx="3210307" cy="8212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s-MX" sz="1500" b="1" kern="1200" noProof="0" dirty="0" smtClean="0">
              <a:solidFill>
                <a:srgbClr val="002060"/>
              </a:solidFill>
            </a:rPr>
            <a:t>Menor calidad de vida</a:t>
          </a:r>
          <a:endParaRPr lang="es-MX" sz="1500" b="1" kern="1200" noProof="0" dirty="0">
            <a:solidFill>
              <a:srgbClr val="002060"/>
            </a:solidFill>
          </a:endParaRPr>
        </a:p>
        <a:p>
          <a:pPr marL="114300" lvl="1" indent="-114300" algn="l" defTabSz="666750">
            <a:lnSpc>
              <a:spcPct val="90000"/>
            </a:lnSpc>
            <a:spcBef>
              <a:spcPct val="0"/>
            </a:spcBef>
            <a:spcAft>
              <a:spcPct val="15000"/>
            </a:spcAft>
            <a:buChar char="••"/>
          </a:pPr>
          <a:r>
            <a:rPr lang="es-MX" sz="1500" b="1" kern="1200" noProof="0" dirty="0" smtClean="0">
              <a:solidFill>
                <a:srgbClr val="002060"/>
              </a:solidFill>
            </a:rPr>
            <a:t>Trastornos del sueño</a:t>
          </a:r>
          <a:endParaRPr lang="es-MX" sz="1500" b="1" kern="1200" noProof="0" dirty="0">
            <a:solidFill>
              <a:srgbClr val="002060"/>
            </a:solidFill>
          </a:endParaRPr>
        </a:p>
        <a:p>
          <a:pPr marL="114300" lvl="1" indent="-114300" algn="l" defTabSz="666750">
            <a:lnSpc>
              <a:spcPct val="90000"/>
            </a:lnSpc>
            <a:spcBef>
              <a:spcPct val="0"/>
            </a:spcBef>
            <a:spcAft>
              <a:spcPct val="15000"/>
            </a:spcAft>
            <a:buChar char="••"/>
          </a:pPr>
          <a:r>
            <a:rPr lang="es-MX" sz="1500" b="1" kern="1200" noProof="0" dirty="0" smtClean="0">
              <a:solidFill>
                <a:srgbClr val="002060"/>
              </a:solidFill>
            </a:rPr>
            <a:t>Somnolencia al estar despierto</a:t>
          </a:r>
          <a:endParaRPr lang="es-MX" sz="1500" b="1" kern="1200" noProof="0" dirty="0">
            <a:solidFill>
              <a:srgbClr val="002060"/>
            </a:solidFill>
          </a:endParaRPr>
        </a:p>
      </dsp:txBody>
      <dsp:txXfrm>
        <a:off x="5142620" y="0"/>
        <a:ext cx="3210307" cy="821232"/>
      </dsp:txXfrm>
    </dsp:sp>
    <dsp:sp modelId="{931E27E7-2814-4C8F-9764-98161289F401}">
      <dsp:nvSpPr>
        <dsp:cNvPr id="0" name=""/>
        <dsp:cNvSpPr/>
      </dsp:nvSpPr>
      <dsp:spPr>
        <a:xfrm>
          <a:off x="5142620" y="821232"/>
          <a:ext cx="3210307" cy="8212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s-MX" sz="1500" b="1" kern="1200" noProof="0" dirty="0" smtClean="0">
              <a:solidFill>
                <a:srgbClr val="002060"/>
              </a:solidFill>
            </a:rPr>
            <a:t>Depresión</a:t>
          </a:r>
          <a:endParaRPr lang="es-MX" sz="1500" b="1" kern="1200" noProof="0" dirty="0">
            <a:solidFill>
              <a:srgbClr val="002060"/>
            </a:solidFill>
          </a:endParaRPr>
        </a:p>
        <a:p>
          <a:pPr marL="114300" lvl="1" indent="-114300" algn="l" defTabSz="666750">
            <a:lnSpc>
              <a:spcPct val="90000"/>
            </a:lnSpc>
            <a:spcBef>
              <a:spcPct val="0"/>
            </a:spcBef>
            <a:spcAft>
              <a:spcPct val="15000"/>
            </a:spcAft>
            <a:buChar char="••"/>
          </a:pPr>
          <a:r>
            <a:rPr lang="es-MX" sz="1500" b="1" kern="1200" noProof="0" dirty="0" smtClean="0">
              <a:solidFill>
                <a:srgbClr val="002060"/>
              </a:solidFill>
            </a:rPr>
            <a:t>Angustia psicológica</a:t>
          </a:r>
          <a:endParaRPr lang="es-MX" sz="1500" b="1" kern="1200" noProof="0" dirty="0">
            <a:solidFill>
              <a:srgbClr val="002060"/>
            </a:solidFill>
          </a:endParaRPr>
        </a:p>
        <a:p>
          <a:pPr marL="114300" lvl="1" indent="-114300" algn="l" defTabSz="666750">
            <a:lnSpc>
              <a:spcPct val="90000"/>
            </a:lnSpc>
            <a:spcBef>
              <a:spcPct val="0"/>
            </a:spcBef>
            <a:spcAft>
              <a:spcPct val="15000"/>
            </a:spcAft>
            <a:buChar char="••"/>
          </a:pPr>
          <a:r>
            <a:rPr lang="es-MX" sz="1500" b="1" kern="1200" noProof="0" dirty="0" smtClean="0">
              <a:solidFill>
                <a:srgbClr val="002060"/>
              </a:solidFill>
            </a:rPr>
            <a:t>Dificultad para concentrarse</a:t>
          </a:r>
          <a:endParaRPr lang="es-MX" sz="1500" b="1" kern="1200" noProof="0" dirty="0">
            <a:solidFill>
              <a:srgbClr val="002060"/>
            </a:solidFill>
          </a:endParaRPr>
        </a:p>
      </dsp:txBody>
      <dsp:txXfrm>
        <a:off x="5142620" y="821232"/>
        <a:ext cx="3210307" cy="821232"/>
      </dsp:txXfrm>
    </dsp:sp>
    <dsp:sp modelId="{E41B8749-5CCE-416E-A329-CDE923F5066A}">
      <dsp:nvSpPr>
        <dsp:cNvPr id="0" name=""/>
        <dsp:cNvSpPr/>
      </dsp:nvSpPr>
      <dsp:spPr>
        <a:xfrm>
          <a:off x="5142620" y="1642465"/>
          <a:ext cx="3210307" cy="8212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s-MX" sz="1500" b="1" kern="1200" noProof="0" dirty="0" smtClean="0">
              <a:solidFill>
                <a:srgbClr val="002060"/>
              </a:solidFill>
            </a:rPr>
            <a:t>Discapacidad física</a:t>
          </a:r>
          <a:endParaRPr lang="es-MX" sz="1500" b="1" kern="1200" noProof="0" dirty="0">
            <a:solidFill>
              <a:srgbClr val="002060"/>
            </a:solidFill>
          </a:endParaRPr>
        </a:p>
      </dsp:txBody>
      <dsp:txXfrm>
        <a:off x="5142620" y="1642465"/>
        <a:ext cx="3210307" cy="82123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0.74553</cdr:x>
      <cdr:y>0.46317</cdr:y>
    </cdr:from>
    <cdr:to>
      <cdr:x>0.86101</cdr:x>
      <cdr:y>0.53615</cdr:y>
    </cdr:to>
    <cdr:sp macro="" textlink="">
      <cdr:nvSpPr>
        <cdr:cNvPr id="2" name="TextBox 1"/>
        <cdr:cNvSpPr txBox="1"/>
      </cdr:nvSpPr>
      <cdr:spPr>
        <a:xfrm xmlns:a="http://schemas.openxmlformats.org/drawingml/2006/main">
          <a:off x="5903441" y="1827907"/>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1800" b="1" dirty="0">
              <a:solidFill>
                <a:srgbClr val="002060"/>
              </a:solidFill>
            </a:rPr>
            <a:t>n</a:t>
          </a:r>
          <a:r>
            <a:rPr lang="en-CA" sz="1800" b="1" dirty="0" smtClean="0">
              <a:solidFill>
                <a:srgbClr val="002060"/>
              </a:solidFill>
            </a:rPr>
            <a:t> = 126</a:t>
          </a:r>
          <a:endParaRPr lang="en-CA" sz="1800" b="1" dirty="0">
            <a:solidFill>
              <a:srgbClr val="00206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3616" tIns="46808" rIns="93616" bIns="46808" rtlCol="0" anchor="ctr"/>
          <a:lstStyle/>
          <a:p>
            <a:endParaRPr lang="en-CA" dirty="0"/>
          </a:p>
        </p:txBody>
      </p:sp>
      <p:sp>
        <p:nvSpPr>
          <p:cNvPr id="5" name="Notes Placeholder 4"/>
          <p:cNvSpPr>
            <a:spLocks noGrp="1"/>
          </p:cNvSpPr>
          <p:nvPr>
            <p:ph type="body" sz="quarter" idx="3"/>
          </p:nvPr>
        </p:nvSpPr>
        <p:spPr>
          <a:xfrm>
            <a:off x="701040" y="4451985"/>
            <a:ext cx="5608320" cy="4217670"/>
          </a:xfrm>
          <a:prstGeom prst="rect">
            <a:avLst/>
          </a:prstGeom>
        </p:spPr>
        <p:txBody>
          <a:bodyPr vert="horz" lIns="93616" tIns="46808" rIns="93616" bIns="46808"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5"/>
          </p:nvPr>
        </p:nvSpPr>
        <p:spPr>
          <a:xfrm>
            <a:off x="3970938" y="8902343"/>
            <a:ext cx="3037840" cy="468630"/>
          </a:xfrm>
          <a:prstGeom prst="rect">
            <a:avLst/>
          </a:prstGeom>
        </p:spPr>
        <p:txBody>
          <a:bodyPr vert="horz" lIns="93616" tIns="46808" rIns="93616" bIns="46808" rtlCol="0" anchor="b"/>
          <a:lstStyle>
            <a:lvl1pPr algn="r">
              <a:defRPr sz="1100"/>
            </a:lvl1pPr>
          </a:lstStyle>
          <a:p>
            <a:fld id="{C3688213-33A5-40D6-90A0-AF4F9B3FAB42}" type="slidenum">
              <a:rPr lang="en-CA" smtClean="0"/>
              <a:pPr/>
              <a:t>‹Nº›</a:t>
            </a:fld>
            <a:endParaRPr lang="en-CA" dirty="0"/>
          </a:p>
        </p:txBody>
      </p:sp>
    </p:spTree>
    <p:extLst>
      <p:ext uri="{BB962C8B-B14F-4D97-AF65-F5344CB8AC3E}">
        <p14:creationId xmlns:p14="http://schemas.microsoft.com/office/powerpoint/2010/main" xmlns="" val="149019580"/>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asp-pain.org/AM/Template.cfm?Section=Pain_Definition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asp-pain.org/AM/Template.cfm?Section=Pain_Definit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1</a:t>
            </a:fld>
            <a:endParaRPr lang="en-CA" dirty="0"/>
          </a:p>
        </p:txBody>
      </p:sp>
    </p:spTree>
    <p:extLst>
      <p:ext uri="{BB962C8B-B14F-4D97-AF65-F5344CB8AC3E}">
        <p14:creationId xmlns:p14="http://schemas.microsoft.com/office/powerpoint/2010/main" xmlns="" val="345076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3" name="Slide Image Placeholder 1"/>
          <p:cNvSpPr>
            <a:spLocks noGrp="1" noRot="1" noChangeAspect="1" noTextEdit="1"/>
          </p:cNvSpPr>
          <p:nvPr>
            <p:ph type="sldImg"/>
          </p:nvPr>
        </p:nvSpPr>
        <p:spPr>
          <a:xfrm>
            <a:off x="1165225" y="703263"/>
            <a:ext cx="4684713" cy="3514725"/>
          </a:xfrm>
          <a:ln/>
        </p:spPr>
      </p:sp>
      <p:sp>
        <p:nvSpPr>
          <p:cNvPr id="631814" name="Notes Placeholder 2"/>
          <p:cNvSpPr>
            <a:spLocks noGrp="1"/>
          </p:cNvSpPr>
          <p:nvPr>
            <p:ph type="body" idx="1"/>
          </p:nvPr>
        </p:nvSpPr>
        <p:spPr>
          <a:xfrm>
            <a:off x="95416" y="4269730"/>
            <a:ext cx="6914983" cy="5568012"/>
          </a:xfrm>
          <a:noFill/>
          <a:ln/>
        </p:spPr>
        <p:txBody>
          <a:bodyPr lIns="90823" tIns="45412" rIns="90823" bIns="45412"/>
          <a:lstStyle/>
          <a:p>
            <a:pPr eaLnBrk="1" hangingPunct="1">
              <a:spcAft>
                <a:spcPts val="0"/>
              </a:spcAft>
            </a:pPr>
            <a:r>
              <a:rPr lang="es-MX" sz="900" b="1" dirty="0" smtClean="0"/>
              <a:t>Notas del Conferencista</a:t>
            </a:r>
          </a:p>
          <a:p>
            <a:pPr>
              <a:spcBef>
                <a:spcPct val="0"/>
              </a:spcBef>
            </a:pPr>
            <a:r>
              <a:rPr lang="es-MX" sz="900" dirty="0" smtClean="0"/>
              <a:t>Esta </a:t>
            </a:r>
            <a:r>
              <a:rPr lang="es-MX" sz="900" dirty="0" smtClean="0"/>
              <a:t>slide contiene una secuencia animada para detallar los datos de la prevalencia de Dolor Neuropático en diferentes estados de dolor. Al hacer clic en esta slide aparecerán los componentes de la imagen uno a uno.</a:t>
            </a:r>
          </a:p>
          <a:p>
            <a:pPr>
              <a:spcBef>
                <a:spcPct val="0"/>
              </a:spcBef>
            </a:pPr>
            <a:r>
              <a:rPr lang="es-MX" sz="900" dirty="0" smtClean="0"/>
              <a:t>El Dolor Neuropático es altamente prevalente en un amplio rango de condiciones diferentes. Esta slide incluye ejemplos de algunas de las causas subyacentes de Dolor Neuropático (divididas de acuerdo con Dolor Neuropático periférico y Dolor Neuropático Central) y brinda datos de la prevalencia de cada uno:</a:t>
            </a:r>
          </a:p>
          <a:p>
            <a:pPr marL="266700" lvl="1" indent="-95250">
              <a:spcBef>
                <a:spcPct val="0"/>
              </a:spcBef>
              <a:buFontTx/>
              <a:buChar char="•"/>
            </a:pPr>
            <a:r>
              <a:rPr lang="es-MX" sz="900" dirty="0" smtClean="0"/>
              <a:t>Diabetes: 11–26% (mejor estimación 15%) de los pacientes con diabetes desarrollan neuropatía diabética periférica dolorosa</a:t>
            </a:r>
            <a:r>
              <a:rPr lang="es-MX" sz="900" baseline="30000" dirty="0" smtClean="0"/>
              <a:t>1</a:t>
            </a:r>
          </a:p>
          <a:p>
            <a:pPr marL="266700" lvl="1" indent="-95250">
              <a:spcBef>
                <a:spcPct val="0"/>
              </a:spcBef>
              <a:buFontTx/>
              <a:buChar char="•"/>
            </a:pPr>
            <a:r>
              <a:rPr lang="es-MX" sz="900" dirty="0" smtClean="0"/>
              <a:t>Cáncer: El Dolor Neuropático afecta aproximadamente una tercera parte (33%) de los pacientes con cáncer</a:t>
            </a:r>
            <a:r>
              <a:rPr lang="es-MX" sz="900" baseline="30000" dirty="0" smtClean="0"/>
              <a:t>2</a:t>
            </a:r>
          </a:p>
          <a:p>
            <a:pPr marL="266700" lvl="1" indent="-95250">
              <a:spcBef>
                <a:spcPct val="0"/>
              </a:spcBef>
              <a:buFontTx/>
              <a:buChar char="•"/>
            </a:pPr>
            <a:r>
              <a:rPr lang="es-MX" sz="900" dirty="0" smtClean="0"/>
              <a:t>VIH: polineuropatía sensorial distal puede estar presente en 35–55% de los pacientes con VIH</a:t>
            </a:r>
            <a:r>
              <a:rPr lang="es-MX" sz="900" baseline="30000" dirty="0" smtClean="0"/>
              <a:t>3-5</a:t>
            </a:r>
          </a:p>
          <a:p>
            <a:pPr marL="266700" lvl="1" indent="-95250">
              <a:spcBef>
                <a:spcPct val="0"/>
              </a:spcBef>
              <a:buFontTx/>
              <a:buChar char="•"/>
            </a:pPr>
            <a:r>
              <a:rPr lang="es-MX" sz="900" dirty="0" smtClean="0"/>
              <a:t>Dolor post-quirúrgico: el Dolor Neuropático puede estar presente en 20–43% de las pacientes con mastectomía</a:t>
            </a:r>
            <a:r>
              <a:rPr lang="es-MX" sz="900" baseline="30000" dirty="0" smtClean="0"/>
              <a:t>6,7</a:t>
            </a:r>
          </a:p>
          <a:p>
            <a:pPr marL="266700" lvl="1" indent="-95250">
              <a:spcBef>
                <a:spcPct val="0"/>
              </a:spcBef>
              <a:buFontTx/>
              <a:buChar char="•"/>
            </a:pPr>
            <a:r>
              <a:rPr lang="es-MX" sz="900" dirty="0" smtClean="0"/>
              <a:t>Radiculopatía (Lumbalgia): el Dolor Neuropático afecta hasta al 37% de los pacientes con lumbalgia crónica</a:t>
            </a:r>
            <a:r>
              <a:rPr lang="es-MX" sz="900" baseline="30000" dirty="0" smtClean="0"/>
              <a:t>8</a:t>
            </a:r>
          </a:p>
          <a:p>
            <a:pPr marL="266700" lvl="1" indent="-95250">
              <a:spcBef>
                <a:spcPct val="0"/>
              </a:spcBef>
              <a:buFontTx/>
              <a:buChar char="•"/>
            </a:pPr>
            <a:r>
              <a:rPr lang="es-MX" sz="900" dirty="0" smtClean="0"/>
              <a:t>Neuralgia postherpética: se estima que ocurre en 7–27% de los pacientes que desarrollan herpes. La prevalencia aumenta con la edad ya que 25–50% de los pacientes &gt;50 años con herpes zoster desarrollan neuralgia postherpética</a:t>
            </a:r>
            <a:r>
              <a:rPr lang="es-MX" sz="900" baseline="30000" dirty="0" smtClean="0"/>
              <a:t>12</a:t>
            </a:r>
          </a:p>
          <a:p>
            <a:pPr marL="266700" lvl="1" indent="-95250">
              <a:spcBef>
                <a:spcPct val="0"/>
              </a:spcBef>
              <a:buFontTx/>
              <a:buChar char="•"/>
            </a:pPr>
            <a:r>
              <a:rPr lang="es-MX" sz="900" dirty="0" smtClean="0"/>
              <a:t>Accidente vascular cerebral: el Dolor Neuropático afecta al 8% de los pacientes post-accidente vascular cerebral</a:t>
            </a:r>
            <a:r>
              <a:rPr lang="es-MX" sz="900" baseline="30000" dirty="0" smtClean="0"/>
              <a:t>9</a:t>
            </a:r>
          </a:p>
          <a:p>
            <a:pPr marL="266700" lvl="1" indent="-95250">
              <a:spcBef>
                <a:spcPct val="0"/>
              </a:spcBef>
              <a:buFontTx/>
              <a:buChar char="•"/>
            </a:pPr>
            <a:r>
              <a:rPr lang="es-MX" sz="900" dirty="0" smtClean="0"/>
              <a:t>Lesión de la médula espinal : el Dolor Neuropático afecta al 75% de los pacientes con lesión de la médula espinal</a:t>
            </a:r>
            <a:r>
              <a:rPr lang="es-MX" sz="900" baseline="30000" dirty="0" smtClean="0"/>
              <a:t>10</a:t>
            </a:r>
          </a:p>
          <a:p>
            <a:pPr marL="266700" lvl="1" indent="-95250">
              <a:spcBef>
                <a:spcPct val="0"/>
              </a:spcBef>
              <a:buFontTx/>
              <a:buChar char="•"/>
            </a:pPr>
            <a:r>
              <a:rPr lang="es-MX" sz="900" dirty="0" smtClean="0"/>
              <a:t>Esclerosis múltiple: el Dolor Neuropático afecta ~55% de los pacientes con esclerosis múltiple</a:t>
            </a:r>
            <a:r>
              <a:rPr lang="es-MX" sz="900" baseline="30000" dirty="0" smtClean="0"/>
              <a:t>11</a:t>
            </a:r>
          </a:p>
          <a:p>
            <a:pPr marL="180975" indent="-180975" eaLnBrk="1" hangingPunct="1">
              <a:spcAft>
                <a:spcPts val="0"/>
              </a:spcAft>
            </a:pPr>
            <a:endParaRPr lang="es-MX" sz="900" baseline="30000" dirty="0" smtClean="0"/>
          </a:p>
          <a:p>
            <a:pPr eaLnBrk="1" hangingPunct="1">
              <a:spcAft>
                <a:spcPts val="0"/>
              </a:spcAft>
            </a:pPr>
            <a:r>
              <a:rPr lang="es-MX" sz="800" b="1" dirty="0" smtClean="0"/>
              <a:t>Referencias</a:t>
            </a:r>
          </a:p>
          <a:p>
            <a:pPr marL="180975" indent="-180975">
              <a:spcAft>
                <a:spcPts val="0"/>
              </a:spcAft>
              <a:buAutoNum type="arabicPeriod"/>
            </a:pPr>
            <a:r>
              <a:rPr lang="en-US" sz="800" dirty="0" smtClean="0"/>
              <a:t>Sadosky A </a:t>
            </a:r>
            <a:r>
              <a:rPr lang="en-US" sz="800" i="1" dirty="0" smtClean="0"/>
              <a:t>et al. </a:t>
            </a:r>
            <a:r>
              <a:rPr lang="en-CA" sz="800" dirty="0" smtClean="0"/>
              <a:t>A review of the epidemiology of painful diabetic peripheral neuropathy, postherpetic neuralgia, and less commonly studied neuropathic pain conditions. </a:t>
            </a:r>
            <a:r>
              <a:rPr lang="en-US" sz="800" i="1" dirty="0" smtClean="0"/>
              <a:t>Pain Pract</a:t>
            </a:r>
            <a:r>
              <a:rPr lang="en-US" sz="800" dirty="0" smtClean="0"/>
              <a:t> 2008; 8(1):45-56.</a:t>
            </a:r>
          </a:p>
          <a:p>
            <a:pPr marL="180975" indent="-180975">
              <a:spcAft>
                <a:spcPts val="0"/>
              </a:spcAft>
              <a:buAutoNum type="arabicPeriod"/>
            </a:pPr>
            <a:r>
              <a:rPr lang="en-US" sz="800" dirty="0" smtClean="0"/>
              <a:t>Davis MP, Walsh D. </a:t>
            </a:r>
            <a:r>
              <a:rPr lang="en-CA" sz="800" dirty="0" smtClean="0"/>
              <a:t>Epidemiology of cancer pain and factors influencing poor pain control. </a:t>
            </a:r>
            <a:r>
              <a:rPr lang="en-US" sz="800" i="1" dirty="0" smtClean="0"/>
              <a:t>Am J Hosp Palliat Care</a:t>
            </a:r>
            <a:r>
              <a:rPr lang="en-US" sz="800" dirty="0" smtClean="0"/>
              <a:t> 2004; 21(2):137-42.</a:t>
            </a:r>
          </a:p>
          <a:p>
            <a:pPr marL="180975" indent="-180975">
              <a:spcAft>
                <a:spcPts val="0"/>
              </a:spcAft>
              <a:buAutoNum type="arabicPeriod"/>
            </a:pPr>
            <a:r>
              <a:rPr lang="en-US" sz="800" dirty="0" smtClean="0"/>
              <a:t>So YT </a:t>
            </a:r>
            <a:r>
              <a:rPr lang="en-US" sz="800" i="1" dirty="0" smtClean="0"/>
              <a:t>et al.</a:t>
            </a:r>
            <a:r>
              <a:rPr lang="en-US" sz="800" dirty="0" smtClean="0"/>
              <a:t> </a:t>
            </a:r>
            <a:r>
              <a:rPr lang="en-CA" sz="800" dirty="0" smtClean="0"/>
              <a:t>Peripheral neuropathy associated with acquired immunodeficiency syndrome. Prevalence and clinical features from a population-based survey. </a:t>
            </a:r>
            <a:r>
              <a:rPr lang="en-US" sz="800" i="1" dirty="0" smtClean="0"/>
              <a:t>Arch Neurol</a:t>
            </a:r>
            <a:r>
              <a:rPr lang="en-US" sz="800" dirty="0" smtClean="0"/>
              <a:t> 1988; 45(9):945-8.</a:t>
            </a:r>
          </a:p>
          <a:p>
            <a:pPr marL="180975" indent="-180975">
              <a:spcAft>
                <a:spcPts val="0"/>
              </a:spcAft>
              <a:buAutoNum type="arabicPeriod"/>
            </a:pPr>
            <a:r>
              <a:rPr lang="en-US" sz="800" dirty="0" smtClean="0"/>
              <a:t>Schifitto G </a:t>
            </a:r>
            <a:r>
              <a:rPr lang="en-US" sz="800" i="1" dirty="0" smtClean="0"/>
              <a:t>et al.</a:t>
            </a:r>
            <a:r>
              <a:rPr lang="en-US" sz="800" dirty="0" smtClean="0"/>
              <a:t> I</a:t>
            </a:r>
            <a:r>
              <a:rPr lang="en-CA" sz="800" dirty="0" smtClean="0"/>
              <a:t>ncidence of and risk factors for HIV-associated distal sensory polyneuropathy..</a:t>
            </a:r>
            <a:r>
              <a:rPr lang="en-US" sz="800" i="1" dirty="0" smtClean="0"/>
              <a:t>Neurology</a:t>
            </a:r>
            <a:r>
              <a:rPr lang="en-US" sz="800" dirty="0" smtClean="0"/>
              <a:t> 2002; 58(12):1764-8. </a:t>
            </a:r>
          </a:p>
          <a:p>
            <a:pPr marL="180975" indent="-180975">
              <a:spcAft>
                <a:spcPts val="0"/>
              </a:spcAft>
              <a:buAutoNum type="arabicPeriod"/>
            </a:pPr>
            <a:r>
              <a:rPr lang="en-US" sz="800" dirty="0" smtClean="0"/>
              <a:t>Morgello S </a:t>
            </a:r>
            <a:r>
              <a:rPr lang="en-US" sz="800" i="1" dirty="0" smtClean="0"/>
              <a:t>et al.</a:t>
            </a:r>
            <a:r>
              <a:rPr lang="en-US" sz="800" dirty="0" smtClean="0"/>
              <a:t> </a:t>
            </a:r>
            <a:r>
              <a:rPr lang="en-CA" sz="800" dirty="0" smtClean="0"/>
              <a:t>HIV-associated distal sensory polyneuropathy in the era of highly active antiretroviral therapy: the Manhattan HIV Brain Bank. </a:t>
            </a:r>
            <a:r>
              <a:rPr lang="en-US" sz="800" i="1" dirty="0" smtClean="0"/>
              <a:t>Arch Neurol</a:t>
            </a:r>
            <a:r>
              <a:rPr lang="en-US" sz="800" dirty="0" smtClean="0"/>
              <a:t> 2004; 61(4):546-51. </a:t>
            </a:r>
          </a:p>
          <a:p>
            <a:pPr marL="180975" indent="-180975">
              <a:spcAft>
                <a:spcPts val="0"/>
              </a:spcAft>
              <a:buAutoNum type="arabicPeriod"/>
            </a:pPr>
            <a:r>
              <a:rPr lang="en-US" sz="800" dirty="0" smtClean="0"/>
              <a:t>Stevens PE </a:t>
            </a:r>
            <a:r>
              <a:rPr lang="en-US" sz="800" i="1" dirty="0" smtClean="0"/>
              <a:t>et al.</a:t>
            </a:r>
            <a:r>
              <a:rPr lang="en-US" sz="800" dirty="0" smtClean="0"/>
              <a:t> </a:t>
            </a:r>
            <a:r>
              <a:rPr lang="en-CA" sz="800" dirty="0" smtClean="0"/>
              <a:t>Prevalence, characteristics, and impact of postmastectomy pain syndrome: an investigation of women's experiences. </a:t>
            </a:r>
            <a:r>
              <a:rPr lang="en-US" sz="800" i="1" dirty="0" smtClean="0"/>
              <a:t>Pain</a:t>
            </a:r>
            <a:r>
              <a:rPr lang="en-US" sz="800" dirty="0" smtClean="0"/>
              <a:t> 1995; 61(1):61-8.</a:t>
            </a:r>
          </a:p>
          <a:p>
            <a:pPr marL="180975" indent="-180975">
              <a:spcAft>
                <a:spcPts val="0"/>
              </a:spcAft>
              <a:buAutoNum type="arabicPeriod"/>
            </a:pPr>
            <a:r>
              <a:rPr lang="en-US" sz="800" dirty="0" smtClean="0"/>
              <a:t>Smith  WC </a:t>
            </a:r>
            <a:r>
              <a:rPr lang="en-US" sz="800" i="1" dirty="0" smtClean="0"/>
              <a:t>et al.</a:t>
            </a:r>
            <a:r>
              <a:rPr lang="en-US" sz="800" dirty="0" smtClean="0"/>
              <a:t> </a:t>
            </a:r>
            <a:r>
              <a:rPr lang="en-CA" sz="800" dirty="0" smtClean="0"/>
              <a:t>A retrospective cohort study of post mastectomy pain syndrome. </a:t>
            </a:r>
            <a:r>
              <a:rPr lang="en-US" sz="800" i="1" dirty="0" smtClean="0"/>
              <a:t>Pain</a:t>
            </a:r>
            <a:r>
              <a:rPr lang="en-US" sz="800" dirty="0" smtClean="0"/>
              <a:t> 1999; 83(1):91-5.</a:t>
            </a:r>
          </a:p>
          <a:p>
            <a:pPr marL="180975" indent="-180975">
              <a:spcAft>
                <a:spcPts val="0"/>
              </a:spcAft>
              <a:buAutoNum type="arabicPeriod"/>
            </a:pPr>
            <a:r>
              <a:rPr lang="en-US" sz="800" dirty="0" smtClean="0"/>
              <a:t>Freynhagen </a:t>
            </a:r>
            <a:r>
              <a:rPr lang="en-US" sz="800" dirty="0" smtClean="0">
                <a:solidFill>
                  <a:srgbClr val="FF0000"/>
                </a:solidFill>
              </a:rPr>
              <a:t>R </a:t>
            </a:r>
            <a:r>
              <a:rPr lang="en-US" sz="800" i="1" dirty="0" smtClean="0"/>
              <a:t>et al.</a:t>
            </a:r>
            <a:r>
              <a:rPr lang="en-US" sz="800" dirty="0" smtClean="0"/>
              <a:t> </a:t>
            </a:r>
            <a:r>
              <a:rPr lang="en-CA" sz="800" dirty="0" smtClean="0"/>
              <a:t>painDETECT: a new screening questionnaire to identify neuropathic components in patients with back pain. </a:t>
            </a:r>
            <a:br>
              <a:rPr lang="en-CA" sz="800" dirty="0" smtClean="0"/>
            </a:br>
            <a:r>
              <a:rPr lang="en-US" sz="800" i="1" dirty="0" smtClean="0"/>
              <a:t>Curr Med Res Opin</a:t>
            </a:r>
            <a:r>
              <a:rPr lang="en-US" sz="800" dirty="0" smtClean="0"/>
              <a:t> 2006; 22(10):1911-20.</a:t>
            </a:r>
          </a:p>
          <a:p>
            <a:pPr marL="180975" indent="-180975">
              <a:spcAft>
                <a:spcPts val="0"/>
              </a:spcAft>
              <a:buAutoNum type="arabicPeriod"/>
            </a:pPr>
            <a:r>
              <a:rPr lang="en-US" sz="800" dirty="0" smtClean="0"/>
              <a:t>Andersen G </a:t>
            </a:r>
            <a:r>
              <a:rPr lang="en-US" sz="800" i="1" dirty="0" smtClean="0"/>
              <a:t>et al.</a:t>
            </a:r>
            <a:r>
              <a:rPr lang="en-US" sz="800" dirty="0" smtClean="0"/>
              <a:t> </a:t>
            </a:r>
            <a:r>
              <a:rPr lang="en-CA" sz="800" dirty="0" smtClean="0"/>
              <a:t>Incidence of central post-stroke pain. </a:t>
            </a:r>
            <a:r>
              <a:rPr lang="en-US" sz="800" i="1" dirty="0" smtClean="0"/>
              <a:t>Pain</a:t>
            </a:r>
            <a:r>
              <a:rPr lang="en-US" sz="800" dirty="0" smtClean="0"/>
              <a:t> 1995; 61(2):187-93.</a:t>
            </a:r>
          </a:p>
          <a:p>
            <a:pPr marL="180975" indent="-180975">
              <a:spcAft>
                <a:spcPts val="0"/>
              </a:spcAft>
              <a:buAutoNum type="arabicPeriod"/>
            </a:pPr>
            <a:r>
              <a:rPr lang="en-US" sz="800" dirty="0" smtClean="0"/>
              <a:t>Siddall PJ </a:t>
            </a:r>
            <a:r>
              <a:rPr lang="en-US" sz="800" i="1" dirty="0" smtClean="0"/>
              <a:t>et al.</a:t>
            </a:r>
            <a:r>
              <a:rPr lang="en-US" sz="800" dirty="0" smtClean="0"/>
              <a:t> </a:t>
            </a:r>
            <a:r>
              <a:rPr lang="en-CA" sz="800" dirty="0" smtClean="0"/>
              <a:t>A longitudinal study of the prevalence and characteristics of pain in the first 5 years following spinal cord injury. </a:t>
            </a:r>
            <a:r>
              <a:rPr lang="en-US" sz="800" i="1" dirty="0" smtClean="0"/>
              <a:t>Pain</a:t>
            </a:r>
            <a:r>
              <a:rPr lang="en-US" sz="800" dirty="0" smtClean="0"/>
              <a:t> 2003; 103(3):249-57. </a:t>
            </a:r>
          </a:p>
          <a:p>
            <a:pPr marL="180975" indent="-180975">
              <a:spcAft>
                <a:spcPts val="0"/>
              </a:spcAft>
              <a:buAutoNum type="arabicPeriod"/>
            </a:pPr>
            <a:r>
              <a:rPr lang="en-US" sz="800" dirty="0" smtClean="0"/>
              <a:t>Rae-Grant AD </a:t>
            </a:r>
            <a:r>
              <a:rPr lang="en-US" sz="800" i="1" dirty="0" smtClean="0"/>
              <a:t>et al.</a:t>
            </a:r>
            <a:r>
              <a:rPr lang="en-US" sz="800" dirty="0" smtClean="0"/>
              <a:t> </a:t>
            </a:r>
            <a:r>
              <a:rPr lang="en-CA" sz="800" dirty="0" smtClean="0"/>
              <a:t>Sensory symptoms of multiple sclerosis: a hidden reservoir of morbidity. </a:t>
            </a:r>
            <a:r>
              <a:rPr lang="en-US" sz="800" i="1" dirty="0" smtClean="0"/>
              <a:t>Mult Scler</a:t>
            </a:r>
            <a:r>
              <a:rPr lang="en-US" sz="800" dirty="0" smtClean="0"/>
              <a:t> 1999; 5(3):179-83.</a:t>
            </a:r>
          </a:p>
          <a:p>
            <a:pPr>
              <a:spcAft>
                <a:spcPts val="0"/>
              </a:spcAft>
            </a:pPr>
            <a:endParaRPr lang="en-US" sz="800" dirty="0" smtClean="0"/>
          </a:p>
        </p:txBody>
      </p:sp>
      <p:sp>
        <p:nvSpPr>
          <p:cNvPr id="7" name="Rectangle 7"/>
          <p:cNvSpPr>
            <a:spLocks noGrp="1" noChangeArrowheads="1"/>
          </p:cNvSpPr>
          <p:nvPr>
            <p:ph type="sldNum" sz="quarter" idx="5"/>
          </p:nvPr>
        </p:nvSpPr>
        <p:spPr>
          <a:xfrm>
            <a:off x="3970938" y="8902344"/>
            <a:ext cx="3037840" cy="468630"/>
          </a:xfrm>
        </p:spPr>
        <p:txBody>
          <a:bodyPr/>
          <a:lstStyle/>
          <a:p>
            <a:fld id="{FC34AD7C-96A2-48E1-8088-9A58F8A9E959}" type="slidenum">
              <a:rPr lang="en-GB" smtClean="0">
                <a:solidFill>
                  <a:prstClr val="black"/>
                </a:solidFill>
              </a:rPr>
              <a:pPr/>
              <a:t>10</a:t>
            </a:fld>
            <a:endParaRPr lang="en-GB"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b="0" dirty="0" smtClean="0"/>
              <a:t>Haz la pregunta que aparece en la slide a los participantes para promover la discusión</a:t>
            </a:r>
            <a:r>
              <a:rPr lang="es-MX" b="0" baseline="0" dirty="0" smtClean="0"/>
              <a:t>.</a:t>
            </a:r>
            <a:endParaRPr lang="es-MX" b="0" dirty="0" smtClean="0"/>
          </a:p>
          <a:p>
            <a:endParaRPr lang="es-MX"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11</a:t>
            </a:fld>
            <a:endParaRPr lang="en-CA" dirty="0"/>
          </a:p>
        </p:txBody>
      </p:sp>
    </p:spTree>
    <p:extLst>
      <p:ext uri="{BB962C8B-B14F-4D97-AF65-F5344CB8AC3E}">
        <p14:creationId xmlns:p14="http://schemas.microsoft.com/office/powerpoint/2010/main" xmlns="" val="349453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0452" y="4245872"/>
            <a:ext cx="5918835" cy="5590776"/>
          </a:xfrm>
        </p:spPr>
        <p:txBody>
          <a:bodyPr/>
          <a:lstStyle/>
          <a:p>
            <a:pPr>
              <a:spcAft>
                <a:spcPts val="300"/>
              </a:spcAft>
            </a:pPr>
            <a:r>
              <a:rPr lang="es-MX" sz="800" b="1" dirty="0" smtClean="0"/>
              <a:t>Notas del Conferencista</a:t>
            </a:r>
          </a:p>
          <a:p>
            <a:pPr>
              <a:lnSpc>
                <a:spcPct val="90000"/>
              </a:lnSpc>
              <a:spcAft>
                <a:spcPts val="300"/>
              </a:spcAft>
            </a:pPr>
            <a:r>
              <a:rPr lang="es-MX" sz="800" dirty="0" smtClean="0"/>
              <a:t>Se </a:t>
            </a:r>
            <a:r>
              <a:rPr lang="es-MX" sz="800" dirty="0" smtClean="0"/>
              <a:t>estima que 5–20% de la Población General puede padecer Dolor Neuropático Crónico .</a:t>
            </a:r>
          </a:p>
          <a:p>
            <a:pPr>
              <a:lnSpc>
                <a:spcPct val="90000"/>
              </a:lnSpc>
              <a:spcAft>
                <a:spcPts val="300"/>
              </a:spcAft>
            </a:pPr>
            <a:r>
              <a:rPr lang="es-MX" sz="800" dirty="0" smtClean="0"/>
              <a:t>Esta slide resume los resultados de estudios de prevalencia seleccionados que muestran la prevalencia de dolor crónico y de Dolor Neuropático crónico en las poblaciones estudiadas. Estos estudios cubren una amplia variedad de áreas geográficas incluyendo Brasil, Canadá, Francia, Alemania, Libia y el Reino Unido.</a:t>
            </a:r>
            <a:endParaRPr lang="es-MX" sz="800" b="1" dirty="0" smtClean="0"/>
          </a:p>
          <a:p>
            <a:pPr>
              <a:lnSpc>
                <a:spcPct val="90000"/>
              </a:lnSpc>
              <a:spcAft>
                <a:spcPts val="300"/>
              </a:spcAft>
            </a:pPr>
            <a:r>
              <a:rPr lang="es-MX" sz="800" dirty="0" smtClean="0"/>
              <a:t>de Moras Vieira y colegas encuestaron 1597 personas en São Luís, Brasil y determinaron que 10% padecía dolor crónico con características neuropáticas.</a:t>
            </a:r>
            <a:endParaRPr lang="es-MX" sz="800" b="1" dirty="0" smtClean="0"/>
          </a:p>
          <a:p>
            <a:pPr>
              <a:lnSpc>
                <a:spcPct val="90000"/>
              </a:lnSpc>
              <a:spcAft>
                <a:spcPts val="300"/>
              </a:spcAft>
            </a:pPr>
            <a:r>
              <a:rPr lang="es-MX" sz="800" dirty="0" smtClean="0"/>
              <a:t>Torrance et al, enviaron cuestionarios por correo que incluían la Evaluación de Síntomas y Signos Neuropáticos de Leeds (S-LANSS) para auto-completar, a una muestra aleatoria  de 6000 adultos de seis prácticas familiares en Aberdeen, Leeds y Londres y el Reino Unido. Sus resultados indicaron que 8% de los más de 3000 entrevistados tenían Dolor Neuropático.</a:t>
            </a:r>
            <a:endParaRPr lang="es-MX" sz="800" baseline="30000" dirty="0" smtClean="0"/>
          </a:p>
          <a:p>
            <a:pPr>
              <a:lnSpc>
                <a:spcPct val="90000"/>
              </a:lnSpc>
              <a:spcAft>
                <a:spcPts val="300"/>
              </a:spcAft>
              <a:defRPr/>
            </a:pPr>
            <a:r>
              <a:rPr lang="es-MX" sz="800" dirty="0" smtClean="0"/>
              <a:t>El estudio más grande, realizado por Bouhassira </a:t>
            </a:r>
            <a:r>
              <a:rPr lang="es-MX" sz="800" i="1" dirty="0" smtClean="0"/>
              <a:t>et al </a:t>
            </a:r>
            <a:r>
              <a:rPr lang="es-MX" sz="800" dirty="0" smtClean="0"/>
              <a:t>en Francia, encontró que 7% de 23,712 entrevistados con cuestionarios enviados aleatoriamente a miembros de la población francesa tenían dolor crónico con características neuropáticas.</a:t>
            </a:r>
          </a:p>
          <a:p>
            <a:pPr>
              <a:lnSpc>
                <a:spcPct val="90000"/>
              </a:lnSpc>
              <a:spcAft>
                <a:spcPts val="300"/>
              </a:spcAft>
            </a:pPr>
            <a:r>
              <a:rPr lang="es-MX" sz="800" dirty="0" smtClean="0"/>
              <a:t>Ohayon y colegas entrevistaron telefónicamente a una muestra aleatoria de 3011 adultos alemanes (≥15 años) y determinaron que 7% padecían dolor crónico con características de dolor neuropático.</a:t>
            </a:r>
          </a:p>
          <a:p>
            <a:pPr>
              <a:lnSpc>
                <a:spcPct val="90000"/>
              </a:lnSpc>
              <a:spcAft>
                <a:spcPts val="300"/>
              </a:spcAft>
            </a:pPr>
            <a:r>
              <a:rPr lang="es-MX" sz="800" spc="-20" dirty="0" smtClean="0"/>
              <a:t>Un estudio canadiense, realizado por Toth </a:t>
            </a:r>
            <a:r>
              <a:rPr lang="es-MX" sz="800" i="1" spc="-20" dirty="0" smtClean="0"/>
              <a:t>et al,</a:t>
            </a:r>
            <a:r>
              <a:rPr lang="es-MX" sz="800" spc="-20" dirty="0" smtClean="0"/>
              <a:t> encontró una prevalencia mucho mayor de Dolor Neuropático en su encuesta telefónica de 1207 personas seleccionadas aleatoriamente de familias urbanas y rurales en un provincia canadiense. En este estudio, el uso telefónico del cuestionario de Dolor neuropático en 4 preguntas (DN4) identificó síntomas de dolor neuropático en 18% de la población del estudio.</a:t>
            </a:r>
          </a:p>
          <a:p>
            <a:pPr>
              <a:lnSpc>
                <a:spcPct val="90000"/>
              </a:lnSpc>
              <a:spcAft>
                <a:spcPts val="300"/>
              </a:spcAft>
            </a:pPr>
            <a:r>
              <a:rPr lang="es-MX" sz="800" dirty="0" smtClean="0"/>
              <a:t>Finalmente, Elzahaf y colegas realizaron 104 entrevistas telefónicas con sujetos de la ciudad de Derna City, Libia usando el cuestionario S-LANSS en árabe e identificaron que el 21% de los sujetos tiene dolor neuropático</a:t>
            </a:r>
            <a:r>
              <a:rPr lang="es-MX" sz="800" dirty="0" smtClean="0"/>
              <a:t>.</a:t>
            </a:r>
            <a:r>
              <a:rPr lang="es-MX" sz="800" baseline="0" dirty="0" smtClean="0"/>
              <a:t>.</a:t>
            </a:r>
          </a:p>
          <a:p>
            <a:pPr>
              <a:spcAft>
                <a:spcPts val="300"/>
              </a:spcAft>
            </a:pPr>
            <a:endParaRPr lang="es-MX" sz="800" dirty="0" smtClean="0"/>
          </a:p>
          <a:p>
            <a:pPr>
              <a:spcAft>
                <a:spcPts val="300"/>
              </a:spcAft>
            </a:pPr>
            <a:r>
              <a:rPr lang="es-MX" sz="800" b="1" dirty="0" smtClean="0"/>
              <a:t>Referencias</a:t>
            </a:r>
          </a:p>
          <a:p>
            <a:pPr>
              <a:spcAft>
                <a:spcPts val="300"/>
              </a:spcAft>
              <a:defRPr/>
            </a:pPr>
            <a:r>
              <a:rPr lang="fr-FR" sz="800" dirty="0" smtClean="0"/>
              <a:t>Bouhassira D </a:t>
            </a:r>
            <a:r>
              <a:rPr lang="fr-FR" sz="800" i="1" dirty="0" smtClean="0"/>
              <a:t>et al. </a:t>
            </a:r>
            <a:r>
              <a:rPr lang="fr-FR" sz="800" dirty="0" smtClean="0"/>
              <a:t>Pre</a:t>
            </a:r>
            <a:r>
              <a:rPr lang="en-CA" sz="800" dirty="0" smtClean="0"/>
              <a:t>valence of chronic pain with neuropathic characteristics in the general population. </a:t>
            </a:r>
            <a:r>
              <a:rPr lang="fr-FR" sz="800" i="1" dirty="0" smtClean="0"/>
              <a:t>Pain </a:t>
            </a:r>
            <a:r>
              <a:rPr lang="fr-FR" sz="800" dirty="0" smtClean="0"/>
              <a:t>2008; 136(3):380-7.</a:t>
            </a:r>
          </a:p>
          <a:p>
            <a:pPr>
              <a:spcAft>
                <a:spcPts val="300"/>
              </a:spcAft>
              <a:defRPr/>
            </a:pPr>
            <a:r>
              <a:rPr lang="fr-FR" sz="800" dirty="0" smtClean="0"/>
              <a:t>de Moraes Vieira EB </a:t>
            </a:r>
            <a:r>
              <a:rPr lang="fr-FR" sz="800" i="1" dirty="0" smtClean="0"/>
              <a:t>et al. </a:t>
            </a:r>
            <a:r>
              <a:rPr lang="en-CA" sz="800" dirty="0" smtClean="0"/>
              <a:t>Prevalence, characteristics, and factors associated with chronic pain with and without neuropathic characteristics in São Luís, Brazil. </a:t>
            </a:r>
            <a:r>
              <a:rPr lang="fr-FR" sz="800" i="1" dirty="0" smtClean="0"/>
              <a:t>J Pain Symptom Manage</a:t>
            </a:r>
            <a:r>
              <a:rPr lang="fr-FR" sz="800" dirty="0" smtClean="0"/>
              <a:t> 2012; 44(2):239-51.</a:t>
            </a:r>
          </a:p>
          <a:p>
            <a:pPr>
              <a:spcAft>
                <a:spcPts val="300"/>
              </a:spcAft>
              <a:defRPr/>
            </a:pPr>
            <a:r>
              <a:rPr lang="fr-FR" sz="800" dirty="0" smtClean="0"/>
              <a:t>Elzahaf RA </a:t>
            </a:r>
            <a:r>
              <a:rPr lang="fr-FR" sz="800" i="1" dirty="0" smtClean="0"/>
              <a:t>et al. </a:t>
            </a:r>
            <a:r>
              <a:rPr lang="en-CA" sz="800" dirty="0" smtClean="0"/>
              <a:t>Translation and linguistic validation of the self-completed Leeds Assessment of Neuropathic Symptoms and Signs </a:t>
            </a:r>
            <a:br>
              <a:rPr lang="en-CA" sz="800" dirty="0" smtClean="0"/>
            </a:br>
            <a:r>
              <a:rPr lang="en-CA" sz="800" dirty="0" smtClean="0"/>
              <a:t>(S-LANSS) scale for use in a Libyan population. </a:t>
            </a:r>
            <a:r>
              <a:rPr lang="en-CA" sz="800" i="1" dirty="0" smtClean="0"/>
              <a:t>Pain Pract</a:t>
            </a:r>
            <a:r>
              <a:rPr lang="en-CA" sz="800" dirty="0" smtClean="0"/>
              <a:t> 2013; 13(3):198-205.</a:t>
            </a:r>
          </a:p>
          <a:p>
            <a:pPr>
              <a:spcAft>
                <a:spcPts val="300"/>
              </a:spcAft>
              <a:defRPr/>
            </a:pPr>
            <a:r>
              <a:rPr lang="en-CA" sz="800" dirty="0" smtClean="0"/>
              <a:t>Ohayon MM, Stingl C. Prevalence and comorbidity of chronic pain in the German general population. </a:t>
            </a:r>
            <a:r>
              <a:rPr lang="pl-PL" sz="800" i="1" dirty="0" smtClean="0"/>
              <a:t>Psychiatr Res</a:t>
            </a:r>
            <a:r>
              <a:rPr lang="pl-PL" sz="800" dirty="0" smtClean="0"/>
              <a:t> 2012;</a:t>
            </a:r>
            <a:r>
              <a:rPr lang="en-CA" sz="800" dirty="0" smtClean="0"/>
              <a:t> </a:t>
            </a:r>
            <a:r>
              <a:rPr lang="pl-PL" sz="800" dirty="0" smtClean="0"/>
              <a:t>46(4):444-50</a:t>
            </a:r>
            <a:r>
              <a:rPr lang="en-CA" sz="800" dirty="0" smtClean="0"/>
              <a:t>;</a:t>
            </a:r>
          </a:p>
          <a:p>
            <a:pPr>
              <a:spcAft>
                <a:spcPts val="300"/>
              </a:spcAft>
              <a:defRPr/>
            </a:pPr>
            <a:r>
              <a:rPr lang="fr-FR" sz="800" dirty="0" smtClean="0"/>
              <a:t>Torrance N </a:t>
            </a:r>
            <a:r>
              <a:rPr lang="fr-FR" sz="800" i="1" dirty="0" smtClean="0"/>
              <a:t>et al. </a:t>
            </a:r>
            <a:r>
              <a:rPr lang="en-CA" sz="800" dirty="0" smtClean="0"/>
              <a:t>The epidemiology of chronic pain of predominantly neuropathic origin. Results from a general population survey. </a:t>
            </a:r>
            <a:r>
              <a:rPr lang="fr-FR" sz="800" i="1" dirty="0" smtClean="0"/>
              <a:t>J Pain</a:t>
            </a:r>
            <a:r>
              <a:rPr lang="fr-FR" sz="800" dirty="0" smtClean="0"/>
              <a:t> 2006; 7(4):281-9. </a:t>
            </a:r>
          </a:p>
          <a:p>
            <a:pPr>
              <a:spcAft>
                <a:spcPts val="300"/>
              </a:spcAft>
              <a:defRPr/>
            </a:pPr>
            <a:r>
              <a:rPr lang="fr-FR" sz="800" dirty="0" smtClean="0"/>
              <a:t>Toth C </a:t>
            </a:r>
            <a:r>
              <a:rPr lang="fr-FR" sz="800" i="1" dirty="0" smtClean="0"/>
              <a:t>et al. </a:t>
            </a:r>
            <a:r>
              <a:rPr lang="en-CA" sz="800" dirty="0" smtClean="0"/>
              <a:t>The prevalence and impact of chronic pain with neuropathic pain symptoms in the general population.</a:t>
            </a:r>
            <a:r>
              <a:rPr lang="fr-FR" sz="800" i="1" dirty="0" smtClean="0"/>
              <a:t>Pain Med</a:t>
            </a:r>
            <a:r>
              <a:rPr lang="fr-FR" sz="800" dirty="0" smtClean="0"/>
              <a:t> 2009; 10(5):918-29.</a:t>
            </a:r>
            <a:endParaRPr lang="en-US" sz="800" b="1" dirty="0"/>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12</a:t>
            </a:fld>
            <a:endParaRPr lang="en-CA" dirty="0">
              <a:solidFill>
                <a:prstClr val="black"/>
              </a:solidFill>
            </a:endParaRPr>
          </a:p>
        </p:txBody>
      </p:sp>
    </p:spTree>
    <p:extLst>
      <p:ext uri="{BB962C8B-B14F-4D97-AF65-F5344CB8AC3E}">
        <p14:creationId xmlns:p14="http://schemas.microsoft.com/office/powerpoint/2010/main" xmlns="" val="1416721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46996"/>
            <a:ext cx="5608320" cy="4217670"/>
          </a:xfrm>
        </p:spPr>
        <p:txBody>
          <a:bodyPr/>
          <a:lstStyle/>
          <a:p>
            <a:r>
              <a:rPr lang="es-MX" b="1" dirty="0" smtClean="0"/>
              <a:t>Notas del Conferencista</a:t>
            </a:r>
          </a:p>
          <a:p>
            <a:r>
              <a:rPr lang="es-MX" b="0" dirty="0" smtClean="0"/>
              <a:t>Haz la pregunta que aparece en la slide a los participantes para promover la discusión</a:t>
            </a:r>
            <a:r>
              <a:rPr lang="es-MX" b="0" baseline="0" dirty="0" smtClean="0"/>
              <a:t>.</a:t>
            </a:r>
            <a:endParaRPr lang="es-MX" b="0" dirty="0" smtClean="0"/>
          </a:p>
          <a:p>
            <a:endParaRPr lang="es-MX"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13</a:t>
            </a:fld>
            <a:endParaRPr lang="en-CA" dirty="0"/>
          </a:p>
        </p:txBody>
      </p:sp>
    </p:spTree>
    <p:extLst>
      <p:ext uri="{BB962C8B-B14F-4D97-AF65-F5344CB8AC3E}">
        <p14:creationId xmlns:p14="http://schemas.microsoft.com/office/powerpoint/2010/main" xmlns="" val="3494531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5" name="Rectangle 2"/>
          <p:cNvSpPr>
            <a:spLocks noGrp="1" noRot="1" noChangeAspect="1" noChangeArrowheads="1" noTextEdit="1"/>
          </p:cNvSpPr>
          <p:nvPr>
            <p:ph type="sldImg"/>
          </p:nvPr>
        </p:nvSpPr>
        <p:spPr>
          <a:ln/>
        </p:spPr>
      </p:sp>
      <p:sp>
        <p:nvSpPr>
          <p:cNvPr id="907266" name="Rectangle 3"/>
          <p:cNvSpPr>
            <a:spLocks noGrp="1" noChangeArrowheads="1"/>
          </p:cNvSpPr>
          <p:nvPr>
            <p:ph type="body" idx="1"/>
          </p:nvPr>
        </p:nvSpPr>
        <p:spPr>
          <a:xfrm>
            <a:off x="701040" y="4490537"/>
            <a:ext cx="5608320" cy="6027329"/>
          </a:xfrm>
          <a:noFill/>
          <a:ln/>
        </p:spPr>
        <p:txBody>
          <a:bodyPr/>
          <a:lstStyle/>
          <a:p>
            <a:pPr eaLnBrk="1" hangingPunct="1">
              <a:lnSpc>
                <a:spcPct val="90000"/>
              </a:lnSpc>
            </a:pPr>
            <a:r>
              <a:rPr lang="es-MX" sz="1000" b="1" dirty="0" smtClean="0"/>
              <a:t>Notas del Conferencista</a:t>
            </a:r>
          </a:p>
          <a:p>
            <a:pPr eaLnBrk="1" hangingPunct="1">
              <a:lnSpc>
                <a:spcPct val="90000"/>
              </a:lnSpc>
            </a:pPr>
            <a:r>
              <a:rPr lang="es-MX" sz="1000" dirty="0" smtClean="0"/>
              <a:t>Esta slide describe las dificultades clave asociadas con el diagnóstico y manejo del Dolor Neuropático.</a:t>
            </a:r>
          </a:p>
          <a:p>
            <a:pPr eaLnBrk="1" hangingPunct="1">
              <a:lnSpc>
                <a:spcPct val="90000"/>
              </a:lnSpc>
            </a:pPr>
            <a:r>
              <a:rPr lang="es-MX" sz="1000" dirty="0" smtClean="0"/>
              <a:t>Parte del problema para </a:t>
            </a:r>
            <a:r>
              <a:rPr lang="es-MX" sz="1000" dirty="0" smtClean="0"/>
              <a:t>reconocer el Dolor Neuropático estriba en la diversidad de la sintomatología de los diversos síndromes de dolor y la multiplicidad de los mecanismos subyacentes. La relación entre la </a:t>
            </a:r>
            <a:r>
              <a:rPr lang="es-MX" sz="1000" dirty="0" smtClean="0"/>
              <a:t>etiología, los mecanismos y los síntomas es compleja; el mismo síntoma en dos pacientes puede ser causado por diferentes mecanismos. De manera análoga un mecanismo podría ser responsable de muchos síntomas</a:t>
            </a:r>
            <a:r>
              <a:rPr lang="es-MX" sz="1000" dirty="0" smtClean="0"/>
              <a:t>.</a:t>
            </a:r>
          </a:p>
          <a:p>
            <a:pPr eaLnBrk="1" hangingPunct="1">
              <a:lnSpc>
                <a:spcPct val="90000"/>
              </a:lnSpc>
            </a:pPr>
            <a:r>
              <a:rPr lang="es-MX" sz="1000" dirty="0" smtClean="0"/>
              <a:t>Además, llegar a un diagnóstico puede ser difícil debido a problemas de comunicación entre los pacientes y sus médicos. Puede ser difícil para los pacientes describir los síntomas que experimentan y los médicos no siempre pueden interpretar la terminología que usan los pacientes para describir sus síntomas</a:t>
            </a:r>
            <a:r>
              <a:rPr lang="es-MX" sz="1000" dirty="0" smtClean="0"/>
              <a:t>. </a:t>
            </a:r>
          </a:p>
          <a:p>
            <a:pPr eaLnBrk="1" hangingPunct="1">
              <a:lnSpc>
                <a:spcPct val="90000"/>
              </a:lnSpc>
            </a:pPr>
            <a:r>
              <a:rPr lang="es-MX" sz="1000" dirty="0" smtClean="0"/>
              <a:t>Condiciones de comorbilidad, como  </a:t>
            </a:r>
            <a:r>
              <a:rPr lang="es-MX" sz="1000" dirty="0" smtClean="0"/>
              <a:t>Ansiedad </a:t>
            </a:r>
            <a:r>
              <a:rPr lang="es-MX" sz="1000" dirty="0" smtClean="0"/>
              <a:t>y Depresión</a:t>
            </a:r>
            <a:r>
              <a:rPr lang="es-MX" sz="1000" dirty="0" smtClean="0"/>
              <a:t>, </a:t>
            </a:r>
            <a:r>
              <a:rPr lang="es-MX" sz="1000" dirty="0" smtClean="0"/>
              <a:t>son comunes y </a:t>
            </a:r>
            <a:r>
              <a:rPr lang="es-MX" sz="1000" dirty="0" smtClean="0"/>
              <a:t>p</a:t>
            </a:r>
            <a:r>
              <a:rPr lang="es-MX" sz="1000" dirty="0" smtClean="0"/>
              <a:t>ueden contribuir también al deterioro funcional y a la discapacidad entre los pacientes con Dolor </a:t>
            </a:r>
            <a:r>
              <a:rPr lang="es-MX" sz="1000" dirty="0" smtClean="0"/>
              <a:t>Neuropático. </a:t>
            </a:r>
            <a:r>
              <a:rPr lang="es-MX" sz="1000" dirty="0" smtClean="0"/>
              <a:t>Las comorbilidades generalmente son pasadas por alto y deben ser tomadas en cuenta para lograr un manejo óptimo de los pacientes con Dolor </a:t>
            </a:r>
            <a:r>
              <a:rPr lang="es-MX" sz="1000" dirty="0" smtClean="0"/>
              <a:t>Neuropático.</a:t>
            </a:r>
          </a:p>
          <a:p>
            <a:pPr>
              <a:lnSpc>
                <a:spcPct val="90000"/>
              </a:lnSpc>
            </a:pPr>
            <a:r>
              <a:rPr lang="es-MX" sz="1000" dirty="0" smtClean="0"/>
              <a:t>La selección de los tratamientos disponibles puede ser sub-óptima. Frecuentemente se usan tratamientos inapropiados y esto puede deberse en </a:t>
            </a:r>
            <a:r>
              <a:rPr lang="es-MX" sz="1000" dirty="0" smtClean="0"/>
              <a:t>pa</a:t>
            </a:r>
            <a:r>
              <a:rPr lang="es-MX" sz="1000" dirty="0" smtClean="0"/>
              <a:t>rte, a la falta de conocimiento sobre qué tratamientos son los más apropiados para Dolor Neuropático, y qué analgésicos confieren poco beneficio. Debido a la complejidad de la relación entre mecanismos y síntomas, los pacientes generalmente responden de manera diferente al tratamiento de exactamente el mismo síndrome de dolor. </a:t>
            </a:r>
            <a:r>
              <a:rPr lang="es-MX" sz="1000" dirty="0" smtClean="0"/>
              <a:t>Por ejemplo, dos</a:t>
            </a:r>
            <a:r>
              <a:rPr lang="es-MX" sz="1000" dirty="0" smtClean="0"/>
              <a:t> pacientes </a:t>
            </a:r>
            <a:r>
              <a:rPr lang="es-MX" sz="1000" dirty="0" smtClean="0"/>
              <a:t>con neuralgia </a:t>
            </a:r>
            <a:r>
              <a:rPr lang="es-MX" sz="1000" dirty="0" smtClean="0"/>
              <a:t>postherpética pueden responder de manera diferente al mismo tratamiento</a:t>
            </a:r>
            <a:r>
              <a:rPr lang="es-MX" sz="1000" dirty="0" smtClean="0"/>
              <a:t>. Y esto puede confundir el diagnóstico aun más.</a:t>
            </a:r>
            <a:endParaRPr lang="es-MX" sz="1000" baseline="30000" dirty="0" smtClean="0"/>
          </a:p>
          <a:p>
            <a:pPr eaLnBrk="1" hangingPunct="1">
              <a:lnSpc>
                <a:spcPct val="90000"/>
              </a:lnSpc>
            </a:pPr>
            <a:endParaRPr lang="es-MX" sz="1000" dirty="0" smtClean="0"/>
          </a:p>
          <a:p>
            <a:pPr eaLnBrk="1" hangingPunct="1">
              <a:lnSpc>
                <a:spcPct val="90000"/>
              </a:lnSpc>
            </a:pPr>
            <a:r>
              <a:rPr lang="es-MX" sz="1000" b="1" dirty="0" smtClean="0"/>
              <a:t>Referencias</a:t>
            </a:r>
          </a:p>
          <a:p>
            <a:pPr>
              <a:lnSpc>
                <a:spcPct val="90000"/>
              </a:lnSpc>
            </a:pPr>
            <a:r>
              <a:rPr lang="en-US" sz="1000" dirty="0" smtClean="0"/>
              <a:t>Harden N, Cohen M. </a:t>
            </a:r>
            <a:r>
              <a:rPr lang="en-CA" sz="1000" dirty="0" smtClean="0"/>
              <a:t>Unmet needs in the management of neuropathic pain.</a:t>
            </a:r>
            <a:r>
              <a:rPr lang="en-US" sz="1000" dirty="0" smtClean="0"/>
              <a:t> </a:t>
            </a:r>
            <a:r>
              <a:rPr lang="en-US" sz="1000" i="1" dirty="0" smtClean="0"/>
              <a:t>J Pain Symptom Manage </a:t>
            </a:r>
            <a:r>
              <a:rPr lang="en-US" sz="1000" dirty="0" smtClean="0"/>
              <a:t>2003; 25(5 Suppl):S12-7.</a:t>
            </a:r>
          </a:p>
          <a:p>
            <a:pPr>
              <a:lnSpc>
                <a:spcPct val="90000"/>
              </a:lnSpc>
            </a:pPr>
            <a:r>
              <a:rPr lang="en-US" sz="1000" dirty="0" smtClean="0"/>
              <a:t>Woolf CJ, Mannion RJ. </a:t>
            </a:r>
            <a:r>
              <a:rPr lang="en-CA" sz="1000" dirty="0" smtClean="0"/>
              <a:t>Neuropathic pain: aetiology, symptoms, mechanisms, and management. </a:t>
            </a:r>
            <a:r>
              <a:rPr lang="en-US" sz="1000" i="1" dirty="0" smtClean="0"/>
              <a:t>Lancet</a:t>
            </a:r>
            <a:r>
              <a:rPr lang="en-US" sz="1000" dirty="0" smtClean="0"/>
              <a:t> 1999; 353(9168):1959-64. </a:t>
            </a:r>
            <a:endParaRPr lang="en-US" sz="1000" dirty="0"/>
          </a:p>
        </p:txBody>
      </p:sp>
      <p:sp>
        <p:nvSpPr>
          <p:cNvPr id="4" name="Slide Number Placeholder 3"/>
          <p:cNvSpPr>
            <a:spLocks noGrp="1"/>
          </p:cNvSpPr>
          <p:nvPr>
            <p:ph type="sldNum" sz="quarter" idx="5"/>
          </p:nvPr>
        </p:nvSpPr>
        <p:spPr>
          <a:xfrm>
            <a:off x="3970938" y="8902343"/>
            <a:ext cx="3037840" cy="468630"/>
          </a:xfrm>
        </p:spPr>
        <p:txBody>
          <a:bodyPr/>
          <a:lstStyle/>
          <a:p>
            <a:fld id="{C3688213-33A5-40D6-90A0-AF4F9B3FAB42}" type="slidenum">
              <a:rPr lang="en-CA" smtClean="0"/>
              <a:pPr/>
              <a:t>14</a:t>
            </a:fld>
            <a:endParaRPr lang="en-C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Rectangle 6"/>
          <p:cNvSpPr>
            <a:spLocks noGrp="1"/>
          </p:cNvSpPr>
          <p:nvPr>
            <p:ph type="body" idx="1"/>
          </p:nvPr>
        </p:nvSpPr>
        <p:spPr>
          <a:xfrm>
            <a:off x="710776" y="4471511"/>
            <a:ext cx="5793317" cy="5662613"/>
          </a:xfrm>
        </p:spPr>
        <p:txBody>
          <a:bodyPr/>
          <a:lstStyle/>
          <a:p>
            <a:r>
              <a:rPr lang="es-MX" sz="1100" b="1" dirty="0" smtClean="0"/>
              <a:t>Notas del Conferencista</a:t>
            </a:r>
          </a:p>
          <a:p>
            <a:r>
              <a:rPr lang="es-MX" sz="1100" dirty="0" smtClean="0"/>
              <a:t>Esta slide describe el enfoque de las 3Ls (Listen (escuchar), Locate (localizar)  y Look (observar y buscar) hacia el diagnóstico.</a:t>
            </a:r>
          </a:p>
          <a:p>
            <a:r>
              <a:rPr lang="es-MX" sz="1100" dirty="0" smtClean="0"/>
              <a:t>El enfoque de las 3L facilitará la evaluación </a:t>
            </a:r>
            <a:r>
              <a:rPr lang="es-MX" sz="1100" dirty="0" smtClean="0"/>
              <a:t>y d</a:t>
            </a:r>
            <a:r>
              <a:rPr lang="es-MX" sz="1100" dirty="0" smtClean="0"/>
              <a:t>iagnóstico exitoso de Dolor Neuropático en el limitado tiempo disponibles en la clínica en la práctica general. Incluye los siguientes pasos:</a:t>
            </a:r>
          </a:p>
          <a:p>
            <a:pPr marL="175531" indent="-175531">
              <a:buFont typeface="Arial" pitchFamily="34" charset="0"/>
              <a:buChar char="•"/>
            </a:pPr>
            <a:r>
              <a:rPr lang="es-MX" sz="1100" dirty="0" smtClean="0"/>
              <a:t>Escuchar los descriptores verbales del paciente de su dolor; hacer preguntas apropiadas y anotar sus respuestas</a:t>
            </a:r>
            <a:r>
              <a:rPr lang="es-MX" sz="1100" baseline="30000" dirty="0" smtClean="0"/>
              <a:t>1,2</a:t>
            </a:r>
          </a:p>
          <a:p>
            <a:pPr marL="175531" indent="-175531">
              <a:buFont typeface="Arial" pitchFamily="34" charset="0"/>
              <a:buChar char="•"/>
            </a:pPr>
            <a:r>
              <a:rPr lang="es-MX" sz="1100" dirty="0" smtClean="0"/>
              <a:t>Localizar el área del dolor y/o  determinar la lesión/disfunción en el sistema nervioso</a:t>
            </a:r>
            <a:r>
              <a:rPr lang="es-MX" sz="1100" baseline="30000" dirty="0" smtClean="0"/>
              <a:t>1,3</a:t>
            </a:r>
          </a:p>
          <a:p>
            <a:pPr marL="175531" indent="-175531">
              <a:buFont typeface="Arial" pitchFamily="34" charset="0"/>
              <a:buChar char="•"/>
            </a:pPr>
            <a:r>
              <a:rPr lang="es-MX" sz="1100" dirty="0" smtClean="0"/>
              <a:t>Buscar anormalidades sensoriales y reconocer su patrón de distribución. Buscar comportamientos anormales o espasmo del área afectada</a:t>
            </a:r>
            <a:r>
              <a:rPr lang="es-MX" sz="1100" baseline="30000" dirty="0" smtClean="0"/>
              <a:t>1,4</a:t>
            </a:r>
          </a:p>
          <a:p>
            <a:r>
              <a:rPr lang="es-MX" sz="1100" dirty="0" smtClean="0"/>
              <a:t>Un diagnóstico diferencial de Dolor Neuropático depende de los resultados combinados del enfoque de las 3Ls.</a:t>
            </a:r>
          </a:p>
          <a:p>
            <a:endParaRPr lang="es-MX" sz="1100" dirty="0" smtClean="0"/>
          </a:p>
          <a:p>
            <a:r>
              <a:rPr lang="es-MX" sz="1100" b="1" dirty="0" smtClean="0"/>
              <a:t>Referencias</a:t>
            </a:r>
          </a:p>
          <a:p>
            <a:pPr marL="234041" indent="-234041">
              <a:buAutoNum type="arabicPeriod"/>
            </a:pPr>
            <a:r>
              <a:rPr lang="pt-PT" sz="1100" dirty="0" smtClean="0"/>
              <a:t>Freynhagen R, Bennett MI. </a:t>
            </a:r>
            <a:r>
              <a:rPr lang="en-CA" sz="1100" dirty="0" smtClean="0"/>
              <a:t>Diagnosis and management of neuropathic pain. </a:t>
            </a:r>
            <a:r>
              <a:rPr lang="pt-PT" sz="1100" i="1" dirty="0" smtClean="0"/>
              <a:t>BMJ</a:t>
            </a:r>
            <a:r>
              <a:rPr lang="pt-PT" sz="1100" dirty="0" smtClean="0"/>
              <a:t> 2009; 339:b3002.</a:t>
            </a:r>
          </a:p>
          <a:p>
            <a:pPr marL="234041" indent="-234041">
              <a:buAutoNum type="arabicPeriod"/>
            </a:pPr>
            <a:r>
              <a:rPr lang="en-CA" sz="1100" dirty="0" smtClean="0"/>
              <a:t>Bennett MI </a:t>
            </a:r>
            <a:r>
              <a:rPr lang="en-CA" sz="1100" i="1" dirty="0" smtClean="0"/>
              <a:t>et al. </a:t>
            </a:r>
            <a:r>
              <a:rPr lang="en-CA" sz="1100" dirty="0" smtClean="0"/>
              <a:t>Using screening tools to identify neuropathic pain. </a:t>
            </a:r>
            <a:r>
              <a:rPr lang="en-CA" sz="1100" i="1" dirty="0" smtClean="0"/>
              <a:t>Pain</a:t>
            </a:r>
            <a:r>
              <a:rPr lang="en-CA" sz="1100" dirty="0" smtClean="0"/>
              <a:t> 2007; </a:t>
            </a:r>
            <a:br>
              <a:rPr lang="en-CA" sz="1100" dirty="0" smtClean="0"/>
            </a:br>
            <a:r>
              <a:rPr lang="en-CA" sz="1100" dirty="0" smtClean="0"/>
              <a:t>127(3):199-203.</a:t>
            </a:r>
          </a:p>
          <a:p>
            <a:pPr marL="234041" indent="-234041">
              <a:buAutoNum type="arabicPeriod"/>
            </a:pPr>
            <a:r>
              <a:rPr lang="en-US" sz="1100" dirty="0" smtClean="0"/>
              <a:t>Freynhagen R </a:t>
            </a:r>
            <a:r>
              <a:rPr lang="en-US" sz="1100" i="1" dirty="0" smtClean="0"/>
              <a:t>et al. </a:t>
            </a:r>
            <a:r>
              <a:rPr lang="en-CA" sz="1100" dirty="0" smtClean="0"/>
              <a:t>Pseudoradicular and radicular low-back pain – disease continuum rather than different entities? Answers from quantitative sensory testing. </a:t>
            </a:r>
            <a:r>
              <a:rPr lang="en-US" sz="1100" i="1" dirty="0" smtClean="0"/>
              <a:t>Pain</a:t>
            </a:r>
            <a:r>
              <a:rPr lang="en-US" sz="1100" dirty="0" smtClean="0"/>
              <a:t> 2008; 135(1-2):65-74.</a:t>
            </a:r>
          </a:p>
          <a:p>
            <a:pPr marL="234041" indent="-234041">
              <a:buAutoNum type="arabicPeriod"/>
            </a:pPr>
            <a:r>
              <a:rPr lang="en-US" sz="1100" dirty="0" smtClean="0"/>
              <a:t>Freynhagen R </a:t>
            </a:r>
            <a:r>
              <a:rPr lang="en-US" sz="1100" i="1" dirty="0" smtClean="0"/>
              <a:t>et al. </a:t>
            </a:r>
            <a:r>
              <a:rPr lang="en-CA" sz="1100" dirty="0" smtClean="0"/>
              <a:t>The evaluation of neuropathic components in low back pain. </a:t>
            </a:r>
            <a:br>
              <a:rPr lang="en-CA" sz="1100" dirty="0" smtClean="0"/>
            </a:br>
            <a:r>
              <a:rPr lang="en-US" sz="1100" i="1" dirty="0" smtClean="0"/>
              <a:t>Curr Pain Headache Rep </a:t>
            </a:r>
            <a:r>
              <a:rPr lang="en-US" sz="1100" dirty="0" smtClean="0"/>
              <a:t>2009; 13(3):185-90. </a:t>
            </a:r>
          </a:p>
          <a:p>
            <a:endParaRPr lang="en-US" sz="1100" dirty="0" smtClean="0"/>
          </a:p>
          <a:p>
            <a:endParaRPr lang="en-GB" sz="1100" dirty="0" smtClean="0"/>
          </a:p>
          <a:p>
            <a:endParaRPr lang="es-MX" sz="1100" dirty="0" smtClean="0"/>
          </a:p>
          <a:p>
            <a:endParaRPr lang="es-MX" sz="1100" dirty="0"/>
          </a:p>
        </p:txBody>
      </p:sp>
      <p:sp>
        <p:nvSpPr>
          <p:cNvPr id="4" name="Slide Image Placeholder 3"/>
          <p:cNvSpPr>
            <a:spLocks noGrp="1" noRot="1" noChangeAspect="1"/>
          </p:cNvSpPr>
          <p:nvPr>
            <p:ph type="sldImg"/>
          </p:nvPr>
        </p:nvSpPr>
        <p:spPr/>
      </p:sp>
      <p:sp>
        <p:nvSpPr>
          <p:cNvPr id="5" name="Slide Number Placeholder 3"/>
          <p:cNvSpPr>
            <a:spLocks noGrp="1"/>
          </p:cNvSpPr>
          <p:nvPr>
            <p:ph type="sldNum" sz="quarter" idx="5"/>
          </p:nvPr>
        </p:nvSpPr>
        <p:spPr>
          <a:xfrm>
            <a:off x="3970938" y="8902343"/>
            <a:ext cx="3037840" cy="468630"/>
          </a:xfrm>
        </p:spPr>
        <p:txBody>
          <a:bodyPr/>
          <a:lstStyle/>
          <a:p>
            <a:fld id="{C3688213-33A5-40D6-90A0-AF4F9B3FAB42}" type="slidenum">
              <a:rPr lang="en-CA" smtClean="0"/>
              <a:pPr/>
              <a:t>15</a:t>
            </a:fld>
            <a:endParaRPr lang="en-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3"/>
          <p:cNvSpPr>
            <a:spLocks noGrp="1" noChangeArrowheads="1"/>
          </p:cNvSpPr>
          <p:nvPr>
            <p:ph type="body" idx="1"/>
          </p:nvPr>
        </p:nvSpPr>
        <p:spPr>
          <a:xfrm>
            <a:off x="243840" y="4315507"/>
            <a:ext cx="6402620" cy="5242798"/>
          </a:xfrm>
        </p:spPr>
        <p:txBody>
          <a:bodyPr/>
          <a:lstStyle/>
          <a:p>
            <a:pPr marL="0" lvl="1"/>
            <a:r>
              <a:rPr lang="es-MX" b="1" dirty="0" smtClean="0"/>
              <a:t>Notas del Conferencista</a:t>
            </a:r>
          </a:p>
          <a:p>
            <a:pPr marL="0" lvl="1"/>
            <a:r>
              <a:rPr lang="es-MX" dirty="0" smtClean="0"/>
              <a:t>Es importante que el profesional clínico pregunte al paciente acerca de su dolor y que escuche cuidadosamente las descripciones verbales del paciente sobre su dolor </a:t>
            </a:r>
            <a:r>
              <a:rPr lang="es-MX" dirty="0" smtClean="0"/>
              <a:t>además de evaluar la historia médica del </a:t>
            </a:r>
            <a:r>
              <a:rPr lang="es-MX" dirty="0" smtClean="0"/>
              <a:t>paciente para obtener pistas i</a:t>
            </a:r>
            <a:r>
              <a:rPr lang="es-MX" dirty="0" smtClean="0"/>
              <a:t>mportantes para el diagnóstico.</a:t>
            </a:r>
          </a:p>
          <a:p>
            <a:pPr marL="0" lvl="1"/>
            <a:r>
              <a:rPr lang="es-MX" dirty="0" smtClean="0"/>
              <a:t>El uso de un “grupo de términos” puede ser una señal de Dolor Neuropático. El uso de uno o dos descriptores verbales típicos es muy sugerente de Dolor Neuropático, aunque</a:t>
            </a:r>
            <a:br>
              <a:rPr lang="es-MX" dirty="0" smtClean="0"/>
            </a:br>
            <a:r>
              <a:rPr lang="es-MX" dirty="0" smtClean="0"/>
              <a:t>no es patognomónico.</a:t>
            </a:r>
          </a:p>
          <a:p>
            <a:pPr marL="0" lvl="1"/>
            <a:r>
              <a:rPr lang="es-MX" dirty="0" smtClean="0"/>
              <a:t>Las herramientas de evaluación </a:t>
            </a:r>
            <a:r>
              <a:rPr lang="es-MX" dirty="0" smtClean="0"/>
              <a:t>también pueden ser usadas para ayudar a distinguir el dolor n</a:t>
            </a:r>
            <a:r>
              <a:rPr lang="es-MX" baseline="0" dirty="0" smtClean="0"/>
              <a:t>europático del dolor no neuropático.</a:t>
            </a:r>
            <a:endParaRPr lang="es-MX" dirty="0" smtClean="0"/>
          </a:p>
          <a:p>
            <a:pPr marL="0" lvl="1"/>
            <a:endParaRPr lang="es-MX" dirty="0" smtClean="0"/>
          </a:p>
          <a:p>
            <a:pPr marL="0" lvl="1"/>
            <a:r>
              <a:rPr lang="es-MX" b="1" dirty="0" smtClean="0"/>
              <a:t>Referencias</a:t>
            </a:r>
          </a:p>
          <a:p>
            <a:pPr marL="0" lvl="1"/>
            <a:r>
              <a:rPr lang="en-US" dirty="0" smtClean="0"/>
              <a:t>Cruccu G </a:t>
            </a:r>
            <a:r>
              <a:rPr lang="en-US" i="1" dirty="0" smtClean="0"/>
              <a:t>et al. </a:t>
            </a:r>
            <a:r>
              <a:rPr lang="en-US" dirty="0" smtClean="0"/>
              <a:t>EFNS guidelines on neuropathic pain assessment: revised 2009. </a:t>
            </a:r>
            <a:br>
              <a:rPr lang="en-US" dirty="0" smtClean="0"/>
            </a:br>
            <a:r>
              <a:rPr lang="en-US" i="1" dirty="0" smtClean="0"/>
              <a:t>Eur J Neurol</a:t>
            </a:r>
            <a:r>
              <a:rPr lang="en-US" dirty="0" smtClean="0"/>
              <a:t> 2010; 17(8):1010-8.</a:t>
            </a:r>
          </a:p>
          <a:p>
            <a:r>
              <a:rPr lang="fr-FR" dirty="0" smtClean="0"/>
              <a:t>Gilron I </a:t>
            </a:r>
            <a:r>
              <a:rPr lang="fr-FR" i="1" dirty="0" smtClean="0"/>
              <a:t>et al. </a:t>
            </a:r>
            <a:r>
              <a:rPr lang="fr-FR" dirty="0" smtClean="0"/>
              <a:t>Ne</a:t>
            </a:r>
            <a:r>
              <a:rPr lang="en-CA" dirty="0" smtClean="0"/>
              <a:t>uropathic pain: a practical guide for the clinician. </a:t>
            </a:r>
            <a:r>
              <a:rPr lang="fr-FR" i="1" dirty="0" smtClean="0"/>
              <a:t>CMAJ</a:t>
            </a:r>
            <a:r>
              <a:rPr lang="fr-FR" dirty="0" smtClean="0"/>
              <a:t> 2006; 175(3):265-75.</a:t>
            </a:r>
          </a:p>
          <a:p>
            <a:r>
              <a:rPr lang="pt-PT" sz="1100" dirty="0" smtClean="0"/>
              <a:t>Haanpää ML </a:t>
            </a:r>
            <a:r>
              <a:rPr lang="pt-PT" sz="1100" i="1" dirty="0" smtClean="0"/>
              <a:t>et al. </a:t>
            </a:r>
            <a:r>
              <a:rPr lang="en-CA" sz="1100" dirty="0" smtClean="0"/>
              <a:t>Assessment of neuropathic pain in primary care. </a:t>
            </a:r>
            <a:r>
              <a:rPr lang="pt-PT" sz="1100" i="1" dirty="0" smtClean="0"/>
              <a:t>Am J Med </a:t>
            </a:r>
            <a:r>
              <a:rPr lang="pt-PT" sz="1100" dirty="0" smtClean="0"/>
              <a:t>2009; </a:t>
            </a:r>
            <a:br>
              <a:rPr lang="pt-PT" sz="1100" dirty="0" smtClean="0"/>
            </a:br>
            <a:r>
              <a:rPr lang="pt-PT" sz="1100" dirty="0" smtClean="0"/>
              <a:t>122(10 Suppl):S13-21; 4.</a:t>
            </a:r>
          </a:p>
          <a:p>
            <a:endParaRPr lang="es-MX" sz="1100" dirty="0" smtClean="0"/>
          </a:p>
          <a:p>
            <a:pPr marL="0" lvl="1"/>
            <a:endParaRPr lang="es-MX" dirty="0" smtClean="0"/>
          </a:p>
          <a:p>
            <a:pPr lvl="1"/>
            <a:endParaRPr lang="es-MX" dirty="0" smtClean="0"/>
          </a:p>
          <a:p>
            <a:pPr lvl="1"/>
            <a:endParaRPr lang="es-MX" dirty="0"/>
          </a:p>
        </p:txBody>
      </p:sp>
      <p:sp>
        <p:nvSpPr>
          <p:cNvPr id="4" name="Slide Image Placeholder 3"/>
          <p:cNvSpPr>
            <a:spLocks noGrp="1" noRot="1" noChangeAspect="1"/>
          </p:cNvSpPr>
          <p:nvPr>
            <p:ph type="sldImg"/>
          </p:nvPr>
        </p:nvSpPr>
        <p:spPr/>
      </p:sp>
      <p:sp>
        <p:nvSpPr>
          <p:cNvPr id="5" name="Slide Number Placeholder 3"/>
          <p:cNvSpPr>
            <a:spLocks noGrp="1"/>
          </p:cNvSpPr>
          <p:nvPr>
            <p:ph type="sldNum" sz="quarter" idx="5"/>
          </p:nvPr>
        </p:nvSpPr>
        <p:spPr>
          <a:xfrm>
            <a:off x="3970938" y="8902343"/>
            <a:ext cx="3037840" cy="468630"/>
          </a:xfrm>
        </p:spPr>
        <p:txBody>
          <a:bodyPr/>
          <a:lstStyle/>
          <a:p>
            <a:fld id="{C3688213-33A5-40D6-90A0-AF4F9B3FAB42}" type="slidenum">
              <a:rPr lang="en-CA" smtClean="0"/>
              <a:pPr/>
              <a:t>16</a:t>
            </a:fld>
            <a:endParaRPr lang="en-C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3" name="Rectangle 2"/>
          <p:cNvSpPr>
            <a:spLocks noGrp="1" noRot="1" noChangeAspect="1" noChangeArrowheads="1" noTextEdit="1"/>
          </p:cNvSpPr>
          <p:nvPr>
            <p:ph type="sldImg"/>
          </p:nvPr>
        </p:nvSpPr>
        <p:spPr>
          <a:ln/>
        </p:spPr>
      </p:sp>
      <p:sp>
        <p:nvSpPr>
          <p:cNvPr id="181254" name="Rectangle 3"/>
          <p:cNvSpPr>
            <a:spLocks noGrp="1" noChangeArrowheads="1"/>
          </p:cNvSpPr>
          <p:nvPr>
            <p:ph type="body" idx="1"/>
          </p:nvPr>
        </p:nvSpPr>
        <p:spPr>
          <a:xfrm>
            <a:off x="238837" y="4451984"/>
            <a:ext cx="6578220" cy="5281851"/>
          </a:xfrm>
          <a:noFill/>
          <a:extLst>
            <a:ext uri="{909E8E84-426E-40DD-AFC4-6F175D3DCCD1}">
              <a14:hiddenFill xmlns:a14="http://schemas.microsoft.com/office/drawing/2010/main" xmlns="">
                <a:solidFill>
                  <a:srgbClr val="FFFFFF"/>
                </a:solidFill>
              </a14:hiddenFill>
            </a:ext>
          </a:extLst>
        </p:spPr>
        <p:txBody>
          <a:bodyPr/>
          <a:lstStyle/>
          <a:p>
            <a:pPr eaLnBrk="1" hangingPunct="1"/>
            <a:r>
              <a:rPr lang="es-MX" b="1" dirty="0" smtClean="0"/>
              <a:t>Notas del Conferencista</a:t>
            </a:r>
          </a:p>
          <a:p>
            <a:pPr eaLnBrk="1" hangingPunct="1"/>
            <a:r>
              <a:rPr lang="es-MX" dirty="0" smtClean="0"/>
              <a:t>La historia de dolor debe ser acompañada por un examen médico estándar. La historia de dolor debe aclarar la ubicación del dolor, su distribución, intensidad, cualidad, y curso en el tiempo así como la enfermedad subyacente y posiblemente la lesión en el sistema nervioso responsable del dolor.</a:t>
            </a:r>
          </a:p>
          <a:p>
            <a:pPr eaLnBrk="1" hangingPunct="1"/>
            <a:r>
              <a:rPr lang="es-MX" dirty="0" smtClean="0"/>
              <a:t>Al elaborar la historia de dolor, los médicos también deben explorar cualquier impacto del dolor en el sueño, funcionamiento diario, y bienestar emocional. La posibilidad de que el paciente tenga alguna comorbilidad psiquiátrica como Ansiedad y Depresión también debe ser explorada.</a:t>
            </a:r>
          </a:p>
          <a:p>
            <a:pPr eaLnBrk="1" hangingPunct="1"/>
            <a:endParaRPr lang="es-MX" dirty="0" smtClean="0"/>
          </a:p>
          <a:p>
            <a:pPr eaLnBrk="1" hangingPunct="1"/>
            <a:r>
              <a:rPr lang="es-MX" b="1" dirty="0" smtClean="0"/>
              <a:t>Referencia</a:t>
            </a:r>
          </a:p>
          <a:p>
            <a:r>
              <a:rPr lang="fi-FI" dirty="0" smtClean="0"/>
              <a:t>Jensen TS, Baron R. </a:t>
            </a:r>
            <a:r>
              <a:rPr lang="en-CA" dirty="0" smtClean="0"/>
              <a:t>Translation of symptoms and signs into mechanisms in neuropathic pain. </a:t>
            </a:r>
            <a:r>
              <a:rPr lang="fi-FI" i="1" dirty="0" smtClean="0"/>
              <a:t>Pain</a:t>
            </a:r>
            <a:r>
              <a:rPr lang="fi-FI" dirty="0" smtClean="0"/>
              <a:t> 2003; 102(1-2):1-8.</a:t>
            </a:r>
          </a:p>
          <a:p>
            <a:pPr eaLnBrk="1" hangingPunct="1"/>
            <a:endParaRPr lang="es-MX" dirty="0" smtClean="0"/>
          </a:p>
        </p:txBody>
      </p:sp>
      <p:sp>
        <p:nvSpPr>
          <p:cNvPr id="5" name="Slide Number Placeholder 3"/>
          <p:cNvSpPr>
            <a:spLocks noGrp="1"/>
          </p:cNvSpPr>
          <p:nvPr>
            <p:ph type="sldNum" sz="quarter" idx="5"/>
          </p:nvPr>
        </p:nvSpPr>
        <p:spPr>
          <a:xfrm>
            <a:off x="3970938" y="8902343"/>
            <a:ext cx="3037840" cy="468630"/>
          </a:xfrm>
        </p:spPr>
        <p:txBody>
          <a:bodyPr/>
          <a:lstStyle/>
          <a:p>
            <a:fld id="{C3688213-33A5-40D6-90A0-AF4F9B3FAB42}" type="slidenum">
              <a:rPr lang="en-CA" smtClean="0"/>
              <a:pPr/>
              <a:t>17</a:t>
            </a:fld>
            <a:endParaRPr lang="en-C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4" name="Rectangle 3"/>
          <p:cNvSpPr>
            <a:spLocks noGrp="1" noChangeArrowheads="1"/>
          </p:cNvSpPr>
          <p:nvPr>
            <p:ph type="body" idx="1"/>
          </p:nvPr>
        </p:nvSpPr>
        <p:spPr>
          <a:xfrm>
            <a:off x="218364" y="4461510"/>
            <a:ext cx="6639636" cy="5633323"/>
          </a:xfrm>
        </p:spPr>
        <p:txBody>
          <a:bodyPr/>
          <a:lstStyle/>
          <a:p>
            <a:r>
              <a:rPr lang="es-MX" sz="1100" b="1" dirty="0" smtClean="0"/>
              <a:t>Notas del Conferencista</a:t>
            </a:r>
          </a:p>
          <a:p>
            <a:r>
              <a:rPr lang="es-MX" sz="1100" dirty="0" smtClean="0"/>
              <a:t>El Dolor Neuropático es causado por múltiples mecanismos patofisiológicos que dan lugar a una amplia variedad de signos y síntomas. Esta slide se enfoca en la variabilidad de estos signos y síntomas, que pueden complicar el diagnóstico.</a:t>
            </a:r>
          </a:p>
          <a:p>
            <a:r>
              <a:rPr lang="es-MX" sz="1100" dirty="0" smtClean="0"/>
              <a:t>Los signos y síntomas asociados con Dolor Neuropático pueden jugar un papel importante en el diagnóstico del padecimiento subyacente y en la identificación de los mecanismos causantes de los síntomas. Desafortunadamente, los síntomas asociados con Dolor Neuropático varían considerablemente entre pacientes con el mismo padecimiento subyacente y </a:t>
            </a:r>
            <a:r>
              <a:rPr lang="es-MX" sz="1100" dirty="0" smtClean="0"/>
              <a:t>p</a:t>
            </a:r>
            <a:r>
              <a:rPr lang="es-MX" sz="1100" dirty="0" smtClean="0"/>
              <a:t>ueden cambiar durante el curso de la enfermedad en la misma persona.</a:t>
            </a:r>
          </a:p>
          <a:p>
            <a:r>
              <a:rPr lang="es-MX" sz="1100" dirty="0" smtClean="0"/>
              <a:t>Esta variabilidad de síntomas entre pacientes y etiologías puede dificultar el reconocimiento, diagnóstico y tratamiento del Dolor Neuropático.</a:t>
            </a:r>
          </a:p>
          <a:p>
            <a:endParaRPr lang="es-MX" sz="1100" dirty="0" smtClean="0"/>
          </a:p>
          <a:p>
            <a:r>
              <a:rPr lang="es-MX" sz="1100" b="1" dirty="0" smtClean="0"/>
              <a:t>Referencias</a:t>
            </a:r>
          </a:p>
          <a:p>
            <a:r>
              <a:rPr lang="en-GB" sz="1100" dirty="0" smtClean="0"/>
              <a:t>Dworkin RH. </a:t>
            </a:r>
            <a:r>
              <a:rPr lang="en-CA" sz="1100" dirty="0" smtClean="0"/>
              <a:t>An overview of neuropathic pain: syndromes, symptoms, signs, and several mechanisms. </a:t>
            </a:r>
            <a:r>
              <a:rPr lang="en-GB" sz="1100" i="1" dirty="0" smtClean="0"/>
              <a:t>Clin J Pain </a:t>
            </a:r>
            <a:r>
              <a:rPr lang="en-GB" sz="1100" dirty="0" smtClean="0"/>
              <a:t>2002; 18(6):343-9.</a:t>
            </a:r>
          </a:p>
          <a:p>
            <a:pPr>
              <a:lnSpc>
                <a:spcPct val="90000"/>
              </a:lnSpc>
            </a:pPr>
            <a:r>
              <a:rPr lang="en-US" sz="1100" dirty="0" smtClean="0"/>
              <a:t>Harden N, Cohen M. </a:t>
            </a:r>
            <a:r>
              <a:rPr lang="en-CA" sz="1100" dirty="0" smtClean="0"/>
              <a:t>Unmet needs in the management of neuropathic pain.</a:t>
            </a:r>
            <a:r>
              <a:rPr lang="en-US" sz="1100" dirty="0" smtClean="0"/>
              <a:t> </a:t>
            </a:r>
            <a:r>
              <a:rPr lang="en-US" sz="1100" i="1" dirty="0" smtClean="0"/>
              <a:t>J Pain Symptom Manage </a:t>
            </a:r>
            <a:r>
              <a:rPr lang="en-US" sz="1100" dirty="0" smtClean="0"/>
              <a:t>2003; 25(5 Suppl)S12-7.</a:t>
            </a:r>
          </a:p>
          <a:p>
            <a:r>
              <a:rPr lang="fi-FI" sz="1100" dirty="0" smtClean="0"/>
              <a:t>Jensen TS, Baron R. </a:t>
            </a:r>
            <a:r>
              <a:rPr lang="en-CA" sz="1100" dirty="0" smtClean="0"/>
              <a:t>Translation of symptoms and signs into mechanisms in neuropathic pain. </a:t>
            </a:r>
            <a:r>
              <a:rPr lang="fi-FI" sz="1100" i="1" dirty="0" smtClean="0"/>
              <a:t>Pain</a:t>
            </a:r>
            <a:r>
              <a:rPr lang="fi-FI" sz="1100" dirty="0" smtClean="0"/>
              <a:t> 2003; 102(1-2):1-8.</a:t>
            </a:r>
          </a:p>
          <a:p>
            <a:r>
              <a:rPr lang="en-GB" sz="1100" dirty="0" smtClean="0"/>
              <a:t>Krause SJ, Bajckonja MM. Development of a neuropathic pain questionnaire. </a:t>
            </a:r>
            <a:r>
              <a:rPr lang="en-GB" sz="1100" i="1" dirty="0" smtClean="0"/>
              <a:t>Clin J Pain </a:t>
            </a:r>
            <a:r>
              <a:rPr lang="en-GB" sz="1100" dirty="0" smtClean="0"/>
              <a:t>2003; 19(5):306-14. </a:t>
            </a:r>
          </a:p>
          <a:p>
            <a:endParaRPr lang="en-US" sz="1100" dirty="0"/>
          </a:p>
        </p:txBody>
      </p:sp>
      <p:sp>
        <p:nvSpPr>
          <p:cNvPr id="5" name="Slide Image Placeholder 4"/>
          <p:cNvSpPr>
            <a:spLocks noGrp="1" noRot="1" noChangeAspect="1"/>
          </p:cNvSpPr>
          <p:nvPr>
            <p:ph type="sldImg"/>
          </p:nvPr>
        </p:nvSpPr>
        <p:spPr/>
      </p:sp>
      <p:sp>
        <p:nvSpPr>
          <p:cNvPr id="6" name="Slide Number Placeholder 3"/>
          <p:cNvSpPr>
            <a:spLocks noGrp="1"/>
          </p:cNvSpPr>
          <p:nvPr>
            <p:ph type="sldNum" sz="quarter" idx="5"/>
          </p:nvPr>
        </p:nvSpPr>
        <p:spPr>
          <a:xfrm>
            <a:off x="3970938" y="8902343"/>
            <a:ext cx="3037840" cy="468630"/>
          </a:xfrm>
        </p:spPr>
        <p:txBody>
          <a:bodyPr/>
          <a:lstStyle/>
          <a:p>
            <a:fld id="{C3688213-33A5-40D6-90A0-AF4F9B3FAB42}" type="slidenum">
              <a:rPr lang="en-CA" smtClean="0"/>
              <a:pPr/>
              <a:t>18</a:t>
            </a:fld>
            <a:endParaRPr lang="en-CA"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63638" y="704850"/>
            <a:ext cx="4686300" cy="3514725"/>
          </a:xfrm>
          <a:ln/>
        </p:spPr>
      </p:sp>
      <p:sp>
        <p:nvSpPr>
          <p:cNvPr id="73732" name="Rectangle 3"/>
          <p:cNvSpPr>
            <a:spLocks noGrp="1" noChangeArrowheads="1"/>
          </p:cNvSpPr>
          <p:nvPr>
            <p:ph type="body" idx="1"/>
          </p:nvPr>
        </p:nvSpPr>
        <p:spPr>
          <a:xfrm>
            <a:off x="710795" y="4455874"/>
            <a:ext cx="5608302" cy="5385356"/>
          </a:xfrm>
          <a:ln/>
        </p:spPr>
        <p:txBody>
          <a:bodyPr lIns="92256" tIns="46128" rIns="92256" bIns="46128"/>
          <a:lstStyle/>
          <a:p>
            <a:r>
              <a:rPr lang="es-MX" b="1" dirty="0" smtClean="0"/>
              <a:t>Notas del Conferencista</a:t>
            </a:r>
          </a:p>
          <a:p>
            <a:r>
              <a:rPr lang="es-MX" dirty="0" smtClean="0"/>
              <a:t>Los </a:t>
            </a:r>
            <a:r>
              <a:rPr lang="es-MX" dirty="0" smtClean="0"/>
              <a:t>descriptores verbales del dolor pueden ser pistas importantes sobre el mecanismo patofisiológico detrás del dolor. Por ejemplo, con el dolor neuropático, el dolor se describe generalmente como urente, con hormigueo, o como una descarga eléctrica. Las sensaciones de piquetes o entumecimiento también son mencionadas frecuentemente en los padecimiento de dolor </a:t>
            </a:r>
            <a:r>
              <a:rPr lang="es-MX" dirty="0" smtClean="0"/>
              <a:t>neuropático.</a:t>
            </a:r>
            <a:endParaRPr lang="es-MX" dirty="0" smtClean="0"/>
          </a:p>
          <a:p>
            <a:endParaRPr lang="es-MX" dirty="0" smtClean="0"/>
          </a:p>
          <a:p>
            <a:r>
              <a:rPr lang="es-MX" b="1" dirty="0" smtClean="0"/>
              <a:t>Referencias </a:t>
            </a:r>
          </a:p>
          <a:p>
            <a:pPr marL="0" lvl="2"/>
            <a:r>
              <a:rPr lang="en-US" dirty="0" smtClean="0"/>
              <a:t>Baron R </a:t>
            </a:r>
            <a:r>
              <a:rPr lang="en-US" i="1" dirty="0" smtClean="0"/>
              <a:t>et al. </a:t>
            </a:r>
            <a:r>
              <a:rPr lang="en-CA" dirty="0" smtClean="0"/>
              <a:t>Neuropathic pain: diagnosis, pathophysiological mechanisms, and treatment. </a:t>
            </a:r>
            <a:r>
              <a:rPr lang="en-US" i="1" dirty="0" smtClean="0"/>
              <a:t>Lancet Neurol </a:t>
            </a:r>
            <a:r>
              <a:rPr lang="en-US" dirty="0" smtClean="0"/>
              <a:t>2010; 9(8):807-19.</a:t>
            </a:r>
          </a:p>
          <a:p>
            <a:r>
              <a:rPr lang="fr-FR" dirty="0" smtClean="0"/>
              <a:t>Gilron I </a:t>
            </a:r>
            <a:r>
              <a:rPr lang="fr-FR" i="1" dirty="0" smtClean="0"/>
              <a:t>et al. </a:t>
            </a:r>
            <a:r>
              <a:rPr lang="fr-FR" dirty="0" smtClean="0"/>
              <a:t>Ne</a:t>
            </a:r>
            <a:r>
              <a:rPr lang="en-CA" dirty="0" smtClean="0"/>
              <a:t>uropathic pain: a practical guide for the clinician. </a:t>
            </a:r>
            <a:r>
              <a:rPr lang="fr-FR" i="1" dirty="0" smtClean="0"/>
              <a:t>CMAJ</a:t>
            </a:r>
            <a:r>
              <a:rPr lang="fr-FR" dirty="0" smtClean="0"/>
              <a:t> 2006; 175(3):265-75.</a:t>
            </a:r>
            <a:endParaRPr lang="fr-FR" dirty="0"/>
          </a:p>
        </p:txBody>
      </p:sp>
      <p:sp>
        <p:nvSpPr>
          <p:cNvPr id="5" name="Slide Number Placeholder 3"/>
          <p:cNvSpPr>
            <a:spLocks noGrp="1"/>
          </p:cNvSpPr>
          <p:nvPr>
            <p:ph type="sldNum" sz="quarter" idx="5"/>
          </p:nvPr>
        </p:nvSpPr>
        <p:spPr>
          <a:xfrm>
            <a:off x="3970938" y="8902343"/>
            <a:ext cx="3037840" cy="468630"/>
          </a:xfrm>
        </p:spPr>
        <p:txBody>
          <a:bodyPr/>
          <a:lstStyle/>
          <a:p>
            <a:fld id="{C3688213-33A5-40D6-90A0-AF4F9B3FAB42}" type="slidenum">
              <a:rPr lang="en-CA" smtClean="0"/>
              <a:pPr/>
              <a:t>19</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Conferencista</a:t>
            </a:r>
          </a:p>
          <a:p>
            <a:r>
              <a:rPr lang="es-MX" noProof="0" dirty="0" smtClean="0"/>
              <a:t>Por favor reconoce a los miembros del comité de desarrollo</a:t>
            </a:r>
            <a:r>
              <a:rPr lang="es-MX" baseline="0" noProof="0" dirty="0" smtClean="0"/>
              <a:t>.</a:t>
            </a:r>
            <a:endParaRPr lang="es-MX" noProof="0" dirty="0"/>
          </a:p>
        </p:txBody>
      </p:sp>
      <p:sp>
        <p:nvSpPr>
          <p:cNvPr id="4" name="Slide Number Placeholder 3"/>
          <p:cNvSpPr>
            <a:spLocks noGrp="1"/>
          </p:cNvSpPr>
          <p:nvPr>
            <p:ph type="sldNum" sz="quarter" idx="10"/>
          </p:nvPr>
        </p:nvSpPr>
        <p:spPr/>
        <p:txBody>
          <a:bodyPr/>
          <a:lstStyle/>
          <a:p>
            <a:fld id="{8BCA9EC6-EB43-4B91-8739-FF238D89996B}" type="slidenum">
              <a:rPr lang="fr-CA" smtClean="0">
                <a:solidFill>
                  <a:prstClr val="black"/>
                </a:solidFill>
              </a:rPr>
              <a:pPr/>
              <a:t>2</a:t>
            </a:fld>
            <a:endParaRPr lang="fr-CA" dirty="0">
              <a:solidFill>
                <a:prstClr val="black"/>
              </a:solidFill>
            </a:endParaRPr>
          </a:p>
        </p:txBody>
      </p:sp>
    </p:spTree>
    <p:extLst>
      <p:ext uri="{BB962C8B-B14F-4D97-AF65-F5344CB8AC3E}">
        <p14:creationId xmlns:p14="http://schemas.microsoft.com/office/powerpoint/2010/main" xmlns="" val="223545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fld id="{E87ED2BB-5A62-42CD-B687-869B5A7CD588}" type="slidenum">
              <a:rPr lang="en-GB" smtClean="0"/>
              <a:pPr/>
              <a:t>20</a:t>
            </a:fld>
            <a:endParaRPr lang="en-GB" dirty="0" smtClean="0"/>
          </a:p>
        </p:txBody>
      </p:sp>
      <p:sp>
        <p:nvSpPr>
          <p:cNvPr id="88068" name="Rectangle 3"/>
          <p:cNvSpPr>
            <a:spLocks noGrp="1" noChangeArrowheads="1"/>
          </p:cNvSpPr>
          <p:nvPr>
            <p:ph type="body" idx="1"/>
          </p:nvPr>
        </p:nvSpPr>
        <p:spPr>
          <a:xfrm>
            <a:off x="334370" y="4461510"/>
            <a:ext cx="6455391" cy="5028009"/>
          </a:xfrm>
        </p:spPr>
        <p:txBody>
          <a:bodyPr/>
          <a:lstStyle/>
          <a:p>
            <a:r>
              <a:rPr lang="es-MX" b="1" dirty="0" smtClean="0"/>
              <a:t>Notas del Conferencista</a:t>
            </a:r>
          </a:p>
          <a:p>
            <a:r>
              <a:rPr lang="es-MX" dirty="0" smtClean="0"/>
              <a:t>Actualmente se reconoce que el Dolor Neuropático “no es una entidad monolítica, sino que se presenta como una combinación de dolor y otros síntomas sensoriales.” Cada paciente puede tener una combinación de síntomas que puede cambiar con el tiempo (incluso en la misma etiología).</a:t>
            </a:r>
          </a:p>
          <a:p>
            <a:r>
              <a:rPr lang="es-MX" dirty="0" smtClean="0"/>
              <a:t>Ejemplos de síntomas positivos son Dolor espontáneo, Alodinia, Hiperalgesia, Disestesia y Parestesia. Ejemplos de síntomas negativos son Hipoestesia, Anestesia, Hipoalgesia and analgesia.</a:t>
            </a:r>
          </a:p>
          <a:p>
            <a:endParaRPr lang="es-MX" dirty="0" smtClean="0"/>
          </a:p>
          <a:p>
            <a:r>
              <a:rPr lang="es-MX" b="1" dirty="0" smtClean="0"/>
              <a:t>Referencias</a:t>
            </a:r>
          </a:p>
          <a:p>
            <a:r>
              <a:rPr lang="fr-FR" dirty="0" smtClean="0"/>
              <a:t>Baron R </a:t>
            </a:r>
            <a:r>
              <a:rPr lang="fr-FR" i="1" dirty="0" smtClean="0"/>
              <a:t>et al. </a:t>
            </a:r>
            <a:r>
              <a:rPr lang="en-CA" dirty="0" smtClean="0"/>
              <a:t>Neuropathic pain: diagnosis, pathophysiological mechanisms, and treatment. </a:t>
            </a:r>
            <a:r>
              <a:rPr lang="fr-FR" i="1" dirty="0" smtClean="0"/>
              <a:t>Lancet Neurol </a:t>
            </a:r>
            <a:r>
              <a:rPr lang="fr-FR" dirty="0" smtClean="0"/>
              <a:t>2010; 9(8):807-19.</a:t>
            </a:r>
          </a:p>
          <a:p>
            <a:r>
              <a:rPr lang="fr-FR" dirty="0" smtClean="0"/>
              <a:t>Jensen TS </a:t>
            </a:r>
            <a:r>
              <a:rPr lang="fr-FR" i="1" dirty="0" smtClean="0"/>
              <a:t>et al. </a:t>
            </a:r>
            <a:r>
              <a:rPr lang="en-CA" dirty="0" smtClean="0"/>
              <a:t>The clinical picture of neuropathic pain. </a:t>
            </a:r>
            <a:r>
              <a:rPr lang="fr-FR" i="1" dirty="0" smtClean="0"/>
              <a:t>Eur J Pharmacol </a:t>
            </a:r>
            <a:r>
              <a:rPr lang="fr-FR" dirty="0" smtClean="0"/>
              <a:t>2001; </a:t>
            </a:r>
            <a:br>
              <a:rPr lang="fr-FR" dirty="0" smtClean="0"/>
            </a:br>
            <a:r>
              <a:rPr lang="fr-FR" dirty="0" smtClean="0"/>
              <a:t>429(1-3):1-11.</a:t>
            </a:r>
          </a:p>
          <a:p>
            <a:endParaRPr lang="en-GB" dirty="0" smtClean="0"/>
          </a:p>
          <a:p>
            <a:endParaRPr lang="es-MX" dirty="0" smtClean="0"/>
          </a:p>
          <a:p>
            <a:endParaRPr lang="es-MX" dirty="0" smtClean="0"/>
          </a:p>
          <a:p>
            <a:endParaRPr lang="es-MX" dirty="0" smtClean="0"/>
          </a:p>
        </p:txBody>
      </p:sp>
      <p:sp>
        <p:nvSpPr>
          <p:cNvPr id="4" name="Slide Image Placeholder 3"/>
          <p:cNvSpPr>
            <a:spLocks noGrp="1" noRot="1" noChangeAspect="1"/>
          </p:cNvSpPr>
          <p:nvPr>
            <p:ph type="sldImg"/>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3"/>
          <p:cNvSpPr>
            <a:spLocks noGrp="1" noChangeArrowheads="1"/>
          </p:cNvSpPr>
          <p:nvPr>
            <p:ph type="body" idx="1"/>
          </p:nvPr>
        </p:nvSpPr>
        <p:spPr>
          <a:xfrm>
            <a:off x="710564" y="4461510"/>
            <a:ext cx="6051901" cy="4217670"/>
          </a:xfrm>
        </p:spPr>
        <p:txBody>
          <a:bodyPr/>
          <a:lstStyle/>
          <a:p>
            <a:r>
              <a:rPr lang="es-MX" b="1" dirty="0" smtClean="0"/>
              <a:t>Notas del Conferencista</a:t>
            </a:r>
          </a:p>
          <a:p>
            <a:r>
              <a:rPr lang="es-MX" dirty="0" smtClean="0"/>
              <a:t>El dolor espontáneo es el síntoma más frecuente en todas las neuropatías dolorosas y se presenta con dolor con una cualidad quemante, localizado superficialmente o como una descarga eléctrica durante varios segundos.</a:t>
            </a:r>
          </a:p>
          <a:p>
            <a:r>
              <a:rPr lang="es-MX" dirty="0" smtClean="0"/>
              <a:t>Alodinia es una respuesta dolorosa a un estímulo que normalmente no es doloroso. </a:t>
            </a:r>
          </a:p>
          <a:p>
            <a:r>
              <a:rPr lang="es-MX" dirty="0" smtClean="0"/>
              <a:t>Hiperalgesia es una respuesta aumentada a un estímulo que normalmente evocaría dolor.</a:t>
            </a:r>
          </a:p>
          <a:p>
            <a:r>
              <a:rPr lang="es-MX" dirty="0" smtClean="0"/>
              <a:t>Las disestesias son sensaciones anormales no placenteras, que incluyen dolor punzante, lacerante (agudo/punzante) o quemante.</a:t>
            </a:r>
          </a:p>
          <a:p>
            <a:r>
              <a:rPr lang="es-MX" dirty="0" smtClean="0"/>
              <a:t>Las parestesias </a:t>
            </a:r>
            <a:r>
              <a:rPr lang="es-MX" dirty="0" smtClean="0"/>
              <a:t>son sensaciones anormales no placenteras </a:t>
            </a:r>
            <a:r>
              <a:rPr lang="es-MX" dirty="0" smtClean="0"/>
              <a:t>como hormigueo.</a:t>
            </a:r>
          </a:p>
          <a:p>
            <a:endParaRPr lang="es-MX" dirty="0" smtClean="0"/>
          </a:p>
          <a:p>
            <a:r>
              <a:rPr lang="es-MX" b="1" dirty="0" smtClean="0"/>
              <a:t>Referencias</a:t>
            </a:r>
          </a:p>
          <a:p>
            <a:r>
              <a:rPr lang="en-CA" dirty="0" smtClean="0"/>
              <a:t>Jensen TS, Baron R. Translation of symptoms and signs into mechanisms in neuropathic pain. </a:t>
            </a:r>
            <a:r>
              <a:rPr lang="en-CA" i="1" dirty="0" smtClean="0"/>
              <a:t>Pain</a:t>
            </a:r>
            <a:r>
              <a:rPr lang="en-CA" dirty="0" smtClean="0"/>
              <a:t> 2003; 102(1-2):1-8.</a:t>
            </a:r>
          </a:p>
          <a:p>
            <a:r>
              <a:rPr lang="en-CA" dirty="0" smtClean="0"/>
              <a:t>Merskey H, Bogduk N (eds). In: </a:t>
            </a:r>
            <a:r>
              <a:rPr lang="en-CA" i="1" dirty="0" smtClean="0"/>
              <a:t>Classification of Chronic Pain. </a:t>
            </a:r>
            <a:r>
              <a:rPr lang="en-CA" dirty="0" smtClean="0"/>
              <a:t>2nd ed. IASP Press; Seattle, WA: 2011.</a:t>
            </a:r>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smtClean="0"/>
          </a:p>
          <a:p>
            <a:endParaRPr lang="es-MX" dirty="0"/>
          </a:p>
        </p:txBody>
      </p:sp>
      <p:sp>
        <p:nvSpPr>
          <p:cNvPr id="8" name="Slide Image Placeholder 7"/>
          <p:cNvSpPr>
            <a:spLocks noGrp="1" noRot="1" noChangeAspect="1"/>
          </p:cNvSpPr>
          <p:nvPr>
            <p:ph type="sldImg"/>
          </p:nvPr>
        </p:nvSpPr>
        <p:spPr/>
      </p:sp>
      <p:sp>
        <p:nvSpPr>
          <p:cNvPr id="6" name="Slide Number Placeholder 3"/>
          <p:cNvSpPr>
            <a:spLocks noGrp="1"/>
          </p:cNvSpPr>
          <p:nvPr>
            <p:ph type="sldNum" sz="quarter" idx="5"/>
          </p:nvPr>
        </p:nvSpPr>
        <p:spPr>
          <a:xfrm>
            <a:off x="3970938" y="8902343"/>
            <a:ext cx="3037840" cy="468630"/>
          </a:xfrm>
        </p:spPr>
        <p:txBody>
          <a:bodyPr/>
          <a:lstStyle/>
          <a:p>
            <a:fld id="{C3688213-33A5-40D6-90A0-AF4F9B3FAB42}" type="slidenum">
              <a:rPr lang="en-CA" smtClean="0"/>
              <a:pPr/>
              <a:t>21</a:t>
            </a:fld>
            <a:endParaRPr lang="en-CA"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2"/>
          <p:cNvSpPr>
            <a:spLocks noGrp="1" noRot="1" noChangeAspect="1" noChangeArrowheads="1" noTextEdit="1"/>
          </p:cNvSpPr>
          <p:nvPr>
            <p:ph type="sldImg"/>
          </p:nvPr>
        </p:nvSpPr>
        <p:spPr bwMode="auto">
          <a:xfrm>
            <a:off x="1163638" y="703263"/>
            <a:ext cx="4686300" cy="35147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3" name="Rectangle 3"/>
          <p:cNvSpPr>
            <a:spLocks noGrp="1" noChangeArrowheads="1"/>
          </p:cNvSpPr>
          <p:nvPr>
            <p:ph type="body" idx="1"/>
          </p:nvPr>
        </p:nvSpPr>
        <p:spPr>
          <a:xfrm>
            <a:off x="710565" y="4447211"/>
            <a:ext cx="5608320" cy="421767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36163">
              <a:lnSpc>
                <a:spcPct val="110000"/>
              </a:lnSpc>
              <a:spcBef>
                <a:spcPct val="0"/>
              </a:spcBef>
              <a:spcAft>
                <a:spcPts val="614"/>
              </a:spcAft>
              <a:defRPr/>
            </a:pPr>
            <a:r>
              <a:rPr lang="es-MX" b="1" dirty="0" smtClean="0"/>
              <a:t>Notas del Conferencista</a:t>
            </a:r>
          </a:p>
          <a:p>
            <a:pPr eaLnBrk="1" hangingPunct="1">
              <a:lnSpc>
                <a:spcPct val="110000"/>
              </a:lnSpc>
              <a:spcBef>
                <a:spcPct val="0"/>
              </a:spcBef>
            </a:pPr>
            <a:r>
              <a:rPr lang="es-MX" b="0" baseline="0" dirty="0" smtClean="0"/>
              <a:t>Los síntomas sensoriales negativos de dolor neuropático, incluyendo hipoestesia, anestesia, hipoalgesia y analgesia, son descritos típicamente por el paciente como una sensación de entumecimiento.</a:t>
            </a:r>
            <a:endParaRPr lang="es-MX" b="0" dirty="0" smtClean="0"/>
          </a:p>
          <a:p>
            <a:pPr eaLnBrk="1" hangingPunct="1">
              <a:lnSpc>
                <a:spcPct val="110000"/>
              </a:lnSpc>
              <a:spcBef>
                <a:spcPct val="0"/>
              </a:spcBef>
            </a:pPr>
            <a:endParaRPr lang="es-MX" dirty="0" smtClean="0"/>
          </a:p>
          <a:p>
            <a:r>
              <a:rPr lang="es-MX" b="1" dirty="0" smtClean="0"/>
              <a:t>Referencias</a:t>
            </a:r>
          </a:p>
          <a:p>
            <a:r>
              <a:rPr lang="en-CA" dirty="0" smtClean="0"/>
              <a:t>Jensen TS, Baron R. Translation of symptoms and signs into mechanisms in neuropathic pain. </a:t>
            </a:r>
            <a:r>
              <a:rPr lang="en-CA" i="1" dirty="0" smtClean="0"/>
              <a:t>Pain</a:t>
            </a:r>
            <a:r>
              <a:rPr lang="en-CA" dirty="0" smtClean="0"/>
              <a:t> 2003; 102(1-2):1-8.</a:t>
            </a:r>
          </a:p>
          <a:p>
            <a:r>
              <a:rPr lang="en-CA" dirty="0" smtClean="0"/>
              <a:t>Merskey H, Bogduk N (eds). In: </a:t>
            </a:r>
            <a:r>
              <a:rPr lang="en-CA" i="1" dirty="0" smtClean="0"/>
              <a:t>Classification of Chronic Pain. </a:t>
            </a:r>
            <a:r>
              <a:rPr lang="en-CA" dirty="0" smtClean="0"/>
              <a:t>2nd ed. IASP Press; Seattle, WA: 2011.</a:t>
            </a:r>
          </a:p>
          <a:p>
            <a:endParaRPr lang="es-MX" dirty="0" smtClean="0"/>
          </a:p>
          <a:p>
            <a:endParaRPr lang="es-MX" dirty="0" smtClean="0"/>
          </a:p>
          <a:p>
            <a:endParaRPr lang="es-MX" dirty="0" smtClean="0"/>
          </a:p>
          <a:p>
            <a:endParaRPr lang="es-MX" dirty="0" smtClean="0"/>
          </a:p>
          <a:p>
            <a:endParaRPr lang="es-MX" sz="900" dirty="0" smtClean="0"/>
          </a:p>
          <a:p>
            <a:endParaRPr lang="es-MX" sz="900" dirty="0" smtClean="0"/>
          </a:p>
          <a:p>
            <a:endParaRPr lang="es-MX" sz="900" dirty="0" smtClean="0"/>
          </a:p>
          <a:p>
            <a:endParaRPr lang="es-MX" sz="900" dirty="0" smtClean="0"/>
          </a:p>
          <a:p>
            <a:endParaRPr lang="es-MX" sz="900" dirty="0" smtClean="0"/>
          </a:p>
          <a:p>
            <a:endParaRPr lang="es-MX" sz="900" dirty="0" smtClean="0"/>
          </a:p>
          <a:p>
            <a:endParaRPr lang="es-MX" sz="900" dirty="0" smtClean="0"/>
          </a:p>
          <a:p>
            <a:endParaRPr lang="es-MX" sz="900" dirty="0" smtClean="0"/>
          </a:p>
          <a:p>
            <a:pPr eaLnBrk="1" hangingPunct="1">
              <a:lnSpc>
                <a:spcPct val="110000"/>
              </a:lnSpc>
              <a:spcBef>
                <a:spcPct val="0"/>
              </a:spcBef>
            </a:pPr>
            <a:endParaRPr lang="es-MX" sz="900" dirty="0">
              <a:latin typeface="Arial" pitchFamily="34" charset="0"/>
            </a:endParaRPr>
          </a:p>
        </p:txBody>
      </p:sp>
      <p:sp>
        <p:nvSpPr>
          <p:cNvPr id="6" name="Slide Number Placeholder 3"/>
          <p:cNvSpPr>
            <a:spLocks noGrp="1"/>
          </p:cNvSpPr>
          <p:nvPr>
            <p:ph type="sldNum" sz="quarter" idx="5"/>
          </p:nvPr>
        </p:nvSpPr>
        <p:spPr>
          <a:xfrm>
            <a:off x="3970938" y="8902343"/>
            <a:ext cx="3037840" cy="468630"/>
          </a:xfrm>
        </p:spPr>
        <p:txBody>
          <a:bodyPr/>
          <a:lstStyle/>
          <a:p>
            <a:fld id="{C3688213-33A5-40D6-90A0-AF4F9B3FAB42}" type="slidenum">
              <a:rPr lang="en-CA" smtClean="0"/>
              <a:pPr/>
              <a:t>22</a:t>
            </a:fld>
            <a:endParaRPr lang="en-CA"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710565" y="4461510"/>
            <a:ext cx="5608320" cy="4217670"/>
          </a:xfrm>
          <a:noFill/>
          <a:ln/>
        </p:spPr>
        <p:txBody>
          <a:bodyPr/>
          <a:lstStyle/>
          <a:p>
            <a:r>
              <a:rPr lang="es-MX" b="1" dirty="0" smtClean="0"/>
              <a:t>Notas del Conferencista</a:t>
            </a:r>
          </a:p>
          <a:p>
            <a:r>
              <a:rPr lang="es-MX" dirty="0" smtClean="0"/>
              <a:t>En casos de dolor neuropático, los mapas corporales pueden ser útiles para la sistematización precisa del dolor de acuerdo con dermatomas individuales.</a:t>
            </a:r>
          </a:p>
          <a:p>
            <a:r>
              <a:rPr lang="es-MX" dirty="0" smtClean="0"/>
              <a:t>Debemos recordar que en casos de dolor referido, la ubicación del dolor y de la lesión o de la lesión/disfunción nerviosa pueden no estar correlacionados.</a:t>
            </a:r>
          </a:p>
          <a:p>
            <a:r>
              <a:rPr lang="es-MX" b="1" dirty="0" smtClean="0"/>
              <a:t>Referencias</a:t>
            </a:r>
          </a:p>
          <a:p>
            <a:r>
              <a:rPr lang="fr-FR" dirty="0" smtClean="0"/>
              <a:t>Gilron I </a:t>
            </a:r>
            <a:r>
              <a:rPr lang="fr-FR" i="1" dirty="0" smtClean="0"/>
              <a:t>et al. </a:t>
            </a:r>
            <a:r>
              <a:rPr lang="fr-FR" dirty="0" smtClean="0"/>
              <a:t>Ne</a:t>
            </a:r>
            <a:r>
              <a:rPr lang="en-CA" dirty="0" smtClean="0"/>
              <a:t>uropathic pain: a practical guide for the clinician. </a:t>
            </a:r>
            <a:r>
              <a:rPr lang="fr-FR" i="1" dirty="0" smtClean="0"/>
              <a:t>CMAJ</a:t>
            </a:r>
            <a:r>
              <a:rPr lang="fr-FR" dirty="0" smtClean="0"/>
              <a:t> 2006; 175(3):265-75.</a:t>
            </a:r>
          </a:p>
          <a:p>
            <a:r>
              <a:rPr lang="en-US" dirty="0" smtClean="0"/>
              <a:t>Soler MD </a:t>
            </a:r>
            <a:r>
              <a:rPr lang="en-US" i="1" dirty="0" smtClean="0"/>
              <a:t>et al. </a:t>
            </a:r>
            <a:r>
              <a:rPr lang="en-CA" dirty="0" smtClean="0"/>
              <a:t>Referred sensations and neuropathic pain following spinal cord injury. </a:t>
            </a:r>
            <a:r>
              <a:rPr lang="en-US" i="1" dirty="0" smtClean="0"/>
              <a:t>Pain</a:t>
            </a:r>
            <a:r>
              <a:rPr lang="en-US" dirty="0" smtClean="0"/>
              <a:t> 2010; 150(1):192-8. </a:t>
            </a:r>
          </a:p>
          <a:p>
            <a:r>
              <a:rPr lang="fr-FR" dirty="0" smtClean="0"/>
              <a:t>Walk D </a:t>
            </a:r>
            <a:r>
              <a:rPr lang="fr-FR" i="1" dirty="0" smtClean="0"/>
              <a:t>et al. </a:t>
            </a:r>
            <a:r>
              <a:rPr lang="en-CA" dirty="0" smtClean="0"/>
              <a:t>Quantitative sensory testing and mapping: a review of nonautomated quantitative methods for examination of the patient with neuropathic pain.</a:t>
            </a:r>
            <a:r>
              <a:rPr lang="fr-FR" dirty="0" smtClean="0"/>
              <a:t> </a:t>
            </a:r>
            <a:r>
              <a:rPr lang="fr-FR" i="1" dirty="0" smtClean="0"/>
              <a:t>Clin J Pain </a:t>
            </a:r>
            <a:r>
              <a:rPr lang="fr-FR" dirty="0" smtClean="0"/>
              <a:t>2009; 25(7):632-40. </a:t>
            </a:r>
          </a:p>
        </p:txBody>
      </p:sp>
      <p:sp>
        <p:nvSpPr>
          <p:cNvPr id="4" name="Slide Number Placeholder 3"/>
          <p:cNvSpPr>
            <a:spLocks noGrp="1"/>
          </p:cNvSpPr>
          <p:nvPr>
            <p:ph type="sldNum" sz="quarter" idx="5"/>
          </p:nvPr>
        </p:nvSpPr>
        <p:spPr>
          <a:xfrm>
            <a:off x="3970938" y="8902343"/>
            <a:ext cx="3037840" cy="468630"/>
          </a:xfrm>
        </p:spPr>
        <p:txBody>
          <a:bodyPr/>
          <a:lstStyle/>
          <a:p>
            <a:fld id="{C3688213-33A5-40D6-90A0-AF4F9B3FAB42}" type="slidenum">
              <a:rPr lang="en-CA" smtClean="0"/>
              <a:pPr/>
              <a:t>23</a:t>
            </a:fld>
            <a:endParaRPr lang="en-CA"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3"/>
          <p:cNvSpPr>
            <a:spLocks noGrp="1" noChangeArrowheads="1"/>
          </p:cNvSpPr>
          <p:nvPr>
            <p:ph type="body" idx="1"/>
          </p:nvPr>
        </p:nvSpPr>
        <p:spPr>
          <a:xfrm>
            <a:off x="280661" y="4293615"/>
            <a:ext cx="6625106" cy="4451056"/>
          </a:xfrm>
        </p:spPr>
        <p:txBody>
          <a:bodyPr/>
          <a:lstStyle/>
          <a:p>
            <a:r>
              <a:rPr lang="es-MX" sz="1100" b="1" dirty="0" smtClean="0"/>
              <a:t>Notas del Conferencista</a:t>
            </a:r>
          </a:p>
          <a:p>
            <a:r>
              <a:rPr lang="es-MX" sz="1100" dirty="0" smtClean="0"/>
              <a:t>Los exámenes clínicos de pacientes con sospecha de Dolor Neuropático tienen el propósito de identificar una sensación alterada en </a:t>
            </a:r>
            <a:r>
              <a:rPr lang="es-MX" sz="1100" dirty="0" smtClean="0"/>
              <a:t>el área dolorosa</a:t>
            </a:r>
            <a:r>
              <a:rPr lang="es-MX" sz="1100" dirty="0" smtClean="0"/>
              <a:t>, y por lo tanto las respuestas deben ser comparadas con un área adyacente no-dolorosa. Una respuesta dolorosa a un roce ligero de la piel con un dedo o con un algodón es un signos de alodinia, una característica común de Dolor Neuropático. Entumecimiento (Hipoalgesia) o una respuesta dolorosa exagerada (Hiperalgesia) a una prueba de pinchazo con un mono-filamento o con un objeto puntiagudo confirma un umbral de pinchazo alterado. La incapacidad para distinguir objetos calientes de fríos sugiere un umbral térmico alterado. </a:t>
            </a:r>
          </a:p>
          <a:p>
            <a:r>
              <a:rPr lang="es-MX" sz="1100" dirty="0" smtClean="0"/>
              <a:t>Una combinación de síntomas dolorosos característicos en un área de sensación alterada en las pruebas diagnósticas es generalmente suficiente para hacer un diagnóstico de Dolor Neuropático. Ni el procesamiento de imágenes ni la electromiografía son consideradas generalmente como necesarias y de hecho la electromiografía puede ser inútil en casos de neuropatía diabética periférica.</a:t>
            </a:r>
          </a:p>
          <a:p>
            <a:endParaRPr lang="es-MX" sz="1100" dirty="0" smtClean="0"/>
          </a:p>
          <a:p>
            <a:r>
              <a:rPr lang="es-MX" sz="1100" b="1" dirty="0" smtClean="0"/>
              <a:t>Referencias</a:t>
            </a:r>
          </a:p>
          <a:p>
            <a:r>
              <a:rPr lang="pt-PT" sz="1100" dirty="0" smtClean="0"/>
              <a:t>Baron R, Tölle TR. </a:t>
            </a:r>
            <a:r>
              <a:rPr lang="en-CA" sz="1100" dirty="0" smtClean="0"/>
              <a:t>Assessment and diagnosis of neuropathic pain. </a:t>
            </a:r>
            <a:r>
              <a:rPr lang="pt-PT" sz="1100" i="1" dirty="0" smtClean="0"/>
              <a:t>Curr Opin Support Palliat Care </a:t>
            </a:r>
            <a:r>
              <a:rPr lang="pt-PT" sz="1100" dirty="0" smtClean="0"/>
              <a:t>2008; 2(1):1-8.</a:t>
            </a:r>
          </a:p>
          <a:p>
            <a:r>
              <a:rPr lang="pt-PT" sz="1100" dirty="0" smtClean="0"/>
              <a:t>Freynhagen R, Bennett MI. </a:t>
            </a:r>
            <a:r>
              <a:rPr lang="en-CA" sz="1100" dirty="0" smtClean="0"/>
              <a:t>Diagnosis and management of neuropathic pain. </a:t>
            </a:r>
            <a:r>
              <a:rPr lang="pt-PT" sz="1100" i="1" dirty="0" smtClean="0"/>
              <a:t>BMJ</a:t>
            </a:r>
            <a:r>
              <a:rPr lang="pt-PT" sz="1100" dirty="0" smtClean="0"/>
              <a:t> 2009; 339:b3002.</a:t>
            </a:r>
          </a:p>
          <a:p>
            <a:r>
              <a:rPr lang="pt-PT" sz="1100" dirty="0" smtClean="0"/>
              <a:t>Gilron I </a:t>
            </a:r>
            <a:r>
              <a:rPr lang="pt-PT" sz="1100" i="1" dirty="0" smtClean="0"/>
              <a:t>et al. </a:t>
            </a:r>
            <a:r>
              <a:rPr lang="en-CA" sz="1100" dirty="0" smtClean="0"/>
              <a:t>Neuropathic pain: a practical guide for the clinician. </a:t>
            </a:r>
            <a:r>
              <a:rPr lang="pt-PT" sz="1100" i="1" dirty="0" smtClean="0"/>
              <a:t>CMAJ</a:t>
            </a:r>
            <a:r>
              <a:rPr lang="pt-PT" sz="1100" dirty="0" smtClean="0"/>
              <a:t> 2006; 175(3):265-75. </a:t>
            </a:r>
          </a:p>
          <a:p>
            <a:r>
              <a:rPr lang="pt-PT" sz="1100" dirty="0" smtClean="0"/>
              <a:t>Haanpää ML </a:t>
            </a:r>
            <a:r>
              <a:rPr lang="pt-PT" sz="1100" i="1" dirty="0" smtClean="0"/>
              <a:t>et al. </a:t>
            </a:r>
            <a:r>
              <a:rPr lang="en-CA" sz="1100" dirty="0" smtClean="0"/>
              <a:t>Assessment of neuropathic pain in primary care. </a:t>
            </a:r>
            <a:r>
              <a:rPr lang="pt-PT" sz="1100" i="1" dirty="0" smtClean="0"/>
              <a:t>Am J Med </a:t>
            </a:r>
            <a:r>
              <a:rPr lang="pt-PT" sz="1100" dirty="0" smtClean="0"/>
              <a:t>2009; </a:t>
            </a:r>
            <a:br>
              <a:rPr lang="pt-PT" sz="1100" dirty="0" smtClean="0"/>
            </a:br>
            <a:r>
              <a:rPr lang="pt-PT" sz="1100" dirty="0" smtClean="0"/>
              <a:t>122(10 Suppl):S13-21; 4.</a:t>
            </a:r>
          </a:p>
          <a:p>
            <a:endParaRPr lang="es-MX" sz="1100" dirty="0"/>
          </a:p>
        </p:txBody>
      </p:sp>
      <p:sp>
        <p:nvSpPr>
          <p:cNvPr id="4" name="Slide Image Placeholder 3"/>
          <p:cNvSpPr>
            <a:spLocks noGrp="1" noRot="1" noChangeAspect="1"/>
          </p:cNvSpPr>
          <p:nvPr>
            <p:ph type="sldImg"/>
          </p:nvPr>
        </p:nvSpPr>
        <p:spPr/>
      </p:sp>
      <p:sp>
        <p:nvSpPr>
          <p:cNvPr id="5" name="Slide Number Placeholder 3"/>
          <p:cNvSpPr>
            <a:spLocks noGrp="1"/>
          </p:cNvSpPr>
          <p:nvPr>
            <p:ph type="sldNum" sz="quarter" idx="5"/>
          </p:nvPr>
        </p:nvSpPr>
        <p:spPr>
          <a:xfrm>
            <a:off x="3970938" y="8902343"/>
            <a:ext cx="3037840" cy="468630"/>
          </a:xfrm>
        </p:spPr>
        <p:txBody>
          <a:bodyPr/>
          <a:lstStyle/>
          <a:p>
            <a:fld id="{C3688213-33A5-40D6-90A0-AF4F9B3FAB42}" type="slidenum">
              <a:rPr lang="en-CA" smtClean="0"/>
              <a:pPr/>
              <a:t>24</a:t>
            </a:fld>
            <a:endParaRPr lang="en-CA"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b="0" dirty="0" smtClean="0"/>
              <a:t>Haz la pregunta que aparece en la slide a los participantes para promover la discusión</a:t>
            </a:r>
            <a:r>
              <a:rPr lang="es-MX" b="0" baseline="0" dirty="0" smtClean="0"/>
              <a:t>.</a:t>
            </a:r>
            <a:endParaRPr lang="es-MX" b="0" dirty="0" smtClean="0"/>
          </a:p>
          <a:p>
            <a:endParaRPr lang="es-MX"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25</a:t>
            </a:fld>
            <a:endParaRPr lang="en-CA" dirty="0"/>
          </a:p>
        </p:txBody>
      </p:sp>
    </p:spTree>
    <p:extLst>
      <p:ext uri="{BB962C8B-B14F-4D97-AF65-F5344CB8AC3E}">
        <p14:creationId xmlns:p14="http://schemas.microsoft.com/office/powerpoint/2010/main" xmlns="" val="1551377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7"/>
          <p:cNvSpPr>
            <a:spLocks noGrp="1" noChangeArrowheads="1"/>
          </p:cNvSpPr>
          <p:nvPr>
            <p:ph type="sldNum" sz="quarter" idx="5"/>
          </p:nvPr>
        </p:nvSpPr>
        <p:spPr/>
        <p:txBody>
          <a:bodyPr/>
          <a:lstStyle>
            <a:lvl1pPr defTabSz="946027" eaLnBrk="0" hangingPunct="0">
              <a:defRPr sz="1600">
                <a:solidFill>
                  <a:schemeClr val="tx1"/>
                </a:solidFill>
                <a:latin typeface="Arial" pitchFamily="34" charset="0"/>
              </a:defRPr>
            </a:lvl1pPr>
            <a:lvl2pPr marL="754243" indent="-290093" defTabSz="946027" eaLnBrk="0" hangingPunct="0">
              <a:defRPr sz="1600">
                <a:solidFill>
                  <a:schemeClr val="tx1"/>
                </a:solidFill>
                <a:latin typeface="Arial" pitchFamily="34" charset="0"/>
              </a:defRPr>
            </a:lvl2pPr>
            <a:lvl3pPr marL="1160374" indent="-232075" defTabSz="946027" eaLnBrk="0" hangingPunct="0">
              <a:defRPr sz="1600">
                <a:solidFill>
                  <a:schemeClr val="tx1"/>
                </a:solidFill>
                <a:latin typeface="Arial" pitchFamily="34" charset="0"/>
              </a:defRPr>
            </a:lvl3pPr>
            <a:lvl4pPr marL="1624523" indent="-232075" defTabSz="946027" eaLnBrk="0" hangingPunct="0">
              <a:defRPr sz="1600">
                <a:solidFill>
                  <a:schemeClr val="tx1"/>
                </a:solidFill>
                <a:latin typeface="Arial" pitchFamily="34" charset="0"/>
              </a:defRPr>
            </a:lvl4pPr>
            <a:lvl5pPr marL="2088672" indent="-232075" defTabSz="946027" eaLnBrk="0" hangingPunct="0">
              <a:defRPr sz="1600">
                <a:solidFill>
                  <a:schemeClr val="tx1"/>
                </a:solidFill>
                <a:latin typeface="Arial" pitchFamily="34" charset="0"/>
              </a:defRPr>
            </a:lvl5pPr>
            <a:lvl6pPr marL="2552822" indent="-232075" defTabSz="946027" eaLnBrk="0" fontAlgn="base" hangingPunct="0">
              <a:spcBef>
                <a:spcPct val="0"/>
              </a:spcBef>
              <a:spcAft>
                <a:spcPct val="0"/>
              </a:spcAft>
              <a:defRPr sz="1600">
                <a:solidFill>
                  <a:schemeClr val="tx1"/>
                </a:solidFill>
                <a:latin typeface="Arial" pitchFamily="34" charset="0"/>
              </a:defRPr>
            </a:lvl6pPr>
            <a:lvl7pPr marL="3016971" indent="-232075" defTabSz="946027" eaLnBrk="0" fontAlgn="base" hangingPunct="0">
              <a:spcBef>
                <a:spcPct val="0"/>
              </a:spcBef>
              <a:spcAft>
                <a:spcPct val="0"/>
              </a:spcAft>
              <a:defRPr sz="1600">
                <a:solidFill>
                  <a:schemeClr val="tx1"/>
                </a:solidFill>
                <a:latin typeface="Arial" pitchFamily="34" charset="0"/>
              </a:defRPr>
            </a:lvl7pPr>
            <a:lvl8pPr marL="3481121" indent="-232075" defTabSz="946027" eaLnBrk="0" fontAlgn="base" hangingPunct="0">
              <a:spcBef>
                <a:spcPct val="0"/>
              </a:spcBef>
              <a:spcAft>
                <a:spcPct val="0"/>
              </a:spcAft>
              <a:defRPr sz="1600">
                <a:solidFill>
                  <a:schemeClr val="tx1"/>
                </a:solidFill>
                <a:latin typeface="Arial" pitchFamily="34" charset="0"/>
              </a:defRPr>
            </a:lvl8pPr>
            <a:lvl9pPr marL="3945270" indent="-232075" defTabSz="946027" eaLnBrk="0" fontAlgn="base" hangingPunct="0">
              <a:spcBef>
                <a:spcPct val="0"/>
              </a:spcBef>
              <a:spcAft>
                <a:spcPct val="0"/>
              </a:spcAft>
              <a:defRPr sz="1600">
                <a:solidFill>
                  <a:schemeClr val="tx1"/>
                </a:solidFill>
                <a:latin typeface="Arial" pitchFamily="34" charset="0"/>
              </a:defRPr>
            </a:lvl9pPr>
          </a:lstStyle>
          <a:p>
            <a:fld id="{7CF1633E-EA02-4D02-A0E3-FA99D110AA53}" type="slidenum">
              <a:rPr lang="en-GB" sz="1200" smtClean="0">
                <a:solidFill>
                  <a:prstClr val="black"/>
                </a:solidFill>
                <a:latin typeface="Calibri"/>
              </a:rPr>
              <a:pPr/>
              <a:t>26</a:t>
            </a:fld>
            <a:endParaRPr lang="en-GB" sz="1200" dirty="0">
              <a:solidFill>
                <a:prstClr val="black"/>
              </a:solidFill>
              <a:latin typeface="Calibri"/>
            </a:endParaRPr>
          </a:p>
        </p:txBody>
      </p:sp>
      <p:sp>
        <p:nvSpPr>
          <p:cNvPr id="182278" name="Rectangle 3"/>
          <p:cNvSpPr>
            <a:spLocks noGrp="1" noChangeArrowheads="1"/>
          </p:cNvSpPr>
          <p:nvPr>
            <p:ph type="body" idx="1"/>
          </p:nvPr>
        </p:nvSpPr>
        <p:spPr/>
        <p:txBody>
          <a:bodyPr/>
          <a:lstStyle/>
          <a:p>
            <a:r>
              <a:rPr lang="es-MX" sz="1100" b="1" dirty="0" smtClean="0"/>
              <a:t>Notas del Conferencista</a:t>
            </a:r>
          </a:p>
          <a:p>
            <a:r>
              <a:rPr lang="es-MX" sz="1100" dirty="0" smtClean="0"/>
              <a:t>Esta </a:t>
            </a:r>
            <a:r>
              <a:rPr lang="es-MX" sz="1100" dirty="0" smtClean="0"/>
              <a:t>slide describe varias evaluaciones sencillas que pueden usarse fácilmente en el consultorio del médico para alodinia (dolor en respuesta a un estímulo normalmente no doloroso). En cada caso, el control sería el estímulo idéntico aplicado a un lado contralateral no afectado.</a:t>
            </a:r>
          </a:p>
          <a:p>
            <a:r>
              <a:rPr lang="es-MX" sz="1100" dirty="0" smtClean="0"/>
              <a:t>La alodinia </a:t>
            </a:r>
            <a:r>
              <a:rPr lang="es-MX" sz="1100" dirty="0" smtClean="0"/>
              <a:t>mecánica </a:t>
            </a:r>
            <a:r>
              <a:rPr lang="es-MX" sz="1100" dirty="0" smtClean="0"/>
              <a:t>puede </a:t>
            </a:r>
            <a:r>
              <a:rPr lang="es-MX" sz="1100" dirty="0" smtClean="0"/>
              <a:t>se evaluada </a:t>
            </a:r>
            <a:r>
              <a:rPr lang="es-MX" sz="1100" dirty="0" smtClean="0"/>
              <a:t>con el roce de la </a:t>
            </a:r>
            <a:r>
              <a:rPr lang="es-MX" sz="1100" dirty="0" smtClean="0"/>
              <a:t>piel o usando un </a:t>
            </a:r>
            <a:r>
              <a:rPr lang="es-MX" sz="1100" dirty="0" smtClean="0"/>
              <a:t>cepillo, gaza o algodón. </a:t>
            </a:r>
            <a:r>
              <a:rPr lang="es-MX" sz="1100" dirty="0" smtClean="0"/>
              <a:t>Los pacientes </a:t>
            </a:r>
            <a:r>
              <a:rPr lang="es-MX" sz="1100" dirty="0" smtClean="0"/>
              <a:t>con  </a:t>
            </a:r>
            <a:r>
              <a:rPr lang="es-MX" sz="1100" dirty="0" smtClean="0"/>
              <a:t>alodinia mecánica </a:t>
            </a:r>
            <a:r>
              <a:rPr lang="es-MX" sz="1100" dirty="0" smtClean="0"/>
              <a:t>podrían quejarse de que el roce con la tela de su ropa es doloroso y que evitan que otros los toquen, el uso de zapatos o incluso de calcetines. </a:t>
            </a:r>
            <a:endParaRPr lang="es-MX" sz="1100" dirty="0" smtClean="0"/>
          </a:p>
          <a:p>
            <a:pPr defTabSz="928299">
              <a:defRPr/>
            </a:pPr>
            <a:r>
              <a:rPr lang="es-MX" sz="1100" dirty="0" smtClean="0"/>
              <a:t>La alodinia al frío puede probarse aplicando acetona a la piel. </a:t>
            </a:r>
          </a:p>
          <a:p>
            <a:r>
              <a:rPr lang="es-MX" sz="1100" dirty="0" smtClean="0"/>
              <a:t>La hiperalgesia mecánica puede ser evaluada usando un seguro o palillo sobre la piel. Los pacientes con hiperalgesia al pinchazo pueden quejarse de una sensación muy dolorosa con este estímulo nociceptivo evocado.  </a:t>
            </a:r>
          </a:p>
          <a:p>
            <a:r>
              <a:rPr lang="es-MX" sz="1100" b="1" dirty="0" smtClean="0"/>
              <a:t>Referencias</a:t>
            </a:r>
          </a:p>
          <a:p>
            <a:r>
              <a:rPr lang="en-CA" sz="1100" dirty="0" smtClean="0"/>
              <a:t>Baron R. Peripheral neuropathic pain: from mechanisms to symptoms. </a:t>
            </a:r>
            <a:r>
              <a:rPr lang="en-CA" sz="1100" i="1" dirty="0" smtClean="0"/>
              <a:t>Clin J Pain</a:t>
            </a:r>
            <a:r>
              <a:rPr lang="en-CA" sz="1100" dirty="0" smtClean="0"/>
              <a:t> 2000; </a:t>
            </a:r>
            <a:br>
              <a:rPr lang="en-CA" sz="1100" dirty="0" smtClean="0"/>
            </a:br>
            <a:r>
              <a:rPr lang="en-CA" sz="1100" dirty="0" smtClean="0"/>
              <a:t>16(2 Suppl):S12-20. </a:t>
            </a:r>
          </a:p>
          <a:p>
            <a:r>
              <a:rPr lang="en-CA" sz="1100" dirty="0" smtClean="0"/>
              <a:t>Jensen TS, Baron R. Translation of symptoms and signs into mechanisms in neuropathic pain. </a:t>
            </a:r>
            <a:r>
              <a:rPr lang="en-CA" sz="1100" i="1" dirty="0" smtClean="0"/>
              <a:t>Pain</a:t>
            </a:r>
            <a:r>
              <a:rPr lang="en-CA" sz="1100" dirty="0" smtClean="0"/>
              <a:t> 2003; 102(1-2):1-8.</a:t>
            </a:r>
            <a:endParaRPr lang="en-CA" sz="1100" dirty="0"/>
          </a:p>
        </p:txBody>
      </p:sp>
      <p:sp>
        <p:nvSpPr>
          <p:cNvPr id="4" name="Slide Image Placeholder 3"/>
          <p:cNvSpPr>
            <a:spLocks noGrp="1" noRot="1" noChangeAspect="1"/>
          </p:cNvSpPr>
          <p:nvPr>
            <p:ph type="sldImg"/>
          </p:nvPr>
        </p:nvSpPr>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b="0" dirty="0" smtClean="0"/>
              <a:t>Haz la pregunta que aparece en la slide a los participantes para promover la discusión</a:t>
            </a:r>
            <a:r>
              <a:rPr lang="es-MX" b="0" baseline="0" dirty="0" smtClean="0"/>
              <a:t>.</a:t>
            </a:r>
            <a:endParaRPr lang="es-MX" b="0" dirty="0" smtClean="0"/>
          </a:p>
          <a:p>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27</a:t>
            </a:fld>
            <a:endParaRPr lang="en-CA" dirty="0">
              <a:solidFill>
                <a:prstClr val="black"/>
              </a:solidFill>
            </a:endParaRPr>
          </a:p>
        </p:txBody>
      </p:sp>
    </p:spTree>
    <p:extLst>
      <p:ext uri="{BB962C8B-B14F-4D97-AF65-F5344CB8AC3E}">
        <p14:creationId xmlns:p14="http://schemas.microsoft.com/office/powerpoint/2010/main" xmlns="" val="490339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5698" y="710087"/>
            <a:ext cx="4686300" cy="3514725"/>
          </a:xfrm>
        </p:spPr>
      </p:sp>
      <p:sp>
        <p:nvSpPr>
          <p:cNvPr id="3" name="Notes Placeholder 2"/>
          <p:cNvSpPr>
            <a:spLocks noGrp="1"/>
          </p:cNvSpPr>
          <p:nvPr>
            <p:ph type="body" idx="1"/>
          </p:nvPr>
        </p:nvSpPr>
        <p:spPr>
          <a:xfrm>
            <a:off x="701040" y="4438968"/>
            <a:ext cx="5608320" cy="4217670"/>
          </a:xfrm>
        </p:spPr>
        <p:txBody>
          <a:bodyPr/>
          <a:lstStyle/>
          <a:p>
            <a:pPr eaLnBrk="1" hangingPunct="1">
              <a:lnSpc>
                <a:spcPct val="110000"/>
              </a:lnSpc>
              <a:spcBef>
                <a:spcPct val="0"/>
              </a:spcBef>
            </a:pPr>
            <a:r>
              <a:rPr lang="es-MX" b="1" dirty="0" smtClean="0"/>
              <a:t>Notas del Conferencista</a:t>
            </a:r>
          </a:p>
          <a:p>
            <a:pPr>
              <a:lnSpc>
                <a:spcPct val="110000"/>
              </a:lnSpc>
              <a:spcBef>
                <a:spcPct val="0"/>
              </a:spcBef>
            </a:pPr>
            <a:r>
              <a:rPr lang="es-MX" dirty="0" smtClean="0"/>
              <a:t>Esta slide resume las herramientas de evaluación usadas actualmente para dolor neuropático.</a:t>
            </a:r>
          </a:p>
          <a:p>
            <a:pPr>
              <a:lnSpc>
                <a:spcPct val="110000"/>
              </a:lnSpc>
              <a:spcBef>
                <a:spcPct val="0"/>
              </a:spcBef>
            </a:pPr>
            <a:r>
              <a:rPr lang="es-MX" dirty="0" smtClean="0"/>
              <a:t>Los métodos de evaluación para dolor neuropático consisten mayormente en descriptores verbales característicos, aunque algunos tienen además pruebas de cabecera sencillas. Ejemplos de estos últimos son la escala de dolor de LANSS </a:t>
            </a:r>
            <a:r>
              <a:rPr lang="es-MX" dirty="0" smtClean="0"/>
              <a:t>y </a:t>
            </a:r>
            <a:r>
              <a:rPr lang="es-MX" dirty="0" smtClean="0"/>
              <a:t>el cuestionario </a:t>
            </a:r>
            <a:r>
              <a:rPr lang="es-MX" dirty="0" smtClean="0"/>
              <a:t>DN4, </a:t>
            </a:r>
            <a:r>
              <a:rPr lang="es-MX" dirty="0" smtClean="0"/>
              <a:t>que tienen una precisión de aproximadamente el 80</a:t>
            </a:r>
            <a:r>
              <a:rPr lang="es-MX" dirty="0" smtClean="0"/>
              <a:t>% (para LANSS</a:t>
            </a:r>
            <a:r>
              <a:rPr lang="es-MX" dirty="0" smtClean="0"/>
              <a:t>) </a:t>
            </a:r>
            <a:r>
              <a:rPr lang="es-MX" dirty="0" smtClean="0"/>
              <a:t>y 90</a:t>
            </a:r>
            <a:r>
              <a:rPr lang="es-MX" dirty="0" smtClean="0"/>
              <a:t>% </a:t>
            </a:r>
            <a:r>
              <a:rPr lang="es-MX" dirty="0" smtClean="0"/>
              <a:t>(para DN4</a:t>
            </a:r>
            <a:r>
              <a:rPr lang="es-MX" dirty="0" smtClean="0"/>
              <a:t>),</a:t>
            </a:r>
            <a:r>
              <a:rPr lang="es-MX" dirty="0" smtClean="0"/>
              <a:t> </a:t>
            </a:r>
            <a:r>
              <a:rPr lang="es-MX" dirty="0" smtClean="0"/>
              <a:t>en comparación con el juicio clínico experto para identificar pacientes con  dolor neuropático. Sin embargo los métodos de evaluación no son un sustituto de una buena evaluación clínica y no están diseñados para servir como métodos de diagnóstico</a:t>
            </a:r>
            <a:endParaRPr lang="es-MX" b="1" dirty="0" smtClean="0"/>
          </a:p>
          <a:p>
            <a:r>
              <a:rPr lang="es-MX" b="1" dirty="0" smtClean="0"/>
              <a:t>Referencias</a:t>
            </a:r>
          </a:p>
          <a:p>
            <a:r>
              <a:rPr lang="en-CA" dirty="0" smtClean="0"/>
              <a:t>Bennett MI </a:t>
            </a:r>
            <a:r>
              <a:rPr lang="en-CA" i="1" dirty="0" smtClean="0"/>
              <a:t>et al. </a:t>
            </a:r>
            <a:r>
              <a:rPr lang="en-CA" dirty="0" smtClean="0"/>
              <a:t>Using screening tools to identify neuropathic pain. </a:t>
            </a:r>
            <a:r>
              <a:rPr lang="en-CA" i="1" dirty="0" smtClean="0"/>
              <a:t>Pain</a:t>
            </a:r>
            <a:r>
              <a:rPr lang="en-CA" dirty="0" smtClean="0"/>
              <a:t> 2007; 127(3):199-203.</a:t>
            </a:r>
          </a:p>
          <a:p>
            <a:r>
              <a:rPr lang="fi-FI" dirty="0" smtClean="0"/>
              <a:t>Haanpää M </a:t>
            </a:r>
            <a:r>
              <a:rPr lang="fi-FI" i="1" dirty="0" smtClean="0"/>
              <a:t>et al. </a:t>
            </a:r>
            <a:r>
              <a:rPr lang="fi-FI" dirty="0" smtClean="0"/>
              <a:t>NeuPSIG guidelines on neuropathic pain assessment. </a:t>
            </a:r>
            <a:r>
              <a:rPr lang="fi-FI" i="1" dirty="0" smtClean="0"/>
              <a:t>Pain </a:t>
            </a:r>
            <a:r>
              <a:rPr lang="fi-FI" dirty="0" smtClean="0"/>
              <a:t>2011; 152(1):14-27. </a:t>
            </a:r>
            <a:endParaRPr lang="en-CA" dirty="0" smtClean="0"/>
          </a:p>
          <a:p>
            <a:endParaRPr lang="en-CA" dirty="0" smtClean="0"/>
          </a:p>
          <a:p>
            <a:endParaRPr lang="es-MX" dirty="0" smtClean="0"/>
          </a:p>
          <a:p>
            <a:endParaRPr lang="es-MX" b="1"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28</a:t>
            </a:fld>
            <a:endParaRPr lang="en-CA" dirty="0">
              <a:solidFill>
                <a:prstClr val="black"/>
              </a:solidFill>
            </a:endParaRPr>
          </a:p>
        </p:txBody>
      </p:sp>
    </p:spTree>
    <p:extLst>
      <p:ext uri="{BB962C8B-B14F-4D97-AF65-F5344CB8AC3E}">
        <p14:creationId xmlns:p14="http://schemas.microsoft.com/office/powerpoint/2010/main" xmlns="" val="3250072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Rot="1" noChangeAspect="1" noChangeArrowheads="1" noTextEdit="1"/>
          </p:cNvSpPr>
          <p:nvPr>
            <p:ph type="sldImg"/>
          </p:nvPr>
        </p:nvSpPr>
        <p:spPr bwMode="auto">
          <a:xfrm>
            <a:off x="1160463" y="701675"/>
            <a:ext cx="4687887" cy="3516313"/>
          </a:xfrm>
          <a:noFill/>
          <a:ln>
            <a:solidFill>
              <a:srgbClr val="000000"/>
            </a:solidFill>
            <a:miter lim="800000"/>
            <a:headEnd/>
            <a:tailEnd/>
          </a:ln>
        </p:spPr>
      </p:sp>
      <p:sp>
        <p:nvSpPr>
          <p:cNvPr id="96260" name="Rectangle 3"/>
          <p:cNvSpPr>
            <a:spLocks noGrp="1" noChangeArrowheads="1"/>
          </p:cNvSpPr>
          <p:nvPr>
            <p:ph type="body" idx="1"/>
          </p:nvPr>
        </p:nvSpPr>
        <p:spPr bwMode="auto">
          <a:xfrm>
            <a:off x="701040" y="4451986"/>
            <a:ext cx="5608320" cy="4217670"/>
          </a:xfrm>
          <a:noFill/>
        </p:spPr>
        <p:txBody>
          <a:bodyPr wrap="square" numCol="1" anchor="t" anchorCtr="0" compatLnSpc="1">
            <a:prstTxWarp prst="textNoShape">
              <a:avLst/>
            </a:prstTxWarp>
          </a:bodyPr>
          <a:lstStyle/>
          <a:p>
            <a:pPr>
              <a:spcAft>
                <a:spcPts val="600"/>
              </a:spcAft>
            </a:pPr>
            <a:r>
              <a:rPr lang="es-MX" b="1" dirty="0" smtClean="0"/>
              <a:t>Notas del Conferencista</a:t>
            </a:r>
          </a:p>
          <a:p>
            <a:pPr>
              <a:spcAft>
                <a:spcPts val="600"/>
              </a:spcAft>
            </a:pPr>
            <a:r>
              <a:rPr lang="es-MX" dirty="0" smtClean="0"/>
              <a:t>Esta slide resume las herramientas de evaluación usadas actualmente para Dolor Neuropático, y proporciona la Sensibilidad y Especificidad de cada una (si se encuentra disponible).</a:t>
            </a:r>
          </a:p>
          <a:p>
            <a:pPr>
              <a:spcAft>
                <a:spcPts val="600"/>
              </a:spcAft>
            </a:pPr>
            <a:endParaRPr lang="es-MX" dirty="0" smtClean="0"/>
          </a:p>
          <a:p>
            <a:pPr>
              <a:spcAft>
                <a:spcPts val="600"/>
              </a:spcAft>
            </a:pPr>
            <a:r>
              <a:rPr lang="es-MX" b="1" dirty="0" smtClean="0"/>
              <a:t>Referencia</a:t>
            </a:r>
          </a:p>
          <a:p>
            <a:r>
              <a:rPr lang="en-CA" dirty="0" smtClean="0"/>
              <a:t>Bennett MI </a:t>
            </a:r>
            <a:r>
              <a:rPr lang="en-CA" i="1" dirty="0" smtClean="0"/>
              <a:t>et al. </a:t>
            </a:r>
            <a:r>
              <a:rPr lang="en-CA" dirty="0" smtClean="0"/>
              <a:t>Using screening tools to identify neuropathic pain. </a:t>
            </a:r>
            <a:r>
              <a:rPr lang="en-CA" i="1" dirty="0" smtClean="0"/>
              <a:t>Pain</a:t>
            </a:r>
            <a:r>
              <a:rPr lang="en-CA" dirty="0" smtClean="0"/>
              <a:t> 2007; 127(3):199-203.</a:t>
            </a:r>
          </a:p>
          <a:p>
            <a:pPr>
              <a:spcAft>
                <a:spcPts val="600"/>
              </a:spcAft>
            </a:pPr>
            <a:endParaRPr lang="es-MX" b="1" dirty="0"/>
          </a:p>
        </p:txBody>
      </p:sp>
      <p:sp>
        <p:nvSpPr>
          <p:cNvPr id="5" name="Slide Number Placeholder 3"/>
          <p:cNvSpPr>
            <a:spLocks noGrp="1"/>
          </p:cNvSpPr>
          <p:nvPr>
            <p:ph type="sldNum" sz="quarter" idx="5"/>
          </p:nvPr>
        </p:nvSpPr>
        <p:spPr>
          <a:xfrm>
            <a:off x="3970938" y="8902344"/>
            <a:ext cx="3037840" cy="468630"/>
          </a:xfrm>
        </p:spPr>
        <p:txBody>
          <a:bodyPr/>
          <a:lstStyle/>
          <a:p>
            <a:fld id="{C869435C-097B-40B4-A7F6-991F06607D84}" type="slidenum">
              <a:rPr lang="en-CA" smtClean="0">
                <a:solidFill>
                  <a:prstClr val="black"/>
                </a:solidFill>
              </a:rPr>
              <a:pPr/>
              <a:t>29</a:t>
            </a:fld>
            <a:endParaRPr lang="en-CA"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Conferencista</a:t>
            </a:r>
          </a:p>
          <a:p>
            <a:r>
              <a:rPr lang="es-MX" b="0" noProof="0" dirty="0" smtClean="0"/>
              <a:t>Revisa los objetivos de aprendizaje de esta sesión</a:t>
            </a:r>
            <a:r>
              <a:rPr lang="es-MX" b="0" baseline="0" noProof="0" dirty="0" smtClean="0"/>
              <a:t>. Pregunta a los participantes si tienen alguna meta adicional.</a:t>
            </a:r>
          </a:p>
          <a:p>
            <a:endParaRPr lang="es-MX" noProof="0"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3</a:t>
            </a:fld>
            <a:endParaRPr lang="en-CA" dirty="0"/>
          </a:p>
        </p:txBody>
      </p:sp>
    </p:spTree>
    <p:extLst>
      <p:ext uri="{BB962C8B-B14F-4D97-AF65-F5344CB8AC3E}">
        <p14:creationId xmlns:p14="http://schemas.microsoft.com/office/powerpoint/2010/main" xmlns="" val="120999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70" name="Rectangle 3"/>
          <p:cNvSpPr>
            <a:spLocks noGrp="1" noChangeArrowheads="1"/>
          </p:cNvSpPr>
          <p:nvPr>
            <p:ph type="body" idx="1"/>
          </p:nvPr>
        </p:nvSpPr>
        <p:spPr>
          <a:xfrm>
            <a:off x="701040" y="4451985"/>
            <a:ext cx="5608320" cy="5590776"/>
          </a:xfrm>
        </p:spPr>
        <p:txBody>
          <a:bodyPr/>
          <a:lstStyle/>
          <a:p>
            <a:pPr>
              <a:spcAft>
                <a:spcPts val="600"/>
              </a:spcAft>
            </a:pPr>
            <a:r>
              <a:rPr lang="es-MX" b="1" dirty="0" smtClean="0"/>
              <a:t>Notas del Conferencista</a:t>
            </a:r>
          </a:p>
          <a:p>
            <a:r>
              <a:rPr lang="es-MX" dirty="0" smtClean="0"/>
              <a:t>Esta </a:t>
            </a:r>
            <a:r>
              <a:rPr lang="es-MX" dirty="0" smtClean="0"/>
              <a:t>slide muestra la escala de LANSS, que fue desarrollada para distinguir los síntomas y signos neuropáticos de los que surgen con el dolor nociceptivo. </a:t>
            </a:r>
          </a:p>
          <a:p>
            <a:r>
              <a:rPr lang="es-MX" dirty="0" smtClean="0"/>
              <a:t> </a:t>
            </a:r>
            <a:r>
              <a:rPr lang="es-MX" dirty="0" smtClean="0"/>
              <a:t>La </a:t>
            </a:r>
            <a:r>
              <a:rPr lang="es-MX" dirty="0" smtClean="0"/>
              <a:t>escala de LANSS se basa en un análisis de la descripción y examen sensorial de la disfunción sensorial y proporciona información inmediata en el entorno clínico.</a:t>
            </a:r>
          </a:p>
          <a:p>
            <a:r>
              <a:rPr lang="es-MX" dirty="0" smtClean="0"/>
              <a:t>Los pacientes reciben cinco descripciones de diferentes tipos de dolor y se les pregunta si dicha descripción se ajusta al dolor que han experimentado en la última semana. La sensibilidad cutánea es evaluada comparando el parea dolorosa con un área contralateral o adyacente no dolorosa en cuanto a la presencia de alodinia y un umbral de pinchazo alterado.</a:t>
            </a:r>
          </a:p>
          <a:p>
            <a:r>
              <a:rPr lang="es-MX" dirty="0" smtClean="0"/>
              <a:t>Se puede alcanzar un puntaje máximo total de 24. Si el puntaje del paciente es menor de 12, es improbable que mecanismos neuropáticos contribuyan a su dolor; si el puntaje del paciente es 12 o más, es probable que mecanismos neuropáticos estén contribuyendo a su dolor.</a:t>
            </a:r>
          </a:p>
          <a:p>
            <a:r>
              <a:rPr lang="es-MX" dirty="0" smtClean="0"/>
              <a:t>La escala puede distinguir a pacientes con dolor neuropático de los pacientes con dolor nociceptivo, y puede ayudar a personalizar el tratamiento de acuerdo con los mecanismos de dolor específicos. La escala ha sido validada y puede ser útil como una herramienta para diagnóstico en la práctica clínica y en estudios clínicos.</a:t>
            </a:r>
          </a:p>
          <a:p>
            <a:pPr>
              <a:spcAft>
                <a:spcPts val="600"/>
              </a:spcAft>
            </a:pPr>
            <a:endParaRPr lang="es-MX" dirty="0" smtClean="0"/>
          </a:p>
          <a:p>
            <a:pPr>
              <a:spcAft>
                <a:spcPts val="600"/>
              </a:spcAft>
            </a:pPr>
            <a:r>
              <a:rPr lang="es-MX" b="1" dirty="0" smtClean="0"/>
              <a:t>Referencia</a:t>
            </a:r>
          </a:p>
          <a:p>
            <a:r>
              <a:rPr lang="es-MX" dirty="0" smtClean="0"/>
              <a:t>Bennett M. The LANSS Pain Scale: the Leeds assessment of neuropathic symptoms and signs. </a:t>
            </a:r>
            <a:r>
              <a:rPr lang="es-MX" i="1" dirty="0" smtClean="0"/>
              <a:t>Pain</a:t>
            </a:r>
            <a:r>
              <a:rPr lang="es-MX" dirty="0" smtClean="0"/>
              <a:t> 2001; 92(1-2):147-57.</a:t>
            </a:r>
            <a:endParaRPr lang="es-MX" dirty="0"/>
          </a:p>
        </p:txBody>
      </p:sp>
      <p:sp>
        <p:nvSpPr>
          <p:cNvPr id="5" name="Slide Image Placeholder 4"/>
          <p:cNvSpPr>
            <a:spLocks noGrp="1" noRot="1" noChangeAspect="1"/>
          </p:cNvSpPr>
          <p:nvPr>
            <p:ph type="sldImg"/>
          </p:nvPr>
        </p:nvSpPr>
        <p:spPr/>
      </p:sp>
      <p:sp>
        <p:nvSpPr>
          <p:cNvPr id="6" name="Slide Number Placeholder 3"/>
          <p:cNvSpPr>
            <a:spLocks noGrp="1"/>
          </p:cNvSpPr>
          <p:nvPr>
            <p:ph type="sldNum" sz="quarter" idx="5"/>
          </p:nvPr>
        </p:nvSpPr>
        <p:spPr>
          <a:xfrm>
            <a:off x="3970938" y="8902344"/>
            <a:ext cx="3037840" cy="468630"/>
          </a:xfrm>
        </p:spPr>
        <p:txBody>
          <a:bodyPr/>
          <a:lstStyle/>
          <a:p>
            <a:fld id="{C869435C-097B-40B4-A7F6-991F06607D84}" type="slidenum">
              <a:rPr lang="en-CA" smtClean="0">
                <a:solidFill>
                  <a:prstClr val="black"/>
                </a:solidFill>
              </a:rPr>
              <a:pPr/>
              <a:t>30</a:t>
            </a:fld>
            <a:endParaRPr lang="en-CA"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4" name="Rectangle 3"/>
          <p:cNvSpPr>
            <a:spLocks noGrp="1" noChangeArrowheads="1"/>
          </p:cNvSpPr>
          <p:nvPr>
            <p:ph type="body" idx="1"/>
          </p:nvPr>
        </p:nvSpPr>
        <p:spPr>
          <a:xfrm>
            <a:off x="701040" y="4451985"/>
            <a:ext cx="5608320" cy="5648771"/>
          </a:xfrm>
        </p:spPr>
        <p:txBody>
          <a:bodyPr/>
          <a:lstStyle/>
          <a:p>
            <a:pPr>
              <a:spcAft>
                <a:spcPts val="600"/>
              </a:spcAft>
            </a:pPr>
            <a:r>
              <a:rPr lang="es-MX" b="1" dirty="0" smtClean="0"/>
              <a:t>Notas del Conferencista</a:t>
            </a:r>
          </a:p>
          <a:p>
            <a:r>
              <a:rPr lang="es-MX" dirty="0" smtClean="0"/>
              <a:t>Esta </a:t>
            </a:r>
            <a:r>
              <a:rPr lang="es-MX" dirty="0" smtClean="0"/>
              <a:t>slide muestra el cuestionario de diagnóstico DN4, que fue desarrollado por el Grupo Francés de Dolor neuropático para diferenciar el dolor neuropático del dolor no-neuropático. </a:t>
            </a:r>
          </a:p>
          <a:p>
            <a:r>
              <a:rPr lang="es-MX" dirty="0" smtClean="0"/>
              <a:t>La escala DN4 se basa en un análisis de descripción sensorial y examen de la disfunción sensorial y brinda información inmediata en el entorno clínico.</a:t>
            </a:r>
          </a:p>
          <a:p>
            <a:r>
              <a:rPr lang="es-MX" dirty="0" smtClean="0"/>
              <a:t>Los pacientes reciben 7 descriptores de diferentes tipos de síntomas de dolor o relacionados con el dolor y se les pregunta si su dolor está asociado con la característica o síntoma descrito (sí/no). La presencia de hipoestesia al tacto, hipoestesia al pinchazo y dolor al roce es registrada (sí/no).</a:t>
            </a:r>
          </a:p>
          <a:p>
            <a:r>
              <a:rPr lang="es-MX" dirty="0" smtClean="0"/>
              <a:t>La escala h sido validado y puede ser útil como una herramienta de diagnóstico en la practica clínica y en estudios </a:t>
            </a:r>
            <a:r>
              <a:rPr lang="es-MX" dirty="0" smtClean="0"/>
              <a:t>clínicos</a:t>
            </a:r>
            <a:r>
              <a:rPr lang="es-MX" dirty="0" smtClean="0"/>
              <a:t>.</a:t>
            </a:r>
          </a:p>
          <a:p>
            <a:pPr>
              <a:spcAft>
                <a:spcPts val="600"/>
              </a:spcAft>
            </a:pPr>
            <a:endParaRPr lang="es-MX" dirty="0" smtClean="0"/>
          </a:p>
          <a:p>
            <a:pPr>
              <a:spcAft>
                <a:spcPts val="600"/>
              </a:spcAft>
            </a:pPr>
            <a:r>
              <a:rPr lang="es-MX" b="1" dirty="0" smtClean="0"/>
              <a:t>Referencia</a:t>
            </a:r>
          </a:p>
          <a:p>
            <a:r>
              <a:rPr lang="fr-FR" dirty="0" smtClean="0"/>
              <a:t>Bouhassira D </a:t>
            </a:r>
            <a:r>
              <a:rPr lang="fr-FR" i="1" dirty="0" smtClean="0"/>
              <a:t>et al. </a:t>
            </a:r>
            <a:r>
              <a:rPr lang="en-CA" dirty="0" smtClean="0"/>
              <a:t>Comparison of pain syndromes associated with nervous or somatic lesions and development of a new neuropathic pain diagnostic questionnaire (DN4). </a:t>
            </a:r>
            <a:r>
              <a:rPr lang="fr-FR" i="1" dirty="0" smtClean="0"/>
              <a:t>Pain</a:t>
            </a:r>
            <a:r>
              <a:rPr lang="fr-FR" dirty="0" smtClean="0"/>
              <a:t> 2005; 114(1-2):29-36.</a:t>
            </a:r>
          </a:p>
          <a:p>
            <a:pPr>
              <a:spcAft>
                <a:spcPts val="600"/>
              </a:spcAft>
            </a:pPr>
            <a:endParaRPr lang="es-MX" dirty="0" smtClean="0"/>
          </a:p>
          <a:p>
            <a:pPr>
              <a:spcAft>
                <a:spcPts val="600"/>
              </a:spcAft>
            </a:pPr>
            <a:endParaRPr lang="es-MX" dirty="0" smtClean="0"/>
          </a:p>
        </p:txBody>
      </p:sp>
      <p:sp>
        <p:nvSpPr>
          <p:cNvPr id="5" name="Slide Image Placeholder 4"/>
          <p:cNvSpPr>
            <a:spLocks noGrp="1" noRot="1" noChangeAspect="1"/>
          </p:cNvSpPr>
          <p:nvPr>
            <p:ph type="sldImg"/>
          </p:nvPr>
        </p:nvSpPr>
        <p:spPr/>
      </p:sp>
      <p:sp>
        <p:nvSpPr>
          <p:cNvPr id="6" name="Slide Number Placeholder 3"/>
          <p:cNvSpPr>
            <a:spLocks noGrp="1"/>
          </p:cNvSpPr>
          <p:nvPr>
            <p:ph type="sldNum" sz="quarter" idx="5"/>
          </p:nvPr>
        </p:nvSpPr>
        <p:spPr>
          <a:xfrm>
            <a:off x="3970938" y="8902344"/>
            <a:ext cx="3037840" cy="468630"/>
          </a:xfrm>
        </p:spPr>
        <p:txBody>
          <a:bodyPr/>
          <a:lstStyle/>
          <a:p>
            <a:fld id="{C869435C-097B-40B4-A7F6-991F06607D84}" type="slidenum">
              <a:rPr lang="en-CA" smtClean="0">
                <a:solidFill>
                  <a:prstClr val="black"/>
                </a:solidFill>
              </a:rPr>
              <a:pPr/>
              <a:t>31</a:t>
            </a:fld>
            <a:endParaRPr lang="en-CA"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970160" y="8902464"/>
            <a:ext cx="3038604" cy="468630"/>
          </a:xfrm>
          <a:prstGeom prst="rect">
            <a:avLst/>
          </a:prstGeom>
          <a:noFill/>
          <a:ln w="9525">
            <a:noFill/>
            <a:miter lim="800000"/>
            <a:headEnd/>
            <a:tailEnd/>
          </a:ln>
        </p:spPr>
        <p:txBody>
          <a:bodyPr lIns="89775" tIns="44888" rIns="89775" bIns="44888" anchor="b"/>
          <a:lstStyle/>
          <a:p>
            <a:pPr algn="r" defTabSz="896066"/>
            <a:fld id="{94E89A5A-0155-47D6-9689-949F3E55279D}" type="slidenum">
              <a:rPr lang="en-GB" sz="1100">
                <a:solidFill>
                  <a:prstClr val="black"/>
                </a:solidFill>
                <a:ea typeface="Arial Unicode MS" pitchFamily="34" charset="-128"/>
                <a:cs typeface="Arial Unicode MS" pitchFamily="34" charset="-128"/>
              </a:rPr>
              <a:pPr algn="r" defTabSz="896066"/>
              <a:t>32</a:t>
            </a:fld>
            <a:endParaRPr lang="en-GB" sz="1100" dirty="0">
              <a:solidFill>
                <a:prstClr val="black"/>
              </a:solidFill>
              <a:ea typeface="Arial Unicode MS" pitchFamily="34" charset="-128"/>
              <a:cs typeface="Arial Unicode MS" pitchFamily="34" charset="-128"/>
            </a:endParaRPr>
          </a:p>
        </p:txBody>
      </p:sp>
      <p:sp>
        <p:nvSpPr>
          <p:cNvPr id="103428" name="Rectangle 3"/>
          <p:cNvSpPr>
            <a:spLocks noGrp="1" noChangeArrowheads="1"/>
          </p:cNvSpPr>
          <p:nvPr>
            <p:ph type="body" idx="1"/>
          </p:nvPr>
        </p:nvSpPr>
        <p:spPr>
          <a:xfrm>
            <a:off x="701040" y="4451986"/>
            <a:ext cx="5608320" cy="4919108"/>
          </a:xfrm>
        </p:spPr>
        <p:txBody>
          <a:bodyPr/>
          <a:lstStyle/>
          <a:p>
            <a:r>
              <a:rPr lang="es-MX" sz="1100" b="1" dirty="0" smtClean="0"/>
              <a:t>Notas del Conferencista</a:t>
            </a:r>
          </a:p>
          <a:p>
            <a:r>
              <a:rPr lang="es-MX" dirty="0" smtClean="0"/>
              <a:t>Confirmar </a:t>
            </a:r>
            <a:r>
              <a:rPr lang="es-MX" dirty="0" smtClean="0"/>
              <a:t>la presencia de dolor neuropático incluye:</a:t>
            </a:r>
          </a:p>
          <a:p>
            <a:pPr marL="180975" lvl="1" indent="-180975">
              <a:spcAft>
                <a:spcPts val="300"/>
              </a:spcAft>
              <a:buFont typeface="Arial" pitchFamily="34" charset="0"/>
              <a:buChar char="•"/>
            </a:pPr>
            <a:r>
              <a:rPr lang="es-MX" dirty="0" smtClean="0"/>
              <a:t>La identificación de un grupo de descriptores verbales comunes que dan lugar a la sospecha de dolor neuropático</a:t>
            </a:r>
            <a:r>
              <a:rPr lang="es-MX" baseline="30000" dirty="0" smtClean="0"/>
              <a:t>1,2</a:t>
            </a:r>
          </a:p>
          <a:p>
            <a:pPr marL="180975" lvl="1" indent="-180975">
              <a:spcAft>
                <a:spcPts val="300"/>
              </a:spcAft>
              <a:buFont typeface="Arial" pitchFamily="34" charset="0"/>
              <a:buChar char="•"/>
            </a:pPr>
            <a:r>
              <a:rPr lang="es-MX" dirty="0" smtClean="0"/>
              <a:t>Encontrar anormalidades sensoriales (ya sea un déficit, como hipoestesia, o un exceso de función como hiperalgesia) en el área dolorosa soportando el origen neuropático del dolor, particularmente si el dolor y la anormalidad sensorial se encuentran en territorio neuroanatómico</a:t>
            </a:r>
            <a:r>
              <a:rPr lang="es-MX" baseline="30000" dirty="0" smtClean="0"/>
              <a:t>1,2</a:t>
            </a:r>
          </a:p>
          <a:p>
            <a:pPr marL="180975" lvl="1" indent="-180975">
              <a:buFont typeface="Arial" pitchFamily="34" charset="0"/>
              <a:buChar char="•"/>
            </a:pPr>
            <a:r>
              <a:rPr lang="es-MX" dirty="0" smtClean="0"/>
              <a:t>Identificación de lesión/disfunción neurológica responsable</a:t>
            </a:r>
            <a:r>
              <a:rPr lang="es-MX" baseline="30000" dirty="0" smtClean="0"/>
              <a:t>2</a:t>
            </a:r>
          </a:p>
          <a:p>
            <a:pPr marL="0" lvl="1"/>
            <a:r>
              <a:rPr lang="es-MX" dirty="0" smtClean="0"/>
              <a:t>Si se diagnostica un síndrome de dolor neuropático, la causa subyacente debe ser tratada y se debe iniciar la terapia analgésica apropiada.</a:t>
            </a:r>
            <a:r>
              <a:rPr lang="es-MX" baseline="30000" dirty="0" smtClean="0"/>
              <a:t>1,2</a:t>
            </a:r>
          </a:p>
          <a:p>
            <a:pPr marL="0" lvl="1"/>
            <a:r>
              <a:rPr lang="es-MX" dirty="0" smtClean="0"/>
              <a:t>Ocasionalmente, las anormalidades sensoriales pueden no ser detectadas y/o  la lesión/disfunción del sistema nervioso puede no ser fácilmente identificada. Si aun se sospecha dolor neuropático se debe considerar referir al paciente con un especialista (y mientras tanto se debe iniciar el tratamiento apropiado para el dolor).</a:t>
            </a:r>
            <a:r>
              <a:rPr lang="es-MX" baseline="30000" dirty="0" smtClean="0"/>
              <a:t>2</a:t>
            </a:r>
          </a:p>
          <a:p>
            <a:endParaRPr lang="es-MX" sz="1100" dirty="0" smtClean="0"/>
          </a:p>
          <a:p>
            <a:r>
              <a:rPr lang="es-MX" sz="1100" b="1" dirty="0" smtClean="0"/>
              <a:t>Referencias</a:t>
            </a:r>
          </a:p>
          <a:p>
            <a:r>
              <a:rPr lang="pt-PT" sz="1100" dirty="0" smtClean="0"/>
              <a:t>Freynhagen R, Bennett MI. </a:t>
            </a:r>
            <a:r>
              <a:rPr lang="en-CA" sz="1100" dirty="0" smtClean="0"/>
              <a:t>Diagnosis and management of neuropathic pain. </a:t>
            </a:r>
            <a:r>
              <a:rPr lang="pt-PT" sz="1100" i="1" dirty="0" smtClean="0"/>
              <a:t>BMJ</a:t>
            </a:r>
            <a:r>
              <a:rPr lang="pt-PT" sz="1100" dirty="0" smtClean="0"/>
              <a:t> 2009; 339:b3002.</a:t>
            </a:r>
          </a:p>
          <a:p>
            <a:r>
              <a:rPr lang="pt-PT" sz="1100" dirty="0" smtClean="0"/>
              <a:t>Haanpää ML </a:t>
            </a:r>
            <a:r>
              <a:rPr lang="pt-PT" sz="1100" i="1" dirty="0" smtClean="0"/>
              <a:t>et al. </a:t>
            </a:r>
            <a:r>
              <a:rPr lang="en-CA" sz="1100" dirty="0" smtClean="0"/>
              <a:t>Assessment of neuropathic pain in primary care. </a:t>
            </a:r>
            <a:r>
              <a:rPr lang="pt-PT" sz="1100" i="1" dirty="0" smtClean="0"/>
              <a:t>Am J Med </a:t>
            </a:r>
            <a:r>
              <a:rPr lang="pt-PT" sz="1100" dirty="0" smtClean="0"/>
              <a:t>2009; </a:t>
            </a:r>
            <a:br>
              <a:rPr lang="pt-PT" sz="1100" dirty="0" smtClean="0"/>
            </a:br>
            <a:r>
              <a:rPr lang="pt-PT" sz="1100" dirty="0" smtClean="0"/>
              <a:t>122(10 Suppl):S13-21.</a:t>
            </a:r>
          </a:p>
          <a:p>
            <a:r>
              <a:rPr lang="en-US" sz="1100" dirty="0" smtClean="0"/>
              <a:t>Treede RD </a:t>
            </a:r>
            <a:r>
              <a:rPr lang="en-US" sz="1100" i="1" dirty="0" smtClean="0"/>
              <a:t>et al.</a:t>
            </a:r>
            <a:r>
              <a:rPr lang="en-CA" sz="1100" i="1" dirty="0" smtClean="0"/>
              <a:t> </a:t>
            </a:r>
            <a:r>
              <a:rPr lang="en-CA" sz="1100" dirty="0" smtClean="0"/>
              <a:t>Neuropathic pain: redefinition and a grading system for clinical and research purposes. </a:t>
            </a:r>
            <a:r>
              <a:rPr lang="en-US" sz="1100" i="1" dirty="0" smtClean="0"/>
              <a:t>Neurology</a:t>
            </a:r>
            <a:r>
              <a:rPr lang="en-US" sz="1100" dirty="0" smtClean="0"/>
              <a:t> 2008; 70(18):1630-5.</a:t>
            </a:r>
          </a:p>
          <a:p>
            <a:endParaRPr lang="es-MX" sz="1100" dirty="0" smtClean="0"/>
          </a:p>
          <a:p>
            <a:pPr marL="232075" indent="-232075">
              <a:buAutoNum type="arabicPeriod"/>
            </a:pPr>
            <a:endParaRPr lang="es-MX" sz="1100" dirty="0">
              <a:cs typeface="Arial" pitchFamily="34" charset="0"/>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b="0" dirty="0" smtClean="0"/>
              <a:t>Haz la pregunta que aparece en la slide a los participantes para promover la discusión</a:t>
            </a:r>
            <a:r>
              <a:rPr lang="es-MX" b="0" baseline="0" dirty="0" smtClean="0"/>
              <a:t>.</a:t>
            </a:r>
            <a:endParaRPr lang="es-MX" b="0" dirty="0" smtClean="0"/>
          </a:p>
          <a:p>
            <a:endParaRPr lang="es-MX"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33</a:t>
            </a:fld>
            <a:endParaRPr lang="en-CA" dirty="0"/>
          </a:p>
        </p:txBody>
      </p:sp>
    </p:spTree>
    <p:extLst>
      <p:ext uri="{BB962C8B-B14F-4D97-AF65-F5344CB8AC3E}">
        <p14:creationId xmlns:p14="http://schemas.microsoft.com/office/powerpoint/2010/main" xmlns="" val="3494531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Notes Placeholder 2"/>
          <p:cNvSpPr>
            <a:spLocks noGrp="1"/>
          </p:cNvSpPr>
          <p:nvPr>
            <p:ph type="body" idx="1"/>
          </p:nvPr>
        </p:nvSpPr>
        <p:spPr>
          <a:xfrm>
            <a:off x="701040" y="4451985"/>
            <a:ext cx="5608320" cy="5662613"/>
          </a:xfrm>
        </p:spPr>
        <p:txBody>
          <a:bodyPr/>
          <a:lstStyle/>
          <a:p>
            <a:r>
              <a:rPr lang="es-MX" b="1" dirty="0" smtClean="0"/>
              <a:t>Notas del Conferencista</a:t>
            </a:r>
            <a:endParaRPr lang="es-MX" b="1" dirty="0" smtClean="0"/>
          </a:p>
          <a:p>
            <a:r>
              <a:rPr lang="es-MX" dirty="0" smtClean="0"/>
              <a:t>Como indica esta slide</a:t>
            </a:r>
            <a:r>
              <a:rPr lang="es-MX" dirty="0" smtClean="0"/>
              <a:t>, </a:t>
            </a:r>
            <a:r>
              <a:rPr lang="es-MX" dirty="0" smtClean="0"/>
              <a:t>los pacientes con Dolor Neuropático reportan déficits importantes en numerosas medidas de salud y calidad de vida, incluyendo el sueño, estado de ánimo, ansiedad y discapacidad física.</a:t>
            </a:r>
            <a:endParaRPr lang="es-MX" dirty="0" smtClean="0"/>
          </a:p>
          <a:p>
            <a:endParaRPr lang="es-MX" dirty="0" smtClean="0"/>
          </a:p>
          <a:p>
            <a:r>
              <a:rPr lang="es-MX" b="1" dirty="0" smtClean="0"/>
              <a:t>Referencias</a:t>
            </a:r>
            <a:endParaRPr lang="es-MX" b="1" dirty="0" smtClean="0"/>
          </a:p>
          <a:p>
            <a:r>
              <a:rPr lang="en-US" dirty="0" smtClean="0"/>
              <a:t>Cruz-Almeida Y </a:t>
            </a:r>
            <a:r>
              <a:rPr lang="en-US" i="1" dirty="0" smtClean="0"/>
              <a:t>et al. </a:t>
            </a:r>
            <a:r>
              <a:rPr lang="en-CA" dirty="0" smtClean="0"/>
              <a:t>Chronicity of pain associated with spinal cord injury: </a:t>
            </a:r>
            <a:br>
              <a:rPr lang="en-CA" dirty="0" smtClean="0"/>
            </a:br>
            <a:r>
              <a:rPr lang="en-CA" dirty="0" smtClean="0"/>
              <a:t>a longitudinal analysis.</a:t>
            </a:r>
            <a:r>
              <a:rPr lang="en-US" dirty="0" smtClean="0"/>
              <a:t> </a:t>
            </a:r>
            <a:r>
              <a:rPr lang="en-US" i="1" dirty="0" smtClean="0"/>
              <a:t>J Rehab Res Dev </a:t>
            </a:r>
            <a:r>
              <a:rPr lang="en-US" dirty="0" smtClean="0"/>
              <a:t>2005; 42(5):585-94.</a:t>
            </a:r>
          </a:p>
          <a:p>
            <a:pPr defTabSz="936163">
              <a:spcAft>
                <a:spcPts val="614"/>
              </a:spcAft>
              <a:defRPr/>
            </a:pPr>
            <a:r>
              <a:rPr lang="fr-FR" dirty="0" smtClean="0"/>
              <a:t>Gilron I </a:t>
            </a:r>
            <a:r>
              <a:rPr lang="fr-FR" i="1" dirty="0" smtClean="0"/>
              <a:t>et al. </a:t>
            </a:r>
            <a:r>
              <a:rPr lang="fr-FR" dirty="0" smtClean="0"/>
              <a:t>Ne</a:t>
            </a:r>
            <a:r>
              <a:rPr lang="en-CA" dirty="0" smtClean="0"/>
              <a:t>uropathic pain: a practical guide for the clinician. </a:t>
            </a:r>
            <a:r>
              <a:rPr lang="fr-FR" i="1" dirty="0" smtClean="0"/>
              <a:t>CMAJ</a:t>
            </a:r>
            <a:r>
              <a:rPr lang="fr-FR" dirty="0" smtClean="0"/>
              <a:t> 2006; 175(3):265-75.</a:t>
            </a:r>
          </a:p>
          <a:p>
            <a:r>
              <a:rPr lang="en-US" dirty="0" smtClean="0"/>
              <a:t>Jensen MP </a:t>
            </a:r>
            <a:r>
              <a:rPr lang="en-US" i="1" dirty="0" smtClean="0"/>
              <a:t>et al. </a:t>
            </a:r>
            <a:r>
              <a:rPr lang="en-CA" dirty="0" smtClean="0"/>
              <a:t>The impact of neuropathic pain on health-related quality of life: review and implications. </a:t>
            </a:r>
            <a:r>
              <a:rPr lang="en-US" i="1" dirty="0" smtClean="0"/>
              <a:t>Neurology</a:t>
            </a:r>
            <a:r>
              <a:rPr lang="en-US" dirty="0" smtClean="0"/>
              <a:t> 2007; 68(15):1178-82. </a:t>
            </a:r>
          </a:p>
          <a:p>
            <a:r>
              <a:rPr lang="en-US" dirty="0" smtClean="0"/>
              <a:t>Khenioui H </a:t>
            </a:r>
            <a:r>
              <a:rPr lang="en-US" i="1" dirty="0" smtClean="0"/>
              <a:t>et al. </a:t>
            </a:r>
            <a:r>
              <a:rPr lang="fr-FR" dirty="0" smtClean="0"/>
              <a:t>Évaluation fonctionnelle de la douleur chronique chez le patient blessé médullaire</a:t>
            </a:r>
            <a:r>
              <a:rPr lang="en-CA" i="1" dirty="0" smtClean="0"/>
              <a:t>. </a:t>
            </a:r>
            <a:r>
              <a:rPr lang="en-US" i="1" dirty="0" smtClean="0"/>
              <a:t>Ann Readapt Med Phys </a:t>
            </a:r>
            <a:r>
              <a:rPr lang="en-US" dirty="0" smtClean="0"/>
              <a:t>2006; 49(3):125-37.</a:t>
            </a:r>
          </a:p>
          <a:p>
            <a:r>
              <a:rPr lang="en-GB" dirty="0" smtClean="0"/>
              <a:t>Meyer-Rosberg K </a:t>
            </a:r>
            <a:r>
              <a:rPr lang="en-GB" i="1" dirty="0" smtClean="0"/>
              <a:t>et al. </a:t>
            </a:r>
            <a:r>
              <a:rPr lang="en-GB" dirty="0" smtClean="0"/>
              <a:t>Peripheral neuropathic pain – a multidimensional burden for patients. </a:t>
            </a:r>
            <a:r>
              <a:rPr lang="en-GB" i="1" dirty="0" smtClean="0"/>
              <a:t>Eur J Pain</a:t>
            </a:r>
            <a:r>
              <a:rPr lang="en-GB" dirty="0" smtClean="0"/>
              <a:t> 2001; 5(4):379-89.</a:t>
            </a:r>
            <a:endParaRPr lang="es-MX" dirty="0" smtClean="0"/>
          </a:p>
        </p:txBody>
      </p:sp>
      <p:sp>
        <p:nvSpPr>
          <p:cNvPr id="4" name="Slide Image Placeholder 3"/>
          <p:cNvSpPr>
            <a:spLocks noGrp="1" noRot="1" noChangeAspect="1"/>
          </p:cNvSpPr>
          <p:nvPr>
            <p:ph type="sldImg"/>
          </p:nvPr>
        </p:nvSpPr>
        <p:spPr/>
      </p:sp>
      <p:sp>
        <p:nvSpPr>
          <p:cNvPr id="5" name="Slide Number Placeholder 3"/>
          <p:cNvSpPr>
            <a:spLocks noGrp="1"/>
          </p:cNvSpPr>
          <p:nvPr>
            <p:ph type="sldNum" sz="quarter" idx="5"/>
          </p:nvPr>
        </p:nvSpPr>
        <p:spPr>
          <a:xfrm>
            <a:off x="3970938" y="8902343"/>
            <a:ext cx="3037840" cy="468630"/>
          </a:xfrm>
        </p:spPr>
        <p:txBody>
          <a:bodyPr/>
          <a:lstStyle/>
          <a:p>
            <a:fld id="{C3688213-33A5-40D6-90A0-AF4F9B3FAB42}" type="slidenum">
              <a:rPr lang="en-CA" smtClean="0"/>
              <a:pPr/>
              <a:t>34</a:t>
            </a:fld>
            <a:endParaRPr lang="en-CA"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0" name="Rectangle 3"/>
          <p:cNvSpPr>
            <a:spLocks noGrp="1" noChangeArrowheads="1"/>
          </p:cNvSpPr>
          <p:nvPr>
            <p:ph type="body" idx="1"/>
          </p:nvPr>
        </p:nvSpPr>
        <p:spPr>
          <a:xfrm>
            <a:off x="163773" y="4471317"/>
            <a:ext cx="6846627" cy="5581111"/>
          </a:xfrm>
        </p:spPr>
        <p:txBody>
          <a:bodyPr/>
          <a:lstStyle/>
          <a:p>
            <a:pPr>
              <a:spcAft>
                <a:spcPts val="600"/>
              </a:spcAft>
            </a:pPr>
            <a:r>
              <a:rPr lang="es-MX" sz="1050" b="1" dirty="0" smtClean="0"/>
              <a:t>Notas del Conferencista</a:t>
            </a:r>
          </a:p>
          <a:p>
            <a:r>
              <a:rPr lang="es-MX" sz="1050" dirty="0" smtClean="0"/>
              <a:t>Esta </a:t>
            </a:r>
            <a:r>
              <a:rPr lang="es-MX" sz="1050" dirty="0" smtClean="0"/>
              <a:t>slide muestra datos de un estudio transversal en el Reino Unido con pacientes de atención primaria con dolor  crónico predominantemente neuropático (n = 241), dolor crónico no-neuropático  (n = 1179) y sin Dolor Crónico (n = 1537).  El dolor crónico predominantemente neuropático fue identificado usando el cuestionario auto-completado de Evaluación de Síntomas y Signos Neuropáticos de Leeds (S-LANSS), que es un cuestionario de siete elementos que produce un puntaje máximo de 24, donde los puntajes de 12 o más tienen un valor predictivo positivo para dolor neuropático  (seleccionado como el corte para este estudio). La severidad actual del Dolor Crónico fue evaluada en una escala numérica de calificación de 0 = sin dolor a 10 = Dolor tan severo como podría ser. La cualidad y severidad del dolor y su interferencia con la función diaria fueron evaluadas usando la escala de dolor neuropático (NPS, por sus siglas en inglés) y el Breve Inventario del Dolor (BPI), respectivamente. El cuestionario S-LANSS, la escala numérica de calificación de severidad del dolor, NPS y BPI sólo fueron completados por los sujetos que respondieron positivamente a dos preguntas de identificación de casos de dolor crónico. La Forma Breve (36) del cuestionario de la Encuesta de Salud (SF-36) se usó para evaluar las calificaciones de los pacientes de su propio estado de salud.</a:t>
            </a:r>
          </a:p>
          <a:p>
            <a:r>
              <a:rPr lang="es-MX" sz="1050" dirty="0" smtClean="0"/>
              <a:t>Los resultados de BPI que aparecen aquí demuestran que los pacientes con dolor neuropático tienen dolor más severo  y mayor discapacidad en todas las funciones y actividades cotidianas evaluadas por la escala que los sujetos sin dolor neuropático.</a:t>
            </a:r>
          </a:p>
          <a:p>
            <a:r>
              <a:rPr lang="es-MX" sz="1050" dirty="0" smtClean="0"/>
              <a:t>El dolor neuropático crónico estuvo asociado con interferencia estadísticamente considerablemente mayor (</a:t>
            </a:r>
            <a:r>
              <a:rPr lang="es-MX" sz="1050" i="1" dirty="0" smtClean="0"/>
              <a:t>p </a:t>
            </a:r>
            <a:r>
              <a:rPr lang="es-MX" sz="1050" dirty="0" smtClean="0"/>
              <a:t>≤0.001) en el sueño, la actividad general, el trabajo normal, el estado de ánimo, la habilidad para caminar, las relaciones y el disfrute de la </a:t>
            </a:r>
            <a:r>
              <a:rPr lang="es-MX" sz="1050" dirty="0" smtClean="0"/>
              <a:t>vida</a:t>
            </a:r>
            <a:r>
              <a:rPr lang="es-MX" sz="1050" dirty="0" smtClean="0"/>
              <a:t>.</a:t>
            </a:r>
          </a:p>
          <a:p>
            <a:pPr>
              <a:spcAft>
                <a:spcPts val="600"/>
              </a:spcAft>
            </a:pPr>
            <a:endParaRPr lang="es-MX" sz="1050" dirty="0" smtClean="0"/>
          </a:p>
          <a:p>
            <a:pPr>
              <a:spcAft>
                <a:spcPts val="600"/>
              </a:spcAft>
            </a:pPr>
            <a:r>
              <a:rPr lang="es-MX" sz="1050" b="1" dirty="0" smtClean="0"/>
              <a:t>Referencia</a:t>
            </a:r>
          </a:p>
          <a:p>
            <a:r>
              <a:rPr lang="en-CA" sz="1050" dirty="0" smtClean="0"/>
              <a:t>Smith BH </a:t>
            </a:r>
            <a:r>
              <a:rPr lang="en-CA" sz="1050" i="1" dirty="0" smtClean="0"/>
              <a:t>et al. </a:t>
            </a:r>
            <a:r>
              <a:rPr lang="en-CA" sz="1050" dirty="0" smtClean="0"/>
              <a:t>Health and quality of life associated with chronic pain of predominantly neuropathic origin in the community. </a:t>
            </a:r>
            <a:r>
              <a:rPr lang="en-CA" sz="1050" i="1" dirty="0" smtClean="0"/>
              <a:t>Clin J Pain </a:t>
            </a:r>
            <a:r>
              <a:rPr lang="en-CA" sz="1050" dirty="0" smtClean="0"/>
              <a:t>2007; 23(2):143-9.</a:t>
            </a:r>
            <a:endParaRPr lang="en-CA" sz="1050" dirty="0"/>
          </a:p>
        </p:txBody>
      </p:sp>
      <p:sp>
        <p:nvSpPr>
          <p:cNvPr id="5" name="Slide Image Placeholder 4"/>
          <p:cNvSpPr>
            <a:spLocks noGrp="1" noRot="1" noChangeAspect="1"/>
          </p:cNvSpPr>
          <p:nvPr>
            <p:ph type="sldImg"/>
          </p:nvPr>
        </p:nvSpPr>
        <p:spPr/>
      </p:sp>
      <p:sp>
        <p:nvSpPr>
          <p:cNvPr id="6" name="Slide Number Placeholder 3"/>
          <p:cNvSpPr>
            <a:spLocks noGrp="1"/>
          </p:cNvSpPr>
          <p:nvPr>
            <p:ph type="sldNum" sz="quarter" idx="5"/>
          </p:nvPr>
        </p:nvSpPr>
        <p:spPr>
          <a:xfrm>
            <a:off x="3970938" y="8902344"/>
            <a:ext cx="3037840" cy="468630"/>
          </a:xfrm>
        </p:spPr>
        <p:txBody>
          <a:bodyPr/>
          <a:lstStyle/>
          <a:p>
            <a:fld id="{C869435C-097B-40B4-A7F6-991F06607D84}" type="slidenum">
              <a:rPr lang="en-CA" smtClean="0">
                <a:solidFill>
                  <a:prstClr val="black"/>
                </a:solidFill>
              </a:rPr>
              <a:pPr/>
              <a:t>35</a:t>
            </a:fld>
            <a:endParaRPr lang="en-CA"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7" name="Rectangle 2"/>
          <p:cNvSpPr>
            <a:spLocks noGrp="1" noRot="1" noChangeAspect="1" noChangeArrowheads="1" noTextEdit="1"/>
          </p:cNvSpPr>
          <p:nvPr>
            <p:ph type="sldImg"/>
          </p:nvPr>
        </p:nvSpPr>
        <p:spPr>
          <a:ln/>
        </p:spPr>
      </p:sp>
      <p:sp>
        <p:nvSpPr>
          <p:cNvPr id="202758" name="Rectangle 3"/>
          <p:cNvSpPr>
            <a:spLocks noGrp="1" noChangeArrowheads="1"/>
          </p:cNvSpPr>
          <p:nvPr>
            <p:ph type="body" idx="1"/>
          </p:nvPr>
        </p:nvSpPr>
        <p:spPr>
          <a:xfrm>
            <a:off x="773694" y="4250885"/>
            <a:ext cx="5618799" cy="5682139"/>
          </a:xfrm>
          <a:noFill/>
          <a:extLst>
            <a:ext uri="{909E8E84-426E-40DD-AFC4-6F175D3DCCD1}">
              <a14:hiddenFill xmlns:a14="http://schemas.microsoft.com/office/drawing/2010/main" xmlns="">
                <a:solidFill>
                  <a:srgbClr val="FFFFFF"/>
                </a:solidFill>
              </a14:hiddenFill>
            </a:ext>
          </a:extLst>
        </p:spPr>
        <p:txBody>
          <a:bodyPr/>
          <a:lstStyle/>
          <a:p>
            <a:pPr eaLnBrk="1" hangingPunct="1"/>
            <a:r>
              <a:rPr lang="es-MX" sz="1100" b="1" dirty="0" smtClean="0"/>
              <a:t>Notas del Conferencista</a:t>
            </a:r>
          </a:p>
          <a:p>
            <a:pPr eaLnBrk="1" hangingPunct="1"/>
            <a:r>
              <a:rPr lang="es-MX" sz="1100" dirty="0" smtClean="0"/>
              <a:t>Este estudio fue realizado para evaluar la calidad de vida relacionada con la salud y la carga de la enfermedad debido a dolor y su tratamiento </a:t>
            </a:r>
            <a:r>
              <a:rPr lang="es-MX" sz="1100" dirty="0" smtClean="0"/>
              <a:t>e</a:t>
            </a:r>
            <a:r>
              <a:rPr lang="es-MX" sz="1100" dirty="0" smtClean="0"/>
              <a:t>n 126 pacientes con Dolor Neuropático debido a lesión en un nervio periférico o en la raíz nerviosa. Los pacientes fueron enrolados de dos clínicas de dolor multidisciplinarias en Suecia. Se pidió a los pacientes que calificaran la magnitud en la que se sentían afectados por 25 síntomas relacionados con dolor y/o efectos secundarios del tratamiento con drogas para </a:t>
            </a:r>
            <a:r>
              <a:rPr lang="es-MX" sz="1100" dirty="0" smtClean="0"/>
              <a:t>dolor durante la última semana</a:t>
            </a:r>
            <a:r>
              <a:rPr lang="es-MX" sz="1100" dirty="0" smtClean="0"/>
              <a:t> (calificados como  1 = ninguna molestia a 7 = molestia muy severa). Esta slide muestra los porcentajes de pacientes que calificaron su molestia como 4 (moderada) a 7 (</a:t>
            </a:r>
            <a:r>
              <a:rPr lang="es-MX" sz="1100" dirty="0" smtClean="0"/>
              <a:t>muy severa</a:t>
            </a:r>
            <a:r>
              <a:rPr lang="es-MX" sz="1100" dirty="0" smtClean="0"/>
              <a:t>). Los datos sobre 7 de los 10 síntomas de comorbilidad reportados más frecuentemente aparecen en la slide. </a:t>
            </a:r>
          </a:p>
          <a:p>
            <a:pPr eaLnBrk="1" hangingPunct="1"/>
            <a:r>
              <a:rPr lang="es-MX" sz="1100" dirty="0" smtClean="0"/>
              <a:t>En general, 88% de los pacientes reportaron algún grado de molestia asociado con dolor o su tratamiento. Dificultad para dormir fue el síntoma más molesto y fue moderado a muy severo en 60% de los pacientes. Falta de energía, somnolencia y dificultad para concentrarse, también fueron molestos para muchas personas. Niveles moderados a muy severos de depresión fueron reportados por  35% (uno de cada 3 pacientes), y ansiedad por 27% (uno de cada 4 pacientes). Estos datos indican que los trastornos del sueño, la ansiedad y depresión y los síntomas relacionados son prevalentes entre los pacientes con dolor neuropático periférico. </a:t>
            </a:r>
          </a:p>
          <a:p>
            <a:pPr eaLnBrk="1" hangingPunct="1"/>
            <a:r>
              <a:rPr lang="es-MX" sz="1100" dirty="0" smtClean="0"/>
              <a:t>En términos de otras comorbilidades, es importante observar que la neuropatía diabética periférica está frecuentemente asociada con neuropatía diabética autonómica con sus problemáticos síntomas “vegetativos” asociados y mayor riesgo de mortalidad.</a:t>
            </a:r>
          </a:p>
          <a:p>
            <a:pPr eaLnBrk="1" hangingPunct="1"/>
            <a:endParaRPr lang="es-MX" sz="1100" b="1" dirty="0" smtClean="0"/>
          </a:p>
          <a:p>
            <a:pPr eaLnBrk="1" hangingPunct="1"/>
            <a:r>
              <a:rPr lang="es-MX" sz="1100" b="1" dirty="0" smtClean="0"/>
              <a:t>Referencias</a:t>
            </a:r>
          </a:p>
          <a:p>
            <a:r>
              <a:rPr lang="en-GB" sz="1100" dirty="0" smtClean="0"/>
              <a:t>Meyer-Rosberg K </a:t>
            </a:r>
            <a:r>
              <a:rPr lang="en-GB" sz="1100" i="1" dirty="0" smtClean="0"/>
              <a:t>et al. </a:t>
            </a:r>
            <a:r>
              <a:rPr lang="en-GB" sz="1100" dirty="0" smtClean="0"/>
              <a:t>Peripheral neuropathic pain – a multidimensional burden for patients. </a:t>
            </a:r>
            <a:br>
              <a:rPr lang="en-GB" sz="1100" dirty="0" smtClean="0"/>
            </a:br>
            <a:r>
              <a:rPr lang="en-GB" sz="1100" i="1" dirty="0" smtClean="0"/>
              <a:t>Eur J Pain</a:t>
            </a:r>
            <a:r>
              <a:rPr lang="en-GB" sz="1100" dirty="0" smtClean="0"/>
              <a:t> 2001; 5(4):379-89.</a:t>
            </a:r>
          </a:p>
          <a:p>
            <a:r>
              <a:rPr lang="en-CA" sz="1100" dirty="0" smtClean="0"/>
              <a:t>Vinik AI </a:t>
            </a:r>
            <a:r>
              <a:rPr lang="en-CA" sz="1100" i="1" dirty="0" smtClean="0"/>
              <a:t>et al. </a:t>
            </a:r>
            <a:r>
              <a:rPr lang="en-US" sz="1100" dirty="0" smtClean="0"/>
              <a:t>Diabetic autonomic neuropathy. </a:t>
            </a:r>
            <a:r>
              <a:rPr lang="en-CA" sz="1100" i="1" dirty="0" smtClean="0"/>
              <a:t>Diabetes Care</a:t>
            </a:r>
            <a:r>
              <a:rPr lang="en-CA" sz="1100" dirty="0" smtClean="0"/>
              <a:t> 2003; 26(5):1553-79. </a:t>
            </a:r>
            <a:endParaRPr lang="en-GB" sz="1100" dirty="0" smtClean="0"/>
          </a:p>
          <a:p>
            <a:pPr eaLnBrk="1" hangingPunct="1"/>
            <a:endParaRPr lang="es-MX" sz="1100" dirty="0" smtClean="0"/>
          </a:p>
          <a:p>
            <a:pPr eaLnBrk="1" hangingPunct="1"/>
            <a:endParaRPr lang="es-MX" sz="1100" dirty="0" smtClean="0"/>
          </a:p>
          <a:p>
            <a:pPr eaLnBrk="1" hangingPunct="1"/>
            <a:endParaRPr lang="es-MX" sz="1100" dirty="0"/>
          </a:p>
        </p:txBody>
      </p:sp>
      <p:sp>
        <p:nvSpPr>
          <p:cNvPr id="5" name="Slide Number Placeholder 3"/>
          <p:cNvSpPr>
            <a:spLocks noGrp="1"/>
          </p:cNvSpPr>
          <p:nvPr>
            <p:ph type="sldNum" sz="quarter" idx="5"/>
          </p:nvPr>
        </p:nvSpPr>
        <p:spPr>
          <a:xfrm>
            <a:off x="3970938" y="8902343"/>
            <a:ext cx="3037840" cy="468630"/>
          </a:xfrm>
        </p:spPr>
        <p:txBody>
          <a:bodyPr/>
          <a:lstStyle/>
          <a:p>
            <a:fld id="{C3688213-33A5-40D6-90A0-AF4F9B3FAB42}" type="slidenum">
              <a:rPr lang="en-CA" smtClean="0"/>
              <a:pPr/>
              <a:t>36</a:t>
            </a:fld>
            <a:endParaRPr lang="en-CA"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4" name="Rectangle 3"/>
          <p:cNvSpPr>
            <a:spLocks noGrp="1" noChangeArrowheads="1"/>
          </p:cNvSpPr>
          <p:nvPr>
            <p:ph type="body" idx="1"/>
          </p:nvPr>
        </p:nvSpPr>
        <p:spPr>
          <a:xfrm>
            <a:off x="102358" y="4471511"/>
            <a:ext cx="6748818" cy="5613797"/>
          </a:xfrm>
        </p:spPr>
        <p:txBody>
          <a:bodyPr/>
          <a:lstStyle/>
          <a:p>
            <a:r>
              <a:rPr lang="es-MX" sz="1100" b="1" dirty="0" smtClean="0"/>
              <a:t>Notas del Conferencista</a:t>
            </a:r>
          </a:p>
          <a:p>
            <a:pPr>
              <a:spcAft>
                <a:spcPts val="300"/>
              </a:spcAft>
            </a:pPr>
            <a:r>
              <a:rPr lang="es-MX" sz="1100" dirty="0" smtClean="0"/>
              <a:t>Los </a:t>
            </a:r>
            <a:r>
              <a:rPr lang="es-MX" sz="1100" dirty="0" smtClean="0"/>
              <a:t>pacientes que padecen dolor neuropático crónico experimentan dificultades para iniciar y mantener el sueño y generalmente se encuentran deprimidos y ansiosos. La interrelación entre estos 3 factores, como muestra esta slide, es compleja pero debe ser considerada con cuidado para lograr un tratamiento satisfactorio del dolor neuropático.</a:t>
            </a:r>
          </a:p>
          <a:p>
            <a:r>
              <a:rPr lang="es-MX" sz="1100" dirty="0" smtClean="0"/>
              <a:t>Aunque la mayoría de los trastornos del dolor empiezan con una lesión o enfermedad, su curso y resultado son afectados por factores emocionales, conductuales y sociales. La reacción emocional de una persona y su capacidad para manejar el curso fluctuante de los trastornos de dolor crónico y sus complicaciones, como deterioro físico, discapacidad, y pérdida de funcionamiento de roles también afectarán el resultado. </a:t>
            </a:r>
          </a:p>
          <a:p>
            <a:endParaRPr lang="es-MX" sz="1100" dirty="0" smtClean="0"/>
          </a:p>
          <a:p>
            <a:r>
              <a:rPr lang="es-MX" sz="1100" dirty="0" smtClean="0"/>
              <a:t>El dolor crónico interfiere considerablemente con el sueño, y la mayoría de los estudios muestran una correlación positiva entre la intensidad del dolor y el grado de trastorno del sueño. Muchos pacientes con dolor crónico también tienen signos y síntomas de depresión y ansiedad; la privación del sueño puede generar ansiedad y la depresión puede ser la causa y el resultado de la privación del sueño. Debido a que la falta de sueño y el estado de ánimo pobre pueden contribuir a la intensidad del dolor, esto puede dar lugar a un círculo vicioso de mayor dolor, fatiga y ansiedad/depresión. La interrelación entre estos 3 factores, como muestra esta slide, es compleja, pero debe ser considerada cuidadosamente si esperamos un tratamiento satisfactorio para el dolor crónico.</a:t>
            </a:r>
          </a:p>
          <a:p>
            <a:r>
              <a:rPr lang="es-MX" sz="1100" dirty="0" smtClean="0"/>
              <a:t>El dolor crónico, los trastornos del sueño, y la depresión/ansiedad deben ser resueltos para restaurar la funcionalidad óptima de los pacientes. Los médicos debe evaluar todos los aspectos del dolor, el sueño y el estado de ánimo en los pacientes con dolor crónico. El manejo y tratamiento debe resolver el dolor y las comorbilidades, mejorar el funcionamiento cotidiano y mejorar la calidad de </a:t>
            </a:r>
            <a:r>
              <a:rPr lang="es-MX" sz="1100" dirty="0" smtClean="0"/>
              <a:t>vida</a:t>
            </a:r>
            <a:r>
              <a:rPr lang="es-MX" sz="1100" dirty="0" smtClean="0"/>
              <a:t>.</a:t>
            </a:r>
          </a:p>
          <a:p>
            <a:endParaRPr lang="es-MX" sz="1100" dirty="0" smtClean="0"/>
          </a:p>
          <a:p>
            <a:r>
              <a:rPr lang="es-MX" sz="1100" b="1" dirty="0" smtClean="0"/>
              <a:t>Referencia</a:t>
            </a:r>
          </a:p>
          <a:p>
            <a:r>
              <a:rPr lang="en-CA" sz="1100" dirty="0" smtClean="0"/>
              <a:t>Nicholson B, Verma S. Comorbidities in chronic neuropathic pain. </a:t>
            </a:r>
            <a:r>
              <a:rPr lang="en-CA" sz="1100" i="1" dirty="0" smtClean="0"/>
              <a:t>Pain Med </a:t>
            </a:r>
            <a:r>
              <a:rPr lang="en-CA" sz="1100" dirty="0" smtClean="0"/>
              <a:t>2004; </a:t>
            </a:r>
            <a:br>
              <a:rPr lang="en-CA" sz="1100" dirty="0" smtClean="0"/>
            </a:br>
            <a:r>
              <a:rPr lang="en-CA" sz="1100" dirty="0" smtClean="0"/>
              <a:t>5(Suppl 1):S9-27.</a:t>
            </a:r>
            <a:endParaRPr lang="en-CA" sz="1100" dirty="0"/>
          </a:p>
        </p:txBody>
      </p:sp>
      <p:sp>
        <p:nvSpPr>
          <p:cNvPr id="5" name="Slide Image Placeholder 4"/>
          <p:cNvSpPr>
            <a:spLocks noGrp="1" noRot="1" noChangeAspect="1"/>
          </p:cNvSpPr>
          <p:nvPr>
            <p:ph type="sldImg"/>
          </p:nvPr>
        </p:nvSpPr>
        <p:spPr/>
      </p:sp>
      <p:sp>
        <p:nvSpPr>
          <p:cNvPr id="6" name="Slide Number Placeholder 3"/>
          <p:cNvSpPr>
            <a:spLocks noGrp="1"/>
          </p:cNvSpPr>
          <p:nvPr>
            <p:ph type="sldNum" sz="quarter" idx="5"/>
          </p:nvPr>
        </p:nvSpPr>
        <p:spPr>
          <a:xfrm>
            <a:off x="3970938" y="8902343"/>
            <a:ext cx="3037840" cy="468630"/>
          </a:xfrm>
        </p:spPr>
        <p:txBody>
          <a:bodyPr/>
          <a:lstStyle/>
          <a:p>
            <a:fld id="{C3688213-33A5-40D6-90A0-AF4F9B3FAB42}" type="slidenum">
              <a:rPr lang="en-CA" smtClean="0"/>
              <a:pPr/>
              <a:t>37</a:t>
            </a:fld>
            <a:endParaRPr lang="en-CA"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970784" y="8903025"/>
            <a:ext cx="3038049" cy="468122"/>
          </a:xfrm>
          <a:prstGeom prst="rect">
            <a:avLst/>
          </a:prstGeom>
          <a:noFill/>
          <a:ln w="9525">
            <a:noFill/>
            <a:miter lim="800000"/>
            <a:headEnd/>
            <a:tailEnd/>
          </a:ln>
        </p:spPr>
        <p:txBody>
          <a:bodyPr lIns="90536" tIns="45268" rIns="90536" bIns="45268" anchor="b">
            <a:prstTxWarp prst="textNoShape">
              <a:avLst/>
            </a:prstTxWarp>
          </a:bodyPr>
          <a:lstStyle/>
          <a:p>
            <a:pPr algn="r" defTabSz="904680"/>
            <a:fld id="{62AACAF3-1EDB-D140-8983-3CAEFBF5887D}" type="slidenum">
              <a:rPr lang="en-GB" sz="1100">
                <a:ea typeface="Arial Unicode MS" charset="0"/>
                <a:cs typeface="Arial Unicode MS" charset="0"/>
              </a:rPr>
              <a:pPr algn="r" defTabSz="904680"/>
              <a:t>38</a:t>
            </a:fld>
            <a:endParaRPr lang="en-GB" sz="1100" dirty="0">
              <a:ea typeface="Arial Unicode MS" charset="0"/>
              <a:cs typeface="Arial Unicode MS" charset="0"/>
            </a:endParaRPr>
          </a:p>
        </p:txBody>
      </p:sp>
      <p:sp>
        <p:nvSpPr>
          <p:cNvPr id="112644" name="Rectangle 3"/>
          <p:cNvSpPr>
            <a:spLocks noGrp="1" noChangeArrowheads="1"/>
          </p:cNvSpPr>
          <p:nvPr>
            <p:ph type="body" idx="1"/>
          </p:nvPr>
        </p:nvSpPr>
        <p:spPr>
          <a:xfrm>
            <a:off x="197893" y="4451985"/>
            <a:ext cx="6489509" cy="4217670"/>
          </a:xfrm>
        </p:spPr>
        <p:txBody>
          <a:bodyPr/>
          <a:lstStyle/>
          <a:p>
            <a:r>
              <a:rPr lang="es-MX" b="1" dirty="0" smtClean="0"/>
              <a:t>Notas del Conferencista</a:t>
            </a:r>
          </a:p>
          <a:p>
            <a:r>
              <a:rPr lang="es-MX" dirty="0" smtClean="0"/>
              <a:t>Una vez diagnosticado, el manejo exitoso del Dolor Neuropático incluye mucho más que alivio del dolor. Los profesionales clínicos deben considerar un enfoque holístico hacia el tratamiento del padecimiento subyacente y las condiciones de comorbilidad –mejora de la calidad de vida general del paciente, de su funcionamiento físico y su calidad del sueño, junto con una disminución de la angustia psicológica asociada con padecimientos de dolor neuropático. </a:t>
            </a:r>
          </a:p>
          <a:p>
            <a:pPr marL="0" lvl="1"/>
            <a:endParaRPr lang="es-MX" dirty="0" smtClean="0"/>
          </a:p>
          <a:p>
            <a:pPr marL="0" lvl="1"/>
            <a:r>
              <a:rPr lang="es-MX" b="1" dirty="0" smtClean="0"/>
              <a:t>Referencias</a:t>
            </a:r>
          </a:p>
          <a:p>
            <a:pPr marL="0" lvl="1"/>
            <a:r>
              <a:rPr lang="en-US" dirty="0" smtClean="0"/>
              <a:t>Haanpää ML </a:t>
            </a:r>
            <a:r>
              <a:rPr lang="en-US" i="1" dirty="0" smtClean="0"/>
              <a:t>et al. </a:t>
            </a:r>
            <a:r>
              <a:rPr lang="en-CA" dirty="0" smtClean="0"/>
              <a:t>Assessment of neuropathic pain in primary care. </a:t>
            </a:r>
            <a:r>
              <a:rPr lang="en-US" i="1" dirty="0" smtClean="0"/>
              <a:t>Am J Med</a:t>
            </a:r>
            <a:r>
              <a:rPr lang="en-US" dirty="0" smtClean="0"/>
              <a:t> 2009; 122(10 Suppl):S13-21.</a:t>
            </a:r>
          </a:p>
          <a:p>
            <a:pPr marL="0" lvl="1"/>
            <a:r>
              <a:rPr lang="en-US" dirty="0" smtClean="0"/>
              <a:t>Horowitz SH. </a:t>
            </a:r>
            <a:r>
              <a:rPr lang="en-CA" dirty="0" smtClean="0"/>
              <a:t>Recent clinical advances in diabetic polyneuropathy. </a:t>
            </a:r>
            <a:br>
              <a:rPr lang="en-CA" dirty="0" smtClean="0"/>
            </a:br>
            <a:r>
              <a:rPr lang="en-US" i="1" dirty="0" smtClean="0"/>
              <a:t>Curr Opin Anaesthesiol </a:t>
            </a:r>
            <a:r>
              <a:rPr lang="en-US" dirty="0" smtClean="0"/>
              <a:t>2006; 19(5):573-8.</a:t>
            </a:r>
          </a:p>
          <a:p>
            <a:pPr marL="0" lvl="1"/>
            <a:r>
              <a:rPr lang="en-US" dirty="0" smtClean="0"/>
              <a:t>Johnson L. </a:t>
            </a:r>
            <a:r>
              <a:rPr lang="en-CA" dirty="0" smtClean="0"/>
              <a:t>The nursing role in recognizing and assessing neuropathic pain. </a:t>
            </a:r>
            <a:r>
              <a:rPr lang="en-US" i="1" dirty="0" smtClean="0"/>
              <a:t>Br J Nurs </a:t>
            </a:r>
            <a:r>
              <a:rPr lang="en-US" dirty="0" smtClean="0"/>
              <a:t>2004; 13(18):1092-7.</a:t>
            </a:r>
          </a:p>
          <a:p>
            <a:pPr marL="0" lvl="1"/>
            <a:r>
              <a:rPr lang="en-US" dirty="0" smtClean="0"/>
              <a:t>Meyer-Rosberg K </a:t>
            </a:r>
            <a:r>
              <a:rPr lang="en-US" i="1" dirty="0" smtClean="0"/>
              <a:t>et al. </a:t>
            </a:r>
            <a:r>
              <a:rPr lang="en-US" dirty="0" smtClean="0"/>
              <a:t>Peripheral neuropathic pain – a multidimensional burden for patients</a:t>
            </a:r>
            <a:r>
              <a:rPr lang="en-US" i="1" dirty="0" smtClean="0"/>
              <a:t>. Eur J Pain </a:t>
            </a:r>
            <a:r>
              <a:rPr lang="en-US" dirty="0" smtClean="0"/>
              <a:t>2001; 5(4):379-89.</a:t>
            </a:r>
          </a:p>
          <a:p>
            <a:pPr marL="0" lvl="1"/>
            <a:r>
              <a:rPr lang="en-CA" dirty="0" smtClean="0"/>
              <a:t>Nicholson B, Verma S. Comorbidities in chronic neuropathic pain. </a:t>
            </a:r>
            <a:r>
              <a:rPr lang="en-CA" i="1" dirty="0" smtClean="0"/>
              <a:t>Pain Med </a:t>
            </a:r>
            <a:r>
              <a:rPr lang="en-CA" dirty="0" smtClean="0"/>
              <a:t>2004; </a:t>
            </a:r>
            <a:br>
              <a:rPr lang="en-CA" dirty="0" smtClean="0"/>
            </a:br>
            <a:r>
              <a:rPr lang="en-CA" dirty="0" smtClean="0"/>
              <a:t>5(Suppl 1):S9-27.</a:t>
            </a:r>
            <a:endParaRPr lang="en-CA" dirty="0"/>
          </a:p>
        </p:txBody>
      </p:sp>
      <p:sp>
        <p:nvSpPr>
          <p:cNvPr id="3" name="Slide Image Placeholder 2"/>
          <p:cNvSpPr>
            <a:spLocks noGrp="1" noRot="1" noChangeAspect="1"/>
          </p:cNvSpPr>
          <p:nvPr>
            <p:ph type="sldImg"/>
          </p:nvPr>
        </p:nvSpPr>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a:xfrm>
            <a:off x="245661" y="4451985"/>
            <a:ext cx="6571396" cy="5252561"/>
          </a:xfrm>
        </p:spPr>
        <p:txBody>
          <a:bodyPr/>
          <a:lstStyle/>
          <a:p>
            <a:r>
              <a:rPr lang="es-MX" b="1" dirty="0" smtClean="0"/>
              <a:t>Notas del Conferencista</a:t>
            </a:r>
          </a:p>
          <a:p>
            <a:r>
              <a:rPr lang="es-MX" dirty="0" smtClean="0"/>
              <a:t>Es importante discutir y acordar las metas realistas del tratamiento antes de iniciar cualquier plan de tratamiento. El alivio total del dolor es usualmente una meta no-realista y resultará en frustración del paciente y del médico. Una reducción del dolor del 30–50% es más realista, y es clínicamente importante para los pacientes. Con esto en mente, los pacientes deben aceptar la reducción del dolor y la mejora de la función con efectos secundarios mínimos aceptables como una meta del manejo del dolor.</a:t>
            </a:r>
          </a:p>
          <a:p>
            <a:endParaRPr lang="es-MX" dirty="0" smtClean="0"/>
          </a:p>
          <a:p>
            <a:r>
              <a:rPr lang="es-MX" b="1" dirty="0" smtClean="0"/>
              <a:t>Referencias</a:t>
            </a:r>
          </a:p>
          <a:p>
            <a:r>
              <a:rPr lang="en-CA" dirty="0" smtClean="0"/>
              <a:t>Argoff CE </a:t>
            </a:r>
            <a:r>
              <a:rPr lang="en-CA" i="1" dirty="0" smtClean="0"/>
              <a:t>et al. </a:t>
            </a:r>
            <a:r>
              <a:rPr lang="en-CA" dirty="0" smtClean="0"/>
              <a:t>Consensus guidelines: treatment planning and options. </a:t>
            </a:r>
            <a:br>
              <a:rPr lang="en-CA" dirty="0" smtClean="0"/>
            </a:br>
            <a:r>
              <a:rPr lang="en-CA" dirty="0" smtClean="0"/>
              <a:t>Diabetic peripheral neuropathic pain. </a:t>
            </a:r>
            <a:r>
              <a:rPr lang="en-CA" i="1" dirty="0" smtClean="0"/>
              <a:t>Mayo Clin Proc </a:t>
            </a:r>
            <a:r>
              <a:rPr lang="en-CA" dirty="0" smtClean="0"/>
              <a:t>2006; 81(Suppl 4):S12-25.</a:t>
            </a:r>
          </a:p>
          <a:p>
            <a:r>
              <a:rPr lang="en-CA" dirty="0" smtClean="0"/>
              <a:t>Lindsay TJ </a:t>
            </a:r>
            <a:r>
              <a:rPr lang="en-CA" i="1" dirty="0" smtClean="0"/>
              <a:t>et al. </a:t>
            </a:r>
            <a:r>
              <a:rPr lang="en-CA" dirty="0" smtClean="0"/>
              <a:t>Treating diabetic peripheral neuropathic pain</a:t>
            </a:r>
            <a:r>
              <a:rPr lang="en-CA" i="1" dirty="0" smtClean="0"/>
              <a:t>. Am Fam Physician </a:t>
            </a:r>
            <a:r>
              <a:rPr lang="en-CA" dirty="0" smtClean="0"/>
              <a:t>2010; 82(2):151-8.</a:t>
            </a:r>
          </a:p>
          <a:p>
            <a:pPr lvl="0"/>
            <a:endParaRPr lang="es-MX" dirty="0" smtClean="0"/>
          </a:p>
          <a:p>
            <a:endParaRPr lang="es-MX" dirty="0"/>
          </a:p>
        </p:txBody>
      </p:sp>
      <p:sp>
        <p:nvSpPr>
          <p:cNvPr id="4" name="Slide Image Placeholder 3"/>
          <p:cNvSpPr>
            <a:spLocks noGrp="1" noRot="1" noChangeAspect="1"/>
          </p:cNvSpPr>
          <p:nvPr>
            <p:ph type="sldImg"/>
          </p:nvPr>
        </p:nvSpPr>
        <p:spPr/>
      </p:sp>
      <p:sp>
        <p:nvSpPr>
          <p:cNvPr id="5" name="Slide Number Placeholder 3"/>
          <p:cNvSpPr>
            <a:spLocks noGrp="1"/>
          </p:cNvSpPr>
          <p:nvPr>
            <p:ph type="sldNum" sz="quarter" idx="5"/>
          </p:nvPr>
        </p:nvSpPr>
        <p:spPr>
          <a:xfrm>
            <a:off x="3970938" y="8902343"/>
            <a:ext cx="3037840" cy="468630"/>
          </a:xfrm>
        </p:spPr>
        <p:txBody>
          <a:bodyPr/>
          <a:lstStyle/>
          <a:p>
            <a:fld id="{C3688213-33A5-40D6-90A0-AF4F9B3FAB42}" type="slidenum">
              <a:rPr lang="en-CA" smtClean="0"/>
              <a:pPr/>
              <a:t>39</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Conferencista</a:t>
            </a:r>
          </a:p>
          <a:p>
            <a:r>
              <a:rPr lang="es-MX" noProof="0" dirty="0" smtClean="0"/>
              <a:t>Por favor reconoce a los miembros del comité de desarrollo</a:t>
            </a:r>
            <a:r>
              <a:rPr lang="es-MX" baseline="0" noProof="0" dirty="0" smtClean="0"/>
              <a:t>.</a:t>
            </a:r>
            <a:endParaRPr lang="es-MX" noProof="0"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4</a:t>
            </a:fld>
            <a:endParaRPr lang="en-CA" dirty="0"/>
          </a:p>
        </p:txBody>
      </p:sp>
    </p:spTree>
    <p:extLst>
      <p:ext uri="{BB962C8B-B14F-4D97-AF65-F5344CB8AC3E}">
        <p14:creationId xmlns:p14="http://schemas.microsoft.com/office/powerpoint/2010/main" xmlns="" val="20657199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5411242-6DB0-4571-8714-341962D27D1D}" type="slidenum">
              <a:rPr lang="en-GB" smtClean="0"/>
              <a:pPr/>
              <a:t>40</a:t>
            </a:fld>
            <a:endParaRPr lang="en-GB"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701040" y="4451985"/>
            <a:ext cx="5608320" cy="5262324"/>
          </a:xfrm>
          <a:noFill/>
          <a:ln/>
        </p:spPr>
        <p:txBody>
          <a:bodyPr/>
          <a:lstStyle/>
          <a:p>
            <a:r>
              <a:rPr lang="es-MX" b="1" dirty="0" smtClean="0"/>
              <a:t>Notas del Conferencista</a:t>
            </a:r>
          </a:p>
          <a:p>
            <a:r>
              <a:rPr lang="es-MX" dirty="0" smtClean="0"/>
              <a:t>El </a:t>
            </a:r>
            <a:r>
              <a:rPr lang="es-MX" dirty="0" smtClean="0"/>
              <a:t>reporte de dolor del Instituto de Medicina (IOM) de 2011  sugirió que un enfoque mente-cuerpo debería ser usado al atender a los pacientes con dolor.</a:t>
            </a:r>
          </a:p>
          <a:p>
            <a:r>
              <a:rPr lang="es-MX" dirty="0" smtClean="0"/>
              <a:t>El enfoque biopsicosocial, que combina factores físicos y emocionales para evaluar y tratar dolor crónico, ofrece una perspectiva clínica muy valiosa. Esta perspectiva mente-cuerpo es actualmente aceptada generalmente por los investigadores de dolor y los profesionales clínicos la encuentran útil en varias disciplinas.</a:t>
            </a:r>
          </a:p>
          <a:p>
            <a:r>
              <a:rPr lang="es-MX" dirty="0" smtClean="0"/>
              <a:t>Esta slide animada menciona los componentes que podrían ser incluidos en dicho enfoque multimodal de la terapia para el </a:t>
            </a:r>
            <a:r>
              <a:rPr lang="es-MX" dirty="0" smtClean="0"/>
              <a:t>dolor</a:t>
            </a:r>
            <a:r>
              <a:rPr lang="es-MX" baseline="0" dirty="0" smtClean="0"/>
              <a:t>.</a:t>
            </a:r>
          </a:p>
          <a:p>
            <a:endParaRPr lang="es-MX" baseline="0" dirty="0" smtClean="0"/>
          </a:p>
          <a:p>
            <a:r>
              <a:rPr lang="es-MX" b="1" baseline="0" dirty="0" smtClean="0"/>
              <a:t>Referencias</a:t>
            </a:r>
          </a:p>
          <a:p>
            <a:pPr>
              <a:defRPr/>
            </a:pPr>
            <a:r>
              <a:rPr lang="en-CA" dirty="0" smtClean="0"/>
              <a:t>Gatchel RJ </a:t>
            </a:r>
            <a:r>
              <a:rPr lang="en-CA" i="1" dirty="0" smtClean="0"/>
              <a:t>et al. </a:t>
            </a:r>
            <a:r>
              <a:rPr lang="en-CA" dirty="0" smtClean="0"/>
              <a:t>The biopsychosocial approach to chronic pain: scientific advances and future directions. </a:t>
            </a:r>
            <a:r>
              <a:rPr lang="en-CA" i="1" dirty="0" smtClean="0"/>
              <a:t>Psychol Bull </a:t>
            </a:r>
            <a:r>
              <a:rPr lang="en-CA" dirty="0" smtClean="0"/>
              <a:t>2007; 133(4):581-624.</a:t>
            </a:r>
          </a:p>
          <a:p>
            <a:pPr>
              <a:defRPr/>
            </a:pPr>
            <a:r>
              <a:rPr lang="en-CA" dirty="0" smtClean="0"/>
              <a:t>Institute of Medicine. </a:t>
            </a:r>
            <a:r>
              <a:rPr lang="en-CA" i="1" dirty="0" smtClean="0"/>
              <a:t>Relieving Pain in America: A Blueprint for Transforming Prevention, Care, Education, and Research.</a:t>
            </a:r>
            <a:r>
              <a:rPr lang="en-CA" dirty="0" smtClean="0"/>
              <a:t>; National Academies Press; </a:t>
            </a:r>
            <a:br>
              <a:rPr lang="en-CA" dirty="0" smtClean="0"/>
            </a:br>
            <a:r>
              <a:rPr lang="en-CA" dirty="0" smtClean="0"/>
              <a:t>Washington, DC: 2011. </a:t>
            </a:r>
          </a:p>
          <a:p>
            <a:r>
              <a:rPr lang="en-CA" dirty="0" smtClean="0"/>
              <a:t>Mayo Foundation for Medical Education and Research. </a:t>
            </a:r>
            <a:r>
              <a:rPr lang="en-CA" i="1" dirty="0" smtClean="0"/>
              <a:t>Comprehensive Pain Rehabilitation Center Program Guide. </a:t>
            </a:r>
            <a:r>
              <a:rPr lang="en-CA" dirty="0" smtClean="0"/>
              <a:t>Mayo Clinic; Rochester, MN: 2006. </a:t>
            </a:r>
          </a:p>
          <a:p>
            <a:endParaRPr lang="en-CA" dirty="0" smtClean="0"/>
          </a:p>
          <a:p>
            <a:endParaRPr lang="es-MX" dirty="0" smtClean="0"/>
          </a:p>
          <a:p>
            <a:endParaRPr lang="es-MX" dirty="0" smtClean="0"/>
          </a:p>
          <a:p>
            <a:pPr eaLnBrk="1" hangingPunct="1"/>
            <a:endParaRPr lang="es-MX" dirty="0" smtClean="0">
              <a:latin typeface="Arial" charset="0"/>
            </a:endParaRPr>
          </a:p>
          <a:p>
            <a:pPr eaLnBrk="1" hangingPunct="1"/>
            <a:endParaRPr lang="es-MX" dirty="0"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2"/>
          <p:cNvSpPr>
            <a:spLocks noGrp="1" noRot="1" noChangeAspect="1" noChangeArrowheads="1" noTextEdit="1"/>
          </p:cNvSpPr>
          <p:nvPr>
            <p:ph type="sldImg"/>
          </p:nvPr>
        </p:nvSpPr>
        <p:spPr bwMode="auto">
          <a:xfrm>
            <a:off x="1163638" y="703263"/>
            <a:ext cx="4686300" cy="3514725"/>
          </a:xfrm>
          <a:noFill/>
          <a:ln>
            <a:solidFill>
              <a:srgbClr val="000000"/>
            </a:solidFill>
            <a:miter lim="800000"/>
            <a:headEnd/>
            <a:tailEnd/>
          </a:ln>
        </p:spPr>
      </p:sp>
      <p:sp>
        <p:nvSpPr>
          <p:cNvPr id="130053" name="Rectangle 3"/>
          <p:cNvSpPr>
            <a:spLocks noGrp="1" noChangeArrowheads="1"/>
          </p:cNvSpPr>
          <p:nvPr>
            <p:ph type="body" idx="1"/>
          </p:nvPr>
        </p:nvSpPr>
        <p:spPr>
          <a:xfrm>
            <a:off x="503146" y="4269734"/>
            <a:ext cx="6225199" cy="5682139"/>
          </a:xfrm>
          <a:noFill/>
        </p:spPr>
        <p:txBody>
          <a:bodyPr/>
          <a:lstStyle/>
          <a:p>
            <a:pPr>
              <a:spcBef>
                <a:spcPct val="0"/>
              </a:spcBef>
              <a:spcAft>
                <a:spcPts val="512"/>
              </a:spcAft>
            </a:pPr>
            <a:r>
              <a:rPr lang="es-MX" sz="1000" b="1" dirty="0" smtClean="0"/>
              <a:t>Notas del Conferencista</a:t>
            </a:r>
          </a:p>
          <a:p>
            <a:pPr>
              <a:spcBef>
                <a:spcPct val="0"/>
              </a:spcBef>
              <a:spcAft>
                <a:spcPts val="512"/>
              </a:spcAft>
            </a:pPr>
            <a:r>
              <a:rPr lang="es-MX" sz="1000" dirty="0" smtClean="0"/>
              <a:t>Varios tratamientos no-farmacológicos están disponibles para Dolor Neuropático. Estos incluyen estrategias de comunicación, como  educación del paciente; modalidades físicas, como  Fisioterapia; modalidades psicológicas, como terapia conductual cognitiva; y una amplia variedad de tratamientos alternativos basados en la espiritualidad y en la religión como la meditación y la terapia </a:t>
            </a:r>
            <a:r>
              <a:rPr lang="es-MX" sz="1000" i="1" dirty="0" smtClean="0"/>
              <a:t>hijama</a:t>
            </a:r>
            <a:r>
              <a:rPr lang="es-MX" sz="1000" dirty="0" smtClean="0"/>
              <a:t>. </a:t>
            </a:r>
          </a:p>
          <a:p>
            <a:pPr defTabSz="936163">
              <a:spcBef>
                <a:spcPct val="0"/>
              </a:spcBef>
              <a:spcAft>
                <a:spcPts val="512"/>
              </a:spcAft>
              <a:defRPr/>
            </a:pPr>
            <a:r>
              <a:rPr lang="es-MX" sz="1000" dirty="0" smtClean="0"/>
              <a:t>En general, </a:t>
            </a:r>
            <a:r>
              <a:rPr lang="es-MX" sz="1000" dirty="0" smtClean="0"/>
              <a:t>el tratamiento </a:t>
            </a:r>
            <a:r>
              <a:rPr lang="es-MX" sz="1000" dirty="0" smtClean="0"/>
              <a:t>no-farmacológicos es complementario de la terapia farmacológica y </a:t>
            </a:r>
            <a:r>
              <a:rPr lang="es-MX" sz="1000" dirty="0" smtClean="0"/>
              <a:t>debido a su supuesta seguridad, los tratamientos no-farmacológicos deben ser considerados siempre que sea apropiado. </a:t>
            </a:r>
          </a:p>
          <a:p>
            <a:pPr defTabSz="936163">
              <a:spcBef>
                <a:spcPct val="0"/>
              </a:spcBef>
              <a:spcAft>
                <a:spcPts val="512"/>
              </a:spcAft>
              <a:defRPr/>
            </a:pPr>
            <a:endParaRPr lang="es-MX" sz="1000" dirty="0" smtClean="0"/>
          </a:p>
          <a:p>
            <a:pPr defTabSz="936163">
              <a:spcBef>
                <a:spcPct val="0"/>
              </a:spcBef>
              <a:spcAft>
                <a:spcPts val="512"/>
              </a:spcAft>
              <a:defRPr/>
            </a:pPr>
            <a:r>
              <a:rPr lang="es-MX" sz="1000" b="1" dirty="0" smtClean="0"/>
              <a:t>Referencias</a:t>
            </a:r>
          </a:p>
          <a:p>
            <a:pPr defTabSz="936163">
              <a:spcBef>
                <a:spcPct val="0"/>
              </a:spcBef>
              <a:spcAft>
                <a:spcPts val="512"/>
              </a:spcAft>
              <a:defRPr/>
            </a:pPr>
            <a:r>
              <a:rPr lang="en-US" sz="1000" dirty="0" smtClean="0"/>
              <a:t>Bril V </a:t>
            </a:r>
            <a:r>
              <a:rPr lang="en-US" sz="1000" i="1" dirty="0" smtClean="0"/>
              <a:t>et al. </a:t>
            </a:r>
            <a:r>
              <a:rPr lang="en-CA" sz="1000" dirty="0" smtClean="0"/>
              <a:t>Evidence-based guideline: treatment of painful diabetic neuropathy: report of the American Academy of Neurology, the American Association of Neuromuscular and Electrodiagnostic Medicine, and the American Academy of Physical Medicine and Rehabilitation.</a:t>
            </a:r>
            <a:r>
              <a:rPr lang="en-US" sz="1000" dirty="0" smtClean="0"/>
              <a:t> </a:t>
            </a:r>
            <a:r>
              <a:rPr lang="en-US" sz="1000" i="1" dirty="0" smtClean="0"/>
              <a:t>Neurology </a:t>
            </a:r>
            <a:r>
              <a:rPr lang="en-US" sz="1000" dirty="0" smtClean="0"/>
              <a:t>2011; 76(20):1758-65.</a:t>
            </a:r>
          </a:p>
          <a:p>
            <a:pPr defTabSz="936163">
              <a:spcBef>
                <a:spcPct val="0"/>
              </a:spcBef>
              <a:spcAft>
                <a:spcPts val="512"/>
              </a:spcAft>
              <a:defRPr/>
            </a:pPr>
            <a:r>
              <a:rPr lang="en-US" sz="1000" dirty="0" smtClean="0"/>
              <a:t>Chetty S </a:t>
            </a:r>
            <a:r>
              <a:rPr lang="en-US" sz="1000" i="1" dirty="0" smtClean="0"/>
              <a:t>et al. </a:t>
            </a:r>
            <a:r>
              <a:rPr lang="en-CA" sz="1000" dirty="0" smtClean="0"/>
              <a:t>Clinical practice guidelines for management of neuropathic pain: expert panel recommendations for South Africa. </a:t>
            </a:r>
            <a:r>
              <a:rPr lang="en-US" sz="1000" i="1" dirty="0" smtClean="0"/>
              <a:t>S Afr Med J </a:t>
            </a:r>
            <a:r>
              <a:rPr lang="en-US" sz="1000" dirty="0" smtClean="0"/>
              <a:t>2012; 102(5):312-25.</a:t>
            </a:r>
          </a:p>
          <a:p>
            <a:pPr defTabSz="936163">
              <a:spcBef>
                <a:spcPct val="0"/>
              </a:spcBef>
              <a:spcAft>
                <a:spcPts val="512"/>
              </a:spcAft>
              <a:defRPr/>
            </a:pPr>
            <a:r>
              <a:rPr lang="en-US" sz="1000" dirty="0" smtClean="0"/>
              <a:t>Cruccu G </a:t>
            </a:r>
            <a:r>
              <a:rPr lang="en-US" sz="1000" i="1" dirty="0" smtClean="0"/>
              <a:t>et al. </a:t>
            </a:r>
            <a:r>
              <a:rPr lang="en-US" sz="1000" dirty="0" smtClean="0"/>
              <a:t>EFNS guidelines on neurostimulation therapy for neuropathic pain. </a:t>
            </a:r>
            <a:r>
              <a:rPr lang="en-US" sz="1000" i="1" dirty="0" smtClean="0"/>
              <a:t>Eur J Neurol</a:t>
            </a:r>
            <a:r>
              <a:rPr lang="en-US" sz="1000" dirty="0" smtClean="0"/>
              <a:t> 2007; </a:t>
            </a:r>
            <a:br>
              <a:rPr lang="en-US" sz="1000" dirty="0" smtClean="0"/>
            </a:br>
            <a:r>
              <a:rPr lang="en-US" sz="1000" dirty="0" smtClean="0"/>
              <a:t>14(9):952-70.</a:t>
            </a:r>
          </a:p>
          <a:p>
            <a:pPr defTabSz="936163">
              <a:spcBef>
                <a:spcPct val="0"/>
              </a:spcBef>
              <a:spcAft>
                <a:spcPts val="512"/>
              </a:spcAft>
              <a:defRPr/>
            </a:pPr>
            <a:r>
              <a:rPr lang="en-US" sz="1000" dirty="0" smtClean="0"/>
              <a:t>Dubinsky RM </a:t>
            </a:r>
            <a:r>
              <a:rPr lang="en-US" sz="1000" i="1" dirty="0" smtClean="0"/>
              <a:t>et al. </a:t>
            </a:r>
            <a:r>
              <a:rPr lang="en-CA" sz="1000" dirty="0" smtClean="0"/>
              <a:t>Practice parameter: treatment of postherpetic neuralgia: an evidence-based report of the Quality Standards Subcommittee of the American Academy of Neurology. </a:t>
            </a:r>
            <a:r>
              <a:rPr lang="en-US" sz="1000" i="1" dirty="0" smtClean="0"/>
              <a:t>Neurology </a:t>
            </a:r>
            <a:r>
              <a:rPr lang="en-US" sz="1000" dirty="0" smtClean="0"/>
              <a:t>2004; 63(6):959-65.</a:t>
            </a:r>
          </a:p>
          <a:p>
            <a:pPr defTabSz="936163">
              <a:spcBef>
                <a:spcPct val="0"/>
              </a:spcBef>
              <a:spcAft>
                <a:spcPts val="512"/>
              </a:spcAft>
              <a:defRPr/>
            </a:pPr>
            <a:r>
              <a:rPr lang="en-US" sz="1000" dirty="0" smtClean="0"/>
              <a:t>Freynhagen R, Bennett MI. </a:t>
            </a:r>
            <a:r>
              <a:rPr lang="en-CA" sz="1000" dirty="0" smtClean="0"/>
              <a:t>Diagnosis and management of neuropathic pain.</a:t>
            </a:r>
            <a:r>
              <a:rPr lang="en-US" sz="1000" dirty="0" smtClean="0"/>
              <a:t> </a:t>
            </a:r>
            <a:r>
              <a:rPr lang="en-US" sz="1000" i="1" dirty="0" smtClean="0"/>
              <a:t>BMJ</a:t>
            </a:r>
            <a:r>
              <a:rPr lang="en-US" sz="1000" dirty="0" smtClean="0"/>
              <a:t> 2009; 339:b3002.</a:t>
            </a:r>
          </a:p>
          <a:p>
            <a:pPr defTabSz="936163">
              <a:spcBef>
                <a:spcPct val="0"/>
              </a:spcBef>
              <a:spcAft>
                <a:spcPts val="512"/>
              </a:spcAft>
              <a:defRPr/>
            </a:pPr>
            <a:r>
              <a:rPr lang="en-US" sz="1000" dirty="0" smtClean="0"/>
              <a:t>Morley S. </a:t>
            </a:r>
            <a:r>
              <a:rPr lang="en-CA" sz="1000" dirty="0" smtClean="0"/>
              <a:t>Efficacy and effectiveness of cognitive behaviour therapy for chronic pain: progress and some challenges. </a:t>
            </a:r>
            <a:r>
              <a:rPr lang="en-US" sz="1000" i="1" dirty="0" smtClean="0"/>
              <a:t>Pain</a:t>
            </a:r>
            <a:r>
              <a:rPr lang="en-US" sz="1000" dirty="0" smtClean="0"/>
              <a:t> 2011;152(3 Suppl):S99-106.</a:t>
            </a:r>
          </a:p>
          <a:p>
            <a:pPr>
              <a:spcAft>
                <a:spcPts val="512"/>
              </a:spcAft>
            </a:pPr>
            <a:r>
              <a:rPr lang="en-US" sz="1000" dirty="0" smtClean="0"/>
              <a:t>Pittler MH, Ernst E. </a:t>
            </a:r>
            <a:r>
              <a:rPr lang="en-CA" sz="1000" dirty="0" smtClean="0"/>
              <a:t>Complementary therapies for neuropathic and neuralgic pain: systematic review.</a:t>
            </a:r>
            <a:r>
              <a:rPr lang="en-US" sz="1000" dirty="0" smtClean="0"/>
              <a:t> </a:t>
            </a:r>
            <a:br>
              <a:rPr lang="en-US" sz="1000" dirty="0" smtClean="0"/>
            </a:br>
            <a:r>
              <a:rPr lang="en-CA" sz="1000" i="1" dirty="0" smtClean="0"/>
              <a:t>Clin J Pain </a:t>
            </a:r>
            <a:r>
              <a:rPr lang="en-CA" sz="1000" dirty="0" smtClean="0"/>
              <a:t>2008; 24(8):731-3</a:t>
            </a:r>
            <a:r>
              <a:rPr lang="en-US" sz="1000" dirty="0" smtClean="0"/>
              <a:t>5. </a:t>
            </a:r>
            <a:endParaRPr lang="en-CA" sz="1000" dirty="0" smtClean="0"/>
          </a:p>
          <a:p>
            <a:pPr>
              <a:spcAft>
                <a:spcPts val="512"/>
              </a:spcAft>
            </a:pPr>
            <a:endParaRPr lang="en-US" sz="1000" dirty="0" smtClean="0"/>
          </a:p>
          <a:p>
            <a:pPr>
              <a:spcAft>
                <a:spcPts val="512"/>
              </a:spcAft>
            </a:pPr>
            <a:endParaRPr lang="es-MX" sz="1000" dirty="0"/>
          </a:p>
        </p:txBody>
      </p:sp>
      <p:sp>
        <p:nvSpPr>
          <p:cNvPr id="5" name="Slide Number Placeholder 3"/>
          <p:cNvSpPr>
            <a:spLocks noGrp="1"/>
          </p:cNvSpPr>
          <p:nvPr>
            <p:ph type="sldNum" sz="quarter" idx="5"/>
          </p:nvPr>
        </p:nvSpPr>
        <p:spPr>
          <a:xfrm>
            <a:off x="3970938" y="8902343"/>
            <a:ext cx="3037840" cy="468630"/>
          </a:xfrm>
        </p:spPr>
        <p:txBody>
          <a:bodyPr/>
          <a:lstStyle/>
          <a:p>
            <a:fld id="{C3688213-33A5-40D6-90A0-AF4F9B3FAB42}" type="slidenum">
              <a:rPr lang="en-CA" smtClean="0"/>
              <a:pPr/>
              <a:t>41</a:t>
            </a:fld>
            <a:endParaRPr lang="en-CA"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b="0" dirty="0" smtClean="0"/>
              <a:t>Haz la pregunta que aparece en la slide a los participantes para promover la discusión</a:t>
            </a:r>
            <a:r>
              <a:rPr lang="es-MX" b="0" baseline="0" dirty="0" smtClean="0"/>
              <a:t>.</a:t>
            </a:r>
            <a:endParaRPr lang="es-MX" b="0" dirty="0" smtClean="0"/>
          </a:p>
          <a:p>
            <a:endParaRPr lang="es-MX"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42</a:t>
            </a:fld>
            <a:endParaRPr lang="en-CA" dirty="0"/>
          </a:p>
        </p:txBody>
      </p:sp>
    </p:spTree>
    <p:extLst>
      <p:ext uri="{BB962C8B-B14F-4D97-AF65-F5344CB8AC3E}">
        <p14:creationId xmlns:p14="http://schemas.microsoft.com/office/powerpoint/2010/main" xmlns="" val="1709446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34909" y="4329155"/>
            <a:ext cx="6272966" cy="5662613"/>
          </a:xfrm>
        </p:spPr>
        <p:txBody>
          <a:bodyPr/>
          <a:lstStyle/>
          <a:p>
            <a:pPr>
              <a:spcAft>
                <a:spcPts val="614"/>
              </a:spcAft>
            </a:pPr>
            <a:r>
              <a:rPr lang="es-MX" b="1" dirty="0" smtClean="0"/>
              <a:t>Notas del Conferencista</a:t>
            </a:r>
          </a:p>
          <a:p>
            <a:pPr>
              <a:spcAft>
                <a:spcPts val="614"/>
              </a:spcAft>
            </a:pPr>
            <a:r>
              <a:rPr lang="es-MX" dirty="0" smtClean="0"/>
              <a:t>Aunque muchos pacientes con dolor neuropático </a:t>
            </a:r>
            <a:r>
              <a:rPr lang="es-MX" dirty="0" smtClean="0"/>
              <a:t>buscan tratamiento </a:t>
            </a:r>
            <a:r>
              <a:rPr lang="es-MX" dirty="0" smtClean="0"/>
              <a:t>complementarios y alternativos</a:t>
            </a:r>
            <a:r>
              <a:rPr lang="es-MX" dirty="0" smtClean="0"/>
              <a:t>, la evidencia rigurosa que soporte la eficacia de la terapia no-farmacológica es limitada. </a:t>
            </a:r>
          </a:p>
          <a:p>
            <a:pPr>
              <a:spcAft>
                <a:spcPts val="614"/>
              </a:spcAft>
            </a:pPr>
            <a:r>
              <a:rPr lang="es-MX" dirty="0" smtClean="0"/>
              <a:t>Esta slide se basa en los resultados de una revisión sistemática del uso de terapias complementarias en el tratamiento de Dolor Neuropático. </a:t>
            </a:r>
            <a:r>
              <a:rPr lang="es-MX" dirty="0" smtClean="0"/>
              <a:t>Después de la búsqueda sistemática </a:t>
            </a:r>
            <a:r>
              <a:rPr lang="es-MX" dirty="0" smtClean="0"/>
              <a:t>de numerosas bases de datos, se identificaron 15 estudios y 5 revisiones sistemáticas/meta-análisis. La evaluación de estas publicaciones reveló que hay poca evidencia para la mayoría de las terapias no-farmacológicos para Dolor Neuropático. Sin embargo, puede ser necesario realizar más investigaciones para estudiar la efectividad del extracto de cannabis, carnitina, electro-estimulación e imanes.</a:t>
            </a:r>
          </a:p>
          <a:p>
            <a:pPr>
              <a:spcAft>
                <a:spcPts val="614"/>
              </a:spcAft>
            </a:pPr>
            <a:r>
              <a:rPr lang="es-MX" dirty="0" smtClean="0"/>
              <a:t>Además, una revisión de Cochrane encontró que no hay suficientes evidencia para establecer la efectividad de la vitamina B para reducir el dolor </a:t>
            </a:r>
            <a:r>
              <a:rPr lang="es-MX" dirty="0" smtClean="0"/>
              <a:t>n</a:t>
            </a:r>
            <a:r>
              <a:rPr lang="es-MX" dirty="0" smtClean="0"/>
              <a:t>europático debido a neuropatía periférica.</a:t>
            </a:r>
          </a:p>
          <a:p>
            <a:pPr>
              <a:spcAft>
                <a:spcPts val="614"/>
              </a:spcAft>
            </a:pPr>
            <a:endParaRPr lang="es-MX" b="1" dirty="0" smtClean="0"/>
          </a:p>
          <a:p>
            <a:pPr>
              <a:spcAft>
                <a:spcPts val="614"/>
              </a:spcAft>
            </a:pPr>
            <a:r>
              <a:rPr lang="es-MX" b="1" dirty="0" smtClean="0"/>
              <a:t>Referencias</a:t>
            </a:r>
          </a:p>
          <a:p>
            <a:pPr>
              <a:spcAft>
                <a:spcPts val="614"/>
              </a:spcAft>
            </a:pPr>
            <a:r>
              <a:rPr lang="en-US" dirty="0" smtClean="0"/>
              <a:t>Ang CD </a:t>
            </a:r>
            <a:r>
              <a:rPr lang="en-US" i="1" dirty="0" smtClean="0"/>
              <a:t>et al. </a:t>
            </a:r>
            <a:r>
              <a:rPr lang="en-US" dirty="0" smtClean="0"/>
              <a:t>Vitamin B for treating peripheral neuropathy. </a:t>
            </a:r>
            <a:r>
              <a:rPr lang="en-US" i="1" dirty="0" smtClean="0"/>
              <a:t>Cochrane Database Syst Rev</a:t>
            </a:r>
            <a:r>
              <a:rPr lang="en-US" dirty="0" smtClean="0"/>
              <a:t> 2008; 3:CD004573.</a:t>
            </a:r>
          </a:p>
          <a:p>
            <a:pPr>
              <a:spcAft>
                <a:spcPts val="614"/>
              </a:spcAft>
            </a:pPr>
            <a:r>
              <a:rPr lang="en-US" dirty="0" smtClean="0"/>
              <a:t>Pittler MH, Ernst E. </a:t>
            </a:r>
            <a:r>
              <a:rPr lang="en-CA" dirty="0" smtClean="0"/>
              <a:t>Complementary therapies for neuropathic and neuralgic pain: systematic review.</a:t>
            </a:r>
            <a:r>
              <a:rPr lang="en-US" dirty="0" smtClean="0"/>
              <a:t> </a:t>
            </a:r>
            <a:r>
              <a:rPr lang="en-CA" i="1" dirty="0" smtClean="0"/>
              <a:t>Clin J Pain </a:t>
            </a:r>
            <a:r>
              <a:rPr lang="en-CA" dirty="0" smtClean="0"/>
              <a:t>2008; 24(8):731-3</a:t>
            </a:r>
            <a:r>
              <a:rPr lang="en-US" dirty="0" smtClean="0"/>
              <a:t>5. </a:t>
            </a:r>
            <a:endParaRPr lang="en-CA" dirty="0" smtClean="0"/>
          </a:p>
          <a:p>
            <a:pPr>
              <a:spcAft>
                <a:spcPts val="614"/>
              </a:spcAft>
            </a:pPr>
            <a:endParaRPr lang="es-MX" dirty="0"/>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43</a:t>
            </a:fld>
            <a:endParaRPr lang="en-CA" dirty="0">
              <a:solidFill>
                <a:prstClr val="black"/>
              </a:solidFill>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xmlns="" val="12180392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FC34AD7C-96A2-48E1-8088-9A58F8A9E959}" type="slidenum">
              <a:rPr lang="en-GB">
                <a:solidFill>
                  <a:prstClr val="black"/>
                </a:solidFill>
              </a:rPr>
              <a:pPr/>
              <a:t>44</a:t>
            </a:fld>
            <a:endParaRPr lang="en-GB" dirty="0">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252484" y="4451985"/>
            <a:ext cx="6585044" cy="4930378"/>
          </a:xfrm>
          <a:noFill/>
          <a:ln/>
        </p:spPr>
        <p:txBody>
          <a:bodyPr/>
          <a:lstStyle/>
          <a:p>
            <a:r>
              <a:rPr lang="es-MX" sz="1000" b="1" dirty="0" smtClean="0"/>
              <a:t>Notas del Conferencista</a:t>
            </a:r>
          </a:p>
          <a:p>
            <a:r>
              <a:rPr lang="es-MX" sz="1000" dirty="0" smtClean="0"/>
              <a:t>Esta slide describe algunas opciones de tratamiento para dolor </a:t>
            </a:r>
            <a:r>
              <a:rPr lang="es-MX" sz="1000" dirty="0" smtClean="0"/>
              <a:t>n</a:t>
            </a:r>
            <a:r>
              <a:rPr lang="es-MX" sz="1000" dirty="0" smtClean="0"/>
              <a:t>europático, indicando dónde en la vía del dolor tienen efecto estos agentes.</a:t>
            </a:r>
          </a:p>
          <a:p>
            <a:r>
              <a:rPr lang="es-MX" sz="1000" dirty="0" smtClean="0"/>
              <a:t>El dolor que surge como una consecuencia directa de una lesión o enfermedad que afecta el sistema somatosensorial se define como “Dolor Neuropático”.</a:t>
            </a:r>
          </a:p>
          <a:p>
            <a:r>
              <a:rPr lang="es-MX" sz="1000" dirty="0" smtClean="0"/>
              <a:t>Los mecanismos periféricos de dolor neuropático incluyen hiperexcitabilidad de la membrana en las neuronas nociceptivas y descargas ectópicas a lo largo de los nervios sensoriales, que pueden dar lugar a cambios transcripcionales en el ganglio de la raíz dorsal (</a:t>
            </a:r>
            <a:r>
              <a:rPr lang="es-MX" sz="1000" b="1" dirty="0" smtClean="0"/>
              <a:t>Sensibilización Periférica</a:t>
            </a:r>
            <a:r>
              <a:rPr lang="es-MX" sz="1000" dirty="0" smtClean="0"/>
              <a:t>). Los mecanismos periféricos pueden desencadenar cambios en el sistema nervioso central (Mecanismos centrales) también.</a:t>
            </a:r>
          </a:p>
          <a:p>
            <a:r>
              <a:rPr lang="es-MX" sz="1000" dirty="0" smtClean="0"/>
              <a:t>Los mecanismos centrales en la médula espinal incluyen mayor excitabilidad en las neuronas del cuerno dorsal, brote de aferentes-A-beta no-nociceptivas mielinizadas  en el cuerno dorsal que forman nuevas conexiones con las neuronas nociceptivas en la lámina I y II,  y pérdida de controles inhibitorios (desinhibición). Los mecanismos centrales en los sistemas supra-espinales incluyen hiperexcitabilidad y cambios en la actividad sináptica y reorganización en el núcleo del tallo cerebral, tálamo, y corteza cerebral asociados con la matriz del dolor </a:t>
            </a:r>
          </a:p>
          <a:p>
            <a:r>
              <a:rPr lang="es-MX" sz="1000" dirty="0" smtClean="0"/>
              <a:t>(</a:t>
            </a:r>
            <a:r>
              <a:rPr lang="es-MX" sz="1000" b="1" dirty="0" smtClean="0"/>
              <a:t>Sensibilización central</a:t>
            </a:r>
            <a:r>
              <a:rPr lang="es-MX" sz="1000" dirty="0" smtClean="0"/>
              <a:t>). </a:t>
            </a:r>
          </a:p>
          <a:p>
            <a:endParaRPr lang="es-MX" sz="1000" dirty="0" smtClean="0"/>
          </a:p>
          <a:p>
            <a:pPr marL="175508" indent="-175508"/>
            <a:r>
              <a:rPr lang="es-MX" sz="800" b="1" dirty="0" smtClean="0"/>
              <a:t>Referencias</a:t>
            </a:r>
          </a:p>
          <a:p>
            <a:pPr defTabSz="936042">
              <a:spcAft>
                <a:spcPts val="307"/>
              </a:spcAft>
              <a:defRPr/>
            </a:pPr>
            <a:r>
              <a:rPr lang="fr-FR" sz="800" dirty="0" smtClean="0"/>
              <a:t>Attal N </a:t>
            </a:r>
            <a:r>
              <a:rPr lang="fr-FR" sz="800" i="1" dirty="0" smtClean="0"/>
              <a:t>et al. </a:t>
            </a:r>
            <a:r>
              <a:rPr lang="en-US" sz="800" dirty="0" smtClean="0"/>
              <a:t>EFNS guidelines on the pharmacological treatment of neuropathic pain: 2010 revision. </a:t>
            </a:r>
            <a:r>
              <a:rPr lang="nl-NL" sz="800" i="1" dirty="0" smtClean="0"/>
              <a:t>Eur J Neurol </a:t>
            </a:r>
            <a:r>
              <a:rPr lang="nl-NL" sz="800" dirty="0" smtClean="0"/>
              <a:t>2010; </a:t>
            </a:r>
            <a:br>
              <a:rPr lang="nl-NL" sz="800" dirty="0" smtClean="0"/>
            </a:br>
            <a:r>
              <a:rPr lang="nl-NL" sz="800" dirty="0" smtClean="0"/>
              <a:t>17(9):1113-e88. </a:t>
            </a:r>
            <a:endParaRPr lang="fr-FR" sz="800" dirty="0" smtClean="0"/>
          </a:p>
          <a:p>
            <a:pPr defTabSz="936042">
              <a:spcAft>
                <a:spcPts val="307"/>
              </a:spcAft>
              <a:defRPr/>
            </a:pPr>
            <a:r>
              <a:rPr lang="en-US" sz="800" dirty="0" smtClean="0">
                <a:cs typeface="Arial" pitchFamily="34" charset="0"/>
              </a:rPr>
              <a:t>Beydoun A, Backonja MM</a:t>
            </a:r>
            <a:r>
              <a:rPr lang="en-US" sz="800" i="1" dirty="0" smtClean="0">
                <a:cs typeface="Arial" pitchFamily="34" charset="0"/>
              </a:rPr>
              <a:t>. </a:t>
            </a:r>
            <a:r>
              <a:rPr lang="en-CA" sz="800" dirty="0" smtClean="0">
                <a:cs typeface="Arial" pitchFamily="34" charset="0"/>
              </a:rPr>
              <a:t>Mechanistic stratification of antineuralgic agents. </a:t>
            </a:r>
            <a:r>
              <a:rPr lang="en-US" sz="800" i="1" dirty="0" smtClean="0">
                <a:cs typeface="Arial" pitchFamily="34" charset="0"/>
              </a:rPr>
              <a:t>J Pain Symptom Manage </a:t>
            </a:r>
            <a:r>
              <a:rPr lang="en-US" sz="800" dirty="0" smtClean="0">
                <a:cs typeface="Arial" pitchFamily="34" charset="0"/>
              </a:rPr>
              <a:t>2003; 25(5 Suppl):S18-30.</a:t>
            </a:r>
          </a:p>
          <a:p>
            <a:pPr defTabSz="936042">
              <a:spcAft>
                <a:spcPts val="307"/>
              </a:spcAft>
              <a:defRPr/>
            </a:pPr>
            <a:r>
              <a:rPr lang="en-US" sz="800" dirty="0" smtClean="0">
                <a:cs typeface="Arial" pitchFamily="34" charset="0"/>
              </a:rPr>
              <a:t>Jarvis MF, Boyce-Rustay JM</a:t>
            </a:r>
            <a:r>
              <a:rPr lang="en-US" sz="800" i="1" dirty="0" smtClean="0">
                <a:cs typeface="Arial" pitchFamily="34" charset="0"/>
              </a:rPr>
              <a:t>. </a:t>
            </a:r>
            <a:r>
              <a:rPr lang="en-CA" sz="800" dirty="0" smtClean="0">
                <a:cs typeface="Arial" pitchFamily="34" charset="0"/>
              </a:rPr>
              <a:t>Neuropathic pain: models and mechanisms. </a:t>
            </a:r>
            <a:r>
              <a:rPr lang="fr-FR" sz="800" i="1" dirty="0" smtClean="0">
                <a:cs typeface="Arial" pitchFamily="34" charset="0"/>
              </a:rPr>
              <a:t>Curr Pharm Des </a:t>
            </a:r>
            <a:r>
              <a:rPr lang="fr-FR" sz="800" dirty="0" smtClean="0">
                <a:cs typeface="Arial" pitchFamily="34" charset="0"/>
              </a:rPr>
              <a:t>2009; 15(15):1711</a:t>
            </a:r>
            <a:r>
              <a:rPr lang="en-GB" sz="800" dirty="0" smtClean="0">
                <a:cs typeface="Arial" pitchFamily="34" charset="0"/>
              </a:rPr>
              <a:t>-</a:t>
            </a:r>
            <a:r>
              <a:rPr lang="fr-FR" sz="800" dirty="0" smtClean="0">
                <a:cs typeface="Arial" pitchFamily="34" charset="0"/>
              </a:rPr>
              <a:t>6.</a:t>
            </a:r>
            <a:endParaRPr lang="fr-FR" sz="800" dirty="0" smtClean="0"/>
          </a:p>
          <a:p>
            <a:pPr defTabSz="936042">
              <a:spcAft>
                <a:spcPts val="307"/>
              </a:spcAft>
              <a:defRPr/>
            </a:pPr>
            <a:r>
              <a:rPr lang="en-US" sz="800" dirty="0" smtClean="0">
                <a:cs typeface="Arial" pitchFamily="34" charset="0"/>
              </a:rPr>
              <a:t>Gilron I </a:t>
            </a:r>
            <a:r>
              <a:rPr lang="en-US" sz="800" i="1" dirty="0" smtClean="0">
                <a:cs typeface="Arial" pitchFamily="34" charset="0"/>
              </a:rPr>
              <a:t>et al. </a:t>
            </a:r>
            <a:r>
              <a:rPr lang="en-CA" sz="800" dirty="0" smtClean="0">
                <a:cs typeface="Arial" pitchFamily="34" charset="0"/>
              </a:rPr>
              <a:t>Neuropathic pain: a practical guide for the clinician. </a:t>
            </a:r>
            <a:r>
              <a:rPr lang="en-US" sz="800" i="1" dirty="0" smtClean="0">
                <a:cs typeface="Arial" pitchFamily="34" charset="0"/>
              </a:rPr>
              <a:t>CMAJ </a:t>
            </a:r>
            <a:r>
              <a:rPr lang="en-US" sz="800" dirty="0" smtClean="0">
                <a:cs typeface="Arial" pitchFamily="34" charset="0"/>
              </a:rPr>
              <a:t>2006; 175(3):265-75. </a:t>
            </a:r>
          </a:p>
          <a:p>
            <a:pPr defTabSz="936042">
              <a:spcAft>
                <a:spcPts val="307"/>
              </a:spcAft>
              <a:defRPr/>
            </a:pPr>
            <a:r>
              <a:rPr lang="fr-FR" sz="800" dirty="0" smtClean="0"/>
              <a:t>Moisset X, Bouhassira D. Brain imaging of neuropathic pain. </a:t>
            </a:r>
            <a:r>
              <a:rPr lang="fr-FR" sz="800" i="1" dirty="0" smtClean="0"/>
              <a:t>NeuroImage</a:t>
            </a:r>
            <a:r>
              <a:rPr lang="fr-FR" sz="800" dirty="0" smtClean="0"/>
              <a:t> 2007; 37(Suppl 1):S80-8.</a:t>
            </a:r>
          </a:p>
          <a:p>
            <a:pPr defTabSz="936042">
              <a:spcAft>
                <a:spcPts val="307"/>
              </a:spcAft>
              <a:defRPr/>
            </a:pPr>
            <a:r>
              <a:rPr lang="en-US" sz="800" dirty="0" smtClean="0">
                <a:cs typeface="Arial" pitchFamily="34" charset="0"/>
              </a:rPr>
              <a:t>Morlion B. </a:t>
            </a:r>
            <a:r>
              <a:rPr lang="en-CA" sz="800" dirty="0" smtClean="0">
                <a:cs typeface="Arial" pitchFamily="34" charset="0"/>
              </a:rPr>
              <a:t>Pharmacotherapy of low back pain: targeting nociceptive and neuropathic pain components. </a:t>
            </a:r>
            <a:r>
              <a:rPr lang="en-US" sz="800" i="1" dirty="0" smtClean="0">
                <a:cs typeface="Arial" pitchFamily="34" charset="0"/>
              </a:rPr>
              <a:t>Curr Med Res Opin</a:t>
            </a:r>
            <a:r>
              <a:rPr lang="en-US" sz="800" dirty="0" smtClean="0">
                <a:cs typeface="Arial" pitchFamily="34" charset="0"/>
              </a:rPr>
              <a:t> 2011; 27(1):11-33.</a:t>
            </a:r>
          </a:p>
          <a:p>
            <a:pPr defTabSz="936042">
              <a:spcAft>
                <a:spcPts val="307"/>
              </a:spcAft>
              <a:defRPr/>
            </a:pPr>
            <a:r>
              <a:rPr lang="fr-FR" sz="800" dirty="0" smtClean="0"/>
              <a:t>Scholz J, Woolf  CJ. Can we conquer pain? </a:t>
            </a:r>
            <a:r>
              <a:rPr lang="fr-FR" sz="800" i="1" dirty="0" smtClean="0"/>
              <a:t>Nat Neurosci</a:t>
            </a:r>
            <a:r>
              <a:rPr lang="fr-FR" sz="800" dirty="0" smtClean="0"/>
              <a:t> 2002; 5(Suppl):1062-7.</a:t>
            </a:r>
          </a:p>
          <a:p>
            <a:pPr defTabSz="936042">
              <a:spcAft>
                <a:spcPts val="307"/>
              </a:spcAft>
              <a:defRPr/>
            </a:pPr>
            <a:endParaRPr lang="es-MX" sz="800" dirty="0" smtClean="0"/>
          </a:p>
          <a:p>
            <a:pPr marL="175508" indent="-175508"/>
            <a:endParaRPr lang="es-MX" sz="10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7" name="Rectangle 7"/>
          <p:cNvSpPr>
            <a:spLocks noGrp="1" noChangeArrowheads="1"/>
          </p:cNvSpPr>
          <p:nvPr>
            <p:ph type="sldNum" sz="quarter" idx="5"/>
          </p:nvPr>
        </p:nvSpPr>
        <p:spPr/>
        <p:txBody>
          <a:bodyPr/>
          <a:lstStyle/>
          <a:p>
            <a:fld id="{9509ACC5-D6A4-47EC-BD7A-861EA88BD8F2}" type="slidenum">
              <a:rPr lang="en-US" smtClean="0">
                <a:solidFill>
                  <a:prstClr val="black"/>
                </a:solidFill>
              </a:rPr>
              <a:pPr/>
              <a:t>45</a:t>
            </a:fld>
            <a:endParaRPr lang="en-US" dirty="0" smtClean="0">
              <a:solidFill>
                <a:prstClr val="black"/>
              </a:solidFill>
            </a:endParaRPr>
          </a:p>
        </p:txBody>
      </p:sp>
      <p:sp>
        <p:nvSpPr>
          <p:cNvPr id="843779" name="Rectangle 3"/>
          <p:cNvSpPr>
            <a:spLocks noGrp="1" noChangeArrowheads="1"/>
          </p:cNvSpPr>
          <p:nvPr>
            <p:ph type="body" idx="1"/>
          </p:nvPr>
        </p:nvSpPr>
        <p:spPr/>
        <p:txBody>
          <a:bodyPr/>
          <a:lstStyle/>
          <a:p>
            <a:r>
              <a:rPr lang="es-MX" b="1" dirty="0" smtClean="0"/>
              <a:t>Notas del Conferencista</a:t>
            </a:r>
          </a:p>
          <a:p>
            <a:r>
              <a:rPr lang="es-MX" dirty="0" smtClean="0"/>
              <a:t>Uno </a:t>
            </a:r>
            <a:r>
              <a:rPr lang="es-MX" dirty="0" smtClean="0"/>
              <a:t>de los mecanismos por medio del cual la sensibilidad al dolor es aumentada en el dolor neuropático involucra un aumento en la producción de la subunidad α</a:t>
            </a:r>
            <a:r>
              <a:rPr lang="es-MX" baseline="-25000" dirty="0" smtClean="0"/>
              <a:t>2</a:t>
            </a:r>
            <a:r>
              <a:rPr lang="es-MX" dirty="0" smtClean="0"/>
              <a:t>δ de los canales de calcio. Esto resulta en la transportación de mayores números de canales de calcio a las terminales nerviosas en el cuerno dorsal, y un aumento subsecuente en la excitabilidad neuronal. </a:t>
            </a:r>
          </a:p>
          <a:p>
            <a:r>
              <a:rPr lang="es-MX" dirty="0" smtClean="0"/>
              <a:t>Estudios recientes sugieren que los ligandos α</a:t>
            </a:r>
            <a:r>
              <a:rPr lang="es-MX" baseline="-25000" dirty="0" smtClean="0"/>
              <a:t>2</a:t>
            </a:r>
            <a:r>
              <a:rPr lang="es-MX" dirty="0" smtClean="0"/>
              <a:t>δ</a:t>
            </a:r>
            <a:r>
              <a:rPr lang="es-MX" altLang="zh-TW" dirty="0" smtClean="0"/>
              <a:t> contrarrestan este efecto modulando el tráfico del </a:t>
            </a:r>
            <a:r>
              <a:rPr lang="es-MX" dirty="0" smtClean="0"/>
              <a:t>canal de calcio a través de la unión a la sub-unidad α</a:t>
            </a:r>
            <a:r>
              <a:rPr lang="es-MX" baseline="-25000" dirty="0" smtClean="0"/>
              <a:t>2</a:t>
            </a:r>
            <a:r>
              <a:rPr lang="es-MX" dirty="0" smtClean="0"/>
              <a:t>δ de los canales de calcio e inhibiendo el transporte del canal de </a:t>
            </a:r>
            <a:r>
              <a:rPr lang="es-MX" dirty="0" smtClean="0"/>
              <a:t>calcio</a:t>
            </a:r>
            <a:endParaRPr lang="es-MX" b="1" dirty="0" smtClean="0"/>
          </a:p>
          <a:p>
            <a:endParaRPr lang="es-MX" dirty="0" smtClean="0"/>
          </a:p>
          <a:p>
            <a:r>
              <a:rPr lang="es-MX" b="1" dirty="0" smtClean="0"/>
              <a:t>Referencia</a:t>
            </a:r>
          </a:p>
          <a:p>
            <a:r>
              <a:rPr lang="en-US" dirty="0" smtClean="0"/>
              <a:t>Bauer CS </a:t>
            </a:r>
            <a:r>
              <a:rPr lang="en-US" i="1" dirty="0" smtClean="0"/>
              <a:t>et al. </a:t>
            </a:r>
            <a:r>
              <a:rPr lang="en-CA" dirty="0" smtClean="0"/>
              <a:t>The increased trafficking of the calcium channel subunit alpha2delta-1 to presynaptic terminals in neuropathic pain is inhibited by the alpha2delta ligand pregabalin.</a:t>
            </a:r>
            <a:r>
              <a:rPr lang="en-US" i="1" dirty="0" smtClean="0"/>
              <a:t> J Neurosci </a:t>
            </a:r>
            <a:r>
              <a:rPr lang="en-US" dirty="0" smtClean="0"/>
              <a:t>2009; 29(13):4076-88.</a:t>
            </a:r>
          </a:p>
          <a:p>
            <a:endParaRPr lang="es-MX" dirty="0" smtClean="0"/>
          </a:p>
          <a:p>
            <a:endParaRPr lang="es-MX" dirty="0" smtClean="0"/>
          </a:p>
        </p:txBody>
      </p:sp>
      <p:sp>
        <p:nvSpPr>
          <p:cNvPr id="4" name="Slide Image Placeholder 3"/>
          <p:cNvSpPr>
            <a:spLocks noGrp="1" noRot="1" noChangeAspect="1"/>
          </p:cNvSpPr>
          <p:nvPr>
            <p:ph type="sldImg"/>
          </p:nvPr>
        </p:nvSpPr>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4CD2A257-D1E8-405B-A139-D0A2A9620610}" type="slidenum">
              <a:rPr lang="en-US" altLang="en-US" smtClean="0">
                <a:solidFill>
                  <a:srgbClr val="000000"/>
                </a:solidFill>
                <a:latin typeface="Calibri" pitchFamily="34" charset="0"/>
              </a:rPr>
              <a:pPr eaLnBrk="1" hangingPunct="1"/>
              <a:t>46</a:t>
            </a:fld>
            <a:endParaRPr lang="en-US" altLang="en-US" dirty="0">
              <a:solidFill>
                <a:srgbClr val="000000"/>
              </a:solidFill>
              <a:latin typeface="Calibri" pitchFamily="34" charset="0"/>
            </a:endParaRPr>
          </a:p>
        </p:txBody>
      </p:sp>
      <p:sp>
        <p:nvSpPr>
          <p:cNvPr id="1372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7223" name="Rectangle 3"/>
          <p:cNvSpPr>
            <a:spLocks noGrp="1" noChangeArrowheads="1"/>
          </p:cNvSpPr>
          <p:nvPr>
            <p:ph type="body" idx="1"/>
          </p:nvPr>
        </p:nvSpPr>
        <p:spPr bwMode="auto">
          <a:xfrm>
            <a:off x="708024" y="4444948"/>
            <a:ext cx="5616575" cy="4927652"/>
          </a:xfrm>
          <a:solidFill>
            <a:srgbClr val="FFFFFF"/>
          </a:solidFill>
          <a:ln>
            <a:noFill/>
            <a:miter lim="800000"/>
            <a:headEnd/>
            <a:tailEnd/>
          </a:ln>
        </p:spPr>
        <p:txBody>
          <a:bodyPr/>
          <a:lstStyle/>
          <a:p>
            <a:pPr>
              <a:spcAft>
                <a:spcPts val="600"/>
              </a:spcAft>
            </a:pPr>
            <a:r>
              <a:rPr lang="es-MX" b="1" dirty="0" smtClean="0"/>
              <a:t>Notas del Conferencista</a:t>
            </a:r>
          </a:p>
          <a:p>
            <a:pPr>
              <a:spcAft>
                <a:spcPts val="600"/>
              </a:spcAft>
            </a:pPr>
            <a:r>
              <a:rPr lang="es-MX" dirty="0" smtClean="0"/>
              <a:t>Los efectos adversos más comunes experimentados con ligandos α</a:t>
            </a:r>
            <a:r>
              <a:rPr lang="es-MX" baseline="-25000" dirty="0" smtClean="0"/>
              <a:t>2</a:t>
            </a:r>
            <a:r>
              <a:rPr lang="es-MX" dirty="0" smtClean="0"/>
              <a:t>δ como  gabapentina y pregabalina son boca seca, mareo, cefalea, aumento de peso, </a:t>
            </a:r>
            <a:r>
              <a:rPr lang="es-MX" sz="1200" b="0" i="0" u="none" strike="noStrike" kern="1200" baseline="0" dirty="0" smtClean="0">
                <a:solidFill>
                  <a:schemeClr val="tx1"/>
                </a:solidFill>
              </a:rPr>
              <a:t>edema periférico, astenia </a:t>
            </a:r>
            <a:r>
              <a:rPr lang="es-MX" dirty="0" smtClean="0"/>
              <a:t>y</a:t>
            </a:r>
            <a:r>
              <a:rPr lang="es-MX" sz="1200" b="0" i="0" u="none" strike="noStrike" kern="1200" baseline="0" dirty="0" smtClean="0">
                <a:solidFill>
                  <a:schemeClr val="tx1"/>
                </a:solidFill>
              </a:rPr>
              <a:t> somnolencia.</a:t>
            </a:r>
          </a:p>
          <a:p>
            <a:pPr>
              <a:spcAft>
                <a:spcPts val="600"/>
              </a:spcAft>
            </a:pPr>
            <a:endParaRPr lang="es-MX" dirty="0" smtClean="0"/>
          </a:p>
          <a:p>
            <a:pPr>
              <a:spcAft>
                <a:spcPts val="600"/>
              </a:spcAft>
            </a:pPr>
            <a:r>
              <a:rPr lang="es-MX" sz="1200" b="1" i="0" u="none" strike="noStrike" kern="1200" baseline="0" dirty="0" smtClean="0">
                <a:solidFill>
                  <a:schemeClr val="tx1"/>
                </a:solidFill>
              </a:rPr>
              <a:t>Referencia</a:t>
            </a:r>
          </a:p>
          <a:p>
            <a:r>
              <a:rPr lang="en-CA" dirty="0" smtClean="0"/>
              <a:t>Attal N, Finnerup NB. Pharmacological management of neuropathic pain. </a:t>
            </a:r>
            <a:br>
              <a:rPr lang="en-CA" dirty="0" smtClean="0"/>
            </a:br>
            <a:r>
              <a:rPr lang="en-CA" i="1" dirty="0" smtClean="0"/>
              <a:t>Pain Clinical Updates </a:t>
            </a:r>
            <a:r>
              <a:rPr lang="en-CA" dirty="0" smtClean="0"/>
              <a:t>2010;18(9):1-8.</a:t>
            </a:r>
          </a:p>
          <a:p>
            <a:pPr>
              <a:spcAft>
                <a:spcPts val="600"/>
              </a:spcAft>
            </a:pPr>
            <a:endParaRPr lang="es-MX" dirty="0" smtClean="0"/>
          </a:p>
          <a:p>
            <a:pPr marL="228600" indent="-228600" eaLnBrk="1" hangingPunct="1">
              <a:lnSpc>
                <a:spcPct val="90000"/>
              </a:lnSpc>
              <a:spcBef>
                <a:spcPct val="0"/>
              </a:spcBef>
              <a:spcAft>
                <a:spcPts val="600"/>
              </a:spcAft>
              <a:buFont typeface="+mj-lt"/>
              <a:buNone/>
            </a:pPr>
            <a:endParaRPr lang="es-MX" dirty="0" smtClean="0"/>
          </a:p>
        </p:txBody>
      </p:sp>
      <p:sp>
        <p:nvSpPr>
          <p:cNvPr id="137224" name="Rectangle 4"/>
          <p:cNvSpPr>
            <a:spLocks noChangeArrowheads="1"/>
          </p:cNvSpPr>
          <p:nvPr/>
        </p:nvSpPr>
        <p:spPr bwMode="black">
          <a:xfrm>
            <a:off x="168769" y="2686488"/>
            <a:ext cx="739987" cy="157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17575" eaLnBrk="0" fontAlgn="base" hangingPunct="0">
              <a:spcBef>
                <a:spcPct val="0"/>
              </a:spcBef>
              <a:spcAft>
                <a:spcPct val="0"/>
              </a:spcAft>
              <a:buClr>
                <a:srgbClr val="000000"/>
              </a:buClr>
              <a:buSzPct val="80000"/>
              <a:buFont typeface="Wingdings" pitchFamily="2" charset="2"/>
              <a:buNone/>
            </a:pPr>
            <a:endParaRPr lang="en-US" sz="1000" dirty="0" smtClean="0">
              <a:solidFill>
                <a:srgbClr val="000000"/>
              </a:solidFill>
              <a:latin typeface="Arial" pitchFamily="34" charset="0"/>
              <a:ea typeface="SimSun"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fld id="{FC34AD7C-96A2-48E1-8088-9A58F8A9E959}" type="slidenum">
              <a:rPr lang="en-GB" smtClean="0">
                <a:solidFill>
                  <a:prstClr val="black"/>
                </a:solidFill>
              </a:rPr>
              <a:pPr/>
              <a:t>47</a:t>
            </a:fld>
            <a:endParaRPr lang="en-GB" dirty="0">
              <a:solidFill>
                <a:prstClr val="black"/>
              </a:solidFill>
            </a:endParaRPr>
          </a:p>
        </p:txBody>
      </p:sp>
      <p:sp>
        <p:nvSpPr>
          <p:cNvPr id="131076" name="Rectangle 3"/>
          <p:cNvSpPr>
            <a:spLocks noGrp="1" noChangeArrowheads="1"/>
          </p:cNvSpPr>
          <p:nvPr>
            <p:ph type="body" idx="1"/>
          </p:nvPr>
        </p:nvSpPr>
        <p:spPr/>
        <p:txBody>
          <a:bodyPr/>
          <a:lstStyle/>
          <a:p>
            <a:r>
              <a:rPr lang="es-MX" b="1" dirty="0" smtClean="0"/>
              <a:t>Notas del Conferencista</a:t>
            </a:r>
          </a:p>
          <a:p>
            <a:r>
              <a:rPr lang="es-MX" dirty="0" smtClean="0"/>
              <a:t>Se </a:t>
            </a:r>
            <a:r>
              <a:rPr lang="es-MX" dirty="0" smtClean="0"/>
              <a:t>piensa que el principal efecto analgésico de los antidepresivos ocurre por medio del aumento de las cantidades de serotonina y noradrenalina disponibles en las hendiduras sinápticas a nivel espinal y supra-espinal, aumentando así los efectos inhibitorios de las vías modulatorias descendentes. </a:t>
            </a:r>
          </a:p>
          <a:p>
            <a:endParaRPr lang="es-MX" dirty="0" smtClean="0"/>
          </a:p>
          <a:p>
            <a:r>
              <a:rPr lang="es-MX" dirty="0" smtClean="0"/>
              <a:t>Es interesante mencionar que a concentraciones terapéuticas los antidepresivos tienen muy poco efecto analgésico en la nocicepción, lo cual sugiere que pueden ayudar a “normalizar” la función de un sistema de dolor alterado más que a inhibir la transmisión del </a:t>
            </a:r>
            <a:r>
              <a:rPr lang="es-MX" dirty="0" smtClean="0"/>
              <a:t>dolor</a:t>
            </a:r>
            <a:endParaRPr lang="es-MX" dirty="0" smtClean="0"/>
          </a:p>
          <a:p>
            <a:endParaRPr lang="es-MX" dirty="0" smtClean="0"/>
          </a:p>
          <a:p>
            <a:r>
              <a:rPr lang="es-MX" b="1" dirty="0" smtClean="0"/>
              <a:t>Referencia</a:t>
            </a:r>
          </a:p>
          <a:p>
            <a:r>
              <a:rPr lang="en-US" dirty="0" smtClean="0"/>
              <a:t>Verdu B </a:t>
            </a:r>
            <a:r>
              <a:rPr lang="en-US" i="1" dirty="0" smtClean="0"/>
              <a:t>et al. </a:t>
            </a:r>
            <a:r>
              <a:rPr lang="en-CA" dirty="0" smtClean="0"/>
              <a:t>Antidepressants for the treatment of chronic pain. </a:t>
            </a:r>
            <a:r>
              <a:rPr lang="en-US" i="1" dirty="0" smtClean="0"/>
              <a:t>Drugs</a:t>
            </a:r>
            <a:r>
              <a:rPr lang="en-US" dirty="0" smtClean="0"/>
              <a:t> 2008; 68(18):2611-2632.</a:t>
            </a:r>
          </a:p>
          <a:p>
            <a:endParaRPr lang="es-MX" dirty="0" smtClean="0"/>
          </a:p>
        </p:txBody>
      </p:sp>
      <p:sp>
        <p:nvSpPr>
          <p:cNvPr id="4" name="Slide Image Placeholder 3"/>
          <p:cNvSpPr>
            <a:spLocks noGrp="1" noRot="1" noChangeAspect="1"/>
          </p:cNvSpPr>
          <p:nvPr>
            <p:ph type="sldImg"/>
          </p:nvPr>
        </p:nvSpPr>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4" name="Rectangle 4"/>
          <p:cNvSpPr>
            <a:spLocks noChangeArrowheads="1"/>
          </p:cNvSpPr>
          <p:nvPr/>
        </p:nvSpPr>
        <p:spPr bwMode="black">
          <a:xfrm>
            <a:off x="168769" y="2686488"/>
            <a:ext cx="739987" cy="157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17575" eaLnBrk="0" fontAlgn="base" hangingPunct="0">
              <a:spcBef>
                <a:spcPct val="0"/>
              </a:spcBef>
              <a:spcAft>
                <a:spcPct val="0"/>
              </a:spcAft>
              <a:buClr>
                <a:srgbClr val="000000"/>
              </a:buClr>
              <a:buSzPct val="80000"/>
              <a:buFont typeface="Wingdings" pitchFamily="2" charset="2"/>
              <a:buNone/>
            </a:pPr>
            <a:endParaRPr lang="en-US" sz="1000" dirty="0" smtClean="0">
              <a:solidFill>
                <a:srgbClr val="000000"/>
              </a:solidFill>
              <a:latin typeface="Arial" pitchFamily="34" charset="0"/>
              <a:ea typeface="SimSun" pitchFamily="2" charset="-122"/>
            </a:endParaRPr>
          </a:p>
        </p:txBody>
      </p:sp>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Los efectos adversos más comunes de los TCAs incluyen boca seca, </a:t>
            </a:r>
            <a:r>
              <a:rPr lang="es-MX" sz="1200" b="0" i="0" u="none" strike="noStrike" kern="1200" baseline="0" dirty="0" smtClean="0">
                <a:solidFill>
                  <a:schemeClr val="tx1"/>
                </a:solidFill>
                <a:latin typeface="+mn-lt"/>
                <a:ea typeface="+mn-ea"/>
                <a:cs typeface="+mn-cs"/>
              </a:rPr>
              <a:t>constipación, retención urinaria, sudoración, mareo, visión borrosa, palpitaciones, hipotensión ortostática, somnolencia y sedación. Otros efectos adversos incluyen </a:t>
            </a:r>
            <a:r>
              <a:rPr lang="es-MX" dirty="0" smtClean="0"/>
              <a:t>trastornos cognitivos, </a:t>
            </a:r>
            <a:r>
              <a:rPr lang="es-MX" sz="1200" b="0" i="0" u="none" strike="noStrike" kern="1200" baseline="0" dirty="0" smtClean="0">
                <a:solidFill>
                  <a:schemeClr val="tx1"/>
                </a:solidFill>
                <a:latin typeface="+mn-lt"/>
                <a:ea typeface="+mn-ea"/>
                <a:cs typeface="+mn-cs"/>
              </a:rPr>
              <a:t>confusión, trastornos en el caminar y caídas, particularmente en ancianos. </a:t>
            </a:r>
          </a:p>
          <a:p>
            <a:pPr>
              <a:spcAft>
                <a:spcPts val="600"/>
              </a:spcAft>
            </a:pPr>
            <a:r>
              <a:rPr lang="es-MX" sz="1200" b="0" i="0" u="none" strike="noStrike" kern="1200" baseline="0" dirty="0" smtClean="0">
                <a:solidFill>
                  <a:schemeClr val="tx1"/>
                </a:solidFill>
                <a:latin typeface="+mn-lt"/>
                <a:ea typeface="+mn-ea"/>
                <a:cs typeface="+mn-cs"/>
              </a:rPr>
              <a:t>Los eventos adversos experimentados más frecuentemente con IRSNs incluyen boca seca, constipación, diarrea, náusea, disminución del apetito, sudoración, mareo y somnolencia. Efectos </a:t>
            </a:r>
            <a:r>
              <a:rPr lang="es-MX" dirty="0" smtClean="0"/>
              <a:t>adversos raros </a:t>
            </a:r>
            <a:r>
              <a:rPr lang="es-MX" sz="1200" b="0" i="0" u="none" strike="noStrike" kern="1200" baseline="0" dirty="0" smtClean="0">
                <a:solidFill>
                  <a:schemeClr val="tx1"/>
                </a:solidFill>
                <a:latin typeface="+mn-lt"/>
                <a:ea typeface="+mn-ea"/>
                <a:cs typeface="+mn-cs"/>
              </a:rPr>
              <a:t>incluyen niveles de glucosa en el plasma, presión sanguínea y enzimas hepáticas elevados.</a:t>
            </a:r>
          </a:p>
          <a:p>
            <a:pPr>
              <a:spcAft>
                <a:spcPts val="600"/>
              </a:spcAft>
            </a:pPr>
            <a:endParaRPr lang="es-MX" sz="1200" b="0" i="0" u="none" strike="noStrike" kern="1200" baseline="0" dirty="0" smtClean="0">
              <a:solidFill>
                <a:schemeClr val="tx1"/>
              </a:solidFill>
              <a:latin typeface="+mn-lt"/>
              <a:ea typeface="+mn-ea"/>
              <a:cs typeface="+mn-cs"/>
            </a:endParaRPr>
          </a:p>
          <a:p>
            <a:pPr>
              <a:spcAft>
                <a:spcPts val="600"/>
              </a:spcAft>
            </a:pPr>
            <a:r>
              <a:rPr lang="es-MX" sz="1200" b="1" i="0" u="none" strike="noStrike" kern="1200" baseline="0" dirty="0" smtClean="0">
                <a:solidFill>
                  <a:schemeClr val="tx1"/>
                </a:solidFill>
                <a:latin typeface="+mn-lt"/>
                <a:ea typeface="+mn-ea"/>
                <a:cs typeface="+mn-cs"/>
              </a:rPr>
              <a:t>Referencia</a:t>
            </a:r>
          </a:p>
          <a:p>
            <a:r>
              <a:rPr lang="en-US" dirty="0" smtClean="0"/>
              <a:t>Attal N, Finnerup NB. </a:t>
            </a:r>
            <a:r>
              <a:rPr lang="en-CA" dirty="0" smtClean="0"/>
              <a:t>Pharmacological management of neuropathic pain. </a:t>
            </a:r>
            <a:br>
              <a:rPr lang="en-CA" dirty="0" smtClean="0"/>
            </a:br>
            <a:r>
              <a:rPr lang="en-US" i="1" dirty="0" smtClean="0"/>
              <a:t>Pain Clinical Updates </a:t>
            </a:r>
            <a:r>
              <a:rPr lang="en-US" dirty="0" smtClean="0"/>
              <a:t>2010; 18(9):1-8.</a:t>
            </a:r>
          </a:p>
          <a:p>
            <a:pPr>
              <a:spcAft>
                <a:spcPts val="600"/>
              </a:spcAft>
            </a:pPr>
            <a:endParaRPr lang="es-MX" dirty="0"/>
          </a:p>
        </p:txBody>
      </p:sp>
      <p:sp>
        <p:nvSpPr>
          <p:cNvPr id="6" name="Slide Number Placeholder 3"/>
          <p:cNvSpPr>
            <a:spLocks noGrp="1"/>
          </p:cNvSpPr>
          <p:nvPr>
            <p:ph type="sldNum" sz="quarter" idx="5"/>
          </p:nvPr>
        </p:nvSpPr>
        <p:spPr>
          <a:xfrm>
            <a:off x="3970938" y="8902344"/>
            <a:ext cx="3037840" cy="468630"/>
          </a:xfrm>
        </p:spPr>
        <p:txBody>
          <a:bodyPr/>
          <a:lstStyle/>
          <a:p>
            <a:fld id="{C869435C-097B-40B4-A7F6-991F06607D84}" type="slidenum">
              <a:rPr lang="en-CA" smtClean="0">
                <a:solidFill>
                  <a:prstClr val="black"/>
                </a:solidFill>
              </a:rPr>
              <a:pPr/>
              <a:t>48</a:t>
            </a:fld>
            <a:endParaRPr lang="en-CA" dirty="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5313" y="4353636"/>
            <a:ext cx="6496335" cy="5790251"/>
          </a:xfrm>
        </p:spPr>
        <p:txBody>
          <a:bodyPr/>
          <a:lstStyle/>
          <a:p>
            <a:r>
              <a:rPr lang="es-MX" sz="1100" b="1" dirty="0" smtClean="0"/>
              <a:t>Notas del Conferencista</a:t>
            </a:r>
          </a:p>
          <a:p>
            <a:r>
              <a:rPr lang="es-MX" sz="1100" dirty="0" smtClean="0"/>
              <a:t>Esta slide presenta las recomendaciones de la International Association for the Study of Pain (IASP) de 2010 para el Manejo Farmacológico de Dolor Neuropático.</a:t>
            </a:r>
          </a:p>
          <a:p>
            <a:r>
              <a:rPr lang="es-MX" sz="1100" dirty="0" smtClean="0"/>
              <a:t>Con base en estas recomendaciones, las terapias de primera-línea incluyen gabapentina, pregabalina, duloxetina, venlafaxina, nortriptilina y desipramina, así como lidocaína tópica para Dolor Neuropático Periférico localizado. Además, se pueden usar analgésicos opioides y tramadol como primera-línea (solos o en combinación) en pacientes con dolor neuropático severo, dolor neuropático por cáncer, exacerbaciones episódicas de dolor severo, y cuando se requiere ajuste de la duración de un medicamento </a:t>
            </a:r>
            <a:r>
              <a:rPr lang="es-MX" sz="1100" dirty="0" smtClean="0"/>
              <a:t>de primera-línea para alivio rápido .</a:t>
            </a:r>
            <a:endParaRPr lang="es-MX" sz="1100" dirty="0" smtClean="0"/>
          </a:p>
          <a:p>
            <a:r>
              <a:rPr lang="es-MX" sz="1100" dirty="0" smtClean="0"/>
              <a:t>Si se obtiene un alivio parcial, inadecuado o no se obtiene alivio con el medicamento de primera-línea seleccionado, las guías recomiendan agregar otro medicamento de primera-línea o cambiarlo por otro. Solo cuando falla el medicamento de primera-línea, solo o en combinación, se deben usar medicamentos de segunda- y tercera-línea. En este punto, también se debe considerar la referencia a un especialista de dolor.</a:t>
            </a:r>
          </a:p>
          <a:p>
            <a:endParaRPr lang="es-MX" sz="1100" dirty="0" smtClean="0"/>
          </a:p>
          <a:p>
            <a:r>
              <a:rPr lang="es-MX" sz="1100" b="1" dirty="0" smtClean="0"/>
              <a:t>Referencias</a:t>
            </a:r>
          </a:p>
          <a:p>
            <a:r>
              <a:rPr lang="en-CA" sz="1100" dirty="0" smtClean="0"/>
              <a:t>Dworkin RH </a:t>
            </a:r>
            <a:r>
              <a:rPr lang="en-CA" sz="1100" i="1" dirty="0" smtClean="0"/>
              <a:t>et al. </a:t>
            </a:r>
            <a:r>
              <a:rPr lang="en-CA" sz="1100" dirty="0" smtClean="0"/>
              <a:t>Recommendations for the pharmacological management of neuropathic pain: an overview and literature update. </a:t>
            </a:r>
            <a:r>
              <a:rPr lang="en-CA" sz="1100" i="1" dirty="0" smtClean="0"/>
              <a:t>Mayo Clin Proc </a:t>
            </a:r>
            <a:r>
              <a:rPr lang="en-CA" sz="1100" dirty="0" smtClean="0"/>
              <a:t>2010; 85(3 Suppl):S3-14.</a:t>
            </a:r>
          </a:p>
          <a:p>
            <a:r>
              <a:rPr lang="en-CA" sz="1100" dirty="0" smtClean="0"/>
              <a:t>Freynhagen R, Bennett MI. Diagnosis and management of neuropathic pain. </a:t>
            </a:r>
            <a:r>
              <a:rPr lang="en-CA" sz="1100" i="1" dirty="0" smtClean="0"/>
              <a:t>BMJ</a:t>
            </a:r>
            <a:r>
              <a:rPr lang="en-CA" sz="1100" dirty="0" smtClean="0"/>
              <a:t> 2009; 339:b3002.</a:t>
            </a:r>
          </a:p>
          <a:p>
            <a:endParaRPr lang="en-CA" sz="1100" dirty="0" smtClean="0"/>
          </a:p>
          <a:p>
            <a:endParaRPr lang="es-MX" sz="1100"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49</a:t>
            </a:fld>
            <a:endParaRPr lang="en-CA" dirty="0"/>
          </a:p>
        </p:txBody>
      </p:sp>
    </p:spTree>
    <p:extLst>
      <p:ext uri="{BB962C8B-B14F-4D97-AF65-F5344CB8AC3E}">
        <p14:creationId xmlns:p14="http://schemas.microsoft.com/office/powerpoint/2010/main" xmlns="" val="1228954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3"/>
          <p:cNvSpPr>
            <a:spLocks noGrp="1" noChangeArrowheads="1"/>
          </p:cNvSpPr>
          <p:nvPr>
            <p:ph type="body" idx="1"/>
          </p:nvPr>
        </p:nvSpPr>
        <p:spPr>
          <a:xfrm>
            <a:off x="504454" y="4496615"/>
            <a:ext cx="6053425" cy="5753736"/>
          </a:xfrm>
        </p:spPr>
        <p:txBody>
          <a:bodyPr/>
          <a:lstStyle/>
          <a:p>
            <a:pPr>
              <a:spcAft>
                <a:spcPts val="307"/>
              </a:spcAft>
            </a:pPr>
            <a:r>
              <a:rPr lang="es-MX" sz="900" b="1" dirty="0" smtClean="0"/>
              <a:t>Notas del Conferencista</a:t>
            </a:r>
          </a:p>
          <a:p>
            <a:r>
              <a:rPr lang="es-MX" sz="900" dirty="0" smtClean="0"/>
              <a:t>Esta slide ilustra tres categorías generales de dolor: Sensibilización central/dolor disfuncional, neuropático y dolor nociceptivo. También es importante mencionar que muchos países presentan más de un tipo de dolor y esto se denomina estados de ‘dolor mixto’.</a:t>
            </a:r>
          </a:p>
          <a:p>
            <a:pPr lvl="0"/>
            <a:r>
              <a:rPr lang="es-MX" sz="900" dirty="0" smtClean="0"/>
              <a:t>El dolor nociceptivo es una respuesta fisiológica apropiada que ocurre cuando neuronas sensoriales periféricas específicas (nociceptores) responden a un estímulo nocivo. El dolor nociceptivo tiene un rol protector porque produce respuestas conductuales y reflejos que minimizan el daño tisular. El origen del dolor nociceptivo puede ser somático o visceral. El dolor somático, como la gota, osteoartritis u dolor inducido por trauma, se origina con los nociceptores músculo-esqueléticos o cutáneo y generalmente está bien localizado. El dolor visceral, como la dismenorrea, se origina en nociceptores localizados en órganos huecos y musculo liso; y generalmente es referido.</a:t>
            </a:r>
          </a:p>
          <a:p>
            <a:r>
              <a:rPr lang="es-MX" sz="900" dirty="0" smtClean="0"/>
              <a:t>El dolor neuropático ha sido definido por la Asociación Internacional para el Estudio del Dolor como ‘iniciado o causado por una lesión primaria en el sistema nervioso’. Dependiendo de dónde ocurre la lesión o disfunción en el sistema nervioso, el origen del dolor neuropático puede ser periférico (como en la neuropatía diabética periférica dolorosa y en la neuralgia post-herpética) o de origen central (por ejemplo, dolor neuropático asociado con accidente vascular cerebral o lesión a la médula espinal). </a:t>
            </a:r>
          </a:p>
          <a:p>
            <a:pPr lvl="0">
              <a:spcAft>
                <a:spcPts val="300"/>
              </a:spcAft>
            </a:pPr>
            <a:r>
              <a:rPr lang="es-MX" sz="900" b="1" dirty="0" smtClean="0"/>
              <a:t>Sensibilización central/dolor disfuncional </a:t>
            </a:r>
            <a:r>
              <a:rPr lang="es-MX" sz="900" kern="1200" dirty="0" smtClean="0">
                <a:solidFill>
                  <a:schemeClr val="tx1"/>
                </a:solidFill>
                <a:latin typeface="+mn-lt"/>
                <a:ea typeface="+mn-ea"/>
                <a:cs typeface="+mn-cs"/>
              </a:rPr>
              <a:t>se define como </a:t>
            </a:r>
            <a:r>
              <a:rPr lang="es-MX" sz="900" i="0" kern="1200" dirty="0" smtClean="0">
                <a:solidFill>
                  <a:schemeClr val="tx1"/>
                </a:solidFill>
                <a:latin typeface="+mn-lt"/>
                <a:ea typeface="+mn-ea"/>
                <a:cs typeface="+mn-cs"/>
              </a:rPr>
              <a:t>“hipersensibilidad del sistema del dolor de modo que se pueden activar estímulos normalmente inocuos y las respuestas perceptuales a estímulos nocivos son exageradas, prolongadas y diseminadas ampliamente”. Algunos ejemplos</a:t>
            </a:r>
            <a:r>
              <a:rPr lang="es-MX" sz="900" i="0" kern="1200" baseline="0" dirty="0" smtClean="0">
                <a:solidFill>
                  <a:schemeClr val="tx1"/>
                </a:solidFill>
                <a:latin typeface="+mn-lt"/>
                <a:ea typeface="+mn-ea"/>
                <a:cs typeface="+mn-cs"/>
              </a:rPr>
              <a:t> de este tipo de dolor son </a:t>
            </a:r>
            <a:r>
              <a:rPr lang="es-MX" sz="900" dirty="0" smtClean="0"/>
              <a:t>fibromialgia, trastornos de la articulación temporomandibular, migraña crónica/cefalea por tensión</a:t>
            </a:r>
            <a:r>
              <a:rPr lang="es-MX" sz="900" baseline="0" dirty="0" smtClean="0"/>
              <a:t>, cistitis Intersticial, </a:t>
            </a:r>
            <a:r>
              <a:rPr lang="es-MX" sz="900" dirty="0" smtClean="0"/>
              <a:t>síndrome de intestino irritable y síndrome de dolor regional complejo.   </a:t>
            </a:r>
          </a:p>
          <a:p>
            <a:r>
              <a:rPr lang="es-MX" sz="900" dirty="0" smtClean="0"/>
              <a:t>Existen casos en los que una persona experimenta sensaciones de dolor que son una combinación de dolor de diferentes orígenes. Por ejemplo, en el síndrome del túnel carpiano es común experimentar dolor nociceptivo, que se siente alrededor de la muñeca, y dolor neuropático, que se siente en la zona donde se distribuye el nervio mediano (dedos). </a:t>
            </a:r>
          </a:p>
          <a:p>
            <a:r>
              <a:rPr lang="es-MX" sz="800" b="1" dirty="0" smtClean="0"/>
              <a:t>Referencias</a:t>
            </a:r>
          </a:p>
          <a:p>
            <a:pPr>
              <a:spcAft>
                <a:spcPts val="307"/>
              </a:spcAft>
            </a:pPr>
            <a:r>
              <a:rPr lang="en-US" sz="800" dirty="0" smtClean="0"/>
              <a:t>Freynhagen R, Baron R. The evaluation of neuropathic components in low back pain. </a:t>
            </a:r>
            <a:r>
              <a:rPr lang="en-US" sz="800" i="1" dirty="0" smtClean="0"/>
              <a:t>Curr Pain Headache Rep</a:t>
            </a:r>
            <a:r>
              <a:rPr lang="en-US" sz="800" dirty="0" smtClean="0"/>
              <a:t> 2009; 13(3):185-90.</a:t>
            </a:r>
          </a:p>
          <a:p>
            <a:pPr>
              <a:spcAft>
                <a:spcPts val="307"/>
              </a:spcAft>
            </a:pPr>
            <a:r>
              <a:rPr lang="en-US" sz="800" dirty="0" smtClean="0"/>
              <a:t>Jensen TS </a:t>
            </a:r>
            <a:r>
              <a:rPr lang="en-US" sz="800" i="1" dirty="0" smtClean="0"/>
              <a:t>et al. </a:t>
            </a:r>
            <a:r>
              <a:rPr lang="en-CA" sz="800" dirty="0" smtClean="0"/>
              <a:t>A new definition of neuropathic pain. </a:t>
            </a:r>
            <a:r>
              <a:rPr lang="en-US" sz="800" i="1" dirty="0" smtClean="0"/>
              <a:t>Pain </a:t>
            </a:r>
            <a:r>
              <a:rPr lang="en-US" sz="800" dirty="0" smtClean="0"/>
              <a:t>2011; 152(10):2204-5.</a:t>
            </a:r>
          </a:p>
          <a:p>
            <a:pPr>
              <a:spcAft>
                <a:spcPts val="307"/>
              </a:spcAft>
            </a:pPr>
            <a:r>
              <a:rPr lang="en-US" sz="800" dirty="0" smtClean="0"/>
              <a:t>Julius D </a:t>
            </a:r>
            <a:r>
              <a:rPr lang="en-US" sz="800" i="1" dirty="0" smtClean="0"/>
              <a:t>et al. </a:t>
            </a:r>
            <a:r>
              <a:rPr lang="en-US" sz="800" dirty="0" smtClean="0"/>
              <a:t>In: McMahon SB, Koltzenburg M (eds). </a:t>
            </a:r>
            <a:r>
              <a:rPr lang="en-US" sz="800" i="1" dirty="0" smtClean="0"/>
              <a:t>Wall and Melzack’s Textbook of Pain. </a:t>
            </a:r>
            <a:r>
              <a:rPr lang="en-US" sz="800" dirty="0" smtClean="0"/>
              <a:t>5th ed. Elsevier; London, UK: 2006.</a:t>
            </a:r>
          </a:p>
          <a:p>
            <a:pPr>
              <a:spcAft>
                <a:spcPts val="307"/>
              </a:spcAft>
            </a:pPr>
            <a:r>
              <a:rPr lang="en-US" sz="800" dirty="0" smtClean="0"/>
              <a:t>Ross E. </a:t>
            </a:r>
            <a:r>
              <a:rPr lang="en-CA" sz="800" dirty="0" smtClean="0"/>
              <a:t>Moving towards rational pharmacological management of pain with an improved classification system of pain. </a:t>
            </a:r>
            <a:r>
              <a:rPr lang="en-US" sz="800" i="1" dirty="0" smtClean="0"/>
              <a:t>Expert Opin Pharmacother </a:t>
            </a:r>
            <a:r>
              <a:rPr lang="en-US" sz="800" dirty="0" smtClean="0"/>
              <a:t>2001; 2(1):1529-30.</a:t>
            </a:r>
          </a:p>
          <a:p>
            <a:pPr>
              <a:spcAft>
                <a:spcPts val="307"/>
              </a:spcAft>
            </a:pPr>
            <a:r>
              <a:rPr lang="en-US" sz="800" dirty="0" smtClean="0"/>
              <a:t>Webster LR. </a:t>
            </a:r>
            <a:r>
              <a:rPr lang="en-CA" sz="800" dirty="0" smtClean="0"/>
              <a:t>Breakthrough pain in the management of chronic persistent pain syndromes. </a:t>
            </a:r>
            <a:r>
              <a:rPr lang="en-US" sz="800" i="1" dirty="0" smtClean="0"/>
              <a:t>Am J Manag Care </a:t>
            </a:r>
            <a:r>
              <a:rPr lang="en-US" sz="800" dirty="0" smtClean="0"/>
              <a:t>2008; 14(5 Suppl 1):S116-22.</a:t>
            </a:r>
          </a:p>
          <a:p>
            <a:pPr>
              <a:spcAft>
                <a:spcPts val="307"/>
              </a:spcAft>
            </a:pPr>
            <a:r>
              <a:rPr lang="en-US" sz="800" dirty="0" smtClean="0"/>
              <a:t>Woolf CJ. </a:t>
            </a:r>
            <a:r>
              <a:rPr lang="en-CA" sz="800" dirty="0" smtClean="0"/>
              <a:t>Central sensitization: implications for the diagnosis and treatment of pain. </a:t>
            </a:r>
            <a:r>
              <a:rPr lang="en-US" sz="800" i="1" dirty="0" smtClean="0"/>
              <a:t>Pain</a:t>
            </a:r>
            <a:r>
              <a:rPr lang="en-US" sz="800" dirty="0" smtClean="0"/>
              <a:t> 2011; 152(3 Suppl):S2-15.</a:t>
            </a:r>
            <a:endParaRPr lang="en-US" sz="800" dirty="0"/>
          </a:p>
        </p:txBody>
      </p:sp>
      <p:sp>
        <p:nvSpPr>
          <p:cNvPr id="4" name="Slide Image Placeholder 3"/>
          <p:cNvSpPr>
            <a:spLocks noGrp="1" noRot="1" noChangeAspect="1"/>
          </p:cNvSpPr>
          <p:nvPr>
            <p:ph type="sldImg"/>
          </p:nvPr>
        </p:nvSpPr>
        <p:spPr/>
      </p:sp>
      <p:sp>
        <p:nvSpPr>
          <p:cNvPr id="5" name="Slide Number Placeholder 3"/>
          <p:cNvSpPr>
            <a:spLocks noGrp="1"/>
          </p:cNvSpPr>
          <p:nvPr>
            <p:ph type="sldNum" sz="quarter" idx="5"/>
          </p:nvPr>
        </p:nvSpPr>
        <p:spPr>
          <a:xfrm>
            <a:off x="3970938" y="8902343"/>
            <a:ext cx="3037840" cy="468630"/>
          </a:xfrm>
        </p:spPr>
        <p:txBody>
          <a:bodyPr/>
          <a:lstStyle/>
          <a:p>
            <a:fld id="{C869435C-097B-40B4-A7F6-991F06607D84}" type="slidenum">
              <a:rPr lang="en-CA" smtClean="0">
                <a:solidFill>
                  <a:prstClr val="black"/>
                </a:solidFill>
              </a:rPr>
              <a:pPr/>
              <a:t>5</a:t>
            </a:fld>
            <a:endParaRPr lang="en-CA" dirty="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51984"/>
            <a:ext cx="5608320" cy="5672376"/>
          </a:xfrm>
        </p:spPr>
        <p:txBody>
          <a:bodyPr/>
          <a:lstStyle/>
          <a:p>
            <a:r>
              <a:rPr lang="es-MX" b="1" dirty="0" smtClean="0"/>
              <a:t>Notas del Conferencista</a:t>
            </a:r>
          </a:p>
          <a:p>
            <a:r>
              <a:rPr lang="es-MX" dirty="0" smtClean="0"/>
              <a:t>Esta slide proporciona orientación acerca del inicio y ajuste de los medicamentos de p</a:t>
            </a:r>
            <a:r>
              <a:rPr lang="es-MX" baseline="0" dirty="0" smtClean="0"/>
              <a:t>rimera-línea para Dolor Neuropático con base en las recomendaciones de la </a:t>
            </a:r>
            <a:r>
              <a:rPr lang="es-MX" i="1" dirty="0" smtClean="0"/>
              <a:t>International Association for the Study of Pain </a:t>
            </a:r>
            <a:r>
              <a:rPr lang="es-MX" dirty="0" smtClean="0"/>
              <a:t>(IASP) de 2010 para el manejo  Farmacológico de Dolor Neuropático</a:t>
            </a:r>
            <a:r>
              <a:rPr lang="es-MX" baseline="0" dirty="0" smtClean="0"/>
              <a:t>.</a:t>
            </a:r>
          </a:p>
          <a:p>
            <a:r>
              <a:rPr lang="es-MX" baseline="0" dirty="0" smtClean="0"/>
              <a:t>La información del producto a nivel local de cada droga debe ser consultada para mayores detalles</a:t>
            </a:r>
            <a:r>
              <a:rPr lang="es-MX" dirty="0" smtClean="0"/>
              <a:t> e indicaciones especiales, contraindicaciones y advertencias</a:t>
            </a:r>
            <a:r>
              <a:rPr lang="es-MX" baseline="0" dirty="0" smtClean="0"/>
              <a:t>. </a:t>
            </a:r>
          </a:p>
          <a:p>
            <a:endParaRPr lang="es-MX" baseline="0" dirty="0" smtClean="0"/>
          </a:p>
          <a:p>
            <a:r>
              <a:rPr lang="es-MX" b="1" baseline="0" dirty="0" smtClean="0"/>
              <a:t>Referencia</a:t>
            </a:r>
          </a:p>
          <a:p>
            <a:r>
              <a:rPr lang="en-CA" dirty="0" smtClean="0"/>
              <a:t>Dworkin RH </a:t>
            </a:r>
            <a:r>
              <a:rPr lang="en-CA" i="1" dirty="0" smtClean="0"/>
              <a:t>et al. </a:t>
            </a:r>
            <a:r>
              <a:rPr lang="en-CA" dirty="0" smtClean="0"/>
              <a:t>Recommendations for the pharmacological management of neuropathic pain: an overview and literature update. </a:t>
            </a:r>
            <a:r>
              <a:rPr lang="en-CA" i="1" dirty="0" smtClean="0"/>
              <a:t>Mayo Clin Proc </a:t>
            </a:r>
            <a:r>
              <a:rPr lang="en-CA" dirty="0" smtClean="0"/>
              <a:t>2010; </a:t>
            </a:r>
            <a:br>
              <a:rPr lang="en-CA" dirty="0" smtClean="0"/>
            </a:br>
            <a:r>
              <a:rPr lang="en-CA" dirty="0" smtClean="0"/>
              <a:t>85(3 Suppl):S3-14.</a:t>
            </a:r>
            <a:endParaRPr lang="en-CA"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50</a:t>
            </a:fld>
            <a:endParaRPr lang="en-CA" dirty="0"/>
          </a:p>
        </p:txBody>
      </p:sp>
    </p:spTree>
    <p:extLst>
      <p:ext uri="{BB962C8B-B14F-4D97-AF65-F5344CB8AC3E}">
        <p14:creationId xmlns:p14="http://schemas.microsoft.com/office/powerpoint/2010/main" xmlns="" val="33240442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dirty="0" smtClean="0"/>
              <a:t>Dentro de cualquier categoría de diagnóstico, cada paciente individual puede tener diferentes mecanismos patofisiológicos contribuyendo a su dolor. </a:t>
            </a:r>
          </a:p>
          <a:p>
            <a:r>
              <a:rPr lang="es-MX" dirty="0" smtClean="0"/>
              <a:t>Tanto la terapia farmacológica como la no-farmacológica que funcionarán mejor para un paciente en particular generalmente dependen de los mecanismos que contribuyen al dolor del paciente.</a:t>
            </a:r>
          </a:p>
          <a:p>
            <a:r>
              <a:rPr lang="es-MX" dirty="0" smtClean="0"/>
              <a:t>Es así que la evaluación of dolor debe incluir la determinación del tipo(s) de la patofisiología del dolor que contribuye al dolor del paciente.</a:t>
            </a:r>
            <a:endParaRPr lang="es-MX" dirty="0" smtClean="0"/>
          </a:p>
          <a:p>
            <a:pPr>
              <a:spcAft>
                <a:spcPts val="600"/>
              </a:spcAft>
            </a:pPr>
            <a:endParaRPr lang="es-MX" dirty="0" smtClean="0"/>
          </a:p>
          <a:p>
            <a:pPr>
              <a:spcAft>
                <a:spcPts val="600"/>
              </a:spcAft>
            </a:pPr>
            <a:r>
              <a:rPr lang="es-MX" b="1" dirty="0" smtClean="0"/>
              <a:t>Referencias</a:t>
            </a:r>
          </a:p>
          <a:p>
            <a:r>
              <a:rPr lang="en-CA" dirty="0" smtClean="0"/>
              <a:t>Dowd GS </a:t>
            </a:r>
            <a:r>
              <a:rPr lang="en-CA" i="1" dirty="0" smtClean="0"/>
              <a:t>et al. </a:t>
            </a:r>
            <a:r>
              <a:rPr lang="en-CA" dirty="0" smtClean="0"/>
              <a:t>Complex regional pain syndrome with special emphasis on the knee. </a:t>
            </a:r>
            <a:br>
              <a:rPr lang="en-CA" dirty="0" smtClean="0"/>
            </a:br>
            <a:r>
              <a:rPr lang="en-CA" i="1" dirty="0" smtClean="0"/>
              <a:t>J Bone Joint Surg Br </a:t>
            </a:r>
            <a:r>
              <a:rPr lang="en-CA" dirty="0" smtClean="0"/>
              <a:t>2007; 89(3):285-90.</a:t>
            </a:r>
          </a:p>
          <a:p>
            <a:r>
              <a:rPr lang="en-CA" dirty="0" smtClean="0"/>
              <a:t>Vellucci R. Heterogeneity of chronic pain. </a:t>
            </a:r>
            <a:r>
              <a:rPr lang="en-CA" i="1" dirty="0" smtClean="0"/>
              <a:t>Clin Drug Investig </a:t>
            </a:r>
            <a:r>
              <a:rPr lang="en-CA" dirty="0" smtClean="0"/>
              <a:t>2012; 32(Suppl 1):3-10.</a:t>
            </a:r>
          </a:p>
          <a:p>
            <a:endParaRPr lang="en-CA" dirty="0" smtClean="0"/>
          </a:p>
          <a:p>
            <a:pPr>
              <a:spcAft>
                <a:spcPts val="600"/>
              </a:spcAft>
            </a:pPr>
            <a:endParaRPr lang="es-MX" dirty="0" smtClean="0"/>
          </a:p>
          <a:p>
            <a:pPr>
              <a:spcAft>
                <a:spcPts val="600"/>
              </a:spcAft>
            </a:pPr>
            <a:endParaRPr lang="es-MX" dirty="0" smtClean="0"/>
          </a:p>
          <a:p>
            <a:pPr>
              <a:spcAft>
                <a:spcPts val="600"/>
              </a:spcAft>
            </a:pPr>
            <a:endParaRPr lang="es-MX" dirty="0" smtClean="0"/>
          </a:p>
          <a:p>
            <a:pPr>
              <a:spcAft>
                <a:spcPts val="600"/>
              </a:spcAft>
            </a:pPr>
            <a:endParaRPr lang="es-MX" dirty="0" smtClean="0"/>
          </a:p>
          <a:p>
            <a:pPr>
              <a:spcAft>
                <a:spcPts val="600"/>
              </a:spcAft>
            </a:pPr>
            <a:endParaRPr lang="es-MX" dirty="0" smtClean="0"/>
          </a:p>
          <a:p>
            <a:pPr>
              <a:spcAft>
                <a:spcPts val="600"/>
              </a:spcAft>
            </a:pP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51</a:t>
            </a:fld>
            <a:endParaRPr lang="en-CA" dirty="0">
              <a:solidFill>
                <a:prstClr val="black"/>
              </a:solidFill>
            </a:endParaRPr>
          </a:p>
        </p:txBody>
      </p:sp>
    </p:spTree>
    <p:extLst>
      <p:ext uri="{BB962C8B-B14F-4D97-AF65-F5344CB8AC3E}">
        <p14:creationId xmlns:p14="http://schemas.microsoft.com/office/powerpoint/2010/main" xmlns="" val="35285825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Conferencista</a:t>
            </a:r>
          </a:p>
          <a:p>
            <a:r>
              <a:rPr lang="es-MX" b="0" dirty="0" smtClean="0"/>
              <a:t>Haz la pregunta que aparece en la slide a los participantes para promover la discusión</a:t>
            </a:r>
            <a:r>
              <a:rPr lang="es-MX" b="0" baseline="0" dirty="0" smtClean="0"/>
              <a:t>.</a:t>
            </a:r>
            <a:endParaRPr lang="es-MX" b="0" dirty="0" smtClean="0"/>
          </a:p>
          <a:p>
            <a:endParaRPr lang="es-MX" dirty="0" smtClean="0"/>
          </a:p>
          <a:p>
            <a:endParaRPr lang="es-MX"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52</a:t>
            </a:fld>
            <a:endParaRPr lang="en-CA" dirty="0"/>
          </a:p>
        </p:txBody>
      </p:sp>
    </p:spTree>
    <p:extLst>
      <p:ext uri="{BB962C8B-B14F-4D97-AF65-F5344CB8AC3E}">
        <p14:creationId xmlns:p14="http://schemas.microsoft.com/office/powerpoint/2010/main" xmlns="" val="17094464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51985"/>
            <a:ext cx="5608320" cy="5643086"/>
          </a:xfrm>
        </p:spPr>
        <p:txBody>
          <a:bodyPr/>
          <a:lstStyle/>
          <a:p>
            <a:r>
              <a:rPr lang="es-MX" b="1" dirty="0" smtClean="0"/>
              <a:t>Notas del Conferencista</a:t>
            </a:r>
          </a:p>
          <a:p>
            <a:r>
              <a:rPr lang="es-MX" dirty="0" smtClean="0"/>
              <a:t>Como describe esta slide, el Síndrome de Dolor Regional Complejo es un ejemplo de un posible padecimiento de dolor mixto</a:t>
            </a:r>
            <a:r>
              <a:rPr lang="es-MX" baseline="0" dirty="0" smtClean="0"/>
              <a:t>. </a:t>
            </a:r>
          </a:p>
          <a:p>
            <a:r>
              <a:rPr lang="es-MX" baseline="0" dirty="0" smtClean="0"/>
              <a:t>El manejo de este padecimiento puede ser complejo y se recomienda referir al paciente con un especialista.</a:t>
            </a:r>
          </a:p>
          <a:p>
            <a:endParaRPr lang="es-MX" dirty="0" smtClean="0"/>
          </a:p>
          <a:p>
            <a:r>
              <a:rPr lang="es-MX" b="1" dirty="0" smtClean="0"/>
              <a:t>Referencia</a:t>
            </a:r>
          </a:p>
          <a:p>
            <a:r>
              <a:rPr lang="fr-FR" dirty="0" smtClean="0"/>
              <a:t>Dowd GS </a:t>
            </a:r>
            <a:r>
              <a:rPr lang="fr-FR" i="1" dirty="0" smtClean="0"/>
              <a:t>et al. </a:t>
            </a:r>
            <a:r>
              <a:rPr lang="en-CA" dirty="0" smtClean="0"/>
              <a:t>Complex regional pain syndrome with special emphasis on the knee. </a:t>
            </a:r>
            <a:br>
              <a:rPr lang="en-CA" dirty="0" smtClean="0"/>
            </a:br>
            <a:r>
              <a:rPr lang="fr-FR" i="1" dirty="0" smtClean="0"/>
              <a:t>J Bone Joint Surg Br</a:t>
            </a:r>
            <a:r>
              <a:rPr lang="fr-FR" dirty="0" smtClean="0"/>
              <a:t> 2007; 89(3):285-90.</a:t>
            </a:r>
            <a:endParaRPr lang="en-CA" dirty="0" smtClean="0"/>
          </a:p>
          <a:p>
            <a:endParaRPr lang="es-MX"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53</a:t>
            </a:fld>
            <a:endParaRPr lang="en-CA" dirty="0"/>
          </a:p>
        </p:txBody>
      </p:sp>
    </p:spTree>
    <p:extLst>
      <p:ext uri="{BB962C8B-B14F-4D97-AF65-F5344CB8AC3E}">
        <p14:creationId xmlns:p14="http://schemas.microsoft.com/office/powerpoint/2010/main" xmlns="" val="233838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b="1" dirty="0" smtClean="0"/>
              <a:t>Notas del Conferencista</a:t>
            </a:r>
          </a:p>
          <a:p>
            <a:pPr lvl="0"/>
            <a:r>
              <a:rPr lang="es-MX" dirty="0" smtClean="0"/>
              <a:t>Esta slide puede usarse para resumir los puntos principales de esta presentación. </a:t>
            </a:r>
            <a:endParaRPr lang="es-MX"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54</a:t>
            </a:fld>
            <a:endParaRPr lang="en-CA" dirty="0"/>
          </a:p>
        </p:txBody>
      </p:sp>
    </p:spTree>
    <p:extLst>
      <p:ext uri="{BB962C8B-B14F-4D97-AF65-F5344CB8AC3E}">
        <p14:creationId xmlns:p14="http://schemas.microsoft.com/office/powerpoint/2010/main" xmlns="" val="2190814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marL="0" lvl="1"/>
            <a:r>
              <a:rPr lang="es-MX" b="1" noProof="0" dirty="0" smtClean="0"/>
              <a:t>Notas del Conferencista</a:t>
            </a:r>
          </a:p>
          <a:p>
            <a:pPr algn="l" defTabSz="928299">
              <a:defRPr/>
            </a:pPr>
            <a:r>
              <a:rPr lang="es-MX" noProof="0" dirty="0" smtClean="0"/>
              <a:t>La</a:t>
            </a:r>
            <a:r>
              <a:rPr lang="es-MX" baseline="0" noProof="0" dirty="0" smtClean="0"/>
              <a:t> </a:t>
            </a:r>
            <a:r>
              <a:rPr lang="es-MX" noProof="0" dirty="0" smtClean="0"/>
              <a:t>Asociación Internacional para el Estudio del Dolor (IASP) definió el Dolor Neuropático como “dolor iniciado o causado por una disfunción o lesión primaria en el sistema somatosensorial”</a:t>
            </a:r>
          </a:p>
          <a:p>
            <a:pPr defTabSz="928299">
              <a:defRPr/>
            </a:pPr>
            <a:r>
              <a:rPr lang="es-MX" i="1" noProof="0" dirty="0" smtClean="0"/>
              <a:t>Nota: </a:t>
            </a:r>
            <a:r>
              <a:rPr lang="es-MX" noProof="0" dirty="0" smtClean="0"/>
              <a:t> el Dolor Neuropático es una descripción clínica (y no un Diagnóstico) que requiere una lesión demostrable o una enfermedad que cumpla con los criterios de diagnóstico neurológico establecidos. El término </a:t>
            </a:r>
            <a:r>
              <a:rPr lang="es-MX" i="1" noProof="0" dirty="0" smtClean="0"/>
              <a:t>lesión</a:t>
            </a:r>
            <a:r>
              <a:rPr lang="es-MX" noProof="0" dirty="0" smtClean="0"/>
              <a:t> se usa comúnmente cuando las investigaciones diagnósticas (ej:</a:t>
            </a:r>
            <a:r>
              <a:rPr lang="es-MX" baseline="0" noProof="0" dirty="0" smtClean="0"/>
              <a:t> imágenes</a:t>
            </a:r>
            <a:r>
              <a:rPr lang="es-MX" noProof="0" dirty="0" smtClean="0"/>
              <a:t>, neurofisiología, biopsias,</a:t>
            </a:r>
            <a:r>
              <a:rPr lang="es-MX" baseline="0" noProof="0" dirty="0" smtClean="0"/>
              <a:t> pruebas de laboratorio) revelan una anormalidad o cuando existe trauma evidente</a:t>
            </a:r>
            <a:r>
              <a:rPr lang="es-MX" noProof="0" dirty="0" smtClean="0"/>
              <a:t>. El</a:t>
            </a:r>
            <a:r>
              <a:rPr lang="es-MX" baseline="0" noProof="0" dirty="0" smtClean="0"/>
              <a:t> término</a:t>
            </a:r>
            <a:r>
              <a:rPr lang="es-MX" noProof="0" dirty="0" smtClean="0"/>
              <a:t> </a:t>
            </a:r>
            <a:r>
              <a:rPr lang="es-MX" i="1" noProof="0" dirty="0" smtClean="0"/>
              <a:t>enfermedad</a:t>
            </a:r>
            <a:r>
              <a:rPr lang="es-MX" i="0" baseline="0" noProof="0" dirty="0" smtClean="0"/>
              <a:t> se usa comúnmente cuando la causa subyacente de la lesión es conocida</a:t>
            </a:r>
            <a:r>
              <a:rPr lang="es-MX" noProof="0" dirty="0" smtClean="0"/>
              <a:t> (ej:  accidente vascular cerebral, vasculitis, diabetes mellitus, anormalidad genética). </a:t>
            </a:r>
            <a:r>
              <a:rPr lang="es-MX" i="1" noProof="0" dirty="0" smtClean="0"/>
              <a:t>Somatosensorial</a:t>
            </a:r>
            <a:r>
              <a:rPr lang="es-MX" noProof="0" dirty="0" smtClean="0"/>
              <a:t> se</a:t>
            </a:r>
            <a:r>
              <a:rPr lang="es-MX" baseline="0" noProof="0" dirty="0" smtClean="0"/>
              <a:t> refiere a información acerca del cuerpo </a:t>
            </a:r>
            <a:r>
              <a:rPr lang="es-MX" noProof="0" dirty="0" smtClean="0"/>
              <a:t>per se incluyendo órganos viscerales, más que información acerca del mundo exterior (ej:  visión, audición, u</a:t>
            </a:r>
            <a:r>
              <a:rPr lang="es-MX" baseline="0" noProof="0" dirty="0" smtClean="0"/>
              <a:t> olfato</a:t>
            </a:r>
            <a:r>
              <a:rPr lang="es-MX" noProof="0" dirty="0" smtClean="0"/>
              <a:t>). La presencia de síntomas o signos (ej: dolor</a:t>
            </a:r>
            <a:r>
              <a:rPr lang="es-MX" baseline="0" noProof="0" dirty="0" smtClean="0"/>
              <a:t> evocado al tacto</a:t>
            </a:r>
            <a:r>
              <a:rPr lang="es-MX" noProof="0" dirty="0" smtClean="0"/>
              <a:t>) por sí sola no justifica el uso del</a:t>
            </a:r>
            <a:r>
              <a:rPr lang="es-MX" baseline="0" noProof="0" dirty="0" smtClean="0"/>
              <a:t> término</a:t>
            </a:r>
            <a:r>
              <a:rPr lang="es-MX" noProof="0" dirty="0" smtClean="0"/>
              <a:t> </a:t>
            </a:r>
            <a:r>
              <a:rPr lang="es-MX" i="1" noProof="0" dirty="0" smtClean="0"/>
              <a:t>Neuropático</a:t>
            </a:r>
            <a:r>
              <a:rPr lang="es-MX" noProof="0" dirty="0" smtClean="0"/>
              <a:t>. Algunos padecimientos como la neuralgia trigeminal, son definidos</a:t>
            </a:r>
            <a:r>
              <a:rPr lang="es-MX" baseline="0" noProof="0" dirty="0" smtClean="0"/>
              <a:t> actualmente por su presentación clínica más que por pruebas de diagnóstico objetivas</a:t>
            </a:r>
            <a:r>
              <a:rPr lang="es-MX" noProof="0" dirty="0" smtClean="0"/>
              <a:t>. Otros diagnósticos como neuralgia postherpética se basan normalmente en la historia. Es común al investigar Dolor Neuropático que las pruebas de diagnóstico produzcan datos no concluyentes o incluso inconsistentes. En estos casos, se requiere juicio clínico para reducir la totalidad de</a:t>
            </a:r>
            <a:r>
              <a:rPr lang="es-MX" baseline="0" noProof="0" dirty="0" smtClean="0"/>
              <a:t> los hallazgos en un </a:t>
            </a:r>
            <a:r>
              <a:rPr lang="es-MX" noProof="0" dirty="0" smtClean="0"/>
              <a:t>paciente a un diagnóstico supuesto </a:t>
            </a:r>
            <a:r>
              <a:rPr lang="es-MX" baseline="0" noProof="0" dirty="0" smtClean="0"/>
              <a:t>o a un grupo concreto de diagnósticos</a:t>
            </a:r>
            <a:r>
              <a:rPr lang="es-MX" noProof="0" dirty="0" smtClean="0"/>
              <a:t>.</a:t>
            </a:r>
          </a:p>
          <a:p>
            <a:r>
              <a:rPr lang="es-MX" noProof="0" dirty="0" smtClean="0"/>
              <a:t>Dependiendo de dónde ocurra la lesión o la disfunción</a:t>
            </a:r>
            <a:r>
              <a:rPr lang="es-MX" baseline="0" noProof="0" dirty="0" smtClean="0"/>
              <a:t> en el sistema nervioso, el origen del d</a:t>
            </a:r>
            <a:r>
              <a:rPr lang="es-MX" noProof="0" dirty="0" smtClean="0"/>
              <a:t>olor neuropático puede ser periférico o central. Las causas de Dolor Neuropático Periférico incluyen la lesión del nervio post-quirúrgica y post-traumática, neuropatía diabética periférica, neuralgia postherpética y radiculopatías. Dolor post-accidente vascular cerebral, esclerosis múltiple y lesiones de la médula espinal etc. </a:t>
            </a:r>
          </a:p>
          <a:p>
            <a:pPr lvl="1"/>
            <a:endParaRPr lang="en-GB" dirty="0" smtClean="0"/>
          </a:p>
          <a:p>
            <a:r>
              <a:rPr lang="en-GB" b="1" dirty="0" smtClean="0"/>
              <a:t>Referencia</a:t>
            </a:r>
            <a:endParaRPr lang="en-GB" b="1" dirty="0" smtClean="0"/>
          </a:p>
          <a:p>
            <a:pPr>
              <a:spcAft>
                <a:spcPts val="600"/>
              </a:spcAft>
            </a:pPr>
            <a:r>
              <a:rPr lang="en-US" dirty="0" smtClean="0"/>
              <a:t>International Association for the Study of Pain. </a:t>
            </a:r>
            <a:r>
              <a:rPr lang="en-US" i="1" dirty="0" smtClean="0"/>
              <a:t>IASP Taxonomy. </a:t>
            </a:r>
            <a:br>
              <a:rPr lang="en-US" i="1" dirty="0" smtClean="0"/>
            </a:br>
            <a:r>
              <a:rPr lang="en-US" dirty="0" smtClean="0"/>
              <a:t>Available at: </a:t>
            </a:r>
            <a:r>
              <a:rPr lang="en-US" dirty="0" smtClean="0">
                <a:hlinkClick r:id="rId3"/>
              </a:rPr>
              <a:t>http://www.iasp-pain.org/AM/Template.cfm?Section=Pain_Definitions</a:t>
            </a:r>
            <a:r>
              <a:rPr lang="en-US" dirty="0" smtClean="0"/>
              <a:t>. </a:t>
            </a:r>
            <a:br>
              <a:rPr lang="en-US" dirty="0" smtClean="0"/>
            </a:br>
            <a:r>
              <a:rPr lang="en-US" dirty="0" smtClean="0"/>
              <a:t>Accessed: July 15, 2013.</a:t>
            </a:r>
            <a:endParaRPr lang="en-US" dirty="0" smtClean="0"/>
          </a:p>
        </p:txBody>
      </p:sp>
      <p:sp>
        <p:nvSpPr>
          <p:cNvPr id="1070083" name="Slide Number Placeholder 3"/>
          <p:cNvSpPr>
            <a:spLocks noGrp="1"/>
          </p:cNvSpPr>
          <p:nvPr>
            <p:ph type="sldNum" sz="quarter" idx="5"/>
          </p:nvPr>
        </p:nvSpPr>
        <p:spPr>
          <a:noFill/>
        </p:spPr>
        <p:txBody>
          <a:bodyPr/>
          <a:lstStyle/>
          <a:p>
            <a:fld id="{9BDB710B-0CC9-423A-9101-98B30761A082}" type="slidenum">
              <a:rPr lang="en-US" smtClean="0">
                <a:solidFill>
                  <a:prstClr val="black"/>
                </a:solidFill>
                <a:ea typeface="ヒラギノ角ゴ Pro W3"/>
                <a:cs typeface="ヒラギノ角ゴ Pro W3"/>
              </a:rPr>
              <a:pPr/>
              <a:t>6</a:t>
            </a:fld>
            <a:endParaRPr lang="en-US" dirty="0" smtClean="0">
              <a:solidFill>
                <a:prstClr val="black"/>
              </a:solidFill>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61747"/>
            <a:ext cx="5608320" cy="5672376"/>
          </a:xfrm>
        </p:spPr>
        <p:txBody>
          <a:bodyPr/>
          <a:lstStyle/>
          <a:p>
            <a:r>
              <a:rPr lang="es-MX" sz="1050" b="1" noProof="0" dirty="0" smtClean="0"/>
              <a:t>Notas del Conferencista</a:t>
            </a:r>
          </a:p>
          <a:p>
            <a:r>
              <a:rPr lang="es-MX" sz="1050" noProof="0" dirty="0" smtClean="0"/>
              <a:t>Con el dolor nociceptivo, la región dolorosa se localiza típicamente en el sitio de la lesión y el dolor generalmente es descrito</a:t>
            </a:r>
            <a:r>
              <a:rPr lang="es-MX" sz="1050" baseline="0" noProof="0" dirty="0" smtClean="0"/>
              <a:t> como pulsante, punzante o como presión. El </a:t>
            </a:r>
            <a:r>
              <a:rPr lang="es-MX" sz="1050" noProof="0" dirty="0" smtClean="0"/>
              <a:t>dolor nociceptivo generalmente es limitado en cuanto a tiempo y se resuelve cuando el tejido dañado sana (ej:  fracturas óseas, quemaduras, y hematomas). Aunque el dolor nociceptivo generalmente es auto-limitante, puede ser crónico como en osteoartritis. El tratamiento con analgésicos convencionales es usualmente apropiado.</a:t>
            </a:r>
          </a:p>
          <a:p>
            <a:r>
              <a:rPr lang="es-MX" sz="1050" noProof="0" dirty="0" smtClean="0"/>
              <a:t>El Dolor Neuropático es frecuentemente descrito como un dolor ‘punzante’, ‘como una descarga eléctrica’ o dolor ‘quemante’ comúnmente asociado con ‘hormigueo’ y/o  ‘Entumecimiento’. La región dolorosa puede no necesariamente ser la misma que el sitio de la lesión. El dolor ocurre en el territorio neurológico de la estructura afectada (nervio, raíz, médula espinal, cerebro). En el Dolor Neuropático Periférico, se encuentra en el territorio del nervio o raíz</a:t>
            </a:r>
            <a:r>
              <a:rPr lang="es-MX" sz="1050" baseline="0" noProof="0" dirty="0" smtClean="0"/>
              <a:t> nerviosa afectados</a:t>
            </a:r>
            <a:r>
              <a:rPr lang="es-MX" sz="1050" noProof="0" dirty="0" smtClean="0"/>
              <a:t>. En el Dolor Neuropático Central, está relacionado con el sitio de la lesión en la médula espinal o el cerebro. El Dolor Neuropático es casi siempre un padecimiento crónico y responde pobremente a los analgésicos convencionales.</a:t>
            </a:r>
          </a:p>
          <a:p>
            <a:endParaRPr lang="es-MX" sz="1050" noProof="0" dirty="0" smtClean="0"/>
          </a:p>
          <a:p>
            <a:r>
              <a:rPr lang="es-MX" sz="1050" b="1" noProof="0" dirty="0" smtClean="0"/>
              <a:t>Referencias</a:t>
            </a:r>
          </a:p>
          <a:p>
            <a:pPr marL="0" lvl="1"/>
            <a:r>
              <a:rPr lang="en-US" sz="1050" dirty="0" smtClean="0"/>
              <a:t>Dray A. Neuropathic pain: emerging treatments. </a:t>
            </a:r>
            <a:r>
              <a:rPr lang="en-US" sz="1050" i="1" dirty="0" smtClean="0"/>
              <a:t>Br J Anaesth </a:t>
            </a:r>
            <a:r>
              <a:rPr lang="en-US" sz="1050" dirty="0" smtClean="0"/>
              <a:t>2008; 101(1):48-58.</a:t>
            </a:r>
          </a:p>
          <a:p>
            <a:pPr marL="0" lvl="1"/>
            <a:r>
              <a:rPr lang="en-US" sz="1050" dirty="0" smtClean="0"/>
              <a:t>Felson DT. </a:t>
            </a:r>
            <a:r>
              <a:rPr lang="en-CA" sz="1050" dirty="0" smtClean="0"/>
              <a:t>Developments in the clinical understanding of osteoarthritis. </a:t>
            </a:r>
            <a:r>
              <a:rPr lang="en-US" sz="1050" i="1" dirty="0" smtClean="0"/>
              <a:t>Arthritis Res Ther </a:t>
            </a:r>
            <a:r>
              <a:rPr lang="en-US" sz="1050" dirty="0" smtClean="0"/>
              <a:t>2009; 11(1):203.</a:t>
            </a:r>
          </a:p>
          <a:p>
            <a:pPr marL="0" lvl="1"/>
            <a:r>
              <a:rPr lang="en-US" sz="1050" dirty="0" smtClean="0"/>
              <a:t>International Association for the Study of Pain. </a:t>
            </a:r>
            <a:r>
              <a:rPr lang="en-US" sz="1050" i="1" dirty="0" smtClean="0"/>
              <a:t>IASP Taxonomy</a:t>
            </a:r>
            <a:r>
              <a:rPr lang="en-US" sz="1050" dirty="0" smtClean="0"/>
              <a:t>. Available at: </a:t>
            </a:r>
            <a:r>
              <a:rPr lang="en-US" sz="1050" dirty="0" smtClean="0">
                <a:hlinkClick r:id="rId3"/>
              </a:rPr>
              <a:t>http://www.iasp-pain.org/AM/Template.cfm?Section=Pain_Definitions</a:t>
            </a:r>
            <a:r>
              <a:rPr lang="en-US" sz="1050" dirty="0" smtClean="0"/>
              <a:t>. Accessed: July 15, 2013.</a:t>
            </a:r>
          </a:p>
          <a:p>
            <a:pPr marL="0" lvl="1"/>
            <a:r>
              <a:rPr lang="en-US" sz="1050" dirty="0" smtClean="0"/>
              <a:t>McMahon SB, Koltzenburg M (eds). </a:t>
            </a:r>
            <a:r>
              <a:rPr lang="en-US" sz="1050" i="1" dirty="0" smtClean="0"/>
              <a:t>Wall and Melzack’s Textbook of Pain. </a:t>
            </a:r>
            <a:r>
              <a:rPr lang="en-US" sz="1050" dirty="0" smtClean="0"/>
              <a:t>5th ed. Elsevier; </a:t>
            </a:r>
            <a:br>
              <a:rPr lang="en-US" sz="1050" dirty="0" smtClean="0"/>
            </a:br>
            <a:r>
              <a:rPr lang="en-US" sz="1050" dirty="0" smtClean="0"/>
              <a:t>London, UK: 2006.</a:t>
            </a:r>
          </a:p>
          <a:p>
            <a:pPr marL="0" lvl="1"/>
            <a:r>
              <a:rPr lang="en-US" sz="1050" dirty="0" smtClean="0"/>
              <a:t>Woolf CJ. </a:t>
            </a:r>
            <a:r>
              <a:rPr lang="en-CA" sz="1050" dirty="0" smtClean="0"/>
              <a:t>Central sensitization: implications for the diagnosis and treatment of pain. </a:t>
            </a:r>
            <a:r>
              <a:rPr lang="en-US" sz="1050" i="1" dirty="0" smtClean="0"/>
              <a:t>Pain</a:t>
            </a:r>
            <a:r>
              <a:rPr lang="en-US" sz="1050" dirty="0" smtClean="0"/>
              <a:t> 2011; </a:t>
            </a:r>
            <a:br>
              <a:rPr lang="en-US" sz="1050" dirty="0" smtClean="0"/>
            </a:br>
            <a:r>
              <a:rPr lang="en-US" sz="1050" dirty="0" smtClean="0"/>
              <a:t>152(3 Suppl):S2-15</a:t>
            </a:r>
            <a:r>
              <a:rPr lang="en-US" sz="1050" dirty="0" smtClean="0"/>
              <a:t>.</a:t>
            </a:r>
            <a:endParaRPr lang="en-US" sz="1050" dirty="0">
              <a:solidFill>
                <a:srgbClr val="FF0066"/>
              </a:solidFill>
            </a:endParaRPr>
          </a:p>
        </p:txBody>
      </p:sp>
      <p:sp>
        <p:nvSpPr>
          <p:cNvPr id="4" name="Slide Number Placeholder 3"/>
          <p:cNvSpPr>
            <a:spLocks noGrp="1"/>
          </p:cNvSpPr>
          <p:nvPr>
            <p:ph type="sldNum" sz="quarter" idx="10"/>
          </p:nvPr>
        </p:nvSpPr>
        <p:spPr/>
        <p:txBody>
          <a:bodyPr/>
          <a:lstStyle/>
          <a:p>
            <a:fld id="{C3688213-33A5-40D6-90A0-AF4F9B3FAB42}" type="slidenum">
              <a:rPr lang="en-CA" smtClean="0"/>
              <a:pPr/>
              <a:t>7</a:t>
            </a:fld>
            <a:endParaRPr lang="en-CA" dirty="0"/>
          </a:p>
        </p:txBody>
      </p:sp>
    </p:spTree>
    <p:extLst>
      <p:ext uri="{BB962C8B-B14F-4D97-AF65-F5344CB8AC3E}">
        <p14:creationId xmlns:p14="http://schemas.microsoft.com/office/powerpoint/2010/main" xmlns="" val="2308887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Notes Placeholder 2"/>
          <p:cNvSpPr>
            <a:spLocks noGrp="1"/>
          </p:cNvSpPr>
          <p:nvPr>
            <p:ph type="body" idx="1"/>
          </p:nvPr>
        </p:nvSpPr>
        <p:spPr>
          <a:xfrm>
            <a:off x="701040" y="4468721"/>
            <a:ext cx="5608320" cy="6036400"/>
          </a:xfrm>
        </p:spPr>
        <p:txBody>
          <a:bodyPr/>
          <a:lstStyle/>
          <a:p>
            <a:r>
              <a:rPr lang="es-MX" sz="1000" b="1" dirty="0" smtClean="0"/>
              <a:t>Notas del Conferencista</a:t>
            </a:r>
          </a:p>
          <a:p>
            <a:r>
              <a:rPr lang="es-MX" sz="1000" dirty="0" smtClean="0"/>
              <a:t>Esta </a:t>
            </a:r>
            <a:r>
              <a:rPr lang="es-MX" sz="1000" dirty="0" smtClean="0"/>
              <a:t>slide animada ilustra lo que le sucede a la respuesta del dolor después de una lesión en el nervio. </a:t>
            </a:r>
          </a:p>
          <a:p>
            <a:r>
              <a:rPr lang="es-MX" sz="1000" dirty="0" smtClean="0"/>
              <a:t>Haz clic izquierdo o usa la flecha hacia abajo en el modo de presentación para mostrar el siguiente punto en la secuencia de animación. Por favor espera a que termine la animación antes de hacer clic en el siguiente punto:</a:t>
            </a:r>
          </a:p>
          <a:p>
            <a:pPr marL="228600" indent="-228600">
              <a:buFont typeface="+mj-lt"/>
              <a:buAutoNum type="arabicPeriod"/>
            </a:pPr>
            <a:r>
              <a:rPr lang="es-MX" sz="1000" dirty="0" smtClean="0"/>
              <a:t>La cuerva normal de respuesta al dolor (que aparece al mostrar la primera slide) muestra la intensidad del dolor cero con el estímulo de menor intensidad (ej:  el roce ligero normalmente no causa dolor; es un estímulo inocuo. Conforme aumenta la intensidad del estímulo (ej: apretar o pinchar más fuerte), empezamos a sentir dolor al aumentar la intensidad.</a:t>
            </a:r>
          </a:p>
          <a:p>
            <a:pPr marL="228600" indent="-228600">
              <a:buFont typeface="+mj-lt"/>
              <a:buAutoNum type="arabicPeriod"/>
            </a:pPr>
            <a:r>
              <a:rPr lang="es-MX" sz="1000" dirty="0" smtClean="0"/>
              <a:t>Después de la lesión del nervio, la curva de respuesta del dolor se mueve a la izquierda.</a:t>
            </a:r>
          </a:p>
          <a:p>
            <a:pPr marL="228600" indent="-228600">
              <a:buFont typeface="+mj-lt"/>
              <a:buAutoNum type="arabicPeriod"/>
            </a:pPr>
            <a:r>
              <a:rPr lang="es-MX" sz="1000" dirty="0" smtClean="0"/>
              <a:t>La línea punteada que representa una intensidad fija del estímulo divide ambas curvas de respuesta del dolor. En la respuesta normal del dolor, este nivel de estímulo causaría un nivel bajo de dolor. Con un cambio hacia la izquierda de la curva de respuesta después de la lesión, este mismo nivel de estímulo causaría un nivel de dolor mucho mayor.</a:t>
            </a:r>
          </a:p>
          <a:p>
            <a:pPr marL="228600" indent="-228600">
              <a:buFont typeface="+mj-lt"/>
              <a:buAutoNum type="arabicPeriod"/>
            </a:pPr>
            <a:r>
              <a:rPr lang="es-MX" sz="1000" dirty="0" smtClean="0"/>
              <a:t>Esta es la definición de “hiperalgesia”, una respuesta mayor a un estímulo que normalmente causaría dolor.</a:t>
            </a:r>
          </a:p>
          <a:p>
            <a:pPr marL="228600" indent="-228600">
              <a:buFont typeface="+mj-lt"/>
              <a:buAutoNum type="arabicPeriod"/>
            </a:pPr>
            <a:r>
              <a:rPr lang="es-MX" sz="1000" dirty="0" smtClean="0"/>
              <a:t>Un estímulo normalmente inocuo (región en azul) ahora sería doloroso. Esta es la definición de “alodinia”, una respuesta dolorosa a un estímulo que normalmente no es </a:t>
            </a:r>
            <a:r>
              <a:rPr lang="es-MX" sz="1000" dirty="0" smtClean="0"/>
              <a:t>doloroso</a:t>
            </a:r>
            <a:endParaRPr lang="es-MX" sz="1000" dirty="0" smtClean="0"/>
          </a:p>
          <a:p>
            <a:r>
              <a:rPr lang="es-MX" sz="1000" b="1" dirty="0" smtClean="0"/>
              <a:t>Referencia</a:t>
            </a:r>
          </a:p>
          <a:p>
            <a:r>
              <a:rPr lang="en-CA" sz="1000" dirty="0" smtClean="0"/>
              <a:t>Gottschalk A </a:t>
            </a:r>
            <a:r>
              <a:rPr lang="en-CA" sz="1000" i="1" dirty="0" smtClean="0"/>
              <a:t>et al. </a:t>
            </a:r>
            <a:r>
              <a:rPr lang="en-CA" sz="1000" dirty="0" smtClean="0"/>
              <a:t>New concepts in acute pain therapy: preemptive analgesia. </a:t>
            </a:r>
            <a:r>
              <a:rPr lang="en-CA" sz="1000" i="1" dirty="0" smtClean="0"/>
              <a:t>Am Fam Ph</a:t>
            </a:r>
            <a:r>
              <a:rPr lang="en-CA" sz="1000" dirty="0" smtClean="0"/>
              <a:t>ysician 2001; 63(10):1979-84.</a:t>
            </a:r>
            <a:endParaRPr lang="en-CA" sz="1000" dirty="0"/>
          </a:p>
        </p:txBody>
      </p:sp>
      <p:sp>
        <p:nvSpPr>
          <p:cNvPr id="749571" name="Slide Number Placeholder 3"/>
          <p:cNvSpPr>
            <a:spLocks noGrp="1"/>
          </p:cNvSpPr>
          <p:nvPr>
            <p:ph type="sldNum" sz="quarter" idx="5"/>
          </p:nvPr>
        </p:nvSpPr>
        <p:spPr/>
        <p:txBody>
          <a:bodyPr/>
          <a:lstStyle/>
          <a:p>
            <a:fld id="{524F44D0-CF8B-46B5-816D-8963644960DA}" type="slidenum">
              <a:rPr lang="en-US" smtClean="0">
                <a:solidFill>
                  <a:prstClr val="black"/>
                </a:solidFill>
              </a:rPr>
              <a:pPr/>
              <a:t>8</a:t>
            </a:fld>
            <a:endParaRPr lang="en-US" dirty="0" smtClean="0">
              <a:solidFill>
                <a:prstClr val="black"/>
              </a:solidFill>
            </a:endParaRPr>
          </a:p>
        </p:txBody>
      </p:sp>
      <p:sp>
        <p:nvSpPr>
          <p:cNvPr id="4" name="Slide Image Placeholder 3"/>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4041" eaLnBrk="0" hangingPunct="0">
              <a:defRPr sz="1600">
                <a:solidFill>
                  <a:schemeClr val="tx1"/>
                </a:solidFill>
                <a:latin typeface="Arial" pitchFamily="34" charset="0"/>
              </a:defRPr>
            </a:lvl1pPr>
            <a:lvl2pPr marL="760632" indent="-292551" defTabSz="954041" eaLnBrk="0" hangingPunct="0">
              <a:defRPr sz="1600">
                <a:solidFill>
                  <a:schemeClr val="tx1"/>
                </a:solidFill>
                <a:latin typeface="Arial" pitchFamily="34" charset="0"/>
              </a:defRPr>
            </a:lvl2pPr>
            <a:lvl3pPr marL="1170203" indent="-234041" defTabSz="954041" eaLnBrk="0" hangingPunct="0">
              <a:defRPr sz="1600">
                <a:solidFill>
                  <a:schemeClr val="tx1"/>
                </a:solidFill>
                <a:latin typeface="Arial" pitchFamily="34" charset="0"/>
              </a:defRPr>
            </a:lvl3pPr>
            <a:lvl4pPr marL="1638285" indent="-234041" defTabSz="954041" eaLnBrk="0" hangingPunct="0">
              <a:defRPr sz="1600">
                <a:solidFill>
                  <a:schemeClr val="tx1"/>
                </a:solidFill>
                <a:latin typeface="Arial" pitchFamily="34" charset="0"/>
              </a:defRPr>
            </a:lvl4pPr>
            <a:lvl5pPr marL="2106366" indent="-234041" defTabSz="954041" eaLnBrk="0" hangingPunct="0">
              <a:defRPr sz="1600">
                <a:solidFill>
                  <a:schemeClr val="tx1"/>
                </a:solidFill>
                <a:latin typeface="Arial" pitchFamily="34" charset="0"/>
              </a:defRPr>
            </a:lvl5pPr>
            <a:lvl6pPr marL="2574447" indent="-234041" defTabSz="954041" eaLnBrk="0" fontAlgn="base" hangingPunct="0">
              <a:spcBef>
                <a:spcPct val="0"/>
              </a:spcBef>
              <a:spcAft>
                <a:spcPct val="0"/>
              </a:spcAft>
              <a:defRPr sz="1600">
                <a:solidFill>
                  <a:schemeClr val="tx1"/>
                </a:solidFill>
                <a:latin typeface="Arial" pitchFamily="34" charset="0"/>
              </a:defRPr>
            </a:lvl6pPr>
            <a:lvl7pPr marL="3042529" indent="-234041" defTabSz="954041" eaLnBrk="0" fontAlgn="base" hangingPunct="0">
              <a:spcBef>
                <a:spcPct val="0"/>
              </a:spcBef>
              <a:spcAft>
                <a:spcPct val="0"/>
              </a:spcAft>
              <a:defRPr sz="1600">
                <a:solidFill>
                  <a:schemeClr val="tx1"/>
                </a:solidFill>
                <a:latin typeface="Arial" pitchFamily="34" charset="0"/>
              </a:defRPr>
            </a:lvl7pPr>
            <a:lvl8pPr marL="3510610" indent="-234041" defTabSz="954041" eaLnBrk="0" fontAlgn="base" hangingPunct="0">
              <a:spcBef>
                <a:spcPct val="0"/>
              </a:spcBef>
              <a:spcAft>
                <a:spcPct val="0"/>
              </a:spcAft>
              <a:defRPr sz="1600">
                <a:solidFill>
                  <a:schemeClr val="tx1"/>
                </a:solidFill>
                <a:latin typeface="Arial" pitchFamily="34" charset="0"/>
              </a:defRPr>
            </a:lvl8pPr>
            <a:lvl9pPr marL="3978692" indent="-234041" defTabSz="954041" eaLnBrk="0" fontAlgn="base" hangingPunct="0">
              <a:spcBef>
                <a:spcPct val="0"/>
              </a:spcBef>
              <a:spcAft>
                <a:spcPct val="0"/>
              </a:spcAft>
              <a:defRPr sz="1600">
                <a:solidFill>
                  <a:schemeClr val="tx1"/>
                </a:solidFill>
                <a:latin typeface="Arial" pitchFamily="34" charset="0"/>
              </a:defRPr>
            </a:lvl9pPr>
          </a:lstStyle>
          <a:p>
            <a:pPr eaLnBrk="1" hangingPunct="1"/>
            <a:fld id="{31654DE9-0ADB-4DE3-A2D7-723C3DA45FC3}" type="slidenum">
              <a:rPr lang="en-GB" sz="1000"/>
              <a:pPr eaLnBrk="1" hangingPunct="1"/>
              <a:t>9</a:t>
            </a:fld>
            <a:endParaRPr lang="en-GB" sz="1000" dirty="0"/>
          </a:p>
        </p:txBody>
      </p:sp>
      <p:sp>
        <p:nvSpPr>
          <p:cNvPr id="156677" name="Rectangle 2"/>
          <p:cNvSpPr>
            <a:spLocks noGrp="1" noRot="1" noChangeAspect="1" noChangeArrowheads="1" noTextEdit="1"/>
          </p:cNvSpPr>
          <p:nvPr>
            <p:ph type="sldImg"/>
          </p:nvPr>
        </p:nvSpPr>
        <p:spPr>
          <a:ln/>
        </p:spPr>
      </p:sp>
      <p:sp>
        <p:nvSpPr>
          <p:cNvPr id="15667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Lst>
        </p:spPr>
        <p:txBody>
          <a:bodyPr/>
          <a:lstStyle/>
          <a:p>
            <a:r>
              <a:rPr lang="es-MX" b="1" dirty="0" smtClean="0"/>
              <a:t>Notas del Conferencista</a:t>
            </a:r>
          </a:p>
          <a:p>
            <a:pPr defTabSz="928299">
              <a:defRPr/>
            </a:pPr>
            <a:r>
              <a:rPr lang="es-MX" dirty="0" smtClean="0"/>
              <a:t>El dolor que surge como una consecuencia directa de una lesión o enfermedad que afecta el sistema somatosensorial se define como “Dolor Neuropático”.</a:t>
            </a:r>
          </a:p>
          <a:p>
            <a:pPr>
              <a:tabLst>
                <a:tab pos="0" algn="l"/>
              </a:tabLst>
            </a:pPr>
            <a:r>
              <a:rPr lang="es-MX" dirty="0" smtClean="0"/>
              <a:t>Esta slide ilustra los principales mecanismos detrás del desarrollo de Dolor Neuropático. </a:t>
            </a:r>
          </a:p>
          <a:p>
            <a:r>
              <a:rPr lang="es-MX" dirty="0" smtClean="0"/>
              <a:t>Los mecanismos periféricos de Dolor Neuropático incluyen hiperexcitabilidad de la membrana en las neuronas nociceptivas, Descargas ectópicas a lo largo de los nervios sensoriales, que pueden dar lugar a Cambios Transcripcionales en el ganglio de la raíz dorsal (</a:t>
            </a:r>
            <a:r>
              <a:rPr lang="es-MX" b="1" dirty="0" smtClean="0"/>
              <a:t>Sensibilización Periférica</a:t>
            </a:r>
            <a:r>
              <a:rPr lang="es-MX" dirty="0" smtClean="0"/>
              <a:t>). Los mecanismos periféricos pueden desencadenar cambios en </a:t>
            </a:r>
            <a:r>
              <a:rPr lang="es-MX" dirty="0" smtClean="0"/>
              <a:t>el sistema nervioso central (</a:t>
            </a:r>
            <a:r>
              <a:rPr lang="es-MX" dirty="0" smtClean="0"/>
              <a:t>Mecanismos centrales) también.</a:t>
            </a:r>
          </a:p>
          <a:p>
            <a:r>
              <a:rPr lang="es-MX" dirty="0" smtClean="0"/>
              <a:t>Los mecanismos centrales en la médula espinal incluyen mayor excitabilidad en las neuronas del cuerno dorsal, brote de aferentes-A-beta no-nociceptivas mielinizadas  en el cuerno dorsal que forman nuevas conexiones con las neuronas nociceptivas en la lámina I y II,  y pérdida de controles inhibitorios (desinhibición). Los mecanismos centrales en los sistemas supra-espinales incluyen hiperexcitabilidad y cambios en la actividad sináptica y reorganización en el núcleo del tallo cerebral, tálamo, y corteza cerebral asociados con la matriz del dolor (</a:t>
            </a:r>
            <a:r>
              <a:rPr lang="es-MX" b="1" dirty="0" smtClean="0"/>
              <a:t>Sensibilización central</a:t>
            </a:r>
            <a:r>
              <a:rPr lang="es-MX" dirty="0" smtClean="0"/>
              <a:t>).</a:t>
            </a:r>
          </a:p>
          <a:p>
            <a:pPr marL="174056" indent="-174056"/>
            <a:r>
              <a:rPr lang="es-MX" b="1" dirty="0" smtClean="0"/>
              <a:t>Referencias</a:t>
            </a:r>
          </a:p>
          <a:p>
            <a:pPr defTabSz="928299">
              <a:defRPr/>
            </a:pPr>
            <a:r>
              <a:rPr lang="fr-FR" dirty="0" smtClean="0"/>
              <a:t>Moisset X, Bouhassira D. Brain imaging of neuropathic pain. </a:t>
            </a:r>
            <a:r>
              <a:rPr lang="fr-FR" i="1" dirty="0" smtClean="0"/>
              <a:t>Neuroimage</a:t>
            </a:r>
            <a:r>
              <a:rPr lang="fr-FR" dirty="0" smtClean="0"/>
              <a:t> 2007; 37(Suppl 1):S80-8.</a:t>
            </a:r>
          </a:p>
          <a:p>
            <a:pPr defTabSz="928299">
              <a:defRPr/>
            </a:pPr>
            <a:r>
              <a:rPr lang="fr-FR" dirty="0" smtClean="0"/>
              <a:t>Scholz J, Woolf  CJ. Can we conquer pain? </a:t>
            </a:r>
            <a:r>
              <a:rPr lang="fr-FR" i="1" dirty="0" smtClean="0"/>
              <a:t>Nat Neurosci</a:t>
            </a:r>
            <a:r>
              <a:rPr lang="fr-FR" dirty="0" smtClean="0"/>
              <a:t> 2002; 5(Suppl):1062-7.</a:t>
            </a:r>
            <a:endParaRPr lang="es-MX" dirty="0" smtClean="0">
              <a:solidFill>
                <a:srgbClr val="FF0066"/>
              </a:solidFill>
            </a:endParaRPr>
          </a:p>
          <a:p>
            <a:pPr marL="174056" indent="-174056" defTabSz="928299">
              <a:defRPr/>
            </a:pPr>
            <a:endParaRPr lang="es-MX" dirty="0" smtClean="0"/>
          </a:p>
          <a:p>
            <a:pPr marL="174056" indent="-174056">
              <a:buFontTx/>
              <a:buAutoNum type="arabicPeriod"/>
            </a:pPr>
            <a:endParaRPr lang="es-MX" dirty="0" smtClean="0"/>
          </a:p>
          <a:p>
            <a:endParaRPr lang="es-MX" dirty="0" smtClean="0"/>
          </a:p>
          <a:p>
            <a:pPr>
              <a:lnSpc>
                <a:spcPct val="110000"/>
              </a:lnSpc>
              <a:tabLst>
                <a:tab pos="180503" algn="l"/>
              </a:tabLst>
            </a:pPr>
            <a:endParaRPr lang="es-MX" sz="900" dirty="0" smtClean="0"/>
          </a:p>
          <a:p>
            <a:endParaRPr lang="es-MX" sz="9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3615177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‹Nº›</a:t>
            </a:fld>
            <a:endParaRPr lang="en-CA" dirty="0"/>
          </a:p>
        </p:txBody>
      </p:sp>
    </p:spTree>
    <p:extLst>
      <p:ext uri="{BB962C8B-B14F-4D97-AF65-F5344CB8AC3E}">
        <p14:creationId xmlns:p14="http://schemas.microsoft.com/office/powerpoint/2010/main" xmlns="" val="371860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‹Nº›</a:t>
            </a:fld>
            <a:endParaRPr lang="en-CA" dirty="0"/>
          </a:p>
        </p:txBody>
      </p:sp>
    </p:spTree>
    <p:extLst>
      <p:ext uri="{BB962C8B-B14F-4D97-AF65-F5344CB8AC3E}">
        <p14:creationId xmlns:p14="http://schemas.microsoft.com/office/powerpoint/2010/main" xmlns="" val="2001892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65230" y="1592823"/>
            <a:ext cx="8382935"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27510" y="364190"/>
            <a:ext cx="8701088" cy="1047750"/>
          </a:xfrm>
          <a:prstGeom prst="rect">
            <a:avLst/>
          </a:prstGeom>
        </p:spPr>
        <p:txBody>
          <a:bodyPr vert="horz" lIns="91440" tIns="45720" rIns="91440" bIns="45720" rtlCol="0" anchor="ctr">
            <a:normAutofit/>
          </a:bodyPr>
          <a:lstStyle>
            <a:lvl1pPr>
              <a:defRPr lang="en-AU" dirty="0"/>
            </a:lvl1pPr>
          </a:lstStyle>
          <a:p>
            <a:pPr lvl="0"/>
            <a:r>
              <a:rPr lang="en-US" dirty="0" smtClean="0"/>
              <a:t>Click to edit Master title style</a:t>
            </a:r>
            <a:endParaRPr lang="en-AU" dirty="0"/>
          </a:p>
        </p:txBody>
      </p:sp>
      <p:sp>
        <p:nvSpPr>
          <p:cNvPr id="6"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‹Nº›</a:t>
            </a:fld>
            <a:endParaRPr lang="en-CA" dirty="0"/>
          </a:p>
        </p:txBody>
      </p:sp>
    </p:spTree>
    <p:extLst>
      <p:ext uri="{BB962C8B-B14F-4D97-AF65-F5344CB8AC3E}">
        <p14:creationId xmlns:p14="http://schemas.microsoft.com/office/powerpoint/2010/main" xmlns="" val="75151324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66725" y="1589088"/>
            <a:ext cx="8340725"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23775" y="374650"/>
            <a:ext cx="8701088" cy="1047750"/>
          </a:xfrm>
          <a:prstGeom prst="rect">
            <a:avLst/>
          </a:prstGeom>
        </p:spPr>
        <p:txBody>
          <a:bodyPr vert="horz" lIns="91440" tIns="45720" rIns="91440" bIns="45720" rtlCol="0" anchor="ctr">
            <a:normAutofit/>
          </a:bodyPr>
          <a:lstStyle>
            <a:lvl1pPr>
              <a:defRPr lang="en-AU" dirty="0"/>
            </a:lvl1pPr>
          </a:lstStyle>
          <a:p>
            <a:pPr lvl="0"/>
            <a:r>
              <a:rPr lang="en-US" dirty="0" smtClean="0"/>
              <a:t>Click to edit Master title style</a:t>
            </a:r>
            <a:endParaRPr lang="en-AU" dirty="0"/>
          </a:p>
        </p:txBody>
      </p:sp>
      <p:sp>
        <p:nvSpPr>
          <p:cNvPr id="5"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‹Nº›</a:t>
            </a:fld>
            <a:endParaRPr lang="en-CA" dirty="0"/>
          </a:p>
        </p:txBody>
      </p:sp>
    </p:spTree>
    <p:extLst>
      <p:ext uri="{BB962C8B-B14F-4D97-AF65-F5344CB8AC3E}">
        <p14:creationId xmlns:p14="http://schemas.microsoft.com/office/powerpoint/2010/main" xmlns="" val="27781188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79425" y="1589088"/>
            <a:ext cx="8328025"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23775" y="374650"/>
            <a:ext cx="8701088" cy="1047750"/>
          </a:xfrm>
          <a:prstGeom prst="rect">
            <a:avLst/>
          </a:prstGeom>
        </p:spPr>
        <p:txBody>
          <a:bodyPr vert="horz" lIns="91440" tIns="45720" rIns="91440" bIns="45720" rtlCol="0" anchor="ctr">
            <a:normAutofit/>
          </a:bodyPr>
          <a:lstStyle>
            <a:lvl1pPr>
              <a:defRPr lang="en-AU"/>
            </a:lvl1pPr>
          </a:lstStyle>
          <a:p>
            <a:pPr lvl="0"/>
            <a:r>
              <a:rPr lang="en-US" dirty="0" smtClean="0"/>
              <a:t>Click to edit Master title style</a:t>
            </a:r>
            <a:endParaRPr lang="en-AU" dirty="0"/>
          </a:p>
        </p:txBody>
      </p:sp>
      <p:sp>
        <p:nvSpPr>
          <p:cNvPr id="5"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lvl1p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‹Nº›</a:t>
            </a:fld>
            <a:endParaRPr lang="en-CA" dirty="0">
              <a:solidFill>
                <a:schemeClr val="bg1"/>
              </a:solidFill>
            </a:endParaRPr>
          </a:p>
        </p:txBody>
      </p:sp>
    </p:spTree>
    <p:extLst>
      <p:ext uri="{BB962C8B-B14F-4D97-AF65-F5344CB8AC3E}">
        <p14:creationId xmlns:p14="http://schemas.microsoft.com/office/powerpoint/2010/main" xmlns="" val="369252893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70131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a:xfrm>
            <a:off x="457200" y="1627094"/>
            <a:ext cx="8229600" cy="4525963"/>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rgbClr val="002060"/>
              </a:buClr>
              <a:defRPr lang="en-US" dirty="0" smtClean="0"/>
            </a:lvl1pPr>
            <a:lvl2pPr>
              <a:defRPr lang="en-US" dirty="0" smtClean="0"/>
            </a:lvl2pPr>
            <a:lvl3pPr>
              <a:defRPr lang="en-US" dirty="0" smtClean="0"/>
            </a:lvl3pPr>
            <a:lvl4pPr>
              <a:defRPr lang="en-US" dirty="0" smtClean="0"/>
            </a:lvl4pPr>
            <a:lvl5pPr>
              <a:defRPr lang="en-CA" dirty="0"/>
            </a:lvl5pPr>
          </a:lstStyle>
          <a:p>
            <a:pPr lvl="0" eaLnBrk="0" fontAlgn="base" hangingPunct="0">
              <a:spcAft>
                <a:spcPct val="0"/>
              </a:spcAft>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758880" y="6448251"/>
            <a:ext cx="2133600" cy="365125"/>
          </a:xfr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316302241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12421407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05/11/2013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27531103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2060"/>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400" smtClean="0"/>
            </a:lvl1pPr>
            <a:lvl2pPr>
              <a:defRPr lang="en-US" sz="2000" smtClean="0"/>
            </a:lvl2pPr>
            <a:lvl3pPr>
              <a:defRPr lang="en-US" sz="1800" smtClean="0"/>
            </a:lvl3pPr>
            <a:lvl4pPr>
              <a:defRPr lang="en-US" sz="1600" smtClean="0"/>
            </a:lvl4pPr>
            <a:lvl5pPr>
              <a:defRPr lang="en-CA" sz="1600"/>
            </a:lvl5pPr>
          </a:lstStyle>
          <a:p>
            <a:pPr lvl="0">
              <a:buClr>
                <a:srgbClr val="002060"/>
              </a:buClr>
            </a:pPr>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05/11/2013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2403427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chemeClr val="bg1"/>
                </a:solidFill>
              </a:defRPr>
            </a:lvl1pPr>
          </a:lstStyle>
          <a:p>
            <a:r>
              <a:rPr lang="en-CA" dirty="0" smtClean="0"/>
              <a:t/>
            </a:r>
            <a:br>
              <a:rPr lang="en-CA" dirty="0" smtClean="0"/>
            </a:br>
            <a:fld id="{903B8EED-60FF-4798-B00A-5F8F0039E366}" type="slidenum">
              <a:rPr lang="en-CA" smtClean="0"/>
              <a:pPr/>
              <a:t>‹Nº›</a:t>
            </a:fld>
            <a:endParaRPr lang="en-CA" dirty="0"/>
          </a:p>
        </p:txBody>
      </p:sp>
    </p:spTree>
    <p:extLst>
      <p:ext uri="{BB962C8B-B14F-4D97-AF65-F5344CB8AC3E}">
        <p14:creationId xmlns:p14="http://schemas.microsoft.com/office/powerpoint/2010/main" xmlns="" val="23547680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05/11/2013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22657314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05/11/2013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9" name="Picture 7" descr="PPT_fond_23mai2013_3.jp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31164" b="31164"/>
          <a:stretch/>
        </p:blipFill>
        <p:spPr>
          <a:xfrm>
            <a:off x="0" y="0"/>
            <a:ext cx="9144000" cy="2583543"/>
          </a:xfrm>
          <a:prstGeom prst="rect">
            <a:avLst/>
          </a:prstGeom>
        </p:spPr>
      </p:pic>
    </p:spTree>
    <p:extLst>
      <p:ext uri="{BB962C8B-B14F-4D97-AF65-F5344CB8AC3E}">
        <p14:creationId xmlns:p14="http://schemas.microsoft.com/office/powerpoint/2010/main" xmlns="" val="427189798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05/11/2013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415623852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05/11/2013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945559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968757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1607348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3632296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2027809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541380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380105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lvl1pPr>
          </a:lstStyle>
          <a:p>
            <a:r>
              <a:rPr lang="en-CA" dirty="0" smtClean="0">
                <a:solidFill>
                  <a:schemeClr val="bg1"/>
                </a:solidFill>
              </a:rPr>
              <a:t/>
            </a:r>
            <a:br>
              <a:rPr lang="en-CA" dirty="0" smtClean="0">
                <a:solidFill>
                  <a:schemeClr val="bg1"/>
                </a:solidFill>
              </a:rPr>
            </a:br>
            <a:fld id="{903B8EED-60FF-4798-B00A-5F8F0039E366}" type="slidenum">
              <a:rPr lang="en-CA" smtClean="0">
                <a:solidFill>
                  <a:srgbClr val="002060"/>
                </a:solidFill>
              </a:rPr>
              <a:pPr/>
              <a:t>‹Nº›</a:t>
            </a:fld>
            <a:endParaRPr lang="en-CA" dirty="0">
              <a:solidFill>
                <a:srgbClr val="002060"/>
              </a:solidFill>
            </a:endParaRPr>
          </a:p>
        </p:txBody>
      </p:sp>
    </p:spTree>
    <p:extLst>
      <p:ext uri="{BB962C8B-B14F-4D97-AF65-F5344CB8AC3E}">
        <p14:creationId xmlns:p14="http://schemas.microsoft.com/office/powerpoint/2010/main" xmlns="" val="30555181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1979336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3116812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2347393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3088671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2410870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2946597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2252061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4658" y="497652"/>
            <a:ext cx="7920038" cy="838200"/>
          </a:xfrm>
        </p:spPr>
        <p:txBody>
          <a:bodyPr vert="horz" lIns="91440" tIns="45720" rIns="91440" bIns="45720" rtlCol="0" anchor="ctr">
            <a:normAutofit/>
          </a:bodyPr>
          <a:lstStyle>
            <a:lvl1pPr>
              <a:defRPr lang="es-MX"/>
            </a:lvl1pPr>
          </a:lstStyle>
          <a:p>
            <a:pPr lvl="0">
              <a:lnSpc>
                <a:spcPct val="85000"/>
              </a:lnSpc>
            </a:pPr>
            <a:r>
              <a:rPr lang="en-US" smtClean="0"/>
              <a:t>Click to edit Master title style</a:t>
            </a:r>
            <a:endParaRPr lang="es-MX"/>
          </a:p>
        </p:txBody>
      </p:sp>
      <p:sp>
        <p:nvSpPr>
          <p:cNvPr id="3" name="Chart Placeholder 2"/>
          <p:cNvSpPr>
            <a:spLocks noGrp="1"/>
          </p:cNvSpPr>
          <p:nvPr>
            <p:ph type="chart" idx="1"/>
          </p:nvPr>
        </p:nvSpPr>
        <p:spPr>
          <a:xfrm>
            <a:off x="900113" y="1279525"/>
            <a:ext cx="7586662" cy="4368800"/>
          </a:xfrm>
        </p:spPr>
        <p:txBody>
          <a:bodyPr/>
          <a:lstStyle/>
          <a:p>
            <a:pPr lvl="0"/>
            <a:endParaRPr lang="es-MX" noProof="0" dirty="0" smtClean="0"/>
          </a:p>
        </p:txBody>
      </p:sp>
    </p:spTree>
    <p:extLst>
      <p:ext uri="{BB962C8B-B14F-4D97-AF65-F5344CB8AC3E}">
        <p14:creationId xmlns:p14="http://schemas.microsoft.com/office/powerpoint/2010/main" xmlns="" val="4114603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4928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63870443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01408" y="382608"/>
            <a:ext cx="8701088" cy="1047750"/>
          </a:xfrm>
          <a:prstGeom prst="rect">
            <a:avLst/>
          </a:prstGeom>
        </p:spPr>
        <p:txBody>
          <a:bodyPr vert="horz" lIns="91440" tIns="45720" rIns="91440" bIns="45720" rtlCol="0" anchor="ctr">
            <a:normAutofit/>
          </a:bodyPr>
          <a:lstStyle>
            <a:lvl1pPr>
              <a:defRPr lang="en-AU"/>
            </a:lvl1pPr>
          </a:lstStyle>
          <a:p>
            <a:pPr lvl="0">
              <a:lnSpc>
                <a:spcPct val="85000"/>
              </a:lnSpc>
            </a:pPr>
            <a:r>
              <a:rPr lang="en-US" smtClean="0"/>
              <a:t>Click to edit Master title style</a:t>
            </a:r>
            <a:endParaRPr lang="en-AU"/>
          </a:p>
        </p:txBody>
      </p:sp>
    </p:spTree>
    <p:extLst>
      <p:ext uri="{BB962C8B-B14F-4D97-AF65-F5344CB8AC3E}">
        <p14:creationId xmlns:p14="http://schemas.microsoft.com/office/powerpoint/2010/main" xmlns="" val="12396787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383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383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05/11/2013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8"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‹Nº›</a:t>
            </a:fld>
            <a:endParaRPr lang="en-CA" dirty="0"/>
          </a:p>
        </p:txBody>
      </p:sp>
    </p:spTree>
    <p:extLst>
      <p:ext uri="{BB962C8B-B14F-4D97-AF65-F5344CB8AC3E}">
        <p14:creationId xmlns:p14="http://schemas.microsoft.com/office/powerpoint/2010/main" xmlns="" val="12407458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2682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a:xfrm>
            <a:off x="457200" y="1680882"/>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23093813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249198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05/11/2013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28828395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05/11/2013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1765806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05/11/2013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386584855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05/11/2013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396376788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05/11/2013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9349910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05/11/2013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7983393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05/11/2013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39104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05/11/2013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10"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‹Nº›</a:t>
            </a:fld>
            <a:endParaRPr lang="en-CA" dirty="0"/>
          </a:p>
        </p:txBody>
      </p:sp>
    </p:spTree>
    <p:extLst>
      <p:ext uri="{BB962C8B-B14F-4D97-AF65-F5344CB8AC3E}">
        <p14:creationId xmlns:p14="http://schemas.microsoft.com/office/powerpoint/2010/main" xmlns="" val="99188112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8413039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6601467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290617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541" y="341784"/>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18047489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2882395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31089601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15396967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16221449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20544157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415282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05/11/2013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‹Nº›</a:t>
            </a:fld>
            <a:endParaRPr lang="en-CA" dirty="0"/>
          </a:p>
        </p:txBody>
      </p:sp>
    </p:spTree>
    <p:extLst>
      <p:ext uri="{BB962C8B-B14F-4D97-AF65-F5344CB8AC3E}">
        <p14:creationId xmlns:p14="http://schemas.microsoft.com/office/powerpoint/2010/main" xmlns="" val="213286333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40754066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14649589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31779087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4658" y="487070"/>
            <a:ext cx="7920038" cy="838200"/>
          </a:xfrm>
        </p:spPr>
        <p:txBody>
          <a:bodyPr vert="horz" lIns="91440" tIns="45720" rIns="91440" bIns="45720" rtlCol="0" anchor="ctr">
            <a:normAutofit/>
          </a:bodyPr>
          <a:lstStyle>
            <a:lvl1pPr>
              <a:defRPr lang="es-MX"/>
            </a:lvl1pPr>
          </a:lstStyle>
          <a:p>
            <a:pPr lvl="0">
              <a:lnSpc>
                <a:spcPct val="85000"/>
              </a:lnSpc>
            </a:pPr>
            <a:r>
              <a:rPr lang="en-US" smtClean="0"/>
              <a:t>Click to edit Master title style</a:t>
            </a:r>
            <a:endParaRPr lang="es-MX"/>
          </a:p>
        </p:txBody>
      </p:sp>
      <p:sp>
        <p:nvSpPr>
          <p:cNvPr id="3" name="Chart Placeholder 2"/>
          <p:cNvSpPr>
            <a:spLocks noGrp="1"/>
          </p:cNvSpPr>
          <p:nvPr>
            <p:ph type="chart" idx="1"/>
          </p:nvPr>
        </p:nvSpPr>
        <p:spPr>
          <a:xfrm>
            <a:off x="900113" y="1279525"/>
            <a:ext cx="7586662" cy="4368800"/>
          </a:xfrm>
        </p:spPr>
        <p:txBody>
          <a:bodyPr/>
          <a:lstStyle/>
          <a:p>
            <a:pPr lvl="0"/>
            <a:endParaRPr lang="es-MX" noProof="0" dirty="0" smtClean="0"/>
          </a:p>
        </p:txBody>
      </p:sp>
    </p:spTree>
    <p:extLst>
      <p:ext uri="{BB962C8B-B14F-4D97-AF65-F5344CB8AC3E}">
        <p14:creationId xmlns:p14="http://schemas.microsoft.com/office/powerpoint/2010/main" xmlns="" val="33722559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4928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840559929"/>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16906" y="382608"/>
            <a:ext cx="8701088" cy="1047750"/>
          </a:xfrm>
          <a:prstGeom prst="rect">
            <a:avLst/>
          </a:prstGeom>
        </p:spPr>
        <p:txBody>
          <a:bodyPr vert="horz" lIns="91440" tIns="45720" rIns="91440" bIns="45720" rtlCol="0" anchor="ctr">
            <a:normAutofit/>
          </a:bodyPr>
          <a:lstStyle>
            <a:lvl1pPr>
              <a:defRPr lang="en-AU"/>
            </a:lvl1pPr>
          </a:lstStyle>
          <a:p>
            <a:pPr lvl="0">
              <a:lnSpc>
                <a:spcPct val="85000"/>
              </a:lnSpc>
            </a:pPr>
            <a:r>
              <a:rPr lang="en-US" smtClean="0"/>
              <a:t>Click to edit Master title style</a:t>
            </a:r>
            <a:endParaRPr lang="en-AU"/>
          </a:p>
        </p:txBody>
      </p:sp>
    </p:spTree>
    <p:extLst>
      <p:ext uri="{BB962C8B-B14F-4D97-AF65-F5344CB8AC3E}">
        <p14:creationId xmlns:p14="http://schemas.microsoft.com/office/powerpoint/2010/main" xmlns="" val="2275225997"/>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0F02FCB1-2C7E-48FE-AFB6-C4DD5DA12CBD}" type="datetime1">
              <a:rPr lang="en-CA"/>
              <a:pPr>
                <a:defRPr/>
              </a:pPr>
              <a:t>05/11/2013</a:t>
            </a:fld>
            <a:endParaRPr lang="en-CA" dirty="0"/>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EBC21B9E-90FA-4F75-B3E5-E0E62E7B1030}" type="slidenum">
              <a:rPr lang="en-CA"/>
              <a:pPr>
                <a:defRPr/>
              </a:pPr>
              <a:t>‹Nº›</a:t>
            </a:fld>
            <a:endParaRPr lang="en-CA" dirty="0"/>
          </a:p>
        </p:txBody>
      </p:sp>
    </p:spTree>
    <p:extLst>
      <p:ext uri="{BB962C8B-B14F-4D97-AF65-F5344CB8AC3E}">
        <p14:creationId xmlns:p14="http://schemas.microsoft.com/office/powerpoint/2010/main" xmlns="" val="17601196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42AF30EF-E8A0-480D-A2B3-15E6618FFF89}" type="datetime1">
              <a:rPr lang="en-CA"/>
              <a:pPr>
                <a:defRPr/>
              </a:pPr>
              <a:t>05/11/2013</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9E9201C2-9AFE-4563-91D3-6E12E8CD7575}" type="slidenum">
              <a:rPr lang="en-CA"/>
              <a:pPr>
                <a:defRPr/>
              </a:pPr>
              <a:t>‹Nº›</a:t>
            </a:fld>
            <a:endParaRPr lang="en-CA" dirty="0"/>
          </a:p>
        </p:txBody>
      </p:sp>
    </p:spTree>
    <p:extLst>
      <p:ext uri="{BB962C8B-B14F-4D97-AF65-F5344CB8AC3E}">
        <p14:creationId xmlns:p14="http://schemas.microsoft.com/office/powerpoint/2010/main" xmlns="" val="2079692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B5DF8A68-84C0-4001-A655-208EB6AA82DE}" type="datetime1">
              <a:rPr lang="en-CA"/>
              <a:pPr>
                <a:defRPr/>
              </a:pPr>
              <a:t>05/11/2013</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27908533-0036-4D1B-8AD1-74995F9EE0E9}" type="slidenum">
              <a:rPr lang="en-CA"/>
              <a:pPr>
                <a:defRPr/>
              </a:pPr>
              <a:t>‹Nº›</a:t>
            </a:fld>
            <a:endParaRPr lang="en-CA" dirty="0"/>
          </a:p>
        </p:txBody>
      </p:sp>
    </p:spTree>
    <p:extLst>
      <p:ext uri="{BB962C8B-B14F-4D97-AF65-F5344CB8AC3E}">
        <p14:creationId xmlns:p14="http://schemas.microsoft.com/office/powerpoint/2010/main" xmlns="" val="9640643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86C7E20F-B2B4-4061-8850-A9F42E8BD33E}" type="datetime1">
              <a:rPr lang="en-CA"/>
              <a:pPr>
                <a:defRPr/>
              </a:pPr>
              <a:t>05/11/2013</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3B9D5648-AA55-4673-B423-2056DB7F70AB}" type="slidenum">
              <a:rPr lang="en-CA"/>
              <a:pPr>
                <a:defRPr/>
              </a:pPr>
              <a:t>‹Nº›</a:t>
            </a:fld>
            <a:endParaRPr lang="en-CA" dirty="0"/>
          </a:p>
        </p:txBody>
      </p:sp>
    </p:spTree>
    <p:extLst>
      <p:ext uri="{BB962C8B-B14F-4D97-AF65-F5344CB8AC3E}">
        <p14:creationId xmlns:p14="http://schemas.microsoft.com/office/powerpoint/2010/main" xmlns="" val="200941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05/11/2013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lvl1pPr>
          </a:lstStyle>
          <a:p>
            <a:r>
              <a:rPr lang="en-CA" dirty="0" smtClean="0">
                <a:solidFill>
                  <a:schemeClr val="bg1"/>
                </a:solidFill>
              </a:rPr>
              <a:t/>
            </a:r>
            <a:br>
              <a:rPr lang="en-CA" dirty="0" smtClean="0">
                <a:solidFill>
                  <a:schemeClr val="bg1"/>
                </a:solidFill>
              </a:rPr>
            </a:br>
            <a:fld id="{903B8EED-60FF-4798-B00A-5F8F0039E366}" type="slidenum">
              <a:rPr lang="en-CA" smtClean="0">
                <a:solidFill>
                  <a:schemeClr val="bg1"/>
                </a:solidFill>
              </a:rPr>
              <a:pPr/>
              <a:t>‹Nº›</a:t>
            </a:fld>
            <a:endParaRPr lang="en-CA" dirty="0">
              <a:solidFill>
                <a:schemeClr val="bg1"/>
              </a:solidFill>
            </a:endParaRPr>
          </a:p>
        </p:txBody>
      </p:sp>
    </p:spTree>
    <p:extLst>
      <p:ext uri="{BB962C8B-B14F-4D97-AF65-F5344CB8AC3E}">
        <p14:creationId xmlns:p14="http://schemas.microsoft.com/office/powerpoint/2010/main" xmlns="" val="2477809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2D31D6E7-2E7F-47B8-8B3C-ACE84C735492}" type="datetime1">
              <a:rPr lang="en-CA"/>
              <a:pPr>
                <a:defRPr/>
              </a:pPr>
              <a:t>05/11/2013</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94189E67-CBEC-46C1-A0C2-C2E52DF81DEB}" type="slidenum">
              <a:rPr lang="en-CA"/>
              <a:pPr>
                <a:defRPr/>
              </a:pPr>
              <a:t>‹Nº›</a:t>
            </a:fld>
            <a:endParaRPr lang="en-CA" dirty="0"/>
          </a:p>
        </p:txBody>
      </p:sp>
    </p:spTree>
    <p:extLst>
      <p:ext uri="{BB962C8B-B14F-4D97-AF65-F5344CB8AC3E}">
        <p14:creationId xmlns:p14="http://schemas.microsoft.com/office/powerpoint/2010/main" xmlns="" val="11733077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17758AE9-A20F-48B5-BDAA-A720A55A3EEC}" type="datetime1">
              <a:rPr lang="en-CA"/>
              <a:pPr>
                <a:defRPr/>
              </a:pPr>
              <a:t>05/11/2013</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4DC32471-42B3-443F-89A6-8DF77420890B}" type="slidenum">
              <a:rPr lang="en-CA"/>
              <a:pPr>
                <a:defRPr/>
              </a:pPr>
              <a:t>‹Nº›</a:t>
            </a:fld>
            <a:endParaRPr lang="en-CA" dirty="0"/>
          </a:p>
        </p:txBody>
      </p:sp>
    </p:spTree>
    <p:extLst>
      <p:ext uri="{BB962C8B-B14F-4D97-AF65-F5344CB8AC3E}">
        <p14:creationId xmlns:p14="http://schemas.microsoft.com/office/powerpoint/2010/main" xmlns="" val="35948787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36FC749D-4184-4C71-801E-9E89F5E534B7}" type="datetime1">
              <a:rPr lang="en-CA"/>
              <a:pPr>
                <a:defRPr/>
              </a:pPr>
              <a:t>05/11/2013</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017A4F1F-CBEA-4B0B-9147-BBE04B5D3436}" type="slidenum">
              <a:rPr lang="en-CA"/>
              <a:pPr>
                <a:defRPr/>
              </a:pPr>
              <a:t>‹Nº›</a:t>
            </a:fld>
            <a:endParaRPr lang="en-CA" dirty="0"/>
          </a:p>
        </p:txBody>
      </p:sp>
    </p:spTree>
    <p:extLst>
      <p:ext uri="{BB962C8B-B14F-4D97-AF65-F5344CB8AC3E}">
        <p14:creationId xmlns:p14="http://schemas.microsoft.com/office/powerpoint/2010/main" xmlns="" val="30644481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11E3DDC4-A8DF-48F0-A2E5-D19B3E8914D5}" type="datetime1">
              <a:rPr lang="en-CA"/>
              <a:pPr>
                <a:defRPr/>
              </a:pPr>
              <a:t>05/11/2013</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B998AE39-2C82-4DF2-99F6-7AF0F261EA18}" type="slidenum">
              <a:rPr lang="en-CA"/>
              <a:pPr>
                <a:defRPr/>
              </a:pPr>
              <a:t>‹Nº›</a:t>
            </a:fld>
            <a:endParaRPr lang="en-CA" dirty="0"/>
          </a:p>
        </p:txBody>
      </p:sp>
    </p:spTree>
    <p:extLst>
      <p:ext uri="{BB962C8B-B14F-4D97-AF65-F5344CB8AC3E}">
        <p14:creationId xmlns:p14="http://schemas.microsoft.com/office/powerpoint/2010/main" xmlns="" val="21876349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444A7E68-E419-46A1-9FB6-76BA2F7678A9}" type="datetime1">
              <a:rPr lang="en-CA"/>
              <a:pPr>
                <a:defRPr/>
              </a:pPr>
              <a:t>05/11/2013</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42897DCE-49BC-4449-A8D0-ED3A4559F4A6}" type="slidenum">
              <a:rPr lang="en-CA"/>
              <a:pPr>
                <a:defRPr/>
              </a:pPr>
              <a:t>‹Nº›</a:t>
            </a:fld>
            <a:endParaRPr lang="en-CA" dirty="0"/>
          </a:p>
        </p:txBody>
      </p:sp>
    </p:spTree>
    <p:extLst>
      <p:ext uri="{BB962C8B-B14F-4D97-AF65-F5344CB8AC3E}">
        <p14:creationId xmlns:p14="http://schemas.microsoft.com/office/powerpoint/2010/main" xmlns="" val="27800341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defTabSz="914400" eaLnBrk="1" latinLnBrk="0" hangingPunct="1">
              <a:lnSpc>
                <a:spcPct val="85000"/>
              </a:lnSpc>
              <a:buNone/>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C4C4404B-BA79-445C-BD61-9352AD1889CF}" type="datetime1">
              <a:rPr lang="en-CA"/>
              <a:pPr>
                <a:defRPr/>
              </a:pPr>
              <a:t>05/11/2013</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9D427C78-3E33-4B65-B7CC-C84836E3AA38}" type="slidenum">
              <a:rPr lang="en-CA"/>
              <a:pPr>
                <a:defRPr/>
              </a:pPr>
              <a:t>‹Nº›</a:t>
            </a:fld>
            <a:endParaRPr lang="en-CA" dirty="0"/>
          </a:p>
        </p:txBody>
      </p:sp>
    </p:spTree>
    <p:extLst>
      <p:ext uri="{BB962C8B-B14F-4D97-AF65-F5344CB8AC3E}">
        <p14:creationId xmlns:p14="http://schemas.microsoft.com/office/powerpoint/2010/main" xmlns="" val="26520747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宋体" pitchFamily="2" charset="-122"/>
              </a:defRPr>
            </a:lvl1pPr>
          </a:lstStyle>
          <a:p>
            <a:pPr>
              <a:defRPr/>
            </a:pPr>
            <a:fld id="{3FCA37D0-401F-4CEE-8E0D-5176B878823C}" type="datetime1">
              <a:rPr lang="en-CA"/>
              <a:pPr>
                <a:defRPr/>
              </a:pPr>
              <a:t>05/11/2013</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宋体"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宋体" pitchFamily="2" charset="-122"/>
              </a:defRPr>
            </a:lvl1pPr>
          </a:lstStyle>
          <a:p>
            <a:pPr>
              <a:defRPr/>
            </a:pPr>
            <a:fld id="{8E8F8CB5-DB8A-47E4-A517-98A54BE62433}" type="slidenum">
              <a:rPr lang="en-CA"/>
              <a:pPr>
                <a:defRPr/>
              </a:pPr>
              <a:t>‹Nº›</a:t>
            </a:fld>
            <a:endParaRPr lang="en-CA" dirty="0"/>
          </a:p>
        </p:txBody>
      </p:sp>
    </p:spTree>
    <p:extLst>
      <p:ext uri="{BB962C8B-B14F-4D97-AF65-F5344CB8AC3E}">
        <p14:creationId xmlns:p14="http://schemas.microsoft.com/office/powerpoint/2010/main" xmlns="" val="31073207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13194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13620418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266437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05/11/2013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8"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‹Nº›</a:t>
            </a:fld>
            <a:endParaRPr lang="en-CA" dirty="0"/>
          </a:p>
        </p:txBody>
      </p:sp>
    </p:spTree>
    <p:extLst>
      <p:ext uri="{BB962C8B-B14F-4D97-AF65-F5344CB8AC3E}">
        <p14:creationId xmlns:p14="http://schemas.microsoft.com/office/powerpoint/2010/main" xmlns="" val="38597859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05/11/2013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1751357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05/11/2013</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36097680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05/11/2013</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xmlns="" val="27930647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05/11/2013</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13828376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05/11/2013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42368817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05/11/2013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2758416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30322412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32368114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05/11/2013</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xmlns="" val="36893525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05/11/2013</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xmlns="" val="1044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05/11/2013</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8"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‹Nº›</a:t>
            </a:fld>
            <a:endParaRPr lang="en-CA" dirty="0"/>
          </a:p>
        </p:txBody>
      </p:sp>
    </p:spTree>
    <p:extLst>
      <p:ext uri="{BB962C8B-B14F-4D97-AF65-F5344CB8AC3E}">
        <p14:creationId xmlns:p14="http://schemas.microsoft.com/office/powerpoint/2010/main" xmlns="" val="9795905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05/11/2013</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xmlns="" val="11816789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05/11/2013</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xmlns="" val="41719829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05/11/2013</a:t>
            </a:fld>
            <a:endParaRPr lang="en-CA" dirty="0">
              <a:solidFill>
                <a:prstClr val="white"/>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xmlns="" val="1701381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05/11/2013</a:t>
            </a:fld>
            <a:endParaRPr lang="en-CA"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xmlns="" val="15516382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05/11/2013</a:t>
            </a:fld>
            <a:endParaRPr lang="en-CA"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xmlns="" val="5707211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05/11/2013</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xmlns="" val="36377557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05/11/2013</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xmlns="" val="6150755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05/11/2013</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xmlns="" val="36878447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05/11/2013</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spTree>
    <p:extLst>
      <p:ext uri="{BB962C8B-B14F-4D97-AF65-F5344CB8AC3E}">
        <p14:creationId xmlns:p14="http://schemas.microsoft.com/office/powerpoint/2010/main" xmlns="" val="231105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image" Target="../media/image1.jpe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jpe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jpe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4.jpe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254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9" name="Slide Number Placeholder 3"/>
          <p:cNvSpPr>
            <a:spLocks noGrp="1"/>
          </p:cNvSpPr>
          <p:nvPr>
            <p:ph type="sldNum" sz="quarter" idx="4"/>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‹Nº›</a:t>
            </a:fld>
            <a:endParaRPr lang="en-CA" dirty="0"/>
          </a:p>
        </p:txBody>
      </p:sp>
    </p:spTree>
    <p:extLst>
      <p:ext uri="{BB962C8B-B14F-4D97-AF65-F5344CB8AC3E}">
        <p14:creationId xmlns:p14="http://schemas.microsoft.com/office/powerpoint/2010/main" xmlns="" val="3450178604"/>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886" r:id="rId12"/>
    <p:sldLayoutId id="2147483737" r:id="rId13"/>
    <p:sldLayoutId id="2147483873" r:id="rId14"/>
  </p:sldLayoutIdLst>
  <p:hf hdr="0" ftr="0" dt="0"/>
  <p:txStyles>
    <p:titleStyle>
      <a:lvl1pPr algn="ctr" defTabSz="914400" rtl="0" eaLnBrk="1" latinLnBrk="0" hangingPunct="1">
        <a:lnSpc>
          <a:spcPct val="85000"/>
        </a:lnSpc>
        <a:spcBef>
          <a:spcPct val="0"/>
        </a:spcBef>
        <a:buNone/>
        <a:defRPr sz="40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33761"/>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14714"/>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2843056286"/>
      </p:ext>
    </p:extLst>
  </p:cSld>
  <p:clrMap bg1="dk1" tx1="lt1" bg2="dk2" tx2="lt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iming>
    <p:tnLst>
      <p:par>
        <p:cTn id="1" dur="indefinite" restart="never" nodeType="tmRoot"/>
      </p:par>
    </p:tnLst>
  </p:timing>
  <p:hf hdr="0" ftr="0" dt="0"/>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lang="en-US" sz="3200" kern="1200" dirty="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dirty="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3695364355"/>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Lst>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‹Nº›</a:t>
            </a:fld>
            <a:endParaRPr lang="en-CA" dirty="0">
              <a:solidFill>
                <a:prstClr val="white">
                  <a:tint val="75000"/>
                </a:prstClr>
              </a:solidFill>
            </a:endParaRPr>
          </a:p>
        </p:txBody>
      </p:sp>
    </p:spTree>
    <p:extLst>
      <p:ext uri="{BB962C8B-B14F-4D97-AF65-F5344CB8AC3E}">
        <p14:creationId xmlns:p14="http://schemas.microsoft.com/office/powerpoint/2010/main" xmlns="" val="1406718085"/>
      </p:ext>
    </p:extLst>
  </p:cSld>
  <p:clrMap bg1="dk1" tx1="lt1" bg2="dk2" tx2="lt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82720-3CB3-4F14-8EC1-ED404BA7467B}" type="datetimeFigureOut">
              <a:rPr lang="en-CA" smtClean="0">
                <a:solidFill>
                  <a:prstClr val="black">
                    <a:tint val="75000"/>
                  </a:prstClr>
                </a:solidFill>
              </a:rPr>
              <a:pPr/>
              <a:t>05/11/2013</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887CB-4066-4DF0-9E2C-12633D74CFED}" type="slidenum">
              <a:rPr lang="en-CA" smtClean="0">
                <a:solidFill>
                  <a:prstClr val="black">
                    <a:tint val="75000"/>
                  </a:prstClr>
                </a:solidFill>
              </a:rPr>
              <a:pPr/>
              <a:t>‹Nº›</a:t>
            </a:fld>
            <a:endParaRPr lang="en-CA" dirty="0">
              <a:solidFill>
                <a:prstClr val="black">
                  <a:tint val="75000"/>
                </a:prstClr>
              </a:solidFill>
            </a:endParaRPr>
          </a:p>
        </p:txBody>
      </p:sp>
    </p:spTree>
    <p:extLst>
      <p:ext uri="{BB962C8B-B14F-4D97-AF65-F5344CB8AC3E}">
        <p14:creationId xmlns:p14="http://schemas.microsoft.com/office/powerpoint/2010/main" xmlns="" val="233981551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Lst>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4098"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itle Placeholder 1"/>
          <p:cNvSpPr>
            <a:spLocks noGrp="1"/>
          </p:cNvSpPr>
          <p:nvPr>
            <p:ph type="title"/>
          </p:nvPr>
        </p:nvSpPr>
        <p:spPr bwMode="auto">
          <a:xfrm>
            <a:off x="457200" y="341784"/>
            <a:ext cx="8229600" cy="1143000"/>
          </a:xfrm>
          <a:prstGeom prst="rect">
            <a:avLst/>
          </a:prstGeom>
          <a:extLst/>
        </p:spPr>
        <p:txBody>
          <a:bodyPr vert="horz" lIns="91440" tIns="45720" rIns="91440" bIns="45720" rtlCol="0" anchor="ctr">
            <a:normAutofit/>
          </a:bodyPr>
          <a:lstStyle/>
          <a:p>
            <a:pPr lvl="0" defTabSz="914400" eaLnBrk="1" latinLnBrk="0" hangingPunct="1">
              <a:lnSpc>
                <a:spcPct val="85000"/>
              </a:lnSpc>
              <a:buNone/>
            </a:pPr>
            <a:r>
              <a:rPr lang="en-US" smtClean="0"/>
              <a:t>Click to edit Master title style</a:t>
            </a:r>
            <a:endParaRPr lang="en-CA" smtClean="0"/>
          </a:p>
        </p:txBody>
      </p:sp>
      <p:sp>
        <p:nvSpPr>
          <p:cNvPr id="410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ea typeface="+mn-ea"/>
              </a:defRPr>
            </a:lvl1pPr>
          </a:lstStyle>
          <a:p>
            <a:pPr>
              <a:defRPr/>
            </a:pPr>
            <a:fld id="{42F933DF-4403-412A-9A47-2D877CE653CA}" type="datetime1">
              <a:rPr lang="en-CA"/>
              <a:pPr>
                <a:defRPr/>
              </a:pPr>
              <a:t>05/11/2013</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ea typeface="+mn-ea"/>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ea typeface="+mn-ea"/>
              </a:defRPr>
            </a:lvl1pPr>
          </a:lstStyle>
          <a:p>
            <a:pPr>
              <a:defRPr/>
            </a:pPr>
            <a:fld id="{A6C174E5-F291-414E-A916-DD95399515DC}" type="slidenum">
              <a:rPr lang="en-CA"/>
              <a:pPr>
                <a:defRPr/>
              </a:pPr>
              <a:t>‹Nº›</a:t>
            </a:fld>
            <a:endParaRPr lang="en-CA" dirty="0"/>
          </a:p>
        </p:txBody>
      </p:sp>
    </p:spTree>
    <p:extLst>
      <p:ext uri="{BB962C8B-B14F-4D97-AF65-F5344CB8AC3E}">
        <p14:creationId xmlns:p14="http://schemas.microsoft.com/office/powerpoint/2010/main" xmlns="" val="960419507"/>
      </p:ext>
    </p:extLst>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ftr="0" dt="0"/>
  <p:txStyles>
    <p:titleStyle>
      <a:lvl1pPr algn="ctr" rtl="0" eaLnBrk="0" fontAlgn="base" hangingPunct="0">
        <a:spcBef>
          <a:spcPct val="0"/>
        </a:spcBef>
        <a:spcAft>
          <a:spcPct val="0"/>
        </a:spcAft>
        <a:defRPr lang="en-CA" sz="4000" b="0" kern="1200" smtClean="0">
          <a:solidFill>
            <a:srgbClr val="002060"/>
          </a:solidFill>
          <a:latin typeface="+mj-lt"/>
          <a:ea typeface="+mj-ea"/>
          <a:cs typeface="+mj-cs"/>
        </a:defRPr>
      </a:lvl1pPr>
      <a:lvl2pPr algn="ctr" rtl="0" eaLnBrk="0" fontAlgn="base" hangingPunct="0">
        <a:spcBef>
          <a:spcPct val="0"/>
        </a:spcBef>
        <a:spcAft>
          <a:spcPct val="0"/>
        </a:spcAft>
        <a:defRPr sz="4400">
          <a:solidFill>
            <a:srgbClr val="002060"/>
          </a:solidFill>
          <a:latin typeface="Calibri" pitchFamily="34" charset="0"/>
        </a:defRPr>
      </a:lvl2pPr>
      <a:lvl3pPr algn="ctr" rtl="0" eaLnBrk="0" fontAlgn="base" hangingPunct="0">
        <a:spcBef>
          <a:spcPct val="0"/>
        </a:spcBef>
        <a:spcAft>
          <a:spcPct val="0"/>
        </a:spcAft>
        <a:defRPr sz="4400">
          <a:solidFill>
            <a:srgbClr val="002060"/>
          </a:solidFill>
          <a:latin typeface="Calibri" pitchFamily="34" charset="0"/>
        </a:defRPr>
      </a:lvl3pPr>
      <a:lvl4pPr algn="ctr" rtl="0" eaLnBrk="0" fontAlgn="base" hangingPunct="0">
        <a:spcBef>
          <a:spcPct val="0"/>
        </a:spcBef>
        <a:spcAft>
          <a:spcPct val="0"/>
        </a:spcAft>
        <a:defRPr sz="4400">
          <a:solidFill>
            <a:srgbClr val="002060"/>
          </a:solidFill>
          <a:latin typeface="Calibri" pitchFamily="34" charset="0"/>
        </a:defRPr>
      </a:lvl4pPr>
      <a:lvl5pPr algn="ctr" rtl="0" eaLnBrk="0" fontAlgn="base" hangingPunct="0">
        <a:spcBef>
          <a:spcPct val="0"/>
        </a:spcBef>
        <a:spcAft>
          <a:spcPct val="0"/>
        </a:spcAft>
        <a:defRPr sz="4400">
          <a:solidFill>
            <a:srgbClr val="002060"/>
          </a:solidFill>
          <a:latin typeface="Calibri" pitchFamily="34" charset="0"/>
        </a:defRPr>
      </a:lvl5pPr>
      <a:lvl6pPr marL="457200" algn="ctr" rtl="0" fontAlgn="base">
        <a:spcBef>
          <a:spcPct val="0"/>
        </a:spcBef>
        <a:spcAft>
          <a:spcPct val="0"/>
        </a:spcAft>
        <a:defRPr sz="4400">
          <a:solidFill>
            <a:srgbClr val="002060"/>
          </a:solidFill>
          <a:latin typeface="Calibri" pitchFamily="34" charset="0"/>
        </a:defRPr>
      </a:lvl6pPr>
      <a:lvl7pPr marL="914400" algn="ctr" rtl="0" fontAlgn="base">
        <a:spcBef>
          <a:spcPct val="0"/>
        </a:spcBef>
        <a:spcAft>
          <a:spcPct val="0"/>
        </a:spcAft>
        <a:defRPr sz="4400">
          <a:solidFill>
            <a:srgbClr val="002060"/>
          </a:solidFill>
          <a:latin typeface="Calibri" pitchFamily="34" charset="0"/>
        </a:defRPr>
      </a:lvl7pPr>
      <a:lvl8pPr marL="1371600" algn="ctr" rtl="0" fontAlgn="base">
        <a:spcBef>
          <a:spcPct val="0"/>
        </a:spcBef>
        <a:spcAft>
          <a:spcPct val="0"/>
        </a:spcAft>
        <a:defRPr sz="4400">
          <a:solidFill>
            <a:srgbClr val="002060"/>
          </a:solidFill>
          <a:latin typeface="Calibri" pitchFamily="34" charset="0"/>
        </a:defRPr>
      </a:lvl8pPr>
      <a:lvl9pPr marL="1828800" algn="ctr" rtl="0" fontAlgn="base">
        <a:spcBef>
          <a:spcPct val="0"/>
        </a:spcBef>
        <a:spcAft>
          <a:spcPct val="0"/>
        </a:spcAft>
        <a:defRPr sz="44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47208"/>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05/11/2013</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Tree>
    <p:extLst>
      <p:ext uri="{BB962C8B-B14F-4D97-AF65-F5344CB8AC3E}">
        <p14:creationId xmlns:p14="http://schemas.microsoft.com/office/powerpoint/2010/main" xmlns="" val="2502216422"/>
      </p:ext>
    </p:extLst>
  </p:cSld>
  <p:clrMap bg1="dk1" tx1="lt1" bg2="dk2" tx2="lt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ctr" defTabSz="914400" rtl="0" eaLnBrk="1" latinLnBrk="0" hangingPunct="1">
        <a:spcBef>
          <a:spcPct val="0"/>
        </a:spcBef>
        <a:buNone/>
        <a:defRPr lang="en-CA" sz="400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29228"/>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smtClean="0"/>
              <a:t>Click to edit Master text styles</a:t>
            </a:r>
          </a:p>
          <a:p>
            <a:pPr lvl="1" eaLnBrk="0" fontAlgn="base" hangingPunct="0">
              <a:spcAft>
                <a:spcPct val="0"/>
              </a:spcAft>
            </a:pPr>
            <a:r>
              <a:rPr lang="en-US" smtClean="0"/>
              <a:t>Second level</a:t>
            </a:r>
          </a:p>
          <a:p>
            <a:pPr lvl="2" eaLnBrk="0" fontAlgn="base" hangingPunct="0">
              <a:spcAft>
                <a:spcPct val="0"/>
              </a:spcAft>
            </a:pPr>
            <a:r>
              <a:rPr lang="en-US" smtClean="0"/>
              <a:t>Third level</a:t>
            </a:r>
          </a:p>
          <a:p>
            <a:pPr lvl="3" eaLnBrk="0" fontAlgn="base" hangingPunct="0">
              <a:spcAft>
                <a:spcPct val="0"/>
              </a:spcAft>
            </a:pPr>
            <a:r>
              <a:rPr lang="en-US" smtClean="0"/>
              <a:t>Fourth level</a:t>
            </a:r>
          </a:p>
          <a:p>
            <a:pPr lvl="4" eaLnBrk="0" fontAlgn="base" hangingPunct="0">
              <a:spcAft>
                <a:spcPct val="0"/>
              </a:spcAft>
            </a:pPr>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B56A8BC-857C-4E24-867C-996CFDEA604A}" type="datetimeFigureOut">
              <a:rPr lang="en-CA" smtClean="0">
                <a:solidFill>
                  <a:prstClr val="white"/>
                </a:solidFill>
              </a:rPr>
              <a:pPr/>
              <a:t>05/11/2013</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39CC29B-8C33-420D-A3AA-3AFD18497F7E}" type="slidenum">
              <a:rPr lang="en-CA" smtClean="0">
                <a:solidFill>
                  <a:prstClr val="white"/>
                </a:solidFill>
              </a:rPr>
              <a:pPr/>
              <a:t>‹Nº›</a:t>
            </a:fld>
            <a:endParaRPr lang="en-CA" dirty="0">
              <a:solidFill>
                <a:prstClr val="white"/>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xmlns="" val="0"/>
              </a:ext>
            </a:extLst>
          </a:blip>
          <a:srcRect t="16460" r="14211" b="38980"/>
          <a:stretch/>
        </p:blipFill>
        <p:spPr>
          <a:xfrm>
            <a:off x="1855107" y="7937"/>
            <a:ext cx="7288893" cy="1370919"/>
          </a:xfrm>
          <a:prstGeom prst="rect">
            <a:avLst/>
          </a:prstGeom>
        </p:spPr>
      </p:pic>
      <p:sp>
        <p:nvSpPr>
          <p:cNvPr id="2" name="Title Placeholder 1"/>
          <p:cNvSpPr>
            <a:spLocks noGrp="1"/>
          </p:cNvSpPr>
          <p:nvPr>
            <p:ph type="title"/>
          </p:nvPr>
        </p:nvSpPr>
        <p:spPr>
          <a:xfrm>
            <a:off x="457200" y="328426"/>
            <a:ext cx="8229600" cy="1143000"/>
          </a:xfrm>
          <a:prstGeom prst="rect">
            <a:avLst/>
          </a:prstGeom>
        </p:spPr>
        <p:txBody>
          <a:bodyPr vert="horz" lIns="91440" tIns="45720" rIns="91440" bIns="45720" rtlCol="0" anchor="ctr">
            <a:normAutofit/>
          </a:bodyPr>
          <a:lstStyle/>
          <a:p>
            <a:pPr lvl="0">
              <a:lnSpc>
                <a:spcPct val="85000"/>
              </a:lnSpc>
            </a:pPr>
            <a:r>
              <a:rPr lang="en-US" smtClean="0"/>
              <a:t>Click to edit Master title style</a:t>
            </a:r>
            <a:endParaRPr lang="en-CA"/>
          </a:p>
        </p:txBody>
      </p:sp>
    </p:spTree>
    <p:extLst>
      <p:ext uri="{BB962C8B-B14F-4D97-AF65-F5344CB8AC3E}">
        <p14:creationId xmlns:p14="http://schemas.microsoft.com/office/powerpoint/2010/main" xmlns="" val="4159966476"/>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ctr" defTabSz="914400" rtl="0" eaLnBrk="1" latinLnBrk="0" hangingPunct="1">
        <a:spcBef>
          <a:spcPct val="0"/>
        </a:spcBef>
        <a:buNone/>
        <a:defRPr lang="en-CA" sz="4000" b="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30.png"/><Relationship Id="rId4" Type="http://schemas.microsoft.com/office/2007/relationships/hdphoto" Target="../media/hdphoto4.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7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9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asp-pain.org/AM/Template.cfm?Section=Pain_Definitions"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www.iasp-pain.org/AM/Template.cfm?Section=Pain_Definitions"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117" y="5376569"/>
            <a:ext cx="5019466" cy="892552"/>
          </a:xfrm>
          <a:prstGeom prst="rect">
            <a:avLst/>
          </a:prstGeom>
          <a:solidFill>
            <a:schemeClr val="tx1"/>
          </a:solidFill>
        </p:spPr>
        <p:txBody>
          <a:bodyPr wrap="square" rtlCol="0">
            <a:spAutoFit/>
          </a:bodyPr>
          <a:lstStyle/>
          <a:p>
            <a:r>
              <a:rPr lang="es-MX" sz="2600" b="1" dirty="0" smtClean="0">
                <a:solidFill>
                  <a:srgbClr val="D25852"/>
                </a:solidFill>
              </a:rPr>
              <a:t>Una Guía Práctica para Entender,</a:t>
            </a:r>
          </a:p>
          <a:p>
            <a:r>
              <a:rPr lang="es-MX" sz="2600" b="1" dirty="0" smtClean="0">
                <a:solidFill>
                  <a:srgbClr val="D25852"/>
                </a:solidFill>
              </a:rPr>
              <a:t>            Evaluar y Manejar el Dolor</a:t>
            </a:r>
            <a:endParaRPr lang="es-MX" sz="2600" b="1" dirty="0">
              <a:solidFill>
                <a:srgbClr val="D25852"/>
              </a:solidFill>
            </a:endParaRPr>
          </a:p>
        </p:txBody>
      </p:sp>
    </p:spTree>
    <p:extLst>
      <p:ext uri="{BB962C8B-B14F-4D97-AF65-F5344CB8AC3E}">
        <p14:creationId xmlns:p14="http://schemas.microsoft.com/office/powerpoint/2010/main" xmlns="" val="4163832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43"/>
          <p:cNvSpPr txBox="1">
            <a:spLocks noChangeArrowheads="1"/>
          </p:cNvSpPr>
          <p:nvPr/>
        </p:nvSpPr>
        <p:spPr bwMode="auto">
          <a:xfrm>
            <a:off x="206376" y="6285362"/>
            <a:ext cx="8008442" cy="530915"/>
          </a:xfrm>
          <a:prstGeom prst="rect">
            <a:avLst/>
          </a:prstGeom>
          <a:noFill/>
          <a:ln w="9525">
            <a:noFill/>
            <a:miter lim="800000"/>
            <a:headEnd/>
            <a:tailEnd/>
          </a:ln>
        </p:spPr>
        <p:txBody>
          <a:bodyPr wrap="square" lIns="0" tIns="0" rIns="0" bIns="0" anchor="b">
            <a:spAutoFit/>
          </a:bodyPr>
          <a:lstStyle/>
          <a:p>
            <a:r>
              <a:rPr lang="en-US" sz="1050" b="1" dirty="0" smtClean="0">
                <a:solidFill>
                  <a:srgbClr val="002060"/>
                </a:solidFill>
              </a:rPr>
              <a:t>VIH= virus de inmunodeficiencia humana</a:t>
            </a:r>
            <a:endParaRPr lang="en-US" sz="1050" b="1" dirty="0" smtClean="0">
              <a:solidFill>
                <a:srgbClr val="002060"/>
              </a:solidFill>
            </a:endParaRPr>
          </a:p>
          <a:p>
            <a:r>
              <a:rPr lang="en-US" sz="800" dirty="0" smtClean="0">
                <a:solidFill>
                  <a:srgbClr val="002060"/>
                </a:solidFill>
              </a:rPr>
              <a:t>1. Sadosky A </a:t>
            </a:r>
            <a:r>
              <a:rPr lang="en-US" sz="800" i="1" dirty="0" smtClean="0">
                <a:solidFill>
                  <a:srgbClr val="002060"/>
                </a:solidFill>
              </a:rPr>
              <a:t>et al. Pain Pract</a:t>
            </a:r>
            <a:r>
              <a:rPr lang="en-US" sz="800" dirty="0" smtClean="0">
                <a:solidFill>
                  <a:srgbClr val="002060"/>
                </a:solidFill>
              </a:rPr>
              <a:t> 2008; 8(1):45-56; 2. Davis MP, Walsh D. </a:t>
            </a:r>
            <a:r>
              <a:rPr lang="en-US" sz="800" i="1" dirty="0" smtClean="0">
                <a:solidFill>
                  <a:srgbClr val="002060"/>
                </a:solidFill>
              </a:rPr>
              <a:t>Am J Hosp Palliat Care</a:t>
            </a:r>
            <a:r>
              <a:rPr lang="en-US" sz="800" dirty="0" smtClean="0">
                <a:solidFill>
                  <a:srgbClr val="002060"/>
                </a:solidFill>
              </a:rPr>
              <a:t> 2004; 21(2):137-42; 3. So YT </a:t>
            </a:r>
            <a:r>
              <a:rPr lang="en-US" sz="800" i="1" dirty="0" smtClean="0">
                <a:solidFill>
                  <a:srgbClr val="002060"/>
                </a:solidFill>
              </a:rPr>
              <a:t>et al.</a:t>
            </a:r>
            <a:r>
              <a:rPr lang="en-US" sz="800" dirty="0" smtClean="0">
                <a:solidFill>
                  <a:srgbClr val="002060"/>
                </a:solidFill>
              </a:rPr>
              <a:t> </a:t>
            </a:r>
            <a:r>
              <a:rPr lang="en-US" sz="800" i="1" dirty="0" smtClean="0">
                <a:solidFill>
                  <a:srgbClr val="002060"/>
                </a:solidFill>
              </a:rPr>
              <a:t>Arch Neurol</a:t>
            </a:r>
            <a:r>
              <a:rPr lang="en-US" sz="800" dirty="0" smtClean="0">
                <a:solidFill>
                  <a:srgbClr val="002060"/>
                </a:solidFill>
              </a:rPr>
              <a:t> 1988; 45(9):945-8; 4. Schifitto G </a:t>
            </a:r>
            <a:r>
              <a:rPr lang="en-US" sz="800" i="1" dirty="0" smtClean="0">
                <a:solidFill>
                  <a:srgbClr val="002060"/>
                </a:solidFill>
              </a:rPr>
              <a:t>et al.</a:t>
            </a:r>
            <a:r>
              <a:rPr lang="en-US" sz="800" dirty="0" smtClean="0">
                <a:solidFill>
                  <a:srgbClr val="002060"/>
                </a:solidFill>
              </a:rPr>
              <a:t> </a:t>
            </a:r>
            <a:r>
              <a:rPr lang="en-US" sz="800" i="1" dirty="0" smtClean="0">
                <a:solidFill>
                  <a:srgbClr val="002060"/>
                </a:solidFill>
              </a:rPr>
              <a:t>Neurology</a:t>
            </a:r>
            <a:r>
              <a:rPr lang="en-US" sz="800" dirty="0" smtClean="0">
                <a:solidFill>
                  <a:srgbClr val="002060"/>
                </a:solidFill>
              </a:rPr>
              <a:t> 2002; 58(12):1764-8; 5. Morgello S </a:t>
            </a:r>
            <a:r>
              <a:rPr lang="en-US" sz="800" i="1" dirty="0" smtClean="0">
                <a:solidFill>
                  <a:srgbClr val="002060"/>
                </a:solidFill>
              </a:rPr>
              <a:t>et al.</a:t>
            </a:r>
            <a:r>
              <a:rPr lang="en-US" sz="800" dirty="0" smtClean="0">
                <a:solidFill>
                  <a:srgbClr val="002060"/>
                </a:solidFill>
              </a:rPr>
              <a:t> </a:t>
            </a:r>
            <a:r>
              <a:rPr lang="en-US" sz="800" i="1" dirty="0" smtClean="0">
                <a:solidFill>
                  <a:srgbClr val="002060"/>
                </a:solidFill>
              </a:rPr>
              <a:t>Arch Neurol</a:t>
            </a:r>
            <a:r>
              <a:rPr lang="en-US" sz="800" dirty="0" smtClean="0">
                <a:solidFill>
                  <a:srgbClr val="002060"/>
                </a:solidFill>
              </a:rPr>
              <a:t> 2004; 61(4):546-51; 6. Stevens PE </a:t>
            </a:r>
            <a:r>
              <a:rPr lang="en-US" sz="800" i="1" dirty="0" smtClean="0">
                <a:solidFill>
                  <a:srgbClr val="002060"/>
                </a:solidFill>
              </a:rPr>
              <a:t>et al.</a:t>
            </a:r>
            <a:r>
              <a:rPr lang="en-US" sz="800" dirty="0" smtClean="0">
                <a:solidFill>
                  <a:srgbClr val="002060"/>
                </a:solidFill>
              </a:rPr>
              <a:t> </a:t>
            </a:r>
            <a:r>
              <a:rPr lang="en-US" sz="800" i="1" dirty="0" smtClean="0">
                <a:solidFill>
                  <a:srgbClr val="002060"/>
                </a:solidFill>
              </a:rPr>
              <a:t>Pain</a:t>
            </a:r>
            <a:r>
              <a:rPr lang="en-US" sz="800" dirty="0" smtClean="0">
                <a:solidFill>
                  <a:srgbClr val="002060"/>
                </a:solidFill>
              </a:rPr>
              <a:t> 1995; 61(1):61-8; 7. Smith  WC </a:t>
            </a:r>
            <a:r>
              <a:rPr lang="en-US" sz="800" i="1" dirty="0" smtClean="0">
                <a:solidFill>
                  <a:srgbClr val="002060"/>
                </a:solidFill>
              </a:rPr>
              <a:t>et al.</a:t>
            </a:r>
            <a:r>
              <a:rPr lang="en-US" sz="800" dirty="0" smtClean="0">
                <a:solidFill>
                  <a:srgbClr val="002060"/>
                </a:solidFill>
              </a:rPr>
              <a:t> </a:t>
            </a:r>
            <a:r>
              <a:rPr lang="en-US" sz="800" i="1" dirty="0" smtClean="0">
                <a:solidFill>
                  <a:srgbClr val="002060"/>
                </a:solidFill>
              </a:rPr>
              <a:t>Pain</a:t>
            </a:r>
            <a:r>
              <a:rPr lang="en-US" sz="800" dirty="0" smtClean="0">
                <a:solidFill>
                  <a:srgbClr val="002060"/>
                </a:solidFill>
              </a:rPr>
              <a:t> 1999; 83(1):91-5; 8. Freynhagen </a:t>
            </a:r>
            <a:r>
              <a:rPr lang="en-US" sz="800" dirty="0" smtClean="0">
                <a:solidFill>
                  <a:srgbClr val="FF0000"/>
                </a:solidFill>
              </a:rPr>
              <a:t>R</a:t>
            </a:r>
            <a:r>
              <a:rPr lang="en-US" sz="800" dirty="0" smtClean="0">
                <a:solidFill>
                  <a:srgbClr val="002060"/>
                </a:solidFill>
              </a:rPr>
              <a:t> </a:t>
            </a:r>
            <a:r>
              <a:rPr lang="en-US" sz="800" i="1" dirty="0" smtClean="0">
                <a:solidFill>
                  <a:srgbClr val="002060"/>
                </a:solidFill>
              </a:rPr>
              <a:t>et al.</a:t>
            </a:r>
            <a:r>
              <a:rPr lang="en-US" sz="800" dirty="0" smtClean="0">
                <a:solidFill>
                  <a:srgbClr val="002060"/>
                </a:solidFill>
              </a:rPr>
              <a:t> </a:t>
            </a:r>
            <a:r>
              <a:rPr lang="en-US" sz="800" i="1" dirty="0" smtClean="0">
                <a:solidFill>
                  <a:srgbClr val="002060"/>
                </a:solidFill>
              </a:rPr>
              <a:t>Curr Med Res Opin</a:t>
            </a:r>
            <a:r>
              <a:rPr lang="en-US" sz="800" dirty="0" smtClean="0">
                <a:solidFill>
                  <a:srgbClr val="002060"/>
                </a:solidFill>
              </a:rPr>
              <a:t> 2006; 22(10):1911-20; 9.  Andersen G </a:t>
            </a:r>
            <a:r>
              <a:rPr lang="en-US" sz="800" i="1" dirty="0" smtClean="0">
                <a:solidFill>
                  <a:srgbClr val="002060"/>
                </a:solidFill>
              </a:rPr>
              <a:t>et al.</a:t>
            </a:r>
            <a:r>
              <a:rPr lang="en-US" sz="800" dirty="0" smtClean="0">
                <a:solidFill>
                  <a:srgbClr val="002060"/>
                </a:solidFill>
              </a:rPr>
              <a:t> </a:t>
            </a:r>
            <a:r>
              <a:rPr lang="en-US" sz="800" i="1" dirty="0" smtClean="0">
                <a:solidFill>
                  <a:srgbClr val="002060"/>
                </a:solidFill>
              </a:rPr>
              <a:t>Pain</a:t>
            </a:r>
            <a:r>
              <a:rPr lang="en-US" sz="800" dirty="0" smtClean="0">
                <a:solidFill>
                  <a:srgbClr val="002060"/>
                </a:solidFill>
              </a:rPr>
              <a:t> 1995; 61(2):187-93; 10. Siddall PJ </a:t>
            </a:r>
            <a:r>
              <a:rPr lang="en-US" sz="800" i="1" dirty="0" smtClean="0">
                <a:solidFill>
                  <a:srgbClr val="002060"/>
                </a:solidFill>
              </a:rPr>
              <a:t>et al.</a:t>
            </a:r>
            <a:r>
              <a:rPr lang="en-US" sz="800" dirty="0" smtClean="0">
                <a:solidFill>
                  <a:srgbClr val="002060"/>
                </a:solidFill>
              </a:rPr>
              <a:t> </a:t>
            </a:r>
            <a:r>
              <a:rPr lang="en-US" sz="800" i="1" dirty="0" smtClean="0">
                <a:solidFill>
                  <a:srgbClr val="002060"/>
                </a:solidFill>
              </a:rPr>
              <a:t>Pain</a:t>
            </a:r>
            <a:r>
              <a:rPr lang="en-US" sz="800" dirty="0" smtClean="0">
                <a:solidFill>
                  <a:srgbClr val="002060"/>
                </a:solidFill>
              </a:rPr>
              <a:t>. 2003; 103(3):249-57; 11. Rae-Grant AD </a:t>
            </a:r>
            <a:r>
              <a:rPr lang="en-US" sz="800" i="1" dirty="0" smtClean="0">
                <a:solidFill>
                  <a:srgbClr val="002060"/>
                </a:solidFill>
              </a:rPr>
              <a:t>et al.</a:t>
            </a:r>
            <a:r>
              <a:rPr lang="en-US" sz="800" dirty="0" smtClean="0">
                <a:solidFill>
                  <a:srgbClr val="002060"/>
                </a:solidFill>
              </a:rPr>
              <a:t> </a:t>
            </a:r>
            <a:r>
              <a:rPr lang="en-US" sz="800" i="1" dirty="0" smtClean="0">
                <a:solidFill>
                  <a:srgbClr val="002060"/>
                </a:solidFill>
              </a:rPr>
              <a:t>Mult Scler</a:t>
            </a:r>
            <a:r>
              <a:rPr lang="en-US" sz="800" dirty="0" smtClean="0">
                <a:solidFill>
                  <a:srgbClr val="002060"/>
                </a:solidFill>
              </a:rPr>
              <a:t> 1999; 5(3):179-83.</a:t>
            </a:r>
            <a:endParaRPr lang="en-US" sz="1050" dirty="0">
              <a:solidFill>
                <a:srgbClr val="002060"/>
              </a:solidFill>
            </a:endParaRPr>
          </a:p>
        </p:txBody>
      </p:sp>
      <p:sp>
        <p:nvSpPr>
          <p:cNvPr id="35" name="Rectangle 42"/>
          <p:cNvSpPr>
            <a:spLocks noGrp="1" noChangeArrowheads="1"/>
          </p:cNvSpPr>
          <p:nvPr>
            <p:ph type="title"/>
          </p:nvPr>
        </p:nvSpPr>
        <p:spPr>
          <a:xfrm>
            <a:off x="457200" y="274638"/>
            <a:ext cx="8229600" cy="1143000"/>
          </a:xfrm>
        </p:spPr>
        <p:txBody>
          <a:bodyPr>
            <a:normAutofit/>
          </a:bodyPr>
          <a:lstStyle/>
          <a:p>
            <a:r>
              <a:rPr lang="es-MX" sz="3200" noProof="0" dirty="0" smtClean="0"/>
              <a:t>El </a:t>
            </a:r>
            <a:r>
              <a:rPr lang="es-MX" sz="3200" noProof="0" dirty="0" smtClean="0"/>
              <a:t>Dolor Neuropático </a:t>
            </a:r>
            <a:r>
              <a:rPr lang="es-MX" sz="3200" noProof="0" dirty="0" smtClean="0"/>
              <a:t>es Prevalente en un Amplio Rango de Padecimientos Diferentes</a:t>
            </a:r>
          </a:p>
        </p:txBody>
      </p:sp>
      <p:sp>
        <p:nvSpPr>
          <p:cNvPr id="36" name="Text Box 33"/>
          <p:cNvSpPr txBox="1">
            <a:spLocks noChangeArrowheads="1"/>
          </p:cNvSpPr>
          <p:nvPr/>
        </p:nvSpPr>
        <p:spPr bwMode="auto">
          <a:xfrm>
            <a:off x="307975" y="2249513"/>
            <a:ext cx="1885950" cy="511174"/>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11–26%</a:t>
            </a:r>
            <a:r>
              <a:rPr lang="es-MX" sz="1400" baseline="30000" dirty="0" smtClean="0">
                <a:solidFill>
                  <a:prstClr val="white"/>
                </a:solidFill>
              </a:rPr>
              <a:t>1</a:t>
            </a:r>
            <a:endParaRPr lang="es-MX" sz="1400" dirty="0">
              <a:solidFill>
                <a:prstClr val="white"/>
              </a:solidFill>
            </a:endParaRPr>
          </a:p>
        </p:txBody>
      </p:sp>
      <p:sp>
        <p:nvSpPr>
          <p:cNvPr id="37" name="Text Box 43"/>
          <p:cNvSpPr txBox="1">
            <a:spLocks noChangeArrowheads="1"/>
          </p:cNvSpPr>
          <p:nvPr/>
        </p:nvSpPr>
        <p:spPr bwMode="auto">
          <a:xfrm>
            <a:off x="307975" y="2905150"/>
            <a:ext cx="1885950" cy="511174"/>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~33%</a:t>
            </a:r>
            <a:r>
              <a:rPr lang="es-MX" sz="1400" baseline="30000" dirty="0" smtClean="0">
                <a:solidFill>
                  <a:prstClr val="white"/>
                </a:solidFill>
              </a:rPr>
              <a:t>2</a:t>
            </a:r>
            <a:endParaRPr lang="es-MX" sz="1400" dirty="0">
              <a:solidFill>
                <a:prstClr val="white"/>
              </a:solidFill>
            </a:endParaRPr>
          </a:p>
        </p:txBody>
      </p:sp>
      <p:sp>
        <p:nvSpPr>
          <p:cNvPr id="38" name="Text Box 37"/>
          <p:cNvSpPr txBox="1">
            <a:spLocks noChangeArrowheads="1"/>
          </p:cNvSpPr>
          <p:nvPr/>
        </p:nvSpPr>
        <p:spPr bwMode="auto">
          <a:xfrm>
            <a:off x="307975" y="3560787"/>
            <a:ext cx="1885950" cy="560387"/>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35–53%</a:t>
            </a:r>
            <a:r>
              <a:rPr lang="es-MX" sz="1400" baseline="30000" dirty="0" smtClean="0">
                <a:solidFill>
                  <a:prstClr val="white"/>
                </a:solidFill>
              </a:rPr>
              <a:t>3–5</a:t>
            </a:r>
            <a:endParaRPr lang="es-MX" sz="1400" dirty="0">
              <a:solidFill>
                <a:prstClr val="white"/>
              </a:solidFill>
            </a:endParaRPr>
          </a:p>
        </p:txBody>
      </p:sp>
      <p:sp>
        <p:nvSpPr>
          <p:cNvPr id="39" name="Text Box 40"/>
          <p:cNvSpPr txBox="1">
            <a:spLocks noChangeArrowheads="1"/>
          </p:cNvSpPr>
          <p:nvPr/>
        </p:nvSpPr>
        <p:spPr bwMode="auto">
          <a:xfrm>
            <a:off x="307975" y="4265637"/>
            <a:ext cx="1885950" cy="560387"/>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20–43% de pacientes con mastectomía</a:t>
            </a:r>
            <a:r>
              <a:rPr lang="es-MX" sz="1400" baseline="30000" dirty="0" smtClean="0">
                <a:solidFill>
                  <a:prstClr val="white"/>
                </a:solidFill>
              </a:rPr>
              <a:t>6,7</a:t>
            </a:r>
            <a:endParaRPr lang="es-MX" sz="1400" dirty="0">
              <a:solidFill>
                <a:prstClr val="white"/>
              </a:solidFill>
            </a:endParaRPr>
          </a:p>
        </p:txBody>
      </p:sp>
      <p:sp>
        <p:nvSpPr>
          <p:cNvPr id="40" name="Text Box 30"/>
          <p:cNvSpPr txBox="1">
            <a:spLocks noChangeArrowheads="1"/>
          </p:cNvSpPr>
          <p:nvPr/>
        </p:nvSpPr>
        <p:spPr bwMode="auto">
          <a:xfrm>
            <a:off x="307975" y="4970487"/>
            <a:ext cx="1884363" cy="560387"/>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srgbClr val="FFFFFF"/>
                </a:solidFill>
              </a:rPr>
              <a:t>Hasta 37%</a:t>
            </a:r>
            <a:r>
              <a:rPr lang="es-MX" sz="1400" baseline="30000" dirty="0" smtClean="0">
                <a:solidFill>
                  <a:srgbClr val="FFFFFF"/>
                </a:solidFill>
              </a:rPr>
              <a:t>8</a:t>
            </a:r>
            <a:endParaRPr lang="es-MX" sz="1400" dirty="0">
              <a:solidFill>
                <a:srgbClr val="FFFFFF"/>
              </a:solidFill>
            </a:endParaRPr>
          </a:p>
        </p:txBody>
      </p:sp>
      <p:sp>
        <p:nvSpPr>
          <p:cNvPr id="41" name="Text Box 33"/>
          <p:cNvSpPr txBox="1">
            <a:spLocks noChangeArrowheads="1"/>
          </p:cNvSpPr>
          <p:nvPr/>
        </p:nvSpPr>
        <p:spPr bwMode="auto">
          <a:xfrm>
            <a:off x="2520950" y="2249512"/>
            <a:ext cx="1885950" cy="511175"/>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Diabetes</a:t>
            </a:r>
            <a:endParaRPr lang="es-MX" sz="1400" dirty="0">
              <a:solidFill>
                <a:prstClr val="white"/>
              </a:solidFill>
            </a:endParaRPr>
          </a:p>
        </p:txBody>
      </p:sp>
      <p:sp>
        <p:nvSpPr>
          <p:cNvPr id="42" name="Text Box 43"/>
          <p:cNvSpPr txBox="1">
            <a:spLocks noChangeArrowheads="1"/>
          </p:cNvSpPr>
          <p:nvPr/>
        </p:nvSpPr>
        <p:spPr bwMode="auto">
          <a:xfrm>
            <a:off x="2520950" y="2905149"/>
            <a:ext cx="1885950" cy="511175"/>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Cáncer</a:t>
            </a:r>
            <a:endParaRPr lang="es-MX" sz="1400" baseline="30000" dirty="0">
              <a:solidFill>
                <a:prstClr val="white"/>
              </a:solidFill>
            </a:endParaRPr>
          </a:p>
        </p:txBody>
      </p:sp>
      <p:sp>
        <p:nvSpPr>
          <p:cNvPr id="43" name="Text Box 37"/>
          <p:cNvSpPr txBox="1">
            <a:spLocks noChangeArrowheads="1"/>
          </p:cNvSpPr>
          <p:nvPr/>
        </p:nvSpPr>
        <p:spPr bwMode="auto">
          <a:xfrm>
            <a:off x="2520950" y="3560787"/>
            <a:ext cx="1885950" cy="560387"/>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VIH</a:t>
            </a:r>
            <a:endParaRPr lang="es-MX" sz="1400" dirty="0">
              <a:solidFill>
                <a:prstClr val="white"/>
              </a:solidFill>
            </a:endParaRPr>
          </a:p>
        </p:txBody>
      </p:sp>
      <p:sp>
        <p:nvSpPr>
          <p:cNvPr id="44" name="Text Box 40"/>
          <p:cNvSpPr txBox="1">
            <a:spLocks noChangeArrowheads="1"/>
          </p:cNvSpPr>
          <p:nvPr/>
        </p:nvSpPr>
        <p:spPr bwMode="auto">
          <a:xfrm>
            <a:off x="2520950" y="4265637"/>
            <a:ext cx="1885950" cy="560387"/>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Post-quirúrgico</a:t>
            </a:r>
            <a:endParaRPr lang="es-MX" sz="1400" dirty="0">
              <a:solidFill>
                <a:prstClr val="white"/>
              </a:solidFill>
            </a:endParaRPr>
          </a:p>
        </p:txBody>
      </p:sp>
      <p:sp>
        <p:nvSpPr>
          <p:cNvPr id="45" name="Text Box 30"/>
          <p:cNvSpPr txBox="1">
            <a:spLocks noChangeArrowheads="1"/>
          </p:cNvSpPr>
          <p:nvPr/>
        </p:nvSpPr>
        <p:spPr bwMode="auto">
          <a:xfrm>
            <a:off x="2520950" y="5676924"/>
            <a:ext cx="1884363" cy="560388"/>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Neuralgia Postherpética </a:t>
            </a:r>
            <a:endParaRPr lang="es-MX" sz="1400" dirty="0">
              <a:solidFill>
                <a:prstClr val="white"/>
              </a:solidFill>
            </a:endParaRPr>
          </a:p>
        </p:txBody>
      </p:sp>
      <p:sp>
        <p:nvSpPr>
          <p:cNvPr id="46" name="Text Box 30"/>
          <p:cNvSpPr txBox="1">
            <a:spLocks noChangeArrowheads="1"/>
          </p:cNvSpPr>
          <p:nvPr/>
        </p:nvSpPr>
        <p:spPr bwMode="auto">
          <a:xfrm>
            <a:off x="2520950" y="4970487"/>
            <a:ext cx="1884363" cy="560387"/>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Lumbalgia crónica</a:t>
            </a:r>
            <a:endParaRPr lang="es-MX" sz="1400" dirty="0">
              <a:solidFill>
                <a:prstClr val="white"/>
              </a:solidFill>
            </a:endParaRPr>
          </a:p>
        </p:txBody>
      </p:sp>
      <p:sp>
        <p:nvSpPr>
          <p:cNvPr id="47" name="Text Box 33"/>
          <p:cNvSpPr txBox="1">
            <a:spLocks noChangeArrowheads="1"/>
          </p:cNvSpPr>
          <p:nvPr/>
        </p:nvSpPr>
        <p:spPr bwMode="auto">
          <a:xfrm>
            <a:off x="6950075" y="2249512"/>
            <a:ext cx="1885950" cy="511175"/>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8%</a:t>
            </a:r>
            <a:r>
              <a:rPr lang="es-MX" sz="1400" baseline="30000" dirty="0" smtClean="0">
                <a:solidFill>
                  <a:prstClr val="white"/>
                </a:solidFill>
              </a:rPr>
              <a:t>9</a:t>
            </a:r>
            <a:endParaRPr lang="es-MX" sz="1400" baseline="30000" dirty="0">
              <a:solidFill>
                <a:prstClr val="white"/>
              </a:solidFill>
            </a:endParaRPr>
          </a:p>
        </p:txBody>
      </p:sp>
      <p:sp>
        <p:nvSpPr>
          <p:cNvPr id="48" name="Text Box 43"/>
          <p:cNvSpPr txBox="1">
            <a:spLocks noChangeArrowheads="1"/>
          </p:cNvSpPr>
          <p:nvPr/>
        </p:nvSpPr>
        <p:spPr bwMode="auto">
          <a:xfrm>
            <a:off x="6950075" y="2905149"/>
            <a:ext cx="1885950" cy="511175"/>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75%</a:t>
            </a:r>
            <a:r>
              <a:rPr lang="es-MX" sz="1400" baseline="30000" dirty="0" smtClean="0">
                <a:solidFill>
                  <a:prstClr val="white"/>
                </a:solidFill>
              </a:rPr>
              <a:t>10</a:t>
            </a:r>
            <a:endParaRPr lang="es-MX" sz="1400" baseline="30000" dirty="0">
              <a:solidFill>
                <a:prstClr val="white"/>
              </a:solidFill>
            </a:endParaRPr>
          </a:p>
        </p:txBody>
      </p:sp>
      <p:sp>
        <p:nvSpPr>
          <p:cNvPr id="49" name="Text Box 37"/>
          <p:cNvSpPr txBox="1">
            <a:spLocks noChangeArrowheads="1"/>
          </p:cNvSpPr>
          <p:nvPr/>
        </p:nvSpPr>
        <p:spPr bwMode="auto">
          <a:xfrm>
            <a:off x="6950075" y="3560787"/>
            <a:ext cx="1885950" cy="560387"/>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~55%</a:t>
            </a:r>
            <a:r>
              <a:rPr lang="es-MX" sz="1400" baseline="30000" dirty="0" smtClean="0">
                <a:solidFill>
                  <a:prstClr val="white"/>
                </a:solidFill>
              </a:rPr>
              <a:t>11</a:t>
            </a:r>
            <a:endParaRPr lang="es-MX" sz="1400" baseline="30000" dirty="0">
              <a:solidFill>
                <a:prstClr val="white"/>
              </a:solidFill>
            </a:endParaRPr>
          </a:p>
        </p:txBody>
      </p:sp>
      <p:sp>
        <p:nvSpPr>
          <p:cNvPr id="50" name="Text Box 33"/>
          <p:cNvSpPr txBox="1">
            <a:spLocks noChangeArrowheads="1"/>
          </p:cNvSpPr>
          <p:nvPr/>
        </p:nvSpPr>
        <p:spPr bwMode="auto">
          <a:xfrm>
            <a:off x="4735513" y="2249512"/>
            <a:ext cx="1885950" cy="511175"/>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Accidente vascular cerebral</a:t>
            </a:r>
            <a:endParaRPr lang="es-MX" sz="1400" dirty="0">
              <a:solidFill>
                <a:prstClr val="white"/>
              </a:solidFill>
            </a:endParaRPr>
          </a:p>
        </p:txBody>
      </p:sp>
      <p:sp>
        <p:nvSpPr>
          <p:cNvPr id="51" name="Text Box 43"/>
          <p:cNvSpPr txBox="1">
            <a:spLocks noChangeArrowheads="1"/>
          </p:cNvSpPr>
          <p:nvPr/>
        </p:nvSpPr>
        <p:spPr bwMode="auto">
          <a:xfrm>
            <a:off x="4735513" y="2905149"/>
            <a:ext cx="1885950" cy="511175"/>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Lesión de la médula espinal</a:t>
            </a:r>
            <a:endParaRPr lang="es-MX" sz="1400" dirty="0">
              <a:solidFill>
                <a:prstClr val="white"/>
              </a:solidFill>
            </a:endParaRPr>
          </a:p>
        </p:txBody>
      </p:sp>
      <p:sp>
        <p:nvSpPr>
          <p:cNvPr id="52" name="Text Box 37"/>
          <p:cNvSpPr txBox="1">
            <a:spLocks noChangeArrowheads="1"/>
          </p:cNvSpPr>
          <p:nvPr/>
        </p:nvSpPr>
        <p:spPr bwMode="auto">
          <a:xfrm>
            <a:off x="4735513" y="3560787"/>
            <a:ext cx="1885950" cy="560387"/>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Esclerosis múltiple</a:t>
            </a:r>
            <a:endParaRPr lang="es-MX" sz="1400" dirty="0">
              <a:solidFill>
                <a:prstClr val="white"/>
              </a:solidFill>
            </a:endParaRPr>
          </a:p>
        </p:txBody>
      </p:sp>
      <p:sp>
        <p:nvSpPr>
          <p:cNvPr id="53" name="Text Box 30"/>
          <p:cNvSpPr txBox="1">
            <a:spLocks noChangeArrowheads="1"/>
          </p:cNvSpPr>
          <p:nvPr/>
        </p:nvSpPr>
        <p:spPr bwMode="auto">
          <a:xfrm>
            <a:off x="309563" y="5676925"/>
            <a:ext cx="1884362" cy="560387"/>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srgbClr val="FFFFFF"/>
                </a:solidFill>
              </a:rPr>
              <a:t>7–27% de pacientes con herpes zoster</a:t>
            </a:r>
            <a:r>
              <a:rPr lang="es-MX" sz="1400" baseline="30000" dirty="0" smtClean="0">
                <a:solidFill>
                  <a:srgbClr val="FFFFFF"/>
                </a:solidFill>
              </a:rPr>
              <a:t>1</a:t>
            </a:r>
            <a:endParaRPr lang="es-MX" sz="1400" baseline="30000" dirty="0">
              <a:solidFill>
                <a:srgbClr val="FFFFFF"/>
              </a:solidFill>
            </a:endParaRPr>
          </a:p>
        </p:txBody>
      </p:sp>
      <p:sp>
        <p:nvSpPr>
          <p:cNvPr id="54" name="Rectangle 19"/>
          <p:cNvSpPr>
            <a:spLocks noChangeArrowheads="1"/>
          </p:cNvSpPr>
          <p:nvPr/>
        </p:nvSpPr>
        <p:spPr bwMode="auto">
          <a:xfrm>
            <a:off x="2520950" y="1622896"/>
            <a:ext cx="4100514" cy="482600"/>
          </a:xfrm>
          <a:prstGeom prst="rect">
            <a:avLst/>
          </a:prstGeom>
          <a:solidFill>
            <a:schemeClr val="accent1"/>
          </a:solidFill>
          <a:ln w="38100">
            <a:noFill/>
            <a:miter lim="800000"/>
            <a:headEnd/>
            <a:tailEnd/>
          </a:ln>
        </p:spPr>
        <p:txBody>
          <a:bodyPr wrap="none" anchor="ctr"/>
          <a:lstStyle/>
          <a:p>
            <a:pPr algn="ctr" eaLnBrk="0" hangingPunct="0"/>
            <a:r>
              <a:rPr lang="es-MX" sz="1600" b="1" dirty="0" smtClean="0">
                <a:solidFill>
                  <a:prstClr val="white"/>
                </a:solidFill>
              </a:rPr>
              <a:t>Padecimiento</a:t>
            </a:r>
            <a:endParaRPr lang="es-MX" sz="1600" b="1" dirty="0">
              <a:solidFill>
                <a:prstClr val="white"/>
              </a:solidFill>
            </a:endParaRPr>
          </a:p>
        </p:txBody>
      </p:sp>
      <p:cxnSp>
        <p:nvCxnSpPr>
          <p:cNvPr id="55" name="AutoShape 133"/>
          <p:cNvCxnSpPr>
            <a:cxnSpLocks noChangeShapeType="1"/>
            <a:stCxn id="50" idx="3"/>
            <a:endCxn id="47" idx="1"/>
          </p:cNvCxnSpPr>
          <p:nvPr/>
        </p:nvCxnSpPr>
        <p:spPr bwMode="auto">
          <a:xfrm>
            <a:off x="6621463" y="2505099"/>
            <a:ext cx="328612" cy="0"/>
          </a:xfrm>
          <a:prstGeom prst="straightConnector1">
            <a:avLst/>
          </a:prstGeom>
          <a:noFill/>
          <a:ln w="9525">
            <a:solidFill>
              <a:schemeClr val="bg2">
                <a:lumMod val="50000"/>
              </a:schemeClr>
            </a:solidFill>
            <a:round/>
            <a:headEnd/>
            <a:tailEnd/>
          </a:ln>
        </p:spPr>
      </p:cxnSp>
      <p:cxnSp>
        <p:nvCxnSpPr>
          <p:cNvPr id="57" name="AutoShape 134"/>
          <p:cNvCxnSpPr>
            <a:cxnSpLocks noChangeShapeType="1"/>
            <a:stCxn id="51" idx="3"/>
            <a:endCxn id="48" idx="1"/>
          </p:cNvCxnSpPr>
          <p:nvPr/>
        </p:nvCxnSpPr>
        <p:spPr bwMode="auto">
          <a:xfrm>
            <a:off x="6621463" y="3160737"/>
            <a:ext cx="328612" cy="0"/>
          </a:xfrm>
          <a:prstGeom prst="straightConnector1">
            <a:avLst/>
          </a:prstGeom>
          <a:noFill/>
          <a:ln w="9525">
            <a:solidFill>
              <a:schemeClr val="bg2">
                <a:lumMod val="50000"/>
              </a:schemeClr>
            </a:solidFill>
            <a:round/>
            <a:headEnd/>
            <a:tailEnd/>
          </a:ln>
        </p:spPr>
      </p:cxnSp>
      <p:cxnSp>
        <p:nvCxnSpPr>
          <p:cNvPr id="58" name="AutoShape 135"/>
          <p:cNvCxnSpPr>
            <a:cxnSpLocks noChangeShapeType="1"/>
            <a:stCxn id="52" idx="3"/>
            <a:endCxn id="49" idx="1"/>
          </p:cNvCxnSpPr>
          <p:nvPr/>
        </p:nvCxnSpPr>
        <p:spPr bwMode="auto">
          <a:xfrm>
            <a:off x="6621463" y="3841774"/>
            <a:ext cx="328612" cy="0"/>
          </a:xfrm>
          <a:prstGeom prst="straightConnector1">
            <a:avLst/>
          </a:prstGeom>
          <a:noFill/>
          <a:ln w="9525">
            <a:solidFill>
              <a:schemeClr val="bg2">
                <a:lumMod val="50000"/>
              </a:schemeClr>
            </a:solidFill>
            <a:round/>
            <a:headEnd/>
            <a:tailEnd/>
          </a:ln>
        </p:spPr>
      </p:cxnSp>
      <p:sp>
        <p:nvSpPr>
          <p:cNvPr id="59" name="Rectangle 19"/>
          <p:cNvSpPr>
            <a:spLocks noChangeArrowheads="1"/>
          </p:cNvSpPr>
          <p:nvPr/>
        </p:nvSpPr>
        <p:spPr bwMode="auto">
          <a:xfrm>
            <a:off x="307975" y="1579240"/>
            <a:ext cx="1884363" cy="526256"/>
          </a:xfrm>
          <a:prstGeom prst="rect">
            <a:avLst/>
          </a:prstGeom>
          <a:solidFill>
            <a:schemeClr val="accent2"/>
          </a:solidFill>
          <a:ln w="38100">
            <a:noFill/>
            <a:miter lim="800000"/>
            <a:headEnd/>
            <a:tailEnd/>
          </a:ln>
        </p:spPr>
        <p:txBody>
          <a:bodyPr wrap="none" anchor="ctr"/>
          <a:lstStyle/>
          <a:p>
            <a:pPr algn="ctr" eaLnBrk="0" hangingPunct="0"/>
            <a:r>
              <a:rPr lang="es-MX" sz="1400" b="1" dirty="0" smtClean="0">
                <a:solidFill>
                  <a:prstClr val="white"/>
                </a:solidFill>
              </a:rPr>
              <a:t>% afectados por Dolor</a:t>
            </a:r>
          </a:p>
          <a:p>
            <a:pPr algn="ctr" eaLnBrk="0" hangingPunct="0"/>
            <a:r>
              <a:rPr lang="es-MX" sz="1400" b="1" dirty="0" smtClean="0">
                <a:solidFill>
                  <a:prstClr val="white"/>
                </a:solidFill>
              </a:rPr>
              <a:t> Neuropático Periférico</a:t>
            </a:r>
            <a:endParaRPr lang="es-MX" sz="1400" b="1" dirty="0">
              <a:solidFill>
                <a:prstClr val="white"/>
              </a:solidFill>
            </a:endParaRPr>
          </a:p>
        </p:txBody>
      </p:sp>
      <p:sp>
        <p:nvSpPr>
          <p:cNvPr id="60" name="Rectangle 19"/>
          <p:cNvSpPr>
            <a:spLocks noChangeArrowheads="1"/>
          </p:cNvSpPr>
          <p:nvPr/>
        </p:nvSpPr>
        <p:spPr bwMode="auto">
          <a:xfrm>
            <a:off x="6959981" y="1622896"/>
            <a:ext cx="1884363" cy="526256"/>
          </a:xfrm>
          <a:prstGeom prst="rect">
            <a:avLst/>
          </a:prstGeom>
          <a:solidFill>
            <a:schemeClr val="accent2"/>
          </a:solidFill>
          <a:ln w="38100">
            <a:noFill/>
            <a:miter lim="800000"/>
            <a:headEnd/>
            <a:tailEnd/>
          </a:ln>
        </p:spPr>
        <p:txBody>
          <a:bodyPr wrap="none" anchor="ctr"/>
          <a:lstStyle/>
          <a:p>
            <a:pPr algn="ctr" eaLnBrk="0" hangingPunct="0"/>
            <a:r>
              <a:rPr lang="es-MX" sz="1400" b="1" dirty="0" smtClean="0">
                <a:solidFill>
                  <a:prstClr val="white"/>
                </a:solidFill>
              </a:rPr>
              <a:t>% afectados por Dolor</a:t>
            </a:r>
          </a:p>
          <a:p>
            <a:pPr algn="ctr" eaLnBrk="0" hangingPunct="0"/>
            <a:r>
              <a:rPr lang="es-MX" sz="1400" b="1" dirty="0" smtClean="0">
                <a:solidFill>
                  <a:prstClr val="white"/>
                </a:solidFill>
              </a:rPr>
              <a:t> Neuropático Central</a:t>
            </a:r>
          </a:p>
        </p:txBody>
      </p:sp>
      <p:cxnSp>
        <p:nvCxnSpPr>
          <p:cNvPr id="61" name="AutoShape 133"/>
          <p:cNvCxnSpPr>
            <a:cxnSpLocks noChangeShapeType="1"/>
          </p:cNvCxnSpPr>
          <p:nvPr/>
        </p:nvCxnSpPr>
        <p:spPr bwMode="auto">
          <a:xfrm>
            <a:off x="2193925" y="2505100"/>
            <a:ext cx="328612" cy="0"/>
          </a:xfrm>
          <a:prstGeom prst="straightConnector1">
            <a:avLst/>
          </a:prstGeom>
          <a:noFill/>
          <a:ln w="9525">
            <a:solidFill>
              <a:schemeClr val="bg2">
                <a:lumMod val="50000"/>
              </a:schemeClr>
            </a:solidFill>
            <a:round/>
            <a:headEnd/>
            <a:tailEnd/>
          </a:ln>
        </p:spPr>
      </p:cxnSp>
      <p:cxnSp>
        <p:nvCxnSpPr>
          <p:cNvPr id="62" name="AutoShape 133"/>
          <p:cNvCxnSpPr>
            <a:cxnSpLocks noChangeShapeType="1"/>
          </p:cNvCxnSpPr>
          <p:nvPr/>
        </p:nvCxnSpPr>
        <p:spPr bwMode="auto">
          <a:xfrm>
            <a:off x="2182019" y="3145375"/>
            <a:ext cx="328612" cy="0"/>
          </a:xfrm>
          <a:prstGeom prst="straightConnector1">
            <a:avLst/>
          </a:prstGeom>
          <a:noFill/>
          <a:ln w="9525">
            <a:solidFill>
              <a:schemeClr val="bg2">
                <a:lumMod val="50000"/>
              </a:schemeClr>
            </a:solidFill>
            <a:round/>
            <a:headEnd/>
            <a:tailEnd/>
          </a:ln>
        </p:spPr>
      </p:cxnSp>
      <p:cxnSp>
        <p:nvCxnSpPr>
          <p:cNvPr id="63" name="AutoShape 133"/>
          <p:cNvCxnSpPr>
            <a:cxnSpLocks noChangeShapeType="1"/>
          </p:cNvCxnSpPr>
          <p:nvPr/>
        </p:nvCxnSpPr>
        <p:spPr bwMode="auto">
          <a:xfrm>
            <a:off x="2195736" y="3839686"/>
            <a:ext cx="328612" cy="0"/>
          </a:xfrm>
          <a:prstGeom prst="straightConnector1">
            <a:avLst/>
          </a:prstGeom>
          <a:noFill/>
          <a:ln w="9525">
            <a:solidFill>
              <a:schemeClr val="bg2">
                <a:lumMod val="50000"/>
              </a:schemeClr>
            </a:solidFill>
            <a:round/>
            <a:headEnd/>
            <a:tailEnd/>
          </a:ln>
        </p:spPr>
      </p:cxnSp>
      <p:cxnSp>
        <p:nvCxnSpPr>
          <p:cNvPr id="64" name="AutoShape 133"/>
          <p:cNvCxnSpPr>
            <a:cxnSpLocks noChangeShapeType="1"/>
          </p:cNvCxnSpPr>
          <p:nvPr/>
        </p:nvCxnSpPr>
        <p:spPr bwMode="auto">
          <a:xfrm>
            <a:off x="2192338" y="4545830"/>
            <a:ext cx="328612" cy="0"/>
          </a:xfrm>
          <a:prstGeom prst="straightConnector1">
            <a:avLst/>
          </a:prstGeom>
          <a:noFill/>
          <a:ln w="9525">
            <a:solidFill>
              <a:schemeClr val="bg2">
                <a:lumMod val="50000"/>
              </a:schemeClr>
            </a:solidFill>
            <a:round/>
            <a:headEnd/>
            <a:tailEnd/>
          </a:ln>
        </p:spPr>
      </p:cxnSp>
      <p:cxnSp>
        <p:nvCxnSpPr>
          <p:cNvPr id="65" name="AutoShape 133"/>
          <p:cNvCxnSpPr>
            <a:cxnSpLocks noChangeShapeType="1"/>
          </p:cNvCxnSpPr>
          <p:nvPr/>
        </p:nvCxnSpPr>
        <p:spPr bwMode="auto">
          <a:xfrm>
            <a:off x="2192338" y="5207183"/>
            <a:ext cx="328612" cy="0"/>
          </a:xfrm>
          <a:prstGeom prst="straightConnector1">
            <a:avLst/>
          </a:prstGeom>
          <a:noFill/>
          <a:ln w="9525">
            <a:solidFill>
              <a:schemeClr val="bg2">
                <a:lumMod val="50000"/>
              </a:schemeClr>
            </a:solidFill>
            <a:round/>
            <a:headEnd/>
            <a:tailEnd/>
          </a:ln>
        </p:spPr>
      </p:cxnSp>
      <p:cxnSp>
        <p:nvCxnSpPr>
          <p:cNvPr id="66" name="AutoShape 133"/>
          <p:cNvCxnSpPr>
            <a:cxnSpLocks noChangeShapeType="1"/>
          </p:cNvCxnSpPr>
          <p:nvPr/>
        </p:nvCxnSpPr>
        <p:spPr bwMode="auto">
          <a:xfrm>
            <a:off x="2195736" y="5949280"/>
            <a:ext cx="328612" cy="0"/>
          </a:xfrm>
          <a:prstGeom prst="straightConnector1">
            <a:avLst/>
          </a:prstGeom>
          <a:noFill/>
          <a:ln w="9525">
            <a:solidFill>
              <a:schemeClr val="bg2">
                <a:lumMod val="50000"/>
              </a:schemeClr>
            </a:solidFill>
            <a:round/>
            <a:headEnd/>
            <a:tailEnd/>
          </a:ln>
        </p:spPr>
      </p:cxnSp>
    </p:spTree>
    <p:extLst>
      <p:ext uri="{BB962C8B-B14F-4D97-AF65-F5344CB8AC3E}">
        <p14:creationId xmlns:p14="http://schemas.microsoft.com/office/powerpoint/2010/main" xmlns="" val="3388657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41"/>
                                        </p:tgtEl>
                                        <p:attrNameLst>
                                          <p:attrName>style.visibility</p:attrName>
                                        </p:attrNameLst>
                                      </p:cBhvr>
                                      <p:to>
                                        <p:strVal val="visible"/>
                                      </p:to>
                                    </p:set>
                                  </p:childTnLst>
                                </p:cTn>
                              </p:par>
                              <p:par>
                                <p:cTn id="10" presetID="1" presetClass="entr" presetSubtype="0" fill="hold" nodeType="withEffect">
                                  <p:stCondLst>
                                    <p:cond delay="300"/>
                                  </p:stCondLst>
                                  <p:childTnLst>
                                    <p:set>
                                      <p:cBhvr>
                                        <p:cTn id="11" dur="1" fill="hold">
                                          <p:stCondLst>
                                            <p:cond delay="0"/>
                                          </p:stCondLst>
                                        </p:cTn>
                                        <p:tgtEl>
                                          <p:spTgt spid="61"/>
                                        </p:tgtEl>
                                        <p:attrNameLst>
                                          <p:attrName>style.visibility</p:attrName>
                                        </p:attrNameLst>
                                      </p:cBhvr>
                                      <p:to>
                                        <p:strVal val="visible"/>
                                      </p:to>
                                    </p:set>
                                  </p:childTnLst>
                                </p:cTn>
                              </p:par>
                              <p:par>
                                <p:cTn id="12" presetID="1" presetClass="entr" presetSubtype="0" fill="hold" grpId="0" nodeType="withEffect">
                                  <p:stCondLst>
                                    <p:cond delay="300"/>
                                  </p:stCondLst>
                                  <p:childTnLst>
                                    <p:set>
                                      <p:cBhvr>
                                        <p:cTn id="13" dur="1" fill="hold">
                                          <p:stCondLst>
                                            <p:cond delay="0"/>
                                          </p:stCondLst>
                                        </p:cTn>
                                        <p:tgtEl>
                                          <p:spTgt spid="36"/>
                                        </p:tgtEl>
                                        <p:attrNameLst>
                                          <p:attrName>style.visibility</p:attrName>
                                        </p:attrNameLst>
                                      </p:cBhvr>
                                      <p:to>
                                        <p:strVal val="visible"/>
                                      </p:to>
                                    </p:set>
                                  </p:childTnLst>
                                </p:cTn>
                              </p:par>
                            </p:childTnLst>
                          </p:cTn>
                        </p:par>
                        <p:par>
                          <p:cTn id="14" fill="hold">
                            <p:stCondLst>
                              <p:cond delay="300"/>
                            </p:stCondLst>
                            <p:childTnLst>
                              <p:par>
                                <p:cTn id="15" presetID="1" presetClass="entr" presetSubtype="0" fill="hold" grpId="0" nodeType="afterEffect">
                                  <p:stCondLst>
                                    <p:cond delay="30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30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300"/>
                                  </p:stCondLst>
                                  <p:childTnLst>
                                    <p:set>
                                      <p:cBhvr>
                                        <p:cTn id="20" dur="1" fill="hold">
                                          <p:stCondLst>
                                            <p:cond delay="0"/>
                                          </p:stCondLst>
                                        </p:cTn>
                                        <p:tgtEl>
                                          <p:spTgt spid="62"/>
                                        </p:tgtEl>
                                        <p:attrNameLst>
                                          <p:attrName>style.visibility</p:attrName>
                                        </p:attrNameLst>
                                      </p:cBhvr>
                                      <p:to>
                                        <p:strVal val="visible"/>
                                      </p:to>
                                    </p:set>
                                  </p:childTnLst>
                                </p:cTn>
                              </p:par>
                            </p:childTnLst>
                          </p:cTn>
                        </p:par>
                        <p:par>
                          <p:cTn id="21" fill="hold">
                            <p:stCondLst>
                              <p:cond delay="600"/>
                            </p:stCondLst>
                            <p:childTnLst>
                              <p:par>
                                <p:cTn id="22" presetID="1" presetClass="entr" presetSubtype="0" fill="hold" grpId="0" nodeType="afterEffect">
                                  <p:stCondLst>
                                    <p:cond delay="300"/>
                                  </p:stCondLst>
                                  <p:childTnLst>
                                    <p:set>
                                      <p:cBhvr>
                                        <p:cTn id="23" dur="1" fill="hold">
                                          <p:stCondLst>
                                            <p:cond delay="0"/>
                                          </p:stCondLst>
                                        </p:cTn>
                                        <p:tgtEl>
                                          <p:spTgt spid="43"/>
                                        </p:tgtEl>
                                        <p:attrNameLst>
                                          <p:attrName>style.visibility</p:attrName>
                                        </p:attrNameLst>
                                      </p:cBhvr>
                                      <p:to>
                                        <p:strVal val="visible"/>
                                      </p:to>
                                    </p:set>
                                  </p:childTnLst>
                                </p:cTn>
                              </p:par>
                              <p:par>
                                <p:cTn id="24" presetID="1" presetClass="entr" presetSubtype="0" fill="hold" nodeType="withEffect">
                                  <p:stCondLst>
                                    <p:cond delay="300"/>
                                  </p:stCondLst>
                                  <p:childTnLst>
                                    <p:set>
                                      <p:cBhvr>
                                        <p:cTn id="25" dur="1" fill="hold">
                                          <p:stCondLst>
                                            <p:cond delay="0"/>
                                          </p:stCondLst>
                                        </p:cTn>
                                        <p:tgtEl>
                                          <p:spTgt spid="63"/>
                                        </p:tgtEl>
                                        <p:attrNameLst>
                                          <p:attrName>style.visibility</p:attrName>
                                        </p:attrNameLst>
                                      </p:cBhvr>
                                      <p:to>
                                        <p:strVal val="visible"/>
                                      </p:to>
                                    </p:set>
                                  </p:childTnLst>
                                </p:cTn>
                              </p:par>
                              <p:par>
                                <p:cTn id="26" presetID="1" presetClass="entr" presetSubtype="0" fill="hold" grpId="0" nodeType="withEffect">
                                  <p:stCondLst>
                                    <p:cond delay="30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900"/>
                            </p:stCondLst>
                            <p:childTnLst>
                              <p:par>
                                <p:cTn id="29" presetID="1" presetClass="entr" presetSubtype="0" fill="hold" grpId="0" nodeType="afterEffect">
                                  <p:stCondLst>
                                    <p:cond delay="30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30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300"/>
                                  </p:stCondLst>
                                  <p:childTnLst>
                                    <p:set>
                                      <p:cBhvr>
                                        <p:cTn id="34" dur="1" fill="hold">
                                          <p:stCondLst>
                                            <p:cond delay="0"/>
                                          </p:stCondLst>
                                        </p:cTn>
                                        <p:tgtEl>
                                          <p:spTgt spid="39"/>
                                        </p:tgtEl>
                                        <p:attrNameLst>
                                          <p:attrName>style.visibility</p:attrName>
                                        </p:attrNameLst>
                                      </p:cBhvr>
                                      <p:to>
                                        <p:strVal val="visible"/>
                                      </p:to>
                                    </p:set>
                                  </p:childTnLst>
                                </p:cTn>
                              </p:par>
                            </p:childTnLst>
                          </p:cTn>
                        </p:par>
                        <p:par>
                          <p:cTn id="35" fill="hold">
                            <p:stCondLst>
                              <p:cond delay="1200"/>
                            </p:stCondLst>
                            <p:childTnLst>
                              <p:par>
                                <p:cTn id="36" presetID="1" presetClass="entr" presetSubtype="0" fill="hold" grpId="0" nodeType="afterEffect">
                                  <p:stCondLst>
                                    <p:cond delay="300"/>
                                  </p:stCondLst>
                                  <p:childTnLst>
                                    <p:set>
                                      <p:cBhvr>
                                        <p:cTn id="37" dur="1" fill="hold">
                                          <p:stCondLst>
                                            <p:cond delay="0"/>
                                          </p:stCondLst>
                                        </p:cTn>
                                        <p:tgtEl>
                                          <p:spTgt spid="46"/>
                                        </p:tgtEl>
                                        <p:attrNameLst>
                                          <p:attrName>style.visibility</p:attrName>
                                        </p:attrNameLst>
                                      </p:cBhvr>
                                      <p:to>
                                        <p:strVal val="visible"/>
                                      </p:to>
                                    </p:set>
                                  </p:childTnLst>
                                </p:cTn>
                              </p:par>
                              <p:par>
                                <p:cTn id="38" presetID="1" presetClass="entr" presetSubtype="0" fill="hold" nodeType="withEffect">
                                  <p:stCondLst>
                                    <p:cond delay="300"/>
                                  </p:stCondLst>
                                  <p:childTnLst>
                                    <p:set>
                                      <p:cBhvr>
                                        <p:cTn id="39" dur="1" fill="hold">
                                          <p:stCondLst>
                                            <p:cond delay="0"/>
                                          </p:stCondLst>
                                        </p:cTn>
                                        <p:tgtEl>
                                          <p:spTgt spid="65"/>
                                        </p:tgtEl>
                                        <p:attrNameLst>
                                          <p:attrName>style.visibility</p:attrName>
                                        </p:attrNameLst>
                                      </p:cBhvr>
                                      <p:to>
                                        <p:strVal val="visible"/>
                                      </p:to>
                                    </p:set>
                                  </p:childTnLst>
                                </p:cTn>
                              </p:par>
                              <p:par>
                                <p:cTn id="40" presetID="1" presetClass="entr" presetSubtype="0" fill="hold" grpId="0" nodeType="withEffect">
                                  <p:stCondLst>
                                    <p:cond delay="30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1500"/>
                            </p:stCondLst>
                            <p:childTnLst>
                              <p:par>
                                <p:cTn id="43" presetID="1" presetClass="entr" presetSubtype="0" fill="hold" grpId="0" nodeType="afterEffect">
                                  <p:stCondLst>
                                    <p:cond delay="30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30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grpId="0" nodeType="withEffect">
                                  <p:stCondLst>
                                    <p:cond delay="300"/>
                                  </p:stCondLst>
                                  <p:childTnLst>
                                    <p:set>
                                      <p:cBhvr>
                                        <p:cTn id="48" dur="1" fill="hold">
                                          <p:stCondLst>
                                            <p:cond delay="0"/>
                                          </p:stCondLst>
                                        </p:cTn>
                                        <p:tgtEl>
                                          <p:spTgt spid="5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300"/>
                                  </p:stCondLst>
                                  <p:childTnLst>
                                    <p:set>
                                      <p:cBhvr>
                                        <p:cTn id="55" dur="1" fill="hold">
                                          <p:stCondLst>
                                            <p:cond delay="0"/>
                                          </p:stCondLst>
                                        </p:cTn>
                                        <p:tgtEl>
                                          <p:spTgt spid="50"/>
                                        </p:tgtEl>
                                        <p:attrNameLst>
                                          <p:attrName>style.visibility</p:attrName>
                                        </p:attrNameLst>
                                      </p:cBhvr>
                                      <p:to>
                                        <p:strVal val="visible"/>
                                      </p:to>
                                    </p:set>
                                  </p:childTnLst>
                                </p:cTn>
                              </p:par>
                              <p:par>
                                <p:cTn id="56" presetID="1" presetClass="entr" presetSubtype="0" fill="hold" nodeType="withEffect">
                                  <p:stCondLst>
                                    <p:cond delay="300"/>
                                  </p:stCondLst>
                                  <p:childTnLst>
                                    <p:set>
                                      <p:cBhvr>
                                        <p:cTn id="57" dur="1" fill="hold">
                                          <p:stCondLst>
                                            <p:cond delay="0"/>
                                          </p:stCondLst>
                                        </p:cTn>
                                        <p:tgtEl>
                                          <p:spTgt spid="55"/>
                                        </p:tgtEl>
                                        <p:attrNameLst>
                                          <p:attrName>style.visibility</p:attrName>
                                        </p:attrNameLst>
                                      </p:cBhvr>
                                      <p:to>
                                        <p:strVal val="visible"/>
                                      </p:to>
                                    </p:set>
                                  </p:childTnLst>
                                </p:cTn>
                              </p:par>
                              <p:par>
                                <p:cTn id="58" presetID="1" presetClass="entr" presetSubtype="0" fill="hold" grpId="0" nodeType="withEffect">
                                  <p:stCondLst>
                                    <p:cond delay="300"/>
                                  </p:stCondLst>
                                  <p:childTnLst>
                                    <p:set>
                                      <p:cBhvr>
                                        <p:cTn id="59" dur="1" fill="hold">
                                          <p:stCondLst>
                                            <p:cond delay="0"/>
                                          </p:stCondLst>
                                        </p:cTn>
                                        <p:tgtEl>
                                          <p:spTgt spid="47"/>
                                        </p:tgtEl>
                                        <p:attrNameLst>
                                          <p:attrName>style.visibility</p:attrName>
                                        </p:attrNameLst>
                                      </p:cBhvr>
                                      <p:to>
                                        <p:strVal val="visible"/>
                                      </p:to>
                                    </p:set>
                                  </p:childTnLst>
                                </p:cTn>
                              </p:par>
                            </p:childTnLst>
                          </p:cTn>
                        </p:par>
                        <p:par>
                          <p:cTn id="60" fill="hold">
                            <p:stCondLst>
                              <p:cond delay="300"/>
                            </p:stCondLst>
                            <p:childTnLst>
                              <p:par>
                                <p:cTn id="61" presetID="1" presetClass="entr" presetSubtype="0" fill="hold" grpId="0" nodeType="afterEffect">
                                  <p:stCondLst>
                                    <p:cond delay="300"/>
                                  </p:stCondLst>
                                  <p:childTnLst>
                                    <p:set>
                                      <p:cBhvr>
                                        <p:cTn id="62" dur="1" fill="hold">
                                          <p:stCondLst>
                                            <p:cond delay="0"/>
                                          </p:stCondLst>
                                        </p:cTn>
                                        <p:tgtEl>
                                          <p:spTgt spid="51"/>
                                        </p:tgtEl>
                                        <p:attrNameLst>
                                          <p:attrName>style.visibility</p:attrName>
                                        </p:attrNameLst>
                                      </p:cBhvr>
                                      <p:to>
                                        <p:strVal val="visible"/>
                                      </p:to>
                                    </p:set>
                                  </p:childTnLst>
                                </p:cTn>
                              </p:par>
                            </p:childTnLst>
                          </p:cTn>
                        </p:par>
                        <p:par>
                          <p:cTn id="63" fill="hold">
                            <p:stCondLst>
                              <p:cond delay="600"/>
                            </p:stCondLst>
                            <p:childTnLst>
                              <p:par>
                                <p:cTn id="64" presetID="1" presetClass="entr" presetSubtype="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childTnLst>
                                </p:cTn>
                              </p:par>
                            </p:childTnLst>
                          </p:cTn>
                        </p:par>
                        <p:par>
                          <p:cTn id="66" fill="hold">
                            <p:stCondLst>
                              <p:cond delay="600"/>
                            </p:stCondLst>
                            <p:childTnLst>
                              <p:par>
                                <p:cTn id="67" presetID="1" presetClass="entr" presetSubtype="0" fill="hold" grpId="0" nodeType="after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childTnLst>
                          </p:cTn>
                        </p:par>
                        <p:par>
                          <p:cTn id="69" fill="hold">
                            <p:stCondLst>
                              <p:cond delay="600"/>
                            </p:stCondLst>
                            <p:childTnLst>
                              <p:par>
                                <p:cTn id="70" presetID="1" presetClass="entr" presetSubtype="0" fill="hold" grpId="0" nodeType="afterEffect">
                                  <p:stCondLst>
                                    <p:cond delay="300"/>
                                  </p:stCondLst>
                                  <p:childTnLst>
                                    <p:set>
                                      <p:cBhvr>
                                        <p:cTn id="71" dur="1" fill="hold">
                                          <p:stCondLst>
                                            <p:cond delay="0"/>
                                          </p:stCondLst>
                                        </p:cTn>
                                        <p:tgtEl>
                                          <p:spTgt spid="52"/>
                                        </p:tgtEl>
                                        <p:attrNameLst>
                                          <p:attrName>style.visibility</p:attrName>
                                        </p:attrNameLst>
                                      </p:cBhvr>
                                      <p:to>
                                        <p:strVal val="visible"/>
                                      </p:to>
                                    </p:set>
                                  </p:childTnLst>
                                </p:cTn>
                              </p:par>
                              <p:par>
                                <p:cTn id="72" presetID="1" presetClass="entr" presetSubtype="0" fill="hold" nodeType="withEffect">
                                  <p:stCondLst>
                                    <p:cond delay="300"/>
                                  </p:stCondLst>
                                  <p:childTnLst>
                                    <p:set>
                                      <p:cBhvr>
                                        <p:cTn id="73" dur="1" fill="hold">
                                          <p:stCondLst>
                                            <p:cond delay="0"/>
                                          </p:stCondLst>
                                        </p:cTn>
                                        <p:tgtEl>
                                          <p:spTgt spid="58"/>
                                        </p:tgtEl>
                                        <p:attrNameLst>
                                          <p:attrName>style.visibility</p:attrName>
                                        </p:attrNameLst>
                                      </p:cBhvr>
                                      <p:to>
                                        <p:strVal val="visible"/>
                                      </p:to>
                                    </p:set>
                                  </p:childTnLst>
                                </p:cTn>
                              </p:par>
                              <p:par>
                                <p:cTn id="74" presetID="1" presetClass="entr" presetSubtype="0" fill="hold" grpId="0" nodeType="withEffect">
                                  <p:stCondLst>
                                    <p:cond delay="300"/>
                                  </p:stCondLst>
                                  <p:childTnLst>
                                    <p:set>
                                      <p:cBhvr>
                                        <p:cTn id="75"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9" grpId="0" animBg="1"/>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Pregunta para Discusión</a:t>
            </a:r>
            <a:endParaRPr lang="es-MX" noProof="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t="15112" b="14739"/>
          <a:stretch/>
        </p:blipFill>
        <p:spPr>
          <a:xfrm>
            <a:off x="1732318" y="1586806"/>
            <a:ext cx="5252209" cy="3684387"/>
          </a:xfrm>
          <a:prstGeom prst="rect">
            <a:avLst/>
          </a:prstGeom>
        </p:spPr>
      </p:pic>
      <p:sp>
        <p:nvSpPr>
          <p:cNvPr id="9" name="Rounded Rectangle 8"/>
          <p:cNvSpPr/>
          <p:nvPr/>
        </p:nvSpPr>
        <p:spPr>
          <a:xfrm>
            <a:off x="1280816" y="2536688"/>
            <a:ext cx="6552728" cy="20162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s-MX" sz="4000" b="1" cap="small" dirty="0" smtClean="0">
                <a:solidFill>
                  <a:srgbClr val="E96E09"/>
                </a:solidFill>
              </a:rPr>
              <a:t>¿qué porcentaje de sus pacientes padecen Dolor Neuropático?</a:t>
            </a:r>
            <a:endParaRPr lang="es-MX" sz="4000" b="1" cap="small" dirty="0">
              <a:solidFill>
                <a:srgbClr val="E96E09"/>
              </a:solidFill>
            </a:endParaRPr>
          </a:p>
        </p:txBody>
      </p:sp>
    </p:spTree>
    <p:extLst>
      <p:ext uri="{BB962C8B-B14F-4D97-AF65-F5344CB8AC3E}">
        <p14:creationId xmlns:p14="http://schemas.microsoft.com/office/powerpoint/2010/main" xmlns="" val="73739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544"/>
            <a:ext cx="8229600" cy="1143000"/>
          </a:xfrm>
        </p:spPr>
        <p:txBody>
          <a:bodyPr vert="horz" lIns="91440" tIns="45720" rIns="91440" bIns="45720" rtlCol="0" anchor="ctr">
            <a:normAutofit/>
          </a:bodyPr>
          <a:lstStyle/>
          <a:p>
            <a:pPr>
              <a:lnSpc>
                <a:spcPct val="85000"/>
              </a:lnSpc>
            </a:pPr>
            <a:r>
              <a:rPr lang="es-MX" dirty="0" smtClean="0"/>
              <a:t>5–20% de la Población General Puede Padecer Dolor Neuropático</a:t>
            </a:r>
            <a:endParaRPr lang="es-MX" dirty="0"/>
          </a:p>
        </p:txBody>
      </p:sp>
      <p:sp>
        <p:nvSpPr>
          <p:cNvPr id="3" name="Rectangle 2"/>
          <p:cNvSpPr/>
          <p:nvPr/>
        </p:nvSpPr>
        <p:spPr>
          <a:xfrm>
            <a:off x="2539424" y="1597442"/>
            <a:ext cx="5049524" cy="369332"/>
          </a:xfrm>
          <a:prstGeom prst="rect">
            <a:avLst/>
          </a:prstGeom>
        </p:spPr>
        <p:txBody>
          <a:bodyPr wrap="none">
            <a:spAutoFit/>
          </a:bodyPr>
          <a:lstStyle/>
          <a:p>
            <a:r>
              <a:rPr lang="es-MX" b="1" dirty="0" smtClean="0">
                <a:solidFill>
                  <a:srgbClr val="002060"/>
                </a:solidFill>
              </a:rPr>
              <a:t>Resumen de Estudios de Prevalencia Seleccionados</a:t>
            </a:r>
            <a:endParaRPr lang="es-MX" b="1" dirty="0">
              <a:solidFill>
                <a:srgbClr val="002060"/>
              </a:solidFill>
            </a:endParaRPr>
          </a:p>
        </p:txBody>
      </p:sp>
      <p:graphicFrame>
        <p:nvGraphicFramePr>
          <p:cNvPr id="9" name="Content Placeholder 3"/>
          <p:cNvGraphicFramePr>
            <a:graphicFrameLocks/>
          </p:cNvGraphicFramePr>
          <p:nvPr>
            <p:extLst>
              <p:ext uri="{D42A27DB-BD31-4B8C-83A1-F6EECF244321}">
                <p14:modId xmlns:p14="http://schemas.microsoft.com/office/powerpoint/2010/main" xmlns="" val="4101281723"/>
              </p:ext>
            </p:extLst>
          </p:nvPr>
        </p:nvGraphicFramePr>
        <p:xfrm>
          <a:off x="514066" y="2036763"/>
          <a:ext cx="8229600" cy="5054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6"/>
          <p:cNvSpPr txBox="1">
            <a:spLocks noChangeArrowheads="1"/>
          </p:cNvSpPr>
          <p:nvPr/>
        </p:nvSpPr>
        <p:spPr bwMode="auto">
          <a:xfrm>
            <a:off x="203744" y="6362656"/>
            <a:ext cx="8528050" cy="461665"/>
          </a:xfrm>
          <a:prstGeom prst="rect">
            <a:avLst/>
          </a:prstGeom>
          <a:noFill/>
          <a:ln w="9525">
            <a:noFill/>
            <a:miter lim="800000"/>
            <a:headEnd/>
            <a:tailEnd/>
          </a:ln>
        </p:spPr>
        <p:txBody>
          <a:bodyPr lIns="0" tIns="0" rIns="0" bIns="0" anchor="b">
            <a:spAutoFit/>
          </a:bodyPr>
          <a:lstStyle/>
          <a:p>
            <a:r>
              <a:rPr lang="en-US" sz="1000" dirty="0" smtClean="0">
                <a:solidFill>
                  <a:srgbClr val="002060"/>
                </a:solidFill>
              </a:rPr>
              <a:t>Adapted from: Bouhassira D </a:t>
            </a:r>
            <a:r>
              <a:rPr lang="en-US" sz="1000" i="1" dirty="0" smtClean="0">
                <a:solidFill>
                  <a:srgbClr val="002060"/>
                </a:solidFill>
              </a:rPr>
              <a:t>et al. Pain </a:t>
            </a:r>
            <a:r>
              <a:rPr lang="en-US" sz="1000" dirty="0" smtClean="0">
                <a:solidFill>
                  <a:srgbClr val="002060"/>
                </a:solidFill>
              </a:rPr>
              <a:t>2008; 136(3):380-7; de Moraes Vieira EB </a:t>
            </a:r>
            <a:r>
              <a:rPr lang="en-US" sz="1000" i="1" dirty="0" smtClean="0">
                <a:solidFill>
                  <a:srgbClr val="002060"/>
                </a:solidFill>
              </a:rPr>
              <a:t>et al. J Pain Symptom Manage</a:t>
            </a:r>
            <a:r>
              <a:rPr lang="en-US" sz="1000" dirty="0" smtClean="0">
                <a:solidFill>
                  <a:srgbClr val="002060"/>
                </a:solidFill>
              </a:rPr>
              <a:t> 2012; 44(2):239-51; </a:t>
            </a:r>
            <a:br>
              <a:rPr lang="en-US" sz="1000" dirty="0" smtClean="0">
                <a:solidFill>
                  <a:srgbClr val="002060"/>
                </a:solidFill>
              </a:rPr>
            </a:br>
            <a:r>
              <a:rPr lang="en-US" sz="1000" dirty="0" smtClean="0">
                <a:solidFill>
                  <a:srgbClr val="002060"/>
                </a:solidFill>
              </a:rPr>
              <a:t>Elzahaf RA </a:t>
            </a:r>
            <a:r>
              <a:rPr lang="en-US" sz="1000" i="1" dirty="0" smtClean="0">
                <a:solidFill>
                  <a:srgbClr val="002060"/>
                </a:solidFill>
              </a:rPr>
              <a:t>et al. Pain Pract</a:t>
            </a:r>
            <a:r>
              <a:rPr lang="en-US" sz="1000" dirty="0" smtClean="0">
                <a:solidFill>
                  <a:srgbClr val="002060"/>
                </a:solidFill>
              </a:rPr>
              <a:t> 2013; 13(3):198-205; Johayon MM, Stingl C. </a:t>
            </a:r>
            <a:r>
              <a:rPr lang="en-US" sz="1000" i="1" dirty="0" smtClean="0">
                <a:solidFill>
                  <a:srgbClr val="002060"/>
                </a:solidFill>
              </a:rPr>
              <a:t>Psychiatr Res</a:t>
            </a:r>
            <a:r>
              <a:rPr lang="en-US" sz="1000" dirty="0" smtClean="0">
                <a:solidFill>
                  <a:srgbClr val="002060"/>
                </a:solidFill>
              </a:rPr>
              <a:t> 2012; 46(4):444-50;</a:t>
            </a:r>
            <a:br>
              <a:rPr lang="en-US" sz="1000" dirty="0" smtClean="0">
                <a:solidFill>
                  <a:srgbClr val="002060"/>
                </a:solidFill>
              </a:rPr>
            </a:br>
            <a:r>
              <a:rPr lang="en-US" sz="1000" dirty="0" smtClean="0">
                <a:solidFill>
                  <a:srgbClr val="002060"/>
                </a:solidFill>
              </a:rPr>
              <a:t>Torrance N </a:t>
            </a:r>
            <a:r>
              <a:rPr lang="en-US" sz="1000" i="1" dirty="0" smtClean="0">
                <a:solidFill>
                  <a:srgbClr val="002060"/>
                </a:solidFill>
              </a:rPr>
              <a:t>et al. J Pain</a:t>
            </a:r>
            <a:r>
              <a:rPr lang="en-US" sz="1000" dirty="0" smtClean="0">
                <a:solidFill>
                  <a:srgbClr val="002060"/>
                </a:solidFill>
              </a:rPr>
              <a:t> 2006;7(4):281-9; Toth C </a:t>
            </a:r>
            <a:r>
              <a:rPr lang="en-US" sz="1000" i="1" dirty="0" smtClean="0">
                <a:solidFill>
                  <a:srgbClr val="002060"/>
                </a:solidFill>
              </a:rPr>
              <a:t>et al. Pain Med</a:t>
            </a:r>
            <a:r>
              <a:rPr lang="en-US" sz="1000" dirty="0" smtClean="0">
                <a:solidFill>
                  <a:srgbClr val="002060"/>
                </a:solidFill>
              </a:rPr>
              <a:t> 2009; 10(5):918-29; </a:t>
            </a:r>
            <a:endParaRPr lang="en-US" sz="1000" dirty="0">
              <a:solidFill>
                <a:srgbClr val="002060"/>
              </a:solidFill>
            </a:endParaRPr>
          </a:p>
        </p:txBody>
      </p:sp>
    </p:spTree>
    <p:extLst>
      <p:ext uri="{BB962C8B-B14F-4D97-AF65-F5344CB8AC3E}">
        <p14:creationId xmlns:p14="http://schemas.microsoft.com/office/powerpoint/2010/main" xmlns="" val="2297619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Pregunta para Discusión</a:t>
            </a:r>
            <a:endParaRPr lang="es-MX" noProof="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l="2488" t="3435" r="-2488" b="9926"/>
          <a:stretch/>
        </p:blipFill>
        <p:spPr>
          <a:xfrm>
            <a:off x="1828800" y="1228298"/>
            <a:ext cx="5486400" cy="4753402"/>
          </a:xfrm>
          <a:prstGeom prst="rect">
            <a:avLst/>
          </a:prstGeom>
          <a:noFill/>
          <a:ln>
            <a:noFill/>
          </a:ln>
        </p:spPr>
      </p:pic>
      <p:sp>
        <p:nvSpPr>
          <p:cNvPr id="9" name="Rounded Rectangle 8"/>
          <p:cNvSpPr/>
          <p:nvPr/>
        </p:nvSpPr>
        <p:spPr>
          <a:xfrm>
            <a:off x="1152188" y="2133595"/>
            <a:ext cx="6868155" cy="33818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lvl="0" algn="ctr">
              <a:lnSpc>
                <a:spcPct val="80000"/>
              </a:lnSpc>
              <a:spcBef>
                <a:spcPct val="20000"/>
              </a:spcBef>
              <a:buClr>
                <a:srgbClr val="0092FF"/>
              </a:buClr>
            </a:pPr>
            <a:r>
              <a:rPr lang="es-MX" sz="4000" b="1" cap="small" dirty="0" smtClean="0">
                <a:solidFill>
                  <a:schemeClr val="bg2">
                    <a:lumMod val="75000"/>
                    <a:lumOff val="25000"/>
                  </a:schemeClr>
                </a:solidFill>
              </a:rPr>
              <a:t>¿cuáles son algunas de sus principales dificultades para diagnosticar a paciente s con Dolor Neuropático?</a:t>
            </a:r>
          </a:p>
          <a:p>
            <a:pPr lvl="0" algn="ctr">
              <a:lnSpc>
                <a:spcPct val="80000"/>
              </a:lnSpc>
              <a:spcBef>
                <a:spcPct val="20000"/>
              </a:spcBef>
              <a:buClr>
                <a:srgbClr val="0092FF"/>
              </a:buClr>
            </a:pPr>
            <a:r>
              <a:rPr lang="es-MX" sz="4000" b="1" cap="small" dirty="0" smtClean="0">
                <a:solidFill>
                  <a:schemeClr val="bg2">
                    <a:lumMod val="75000"/>
                    <a:lumOff val="25000"/>
                  </a:schemeClr>
                </a:solidFill>
              </a:rPr>
              <a:t>¿cómo resuelve esas dificultades?</a:t>
            </a:r>
            <a:endParaRPr lang="es-MX" sz="4000" b="1" cap="small" dirty="0">
              <a:solidFill>
                <a:schemeClr val="bg2">
                  <a:lumMod val="75000"/>
                  <a:lumOff val="25000"/>
                </a:schemeClr>
              </a:solidFill>
            </a:endParaRPr>
          </a:p>
        </p:txBody>
      </p:sp>
    </p:spTree>
    <p:extLst>
      <p:ext uri="{BB962C8B-B14F-4D97-AF65-F5344CB8AC3E}">
        <p14:creationId xmlns:p14="http://schemas.microsoft.com/office/powerpoint/2010/main" xmlns="" val="349171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1" name="Rectangle 2"/>
          <p:cNvSpPr>
            <a:spLocks noGrp="1" noChangeArrowheads="1"/>
          </p:cNvSpPr>
          <p:nvPr>
            <p:ph type="title"/>
          </p:nvPr>
        </p:nvSpPr>
        <p:spPr/>
        <p:txBody>
          <a:bodyPr>
            <a:normAutofit/>
          </a:bodyPr>
          <a:lstStyle/>
          <a:p>
            <a:r>
              <a:rPr lang="es-MX" sz="4000" dirty="0" smtClean="0"/>
              <a:t>El Diagnóstico del Dolor Neuropático</a:t>
            </a:r>
            <a:br>
              <a:rPr lang="es-MX" sz="4000" dirty="0" smtClean="0"/>
            </a:br>
            <a:r>
              <a:rPr lang="es-MX" sz="4000" dirty="0" smtClean="0"/>
              <a:t>Es Difícil</a:t>
            </a:r>
            <a:endParaRPr lang="es-MX" sz="4000" dirty="0" smtClean="0"/>
          </a:p>
        </p:txBody>
      </p:sp>
      <p:sp>
        <p:nvSpPr>
          <p:cNvPr id="906243" name="Text Box 9"/>
          <p:cNvSpPr txBox="1">
            <a:spLocks noChangeArrowheads="1"/>
          </p:cNvSpPr>
          <p:nvPr/>
        </p:nvSpPr>
        <p:spPr bwMode="auto">
          <a:xfrm>
            <a:off x="209007" y="6664812"/>
            <a:ext cx="8280920" cy="153888"/>
          </a:xfrm>
          <a:prstGeom prst="rect">
            <a:avLst/>
          </a:prstGeom>
          <a:noFill/>
          <a:ln w="9525">
            <a:noFill/>
            <a:miter lim="800000"/>
            <a:headEnd/>
            <a:tailEnd/>
          </a:ln>
        </p:spPr>
        <p:txBody>
          <a:bodyPr wrap="square" lIns="0" tIns="0" rIns="0" bIns="0" anchor="b">
            <a:spAutoFit/>
          </a:bodyPr>
          <a:lstStyle/>
          <a:p>
            <a:pPr marL="114300" indent="-114300"/>
            <a:r>
              <a:rPr lang="en-US" sz="1000" dirty="0">
                <a:solidFill>
                  <a:srgbClr val="002060"/>
                </a:solidFill>
              </a:rPr>
              <a:t>Harden </a:t>
            </a:r>
            <a:r>
              <a:rPr lang="en-US" sz="1000" dirty="0" smtClean="0">
                <a:solidFill>
                  <a:srgbClr val="002060"/>
                </a:solidFill>
              </a:rPr>
              <a:t>N, Cohen M. </a:t>
            </a:r>
            <a:r>
              <a:rPr lang="en-US" sz="1000" i="1" dirty="0">
                <a:solidFill>
                  <a:srgbClr val="002060"/>
                </a:solidFill>
              </a:rPr>
              <a:t>J Pain Symptom </a:t>
            </a:r>
            <a:r>
              <a:rPr lang="en-US" sz="1000" i="1" dirty="0" smtClean="0">
                <a:solidFill>
                  <a:srgbClr val="002060"/>
                </a:solidFill>
              </a:rPr>
              <a:t>Manage</a:t>
            </a:r>
            <a:r>
              <a:rPr lang="en-US" sz="1000" dirty="0" smtClean="0">
                <a:solidFill>
                  <a:srgbClr val="002060"/>
                </a:solidFill>
              </a:rPr>
              <a:t> </a:t>
            </a:r>
            <a:r>
              <a:rPr lang="en-US" sz="1000" dirty="0">
                <a:solidFill>
                  <a:srgbClr val="002060"/>
                </a:solidFill>
              </a:rPr>
              <a:t>2003</a:t>
            </a:r>
            <a:r>
              <a:rPr lang="en-US" sz="1000" dirty="0" smtClean="0">
                <a:solidFill>
                  <a:srgbClr val="002060"/>
                </a:solidFill>
              </a:rPr>
              <a:t>; 25(5 Suppl):S12-7; Woolf CJ, Mannion RJ. </a:t>
            </a:r>
            <a:r>
              <a:rPr lang="en-US" sz="1000" i="1" dirty="0" smtClean="0">
                <a:solidFill>
                  <a:srgbClr val="002060"/>
                </a:solidFill>
              </a:rPr>
              <a:t>Lancet</a:t>
            </a:r>
            <a:r>
              <a:rPr lang="en-US" sz="1000" dirty="0" smtClean="0">
                <a:solidFill>
                  <a:srgbClr val="002060"/>
                </a:solidFill>
              </a:rPr>
              <a:t> 1999; 353(9168):1959-64. </a:t>
            </a:r>
            <a:endParaRPr lang="en-US" sz="1000" dirty="0">
              <a:solidFill>
                <a:srgbClr val="002060"/>
              </a:solidFill>
            </a:endParaRPr>
          </a:p>
        </p:txBody>
      </p:sp>
      <p:graphicFrame>
        <p:nvGraphicFramePr>
          <p:cNvPr id="9" name="Diagram 8"/>
          <p:cNvGraphicFramePr/>
          <p:nvPr>
            <p:extLst>
              <p:ext uri="{D42A27DB-BD31-4B8C-83A1-F6EECF244321}">
                <p14:modId xmlns:p14="http://schemas.microsoft.com/office/powerpoint/2010/main" xmlns="" val="87349857"/>
              </p:ext>
            </p:extLst>
          </p:nvPr>
        </p:nvGraphicFramePr>
        <p:xfrm>
          <a:off x="539552" y="1628800"/>
          <a:ext cx="806489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4825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7"/>
          <p:cNvSpPr>
            <a:spLocks noGrp="1"/>
          </p:cNvSpPr>
          <p:nvPr>
            <p:ph type="title"/>
          </p:nvPr>
        </p:nvSpPr>
        <p:spPr/>
        <p:txBody>
          <a:bodyPr lIns="45720" rIns="45720"/>
          <a:lstStyle/>
          <a:p>
            <a:pPr eaLnBrk="1" hangingPunct="1"/>
            <a:r>
              <a:rPr lang="es-MX" dirty="0" smtClean="0"/>
              <a:t>El Enfoque de las 3Ls Hacia el Diagnóstico</a:t>
            </a:r>
            <a:r>
              <a:rPr lang="es-MX" baseline="30000" dirty="0" smtClean="0"/>
              <a:t>1</a:t>
            </a:r>
            <a:endParaRPr lang="es-MX" dirty="0" smtClean="0"/>
          </a:p>
        </p:txBody>
      </p:sp>
      <p:sp>
        <p:nvSpPr>
          <p:cNvPr id="33795" name="AutoShape 25"/>
          <p:cNvSpPr>
            <a:spLocks noChangeArrowheads="1"/>
          </p:cNvSpPr>
          <p:nvPr/>
        </p:nvSpPr>
        <p:spPr bwMode="auto">
          <a:xfrm rot="7064906" flipH="1">
            <a:off x="4868044" y="4491038"/>
            <a:ext cx="1177925" cy="1114425"/>
          </a:xfrm>
          <a:prstGeom prst="triangle">
            <a:avLst>
              <a:gd name="adj" fmla="val 50000"/>
            </a:avLst>
          </a:prstGeom>
          <a:gradFill rotWithShape="1">
            <a:gsLst>
              <a:gs pos="0">
                <a:schemeClr val="bg1"/>
              </a:gs>
              <a:gs pos="100000">
                <a:schemeClr val="accent5"/>
              </a:gs>
            </a:gsLst>
            <a:lin ang="5400000" scaled="1"/>
          </a:gradFill>
          <a:ln w="9525">
            <a:noFill/>
            <a:miter lim="800000"/>
            <a:headEnd/>
            <a:tailEnd/>
          </a:ln>
        </p:spPr>
        <p:txBody>
          <a:bodyPr wrap="none" anchor="ctr"/>
          <a:lstStyle/>
          <a:p>
            <a:endParaRPr lang="es-MX" dirty="0"/>
          </a:p>
        </p:txBody>
      </p:sp>
      <p:sp>
        <p:nvSpPr>
          <p:cNvPr id="33796" name="AutoShape 24"/>
          <p:cNvSpPr>
            <a:spLocks noChangeArrowheads="1"/>
          </p:cNvSpPr>
          <p:nvPr/>
        </p:nvSpPr>
        <p:spPr bwMode="auto">
          <a:xfrm rot="-7064906">
            <a:off x="2716981" y="4491038"/>
            <a:ext cx="1177925" cy="1114425"/>
          </a:xfrm>
          <a:prstGeom prst="triangle">
            <a:avLst>
              <a:gd name="adj" fmla="val 50000"/>
            </a:avLst>
          </a:prstGeom>
          <a:gradFill rotWithShape="1">
            <a:gsLst>
              <a:gs pos="0">
                <a:schemeClr val="bg1"/>
              </a:gs>
              <a:gs pos="100000">
                <a:schemeClr val="accent5"/>
              </a:gs>
            </a:gsLst>
            <a:lin ang="5400000" scaled="1"/>
          </a:gradFill>
          <a:ln w="9525">
            <a:noFill/>
            <a:miter lim="800000"/>
            <a:headEnd/>
            <a:tailEnd/>
          </a:ln>
        </p:spPr>
        <p:txBody>
          <a:bodyPr wrap="none" anchor="ctr"/>
          <a:lstStyle/>
          <a:p>
            <a:endParaRPr lang="es-MX" dirty="0"/>
          </a:p>
        </p:txBody>
      </p:sp>
      <p:sp>
        <p:nvSpPr>
          <p:cNvPr id="33797" name="AutoShape 22"/>
          <p:cNvSpPr>
            <a:spLocks noChangeArrowheads="1"/>
          </p:cNvSpPr>
          <p:nvPr/>
        </p:nvSpPr>
        <p:spPr bwMode="auto">
          <a:xfrm>
            <a:off x="3718421" y="2911475"/>
            <a:ext cx="1336675" cy="1023938"/>
          </a:xfrm>
          <a:prstGeom prst="triangle">
            <a:avLst>
              <a:gd name="adj" fmla="val 50000"/>
            </a:avLst>
          </a:prstGeom>
          <a:gradFill rotWithShape="1">
            <a:gsLst>
              <a:gs pos="0">
                <a:schemeClr val="bg1"/>
              </a:gs>
              <a:gs pos="100000">
                <a:schemeClr val="accent5"/>
              </a:gs>
            </a:gsLst>
            <a:lin ang="5400000" scaled="1"/>
          </a:gradFill>
          <a:ln w="9525">
            <a:noFill/>
            <a:miter lim="800000"/>
            <a:headEnd/>
            <a:tailEnd/>
          </a:ln>
        </p:spPr>
        <p:txBody>
          <a:bodyPr wrap="none" anchor="ctr"/>
          <a:lstStyle/>
          <a:p>
            <a:endParaRPr lang="es-MX" sz="1800" dirty="0"/>
          </a:p>
        </p:txBody>
      </p:sp>
      <p:sp>
        <p:nvSpPr>
          <p:cNvPr id="33798" name="Isosceles Triangle 3"/>
          <p:cNvSpPr>
            <a:spLocks noChangeArrowheads="1"/>
          </p:cNvSpPr>
          <p:nvPr/>
        </p:nvSpPr>
        <p:spPr bwMode="auto">
          <a:xfrm>
            <a:off x="2809056" y="2909888"/>
            <a:ext cx="3162300" cy="2409825"/>
          </a:xfrm>
          <a:prstGeom prst="triangle">
            <a:avLst>
              <a:gd name="adj" fmla="val 50000"/>
            </a:avLst>
          </a:prstGeom>
          <a:noFill/>
          <a:ln w="76200">
            <a:solidFill>
              <a:schemeClr val="accent5"/>
            </a:solidFill>
            <a:round/>
            <a:headEnd/>
            <a:tailEnd/>
          </a:ln>
        </p:spPr>
        <p:txBody>
          <a:bodyPr/>
          <a:lstStyle/>
          <a:p>
            <a:endParaRPr lang="es-MX" sz="1800" dirty="0"/>
          </a:p>
        </p:txBody>
      </p:sp>
      <p:sp>
        <p:nvSpPr>
          <p:cNvPr id="33799" name="Content Placeholder 2"/>
          <p:cNvSpPr>
            <a:spLocks/>
          </p:cNvSpPr>
          <p:nvPr/>
        </p:nvSpPr>
        <p:spPr bwMode="auto">
          <a:xfrm>
            <a:off x="2538908" y="2241550"/>
            <a:ext cx="3695700" cy="592138"/>
          </a:xfrm>
          <a:prstGeom prst="rect">
            <a:avLst/>
          </a:prstGeom>
          <a:noFill/>
          <a:ln w="9525">
            <a:noFill/>
            <a:miter lim="800000"/>
            <a:headEnd/>
            <a:tailEnd/>
          </a:ln>
        </p:spPr>
        <p:txBody>
          <a:bodyPr anchor="ctr"/>
          <a:lstStyle/>
          <a:p>
            <a:pPr algn="ctr">
              <a:lnSpc>
                <a:spcPct val="90000"/>
              </a:lnSpc>
              <a:spcBef>
                <a:spcPct val="50000"/>
              </a:spcBef>
              <a:buSzPct val="70000"/>
              <a:buFont typeface="Wingdings" pitchFamily="2" charset="2"/>
              <a:buNone/>
            </a:pPr>
            <a:r>
              <a:rPr lang="es-MX" dirty="0" smtClean="0">
                <a:solidFill>
                  <a:srgbClr val="002060"/>
                </a:solidFill>
              </a:rPr>
              <a:t>Descriptores </a:t>
            </a:r>
            <a:r>
              <a:rPr lang="es-MX" dirty="0" smtClean="0">
                <a:solidFill>
                  <a:srgbClr val="002060"/>
                </a:solidFill>
              </a:rPr>
              <a:t>verbales del dolor del paciente, </a:t>
            </a:r>
            <a:r>
              <a:rPr lang="es-MX" dirty="0" smtClean="0">
                <a:solidFill>
                  <a:srgbClr val="002060"/>
                </a:solidFill>
              </a:rPr>
              <a:t>preguntas y respuestas</a:t>
            </a:r>
            <a:endParaRPr lang="es-MX" dirty="0">
              <a:solidFill>
                <a:srgbClr val="002060"/>
              </a:solidFill>
            </a:endParaRPr>
          </a:p>
        </p:txBody>
      </p:sp>
      <p:sp>
        <p:nvSpPr>
          <p:cNvPr id="33800" name="Rectangle 5"/>
          <p:cNvSpPr>
            <a:spLocks noChangeArrowheads="1"/>
          </p:cNvSpPr>
          <p:nvPr/>
        </p:nvSpPr>
        <p:spPr bwMode="auto">
          <a:xfrm>
            <a:off x="257944" y="5583238"/>
            <a:ext cx="2674937" cy="468312"/>
          </a:xfrm>
          <a:prstGeom prst="rect">
            <a:avLst/>
          </a:prstGeom>
          <a:noFill/>
          <a:ln w="9525">
            <a:noFill/>
            <a:miter lim="800000"/>
            <a:headEnd/>
            <a:tailEnd/>
          </a:ln>
        </p:spPr>
        <p:txBody>
          <a:bodyPr anchor="ctr"/>
          <a:lstStyle/>
          <a:p>
            <a:pPr algn="ctr">
              <a:lnSpc>
                <a:spcPct val="90000"/>
              </a:lnSpc>
              <a:spcBef>
                <a:spcPct val="50000"/>
              </a:spcBef>
              <a:buSzPct val="70000"/>
            </a:pPr>
            <a:r>
              <a:rPr lang="es-MX" dirty="0" smtClean="0">
                <a:solidFill>
                  <a:srgbClr val="002060"/>
                </a:solidFill>
              </a:rPr>
              <a:t>Lesión del sistema nervioso o enfermedad</a:t>
            </a:r>
            <a:endParaRPr lang="es-MX" dirty="0">
              <a:solidFill>
                <a:srgbClr val="002060"/>
              </a:solidFill>
            </a:endParaRPr>
          </a:p>
        </p:txBody>
      </p:sp>
      <p:sp>
        <p:nvSpPr>
          <p:cNvPr id="33801" name="Rectangle 5"/>
          <p:cNvSpPr>
            <a:spLocks noChangeArrowheads="1"/>
          </p:cNvSpPr>
          <p:nvPr/>
        </p:nvSpPr>
        <p:spPr bwMode="auto">
          <a:xfrm>
            <a:off x="5666556" y="5556250"/>
            <a:ext cx="3009900" cy="495300"/>
          </a:xfrm>
          <a:prstGeom prst="rect">
            <a:avLst/>
          </a:prstGeom>
          <a:noFill/>
          <a:ln w="9525">
            <a:noFill/>
            <a:miter lim="800000"/>
            <a:headEnd/>
            <a:tailEnd/>
          </a:ln>
        </p:spPr>
        <p:txBody>
          <a:bodyPr anchor="ctr"/>
          <a:lstStyle/>
          <a:p>
            <a:pPr algn="ctr">
              <a:lnSpc>
                <a:spcPct val="90000"/>
              </a:lnSpc>
              <a:spcBef>
                <a:spcPct val="50000"/>
              </a:spcBef>
              <a:buSzPct val="70000"/>
            </a:pPr>
            <a:r>
              <a:rPr lang="es-MX" dirty="0" smtClean="0">
                <a:solidFill>
                  <a:srgbClr val="002060"/>
                </a:solidFill>
              </a:rPr>
              <a:t>Anormalidades sensoriales en el área dolorosa</a:t>
            </a:r>
            <a:endParaRPr lang="es-MX" dirty="0">
              <a:solidFill>
                <a:srgbClr val="002060"/>
              </a:solidFill>
            </a:endParaRPr>
          </a:p>
        </p:txBody>
      </p:sp>
      <p:sp>
        <p:nvSpPr>
          <p:cNvPr id="33802" name="AutoShape 17"/>
          <p:cNvSpPr>
            <a:spLocks noChangeArrowheads="1"/>
          </p:cNvSpPr>
          <p:nvPr/>
        </p:nvSpPr>
        <p:spPr bwMode="auto">
          <a:xfrm>
            <a:off x="3350914" y="1628800"/>
            <a:ext cx="2071688" cy="6127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86" y="10800"/>
                </a:moveTo>
                <a:cubicBezTo>
                  <a:pt x="1586" y="15889"/>
                  <a:pt x="5711" y="20014"/>
                  <a:pt x="10800" y="20014"/>
                </a:cubicBezTo>
                <a:cubicBezTo>
                  <a:pt x="15889" y="20014"/>
                  <a:pt x="20014" y="15889"/>
                  <a:pt x="20014" y="10800"/>
                </a:cubicBezTo>
                <a:cubicBezTo>
                  <a:pt x="20014" y="5711"/>
                  <a:pt x="15889" y="1586"/>
                  <a:pt x="10800" y="1586"/>
                </a:cubicBezTo>
                <a:cubicBezTo>
                  <a:pt x="5711" y="1586"/>
                  <a:pt x="1586" y="5711"/>
                  <a:pt x="1586" y="10800"/>
                </a:cubicBezTo>
                <a:close/>
              </a:path>
            </a:pathLst>
          </a:custGeom>
          <a:solidFill>
            <a:srgbClr val="C5DEF1"/>
          </a:solidFill>
          <a:ln w="9525">
            <a:noFill/>
            <a:round/>
            <a:headEnd/>
            <a:tailEnd/>
          </a:ln>
        </p:spPr>
        <p:txBody>
          <a:bodyPr wrap="none" anchor="ctr"/>
          <a:lstStyle/>
          <a:p>
            <a:pPr algn="ctr">
              <a:lnSpc>
                <a:spcPct val="90000"/>
              </a:lnSpc>
            </a:pPr>
            <a:r>
              <a:rPr lang="es-MX" sz="2800" b="1" dirty="0" smtClean="0">
                <a:solidFill>
                  <a:srgbClr val="002060"/>
                </a:solidFill>
              </a:rPr>
              <a:t>Listen (escuchar)</a:t>
            </a:r>
            <a:r>
              <a:rPr lang="es-MX" sz="2000" b="1" baseline="50000" dirty="0" smtClean="0">
                <a:solidFill>
                  <a:srgbClr val="002060"/>
                </a:solidFill>
              </a:rPr>
              <a:t>1,2</a:t>
            </a:r>
            <a:endParaRPr lang="es-MX" sz="2800" b="1" baseline="50000" dirty="0">
              <a:solidFill>
                <a:srgbClr val="002060"/>
              </a:solidFill>
            </a:endParaRPr>
          </a:p>
        </p:txBody>
      </p:sp>
      <p:sp>
        <p:nvSpPr>
          <p:cNvPr id="33803" name="AutoShape 18"/>
          <p:cNvSpPr>
            <a:spLocks noChangeArrowheads="1"/>
          </p:cNvSpPr>
          <p:nvPr/>
        </p:nvSpPr>
        <p:spPr bwMode="auto">
          <a:xfrm>
            <a:off x="6350212" y="4905543"/>
            <a:ext cx="2071688" cy="59920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86" y="10800"/>
                </a:moveTo>
                <a:cubicBezTo>
                  <a:pt x="1586" y="15889"/>
                  <a:pt x="5711" y="20014"/>
                  <a:pt x="10800" y="20014"/>
                </a:cubicBezTo>
                <a:cubicBezTo>
                  <a:pt x="15889" y="20014"/>
                  <a:pt x="20014" y="15889"/>
                  <a:pt x="20014" y="10800"/>
                </a:cubicBezTo>
                <a:cubicBezTo>
                  <a:pt x="20014" y="5711"/>
                  <a:pt x="15889" y="1586"/>
                  <a:pt x="10800" y="1586"/>
                </a:cubicBezTo>
                <a:cubicBezTo>
                  <a:pt x="5711" y="1586"/>
                  <a:pt x="1586" y="5711"/>
                  <a:pt x="1586" y="10800"/>
                </a:cubicBezTo>
                <a:close/>
              </a:path>
            </a:pathLst>
          </a:custGeom>
          <a:solidFill>
            <a:srgbClr val="C5DEF1"/>
          </a:solidFill>
          <a:ln w="9525">
            <a:noFill/>
            <a:round/>
            <a:headEnd/>
            <a:tailEnd/>
          </a:ln>
        </p:spPr>
        <p:txBody>
          <a:bodyPr wrap="none" anchor="ctr"/>
          <a:lstStyle/>
          <a:p>
            <a:pPr algn="ctr">
              <a:lnSpc>
                <a:spcPct val="90000"/>
              </a:lnSpc>
            </a:pPr>
            <a:r>
              <a:rPr lang="es-MX" sz="2800" b="1" dirty="0" smtClean="0">
                <a:solidFill>
                  <a:srgbClr val="002060"/>
                </a:solidFill>
              </a:rPr>
              <a:t>Look for (buscar)</a:t>
            </a:r>
            <a:endParaRPr lang="es-MX" sz="2800" b="1" baseline="50000" dirty="0">
              <a:solidFill>
                <a:srgbClr val="002060"/>
              </a:solidFill>
            </a:endParaRPr>
          </a:p>
        </p:txBody>
      </p:sp>
      <p:sp>
        <p:nvSpPr>
          <p:cNvPr id="33804" name="AutoShape 19"/>
          <p:cNvSpPr>
            <a:spLocks noChangeArrowheads="1"/>
          </p:cNvSpPr>
          <p:nvPr/>
        </p:nvSpPr>
        <p:spPr bwMode="auto">
          <a:xfrm>
            <a:off x="559569" y="4941168"/>
            <a:ext cx="2071687" cy="60079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86" y="10800"/>
                </a:moveTo>
                <a:cubicBezTo>
                  <a:pt x="1586" y="15889"/>
                  <a:pt x="5711" y="20014"/>
                  <a:pt x="10800" y="20014"/>
                </a:cubicBezTo>
                <a:cubicBezTo>
                  <a:pt x="15889" y="20014"/>
                  <a:pt x="20014" y="15889"/>
                  <a:pt x="20014" y="10800"/>
                </a:cubicBezTo>
                <a:cubicBezTo>
                  <a:pt x="20014" y="5711"/>
                  <a:pt x="15889" y="1586"/>
                  <a:pt x="10800" y="1586"/>
                </a:cubicBezTo>
                <a:cubicBezTo>
                  <a:pt x="5711" y="1586"/>
                  <a:pt x="1586" y="5711"/>
                  <a:pt x="1586" y="10800"/>
                </a:cubicBezTo>
                <a:close/>
              </a:path>
            </a:pathLst>
          </a:custGeom>
          <a:solidFill>
            <a:srgbClr val="C5DEF1"/>
          </a:solidFill>
          <a:ln w="9525">
            <a:noFill/>
            <a:round/>
            <a:headEnd/>
            <a:tailEnd/>
          </a:ln>
        </p:spPr>
        <p:txBody>
          <a:bodyPr wrap="none" anchor="ctr"/>
          <a:lstStyle/>
          <a:p>
            <a:pPr algn="ctr">
              <a:lnSpc>
                <a:spcPct val="90000"/>
              </a:lnSpc>
            </a:pPr>
            <a:r>
              <a:rPr lang="es-MX" sz="2800" b="1" dirty="0" smtClean="0">
                <a:solidFill>
                  <a:srgbClr val="002060"/>
                </a:solidFill>
              </a:rPr>
              <a:t>Locate (localizar)</a:t>
            </a:r>
            <a:r>
              <a:rPr lang="es-MX" sz="2000" b="1" baseline="50000" dirty="0" smtClean="0">
                <a:solidFill>
                  <a:srgbClr val="002060"/>
                </a:solidFill>
              </a:rPr>
              <a:t>1,3</a:t>
            </a:r>
            <a:endParaRPr lang="es-MX" sz="2800" b="1" baseline="50000" dirty="0">
              <a:solidFill>
                <a:srgbClr val="002060"/>
              </a:solidFill>
            </a:endParaRPr>
          </a:p>
        </p:txBody>
      </p:sp>
      <p:sp>
        <p:nvSpPr>
          <p:cNvPr id="14" name="Text Box 9"/>
          <p:cNvSpPr txBox="1">
            <a:spLocks noChangeArrowheads="1"/>
          </p:cNvSpPr>
          <p:nvPr/>
        </p:nvSpPr>
        <p:spPr bwMode="auto">
          <a:xfrm>
            <a:off x="206292" y="6546463"/>
            <a:ext cx="7344815" cy="276999"/>
          </a:xfrm>
          <a:prstGeom prst="rect">
            <a:avLst/>
          </a:prstGeom>
          <a:noFill/>
          <a:ln w="9525">
            <a:noFill/>
            <a:miter lim="800000"/>
            <a:headEnd/>
            <a:tailEnd/>
          </a:ln>
          <a:effectLst>
            <a:prstShdw prst="shdw17" dist="17961" dir="2700000">
              <a:srgbClr val="998300"/>
            </a:prstShdw>
          </a:effectLst>
        </p:spPr>
        <p:txBody>
          <a:bodyPr wrap="square" lIns="0" tIns="0" rIns="0" bIns="0" anchor="b">
            <a:spAutoFit/>
          </a:bodyPr>
          <a:lstStyle/>
          <a:p>
            <a:pPr marL="0" lvl="2">
              <a:lnSpc>
                <a:spcPct val="90000"/>
              </a:lnSpc>
            </a:pPr>
            <a:r>
              <a:rPr lang="en-US" sz="1000" dirty="0" smtClean="0">
                <a:solidFill>
                  <a:srgbClr val="002060"/>
                </a:solidFill>
              </a:rPr>
              <a:t>1. Freynhagen </a:t>
            </a:r>
            <a:r>
              <a:rPr lang="en-US" sz="1000" dirty="0">
                <a:solidFill>
                  <a:srgbClr val="002060"/>
                </a:solidFill>
              </a:rPr>
              <a:t>R, Bennett MI. </a:t>
            </a:r>
            <a:r>
              <a:rPr lang="en-US" sz="1000" i="1" dirty="0">
                <a:solidFill>
                  <a:srgbClr val="002060"/>
                </a:solidFill>
              </a:rPr>
              <a:t>BMJ</a:t>
            </a:r>
            <a:r>
              <a:rPr lang="en-US" sz="1000" dirty="0">
                <a:solidFill>
                  <a:srgbClr val="002060"/>
                </a:solidFill>
              </a:rPr>
              <a:t> 2009</a:t>
            </a:r>
            <a:r>
              <a:rPr lang="en-US" sz="1000" dirty="0" smtClean="0">
                <a:solidFill>
                  <a:srgbClr val="002060"/>
                </a:solidFill>
              </a:rPr>
              <a:t>; 339:b3002; 2. Bennett </a:t>
            </a:r>
            <a:r>
              <a:rPr lang="en-US" sz="1000" dirty="0">
                <a:solidFill>
                  <a:srgbClr val="002060"/>
                </a:solidFill>
              </a:rPr>
              <a:t>MI </a:t>
            </a:r>
            <a:r>
              <a:rPr lang="en-US" sz="1000" i="1" dirty="0">
                <a:solidFill>
                  <a:srgbClr val="002060"/>
                </a:solidFill>
              </a:rPr>
              <a:t>et al</a:t>
            </a:r>
            <a:r>
              <a:rPr lang="en-US" sz="1000" dirty="0">
                <a:solidFill>
                  <a:srgbClr val="002060"/>
                </a:solidFill>
              </a:rPr>
              <a:t>. </a:t>
            </a:r>
            <a:r>
              <a:rPr lang="en-US" sz="1000" i="1" dirty="0">
                <a:solidFill>
                  <a:srgbClr val="002060"/>
                </a:solidFill>
              </a:rPr>
              <a:t>Pain </a:t>
            </a:r>
            <a:r>
              <a:rPr lang="en-US" sz="1000" dirty="0">
                <a:solidFill>
                  <a:srgbClr val="002060"/>
                </a:solidFill>
              </a:rPr>
              <a:t>2007</a:t>
            </a:r>
            <a:r>
              <a:rPr lang="en-US" sz="1000" dirty="0" smtClean="0">
                <a:solidFill>
                  <a:srgbClr val="002060"/>
                </a:solidFill>
              </a:rPr>
              <a:t>; 127(3</a:t>
            </a:r>
            <a:r>
              <a:rPr lang="en-US" sz="1000" dirty="0">
                <a:solidFill>
                  <a:srgbClr val="002060"/>
                </a:solidFill>
              </a:rPr>
              <a:t>):</a:t>
            </a:r>
            <a:r>
              <a:rPr lang="en-US" sz="1000" dirty="0" smtClean="0">
                <a:solidFill>
                  <a:srgbClr val="002060"/>
                </a:solidFill>
              </a:rPr>
              <a:t>199-203; </a:t>
            </a:r>
            <a:br>
              <a:rPr lang="en-US" sz="1000" dirty="0" smtClean="0">
                <a:solidFill>
                  <a:srgbClr val="002060"/>
                </a:solidFill>
              </a:rPr>
            </a:br>
            <a:r>
              <a:rPr lang="en-US" sz="1000" dirty="0" smtClean="0">
                <a:solidFill>
                  <a:srgbClr val="002060"/>
                </a:solidFill>
              </a:rPr>
              <a:t>3. Freynhagen </a:t>
            </a:r>
            <a:r>
              <a:rPr lang="en-US" sz="1000" dirty="0">
                <a:solidFill>
                  <a:srgbClr val="002060"/>
                </a:solidFill>
              </a:rPr>
              <a:t>R </a:t>
            </a:r>
            <a:r>
              <a:rPr lang="en-US" sz="1000" i="1" dirty="0">
                <a:solidFill>
                  <a:srgbClr val="002060"/>
                </a:solidFill>
              </a:rPr>
              <a:t>et al</a:t>
            </a:r>
            <a:r>
              <a:rPr lang="en-US" sz="1000" dirty="0">
                <a:solidFill>
                  <a:srgbClr val="002060"/>
                </a:solidFill>
              </a:rPr>
              <a:t>. </a:t>
            </a:r>
            <a:r>
              <a:rPr lang="en-US" sz="1000" i="1" dirty="0">
                <a:solidFill>
                  <a:srgbClr val="002060"/>
                </a:solidFill>
              </a:rPr>
              <a:t>Pain </a:t>
            </a:r>
            <a:r>
              <a:rPr lang="en-US" sz="1000" dirty="0">
                <a:solidFill>
                  <a:srgbClr val="002060"/>
                </a:solidFill>
              </a:rPr>
              <a:t>2008</a:t>
            </a:r>
            <a:r>
              <a:rPr lang="en-US" sz="1000" dirty="0" smtClean="0">
                <a:solidFill>
                  <a:srgbClr val="002060"/>
                </a:solidFill>
              </a:rPr>
              <a:t>; 135(1-2</a:t>
            </a:r>
            <a:r>
              <a:rPr lang="en-US" sz="1000" dirty="0">
                <a:solidFill>
                  <a:srgbClr val="002060"/>
                </a:solidFill>
              </a:rPr>
              <a:t>):</a:t>
            </a:r>
            <a:r>
              <a:rPr lang="en-US" sz="1000" dirty="0" smtClean="0">
                <a:solidFill>
                  <a:srgbClr val="002060"/>
                </a:solidFill>
              </a:rPr>
              <a:t>65-74; 4. Freynhagen </a:t>
            </a:r>
            <a:r>
              <a:rPr lang="en-US" sz="1000" dirty="0">
                <a:solidFill>
                  <a:srgbClr val="002060"/>
                </a:solidFill>
              </a:rPr>
              <a:t>R </a:t>
            </a:r>
            <a:r>
              <a:rPr lang="en-US" sz="1000" i="1" dirty="0">
                <a:solidFill>
                  <a:srgbClr val="002060"/>
                </a:solidFill>
              </a:rPr>
              <a:t>et al. Curr Pain Headache Rep </a:t>
            </a:r>
            <a:r>
              <a:rPr lang="en-US" sz="1000" dirty="0">
                <a:solidFill>
                  <a:srgbClr val="002060"/>
                </a:solidFill>
              </a:rPr>
              <a:t>2009</a:t>
            </a:r>
            <a:r>
              <a:rPr lang="en-US" sz="1000" dirty="0" smtClean="0">
                <a:solidFill>
                  <a:srgbClr val="002060"/>
                </a:solidFill>
              </a:rPr>
              <a:t>; 13(3):185-90</a:t>
            </a:r>
            <a:r>
              <a:rPr lang="en-US" sz="1000" i="1" dirty="0">
                <a:solidFill>
                  <a:srgbClr val="002060"/>
                </a:solidFill>
              </a:rPr>
              <a:t>.</a:t>
            </a:r>
            <a:r>
              <a:rPr lang="en-US" sz="1000" dirty="0">
                <a:solidFill>
                  <a:srgbClr val="002060"/>
                </a:solidFill>
              </a:rPr>
              <a:t> </a:t>
            </a:r>
          </a:p>
        </p:txBody>
      </p:sp>
    </p:spTree>
    <p:extLst>
      <p:ext uri="{BB962C8B-B14F-4D97-AF65-F5344CB8AC3E}">
        <p14:creationId xmlns:p14="http://schemas.microsoft.com/office/powerpoint/2010/main" xmlns="" val="3960913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9"/>
          <p:cNvSpPr>
            <a:spLocks noGrp="1"/>
          </p:cNvSpPr>
          <p:nvPr>
            <p:ph type="title"/>
          </p:nvPr>
        </p:nvSpPr>
        <p:spPr/>
        <p:txBody>
          <a:bodyPr lIns="45720" rIns="45720">
            <a:noAutofit/>
          </a:bodyPr>
          <a:lstStyle/>
          <a:p>
            <a:r>
              <a:rPr lang="es-MX" sz="3600" b="1" i="1" noProof="0" dirty="0" smtClean="0"/>
              <a:t>Listen</a:t>
            </a:r>
            <a:r>
              <a:rPr lang="es-MX" sz="3600" noProof="0" dirty="0" smtClean="0"/>
              <a:t> </a:t>
            </a:r>
            <a:r>
              <a:rPr lang="es-MX" sz="3600" dirty="0" smtClean="0"/>
              <a:t>(escuchar) la Descripción </a:t>
            </a:r>
            <a:r>
              <a:rPr lang="es-MX" sz="3600" dirty="0" smtClean="0"/>
              <a:t>del Paciente </a:t>
            </a:r>
            <a:r>
              <a:rPr lang="es-MX" sz="3600" dirty="0" smtClean="0"/>
              <a:t>del Dolor</a:t>
            </a:r>
            <a:endParaRPr lang="es-MX" sz="3600" noProof="0" dirty="0" smtClean="0"/>
          </a:p>
        </p:txBody>
      </p:sp>
      <p:sp>
        <p:nvSpPr>
          <p:cNvPr id="34819" name="Rectangle 1030"/>
          <p:cNvSpPr>
            <a:spLocks noGrp="1"/>
          </p:cNvSpPr>
          <p:nvPr>
            <p:ph type="body" idx="4294967295"/>
          </p:nvPr>
        </p:nvSpPr>
        <p:spPr>
          <a:xfrm>
            <a:off x="3238500" y="1860550"/>
            <a:ext cx="5905500" cy="3384550"/>
          </a:xfrm>
        </p:spPr>
        <p:txBody>
          <a:bodyPr>
            <a:normAutofit fontScale="92500"/>
          </a:bodyPr>
          <a:lstStyle/>
          <a:p>
            <a:pPr eaLnBrk="1" hangingPunct="1"/>
            <a:r>
              <a:rPr lang="es-MX" sz="2400" b="1" noProof="0" dirty="0" smtClean="0"/>
              <a:t>Preguntar </a:t>
            </a:r>
            <a:r>
              <a:rPr lang="es-MX" sz="2400" dirty="0" smtClean="0"/>
              <a:t>a los p</a:t>
            </a:r>
            <a:r>
              <a:rPr lang="es-MX" sz="2400" noProof="0" dirty="0" smtClean="0"/>
              <a:t>acientes</a:t>
            </a:r>
            <a:r>
              <a:rPr lang="es-MX" sz="2400" noProof="0" dirty="0" smtClean="0"/>
              <a:t> acerca de su dolor</a:t>
            </a:r>
            <a:r>
              <a:rPr lang="es-MX" sz="2400" baseline="30000" noProof="0" dirty="0" smtClean="0"/>
              <a:t>1</a:t>
            </a:r>
            <a:r>
              <a:rPr lang="es-MX" sz="2400" noProof="0" dirty="0" smtClean="0"/>
              <a:t> </a:t>
            </a:r>
            <a:endParaRPr lang="es-MX" sz="2400" baseline="30000" noProof="0" dirty="0" smtClean="0"/>
          </a:p>
          <a:p>
            <a:pPr>
              <a:spcAft>
                <a:spcPct val="20000"/>
              </a:spcAft>
            </a:pPr>
            <a:r>
              <a:rPr lang="es-MX" sz="2400" b="1" i="1" noProof="0" dirty="0" smtClean="0"/>
              <a:t>Estar alerta </a:t>
            </a:r>
            <a:r>
              <a:rPr lang="es-MX" sz="2400" noProof="0" dirty="0" smtClean="0"/>
              <a:t>y pedir </a:t>
            </a:r>
            <a:r>
              <a:rPr lang="es-MX" sz="2400" b="1" i="1" dirty="0" smtClean="0"/>
              <a:t>descriptores verbales comunes </a:t>
            </a:r>
            <a:r>
              <a:rPr lang="es-MX" sz="2400" noProof="0" dirty="0" smtClean="0"/>
              <a:t>de Dolor Neuropático</a:t>
            </a:r>
            <a:r>
              <a:rPr lang="es-MX" sz="2400" baseline="30000" noProof="0" dirty="0" smtClean="0"/>
              <a:t>2</a:t>
            </a:r>
          </a:p>
          <a:p>
            <a:pPr>
              <a:spcAft>
                <a:spcPct val="20000"/>
              </a:spcAft>
            </a:pPr>
            <a:r>
              <a:rPr lang="es-MX" sz="2400" noProof="0" dirty="0" smtClean="0"/>
              <a:t>Usar escalas análogas o numéricas para cuantificar el dolor</a:t>
            </a:r>
            <a:r>
              <a:rPr lang="es-MX" sz="2400" baseline="30000" noProof="0" dirty="0" smtClean="0"/>
              <a:t>2</a:t>
            </a:r>
          </a:p>
          <a:p>
            <a:pPr eaLnBrk="1" hangingPunct="1">
              <a:spcAft>
                <a:spcPct val="20000"/>
              </a:spcAft>
            </a:pPr>
            <a:r>
              <a:rPr lang="es-MX" sz="2400" noProof="0" dirty="0" smtClean="0"/>
              <a:t>Usar herramientas de evaluación y detección </a:t>
            </a:r>
            <a:br>
              <a:rPr lang="es-MX" sz="2400" noProof="0" dirty="0" smtClean="0"/>
            </a:br>
            <a:r>
              <a:rPr lang="es-MX" sz="2400" noProof="0" dirty="0" smtClean="0"/>
              <a:t>para distinguir el Dolor Neuropático del dolor no-neuropático</a:t>
            </a:r>
            <a:r>
              <a:rPr lang="es-MX" sz="2400" baseline="30000" noProof="0" dirty="0" smtClean="0"/>
              <a:t>3</a:t>
            </a:r>
            <a:endParaRPr lang="es-MX" sz="2400" baseline="30000" noProof="0" dirty="0" smtClean="0"/>
          </a:p>
        </p:txBody>
      </p:sp>
      <p:sp>
        <p:nvSpPr>
          <p:cNvPr id="33796" name="Text Box 9"/>
          <p:cNvSpPr txBox="1">
            <a:spLocks noChangeArrowheads="1"/>
          </p:cNvSpPr>
          <p:nvPr/>
        </p:nvSpPr>
        <p:spPr bwMode="auto">
          <a:xfrm>
            <a:off x="208085" y="6357036"/>
            <a:ext cx="5205287" cy="461665"/>
          </a:xfrm>
          <a:prstGeom prst="rect">
            <a:avLst/>
          </a:prstGeom>
          <a:noFill/>
          <a:ln>
            <a:noFill/>
          </a:ln>
          <a:effectLst>
            <a:prstShdw prst="shdw17" dist="17961" dir="2700000">
              <a:srgbClr val="998300"/>
            </a:prstShdw>
          </a:effectLst>
          <a:extLst/>
        </p:spPr>
        <p:txBody>
          <a:bodyPr wrap="square" lIns="0" tIns="0" rIns="0" bIns="0" anchor="b">
            <a:spAutoFit/>
          </a:bodyPr>
          <a:lstStyle>
            <a:lvl1pPr marL="177800" indent="-177800"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marL="0" indent="0" eaLnBrk="1" hangingPunct="1">
              <a:defRPr/>
            </a:pPr>
            <a:endParaRPr lang="en-US" sz="1000" dirty="0" smtClean="0">
              <a:solidFill>
                <a:srgbClr val="002060"/>
              </a:solidFill>
              <a:latin typeface="+mj-lt"/>
            </a:endParaRPr>
          </a:p>
          <a:p>
            <a:pPr marL="0" indent="0" eaLnBrk="1" hangingPunct="1">
              <a:defRPr/>
            </a:pPr>
            <a:r>
              <a:rPr lang="en-US" sz="1000" dirty="0" smtClean="0">
                <a:solidFill>
                  <a:srgbClr val="002060"/>
                </a:solidFill>
                <a:latin typeface="+mj-lt"/>
              </a:rPr>
              <a:t>1. Haanpää ML </a:t>
            </a:r>
            <a:r>
              <a:rPr lang="en-US" sz="1000" i="1" dirty="0" smtClean="0">
                <a:solidFill>
                  <a:srgbClr val="002060"/>
                </a:solidFill>
                <a:latin typeface="+mj-lt"/>
              </a:rPr>
              <a:t>et al. Am J Med </a:t>
            </a:r>
            <a:r>
              <a:rPr lang="en-US" sz="1000" dirty="0" smtClean="0">
                <a:solidFill>
                  <a:srgbClr val="002060"/>
                </a:solidFill>
                <a:latin typeface="+mj-lt"/>
              </a:rPr>
              <a:t>2009; 122(10 Suppl):S13-21; </a:t>
            </a:r>
            <a:br>
              <a:rPr lang="en-US" sz="1000" dirty="0" smtClean="0">
                <a:solidFill>
                  <a:srgbClr val="002060"/>
                </a:solidFill>
                <a:latin typeface="+mj-lt"/>
              </a:rPr>
            </a:br>
            <a:r>
              <a:rPr lang="en-US" sz="1000" dirty="0" smtClean="0">
                <a:solidFill>
                  <a:srgbClr val="002060"/>
                </a:solidFill>
                <a:latin typeface="+mj-lt"/>
              </a:rPr>
              <a:t>2. Gilron I </a:t>
            </a:r>
            <a:r>
              <a:rPr lang="en-US" sz="1000" i="1" dirty="0" smtClean="0">
                <a:solidFill>
                  <a:srgbClr val="002060"/>
                </a:solidFill>
                <a:latin typeface="+mj-lt"/>
              </a:rPr>
              <a:t>et al. CMAJ </a:t>
            </a:r>
            <a:r>
              <a:rPr lang="en-US" sz="1000" dirty="0" smtClean="0">
                <a:solidFill>
                  <a:srgbClr val="002060"/>
                </a:solidFill>
                <a:latin typeface="+mj-lt"/>
              </a:rPr>
              <a:t>2006; 175(3):265-75; 3</a:t>
            </a:r>
            <a:r>
              <a:rPr lang="en-US" sz="1000" dirty="0" smtClean="0">
                <a:solidFill>
                  <a:srgbClr val="002060"/>
                </a:solidFill>
              </a:rPr>
              <a:t>. </a:t>
            </a:r>
            <a:r>
              <a:rPr lang="en-US" sz="1000" dirty="0">
                <a:solidFill>
                  <a:srgbClr val="002060"/>
                </a:solidFill>
              </a:rPr>
              <a:t>Cruccu G </a:t>
            </a:r>
            <a:r>
              <a:rPr lang="en-US" sz="1000" i="1" dirty="0">
                <a:solidFill>
                  <a:srgbClr val="002060"/>
                </a:solidFill>
              </a:rPr>
              <a:t>et al. Eur J Neurol</a:t>
            </a:r>
            <a:r>
              <a:rPr lang="en-US" sz="1000" dirty="0">
                <a:solidFill>
                  <a:srgbClr val="002060"/>
                </a:solidFill>
              </a:rPr>
              <a:t> 2010; 17(8):</a:t>
            </a:r>
            <a:r>
              <a:rPr lang="en-US" sz="1000" dirty="0" smtClean="0">
                <a:solidFill>
                  <a:srgbClr val="002060"/>
                </a:solidFill>
              </a:rPr>
              <a:t>1010-8. </a:t>
            </a:r>
            <a:endParaRPr lang="en-US" sz="1000" dirty="0" smtClean="0">
              <a:solidFill>
                <a:srgbClr val="002060"/>
              </a:solidFill>
              <a:latin typeface="+mj-lt"/>
            </a:endParaRPr>
          </a:p>
        </p:txBody>
      </p:sp>
      <p:pic>
        <p:nvPicPr>
          <p:cNvPr id="1026" name="Picture 2" descr="C:\Users\RCowan\AppData\Local\Microsoft\Windows\Temporary Internet Files\Content.IE5\MY8ODV9I\MC900097935[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844824"/>
            <a:ext cx="2160240" cy="3663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47006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11560" y="477234"/>
            <a:ext cx="7920038" cy="838200"/>
          </a:xfrm>
        </p:spPr>
        <p:txBody>
          <a:bodyPr>
            <a:noAutofit/>
          </a:bodyPr>
          <a:lstStyle/>
          <a:p>
            <a:r>
              <a:rPr lang="es-MX" b="1" i="1" noProof="0" dirty="0" smtClean="0"/>
              <a:t>Listen (escuchar): </a:t>
            </a:r>
            <a:r>
              <a:rPr lang="es-MX" noProof="0" dirty="0" smtClean="0"/>
              <a:t>La Historia del Dolor en Dolor Neuropático</a:t>
            </a:r>
            <a:endParaRPr lang="es-MX" noProof="0" dirty="0" smtClean="0"/>
          </a:p>
        </p:txBody>
      </p:sp>
      <p:sp>
        <p:nvSpPr>
          <p:cNvPr id="83972" name="Text Box 4"/>
          <p:cNvSpPr txBox="1">
            <a:spLocks noChangeArrowheads="1"/>
          </p:cNvSpPr>
          <p:nvPr/>
        </p:nvSpPr>
        <p:spPr bwMode="auto">
          <a:xfrm>
            <a:off x="118043" y="6621984"/>
            <a:ext cx="295232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000" dirty="0" smtClean="0">
                <a:solidFill>
                  <a:srgbClr val="002060"/>
                </a:solidFill>
                <a:latin typeface="+mj-lt"/>
              </a:rPr>
              <a:t>Jensen TS, Baron R. </a:t>
            </a:r>
            <a:r>
              <a:rPr lang="es-MX" sz="1000" i="1" dirty="0" smtClean="0">
                <a:solidFill>
                  <a:srgbClr val="002060"/>
                </a:solidFill>
                <a:latin typeface="+mj-lt"/>
              </a:rPr>
              <a:t>Pain</a:t>
            </a:r>
            <a:r>
              <a:rPr lang="es-MX" sz="1000" dirty="0" smtClean="0">
                <a:solidFill>
                  <a:srgbClr val="002060"/>
                </a:solidFill>
                <a:latin typeface="+mj-lt"/>
              </a:rPr>
              <a:t> 2003; 102(1-2):1-8.</a:t>
            </a:r>
            <a:endParaRPr lang="es-MX" sz="1000" dirty="0">
              <a:solidFill>
                <a:srgbClr val="002060"/>
              </a:solidFill>
              <a:latin typeface="+mj-lt"/>
            </a:endParaRPr>
          </a:p>
        </p:txBody>
      </p:sp>
      <p:sp>
        <p:nvSpPr>
          <p:cNvPr id="9" name="Text Placeholder 3"/>
          <p:cNvSpPr txBox="1">
            <a:spLocks/>
          </p:cNvSpPr>
          <p:nvPr/>
        </p:nvSpPr>
        <p:spPr>
          <a:xfrm>
            <a:off x="384175" y="1710532"/>
            <a:ext cx="4040188" cy="639762"/>
          </a:xfrm>
          <a:prstGeom prst="rect">
            <a:avLst/>
          </a:prstGeom>
          <a:solidFill>
            <a:schemeClr val="accent2">
              <a:lumMod val="40000"/>
              <a:lumOff val="60000"/>
            </a:schemeClr>
          </a:solidFill>
          <a:ln>
            <a:solidFill>
              <a:schemeClr val="accent2">
                <a:lumMod val="60000"/>
                <a:lumOff val="40000"/>
              </a:schemeClr>
            </a:solidFill>
          </a:ln>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MX" sz="2400" b="1" dirty="0" smtClean="0">
                <a:solidFill>
                  <a:schemeClr val="accent2"/>
                </a:solidFill>
              </a:rPr>
              <a:t>Identificar lo Siguiente:</a:t>
            </a:r>
            <a:endParaRPr lang="es-MX" sz="2400" b="1" baseline="30000" dirty="0">
              <a:solidFill>
                <a:schemeClr val="accent2"/>
              </a:solidFill>
            </a:endParaRPr>
          </a:p>
        </p:txBody>
      </p:sp>
      <p:sp>
        <p:nvSpPr>
          <p:cNvPr id="10" name="Content Placeholder 2"/>
          <p:cNvSpPr>
            <a:spLocks noGrp="1"/>
          </p:cNvSpPr>
          <p:nvPr>
            <p:ph sz="half" idx="2"/>
          </p:nvPr>
        </p:nvSpPr>
        <p:spPr>
          <a:xfrm>
            <a:off x="384175" y="2350294"/>
            <a:ext cx="4040188" cy="3650456"/>
          </a:xfrm>
          <a:blipFill dpi="0" rotWithShape="1">
            <a:blip r:embed="rId3" cstate="print">
              <a:alphaModFix amt="26000"/>
            </a:blip>
            <a:srcRect/>
            <a:stretch>
              <a:fillRect/>
            </a:stretch>
          </a:blipFill>
          <a:ln>
            <a:solidFill>
              <a:schemeClr val="accent2">
                <a:lumMod val="60000"/>
                <a:lumOff val="40000"/>
              </a:schemeClr>
            </a:solidFill>
          </a:ln>
        </p:spPr>
        <p:txBody>
          <a:bodyPr>
            <a:normAutofit/>
          </a:bodyPr>
          <a:lstStyle/>
          <a:p>
            <a:pPr>
              <a:spcBef>
                <a:spcPts val="600"/>
              </a:spcBef>
            </a:pPr>
            <a:r>
              <a:rPr lang="es-MX" sz="2400" dirty="0" smtClean="0">
                <a:solidFill>
                  <a:schemeClr val="accent2"/>
                </a:solidFill>
              </a:rPr>
              <a:t>Duración</a:t>
            </a:r>
          </a:p>
          <a:p>
            <a:pPr>
              <a:spcBef>
                <a:spcPts val="600"/>
              </a:spcBef>
            </a:pPr>
            <a:r>
              <a:rPr lang="es-MX" sz="2400" dirty="0" smtClean="0">
                <a:solidFill>
                  <a:schemeClr val="accent2"/>
                </a:solidFill>
              </a:rPr>
              <a:t>Frecuencia</a:t>
            </a:r>
          </a:p>
          <a:p>
            <a:pPr>
              <a:spcBef>
                <a:spcPts val="600"/>
              </a:spcBef>
            </a:pPr>
            <a:r>
              <a:rPr lang="es-MX" sz="2400" dirty="0" smtClean="0">
                <a:solidFill>
                  <a:schemeClr val="accent2"/>
                </a:solidFill>
              </a:rPr>
              <a:t>Cualidad</a:t>
            </a:r>
          </a:p>
          <a:p>
            <a:pPr>
              <a:spcBef>
                <a:spcPts val="600"/>
              </a:spcBef>
            </a:pPr>
            <a:r>
              <a:rPr lang="es-MX" sz="2400" dirty="0" smtClean="0">
                <a:solidFill>
                  <a:schemeClr val="accent2"/>
                </a:solidFill>
              </a:rPr>
              <a:t>Intensidad</a:t>
            </a:r>
          </a:p>
          <a:p>
            <a:pPr>
              <a:spcBef>
                <a:spcPts val="600"/>
              </a:spcBef>
            </a:pPr>
            <a:r>
              <a:rPr lang="es-MX" sz="2400" dirty="0" smtClean="0">
                <a:solidFill>
                  <a:schemeClr val="accent2"/>
                </a:solidFill>
              </a:rPr>
              <a:t>Distribución y ubicación del dolor</a:t>
            </a:r>
          </a:p>
          <a:p>
            <a:pPr>
              <a:spcBef>
                <a:spcPts val="600"/>
              </a:spcBef>
            </a:pPr>
            <a:r>
              <a:rPr lang="es-MX" sz="2400" dirty="0" smtClean="0">
                <a:solidFill>
                  <a:schemeClr val="accent2"/>
                </a:solidFill>
              </a:rPr>
              <a:t>Magnitud de interferencia con la actividad cotidiana</a:t>
            </a:r>
          </a:p>
          <a:p>
            <a:endParaRPr lang="es-MX" dirty="0" smtClean="0"/>
          </a:p>
          <a:p>
            <a:endParaRPr lang="es-MX" dirty="0"/>
          </a:p>
        </p:txBody>
      </p:sp>
      <p:sp>
        <p:nvSpPr>
          <p:cNvPr id="11" name="Text Placeholder 5"/>
          <p:cNvSpPr txBox="1">
            <a:spLocks/>
          </p:cNvSpPr>
          <p:nvPr/>
        </p:nvSpPr>
        <p:spPr>
          <a:xfrm>
            <a:off x="4572000" y="1710532"/>
            <a:ext cx="4041775" cy="639762"/>
          </a:xfrm>
          <a:prstGeom prst="rect">
            <a:avLst/>
          </a:prstGeom>
          <a:solidFill>
            <a:schemeClr val="accent1">
              <a:lumMod val="40000"/>
              <a:lumOff val="60000"/>
            </a:schemeClr>
          </a:solidFill>
          <a:ln>
            <a:solidFill>
              <a:schemeClr val="accent1">
                <a:lumMod val="60000"/>
                <a:lumOff val="40000"/>
              </a:schemeClr>
            </a:solidFill>
          </a:ln>
        </p:spPr>
        <p:txBody>
          <a:bodyPr anchor="ctr" anchorCtr="0"/>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MX" sz="2400" b="1" dirty="0" smtClean="0"/>
              <a:t>Áreas de Mayor Exploración</a:t>
            </a:r>
            <a:endParaRPr lang="es-MX" sz="2400" b="1" baseline="30000" dirty="0"/>
          </a:p>
        </p:txBody>
      </p:sp>
      <p:sp>
        <p:nvSpPr>
          <p:cNvPr id="12" name="Content Placeholder 6"/>
          <p:cNvSpPr>
            <a:spLocks noGrp="1"/>
          </p:cNvSpPr>
          <p:nvPr>
            <p:ph sz="quarter" idx="4294967295"/>
          </p:nvPr>
        </p:nvSpPr>
        <p:spPr>
          <a:xfrm>
            <a:off x="4572000" y="2350294"/>
            <a:ext cx="4041775" cy="3650456"/>
          </a:xfrm>
          <a:prstGeom prst="rect">
            <a:avLst/>
          </a:prstGeom>
          <a:blipFill dpi="0" rotWithShape="1">
            <a:blip r:embed="rId4" cstate="print">
              <a:alphaModFix amt="32000"/>
            </a:blip>
            <a:srcRect/>
            <a:stretch>
              <a:fillRect/>
            </a:stretch>
          </a:blipFill>
          <a:ln>
            <a:solidFill>
              <a:schemeClr val="accent1">
                <a:lumMod val="60000"/>
                <a:lumOff val="40000"/>
              </a:schemeClr>
            </a:solidFill>
          </a:ln>
        </p:spPr>
        <p:txBody>
          <a:bodyPr>
            <a:noAutofit/>
          </a:bodyPr>
          <a:lstStyle/>
          <a:p>
            <a:pPr marL="342900" lvl="2" indent="-342900">
              <a:spcBef>
                <a:spcPts val="600"/>
              </a:spcBef>
            </a:pPr>
            <a:r>
              <a:rPr lang="es-MX" dirty="0" smtClean="0"/>
              <a:t>Historia médica previa</a:t>
            </a:r>
          </a:p>
          <a:p>
            <a:pPr marL="342900" lvl="2" indent="-342900">
              <a:spcBef>
                <a:spcPts val="600"/>
              </a:spcBef>
            </a:pPr>
            <a:r>
              <a:rPr lang="es-MX" dirty="0" smtClean="0"/>
              <a:t>Exposición a toxinas u otros tratamientos farmacológicos</a:t>
            </a:r>
            <a:r>
              <a:rPr lang="es-MX" dirty="0" smtClean="0"/>
              <a:t> </a:t>
            </a:r>
            <a:r>
              <a:rPr lang="es-MX" dirty="0" smtClean="0"/>
              <a:t>(ej:  cáncer, quimioterapia, radiación)</a:t>
            </a:r>
          </a:p>
          <a:p>
            <a:pPr marL="342900" lvl="2" indent="-342900">
              <a:spcBef>
                <a:spcPts val="600"/>
              </a:spcBef>
            </a:pPr>
            <a:r>
              <a:rPr lang="es-MX" dirty="0" smtClean="0"/>
              <a:t>Uso de analgésicos</a:t>
            </a:r>
          </a:p>
          <a:p>
            <a:pPr marL="342900" lvl="2" indent="-342900">
              <a:spcBef>
                <a:spcPts val="600"/>
              </a:spcBef>
            </a:pPr>
            <a:r>
              <a:rPr lang="es-MX" dirty="0" smtClean="0"/>
              <a:t>Trastornos psicológicos y del estado de ánimo asociados</a:t>
            </a:r>
          </a:p>
          <a:p>
            <a:pPr>
              <a:spcBef>
                <a:spcPts val="600"/>
              </a:spcBef>
            </a:pPr>
            <a:endParaRPr lang="es-MX" sz="2000" dirty="0">
              <a:solidFill>
                <a:schemeClr val="tx1"/>
              </a:solidFill>
            </a:endParaRPr>
          </a:p>
        </p:txBody>
      </p:sp>
    </p:spTree>
    <p:extLst>
      <p:ext uri="{BB962C8B-B14F-4D97-AF65-F5344CB8AC3E}">
        <p14:creationId xmlns:p14="http://schemas.microsoft.com/office/powerpoint/2010/main" xmlns="" val="13750662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Autofit/>
          </a:bodyPr>
          <a:lstStyle/>
          <a:p>
            <a:pPr eaLnBrk="1" hangingPunct="1"/>
            <a:r>
              <a:rPr lang="es-MX" sz="4000" b="1" i="1" noProof="0" dirty="0" smtClean="0"/>
              <a:t>Listen (escuchar):</a:t>
            </a:r>
            <a:r>
              <a:rPr lang="es-MX" sz="4000" noProof="0" dirty="0" smtClean="0"/>
              <a:t> </a:t>
            </a:r>
            <a:r>
              <a:rPr lang="es-MX" dirty="0" smtClean="0"/>
              <a:t>Los Signos y Síntomas Ne</a:t>
            </a:r>
            <a:r>
              <a:rPr lang="es-MX" sz="4000" noProof="0" dirty="0" smtClean="0"/>
              <a:t>uropáticos</a:t>
            </a:r>
            <a:r>
              <a:rPr lang="es-MX" sz="4000" noProof="0" dirty="0" smtClean="0"/>
              <a:t> Pueden Variar Considerablemente</a:t>
            </a:r>
            <a:endParaRPr lang="es-MX" sz="4000" noProof="0" dirty="0" smtClean="0"/>
          </a:p>
        </p:txBody>
      </p:sp>
      <p:sp>
        <p:nvSpPr>
          <p:cNvPr id="25" name="Text Placeholder 24"/>
          <p:cNvSpPr>
            <a:spLocks noGrp="1"/>
          </p:cNvSpPr>
          <p:nvPr>
            <p:ph type="body" idx="1"/>
          </p:nvPr>
        </p:nvSpPr>
        <p:spPr>
          <a:xfrm>
            <a:off x="107504" y="1535113"/>
            <a:ext cx="4040188" cy="639762"/>
          </a:xfrm>
        </p:spPr>
        <p:txBody>
          <a:bodyPr/>
          <a:lstStyle/>
          <a:p>
            <a:pPr algn="ctr"/>
            <a:r>
              <a:rPr lang="es-MX" noProof="0" dirty="0" smtClean="0"/>
              <a:t>En Una Persona</a:t>
            </a:r>
            <a:endParaRPr lang="es-MX" noProof="0" dirty="0"/>
          </a:p>
        </p:txBody>
      </p:sp>
      <p:sp>
        <p:nvSpPr>
          <p:cNvPr id="64515" name="Rectangle 3"/>
          <p:cNvSpPr>
            <a:spLocks noGrp="1" noChangeArrowheads="1"/>
          </p:cNvSpPr>
          <p:nvPr>
            <p:ph sz="half" idx="2"/>
          </p:nvPr>
        </p:nvSpPr>
        <p:spPr>
          <a:xfrm>
            <a:off x="107504" y="2318891"/>
            <a:ext cx="4040188" cy="3951288"/>
          </a:xfrm>
        </p:spPr>
        <p:txBody>
          <a:bodyPr>
            <a:normAutofit fontScale="62500" lnSpcReduction="20000"/>
          </a:bodyPr>
          <a:lstStyle/>
          <a:p>
            <a:endParaRPr lang="es-MX" noProof="0" dirty="0" smtClean="0"/>
          </a:p>
          <a:p>
            <a:endParaRPr lang="es-MX" noProof="0" dirty="0" smtClean="0"/>
          </a:p>
          <a:p>
            <a:endParaRPr lang="es-MX" noProof="0" dirty="0" smtClean="0"/>
          </a:p>
          <a:p>
            <a:endParaRPr lang="es-MX" noProof="0" dirty="0" smtClean="0"/>
          </a:p>
          <a:p>
            <a:endParaRPr lang="es-MX" noProof="0" dirty="0" smtClean="0"/>
          </a:p>
          <a:p>
            <a:endParaRPr lang="es-MX" noProof="0" dirty="0" smtClean="0"/>
          </a:p>
          <a:p>
            <a:endParaRPr lang="es-MX" noProof="0" dirty="0" smtClean="0"/>
          </a:p>
          <a:p>
            <a:endParaRPr lang="es-MX" noProof="0" dirty="0" smtClean="0"/>
          </a:p>
          <a:p>
            <a:endParaRPr lang="es-MX" noProof="0" dirty="0" smtClean="0"/>
          </a:p>
          <a:p>
            <a:endParaRPr lang="es-MX" noProof="0" dirty="0" smtClean="0"/>
          </a:p>
          <a:p>
            <a:pPr marL="254000" indent="-254000"/>
            <a:r>
              <a:rPr lang="es-MX" sz="2900" dirty="0" smtClean="0"/>
              <a:t>Un a</a:t>
            </a:r>
            <a:r>
              <a:rPr lang="es-MX" sz="2900" noProof="0" dirty="0" smtClean="0"/>
              <a:t>mplio</a:t>
            </a:r>
            <a:r>
              <a:rPr lang="es-MX" sz="2900" noProof="0" dirty="0" smtClean="0"/>
              <a:t> espectro de signos y síntomas generalmente </a:t>
            </a:r>
            <a:r>
              <a:rPr lang="es-MX" sz="2900" b="1" noProof="0" dirty="0" smtClean="0"/>
              <a:t>co-existe</a:t>
            </a:r>
            <a:r>
              <a:rPr lang="es-MX" sz="2900" noProof="0" dirty="0" smtClean="0"/>
              <a:t> </a:t>
            </a:r>
            <a:r>
              <a:rPr lang="es-MX" sz="2900" dirty="0" smtClean="0"/>
              <a:t>al mismo tiempo</a:t>
            </a:r>
          </a:p>
          <a:p>
            <a:pPr marL="254000" indent="-254000"/>
            <a:r>
              <a:rPr lang="es-MX" sz="2900" noProof="0" dirty="0" smtClean="0"/>
              <a:t>Los signos y síntomas </a:t>
            </a:r>
            <a:r>
              <a:rPr lang="es-MX" sz="2900" b="1" noProof="0" dirty="0" smtClean="0"/>
              <a:t>pueden variar en una persona al paso del tiempo</a:t>
            </a:r>
          </a:p>
        </p:txBody>
      </p:sp>
      <p:sp>
        <p:nvSpPr>
          <p:cNvPr id="26" name="Text Placeholder 25"/>
          <p:cNvSpPr>
            <a:spLocks noGrp="1"/>
          </p:cNvSpPr>
          <p:nvPr>
            <p:ph type="body" sz="quarter" idx="3"/>
          </p:nvPr>
        </p:nvSpPr>
        <p:spPr/>
        <p:txBody>
          <a:bodyPr/>
          <a:lstStyle/>
          <a:p>
            <a:pPr algn="ctr"/>
            <a:r>
              <a:rPr lang="es-MX" noProof="0" dirty="0" smtClean="0"/>
              <a:t>Entre Personas</a:t>
            </a:r>
            <a:endParaRPr lang="es-MX" noProof="0" dirty="0"/>
          </a:p>
        </p:txBody>
      </p:sp>
      <p:sp>
        <p:nvSpPr>
          <p:cNvPr id="27" name="Content Placeholder 26"/>
          <p:cNvSpPr>
            <a:spLocks noGrp="1"/>
          </p:cNvSpPr>
          <p:nvPr>
            <p:ph sz="quarter" idx="4"/>
          </p:nvPr>
        </p:nvSpPr>
        <p:spPr>
          <a:xfrm>
            <a:off x="4397682" y="2430040"/>
            <a:ext cx="4571713" cy="3951288"/>
          </a:xfrm>
        </p:spPr>
        <p:txBody>
          <a:bodyPr>
            <a:normAutofit/>
          </a:bodyPr>
          <a:lstStyle/>
          <a:p>
            <a:endParaRPr lang="es-MX" sz="2000" noProof="0" dirty="0" smtClean="0"/>
          </a:p>
          <a:p>
            <a:endParaRPr lang="es-MX" sz="2000" noProof="0" dirty="0" smtClean="0"/>
          </a:p>
          <a:p>
            <a:endParaRPr lang="es-MX" sz="2000" noProof="0" dirty="0" smtClean="0"/>
          </a:p>
          <a:p>
            <a:endParaRPr lang="es-MX" sz="2000" noProof="0" dirty="0" smtClean="0"/>
          </a:p>
          <a:p>
            <a:endParaRPr lang="es-MX" sz="2000" noProof="0" dirty="0" smtClean="0"/>
          </a:p>
          <a:p>
            <a:endParaRPr lang="es-MX" sz="2000" noProof="0" dirty="0" smtClean="0"/>
          </a:p>
          <a:p>
            <a:pPr marL="254000" indent="-254000">
              <a:lnSpc>
                <a:spcPct val="80000"/>
              </a:lnSpc>
            </a:pPr>
            <a:r>
              <a:rPr lang="es-MX" sz="1800" noProof="0" dirty="0" smtClean="0"/>
              <a:t>Los signos y síntomas </a:t>
            </a:r>
            <a:r>
              <a:rPr lang="es-MX" sz="1800" b="1" noProof="0" dirty="0" smtClean="0"/>
              <a:t>varían entre personas  </a:t>
            </a:r>
            <a:r>
              <a:rPr lang="es-MX" sz="1800" noProof="0" dirty="0" smtClean="0"/>
              <a:t>con la misma etiología subyacente</a:t>
            </a:r>
          </a:p>
          <a:p>
            <a:pPr marL="254000" indent="-254000">
              <a:lnSpc>
                <a:spcPct val="80000"/>
              </a:lnSpc>
            </a:pPr>
            <a:r>
              <a:rPr lang="es-MX" sz="1800" noProof="0" dirty="0" smtClean="0"/>
              <a:t>Los signos y síntomas son compartidos en los estados de Dolor Neuropático</a:t>
            </a:r>
            <a:endParaRPr lang="es-MX" sz="1800" noProof="0" dirty="0"/>
          </a:p>
        </p:txBody>
      </p:sp>
      <p:grpSp>
        <p:nvGrpSpPr>
          <p:cNvPr id="10" name="Group 5"/>
          <p:cNvGrpSpPr>
            <a:grpSpLocks noChangeAspect="1"/>
          </p:cNvGrpSpPr>
          <p:nvPr/>
        </p:nvGrpSpPr>
        <p:grpSpPr bwMode="auto">
          <a:xfrm>
            <a:off x="739146" y="2148371"/>
            <a:ext cx="2504765" cy="2504765"/>
            <a:chOff x="385" y="1752"/>
            <a:chExt cx="736" cy="736"/>
          </a:xfrm>
        </p:grpSpPr>
        <p:sp>
          <p:nvSpPr>
            <p:cNvPr id="12" name="AutoShape 4"/>
            <p:cNvSpPr>
              <a:spLocks noChangeAspect="1" noChangeArrowheads="1" noTextEdit="1"/>
            </p:cNvSpPr>
            <p:nvPr/>
          </p:nvSpPr>
          <p:spPr bwMode="auto">
            <a:xfrm>
              <a:off x="385" y="1752"/>
              <a:ext cx="736" cy="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 name="Freeform 7"/>
            <p:cNvSpPr>
              <a:spLocks/>
            </p:cNvSpPr>
            <p:nvPr/>
          </p:nvSpPr>
          <p:spPr bwMode="auto">
            <a:xfrm>
              <a:off x="680" y="1844"/>
              <a:ext cx="127" cy="126"/>
            </a:xfrm>
            <a:custGeom>
              <a:avLst/>
              <a:gdLst>
                <a:gd name="T0" fmla="*/ 127 w 255"/>
                <a:gd name="T1" fmla="*/ 0 h 254"/>
                <a:gd name="T2" fmla="*/ 152 w 255"/>
                <a:gd name="T3" fmla="*/ 3 h 254"/>
                <a:gd name="T4" fmla="*/ 176 w 255"/>
                <a:gd name="T5" fmla="*/ 11 h 254"/>
                <a:gd name="T6" fmla="*/ 198 w 255"/>
                <a:gd name="T7" fmla="*/ 22 h 254"/>
                <a:gd name="T8" fmla="*/ 217 w 255"/>
                <a:gd name="T9" fmla="*/ 37 h 254"/>
                <a:gd name="T10" fmla="*/ 233 w 255"/>
                <a:gd name="T11" fmla="*/ 56 h 254"/>
                <a:gd name="T12" fmla="*/ 244 w 255"/>
                <a:gd name="T13" fmla="*/ 78 h 254"/>
                <a:gd name="T14" fmla="*/ 252 w 255"/>
                <a:gd name="T15" fmla="*/ 102 h 254"/>
                <a:gd name="T16" fmla="*/ 255 w 255"/>
                <a:gd name="T17" fmla="*/ 127 h 254"/>
                <a:gd name="T18" fmla="*/ 252 w 255"/>
                <a:gd name="T19" fmla="*/ 152 h 254"/>
                <a:gd name="T20" fmla="*/ 244 w 255"/>
                <a:gd name="T21" fmla="*/ 177 h 254"/>
                <a:gd name="T22" fmla="*/ 233 w 255"/>
                <a:gd name="T23" fmla="*/ 199 h 254"/>
                <a:gd name="T24" fmla="*/ 217 w 255"/>
                <a:gd name="T25" fmla="*/ 217 h 254"/>
                <a:gd name="T26" fmla="*/ 198 w 255"/>
                <a:gd name="T27" fmla="*/ 232 h 254"/>
                <a:gd name="T28" fmla="*/ 176 w 255"/>
                <a:gd name="T29" fmla="*/ 243 h 254"/>
                <a:gd name="T30" fmla="*/ 152 w 255"/>
                <a:gd name="T31" fmla="*/ 252 h 254"/>
                <a:gd name="T32" fmla="*/ 127 w 255"/>
                <a:gd name="T33" fmla="*/ 254 h 254"/>
                <a:gd name="T34" fmla="*/ 101 w 255"/>
                <a:gd name="T35" fmla="*/ 252 h 254"/>
                <a:gd name="T36" fmla="*/ 77 w 255"/>
                <a:gd name="T37" fmla="*/ 243 h 254"/>
                <a:gd name="T38" fmla="*/ 55 w 255"/>
                <a:gd name="T39" fmla="*/ 232 h 254"/>
                <a:gd name="T40" fmla="*/ 37 w 255"/>
                <a:gd name="T41" fmla="*/ 217 h 254"/>
                <a:gd name="T42" fmla="*/ 22 w 255"/>
                <a:gd name="T43" fmla="*/ 199 h 254"/>
                <a:gd name="T44" fmla="*/ 10 w 255"/>
                <a:gd name="T45" fmla="*/ 177 h 254"/>
                <a:gd name="T46" fmla="*/ 2 w 255"/>
                <a:gd name="T47" fmla="*/ 152 h 254"/>
                <a:gd name="T48" fmla="*/ 0 w 255"/>
                <a:gd name="T49" fmla="*/ 127 h 254"/>
                <a:gd name="T50" fmla="*/ 2 w 255"/>
                <a:gd name="T51" fmla="*/ 102 h 254"/>
                <a:gd name="T52" fmla="*/ 10 w 255"/>
                <a:gd name="T53" fmla="*/ 78 h 254"/>
                <a:gd name="T54" fmla="*/ 22 w 255"/>
                <a:gd name="T55" fmla="*/ 56 h 254"/>
                <a:gd name="T56" fmla="*/ 37 w 255"/>
                <a:gd name="T57" fmla="*/ 37 h 254"/>
                <a:gd name="T58" fmla="*/ 55 w 255"/>
                <a:gd name="T59" fmla="*/ 22 h 254"/>
                <a:gd name="T60" fmla="*/ 77 w 255"/>
                <a:gd name="T61" fmla="*/ 11 h 254"/>
                <a:gd name="T62" fmla="*/ 101 w 255"/>
                <a:gd name="T63" fmla="*/ 3 h 254"/>
                <a:gd name="T64" fmla="*/ 127 w 255"/>
                <a:gd name="T6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gradFill>
              <a:gsLst>
                <a:gs pos="0">
                  <a:schemeClr val="accent2"/>
                </a:gs>
                <a:gs pos="25000">
                  <a:schemeClr val="accent6"/>
                </a:gs>
                <a:gs pos="50000">
                  <a:schemeClr val="accent3"/>
                </a:gs>
                <a:gs pos="75000">
                  <a:schemeClr val="accent4"/>
                </a:gs>
                <a:gs pos="100000">
                  <a:schemeClr val="accent5"/>
                </a:gs>
              </a:gsLst>
              <a:lin ang="54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 name="Freeform 8"/>
            <p:cNvSpPr>
              <a:spLocks/>
            </p:cNvSpPr>
            <p:nvPr/>
          </p:nvSpPr>
          <p:spPr bwMode="auto">
            <a:xfrm>
              <a:off x="585" y="1992"/>
              <a:ext cx="318" cy="426"/>
            </a:xfrm>
            <a:custGeom>
              <a:avLst/>
              <a:gdLst>
                <a:gd name="T0" fmla="*/ 636 w 636"/>
                <a:gd name="T1" fmla="*/ 451 h 853"/>
                <a:gd name="T2" fmla="*/ 503 w 636"/>
                <a:gd name="T3" fmla="*/ 0 h 853"/>
                <a:gd name="T4" fmla="*/ 460 w 636"/>
                <a:gd name="T5" fmla="*/ 0 h 853"/>
                <a:gd name="T6" fmla="*/ 397 w 636"/>
                <a:gd name="T7" fmla="*/ 0 h 853"/>
                <a:gd name="T8" fmla="*/ 240 w 636"/>
                <a:gd name="T9" fmla="*/ 0 h 853"/>
                <a:gd name="T10" fmla="*/ 175 w 636"/>
                <a:gd name="T11" fmla="*/ 0 h 853"/>
                <a:gd name="T12" fmla="*/ 134 w 636"/>
                <a:gd name="T13" fmla="*/ 0 h 853"/>
                <a:gd name="T14" fmla="*/ 0 w 636"/>
                <a:gd name="T15" fmla="*/ 451 h 853"/>
                <a:gd name="T16" fmla="*/ 101 w 636"/>
                <a:gd name="T17" fmla="*/ 451 h 853"/>
                <a:gd name="T18" fmla="*/ 175 w 636"/>
                <a:gd name="T19" fmla="*/ 209 h 853"/>
                <a:gd name="T20" fmla="*/ 175 w 636"/>
                <a:gd name="T21" fmla="*/ 538 h 853"/>
                <a:gd name="T22" fmla="*/ 214 w 636"/>
                <a:gd name="T23" fmla="*/ 538 h 853"/>
                <a:gd name="T24" fmla="*/ 214 w 636"/>
                <a:gd name="T25" fmla="*/ 853 h 853"/>
                <a:gd name="T26" fmla="*/ 296 w 636"/>
                <a:gd name="T27" fmla="*/ 853 h 853"/>
                <a:gd name="T28" fmla="*/ 296 w 636"/>
                <a:gd name="T29" fmla="*/ 538 h 853"/>
                <a:gd name="T30" fmla="*/ 341 w 636"/>
                <a:gd name="T31" fmla="*/ 538 h 853"/>
                <a:gd name="T32" fmla="*/ 341 w 636"/>
                <a:gd name="T33" fmla="*/ 853 h 853"/>
                <a:gd name="T34" fmla="*/ 422 w 636"/>
                <a:gd name="T35" fmla="*/ 853 h 853"/>
                <a:gd name="T36" fmla="*/ 422 w 636"/>
                <a:gd name="T37" fmla="*/ 538 h 853"/>
                <a:gd name="T38" fmla="*/ 460 w 636"/>
                <a:gd name="T39" fmla="*/ 538 h 853"/>
                <a:gd name="T40" fmla="*/ 460 w 636"/>
                <a:gd name="T41" fmla="*/ 207 h 853"/>
                <a:gd name="T42" fmla="*/ 535 w 636"/>
                <a:gd name="T43" fmla="*/ 451 h 853"/>
                <a:gd name="T44" fmla="*/ 636 w 636"/>
                <a:gd name="T45" fmla="*/ 45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gradFill>
              <a:gsLst>
                <a:gs pos="0">
                  <a:schemeClr val="accent2"/>
                </a:gs>
                <a:gs pos="25000">
                  <a:schemeClr val="accent6"/>
                </a:gs>
                <a:gs pos="50000">
                  <a:schemeClr val="accent3"/>
                </a:gs>
                <a:gs pos="75000">
                  <a:schemeClr val="accent4"/>
                </a:gs>
                <a:gs pos="100000">
                  <a:schemeClr val="accent5"/>
                </a:gs>
              </a:gsLst>
              <a:lin ang="540000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4" name="Group 3"/>
          <p:cNvGrpSpPr/>
          <p:nvPr/>
        </p:nvGrpSpPr>
        <p:grpSpPr>
          <a:xfrm>
            <a:off x="4124870" y="2227067"/>
            <a:ext cx="4981581" cy="2113439"/>
            <a:chOff x="4124870" y="2132856"/>
            <a:chExt cx="4981581" cy="2113439"/>
          </a:xfrm>
        </p:grpSpPr>
        <p:grpSp>
          <p:nvGrpSpPr>
            <p:cNvPr id="32" name="Group 5"/>
            <p:cNvGrpSpPr>
              <a:grpSpLocks noChangeAspect="1"/>
            </p:cNvGrpSpPr>
            <p:nvPr/>
          </p:nvGrpSpPr>
          <p:grpSpPr bwMode="auto">
            <a:xfrm>
              <a:off x="4563968" y="2153677"/>
              <a:ext cx="1003948" cy="1003948"/>
              <a:chOff x="385" y="1752"/>
              <a:chExt cx="736" cy="736"/>
            </a:xfrm>
          </p:grpSpPr>
          <p:sp>
            <p:nvSpPr>
              <p:cNvPr id="33" name="AutoShape 4"/>
              <p:cNvSpPr>
                <a:spLocks noChangeAspect="1" noChangeArrowheads="1" noTextEdit="1"/>
              </p:cNvSpPr>
              <p:nvPr/>
            </p:nvSpPr>
            <p:spPr bwMode="auto">
              <a:xfrm>
                <a:off x="385" y="1752"/>
                <a:ext cx="736" cy="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4" name="Freeform 7"/>
              <p:cNvSpPr>
                <a:spLocks/>
              </p:cNvSpPr>
              <p:nvPr/>
            </p:nvSpPr>
            <p:spPr bwMode="auto">
              <a:xfrm>
                <a:off x="680" y="1844"/>
                <a:ext cx="127" cy="126"/>
              </a:xfrm>
              <a:custGeom>
                <a:avLst/>
                <a:gdLst>
                  <a:gd name="T0" fmla="*/ 127 w 255"/>
                  <a:gd name="T1" fmla="*/ 0 h 254"/>
                  <a:gd name="T2" fmla="*/ 152 w 255"/>
                  <a:gd name="T3" fmla="*/ 3 h 254"/>
                  <a:gd name="T4" fmla="*/ 176 w 255"/>
                  <a:gd name="T5" fmla="*/ 11 h 254"/>
                  <a:gd name="T6" fmla="*/ 198 w 255"/>
                  <a:gd name="T7" fmla="*/ 22 h 254"/>
                  <a:gd name="T8" fmla="*/ 217 w 255"/>
                  <a:gd name="T9" fmla="*/ 37 h 254"/>
                  <a:gd name="T10" fmla="*/ 233 w 255"/>
                  <a:gd name="T11" fmla="*/ 56 h 254"/>
                  <a:gd name="T12" fmla="*/ 244 w 255"/>
                  <a:gd name="T13" fmla="*/ 78 h 254"/>
                  <a:gd name="T14" fmla="*/ 252 w 255"/>
                  <a:gd name="T15" fmla="*/ 102 h 254"/>
                  <a:gd name="T16" fmla="*/ 255 w 255"/>
                  <a:gd name="T17" fmla="*/ 127 h 254"/>
                  <a:gd name="T18" fmla="*/ 252 w 255"/>
                  <a:gd name="T19" fmla="*/ 152 h 254"/>
                  <a:gd name="T20" fmla="*/ 244 w 255"/>
                  <a:gd name="T21" fmla="*/ 177 h 254"/>
                  <a:gd name="T22" fmla="*/ 233 w 255"/>
                  <a:gd name="T23" fmla="*/ 199 h 254"/>
                  <a:gd name="T24" fmla="*/ 217 w 255"/>
                  <a:gd name="T25" fmla="*/ 217 h 254"/>
                  <a:gd name="T26" fmla="*/ 198 w 255"/>
                  <a:gd name="T27" fmla="*/ 232 h 254"/>
                  <a:gd name="T28" fmla="*/ 176 w 255"/>
                  <a:gd name="T29" fmla="*/ 243 h 254"/>
                  <a:gd name="T30" fmla="*/ 152 w 255"/>
                  <a:gd name="T31" fmla="*/ 252 h 254"/>
                  <a:gd name="T32" fmla="*/ 127 w 255"/>
                  <a:gd name="T33" fmla="*/ 254 h 254"/>
                  <a:gd name="T34" fmla="*/ 101 w 255"/>
                  <a:gd name="T35" fmla="*/ 252 h 254"/>
                  <a:gd name="T36" fmla="*/ 77 w 255"/>
                  <a:gd name="T37" fmla="*/ 243 h 254"/>
                  <a:gd name="T38" fmla="*/ 55 w 255"/>
                  <a:gd name="T39" fmla="*/ 232 h 254"/>
                  <a:gd name="T40" fmla="*/ 37 w 255"/>
                  <a:gd name="T41" fmla="*/ 217 h 254"/>
                  <a:gd name="T42" fmla="*/ 22 w 255"/>
                  <a:gd name="T43" fmla="*/ 199 h 254"/>
                  <a:gd name="T44" fmla="*/ 10 w 255"/>
                  <a:gd name="T45" fmla="*/ 177 h 254"/>
                  <a:gd name="T46" fmla="*/ 2 w 255"/>
                  <a:gd name="T47" fmla="*/ 152 h 254"/>
                  <a:gd name="T48" fmla="*/ 0 w 255"/>
                  <a:gd name="T49" fmla="*/ 127 h 254"/>
                  <a:gd name="T50" fmla="*/ 2 w 255"/>
                  <a:gd name="T51" fmla="*/ 102 h 254"/>
                  <a:gd name="T52" fmla="*/ 10 w 255"/>
                  <a:gd name="T53" fmla="*/ 78 h 254"/>
                  <a:gd name="T54" fmla="*/ 22 w 255"/>
                  <a:gd name="T55" fmla="*/ 56 h 254"/>
                  <a:gd name="T56" fmla="*/ 37 w 255"/>
                  <a:gd name="T57" fmla="*/ 37 h 254"/>
                  <a:gd name="T58" fmla="*/ 55 w 255"/>
                  <a:gd name="T59" fmla="*/ 22 h 254"/>
                  <a:gd name="T60" fmla="*/ 77 w 255"/>
                  <a:gd name="T61" fmla="*/ 11 h 254"/>
                  <a:gd name="T62" fmla="*/ 101 w 255"/>
                  <a:gd name="T63" fmla="*/ 3 h 254"/>
                  <a:gd name="T64" fmla="*/ 127 w 255"/>
                  <a:gd name="T6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5" name="Freeform 8"/>
              <p:cNvSpPr>
                <a:spLocks/>
              </p:cNvSpPr>
              <p:nvPr/>
            </p:nvSpPr>
            <p:spPr bwMode="auto">
              <a:xfrm>
                <a:off x="585" y="1992"/>
                <a:ext cx="318" cy="426"/>
              </a:xfrm>
              <a:custGeom>
                <a:avLst/>
                <a:gdLst>
                  <a:gd name="T0" fmla="*/ 636 w 636"/>
                  <a:gd name="T1" fmla="*/ 451 h 853"/>
                  <a:gd name="T2" fmla="*/ 503 w 636"/>
                  <a:gd name="T3" fmla="*/ 0 h 853"/>
                  <a:gd name="T4" fmla="*/ 460 w 636"/>
                  <a:gd name="T5" fmla="*/ 0 h 853"/>
                  <a:gd name="T6" fmla="*/ 397 w 636"/>
                  <a:gd name="T7" fmla="*/ 0 h 853"/>
                  <a:gd name="T8" fmla="*/ 240 w 636"/>
                  <a:gd name="T9" fmla="*/ 0 h 853"/>
                  <a:gd name="T10" fmla="*/ 175 w 636"/>
                  <a:gd name="T11" fmla="*/ 0 h 853"/>
                  <a:gd name="T12" fmla="*/ 134 w 636"/>
                  <a:gd name="T13" fmla="*/ 0 h 853"/>
                  <a:gd name="T14" fmla="*/ 0 w 636"/>
                  <a:gd name="T15" fmla="*/ 451 h 853"/>
                  <a:gd name="T16" fmla="*/ 101 w 636"/>
                  <a:gd name="T17" fmla="*/ 451 h 853"/>
                  <a:gd name="T18" fmla="*/ 175 w 636"/>
                  <a:gd name="T19" fmla="*/ 209 h 853"/>
                  <a:gd name="T20" fmla="*/ 175 w 636"/>
                  <a:gd name="T21" fmla="*/ 538 h 853"/>
                  <a:gd name="T22" fmla="*/ 214 w 636"/>
                  <a:gd name="T23" fmla="*/ 538 h 853"/>
                  <a:gd name="T24" fmla="*/ 214 w 636"/>
                  <a:gd name="T25" fmla="*/ 853 h 853"/>
                  <a:gd name="T26" fmla="*/ 296 w 636"/>
                  <a:gd name="T27" fmla="*/ 853 h 853"/>
                  <a:gd name="T28" fmla="*/ 296 w 636"/>
                  <a:gd name="T29" fmla="*/ 538 h 853"/>
                  <a:gd name="T30" fmla="*/ 341 w 636"/>
                  <a:gd name="T31" fmla="*/ 538 h 853"/>
                  <a:gd name="T32" fmla="*/ 341 w 636"/>
                  <a:gd name="T33" fmla="*/ 853 h 853"/>
                  <a:gd name="T34" fmla="*/ 422 w 636"/>
                  <a:gd name="T35" fmla="*/ 853 h 853"/>
                  <a:gd name="T36" fmla="*/ 422 w 636"/>
                  <a:gd name="T37" fmla="*/ 538 h 853"/>
                  <a:gd name="T38" fmla="*/ 460 w 636"/>
                  <a:gd name="T39" fmla="*/ 538 h 853"/>
                  <a:gd name="T40" fmla="*/ 460 w 636"/>
                  <a:gd name="T41" fmla="*/ 207 h 853"/>
                  <a:gd name="T42" fmla="*/ 535 w 636"/>
                  <a:gd name="T43" fmla="*/ 451 h 853"/>
                  <a:gd name="T44" fmla="*/ 636 w 636"/>
                  <a:gd name="T45" fmla="*/ 45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36" name="Group 5"/>
            <p:cNvGrpSpPr>
              <a:grpSpLocks noChangeAspect="1"/>
            </p:cNvGrpSpPr>
            <p:nvPr/>
          </p:nvGrpSpPr>
          <p:grpSpPr bwMode="auto">
            <a:xfrm>
              <a:off x="5140782" y="2244330"/>
              <a:ext cx="1003948" cy="1003948"/>
              <a:chOff x="385" y="1752"/>
              <a:chExt cx="736" cy="736"/>
            </a:xfrm>
          </p:grpSpPr>
          <p:sp>
            <p:nvSpPr>
              <p:cNvPr id="37" name="AutoShape 4"/>
              <p:cNvSpPr>
                <a:spLocks noChangeAspect="1" noChangeArrowheads="1" noTextEdit="1"/>
              </p:cNvSpPr>
              <p:nvPr/>
            </p:nvSpPr>
            <p:spPr bwMode="auto">
              <a:xfrm>
                <a:off x="385" y="1752"/>
                <a:ext cx="736" cy="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8" name="Freeform 7"/>
              <p:cNvSpPr>
                <a:spLocks/>
              </p:cNvSpPr>
              <p:nvPr/>
            </p:nvSpPr>
            <p:spPr bwMode="auto">
              <a:xfrm>
                <a:off x="680" y="1844"/>
                <a:ext cx="127" cy="126"/>
              </a:xfrm>
              <a:custGeom>
                <a:avLst/>
                <a:gdLst>
                  <a:gd name="T0" fmla="*/ 127 w 255"/>
                  <a:gd name="T1" fmla="*/ 0 h 254"/>
                  <a:gd name="T2" fmla="*/ 152 w 255"/>
                  <a:gd name="T3" fmla="*/ 3 h 254"/>
                  <a:gd name="T4" fmla="*/ 176 w 255"/>
                  <a:gd name="T5" fmla="*/ 11 h 254"/>
                  <a:gd name="T6" fmla="*/ 198 w 255"/>
                  <a:gd name="T7" fmla="*/ 22 h 254"/>
                  <a:gd name="T8" fmla="*/ 217 w 255"/>
                  <a:gd name="T9" fmla="*/ 37 h 254"/>
                  <a:gd name="T10" fmla="*/ 233 w 255"/>
                  <a:gd name="T11" fmla="*/ 56 h 254"/>
                  <a:gd name="T12" fmla="*/ 244 w 255"/>
                  <a:gd name="T13" fmla="*/ 78 h 254"/>
                  <a:gd name="T14" fmla="*/ 252 w 255"/>
                  <a:gd name="T15" fmla="*/ 102 h 254"/>
                  <a:gd name="T16" fmla="*/ 255 w 255"/>
                  <a:gd name="T17" fmla="*/ 127 h 254"/>
                  <a:gd name="T18" fmla="*/ 252 w 255"/>
                  <a:gd name="T19" fmla="*/ 152 h 254"/>
                  <a:gd name="T20" fmla="*/ 244 w 255"/>
                  <a:gd name="T21" fmla="*/ 177 h 254"/>
                  <a:gd name="T22" fmla="*/ 233 w 255"/>
                  <a:gd name="T23" fmla="*/ 199 h 254"/>
                  <a:gd name="T24" fmla="*/ 217 w 255"/>
                  <a:gd name="T25" fmla="*/ 217 h 254"/>
                  <a:gd name="T26" fmla="*/ 198 w 255"/>
                  <a:gd name="T27" fmla="*/ 232 h 254"/>
                  <a:gd name="T28" fmla="*/ 176 w 255"/>
                  <a:gd name="T29" fmla="*/ 243 h 254"/>
                  <a:gd name="T30" fmla="*/ 152 w 255"/>
                  <a:gd name="T31" fmla="*/ 252 h 254"/>
                  <a:gd name="T32" fmla="*/ 127 w 255"/>
                  <a:gd name="T33" fmla="*/ 254 h 254"/>
                  <a:gd name="T34" fmla="*/ 101 w 255"/>
                  <a:gd name="T35" fmla="*/ 252 h 254"/>
                  <a:gd name="T36" fmla="*/ 77 w 255"/>
                  <a:gd name="T37" fmla="*/ 243 h 254"/>
                  <a:gd name="T38" fmla="*/ 55 w 255"/>
                  <a:gd name="T39" fmla="*/ 232 h 254"/>
                  <a:gd name="T40" fmla="*/ 37 w 255"/>
                  <a:gd name="T41" fmla="*/ 217 h 254"/>
                  <a:gd name="T42" fmla="*/ 22 w 255"/>
                  <a:gd name="T43" fmla="*/ 199 h 254"/>
                  <a:gd name="T44" fmla="*/ 10 w 255"/>
                  <a:gd name="T45" fmla="*/ 177 h 254"/>
                  <a:gd name="T46" fmla="*/ 2 w 255"/>
                  <a:gd name="T47" fmla="*/ 152 h 254"/>
                  <a:gd name="T48" fmla="*/ 0 w 255"/>
                  <a:gd name="T49" fmla="*/ 127 h 254"/>
                  <a:gd name="T50" fmla="*/ 2 w 255"/>
                  <a:gd name="T51" fmla="*/ 102 h 254"/>
                  <a:gd name="T52" fmla="*/ 10 w 255"/>
                  <a:gd name="T53" fmla="*/ 78 h 254"/>
                  <a:gd name="T54" fmla="*/ 22 w 255"/>
                  <a:gd name="T55" fmla="*/ 56 h 254"/>
                  <a:gd name="T56" fmla="*/ 37 w 255"/>
                  <a:gd name="T57" fmla="*/ 37 h 254"/>
                  <a:gd name="T58" fmla="*/ 55 w 255"/>
                  <a:gd name="T59" fmla="*/ 22 h 254"/>
                  <a:gd name="T60" fmla="*/ 77 w 255"/>
                  <a:gd name="T61" fmla="*/ 11 h 254"/>
                  <a:gd name="T62" fmla="*/ 101 w 255"/>
                  <a:gd name="T63" fmla="*/ 3 h 254"/>
                  <a:gd name="T64" fmla="*/ 127 w 255"/>
                  <a:gd name="T6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8064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9" name="Freeform 8"/>
              <p:cNvSpPr>
                <a:spLocks/>
              </p:cNvSpPr>
              <p:nvPr/>
            </p:nvSpPr>
            <p:spPr bwMode="auto">
              <a:xfrm>
                <a:off x="585" y="1992"/>
                <a:ext cx="318" cy="426"/>
              </a:xfrm>
              <a:custGeom>
                <a:avLst/>
                <a:gdLst>
                  <a:gd name="T0" fmla="*/ 636 w 636"/>
                  <a:gd name="T1" fmla="*/ 451 h 853"/>
                  <a:gd name="T2" fmla="*/ 503 w 636"/>
                  <a:gd name="T3" fmla="*/ 0 h 853"/>
                  <a:gd name="T4" fmla="*/ 460 w 636"/>
                  <a:gd name="T5" fmla="*/ 0 h 853"/>
                  <a:gd name="T6" fmla="*/ 397 w 636"/>
                  <a:gd name="T7" fmla="*/ 0 h 853"/>
                  <a:gd name="T8" fmla="*/ 240 w 636"/>
                  <a:gd name="T9" fmla="*/ 0 h 853"/>
                  <a:gd name="T10" fmla="*/ 175 w 636"/>
                  <a:gd name="T11" fmla="*/ 0 h 853"/>
                  <a:gd name="T12" fmla="*/ 134 w 636"/>
                  <a:gd name="T13" fmla="*/ 0 h 853"/>
                  <a:gd name="T14" fmla="*/ 0 w 636"/>
                  <a:gd name="T15" fmla="*/ 451 h 853"/>
                  <a:gd name="T16" fmla="*/ 101 w 636"/>
                  <a:gd name="T17" fmla="*/ 451 h 853"/>
                  <a:gd name="T18" fmla="*/ 175 w 636"/>
                  <a:gd name="T19" fmla="*/ 209 h 853"/>
                  <a:gd name="T20" fmla="*/ 175 w 636"/>
                  <a:gd name="T21" fmla="*/ 538 h 853"/>
                  <a:gd name="T22" fmla="*/ 214 w 636"/>
                  <a:gd name="T23" fmla="*/ 538 h 853"/>
                  <a:gd name="T24" fmla="*/ 214 w 636"/>
                  <a:gd name="T25" fmla="*/ 853 h 853"/>
                  <a:gd name="T26" fmla="*/ 296 w 636"/>
                  <a:gd name="T27" fmla="*/ 853 h 853"/>
                  <a:gd name="T28" fmla="*/ 296 w 636"/>
                  <a:gd name="T29" fmla="*/ 538 h 853"/>
                  <a:gd name="T30" fmla="*/ 341 w 636"/>
                  <a:gd name="T31" fmla="*/ 538 h 853"/>
                  <a:gd name="T32" fmla="*/ 341 w 636"/>
                  <a:gd name="T33" fmla="*/ 853 h 853"/>
                  <a:gd name="T34" fmla="*/ 422 w 636"/>
                  <a:gd name="T35" fmla="*/ 853 h 853"/>
                  <a:gd name="T36" fmla="*/ 422 w 636"/>
                  <a:gd name="T37" fmla="*/ 538 h 853"/>
                  <a:gd name="T38" fmla="*/ 460 w 636"/>
                  <a:gd name="T39" fmla="*/ 538 h 853"/>
                  <a:gd name="T40" fmla="*/ 460 w 636"/>
                  <a:gd name="T41" fmla="*/ 207 h 853"/>
                  <a:gd name="T42" fmla="*/ 535 w 636"/>
                  <a:gd name="T43" fmla="*/ 451 h 853"/>
                  <a:gd name="T44" fmla="*/ 636 w 636"/>
                  <a:gd name="T45" fmla="*/ 45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8064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40" name="Group 5"/>
            <p:cNvGrpSpPr>
              <a:grpSpLocks noChangeAspect="1"/>
            </p:cNvGrpSpPr>
            <p:nvPr/>
          </p:nvGrpSpPr>
          <p:grpSpPr bwMode="auto">
            <a:xfrm>
              <a:off x="5165518" y="3190543"/>
              <a:ext cx="1003948" cy="1003948"/>
              <a:chOff x="385" y="1752"/>
              <a:chExt cx="736" cy="736"/>
            </a:xfrm>
          </p:grpSpPr>
          <p:sp>
            <p:nvSpPr>
              <p:cNvPr id="41" name="AutoShape 4"/>
              <p:cNvSpPr>
                <a:spLocks noChangeAspect="1" noChangeArrowheads="1" noTextEdit="1"/>
              </p:cNvSpPr>
              <p:nvPr/>
            </p:nvSpPr>
            <p:spPr bwMode="auto">
              <a:xfrm>
                <a:off x="385" y="1752"/>
                <a:ext cx="736" cy="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2" name="Freeform 7"/>
              <p:cNvSpPr>
                <a:spLocks/>
              </p:cNvSpPr>
              <p:nvPr/>
            </p:nvSpPr>
            <p:spPr bwMode="auto">
              <a:xfrm>
                <a:off x="680" y="1844"/>
                <a:ext cx="127" cy="126"/>
              </a:xfrm>
              <a:custGeom>
                <a:avLst/>
                <a:gdLst>
                  <a:gd name="T0" fmla="*/ 127 w 255"/>
                  <a:gd name="T1" fmla="*/ 0 h 254"/>
                  <a:gd name="T2" fmla="*/ 152 w 255"/>
                  <a:gd name="T3" fmla="*/ 3 h 254"/>
                  <a:gd name="T4" fmla="*/ 176 w 255"/>
                  <a:gd name="T5" fmla="*/ 11 h 254"/>
                  <a:gd name="T6" fmla="*/ 198 w 255"/>
                  <a:gd name="T7" fmla="*/ 22 h 254"/>
                  <a:gd name="T8" fmla="*/ 217 w 255"/>
                  <a:gd name="T9" fmla="*/ 37 h 254"/>
                  <a:gd name="T10" fmla="*/ 233 w 255"/>
                  <a:gd name="T11" fmla="*/ 56 h 254"/>
                  <a:gd name="T12" fmla="*/ 244 w 255"/>
                  <a:gd name="T13" fmla="*/ 78 h 254"/>
                  <a:gd name="T14" fmla="*/ 252 w 255"/>
                  <a:gd name="T15" fmla="*/ 102 h 254"/>
                  <a:gd name="T16" fmla="*/ 255 w 255"/>
                  <a:gd name="T17" fmla="*/ 127 h 254"/>
                  <a:gd name="T18" fmla="*/ 252 w 255"/>
                  <a:gd name="T19" fmla="*/ 152 h 254"/>
                  <a:gd name="T20" fmla="*/ 244 w 255"/>
                  <a:gd name="T21" fmla="*/ 177 h 254"/>
                  <a:gd name="T22" fmla="*/ 233 w 255"/>
                  <a:gd name="T23" fmla="*/ 199 h 254"/>
                  <a:gd name="T24" fmla="*/ 217 w 255"/>
                  <a:gd name="T25" fmla="*/ 217 h 254"/>
                  <a:gd name="T26" fmla="*/ 198 w 255"/>
                  <a:gd name="T27" fmla="*/ 232 h 254"/>
                  <a:gd name="T28" fmla="*/ 176 w 255"/>
                  <a:gd name="T29" fmla="*/ 243 h 254"/>
                  <a:gd name="T30" fmla="*/ 152 w 255"/>
                  <a:gd name="T31" fmla="*/ 252 h 254"/>
                  <a:gd name="T32" fmla="*/ 127 w 255"/>
                  <a:gd name="T33" fmla="*/ 254 h 254"/>
                  <a:gd name="T34" fmla="*/ 101 w 255"/>
                  <a:gd name="T35" fmla="*/ 252 h 254"/>
                  <a:gd name="T36" fmla="*/ 77 w 255"/>
                  <a:gd name="T37" fmla="*/ 243 h 254"/>
                  <a:gd name="T38" fmla="*/ 55 w 255"/>
                  <a:gd name="T39" fmla="*/ 232 h 254"/>
                  <a:gd name="T40" fmla="*/ 37 w 255"/>
                  <a:gd name="T41" fmla="*/ 217 h 254"/>
                  <a:gd name="T42" fmla="*/ 22 w 255"/>
                  <a:gd name="T43" fmla="*/ 199 h 254"/>
                  <a:gd name="T44" fmla="*/ 10 w 255"/>
                  <a:gd name="T45" fmla="*/ 177 h 254"/>
                  <a:gd name="T46" fmla="*/ 2 w 255"/>
                  <a:gd name="T47" fmla="*/ 152 h 254"/>
                  <a:gd name="T48" fmla="*/ 0 w 255"/>
                  <a:gd name="T49" fmla="*/ 127 h 254"/>
                  <a:gd name="T50" fmla="*/ 2 w 255"/>
                  <a:gd name="T51" fmla="*/ 102 h 254"/>
                  <a:gd name="T52" fmla="*/ 10 w 255"/>
                  <a:gd name="T53" fmla="*/ 78 h 254"/>
                  <a:gd name="T54" fmla="*/ 22 w 255"/>
                  <a:gd name="T55" fmla="*/ 56 h 254"/>
                  <a:gd name="T56" fmla="*/ 37 w 255"/>
                  <a:gd name="T57" fmla="*/ 37 h 254"/>
                  <a:gd name="T58" fmla="*/ 55 w 255"/>
                  <a:gd name="T59" fmla="*/ 22 h 254"/>
                  <a:gd name="T60" fmla="*/ 77 w 255"/>
                  <a:gd name="T61" fmla="*/ 11 h 254"/>
                  <a:gd name="T62" fmla="*/ 101 w 255"/>
                  <a:gd name="T63" fmla="*/ 3 h 254"/>
                  <a:gd name="T64" fmla="*/ 127 w 255"/>
                  <a:gd name="T6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3" name="Freeform 8"/>
              <p:cNvSpPr>
                <a:spLocks/>
              </p:cNvSpPr>
              <p:nvPr/>
            </p:nvSpPr>
            <p:spPr bwMode="auto">
              <a:xfrm>
                <a:off x="585" y="1992"/>
                <a:ext cx="318" cy="426"/>
              </a:xfrm>
              <a:custGeom>
                <a:avLst/>
                <a:gdLst>
                  <a:gd name="T0" fmla="*/ 636 w 636"/>
                  <a:gd name="T1" fmla="*/ 451 h 853"/>
                  <a:gd name="T2" fmla="*/ 503 w 636"/>
                  <a:gd name="T3" fmla="*/ 0 h 853"/>
                  <a:gd name="T4" fmla="*/ 460 w 636"/>
                  <a:gd name="T5" fmla="*/ 0 h 853"/>
                  <a:gd name="T6" fmla="*/ 397 w 636"/>
                  <a:gd name="T7" fmla="*/ 0 h 853"/>
                  <a:gd name="T8" fmla="*/ 240 w 636"/>
                  <a:gd name="T9" fmla="*/ 0 h 853"/>
                  <a:gd name="T10" fmla="*/ 175 w 636"/>
                  <a:gd name="T11" fmla="*/ 0 h 853"/>
                  <a:gd name="T12" fmla="*/ 134 w 636"/>
                  <a:gd name="T13" fmla="*/ 0 h 853"/>
                  <a:gd name="T14" fmla="*/ 0 w 636"/>
                  <a:gd name="T15" fmla="*/ 451 h 853"/>
                  <a:gd name="T16" fmla="*/ 101 w 636"/>
                  <a:gd name="T17" fmla="*/ 451 h 853"/>
                  <a:gd name="T18" fmla="*/ 175 w 636"/>
                  <a:gd name="T19" fmla="*/ 209 h 853"/>
                  <a:gd name="T20" fmla="*/ 175 w 636"/>
                  <a:gd name="T21" fmla="*/ 538 h 853"/>
                  <a:gd name="T22" fmla="*/ 214 w 636"/>
                  <a:gd name="T23" fmla="*/ 538 h 853"/>
                  <a:gd name="T24" fmla="*/ 214 w 636"/>
                  <a:gd name="T25" fmla="*/ 853 h 853"/>
                  <a:gd name="T26" fmla="*/ 296 w 636"/>
                  <a:gd name="T27" fmla="*/ 853 h 853"/>
                  <a:gd name="T28" fmla="*/ 296 w 636"/>
                  <a:gd name="T29" fmla="*/ 538 h 853"/>
                  <a:gd name="T30" fmla="*/ 341 w 636"/>
                  <a:gd name="T31" fmla="*/ 538 h 853"/>
                  <a:gd name="T32" fmla="*/ 341 w 636"/>
                  <a:gd name="T33" fmla="*/ 853 h 853"/>
                  <a:gd name="T34" fmla="*/ 422 w 636"/>
                  <a:gd name="T35" fmla="*/ 853 h 853"/>
                  <a:gd name="T36" fmla="*/ 422 w 636"/>
                  <a:gd name="T37" fmla="*/ 538 h 853"/>
                  <a:gd name="T38" fmla="*/ 460 w 636"/>
                  <a:gd name="T39" fmla="*/ 538 h 853"/>
                  <a:gd name="T40" fmla="*/ 460 w 636"/>
                  <a:gd name="T41" fmla="*/ 207 h 853"/>
                  <a:gd name="T42" fmla="*/ 535 w 636"/>
                  <a:gd name="T43" fmla="*/ 451 h 853"/>
                  <a:gd name="T44" fmla="*/ 636 w 636"/>
                  <a:gd name="T45" fmla="*/ 45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44" name="Group 5"/>
            <p:cNvGrpSpPr>
              <a:grpSpLocks noChangeAspect="1"/>
            </p:cNvGrpSpPr>
            <p:nvPr/>
          </p:nvGrpSpPr>
          <p:grpSpPr bwMode="auto">
            <a:xfrm>
              <a:off x="4601371" y="3152810"/>
              <a:ext cx="1003948" cy="1003948"/>
              <a:chOff x="385" y="1752"/>
              <a:chExt cx="736" cy="736"/>
            </a:xfrm>
          </p:grpSpPr>
          <p:sp>
            <p:nvSpPr>
              <p:cNvPr id="45" name="AutoShape 4"/>
              <p:cNvSpPr>
                <a:spLocks noChangeAspect="1" noChangeArrowheads="1" noTextEdit="1"/>
              </p:cNvSpPr>
              <p:nvPr/>
            </p:nvSpPr>
            <p:spPr bwMode="auto">
              <a:xfrm>
                <a:off x="385" y="1752"/>
                <a:ext cx="736" cy="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6" name="Freeform 7"/>
              <p:cNvSpPr>
                <a:spLocks/>
              </p:cNvSpPr>
              <p:nvPr/>
            </p:nvSpPr>
            <p:spPr bwMode="auto">
              <a:xfrm>
                <a:off x="680" y="1844"/>
                <a:ext cx="127" cy="126"/>
              </a:xfrm>
              <a:custGeom>
                <a:avLst/>
                <a:gdLst>
                  <a:gd name="T0" fmla="*/ 127 w 255"/>
                  <a:gd name="T1" fmla="*/ 0 h 254"/>
                  <a:gd name="T2" fmla="*/ 152 w 255"/>
                  <a:gd name="T3" fmla="*/ 3 h 254"/>
                  <a:gd name="T4" fmla="*/ 176 w 255"/>
                  <a:gd name="T5" fmla="*/ 11 h 254"/>
                  <a:gd name="T6" fmla="*/ 198 w 255"/>
                  <a:gd name="T7" fmla="*/ 22 h 254"/>
                  <a:gd name="T8" fmla="*/ 217 w 255"/>
                  <a:gd name="T9" fmla="*/ 37 h 254"/>
                  <a:gd name="T10" fmla="*/ 233 w 255"/>
                  <a:gd name="T11" fmla="*/ 56 h 254"/>
                  <a:gd name="T12" fmla="*/ 244 w 255"/>
                  <a:gd name="T13" fmla="*/ 78 h 254"/>
                  <a:gd name="T14" fmla="*/ 252 w 255"/>
                  <a:gd name="T15" fmla="*/ 102 h 254"/>
                  <a:gd name="T16" fmla="*/ 255 w 255"/>
                  <a:gd name="T17" fmla="*/ 127 h 254"/>
                  <a:gd name="T18" fmla="*/ 252 w 255"/>
                  <a:gd name="T19" fmla="*/ 152 h 254"/>
                  <a:gd name="T20" fmla="*/ 244 w 255"/>
                  <a:gd name="T21" fmla="*/ 177 h 254"/>
                  <a:gd name="T22" fmla="*/ 233 w 255"/>
                  <a:gd name="T23" fmla="*/ 199 h 254"/>
                  <a:gd name="T24" fmla="*/ 217 w 255"/>
                  <a:gd name="T25" fmla="*/ 217 h 254"/>
                  <a:gd name="T26" fmla="*/ 198 w 255"/>
                  <a:gd name="T27" fmla="*/ 232 h 254"/>
                  <a:gd name="T28" fmla="*/ 176 w 255"/>
                  <a:gd name="T29" fmla="*/ 243 h 254"/>
                  <a:gd name="T30" fmla="*/ 152 w 255"/>
                  <a:gd name="T31" fmla="*/ 252 h 254"/>
                  <a:gd name="T32" fmla="*/ 127 w 255"/>
                  <a:gd name="T33" fmla="*/ 254 h 254"/>
                  <a:gd name="T34" fmla="*/ 101 w 255"/>
                  <a:gd name="T35" fmla="*/ 252 h 254"/>
                  <a:gd name="T36" fmla="*/ 77 w 255"/>
                  <a:gd name="T37" fmla="*/ 243 h 254"/>
                  <a:gd name="T38" fmla="*/ 55 w 255"/>
                  <a:gd name="T39" fmla="*/ 232 h 254"/>
                  <a:gd name="T40" fmla="*/ 37 w 255"/>
                  <a:gd name="T41" fmla="*/ 217 h 254"/>
                  <a:gd name="T42" fmla="*/ 22 w 255"/>
                  <a:gd name="T43" fmla="*/ 199 h 254"/>
                  <a:gd name="T44" fmla="*/ 10 w 255"/>
                  <a:gd name="T45" fmla="*/ 177 h 254"/>
                  <a:gd name="T46" fmla="*/ 2 w 255"/>
                  <a:gd name="T47" fmla="*/ 152 h 254"/>
                  <a:gd name="T48" fmla="*/ 0 w 255"/>
                  <a:gd name="T49" fmla="*/ 127 h 254"/>
                  <a:gd name="T50" fmla="*/ 2 w 255"/>
                  <a:gd name="T51" fmla="*/ 102 h 254"/>
                  <a:gd name="T52" fmla="*/ 10 w 255"/>
                  <a:gd name="T53" fmla="*/ 78 h 254"/>
                  <a:gd name="T54" fmla="*/ 22 w 255"/>
                  <a:gd name="T55" fmla="*/ 56 h 254"/>
                  <a:gd name="T56" fmla="*/ 37 w 255"/>
                  <a:gd name="T57" fmla="*/ 37 h 254"/>
                  <a:gd name="T58" fmla="*/ 55 w 255"/>
                  <a:gd name="T59" fmla="*/ 22 h 254"/>
                  <a:gd name="T60" fmla="*/ 77 w 255"/>
                  <a:gd name="T61" fmla="*/ 11 h 254"/>
                  <a:gd name="T62" fmla="*/ 101 w 255"/>
                  <a:gd name="T63" fmla="*/ 3 h 254"/>
                  <a:gd name="T64" fmla="*/ 127 w 255"/>
                  <a:gd name="T6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C039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7" name="Freeform 8"/>
              <p:cNvSpPr>
                <a:spLocks/>
              </p:cNvSpPr>
              <p:nvPr/>
            </p:nvSpPr>
            <p:spPr bwMode="auto">
              <a:xfrm>
                <a:off x="585" y="1992"/>
                <a:ext cx="318" cy="426"/>
              </a:xfrm>
              <a:custGeom>
                <a:avLst/>
                <a:gdLst>
                  <a:gd name="T0" fmla="*/ 636 w 636"/>
                  <a:gd name="T1" fmla="*/ 451 h 853"/>
                  <a:gd name="T2" fmla="*/ 503 w 636"/>
                  <a:gd name="T3" fmla="*/ 0 h 853"/>
                  <a:gd name="T4" fmla="*/ 460 w 636"/>
                  <a:gd name="T5" fmla="*/ 0 h 853"/>
                  <a:gd name="T6" fmla="*/ 397 w 636"/>
                  <a:gd name="T7" fmla="*/ 0 h 853"/>
                  <a:gd name="T8" fmla="*/ 240 w 636"/>
                  <a:gd name="T9" fmla="*/ 0 h 853"/>
                  <a:gd name="T10" fmla="*/ 175 w 636"/>
                  <a:gd name="T11" fmla="*/ 0 h 853"/>
                  <a:gd name="T12" fmla="*/ 134 w 636"/>
                  <a:gd name="T13" fmla="*/ 0 h 853"/>
                  <a:gd name="T14" fmla="*/ 0 w 636"/>
                  <a:gd name="T15" fmla="*/ 451 h 853"/>
                  <a:gd name="T16" fmla="*/ 101 w 636"/>
                  <a:gd name="T17" fmla="*/ 451 h 853"/>
                  <a:gd name="T18" fmla="*/ 175 w 636"/>
                  <a:gd name="T19" fmla="*/ 209 h 853"/>
                  <a:gd name="T20" fmla="*/ 175 w 636"/>
                  <a:gd name="T21" fmla="*/ 538 h 853"/>
                  <a:gd name="T22" fmla="*/ 214 w 636"/>
                  <a:gd name="T23" fmla="*/ 538 h 853"/>
                  <a:gd name="T24" fmla="*/ 214 w 636"/>
                  <a:gd name="T25" fmla="*/ 853 h 853"/>
                  <a:gd name="T26" fmla="*/ 296 w 636"/>
                  <a:gd name="T27" fmla="*/ 853 h 853"/>
                  <a:gd name="T28" fmla="*/ 296 w 636"/>
                  <a:gd name="T29" fmla="*/ 538 h 853"/>
                  <a:gd name="T30" fmla="*/ 341 w 636"/>
                  <a:gd name="T31" fmla="*/ 538 h 853"/>
                  <a:gd name="T32" fmla="*/ 341 w 636"/>
                  <a:gd name="T33" fmla="*/ 853 h 853"/>
                  <a:gd name="T34" fmla="*/ 422 w 636"/>
                  <a:gd name="T35" fmla="*/ 853 h 853"/>
                  <a:gd name="T36" fmla="*/ 422 w 636"/>
                  <a:gd name="T37" fmla="*/ 538 h 853"/>
                  <a:gd name="T38" fmla="*/ 460 w 636"/>
                  <a:gd name="T39" fmla="*/ 538 h 853"/>
                  <a:gd name="T40" fmla="*/ 460 w 636"/>
                  <a:gd name="T41" fmla="*/ 207 h 853"/>
                  <a:gd name="T42" fmla="*/ 535 w 636"/>
                  <a:gd name="T43" fmla="*/ 451 h 853"/>
                  <a:gd name="T44" fmla="*/ 636 w 636"/>
                  <a:gd name="T45" fmla="*/ 45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C039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48" name="Group 5"/>
            <p:cNvGrpSpPr>
              <a:grpSpLocks noChangeAspect="1"/>
            </p:cNvGrpSpPr>
            <p:nvPr/>
          </p:nvGrpSpPr>
          <p:grpSpPr bwMode="auto">
            <a:xfrm>
              <a:off x="4124870" y="2680828"/>
              <a:ext cx="1003948" cy="1003948"/>
              <a:chOff x="385" y="1752"/>
              <a:chExt cx="736" cy="736"/>
            </a:xfrm>
          </p:grpSpPr>
          <p:sp>
            <p:nvSpPr>
              <p:cNvPr id="49" name="AutoShape 4"/>
              <p:cNvSpPr>
                <a:spLocks noChangeAspect="1" noChangeArrowheads="1" noTextEdit="1"/>
              </p:cNvSpPr>
              <p:nvPr/>
            </p:nvSpPr>
            <p:spPr bwMode="auto">
              <a:xfrm>
                <a:off x="385" y="1752"/>
                <a:ext cx="736" cy="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0" name="Freeform 7"/>
              <p:cNvSpPr>
                <a:spLocks/>
              </p:cNvSpPr>
              <p:nvPr/>
            </p:nvSpPr>
            <p:spPr bwMode="auto">
              <a:xfrm>
                <a:off x="680" y="1844"/>
                <a:ext cx="127" cy="126"/>
              </a:xfrm>
              <a:custGeom>
                <a:avLst/>
                <a:gdLst>
                  <a:gd name="T0" fmla="*/ 127 w 255"/>
                  <a:gd name="T1" fmla="*/ 0 h 254"/>
                  <a:gd name="T2" fmla="*/ 152 w 255"/>
                  <a:gd name="T3" fmla="*/ 3 h 254"/>
                  <a:gd name="T4" fmla="*/ 176 w 255"/>
                  <a:gd name="T5" fmla="*/ 11 h 254"/>
                  <a:gd name="T6" fmla="*/ 198 w 255"/>
                  <a:gd name="T7" fmla="*/ 22 h 254"/>
                  <a:gd name="T8" fmla="*/ 217 w 255"/>
                  <a:gd name="T9" fmla="*/ 37 h 254"/>
                  <a:gd name="T10" fmla="*/ 233 w 255"/>
                  <a:gd name="T11" fmla="*/ 56 h 254"/>
                  <a:gd name="T12" fmla="*/ 244 w 255"/>
                  <a:gd name="T13" fmla="*/ 78 h 254"/>
                  <a:gd name="T14" fmla="*/ 252 w 255"/>
                  <a:gd name="T15" fmla="*/ 102 h 254"/>
                  <a:gd name="T16" fmla="*/ 255 w 255"/>
                  <a:gd name="T17" fmla="*/ 127 h 254"/>
                  <a:gd name="T18" fmla="*/ 252 w 255"/>
                  <a:gd name="T19" fmla="*/ 152 h 254"/>
                  <a:gd name="T20" fmla="*/ 244 w 255"/>
                  <a:gd name="T21" fmla="*/ 177 h 254"/>
                  <a:gd name="T22" fmla="*/ 233 w 255"/>
                  <a:gd name="T23" fmla="*/ 199 h 254"/>
                  <a:gd name="T24" fmla="*/ 217 w 255"/>
                  <a:gd name="T25" fmla="*/ 217 h 254"/>
                  <a:gd name="T26" fmla="*/ 198 w 255"/>
                  <a:gd name="T27" fmla="*/ 232 h 254"/>
                  <a:gd name="T28" fmla="*/ 176 w 255"/>
                  <a:gd name="T29" fmla="*/ 243 h 254"/>
                  <a:gd name="T30" fmla="*/ 152 w 255"/>
                  <a:gd name="T31" fmla="*/ 252 h 254"/>
                  <a:gd name="T32" fmla="*/ 127 w 255"/>
                  <a:gd name="T33" fmla="*/ 254 h 254"/>
                  <a:gd name="T34" fmla="*/ 101 w 255"/>
                  <a:gd name="T35" fmla="*/ 252 h 254"/>
                  <a:gd name="T36" fmla="*/ 77 w 255"/>
                  <a:gd name="T37" fmla="*/ 243 h 254"/>
                  <a:gd name="T38" fmla="*/ 55 w 255"/>
                  <a:gd name="T39" fmla="*/ 232 h 254"/>
                  <a:gd name="T40" fmla="*/ 37 w 255"/>
                  <a:gd name="T41" fmla="*/ 217 h 254"/>
                  <a:gd name="T42" fmla="*/ 22 w 255"/>
                  <a:gd name="T43" fmla="*/ 199 h 254"/>
                  <a:gd name="T44" fmla="*/ 10 w 255"/>
                  <a:gd name="T45" fmla="*/ 177 h 254"/>
                  <a:gd name="T46" fmla="*/ 2 w 255"/>
                  <a:gd name="T47" fmla="*/ 152 h 254"/>
                  <a:gd name="T48" fmla="*/ 0 w 255"/>
                  <a:gd name="T49" fmla="*/ 127 h 254"/>
                  <a:gd name="T50" fmla="*/ 2 w 255"/>
                  <a:gd name="T51" fmla="*/ 102 h 254"/>
                  <a:gd name="T52" fmla="*/ 10 w 255"/>
                  <a:gd name="T53" fmla="*/ 78 h 254"/>
                  <a:gd name="T54" fmla="*/ 22 w 255"/>
                  <a:gd name="T55" fmla="*/ 56 h 254"/>
                  <a:gd name="T56" fmla="*/ 37 w 255"/>
                  <a:gd name="T57" fmla="*/ 37 h 254"/>
                  <a:gd name="T58" fmla="*/ 55 w 255"/>
                  <a:gd name="T59" fmla="*/ 22 h 254"/>
                  <a:gd name="T60" fmla="*/ 77 w 255"/>
                  <a:gd name="T61" fmla="*/ 11 h 254"/>
                  <a:gd name="T62" fmla="*/ 101 w 255"/>
                  <a:gd name="T63" fmla="*/ 3 h 254"/>
                  <a:gd name="T64" fmla="*/ 127 w 255"/>
                  <a:gd name="T6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8064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1" name="Freeform 8"/>
              <p:cNvSpPr>
                <a:spLocks/>
              </p:cNvSpPr>
              <p:nvPr/>
            </p:nvSpPr>
            <p:spPr bwMode="auto">
              <a:xfrm>
                <a:off x="585" y="1992"/>
                <a:ext cx="318" cy="426"/>
              </a:xfrm>
              <a:custGeom>
                <a:avLst/>
                <a:gdLst>
                  <a:gd name="T0" fmla="*/ 636 w 636"/>
                  <a:gd name="T1" fmla="*/ 451 h 853"/>
                  <a:gd name="T2" fmla="*/ 503 w 636"/>
                  <a:gd name="T3" fmla="*/ 0 h 853"/>
                  <a:gd name="T4" fmla="*/ 460 w 636"/>
                  <a:gd name="T5" fmla="*/ 0 h 853"/>
                  <a:gd name="T6" fmla="*/ 397 w 636"/>
                  <a:gd name="T7" fmla="*/ 0 h 853"/>
                  <a:gd name="T8" fmla="*/ 240 w 636"/>
                  <a:gd name="T9" fmla="*/ 0 h 853"/>
                  <a:gd name="T10" fmla="*/ 175 w 636"/>
                  <a:gd name="T11" fmla="*/ 0 h 853"/>
                  <a:gd name="T12" fmla="*/ 134 w 636"/>
                  <a:gd name="T13" fmla="*/ 0 h 853"/>
                  <a:gd name="T14" fmla="*/ 0 w 636"/>
                  <a:gd name="T15" fmla="*/ 451 h 853"/>
                  <a:gd name="T16" fmla="*/ 101 w 636"/>
                  <a:gd name="T17" fmla="*/ 451 h 853"/>
                  <a:gd name="T18" fmla="*/ 175 w 636"/>
                  <a:gd name="T19" fmla="*/ 209 h 853"/>
                  <a:gd name="T20" fmla="*/ 175 w 636"/>
                  <a:gd name="T21" fmla="*/ 538 h 853"/>
                  <a:gd name="T22" fmla="*/ 214 w 636"/>
                  <a:gd name="T23" fmla="*/ 538 h 853"/>
                  <a:gd name="T24" fmla="*/ 214 w 636"/>
                  <a:gd name="T25" fmla="*/ 853 h 853"/>
                  <a:gd name="T26" fmla="*/ 296 w 636"/>
                  <a:gd name="T27" fmla="*/ 853 h 853"/>
                  <a:gd name="T28" fmla="*/ 296 w 636"/>
                  <a:gd name="T29" fmla="*/ 538 h 853"/>
                  <a:gd name="T30" fmla="*/ 341 w 636"/>
                  <a:gd name="T31" fmla="*/ 538 h 853"/>
                  <a:gd name="T32" fmla="*/ 341 w 636"/>
                  <a:gd name="T33" fmla="*/ 853 h 853"/>
                  <a:gd name="T34" fmla="*/ 422 w 636"/>
                  <a:gd name="T35" fmla="*/ 853 h 853"/>
                  <a:gd name="T36" fmla="*/ 422 w 636"/>
                  <a:gd name="T37" fmla="*/ 538 h 853"/>
                  <a:gd name="T38" fmla="*/ 460 w 636"/>
                  <a:gd name="T39" fmla="*/ 538 h 853"/>
                  <a:gd name="T40" fmla="*/ 460 w 636"/>
                  <a:gd name="T41" fmla="*/ 207 h 853"/>
                  <a:gd name="T42" fmla="*/ 535 w 636"/>
                  <a:gd name="T43" fmla="*/ 451 h 853"/>
                  <a:gd name="T44" fmla="*/ 636 w 636"/>
                  <a:gd name="T45" fmla="*/ 45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8064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28" name="Oval 27"/>
            <p:cNvSpPr/>
            <p:nvPr/>
          </p:nvSpPr>
          <p:spPr>
            <a:xfrm>
              <a:off x="4259011" y="2132856"/>
              <a:ext cx="2309163" cy="2088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53" name="Group 5"/>
            <p:cNvGrpSpPr>
              <a:grpSpLocks noChangeAspect="1"/>
            </p:cNvGrpSpPr>
            <p:nvPr/>
          </p:nvGrpSpPr>
          <p:grpSpPr bwMode="auto">
            <a:xfrm>
              <a:off x="6951481" y="2195895"/>
              <a:ext cx="1003948" cy="1003948"/>
              <a:chOff x="385" y="1752"/>
              <a:chExt cx="736" cy="736"/>
            </a:xfrm>
          </p:grpSpPr>
          <p:sp>
            <p:nvSpPr>
              <p:cNvPr id="54" name="AutoShape 4"/>
              <p:cNvSpPr>
                <a:spLocks noChangeAspect="1" noChangeArrowheads="1" noTextEdit="1"/>
              </p:cNvSpPr>
              <p:nvPr/>
            </p:nvSpPr>
            <p:spPr bwMode="auto">
              <a:xfrm>
                <a:off x="385" y="1752"/>
                <a:ext cx="736" cy="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5" name="Freeform 7"/>
              <p:cNvSpPr>
                <a:spLocks/>
              </p:cNvSpPr>
              <p:nvPr/>
            </p:nvSpPr>
            <p:spPr bwMode="auto">
              <a:xfrm>
                <a:off x="680" y="1844"/>
                <a:ext cx="127" cy="126"/>
              </a:xfrm>
              <a:custGeom>
                <a:avLst/>
                <a:gdLst>
                  <a:gd name="T0" fmla="*/ 127 w 255"/>
                  <a:gd name="T1" fmla="*/ 0 h 254"/>
                  <a:gd name="T2" fmla="*/ 152 w 255"/>
                  <a:gd name="T3" fmla="*/ 3 h 254"/>
                  <a:gd name="T4" fmla="*/ 176 w 255"/>
                  <a:gd name="T5" fmla="*/ 11 h 254"/>
                  <a:gd name="T6" fmla="*/ 198 w 255"/>
                  <a:gd name="T7" fmla="*/ 22 h 254"/>
                  <a:gd name="T8" fmla="*/ 217 w 255"/>
                  <a:gd name="T9" fmla="*/ 37 h 254"/>
                  <a:gd name="T10" fmla="*/ 233 w 255"/>
                  <a:gd name="T11" fmla="*/ 56 h 254"/>
                  <a:gd name="T12" fmla="*/ 244 w 255"/>
                  <a:gd name="T13" fmla="*/ 78 h 254"/>
                  <a:gd name="T14" fmla="*/ 252 w 255"/>
                  <a:gd name="T15" fmla="*/ 102 h 254"/>
                  <a:gd name="T16" fmla="*/ 255 w 255"/>
                  <a:gd name="T17" fmla="*/ 127 h 254"/>
                  <a:gd name="T18" fmla="*/ 252 w 255"/>
                  <a:gd name="T19" fmla="*/ 152 h 254"/>
                  <a:gd name="T20" fmla="*/ 244 w 255"/>
                  <a:gd name="T21" fmla="*/ 177 h 254"/>
                  <a:gd name="T22" fmla="*/ 233 w 255"/>
                  <a:gd name="T23" fmla="*/ 199 h 254"/>
                  <a:gd name="T24" fmla="*/ 217 w 255"/>
                  <a:gd name="T25" fmla="*/ 217 h 254"/>
                  <a:gd name="T26" fmla="*/ 198 w 255"/>
                  <a:gd name="T27" fmla="*/ 232 h 254"/>
                  <a:gd name="T28" fmla="*/ 176 w 255"/>
                  <a:gd name="T29" fmla="*/ 243 h 254"/>
                  <a:gd name="T30" fmla="*/ 152 w 255"/>
                  <a:gd name="T31" fmla="*/ 252 h 254"/>
                  <a:gd name="T32" fmla="*/ 127 w 255"/>
                  <a:gd name="T33" fmla="*/ 254 h 254"/>
                  <a:gd name="T34" fmla="*/ 101 w 255"/>
                  <a:gd name="T35" fmla="*/ 252 h 254"/>
                  <a:gd name="T36" fmla="*/ 77 w 255"/>
                  <a:gd name="T37" fmla="*/ 243 h 254"/>
                  <a:gd name="T38" fmla="*/ 55 w 255"/>
                  <a:gd name="T39" fmla="*/ 232 h 254"/>
                  <a:gd name="T40" fmla="*/ 37 w 255"/>
                  <a:gd name="T41" fmla="*/ 217 h 254"/>
                  <a:gd name="T42" fmla="*/ 22 w 255"/>
                  <a:gd name="T43" fmla="*/ 199 h 254"/>
                  <a:gd name="T44" fmla="*/ 10 w 255"/>
                  <a:gd name="T45" fmla="*/ 177 h 254"/>
                  <a:gd name="T46" fmla="*/ 2 w 255"/>
                  <a:gd name="T47" fmla="*/ 152 h 254"/>
                  <a:gd name="T48" fmla="*/ 0 w 255"/>
                  <a:gd name="T49" fmla="*/ 127 h 254"/>
                  <a:gd name="T50" fmla="*/ 2 w 255"/>
                  <a:gd name="T51" fmla="*/ 102 h 254"/>
                  <a:gd name="T52" fmla="*/ 10 w 255"/>
                  <a:gd name="T53" fmla="*/ 78 h 254"/>
                  <a:gd name="T54" fmla="*/ 22 w 255"/>
                  <a:gd name="T55" fmla="*/ 56 h 254"/>
                  <a:gd name="T56" fmla="*/ 37 w 255"/>
                  <a:gd name="T57" fmla="*/ 37 h 254"/>
                  <a:gd name="T58" fmla="*/ 55 w 255"/>
                  <a:gd name="T59" fmla="*/ 22 h 254"/>
                  <a:gd name="T60" fmla="*/ 77 w 255"/>
                  <a:gd name="T61" fmla="*/ 11 h 254"/>
                  <a:gd name="T62" fmla="*/ 101 w 255"/>
                  <a:gd name="T63" fmla="*/ 3 h 254"/>
                  <a:gd name="T64" fmla="*/ 127 w 255"/>
                  <a:gd name="T6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0092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6" name="Freeform 8"/>
              <p:cNvSpPr>
                <a:spLocks/>
              </p:cNvSpPr>
              <p:nvPr/>
            </p:nvSpPr>
            <p:spPr bwMode="auto">
              <a:xfrm>
                <a:off x="585" y="1992"/>
                <a:ext cx="318" cy="426"/>
              </a:xfrm>
              <a:custGeom>
                <a:avLst/>
                <a:gdLst>
                  <a:gd name="T0" fmla="*/ 636 w 636"/>
                  <a:gd name="T1" fmla="*/ 451 h 853"/>
                  <a:gd name="T2" fmla="*/ 503 w 636"/>
                  <a:gd name="T3" fmla="*/ 0 h 853"/>
                  <a:gd name="T4" fmla="*/ 460 w 636"/>
                  <a:gd name="T5" fmla="*/ 0 h 853"/>
                  <a:gd name="T6" fmla="*/ 397 w 636"/>
                  <a:gd name="T7" fmla="*/ 0 h 853"/>
                  <a:gd name="T8" fmla="*/ 240 w 636"/>
                  <a:gd name="T9" fmla="*/ 0 h 853"/>
                  <a:gd name="T10" fmla="*/ 175 w 636"/>
                  <a:gd name="T11" fmla="*/ 0 h 853"/>
                  <a:gd name="T12" fmla="*/ 134 w 636"/>
                  <a:gd name="T13" fmla="*/ 0 h 853"/>
                  <a:gd name="T14" fmla="*/ 0 w 636"/>
                  <a:gd name="T15" fmla="*/ 451 h 853"/>
                  <a:gd name="T16" fmla="*/ 101 w 636"/>
                  <a:gd name="T17" fmla="*/ 451 h 853"/>
                  <a:gd name="T18" fmla="*/ 175 w 636"/>
                  <a:gd name="T19" fmla="*/ 209 h 853"/>
                  <a:gd name="T20" fmla="*/ 175 w 636"/>
                  <a:gd name="T21" fmla="*/ 538 h 853"/>
                  <a:gd name="T22" fmla="*/ 214 w 636"/>
                  <a:gd name="T23" fmla="*/ 538 h 853"/>
                  <a:gd name="T24" fmla="*/ 214 w 636"/>
                  <a:gd name="T25" fmla="*/ 853 h 853"/>
                  <a:gd name="T26" fmla="*/ 296 w 636"/>
                  <a:gd name="T27" fmla="*/ 853 h 853"/>
                  <a:gd name="T28" fmla="*/ 296 w 636"/>
                  <a:gd name="T29" fmla="*/ 538 h 853"/>
                  <a:gd name="T30" fmla="*/ 341 w 636"/>
                  <a:gd name="T31" fmla="*/ 538 h 853"/>
                  <a:gd name="T32" fmla="*/ 341 w 636"/>
                  <a:gd name="T33" fmla="*/ 853 h 853"/>
                  <a:gd name="T34" fmla="*/ 422 w 636"/>
                  <a:gd name="T35" fmla="*/ 853 h 853"/>
                  <a:gd name="T36" fmla="*/ 422 w 636"/>
                  <a:gd name="T37" fmla="*/ 538 h 853"/>
                  <a:gd name="T38" fmla="*/ 460 w 636"/>
                  <a:gd name="T39" fmla="*/ 538 h 853"/>
                  <a:gd name="T40" fmla="*/ 460 w 636"/>
                  <a:gd name="T41" fmla="*/ 207 h 853"/>
                  <a:gd name="T42" fmla="*/ 535 w 636"/>
                  <a:gd name="T43" fmla="*/ 451 h 853"/>
                  <a:gd name="T44" fmla="*/ 636 w 636"/>
                  <a:gd name="T45" fmla="*/ 45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0092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57" name="Group 5"/>
            <p:cNvGrpSpPr>
              <a:grpSpLocks noChangeAspect="1"/>
            </p:cNvGrpSpPr>
            <p:nvPr/>
          </p:nvGrpSpPr>
          <p:grpSpPr bwMode="auto">
            <a:xfrm>
              <a:off x="7550458" y="2244330"/>
              <a:ext cx="1003948" cy="1003948"/>
              <a:chOff x="385" y="1752"/>
              <a:chExt cx="736" cy="736"/>
            </a:xfrm>
          </p:grpSpPr>
          <p:sp>
            <p:nvSpPr>
              <p:cNvPr id="58" name="AutoShape 4"/>
              <p:cNvSpPr>
                <a:spLocks noChangeAspect="1" noChangeArrowheads="1" noTextEdit="1"/>
              </p:cNvSpPr>
              <p:nvPr/>
            </p:nvSpPr>
            <p:spPr bwMode="auto">
              <a:xfrm>
                <a:off x="385" y="1752"/>
                <a:ext cx="736" cy="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9" name="Freeform 7"/>
              <p:cNvSpPr>
                <a:spLocks/>
              </p:cNvSpPr>
              <p:nvPr/>
            </p:nvSpPr>
            <p:spPr bwMode="auto">
              <a:xfrm>
                <a:off x="680" y="1844"/>
                <a:ext cx="127" cy="126"/>
              </a:xfrm>
              <a:custGeom>
                <a:avLst/>
                <a:gdLst>
                  <a:gd name="T0" fmla="*/ 127 w 255"/>
                  <a:gd name="T1" fmla="*/ 0 h 254"/>
                  <a:gd name="T2" fmla="*/ 152 w 255"/>
                  <a:gd name="T3" fmla="*/ 3 h 254"/>
                  <a:gd name="T4" fmla="*/ 176 w 255"/>
                  <a:gd name="T5" fmla="*/ 11 h 254"/>
                  <a:gd name="T6" fmla="*/ 198 w 255"/>
                  <a:gd name="T7" fmla="*/ 22 h 254"/>
                  <a:gd name="T8" fmla="*/ 217 w 255"/>
                  <a:gd name="T9" fmla="*/ 37 h 254"/>
                  <a:gd name="T10" fmla="*/ 233 w 255"/>
                  <a:gd name="T11" fmla="*/ 56 h 254"/>
                  <a:gd name="T12" fmla="*/ 244 w 255"/>
                  <a:gd name="T13" fmla="*/ 78 h 254"/>
                  <a:gd name="T14" fmla="*/ 252 w 255"/>
                  <a:gd name="T15" fmla="*/ 102 h 254"/>
                  <a:gd name="T16" fmla="*/ 255 w 255"/>
                  <a:gd name="T17" fmla="*/ 127 h 254"/>
                  <a:gd name="T18" fmla="*/ 252 w 255"/>
                  <a:gd name="T19" fmla="*/ 152 h 254"/>
                  <a:gd name="T20" fmla="*/ 244 w 255"/>
                  <a:gd name="T21" fmla="*/ 177 h 254"/>
                  <a:gd name="T22" fmla="*/ 233 w 255"/>
                  <a:gd name="T23" fmla="*/ 199 h 254"/>
                  <a:gd name="T24" fmla="*/ 217 w 255"/>
                  <a:gd name="T25" fmla="*/ 217 h 254"/>
                  <a:gd name="T26" fmla="*/ 198 w 255"/>
                  <a:gd name="T27" fmla="*/ 232 h 254"/>
                  <a:gd name="T28" fmla="*/ 176 w 255"/>
                  <a:gd name="T29" fmla="*/ 243 h 254"/>
                  <a:gd name="T30" fmla="*/ 152 w 255"/>
                  <a:gd name="T31" fmla="*/ 252 h 254"/>
                  <a:gd name="T32" fmla="*/ 127 w 255"/>
                  <a:gd name="T33" fmla="*/ 254 h 254"/>
                  <a:gd name="T34" fmla="*/ 101 w 255"/>
                  <a:gd name="T35" fmla="*/ 252 h 254"/>
                  <a:gd name="T36" fmla="*/ 77 w 255"/>
                  <a:gd name="T37" fmla="*/ 243 h 254"/>
                  <a:gd name="T38" fmla="*/ 55 w 255"/>
                  <a:gd name="T39" fmla="*/ 232 h 254"/>
                  <a:gd name="T40" fmla="*/ 37 w 255"/>
                  <a:gd name="T41" fmla="*/ 217 h 254"/>
                  <a:gd name="T42" fmla="*/ 22 w 255"/>
                  <a:gd name="T43" fmla="*/ 199 h 254"/>
                  <a:gd name="T44" fmla="*/ 10 w 255"/>
                  <a:gd name="T45" fmla="*/ 177 h 254"/>
                  <a:gd name="T46" fmla="*/ 2 w 255"/>
                  <a:gd name="T47" fmla="*/ 152 h 254"/>
                  <a:gd name="T48" fmla="*/ 0 w 255"/>
                  <a:gd name="T49" fmla="*/ 127 h 254"/>
                  <a:gd name="T50" fmla="*/ 2 w 255"/>
                  <a:gd name="T51" fmla="*/ 102 h 254"/>
                  <a:gd name="T52" fmla="*/ 10 w 255"/>
                  <a:gd name="T53" fmla="*/ 78 h 254"/>
                  <a:gd name="T54" fmla="*/ 22 w 255"/>
                  <a:gd name="T55" fmla="*/ 56 h 254"/>
                  <a:gd name="T56" fmla="*/ 37 w 255"/>
                  <a:gd name="T57" fmla="*/ 37 h 254"/>
                  <a:gd name="T58" fmla="*/ 55 w 255"/>
                  <a:gd name="T59" fmla="*/ 22 h 254"/>
                  <a:gd name="T60" fmla="*/ 77 w 255"/>
                  <a:gd name="T61" fmla="*/ 11 h 254"/>
                  <a:gd name="T62" fmla="*/ 101 w 255"/>
                  <a:gd name="T63" fmla="*/ 3 h 254"/>
                  <a:gd name="T64" fmla="*/ 127 w 255"/>
                  <a:gd name="T6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C039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0" name="Freeform 8"/>
              <p:cNvSpPr>
                <a:spLocks/>
              </p:cNvSpPr>
              <p:nvPr/>
            </p:nvSpPr>
            <p:spPr bwMode="auto">
              <a:xfrm>
                <a:off x="585" y="1992"/>
                <a:ext cx="318" cy="426"/>
              </a:xfrm>
              <a:custGeom>
                <a:avLst/>
                <a:gdLst>
                  <a:gd name="T0" fmla="*/ 636 w 636"/>
                  <a:gd name="T1" fmla="*/ 451 h 853"/>
                  <a:gd name="T2" fmla="*/ 503 w 636"/>
                  <a:gd name="T3" fmla="*/ 0 h 853"/>
                  <a:gd name="T4" fmla="*/ 460 w 636"/>
                  <a:gd name="T5" fmla="*/ 0 h 853"/>
                  <a:gd name="T6" fmla="*/ 397 w 636"/>
                  <a:gd name="T7" fmla="*/ 0 h 853"/>
                  <a:gd name="T8" fmla="*/ 240 w 636"/>
                  <a:gd name="T9" fmla="*/ 0 h 853"/>
                  <a:gd name="T10" fmla="*/ 175 w 636"/>
                  <a:gd name="T11" fmla="*/ 0 h 853"/>
                  <a:gd name="T12" fmla="*/ 134 w 636"/>
                  <a:gd name="T13" fmla="*/ 0 h 853"/>
                  <a:gd name="T14" fmla="*/ 0 w 636"/>
                  <a:gd name="T15" fmla="*/ 451 h 853"/>
                  <a:gd name="T16" fmla="*/ 101 w 636"/>
                  <a:gd name="T17" fmla="*/ 451 h 853"/>
                  <a:gd name="T18" fmla="*/ 175 w 636"/>
                  <a:gd name="T19" fmla="*/ 209 h 853"/>
                  <a:gd name="T20" fmla="*/ 175 w 636"/>
                  <a:gd name="T21" fmla="*/ 538 h 853"/>
                  <a:gd name="T22" fmla="*/ 214 w 636"/>
                  <a:gd name="T23" fmla="*/ 538 h 853"/>
                  <a:gd name="T24" fmla="*/ 214 w 636"/>
                  <a:gd name="T25" fmla="*/ 853 h 853"/>
                  <a:gd name="T26" fmla="*/ 296 w 636"/>
                  <a:gd name="T27" fmla="*/ 853 h 853"/>
                  <a:gd name="T28" fmla="*/ 296 w 636"/>
                  <a:gd name="T29" fmla="*/ 538 h 853"/>
                  <a:gd name="T30" fmla="*/ 341 w 636"/>
                  <a:gd name="T31" fmla="*/ 538 h 853"/>
                  <a:gd name="T32" fmla="*/ 341 w 636"/>
                  <a:gd name="T33" fmla="*/ 853 h 853"/>
                  <a:gd name="T34" fmla="*/ 422 w 636"/>
                  <a:gd name="T35" fmla="*/ 853 h 853"/>
                  <a:gd name="T36" fmla="*/ 422 w 636"/>
                  <a:gd name="T37" fmla="*/ 538 h 853"/>
                  <a:gd name="T38" fmla="*/ 460 w 636"/>
                  <a:gd name="T39" fmla="*/ 538 h 853"/>
                  <a:gd name="T40" fmla="*/ 460 w 636"/>
                  <a:gd name="T41" fmla="*/ 207 h 853"/>
                  <a:gd name="T42" fmla="*/ 535 w 636"/>
                  <a:gd name="T43" fmla="*/ 451 h 853"/>
                  <a:gd name="T44" fmla="*/ 636 w 636"/>
                  <a:gd name="T45" fmla="*/ 45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C039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61" name="Group 5"/>
            <p:cNvGrpSpPr>
              <a:grpSpLocks noChangeAspect="1"/>
            </p:cNvGrpSpPr>
            <p:nvPr/>
          </p:nvGrpSpPr>
          <p:grpSpPr bwMode="auto">
            <a:xfrm>
              <a:off x="7600529" y="3242347"/>
              <a:ext cx="1003948" cy="1003948"/>
              <a:chOff x="385" y="1752"/>
              <a:chExt cx="736" cy="736"/>
            </a:xfrm>
          </p:grpSpPr>
          <p:sp>
            <p:nvSpPr>
              <p:cNvPr id="62" name="AutoShape 4"/>
              <p:cNvSpPr>
                <a:spLocks noChangeAspect="1" noChangeArrowheads="1" noTextEdit="1"/>
              </p:cNvSpPr>
              <p:nvPr/>
            </p:nvSpPr>
            <p:spPr bwMode="auto">
              <a:xfrm>
                <a:off x="385" y="1752"/>
                <a:ext cx="736" cy="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3" name="Freeform 7"/>
              <p:cNvSpPr>
                <a:spLocks/>
              </p:cNvSpPr>
              <p:nvPr/>
            </p:nvSpPr>
            <p:spPr bwMode="auto">
              <a:xfrm>
                <a:off x="680" y="1844"/>
                <a:ext cx="127" cy="126"/>
              </a:xfrm>
              <a:custGeom>
                <a:avLst/>
                <a:gdLst>
                  <a:gd name="T0" fmla="*/ 127 w 255"/>
                  <a:gd name="T1" fmla="*/ 0 h 254"/>
                  <a:gd name="T2" fmla="*/ 152 w 255"/>
                  <a:gd name="T3" fmla="*/ 3 h 254"/>
                  <a:gd name="T4" fmla="*/ 176 w 255"/>
                  <a:gd name="T5" fmla="*/ 11 h 254"/>
                  <a:gd name="T6" fmla="*/ 198 w 255"/>
                  <a:gd name="T7" fmla="*/ 22 h 254"/>
                  <a:gd name="T8" fmla="*/ 217 w 255"/>
                  <a:gd name="T9" fmla="*/ 37 h 254"/>
                  <a:gd name="T10" fmla="*/ 233 w 255"/>
                  <a:gd name="T11" fmla="*/ 56 h 254"/>
                  <a:gd name="T12" fmla="*/ 244 w 255"/>
                  <a:gd name="T13" fmla="*/ 78 h 254"/>
                  <a:gd name="T14" fmla="*/ 252 w 255"/>
                  <a:gd name="T15" fmla="*/ 102 h 254"/>
                  <a:gd name="T16" fmla="*/ 255 w 255"/>
                  <a:gd name="T17" fmla="*/ 127 h 254"/>
                  <a:gd name="T18" fmla="*/ 252 w 255"/>
                  <a:gd name="T19" fmla="*/ 152 h 254"/>
                  <a:gd name="T20" fmla="*/ 244 w 255"/>
                  <a:gd name="T21" fmla="*/ 177 h 254"/>
                  <a:gd name="T22" fmla="*/ 233 w 255"/>
                  <a:gd name="T23" fmla="*/ 199 h 254"/>
                  <a:gd name="T24" fmla="*/ 217 w 255"/>
                  <a:gd name="T25" fmla="*/ 217 h 254"/>
                  <a:gd name="T26" fmla="*/ 198 w 255"/>
                  <a:gd name="T27" fmla="*/ 232 h 254"/>
                  <a:gd name="T28" fmla="*/ 176 w 255"/>
                  <a:gd name="T29" fmla="*/ 243 h 254"/>
                  <a:gd name="T30" fmla="*/ 152 w 255"/>
                  <a:gd name="T31" fmla="*/ 252 h 254"/>
                  <a:gd name="T32" fmla="*/ 127 w 255"/>
                  <a:gd name="T33" fmla="*/ 254 h 254"/>
                  <a:gd name="T34" fmla="*/ 101 w 255"/>
                  <a:gd name="T35" fmla="*/ 252 h 254"/>
                  <a:gd name="T36" fmla="*/ 77 w 255"/>
                  <a:gd name="T37" fmla="*/ 243 h 254"/>
                  <a:gd name="T38" fmla="*/ 55 w 255"/>
                  <a:gd name="T39" fmla="*/ 232 h 254"/>
                  <a:gd name="T40" fmla="*/ 37 w 255"/>
                  <a:gd name="T41" fmla="*/ 217 h 254"/>
                  <a:gd name="T42" fmla="*/ 22 w 255"/>
                  <a:gd name="T43" fmla="*/ 199 h 254"/>
                  <a:gd name="T44" fmla="*/ 10 w 255"/>
                  <a:gd name="T45" fmla="*/ 177 h 254"/>
                  <a:gd name="T46" fmla="*/ 2 w 255"/>
                  <a:gd name="T47" fmla="*/ 152 h 254"/>
                  <a:gd name="T48" fmla="*/ 0 w 255"/>
                  <a:gd name="T49" fmla="*/ 127 h 254"/>
                  <a:gd name="T50" fmla="*/ 2 w 255"/>
                  <a:gd name="T51" fmla="*/ 102 h 254"/>
                  <a:gd name="T52" fmla="*/ 10 w 255"/>
                  <a:gd name="T53" fmla="*/ 78 h 254"/>
                  <a:gd name="T54" fmla="*/ 22 w 255"/>
                  <a:gd name="T55" fmla="*/ 56 h 254"/>
                  <a:gd name="T56" fmla="*/ 37 w 255"/>
                  <a:gd name="T57" fmla="*/ 37 h 254"/>
                  <a:gd name="T58" fmla="*/ 55 w 255"/>
                  <a:gd name="T59" fmla="*/ 22 h 254"/>
                  <a:gd name="T60" fmla="*/ 77 w 255"/>
                  <a:gd name="T61" fmla="*/ 11 h 254"/>
                  <a:gd name="T62" fmla="*/ 101 w 255"/>
                  <a:gd name="T63" fmla="*/ 3 h 254"/>
                  <a:gd name="T64" fmla="*/ 127 w 255"/>
                  <a:gd name="T6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C039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4" name="Freeform 8"/>
              <p:cNvSpPr>
                <a:spLocks/>
              </p:cNvSpPr>
              <p:nvPr/>
            </p:nvSpPr>
            <p:spPr bwMode="auto">
              <a:xfrm>
                <a:off x="585" y="1992"/>
                <a:ext cx="318" cy="426"/>
              </a:xfrm>
              <a:custGeom>
                <a:avLst/>
                <a:gdLst>
                  <a:gd name="T0" fmla="*/ 636 w 636"/>
                  <a:gd name="T1" fmla="*/ 451 h 853"/>
                  <a:gd name="T2" fmla="*/ 503 w 636"/>
                  <a:gd name="T3" fmla="*/ 0 h 853"/>
                  <a:gd name="T4" fmla="*/ 460 w 636"/>
                  <a:gd name="T5" fmla="*/ 0 h 853"/>
                  <a:gd name="T6" fmla="*/ 397 w 636"/>
                  <a:gd name="T7" fmla="*/ 0 h 853"/>
                  <a:gd name="T8" fmla="*/ 240 w 636"/>
                  <a:gd name="T9" fmla="*/ 0 h 853"/>
                  <a:gd name="T10" fmla="*/ 175 w 636"/>
                  <a:gd name="T11" fmla="*/ 0 h 853"/>
                  <a:gd name="T12" fmla="*/ 134 w 636"/>
                  <a:gd name="T13" fmla="*/ 0 h 853"/>
                  <a:gd name="T14" fmla="*/ 0 w 636"/>
                  <a:gd name="T15" fmla="*/ 451 h 853"/>
                  <a:gd name="T16" fmla="*/ 101 w 636"/>
                  <a:gd name="T17" fmla="*/ 451 h 853"/>
                  <a:gd name="T18" fmla="*/ 175 w 636"/>
                  <a:gd name="T19" fmla="*/ 209 h 853"/>
                  <a:gd name="T20" fmla="*/ 175 w 636"/>
                  <a:gd name="T21" fmla="*/ 538 h 853"/>
                  <a:gd name="T22" fmla="*/ 214 w 636"/>
                  <a:gd name="T23" fmla="*/ 538 h 853"/>
                  <a:gd name="T24" fmla="*/ 214 w 636"/>
                  <a:gd name="T25" fmla="*/ 853 h 853"/>
                  <a:gd name="T26" fmla="*/ 296 w 636"/>
                  <a:gd name="T27" fmla="*/ 853 h 853"/>
                  <a:gd name="T28" fmla="*/ 296 w 636"/>
                  <a:gd name="T29" fmla="*/ 538 h 853"/>
                  <a:gd name="T30" fmla="*/ 341 w 636"/>
                  <a:gd name="T31" fmla="*/ 538 h 853"/>
                  <a:gd name="T32" fmla="*/ 341 w 636"/>
                  <a:gd name="T33" fmla="*/ 853 h 853"/>
                  <a:gd name="T34" fmla="*/ 422 w 636"/>
                  <a:gd name="T35" fmla="*/ 853 h 853"/>
                  <a:gd name="T36" fmla="*/ 422 w 636"/>
                  <a:gd name="T37" fmla="*/ 538 h 853"/>
                  <a:gd name="T38" fmla="*/ 460 w 636"/>
                  <a:gd name="T39" fmla="*/ 538 h 853"/>
                  <a:gd name="T40" fmla="*/ 460 w 636"/>
                  <a:gd name="T41" fmla="*/ 207 h 853"/>
                  <a:gd name="T42" fmla="*/ 535 w 636"/>
                  <a:gd name="T43" fmla="*/ 451 h 853"/>
                  <a:gd name="T44" fmla="*/ 636 w 636"/>
                  <a:gd name="T45" fmla="*/ 45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C039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65" name="Group 5"/>
            <p:cNvGrpSpPr>
              <a:grpSpLocks noChangeAspect="1"/>
            </p:cNvGrpSpPr>
            <p:nvPr/>
          </p:nvGrpSpPr>
          <p:grpSpPr bwMode="auto">
            <a:xfrm>
              <a:off x="7074119" y="3184904"/>
              <a:ext cx="1003948" cy="1003948"/>
              <a:chOff x="385" y="1752"/>
              <a:chExt cx="736" cy="736"/>
            </a:xfrm>
          </p:grpSpPr>
          <p:sp>
            <p:nvSpPr>
              <p:cNvPr id="66" name="AutoShape 4"/>
              <p:cNvSpPr>
                <a:spLocks noChangeAspect="1" noChangeArrowheads="1" noTextEdit="1"/>
              </p:cNvSpPr>
              <p:nvPr/>
            </p:nvSpPr>
            <p:spPr bwMode="auto">
              <a:xfrm>
                <a:off x="385" y="1752"/>
                <a:ext cx="736" cy="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7" name="Freeform 7"/>
              <p:cNvSpPr>
                <a:spLocks/>
              </p:cNvSpPr>
              <p:nvPr/>
            </p:nvSpPr>
            <p:spPr bwMode="auto">
              <a:xfrm>
                <a:off x="680" y="1844"/>
                <a:ext cx="127" cy="126"/>
              </a:xfrm>
              <a:custGeom>
                <a:avLst/>
                <a:gdLst>
                  <a:gd name="T0" fmla="*/ 127 w 255"/>
                  <a:gd name="T1" fmla="*/ 0 h 254"/>
                  <a:gd name="T2" fmla="*/ 152 w 255"/>
                  <a:gd name="T3" fmla="*/ 3 h 254"/>
                  <a:gd name="T4" fmla="*/ 176 w 255"/>
                  <a:gd name="T5" fmla="*/ 11 h 254"/>
                  <a:gd name="T6" fmla="*/ 198 w 255"/>
                  <a:gd name="T7" fmla="*/ 22 h 254"/>
                  <a:gd name="T8" fmla="*/ 217 w 255"/>
                  <a:gd name="T9" fmla="*/ 37 h 254"/>
                  <a:gd name="T10" fmla="*/ 233 w 255"/>
                  <a:gd name="T11" fmla="*/ 56 h 254"/>
                  <a:gd name="T12" fmla="*/ 244 w 255"/>
                  <a:gd name="T13" fmla="*/ 78 h 254"/>
                  <a:gd name="T14" fmla="*/ 252 w 255"/>
                  <a:gd name="T15" fmla="*/ 102 h 254"/>
                  <a:gd name="T16" fmla="*/ 255 w 255"/>
                  <a:gd name="T17" fmla="*/ 127 h 254"/>
                  <a:gd name="T18" fmla="*/ 252 w 255"/>
                  <a:gd name="T19" fmla="*/ 152 h 254"/>
                  <a:gd name="T20" fmla="*/ 244 w 255"/>
                  <a:gd name="T21" fmla="*/ 177 h 254"/>
                  <a:gd name="T22" fmla="*/ 233 w 255"/>
                  <a:gd name="T23" fmla="*/ 199 h 254"/>
                  <a:gd name="T24" fmla="*/ 217 w 255"/>
                  <a:gd name="T25" fmla="*/ 217 h 254"/>
                  <a:gd name="T26" fmla="*/ 198 w 255"/>
                  <a:gd name="T27" fmla="*/ 232 h 254"/>
                  <a:gd name="T28" fmla="*/ 176 w 255"/>
                  <a:gd name="T29" fmla="*/ 243 h 254"/>
                  <a:gd name="T30" fmla="*/ 152 w 255"/>
                  <a:gd name="T31" fmla="*/ 252 h 254"/>
                  <a:gd name="T32" fmla="*/ 127 w 255"/>
                  <a:gd name="T33" fmla="*/ 254 h 254"/>
                  <a:gd name="T34" fmla="*/ 101 w 255"/>
                  <a:gd name="T35" fmla="*/ 252 h 254"/>
                  <a:gd name="T36" fmla="*/ 77 w 255"/>
                  <a:gd name="T37" fmla="*/ 243 h 254"/>
                  <a:gd name="T38" fmla="*/ 55 w 255"/>
                  <a:gd name="T39" fmla="*/ 232 h 254"/>
                  <a:gd name="T40" fmla="*/ 37 w 255"/>
                  <a:gd name="T41" fmla="*/ 217 h 254"/>
                  <a:gd name="T42" fmla="*/ 22 w 255"/>
                  <a:gd name="T43" fmla="*/ 199 h 254"/>
                  <a:gd name="T44" fmla="*/ 10 w 255"/>
                  <a:gd name="T45" fmla="*/ 177 h 254"/>
                  <a:gd name="T46" fmla="*/ 2 w 255"/>
                  <a:gd name="T47" fmla="*/ 152 h 254"/>
                  <a:gd name="T48" fmla="*/ 0 w 255"/>
                  <a:gd name="T49" fmla="*/ 127 h 254"/>
                  <a:gd name="T50" fmla="*/ 2 w 255"/>
                  <a:gd name="T51" fmla="*/ 102 h 254"/>
                  <a:gd name="T52" fmla="*/ 10 w 255"/>
                  <a:gd name="T53" fmla="*/ 78 h 254"/>
                  <a:gd name="T54" fmla="*/ 22 w 255"/>
                  <a:gd name="T55" fmla="*/ 56 h 254"/>
                  <a:gd name="T56" fmla="*/ 37 w 255"/>
                  <a:gd name="T57" fmla="*/ 37 h 254"/>
                  <a:gd name="T58" fmla="*/ 55 w 255"/>
                  <a:gd name="T59" fmla="*/ 22 h 254"/>
                  <a:gd name="T60" fmla="*/ 77 w 255"/>
                  <a:gd name="T61" fmla="*/ 11 h 254"/>
                  <a:gd name="T62" fmla="*/ 101 w 255"/>
                  <a:gd name="T63" fmla="*/ 3 h 254"/>
                  <a:gd name="T64" fmla="*/ 127 w 255"/>
                  <a:gd name="T6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8" name="Freeform 8"/>
              <p:cNvSpPr>
                <a:spLocks/>
              </p:cNvSpPr>
              <p:nvPr/>
            </p:nvSpPr>
            <p:spPr bwMode="auto">
              <a:xfrm>
                <a:off x="585" y="1992"/>
                <a:ext cx="318" cy="426"/>
              </a:xfrm>
              <a:custGeom>
                <a:avLst/>
                <a:gdLst>
                  <a:gd name="T0" fmla="*/ 636 w 636"/>
                  <a:gd name="T1" fmla="*/ 451 h 853"/>
                  <a:gd name="T2" fmla="*/ 503 w 636"/>
                  <a:gd name="T3" fmla="*/ 0 h 853"/>
                  <a:gd name="T4" fmla="*/ 460 w 636"/>
                  <a:gd name="T5" fmla="*/ 0 h 853"/>
                  <a:gd name="T6" fmla="*/ 397 w 636"/>
                  <a:gd name="T7" fmla="*/ 0 h 853"/>
                  <a:gd name="T8" fmla="*/ 240 w 636"/>
                  <a:gd name="T9" fmla="*/ 0 h 853"/>
                  <a:gd name="T10" fmla="*/ 175 w 636"/>
                  <a:gd name="T11" fmla="*/ 0 h 853"/>
                  <a:gd name="T12" fmla="*/ 134 w 636"/>
                  <a:gd name="T13" fmla="*/ 0 h 853"/>
                  <a:gd name="T14" fmla="*/ 0 w 636"/>
                  <a:gd name="T15" fmla="*/ 451 h 853"/>
                  <a:gd name="T16" fmla="*/ 101 w 636"/>
                  <a:gd name="T17" fmla="*/ 451 h 853"/>
                  <a:gd name="T18" fmla="*/ 175 w 636"/>
                  <a:gd name="T19" fmla="*/ 209 h 853"/>
                  <a:gd name="T20" fmla="*/ 175 w 636"/>
                  <a:gd name="T21" fmla="*/ 538 h 853"/>
                  <a:gd name="T22" fmla="*/ 214 w 636"/>
                  <a:gd name="T23" fmla="*/ 538 h 853"/>
                  <a:gd name="T24" fmla="*/ 214 w 636"/>
                  <a:gd name="T25" fmla="*/ 853 h 853"/>
                  <a:gd name="T26" fmla="*/ 296 w 636"/>
                  <a:gd name="T27" fmla="*/ 853 h 853"/>
                  <a:gd name="T28" fmla="*/ 296 w 636"/>
                  <a:gd name="T29" fmla="*/ 538 h 853"/>
                  <a:gd name="T30" fmla="*/ 341 w 636"/>
                  <a:gd name="T31" fmla="*/ 538 h 853"/>
                  <a:gd name="T32" fmla="*/ 341 w 636"/>
                  <a:gd name="T33" fmla="*/ 853 h 853"/>
                  <a:gd name="T34" fmla="*/ 422 w 636"/>
                  <a:gd name="T35" fmla="*/ 853 h 853"/>
                  <a:gd name="T36" fmla="*/ 422 w 636"/>
                  <a:gd name="T37" fmla="*/ 538 h 853"/>
                  <a:gd name="T38" fmla="*/ 460 w 636"/>
                  <a:gd name="T39" fmla="*/ 538 h 853"/>
                  <a:gd name="T40" fmla="*/ 460 w 636"/>
                  <a:gd name="T41" fmla="*/ 207 h 853"/>
                  <a:gd name="T42" fmla="*/ 535 w 636"/>
                  <a:gd name="T43" fmla="*/ 451 h 853"/>
                  <a:gd name="T44" fmla="*/ 636 w 636"/>
                  <a:gd name="T45" fmla="*/ 45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69" name="Group 5"/>
            <p:cNvGrpSpPr>
              <a:grpSpLocks noChangeAspect="1"/>
            </p:cNvGrpSpPr>
            <p:nvPr/>
          </p:nvGrpSpPr>
          <p:grpSpPr bwMode="auto">
            <a:xfrm>
              <a:off x="5723621" y="2572375"/>
              <a:ext cx="1003948" cy="1003948"/>
              <a:chOff x="385" y="1752"/>
              <a:chExt cx="736" cy="736"/>
            </a:xfrm>
          </p:grpSpPr>
          <p:sp>
            <p:nvSpPr>
              <p:cNvPr id="70" name="AutoShape 4"/>
              <p:cNvSpPr>
                <a:spLocks noChangeAspect="1" noChangeArrowheads="1" noTextEdit="1"/>
              </p:cNvSpPr>
              <p:nvPr/>
            </p:nvSpPr>
            <p:spPr bwMode="auto">
              <a:xfrm>
                <a:off x="385" y="1752"/>
                <a:ext cx="736" cy="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1" name="Freeform 7"/>
              <p:cNvSpPr>
                <a:spLocks/>
              </p:cNvSpPr>
              <p:nvPr/>
            </p:nvSpPr>
            <p:spPr bwMode="auto">
              <a:xfrm>
                <a:off x="680" y="1844"/>
                <a:ext cx="127" cy="126"/>
              </a:xfrm>
              <a:custGeom>
                <a:avLst/>
                <a:gdLst>
                  <a:gd name="T0" fmla="*/ 127 w 255"/>
                  <a:gd name="T1" fmla="*/ 0 h 254"/>
                  <a:gd name="T2" fmla="*/ 152 w 255"/>
                  <a:gd name="T3" fmla="*/ 3 h 254"/>
                  <a:gd name="T4" fmla="*/ 176 w 255"/>
                  <a:gd name="T5" fmla="*/ 11 h 254"/>
                  <a:gd name="T6" fmla="*/ 198 w 255"/>
                  <a:gd name="T7" fmla="*/ 22 h 254"/>
                  <a:gd name="T8" fmla="*/ 217 w 255"/>
                  <a:gd name="T9" fmla="*/ 37 h 254"/>
                  <a:gd name="T10" fmla="*/ 233 w 255"/>
                  <a:gd name="T11" fmla="*/ 56 h 254"/>
                  <a:gd name="T12" fmla="*/ 244 w 255"/>
                  <a:gd name="T13" fmla="*/ 78 h 254"/>
                  <a:gd name="T14" fmla="*/ 252 w 255"/>
                  <a:gd name="T15" fmla="*/ 102 h 254"/>
                  <a:gd name="T16" fmla="*/ 255 w 255"/>
                  <a:gd name="T17" fmla="*/ 127 h 254"/>
                  <a:gd name="T18" fmla="*/ 252 w 255"/>
                  <a:gd name="T19" fmla="*/ 152 h 254"/>
                  <a:gd name="T20" fmla="*/ 244 w 255"/>
                  <a:gd name="T21" fmla="*/ 177 h 254"/>
                  <a:gd name="T22" fmla="*/ 233 w 255"/>
                  <a:gd name="T23" fmla="*/ 199 h 254"/>
                  <a:gd name="T24" fmla="*/ 217 w 255"/>
                  <a:gd name="T25" fmla="*/ 217 h 254"/>
                  <a:gd name="T26" fmla="*/ 198 w 255"/>
                  <a:gd name="T27" fmla="*/ 232 h 254"/>
                  <a:gd name="T28" fmla="*/ 176 w 255"/>
                  <a:gd name="T29" fmla="*/ 243 h 254"/>
                  <a:gd name="T30" fmla="*/ 152 w 255"/>
                  <a:gd name="T31" fmla="*/ 252 h 254"/>
                  <a:gd name="T32" fmla="*/ 127 w 255"/>
                  <a:gd name="T33" fmla="*/ 254 h 254"/>
                  <a:gd name="T34" fmla="*/ 101 w 255"/>
                  <a:gd name="T35" fmla="*/ 252 h 254"/>
                  <a:gd name="T36" fmla="*/ 77 w 255"/>
                  <a:gd name="T37" fmla="*/ 243 h 254"/>
                  <a:gd name="T38" fmla="*/ 55 w 255"/>
                  <a:gd name="T39" fmla="*/ 232 h 254"/>
                  <a:gd name="T40" fmla="*/ 37 w 255"/>
                  <a:gd name="T41" fmla="*/ 217 h 254"/>
                  <a:gd name="T42" fmla="*/ 22 w 255"/>
                  <a:gd name="T43" fmla="*/ 199 h 254"/>
                  <a:gd name="T44" fmla="*/ 10 w 255"/>
                  <a:gd name="T45" fmla="*/ 177 h 254"/>
                  <a:gd name="T46" fmla="*/ 2 w 255"/>
                  <a:gd name="T47" fmla="*/ 152 h 254"/>
                  <a:gd name="T48" fmla="*/ 0 w 255"/>
                  <a:gd name="T49" fmla="*/ 127 h 254"/>
                  <a:gd name="T50" fmla="*/ 2 w 255"/>
                  <a:gd name="T51" fmla="*/ 102 h 254"/>
                  <a:gd name="T52" fmla="*/ 10 w 255"/>
                  <a:gd name="T53" fmla="*/ 78 h 254"/>
                  <a:gd name="T54" fmla="*/ 22 w 255"/>
                  <a:gd name="T55" fmla="*/ 56 h 254"/>
                  <a:gd name="T56" fmla="*/ 37 w 255"/>
                  <a:gd name="T57" fmla="*/ 37 h 254"/>
                  <a:gd name="T58" fmla="*/ 55 w 255"/>
                  <a:gd name="T59" fmla="*/ 22 h 254"/>
                  <a:gd name="T60" fmla="*/ 77 w 255"/>
                  <a:gd name="T61" fmla="*/ 11 h 254"/>
                  <a:gd name="T62" fmla="*/ 101 w 255"/>
                  <a:gd name="T63" fmla="*/ 3 h 254"/>
                  <a:gd name="T64" fmla="*/ 127 w 255"/>
                  <a:gd name="T6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C039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2" name="Freeform 8"/>
              <p:cNvSpPr>
                <a:spLocks/>
              </p:cNvSpPr>
              <p:nvPr/>
            </p:nvSpPr>
            <p:spPr bwMode="auto">
              <a:xfrm>
                <a:off x="585" y="1992"/>
                <a:ext cx="318" cy="426"/>
              </a:xfrm>
              <a:custGeom>
                <a:avLst/>
                <a:gdLst>
                  <a:gd name="T0" fmla="*/ 636 w 636"/>
                  <a:gd name="T1" fmla="*/ 451 h 853"/>
                  <a:gd name="T2" fmla="*/ 503 w 636"/>
                  <a:gd name="T3" fmla="*/ 0 h 853"/>
                  <a:gd name="T4" fmla="*/ 460 w 636"/>
                  <a:gd name="T5" fmla="*/ 0 h 853"/>
                  <a:gd name="T6" fmla="*/ 397 w 636"/>
                  <a:gd name="T7" fmla="*/ 0 h 853"/>
                  <a:gd name="T8" fmla="*/ 240 w 636"/>
                  <a:gd name="T9" fmla="*/ 0 h 853"/>
                  <a:gd name="T10" fmla="*/ 175 w 636"/>
                  <a:gd name="T11" fmla="*/ 0 h 853"/>
                  <a:gd name="T12" fmla="*/ 134 w 636"/>
                  <a:gd name="T13" fmla="*/ 0 h 853"/>
                  <a:gd name="T14" fmla="*/ 0 w 636"/>
                  <a:gd name="T15" fmla="*/ 451 h 853"/>
                  <a:gd name="T16" fmla="*/ 101 w 636"/>
                  <a:gd name="T17" fmla="*/ 451 h 853"/>
                  <a:gd name="T18" fmla="*/ 175 w 636"/>
                  <a:gd name="T19" fmla="*/ 209 h 853"/>
                  <a:gd name="T20" fmla="*/ 175 w 636"/>
                  <a:gd name="T21" fmla="*/ 538 h 853"/>
                  <a:gd name="T22" fmla="*/ 214 w 636"/>
                  <a:gd name="T23" fmla="*/ 538 h 853"/>
                  <a:gd name="T24" fmla="*/ 214 w 636"/>
                  <a:gd name="T25" fmla="*/ 853 h 853"/>
                  <a:gd name="T26" fmla="*/ 296 w 636"/>
                  <a:gd name="T27" fmla="*/ 853 h 853"/>
                  <a:gd name="T28" fmla="*/ 296 w 636"/>
                  <a:gd name="T29" fmla="*/ 538 h 853"/>
                  <a:gd name="T30" fmla="*/ 341 w 636"/>
                  <a:gd name="T31" fmla="*/ 538 h 853"/>
                  <a:gd name="T32" fmla="*/ 341 w 636"/>
                  <a:gd name="T33" fmla="*/ 853 h 853"/>
                  <a:gd name="T34" fmla="*/ 422 w 636"/>
                  <a:gd name="T35" fmla="*/ 853 h 853"/>
                  <a:gd name="T36" fmla="*/ 422 w 636"/>
                  <a:gd name="T37" fmla="*/ 538 h 853"/>
                  <a:gd name="T38" fmla="*/ 460 w 636"/>
                  <a:gd name="T39" fmla="*/ 538 h 853"/>
                  <a:gd name="T40" fmla="*/ 460 w 636"/>
                  <a:gd name="T41" fmla="*/ 207 h 853"/>
                  <a:gd name="T42" fmla="*/ 535 w 636"/>
                  <a:gd name="T43" fmla="*/ 451 h 853"/>
                  <a:gd name="T44" fmla="*/ 636 w 636"/>
                  <a:gd name="T45" fmla="*/ 45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C039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73" name="Oval 72"/>
            <p:cNvSpPr/>
            <p:nvPr/>
          </p:nvSpPr>
          <p:spPr>
            <a:xfrm>
              <a:off x="6660232" y="2148602"/>
              <a:ext cx="2309163" cy="2088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74" name="Group 5"/>
            <p:cNvGrpSpPr>
              <a:grpSpLocks noChangeAspect="1"/>
            </p:cNvGrpSpPr>
            <p:nvPr/>
          </p:nvGrpSpPr>
          <p:grpSpPr bwMode="auto">
            <a:xfrm>
              <a:off x="8102503" y="2746304"/>
              <a:ext cx="1003948" cy="1003948"/>
              <a:chOff x="385" y="1752"/>
              <a:chExt cx="736" cy="736"/>
            </a:xfrm>
          </p:grpSpPr>
          <p:sp>
            <p:nvSpPr>
              <p:cNvPr id="75" name="AutoShape 4"/>
              <p:cNvSpPr>
                <a:spLocks noChangeAspect="1" noChangeArrowheads="1" noTextEdit="1"/>
              </p:cNvSpPr>
              <p:nvPr/>
            </p:nvSpPr>
            <p:spPr bwMode="auto">
              <a:xfrm>
                <a:off x="385" y="1752"/>
                <a:ext cx="736" cy="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6" name="Freeform 7"/>
              <p:cNvSpPr>
                <a:spLocks/>
              </p:cNvSpPr>
              <p:nvPr/>
            </p:nvSpPr>
            <p:spPr bwMode="auto">
              <a:xfrm>
                <a:off x="680" y="1844"/>
                <a:ext cx="127" cy="126"/>
              </a:xfrm>
              <a:custGeom>
                <a:avLst/>
                <a:gdLst>
                  <a:gd name="T0" fmla="*/ 127 w 255"/>
                  <a:gd name="T1" fmla="*/ 0 h 254"/>
                  <a:gd name="T2" fmla="*/ 152 w 255"/>
                  <a:gd name="T3" fmla="*/ 3 h 254"/>
                  <a:gd name="T4" fmla="*/ 176 w 255"/>
                  <a:gd name="T5" fmla="*/ 11 h 254"/>
                  <a:gd name="T6" fmla="*/ 198 w 255"/>
                  <a:gd name="T7" fmla="*/ 22 h 254"/>
                  <a:gd name="T8" fmla="*/ 217 w 255"/>
                  <a:gd name="T9" fmla="*/ 37 h 254"/>
                  <a:gd name="T10" fmla="*/ 233 w 255"/>
                  <a:gd name="T11" fmla="*/ 56 h 254"/>
                  <a:gd name="T12" fmla="*/ 244 w 255"/>
                  <a:gd name="T13" fmla="*/ 78 h 254"/>
                  <a:gd name="T14" fmla="*/ 252 w 255"/>
                  <a:gd name="T15" fmla="*/ 102 h 254"/>
                  <a:gd name="T16" fmla="*/ 255 w 255"/>
                  <a:gd name="T17" fmla="*/ 127 h 254"/>
                  <a:gd name="T18" fmla="*/ 252 w 255"/>
                  <a:gd name="T19" fmla="*/ 152 h 254"/>
                  <a:gd name="T20" fmla="*/ 244 w 255"/>
                  <a:gd name="T21" fmla="*/ 177 h 254"/>
                  <a:gd name="T22" fmla="*/ 233 w 255"/>
                  <a:gd name="T23" fmla="*/ 199 h 254"/>
                  <a:gd name="T24" fmla="*/ 217 w 255"/>
                  <a:gd name="T25" fmla="*/ 217 h 254"/>
                  <a:gd name="T26" fmla="*/ 198 w 255"/>
                  <a:gd name="T27" fmla="*/ 232 h 254"/>
                  <a:gd name="T28" fmla="*/ 176 w 255"/>
                  <a:gd name="T29" fmla="*/ 243 h 254"/>
                  <a:gd name="T30" fmla="*/ 152 w 255"/>
                  <a:gd name="T31" fmla="*/ 252 h 254"/>
                  <a:gd name="T32" fmla="*/ 127 w 255"/>
                  <a:gd name="T33" fmla="*/ 254 h 254"/>
                  <a:gd name="T34" fmla="*/ 101 w 255"/>
                  <a:gd name="T35" fmla="*/ 252 h 254"/>
                  <a:gd name="T36" fmla="*/ 77 w 255"/>
                  <a:gd name="T37" fmla="*/ 243 h 254"/>
                  <a:gd name="T38" fmla="*/ 55 w 255"/>
                  <a:gd name="T39" fmla="*/ 232 h 254"/>
                  <a:gd name="T40" fmla="*/ 37 w 255"/>
                  <a:gd name="T41" fmla="*/ 217 h 254"/>
                  <a:gd name="T42" fmla="*/ 22 w 255"/>
                  <a:gd name="T43" fmla="*/ 199 h 254"/>
                  <a:gd name="T44" fmla="*/ 10 w 255"/>
                  <a:gd name="T45" fmla="*/ 177 h 254"/>
                  <a:gd name="T46" fmla="*/ 2 w 255"/>
                  <a:gd name="T47" fmla="*/ 152 h 254"/>
                  <a:gd name="T48" fmla="*/ 0 w 255"/>
                  <a:gd name="T49" fmla="*/ 127 h 254"/>
                  <a:gd name="T50" fmla="*/ 2 w 255"/>
                  <a:gd name="T51" fmla="*/ 102 h 254"/>
                  <a:gd name="T52" fmla="*/ 10 w 255"/>
                  <a:gd name="T53" fmla="*/ 78 h 254"/>
                  <a:gd name="T54" fmla="*/ 22 w 255"/>
                  <a:gd name="T55" fmla="*/ 56 h 254"/>
                  <a:gd name="T56" fmla="*/ 37 w 255"/>
                  <a:gd name="T57" fmla="*/ 37 h 254"/>
                  <a:gd name="T58" fmla="*/ 55 w 255"/>
                  <a:gd name="T59" fmla="*/ 22 h 254"/>
                  <a:gd name="T60" fmla="*/ 77 w 255"/>
                  <a:gd name="T61" fmla="*/ 11 h 254"/>
                  <a:gd name="T62" fmla="*/ 101 w 255"/>
                  <a:gd name="T63" fmla="*/ 3 h 254"/>
                  <a:gd name="T64" fmla="*/ 127 w 255"/>
                  <a:gd name="T6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0092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7" name="Freeform 8"/>
              <p:cNvSpPr>
                <a:spLocks/>
              </p:cNvSpPr>
              <p:nvPr/>
            </p:nvSpPr>
            <p:spPr bwMode="auto">
              <a:xfrm>
                <a:off x="585" y="1992"/>
                <a:ext cx="318" cy="426"/>
              </a:xfrm>
              <a:custGeom>
                <a:avLst/>
                <a:gdLst>
                  <a:gd name="T0" fmla="*/ 636 w 636"/>
                  <a:gd name="T1" fmla="*/ 451 h 853"/>
                  <a:gd name="T2" fmla="*/ 503 w 636"/>
                  <a:gd name="T3" fmla="*/ 0 h 853"/>
                  <a:gd name="T4" fmla="*/ 460 w 636"/>
                  <a:gd name="T5" fmla="*/ 0 h 853"/>
                  <a:gd name="T6" fmla="*/ 397 w 636"/>
                  <a:gd name="T7" fmla="*/ 0 h 853"/>
                  <a:gd name="T8" fmla="*/ 240 w 636"/>
                  <a:gd name="T9" fmla="*/ 0 h 853"/>
                  <a:gd name="T10" fmla="*/ 175 w 636"/>
                  <a:gd name="T11" fmla="*/ 0 h 853"/>
                  <a:gd name="T12" fmla="*/ 134 w 636"/>
                  <a:gd name="T13" fmla="*/ 0 h 853"/>
                  <a:gd name="T14" fmla="*/ 0 w 636"/>
                  <a:gd name="T15" fmla="*/ 451 h 853"/>
                  <a:gd name="T16" fmla="*/ 101 w 636"/>
                  <a:gd name="T17" fmla="*/ 451 h 853"/>
                  <a:gd name="T18" fmla="*/ 175 w 636"/>
                  <a:gd name="T19" fmla="*/ 209 h 853"/>
                  <a:gd name="T20" fmla="*/ 175 w 636"/>
                  <a:gd name="T21" fmla="*/ 538 h 853"/>
                  <a:gd name="T22" fmla="*/ 214 w 636"/>
                  <a:gd name="T23" fmla="*/ 538 h 853"/>
                  <a:gd name="T24" fmla="*/ 214 w 636"/>
                  <a:gd name="T25" fmla="*/ 853 h 853"/>
                  <a:gd name="T26" fmla="*/ 296 w 636"/>
                  <a:gd name="T27" fmla="*/ 853 h 853"/>
                  <a:gd name="T28" fmla="*/ 296 w 636"/>
                  <a:gd name="T29" fmla="*/ 538 h 853"/>
                  <a:gd name="T30" fmla="*/ 341 w 636"/>
                  <a:gd name="T31" fmla="*/ 538 h 853"/>
                  <a:gd name="T32" fmla="*/ 341 w 636"/>
                  <a:gd name="T33" fmla="*/ 853 h 853"/>
                  <a:gd name="T34" fmla="*/ 422 w 636"/>
                  <a:gd name="T35" fmla="*/ 853 h 853"/>
                  <a:gd name="T36" fmla="*/ 422 w 636"/>
                  <a:gd name="T37" fmla="*/ 538 h 853"/>
                  <a:gd name="T38" fmla="*/ 460 w 636"/>
                  <a:gd name="T39" fmla="*/ 538 h 853"/>
                  <a:gd name="T40" fmla="*/ 460 w 636"/>
                  <a:gd name="T41" fmla="*/ 207 h 853"/>
                  <a:gd name="T42" fmla="*/ 535 w 636"/>
                  <a:gd name="T43" fmla="*/ 451 h 853"/>
                  <a:gd name="T44" fmla="*/ 636 w 636"/>
                  <a:gd name="T45" fmla="*/ 45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0092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82" name="Group 5"/>
            <p:cNvGrpSpPr>
              <a:grpSpLocks noChangeAspect="1"/>
            </p:cNvGrpSpPr>
            <p:nvPr/>
          </p:nvGrpSpPr>
          <p:grpSpPr bwMode="auto">
            <a:xfrm>
              <a:off x="6616709" y="2791256"/>
              <a:ext cx="1003948" cy="1003948"/>
              <a:chOff x="385" y="1752"/>
              <a:chExt cx="736" cy="736"/>
            </a:xfrm>
          </p:grpSpPr>
          <p:sp>
            <p:nvSpPr>
              <p:cNvPr id="83" name="AutoShape 4"/>
              <p:cNvSpPr>
                <a:spLocks noChangeAspect="1" noChangeArrowheads="1" noTextEdit="1"/>
              </p:cNvSpPr>
              <p:nvPr/>
            </p:nvSpPr>
            <p:spPr bwMode="auto">
              <a:xfrm>
                <a:off x="385" y="1752"/>
                <a:ext cx="736" cy="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4" name="Freeform 7"/>
              <p:cNvSpPr>
                <a:spLocks/>
              </p:cNvSpPr>
              <p:nvPr/>
            </p:nvSpPr>
            <p:spPr bwMode="auto">
              <a:xfrm>
                <a:off x="680" y="1844"/>
                <a:ext cx="127" cy="126"/>
              </a:xfrm>
              <a:custGeom>
                <a:avLst/>
                <a:gdLst>
                  <a:gd name="T0" fmla="*/ 127 w 255"/>
                  <a:gd name="T1" fmla="*/ 0 h 254"/>
                  <a:gd name="T2" fmla="*/ 152 w 255"/>
                  <a:gd name="T3" fmla="*/ 3 h 254"/>
                  <a:gd name="T4" fmla="*/ 176 w 255"/>
                  <a:gd name="T5" fmla="*/ 11 h 254"/>
                  <a:gd name="T6" fmla="*/ 198 w 255"/>
                  <a:gd name="T7" fmla="*/ 22 h 254"/>
                  <a:gd name="T8" fmla="*/ 217 w 255"/>
                  <a:gd name="T9" fmla="*/ 37 h 254"/>
                  <a:gd name="T10" fmla="*/ 233 w 255"/>
                  <a:gd name="T11" fmla="*/ 56 h 254"/>
                  <a:gd name="T12" fmla="*/ 244 w 255"/>
                  <a:gd name="T13" fmla="*/ 78 h 254"/>
                  <a:gd name="T14" fmla="*/ 252 w 255"/>
                  <a:gd name="T15" fmla="*/ 102 h 254"/>
                  <a:gd name="T16" fmla="*/ 255 w 255"/>
                  <a:gd name="T17" fmla="*/ 127 h 254"/>
                  <a:gd name="T18" fmla="*/ 252 w 255"/>
                  <a:gd name="T19" fmla="*/ 152 h 254"/>
                  <a:gd name="T20" fmla="*/ 244 w 255"/>
                  <a:gd name="T21" fmla="*/ 177 h 254"/>
                  <a:gd name="T22" fmla="*/ 233 w 255"/>
                  <a:gd name="T23" fmla="*/ 199 h 254"/>
                  <a:gd name="T24" fmla="*/ 217 w 255"/>
                  <a:gd name="T25" fmla="*/ 217 h 254"/>
                  <a:gd name="T26" fmla="*/ 198 w 255"/>
                  <a:gd name="T27" fmla="*/ 232 h 254"/>
                  <a:gd name="T28" fmla="*/ 176 w 255"/>
                  <a:gd name="T29" fmla="*/ 243 h 254"/>
                  <a:gd name="T30" fmla="*/ 152 w 255"/>
                  <a:gd name="T31" fmla="*/ 252 h 254"/>
                  <a:gd name="T32" fmla="*/ 127 w 255"/>
                  <a:gd name="T33" fmla="*/ 254 h 254"/>
                  <a:gd name="T34" fmla="*/ 101 w 255"/>
                  <a:gd name="T35" fmla="*/ 252 h 254"/>
                  <a:gd name="T36" fmla="*/ 77 w 255"/>
                  <a:gd name="T37" fmla="*/ 243 h 254"/>
                  <a:gd name="T38" fmla="*/ 55 w 255"/>
                  <a:gd name="T39" fmla="*/ 232 h 254"/>
                  <a:gd name="T40" fmla="*/ 37 w 255"/>
                  <a:gd name="T41" fmla="*/ 217 h 254"/>
                  <a:gd name="T42" fmla="*/ 22 w 255"/>
                  <a:gd name="T43" fmla="*/ 199 h 254"/>
                  <a:gd name="T44" fmla="*/ 10 w 255"/>
                  <a:gd name="T45" fmla="*/ 177 h 254"/>
                  <a:gd name="T46" fmla="*/ 2 w 255"/>
                  <a:gd name="T47" fmla="*/ 152 h 254"/>
                  <a:gd name="T48" fmla="*/ 0 w 255"/>
                  <a:gd name="T49" fmla="*/ 127 h 254"/>
                  <a:gd name="T50" fmla="*/ 2 w 255"/>
                  <a:gd name="T51" fmla="*/ 102 h 254"/>
                  <a:gd name="T52" fmla="*/ 10 w 255"/>
                  <a:gd name="T53" fmla="*/ 78 h 254"/>
                  <a:gd name="T54" fmla="*/ 22 w 255"/>
                  <a:gd name="T55" fmla="*/ 56 h 254"/>
                  <a:gd name="T56" fmla="*/ 37 w 255"/>
                  <a:gd name="T57" fmla="*/ 37 h 254"/>
                  <a:gd name="T58" fmla="*/ 55 w 255"/>
                  <a:gd name="T59" fmla="*/ 22 h 254"/>
                  <a:gd name="T60" fmla="*/ 77 w 255"/>
                  <a:gd name="T61" fmla="*/ 11 h 254"/>
                  <a:gd name="T62" fmla="*/ 101 w 255"/>
                  <a:gd name="T63" fmla="*/ 3 h 254"/>
                  <a:gd name="T64" fmla="*/ 127 w 255"/>
                  <a:gd name="T6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5" h="254">
                    <a:moveTo>
                      <a:pt x="127" y="0"/>
                    </a:moveTo>
                    <a:lnTo>
                      <a:pt x="152" y="3"/>
                    </a:lnTo>
                    <a:lnTo>
                      <a:pt x="176" y="11"/>
                    </a:lnTo>
                    <a:lnTo>
                      <a:pt x="198" y="22"/>
                    </a:lnTo>
                    <a:lnTo>
                      <a:pt x="217" y="37"/>
                    </a:lnTo>
                    <a:lnTo>
                      <a:pt x="233" y="56"/>
                    </a:lnTo>
                    <a:lnTo>
                      <a:pt x="244" y="78"/>
                    </a:lnTo>
                    <a:lnTo>
                      <a:pt x="252" y="102"/>
                    </a:lnTo>
                    <a:lnTo>
                      <a:pt x="255" y="127"/>
                    </a:lnTo>
                    <a:lnTo>
                      <a:pt x="252" y="152"/>
                    </a:lnTo>
                    <a:lnTo>
                      <a:pt x="244" y="177"/>
                    </a:lnTo>
                    <a:lnTo>
                      <a:pt x="233" y="199"/>
                    </a:lnTo>
                    <a:lnTo>
                      <a:pt x="217" y="217"/>
                    </a:lnTo>
                    <a:lnTo>
                      <a:pt x="198" y="232"/>
                    </a:lnTo>
                    <a:lnTo>
                      <a:pt x="176" y="243"/>
                    </a:lnTo>
                    <a:lnTo>
                      <a:pt x="152" y="252"/>
                    </a:lnTo>
                    <a:lnTo>
                      <a:pt x="127" y="254"/>
                    </a:lnTo>
                    <a:lnTo>
                      <a:pt x="101" y="252"/>
                    </a:lnTo>
                    <a:lnTo>
                      <a:pt x="77" y="243"/>
                    </a:lnTo>
                    <a:lnTo>
                      <a:pt x="55" y="232"/>
                    </a:lnTo>
                    <a:lnTo>
                      <a:pt x="37" y="217"/>
                    </a:lnTo>
                    <a:lnTo>
                      <a:pt x="22" y="199"/>
                    </a:lnTo>
                    <a:lnTo>
                      <a:pt x="10" y="177"/>
                    </a:lnTo>
                    <a:lnTo>
                      <a:pt x="2" y="152"/>
                    </a:lnTo>
                    <a:lnTo>
                      <a:pt x="0" y="127"/>
                    </a:lnTo>
                    <a:lnTo>
                      <a:pt x="2" y="102"/>
                    </a:lnTo>
                    <a:lnTo>
                      <a:pt x="10" y="78"/>
                    </a:lnTo>
                    <a:lnTo>
                      <a:pt x="22" y="56"/>
                    </a:lnTo>
                    <a:lnTo>
                      <a:pt x="37" y="37"/>
                    </a:lnTo>
                    <a:lnTo>
                      <a:pt x="55" y="22"/>
                    </a:lnTo>
                    <a:lnTo>
                      <a:pt x="77" y="11"/>
                    </a:lnTo>
                    <a:lnTo>
                      <a:pt x="101" y="3"/>
                    </a:lnTo>
                    <a:lnTo>
                      <a:pt x="127" y="0"/>
                    </a:lnTo>
                    <a:close/>
                  </a:path>
                </a:pathLst>
              </a:custGeom>
              <a:solidFill>
                <a:srgbClr val="C039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5" name="Freeform 8"/>
              <p:cNvSpPr>
                <a:spLocks/>
              </p:cNvSpPr>
              <p:nvPr/>
            </p:nvSpPr>
            <p:spPr bwMode="auto">
              <a:xfrm>
                <a:off x="585" y="1992"/>
                <a:ext cx="318" cy="426"/>
              </a:xfrm>
              <a:custGeom>
                <a:avLst/>
                <a:gdLst>
                  <a:gd name="T0" fmla="*/ 636 w 636"/>
                  <a:gd name="T1" fmla="*/ 451 h 853"/>
                  <a:gd name="T2" fmla="*/ 503 w 636"/>
                  <a:gd name="T3" fmla="*/ 0 h 853"/>
                  <a:gd name="T4" fmla="*/ 460 w 636"/>
                  <a:gd name="T5" fmla="*/ 0 h 853"/>
                  <a:gd name="T6" fmla="*/ 397 w 636"/>
                  <a:gd name="T7" fmla="*/ 0 h 853"/>
                  <a:gd name="T8" fmla="*/ 240 w 636"/>
                  <a:gd name="T9" fmla="*/ 0 h 853"/>
                  <a:gd name="T10" fmla="*/ 175 w 636"/>
                  <a:gd name="T11" fmla="*/ 0 h 853"/>
                  <a:gd name="T12" fmla="*/ 134 w 636"/>
                  <a:gd name="T13" fmla="*/ 0 h 853"/>
                  <a:gd name="T14" fmla="*/ 0 w 636"/>
                  <a:gd name="T15" fmla="*/ 451 h 853"/>
                  <a:gd name="T16" fmla="*/ 101 w 636"/>
                  <a:gd name="T17" fmla="*/ 451 h 853"/>
                  <a:gd name="T18" fmla="*/ 175 w 636"/>
                  <a:gd name="T19" fmla="*/ 209 h 853"/>
                  <a:gd name="T20" fmla="*/ 175 w 636"/>
                  <a:gd name="T21" fmla="*/ 538 h 853"/>
                  <a:gd name="T22" fmla="*/ 214 w 636"/>
                  <a:gd name="T23" fmla="*/ 538 h 853"/>
                  <a:gd name="T24" fmla="*/ 214 w 636"/>
                  <a:gd name="T25" fmla="*/ 853 h 853"/>
                  <a:gd name="T26" fmla="*/ 296 w 636"/>
                  <a:gd name="T27" fmla="*/ 853 h 853"/>
                  <a:gd name="T28" fmla="*/ 296 w 636"/>
                  <a:gd name="T29" fmla="*/ 538 h 853"/>
                  <a:gd name="T30" fmla="*/ 341 w 636"/>
                  <a:gd name="T31" fmla="*/ 538 h 853"/>
                  <a:gd name="T32" fmla="*/ 341 w 636"/>
                  <a:gd name="T33" fmla="*/ 853 h 853"/>
                  <a:gd name="T34" fmla="*/ 422 w 636"/>
                  <a:gd name="T35" fmla="*/ 853 h 853"/>
                  <a:gd name="T36" fmla="*/ 422 w 636"/>
                  <a:gd name="T37" fmla="*/ 538 h 853"/>
                  <a:gd name="T38" fmla="*/ 460 w 636"/>
                  <a:gd name="T39" fmla="*/ 538 h 853"/>
                  <a:gd name="T40" fmla="*/ 460 w 636"/>
                  <a:gd name="T41" fmla="*/ 207 h 853"/>
                  <a:gd name="T42" fmla="*/ 535 w 636"/>
                  <a:gd name="T43" fmla="*/ 451 h 853"/>
                  <a:gd name="T44" fmla="*/ 636 w 636"/>
                  <a:gd name="T45" fmla="*/ 45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853">
                    <a:moveTo>
                      <a:pt x="636" y="451"/>
                    </a:moveTo>
                    <a:lnTo>
                      <a:pt x="503" y="0"/>
                    </a:lnTo>
                    <a:lnTo>
                      <a:pt x="460" y="0"/>
                    </a:lnTo>
                    <a:lnTo>
                      <a:pt x="397" y="0"/>
                    </a:lnTo>
                    <a:lnTo>
                      <a:pt x="240" y="0"/>
                    </a:lnTo>
                    <a:lnTo>
                      <a:pt x="175" y="0"/>
                    </a:lnTo>
                    <a:lnTo>
                      <a:pt x="134" y="0"/>
                    </a:lnTo>
                    <a:lnTo>
                      <a:pt x="0" y="451"/>
                    </a:lnTo>
                    <a:lnTo>
                      <a:pt x="101" y="451"/>
                    </a:lnTo>
                    <a:lnTo>
                      <a:pt x="175" y="209"/>
                    </a:lnTo>
                    <a:lnTo>
                      <a:pt x="175" y="538"/>
                    </a:lnTo>
                    <a:lnTo>
                      <a:pt x="214" y="538"/>
                    </a:lnTo>
                    <a:lnTo>
                      <a:pt x="214" y="853"/>
                    </a:lnTo>
                    <a:lnTo>
                      <a:pt x="296" y="853"/>
                    </a:lnTo>
                    <a:lnTo>
                      <a:pt x="296" y="538"/>
                    </a:lnTo>
                    <a:lnTo>
                      <a:pt x="341" y="538"/>
                    </a:lnTo>
                    <a:lnTo>
                      <a:pt x="341" y="853"/>
                    </a:lnTo>
                    <a:lnTo>
                      <a:pt x="422" y="853"/>
                    </a:lnTo>
                    <a:lnTo>
                      <a:pt x="422" y="538"/>
                    </a:lnTo>
                    <a:lnTo>
                      <a:pt x="460" y="538"/>
                    </a:lnTo>
                    <a:lnTo>
                      <a:pt x="460" y="207"/>
                    </a:lnTo>
                    <a:lnTo>
                      <a:pt x="535" y="451"/>
                    </a:lnTo>
                    <a:lnTo>
                      <a:pt x="636" y="451"/>
                    </a:lnTo>
                    <a:close/>
                  </a:path>
                </a:pathLst>
              </a:custGeom>
              <a:solidFill>
                <a:srgbClr val="C039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sp>
        <p:nvSpPr>
          <p:cNvPr id="78" name="Text Box 4"/>
          <p:cNvSpPr txBox="1">
            <a:spLocks noChangeArrowheads="1"/>
          </p:cNvSpPr>
          <p:nvPr/>
        </p:nvSpPr>
        <p:spPr bwMode="auto">
          <a:xfrm>
            <a:off x="116858" y="6469898"/>
            <a:ext cx="823004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lvl="0" eaLnBrk="1" hangingPunct="1"/>
            <a:r>
              <a:rPr lang="en-GB" sz="1000" dirty="0" smtClean="0">
                <a:solidFill>
                  <a:srgbClr val="002060"/>
                </a:solidFill>
                <a:latin typeface="+mn-lt"/>
              </a:rPr>
              <a:t>Dworkin RH. </a:t>
            </a:r>
            <a:r>
              <a:rPr lang="en-GB" sz="1000" i="1" dirty="0">
                <a:solidFill>
                  <a:srgbClr val="002060"/>
                </a:solidFill>
                <a:latin typeface="+mn-lt"/>
              </a:rPr>
              <a:t>Clin J </a:t>
            </a:r>
            <a:r>
              <a:rPr lang="en-GB" sz="1000" i="1" dirty="0" smtClean="0">
                <a:solidFill>
                  <a:srgbClr val="002060"/>
                </a:solidFill>
                <a:latin typeface="+mn-lt"/>
              </a:rPr>
              <a:t>Pain </a:t>
            </a:r>
            <a:r>
              <a:rPr lang="en-GB" sz="1000" dirty="0" smtClean="0">
                <a:solidFill>
                  <a:srgbClr val="002060"/>
                </a:solidFill>
                <a:latin typeface="+mn-lt"/>
              </a:rPr>
              <a:t>2002; 18(6):343-9; </a:t>
            </a:r>
            <a:r>
              <a:rPr lang="en-US" sz="1000" dirty="0" smtClean="0">
                <a:solidFill>
                  <a:srgbClr val="002060"/>
                </a:solidFill>
                <a:latin typeface="+mn-lt"/>
              </a:rPr>
              <a:t>Harden </a:t>
            </a:r>
            <a:r>
              <a:rPr lang="en-US" sz="1000" dirty="0">
                <a:solidFill>
                  <a:srgbClr val="002060"/>
                </a:solidFill>
                <a:latin typeface="+mn-lt"/>
              </a:rPr>
              <a:t>N, Cohen M. </a:t>
            </a:r>
            <a:r>
              <a:rPr lang="en-US" sz="1000" i="1" dirty="0">
                <a:solidFill>
                  <a:srgbClr val="002060"/>
                </a:solidFill>
                <a:latin typeface="+mn-lt"/>
              </a:rPr>
              <a:t>J Pain Symptom Manage</a:t>
            </a:r>
            <a:r>
              <a:rPr lang="en-US" sz="1000" dirty="0">
                <a:solidFill>
                  <a:srgbClr val="002060"/>
                </a:solidFill>
                <a:latin typeface="+mn-lt"/>
              </a:rPr>
              <a:t> 2003; 25(5 </a:t>
            </a:r>
            <a:r>
              <a:rPr lang="en-US" sz="1000" dirty="0" smtClean="0">
                <a:solidFill>
                  <a:srgbClr val="002060"/>
                </a:solidFill>
                <a:latin typeface="+mn-lt"/>
              </a:rPr>
              <a:t>Suppl):S12-7); </a:t>
            </a:r>
            <a:br>
              <a:rPr lang="en-US" sz="1000" dirty="0" smtClean="0">
                <a:solidFill>
                  <a:srgbClr val="002060"/>
                </a:solidFill>
                <a:latin typeface="+mn-lt"/>
              </a:rPr>
            </a:br>
            <a:r>
              <a:rPr lang="en-GB" sz="1000" dirty="0" smtClean="0">
                <a:solidFill>
                  <a:srgbClr val="002060"/>
                </a:solidFill>
                <a:latin typeface="+mn-lt"/>
              </a:rPr>
              <a:t>Jensen </a:t>
            </a:r>
            <a:r>
              <a:rPr lang="en-GB" sz="1000" dirty="0">
                <a:solidFill>
                  <a:srgbClr val="002060"/>
                </a:solidFill>
                <a:latin typeface="+mn-lt"/>
              </a:rPr>
              <a:t>TS, Baron R. </a:t>
            </a:r>
            <a:r>
              <a:rPr lang="en-GB" sz="1000" i="1" dirty="0">
                <a:solidFill>
                  <a:srgbClr val="002060"/>
                </a:solidFill>
                <a:latin typeface="+mn-lt"/>
              </a:rPr>
              <a:t>Pain</a:t>
            </a:r>
            <a:r>
              <a:rPr lang="en-GB" sz="1000" dirty="0">
                <a:solidFill>
                  <a:srgbClr val="002060"/>
                </a:solidFill>
                <a:latin typeface="+mn-lt"/>
              </a:rPr>
              <a:t> 2003; 102(1-2):</a:t>
            </a:r>
            <a:r>
              <a:rPr lang="en-GB" sz="1000" dirty="0" smtClean="0">
                <a:solidFill>
                  <a:srgbClr val="002060"/>
                </a:solidFill>
                <a:latin typeface="+mn-lt"/>
              </a:rPr>
              <a:t>1-8; Krause SJ, Bajckonja MM. </a:t>
            </a:r>
            <a:r>
              <a:rPr lang="en-GB" sz="1000" i="1" dirty="0">
                <a:solidFill>
                  <a:srgbClr val="002060"/>
                </a:solidFill>
                <a:latin typeface="+mn-lt"/>
              </a:rPr>
              <a:t>Clin J </a:t>
            </a:r>
            <a:r>
              <a:rPr lang="en-GB" sz="1000" i="1" dirty="0" smtClean="0">
                <a:solidFill>
                  <a:srgbClr val="002060"/>
                </a:solidFill>
                <a:latin typeface="+mn-lt"/>
              </a:rPr>
              <a:t>Pain </a:t>
            </a:r>
            <a:r>
              <a:rPr lang="en-GB" sz="1000" dirty="0" smtClean="0">
                <a:solidFill>
                  <a:srgbClr val="002060"/>
                </a:solidFill>
                <a:latin typeface="+mn-lt"/>
              </a:rPr>
              <a:t>2003; 19(5):306-14. </a:t>
            </a:r>
            <a:endParaRPr lang="en-GB" sz="1000" dirty="0">
              <a:solidFill>
                <a:srgbClr val="002060"/>
              </a:solidFill>
              <a:latin typeface="+mn-lt"/>
            </a:endParaRPr>
          </a:p>
        </p:txBody>
      </p:sp>
    </p:spTree>
    <p:extLst>
      <p:ext uri="{BB962C8B-B14F-4D97-AF65-F5344CB8AC3E}">
        <p14:creationId xmlns:p14="http://schemas.microsoft.com/office/powerpoint/2010/main" xmlns="" val="1973776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s-MX" b="1" i="1" noProof="0" dirty="0" smtClean="0">
                <a:ea typeface="Arial Unicode MS" charset="0"/>
                <a:cs typeface="Arial Unicode MS" charset="0"/>
              </a:rPr>
              <a:t>Listen (escuchar): </a:t>
            </a:r>
            <a:br>
              <a:rPr lang="es-MX" b="1" i="1" noProof="0" dirty="0" smtClean="0">
                <a:ea typeface="Arial Unicode MS" charset="0"/>
                <a:cs typeface="Arial Unicode MS" charset="0"/>
              </a:rPr>
            </a:br>
            <a:r>
              <a:rPr lang="es-MX" noProof="0" dirty="0" smtClean="0">
                <a:ea typeface="Arial Unicode MS" charset="0"/>
                <a:cs typeface="Arial Unicode MS" charset="0"/>
              </a:rPr>
              <a:t>Reconociendo el Dolor Neuropático</a:t>
            </a:r>
            <a:endParaRPr lang="es-MX" noProof="0" dirty="0">
              <a:ea typeface="Arial Unicode MS" charset="0"/>
              <a:cs typeface="Arial Unicode MS" charset="0"/>
            </a:endParaRPr>
          </a:p>
        </p:txBody>
      </p:sp>
      <p:sp>
        <p:nvSpPr>
          <p:cNvPr id="23" name="Rectangle 4"/>
          <p:cNvSpPr>
            <a:spLocks noChangeArrowheads="1"/>
          </p:cNvSpPr>
          <p:nvPr/>
        </p:nvSpPr>
        <p:spPr bwMode="auto">
          <a:xfrm>
            <a:off x="422243" y="1647640"/>
            <a:ext cx="8280920" cy="553998"/>
          </a:xfrm>
          <a:prstGeom prst="rect">
            <a:avLst/>
          </a:prstGeom>
          <a:noFill/>
          <a:ln w="25400">
            <a:noFill/>
            <a:miter lim="800000"/>
            <a:headEnd/>
            <a:tailEnd/>
          </a:ln>
        </p:spPr>
        <p:txBody>
          <a:bodyPr wrap="square" tIns="91440" bIns="91440">
            <a:spAutoFit/>
          </a:bodyPr>
          <a:lstStyle/>
          <a:p>
            <a:pPr marL="168275" indent="-168275" algn="ctr" eaLnBrk="0" hangingPunct="0">
              <a:buClr>
                <a:srgbClr val="FFFFFF"/>
              </a:buClr>
              <a:buSzPct val="120000"/>
              <a:defRPr/>
            </a:pPr>
            <a:r>
              <a:rPr lang="en-CA" sz="2400" b="1" dirty="0">
                <a:solidFill>
                  <a:srgbClr val="002060"/>
                </a:solidFill>
                <a:ea typeface="Arial Unicode MS" pitchFamily="34" charset="-128"/>
                <a:cs typeface="Arial Unicode MS" pitchFamily="34" charset="-128"/>
              </a:rPr>
              <a:t>Be alert for common verbal </a:t>
            </a:r>
            <a:r>
              <a:rPr lang="en-CA" sz="2400" b="1" dirty="0" smtClean="0">
                <a:solidFill>
                  <a:srgbClr val="002060"/>
                </a:solidFill>
                <a:ea typeface="Arial Unicode MS" pitchFamily="34" charset="-128"/>
                <a:cs typeface="Arial Unicode MS" pitchFamily="34" charset="-128"/>
              </a:rPr>
              <a:t>descriptors </a:t>
            </a:r>
            <a:r>
              <a:rPr lang="en-CA" sz="2400" b="1" dirty="0" smtClean="0">
                <a:solidFill>
                  <a:srgbClr val="002060"/>
                </a:solidFill>
                <a:ea typeface="Arial Unicode MS" pitchFamily="34" charset="-128"/>
                <a:cs typeface="Arial Unicode MS" pitchFamily="34" charset="-128"/>
              </a:rPr>
              <a:t>de Dolor Neuropático:</a:t>
            </a:r>
            <a:endParaRPr lang="en-CA" sz="2400" b="1" dirty="0">
              <a:solidFill>
                <a:srgbClr val="002060"/>
              </a:solidFill>
              <a:ea typeface="Arial Unicode MS" pitchFamily="34" charset="-128"/>
              <a:cs typeface="Arial Unicode MS" pitchFamily="34" charset="-128"/>
            </a:endParaRPr>
          </a:p>
        </p:txBody>
      </p:sp>
      <p:sp>
        <p:nvSpPr>
          <p:cNvPr id="10" name="Rectangle 9"/>
          <p:cNvSpPr/>
          <p:nvPr/>
        </p:nvSpPr>
        <p:spPr>
          <a:xfrm>
            <a:off x="116088" y="6621925"/>
            <a:ext cx="6847656" cy="246221"/>
          </a:xfrm>
          <a:prstGeom prst="rect">
            <a:avLst/>
          </a:prstGeom>
        </p:spPr>
        <p:txBody>
          <a:bodyPr wrap="square">
            <a:spAutoFit/>
          </a:bodyPr>
          <a:lstStyle/>
          <a:p>
            <a:pPr marL="180975" lvl="2" indent="-180975"/>
            <a:r>
              <a:rPr lang="en-US" sz="1000" dirty="0" smtClean="0">
                <a:solidFill>
                  <a:srgbClr val="002060"/>
                </a:solidFill>
                <a:cs typeface="Arial" pitchFamily="34" charset="0"/>
              </a:rPr>
              <a:t>Baron </a:t>
            </a:r>
            <a:r>
              <a:rPr lang="en-US" sz="1000" dirty="0">
                <a:solidFill>
                  <a:srgbClr val="002060"/>
                </a:solidFill>
                <a:cs typeface="Arial" pitchFamily="34" charset="0"/>
              </a:rPr>
              <a:t>R </a:t>
            </a:r>
            <a:r>
              <a:rPr lang="en-US" sz="1000" i="1" dirty="0">
                <a:solidFill>
                  <a:srgbClr val="002060"/>
                </a:solidFill>
                <a:cs typeface="Arial" pitchFamily="34" charset="0"/>
              </a:rPr>
              <a:t>et al.</a:t>
            </a:r>
            <a:r>
              <a:rPr lang="en-US" sz="1000" dirty="0">
                <a:solidFill>
                  <a:srgbClr val="002060"/>
                </a:solidFill>
                <a:cs typeface="Arial" pitchFamily="34" charset="0"/>
              </a:rPr>
              <a:t> </a:t>
            </a:r>
            <a:r>
              <a:rPr lang="en-US" sz="1000" i="1" dirty="0">
                <a:solidFill>
                  <a:srgbClr val="002060"/>
                </a:solidFill>
                <a:cs typeface="Arial" pitchFamily="34" charset="0"/>
              </a:rPr>
              <a:t>Lancet Neurol </a:t>
            </a:r>
            <a:r>
              <a:rPr lang="en-US" sz="1000" dirty="0" smtClean="0">
                <a:solidFill>
                  <a:srgbClr val="002060"/>
                </a:solidFill>
                <a:cs typeface="Arial" pitchFamily="34" charset="0"/>
              </a:rPr>
              <a:t>2010; 9(8):807-19; </a:t>
            </a:r>
            <a:r>
              <a:rPr lang="en-GB" sz="1000" dirty="0" smtClean="0">
                <a:solidFill>
                  <a:srgbClr val="002060"/>
                </a:solidFill>
                <a:cs typeface="Arial" pitchFamily="34" charset="0"/>
              </a:rPr>
              <a:t>Gilron </a:t>
            </a:r>
            <a:r>
              <a:rPr lang="en-GB" sz="1000" dirty="0">
                <a:solidFill>
                  <a:srgbClr val="002060"/>
                </a:solidFill>
                <a:cs typeface="Arial" pitchFamily="34" charset="0"/>
              </a:rPr>
              <a:t>I </a:t>
            </a:r>
            <a:r>
              <a:rPr lang="en-GB" sz="1000" i="1" dirty="0">
                <a:solidFill>
                  <a:srgbClr val="002060"/>
                </a:solidFill>
                <a:cs typeface="Arial" pitchFamily="34" charset="0"/>
              </a:rPr>
              <a:t>et al. </a:t>
            </a:r>
            <a:r>
              <a:rPr lang="en-US" sz="1000" i="1" dirty="0" smtClean="0">
                <a:solidFill>
                  <a:srgbClr val="002060"/>
                </a:solidFill>
                <a:cs typeface="Arial" pitchFamily="34" charset="0"/>
              </a:rPr>
              <a:t>CMAJ </a:t>
            </a:r>
            <a:r>
              <a:rPr lang="en-GB" sz="1000" dirty="0">
                <a:solidFill>
                  <a:srgbClr val="002060"/>
                </a:solidFill>
                <a:cs typeface="Arial" pitchFamily="34" charset="0"/>
              </a:rPr>
              <a:t>2006</a:t>
            </a:r>
            <a:r>
              <a:rPr lang="en-GB" sz="1000" dirty="0" smtClean="0">
                <a:solidFill>
                  <a:srgbClr val="002060"/>
                </a:solidFill>
                <a:cs typeface="Arial" pitchFamily="34" charset="0"/>
              </a:rPr>
              <a:t>; 175(3):265-75.</a:t>
            </a:r>
            <a:endParaRPr lang="en-US" sz="1000" dirty="0">
              <a:solidFill>
                <a:srgbClr val="002060"/>
              </a:solidFill>
              <a:cs typeface="Arial" pitchFamily="34" charset="0"/>
            </a:endParaRPr>
          </a:p>
        </p:txBody>
      </p:sp>
      <p:sp>
        <p:nvSpPr>
          <p:cNvPr id="7" name="Rectangle 4"/>
          <p:cNvSpPr>
            <a:spLocks noChangeArrowheads="1"/>
          </p:cNvSpPr>
          <p:nvPr/>
        </p:nvSpPr>
        <p:spPr bwMode="auto">
          <a:xfrm>
            <a:off x="539552" y="4027400"/>
            <a:ext cx="8604448" cy="738664"/>
          </a:xfrm>
          <a:prstGeom prst="rect">
            <a:avLst/>
          </a:prstGeom>
          <a:noFill/>
          <a:ln w="25400">
            <a:noFill/>
            <a:miter lim="800000"/>
            <a:headEnd/>
            <a:tailEnd/>
          </a:ln>
        </p:spPr>
        <p:txBody>
          <a:bodyPr wrap="square" tIns="91440" bIns="91440">
            <a:spAutoFit/>
          </a:bodyPr>
          <a:lstStyle/>
          <a:p>
            <a:pPr eaLnBrk="0" hangingPunct="0">
              <a:buClr>
                <a:srgbClr val="FFFFFF"/>
              </a:buClr>
              <a:buSzPct val="120000"/>
              <a:defRPr/>
            </a:pPr>
            <a:r>
              <a:rPr lang="es-MX" b="1" i="1" dirty="0" smtClean="0">
                <a:solidFill>
                  <a:schemeClr val="bg2"/>
                </a:solidFill>
                <a:ea typeface="Arial Unicode MS" pitchFamily="34" charset="-128"/>
                <a:cs typeface="Arial Unicode MS" pitchFamily="34" charset="-128"/>
              </a:rPr>
              <a:t>Ardor                      Hormigueo               Piquetes            Como descarga      Entumecimiento</a:t>
            </a:r>
            <a:endParaRPr lang="es-MX" b="1" i="1" dirty="0" smtClean="0">
              <a:solidFill>
                <a:schemeClr val="bg2"/>
              </a:solidFill>
              <a:latin typeface="+mn-lt"/>
              <a:ea typeface="Arial Unicode MS" pitchFamily="34" charset="-128"/>
              <a:cs typeface="Arial Unicode MS" pitchFamily="34" charset="-128"/>
            </a:endParaRPr>
          </a:p>
          <a:p>
            <a:pPr eaLnBrk="0" hangingPunct="0">
              <a:buClr>
                <a:srgbClr val="FFFFFF"/>
              </a:buClr>
              <a:buSzPct val="120000"/>
              <a:defRPr/>
            </a:pPr>
            <a:r>
              <a:rPr lang="es-MX" b="1" i="1" dirty="0" smtClean="0">
                <a:solidFill>
                  <a:schemeClr val="bg2"/>
                </a:solidFill>
                <a:ea typeface="Arial Unicode MS" pitchFamily="34" charset="-128"/>
                <a:cs typeface="Arial Unicode MS" pitchFamily="34" charset="-128"/>
              </a:rPr>
              <a:t>					               </a:t>
            </a:r>
            <a:r>
              <a:rPr lang="es-MX" b="1" i="1" dirty="0" smtClean="0">
                <a:solidFill>
                  <a:schemeClr val="bg2"/>
                </a:solidFill>
                <a:latin typeface="+mn-lt"/>
                <a:ea typeface="Arial Unicode MS" pitchFamily="34" charset="-128"/>
                <a:cs typeface="Arial Unicode MS" pitchFamily="34" charset="-128"/>
              </a:rPr>
              <a:t>eléctrica</a:t>
            </a:r>
            <a:endParaRPr lang="es-MX" b="1" i="1" dirty="0">
              <a:solidFill>
                <a:schemeClr val="bg2"/>
              </a:solidFill>
              <a:latin typeface="+mn-lt"/>
              <a:ea typeface="Arial Unicode MS" pitchFamily="34" charset="-128"/>
              <a:cs typeface="Arial Unicode MS" pitchFamily="34" charset="-128"/>
            </a:endParaRPr>
          </a:p>
        </p:txBody>
      </p:sp>
      <p:pic>
        <p:nvPicPr>
          <p:cNvPr id="8" name="Picture 5" descr="Semptom Bilinclendirmesi ayak görselleri"/>
          <p:cNvPicPr>
            <a:picLocks noChangeAspect="1" noChangeArrowheads="1"/>
          </p:cNvPicPr>
          <p:nvPr/>
        </p:nvPicPr>
        <p:blipFill rotWithShape="1">
          <a:blip r:embed="rId3" cstate="print"/>
          <a:srcRect t="7300" b="29219"/>
          <a:stretch/>
        </p:blipFill>
        <p:spPr bwMode="auto">
          <a:xfrm>
            <a:off x="97040" y="2493765"/>
            <a:ext cx="9020175" cy="1572126"/>
          </a:xfrm>
          <a:prstGeom prst="rect">
            <a:avLst/>
          </a:prstGeom>
          <a:noFill/>
          <a:ln w="9525">
            <a:noFill/>
            <a:miter lim="800000"/>
            <a:headEnd/>
            <a:tailEnd/>
          </a:ln>
        </p:spPr>
      </p:pic>
    </p:spTree>
    <p:extLst>
      <p:ext uri="{BB962C8B-B14F-4D97-AF65-F5344CB8AC3E}">
        <p14:creationId xmlns:p14="http://schemas.microsoft.com/office/powerpoint/2010/main" xmlns="" val="16792387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noProof="0" dirty="0" smtClean="0"/>
              <a:t>Comité de Desarrollo</a:t>
            </a:r>
            <a:endParaRPr lang="es-MX" noProof="0" dirty="0"/>
          </a:p>
        </p:txBody>
      </p:sp>
      <p:sp>
        <p:nvSpPr>
          <p:cNvPr id="4" name="Rectangle 3"/>
          <p:cNvSpPr/>
          <p:nvPr/>
        </p:nvSpPr>
        <p:spPr>
          <a:xfrm>
            <a:off x="395536" y="1443255"/>
            <a:ext cx="2880320" cy="5401479"/>
          </a:xfrm>
          <a:prstGeom prst="rect">
            <a:avLst/>
          </a:prstGeom>
        </p:spPr>
        <p:txBody>
          <a:bodyPr wrap="square">
            <a:spAutoFit/>
          </a:bodyPr>
          <a:lstStyle/>
          <a:p>
            <a:r>
              <a:rPr lang="en-US" sz="1600" b="1" dirty="0" smtClean="0">
                <a:solidFill>
                  <a:prstClr val="black"/>
                </a:solidFill>
              </a:rPr>
              <a:t>Mario H. Cardiel, MD, MSc</a:t>
            </a:r>
          </a:p>
          <a:p>
            <a:r>
              <a:rPr lang="en-US" sz="1600" dirty="0" smtClean="0">
                <a:solidFill>
                  <a:srgbClr val="0C6FCF">
                    <a:lumMod val="75000"/>
                  </a:srgbClr>
                </a:solidFill>
              </a:rPr>
              <a:t>Rheumatologist</a:t>
            </a:r>
          </a:p>
          <a:p>
            <a:r>
              <a:rPr lang="en-US" sz="1600" dirty="0" smtClean="0">
                <a:solidFill>
                  <a:srgbClr val="0C6FCF">
                    <a:lumMod val="75000"/>
                  </a:srgbClr>
                </a:solidFill>
              </a:rPr>
              <a:t>Morelia, Mexico</a:t>
            </a:r>
          </a:p>
          <a:p>
            <a:r>
              <a:rPr lang="en-US" sz="1600" dirty="0" smtClean="0">
                <a:solidFill>
                  <a:prstClr val="white"/>
                </a:solidFill>
              </a:rPr>
              <a:t> </a:t>
            </a:r>
            <a:endParaRPr lang="en-US" sz="2400" dirty="0" smtClean="0">
              <a:solidFill>
                <a:prstClr val="white"/>
              </a:solidFill>
            </a:endParaRPr>
          </a:p>
          <a:p>
            <a:r>
              <a:rPr lang="en-US" sz="1600" b="1" dirty="0" smtClean="0">
                <a:solidFill>
                  <a:prstClr val="black"/>
                </a:solidFill>
              </a:rPr>
              <a:t>Andrei Danilov, MD, DSc</a:t>
            </a:r>
          </a:p>
          <a:p>
            <a:r>
              <a:rPr lang="en-US" sz="1600" dirty="0" smtClean="0">
                <a:solidFill>
                  <a:srgbClr val="0C6FCF">
                    <a:lumMod val="75000"/>
                  </a:srgbClr>
                </a:solidFill>
              </a:rPr>
              <a:t>Neurologist</a:t>
            </a:r>
          </a:p>
          <a:p>
            <a:r>
              <a:rPr lang="en-US" sz="1600" dirty="0" smtClean="0">
                <a:solidFill>
                  <a:srgbClr val="0C6FCF">
                    <a:lumMod val="75000"/>
                  </a:srgbClr>
                </a:solidFill>
              </a:rPr>
              <a:t>Moscow, Russia</a:t>
            </a:r>
          </a:p>
          <a:p>
            <a:r>
              <a:rPr lang="en-US" sz="1600" dirty="0" smtClean="0">
                <a:solidFill>
                  <a:prstClr val="white"/>
                </a:solidFill>
              </a:rPr>
              <a:t> </a:t>
            </a:r>
          </a:p>
          <a:p>
            <a:r>
              <a:rPr lang="en-US" sz="1600" b="1" dirty="0" smtClean="0">
                <a:solidFill>
                  <a:prstClr val="black"/>
                </a:solidFill>
              </a:rPr>
              <a:t>Smail Daoudi, MD</a:t>
            </a:r>
          </a:p>
          <a:p>
            <a:r>
              <a:rPr lang="en-US" sz="1600" dirty="0" smtClean="0">
                <a:solidFill>
                  <a:srgbClr val="0C6FCF">
                    <a:lumMod val="75000"/>
                  </a:srgbClr>
                </a:solidFill>
              </a:rPr>
              <a:t>Neurologist</a:t>
            </a:r>
          </a:p>
          <a:p>
            <a:r>
              <a:rPr lang="en-US" sz="1600" dirty="0" smtClean="0">
                <a:solidFill>
                  <a:srgbClr val="0C6FCF">
                    <a:lumMod val="75000"/>
                  </a:srgbClr>
                </a:solidFill>
              </a:rPr>
              <a:t>Tizi Ouzou, Algeria</a:t>
            </a:r>
          </a:p>
          <a:p>
            <a:endParaRPr lang="en-US" sz="1600" dirty="0" smtClean="0">
              <a:solidFill>
                <a:prstClr val="white"/>
              </a:solidFill>
            </a:endParaRPr>
          </a:p>
          <a:p>
            <a:r>
              <a:rPr lang="en-US" sz="1600" b="1" dirty="0" smtClean="0">
                <a:solidFill>
                  <a:prstClr val="black"/>
                </a:solidFill>
              </a:rPr>
              <a:t>João Batista S. Garcia, MD, PhD</a:t>
            </a:r>
          </a:p>
          <a:p>
            <a:r>
              <a:rPr lang="en-US" sz="1600" dirty="0" smtClean="0">
                <a:solidFill>
                  <a:srgbClr val="0C6FCF">
                    <a:lumMod val="75000"/>
                  </a:srgbClr>
                </a:solidFill>
              </a:rPr>
              <a:t>Anesthesiologist</a:t>
            </a:r>
          </a:p>
          <a:p>
            <a:r>
              <a:rPr lang="en-US" sz="1600" dirty="0" smtClean="0">
                <a:solidFill>
                  <a:srgbClr val="0C6FCF">
                    <a:lumMod val="75000"/>
                  </a:srgbClr>
                </a:solidFill>
              </a:rPr>
              <a:t>São Luis, Brazil</a:t>
            </a:r>
          </a:p>
          <a:p>
            <a:endParaRPr lang="en-US" sz="1700" dirty="0" smtClean="0">
              <a:solidFill>
                <a:prstClr val="white"/>
              </a:solidFill>
            </a:endParaRPr>
          </a:p>
          <a:p>
            <a:r>
              <a:rPr lang="en-US" sz="1600" b="1" dirty="0" smtClean="0">
                <a:solidFill>
                  <a:prstClr val="black"/>
                </a:solidFill>
              </a:rPr>
              <a:t>Yuzhou Guan, MD</a:t>
            </a:r>
          </a:p>
          <a:p>
            <a:r>
              <a:rPr lang="en-US" sz="1600" dirty="0" smtClean="0">
                <a:solidFill>
                  <a:srgbClr val="0C6FCF">
                    <a:lumMod val="75000"/>
                  </a:srgbClr>
                </a:solidFill>
              </a:rPr>
              <a:t>Neurologist</a:t>
            </a:r>
          </a:p>
          <a:p>
            <a:r>
              <a:rPr lang="en-US" sz="1600" dirty="0" smtClean="0">
                <a:solidFill>
                  <a:srgbClr val="0C6FCF">
                    <a:lumMod val="75000"/>
                  </a:srgbClr>
                </a:solidFill>
              </a:rPr>
              <a:t>Beijing, China</a:t>
            </a:r>
          </a:p>
          <a:p>
            <a:endParaRPr lang="en-US" sz="1700" dirty="0" smtClean="0">
              <a:solidFill>
                <a:prstClr val="white"/>
              </a:solidFill>
            </a:endParaRPr>
          </a:p>
          <a:p>
            <a:r>
              <a:rPr lang="en-US" sz="1700" dirty="0" smtClean="0">
                <a:solidFill>
                  <a:prstClr val="white"/>
                </a:solidFill>
              </a:rPr>
              <a:t> </a:t>
            </a:r>
            <a:endParaRPr lang="en-US" sz="1700" dirty="0">
              <a:solidFill>
                <a:prstClr val="white"/>
              </a:solidFill>
            </a:endParaRPr>
          </a:p>
        </p:txBody>
      </p:sp>
      <p:sp>
        <p:nvSpPr>
          <p:cNvPr id="5" name="Rectangle 4"/>
          <p:cNvSpPr/>
          <p:nvPr/>
        </p:nvSpPr>
        <p:spPr>
          <a:xfrm>
            <a:off x="3275856" y="1443255"/>
            <a:ext cx="2805577" cy="5016758"/>
          </a:xfrm>
          <a:prstGeom prst="rect">
            <a:avLst/>
          </a:prstGeom>
        </p:spPr>
        <p:txBody>
          <a:bodyPr wrap="square">
            <a:spAutoFit/>
          </a:bodyPr>
          <a:lstStyle/>
          <a:p>
            <a:r>
              <a:rPr lang="en-US" sz="1600" b="1" dirty="0" smtClean="0">
                <a:solidFill>
                  <a:prstClr val="black"/>
                </a:solidFill>
              </a:rPr>
              <a:t>Jianhao Lin, MD</a:t>
            </a:r>
          </a:p>
          <a:p>
            <a:r>
              <a:rPr lang="en-US" sz="1600" dirty="0" smtClean="0">
                <a:solidFill>
                  <a:srgbClr val="0C6FCF">
                    <a:lumMod val="75000"/>
                  </a:srgbClr>
                </a:solidFill>
              </a:rPr>
              <a:t>Orthopedist</a:t>
            </a:r>
          </a:p>
          <a:p>
            <a:r>
              <a:rPr lang="en-US" sz="1600" dirty="0" smtClean="0">
                <a:solidFill>
                  <a:srgbClr val="0C6FCF">
                    <a:lumMod val="75000"/>
                  </a:srgbClr>
                </a:solidFill>
              </a:rPr>
              <a:t>Beijing, China</a:t>
            </a:r>
          </a:p>
          <a:p>
            <a:r>
              <a:rPr lang="en-US" sz="1600" dirty="0" smtClean="0">
                <a:solidFill>
                  <a:srgbClr val="0C6FCF">
                    <a:lumMod val="75000"/>
                  </a:srgbClr>
                </a:solidFill>
              </a:rPr>
              <a:t> </a:t>
            </a:r>
          </a:p>
          <a:p>
            <a:r>
              <a:rPr lang="en-US" sz="1600" b="1" dirty="0" smtClean="0">
                <a:solidFill>
                  <a:prstClr val="black"/>
                </a:solidFill>
              </a:rPr>
              <a:t>Supranee Niruthisard, MD</a:t>
            </a:r>
          </a:p>
          <a:p>
            <a:r>
              <a:rPr lang="en-US" sz="1600" dirty="0" smtClean="0">
                <a:solidFill>
                  <a:srgbClr val="0C6FCF">
                    <a:lumMod val="75000"/>
                  </a:srgbClr>
                </a:solidFill>
              </a:rPr>
              <a:t>Pain Specialist</a:t>
            </a:r>
          </a:p>
          <a:p>
            <a:r>
              <a:rPr lang="en-US" sz="1600" dirty="0" smtClean="0">
                <a:solidFill>
                  <a:srgbClr val="0C6FCF">
                    <a:lumMod val="75000"/>
                  </a:srgbClr>
                </a:solidFill>
              </a:rPr>
              <a:t>Bangkok, Thailand</a:t>
            </a:r>
          </a:p>
          <a:p>
            <a:r>
              <a:rPr lang="en-US" sz="1600" dirty="0" smtClean="0">
                <a:solidFill>
                  <a:prstClr val="white"/>
                </a:solidFill>
              </a:rPr>
              <a:t> </a:t>
            </a:r>
          </a:p>
          <a:p>
            <a:r>
              <a:rPr lang="en-US" sz="1600" b="1" dirty="0" smtClean="0">
                <a:solidFill>
                  <a:prstClr val="black"/>
                </a:solidFill>
              </a:rPr>
              <a:t>Germán Ochoa, MD</a:t>
            </a:r>
          </a:p>
          <a:p>
            <a:r>
              <a:rPr lang="en-US" sz="1600" dirty="0" smtClean="0">
                <a:solidFill>
                  <a:srgbClr val="0C6FCF">
                    <a:lumMod val="75000"/>
                  </a:srgbClr>
                </a:solidFill>
              </a:rPr>
              <a:t>Orthopedist</a:t>
            </a:r>
          </a:p>
          <a:p>
            <a:r>
              <a:rPr lang="en-US" sz="1600" dirty="0" smtClean="0">
                <a:solidFill>
                  <a:srgbClr val="0C6FCF">
                    <a:lumMod val="75000"/>
                  </a:srgbClr>
                </a:solidFill>
              </a:rPr>
              <a:t>Bogotá, Colombia</a:t>
            </a:r>
          </a:p>
          <a:p>
            <a:endParaRPr lang="en-US" sz="1600" dirty="0" smtClean="0">
              <a:solidFill>
                <a:prstClr val="white"/>
              </a:solidFill>
            </a:endParaRPr>
          </a:p>
          <a:p>
            <a:r>
              <a:rPr lang="en-US" sz="1600" b="1" dirty="0" smtClean="0">
                <a:solidFill>
                  <a:prstClr val="black"/>
                </a:solidFill>
              </a:rPr>
              <a:t>Milton Raff, MD, BSc</a:t>
            </a:r>
          </a:p>
          <a:p>
            <a:r>
              <a:rPr lang="en-US" sz="1600" dirty="0" smtClean="0">
                <a:solidFill>
                  <a:srgbClr val="0C6FCF">
                    <a:lumMod val="75000"/>
                  </a:srgbClr>
                </a:solidFill>
              </a:rPr>
              <a:t>Consultant Anesthetist</a:t>
            </a:r>
          </a:p>
          <a:p>
            <a:r>
              <a:rPr lang="en-US" sz="1600" dirty="0" smtClean="0">
                <a:solidFill>
                  <a:srgbClr val="0C6FCF">
                    <a:lumMod val="75000"/>
                  </a:srgbClr>
                </a:solidFill>
              </a:rPr>
              <a:t>Cape Town, South Africa</a:t>
            </a:r>
          </a:p>
          <a:p>
            <a:r>
              <a:rPr lang="en-US" sz="1600" dirty="0" smtClean="0">
                <a:solidFill>
                  <a:prstClr val="white"/>
                </a:solidFill>
              </a:rPr>
              <a:t> </a:t>
            </a:r>
          </a:p>
          <a:p>
            <a:r>
              <a:rPr lang="en-US" sz="1600" b="1" dirty="0" smtClean="0">
                <a:solidFill>
                  <a:prstClr val="black"/>
                </a:solidFill>
              </a:rPr>
              <a:t>Raymond L. Rosales, MD, PhD</a:t>
            </a:r>
          </a:p>
          <a:p>
            <a:r>
              <a:rPr lang="en-US" sz="1600" dirty="0" smtClean="0">
                <a:solidFill>
                  <a:srgbClr val="0C6FCF">
                    <a:lumMod val="75000"/>
                  </a:srgbClr>
                </a:solidFill>
              </a:rPr>
              <a:t>Neurologist</a:t>
            </a:r>
          </a:p>
          <a:p>
            <a:r>
              <a:rPr lang="en-US" sz="1600" dirty="0" smtClean="0">
                <a:solidFill>
                  <a:srgbClr val="0C6FCF">
                    <a:lumMod val="75000"/>
                  </a:srgbClr>
                </a:solidFill>
              </a:rPr>
              <a:t>Manila, Philippines</a:t>
            </a:r>
          </a:p>
          <a:p>
            <a:endParaRPr lang="en-US" sz="1600" dirty="0">
              <a:solidFill>
                <a:prstClr val="white"/>
              </a:solidFill>
            </a:endParaRPr>
          </a:p>
        </p:txBody>
      </p:sp>
      <p:sp>
        <p:nvSpPr>
          <p:cNvPr id="6" name="Rectangle 5"/>
          <p:cNvSpPr/>
          <p:nvPr/>
        </p:nvSpPr>
        <p:spPr>
          <a:xfrm>
            <a:off x="6009425" y="1447611"/>
            <a:ext cx="2955063" cy="4801314"/>
          </a:xfrm>
          <a:prstGeom prst="rect">
            <a:avLst/>
          </a:prstGeom>
        </p:spPr>
        <p:txBody>
          <a:bodyPr wrap="square">
            <a:spAutoFit/>
          </a:bodyPr>
          <a:lstStyle/>
          <a:p>
            <a:r>
              <a:rPr lang="en-US" sz="1600" b="1" dirty="0" smtClean="0">
                <a:solidFill>
                  <a:prstClr val="black"/>
                </a:solidFill>
              </a:rPr>
              <a:t>Jose Antonio San Juan, MD</a:t>
            </a:r>
          </a:p>
          <a:p>
            <a:r>
              <a:rPr lang="en-US" sz="1600" dirty="0" smtClean="0">
                <a:solidFill>
                  <a:srgbClr val="0C6FCF">
                    <a:lumMod val="75000"/>
                  </a:srgbClr>
                </a:solidFill>
              </a:rPr>
              <a:t>Orthopedic Surgeon</a:t>
            </a:r>
          </a:p>
          <a:p>
            <a:r>
              <a:rPr lang="en-US" sz="1600" dirty="0" smtClean="0">
                <a:solidFill>
                  <a:srgbClr val="0C6FCF">
                    <a:lumMod val="75000"/>
                  </a:srgbClr>
                </a:solidFill>
              </a:rPr>
              <a:t>Cebu City, Philippines</a:t>
            </a:r>
          </a:p>
          <a:p>
            <a:r>
              <a:rPr lang="en-US" sz="1600" dirty="0" smtClean="0">
                <a:solidFill>
                  <a:prstClr val="white"/>
                </a:solidFill>
              </a:rPr>
              <a:t> </a:t>
            </a:r>
          </a:p>
          <a:p>
            <a:r>
              <a:rPr lang="en-US" sz="1600" b="1" dirty="0" smtClean="0">
                <a:solidFill>
                  <a:prstClr val="black"/>
                </a:solidFill>
              </a:rPr>
              <a:t>Ammar Salti, MD</a:t>
            </a:r>
          </a:p>
          <a:p>
            <a:r>
              <a:rPr lang="en-US" sz="1600" dirty="0" smtClean="0">
                <a:solidFill>
                  <a:srgbClr val="0C6FCF">
                    <a:lumMod val="75000"/>
                  </a:srgbClr>
                </a:solidFill>
              </a:rPr>
              <a:t>Consultant Anesthetist</a:t>
            </a:r>
          </a:p>
          <a:p>
            <a:r>
              <a:rPr lang="en-US" sz="1600" dirty="0" smtClean="0">
                <a:solidFill>
                  <a:srgbClr val="0C6FCF">
                    <a:lumMod val="75000"/>
                  </a:srgbClr>
                </a:solidFill>
              </a:rPr>
              <a:t>Abu Dhabi, United Arab Emirates</a:t>
            </a:r>
          </a:p>
          <a:p>
            <a:endParaRPr lang="en-US" sz="1600" dirty="0" smtClean="0">
              <a:solidFill>
                <a:prstClr val="white"/>
              </a:solidFill>
            </a:endParaRPr>
          </a:p>
          <a:p>
            <a:r>
              <a:rPr lang="en-US" sz="1600" b="1" dirty="0" smtClean="0">
                <a:solidFill>
                  <a:prstClr val="black"/>
                </a:solidFill>
              </a:rPr>
              <a:t>Xinping Tian, MD</a:t>
            </a:r>
          </a:p>
          <a:p>
            <a:r>
              <a:rPr lang="en-US" sz="1600" dirty="0" smtClean="0">
                <a:solidFill>
                  <a:srgbClr val="0C6FCF">
                    <a:lumMod val="75000"/>
                  </a:srgbClr>
                </a:solidFill>
              </a:rPr>
              <a:t>Rheumatologist</a:t>
            </a:r>
          </a:p>
          <a:p>
            <a:r>
              <a:rPr lang="en-US" sz="1600" dirty="0" smtClean="0">
                <a:solidFill>
                  <a:srgbClr val="0C6FCF">
                    <a:lumMod val="75000"/>
                  </a:srgbClr>
                </a:solidFill>
              </a:rPr>
              <a:t>Beijing, China</a:t>
            </a:r>
          </a:p>
          <a:p>
            <a:r>
              <a:rPr lang="en-US" sz="1600" dirty="0" smtClean="0">
                <a:solidFill>
                  <a:prstClr val="white"/>
                </a:solidFill>
              </a:rPr>
              <a:t> </a:t>
            </a:r>
          </a:p>
          <a:p>
            <a:r>
              <a:rPr lang="en-US" sz="1600" b="1" dirty="0" smtClean="0">
                <a:solidFill>
                  <a:prstClr val="black"/>
                </a:solidFill>
              </a:rPr>
              <a:t>Işin Ünal-Çevik, MD, PhD</a:t>
            </a:r>
          </a:p>
          <a:p>
            <a:pPr>
              <a:defRPr/>
            </a:pPr>
            <a:r>
              <a:rPr lang="en-US" sz="1600" dirty="0" smtClean="0">
                <a:solidFill>
                  <a:srgbClr val="0C6FCF">
                    <a:lumMod val="75000"/>
                  </a:srgbClr>
                </a:solidFill>
                <a:ea typeface="SimSun" pitchFamily="2" charset="-122"/>
              </a:rPr>
              <a:t>Neurologist, Neuroscientist and Pain Specialist</a:t>
            </a:r>
          </a:p>
          <a:p>
            <a:r>
              <a:rPr lang="en-US" sz="1600" dirty="0" smtClean="0">
                <a:solidFill>
                  <a:srgbClr val="0C6FCF">
                    <a:lumMod val="75000"/>
                  </a:srgbClr>
                </a:solidFill>
              </a:rPr>
              <a:t>Ankara, Turkey</a:t>
            </a:r>
          </a:p>
          <a:p>
            <a:r>
              <a:rPr lang="en-US" sz="1600" dirty="0" smtClean="0">
                <a:solidFill>
                  <a:srgbClr val="0C6FCF">
                    <a:lumMod val="75000"/>
                  </a:srgbClr>
                </a:solidFill>
              </a:rPr>
              <a:t> </a:t>
            </a:r>
          </a:p>
          <a:p>
            <a:endParaRPr lang="en-US" sz="1700" dirty="0" smtClean="0">
              <a:solidFill>
                <a:prstClr val="white"/>
              </a:solidFill>
            </a:endParaRPr>
          </a:p>
          <a:p>
            <a:r>
              <a:rPr lang="en-US" sz="1700" dirty="0" smtClean="0">
                <a:solidFill>
                  <a:prstClr val="white"/>
                </a:solidFill>
              </a:rPr>
              <a:t> </a:t>
            </a:r>
            <a:endParaRPr lang="en-US" sz="1700" dirty="0">
              <a:solidFill>
                <a:prstClr val="white"/>
              </a:solidFill>
            </a:endParaRPr>
          </a:p>
        </p:txBody>
      </p:sp>
      <p:sp>
        <p:nvSpPr>
          <p:cNvPr id="3" name="TextBox 2"/>
          <p:cNvSpPr txBox="1"/>
          <p:nvPr/>
        </p:nvSpPr>
        <p:spPr>
          <a:xfrm>
            <a:off x="2624941" y="6365609"/>
            <a:ext cx="4420954" cy="369332"/>
          </a:xfrm>
          <a:prstGeom prst="rect">
            <a:avLst/>
          </a:prstGeom>
          <a:noFill/>
        </p:spPr>
        <p:txBody>
          <a:bodyPr wrap="none" rtlCol="0">
            <a:spAutoFit/>
          </a:bodyPr>
          <a:lstStyle/>
          <a:p>
            <a:r>
              <a:rPr lang="es-MX" i="1" dirty="0" smtClean="0">
                <a:solidFill>
                  <a:srgbClr val="002060"/>
                </a:solidFill>
                <a:ea typeface="SimSun" pitchFamily="2" charset="-122"/>
              </a:rPr>
              <a:t>Este programa fue patrocinado por Pfizer Inc.</a:t>
            </a:r>
            <a:endParaRPr lang="es-MX" dirty="0">
              <a:solidFill>
                <a:srgbClr val="002060"/>
              </a:solidFill>
            </a:endParaRPr>
          </a:p>
        </p:txBody>
      </p:sp>
    </p:spTree>
    <p:extLst>
      <p:ext uri="{BB962C8B-B14F-4D97-AF65-F5344CB8AC3E}">
        <p14:creationId xmlns:p14="http://schemas.microsoft.com/office/powerpoint/2010/main" xmlns="" val="314070318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64486"/>
            <a:ext cx="8229600" cy="1143000"/>
          </a:xfrm>
        </p:spPr>
        <p:txBody>
          <a:bodyPr>
            <a:normAutofit/>
          </a:bodyPr>
          <a:lstStyle/>
          <a:p>
            <a:pPr eaLnBrk="1" hangingPunct="1"/>
            <a:r>
              <a:rPr lang="es-MX" sz="3200" b="1" i="1" dirty="0" smtClean="0">
                <a:solidFill>
                  <a:srgbClr val="002060"/>
                </a:solidFill>
              </a:rPr>
              <a:t>Listen (escuchar):</a:t>
            </a:r>
            <a:r>
              <a:rPr lang="es-MX" sz="3200" b="1" dirty="0" smtClean="0">
                <a:solidFill>
                  <a:srgbClr val="002060"/>
                </a:solidFill>
              </a:rPr>
              <a:t> </a:t>
            </a:r>
            <a:r>
              <a:rPr lang="es-MX" sz="3200" dirty="0" smtClean="0">
                <a:solidFill>
                  <a:srgbClr val="002060"/>
                </a:solidFill>
              </a:rPr>
              <a:t>Síntomas Sensoriales del Dolor Neuropático</a:t>
            </a:r>
            <a:endParaRPr lang="es-MX" sz="3200" dirty="0">
              <a:solidFill>
                <a:srgbClr val="002060"/>
              </a:solidFill>
            </a:endParaRPr>
          </a:p>
        </p:txBody>
      </p:sp>
      <p:sp>
        <p:nvSpPr>
          <p:cNvPr id="32793" name="Rectangle 55"/>
          <p:cNvSpPr>
            <a:spLocks noChangeArrowheads="1"/>
          </p:cNvSpPr>
          <p:nvPr/>
        </p:nvSpPr>
        <p:spPr bwMode="auto">
          <a:xfrm>
            <a:off x="739345" y="2259652"/>
            <a:ext cx="3764416" cy="909990"/>
          </a:xfrm>
          <a:prstGeom prst="rect">
            <a:avLst/>
          </a:prstGeom>
          <a:solidFill>
            <a:schemeClr val="accent4">
              <a:lumMod val="60000"/>
              <a:lumOff val="40000"/>
            </a:schemeClr>
          </a:solidFill>
          <a:ln w="28575">
            <a:noFill/>
            <a:miter lim="800000"/>
            <a:headEnd/>
            <a:tailEnd/>
          </a:ln>
        </p:spPr>
        <p:txBody>
          <a:bodyPr wrap="none" anchor="ctr"/>
          <a:lstStyle/>
          <a:p>
            <a:pPr algn="ctr"/>
            <a:r>
              <a:rPr lang="es-MX" b="1" dirty="0" smtClean="0">
                <a:solidFill>
                  <a:srgbClr val="002060"/>
                </a:solidFill>
                <a:latin typeface="Arial" pitchFamily="34" charset="0"/>
                <a:ea typeface="Arial Unicode MS" pitchFamily="34" charset="-128"/>
                <a:cs typeface="Arial" pitchFamily="34" charset="0"/>
              </a:rPr>
              <a:t>Síntomas positivos</a:t>
            </a:r>
          </a:p>
          <a:p>
            <a:pPr algn="ctr"/>
            <a:r>
              <a:rPr lang="es-MX" sz="1600" dirty="0" smtClean="0">
                <a:solidFill>
                  <a:srgbClr val="002060"/>
                </a:solidFill>
                <a:latin typeface="Arial" pitchFamily="34" charset="0"/>
                <a:ea typeface="Arial Unicode MS" pitchFamily="34" charset="-128"/>
                <a:cs typeface="Arial" pitchFamily="34" charset="0"/>
              </a:rPr>
              <a:t>(debidos a actividad neuronal excesiva)</a:t>
            </a:r>
            <a:endParaRPr lang="es-MX" sz="1600" baseline="30000" dirty="0">
              <a:solidFill>
                <a:srgbClr val="002060"/>
              </a:solidFill>
              <a:latin typeface="Arial" pitchFamily="34" charset="0"/>
              <a:ea typeface="Arial Unicode MS" pitchFamily="34" charset="-128"/>
              <a:cs typeface="Arial" pitchFamily="34" charset="0"/>
            </a:endParaRPr>
          </a:p>
        </p:txBody>
      </p:sp>
      <p:sp>
        <p:nvSpPr>
          <p:cNvPr id="48132" name="Text Box 59"/>
          <p:cNvSpPr txBox="1">
            <a:spLocks noChangeArrowheads="1"/>
          </p:cNvSpPr>
          <p:nvPr/>
        </p:nvSpPr>
        <p:spPr bwMode="auto">
          <a:xfrm>
            <a:off x="1131888" y="4524058"/>
            <a:ext cx="1673225" cy="290336"/>
          </a:xfrm>
          <a:prstGeom prst="rect">
            <a:avLst/>
          </a:prstGeom>
          <a:noFill/>
          <a:ln w="9525">
            <a:noFill/>
            <a:miter lim="800000"/>
            <a:headEnd/>
            <a:tailEnd/>
          </a:ln>
        </p:spPr>
        <p:txBody>
          <a:bodyPr>
            <a:spAutoFit/>
          </a:bodyPr>
          <a:lstStyle/>
          <a:p>
            <a:pPr>
              <a:lnSpc>
                <a:spcPct val="70000"/>
              </a:lnSpc>
              <a:spcBef>
                <a:spcPct val="50000"/>
              </a:spcBef>
            </a:pPr>
            <a:r>
              <a:rPr lang="es-MX" dirty="0" smtClean="0">
                <a:solidFill>
                  <a:srgbClr val="002060"/>
                </a:solidFill>
                <a:latin typeface="Arial" pitchFamily="34" charset="0"/>
                <a:ea typeface="Arial Unicode MS" pitchFamily="34" charset="-128"/>
                <a:cs typeface="Arial" pitchFamily="34" charset="0"/>
              </a:rPr>
              <a:t>Disestesia</a:t>
            </a:r>
            <a:endParaRPr lang="es-MX" dirty="0">
              <a:solidFill>
                <a:srgbClr val="002060"/>
              </a:solidFill>
              <a:latin typeface="Arial" pitchFamily="34" charset="0"/>
              <a:ea typeface="Arial Unicode MS" pitchFamily="34" charset="-128"/>
              <a:cs typeface="Arial" pitchFamily="34" charset="0"/>
            </a:endParaRPr>
          </a:p>
        </p:txBody>
      </p:sp>
      <p:pic>
        <p:nvPicPr>
          <p:cNvPr id="32788" name="Picture 47" descr="blockyellow"/>
          <p:cNvPicPr>
            <a:picLocks noChangeAspect="1" noChangeArrowheads="1"/>
          </p:cNvPicPr>
          <p:nvPr/>
        </p:nvPicPr>
        <p:blipFill>
          <a:blip r:embed="rId3" cstate="print">
            <a:duotone>
              <a:prstClr val="black"/>
              <a:srgbClr val="DD9330">
                <a:tint val="45000"/>
                <a:satMod val="400000"/>
              </a:srgbClr>
            </a:duotone>
            <a:extLst>
              <a:ext uri="{28A0092B-C50C-407E-A947-70E740481C1C}">
                <a14:useLocalDpi xmlns:a14="http://schemas.microsoft.com/office/drawing/2010/main" xmlns="" val="0"/>
              </a:ext>
            </a:extLst>
          </a:blip>
          <a:srcRect/>
          <a:stretch>
            <a:fillRect/>
          </a:stretch>
        </p:blipFill>
        <p:spPr bwMode="auto">
          <a:xfrm>
            <a:off x="395785" y="5447676"/>
            <a:ext cx="8229600" cy="1152525"/>
          </a:xfrm>
          <a:prstGeom prst="rect">
            <a:avLst/>
          </a:prstGeom>
          <a:noFill/>
          <a:ln w="9525">
            <a:noFill/>
            <a:miter lim="800000"/>
            <a:headEnd/>
            <a:tailEnd/>
          </a:ln>
        </p:spPr>
      </p:pic>
      <p:sp>
        <p:nvSpPr>
          <p:cNvPr id="32789" name="AutoShape 61"/>
          <p:cNvSpPr>
            <a:spLocks/>
          </p:cNvSpPr>
          <p:nvPr/>
        </p:nvSpPr>
        <p:spPr bwMode="auto">
          <a:xfrm rot="16200000">
            <a:off x="3727450" y="2515564"/>
            <a:ext cx="431800" cy="6335713"/>
          </a:xfrm>
          <a:prstGeom prst="leftBrace">
            <a:avLst>
              <a:gd name="adj1" fmla="val 122273"/>
              <a:gd name="adj2" fmla="val 50000"/>
            </a:avLst>
          </a:prstGeom>
          <a:noFill/>
          <a:ln w="57150">
            <a:noFill/>
            <a:round/>
            <a:headEnd/>
            <a:tailEnd/>
          </a:ln>
        </p:spPr>
        <p:txBody>
          <a:bodyPr wrap="none" anchor="ctr"/>
          <a:lstStyle/>
          <a:p>
            <a:endParaRPr lang="en-US" dirty="0">
              <a:latin typeface="Arial" pitchFamily="34" charset="0"/>
              <a:ea typeface="Arial Unicode MS" pitchFamily="34" charset="-128"/>
              <a:cs typeface="Arial" pitchFamily="34" charset="0"/>
            </a:endParaRPr>
          </a:p>
        </p:txBody>
      </p:sp>
      <p:sp>
        <p:nvSpPr>
          <p:cNvPr id="32790" name="Rectangle 60"/>
          <p:cNvSpPr>
            <a:spLocks noChangeArrowheads="1"/>
          </p:cNvSpPr>
          <p:nvPr/>
        </p:nvSpPr>
        <p:spPr bwMode="auto">
          <a:xfrm>
            <a:off x="941696" y="5602280"/>
            <a:ext cx="7410735" cy="838200"/>
          </a:xfrm>
          <a:prstGeom prst="rect">
            <a:avLst/>
          </a:prstGeom>
          <a:noFill/>
          <a:ln w="28575">
            <a:noFill/>
            <a:miter lim="800000"/>
            <a:headEnd/>
            <a:tailEnd/>
          </a:ln>
        </p:spPr>
        <p:txBody>
          <a:bodyPr wrap="none" anchor="ctr"/>
          <a:lstStyle/>
          <a:p>
            <a:pPr algn="ctr">
              <a:tabLst>
                <a:tab pos="58738" algn="l"/>
              </a:tabLst>
            </a:pPr>
            <a:r>
              <a:rPr lang="es-MX" sz="2000" dirty="0" smtClean="0">
                <a:solidFill>
                  <a:srgbClr val="002060"/>
                </a:solidFill>
                <a:latin typeface="Arial" pitchFamily="34" charset="0"/>
                <a:ea typeface="Arial Unicode MS" pitchFamily="34" charset="-128"/>
                <a:cs typeface="Arial" pitchFamily="34" charset="0"/>
              </a:rPr>
              <a:t>Las a</a:t>
            </a:r>
            <a:r>
              <a:rPr lang="es-MX" sz="2000" dirty="0" smtClean="0">
                <a:solidFill>
                  <a:srgbClr val="002060"/>
                </a:solidFill>
                <a:latin typeface="Arial" pitchFamily="34" charset="0"/>
                <a:ea typeface="Arial Unicode MS" pitchFamily="34" charset="-128"/>
                <a:cs typeface="Arial" pitchFamily="34" charset="0"/>
              </a:rPr>
              <a:t>normalidades sensoriales y el dolor paradójicamente </a:t>
            </a:r>
            <a:r>
              <a:rPr lang="es-MX" sz="2000" b="1" i="1" dirty="0" smtClean="0">
                <a:solidFill>
                  <a:srgbClr val="002060"/>
                </a:solidFill>
                <a:latin typeface="Arial" pitchFamily="34" charset="0"/>
                <a:ea typeface="Arial Unicode MS" pitchFamily="34" charset="-128"/>
                <a:cs typeface="Arial" pitchFamily="34" charset="0"/>
              </a:rPr>
              <a:t>co-existen</a:t>
            </a:r>
            <a:endParaRPr lang="es-MX" sz="2000" baseline="30000" dirty="0" smtClean="0">
              <a:solidFill>
                <a:srgbClr val="002060"/>
              </a:solidFill>
              <a:latin typeface="Arial" pitchFamily="34" charset="0"/>
              <a:ea typeface="Arial Unicode MS" pitchFamily="34" charset="-128"/>
              <a:cs typeface="Arial" pitchFamily="34" charset="0"/>
            </a:endParaRPr>
          </a:p>
          <a:p>
            <a:pPr algn="ctr">
              <a:tabLst>
                <a:tab pos="58738" algn="l"/>
              </a:tabLst>
            </a:pPr>
            <a:r>
              <a:rPr lang="es-MX" sz="1400" dirty="0" smtClean="0">
                <a:solidFill>
                  <a:srgbClr val="002060"/>
                </a:solidFill>
                <a:latin typeface="Arial" pitchFamily="34" charset="0"/>
                <a:ea typeface="Arial Unicode MS" pitchFamily="34" charset="-128"/>
                <a:cs typeface="Arial" pitchFamily="34" charset="0"/>
              </a:rPr>
              <a:t>Cada paciente puede tener una combinación de síntomas</a:t>
            </a:r>
          </a:p>
          <a:p>
            <a:pPr algn="ctr">
              <a:tabLst>
                <a:tab pos="58738" algn="l"/>
              </a:tabLst>
            </a:pPr>
            <a:r>
              <a:rPr lang="es-MX" sz="1400" dirty="0" smtClean="0">
                <a:solidFill>
                  <a:srgbClr val="002060"/>
                </a:solidFill>
                <a:latin typeface="Arial" pitchFamily="34" charset="0"/>
                <a:ea typeface="Arial Unicode MS" pitchFamily="34" charset="-128"/>
                <a:cs typeface="Arial" pitchFamily="34" charset="0"/>
              </a:rPr>
              <a:t> que puede cambiar con el tiempo (incluso con una sola etiología)</a:t>
            </a:r>
            <a:endParaRPr lang="es-MX" sz="1400" dirty="0">
              <a:solidFill>
                <a:srgbClr val="002060"/>
              </a:solidFill>
              <a:latin typeface="Arial" pitchFamily="34" charset="0"/>
              <a:ea typeface="Arial Unicode MS" pitchFamily="34" charset="-128"/>
              <a:cs typeface="Arial" pitchFamily="34" charset="0"/>
            </a:endParaRPr>
          </a:p>
        </p:txBody>
      </p:sp>
      <p:pic>
        <p:nvPicPr>
          <p:cNvPr id="32791" name="Picture 62" descr="Picture1"/>
          <p:cNvPicPr>
            <a:picLocks noChangeAspect="1" noChangeArrowheads="1"/>
          </p:cNvPicPr>
          <p:nvPr/>
        </p:nvPicPr>
        <p:blipFill>
          <a:blip r:embed="rId4" cstate="print">
            <a:duotone>
              <a:prstClr val="black"/>
              <a:srgbClr val="DD9330">
                <a:tint val="45000"/>
                <a:satMod val="400000"/>
              </a:srgbClr>
            </a:duotone>
            <a:extLst>
              <a:ext uri="{28A0092B-C50C-407E-A947-70E740481C1C}">
                <a14:useLocalDpi xmlns:a14="http://schemas.microsoft.com/office/drawing/2010/main" xmlns="" val="0"/>
              </a:ext>
            </a:extLst>
          </a:blip>
          <a:srcRect l="-21"/>
          <a:stretch>
            <a:fillRect/>
          </a:stretch>
        </p:blipFill>
        <p:spPr bwMode="auto">
          <a:xfrm>
            <a:off x="665470" y="4996542"/>
            <a:ext cx="7820025" cy="482600"/>
          </a:xfrm>
          <a:prstGeom prst="rect">
            <a:avLst/>
          </a:prstGeom>
          <a:noFill/>
          <a:ln w="9525">
            <a:noFill/>
            <a:miter lim="800000"/>
            <a:headEnd/>
            <a:tailEnd/>
          </a:ln>
        </p:spPr>
      </p:pic>
      <p:sp>
        <p:nvSpPr>
          <p:cNvPr id="48134" name="Text Box 63"/>
          <p:cNvSpPr txBox="1">
            <a:spLocks noChangeArrowheads="1"/>
          </p:cNvSpPr>
          <p:nvPr/>
        </p:nvSpPr>
        <p:spPr bwMode="auto">
          <a:xfrm>
            <a:off x="1131888" y="4857433"/>
            <a:ext cx="2895600" cy="290336"/>
          </a:xfrm>
          <a:prstGeom prst="rect">
            <a:avLst/>
          </a:prstGeom>
          <a:noFill/>
          <a:ln w="9525">
            <a:noFill/>
            <a:miter lim="800000"/>
            <a:headEnd/>
            <a:tailEnd/>
          </a:ln>
        </p:spPr>
        <p:txBody>
          <a:bodyPr>
            <a:spAutoFit/>
          </a:bodyPr>
          <a:lstStyle/>
          <a:p>
            <a:pPr>
              <a:lnSpc>
                <a:spcPct val="70000"/>
              </a:lnSpc>
              <a:spcBef>
                <a:spcPct val="50000"/>
              </a:spcBef>
            </a:pPr>
            <a:r>
              <a:rPr lang="es-MX" dirty="0" smtClean="0">
                <a:solidFill>
                  <a:srgbClr val="002060"/>
                </a:solidFill>
                <a:latin typeface="Arial" pitchFamily="34" charset="0"/>
                <a:ea typeface="Arial Unicode MS" pitchFamily="34" charset="-128"/>
                <a:cs typeface="Arial" pitchFamily="34" charset="0"/>
              </a:rPr>
              <a:t>Parestesia</a:t>
            </a:r>
            <a:endParaRPr lang="es-MX" dirty="0">
              <a:solidFill>
                <a:srgbClr val="002060"/>
              </a:solidFill>
              <a:latin typeface="Arial" pitchFamily="34" charset="0"/>
              <a:ea typeface="Arial Unicode MS" pitchFamily="34" charset="-128"/>
              <a:cs typeface="Arial" pitchFamily="34" charset="0"/>
            </a:endParaRPr>
          </a:p>
        </p:txBody>
      </p:sp>
      <p:sp>
        <p:nvSpPr>
          <p:cNvPr id="48135" name="Text Box 64"/>
          <p:cNvSpPr txBox="1">
            <a:spLocks noChangeArrowheads="1"/>
          </p:cNvSpPr>
          <p:nvPr/>
        </p:nvSpPr>
        <p:spPr bwMode="auto">
          <a:xfrm>
            <a:off x="1131888" y="3515995"/>
            <a:ext cx="2895600" cy="290336"/>
          </a:xfrm>
          <a:prstGeom prst="rect">
            <a:avLst/>
          </a:prstGeom>
          <a:noFill/>
          <a:ln w="9525">
            <a:noFill/>
            <a:miter lim="800000"/>
            <a:headEnd/>
            <a:tailEnd/>
          </a:ln>
        </p:spPr>
        <p:txBody>
          <a:bodyPr>
            <a:spAutoFit/>
          </a:bodyPr>
          <a:lstStyle/>
          <a:p>
            <a:pPr>
              <a:lnSpc>
                <a:spcPct val="70000"/>
              </a:lnSpc>
              <a:spcBef>
                <a:spcPct val="50000"/>
              </a:spcBef>
            </a:pPr>
            <a:r>
              <a:rPr lang="es-MX" dirty="0" smtClean="0">
                <a:solidFill>
                  <a:srgbClr val="002060"/>
                </a:solidFill>
                <a:latin typeface="Arial" pitchFamily="34" charset="0"/>
                <a:ea typeface="Arial Unicode MS" pitchFamily="34" charset="-128"/>
                <a:cs typeface="Arial" pitchFamily="34" charset="0"/>
              </a:rPr>
              <a:t>Dolor espontáneo</a:t>
            </a:r>
            <a:endParaRPr lang="es-MX" baseline="30000" dirty="0">
              <a:solidFill>
                <a:srgbClr val="002060"/>
              </a:solidFill>
              <a:latin typeface="Arial" pitchFamily="34" charset="0"/>
              <a:ea typeface="Arial Unicode MS" pitchFamily="34" charset="-128"/>
              <a:cs typeface="Arial" pitchFamily="34" charset="0"/>
            </a:endParaRPr>
          </a:p>
        </p:txBody>
      </p:sp>
      <p:sp>
        <p:nvSpPr>
          <p:cNvPr id="48136" name="Text Box 65"/>
          <p:cNvSpPr txBox="1">
            <a:spLocks noChangeArrowheads="1"/>
          </p:cNvSpPr>
          <p:nvPr/>
        </p:nvSpPr>
        <p:spPr bwMode="auto">
          <a:xfrm>
            <a:off x="1131888" y="4185920"/>
            <a:ext cx="2895600" cy="290336"/>
          </a:xfrm>
          <a:prstGeom prst="rect">
            <a:avLst/>
          </a:prstGeom>
          <a:noFill/>
          <a:ln w="9525">
            <a:noFill/>
            <a:miter lim="800000"/>
            <a:headEnd/>
            <a:tailEnd/>
          </a:ln>
        </p:spPr>
        <p:txBody>
          <a:bodyPr>
            <a:spAutoFit/>
          </a:bodyPr>
          <a:lstStyle/>
          <a:p>
            <a:pPr>
              <a:lnSpc>
                <a:spcPct val="70000"/>
              </a:lnSpc>
              <a:spcBef>
                <a:spcPct val="50000"/>
              </a:spcBef>
            </a:pPr>
            <a:r>
              <a:rPr lang="es-MX" dirty="0" smtClean="0">
                <a:solidFill>
                  <a:srgbClr val="002060"/>
                </a:solidFill>
                <a:latin typeface="Arial" pitchFamily="34" charset="0"/>
                <a:ea typeface="Arial Unicode MS" pitchFamily="34" charset="-128"/>
                <a:cs typeface="Arial" pitchFamily="34" charset="0"/>
              </a:rPr>
              <a:t>Hiperalgesia</a:t>
            </a:r>
            <a:endParaRPr lang="es-MX" dirty="0">
              <a:solidFill>
                <a:srgbClr val="002060"/>
              </a:solidFill>
              <a:latin typeface="Arial" pitchFamily="34" charset="0"/>
              <a:ea typeface="Arial Unicode MS" pitchFamily="34" charset="-128"/>
              <a:cs typeface="Arial" pitchFamily="34" charset="0"/>
            </a:endParaRPr>
          </a:p>
        </p:txBody>
      </p:sp>
      <p:sp>
        <p:nvSpPr>
          <p:cNvPr id="48137" name="Text Box 66"/>
          <p:cNvSpPr txBox="1">
            <a:spLocks noChangeArrowheads="1"/>
          </p:cNvSpPr>
          <p:nvPr/>
        </p:nvSpPr>
        <p:spPr bwMode="auto">
          <a:xfrm>
            <a:off x="1131888" y="3854133"/>
            <a:ext cx="2895600" cy="290336"/>
          </a:xfrm>
          <a:prstGeom prst="rect">
            <a:avLst/>
          </a:prstGeom>
          <a:noFill/>
          <a:ln w="9525">
            <a:noFill/>
            <a:miter lim="800000"/>
            <a:headEnd/>
            <a:tailEnd/>
          </a:ln>
        </p:spPr>
        <p:txBody>
          <a:bodyPr>
            <a:spAutoFit/>
          </a:bodyPr>
          <a:lstStyle/>
          <a:p>
            <a:pPr>
              <a:lnSpc>
                <a:spcPct val="70000"/>
              </a:lnSpc>
              <a:spcBef>
                <a:spcPct val="50000"/>
              </a:spcBef>
            </a:pPr>
            <a:r>
              <a:rPr lang="es-MX" dirty="0" smtClean="0">
                <a:solidFill>
                  <a:srgbClr val="002060"/>
                </a:solidFill>
                <a:latin typeface="Arial" pitchFamily="34" charset="0"/>
                <a:ea typeface="Arial Unicode MS" pitchFamily="34" charset="-128"/>
                <a:cs typeface="Arial" pitchFamily="34" charset="0"/>
              </a:rPr>
              <a:t>Alodinia</a:t>
            </a:r>
            <a:endParaRPr lang="es-MX" dirty="0">
              <a:solidFill>
                <a:srgbClr val="002060"/>
              </a:solidFill>
              <a:latin typeface="Arial" pitchFamily="34" charset="0"/>
              <a:ea typeface="Arial Unicode MS" pitchFamily="34" charset="-128"/>
              <a:cs typeface="Arial" pitchFamily="34" charset="0"/>
            </a:endParaRPr>
          </a:p>
        </p:txBody>
      </p:sp>
      <p:sp>
        <p:nvSpPr>
          <p:cNvPr id="48138" name="Text Box 68"/>
          <p:cNvSpPr txBox="1">
            <a:spLocks noChangeArrowheads="1"/>
          </p:cNvSpPr>
          <p:nvPr/>
        </p:nvSpPr>
        <p:spPr bwMode="auto">
          <a:xfrm>
            <a:off x="5886220" y="3784283"/>
            <a:ext cx="2895600" cy="366712"/>
          </a:xfrm>
          <a:prstGeom prst="rect">
            <a:avLst/>
          </a:prstGeom>
          <a:noFill/>
          <a:ln w="9525">
            <a:noFill/>
            <a:miter lim="800000"/>
            <a:headEnd/>
            <a:tailEnd/>
          </a:ln>
        </p:spPr>
        <p:txBody>
          <a:bodyPr>
            <a:spAutoFit/>
          </a:bodyPr>
          <a:lstStyle/>
          <a:p>
            <a:r>
              <a:rPr lang="es-MX" dirty="0" smtClean="0">
                <a:solidFill>
                  <a:srgbClr val="002060"/>
                </a:solidFill>
                <a:latin typeface="Arial" pitchFamily="34" charset="0"/>
                <a:ea typeface="Arial Unicode MS" pitchFamily="34" charset="-128"/>
                <a:cs typeface="Arial" pitchFamily="34" charset="0"/>
              </a:rPr>
              <a:t>Anestesia</a:t>
            </a:r>
            <a:endParaRPr lang="es-MX" dirty="0">
              <a:solidFill>
                <a:srgbClr val="002060"/>
              </a:solidFill>
              <a:latin typeface="Arial" pitchFamily="34" charset="0"/>
              <a:ea typeface="Arial Unicode MS" pitchFamily="34" charset="-128"/>
              <a:cs typeface="Arial" pitchFamily="34" charset="0"/>
            </a:endParaRPr>
          </a:p>
        </p:txBody>
      </p:sp>
      <p:sp>
        <p:nvSpPr>
          <p:cNvPr id="32787" name="Rectangle 81"/>
          <p:cNvSpPr>
            <a:spLocks noChangeArrowheads="1"/>
          </p:cNvSpPr>
          <p:nvPr/>
        </p:nvSpPr>
        <p:spPr bwMode="auto">
          <a:xfrm>
            <a:off x="5360557" y="2300696"/>
            <a:ext cx="3024932" cy="909990"/>
          </a:xfrm>
          <a:prstGeom prst="rect">
            <a:avLst/>
          </a:prstGeom>
          <a:solidFill>
            <a:schemeClr val="accent4">
              <a:lumMod val="60000"/>
              <a:lumOff val="40000"/>
            </a:schemeClr>
          </a:solidFill>
          <a:ln w="28575">
            <a:noFill/>
            <a:miter lim="800000"/>
            <a:headEnd/>
            <a:tailEnd/>
          </a:ln>
        </p:spPr>
        <p:txBody>
          <a:bodyPr wrap="none" anchor="ctr"/>
          <a:lstStyle/>
          <a:p>
            <a:pPr algn="ctr"/>
            <a:r>
              <a:rPr lang="es-MX" b="1" dirty="0" smtClean="0">
                <a:solidFill>
                  <a:srgbClr val="002060"/>
                </a:solidFill>
                <a:latin typeface="Arial" pitchFamily="34" charset="0"/>
                <a:ea typeface="Arial Unicode MS" pitchFamily="34" charset="-128"/>
                <a:cs typeface="Arial" pitchFamily="34" charset="0"/>
              </a:rPr>
              <a:t>Síntomas negativos</a:t>
            </a:r>
          </a:p>
          <a:p>
            <a:pPr algn="ctr"/>
            <a:r>
              <a:rPr lang="es-MX" sz="1600" dirty="0" smtClean="0">
                <a:solidFill>
                  <a:srgbClr val="002060"/>
                </a:solidFill>
                <a:latin typeface="Arial" pitchFamily="34" charset="0"/>
                <a:ea typeface="Arial Unicode MS" pitchFamily="34" charset="-128"/>
                <a:cs typeface="Arial" pitchFamily="34" charset="0"/>
              </a:rPr>
              <a:t>(debidos a déficit de la función)</a:t>
            </a:r>
            <a:endParaRPr lang="es-MX" sz="1600" baseline="30000" dirty="0">
              <a:solidFill>
                <a:srgbClr val="002060"/>
              </a:solidFill>
              <a:latin typeface="Arial" pitchFamily="34" charset="0"/>
              <a:ea typeface="Arial Unicode MS" pitchFamily="34" charset="-128"/>
              <a:cs typeface="Arial" pitchFamily="34" charset="0"/>
            </a:endParaRPr>
          </a:p>
        </p:txBody>
      </p:sp>
      <p:sp>
        <p:nvSpPr>
          <p:cNvPr id="32781" name="Rectangle 52"/>
          <p:cNvSpPr>
            <a:spLocks noChangeArrowheads="1"/>
          </p:cNvSpPr>
          <p:nvPr/>
        </p:nvSpPr>
        <p:spPr bwMode="auto">
          <a:xfrm>
            <a:off x="739345" y="1514748"/>
            <a:ext cx="7646144" cy="546100"/>
          </a:xfrm>
          <a:prstGeom prst="rect">
            <a:avLst/>
          </a:prstGeom>
          <a:solidFill>
            <a:srgbClr val="00B0F0"/>
          </a:solidFill>
          <a:ln w="28575">
            <a:noFill/>
            <a:miter lim="800000"/>
            <a:headEnd/>
            <a:tailEnd/>
          </a:ln>
        </p:spPr>
        <p:txBody>
          <a:bodyPr wrap="none" anchor="ctr"/>
          <a:lstStyle/>
          <a:p>
            <a:pPr algn="ctr"/>
            <a:r>
              <a:rPr lang="es-MX" sz="2000" dirty="0" smtClean="0">
                <a:solidFill>
                  <a:schemeClr val="bg1"/>
                </a:solidFill>
              </a:rPr>
              <a:t>Lesión o enfermedad del sistema nervioso somatosensorial</a:t>
            </a:r>
            <a:endParaRPr lang="es-MX" sz="2000" b="1" dirty="0">
              <a:solidFill>
                <a:schemeClr val="bg1"/>
              </a:solidFill>
              <a:effectLst>
                <a:outerShdw blurRad="38100" dist="38100" dir="2700000" algn="tl">
                  <a:srgbClr val="000000">
                    <a:alpha val="43137"/>
                  </a:srgbClr>
                </a:outerShdw>
              </a:effectLst>
              <a:latin typeface="Arial" pitchFamily="34" charset="0"/>
              <a:ea typeface="Arial Unicode MS" pitchFamily="34" charset="-128"/>
              <a:cs typeface="Arial" pitchFamily="34" charset="0"/>
            </a:endParaRPr>
          </a:p>
        </p:txBody>
      </p:sp>
      <p:sp>
        <p:nvSpPr>
          <p:cNvPr id="48142" name="Text Box 99"/>
          <p:cNvSpPr txBox="1">
            <a:spLocks noChangeArrowheads="1"/>
          </p:cNvSpPr>
          <p:nvPr/>
        </p:nvSpPr>
        <p:spPr bwMode="auto">
          <a:xfrm>
            <a:off x="5886220" y="3514408"/>
            <a:ext cx="2895600" cy="290336"/>
          </a:xfrm>
          <a:prstGeom prst="rect">
            <a:avLst/>
          </a:prstGeom>
          <a:noFill/>
          <a:ln w="9525">
            <a:noFill/>
            <a:miter lim="800000"/>
            <a:headEnd/>
            <a:tailEnd/>
          </a:ln>
        </p:spPr>
        <p:txBody>
          <a:bodyPr>
            <a:spAutoFit/>
          </a:bodyPr>
          <a:lstStyle/>
          <a:p>
            <a:pPr>
              <a:lnSpc>
                <a:spcPct val="70000"/>
              </a:lnSpc>
              <a:spcBef>
                <a:spcPct val="50000"/>
              </a:spcBef>
            </a:pPr>
            <a:r>
              <a:rPr lang="es-MX" dirty="0" smtClean="0">
                <a:solidFill>
                  <a:srgbClr val="002060"/>
                </a:solidFill>
                <a:latin typeface="Arial" pitchFamily="34" charset="0"/>
                <a:ea typeface="Arial Unicode MS" pitchFamily="34" charset="-128"/>
                <a:cs typeface="Arial" pitchFamily="34" charset="0"/>
              </a:rPr>
              <a:t>Hipoestesia</a:t>
            </a:r>
            <a:endParaRPr lang="es-MX" baseline="30000" dirty="0">
              <a:solidFill>
                <a:srgbClr val="002060"/>
              </a:solidFill>
              <a:latin typeface="Arial" pitchFamily="34" charset="0"/>
              <a:ea typeface="Arial Unicode MS" pitchFamily="34" charset="-128"/>
              <a:cs typeface="Arial" pitchFamily="34" charset="0"/>
            </a:endParaRPr>
          </a:p>
        </p:txBody>
      </p:sp>
      <p:sp>
        <p:nvSpPr>
          <p:cNvPr id="48143" name="Text Box 100"/>
          <p:cNvSpPr txBox="1">
            <a:spLocks noChangeArrowheads="1"/>
          </p:cNvSpPr>
          <p:nvPr/>
        </p:nvSpPr>
        <p:spPr bwMode="auto">
          <a:xfrm>
            <a:off x="5886220" y="4185920"/>
            <a:ext cx="2895600" cy="290336"/>
          </a:xfrm>
          <a:prstGeom prst="rect">
            <a:avLst/>
          </a:prstGeom>
          <a:noFill/>
          <a:ln w="9525">
            <a:noFill/>
            <a:miter lim="800000"/>
            <a:headEnd/>
            <a:tailEnd/>
          </a:ln>
        </p:spPr>
        <p:txBody>
          <a:bodyPr>
            <a:spAutoFit/>
          </a:bodyPr>
          <a:lstStyle/>
          <a:p>
            <a:pPr>
              <a:lnSpc>
                <a:spcPct val="70000"/>
              </a:lnSpc>
              <a:spcBef>
                <a:spcPct val="50000"/>
              </a:spcBef>
            </a:pPr>
            <a:r>
              <a:rPr lang="es-MX" dirty="0" smtClean="0">
                <a:solidFill>
                  <a:srgbClr val="002060"/>
                </a:solidFill>
                <a:latin typeface="Arial" pitchFamily="34" charset="0"/>
                <a:ea typeface="Arial Unicode MS" pitchFamily="34" charset="-128"/>
                <a:cs typeface="Arial" pitchFamily="34" charset="0"/>
              </a:rPr>
              <a:t>Hipoalgesia</a:t>
            </a:r>
            <a:endParaRPr lang="es-MX" dirty="0">
              <a:solidFill>
                <a:srgbClr val="002060"/>
              </a:solidFill>
              <a:latin typeface="Arial" pitchFamily="34" charset="0"/>
              <a:ea typeface="Arial Unicode MS" pitchFamily="34" charset="-128"/>
              <a:cs typeface="Arial" pitchFamily="34" charset="0"/>
            </a:endParaRPr>
          </a:p>
        </p:txBody>
      </p:sp>
      <p:sp>
        <p:nvSpPr>
          <p:cNvPr id="48144" name="Text Box 101"/>
          <p:cNvSpPr txBox="1">
            <a:spLocks noChangeArrowheads="1"/>
          </p:cNvSpPr>
          <p:nvPr/>
        </p:nvSpPr>
        <p:spPr bwMode="auto">
          <a:xfrm>
            <a:off x="5886220" y="4520883"/>
            <a:ext cx="2895600" cy="290336"/>
          </a:xfrm>
          <a:prstGeom prst="rect">
            <a:avLst/>
          </a:prstGeom>
          <a:noFill/>
          <a:ln w="9525">
            <a:noFill/>
            <a:miter lim="800000"/>
            <a:headEnd/>
            <a:tailEnd/>
          </a:ln>
        </p:spPr>
        <p:txBody>
          <a:bodyPr>
            <a:spAutoFit/>
          </a:bodyPr>
          <a:lstStyle/>
          <a:p>
            <a:pPr>
              <a:lnSpc>
                <a:spcPct val="70000"/>
              </a:lnSpc>
              <a:spcBef>
                <a:spcPct val="50000"/>
              </a:spcBef>
            </a:pPr>
            <a:r>
              <a:rPr lang="es-MX" dirty="0" smtClean="0">
                <a:solidFill>
                  <a:srgbClr val="002060"/>
                </a:solidFill>
                <a:latin typeface="Arial" pitchFamily="34" charset="0"/>
                <a:ea typeface="Arial Unicode MS" pitchFamily="34" charset="-128"/>
                <a:cs typeface="Arial" pitchFamily="34" charset="0"/>
              </a:rPr>
              <a:t>Analgesia</a:t>
            </a:r>
            <a:endParaRPr lang="es-MX" dirty="0">
              <a:solidFill>
                <a:srgbClr val="002060"/>
              </a:solidFill>
              <a:latin typeface="Arial" pitchFamily="34" charset="0"/>
              <a:ea typeface="Arial Unicode MS" pitchFamily="34" charset="-128"/>
              <a:cs typeface="Arial" pitchFamily="34" charset="0"/>
            </a:endParaRPr>
          </a:p>
        </p:txBody>
      </p:sp>
      <p:sp>
        <p:nvSpPr>
          <p:cNvPr id="32785" name="Rectangle 25"/>
          <p:cNvSpPr>
            <a:spLocks noChangeArrowheads="1"/>
          </p:cNvSpPr>
          <p:nvPr/>
        </p:nvSpPr>
        <p:spPr bwMode="auto">
          <a:xfrm>
            <a:off x="206489" y="6667113"/>
            <a:ext cx="5775648" cy="153888"/>
          </a:xfrm>
          <a:prstGeom prst="rect">
            <a:avLst/>
          </a:prstGeom>
          <a:noFill/>
          <a:ln w="9525">
            <a:noFill/>
            <a:miter lim="800000"/>
            <a:headEnd/>
            <a:tailEnd/>
          </a:ln>
          <a:effectLst>
            <a:prstShdw prst="shdw17" dist="17961" dir="2700000">
              <a:srgbClr val="998300">
                <a:alpha val="74997"/>
              </a:srgbClr>
            </a:prstShdw>
          </a:effectLst>
        </p:spPr>
        <p:txBody>
          <a:bodyPr wrap="square" lIns="0" tIns="0" rIns="0" bIns="0" anchor="b">
            <a:spAutoFit/>
          </a:bodyPr>
          <a:lstStyle/>
          <a:p>
            <a:r>
              <a:rPr lang="en-US" sz="1000" dirty="0" smtClean="0">
                <a:solidFill>
                  <a:srgbClr val="002060"/>
                </a:solidFill>
                <a:cs typeface="Arial" pitchFamily="34" charset="0"/>
              </a:rPr>
              <a:t>Baron R </a:t>
            </a:r>
            <a:r>
              <a:rPr lang="en-US" sz="1000" i="1" dirty="0" smtClean="0">
                <a:solidFill>
                  <a:srgbClr val="002060"/>
                </a:solidFill>
                <a:cs typeface="Arial" pitchFamily="34" charset="0"/>
              </a:rPr>
              <a:t>et al. Lancet Neurol </a:t>
            </a:r>
            <a:r>
              <a:rPr lang="en-US" sz="1000" dirty="0" smtClean="0">
                <a:solidFill>
                  <a:srgbClr val="002060"/>
                </a:solidFill>
                <a:cs typeface="Arial" pitchFamily="34" charset="0"/>
              </a:rPr>
              <a:t>2010; 9(8):807-19; Jensen TS </a:t>
            </a:r>
            <a:r>
              <a:rPr lang="en-US" sz="1000" i="1" dirty="0">
                <a:solidFill>
                  <a:srgbClr val="002060"/>
                </a:solidFill>
                <a:cs typeface="Arial" pitchFamily="34" charset="0"/>
              </a:rPr>
              <a:t>et al. Eur J Pharmacol </a:t>
            </a:r>
            <a:r>
              <a:rPr lang="en-US" sz="1000" dirty="0">
                <a:solidFill>
                  <a:srgbClr val="002060"/>
                </a:solidFill>
                <a:cs typeface="Arial" pitchFamily="34" charset="0"/>
              </a:rPr>
              <a:t>2001</a:t>
            </a:r>
            <a:r>
              <a:rPr lang="en-US" sz="1000" dirty="0" smtClean="0">
                <a:solidFill>
                  <a:srgbClr val="002060"/>
                </a:solidFill>
                <a:cs typeface="Arial" pitchFamily="34" charset="0"/>
              </a:rPr>
              <a:t>; 429(1-3):1-11.</a:t>
            </a:r>
            <a:endParaRPr lang="en-US" sz="1000" dirty="0">
              <a:solidFill>
                <a:srgbClr val="002060"/>
              </a:solidFill>
              <a:cs typeface="Arial" pitchFamily="34" charset="0"/>
            </a:endParaRPr>
          </a:p>
        </p:txBody>
      </p:sp>
    </p:spTree>
    <p:extLst>
      <p:ext uri="{BB962C8B-B14F-4D97-AF65-F5344CB8AC3E}">
        <p14:creationId xmlns:p14="http://schemas.microsoft.com/office/powerpoint/2010/main" xmlns="" val="13794533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48132"/>
                                        </p:tgtEl>
                                        <p:attrNameLst>
                                          <p:attrName>style.opacity</p:attrName>
                                        </p:attrNameLst>
                                      </p:cBhvr>
                                      <p:to>
                                        <p:strVal val="0.5"/>
                                      </p:to>
                                    </p:set>
                                    <p:animEffect filter="image" prLst="opacity: 0.5">
                                      <p:cBhvr rctx="IE">
                                        <p:cTn id="7" dur="indefinite"/>
                                        <p:tgtEl>
                                          <p:spTgt spid="48132"/>
                                        </p:tgtEl>
                                      </p:cBhvr>
                                    </p:animEffect>
                                  </p:childTnLst>
                                </p:cTn>
                              </p:par>
                              <p:par>
                                <p:cTn id="8" presetID="9" presetClass="emph" presetSubtype="0" grpId="0" nodeType="withEffect">
                                  <p:stCondLst>
                                    <p:cond delay="0"/>
                                  </p:stCondLst>
                                  <p:childTnLst>
                                    <p:set>
                                      <p:cBhvr rctx="PPT">
                                        <p:cTn id="9" dur="indefinite"/>
                                        <p:tgtEl>
                                          <p:spTgt spid="48134"/>
                                        </p:tgtEl>
                                        <p:attrNameLst>
                                          <p:attrName>style.opacity</p:attrName>
                                        </p:attrNameLst>
                                      </p:cBhvr>
                                      <p:to>
                                        <p:strVal val="0.5"/>
                                      </p:to>
                                    </p:set>
                                    <p:animEffect filter="image" prLst="opacity: 0.5">
                                      <p:cBhvr rctx="IE">
                                        <p:cTn id="10" dur="indefinite"/>
                                        <p:tgtEl>
                                          <p:spTgt spid="48134"/>
                                        </p:tgtEl>
                                      </p:cBhvr>
                                    </p:animEffect>
                                  </p:childTnLst>
                                </p:cTn>
                              </p:par>
                              <p:par>
                                <p:cTn id="11" presetID="9" presetClass="emph" presetSubtype="0" grpId="0" nodeType="withEffect">
                                  <p:stCondLst>
                                    <p:cond delay="0"/>
                                  </p:stCondLst>
                                  <p:childTnLst>
                                    <p:set>
                                      <p:cBhvr rctx="PPT">
                                        <p:cTn id="12" dur="indefinite"/>
                                        <p:tgtEl>
                                          <p:spTgt spid="48135"/>
                                        </p:tgtEl>
                                        <p:attrNameLst>
                                          <p:attrName>style.opacity</p:attrName>
                                        </p:attrNameLst>
                                      </p:cBhvr>
                                      <p:to>
                                        <p:strVal val="0.5"/>
                                      </p:to>
                                    </p:set>
                                    <p:animEffect filter="image" prLst="opacity: 0.5">
                                      <p:cBhvr rctx="IE">
                                        <p:cTn id="13" dur="indefinite"/>
                                        <p:tgtEl>
                                          <p:spTgt spid="48135"/>
                                        </p:tgtEl>
                                      </p:cBhvr>
                                    </p:animEffect>
                                  </p:childTnLst>
                                </p:cTn>
                              </p:par>
                              <p:par>
                                <p:cTn id="14" presetID="9" presetClass="emph" presetSubtype="0" grpId="0" nodeType="withEffect">
                                  <p:stCondLst>
                                    <p:cond delay="0"/>
                                  </p:stCondLst>
                                  <p:childTnLst>
                                    <p:set>
                                      <p:cBhvr rctx="PPT">
                                        <p:cTn id="15" dur="indefinite"/>
                                        <p:tgtEl>
                                          <p:spTgt spid="48136"/>
                                        </p:tgtEl>
                                        <p:attrNameLst>
                                          <p:attrName>style.opacity</p:attrName>
                                        </p:attrNameLst>
                                      </p:cBhvr>
                                      <p:to>
                                        <p:strVal val="0.5"/>
                                      </p:to>
                                    </p:set>
                                    <p:animEffect filter="image" prLst="opacity: 0.5">
                                      <p:cBhvr rctx="IE">
                                        <p:cTn id="16" dur="indefinite"/>
                                        <p:tgtEl>
                                          <p:spTgt spid="48136"/>
                                        </p:tgtEl>
                                      </p:cBhvr>
                                    </p:animEffect>
                                  </p:childTnLst>
                                </p:cTn>
                              </p:par>
                              <p:par>
                                <p:cTn id="17" presetID="9" presetClass="emph" presetSubtype="0" grpId="0" nodeType="withEffect">
                                  <p:stCondLst>
                                    <p:cond delay="0"/>
                                  </p:stCondLst>
                                  <p:childTnLst>
                                    <p:set>
                                      <p:cBhvr rctx="PPT">
                                        <p:cTn id="18" dur="indefinite"/>
                                        <p:tgtEl>
                                          <p:spTgt spid="48137"/>
                                        </p:tgtEl>
                                        <p:attrNameLst>
                                          <p:attrName>style.opacity</p:attrName>
                                        </p:attrNameLst>
                                      </p:cBhvr>
                                      <p:to>
                                        <p:strVal val="0.5"/>
                                      </p:to>
                                    </p:set>
                                    <p:animEffect filter="image" prLst="opacity: 0.5">
                                      <p:cBhvr rctx="IE">
                                        <p:cTn id="19" dur="indefinite"/>
                                        <p:tgtEl>
                                          <p:spTgt spid="48137"/>
                                        </p:tgtEl>
                                      </p:cBhvr>
                                    </p:animEffect>
                                  </p:childTnLst>
                                </p:cTn>
                              </p:par>
                              <p:par>
                                <p:cTn id="20" presetID="9" presetClass="emph" presetSubtype="0" grpId="0" nodeType="withEffect">
                                  <p:stCondLst>
                                    <p:cond delay="0"/>
                                  </p:stCondLst>
                                  <p:childTnLst>
                                    <p:set>
                                      <p:cBhvr rctx="PPT">
                                        <p:cTn id="21" dur="indefinite"/>
                                        <p:tgtEl>
                                          <p:spTgt spid="48138"/>
                                        </p:tgtEl>
                                        <p:attrNameLst>
                                          <p:attrName>style.opacity</p:attrName>
                                        </p:attrNameLst>
                                      </p:cBhvr>
                                      <p:to>
                                        <p:strVal val="0.5"/>
                                      </p:to>
                                    </p:set>
                                    <p:animEffect filter="image" prLst="opacity: 0.5">
                                      <p:cBhvr rctx="IE">
                                        <p:cTn id="22" dur="indefinite"/>
                                        <p:tgtEl>
                                          <p:spTgt spid="48138"/>
                                        </p:tgtEl>
                                      </p:cBhvr>
                                    </p:animEffect>
                                  </p:childTnLst>
                                </p:cTn>
                              </p:par>
                              <p:par>
                                <p:cTn id="23" presetID="9" presetClass="emph" presetSubtype="0" grpId="0" nodeType="withEffect">
                                  <p:stCondLst>
                                    <p:cond delay="0"/>
                                  </p:stCondLst>
                                  <p:childTnLst>
                                    <p:set>
                                      <p:cBhvr rctx="PPT">
                                        <p:cTn id="24" dur="indefinite"/>
                                        <p:tgtEl>
                                          <p:spTgt spid="48142"/>
                                        </p:tgtEl>
                                        <p:attrNameLst>
                                          <p:attrName>style.opacity</p:attrName>
                                        </p:attrNameLst>
                                      </p:cBhvr>
                                      <p:to>
                                        <p:strVal val="0.5"/>
                                      </p:to>
                                    </p:set>
                                    <p:animEffect filter="image" prLst="opacity: 0.5">
                                      <p:cBhvr rctx="IE">
                                        <p:cTn id="25" dur="indefinite"/>
                                        <p:tgtEl>
                                          <p:spTgt spid="48142"/>
                                        </p:tgtEl>
                                      </p:cBhvr>
                                    </p:animEffect>
                                  </p:childTnLst>
                                </p:cTn>
                              </p:par>
                              <p:par>
                                <p:cTn id="26" presetID="9" presetClass="emph" presetSubtype="0" grpId="0" nodeType="withEffect">
                                  <p:stCondLst>
                                    <p:cond delay="0"/>
                                  </p:stCondLst>
                                  <p:childTnLst>
                                    <p:set>
                                      <p:cBhvr rctx="PPT">
                                        <p:cTn id="27" dur="indefinite"/>
                                        <p:tgtEl>
                                          <p:spTgt spid="48143"/>
                                        </p:tgtEl>
                                        <p:attrNameLst>
                                          <p:attrName>style.opacity</p:attrName>
                                        </p:attrNameLst>
                                      </p:cBhvr>
                                      <p:to>
                                        <p:strVal val="0.5"/>
                                      </p:to>
                                    </p:set>
                                    <p:animEffect filter="image" prLst="opacity: 0.5">
                                      <p:cBhvr rctx="IE">
                                        <p:cTn id="28" dur="indefinite"/>
                                        <p:tgtEl>
                                          <p:spTgt spid="48143"/>
                                        </p:tgtEl>
                                      </p:cBhvr>
                                    </p:animEffect>
                                  </p:childTnLst>
                                </p:cTn>
                              </p:par>
                              <p:par>
                                <p:cTn id="29" presetID="9" presetClass="emph" presetSubtype="0" grpId="0" nodeType="withEffect">
                                  <p:stCondLst>
                                    <p:cond delay="0"/>
                                  </p:stCondLst>
                                  <p:childTnLst>
                                    <p:set>
                                      <p:cBhvr rctx="PPT">
                                        <p:cTn id="30" dur="indefinite"/>
                                        <p:tgtEl>
                                          <p:spTgt spid="48144"/>
                                        </p:tgtEl>
                                        <p:attrNameLst>
                                          <p:attrName>style.opacity</p:attrName>
                                        </p:attrNameLst>
                                      </p:cBhvr>
                                      <p:to>
                                        <p:strVal val="0.5"/>
                                      </p:to>
                                    </p:set>
                                    <p:animEffect filter="image" prLst="opacity: 0.5">
                                      <p:cBhvr rctx="IE">
                                        <p:cTn id="31" dur="indefinite"/>
                                        <p:tgtEl>
                                          <p:spTgt spid="48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48134" grpId="0"/>
      <p:bldP spid="48135" grpId="0"/>
      <p:bldP spid="48136" grpId="0"/>
      <p:bldP spid="48137" grpId="0"/>
      <p:bldP spid="48138" grpId="0"/>
      <p:bldP spid="48142" grpId="0"/>
      <p:bldP spid="48143" grpId="0"/>
      <p:bldP spid="481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45" name="Group 37"/>
          <p:cNvGraphicFramePr>
            <a:graphicFrameLocks noGrp="1"/>
          </p:cNvGraphicFramePr>
          <p:nvPr>
            <p:extLst>
              <p:ext uri="{D42A27DB-BD31-4B8C-83A1-F6EECF244321}">
                <p14:modId xmlns:p14="http://schemas.microsoft.com/office/powerpoint/2010/main" xmlns="" val="3096452266"/>
              </p:ext>
            </p:extLst>
          </p:nvPr>
        </p:nvGraphicFramePr>
        <p:xfrm>
          <a:off x="661140" y="1692275"/>
          <a:ext cx="8087324" cy="4098770"/>
        </p:xfrm>
        <a:graphic>
          <a:graphicData uri="http://schemas.openxmlformats.org/drawingml/2006/table">
            <a:tbl>
              <a:tblPr/>
              <a:tblGrid>
                <a:gridCol w="1508928"/>
                <a:gridCol w="3914100"/>
                <a:gridCol w="2664296"/>
              </a:tblGrid>
              <a:tr h="684000">
                <a:tc>
                  <a:txBody>
                    <a:bodyPr/>
                    <a:lstStyle/>
                    <a:p>
                      <a:pPr marL="0" marR="0" lvl="0" indent="0" algn="ctr"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800" b="1" i="0" u="none" strike="noStrike" cap="none" normalizeH="0" baseline="0" noProof="0" dirty="0" smtClean="0">
                          <a:ln>
                            <a:noFill/>
                          </a:ln>
                          <a:solidFill>
                            <a:schemeClr val="tx1"/>
                          </a:solidFill>
                          <a:effectLst/>
                          <a:latin typeface="+mn-lt"/>
                          <a:ea typeface="ＭＳ Ｐゴシック" pitchFamily="34" charset="-128"/>
                        </a:rPr>
                        <a:t>Síntoma positivo</a:t>
                      </a:r>
                      <a:endParaRPr kumimoji="0" lang="es-MX" sz="1800" b="1" i="0" u="none" strike="noStrike" cap="none" normalizeH="0" baseline="0" noProof="0" dirty="0" smtClean="0">
                        <a:ln>
                          <a:noFill/>
                        </a:ln>
                        <a:solidFill>
                          <a:schemeClr val="tx1"/>
                        </a:solidFill>
                        <a:effectLst/>
                        <a:latin typeface="+mn-lt"/>
                        <a:ea typeface="ＭＳ Ｐゴシック" pitchFamily="34" charset="-128"/>
                      </a:endParaRPr>
                    </a:p>
                  </a:txBody>
                  <a:tcPr marL="92611" marR="92611" marT="45675" marB="45675"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800" b="1" i="0" u="none" strike="noStrike" cap="none" normalizeH="0" baseline="0" noProof="0" dirty="0" smtClean="0">
                          <a:ln>
                            <a:noFill/>
                          </a:ln>
                          <a:solidFill>
                            <a:schemeClr val="tx1"/>
                          </a:solidFill>
                          <a:effectLst/>
                          <a:latin typeface="+mn-lt"/>
                          <a:ea typeface="ＭＳ Ｐゴシック" pitchFamily="34" charset="-128"/>
                        </a:rPr>
                        <a:t>Definición</a:t>
                      </a:r>
                      <a:endParaRPr kumimoji="0" lang="es-MX" sz="1800" b="1" i="0" u="none" strike="noStrike" cap="none" normalizeH="0" baseline="30000" noProof="0" dirty="0" smtClean="0">
                        <a:ln>
                          <a:noFill/>
                        </a:ln>
                        <a:solidFill>
                          <a:schemeClr val="tx1"/>
                        </a:solidFill>
                        <a:effectLst/>
                        <a:latin typeface="+mn-lt"/>
                        <a:ea typeface="ＭＳ Ｐゴシック" pitchFamily="34" charset="-128"/>
                      </a:endParaRPr>
                    </a:p>
                  </a:txBody>
                  <a:tcPr marL="92611" marR="92611" marT="45675" marB="45675"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800" b="1" i="0" u="none" strike="noStrike" cap="none" normalizeH="0" baseline="0" noProof="0" dirty="0" smtClean="0">
                          <a:ln>
                            <a:noFill/>
                          </a:ln>
                          <a:solidFill>
                            <a:schemeClr val="tx1"/>
                          </a:solidFill>
                          <a:effectLst/>
                          <a:latin typeface="+mn-lt"/>
                          <a:ea typeface="ＭＳ Ｐゴシック" pitchFamily="34" charset="-128"/>
                        </a:rPr>
                        <a:t>Descriptores verbales típicos</a:t>
                      </a:r>
                      <a:endParaRPr kumimoji="0" lang="es-MX" sz="1800" b="1" i="0" u="none" strike="noStrike" cap="none" normalizeH="0" baseline="30000" noProof="0" dirty="0" smtClean="0">
                        <a:ln>
                          <a:noFill/>
                        </a:ln>
                        <a:solidFill>
                          <a:schemeClr val="tx1"/>
                        </a:solidFill>
                        <a:effectLst/>
                        <a:latin typeface="+mn-lt"/>
                        <a:ea typeface="ＭＳ Ｐゴシック" pitchFamily="34" charset="-128"/>
                      </a:endParaRPr>
                    </a:p>
                  </a:txBody>
                  <a:tcPr marL="92611" marR="92611" marT="45675" marB="45675"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1"/>
                    </a:solidFill>
                  </a:tcPr>
                </a:tc>
              </a:tr>
              <a:tr h="682954">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400" b="1" i="0" u="none" strike="noStrike" cap="none" normalizeH="0" baseline="0" noProof="0" dirty="0" smtClean="0">
                          <a:ln>
                            <a:noFill/>
                          </a:ln>
                          <a:solidFill>
                            <a:srgbClr val="002060"/>
                          </a:solidFill>
                          <a:effectLst/>
                          <a:latin typeface="+mn-lt"/>
                          <a:ea typeface="ＭＳ Ｐゴシック" pitchFamily="34" charset="-128"/>
                        </a:rPr>
                        <a:t>Dolor espontáneo</a:t>
                      </a:r>
                      <a:endParaRPr kumimoji="0" lang="es-MX" sz="1400" b="1" i="0" u="none" strike="noStrike" cap="none" normalizeH="0" baseline="0" noProof="0" dirty="0" smtClean="0">
                        <a:ln>
                          <a:noFill/>
                        </a:ln>
                        <a:solidFill>
                          <a:srgbClr val="002060"/>
                        </a:solidFill>
                        <a:effectLst/>
                        <a:latin typeface="+mn-lt"/>
                        <a:ea typeface="ＭＳ Ｐゴシック" pitchFamily="34" charset="-128"/>
                      </a:endParaRPr>
                    </a:p>
                  </a:txBody>
                  <a:tcPr marL="93600" marR="93600" marT="36000" marB="36000"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altLang="ja-JP" sz="1400" b="1" i="0" u="none" strike="noStrike" cap="none" normalizeH="0" baseline="0" noProof="0" dirty="0" smtClean="0">
                          <a:ln>
                            <a:noFill/>
                          </a:ln>
                          <a:solidFill>
                            <a:srgbClr val="002060"/>
                          </a:solidFill>
                          <a:effectLst/>
                          <a:latin typeface="+mn-lt"/>
                          <a:ea typeface="ＭＳ Ｐゴシック" pitchFamily="34" charset="-128"/>
                        </a:rPr>
                        <a:t>Sensaciones dolorosas que se sienten sin un estímulo evidente</a:t>
                      </a:r>
                      <a:endParaRPr kumimoji="0" lang="es-MX" sz="1400" b="1" i="0" u="none" strike="noStrike" cap="none" normalizeH="0" baseline="0" noProof="0" dirty="0" smtClean="0">
                        <a:ln>
                          <a:noFill/>
                        </a:ln>
                        <a:solidFill>
                          <a:srgbClr val="002060"/>
                        </a:solidFill>
                        <a:effectLst/>
                        <a:latin typeface="+mn-lt"/>
                        <a:ea typeface="ＭＳ Ｐゴシック" pitchFamily="34" charset="-128"/>
                      </a:endParaRPr>
                    </a:p>
                  </a:txBody>
                  <a:tcPr marL="93600" marR="93600" marT="36000" marB="36000"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400" b="1" i="0" u="none" strike="noStrike" cap="none" normalizeH="0" baseline="0" noProof="0" dirty="0" smtClean="0">
                          <a:ln>
                            <a:noFill/>
                          </a:ln>
                          <a:solidFill>
                            <a:srgbClr val="002060"/>
                          </a:solidFill>
                          <a:effectLst/>
                          <a:latin typeface="+mn-lt"/>
                          <a:ea typeface="ＭＳ Ｐゴシック" pitchFamily="34" charset="-128"/>
                        </a:rPr>
                        <a:t>Como una descarga eléctrica, quemante</a:t>
                      </a:r>
                      <a:endParaRPr kumimoji="0" lang="es-MX" sz="1400" b="1" i="0" u="none" strike="noStrike" cap="none" normalizeH="0" baseline="0" noProof="0" dirty="0" smtClean="0">
                        <a:ln>
                          <a:noFill/>
                        </a:ln>
                        <a:solidFill>
                          <a:srgbClr val="002060"/>
                        </a:solidFill>
                        <a:effectLst/>
                        <a:latin typeface="+mn-lt"/>
                        <a:ea typeface="ＭＳ Ｐゴシック" pitchFamily="34" charset="-128"/>
                      </a:endParaRPr>
                    </a:p>
                  </a:txBody>
                  <a:tcPr marL="93600" marR="93600" marT="36000" marB="36000"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20000"/>
                        <a:lumOff val="80000"/>
                      </a:schemeClr>
                    </a:solidFill>
                  </a:tcPr>
                </a:tc>
              </a:tr>
              <a:tr h="682954">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400" b="1" i="0" u="none" strike="noStrike" cap="none" normalizeH="0" baseline="0" noProof="0" dirty="0" smtClean="0">
                          <a:ln>
                            <a:noFill/>
                          </a:ln>
                          <a:solidFill>
                            <a:srgbClr val="002060"/>
                          </a:solidFill>
                          <a:effectLst/>
                          <a:latin typeface="+mn-lt"/>
                          <a:ea typeface="ＭＳ Ｐゴシック" pitchFamily="34" charset="-128"/>
                        </a:rPr>
                        <a:t>Alodinia</a:t>
                      </a:r>
                      <a:endParaRPr kumimoji="0" lang="es-MX" sz="1400" b="1" i="0" u="none" strike="noStrike" cap="none" normalizeH="0" baseline="0" noProof="0" dirty="0" smtClean="0">
                        <a:ln>
                          <a:noFill/>
                        </a:ln>
                        <a:solidFill>
                          <a:srgbClr val="002060"/>
                        </a:solidFill>
                        <a:effectLst/>
                        <a:latin typeface="+mn-lt"/>
                        <a:ea typeface="ＭＳ Ｐゴシック" pitchFamily="34" charset="-128"/>
                      </a:endParaRPr>
                    </a:p>
                  </a:txBody>
                  <a:tcPr marL="93600" marR="93600" marT="36000" marB="36000"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10000"/>
                        </a:lnSpc>
                        <a:spcBef>
                          <a:spcPct val="0"/>
                        </a:spcBef>
                        <a:spcAft>
                          <a:spcPct val="10000"/>
                        </a:spcAft>
                        <a:buClr>
                          <a:schemeClr val="tx1"/>
                        </a:buClr>
                        <a:buSzPct val="90000"/>
                        <a:buFont typeface="Wingdings" pitchFamily="2" charset="2"/>
                        <a:buNone/>
                        <a:tabLst/>
                      </a:pPr>
                      <a:r>
                        <a:rPr kumimoji="0" lang="es-MX" altLang="ja-JP" sz="1400" b="1" i="0" u="none" strike="noStrike" cap="none" normalizeH="0" baseline="0" noProof="0" dirty="0" smtClean="0">
                          <a:ln>
                            <a:noFill/>
                          </a:ln>
                          <a:solidFill>
                            <a:srgbClr val="002060"/>
                          </a:solidFill>
                          <a:effectLst/>
                          <a:latin typeface="+mn-lt"/>
                          <a:ea typeface="ＭＳ Ｐゴシック" pitchFamily="34" charset="-128"/>
                        </a:rPr>
                        <a:t>Dolor debido a un estímulo que normalmente no provoca dolor (ej:  tacto, movimiento, frío, calor)</a:t>
                      </a:r>
                      <a:endParaRPr kumimoji="0" lang="es-MX" sz="1400" b="1" i="0" u="none" strike="noStrike" cap="none" normalizeH="0" baseline="0" noProof="0" dirty="0" smtClean="0">
                        <a:ln>
                          <a:noFill/>
                        </a:ln>
                        <a:solidFill>
                          <a:srgbClr val="002060"/>
                        </a:solidFill>
                        <a:effectLst/>
                        <a:latin typeface="+mn-lt"/>
                        <a:ea typeface="ＭＳ Ｐゴシック" pitchFamily="34" charset="-128"/>
                      </a:endParaRPr>
                    </a:p>
                  </a:txBody>
                  <a:tcPr marL="93600" marR="93600" marT="36000" marB="36000"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10000"/>
                        </a:lnSpc>
                        <a:spcBef>
                          <a:spcPct val="0"/>
                        </a:spcBef>
                        <a:spcAft>
                          <a:spcPct val="10000"/>
                        </a:spcAft>
                        <a:buClr>
                          <a:schemeClr val="tx1"/>
                        </a:buClr>
                        <a:buSzPct val="90000"/>
                        <a:buFont typeface="Wingdings" pitchFamily="2" charset="2"/>
                        <a:buNone/>
                        <a:tabLst/>
                      </a:pPr>
                      <a:r>
                        <a:rPr kumimoji="0" lang="es-MX" sz="1400" b="1" i="0" u="none" strike="noStrike" cap="none" normalizeH="0" baseline="0" noProof="0" dirty="0" smtClean="0">
                          <a:ln>
                            <a:noFill/>
                          </a:ln>
                          <a:solidFill>
                            <a:srgbClr val="002060"/>
                          </a:solidFill>
                          <a:effectLst/>
                          <a:latin typeface="+mn-lt"/>
                          <a:ea typeface="ＭＳ Ｐゴシック" pitchFamily="34" charset="-128"/>
                        </a:rPr>
                        <a:t>Varía con el estímulo</a:t>
                      </a:r>
                      <a:endParaRPr kumimoji="0" lang="es-MX" sz="1400" b="1" i="0" u="none" strike="noStrike" cap="none" normalizeH="0" baseline="0" noProof="0" dirty="0" smtClean="0">
                        <a:ln>
                          <a:noFill/>
                        </a:ln>
                        <a:solidFill>
                          <a:srgbClr val="002060"/>
                        </a:solidFill>
                        <a:effectLst/>
                        <a:latin typeface="+mn-lt"/>
                        <a:ea typeface="ＭＳ Ｐゴシック" pitchFamily="34" charset="-128"/>
                      </a:endParaRPr>
                    </a:p>
                  </a:txBody>
                  <a:tcPr marL="93600" marR="93600" marT="36000" marB="36000"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60000"/>
                        <a:lumOff val="40000"/>
                      </a:schemeClr>
                    </a:solidFill>
                  </a:tcPr>
                </a:tc>
              </a:tr>
              <a:tr h="682954">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400" b="1" i="0" u="none" strike="noStrike" cap="none" normalizeH="0" baseline="0" noProof="0" dirty="0" smtClean="0">
                          <a:ln>
                            <a:noFill/>
                          </a:ln>
                          <a:solidFill>
                            <a:srgbClr val="002060"/>
                          </a:solidFill>
                          <a:effectLst/>
                          <a:latin typeface="+mn-lt"/>
                          <a:ea typeface="ＭＳ Ｐゴシック" pitchFamily="34" charset="-128"/>
                        </a:rPr>
                        <a:t>Hiperalgesia</a:t>
                      </a:r>
                      <a:endParaRPr kumimoji="0" lang="es-MX" sz="1400" b="1" i="0" u="none" strike="noStrike" cap="none" normalizeH="0" baseline="0" noProof="0" dirty="0" smtClean="0">
                        <a:ln>
                          <a:noFill/>
                        </a:ln>
                        <a:solidFill>
                          <a:srgbClr val="002060"/>
                        </a:solidFill>
                        <a:effectLst/>
                        <a:latin typeface="+mn-lt"/>
                        <a:ea typeface="ＭＳ Ｐゴシック" pitchFamily="34" charset="-128"/>
                      </a:endParaRPr>
                    </a:p>
                  </a:txBody>
                  <a:tcPr marL="93600" marR="93600" marT="36000" marB="36000"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altLang="ja-JP" sz="1400" b="1" i="0" u="none" strike="noStrike" cap="none" normalizeH="0" baseline="0" noProof="0" dirty="0" smtClean="0">
                          <a:ln>
                            <a:noFill/>
                          </a:ln>
                          <a:solidFill>
                            <a:srgbClr val="002060"/>
                          </a:solidFill>
                          <a:effectLst/>
                          <a:latin typeface="+mn-lt"/>
                          <a:ea typeface="ＭＳ Ｐゴシック" pitchFamily="34" charset="-128"/>
                        </a:rPr>
                        <a:t>Una mayor respuesta a un estímulo que es normalmente doloroso (ej:  frío, calor, pinchazo)</a:t>
                      </a:r>
                      <a:endParaRPr kumimoji="0" lang="es-MX" sz="1400" b="1" i="0" u="none" strike="noStrike" cap="none" normalizeH="0" baseline="0" noProof="0" dirty="0" smtClean="0">
                        <a:ln>
                          <a:noFill/>
                        </a:ln>
                        <a:solidFill>
                          <a:srgbClr val="002060"/>
                        </a:solidFill>
                        <a:effectLst/>
                        <a:latin typeface="+mn-lt"/>
                        <a:ea typeface="ＭＳ Ｐゴシック" pitchFamily="34" charset="-128"/>
                      </a:endParaRPr>
                    </a:p>
                  </a:txBody>
                  <a:tcPr marL="93600" marR="93600" marT="36000" marB="36000"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defRPr/>
                      </a:pPr>
                      <a:r>
                        <a:rPr kumimoji="0" lang="es-MX" sz="1400" b="1" i="0" u="none" strike="noStrike" cap="none" normalizeH="0" baseline="0" noProof="0" dirty="0" smtClean="0">
                          <a:ln>
                            <a:noFill/>
                          </a:ln>
                          <a:solidFill>
                            <a:srgbClr val="002060"/>
                          </a:solidFill>
                          <a:effectLst/>
                          <a:latin typeface="+mn-lt"/>
                          <a:ea typeface="ＭＳ Ｐゴシック" pitchFamily="34" charset="-128"/>
                        </a:rPr>
                        <a:t>Varía con el estímulo</a:t>
                      </a:r>
                      <a:endParaRPr kumimoji="0" lang="es-MX" sz="1400" b="1" i="0" u="none" strike="noStrike" cap="none" normalizeH="0" baseline="0" noProof="0" dirty="0" smtClean="0">
                        <a:ln>
                          <a:noFill/>
                        </a:ln>
                        <a:solidFill>
                          <a:srgbClr val="002060"/>
                        </a:solidFill>
                        <a:effectLst/>
                        <a:latin typeface="+mn-lt"/>
                        <a:ea typeface="ＭＳ Ｐゴシック" pitchFamily="34" charset="-128"/>
                      </a:endParaRPr>
                    </a:p>
                  </a:txBody>
                  <a:tcPr marL="93600" marR="93600" marT="36000" marB="36000"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r>
              <a:tr h="682954">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400" b="1" i="0" u="none" strike="noStrike" cap="none" normalizeH="0" baseline="0" noProof="0" dirty="0" smtClean="0">
                          <a:ln>
                            <a:noFill/>
                          </a:ln>
                          <a:solidFill>
                            <a:srgbClr val="002060"/>
                          </a:solidFill>
                          <a:effectLst/>
                          <a:latin typeface="+mn-lt"/>
                          <a:ea typeface="ＭＳ Ｐゴシック" pitchFamily="34" charset="-128"/>
                        </a:rPr>
                        <a:t>Disestesia</a:t>
                      </a:r>
                      <a:endParaRPr kumimoji="0" lang="es-MX" sz="1400" b="1" i="0" u="none" strike="noStrike" cap="none" normalizeH="0" baseline="0" noProof="0" dirty="0" smtClean="0">
                        <a:ln>
                          <a:noFill/>
                        </a:ln>
                        <a:solidFill>
                          <a:srgbClr val="002060"/>
                        </a:solidFill>
                        <a:effectLst/>
                        <a:latin typeface="+mn-lt"/>
                        <a:ea typeface="ＭＳ Ｐゴシック" pitchFamily="34" charset="-128"/>
                      </a:endParaRPr>
                    </a:p>
                  </a:txBody>
                  <a:tcPr marL="93600" marR="93600" marT="36000" marB="36000"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400" b="1" i="0" u="none" strike="noStrike" cap="none" normalizeH="0" baseline="0" noProof="0" dirty="0" smtClean="0">
                          <a:ln>
                            <a:noFill/>
                          </a:ln>
                          <a:solidFill>
                            <a:srgbClr val="002060"/>
                          </a:solidFill>
                          <a:effectLst/>
                          <a:latin typeface="+mn-lt"/>
                          <a:ea typeface="ＭＳ Ｐゴシック" pitchFamily="34" charset="-128"/>
                        </a:rPr>
                        <a:t>Una sensación anormal desagradable espontánea o evocada</a:t>
                      </a:r>
                    </a:p>
                  </a:txBody>
                  <a:tcPr marL="93600" marR="93600" marT="36000" marB="36000"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400" b="1" i="0" u="none" strike="noStrike" cap="none" normalizeH="0" baseline="0" noProof="0" dirty="0" smtClean="0">
                          <a:ln>
                            <a:noFill/>
                          </a:ln>
                          <a:solidFill>
                            <a:srgbClr val="002060"/>
                          </a:solidFill>
                          <a:effectLst/>
                          <a:latin typeface="+mn-lt"/>
                          <a:ea typeface="ＭＳ Ｐゴシック" pitchFamily="34" charset="-128"/>
                        </a:rPr>
                        <a:t>Punzante, penetrante, quemante</a:t>
                      </a:r>
                      <a:endParaRPr kumimoji="0" lang="es-MX" sz="1400" b="1" i="0" u="none" strike="noStrike" cap="none" normalizeH="0" baseline="0" noProof="0" dirty="0" smtClean="0">
                        <a:ln>
                          <a:noFill/>
                        </a:ln>
                        <a:solidFill>
                          <a:srgbClr val="002060"/>
                        </a:solidFill>
                        <a:effectLst/>
                        <a:latin typeface="+mn-lt"/>
                        <a:ea typeface="ＭＳ Ｐゴシック" pitchFamily="34" charset="-128"/>
                      </a:endParaRPr>
                    </a:p>
                  </a:txBody>
                  <a:tcPr marL="93600" marR="93600" marT="36000" marB="36000"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lumMod val="60000"/>
                        <a:lumOff val="40000"/>
                      </a:schemeClr>
                    </a:solidFill>
                  </a:tcPr>
                </a:tc>
              </a:tr>
              <a:tr h="682954">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400" b="1" i="0" u="none" strike="noStrike" cap="none" normalizeH="0" baseline="0" noProof="0" dirty="0" smtClean="0">
                          <a:ln>
                            <a:noFill/>
                          </a:ln>
                          <a:solidFill>
                            <a:srgbClr val="002060"/>
                          </a:solidFill>
                          <a:effectLst/>
                          <a:latin typeface="+mn-lt"/>
                          <a:ea typeface="ＭＳ Ｐゴシック" pitchFamily="34" charset="-128"/>
                        </a:rPr>
                        <a:t>Parestesia</a:t>
                      </a:r>
                      <a:endParaRPr kumimoji="0" lang="es-MX" sz="1400" b="1" i="0" u="none" strike="noStrike" cap="none" normalizeH="0" baseline="0" noProof="0" dirty="0" smtClean="0">
                        <a:ln>
                          <a:noFill/>
                        </a:ln>
                        <a:solidFill>
                          <a:srgbClr val="002060"/>
                        </a:solidFill>
                        <a:effectLst/>
                        <a:latin typeface="+mn-lt"/>
                        <a:ea typeface="ＭＳ Ｐゴシック" pitchFamily="34" charset="-128"/>
                      </a:endParaRPr>
                    </a:p>
                  </a:txBody>
                  <a:tcPr marL="93600" marR="93600" marT="36000" marB="36000"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altLang="ja-JP" sz="1400" b="1" i="0" u="none" strike="noStrike" cap="none" normalizeH="0" baseline="0" noProof="0" dirty="0" smtClean="0">
                          <a:ln>
                            <a:noFill/>
                          </a:ln>
                          <a:solidFill>
                            <a:srgbClr val="002060"/>
                          </a:solidFill>
                          <a:effectLst/>
                          <a:latin typeface="+mn-lt"/>
                          <a:ea typeface="ＭＳ Ｐゴシック" pitchFamily="34" charset="-128"/>
                        </a:rPr>
                        <a:t>Una sensación anormal, </a:t>
                      </a:r>
                      <a:br>
                        <a:rPr kumimoji="0" lang="es-MX" altLang="ja-JP" sz="1400" b="1" i="0" u="none" strike="noStrike" cap="none" normalizeH="0" baseline="0" noProof="0" dirty="0" smtClean="0">
                          <a:ln>
                            <a:noFill/>
                          </a:ln>
                          <a:solidFill>
                            <a:srgbClr val="002060"/>
                          </a:solidFill>
                          <a:effectLst/>
                          <a:latin typeface="+mn-lt"/>
                          <a:ea typeface="ＭＳ Ｐゴシック" pitchFamily="34" charset="-128"/>
                        </a:rPr>
                      </a:br>
                      <a:r>
                        <a:rPr kumimoji="0" lang="es-MX" sz="1400" b="1" i="0" u="none" strike="noStrike" cap="none" normalizeH="0" baseline="0" noProof="0" dirty="0" smtClean="0">
                          <a:ln>
                            <a:noFill/>
                          </a:ln>
                          <a:solidFill>
                            <a:srgbClr val="002060"/>
                          </a:solidFill>
                          <a:effectLst/>
                          <a:latin typeface="+mn-lt"/>
                          <a:ea typeface="ＭＳ Ｐゴシック" pitchFamily="34" charset="-128"/>
                        </a:rPr>
                        <a:t>espontánea o evocada</a:t>
                      </a:r>
                      <a:endParaRPr kumimoji="0" lang="es-MX" sz="1400" b="1" i="0" u="none" strike="noStrike" cap="none" normalizeH="0" baseline="0" noProof="0" dirty="0" smtClean="0">
                        <a:ln>
                          <a:noFill/>
                        </a:ln>
                        <a:solidFill>
                          <a:srgbClr val="002060"/>
                        </a:solidFill>
                        <a:effectLst/>
                        <a:latin typeface="+mn-lt"/>
                        <a:ea typeface="ＭＳ Ｐゴシック" pitchFamily="34" charset="-128"/>
                      </a:endParaRPr>
                    </a:p>
                  </a:txBody>
                  <a:tcPr marL="93600" marR="93600" marT="36000" marB="36000"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400" b="1" i="0" u="none" strike="noStrike" cap="none" normalizeH="0" baseline="0" noProof="0" dirty="0" smtClean="0">
                          <a:ln>
                            <a:noFill/>
                          </a:ln>
                          <a:solidFill>
                            <a:srgbClr val="002060"/>
                          </a:solidFill>
                          <a:effectLst/>
                          <a:latin typeface="+mn-lt"/>
                          <a:ea typeface="ＭＳ Ｐゴシック" pitchFamily="34" charset="-128"/>
                        </a:rPr>
                        <a:t>Dolor con hormigueo, con zumbido, vibración</a:t>
                      </a:r>
                      <a:endParaRPr kumimoji="0" lang="es-MX" sz="1400" b="1" i="0" u="none" strike="noStrike" cap="none" normalizeH="0" baseline="0" noProof="0" dirty="0" smtClean="0">
                        <a:ln>
                          <a:noFill/>
                        </a:ln>
                        <a:solidFill>
                          <a:srgbClr val="002060"/>
                        </a:solidFill>
                        <a:effectLst/>
                        <a:latin typeface="+mn-lt"/>
                        <a:ea typeface="ＭＳ Ｐゴシック" pitchFamily="34" charset="-128"/>
                      </a:endParaRPr>
                    </a:p>
                  </a:txBody>
                  <a:tcPr marL="93600" marR="93600" marT="36000" marB="36000"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8E2FC"/>
                    </a:solidFill>
                  </a:tcPr>
                </a:tc>
              </a:tr>
            </a:tbl>
          </a:graphicData>
        </a:graphic>
      </p:graphicFrame>
      <p:sp>
        <p:nvSpPr>
          <p:cNvPr id="17442" name="Rectangle 42"/>
          <p:cNvSpPr>
            <a:spLocks noGrp="1"/>
          </p:cNvSpPr>
          <p:nvPr>
            <p:ph type="title"/>
          </p:nvPr>
        </p:nvSpPr>
        <p:spPr/>
        <p:txBody>
          <a:bodyPr>
            <a:normAutofit fontScale="90000"/>
          </a:bodyPr>
          <a:lstStyle/>
          <a:p>
            <a:r>
              <a:rPr lang="es-MX" b="1" i="1" noProof="0" dirty="0" smtClean="0">
                <a:solidFill>
                  <a:srgbClr val="002060"/>
                </a:solidFill>
              </a:rPr>
              <a:t>Listen (escuchar):</a:t>
            </a:r>
            <a:r>
              <a:rPr lang="es-MX" b="1" noProof="0" dirty="0" smtClean="0">
                <a:solidFill>
                  <a:srgbClr val="002060"/>
                </a:solidFill>
              </a:rPr>
              <a:t> </a:t>
            </a:r>
            <a:r>
              <a:rPr lang="es-MX" noProof="0" dirty="0" smtClean="0"/>
              <a:t>Síntomas Sensoriales Positivos de Dolor Neuropático</a:t>
            </a:r>
            <a:endParaRPr lang="es-MX" noProof="0" dirty="0" smtClean="0"/>
          </a:p>
        </p:txBody>
      </p:sp>
      <p:sp>
        <p:nvSpPr>
          <p:cNvPr id="5" name="Text Box 27"/>
          <p:cNvSpPr txBox="1">
            <a:spLocks noChangeArrowheads="1"/>
          </p:cNvSpPr>
          <p:nvPr/>
        </p:nvSpPr>
        <p:spPr bwMode="auto">
          <a:xfrm>
            <a:off x="208557" y="6543257"/>
            <a:ext cx="7128792" cy="276999"/>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pPr>
            <a:r>
              <a:rPr lang="en-US" sz="1000" dirty="0" smtClean="0">
                <a:solidFill>
                  <a:srgbClr val="002060"/>
                </a:solidFill>
                <a:latin typeface="+mn-lt"/>
              </a:rPr>
              <a:t>Adapted </a:t>
            </a:r>
            <a:r>
              <a:rPr lang="en-US" sz="1000" dirty="0">
                <a:solidFill>
                  <a:srgbClr val="002060"/>
                </a:solidFill>
                <a:latin typeface="+mn-lt"/>
              </a:rPr>
              <a:t>from: </a:t>
            </a:r>
            <a:r>
              <a:rPr lang="en-US" sz="1000" dirty="0" smtClean="0">
                <a:solidFill>
                  <a:srgbClr val="002060"/>
                </a:solidFill>
                <a:latin typeface="+mn-lt"/>
              </a:rPr>
              <a:t>Jensen </a:t>
            </a:r>
            <a:r>
              <a:rPr lang="en-US" sz="1000" dirty="0">
                <a:solidFill>
                  <a:srgbClr val="002060"/>
                </a:solidFill>
                <a:latin typeface="+mn-lt"/>
              </a:rPr>
              <a:t>TS, Baron R</a:t>
            </a:r>
            <a:r>
              <a:rPr lang="en-US" sz="1000" i="1" dirty="0">
                <a:solidFill>
                  <a:srgbClr val="002060"/>
                </a:solidFill>
                <a:latin typeface="+mn-lt"/>
              </a:rPr>
              <a:t>. Pain </a:t>
            </a:r>
            <a:r>
              <a:rPr lang="en-US" sz="1000" dirty="0">
                <a:solidFill>
                  <a:srgbClr val="002060"/>
                </a:solidFill>
                <a:latin typeface="+mn-lt"/>
              </a:rPr>
              <a:t>2003; </a:t>
            </a:r>
            <a:r>
              <a:rPr lang="en-US" sz="1000" dirty="0" smtClean="0">
                <a:solidFill>
                  <a:srgbClr val="002060"/>
                </a:solidFill>
                <a:latin typeface="+mn-lt"/>
              </a:rPr>
              <a:t>102(1-2):1-8; </a:t>
            </a:r>
            <a:br>
              <a:rPr lang="en-US" sz="1000" dirty="0" smtClean="0">
                <a:solidFill>
                  <a:srgbClr val="002060"/>
                </a:solidFill>
                <a:latin typeface="+mn-lt"/>
              </a:rPr>
            </a:br>
            <a:r>
              <a:rPr lang="en-US" sz="1000" dirty="0" smtClean="0">
                <a:solidFill>
                  <a:srgbClr val="002060"/>
                </a:solidFill>
                <a:latin typeface="+mn-lt"/>
              </a:rPr>
              <a:t>Merskey </a:t>
            </a:r>
            <a:r>
              <a:rPr lang="en-US" sz="1000" dirty="0">
                <a:solidFill>
                  <a:srgbClr val="002060"/>
                </a:solidFill>
                <a:latin typeface="+mn-lt"/>
              </a:rPr>
              <a:t>H, Bogduk </a:t>
            </a:r>
            <a:r>
              <a:rPr lang="en-US" sz="1000" dirty="0" smtClean="0">
                <a:solidFill>
                  <a:srgbClr val="002060"/>
                </a:solidFill>
                <a:latin typeface="+mn-lt"/>
              </a:rPr>
              <a:t>N (</a:t>
            </a:r>
            <a:r>
              <a:rPr lang="en-US" sz="1000" dirty="0">
                <a:solidFill>
                  <a:srgbClr val="002060"/>
                </a:solidFill>
                <a:latin typeface="+mn-lt"/>
              </a:rPr>
              <a:t>e</a:t>
            </a:r>
            <a:r>
              <a:rPr lang="en-US" sz="1000" dirty="0" smtClean="0">
                <a:solidFill>
                  <a:srgbClr val="002060"/>
                </a:solidFill>
                <a:latin typeface="+mn-lt"/>
              </a:rPr>
              <a:t>ds). </a:t>
            </a:r>
            <a:r>
              <a:rPr lang="en-US" sz="1000" dirty="0">
                <a:solidFill>
                  <a:srgbClr val="002060"/>
                </a:solidFill>
                <a:latin typeface="+mn-lt"/>
              </a:rPr>
              <a:t>In: </a:t>
            </a:r>
            <a:r>
              <a:rPr lang="en-US" sz="1000" i="1" dirty="0">
                <a:solidFill>
                  <a:srgbClr val="002060"/>
                </a:solidFill>
                <a:latin typeface="+mn-lt"/>
              </a:rPr>
              <a:t>Classification of Chronic Pain</a:t>
            </a:r>
            <a:r>
              <a:rPr lang="en-US" sz="1000" dirty="0">
                <a:solidFill>
                  <a:srgbClr val="002060"/>
                </a:solidFill>
                <a:latin typeface="+mn-lt"/>
              </a:rPr>
              <a:t>. </a:t>
            </a:r>
            <a:r>
              <a:rPr lang="en-US" sz="1000" dirty="0" smtClean="0">
                <a:solidFill>
                  <a:srgbClr val="002060"/>
                </a:solidFill>
                <a:latin typeface="+mn-lt"/>
              </a:rPr>
              <a:t>2nd </a:t>
            </a:r>
            <a:r>
              <a:rPr lang="en-US" sz="1000" dirty="0">
                <a:solidFill>
                  <a:srgbClr val="002060"/>
                </a:solidFill>
                <a:latin typeface="+mn-lt"/>
              </a:rPr>
              <a:t>ed. IASP Press; Seattle, WA: 2011</a:t>
            </a:r>
            <a:r>
              <a:rPr lang="en-US" sz="1000" dirty="0" smtClean="0">
                <a:solidFill>
                  <a:srgbClr val="002060"/>
                </a:solidFill>
                <a:latin typeface="+mn-lt"/>
              </a:rPr>
              <a:t>.</a:t>
            </a:r>
            <a:endParaRPr lang="en-US" sz="1000" dirty="0">
              <a:solidFill>
                <a:srgbClr val="002060"/>
              </a:solidFill>
              <a:latin typeface="+mn-lt"/>
            </a:endParaRPr>
          </a:p>
        </p:txBody>
      </p:sp>
    </p:spTree>
    <p:extLst>
      <p:ext uri="{BB962C8B-B14F-4D97-AF65-F5344CB8AC3E}">
        <p14:creationId xmlns:p14="http://schemas.microsoft.com/office/powerpoint/2010/main" xmlns="" val="32586321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47" name="Group 43"/>
          <p:cNvGraphicFramePr>
            <a:graphicFrameLocks noGrp="1"/>
          </p:cNvGraphicFramePr>
          <p:nvPr>
            <p:extLst>
              <p:ext uri="{D42A27DB-BD31-4B8C-83A1-F6EECF244321}">
                <p14:modId xmlns:p14="http://schemas.microsoft.com/office/powerpoint/2010/main" xmlns="" val="1079776374"/>
              </p:ext>
            </p:extLst>
          </p:nvPr>
        </p:nvGraphicFramePr>
        <p:xfrm>
          <a:off x="584200" y="1879600"/>
          <a:ext cx="8089199" cy="3673800"/>
        </p:xfrm>
        <a:graphic>
          <a:graphicData uri="http://schemas.openxmlformats.org/drawingml/2006/table">
            <a:tbl>
              <a:tblPr/>
              <a:tblGrid>
                <a:gridCol w="1510183"/>
                <a:gridCol w="4277817"/>
                <a:gridCol w="2301199"/>
              </a:tblGrid>
              <a:tr h="684000">
                <a:tc>
                  <a:txBody>
                    <a:bodyPr/>
                    <a:lstStyle/>
                    <a:p>
                      <a:pPr marL="0" marR="0" lvl="0" indent="0" algn="ctr"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800" b="1" i="0" u="none" strike="noStrike" cap="none" normalizeH="0" baseline="0" noProof="0" dirty="0" smtClean="0">
                          <a:ln>
                            <a:noFill/>
                          </a:ln>
                          <a:solidFill>
                            <a:schemeClr val="tx1"/>
                          </a:solidFill>
                          <a:effectLst/>
                          <a:latin typeface="Arial" pitchFamily="34" charset="0"/>
                          <a:ea typeface="ＭＳ Ｐゴシック" pitchFamily="34" charset="-128"/>
                        </a:rPr>
                        <a:t>Síntoma negativo</a:t>
                      </a:r>
                      <a:endParaRPr kumimoji="0" lang="es-MX" sz="1800" b="1" i="0" u="none" strike="noStrike" cap="none" normalizeH="0" baseline="0" noProof="0" dirty="0" smtClean="0">
                        <a:ln>
                          <a:noFill/>
                        </a:ln>
                        <a:solidFill>
                          <a:schemeClr val="tx1"/>
                        </a:solidFill>
                        <a:effectLst/>
                        <a:latin typeface="Arial" pitchFamily="34" charset="0"/>
                        <a:ea typeface="ＭＳ Ｐゴシック" pitchFamily="34" charset="-128"/>
                      </a:endParaRPr>
                    </a:p>
                  </a:txBody>
                  <a:tcPr marL="89999" marR="89999" marT="90007" marB="90007"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800" b="1" i="0" u="none" strike="noStrike" cap="none" normalizeH="0" baseline="0" noProof="0" dirty="0" smtClean="0">
                          <a:ln>
                            <a:noFill/>
                          </a:ln>
                          <a:solidFill>
                            <a:schemeClr val="tx1"/>
                          </a:solidFill>
                          <a:effectLst/>
                          <a:latin typeface="Arial" pitchFamily="34" charset="0"/>
                          <a:ea typeface="ＭＳ Ｐゴシック" pitchFamily="34" charset="-128"/>
                        </a:rPr>
                        <a:t>Definición</a:t>
                      </a:r>
                      <a:endParaRPr kumimoji="0" lang="es-MX" sz="1800" b="1" i="0" u="none" strike="noStrike" cap="none" normalizeH="0" baseline="0" noProof="0" dirty="0" smtClean="0">
                        <a:ln>
                          <a:noFill/>
                        </a:ln>
                        <a:solidFill>
                          <a:schemeClr val="tx1"/>
                        </a:solidFill>
                        <a:effectLst/>
                        <a:latin typeface="Arial" pitchFamily="34" charset="0"/>
                        <a:ea typeface="ＭＳ Ｐゴシック" pitchFamily="34" charset="-128"/>
                      </a:endParaRPr>
                    </a:p>
                  </a:txBody>
                  <a:tcPr marL="89999" marR="89999" marT="90007" marB="90007"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800" b="1" i="0" u="none" strike="noStrike" cap="none" normalizeH="0" baseline="0" noProof="0" dirty="0" smtClean="0">
                          <a:ln>
                            <a:noFill/>
                          </a:ln>
                          <a:solidFill>
                            <a:schemeClr val="tx1"/>
                          </a:solidFill>
                          <a:effectLst/>
                          <a:latin typeface="Arial" pitchFamily="34" charset="0"/>
                          <a:ea typeface="ＭＳ Ｐゴシック" pitchFamily="34" charset="-128"/>
                        </a:rPr>
                        <a:t>Descriptor verbal típico</a:t>
                      </a:r>
                      <a:endParaRPr kumimoji="0" lang="es-MX" sz="1800" b="1" i="0" u="none" strike="noStrike" cap="none" normalizeH="0" baseline="0" noProof="0" dirty="0" smtClean="0">
                        <a:ln>
                          <a:noFill/>
                        </a:ln>
                        <a:solidFill>
                          <a:schemeClr val="tx1"/>
                        </a:solidFill>
                        <a:effectLst/>
                        <a:latin typeface="Arial" pitchFamily="34" charset="0"/>
                        <a:ea typeface="ＭＳ Ｐゴシック" pitchFamily="34" charset="-128"/>
                      </a:endParaRPr>
                    </a:p>
                  </a:txBody>
                  <a:tcPr marL="89999" marR="89999" marT="90007" marB="90007"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1"/>
                    </a:solidFill>
                  </a:tcPr>
                </a:tc>
              </a:tr>
              <a:tr h="684000">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rPr>
                        <a:t>Hipoestesia</a:t>
                      </a:r>
                      <a:endPar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endParaRPr>
                    </a:p>
                  </a:txBody>
                  <a:tcPr marL="89999" marR="89999" marT="90007" marB="90007"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altLang="ja-JP" sz="1600" b="1" i="0" u="none" strike="noStrike" cap="none" normalizeH="0" baseline="0" noProof="0" dirty="0" smtClean="0">
                          <a:ln>
                            <a:noFill/>
                          </a:ln>
                          <a:solidFill>
                            <a:srgbClr val="002060"/>
                          </a:solidFill>
                          <a:effectLst/>
                          <a:latin typeface="Arial" pitchFamily="34" charset="0"/>
                          <a:ea typeface="ＭＳ Ｐゴシック" pitchFamily="34" charset="-128"/>
                        </a:rPr>
                        <a:t>Sensibilidad disminuida a la estimulación</a:t>
                      </a:r>
                      <a:endPar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endParaRPr>
                    </a:p>
                  </a:txBody>
                  <a:tcPr marL="89999" marR="89999" marT="90007" marB="90007"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rPr>
                        <a:t>Entumecimiento</a:t>
                      </a:r>
                      <a:endPar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endParaRPr>
                    </a:p>
                  </a:txBody>
                  <a:tcPr marL="89999" marR="89999" marT="90007" marB="90007"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20000"/>
                        <a:lumOff val="80000"/>
                      </a:schemeClr>
                    </a:solidFill>
                  </a:tcPr>
                </a:tc>
              </a:tr>
              <a:tr h="684000">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rPr>
                        <a:t>Anestesia</a:t>
                      </a:r>
                      <a:endPar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endParaRPr>
                    </a:p>
                  </a:txBody>
                  <a:tcPr marL="89999" marR="89999" marT="90007" marB="90007"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altLang="ja-JP" sz="1600" b="1" i="0" u="none" strike="noStrike" cap="none" normalizeH="0" baseline="0" noProof="0" dirty="0" smtClean="0">
                          <a:ln>
                            <a:noFill/>
                          </a:ln>
                          <a:solidFill>
                            <a:srgbClr val="002060"/>
                          </a:solidFill>
                          <a:effectLst/>
                          <a:latin typeface="Arial" pitchFamily="34" charset="0"/>
                          <a:ea typeface="ＭＳ Ｐゴシック" pitchFamily="34" charset="-128"/>
                        </a:rPr>
                        <a:t>Pérdida total de la sensación  </a:t>
                      </a:r>
                      <a:br>
                        <a:rPr kumimoji="0" lang="es-MX" altLang="ja-JP" sz="1600" b="1" i="0" u="none" strike="noStrike" cap="none" normalizeH="0" baseline="0" noProof="0" dirty="0" smtClean="0">
                          <a:ln>
                            <a:noFill/>
                          </a:ln>
                          <a:solidFill>
                            <a:srgbClr val="002060"/>
                          </a:solidFill>
                          <a:effectLst/>
                          <a:latin typeface="Arial" pitchFamily="34" charset="0"/>
                          <a:ea typeface="ＭＳ Ｐゴシック" pitchFamily="34" charset="-128"/>
                        </a:rPr>
                      </a:br>
                      <a:r>
                        <a:rPr kumimoji="0" lang="es-MX" altLang="ja-JP" sz="1600" b="1" i="0" u="none" strike="noStrike" cap="none" normalizeH="0" baseline="0" noProof="0" dirty="0" smtClean="0">
                          <a:ln>
                            <a:noFill/>
                          </a:ln>
                          <a:solidFill>
                            <a:srgbClr val="002060"/>
                          </a:solidFill>
                          <a:effectLst/>
                          <a:latin typeface="Arial" pitchFamily="34" charset="0"/>
                          <a:ea typeface="ＭＳ Ｐゴシック" pitchFamily="34" charset="-128"/>
                        </a:rPr>
                        <a:t>(especialmente de la sensibilidad táctil)</a:t>
                      </a:r>
                      <a:endPar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endParaRPr>
                    </a:p>
                  </a:txBody>
                  <a:tcPr marL="89999" marR="89999" marT="90007" marB="90007"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rPr>
                        <a:t>Entumecimiento</a:t>
                      </a:r>
                      <a:endPar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endParaRPr>
                    </a:p>
                  </a:txBody>
                  <a:tcPr marL="89999" marR="89999" marT="90007" marB="90007"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lumMod val="60000"/>
                        <a:lumOff val="40000"/>
                      </a:schemeClr>
                    </a:solidFill>
                  </a:tcPr>
                </a:tc>
              </a:tr>
              <a:tr h="684000">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rPr>
                        <a:t>Hipoalgesia</a:t>
                      </a:r>
                      <a:endPar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endParaRPr>
                    </a:p>
                  </a:txBody>
                  <a:tcPr marL="89999" marR="89999" marT="90007" marB="90007"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rPr>
                        <a:t>Dolor disminuido en respuesta a estímulos normalmente dolorosos</a:t>
                      </a:r>
                      <a:endPar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endParaRPr>
                    </a:p>
                  </a:txBody>
                  <a:tcPr marL="89999" marR="89999" marT="90007" marB="90007"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rPr>
                        <a:t>Entumecimiento</a:t>
                      </a:r>
                      <a:endPar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endParaRPr>
                    </a:p>
                  </a:txBody>
                  <a:tcPr marL="89999" marR="89999" marT="90007" marB="90007"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8E2FC"/>
                    </a:solidFill>
                  </a:tcPr>
                </a:tc>
              </a:tr>
              <a:tr h="684000">
                <a:tc>
                  <a:txBody>
                    <a:bodyPr/>
                    <a:lstStyle/>
                    <a:p>
                      <a:pPr marL="0" marR="0" lvl="0" indent="0" algn="l" defTabSz="914400" rtl="0" eaLnBrk="1" fontAlgn="base" latinLnBrk="0" hangingPunct="1">
                        <a:lnSpc>
                          <a:spcPct val="110000"/>
                        </a:lnSpc>
                        <a:spcBef>
                          <a:spcPct val="0"/>
                        </a:spcBef>
                        <a:spcAft>
                          <a:spcPct val="10000"/>
                        </a:spcAft>
                        <a:buClr>
                          <a:schemeClr val="accent1"/>
                        </a:buClr>
                        <a:buSzPct val="90000"/>
                        <a:buFont typeface="Wingdings" pitchFamily="2" charset="2"/>
                        <a:buNone/>
                        <a:tabLst/>
                      </a:pPr>
                      <a:r>
                        <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rPr>
                        <a:t>Analgesia</a:t>
                      </a:r>
                      <a:endPar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endParaRPr>
                    </a:p>
                  </a:txBody>
                  <a:tcPr marL="89999" marR="89999" marT="90007" marB="90007"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AA9F5"/>
                    </a:solidFill>
                  </a:tcPr>
                </a:tc>
                <a:tc>
                  <a:txBody>
                    <a:bodyPr/>
                    <a:lstStyle/>
                    <a:p>
                      <a:pPr marL="0" marR="0" lvl="0" indent="0" algn="l" defTabSz="914400" rtl="0" eaLnBrk="1" fontAlgn="base" latinLnBrk="0" hangingPunct="1">
                        <a:lnSpc>
                          <a:spcPct val="90000"/>
                        </a:lnSpc>
                        <a:spcBef>
                          <a:spcPct val="0"/>
                        </a:spcBef>
                        <a:spcAft>
                          <a:spcPct val="20000"/>
                        </a:spcAft>
                        <a:buClr>
                          <a:schemeClr val="accent1"/>
                        </a:buClr>
                        <a:buSzPct val="90000"/>
                        <a:buFont typeface="Wingdings" pitchFamily="2" charset="2"/>
                        <a:buNone/>
                        <a:tabLst/>
                      </a:pPr>
                      <a:r>
                        <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rPr>
                        <a:t>Ausencia de dolor en respuesta a estimulación que normalmente sería dolorosa</a:t>
                      </a:r>
                      <a:endPar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endParaRPr>
                    </a:p>
                  </a:txBody>
                  <a:tcPr marL="89999" marR="89999" marT="90007" marB="90007"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AA9F5"/>
                    </a:solidFill>
                  </a:tcPr>
                </a:tc>
                <a:tc>
                  <a:txBody>
                    <a:bodyPr/>
                    <a:lstStyle/>
                    <a:p>
                      <a:pPr marL="0" marR="0" lvl="0" indent="0" algn="l" defTabSz="914400" rtl="0" eaLnBrk="1" fontAlgn="base" latinLnBrk="0" hangingPunct="1">
                        <a:lnSpc>
                          <a:spcPct val="90000"/>
                        </a:lnSpc>
                        <a:spcBef>
                          <a:spcPct val="0"/>
                        </a:spcBef>
                        <a:spcAft>
                          <a:spcPct val="20000"/>
                        </a:spcAft>
                        <a:buClr>
                          <a:schemeClr val="accent1"/>
                        </a:buClr>
                        <a:buSzPct val="90000"/>
                        <a:buFont typeface="Wingdings" pitchFamily="2" charset="2"/>
                        <a:buNone/>
                        <a:tabLst/>
                      </a:pPr>
                      <a:r>
                        <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rPr>
                        <a:t>Entumecimiento</a:t>
                      </a:r>
                      <a:endParaRPr kumimoji="0" lang="es-MX" sz="1600" b="1" i="0" u="none" strike="noStrike" cap="none" normalizeH="0" baseline="0" noProof="0" dirty="0" smtClean="0">
                        <a:ln>
                          <a:noFill/>
                        </a:ln>
                        <a:solidFill>
                          <a:srgbClr val="002060"/>
                        </a:solidFill>
                        <a:effectLst/>
                        <a:latin typeface="Arial" pitchFamily="34" charset="0"/>
                        <a:ea typeface="ＭＳ Ｐゴシック" pitchFamily="34" charset="-128"/>
                      </a:endParaRPr>
                    </a:p>
                  </a:txBody>
                  <a:tcPr marL="89999" marR="89999" marT="90007" marB="90007"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5AA9F5"/>
                    </a:solidFill>
                  </a:tcPr>
                </a:tc>
              </a:tr>
            </a:tbl>
          </a:graphicData>
        </a:graphic>
      </p:graphicFrame>
      <p:sp>
        <p:nvSpPr>
          <p:cNvPr id="18462" name="Rectangle 27"/>
          <p:cNvSpPr>
            <a:spLocks noGrp="1"/>
          </p:cNvSpPr>
          <p:nvPr>
            <p:ph type="title"/>
          </p:nvPr>
        </p:nvSpPr>
        <p:spPr/>
        <p:txBody>
          <a:bodyPr>
            <a:normAutofit/>
          </a:bodyPr>
          <a:lstStyle/>
          <a:p>
            <a:r>
              <a:rPr lang="es-MX" b="1" i="1" noProof="0" dirty="0" smtClean="0">
                <a:solidFill>
                  <a:srgbClr val="002060"/>
                </a:solidFill>
              </a:rPr>
              <a:t>Listen Escuchar:</a:t>
            </a:r>
            <a:r>
              <a:rPr lang="es-MX" b="1" noProof="0" dirty="0" smtClean="0">
                <a:solidFill>
                  <a:srgbClr val="002060"/>
                </a:solidFill>
              </a:rPr>
              <a:t> </a:t>
            </a:r>
            <a:r>
              <a:rPr lang="es-MX" noProof="0" dirty="0" smtClean="0"/>
              <a:t>Síntomas Sensoriales Negativos de Dolor Neuropático </a:t>
            </a:r>
            <a:endParaRPr lang="es-MX" noProof="0" dirty="0" smtClean="0"/>
          </a:p>
        </p:txBody>
      </p:sp>
      <p:sp>
        <p:nvSpPr>
          <p:cNvPr id="6" name="Text Box 27"/>
          <p:cNvSpPr txBox="1">
            <a:spLocks noChangeArrowheads="1"/>
          </p:cNvSpPr>
          <p:nvPr/>
        </p:nvSpPr>
        <p:spPr bwMode="auto">
          <a:xfrm>
            <a:off x="209368" y="6542912"/>
            <a:ext cx="6984776" cy="276999"/>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pPr>
            <a:r>
              <a:rPr lang="en-US" sz="1000" dirty="0">
                <a:solidFill>
                  <a:srgbClr val="002060"/>
                </a:solidFill>
                <a:latin typeface="+mn-lt"/>
              </a:rPr>
              <a:t>Adapted from: Jensen TS, Baron R</a:t>
            </a:r>
            <a:r>
              <a:rPr lang="en-US" sz="1000" i="1" dirty="0">
                <a:solidFill>
                  <a:srgbClr val="002060"/>
                </a:solidFill>
                <a:latin typeface="+mn-lt"/>
              </a:rPr>
              <a:t>. Pain </a:t>
            </a:r>
            <a:r>
              <a:rPr lang="en-US" sz="1000" dirty="0">
                <a:solidFill>
                  <a:srgbClr val="002060"/>
                </a:solidFill>
                <a:latin typeface="+mn-lt"/>
              </a:rPr>
              <a:t>2003; 102(1-2):1-8; </a:t>
            </a:r>
            <a:br>
              <a:rPr lang="en-US" sz="1000" dirty="0">
                <a:solidFill>
                  <a:srgbClr val="002060"/>
                </a:solidFill>
                <a:latin typeface="+mn-lt"/>
              </a:rPr>
            </a:br>
            <a:r>
              <a:rPr lang="en-US" sz="1000" dirty="0">
                <a:solidFill>
                  <a:srgbClr val="002060"/>
                </a:solidFill>
                <a:latin typeface="+mn-lt"/>
              </a:rPr>
              <a:t>Merskey H, Bogduk N (eds). In: </a:t>
            </a:r>
            <a:r>
              <a:rPr lang="en-US" sz="1000" i="1" dirty="0">
                <a:solidFill>
                  <a:srgbClr val="002060"/>
                </a:solidFill>
                <a:latin typeface="+mn-lt"/>
              </a:rPr>
              <a:t>Classification of Chronic Pain</a:t>
            </a:r>
            <a:r>
              <a:rPr lang="en-US" sz="1000" dirty="0">
                <a:solidFill>
                  <a:srgbClr val="002060"/>
                </a:solidFill>
                <a:latin typeface="+mn-lt"/>
              </a:rPr>
              <a:t>. </a:t>
            </a:r>
            <a:r>
              <a:rPr lang="en-US" sz="1000" dirty="0" smtClean="0">
                <a:solidFill>
                  <a:srgbClr val="002060"/>
                </a:solidFill>
                <a:latin typeface="+mn-lt"/>
              </a:rPr>
              <a:t>2nd </a:t>
            </a:r>
            <a:r>
              <a:rPr lang="en-US" sz="1000" dirty="0">
                <a:solidFill>
                  <a:srgbClr val="002060"/>
                </a:solidFill>
                <a:latin typeface="+mn-lt"/>
              </a:rPr>
              <a:t>ed. IASP Press; Seattle, WA: 2011.</a:t>
            </a:r>
          </a:p>
        </p:txBody>
      </p:sp>
    </p:spTree>
    <p:extLst>
      <p:ext uri="{BB962C8B-B14F-4D97-AF65-F5344CB8AC3E}">
        <p14:creationId xmlns:p14="http://schemas.microsoft.com/office/powerpoint/2010/main" xmlns="" val="9389835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07667" y="2537487"/>
            <a:ext cx="6428448" cy="2237712"/>
          </a:xfrm>
          <a:prstGeom prst="rect">
            <a:avLst/>
          </a:prstGeom>
          <a:gradFill flip="none" rotWithShape="1">
            <a:gsLst>
              <a:gs pos="50000">
                <a:schemeClr val="tx1"/>
              </a:gs>
              <a:gs pos="0">
                <a:schemeClr val="accent2">
                  <a:lumMod val="40000"/>
                  <a:lumOff val="60000"/>
                </a:schemeClr>
              </a:gs>
              <a:gs pos="100000">
                <a:schemeClr val="accent2">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1987" name="Rectangle 2"/>
          <p:cNvSpPr>
            <a:spLocks noGrp="1" noChangeArrowheads="1"/>
          </p:cNvSpPr>
          <p:nvPr>
            <p:ph type="title"/>
          </p:nvPr>
        </p:nvSpPr>
        <p:spPr/>
        <p:txBody>
          <a:bodyPr>
            <a:noAutofit/>
          </a:bodyPr>
          <a:lstStyle/>
          <a:p>
            <a:r>
              <a:rPr lang="es-MX" sz="4000" b="1" i="1" noProof="0" dirty="0" smtClean="0">
                <a:ea typeface="Arial Unicode MS" charset="0"/>
                <a:cs typeface="Arial Unicode MS" charset="0"/>
              </a:rPr>
              <a:t>Locate (ubicar)</a:t>
            </a:r>
            <a:r>
              <a:rPr lang="es-MX" sz="4000" b="1" noProof="0" dirty="0" smtClean="0">
                <a:ea typeface="Arial Unicode MS" charset="0"/>
                <a:cs typeface="Arial Unicode MS" charset="0"/>
              </a:rPr>
              <a:t> </a:t>
            </a:r>
            <a:r>
              <a:rPr lang="es-MX" sz="4000" noProof="0" dirty="0" smtClean="0">
                <a:ea typeface="Arial Unicode MS" charset="0"/>
                <a:cs typeface="Arial Unicode MS" charset="0"/>
              </a:rPr>
              <a:t>la Región del Dolor</a:t>
            </a:r>
            <a:endParaRPr lang="es-MX" sz="4000" noProof="0" dirty="0">
              <a:ea typeface="Arial Unicode MS" charset="0"/>
              <a:cs typeface="Arial Unicode MS" charset="0"/>
            </a:endParaRPr>
          </a:p>
        </p:txBody>
      </p:sp>
      <p:sp>
        <p:nvSpPr>
          <p:cNvPr id="41989" name="Rectangle 25"/>
          <p:cNvSpPr>
            <a:spLocks noChangeArrowheads="1"/>
          </p:cNvSpPr>
          <p:nvPr/>
        </p:nvSpPr>
        <p:spPr bwMode="auto">
          <a:xfrm>
            <a:off x="209210" y="6298607"/>
            <a:ext cx="7758509" cy="523220"/>
          </a:xfrm>
          <a:prstGeom prst="rect">
            <a:avLst/>
          </a:prstGeom>
          <a:noFill/>
          <a:ln w="9525">
            <a:noFill/>
            <a:miter lim="800000"/>
            <a:headEnd/>
            <a:tailEnd/>
          </a:ln>
          <a:effectLst>
            <a:prstShdw prst="shdw17" dist="17961" dir="2700000">
              <a:srgbClr val="998300">
                <a:alpha val="74998"/>
              </a:srgbClr>
            </a:prstShdw>
          </a:effectLst>
        </p:spPr>
        <p:txBody>
          <a:bodyPr wrap="square" lIns="0" tIns="0" rIns="0" bIns="0" anchor="b">
            <a:prstTxWarp prst="textNoShape">
              <a:avLst/>
            </a:prstTxWarp>
            <a:spAutoFit/>
          </a:bodyPr>
          <a:lstStyle/>
          <a:p>
            <a:pPr eaLnBrk="0" hangingPunct="0"/>
            <a:r>
              <a:rPr lang="es-MX" sz="1200" b="1" dirty="0" smtClean="0">
                <a:solidFill>
                  <a:srgbClr val="002060"/>
                </a:solidFill>
              </a:rPr>
              <a:t>*Observa que en casos de Dolor Neuropático referido, como puede ocurrir por ejemplo en algunos casos de lesión de la médula espinal, la ubicación del dolor y de la lesión/disfunción pueden no estar correlacionadas</a:t>
            </a:r>
          </a:p>
          <a:p>
            <a:pPr eaLnBrk="0" hangingPunct="0"/>
            <a:r>
              <a:rPr lang="es-MX" sz="1000" b="0" dirty="0" smtClean="0">
                <a:solidFill>
                  <a:srgbClr val="002060"/>
                </a:solidFill>
              </a:rPr>
              <a:t>Gilron I </a:t>
            </a:r>
            <a:r>
              <a:rPr lang="es-MX" sz="1000" b="0" i="1" dirty="0" smtClean="0">
                <a:solidFill>
                  <a:srgbClr val="002060"/>
                </a:solidFill>
              </a:rPr>
              <a:t>et al</a:t>
            </a:r>
            <a:r>
              <a:rPr lang="es-MX" sz="1000" b="0" dirty="0" smtClean="0">
                <a:solidFill>
                  <a:srgbClr val="002060"/>
                </a:solidFill>
              </a:rPr>
              <a:t>. </a:t>
            </a:r>
            <a:r>
              <a:rPr lang="es-MX" sz="1000" b="0" i="1" dirty="0" smtClean="0">
                <a:solidFill>
                  <a:srgbClr val="002060"/>
                </a:solidFill>
              </a:rPr>
              <a:t>CMAJ </a:t>
            </a:r>
            <a:r>
              <a:rPr lang="es-MX" sz="1000" b="0" dirty="0" smtClean="0">
                <a:solidFill>
                  <a:srgbClr val="002060"/>
                </a:solidFill>
              </a:rPr>
              <a:t>2006; 175(3):265-</a:t>
            </a:r>
            <a:r>
              <a:rPr lang="es-MX" sz="1000" dirty="0" smtClean="0">
                <a:solidFill>
                  <a:srgbClr val="002060"/>
                </a:solidFill>
              </a:rPr>
              <a:t>75; Soler MD </a:t>
            </a:r>
            <a:r>
              <a:rPr lang="es-MX" sz="1000" i="1" dirty="0" smtClean="0">
                <a:solidFill>
                  <a:srgbClr val="002060"/>
                </a:solidFill>
              </a:rPr>
              <a:t>et al. Pain</a:t>
            </a:r>
            <a:r>
              <a:rPr lang="es-MX" sz="1000" dirty="0" smtClean="0">
                <a:solidFill>
                  <a:srgbClr val="002060"/>
                </a:solidFill>
              </a:rPr>
              <a:t> 2010; 150(1):192-8; Walk D </a:t>
            </a:r>
            <a:r>
              <a:rPr lang="es-MX" sz="1000" i="1" dirty="0" smtClean="0">
                <a:solidFill>
                  <a:srgbClr val="002060"/>
                </a:solidFill>
              </a:rPr>
              <a:t>et al. Clin J Pain </a:t>
            </a:r>
            <a:r>
              <a:rPr lang="es-MX" sz="1000" dirty="0" smtClean="0">
                <a:solidFill>
                  <a:srgbClr val="002060"/>
                </a:solidFill>
              </a:rPr>
              <a:t>2009; 25(7):632-40. </a:t>
            </a:r>
            <a:endParaRPr lang="es-MX" sz="1000" b="0" dirty="0">
              <a:solidFill>
                <a:srgbClr val="002060"/>
              </a:solidFill>
            </a:endParaRPr>
          </a:p>
        </p:txBody>
      </p:sp>
      <p:sp>
        <p:nvSpPr>
          <p:cNvPr id="5" name="Rounded Rectangle 4"/>
          <p:cNvSpPr/>
          <p:nvPr/>
        </p:nvSpPr>
        <p:spPr>
          <a:xfrm>
            <a:off x="2874911" y="2177143"/>
            <a:ext cx="3496859" cy="3067441"/>
          </a:xfrm>
          <a:prstGeom prst="roundRect">
            <a:avLst>
              <a:gd name="adj" fmla="val 767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s-MX" sz="2000" b="1" dirty="0" smtClean="0">
                <a:solidFill>
                  <a:schemeClr val="accent2"/>
                </a:solidFill>
                <a:ea typeface="Arial Unicode MS" charset="0"/>
                <a:cs typeface="Arial Unicode MS" charset="0"/>
              </a:rPr>
              <a:t>Los mapas corporales son útiles para la ubicación precisa de los signos y síntomas sensoriales del dolor.</a:t>
            </a:r>
          </a:p>
          <a:p>
            <a:pPr algn="ctr"/>
            <a:r>
              <a:rPr lang="es-MX" sz="2000" b="1" dirty="0" smtClean="0">
                <a:solidFill>
                  <a:schemeClr val="accent2"/>
                </a:solidFill>
                <a:ea typeface="Arial Unicode MS" charset="0"/>
                <a:cs typeface="Arial Unicode MS" charset="0"/>
              </a:rPr>
              <a:t>Los mapas corporales </a:t>
            </a:r>
            <a:r>
              <a:rPr lang="es-MX" sz="2000" b="1" dirty="0" smtClean="0">
                <a:solidFill>
                  <a:schemeClr val="accent2"/>
                </a:solidFill>
                <a:ea typeface="Arial Unicode MS" charset="0"/>
                <a:cs typeface="Arial Unicode MS" charset="0"/>
              </a:rPr>
              <a:t>permiten identificar el daño al nervio</a:t>
            </a:r>
            <a:r>
              <a:rPr lang="es-MX" sz="2000" b="1" dirty="0" smtClean="0">
                <a:solidFill>
                  <a:schemeClr val="accent2"/>
                </a:solidFill>
                <a:ea typeface="Arial Unicode MS" charset="0"/>
                <a:cs typeface="Arial Unicode MS" charset="0"/>
              </a:rPr>
              <a:t>.</a:t>
            </a:r>
            <a:endParaRPr lang="es-MX" sz="2000" b="1" dirty="0">
              <a:solidFill>
                <a:schemeClr val="accent2"/>
              </a:solidFill>
              <a:ea typeface="Arial Unicode MS" charset="0"/>
              <a:cs typeface="Arial Unicode MS" charset="0"/>
            </a:endParaRPr>
          </a:p>
        </p:txBody>
      </p:sp>
      <p:sp>
        <p:nvSpPr>
          <p:cNvPr id="4" name="Rectangle 3"/>
          <p:cNvSpPr/>
          <p:nvPr/>
        </p:nvSpPr>
        <p:spPr>
          <a:xfrm>
            <a:off x="375183" y="1477726"/>
            <a:ext cx="8383834" cy="369332"/>
          </a:xfrm>
          <a:prstGeom prst="rect">
            <a:avLst/>
          </a:prstGeom>
        </p:spPr>
        <p:txBody>
          <a:bodyPr wrap="square">
            <a:spAutoFit/>
          </a:bodyPr>
          <a:lstStyle/>
          <a:p>
            <a:pPr algn="ctr">
              <a:spcBef>
                <a:spcPct val="20000"/>
              </a:spcBef>
            </a:pPr>
            <a:r>
              <a:rPr lang="es-MX" b="1" dirty="0" smtClean="0">
                <a:solidFill>
                  <a:srgbClr val="002060"/>
                </a:solidFill>
                <a:latin typeface="+mj-lt"/>
              </a:rPr>
              <a:t>Correlacionar la Región del Dolor con la lesión/disfunción del sistema nervioso*</a:t>
            </a:r>
            <a:endParaRPr lang="es-MX" b="1" dirty="0">
              <a:solidFill>
                <a:srgbClr val="002060"/>
              </a:solidFill>
              <a:latin typeface="+mj-lt"/>
            </a:endParaRPr>
          </a:p>
        </p:txBody>
      </p:sp>
      <p:pic>
        <p:nvPicPr>
          <p:cNvPr id="8" name="Picture 7"/>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xmlns="" val="0"/>
              </a:ext>
            </a:extLst>
          </a:blip>
          <a:stretch>
            <a:fillRect/>
          </a:stretch>
        </p:blipFill>
        <p:spPr>
          <a:xfrm>
            <a:off x="6616384" y="2077810"/>
            <a:ext cx="1925597" cy="4231409"/>
          </a:xfrm>
          <a:prstGeom prst="rect">
            <a:avLst/>
          </a:prstGeom>
        </p:spPr>
      </p:pic>
      <p:sp>
        <p:nvSpPr>
          <p:cNvPr id="9" name="TextBox 8"/>
          <p:cNvSpPr txBox="1"/>
          <p:nvPr/>
        </p:nvSpPr>
        <p:spPr>
          <a:xfrm>
            <a:off x="6824440" y="1932670"/>
            <a:ext cx="1509486" cy="369332"/>
          </a:xfrm>
          <a:prstGeom prst="rect">
            <a:avLst/>
          </a:prstGeom>
          <a:noFill/>
        </p:spPr>
        <p:txBody>
          <a:bodyPr wrap="square" rtlCol="0">
            <a:spAutoFit/>
          </a:bodyPr>
          <a:lstStyle/>
          <a:p>
            <a:pPr algn="ctr"/>
            <a:r>
              <a:rPr lang="es-MX" b="1" dirty="0" smtClean="0">
                <a:solidFill>
                  <a:schemeClr val="bg1"/>
                </a:solidFill>
              </a:rPr>
              <a:t>Espalda</a:t>
            </a:r>
            <a:endParaRPr lang="es-MX" b="1" dirty="0">
              <a:solidFill>
                <a:schemeClr val="bg1"/>
              </a:solidFill>
            </a:endParaRPr>
          </a:p>
        </p:txBody>
      </p:sp>
      <p:sp>
        <p:nvSpPr>
          <p:cNvPr id="16" name="TextBox 15"/>
          <p:cNvSpPr txBox="1"/>
          <p:nvPr/>
        </p:nvSpPr>
        <p:spPr>
          <a:xfrm>
            <a:off x="7517272" y="2207681"/>
            <a:ext cx="1509486" cy="369332"/>
          </a:xfrm>
          <a:prstGeom prst="rect">
            <a:avLst/>
          </a:prstGeom>
          <a:noFill/>
        </p:spPr>
        <p:txBody>
          <a:bodyPr wrap="square" rtlCol="0">
            <a:spAutoFit/>
          </a:bodyPr>
          <a:lstStyle/>
          <a:p>
            <a:pPr algn="ctr"/>
            <a:r>
              <a:rPr lang="es-MX" dirty="0" smtClean="0">
                <a:solidFill>
                  <a:schemeClr val="bg1"/>
                </a:solidFill>
              </a:rPr>
              <a:t>Derecho</a:t>
            </a:r>
            <a:endParaRPr lang="es-MX" dirty="0">
              <a:solidFill>
                <a:schemeClr val="bg1"/>
              </a:solidFill>
            </a:endParaRPr>
          </a:p>
        </p:txBody>
      </p:sp>
      <p:sp>
        <p:nvSpPr>
          <p:cNvPr id="17" name="TextBox 16"/>
          <p:cNvSpPr txBox="1"/>
          <p:nvPr/>
        </p:nvSpPr>
        <p:spPr>
          <a:xfrm>
            <a:off x="6036814" y="2207681"/>
            <a:ext cx="1509486" cy="369332"/>
          </a:xfrm>
          <a:prstGeom prst="rect">
            <a:avLst/>
          </a:prstGeom>
          <a:noFill/>
        </p:spPr>
        <p:txBody>
          <a:bodyPr wrap="square" rtlCol="0">
            <a:spAutoFit/>
          </a:bodyPr>
          <a:lstStyle/>
          <a:p>
            <a:pPr algn="ctr"/>
            <a:r>
              <a:rPr lang="es-MX" dirty="0" smtClean="0">
                <a:solidFill>
                  <a:schemeClr val="bg1"/>
                </a:solidFill>
              </a:rPr>
              <a:t>Izquierdo</a:t>
            </a:r>
            <a:endParaRPr lang="es-MX" dirty="0">
              <a:solidFill>
                <a:schemeClr val="bg1"/>
              </a:solidFill>
            </a:endParaRPr>
          </a:p>
        </p:txBody>
      </p:sp>
      <p:sp>
        <p:nvSpPr>
          <p:cNvPr id="18" name="TextBox 17"/>
          <p:cNvSpPr txBox="1"/>
          <p:nvPr/>
        </p:nvSpPr>
        <p:spPr>
          <a:xfrm>
            <a:off x="668398" y="1932670"/>
            <a:ext cx="1509486" cy="369332"/>
          </a:xfrm>
          <a:prstGeom prst="rect">
            <a:avLst/>
          </a:prstGeom>
          <a:noFill/>
        </p:spPr>
        <p:txBody>
          <a:bodyPr wrap="square" rtlCol="0">
            <a:spAutoFit/>
          </a:bodyPr>
          <a:lstStyle/>
          <a:p>
            <a:pPr algn="ctr"/>
            <a:r>
              <a:rPr lang="es-MX" b="1" dirty="0" smtClean="0">
                <a:solidFill>
                  <a:schemeClr val="bg1"/>
                </a:solidFill>
              </a:rPr>
              <a:t>Frente</a:t>
            </a:r>
            <a:endParaRPr lang="es-MX" b="1" dirty="0">
              <a:solidFill>
                <a:schemeClr val="bg1"/>
              </a:solidFill>
            </a:endParaRPr>
          </a:p>
        </p:txBody>
      </p:sp>
      <p:sp>
        <p:nvSpPr>
          <p:cNvPr id="19" name="TextBox 18"/>
          <p:cNvSpPr txBox="1"/>
          <p:nvPr/>
        </p:nvSpPr>
        <p:spPr>
          <a:xfrm>
            <a:off x="1361230" y="2207681"/>
            <a:ext cx="1509486" cy="369332"/>
          </a:xfrm>
          <a:prstGeom prst="rect">
            <a:avLst/>
          </a:prstGeom>
          <a:noFill/>
        </p:spPr>
        <p:txBody>
          <a:bodyPr wrap="square" rtlCol="0">
            <a:spAutoFit/>
          </a:bodyPr>
          <a:lstStyle/>
          <a:p>
            <a:pPr algn="ctr"/>
            <a:r>
              <a:rPr lang="es-MX" dirty="0" smtClean="0">
                <a:solidFill>
                  <a:schemeClr val="bg1"/>
                </a:solidFill>
              </a:rPr>
              <a:t>Derecho</a:t>
            </a:r>
            <a:endParaRPr lang="es-MX" dirty="0">
              <a:solidFill>
                <a:schemeClr val="bg1"/>
              </a:solidFill>
            </a:endParaRPr>
          </a:p>
        </p:txBody>
      </p:sp>
      <p:sp>
        <p:nvSpPr>
          <p:cNvPr id="20" name="TextBox 19"/>
          <p:cNvSpPr txBox="1"/>
          <p:nvPr/>
        </p:nvSpPr>
        <p:spPr>
          <a:xfrm>
            <a:off x="-119228" y="2207681"/>
            <a:ext cx="1509486" cy="369332"/>
          </a:xfrm>
          <a:prstGeom prst="rect">
            <a:avLst/>
          </a:prstGeom>
          <a:noFill/>
        </p:spPr>
        <p:txBody>
          <a:bodyPr wrap="square" rtlCol="0">
            <a:spAutoFit/>
          </a:bodyPr>
          <a:lstStyle/>
          <a:p>
            <a:pPr algn="ctr"/>
            <a:r>
              <a:rPr lang="es-MX" dirty="0" smtClean="0">
                <a:solidFill>
                  <a:schemeClr val="bg1"/>
                </a:solidFill>
              </a:rPr>
              <a:t>Izquierdo</a:t>
            </a:r>
            <a:endParaRPr lang="es-MX" dirty="0">
              <a:solidFill>
                <a:schemeClr val="bg1"/>
              </a:solidFill>
            </a:endParaRPr>
          </a:p>
        </p:txBody>
      </p:sp>
      <p:pic>
        <p:nvPicPr>
          <p:cNvPr id="14" name="Picture 13"/>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xmlns="" val="0"/>
              </a:ext>
            </a:extLst>
          </a:blip>
          <a:stretch>
            <a:fillRect/>
          </a:stretch>
        </p:blipFill>
        <p:spPr>
          <a:xfrm>
            <a:off x="353020" y="2102982"/>
            <a:ext cx="1909292" cy="4195579"/>
          </a:xfrm>
          <a:prstGeom prst="rect">
            <a:avLst/>
          </a:prstGeom>
        </p:spPr>
      </p:pic>
    </p:spTree>
    <p:extLst>
      <p:ext uri="{BB962C8B-B14F-4D97-AF65-F5344CB8AC3E}">
        <p14:creationId xmlns:p14="http://schemas.microsoft.com/office/powerpoint/2010/main" xmlns="" val="40640165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8"/>
          <p:cNvSpPr>
            <a:spLocks noGrp="1"/>
          </p:cNvSpPr>
          <p:nvPr>
            <p:ph type="title"/>
          </p:nvPr>
        </p:nvSpPr>
        <p:spPr>
          <a:xfrm>
            <a:off x="0" y="206685"/>
            <a:ext cx="9144000" cy="1143000"/>
          </a:xfrm>
        </p:spPr>
        <p:txBody>
          <a:bodyPr lIns="45720" rIns="45720">
            <a:noAutofit/>
          </a:bodyPr>
          <a:lstStyle/>
          <a:p>
            <a:pPr eaLnBrk="1" hangingPunct="1"/>
            <a:r>
              <a:rPr lang="es-MX" b="1" i="1" dirty="0" smtClean="0">
                <a:solidFill>
                  <a:srgbClr val="002060"/>
                </a:solidFill>
                <a:latin typeface="Calibri"/>
                <a:cs typeface="Calibri"/>
              </a:rPr>
              <a:t>Look for</a:t>
            </a:r>
            <a:r>
              <a:rPr lang="es-MX" dirty="0" smtClean="0">
                <a:solidFill>
                  <a:srgbClr val="002060"/>
                </a:solidFill>
                <a:latin typeface="Calibri"/>
                <a:cs typeface="Calibri"/>
              </a:rPr>
              <a:t> </a:t>
            </a:r>
            <a:r>
              <a:rPr lang="es-MX" dirty="0" smtClean="0">
                <a:latin typeface="Calibri"/>
                <a:cs typeface="Calibri"/>
              </a:rPr>
              <a:t>(buscar) Anormalidades </a:t>
            </a:r>
            <a:r>
              <a:rPr lang="es-MX" dirty="0" smtClean="0">
                <a:solidFill>
                  <a:srgbClr val="002060"/>
                </a:solidFill>
                <a:latin typeface="Calibri"/>
                <a:cs typeface="Calibri"/>
              </a:rPr>
              <a:t>Sensoriales y/o Físicas</a:t>
            </a:r>
            <a:endParaRPr lang="es-MX" dirty="0">
              <a:solidFill>
                <a:srgbClr val="002060"/>
              </a:solidFill>
              <a:latin typeface="Calibri"/>
              <a:cs typeface="Calibri"/>
            </a:endParaRPr>
          </a:p>
        </p:txBody>
      </p:sp>
      <p:sp>
        <p:nvSpPr>
          <p:cNvPr id="36867" name="Rectangle 1029"/>
          <p:cNvSpPr>
            <a:spLocks noGrp="1"/>
          </p:cNvSpPr>
          <p:nvPr>
            <p:ph type="body" idx="4294967295"/>
          </p:nvPr>
        </p:nvSpPr>
        <p:spPr>
          <a:xfrm>
            <a:off x="474438" y="1671474"/>
            <a:ext cx="4460875" cy="3302000"/>
          </a:xfrm>
        </p:spPr>
        <p:txBody>
          <a:bodyPr>
            <a:normAutofit fontScale="92500"/>
          </a:bodyPr>
          <a:lstStyle/>
          <a:p>
            <a:pPr fontAlgn="t">
              <a:spcBef>
                <a:spcPts val="0"/>
              </a:spcBef>
              <a:spcAft>
                <a:spcPts val="1800"/>
              </a:spcAft>
            </a:pPr>
            <a:r>
              <a:rPr lang="es-MX" sz="2800" dirty="0" smtClean="0"/>
              <a:t>Examinar el área corporal dolorosa y compararla con el área sana correspondiente</a:t>
            </a:r>
            <a:r>
              <a:rPr lang="es-MX" sz="2800" baseline="8000" dirty="0" smtClean="0"/>
              <a:t>1,2</a:t>
            </a:r>
          </a:p>
          <a:p>
            <a:pPr fontAlgn="t"/>
            <a:r>
              <a:rPr lang="es-MX" sz="2800" dirty="0" smtClean="0"/>
              <a:t>Realizar pruebas de diagnóstico sencillas para confirmar anormalidades sensoriales</a:t>
            </a:r>
            <a:r>
              <a:rPr lang="es-MX" sz="2800" baseline="8000" dirty="0" smtClean="0"/>
              <a:t>1-4 </a:t>
            </a:r>
            <a:endParaRPr lang="es-MX" sz="2800" dirty="0" smtClean="0"/>
          </a:p>
        </p:txBody>
      </p:sp>
      <p:pic>
        <p:nvPicPr>
          <p:cNvPr id="7" name="Picture 7" descr="shinglelesion"/>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1687802"/>
            <a:ext cx="2886075" cy="2195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2" name="Picture 4" descr="PSNI STILL"/>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48064" y="4066909"/>
            <a:ext cx="2886075" cy="2195513"/>
          </a:xfrm>
          <a:prstGeom prst="rect">
            <a:avLst/>
          </a:prstGeom>
          <a:ln>
            <a:noFill/>
          </a:ln>
          <a:effectLst>
            <a:outerShdw blurRad="292100" dist="139700" dir="2700000" algn="tl" rotWithShape="0">
              <a:srgbClr val="333333">
                <a:alpha val="65000"/>
              </a:srgbClr>
            </a:outerShdw>
          </a:effectLst>
        </p:spPr>
      </p:pic>
      <p:sp>
        <p:nvSpPr>
          <p:cNvPr id="8" name="Text Box 9"/>
          <p:cNvSpPr txBox="1">
            <a:spLocks noChangeArrowheads="1"/>
          </p:cNvSpPr>
          <p:nvPr/>
        </p:nvSpPr>
        <p:spPr bwMode="auto">
          <a:xfrm>
            <a:off x="95504" y="6515352"/>
            <a:ext cx="8496944" cy="307777"/>
          </a:xfrm>
          <a:prstGeom prst="rect">
            <a:avLst/>
          </a:prstGeom>
          <a:noFill/>
          <a:ln w="9525">
            <a:noFill/>
            <a:miter lim="800000"/>
            <a:headEnd/>
            <a:tailEnd/>
          </a:ln>
          <a:effectLst>
            <a:prstShdw prst="shdw17" dist="17961" dir="2700000">
              <a:srgbClr val="998300"/>
            </a:prstShdw>
          </a:effectLst>
        </p:spPr>
        <p:txBody>
          <a:bodyPr wrap="square" lIns="0" tIns="0" rIns="0" bIns="0" anchor="b">
            <a:spAutoFit/>
          </a:bodyPr>
          <a:lstStyle/>
          <a:p>
            <a:pPr marL="114300" lvl="2"/>
            <a:r>
              <a:rPr lang="en-US" sz="1000" dirty="0">
                <a:solidFill>
                  <a:srgbClr val="002060"/>
                </a:solidFill>
              </a:rPr>
              <a:t>1. Baron R, Tölle TR. </a:t>
            </a:r>
            <a:r>
              <a:rPr lang="en-US" sz="1000" i="1" dirty="0">
                <a:solidFill>
                  <a:srgbClr val="002060"/>
                </a:solidFill>
              </a:rPr>
              <a:t>Curr Opin Support Palliat Care </a:t>
            </a:r>
            <a:r>
              <a:rPr lang="en-US" sz="1000" dirty="0" smtClean="0">
                <a:solidFill>
                  <a:srgbClr val="002060"/>
                </a:solidFill>
              </a:rPr>
              <a:t>2008; 2(1):1-8; 2. Freynhagen </a:t>
            </a:r>
            <a:r>
              <a:rPr lang="en-US" sz="1000" dirty="0">
                <a:solidFill>
                  <a:srgbClr val="002060"/>
                </a:solidFill>
              </a:rPr>
              <a:t>R, Bennett MI. </a:t>
            </a:r>
            <a:r>
              <a:rPr lang="en-US" sz="1000" i="1" dirty="0">
                <a:solidFill>
                  <a:srgbClr val="002060"/>
                </a:solidFill>
              </a:rPr>
              <a:t>BMJ</a:t>
            </a:r>
            <a:r>
              <a:rPr lang="en-US" sz="1000" dirty="0">
                <a:solidFill>
                  <a:srgbClr val="002060"/>
                </a:solidFill>
              </a:rPr>
              <a:t> 2009; </a:t>
            </a:r>
            <a:r>
              <a:rPr lang="en-US" sz="1000" dirty="0" smtClean="0">
                <a:solidFill>
                  <a:srgbClr val="002060"/>
                </a:solidFill>
              </a:rPr>
              <a:t>339:b3002;</a:t>
            </a:r>
            <a:endParaRPr lang="en-US" sz="1000" dirty="0">
              <a:solidFill>
                <a:srgbClr val="002060"/>
              </a:solidFill>
            </a:endParaRPr>
          </a:p>
          <a:p>
            <a:pPr marL="114300" lvl="2"/>
            <a:r>
              <a:rPr lang="en-US" sz="1000" dirty="0" smtClean="0">
                <a:solidFill>
                  <a:srgbClr val="002060"/>
                </a:solidFill>
              </a:rPr>
              <a:t>3. Haanpää </a:t>
            </a:r>
            <a:r>
              <a:rPr lang="en-US" sz="1000" dirty="0">
                <a:solidFill>
                  <a:srgbClr val="002060"/>
                </a:solidFill>
              </a:rPr>
              <a:t>ML </a:t>
            </a:r>
            <a:r>
              <a:rPr lang="en-US" sz="1000" i="1" dirty="0">
                <a:solidFill>
                  <a:srgbClr val="002060"/>
                </a:solidFill>
              </a:rPr>
              <a:t>et al. Am J Med </a:t>
            </a:r>
            <a:r>
              <a:rPr lang="en-US" sz="1000" dirty="0">
                <a:solidFill>
                  <a:srgbClr val="002060"/>
                </a:solidFill>
              </a:rPr>
              <a:t>2009; 122(10 Suppl):S13-21; </a:t>
            </a:r>
            <a:r>
              <a:rPr lang="en-US" sz="1000" dirty="0" smtClean="0">
                <a:solidFill>
                  <a:srgbClr val="002060"/>
                </a:solidFill>
              </a:rPr>
              <a:t>4. </a:t>
            </a:r>
            <a:r>
              <a:rPr lang="en-US" sz="1000" dirty="0">
                <a:solidFill>
                  <a:srgbClr val="002060"/>
                </a:solidFill>
              </a:rPr>
              <a:t>Gilron I </a:t>
            </a:r>
            <a:r>
              <a:rPr lang="en-US" sz="1000" i="1" dirty="0">
                <a:solidFill>
                  <a:srgbClr val="002060"/>
                </a:solidFill>
              </a:rPr>
              <a:t>et al. CMAJ </a:t>
            </a:r>
            <a:r>
              <a:rPr lang="en-US" sz="1000" dirty="0" smtClean="0">
                <a:solidFill>
                  <a:srgbClr val="002060"/>
                </a:solidFill>
              </a:rPr>
              <a:t>2006; 175(3):265-75.</a:t>
            </a:r>
            <a:endParaRPr lang="en-US" sz="1000" dirty="0">
              <a:solidFill>
                <a:srgbClr val="002060"/>
              </a:solidFill>
            </a:endParaRPr>
          </a:p>
        </p:txBody>
      </p:sp>
    </p:spTree>
    <p:extLst>
      <p:ext uri="{BB962C8B-B14F-4D97-AF65-F5344CB8AC3E}">
        <p14:creationId xmlns:p14="http://schemas.microsoft.com/office/powerpoint/2010/main" xmlns="" val="6622662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Pregunta para Discusión</a:t>
            </a:r>
            <a:endParaRPr lang="es-MX" noProof="0" dirty="0"/>
          </a:p>
        </p:txBody>
      </p:sp>
      <p:pic>
        <p:nvPicPr>
          <p:cNvPr id="7" name="Picture 6"/>
          <p:cNvPicPr>
            <a:picLocks noChangeAspect="1"/>
          </p:cNvPicPr>
          <p:nvPr/>
        </p:nvPicPr>
        <p:blipFill rotWithShape="1">
          <a:blip r:embed="rId3" cstate="print">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rcRect t="8399" b="11177"/>
          <a:stretch/>
        </p:blipFill>
        <p:spPr>
          <a:xfrm>
            <a:off x="1436921" y="1146628"/>
            <a:ext cx="6255657" cy="5031005"/>
          </a:xfrm>
          <a:prstGeom prst="rect">
            <a:avLst/>
          </a:prstGeom>
        </p:spPr>
      </p:pic>
      <p:sp>
        <p:nvSpPr>
          <p:cNvPr id="8" name="Rounded Rectangle 7"/>
          <p:cNvSpPr/>
          <p:nvPr/>
        </p:nvSpPr>
        <p:spPr>
          <a:xfrm>
            <a:off x="1327448" y="2780928"/>
            <a:ext cx="6487096" cy="20882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80000"/>
              </a:lnSpc>
              <a:spcBef>
                <a:spcPct val="20000"/>
              </a:spcBef>
              <a:buClr>
                <a:schemeClr val="accent5"/>
              </a:buClr>
              <a:buFont typeface="Arial" pitchFamily="34" charset="0"/>
              <a:buNone/>
            </a:pPr>
            <a:r>
              <a:rPr lang="es-MX" sz="4000" b="1" cap="small" dirty="0" smtClean="0">
                <a:solidFill>
                  <a:srgbClr val="5F9127"/>
                </a:solidFill>
              </a:rPr>
              <a:t>¿qué pruebas de diagnóstico usa típicamente en su práctica ¿por qué?</a:t>
            </a:r>
            <a:endParaRPr lang="es-MX" sz="4000" b="1" cap="small" dirty="0">
              <a:solidFill>
                <a:srgbClr val="5F9127"/>
              </a:solidFill>
            </a:endParaRPr>
          </a:p>
        </p:txBody>
      </p:sp>
    </p:spTree>
    <p:extLst>
      <p:ext uri="{BB962C8B-B14F-4D97-AF65-F5344CB8AC3E}">
        <p14:creationId xmlns:p14="http://schemas.microsoft.com/office/powerpoint/2010/main" xmlns="" val="276788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604073"/>
            <a:ext cx="9144000" cy="1143000"/>
          </a:xfrm>
        </p:spPr>
        <p:txBody>
          <a:bodyPr>
            <a:noAutofit/>
          </a:bodyPr>
          <a:lstStyle/>
          <a:p>
            <a:pPr eaLnBrk="1" hangingPunct="1"/>
            <a:r>
              <a:rPr lang="es-MX" sz="3500" b="1" i="1" dirty="0" smtClean="0"/>
              <a:t>Look (observar)</a:t>
            </a:r>
            <a:r>
              <a:rPr lang="es-MX" sz="3500" dirty="0" smtClean="0"/>
              <a:t>: Pruebas de Diagnóstico Sencillas</a:t>
            </a:r>
            <a:br>
              <a:rPr lang="es-MX" sz="3500" dirty="0" smtClean="0"/>
            </a:br>
            <a:endParaRPr lang="es-MX" sz="3500" dirty="0" smtClean="0"/>
          </a:p>
        </p:txBody>
      </p:sp>
      <p:sp>
        <p:nvSpPr>
          <p:cNvPr id="85025" name="Text Box 33"/>
          <p:cNvSpPr txBox="1">
            <a:spLocks noChangeArrowheads="1"/>
          </p:cNvSpPr>
          <p:nvPr/>
        </p:nvSpPr>
        <p:spPr bwMode="auto">
          <a:xfrm>
            <a:off x="131460" y="6597352"/>
            <a:ext cx="490230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s-MX" sz="1000" dirty="0" smtClean="0">
                <a:solidFill>
                  <a:srgbClr val="002060"/>
                </a:solidFill>
                <a:latin typeface="Calibri"/>
              </a:rPr>
              <a:t>Baron R. </a:t>
            </a:r>
            <a:r>
              <a:rPr lang="es-MX" sz="1000" i="1" dirty="0" smtClean="0">
                <a:solidFill>
                  <a:srgbClr val="002060"/>
                </a:solidFill>
                <a:latin typeface="Calibri"/>
              </a:rPr>
              <a:t>Clin J </a:t>
            </a:r>
            <a:r>
              <a:rPr lang="es-MX" sz="1000" i="1" dirty="0" smtClean="0">
                <a:solidFill>
                  <a:schemeClr val="bg2"/>
                </a:solidFill>
                <a:latin typeface="Calibri"/>
              </a:rPr>
              <a:t>Pain </a:t>
            </a:r>
            <a:r>
              <a:rPr lang="es-MX" sz="1000" dirty="0" smtClean="0">
                <a:solidFill>
                  <a:schemeClr val="bg2"/>
                </a:solidFill>
                <a:latin typeface="Calibri"/>
              </a:rPr>
              <a:t>2000; 16(2 </a:t>
            </a:r>
            <a:r>
              <a:rPr lang="es-MX" sz="1000" dirty="0" smtClean="0">
                <a:solidFill>
                  <a:srgbClr val="002060"/>
                </a:solidFill>
                <a:latin typeface="Calibri"/>
              </a:rPr>
              <a:t>Suppl):S12-20; Jensen TS, Baron R. </a:t>
            </a:r>
            <a:r>
              <a:rPr lang="es-MX" sz="1000" i="1" dirty="0" smtClean="0">
                <a:solidFill>
                  <a:srgbClr val="002060"/>
                </a:solidFill>
                <a:latin typeface="Calibri"/>
              </a:rPr>
              <a:t>Pain</a:t>
            </a:r>
            <a:r>
              <a:rPr lang="es-MX" sz="1000" dirty="0" smtClean="0">
                <a:solidFill>
                  <a:srgbClr val="002060"/>
                </a:solidFill>
                <a:latin typeface="Calibri"/>
              </a:rPr>
              <a:t> 2003; 102(1-2):1-8.</a:t>
            </a:r>
            <a:endParaRPr lang="es-MX" sz="1000" dirty="0">
              <a:solidFill>
                <a:srgbClr val="002060"/>
              </a:solidFill>
              <a:latin typeface="Calibri"/>
            </a:endParaRPr>
          </a:p>
        </p:txBody>
      </p:sp>
      <p:grpSp>
        <p:nvGrpSpPr>
          <p:cNvPr id="2" name="Group 14"/>
          <p:cNvGrpSpPr/>
          <p:nvPr/>
        </p:nvGrpSpPr>
        <p:grpSpPr>
          <a:xfrm>
            <a:off x="465687" y="3886196"/>
            <a:ext cx="4871323" cy="1941736"/>
            <a:chOff x="234821" y="3660933"/>
            <a:chExt cx="3935792" cy="1300529"/>
          </a:xfrm>
        </p:grpSpPr>
        <p:sp>
          <p:nvSpPr>
            <p:cNvPr id="16" name="TextBox 15"/>
            <p:cNvSpPr txBox="1"/>
            <p:nvPr/>
          </p:nvSpPr>
          <p:spPr>
            <a:xfrm>
              <a:off x="234821" y="3660933"/>
              <a:ext cx="1975620" cy="432897"/>
            </a:xfrm>
            <a:prstGeom prst="rect">
              <a:avLst/>
            </a:prstGeom>
            <a:noFill/>
          </p:spPr>
          <p:txBody>
            <a:bodyPr wrap="none" rtlCol="0">
              <a:spAutoFit/>
            </a:bodyPr>
            <a:lstStyle/>
            <a:p>
              <a:pPr algn="ctr"/>
              <a:r>
                <a:rPr lang="es-MX" b="1" dirty="0" smtClean="0">
                  <a:solidFill>
                    <a:srgbClr val="8064A2">
                      <a:lumMod val="50000"/>
                    </a:srgbClr>
                  </a:solidFill>
                </a:rPr>
                <a:t>Pinchazo ligero manual </a:t>
              </a:r>
            </a:p>
            <a:p>
              <a:pPr algn="ctr"/>
              <a:r>
                <a:rPr lang="es-MX" b="1" dirty="0" smtClean="0">
                  <a:solidFill>
                    <a:srgbClr val="8064A2">
                      <a:lumMod val="50000"/>
                    </a:srgbClr>
                  </a:solidFill>
                </a:rPr>
                <a:t>con alfiler o palillo</a:t>
              </a:r>
              <a:endParaRPr lang="es-MX" b="1" dirty="0">
                <a:solidFill>
                  <a:srgbClr val="8064A2">
                    <a:lumMod val="50000"/>
                  </a:srgbClr>
                </a:solidFill>
              </a:endParaRPr>
            </a:p>
          </p:txBody>
        </p:sp>
        <p:sp>
          <p:nvSpPr>
            <p:cNvPr id="11" name="TextBox 10"/>
            <p:cNvSpPr txBox="1"/>
            <p:nvPr/>
          </p:nvSpPr>
          <p:spPr>
            <a:xfrm>
              <a:off x="2752166" y="4528565"/>
              <a:ext cx="1418447" cy="432897"/>
            </a:xfrm>
            <a:prstGeom prst="rect">
              <a:avLst/>
            </a:prstGeom>
            <a:noFill/>
          </p:spPr>
          <p:txBody>
            <a:bodyPr wrap="none" rtlCol="0">
              <a:spAutoFit/>
            </a:bodyPr>
            <a:lstStyle/>
            <a:p>
              <a:r>
                <a:rPr lang="es-MX" b="1" dirty="0" smtClean="0">
                  <a:solidFill>
                    <a:srgbClr val="8064A2">
                      <a:lumMod val="50000"/>
                    </a:srgbClr>
                  </a:solidFill>
                </a:rPr>
                <a:t>Dolor superficial</a:t>
              </a:r>
            </a:p>
            <a:p>
              <a:r>
                <a:rPr lang="es-MX" b="1" dirty="0" smtClean="0">
                  <a:solidFill>
                    <a:srgbClr val="8064A2">
                      <a:lumMod val="50000"/>
                    </a:srgbClr>
                  </a:solidFill>
                </a:rPr>
                <a:t>m</a:t>
              </a:r>
              <a:r>
                <a:rPr lang="es-MX" b="1" dirty="0" smtClean="0">
                  <a:solidFill>
                    <a:srgbClr val="8064A2">
                      <a:lumMod val="50000"/>
                    </a:srgbClr>
                  </a:solidFill>
                </a:rPr>
                <a:t>uy agudo</a:t>
              </a:r>
              <a:endParaRPr lang="es-MX" b="1" dirty="0">
                <a:solidFill>
                  <a:srgbClr val="8064A2">
                    <a:lumMod val="50000"/>
                  </a:srgbClr>
                </a:solidFill>
              </a:endParaRPr>
            </a:p>
          </p:txBody>
        </p:sp>
      </p:grpSp>
      <p:grpSp>
        <p:nvGrpSpPr>
          <p:cNvPr id="3" name="Group 17"/>
          <p:cNvGrpSpPr/>
          <p:nvPr/>
        </p:nvGrpSpPr>
        <p:grpSpPr>
          <a:xfrm>
            <a:off x="385001" y="1371600"/>
            <a:ext cx="5167562" cy="2078203"/>
            <a:chOff x="65633" y="1255059"/>
            <a:chExt cx="3457382" cy="1513053"/>
          </a:xfrm>
        </p:grpSpPr>
        <p:sp>
          <p:nvSpPr>
            <p:cNvPr id="17" name="TextBox 16"/>
            <p:cNvSpPr txBox="1"/>
            <p:nvPr/>
          </p:nvSpPr>
          <p:spPr>
            <a:xfrm>
              <a:off x="65633" y="1255059"/>
              <a:ext cx="1854906" cy="672238"/>
            </a:xfrm>
            <a:prstGeom prst="rect">
              <a:avLst/>
            </a:prstGeom>
            <a:noFill/>
          </p:spPr>
          <p:txBody>
            <a:bodyPr wrap="none" rtlCol="0">
              <a:spAutoFit/>
            </a:bodyPr>
            <a:lstStyle/>
            <a:p>
              <a:pPr algn="ctr"/>
              <a:r>
                <a:rPr lang="es-MX" b="1" dirty="0" smtClean="0">
                  <a:solidFill>
                    <a:srgbClr val="C03932">
                      <a:lumMod val="50000"/>
                    </a:srgbClr>
                  </a:solidFill>
                </a:rPr>
                <a:t>Rozar la piel con un cepillo,</a:t>
              </a:r>
            </a:p>
            <a:p>
              <a:pPr algn="ctr"/>
              <a:r>
                <a:rPr lang="es-MX" b="1" dirty="0" smtClean="0">
                  <a:solidFill>
                    <a:srgbClr val="C03932">
                      <a:lumMod val="50000"/>
                    </a:srgbClr>
                  </a:solidFill>
                </a:rPr>
                <a:t>Algodón, o aplicar acetona</a:t>
              </a:r>
            </a:p>
            <a:p>
              <a:pPr algn="ctr"/>
              <a:endParaRPr lang="es-MX" b="1" dirty="0">
                <a:solidFill>
                  <a:srgbClr val="C03932">
                    <a:lumMod val="50000"/>
                  </a:srgbClr>
                </a:solidFill>
              </a:endParaRPr>
            </a:p>
          </p:txBody>
        </p:sp>
        <p:sp>
          <p:nvSpPr>
            <p:cNvPr id="19" name="TextBox 18"/>
            <p:cNvSpPr txBox="1"/>
            <p:nvPr/>
          </p:nvSpPr>
          <p:spPr>
            <a:xfrm>
              <a:off x="2077075" y="2095874"/>
              <a:ext cx="1445940" cy="672238"/>
            </a:xfrm>
            <a:prstGeom prst="rect">
              <a:avLst/>
            </a:prstGeom>
            <a:noFill/>
          </p:spPr>
          <p:txBody>
            <a:bodyPr wrap="none" rtlCol="0">
              <a:spAutoFit/>
            </a:bodyPr>
            <a:lstStyle/>
            <a:p>
              <a:r>
                <a:rPr lang="es-MX" b="1" dirty="0" smtClean="0">
                  <a:solidFill>
                    <a:srgbClr val="C03932">
                      <a:lumMod val="50000"/>
                    </a:srgbClr>
                  </a:solidFill>
                </a:rPr>
                <a:t>Dolor superficial </a:t>
              </a:r>
            </a:p>
            <a:p>
              <a:r>
                <a:rPr lang="es-MX" b="1" dirty="0" smtClean="0">
                  <a:solidFill>
                    <a:srgbClr val="C03932">
                      <a:lumMod val="50000"/>
                    </a:srgbClr>
                  </a:solidFill>
                </a:rPr>
                <a:t>punzante, quemante</a:t>
              </a:r>
            </a:p>
            <a:p>
              <a:endParaRPr lang="es-MX" b="1" dirty="0">
                <a:solidFill>
                  <a:srgbClr val="C03932">
                    <a:lumMod val="50000"/>
                  </a:srgbClr>
                </a:solidFill>
              </a:endParaRPr>
            </a:p>
          </p:txBody>
        </p:sp>
        <p:sp>
          <p:nvSpPr>
            <p:cNvPr id="28" name="Right Arrow 27"/>
            <p:cNvSpPr/>
            <p:nvPr/>
          </p:nvSpPr>
          <p:spPr>
            <a:xfrm>
              <a:off x="1592416" y="2198185"/>
              <a:ext cx="469814" cy="363935"/>
            </a:xfrm>
            <a:prstGeom prst="rightArrow">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white"/>
                  </a:solidFill>
                </a:rPr>
                <a:t> </a:t>
              </a:r>
              <a:endParaRPr lang="es-MX" dirty="0">
                <a:solidFill>
                  <a:prstClr val="white"/>
                </a:solidFill>
              </a:endParaRPr>
            </a:p>
          </p:txBody>
        </p:sp>
      </p:grpSp>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693" t="7435" r="34402" b="12755"/>
          <a:stretch/>
        </p:blipFill>
        <p:spPr bwMode="auto">
          <a:xfrm>
            <a:off x="762000" y="2057400"/>
            <a:ext cx="1651575" cy="17657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0090" t="37473" r="40951" b="22933"/>
          <a:stretch/>
        </p:blipFill>
        <p:spPr bwMode="auto">
          <a:xfrm>
            <a:off x="897046" y="4473986"/>
            <a:ext cx="1669716" cy="20977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B260F65-6FD8-4EE7-8D04-454F72D71555}" type="slidenum">
              <a:rPr lang="es-MX" smtClean="0">
                <a:solidFill>
                  <a:prstClr val="black"/>
                </a:solidFill>
              </a:rPr>
              <a:pPr>
                <a:defRPr/>
              </a:pPr>
              <a:t>26</a:t>
            </a:fld>
            <a:endParaRPr lang="es-MX" dirty="0">
              <a:solidFill>
                <a:prstClr val="black"/>
              </a:solidFill>
            </a:endParaRPr>
          </a:p>
        </p:txBody>
      </p:sp>
      <p:sp>
        <p:nvSpPr>
          <p:cNvPr id="20" name="TextBox 19"/>
          <p:cNvSpPr txBox="1"/>
          <p:nvPr/>
        </p:nvSpPr>
        <p:spPr>
          <a:xfrm>
            <a:off x="6553200" y="2667000"/>
            <a:ext cx="2590800" cy="523220"/>
          </a:xfrm>
          <a:prstGeom prst="rect">
            <a:avLst/>
          </a:prstGeom>
          <a:noFill/>
        </p:spPr>
        <p:txBody>
          <a:bodyPr wrap="square" rtlCol="0">
            <a:spAutoFit/>
          </a:bodyPr>
          <a:lstStyle/>
          <a:p>
            <a:r>
              <a:rPr lang="es-MX" sz="2800" b="1" dirty="0" smtClean="0">
                <a:solidFill>
                  <a:srgbClr val="FF0000"/>
                </a:solidFill>
              </a:rPr>
              <a:t>Alodinia</a:t>
            </a:r>
            <a:endParaRPr lang="es-MX" sz="2800" b="1" dirty="0">
              <a:solidFill>
                <a:srgbClr val="FF0000"/>
              </a:solidFill>
            </a:endParaRPr>
          </a:p>
        </p:txBody>
      </p:sp>
      <p:sp>
        <p:nvSpPr>
          <p:cNvPr id="23" name="Right Arrow 22"/>
          <p:cNvSpPr/>
          <p:nvPr/>
        </p:nvSpPr>
        <p:spPr>
          <a:xfrm>
            <a:off x="5562600" y="2667000"/>
            <a:ext cx="702206" cy="499871"/>
          </a:xfrm>
          <a:prstGeom prst="rightArrow">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white"/>
                </a:solidFill>
              </a:rPr>
              <a:t> </a:t>
            </a:r>
            <a:endParaRPr lang="es-MX" dirty="0">
              <a:solidFill>
                <a:prstClr val="white"/>
              </a:solidFill>
            </a:endParaRPr>
          </a:p>
        </p:txBody>
      </p:sp>
      <p:sp>
        <p:nvSpPr>
          <p:cNvPr id="24" name="Right Arrow 23"/>
          <p:cNvSpPr/>
          <p:nvPr/>
        </p:nvSpPr>
        <p:spPr>
          <a:xfrm>
            <a:off x="2743200" y="5181600"/>
            <a:ext cx="702206" cy="499871"/>
          </a:xfrm>
          <a:prstGeom prst="rightArrow">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white"/>
                </a:solidFill>
              </a:rPr>
              <a:t> </a:t>
            </a:r>
            <a:endParaRPr lang="es-MX" dirty="0">
              <a:solidFill>
                <a:prstClr val="white"/>
              </a:solidFill>
            </a:endParaRPr>
          </a:p>
        </p:txBody>
      </p:sp>
      <p:sp>
        <p:nvSpPr>
          <p:cNvPr id="26" name="Right Arrow 25"/>
          <p:cNvSpPr/>
          <p:nvPr/>
        </p:nvSpPr>
        <p:spPr>
          <a:xfrm>
            <a:off x="5486400" y="5257800"/>
            <a:ext cx="702206" cy="499871"/>
          </a:xfrm>
          <a:prstGeom prst="rightArrow">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white"/>
                </a:solidFill>
              </a:rPr>
              <a:t>  </a:t>
            </a:r>
            <a:endParaRPr lang="es-MX" dirty="0">
              <a:solidFill>
                <a:prstClr val="white"/>
              </a:solidFill>
            </a:endParaRPr>
          </a:p>
        </p:txBody>
      </p:sp>
      <p:sp>
        <p:nvSpPr>
          <p:cNvPr id="27" name="TextBox 26"/>
          <p:cNvSpPr txBox="1"/>
          <p:nvPr/>
        </p:nvSpPr>
        <p:spPr>
          <a:xfrm>
            <a:off x="6477000" y="5257800"/>
            <a:ext cx="2590800" cy="523220"/>
          </a:xfrm>
          <a:prstGeom prst="rect">
            <a:avLst/>
          </a:prstGeom>
          <a:noFill/>
        </p:spPr>
        <p:txBody>
          <a:bodyPr wrap="square" rtlCol="0">
            <a:spAutoFit/>
          </a:bodyPr>
          <a:lstStyle/>
          <a:p>
            <a:r>
              <a:rPr lang="es-MX" sz="2800" b="1" dirty="0" smtClean="0">
                <a:solidFill>
                  <a:srgbClr val="FF0000"/>
                </a:solidFill>
              </a:rPr>
              <a:t>Hiperalgesia</a:t>
            </a:r>
            <a:endParaRPr lang="es-MX" sz="2800" b="1" dirty="0">
              <a:solidFill>
                <a:srgbClr val="FF0000"/>
              </a:solidFill>
            </a:endParaRPr>
          </a:p>
        </p:txBody>
      </p:sp>
    </p:spTree>
    <p:extLst>
      <p:ext uri="{BB962C8B-B14F-4D97-AF65-F5344CB8AC3E}">
        <p14:creationId xmlns:p14="http://schemas.microsoft.com/office/powerpoint/2010/main" xmlns="" val="13305970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noProof="0" dirty="0" smtClean="0"/>
              <a:t>Pregunta para Discusión</a:t>
            </a:r>
            <a:endParaRPr lang="es-MX" noProof="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2116" t="4167" r="-2116" b="13559"/>
          <a:stretch/>
        </p:blipFill>
        <p:spPr>
          <a:xfrm>
            <a:off x="1472685" y="928922"/>
            <a:ext cx="6313714" cy="5194618"/>
          </a:xfrm>
          <a:prstGeom prst="rect">
            <a:avLst/>
          </a:prstGeom>
        </p:spPr>
      </p:pic>
      <p:sp>
        <p:nvSpPr>
          <p:cNvPr id="8" name="Rounded Rectangle 17"/>
          <p:cNvSpPr>
            <a:spLocks noGrp="1"/>
          </p:cNvSpPr>
          <p:nvPr>
            <p:ph idx="1"/>
          </p:nvPr>
        </p:nvSpPr>
        <p:spPr>
          <a:xfrm>
            <a:off x="1330035" y="2430768"/>
            <a:ext cx="6863939" cy="27691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0" lvl="0" indent="0" algn="ctr">
              <a:lnSpc>
                <a:spcPct val="80000"/>
              </a:lnSpc>
              <a:buClr>
                <a:srgbClr val="0092FF"/>
              </a:buClr>
              <a:buNone/>
            </a:pPr>
            <a:r>
              <a:rPr lang="es-MX" sz="4000" b="1" cap="small" dirty="0" smtClean="0">
                <a:solidFill>
                  <a:schemeClr val="accent4">
                    <a:lumMod val="75000"/>
                  </a:schemeClr>
                </a:solidFill>
              </a:rPr>
              <a:t>¿usa alguna herramienta de evaluación para Dolor Neuropático en su práctica?</a:t>
            </a:r>
          </a:p>
          <a:p>
            <a:pPr marL="0" lvl="0" indent="0" algn="ctr">
              <a:lnSpc>
                <a:spcPct val="80000"/>
              </a:lnSpc>
              <a:buClr>
                <a:srgbClr val="0092FF"/>
              </a:buClr>
              <a:buNone/>
            </a:pPr>
            <a:r>
              <a:rPr lang="es-MX" sz="4000" b="1" cap="small" dirty="0" smtClean="0">
                <a:solidFill>
                  <a:schemeClr val="accent4">
                    <a:lumMod val="75000"/>
                  </a:schemeClr>
                </a:solidFill>
              </a:rPr>
              <a:t>En ese caso, ¿qué herramienta y por qué?</a:t>
            </a:r>
            <a:endParaRPr lang="es-MX" sz="4000" b="1" cap="small" dirty="0">
              <a:solidFill>
                <a:schemeClr val="accent4">
                  <a:lumMod val="75000"/>
                </a:schemeClr>
              </a:solidFill>
            </a:endParaRPr>
          </a:p>
        </p:txBody>
      </p:sp>
    </p:spTree>
    <p:extLst>
      <p:ext uri="{BB962C8B-B14F-4D97-AF65-F5344CB8AC3E}">
        <p14:creationId xmlns:p14="http://schemas.microsoft.com/office/powerpoint/2010/main" xmlns="" val="936218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9801" y="6353716"/>
            <a:ext cx="8347723" cy="553998"/>
          </a:xfrm>
          <a:prstGeom prst="rect">
            <a:avLst/>
          </a:prstGeom>
        </p:spPr>
        <p:txBody>
          <a:bodyPr wrap="square">
            <a:spAutoFit/>
          </a:bodyPr>
          <a:lstStyle/>
          <a:p>
            <a:r>
              <a:rPr lang="es-MX" sz="1050" dirty="0" smtClean="0">
                <a:solidFill>
                  <a:srgbClr val="002060"/>
                </a:solidFill>
                <a:cs typeface="Arial" pitchFamily="34" charset="0"/>
              </a:rPr>
              <a:t>DN4 = Cuestionario del </a:t>
            </a:r>
            <a:r>
              <a:rPr lang="es-MX" sz="1050" dirty="0" smtClean="0">
                <a:solidFill>
                  <a:srgbClr val="002060"/>
                </a:solidFill>
                <a:cs typeface="Arial" pitchFamily="34" charset="0"/>
              </a:rPr>
              <a:t>Dolor Neuropático </a:t>
            </a:r>
            <a:r>
              <a:rPr lang="es-MX" sz="1050" dirty="0" smtClean="0">
                <a:solidFill>
                  <a:srgbClr val="002060"/>
                </a:solidFill>
                <a:cs typeface="Arial" pitchFamily="34" charset="0"/>
              </a:rPr>
              <a:t>en 4 Preguntas (DN4); LANSS = Evaluación de Signos y Síntomas Neuropáticos de Leeds ; NPQ = Cuestionario de </a:t>
            </a:r>
            <a:r>
              <a:rPr lang="es-MX" sz="1050" dirty="0" smtClean="0">
                <a:solidFill>
                  <a:srgbClr val="002060"/>
                </a:solidFill>
                <a:cs typeface="Arial" pitchFamily="34" charset="0"/>
              </a:rPr>
              <a:t>Dolor Neuropático</a:t>
            </a:r>
            <a:endParaRPr lang="en-GB" sz="1050" b="1" dirty="0">
              <a:solidFill>
                <a:schemeClr val="bg2"/>
              </a:solidFill>
              <a:cs typeface="Arial" pitchFamily="34" charset="0"/>
            </a:endParaRPr>
          </a:p>
          <a:p>
            <a:r>
              <a:rPr lang="en-CA" sz="900" dirty="0" smtClean="0">
                <a:solidFill>
                  <a:schemeClr val="bg2"/>
                </a:solidFill>
              </a:rPr>
              <a:t>Bennett MI </a:t>
            </a:r>
            <a:r>
              <a:rPr lang="en-CA" sz="900" i="1" dirty="0" smtClean="0">
                <a:solidFill>
                  <a:schemeClr val="bg2"/>
                </a:solidFill>
              </a:rPr>
              <a:t>et al. Pain</a:t>
            </a:r>
            <a:r>
              <a:rPr lang="en-CA" sz="900" dirty="0" smtClean="0">
                <a:solidFill>
                  <a:schemeClr val="bg2"/>
                </a:solidFill>
              </a:rPr>
              <a:t> 2007; 127(3</a:t>
            </a:r>
            <a:r>
              <a:rPr lang="en-CA" sz="900" dirty="0">
                <a:solidFill>
                  <a:schemeClr val="bg2"/>
                </a:solidFill>
              </a:rPr>
              <a:t>):</a:t>
            </a:r>
            <a:r>
              <a:rPr lang="en-CA" sz="900" dirty="0" smtClean="0">
                <a:solidFill>
                  <a:schemeClr val="bg2"/>
                </a:solidFill>
              </a:rPr>
              <a:t>199-203; </a:t>
            </a:r>
            <a:r>
              <a:rPr lang="fi-FI" sz="900" dirty="0" smtClean="0">
                <a:solidFill>
                  <a:schemeClr val="bg2"/>
                </a:solidFill>
              </a:rPr>
              <a:t>Haanpää M </a:t>
            </a:r>
            <a:r>
              <a:rPr lang="fi-FI" sz="900" i="1" dirty="0" smtClean="0">
                <a:solidFill>
                  <a:schemeClr val="bg2"/>
                </a:solidFill>
              </a:rPr>
              <a:t>et al. </a:t>
            </a:r>
            <a:r>
              <a:rPr lang="fi-FI" sz="900" i="1" dirty="0">
                <a:solidFill>
                  <a:schemeClr val="bg2"/>
                </a:solidFill>
              </a:rPr>
              <a:t>Pain </a:t>
            </a:r>
            <a:r>
              <a:rPr lang="fi-FI" sz="900" dirty="0">
                <a:solidFill>
                  <a:schemeClr val="bg2"/>
                </a:solidFill>
              </a:rPr>
              <a:t>2011; </a:t>
            </a:r>
            <a:r>
              <a:rPr lang="fi-FI" sz="900" dirty="0" smtClean="0">
                <a:solidFill>
                  <a:schemeClr val="bg2"/>
                </a:solidFill>
              </a:rPr>
              <a:t>152(1):</a:t>
            </a:r>
            <a:r>
              <a:rPr lang="fi-FI" sz="900" dirty="0">
                <a:solidFill>
                  <a:schemeClr val="bg2"/>
                </a:solidFill>
              </a:rPr>
              <a:t>14-27. </a:t>
            </a:r>
            <a:endParaRPr lang="en-CA" sz="900" dirty="0">
              <a:solidFill>
                <a:schemeClr val="bg2"/>
              </a:solidFill>
            </a:endParaRPr>
          </a:p>
        </p:txBody>
      </p:sp>
      <p:sp>
        <p:nvSpPr>
          <p:cNvPr id="13"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28</a:t>
            </a:fld>
            <a:endParaRPr lang="en-CA" dirty="0">
              <a:solidFill>
                <a:prstClr val="black"/>
              </a:solidFill>
            </a:endParaRPr>
          </a:p>
        </p:txBody>
      </p:sp>
      <p:sp>
        <p:nvSpPr>
          <p:cNvPr id="16" name="Title 1"/>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Herramientas de Evaluación de </a:t>
            </a:r>
            <a:r>
              <a:rPr lang="es-MX" dirty="0" smtClean="0"/>
              <a:t>Dolor Neuropático</a:t>
            </a:r>
            <a:endParaRPr lang="es-MX" dirty="0"/>
          </a:p>
        </p:txBody>
      </p:sp>
      <p:graphicFrame>
        <p:nvGraphicFramePr>
          <p:cNvPr id="17" name="Content Placeholder 3"/>
          <p:cNvGraphicFramePr>
            <a:graphicFrameLocks noGrp="1"/>
          </p:cNvGraphicFramePr>
          <p:nvPr>
            <p:ph idx="1"/>
            <p:extLst>
              <p:ext uri="{D42A27DB-BD31-4B8C-83A1-F6EECF244321}">
                <p14:modId xmlns="" xmlns:p14="http://schemas.microsoft.com/office/powerpoint/2010/main" val="2422638639"/>
              </p:ext>
            </p:extLst>
          </p:nvPr>
        </p:nvGraphicFramePr>
        <p:xfrm>
          <a:off x="323528" y="1484784"/>
          <a:ext cx="8496492" cy="4876800"/>
        </p:xfrm>
        <a:graphic>
          <a:graphicData uri="http://schemas.openxmlformats.org/drawingml/2006/table">
            <a:tbl>
              <a:tblPr firstRow="1" bandRow="1">
                <a:tableStyleId>{5C22544A-7EE6-4342-B048-85BDC9FD1C3A}</a:tableStyleId>
              </a:tblPr>
              <a:tblGrid>
                <a:gridCol w="3803333"/>
                <a:gridCol w="909955"/>
                <a:gridCol w="646430"/>
                <a:gridCol w="665480"/>
                <a:gridCol w="1491679"/>
                <a:gridCol w="979615"/>
              </a:tblGrid>
              <a:tr h="504368">
                <a:tc>
                  <a:txBody>
                    <a:bodyPr/>
                    <a:lstStyle/>
                    <a:p>
                      <a:endParaRPr lang="es-MX" sz="2800" noProof="0" dirty="0"/>
                    </a:p>
                  </a:txBody>
                  <a:tcPr/>
                </a:tc>
                <a:tc>
                  <a:txBody>
                    <a:bodyPr/>
                    <a:lstStyle/>
                    <a:p>
                      <a:pPr algn="ctr"/>
                      <a:r>
                        <a:rPr lang="es-MX" sz="2000" noProof="0" dirty="0" smtClean="0"/>
                        <a:t>LANSS</a:t>
                      </a:r>
                      <a:endParaRPr lang="es-MX" sz="2000" noProof="0" dirty="0"/>
                    </a:p>
                  </a:txBody>
                  <a:tcPr/>
                </a:tc>
                <a:tc>
                  <a:txBody>
                    <a:bodyPr/>
                    <a:lstStyle/>
                    <a:p>
                      <a:pPr algn="ctr"/>
                      <a:r>
                        <a:rPr lang="es-MX" sz="2000" noProof="0" dirty="0" smtClean="0"/>
                        <a:t>DN4</a:t>
                      </a:r>
                      <a:endParaRPr lang="es-MX" sz="2000" noProof="0" dirty="0"/>
                    </a:p>
                  </a:txBody>
                  <a:tcPr/>
                </a:tc>
                <a:tc>
                  <a:txBody>
                    <a:bodyPr/>
                    <a:lstStyle/>
                    <a:p>
                      <a:pPr algn="ctr"/>
                      <a:r>
                        <a:rPr lang="es-MX" sz="2000" noProof="0" dirty="0" smtClean="0"/>
                        <a:t>NPQ</a:t>
                      </a:r>
                      <a:endParaRPr lang="es-MX" sz="2000" noProof="0" dirty="0"/>
                    </a:p>
                  </a:txBody>
                  <a:tcPr/>
                </a:tc>
                <a:tc>
                  <a:txBody>
                    <a:bodyPr/>
                    <a:lstStyle/>
                    <a:p>
                      <a:pPr algn="ctr"/>
                      <a:r>
                        <a:rPr lang="es-MX" sz="2000" noProof="0" dirty="0" smtClean="0"/>
                        <a:t>painDETECT</a:t>
                      </a:r>
                      <a:endParaRPr lang="es-MX" sz="2000" noProof="0" dirty="0"/>
                    </a:p>
                  </a:txBody>
                  <a:tcPr/>
                </a:tc>
                <a:tc>
                  <a:txBody>
                    <a:bodyPr/>
                    <a:lstStyle/>
                    <a:p>
                      <a:pPr algn="ctr"/>
                      <a:r>
                        <a:rPr lang="es-MX" sz="2000" noProof="0" dirty="0" smtClean="0"/>
                        <a:t>ID Pain</a:t>
                      </a:r>
                      <a:endParaRPr lang="es-MX" sz="2000" noProof="0" dirty="0"/>
                    </a:p>
                  </a:txBody>
                  <a:tcPr/>
                </a:tc>
              </a:tr>
              <a:tr h="186328">
                <a:tc gridSpan="6">
                  <a:txBody>
                    <a:bodyPr/>
                    <a:lstStyle/>
                    <a:p>
                      <a:r>
                        <a:rPr lang="es-MX" sz="2000" i="1" noProof="0" dirty="0" smtClean="0"/>
                        <a:t>Síntomas</a:t>
                      </a:r>
                      <a:endParaRPr lang="es-MX" sz="2000" i="1" noProof="0" dirty="0"/>
                    </a:p>
                  </a:txBody>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r>
              <a:tr h="128032">
                <a:tc>
                  <a:txBody>
                    <a:bodyPr/>
                    <a:lstStyle/>
                    <a:p>
                      <a:r>
                        <a:rPr lang="es-MX" sz="2000" i="0" noProof="0" dirty="0" smtClean="0"/>
                        <a:t>Punzadas,</a:t>
                      </a:r>
                      <a:r>
                        <a:rPr lang="es-MX" sz="2000" i="0" baseline="0" noProof="0" dirty="0" smtClean="0"/>
                        <a:t> hormigueo, piquetes</a:t>
                      </a:r>
                      <a:endParaRPr lang="es-MX" sz="2000" i="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r>
              <a:tr h="141744">
                <a:tc>
                  <a:txBody>
                    <a:bodyPr/>
                    <a:lstStyle/>
                    <a:p>
                      <a:r>
                        <a:rPr lang="es-MX" sz="2000" noProof="0" dirty="0" smtClean="0"/>
                        <a:t>Como descarga eléctrica o intenso</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r>
              <a:tr h="0">
                <a:tc>
                  <a:txBody>
                    <a:bodyPr/>
                    <a:lstStyle/>
                    <a:p>
                      <a:r>
                        <a:rPr lang="es-MX" sz="2000" noProof="0" dirty="0" smtClean="0"/>
                        <a:t>Caliente o Urente</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60000"/>
                        <a:lumOff val="40000"/>
                      </a:schemeClr>
                    </a:solidFill>
                  </a:tcPr>
                </a:tc>
              </a:tr>
              <a:tr h="0">
                <a:tc>
                  <a:txBody>
                    <a:bodyPr/>
                    <a:lstStyle/>
                    <a:p>
                      <a:r>
                        <a:rPr lang="es-MX" sz="2000" noProof="0" dirty="0" smtClean="0"/>
                        <a:t>Entumecimiento</a:t>
                      </a:r>
                      <a:endParaRPr lang="es-MX" sz="2000" noProof="0" dirty="0"/>
                    </a:p>
                  </a:txBody>
                  <a:tcPr/>
                </a:tc>
                <a:tc>
                  <a:txBody>
                    <a:bodyPr/>
                    <a:lstStyle/>
                    <a:p>
                      <a:pPr algn="ctr"/>
                      <a:endParaRPr lang="es-MX" sz="2000" b="0" noProof="0" dirty="0">
                        <a:latin typeface="+mn-lt"/>
                      </a:endParaRPr>
                    </a:p>
                  </a:txBody>
                  <a:tcPr>
                    <a:solidFill>
                      <a:srgbClr val="CCD5ED"/>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r>
              <a:tr h="0">
                <a:tc>
                  <a:txBody>
                    <a:bodyPr/>
                    <a:lstStyle/>
                    <a:p>
                      <a:r>
                        <a:rPr lang="es-MX" sz="2000" noProof="0" dirty="0" smtClean="0"/>
                        <a:t>dolor causado al roce ligero</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solidFill>
                      <a:srgbClr val="E7EBF6"/>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r>
              <a:tr h="124584">
                <a:tc>
                  <a:txBody>
                    <a:bodyPr/>
                    <a:lstStyle/>
                    <a:p>
                      <a:r>
                        <a:rPr lang="es-MX" sz="2000" noProof="0" dirty="0" smtClean="0"/>
                        <a:t>dolor frío o dolor congelante</a:t>
                      </a:r>
                      <a:endParaRPr lang="es-MX" sz="2000" noProof="0" dirty="0"/>
                    </a:p>
                  </a:txBody>
                  <a:tcPr/>
                </a:tc>
                <a:tc>
                  <a:txBody>
                    <a:bodyPr/>
                    <a:lstStyle/>
                    <a:p>
                      <a:pPr algn="ctr"/>
                      <a:endParaRPr lang="es-MX" sz="2000" b="0" noProof="0" dirty="0">
                        <a:latin typeface="+mn-lt"/>
                      </a:endParaRPr>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r h="0">
                <a:tc gridSpan="6">
                  <a:txBody>
                    <a:bodyPr/>
                    <a:lstStyle/>
                    <a:p>
                      <a:r>
                        <a:rPr lang="es-MX" sz="2000" b="0" i="1" noProof="0" dirty="0" smtClean="0">
                          <a:latin typeface="+mn-lt"/>
                        </a:rPr>
                        <a:t>Examen clínico</a:t>
                      </a:r>
                      <a:endParaRPr lang="es-MX" sz="2000" b="0" i="1" noProof="0" dirty="0">
                        <a:latin typeface="+mn-lt"/>
                      </a:endParaRPr>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r>
              <a:tr h="117688">
                <a:tc>
                  <a:txBody>
                    <a:bodyPr/>
                    <a:lstStyle/>
                    <a:p>
                      <a:r>
                        <a:rPr lang="es-MX" sz="2000" noProof="0" dirty="0" smtClean="0"/>
                        <a:t>Alodinia al roce</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r h="131400">
                <a:tc>
                  <a:txBody>
                    <a:bodyPr/>
                    <a:lstStyle/>
                    <a:p>
                      <a:r>
                        <a:rPr lang="es-MX" sz="2000" noProof="0" dirty="0" smtClean="0"/>
                        <a:t>Umbral elevado al toque suave</a:t>
                      </a:r>
                      <a:endParaRPr lang="es-MX" sz="2000" noProof="0" dirty="0"/>
                    </a:p>
                  </a:txBody>
                  <a:tcPr/>
                </a:tc>
                <a:tc>
                  <a:txBody>
                    <a:bodyPr/>
                    <a:lstStyle/>
                    <a:p>
                      <a:pPr algn="ctr"/>
                      <a:endParaRPr lang="es-MX" sz="2000" b="0" noProof="0" dirty="0">
                        <a:latin typeface="+mn-lt"/>
                      </a:endParaRPr>
                    </a:p>
                  </a:txBody>
                  <a:tcPr/>
                </a:tc>
                <a:tc>
                  <a:txBody>
                    <a:bodyPr/>
                    <a:lstStyle/>
                    <a:p>
                      <a:pPr algn="ctr"/>
                      <a:r>
                        <a:rPr lang="es-MX" sz="2000" b="0" noProof="0" dirty="0" smtClean="0">
                          <a:latin typeface="+mn-lt"/>
                        </a:rPr>
                        <a:t>X</a:t>
                      </a: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r h="145112">
                <a:tc>
                  <a:txBody>
                    <a:bodyPr/>
                    <a:lstStyle/>
                    <a:p>
                      <a:r>
                        <a:rPr lang="es-MX" sz="2000" noProof="0" dirty="0" smtClean="0"/>
                        <a:t>Umbral del dolor al pinchazo</a:t>
                      </a:r>
                      <a:endParaRPr lang="es-MX" sz="2000" noProof="0" dirty="0"/>
                    </a:p>
                  </a:txBody>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r>
                        <a:rPr lang="es-MX" sz="2000" b="0" noProof="0" dirty="0" smtClean="0">
                          <a:latin typeface="+mn-lt"/>
                        </a:rPr>
                        <a:t>X</a:t>
                      </a:r>
                      <a:endParaRPr lang="es-MX" sz="2000" b="0" noProof="0" dirty="0">
                        <a:latin typeface="+mn-lt"/>
                      </a:endParaRPr>
                    </a:p>
                  </a:txBody>
                  <a:tcPr>
                    <a:solidFill>
                      <a:schemeClr val="accent4">
                        <a:lumMod val="40000"/>
                        <a:lumOff val="60000"/>
                      </a:schemeClr>
                    </a:solidFill>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c>
                  <a:txBody>
                    <a:bodyPr/>
                    <a:lstStyle/>
                    <a:p>
                      <a:pPr algn="ctr"/>
                      <a:endParaRPr lang="es-MX" sz="2000" b="0" noProof="0" dirty="0">
                        <a:latin typeface="+mn-lt"/>
                      </a:endParaRPr>
                    </a:p>
                  </a:txBody>
                  <a:tcPr/>
                </a:tc>
              </a:tr>
            </a:tbl>
          </a:graphicData>
        </a:graphic>
      </p:graphicFrame>
      <p:sp>
        <p:nvSpPr>
          <p:cNvPr id="18" name="Rectangle 2"/>
          <p:cNvSpPr/>
          <p:nvPr/>
        </p:nvSpPr>
        <p:spPr>
          <a:xfrm>
            <a:off x="4860032" y="2649686"/>
            <a:ext cx="3600265" cy="1200329"/>
          </a:xfrm>
          <a:prstGeom prst="rect">
            <a:avLst/>
          </a:prstGeom>
          <a:solidFill>
            <a:schemeClr val="accent4">
              <a:lumMod val="75000"/>
            </a:schemeClr>
          </a:solidFill>
        </p:spPr>
        <p:txBody>
          <a:bodyPr wrap="square">
            <a:spAutoFit/>
          </a:bodyPr>
          <a:lstStyle/>
          <a:p>
            <a:pPr algn="ctr"/>
            <a:r>
              <a:rPr lang="es-MX" dirty="0" smtClean="0"/>
              <a:t>Las Herramientas de Evaluación de </a:t>
            </a:r>
            <a:r>
              <a:rPr lang="es-MX" dirty="0" smtClean="0"/>
              <a:t>Dolor Neuropático </a:t>
            </a:r>
            <a:r>
              <a:rPr lang="es-MX" dirty="0" smtClean="0"/>
              <a:t>dependen en gran medida de los descriptores verbales del dolor</a:t>
            </a:r>
            <a:endParaRPr lang="es-MX" dirty="0"/>
          </a:p>
        </p:txBody>
      </p:sp>
      <p:sp>
        <p:nvSpPr>
          <p:cNvPr id="19" name="TextBox 4"/>
          <p:cNvSpPr txBox="1"/>
          <p:nvPr/>
        </p:nvSpPr>
        <p:spPr>
          <a:xfrm>
            <a:off x="4108157" y="2313747"/>
            <a:ext cx="607859" cy="1569660"/>
          </a:xfrm>
          <a:prstGeom prst="rect">
            <a:avLst/>
          </a:prstGeom>
          <a:noFill/>
        </p:spPr>
        <p:txBody>
          <a:bodyPr wrap="none" rtlCol="0">
            <a:spAutoFit/>
          </a:bodyPr>
          <a:lstStyle/>
          <a:p>
            <a:r>
              <a:rPr lang="es-MX" sz="9600" b="1" dirty="0" smtClean="0">
                <a:solidFill>
                  <a:schemeClr val="accent4">
                    <a:lumMod val="75000"/>
                  </a:schemeClr>
                </a:solidFill>
              </a:rPr>
              <a:t>}</a:t>
            </a:r>
            <a:endParaRPr lang="es-MX" sz="9600" b="1" dirty="0">
              <a:solidFill>
                <a:schemeClr val="accent4">
                  <a:lumMod val="75000"/>
                </a:schemeClr>
              </a:solidFill>
            </a:endParaRPr>
          </a:p>
        </p:txBody>
      </p:sp>
      <p:sp>
        <p:nvSpPr>
          <p:cNvPr id="20" name="Rectangle 6"/>
          <p:cNvSpPr/>
          <p:nvPr/>
        </p:nvSpPr>
        <p:spPr>
          <a:xfrm>
            <a:off x="323529" y="2401838"/>
            <a:ext cx="3816424" cy="1584176"/>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 name="Rectangle 8"/>
          <p:cNvSpPr/>
          <p:nvPr/>
        </p:nvSpPr>
        <p:spPr>
          <a:xfrm>
            <a:off x="323528" y="5162550"/>
            <a:ext cx="3816424" cy="119972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TextBox 9"/>
          <p:cNvSpPr txBox="1"/>
          <p:nvPr/>
        </p:nvSpPr>
        <p:spPr>
          <a:xfrm>
            <a:off x="4108157" y="4869160"/>
            <a:ext cx="607859" cy="1569660"/>
          </a:xfrm>
          <a:prstGeom prst="rect">
            <a:avLst/>
          </a:prstGeom>
          <a:noFill/>
        </p:spPr>
        <p:txBody>
          <a:bodyPr wrap="none" rtlCol="0">
            <a:spAutoFit/>
          </a:bodyPr>
          <a:lstStyle/>
          <a:p>
            <a:r>
              <a:rPr lang="es-MX" sz="9600" b="1" dirty="0" smtClean="0">
                <a:solidFill>
                  <a:schemeClr val="accent4">
                    <a:lumMod val="75000"/>
                  </a:schemeClr>
                </a:solidFill>
              </a:rPr>
              <a:t>}</a:t>
            </a:r>
            <a:endParaRPr lang="es-MX" sz="9600" b="1" dirty="0">
              <a:solidFill>
                <a:schemeClr val="accent4">
                  <a:lumMod val="75000"/>
                </a:schemeClr>
              </a:solidFill>
            </a:endParaRPr>
          </a:p>
        </p:txBody>
      </p:sp>
      <p:sp>
        <p:nvSpPr>
          <p:cNvPr id="23" name="Rectangle 10"/>
          <p:cNvSpPr/>
          <p:nvPr/>
        </p:nvSpPr>
        <p:spPr>
          <a:xfrm>
            <a:off x="4860032" y="5374957"/>
            <a:ext cx="3600265" cy="646331"/>
          </a:xfrm>
          <a:prstGeom prst="rect">
            <a:avLst/>
          </a:prstGeom>
          <a:solidFill>
            <a:schemeClr val="accent4">
              <a:lumMod val="75000"/>
            </a:schemeClr>
          </a:solidFill>
        </p:spPr>
        <p:txBody>
          <a:bodyPr wrap="square">
            <a:spAutoFit/>
          </a:bodyPr>
          <a:lstStyle/>
          <a:p>
            <a:pPr algn="ctr"/>
            <a:r>
              <a:rPr lang="es-MX" dirty="0" smtClean="0"/>
              <a:t>Algunas herramientas de evaluación incluyen también pruebas físicas</a:t>
            </a:r>
            <a:endParaRPr lang="es-MX" dirty="0"/>
          </a:p>
        </p:txBody>
      </p:sp>
      <p:sp>
        <p:nvSpPr>
          <p:cNvPr id="24" name="Rounded Rectangle 11"/>
          <p:cNvSpPr/>
          <p:nvPr/>
        </p:nvSpPr>
        <p:spPr>
          <a:xfrm>
            <a:off x="633921" y="4186840"/>
            <a:ext cx="7398836" cy="789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6350" algn="ctr">
              <a:lnSpc>
                <a:spcPct val="85000"/>
              </a:lnSpc>
            </a:pPr>
            <a:r>
              <a:rPr lang="es-MX" sz="2600" dirty="0" smtClean="0">
                <a:solidFill>
                  <a:prstClr val="white"/>
                </a:solidFill>
              </a:rPr>
              <a:t>Seleccione la herramienta(s) con base en </a:t>
            </a:r>
            <a:r>
              <a:rPr lang="es-MX" sz="2600" b="1" i="1" dirty="0" smtClean="0">
                <a:solidFill>
                  <a:prstClr val="white"/>
                </a:solidFill>
              </a:rPr>
              <a:t>la facilidad de uso </a:t>
            </a:r>
            <a:r>
              <a:rPr lang="es-MX" sz="2600" dirty="0" smtClean="0">
                <a:solidFill>
                  <a:prstClr val="white"/>
                </a:solidFill>
              </a:rPr>
              <a:t>y </a:t>
            </a:r>
            <a:r>
              <a:rPr lang="es-MX" sz="2600" b="1" i="1" dirty="0" smtClean="0">
                <a:solidFill>
                  <a:prstClr val="white"/>
                </a:solidFill>
              </a:rPr>
              <a:t>validación en el idioma local</a:t>
            </a:r>
            <a:endParaRPr lang="es-MX" sz="2600" b="1" i="1" dirty="0">
              <a:solidFill>
                <a:prstClr val="white"/>
              </a:solidFill>
            </a:endParaRPr>
          </a:p>
        </p:txBody>
      </p:sp>
    </p:spTree>
    <p:extLst>
      <p:ext uri="{BB962C8B-B14F-4D97-AF65-F5344CB8AC3E}">
        <p14:creationId xmlns:p14="http://schemas.microsoft.com/office/powerpoint/2010/main" xmlns="" val="14864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animBg="1"/>
      <p:bldP spid="22" grpId="0"/>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6" name="Rectangle 2"/>
          <p:cNvSpPr>
            <a:spLocks noGrp="1" noChangeArrowheads="1"/>
          </p:cNvSpPr>
          <p:nvPr>
            <p:ph type="title"/>
          </p:nvPr>
        </p:nvSpPr>
        <p:spPr>
          <a:xfrm>
            <a:off x="0" y="0"/>
            <a:ext cx="8701088" cy="1047750"/>
          </a:xfrm>
        </p:spPr>
        <p:txBody>
          <a:bodyPr vert="horz" lIns="91440" tIns="45720" rIns="91440" bIns="45720" rtlCol="0" anchor="ctr">
            <a:normAutofit/>
          </a:bodyPr>
          <a:lstStyle/>
          <a:p>
            <a:pPr>
              <a:lnSpc>
                <a:spcPct val="85000"/>
              </a:lnSpc>
            </a:pPr>
            <a:r>
              <a:rPr lang="es-MX" sz="3300" noProof="0" dirty="0" smtClean="0"/>
              <a:t>Sensibilidad y Especificidad de las herramientas de Evaluación para Dolor Neuropático</a:t>
            </a:r>
            <a:endParaRPr lang="es-MX" sz="3300" noProof="0" dirty="0"/>
          </a:p>
        </p:txBody>
      </p:sp>
      <p:sp>
        <p:nvSpPr>
          <p:cNvPr id="41007" name="Rectangle 23"/>
          <p:cNvSpPr>
            <a:spLocks noChangeArrowheads="1"/>
          </p:cNvSpPr>
          <p:nvPr/>
        </p:nvSpPr>
        <p:spPr bwMode="auto">
          <a:xfrm>
            <a:off x="1517650" y="3070166"/>
            <a:ext cx="184731" cy="369332"/>
          </a:xfrm>
          <a:prstGeom prst="rect">
            <a:avLst/>
          </a:prstGeom>
          <a:noFill/>
          <a:ln w="9525">
            <a:noFill/>
            <a:miter lim="800000"/>
            <a:headEnd/>
            <a:tailEnd/>
          </a:ln>
        </p:spPr>
        <p:txBody>
          <a:bodyPr wrap="none" anchor="ctr">
            <a:spAutoFit/>
          </a:bodyPr>
          <a:lstStyle/>
          <a:p>
            <a:endParaRPr lang="pt-PT">
              <a:solidFill>
                <a:prstClr val="black"/>
              </a:solidFill>
              <a:latin typeface="Arial" pitchFamily="34" charset="0"/>
              <a:ea typeface="Arial Unicode MS" pitchFamily="34" charset="-128"/>
              <a:cs typeface="Arial" pitchFamily="34" charset="0"/>
            </a:endParaRPr>
          </a:p>
        </p:txBody>
      </p:sp>
      <p:sp>
        <p:nvSpPr>
          <p:cNvPr id="41009" name="Text Box 48"/>
          <p:cNvSpPr txBox="1">
            <a:spLocks noChangeArrowheads="1"/>
          </p:cNvSpPr>
          <p:nvPr/>
        </p:nvSpPr>
        <p:spPr bwMode="auto">
          <a:xfrm>
            <a:off x="189186" y="5960928"/>
            <a:ext cx="8712968" cy="707886"/>
          </a:xfrm>
          <a:prstGeom prst="rect">
            <a:avLst/>
          </a:prstGeom>
          <a:noFill/>
          <a:ln w="9525">
            <a:noFill/>
            <a:miter lim="800000"/>
            <a:headEnd/>
            <a:tailEnd/>
          </a:ln>
          <a:effectLst>
            <a:prstShdw prst="shdw17" dist="17961" dir="2700000">
              <a:srgbClr val="998300">
                <a:alpha val="74997"/>
              </a:srgbClr>
            </a:prstShdw>
          </a:effectLst>
        </p:spPr>
        <p:txBody>
          <a:bodyPr wrap="square" lIns="0" tIns="0" rIns="0" bIns="0" anchor="b">
            <a:spAutoFit/>
          </a:bodyPr>
          <a:lstStyle/>
          <a:p>
            <a:r>
              <a:rPr lang="es-MX" sz="1200" dirty="0" smtClean="0">
                <a:solidFill>
                  <a:srgbClr val="002060"/>
                </a:solidFill>
                <a:cs typeface="Arial" pitchFamily="34" charset="0"/>
              </a:rPr>
              <a:t>*En comparación con el diagnóstico clínico</a:t>
            </a:r>
          </a:p>
          <a:p>
            <a:r>
              <a:rPr lang="es-MX" sz="1200" dirty="0" smtClean="0">
                <a:solidFill>
                  <a:srgbClr val="002060"/>
                </a:solidFill>
                <a:cs typeface="Arial" pitchFamily="34" charset="0"/>
              </a:rPr>
              <a:t>DN4 = </a:t>
            </a:r>
            <a:r>
              <a:rPr lang="es-MX" sz="1200" dirty="0" smtClean="0">
                <a:solidFill>
                  <a:srgbClr val="002060"/>
                </a:solidFill>
                <a:cs typeface="Arial" pitchFamily="34" charset="0"/>
              </a:rPr>
              <a:t>Dolor Neuropático </a:t>
            </a:r>
            <a:r>
              <a:rPr lang="es-MX" sz="1200" dirty="0" smtClean="0">
                <a:solidFill>
                  <a:srgbClr val="002060"/>
                </a:solidFill>
                <a:cs typeface="Arial" pitchFamily="34" charset="0"/>
              </a:rPr>
              <a:t>en 4 preguntas; LANSS =  Evaluación de Leeds de Síntomas y Signos Neuropáticos; NPQ = cuestionario de </a:t>
            </a:r>
            <a:r>
              <a:rPr lang="es-MX" sz="1200" dirty="0" smtClean="0">
                <a:solidFill>
                  <a:srgbClr val="002060"/>
                </a:solidFill>
                <a:cs typeface="Arial" pitchFamily="34" charset="0"/>
              </a:rPr>
              <a:t>Dolor Neuropático; </a:t>
            </a:r>
            <a:r>
              <a:rPr lang="es-MX" sz="1200" dirty="0" smtClean="0">
                <a:solidFill>
                  <a:srgbClr val="002060"/>
                </a:solidFill>
                <a:cs typeface="Arial" pitchFamily="34" charset="0"/>
              </a:rPr>
              <a:t>NR = no reportado</a:t>
            </a:r>
          </a:p>
          <a:p>
            <a:r>
              <a:rPr lang="en-GB" sz="1000" dirty="0" smtClean="0">
                <a:solidFill>
                  <a:srgbClr val="002060"/>
                </a:solidFill>
                <a:cs typeface="Arial" pitchFamily="34" charset="0"/>
              </a:rPr>
              <a:t>Bennett </a:t>
            </a:r>
            <a:r>
              <a:rPr lang="en-GB" sz="1000" dirty="0">
                <a:solidFill>
                  <a:srgbClr val="002060"/>
                </a:solidFill>
                <a:cs typeface="Arial" pitchFamily="34" charset="0"/>
              </a:rPr>
              <a:t>MI </a:t>
            </a:r>
            <a:r>
              <a:rPr lang="en-GB" sz="1000" i="1" dirty="0">
                <a:solidFill>
                  <a:srgbClr val="002060"/>
                </a:solidFill>
                <a:cs typeface="Arial" pitchFamily="34" charset="0"/>
              </a:rPr>
              <a:t>et al. Pain</a:t>
            </a:r>
            <a:r>
              <a:rPr lang="en-GB" sz="1000" dirty="0">
                <a:solidFill>
                  <a:srgbClr val="002060"/>
                </a:solidFill>
                <a:cs typeface="Arial" pitchFamily="34" charset="0"/>
              </a:rPr>
              <a:t> </a:t>
            </a:r>
            <a:r>
              <a:rPr lang="en-GB" sz="1000" dirty="0" smtClean="0">
                <a:solidFill>
                  <a:srgbClr val="002060"/>
                </a:solidFill>
                <a:cs typeface="Arial" pitchFamily="34" charset="0"/>
              </a:rPr>
              <a:t>2007; 127(3):199-203.</a:t>
            </a:r>
            <a:endParaRPr lang="en-GB" sz="1000" dirty="0">
              <a:solidFill>
                <a:srgbClr val="002060"/>
              </a:solidFill>
              <a:cs typeface="Arial" pitchFamily="34" charset="0"/>
            </a:endParaRPr>
          </a:p>
        </p:txBody>
      </p:sp>
      <p:graphicFrame>
        <p:nvGraphicFramePr>
          <p:cNvPr id="9" name="Table Placeholder 7"/>
          <p:cNvGraphicFramePr>
            <a:graphicFrameLocks noGrp="1"/>
          </p:cNvGraphicFramePr>
          <p:nvPr>
            <p:ph type="tbl" idx="1"/>
            <p:extLst>
              <p:ext uri="{D42A27DB-BD31-4B8C-83A1-F6EECF244321}">
                <p14:modId xmlns:p14="http://schemas.microsoft.com/office/powerpoint/2010/main" xmlns="" val="2333771072"/>
              </p:ext>
            </p:extLst>
          </p:nvPr>
        </p:nvGraphicFramePr>
        <p:xfrm>
          <a:off x="362607" y="1002873"/>
          <a:ext cx="8519369" cy="4092600"/>
        </p:xfrm>
        <a:graphic>
          <a:graphicData uri="http://schemas.openxmlformats.org/drawingml/2006/table">
            <a:tbl>
              <a:tblPr/>
              <a:tblGrid>
                <a:gridCol w="1499369"/>
                <a:gridCol w="4068000"/>
                <a:gridCol w="1476000"/>
                <a:gridCol w="1476000"/>
              </a:tblGrid>
              <a:tr h="468000">
                <a:tc>
                  <a:txBody>
                    <a:bodyPr/>
                    <a:lstStyle/>
                    <a:p>
                      <a:pPr marL="0" marR="0" algn="ctr" eaLnBrk="0" fontAlgn="base" hangingPunct="0">
                        <a:lnSpc>
                          <a:spcPct val="115000"/>
                        </a:lnSpc>
                        <a:spcBef>
                          <a:spcPts val="600"/>
                        </a:spcBef>
                        <a:spcAft>
                          <a:spcPts val="0"/>
                        </a:spcAft>
                      </a:pPr>
                      <a:r>
                        <a:rPr lang="es-MX" sz="1800" b="1" i="0" kern="1200" noProof="0" dirty="0" smtClean="0">
                          <a:solidFill>
                            <a:srgbClr val="FFFFFF"/>
                          </a:solidFill>
                          <a:latin typeface="+mj-lt"/>
                          <a:ea typeface="Arial Unicode MS"/>
                          <a:cs typeface="Times New Roman"/>
                        </a:rPr>
                        <a:t>Nombre</a:t>
                      </a:r>
                      <a:endParaRPr lang="es-MX" sz="1200" i="0" noProof="0" dirty="0">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solidFill>
                  </a:tcPr>
                </a:tc>
                <a:tc>
                  <a:txBody>
                    <a:bodyPr/>
                    <a:lstStyle/>
                    <a:p>
                      <a:pPr marL="0" marR="0" algn="ctr" eaLnBrk="0" fontAlgn="base" hangingPunct="0">
                        <a:lnSpc>
                          <a:spcPct val="115000"/>
                        </a:lnSpc>
                        <a:spcBef>
                          <a:spcPts val="600"/>
                        </a:spcBef>
                        <a:spcAft>
                          <a:spcPts val="0"/>
                        </a:spcAft>
                      </a:pPr>
                      <a:r>
                        <a:rPr lang="es-MX" sz="1800" b="1" i="0" kern="1200" noProof="0" dirty="0" smtClean="0">
                          <a:solidFill>
                            <a:srgbClr val="FFFFFF"/>
                          </a:solidFill>
                          <a:latin typeface="+mj-lt"/>
                          <a:ea typeface="Arial Unicode MS"/>
                          <a:cs typeface="Times New Roman"/>
                        </a:rPr>
                        <a:t>Descripción </a:t>
                      </a:r>
                      <a:endParaRPr lang="es-MX" sz="1200" i="0" noProof="0" dirty="0">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solidFill>
                  </a:tcPr>
                </a:tc>
                <a:tc>
                  <a:txBody>
                    <a:bodyPr/>
                    <a:lstStyle/>
                    <a:p>
                      <a:pPr marL="0" marR="0" algn="ctr" eaLnBrk="0" fontAlgn="base" hangingPunct="0">
                        <a:lnSpc>
                          <a:spcPct val="115000"/>
                        </a:lnSpc>
                        <a:spcBef>
                          <a:spcPts val="600"/>
                        </a:spcBef>
                        <a:spcAft>
                          <a:spcPts val="0"/>
                        </a:spcAft>
                      </a:pPr>
                      <a:r>
                        <a:rPr lang="es-MX" sz="1800" b="1" i="0" kern="1200" noProof="0" dirty="0" smtClean="0">
                          <a:solidFill>
                            <a:srgbClr val="FFFFFF"/>
                          </a:solidFill>
                          <a:latin typeface="+mj-lt"/>
                          <a:ea typeface="Arial Unicode MS"/>
                          <a:cs typeface="Times New Roman"/>
                        </a:rPr>
                        <a:t>Sensibilidad* </a:t>
                      </a:r>
                      <a:endParaRPr lang="es-MX" sz="1200" i="0" noProof="0" dirty="0">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solidFill>
                  </a:tcPr>
                </a:tc>
                <a:tc>
                  <a:txBody>
                    <a:bodyPr/>
                    <a:lstStyle/>
                    <a:p>
                      <a:pPr marL="0" marR="0" algn="ctr" eaLnBrk="0" fontAlgn="base" hangingPunct="0">
                        <a:lnSpc>
                          <a:spcPct val="115000"/>
                        </a:lnSpc>
                        <a:spcBef>
                          <a:spcPts val="600"/>
                        </a:spcBef>
                        <a:spcAft>
                          <a:spcPts val="0"/>
                        </a:spcAft>
                      </a:pPr>
                      <a:r>
                        <a:rPr lang="es-MX" sz="1800" b="1" i="0" kern="1200" noProof="0" dirty="0" smtClean="0">
                          <a:solidFill>
                            <a:srgbClr val="FFFFFF"/>
                          </a:solidFill>
                          <a:latin typeface="+mj-lt"/>
                          <a:ea typeface="Arial Unicode MS"/>
                          <a:cs typeface="Times New Roman"/>
                        </a:rPr>
                        <a:t>Especificidad* </a:t>
                      </a:r>
                      <a:endParaRPr lang="es-MX" sz="1200" i="0" noProof="0" dirty="0">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solidFill>
                  </a:tcPr>
                </a:tc>
              </a:tr>
              <a:tr h="468000">
                <a:tc gridSpan="4">
                  <a:txBody>
                    <a:bodyPr/>
                    <a:lstStyle/>
                    <a:p>
                      <a:pPr marL="0" marR="0" eaLnBrk="0" fontAlgn="base" hangingPunct="0">
                        <a:lnSpc>
                          <a:spcPct val="115000"/>
                        </a:lnSpc>
                        <a:spcBef>
                          <a:spcPts val="600"/>
                        </a:spcBef>
                        <a:spcAft>
                          <a:spcPts val="0"/>
                        </a:spcAft>
                      </a:pPr>
                      <a:r>
                        <a:rPr lang="es-MX" sz="2000" b="1" noProof="0" dirty="0" smtClean="0">
                          <a:solidFill>
                            <a:srgbClr val="002060"/>
                          </a:solidFill>
                          <a:latin typeface="+mj-lt"/>
                          <a:ea typeface="Calibri"/>
                          <a:cs typeface="Times New Roman"/>
                        </a:rPr>
                        <a:t>Basada en entrevistas</a:t>
                      </a:r>
                      <a:endParaRPr lang="es-MX" sz="2000" b="1"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hMerge="1">
                  <a:txBody>
                    <a:bodyPr/>
                    <a:lstStyle/>
                    <a:p>
                      <a:pPr marL="0" marR="0" eaLnBrk="0" fontAlgn="base" hangingPunct="0">
                        <a:lnSpc>
                          <a:spcPct val="115000"/>
                        </a:lnSpc>
                        <a:spcBef>
                          <a:spcPts val="0"/>
                        </a:spcBef>
                        <a:spcAft>
                          <a:spcPts val="0"/>
                        </a:spcAft>
                      </a:pPr>
                      <a:endParaRPr lang="en-US" sz="1050" dirty="0">
                        <a:solidFill>
                          <a:srgbClr val="002060"/>
                        </a:solidFill>
                        <a:latin typeface="Calibri"/>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hMerge="1">
                  <a:txBody>
                    <a:bodyPr/>
                    <a:lstStyle/>
                    <a:p>
                      <a:pPr marL="0" marR="0" algn="ctr" eaLnBrk="0" fontAlgn="base" hangingPunct="0">
                        <a:lnSpc>
                          <a:spcPct val="115000"/>
                        </a:lnSpc>
                        <a:spcBef>
                          <a:spcPts val="600"/>
                        </a:spcBef>
                        <a:spcAft>
                          <a:spcPts val="0"/>
                        </a:spcAft>
                      </a:pPr>
                      <a:endParaRPr lang="en-US" sz="1050" dirty="0">
                        <a:solidFill>
                          <a:srgbClr val="002060"/>
                        </a:solidFill>
                        <a:latin typeface="Calibri"/>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hMerge="1">
                  <a:txBody>
                    <a:bodyPr/>
                    <a:lstStyle/>
                    <a:p>
                      <a:pPr marL="0" marR="0" algn="ctr" eaLnBrk="0" fontAlgn="base" hangingPunct="0">
                        <a:lnSpc>
                          <a:spcPct val="115000"/>
                        </a:lnSpc>
                        <a:spcBef>
                          <a:spcPts val="600"/>
                        </a:spcBef>
                        <a:spcAft>
                          <a:spcPts val="0"/>
                        </a:spcAft>
                      </a:pPr>
                      <a:endParaRPr lang="en-US" sz="1050" dirty="0">
                        <a:solidFill>
                          <a:srgbClr val="002060"/>
                        </a:solidFill>
                        <a:latin typeface="Calibri"/>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468000">
                <a:tc>
                  <a:txBody>
                    <a:bodyPr/>
                    <a:lstStyle/>
                    <a:p>
                      <a:pPr marL="266700" marR="0" indent="0" eaLnBrk="0" fontAlgn="base" hangingPunct="0">
                        <a:lnSpc>
                          <a:spcPct val="115000"/>
                        </a:lnSpc>
                        <a:spcBef>
                          <a:spcPts val="600"/>
                        </a:spcBef>
                        <a:spcAft>
                          <a:spcPts val="0"/>
                        </a:spcAft>
                      </a:pPr>
                      <a:r>
                        <a:rPr lang="es-MX" sz="1600" u="none" noProof="0" dirty="0" smtClean="0">
                          <a:solidFill>
                            <a:srgbClr val="002060"/>
                          </a:solidFill>
                          <a:latin typeface="+mj-lt"/>
                          <a:ea typeface="Calibri"/>
                          <a:cs typeface="Times New Roman"/>
                        </a:rPr>
                        <a:t>NPQ </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eaLnBrk="0" fontAlgn="base" hangingPunct="0">
                        <a:lnSpc>
                          <a:spcPct val="115000"/>
                        </a:lnSpc>
                        <a:spcBef>
                          <a:spcPts val="0"/>
                        </a:spcBef>
                        <a:spcAft>
                          <a:spcPts val="0"/>
                        </a:spcAft>
                      </a:pPr>
                      <a:r>
                        <a:rPr lang="es-MX" sz="1600" kern="1200" noProof="0" dirty="0" smtClean="0">
                          <a:solidFill>
                            <a:srgbClr val="002060"/>
                          </a:solidFill>
                          <a:latin typeface="+mj-lt"/>
                          <a:ea typeface="Arial Unicode MS"/>
                          <a:cs typeface="Times New Roman"/>
                        </a:rPr>
                        <a:t>10 puntos relacionados con los sensorial + 2 puntos afectivos</a:t>
                      </a:r>
                      <a:endParaRPr lang="es-MX" sz="11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66%</a:t>
                      </a:r>
                      <a:endParaRPr lang="es-MX" sz="11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74%</a:t>
                      </a:r>
                      <a:endParaRPr lang="es-MX" sz="11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r>
              <a:tr h="468000">
                <a:tc>
                  <a:txBody>
                    <a:bodyPr/>
                    <a:lstStyle/>
                    <a:p>
                      <a:pPr marL="266700" marR="0" indent="0" eaLnBrk="0" fontAlgn="base" hangingPunct="0">
                        <a:lnSpc>
                          <a:spcPct val="115000"/>
                        </a:lnSpc>
                        <a:spcBef>
                          <a:spcPts val="600"/>
                        </a:spcBef>
                        <a:spcAft>
                          <a:spcPts val="0"/>
                        </a:spcAft>
                      </a:pPr>
                      <a:r>
                        <a:rPr lang="es-MX" sz="1600" u="none" noProof="0" dirty="0" smtClean="0">
                          <a:solidFill>
                            <a:srgbClr val="002060"/>
                          </a:solidFill>
                          <a:latin typeface="+mj-lt"/>
                          <a:ea typeface="Calibri"/>
                          <a:cs typeface="Times New Roman"/>
                        </a:rPr>
                        <a:t>ID-Dolor  </a:t>
                      </a:r>
                      <a:endParaRPr lang="es-MX" sz="1600" u="none"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eaLnBrk="0" fontAlgn="base" hangingPunct="0">
                        <a:lnSpc>
                          <a:spcPct val="115000"/>
                        </a:lnSpc>
                        <a:spcBef>
                          <a:spcPts val="0"/>
                        </a:spcBef>
                        <a:spcAft>
                          <a:spcPts val="0"/>
                        </a:spcAft>
                      </a:pPr>
                      <a:r>
                        <a:rPr lang="es-MX" sz="1600" kern="1200" noProof="0" dirty="0" smtClean="0">
                          <a:solidFill>
                            <a:srgbClr val="002060"/>
                          </a:solidFill>
                          <a:latin typeface="+mj-lt"/>
                          <a:ea typeface="Arial Unicode MS"/>
                          <a:cs typeface="Times New Roman"/>
                        </a:rPr>
                        <a:t>5 puntos sensoriales + 1 Ubicación del dolor</a:t>
                      </a:r>
                      <a:endParaRPr lang="es-MX" sz="11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NR</a:t>
                      </a:r>
                      <a:endParaRPr lang="es-MX" sz="11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NR</a:t>
                      </a:r>
                      <a:r>
                        <a:rPr lang="es-MX" sz="1600" kern="1200" baseline="30000" noProof="0" dirty="0" smtClean="0">
                          <a:solidFill>
                            <a:srgbClr val="002060"/>
                          </a:solidFill>
                          <a:latin typeface="+mj-lt"/>
                          <a:ea typeface="Arial Unicode MS"/>
                          <a:cs typeface="Times New Roman"/>
                        </a:rPr>
                        <a:t> </a:t>
                      </a:r>
                      <a:endParaRPr lang="es-MX" sz="11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r>
              <a:tr h="468000">
                <a:tc>
                  <a:txBody>
                    <a:bodyPr/>
                    <a:lstStyle/>
                    <a:p>
                      <a:pPr marL="266700" marR="0" indent="0" eaLnBrk="0" fontAlgn="base" hangingPunct="0">
                        <a:lnSpc>
                          <a:spcPct val="115000"/>
                        </a:lnSpc>
                        <a:spcBef>
                          <a:spcPts val="600"/>
                        </a:spcBef>
                        <a:spcAft>
                          <a:spcPts val="0"/>
                        </a:spcAft>
                      </a:pPr>
                      <a:r>
                        <a:rPr lang="es-MX" sz="1600" u="none" noProof="0" dirty="0" smtClean="0">
                          <a:solidFill>
                            <a:srgbClr val="002060"/>
                          </a:solidFill>
                          <a:latin typeface="+mj-lt"/>
                          <a:ea typeface="Calibri"/>
                          <a:cs typeface="Times New Roman"/>
                        </a:rPr>
                        <a:t>PainDETECT </a:t>
                      </a:r>
                      <a:endParaRPr lang="es-MX" sz="1600" u="none"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eaLnBrk="0" fontAlgn="base" hangingPunct="0">
                        <a:lnSpc>
                          <a:spcPct val="115000"/>
                        </a:lnSpc>
                        <a:spcBef>
                          <a:spcPts val="0"/>
                        </a:spcBef>
                        <a:spcAft>
                          <a:spcPts val="0"/>
                        </a:spcAft>
                      </a:pPr>
                      <a:r>
                        <a:rPr lang="es-MX" sz="1600" kern="1200" noProof="0" dirty="0" smtClean="0">
                          <a:solidFill>
                            <a:srgbClr val="002060"/>
                          </a:solidFill>
                          <a:latin typeface="+mj-lt"/>
                          <a:ea typeface="Arial Unicode MS"/>
                          <a:cs typeface="Times New Roman"/>
                        </a:rPr>
                        <a:t>7 puntos sensoriales + 2 elementos con características espaciales</a:t>
                      </a:r>
                      <a:endParaRPr lang="es-MX" sz="11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85%</a:t>
                      </a:r>
                      <a:endParaRPr lang="es-MX" sz="11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80%</a:t>
                      </a:r>
                      <a:endParaRPr lang="es-MX" sz="11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40000"/>
                        <a:lumOff val="60000"/>
                      </a:schemeClr>
                    </a:solidFill>
                  </a:tcPr>
                </a:tc>
              </a:tr>
              <a:tr h="468000">
                <a:tc gridSpan="4">
                  <a:txBody>
                    <a:bodyPr/>
                    <a:lstStyle/>
                    <a:p>
                      <a:pPr marL="0" marR="0" eaLnBrk="0" fontAlgn="base" hangingPunct="0">
                        <a:lnSpc>
                          <a:spcPct val="115000"/>
                        </a:lnSpc>
                        <a:spcBef>
                          <a:spcPts val="600"/>
                        </a:spcBef>
                        <a:spcAft>
                          <a:spcPts val="0"/>
                        </a:spcAft>
                      </a:pPr>
                      <a:r>
                        <a:rPr lang="es-MX" sz="2000" b="1" i="0" noProof="0" dirty="0" smtClean="0">
                          <a:solidFill>
                            <a:srgbClr val="002060"/>
                          </a:solidFill>
                          <a:latin typeface="+mj-lt"/>
                          <a:ea typeface="Calibri"/>
                          <a:cs typeface="Times New Roman"/>
                        </a:rPr>
                        <a:t>Entrevista + Pruebas Físicas</a:t>
                      </a:r>
                      <a:endParaRPr lang="es-MX" sz="2000" b="1" i="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hMerge="1">
                  <a:txBody>
                    <a:bodyPr/>
                    <a:lstStyle/>
                    <a:p>
                      <a:pPr marL="0" marR="0" eaLnBrk="0" fontAlgn="base" hangingPunct="0">
                        <a:lnSpc>
                          <a:spcPct val="115000"/>
                        </a:lnSpc>
                        <a:spcBef>
                          <a:spcPts val="0"/>
                        </a:spcBef>
                        <a:spcAft>
                          <a:spcPts val="0"/>
                        </a:spcAft>
                      </a:pPr>
                      <a:endParaRPr lang="en-US" sz="1050" dirty="0">
                        <a:solidFill>
                          <a:srgbClr val="002060"/>
                        </a:solidFill>
                        <a:latin typeface="Calibri"/>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hMerge="1">
                  <a:txBody>
                    <a:bodyPr/>
                    <a:lstStyle/>
                    <a:p>
                      <a:pPr marL="0" marR="0" algn="ctr" eaLnBrk="0" fontAlgn="base" hangingPunct="0">
                        <a:lnSpc>
                          <a:spcPct val="115000"/>
                        </a:lnSpc>
                        <a:spcBef>
                          <a:spcPts val="600"/>
                        </a:spcBef>
                        <a:spcAft>
                          <a:spcPts val="0"/>
                        </a:spcAft>
                      </a:pPr>
                      <a:endParaRPr lang="en-US" sz="1050" dirty="0">
                        <a:solidFill>
                          <a:srgbClr val="002060"/>
                        </a:solidFill>
                        <a:latin typeface="Calibri"/>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hMerge="1">
                  <a:txBody>
                    <a:bodyPr/>
                    <a:lstStyle/>
                    <a:p>
                      <a:pPr marL="0" marR="0" algn="ctr" eaLnBrk="0" fontAlgn="base" hangingPunct="0">
                        <a:lnSpc>
                          <a:spcPct val="115000"/>
                        </a:lnSpc>
                        <a:spcBef>
                          <a:spcPts val="600"/>
                        </a:spcBef>
                        <a:spcAft>
                          <a:spcPts val="0"/>
                        </a:spcAft>
                      </a:pPr>
                      <a:endParaRPr lang="en-US" sz="1050" dirty="0">
                        <a:solidFill>
                          <a:srgbClr val="002060"/>
                        </a:solidFill>
                        <a:latin typeface="Calibri"/>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r>
              <a:tr h="468000">
                <a:tc>
                  <a:txBody>
                    <a:bodyPr/>
                    <a:lstStyle/>
                    <a:p>
                      <a:pPr marL="266700" marR="0" indent="0" eaLnBrk="0" fontAlgn="base" hangingPunct="0">
                        <a:lnSpc>
                          <a:spcPct val="115000"/>
                        </a:lnSpc>
                        <a:spcBef>
                          <a:spcPts val="600"/>
                        </a:spcBef>
                        <a:spcAft>
                          <a:spcPts val="0"/>
                        </a:spcAft>
                      </a:pPr>
                      <a:r>
                        <a:rPr lang="es-MX" sz="1600" noProof="0" dirty="0" smtClean="0">
                          <a:solidFill>
                            <a:srgbClr val="002060"/>
                          </a:solidFill>
                          <a:latin typeface="+mj-lt"/>
                          <a:ea typeface="Calibri"/>
                          <a:cs typeface="Times New Roman"/>
                        </a:rPr>
                        <a:t>LANSS </a:t>
                      </a: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40000"/>
                        <a:lumOff val="60000"/>
                      </a:schemeClr>
                    </a:solidFill>
                  </a:tcPr>
                </a:tc>
                <a:tc>
                  <a:txBody>
                    <a:bodyPr/>
                    <a:lstStyle/>
                    <a:p>
                      <a:pPr marL="0" marR="0" eaLnBrk="0" fontAlgn="base" hangingPunct="0">
                        <a:lnSpc>
                          <a:spcPct val="115000"/>
                        </a:lnSpc>
                        <a:spcBef>
                          <a:spcPts val="0"/>
                        </a:spcBef>
                        <a:spcAft>
                          <a:spcPts val="0"/>
                        </a:spcAft>
                      </a:pPr>
                      <a:r>
                        <a:rPr lang="es-MX" sz="1600" kern="1200" noProof="0" dirty="0" smtClean="0">
                          <a:solidFill>
                            <a:srgbClr val="002060"/>
                          </a:solidFill>
                          <a:latin typeface="+mj-lt"/>
                          <a:ea typeface="Arial Unicode MS"/>
                          <a:cs typeface="Times New Roman"/>
                        </a:rPr>
                        <a:t>5 síntomas + 2 puntos del examen clínico</a:t>
                      </a:r>
                      <a:endParaRPr lang="es-MX" sz="16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82-91%</a:t>
                      </a:r>
                      <a:endParaRPr lang="es-MX" sz="16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80-94%</a:t>
                      </a:r>
                      <a:endParaRPr lang="es-MX" sz="16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40000"/>
                        <a:lumOff val="60000"/>
                      </a:schemeClr>
                    </a:solidFill>
                  </a:tcPr>
                </a:tc>
              </a:tr>
              <a:tr h="468000">
                <a:tc>
                  <a:txBody>
                    <a:bodyPr/>
                    <a:lstStyle/>
                    <a:p>
                      <a:pPr marL="266700" marR="0" indent="0" eaLnBrk="0" fontAlgn="base" hangingPunct="0">
                        <a:lnSpc>
                          <a:spcPct val="115000"/>
                        </a:lnSpc>
                        <a:spcBef>
                          <a:spcPts val="600"/>
                        </a:spcBef>
                        <a:spcAft>
                          <a:spcPts val="0"/>
                        </a:spcAft>
                      </a:pPr>
                      <a:r>
                        <a:rPr lang="es-MX" sz="1600" noProof="0" dirty="0" smtClean="0">
                          <a:solidFill>
                            <a:srgbClr val="002060"/>
                          </a:solidFill>
                          <a:latin typeface="+mj-lt"/>
                          <a:ea typeface="Calibri"/>
                          <a:cs typeface="Times New Roman"/>
                        </a:rPr>
                        <a:t>DN4 </a:t>
                      </a:r>
                      <a:endParaRPr lang="es-MX" sz="16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40000"/>
                        <a:lumOff val="60000"/>
                      </a:schemeClr>
                    </a:solidFill>
                  </a:tcPr>
                </a:tc>
                <a:tc>
                  <a:txBody>
                    <a:bodyPr/>
                    <a:lstStyle/>
                    <a:p>
                      <a:pPr marL="0" marR="0" eaLnBrk="0" fontAlgn="base" hangingPunct="0">
                        <a:lnSpc>
                          <a:spcPct val="115000"/>
                        </a:lnSpc>
                        <a:spcBef>
                          <a:spcPts val="0"/>
                        </a:spcBef>
                        <a:spcAft>
                          <a:spcPts val="0"/>
                        </a:spcAft>
                      </a:pPr>
                      <a:r>
                        <a:rPr lang="es-MX" sz="1600" kern="1200" noProof="0" dirty="0" smtClean="0">
                          <a:solidFill>
                            <a:srgbClr val="002060"/>
                          </a:solidFill>
                          <a:latin typeface="+mj-lt"/>
                          <a:ea typeface="Arial Unicode MS"/>
                          <a:cs typeface="Times New Roman"/>
                        </a:rPr>
                        <a:t>7 síntomas + 3 puntos del examen clínico</a:t>
                      </a:r>
                      <a:endParaRPr lang="es-MX" sz="16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83%</a:t>
                      </a:r>
                      <a:endParaRPr lang="es-MX" sz="16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40000"/>
                        <a:lumOff val="60000"/>
                      </a:schemeClr>
                    </a:solidFill>
                  </a:tcPr>
                </a:tc>
                <a:tc>
                  <a:txBody>
                    <a:bodyPr/>
                    <a:lstStyle/>
                    <a:p>
                      <a:pPr marL="0" marR="0" algn="ctr" eaLnBrk="0" fontAlgn="base" hangingPunct="0">
                        <a:lnSpc>
                          <a:spcPct val="115000"/>
                        </a:lnSpc>
                        <a:spcBef>
                          <a:spcPts val="600"/>
                        </a:spcBef>
                        <a:spcAft>
                          <a:spcPts val="0"/>
                        </a:spcAft>
                      </a:pPr>
                      <a:r>
                        <a:rPr lang="es-MX" sz="1600" kern="1200" noProof="0" dirty="0" smtClean="0">
                          <a:solidFill>
                            <a:srgbClr val="002060"/>
                          </a:solidFill>
                          <a:latin typeface="+mj-lt"/>
                          <a:ea typeface="Arial Unicode MS"/>
                          <a:cs typeface="Times New Roman"/>
                        </a:rPr>
                        <a:t>90%</a:t>
                      </a:r>
                      <a:endParaRPr lang="es-MX" sz="1600" noProof="0" dirty="0">
                        <a:solidFill>
                          <a:srgbClr val="002060"/>
                        </a:solidFill>
                        <a:latin typeface="+mj-lt"/>
                        <a:ea typeface="Calibri"/>
                        <a:cs typeface="Times New Roman"/>
                      </a:endParaRPr>
                    </a:p>
                  </a:txBody>
                  <a:tcPr marL="68580" marR="68580"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5">
                        <a:lumMod val="40000"/>
                        <a:lumOff val="60000"/>
                      </a:schemeClr>
                    </a:solidFill>
                  </a:tcPr>
                </a:tc>
              </a:tr>
            </a:tbl>
          </a:graphicData>
        </a:graphic>
      </p:graphicFrame>
      <p:sp>
        <p:nvSpPr>
          <p:cNvPr id="10" name="Rounded Rectangle 5"/>
          <p:cNvSpPr/>
          <p:nvPr/>
        </p:nvSpPr>
        <p:spPr>
          <a:xfrm>
            <a:off x="0" y="5134173"/>
            <a:ext cx="9144000" cy="789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6350" algn="ctr"/>
            <a:r>
              <a:rPr lang="es-MX" sz="1650" dirty="0" smtClean="0">
                <a:solidFill>
                  <a:prstClr val="white"/>
                </a:solidFill>
              </a:rPr>
              <a:t>Las pruebas que incorporan preguntas en una entrevista </a:t>
            </a:r>
            <a:r>
              <a:rPr lang="es-MX" sz="1650" b="1" dirty="0" smtClean="0">
                <a:solidFill>
                  <a:prstClr val="white"/>
                </a:solidFill>
              </a:rPr>
              <a:t>y</a:t>
            </a:r>
            <a:r>
              <a:rPr lang="es-MX" sz="1650" dirty="0" smtClean="0">
                <a:solidFill>
                  <a:prstClr val="white"/>
                </a:solidFill>
              </a:rPr>
              <a:t> pruebas físicas tienen mayor sensibilidad y especificidad que las herramientas que dependen solo en preguntas en una entrevista</a:t>
            </a:r>
            <a:endParaRPr lang="es-MX" sz="1650" b="1" i="1" dirty="0">
              <a:solidFill>
                <a:prstClr val="white"/>
              </a:solidFill>
            </a:endParaRPr>
          </a:p>
        </p:txBody>
      </p:sp>
    </p:spTree>
    <p:extLst>
      <p:ext uri="{BB962C8B-B14F-4D97-AF65-F5344CB8AC3E}">
        <p14:creationId xmlns:p14="http://schemas.microsoft.com/office/powerpoint/2010/main" xmlns="" val="1627841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Objetivos de Aprendizaje</a:t>
            </a:r>
            <a:endParaRPr lang="es-MX" dirty="0"/>
          </a:p>
        </p:txBody>
      </p:sp>
      <p:sp>
        <p:nvSpPr>
          <p:cNvPr id="3" name="Content Placeholder 2"/>
          <p:cNvSpPr>
            <a:spLocks noGrp="1"/>
          </p:cNvSpPr>
          <p:nvPr>
            <p:ph idx="1"/>
          </p:nvPr>
        </p:nvSpPr>
        <p:spPr>
          <a:xfrm>
            <a:off x="341084" y="1452458"/>
            <a:ext cx="8802915" cy="6247263"/>
          </a:xfrm>
        </p:spPr>
        <p:txBody>
          <a:bodyPr>
            <a:noAutofit/>
          </a:bodyPr>
          <a:lstStyle/>
          <a:p>
            <a:pPr lvl="0"/>
            <a:r>
              <a:rPr lang="es-MX" sz="2800" dirty="0" smtClean="0"/>
              <a:t>Al terminar este módulo, los participantes serán capaces de:</a:t>
            </a:r>
          </a:p>
          <a:p>
            <a:pPr lvl="1"/>
            <a:r>
              <a:rPr lang="es-MX" sz="2400" dirty="0" smtClean="0"/>
              <a:t>Explicar la patofisiología del Dolor Neuropático</a:t>
            </a:r>
          </a:p>
          <a:p>
            <a:pPr lvl="1"/>
            <a:r>
              <a:rPr lang="es-MX" sz="2400" dirty="0" smtClean="0"/>
              <a:t>Discutir la prevalencia del Dolor Neuropático</a:t>
            </a:r>
          </a:p>
          <a:p>
            <a:pPr lvl="1"/>
            <a:r>
              <a:rPr lang="es-MX" sz="2400" dirty="0" smtClean="0"/>
              <a:t>Aplicar una sencilla técnica de diagnóstico para diagnosticar Dolor Neuropático</a:t>
            </a:r>
          </a:p>
          <a:p>
            <a:pPr lvl="1"/>
            <a:r>
              <a:rPr lang="es-MX" sz="2400" dirty="0" smtClean="0"/>
              <a:t>Entender el impacto del Dolor Neuropático y sus comorbilidades en el funcionamiento del paciente y en su calidad de vida</a:t>
            </a:r>
          </a:p>
          <a:p>
            <a:pPr lvl="1"/>
            <a:r>
              <a:rPr lang="es-MX" sz="2400" dirty="0" smtClean="0"/>
              <a:t>Seleccionar las estrategias farmacológicas y no-farmacológicas apropiadas para el manejo del Dolor Neuropático</a:t>
            </a:r>
          </a:p>
          <a:p>
            <a:pPr lvl="1"/>
            <a:r>
              <a:rPr lang="es-MX" sz="2400" dirty="0" smtClean="0"/>
              <a:t>Saber cuándo referir a los pacientes a un especialista</a:t>
            </a:r>
            <a:endParaRPr lang="es-MX" sz="2400" dirty="0"/>
          </a:p>
        </p:txBody>
      </p:sp>
    </p:spTree>
    <p:extLst>
      <p:ext uri="{BB962C8B-B14F-4D97-AF65-F5344CB8AC3E}">
        <p14:creationId xmlns:p14="http://schemas.microsoft.com/office/powerpoint/2010/main" xmlns="" val="3403925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060"/>
                </a:solidFill>
                <a:latin typeface="+mj-lt"/>
                <a:ea typeface="+mj-ea"/>
                <a:cs typeface="+mj-cs"/>
              </a:defRPr>
            </a:lvl1pPr>
          </a:lstStyle>
          <a:p>
            <a:pPr>
              <a:defRPr/>
            </a:pPr>
            <a:r>
              <a:rPr lang="es-MX" sz="5400" dirty="0" smtClean="0"/>
              <a:t>Escala de LANSS</a:t>
            </a:r>
          </a:p>
        </p:txBody>
      </p:sp>
      <p:sp>
        <p:nvSpPr>
          <p:cNvPr id="8" name="Rectangle 7"/>
          <p:cNvSpPr txBox="1">
            <a:spLocks noChangeArrowheads="1"/>
          </p:cNvSpPr>
          <p:nvPr/>
        </p:nvSpPr>
        <p:spPr>
          <a:xfrm>
            <a:off x="4788024" y="1628800"/>
            <a:ext cx="3722688" cy="4368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5000"/>
              </a:spcBef>
              <a:spcAft>
                <a:spcPct val="30000"/>
              </a:spcAft>
              <a:buSzPct val="90000"/>
              <a:buFont typeface="Arial"/>
              <a:buChar char="•"/>
              <a:defRPr/>
            </a:pPr>
            <a:r>
              <a:rPr lang="es-MX" sz="2200" dirty="0" smtClean="0"/>
              <a:t>La realiza el médico en el consultorio</a:t>
            </a:r>
          </a:p>
          <a:p>
            <a:pPr>
              <a:spcBef>
                <a:spcPct val="55000"/>
              </a:spcBef>
              <a:spcAft>
                <a:spcPct val="30000"/>
              </a:spcAft>
              <a:buSzPct val="90000"/>
              <a:buFont typeface="Arial"/>
              <a:buChar char="•"/>
              <a:defRPr/>
            </a:pPr>
            <a:r>
              <a:rPr lang="es-MX" sz="2200" dirty="0" smtClean="0"/>
              <a:t>Diferencia el </a:t>
            </a:r>
            <a:r>
              <a:rPr lang="es-MX" sz="2200" dirty="0" smtClean="0"/>
              <a:t>Dolor Neuropático </a:t>
            </a:r>
            <a:r>
              <a:rPr lang="es-MX" sz="2200" dirty="0" smtClean="0"/>
              <a:t>del Dolor Nociceptivo</a:t>
            </a:r>
          </a:p>
          <a:p>
            <a:pPr>
              <a:spcBef>
                <a:spcPct val="55000"/>
              </a:spcBef>
              <a:spcAft>
                <a:spcPct val="30000"/>
              </a:spcAft>
              <a:buSzPct val="90000"/>
              <a:buFont typeface="Arial"/>
              <a:buChar char="•"/>
              <a:defRPr/>
            </a:pPr>
            <a:r>
              <a:rPr lang="es-MX" sz="2200" dirty="0" smtClean="0"/>
              <a:t>5 preguntas sobre dolor  y 2 pruebas de sensibilidad cutánea</a:t>
            </a:r>
          </a:p>
          <a:p>
            <a:pPr>
              <a:spcBef>
                <a:spcPct val="55000"/>
              </a:spcBef>
              <a:spcAft>
                <a:spcPct val="30000"/>
              </a:spcAft>
              <a:buSzPct val="90000"/>
              <a:buFont typeface="Arial"/>
              <a:buChar char="•"/>
              <a:defRPr/>
            </a:pPr>
            <a:r>
              <a:rPr lang="es-MX" sz="2200" dirty="0" smtClean="0"/>
              <a:t>Identifica la contribución de los mecanismos neuropáticos al dolor</a:t>
            </a:r>
          </a:p>
          <a:p>
            <a:pPr>
              <a:spcBef>
                <a:spcPct val="55000"/>
              </a:spcBef>
              <a:spcAft>
                <a:spcPct val="30000"/>
              </a:spcAft>
              <a:buSzPct val="90000"/>
              <a:buFont typeface="Arial"/>
              <a:buChar char="•"/>
              <a:defRPr/>
            </a:pPr>
            <a:r>
              <a:rPr lang="es-MX" sz="2200" dirty="0" smtClean="0"/>
              <a:t>Validada</a:t>
            </a:r>
          </a:p>
          <a:p>
            <a:pPr>
              <a:buFont typeface="Arial"/>
              <a:buChar char="•"/>
              <a:defRPr/>
            </a:pPr>
            <a:endParaRPr lang="es-MX" sz="2200" b="1" dirty="0" smtClean="0"/>
          </a:p>
        </p:txBody>
      </p:sp>
      <p:sp>
        <p:nvSpPr>
          <p:cNvPr id="9" name="Rectangle 6"/>
          <p:cNvSpPr>
            <a:spLocks noChangeArrowheads="1"/>
          </p:cNvSpPr>
          <p:nvPr/>
        </p:nvSpPr>
        <p:spPr bwMode="auto">
          <a:xfrm>
            <a:off x="381173" y="6309619"/>
            <a:ext cx="431528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s-MX" sz="1200" b="1" dirty="0" smtClean="0">
                <a:solidFill>
                  <a:srgbClr val="002060"/>
                </a:solidFill>
                <a:cs typeface="Arial" pitchFamily="34" charset="0"/>
              </a:rPr>
              <a:t>LANSS = Evaluación del Leeds de Síntomas y Signos Neuropáticos</a:t>
            </a:r>
            <a:endParaRPr lang="es-MX" sz="1200" b="1" kern="0" dirty="0" smtClean="0">
              <a:solidFill>
                <a:srgbClr val="002060"/>
              </a:solidFill>
            </a:endParaRPr>
          </a:p>
          <a:p>
            <a:pPr>
              <a:defRPr/>
            </a:pPr>
            <a:r>
              <a:rPr lang="es-MX" sz="1000" kern="0" dirty="0" smtClean="0">
                <a:solidFill>
                  <a:srgbClr val="002060"/>
                </a:solidFill>
              </a:rPr>
              <a:t>Bennett M. Pain 2001; 92(1-2):147-57.</a:t>
            </a:r>
            <a:endParaRPr lang="es-MX" sz="1000" kern="0" dirty="0">
              <a:solidFill>
                <a:srgbClr val="002060"/>
              </a:solidFill>
            </a:endParaRPr>
          </a:p>
        </p:txBody>
      </p:sp>
      <p:pic>
        <p:nvPicPr>
          <p:cNvPr id="10" name="Picture 3" descr="Scale"/>
          <p:cNvPicPr>
            <a:picLocks noChangeAspect="1" noChangeArrowheads="1"/>
          </p:cNvPicPr>
          <p:nvPr/>
        </p:nvPicPr>
        <p:blipFill>
          <a:blip r:embed="rId3" cstate="print">
            <a:extLst>
              <a:ext uri="{28A0092B-C50C-407E-A947-70E740481C1C}">
                <a14:useLocalDpi xmlns:a14="http://schemas.microsoft.com/office/drawing/2010/main" xmlns="" val="0"/>
              </a:ext>
            </a:extLst>
          </a:blip>
          <a:srcRect l="2426" t="3564" r="51781" b="4047"/>
          <a:stretch>
            <a:fillRect/>
          </a:stretch>
        </p:blipFill>
        <p:spPr bwMode="auto">
          <a:xfrm>
            <a:off x="471488" y="1591965"/>
            <a:ext cx="2385563" cy="3192404"/>
          </a:xfrm>
          <a:prstGeom prst="rect">
            <a:avLst/>
          </a:prstGeom>
          <a:noFill/>
          <a:ln w="12700" cmpd="sng">
            <a:solidFill>
              <a:srgbClr val="0C6FCF"/>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4" descr="Scale"/>
          <p:cNvPicPr>
            <a:picLocks noChangeAspect="1" noChangeArrowheads="1"/>
          </p:cNvPicPr>
          <p:nvPr/>
        </p:nvPicPr>
        <p:blipFill>
          <a:blip r:embed="rId3" cstate="print">
            <a:extLst>
              <a:ext uri="{28A0092B-C50C-407E-A947-70E740481C1C}">
                <a14:useLocalDpi xmlns:a14="http://schemas.microsoft.com/office/drawing/2010/main" xmlns="" val="0"/>
              </a:ext>
            </a:extLst>
          </a:blip>
          <a:srcRect l="50566" t="3592" r="2618" b="3952"/>
          <a:stretch>
            <a:fillRect/>
          </a:stretch>
        </p:blipFill>
        <p:spPr bwMode="auto">
          <a:xfrm>
            <a:off x="1663700" y="2971502"/>
            <a:ext cx="2440099" cy="3193802"/>
          </a:xfrm>
          <a:prstGeom prst="rect">
            <a:avLst/>
          </a:prstGeom>
          <a:noFill/>
          <a:ln w="12700" cmpd="sng">
            <a:solidFill>
              <a:srgbClr val="0C6FCF"/>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91593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457200" y="269776"/>
            <a:ext cx="8229600" cy="1143000"/>
          </a:xfrm>
        </p:spPr>
        <p:txBody>
          <a:bodyPr lIns="91440" tIns="45720" rIns="91440" bIns="45720">
            <a:normAutofit/>
          </a:bodyPr>
          <a:lstStyle/>
          <a:p>
            <a:pPr eaLnBrk="1" hangingPunct="1"/>
            <a:r>
              <a:rPr lang="es-MX" sz="5400" noProof="0" dirty="0" smtClean="0"/>
              <a:t>DN4</a:t>
            </a:r>
          </a:p>
        </p:txBody>
      </p:sp>
      <p:sp>
        <p:nvSpPr>
          <p:cNvPr id="13" name="Rectangle 3"/>
          <p:cNvSpPr txBox="1">
            <a:spLocks noChangeArrowheads="1"/>
          </p:cNvSpPr>
          <p:nvPr/>
        </p:nvSpPr>
        <p:spPr>
          <a:xfrm>
            <a:off x="4716016" y="1628800"/>
            <a:ext cx="4211637" cy="434337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90000"/>
              <a:buFont typeface="Arial"/>
              <a:buChar char="•"/>
              <a:tabLst/>
              <a:defRPr/>
            </a:pPr>
            <a:r>
              <a:rPr kumimoji="0" lang="es-MX" sz="2200" b="0" i="0" u="none" strike="noStrike" kern="1200" cap="none" spc="0" normalizeH="0" baseline="0" noProof="0" dirty="0" smtClean="0">
                <a:ln>
                  <a:noFill/>
                </a:ln>
                <a:solidFill>
                  <a:srgbClr val="002060"/>
                </a:solidFill>
                <a:effectLst/>
                <a:uLnTx/>
                <a:uFillTx/>
                <a:latin typeface="+mn-lt"/>
                <a:ea typeface="+mn-ea"/>
                <a:cs typeface="+mn-cs"/>
              </a:rPr>
              <a:t>Lo llena el médico en el consultorio</a:t>
            </a:r>
          </a:p>
          <a:p>
            <a:pPr marL="342900" marR="0" lvl="0" indent="-342900" algn="l" defTabSz="914400" rtl="0" eaLnBrk="1" fontAlgn="auto" latinLnBrk="0" hangingPunct="1">
              <a:lnSpc>
                <a:spcPct val="100000"/>
              </a:lnSpc>
              <a:spcBef>
                <a:spcPct val="20000"/>
              </a:spcBef>
              <a:spcAft>
                <a:spcPts val="0"/>
              </a:spcAft>
              <a:buClr>
                <a:schemeClr val="accent1"/>
              </a:buClr>
              <a:buSzPct val="90000"/>
              <a:buFont typeface="Arial"/>
              <a:buChar char="•"/>
              <a:tabLst/>
              <a:defRPr/>
            </a:pPr>
            <a:r>
              <a:rPr kumimoji="0" lang="es-MX" sz="2200" b="0" i="0" u="none" strike="noStrike" kern="1200" cap="none" spc="0" normalizeH="0" baseline="0" noProof="0" dirty="0" smtClean="0">
                <a:ln>
                  <a:noFill/>
                </a:ln>
                <a:solidFill>
                  <a:srgbClr val="002060"/>
                </a:solidFill>
                <a:effectLst/>
                <a:uLnTx/>
                <a:uFillTx/>
                <a:latin typeface="+mn-lt"/>
                <a:ea typeface="+mn-ea"/>
                <a:cs typeface="+mn-cs"/>
              </a:rPr>
              <a:t>Diferencia el Dolor Neuropático del dolor nociceptivo</a:t>
            </a:r>
          </a:p>
          <a:p>
            <a:pPr marL="342900" marR="0" lvl="0" indent="-342900" algn="l" defTabSz="914400" rtl="0" eaLnBrk="1" fontAlgn="auto" latinLnBrk="0" hangingPunct="1">
              <a:lnSpc>
                <a:spcPct val="100000"/>
              </a:lnSpc>
              <a:spcBef>
                <a:spcPct val="20000"/>
              </a:spcBef>
              <a:spcAft>
                <a:spcPts val="0"/>
              </a:spcAft>
              <a:buClr>
                <a:schemeClr val="accent1"/>
              </a:buClr>
              <a:buSzPct val="90000"/>
              <a:buFont typeface="Arial"/>
              <a:buChar char="•"/>
              <a:tabLst/>
              <a:defRPr/>
            </a:pPr>
            <a:r>
              <a:rPr kumimoji="0" lang="es-MX" sz="2200" b="0" i="0" u="none" strike="noStrike" kern="1200" cap="none" spc="0" normalizeH="0" baseline="0" noProof="0" dirty="0" smtClean="0">
                <a:ln>
                  <a:noFill/>
                </a:ln>
                <a:solidFill>
                  <a:srgbClr val="002060"/>
                </a:solidFill>
                <a:effectLst/>
                <a:uLnTx/>
                <a:uFillTx/>
                <a:latin typeface="+mn-lt"/>
                <a:ea typeface="+mn-ea"/>
                <a:cs typeface="+mn-cs"/>
              </a:rPr>
              <a:t>2 preguntas sobre dolor (7 elementos)</a:t>
            </a:r>
          </a:p>
          <a:p>
            <a:pPr marL="342900" marR="0" lvl="0" indent="-342900" algn="l" defTabSz="914400" rtl="0" eaLnBrk="1" fontAlgn="auto" latinLnBrk="0" hangingPunct="1">
              <a:lnSpc>
                <a:spcPct val="100000"/>
              </a:lnSpc>
              <a:spcBef>
                <a:spcPct val="20000"/>
              </a:spcBef>
              <a:spcAft>
                <a:spcPts val="0"/>
              </a:spcAft>
              <a:buClr>
                <a:schemeClr val="accent1"/>
              </a:buClr>
              <a:buSzPct val="90000"/>
              <a:buFont typeface="Arial"/>
              <a:buChar char="•"/>
              <a:tabLst/>
              <a:defRPr/>
            </a:pPr>
            <a:r>
              <a:rPr kumimoji="0" lang="es-MX" sz="2200" b="0" i="0" u="none" strike="noStrike" kern="1200" cap="none" spc="0" normalizeH="0" baseline="0" noProof="0" dirty="0" smtClean="0">
                <a:ln>
                  <a:noFill/>
                </a:ln>
                <a:solidFill>
                  <a:srgbClr val="002060"/>
                </a:solidFill>
                <a:effectLst/>
                <a:uLnTx/>
                <a:uFillTx/>
                <a:latin typeface="+mn-lt"/>
                <a:ea typeface="+mn-ea"/>
                <a:cs typeface="+mn-cs"/>
              </a:rPr>
              <a:t>2pruebas de sensibilidad cutánea (3 elementos)</a:t>
            </a:r>
          </a:p>
          <a:p>
            <a:pPr marL="342900" marR="0" lvl="0" indent="-342900" algn="l" defTabSz="914400" rtl="0" eaLnBrk="1" fontAlgn="auto" latinLnBrk="0" hangingPunct="1">
              <a:lnSpc>
                <a:spcPct val="100000"/>
              </a:lnSpc>
              <a:spcBef>
                <a:spcPct val="20000"/>
              </a:spcBef>
              <a:spcAft>
                <a:spcPts val="0"/>
              </a:spcAft>
              <a:buClr>
                <a:schemeClr val="accent1"/>
              </a:buClr>
              <a:buSzPct val="90000"/>
              <a:buFont typeface="Arial"/>
              <a:buChar char="•"/>
              <a:tabLst/>
              <a:defRPr/>
            </a:pPr>
            <a:r>
              <a:rPr kumimoji="0" lang="es-MX" sz="2200" b="0" i="0" u="none" strike="noStrike" kern="1200" cap="none" spc="0" normalizeH="0" baseline="0" noProof="0" dirty="0" smtClean="0">
                <a:ln>
                  <a:noFill/>
                </a:ln>
                <a:solidFill>
                  <a:srgbClr val="002060"/>
                </a:solidFill>
                <a:effectLst/>
                <a:uLnTx/>
                <a:uFillTx/>
                <a:latin typeface="+mn-lt"/>
                <a:ea typeface="+mn-ea"/>
                <a:cs typeface="+mn-cs"/>
              </a:rPr>
              <a:t>Un puntaje </a:t>
            </a:r>
            <a:r>
              <a:rPr kumimoji="0" lang="es-MX" sz="2200" b="0" i="0" u="none" strike="noStrike" kern="1200" cap="none" spc="0" normalizeH="0" baseline="0" noProof="0" dirty="0" smtClean="0">
                <a:ln>
                  <a:noFill/>
                </a:ln>
                <a:solidFill>
                  <a:srgbClr val="002060"/>
                </a:solidFill>
                <a:effectLst/>
                <a:uLnTx/>
                <a:uFillTx/>
                <a:latin typeface="+mn-lt"/>
                <a:ea typeface="+mn-ea"/>
                <a:cs typeface="+mn-cs"/>
                <a:sym typeface="Symbol" pitchFamily="18" charset="2"/>
              </a:rPr>
              <a:t>4 es un indicador de Dolor Neuropático </a:t>
            </a:r>
          </a:p>
          <a:p>
            <a:pPr marL="342900" marR="0" lvl="0" indent="-342900" algn="l" defTabSz="914400" rtl="0" eaLnBrk="1" fontAlgn="auto" latinLnBrk="0" hangingPunct="1">
              <a:lnSpc>
                <a:spcPct val="100000"/>
              </a:lnSpc>
              <a:spcBef>
                <a:spcPct val="20000"/>
              </a:spcBef>
              <a:spcAft>
                <a:spcPts val="0"/>
              </a:spcAft>
              <a:buClr>
                <a:schemeClr val="accent1"/>
              </a:buClr>
              <a:buSzPct val="90000"/>
              <a:buFont typeface="Arial"/>
              <a:buChar char="•"/>
              <a:tabLst/>
              <a:defRPr/>
            </a:pPr>
            <a:r>
              <a:rPr kumimoji="0" lang="es-MX" sz="2200" b="0" i="0" u="none" strike="noStrike" kern="1200" cap="none" spc="0" normalizeH="0" baseline="0" noProof="0" dirty="0" smtClean="0">
                <a:ln>
                  <a:noFill/>
                </a:ln>
                <a:solidFill>
                  <a:srgbClr val="002060"/>
                </a:solidFill>
                <a:effectLst/>
                <a:uLnTx/>
                <a:uFillTx/>
                <a:latin typeface="+mn-lt"/>
                <a:ea typeface="+mn-ea"/>
                <a:cs typeface="+mn-cs"/>
              </a:rPr>
              <a:t>Validado</a:t>
            </a:r>
          </a:p>
        </p:txBody>
      </p:sp>
      <p:pic>
        <p:nvPicPr>
          <p:cNvPr id="14"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7891" y="1506985"/>
            <a:ext cx="3644069" cy="4946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 Box 7"/>
          <p:cNvSpPr txBox="1">
            <a:spLocks noChangeArrowheads="1"/>
          </p:cNvSpPr>
          <p:nvPr/>
        </p:nvSpPr>
        <p:spPr bwMode="auto">
          <a:xfrm>
            <a:off x="395536" y="6314778"/>
            <a:ext cx="7259670" cy="47237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nSpc>
                <a:spcPct val="110000"/>
              </a:lnSpc>
              <a:spcBef>
                <a:spcPct val="30000"/>
              </a:spcBef>
              <a:defRPr/>
            </a:pPr>
            <a:r>
              <a:rPr lang="fr-FR" sz="1200" b="1" dirty="0" smtClean="0">
                <a:solidFill>
                  <a:srgbClr val="002060"/>
                </a:solidFill>
              </a:rPr>
              <a:t>DN4 = </a:t>
            </a:r>
            <a:r>
              <a:rPr lang="es-MX" sz="1200" b="1" dirty="0" smtClean="0">
                <a:solidFill>
                  <a:srgbClr val="002060"/>
                </a:solidFill>
              </a:rPr>
              <a:t>Dolor Neuropático </a:t>
            </a:r>
            <a:r>
              <a:rPr lang="es-MX" sz="1200" b="1" dirty="0" smtClean="0">
                <a:solidFill>
                  <a:srgbClr val="002060"/>
                </a:solidFill>
              </a:rPr>
              <a:t>en 4 preguntas</a:t>
            </a:r>
            <a:r>
              <a:rPr lang="fr-FR" sz="1200" b="1" dirty="0" smtClean="0">
                <a:solidFill>
                  <a:srgbClr val="002060"/>
                </a:solidFill>
              </a:rPr>
              <a:t/>
            </a:r>
            <a:br>
              <a:rPr lang="fr-FR" sz="1200" b="1" dirty="0" smtClean="0">
                <a:solidFill>
                  <a:srgbClr val="002060"/>
                </a:solidFill>
              </a:rPr>
            </a:br>
            <a:r>
              <a:rPr lang="fr-FR" sz="1000" dirty="0" smtClean="0">
                <a:solidFill>
                  <a:srgbClr val="002060"/>
                </a:solidFill>
              </a:rPr>
              <a:t>Bouhassira D </a:t>
            </a:r>
            <a:r>
              <a:rPr lang="fr-FR" sz="1000" i="1" dirty="0" smtClean="0">
                <a:solidFill>
                  <a:srgbClr val="002060"/>
                </a:solidFill>
              </a:rPr>
              <a:t>et </a:t>
            </a:r>
            <a:r>
              <a:rPr lang="fr-FR" sz="1000" i="1" dirty="0">
                <a:solidFill>
                  <a:srgbClr val="002060"/>
                </a:solidFill>
              </a:rPr>
              <a:t>al. </a:t>
            </a:r>
            <a:r>
              <a:rPr lang="fr-FR" sz="1000" i="1" dirty="0" smtClean="0">
                <a:solidFill>
                  <a:srgbClr val="002060"/>
                </a:solidFill>
              </a:rPr>
              <a:t>Pain </a:t>
            </a:r>
            <a:r>
              <a:rPr lang="fr-FR" sz="1000" dirty="0" smtClean="0">
                <a:solidFill>
                  <a:srgbClr val="002060"/>
                </a:solidFill>
              </a:rPr>
              <a:t>2005; 114(1-2):29-36.</a:t>
            </a:r>
            <a:endParaRPr lang="fr-FR" sz="1000" dirty="0">
              <a:solidFill>
                <a:srgbClr val="002060"/>
              </a:solidFill>
            </a:endParaRPr>
          </a:p>
        </p:txBody>
      </p:sp>
    </p:spTree>
    <p:extLst>
      <p:ext uri="{BB962C8B-B14F-4D97-AF65-F5344CB8AC3E}">
        <p14:creationId xmlns:p14="http://schemas.microsoft.com/office/powerpoint/2010/main" xmlns="" val="358633042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3" name="Text Box 9"/>
          <p:cNvSpPr txBox="1">
            <a:spLocks noChangeArrowheads="1"/>
          </p:cNvSpPr>
          <p:nvPr/>
        </p:nvSpPr>
        <p:spPr bwMode="auto">
          <a:xfrm>
            <a:off x="200720" y="6498455"/>
            <a:ext cx="7095473" cy="307777"/>
          </a:xfrm>
          <a:prstGeom prst="rect">
            <a:avLst/>
          </a:prstGeom>
          <a:noFill/>
          <a:ln w="9525">
            <a:noFill/>
            <a:miter lim="800000"/>
            <a:headEnd/>
            <a:tailEnd/>
          </a:ln>
          <a:effectLst>
            <a:prstShdw prst="shdw17" dist="17961" dir="2700000">
              <a:srgbClr val="998300">
                <a:alpha val="74997"/>
              </a:srgbClr>
            </a:prstShdw>
          </a:effectLst>
        </p:spPr>
        <p:txBody>
          <a:bodyPr wrap="square" lIns="0" tIns="0" rIns="0" bIns="0" anchor="b">
            <a:spAutoFit/>
          </a:bodyPr>
          <a:lstStyle/>
          <a:p>
            <a:r>
              <a:rPr lang="da-DK" sz="1000" dirty="0" smtClean="0">
                <a:solidFill>
                  <a:schemeClr val="tx2"/>
                </a:solidFill>
                <a:ea typeface="Osaka"/>
                <a:cs typeface="Arial" pitchFamily="34" charset="0"/>
              </a:rPr>
              <a:t>1. Freynhagen R, Bennett MI. </a:t>
            </a:r>
            <a:r>
              <a:rPr lang="da-DK" sz="1000" i="1" dirty="0" smtClean="0">
                <a:solidFill>
                  <a:schemeClr val="tx2"/>
                </a:solidFill>
                <a:ea typeface="Osaka"/>
                <a:cs typeface="Arial" pitchFamily="34" charset="0"/>
              </a:rPr>
              <a:t>BMJ</a:t>
            </a:r>
            <a:r>
              <a:rPr lang="da-DK" sz="1000" dirty="0" smtClean="0">
                <a:solidFill>
                  <a:schemeClr val="tx2"/>
                </a:solidFill>
                <a:ea typeface="Osaka"/>
                <a:cs typeface="Arial" pitchFamily="34" charset="0"/>
              </a:rPr>
              <a:t> 2009; 339:b3002</a:t>
            </a:r>
            <a:r>
              <a:rPr lang="da-DK" sz="1000" dirty="0">
                <a:solidFill>
                  <a:schemeClr val="tx2"/>
                </a:solidFill>
                <a:ea typeface="Osaka"/>
                <a:cs typeface="Arial" pitchFamily="34" charset="0"/>
              </a:rPr>
              <a:t>; </a:t>
            </a:r>
            <a:r>
              <a:rPr lang="da-DK" sz="1000" dirty="0" smtClean="0">
                <a:solidFill>
                  <a:schemeClr val="tx2"/>
                </a:solidFill>
                <a:ea typeface="Osaka"/>
                <a:cs typeface="Arial" pitchFamily="34" charset="0"/>
              </a:rPr>
              <a:t>2. </a:t>
            </a:r>
            <a:r>
              <a:rPr lang="en-US" sz="1000" dirty="0" smtClean="0">
                <a:solidFill>
                  <a:schemeClr val="tx2"/>
                </a:solidFill>
              </a:rPr>
              <a:t>Haanpää </a:t>
            </a:r>
            <a:r>
              <a:rPr lang="en-US" sz="1000" dirty="0">
                <a:solidFill>
                  <a:schemeClr val="tx2"/>
                </a:solidFill>
              </a:rPr>
              <a:t>ML </a:t>
            </a:r>
            <a:r>
              <a:rPr lang="en-US" sz="1000" i="1" dirty="0">
                <a:solidFill>
                  <a:schemeClr val="tx2"/>
                </a:solidFill>
              </a:rPr>
              <a:t>et al. Am J Med </a:t>
            </a:r>
            <a:r>
              <a:rPr lang="en-US" sz="1000" dirty="0">
                <a:solidFill>
                  <a:schemeClr val="tx2"/>
                </a:solidFill>
              </a:rPr>
              <a:t>2009; 122(10 Suppl):</a:t>
            </a:r>
            <a:r>
              <a:rPr lang="en-US" sz="1000" dirty="0" smtClean="0">
                <a:solidFill>
                  <a:schemeClr val="tx2"/>
                </a:solidFill>
              </a:rPr>
              <a:t>S13-21; </a:t>
            </a:r>
            <a:br>
              <a:rPr lang="en-US" sz="1000" dirty="0" smtClean="0">
                <a:solidFill>
                  <a:schemeClr val="tx2"/>
                </a:solidFill>
              </a:rPr>
            </a:br>
            <a:r>
              <a:rPr lang="en-US" sz="1000" dirty="0" smtClean="0">
                <a:solidFill>
                  <a:schemeClr val="tx2"/>
                </a:solidFill>
              </a:rPr>
              <a:t>3. Treede </a:t>
            </a:r>
            <a:r>
              <a:rPr lang="en-US" sz="1000" dirty="0">
                <a:solidFill>
                  <a:schemeClr val="tx2"/>
                </a:solidFill>
              </a:rPr>
              <a:t>RD </a:t>
            </a:r>
            <a:r>
              <a:rPr lang="en-US" sz="1000" i="1" dirty="0">
                <a:solidFill>
                  <a:schemeClr val="tx2"/>
                </a:solidFill>
              </a:rPr>
              <a:t>et al.</a:t>
            </a:r>
            <a:r>
              <a:rPr lang="en-CA" sz="1000" i="1" dirty="0">
                <a:solidFill>
                  <a:schemeClr val="tx2"/>
                </a:solidFill>
              </a:rPr>
              <a:t> </a:t>
            </a:r>
            <a:r>
              <a:rPr lang="en-US" sz="1000" i="1" dirty="0" smtClean="0">
                <a:solidFill>
                  <a:schemeClr val="tx2"/>
                </a:solidFill>
              </a:rPr>
              <a:t>Neurology</a:t>
            </a:r>
            <a:r>
              <a:rPr lang="en-US" sz="1000" dirty="0" smtClean="0">
                <a:solidFill>
                  <a:schemeClr val="tx2"/>
                </a:solidFill>
              </a:rPr>
              <a:t> </a:t>
            </a:r>
            <a:r>
              <a:rPr lang="en-US" sz="1000" dirty="0">
                <a:solidFill>
                  <a:schemeClr val="tx2"/>
                </a:solidFill>
              </a:rPr>
              <a:t>2008; 70(18):1630-5</a:t>
            </a:r>
            <a:r>
              <a:rPr lang="en-US" sz="1000" dirty="0" smtClean="0">
                <a:solidFill>
                  <a:schemeClr val="tx2"/>
                </a:solidFill>
              </a:rPr>
              <a:t>.</a:t>
            </a:r>
            <a:endParaRPr lang="en-US" sz="1000" dirty="0">
              <a:solidFill>
                <a:schemeClr val="tx2"/>
              </a:solidFill>
              <a:cs typeface="Arial" pitchFamily="34" charset="0"/>
            </a:endParaRPr>
          </a:p>
        </p:txBody>
      </p:sp>
      <p:sp>
        <p:nvSpPr>
          <p:cNvPr id="27" name="Slide Number Placeholder 3"/>
          <p:cNvSpPr>
            <a:spLocks noGrp="1"/>
          </p:cNvSpPr>
          <p:nvPr>
            <p:ph type="sldNum" sz="quarter" idx="12"/>
          </p:nvPr>
        </p:nvSpPr>
        <p:spPr>
          <a:xfrm>
            <a:off x="6553200" y="6356350"/>
            <a:ext cx="2133600" cy="365125"/>
          </a:xfrm>
        </p:spPr>
        <p:txBody>
          <a:bodyPr/>
          <a:lstStyle/>
          <a:p>
            <a:fld id="{8B260F65-6FD8-4EE7-8D04-454F72D71555}" type="slidenum">
              <a:rPr lang="tr-TR">
                <a:solidFill>
                  <a:prstClr val="black"/>
                </a:solidFill>
              </a:rPr>
              <a:pPr/>
              <a:t>32</a:t>
            </a:fld>
            <a:endParaRPr lang="tr-TR" dirty="0">
              <a:solidFill>
                <a:prstClr val="black"/>
              </a:solidFill>
            </a:endParaRPr>
          </a:p>
        </p:txBody>
      </p:sp>
      <p:grpSp>
        <p:nvGrpSpPr>
          <p:cNvPr id="29" name="Group 54"/>
          <p:cNvGrpSpPr>
            <a:grpSpLocks/>
          </p:cNvGrpSpPr>
          <p:nvPr/>
        </p:nvGrpSpPr>
        <p:grpSpPr bwMode="auto">
          <a:xfrm>
            <a:off x="5410200" y="4339439"/>
            <a:ext cx="2431029" cy="1073564"/>
            <a:chOff x="3320" y="2735"/>
            <a:chExt cx="1642" cy="725"/>
          </a:xfrm>
        </p:grpSpPr>
        <p:cxnSp>
          <p:nvCxnSpPr>
            <p:cNvPr id="30" name="AutoShape 13"/>
            <p:cNvCxnSpPr>
              <a:cxnSpLocks noChangeShapeType="1"/>
            </p:cNvCxnSpPr>
            <p:nvPr/>
          </p:nvCxnSpPr>
          <p:spPr bwMode="auto">
            <a:xfrm>
              <a:off x="4262" y="2735"/>
              <a:ext cx="340" cy="725"/>
            </a:xfrm>
            <a:prstGeom prst="bentConnector2">
              <a:avLst/>
            </a:prstGeom>
            <a:noFill/>
            <a:ln w="38100">
              <a:solidFill>
                <a:schemeClr val="bg2">
                  <a:lumMod val="50000"/>
                </a:schemeClr>
              </a:solidFill>
              <a:miter lim="800000"/>
              <a:headEnd/>
              <a:tailEnd type="triangle" w="med" len="med"/>
            </a:ln>
            <a:scene3d>
              <a:camera prst="orthographicFront"/>
              <a:lightRig rig="threePt" dir="t"/>
            </a:scene3d>
            <a:sp3d>
              <a:bevelT/>
            </a:sp3d>
          </p:spPr>
        </p:cxnSp>
        <p:sp>
          <p:nvSpPr>
            <p:cNvPr id="31" name="Text Box 16"/>
            <p:cNvSpPr txBox="1">
              <a:spLocks noChangeArrowheads="1"/>
            </p:cNvSpPr>
            <p:nvPr/>
          </p:nvSpPr>
          <p:spPr bwMode="auto">
            <a:xfrm>
              <a:off x="4690" y="3030"/>
              <a:ext cx="272" cy="249"/>
            </a:xfrm>
            <a:prstGeom prst="rect">
              <a:avLst/>
            </a:prstGeom>
            <a:noFill/>
            <a:ln w="9525">
              <a:noFill/>
              <a:miter lim="800000"/>
              <a:headEnd/>
              <a:tailEnd/>
            </a:ln>
            <a:scene3d>
              <a:camera prst="orthographicFront"/>
              <a:lightRig rig="threePt" dir="t"/>
            </a:scene3d>
            <a:sp3d>
              <a:bevelT/>
            </a:sp3d>
          </p:spPr>
          <p:txBody>
            <a:bodyPr wrap="none">
              <a:spAutoFit/>
            </a:bodyPr>
            <a:lstStyle/>
            <a:p>
              <a:pPr>
                <a:defRPr/>
              </a:pPr>
              <a:r>
                <a:rPr lang="es-MX" b="1" dirty="0" smtClean="0">
                  <a:solidFill>
                    <a:srgbClr val="006600"/>
                  </a:solidFill>
                  <a:latin typeface="Arial" pitchFamily="34" charset="0"/>
                  <a:ea typeface="Arial Unicode MS"/>
                  <a:cs typeface="Arial" pitchFamily="34" charset="0"/>
                </a:rPr>
                <a:t>Sí</a:t>
              </a:r>
              <a:endParaRPr lang="es-MX" b="1" dirty="0">
                <a:solidFill>
                  <a:srgbClr val="006600"/>
                </a:solidFill>
                <a:latin typeface="Arial" pitchFamily="34" charset="0"/>
                <a:ea typeface="Arial Unicode MS"/>
                <a:cs typeface="Arial" pitchFamily="34" charset="0"/>
              </a:endParaRPr>
            </a:p>
          </p:txBody>
        </p:sp>
        <p:sp>
          <p:nvSpPr>
            <p:cNvPr id="32" name="Text Box 25"/>
            <p:cNvSpPr txBox="1">
              <a:spLocks noChangeArrowheads="1"/>
            </p:cNvSpPr>
            <p:nvPr/>
          </p:nvSpPr>
          <p:spPr bwMode="auto">
            <a:xfrm>
              <a:off x="3320" y="3139"/>
              <a:ext cx="333" cy="249"/>
            </a:xfrm>
            <a:prstGeom prst="rect">
              <a:avLst/>
            </a:prstGeom>
            <a:noFill/>
            <a:ln w="9525">
              <a:noFill/>
              <a:miter lim="800000"/>
              <a:headEnd/>
              <a:tailEnd/>
            </a:ln>
            <a:scene3d>
              <a:camera prst="orthographicFront"/>
              <a:lightRig rig="threePt" dir="t"/>
            </a:scene3d>
            <a:sp3d>
              <a:bevelT/>
            </a:sp3d>
          </p:spPr>
          <p:txBody>
            <a:bodyPr wrap="none">
              <a:spAutoFit/>
            </a:bodyPr>
            <a:lstStyle/>
            <a:p>
              <a:pPr>
                <a:defRPr/>
              </a:pPr>
              <a:r>
                <a:rPr lang="es-MX" b="1" dirty="0" smtClean="0">
                  <a:solidFill>
                    <a:srgbClr val="C03932"/>
                  </a:solidFill>
                  <a:latin typeface="Arial" pitchFamily="34" charset="0"/>
                  <a:ea typeface="Arial Unicode MS"/>
                  <a:cs typeface="Arial" pitchFamily="34" charset="0"/>
                </a:rPr>
                <a:t>No</a:t>
              </a:r>
              <a:endParaRPr lang="es-MX" b="1" dirty="0">
                <a:solidFill>
                  <a:srgbClr val="C03932"/>
                </a:solidFill>
                <a:latin typeface="Arial" pitchFamily="34" charset="0"/>
                <a:ea typeface="Arial Unicode MS"/>
                <a:cs typeface="Arial" pitchFamily="34" charset="0"/>
              </a:endParaRPr>
            </a:p>
          </p:txBody>
        </p:sp>
      </p:grpSp>
      <p:sp>
        <p:nvSpPr>
          <p:cNvPr id="33" name="Rectangle 4"/>
          <p:cNvSpPr>
            <a:spLocks noGrp="1" noChangeArrowheads="1"/>
          </p:cNvSpPr>
          <p:nvPr>
            <p:ph type="title"/>
          </p:nvPr>
        </p:nvSpPr>
        <p:spPr>
          <a:xfrm>
            <a:off x="683568" y="188640"/>
            <a:ext cx="7701607" cy="1143000"/>
          </a:xfrm>
        </p:spPr>
        <p:txBody>
          <a:bodyPr rtlCol="0">
            <a:normAutofit fontScale="90000"/>
          </a:bodyPr>
          <a:lstStyle/>
          <a:p>
            <a:pPr eaLnBrk="1" fontAlgn="auto" hangingPunct="1">
              <a:spcAft>
                <a:spcPts val="0"/>
              </a:spcAft>
              <a:defRPr/>
            </a:pPr>
            <a:r>
              <a:rPr lang="es-MX" dirty="0" smtClean="0">
                <a:solidFill>
                  <a:srgbClr val="002060"/>
                </a:solidFill>
                <a:latin typeface="+mn-lt"/>
                <a:ea typeface="+mn-ea"/>
                <a:cs typeface="+mn-cs"/>
              </a:rPr>
              <a:t>Enfoque Clínico de </a:t>
            </a:r>
            <a:r>
              <a:rPr lang="es-MX" dirty="0" smtClean="0">
                <a:solidFill>
                  <a:srgbClr val="002060"/>
                </a:solidFill>
                <a:latin typeface="+mn-lt"/>
                <a:ea typeface="+mn-ea"/>
                <a:cs typeface="+mn-cs"/>
              </a:rPr>
              <a:t>Dolor Neuropático </a:t>
            </a:r>
            <a:r>
              <a:rPr lang="es-MX" dirty="0" smtClean="0">
                <a:solidFill>
                  <a:srgbClr val="002060"/>
                </a:solidFill>
                <a:latin typeface="+mn-lt"/>
                <a:ea typeface="+mn-ea"/>
                <a:cs typeface="+mn-cs"/>
              </a:rPr>
              <a:t>Sospechado</a:t>
            </a:r>
            <a:endParaRPr lang="es-MX" dirty="0">
              <a:solidFill>
                <a:srgbClr val="002060"/>
              </a:solidFill>
              <a:latin typeface="+mn-lt"/>
              <a:ea typeface="+mn-ea"/>
              <a:cs typeface="+mn-cs"/>
            </a:endParaRPr>
          </a:p>
        </p:txBody>
      </p:sp>
      <p:grpSp>
        <p:nvGrpSpPr>
          <p:cNvPr id="40" name="Group 53"/>
          <p:cNvGrpSpPr>
            <a:grpSpLocks/>
          </p:cNvGrpSpPr>
          <p:nvPr/>
        </p:nvGrpSpPr>
        <p:grpSpPr bwMode="auto">
          <a:xfrm>
            <a:off x="2926344" y="3063088"/>
            <a:ext cx="2863500" cy="2017968"/>
            <a:chOff x="1839" y="1891"/>
            <a:chExt cx="1934" cy="1362"/>
          </a:xfrm>
        </p:grpSpPr>
        <p:cxnSp>
          <p:nvCxnSpPr>
            <p:cNvPr id="41" name="AutoShape 12"/>
            <p:cNvCxnSpPr>
              <a:cxnSpLocks noChangeShapeType="1"/>
            </p:cNvCxnSpPr>
            <p:nvPr/>
          </p:nvCxnSpPr>
          <p:spPr bwMode="auto">
            <a:xfrm>
              <a:off x="2917" y="1891"/>
              <a:ext cx="594" cy="557"/>
            </a:xfrm>
            <a:prstGeom prst="bentConnector2">
              <a:avLst/>
            </a:prstGeom>
            <a:noFill/>
            <a:ln w="38100">
              <a:solidFill>
                <a:schemeClr val="bg2">
                  <a:lumMod val="50000"/>
                </a:schemeClr>
              </a:solidFill>
              <a:miter lim="800000"/>
              <a:headEnd/>
              <a:tailEnd type="triangle" w="med" len="med"/>
            </a:ln>
            <a:scene3d>
              <a:camera prst="orthographicFront"/>
              <a:lightRig rig="threePt" dir="t"/>
            </a:scene3d>
            <a:sp3d>
              <a:bevelT/>
            </a:sp3d>
          </p:spPr>
        </p:cxnSp>
        <p:sp>
          <p:nvSpPr>
            <p:cNvPr id="42" name="Text Box 15"/>
            <p:cNvSpPr txBox="1">
              <a:spLocks noChangeArrowheads="1"/>
            </p:cNvSpPr>
            <p:nvPr/>
          </p:nvSpPr>
          <p:spPr bwMode="auto">
            <a:xfrm>
              <a:off x="3501" y="2053"/>
              <a:ext cx="272" cy="249"/>
            </a:xfrm>
            <a:prstGeom prst="rect">
              <a:avLst/>
            </a:prstGeom>
            <a:noFill/>
            <a:ln w="9525">
              <a:noFill/>
              <a:miter lim="800000"/>
              <a:headEnd/>
              <a:tailEnd/>
            </a:ln>
            <a:scene3d>
              <a:camera prst="orthographicFront"/>
              <a:lightRig rig="threePt" dir="t"/>
            </a:scene3d>
            <a:sp3d>
              <a:bevelT/>
            </a:sp3d>
          </p:spPr>
          <p:txBody>
            <a:bodyPr wrap="none">
              <a:spAutoFit/>
            </a:bodyPr>
            <a:lstStyle/>
            <a:p>
              <a:pPr>
                <a:defRPr/>
              </a:pPr>
              <a:r>
                <a:rPr lang="es-MX" b="1" dirty="0" smtClean="0">
                  <a:solidFill>
                    <a:srgbClr val="006600"/>
                  </a:solidFill>
                  <a:latin typeface="Arial" pitchFamily="34" charset="0"/>
                  <a:ea typeface="Arial Unicode MS"/>
                  <a:cs typeface="Arial" pitchFamily="34" charset="0"/>
                </a:rPr>
                <a:t>Sí</a:t>
              </a:r>
              <a:endParaRPr lang="es-MX" b="1" dirty="0">
                <a:solidFill>
                  <a:srgbClr val="006600"/>
                </a:solidFill>
                <a:latin typeface="Arial" pitchFamily="34" charset="0"/>
                <a:ea typeface="Arial Unicode MS"/>
                <a:cs typeface="Arial" pitchFamily="34" charset="0"/>
              </a:endParaRPr>
            </a:p>
          </p:txBody>
        </p:sp>
        <p:sp>
          <p:nvSpPr>
            <p:cNvPr id="43" name="Text Box 24"/>
            <p:cNvSpPr txBox="1">
              <a:spLocks noChangeArrowheads="1"/>
            </p:cNvSpPr>
            <p:nvPr/>
          </p:nvSpPr>
          <p:spPr bwMode="auto">
            <a:xfrm>
              <a:off x="1839" y="2534"/>
              <a:ext cx="333" cy="250"/>
            </a:xfrm>
            <a:prstGeom prst="rect">
              <a:avLst/>
            </a:prstGeom>
            <a:noFill/>
            <a:ln w="9525">
              <a:noFill/>
              <a:miter lim="800000"/>
              <a:headEnd/>
              <a:tailEnd/>
            </a:ln>
            <a:scene3d>
              <a:camera prst="orthographicFront"/>
              <a:lightRig rig="threePt" dir="t"/>
            </a:scene3d>
            <a:sp3d>
              <a:bevelT/>
            </a:sp3d>
          </p:spPr>
          <p:txBody>
            <a:bodyPr wrap="none">
              <a:spAutoFit/>
            </a:bodyPr>
            <a:lstStyle/>
            <a:p>
              <a:pPr>
                <a:defRPr/>
              </a:pPr>
              <a:r>
                <a:rPr lang="es-MX" b="1" dirty="0" smtClean="0">
                  <a:solidFill>
                    <a:srgbClr val="C03932"/>
                  </a:solidFill>
                  <a:latin typeface="Arial" pitchFamily="34" charset="0"/>
                  <a:ea typeface="Arial Unicode MS"/>
                  <a:cs typeface="Arial" pitchFamily="34" charset="0"/>
                </a:rPr>
                <a:t>No</a:t>
              </a:r>
              <a:endParaRPr lang="es-MX" b="1" dirty="0">
                <a:solidFill>
                  <a:srgbClr val="C03932"/>
                </a:solidFill>
                <a:latin typeface="Arial" pitchFamily="34" charset="0"/>
                <a:ea typeface="Arial Unicode MS"/>
                <a:cs typeface="Arial" pitchFamily="34" charset="0"/>
              </a:endParaRPr>
            </a:p>
          </p:txBody>
        </p:sp>
        <p:cxnSp>
          <p:nvCxnSpPr>
            <p:cNvPr id="44" name="AutoShape 31"/>
            <p:cNvCxnSpPr>
              <a:cxnSpLocks noChangeShapeType="1"/>
            </p:cNvCxnSpPr>
            <p:nvPr/>
          </p:nvCxnSpPr>
          <p:spPr bwMode="auto">
            <a:xfrm>
              <a:off x="2152" y="2123"/>
              <a:ext cx="0" cy="1130"/>
            </a:xfrm>
            <a:prstGeom prst="straightConnector1">
              <a:avLst/>
            </a:prstGeom>
            <a:noFill/>
            <a:ln w="38100">
              <a:solidFill>
                <a:schemeClr val="bg2">
                  <a:lumMod val="50000"/>
                </a:schemeClr>
              </a:solidFill>
              <a:round/>
              <a:headEnd/>
              <a:tailEnd type="triangle" w="med" len="med"/>
            </a:ln>
            <a:scene3d>
              <a:camera prst="orthographicFront"/>
              <a:lightRig rig="threePt" dir="t"/>
            </a:scene3d>
            <a:sp3d>
              <a:bevelT/>
            </a:sp3d>
          </p:spPr>
        </p:cxnSp>
      </p:grpSp>
      <p:grpSp>
        <p:nvGrpSpPr>
          <p:cNvPr id="45" name="Group 52"/>
          <p:cNvGrpSpPr>
            <a:grpSpLocks/>
          </p:cNvGrpSpPr>
          <p:nvPr/>
        </p:nvGrpSpPr>
        <p:grpSpPr bwMode="auto">
          <a:xfrm>
            <a:off x="827050" y="1844319"/>
            <a:ext cx="2877815" cy="2121423"/>
            <a:chOff x="466" y="1076"/>
            <a:chExt cx="1942" cy="1432"/>
          </a:xfrm>
        </p:grpSpPr>
        <p:cxnSp>
          <p:nvCxnSpPr>
            <p:cNvPr id="46" name="AutoShape 11"/>
            <p:cNvCxnSpPr>
              <a:cxnSpLocks noChangeShapeType="1"/>
            </p:cNvCxnSpPr>
            <p:nvPr/>
          </p:nvCxnSpPr>
          <p:spPr bwMode="auto">
            <a:xfrm>
              <a:off x="1589" y="1076"/>
              <a:ext cx="578" cy="490"/>
            </a:xfrm>
            <a:prstGeom prst="bentConnector2">
              <a:avLst/>
            </a:prstGeom>
            <a:noFill/>
            <a:ln w="38100">
              <a:solidFill>
                <a:schemeClr val="bg2">
                  <a:lumMod val="75000"/>
                </a:schemeClr>
              </a:solidFill>
              <a:miter lim="800000"/>
              <a:headEnd/>
              <a:tailEnd type="triangle" w="med" len="med"/>
            </a:ln>
            <a:scene3d>
              <a:camera prst="orthographicFront"/>
              <a:lightRig rig="threePt" dir="t"/>
            </a:scene3d>
            <a:sp3d>
              <a:bevelT/>
            </a:sp3d>
          </p:spPr>
        </p:cxnSp>
        <p:sp>
          <p:nvSpPr>
            <p:cNvPr id="47" name="Text Box 14"/>
            <p:cNvSpPr txBox="1">
              <a:spLocks noChangeArrowheads="1"/>
            </p:cNvSpPr>
            <p:nvPr/>
          </p:nvSpPr>
          <p:spPr bwMode="auto">
            <a:xfrm>
              <a:off x="2136" y="1199"/>
              <a:ext cx="272" cy="249"/>
            </a:xfrm>
            <a:prstGeom prst="rect">
              <a:avLst/>
            </a:prstGeom>
            <a:noFill/>
            <a:ln w="9525">
              <a:noFill/>
              <a:miter lim="800000"/>
              <a:headEnd/>
              <a:tailEnd/>
            </a:ln>
            <a:scene3d>
              <a:camera prst="orthographicFront"/>
              <a:lightRig rig="threePt" dir="t"/>
            </a:scene3d>
            <a:sp3d>
              <a:bevelT/>
            </a:sp3d>
          </p:spPr>
          <p:txBody>
            <a:bodyPr wrap="none">
              <a:spAutoFit/>
            </a:bodyPr>
            <a:lstStyle/>
            <a:p>
              <a:pPr>
                <a:defRPr/>
              </a:pPr>
              <a:r>
                <a:rPr lang="es-MX" b="1" dirty="0" smtClean="0">
                  <a:solidFill>
                    <a:srgbClr val="006600"/>
                  </a:solidFill>
                  <a:latin typeface="Arial" pitchFamily="34" charset="0"/>
                  <a:ea typeface="Arial Unicode MS"/>
                  <a:cs typeface="Arial" pitchFamily="34" charset="0"/>
                </a:rPr>
                <a:t>Sí</a:t>
              </a:r>
              <a:endParaRPr lang="es-MX" b="1" dirty="0">
                <a:solidFill>
                  <a:srgbClr val="006600"/>
                </a:solidFill>
                <a:latin typeface="Arial" pitchFamily="34" charset="0"/>
                <a:ea typeface="Arial Unicode MS"/>
                <a:cs typeface="Arial" pitchFamily="34" charset="0"/>
              </a:endParaRPr>
            </a:p>
          </p:txBody>
        </p:sp>
        <p:sp>
          <p:nvSpPr>
            <p:cNvPr id="48" name="Text Box 17"/>
            <p:cNvSpPr txBox="1">
              <a:spLocks noChangeArrowheads="1"/>
            </p:cNvSpPr>
            <p:nvPr/>
          </p:nvSpPr>
          <p:spPr bwMode="auto">
            <a:xfrm>
              <a:off x="466" y="1785"/>
              <a:ext cx="331" cy="249"/>
            </a:xfrm>
            <a:prstGeom prst="rect">
              <a:avLst/>
            </a:prstGeom>
            <a:noFill/>
            <a:ln w="9525">
              <a:noFill/>
              <a:miter lim="800000"/>
              <a:headEnd/>
              <a:tailEnd/>
            </a:ln>
            <a:scene3d>
              <a:camera prst="orthographicFront"/>
              <a:lightRig rig="threePt" dir="t"/>
            </a:scene3d>
            <a:sp3d>
              <a:bevelT/>
            </a:sp3d>
          </p:spPr>
          <p:txBody>
            <a:bodyPr wrap="none">
              <a:spAutoFit/>
            </a:bodyPr>
            <a:lstStyle/>
            <a:p>
              <a:pPr>
                <a:defRPr/>
              </a:pPr>
              <a:r>
                <a:rPr lang="es-MX" b="1" dirty="0" smtClean="0">
                  <a:solidFill>
                    <a:srgbClr val="C03932"/>
                  </a:solidFill>
                  <a:latin typeface="Arial" pitchFamily="34" charset="0"/>
                  <a:ea typeface="Arial Unicode MS"/>
                  <a:cs typeface="Arial" pitchFamily="34" charset="0"/>
                </a:rPr>
                <a:t>No</a:t>
              </a:r>
              <a:endParaRPr lang="es-MX" b="1" dirty="0">
                <a:solidFill>
                  <a:srgbClr val="C03932"/>
                </a:solidFill>
                <a:latin typeface="Arial" pitchFamily="34" charset="0"/>
                <a:ea typeface="Arial Unicode MS"/>
                <a:cs typeface="Arial" pitchFamily="34" charset="0"/>
              </a:endParaRPr>
            </a:p>
          </p:txBody>
        </p:sp>
        <p:cxnSp>
          <p:nvCxnSpPr>
            <p:cNvPr id="49" name="AutoShape 23"/>
            <p:cNvCxnSpPr>
              <a:cxnSpLocks noChangeShapeType="1"/>
            </p:cNvCxnSpPr>
            <p:nvPr/>
          </p:nvCxnSpPr>
          <p:spPr bwMode="auto">
            <a:xfrm flipH="1">
              <a:off x="837" y="1271"/>
              <a:ext cx="8" cy="1237"/>
            </a:xfrm>
            <a:prstGeom prst="straightConnector1">
              <a:avLst/>
            </a:prstGeom>
            <a:noFill/>
            <a:ln w="38100">
              <a:solidFill>
                <a:schemeClr val="bg2">
                  <a:lumMod val="75000"/>
                </a:schemeClr>
              </a:solidFill>
              <a:round/>
              <a:headEnd/>
              <a:tailEnd type="triangle" w="med" len="med"/>
            </a:ln>
            <a:scene3d>
              <a:camera prst="orthographicFront"/>
              <a:lightRig rig="threePt" dir="t"/>
            </a:scene3d>
            <a:sp3d>
              <a:bevelT/>
            </a:sp3d>
          </p:spPr>
        </p:cxnSp>
      </p:grpSp>
      <p:cxnSp>
        <p:nvCxnSpPr>
          <p:cNvPr id="50" name="Straight Connector 64"/>
          <p:cNvCxnSpPr/>
          <p:nvPr/>
        </p:nvCxnSpPr>
        <p:spPr>
          <a:xfrm rot="16200000" flipH="1">
            <a:off x="4991100" y="5204626"/>
            <a:ext cx="838200" cy="0"/>
          </a:xfrm>
          <a:prstGeom prst="line">
            <a:avLst/>
          </a:prstGeom>
          <a:ln w="31750">
            <a:solidFill>
              <a:schemeClr val="bg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1" name="Straight Arrow Connector 67"/>
          <p:cNvCxnSpPr/>
          <p:nvPr/>
        </p:nvCxnSpPr>
        <p:spPr>
          <a:xfrm rot="10800000">
            <a:off x="4648200" y="5623726"/>
            <a:ext cx="762000" cy="1587"/>
          </a:xfrm>
          <a:prstGeom prst="straightConnector1">
            <a:avLst/>
          </a:prstGeom>
          <a:ln w="28575">
            <a:solidFill>
              <a:schemeClr val="bg2">
                <a:lumMod val="50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2" name="Rectangle 49"/>
          <p:cNvSpPr>
            <a:spLocks noChangeArrowheads="1"/>
          </p:cNvSpPr>
          <p:nvPr/>
        </p:nvSpPr>
        <p:spPr bwMode="auto">
          <a:xfrm>
            <a:off x="1219200" y="5081355"/>
            <a:ext cx="3429093" cy="1083949"/>
          </a:xfrm>
          <a:prstGeom prst="rect">
            <a:avLst/>
          </a:prstGeom>
          <a:solidFill>
            <a:srgbClr val="C03932"/>
          </a:solidFill>
          <a:ln w="28575">
            <a:solidFill>
              <a:srgbClr val="C00000"/>
            </a:solidFill>
            <a:miter lim="800000"/>
            <a:headEnd/>
            <a:tailEnd/>
          </a:ln>
          <a:scene3d>
            <a:camera prst="orthographicFront"/>
            <a:lightRig rig="threePt" dir="t"/>
          </a:scene3d>
          <a:sp3d>
            <a:bevelT/>
          </a:sp3d>
        </p:spPr>
        <p:txBody>
          <a:bodyPr wrap="none" anchor="ctr"/>
          <a:lstStyle/>
          <a:p>
            <a:pPr algn="ctr">
              <a:defRPr/>
            </a:pPr>
            <a:r>
              <a:rPr lang="es-MX" sz="1600" dirty="0" smtClean="0">
                <a:solidFill>
                  <a:prstClr val="white"/>
                </a:solidFill>
                <a:latin typeface="Arial" pitchFamily="34" charset="0"/>
                <a:ea typeface="Arial Unicode MS" pitchFamily="34" charset="-128"/>
                <a:cs typeface="Arial" pitchFamily="34" charset="0"/>
              </a:rPr>
              <a:t>Considere </a:t>
            </a:r>
            <a:r>
              <a:rPr lang="es-MX" sz="1600" b="1" dirty="0" smtClean="0">
                <a:solidFill>
                  <a:prstClr val="white"/>
                </a:solidFill>
                <a:latin typeface="Arial" pitchFamily="34" charset="0"/>
                <a:ea typeface="Arial Unicode MS" pitchFamily="34" charset="-128"/>
                <a:cs typeface="Arial" pitchFamily="34" charset="0"/>
              </a:rPr>
              <a:t>referir a un especialista </a:t>
            </a:r>
          </a:p>
          <a:p>
            <a:pPr algn="ctr">
              <a:defRPr/>
            </a:pPr>
            <a:r>
              <a:rPr lang="es-MX" sz="1600" dirty="0" smtClean="0">
                <a:solidFill>
                  <a:prstClr val="white"/>
                </a:solidFill>
                <a:latin typeface="Arial" pitchFamily="34" charset="0"/>
                <a:ea typeface="Arial Unicode MS" pitchFamily="34" charset="-128"/>
                <a:cs typeface="Arial" pitchFamily="34" charset="0"/>
              </a:rPr>
              <a:t>Y si aun sospecha </a:t>
            </a:r>
            <a:r>
              <a:rPr lang="es-MX" sz="1600" dirty="0" smtClean="0">
                <a:solidFill>
                  <a:prstClr val="white"/>
                </a:solidFill>
                <a:latin typeface="Arial" pitchFamily="34" charset="0"/>
                <a:ea typeface="Arial Unicode MS" pitchFamily="34" charset="-128"/>
                <a:cs typeface="Arial" pitchFamily="34" charset="0"/>
              </a:rPr>
              <a:t>Dolor Neuropático </a:t>
            </a:r>
            <a:endParaRPr lang="es-MX" sz="1600" dirty="0" smtClean="0">
              <a:solidFill>
                <a:prstClr val="white"/>
              </a:solidFill>
              <a:latin typeface="Arial" pitchFamily="34" charset="0"/>
              <a:ea typeface="Arial Unicode MS" pitchFamily="34" charset="-128"/>
              <a:cs typeface="Arial" pitchFamily="34" charset="0"/>
            </a:endParaRPr>
          </a:p>
          <a:p>
            <a:pPr algn="ctr">
              <a:defRPr/>
            </a:pPr>
            <a:r>
              <a:rPr lang="es-MX" sz="1600" b="1" u="sng" dirty="0" smtClean="0">
                <a:solidFill>
                  <a:prstClr val="white"/>
                </a:solidFill>
                <a:latin typeface="Arial" pitchFamily="34" charset="0"/>
                <a:ea typeface="Arial Unicode MS" pitchFamily="34" charset="-128"/>
                <a:cs typeface="Arial" pitchFamily="34" charset="0"/>
              </a:rPr>
              <a:t>considere tratamiento </a:t>
            </a:r>
            <a:br>
              <a:rPr lang="es-MX" sz="1600" b="1" u="sng" dirty="0" smtClean="0">
                <a:solidFill>
                  <a:prstClr val="white"/>
                </a:solidFill>
                <a:latin typeface="Arial" pitchFamily="34" charset="0"/>
                <a:ea typeface="Arial Unicode MS" pitchFamily="34" charset="-128"/>
                <a:cs typeface="Arial" pitchFamily="34" charset="0"/>
              </a:rPr>
            </a:br>
            <a:r>
              <a:rPr lang="es-MX" sz="1600" b="1" u="sng" dirty="0" smtClean="0">
                <a:solidFill>
                  <a:prstClr val="white"/>
                </a:solidFill>
                <a:latin typeface="Arial" pitchFamily="34" charset="0"/>
                <a:ea typeface="Arial Unicode MS" pitchFamily="34" charset="-128"/>
                <a:cs typeface="Arial" pitchFamily="34" charset="0"/>
              </a:rPr>
              <a:t>mientras tanto</a:t>
            </a:r>
            <a:r>
              <a:rPr lang="es-MX" sz="1600" baseline="30000" dirty="0" smtClean="0">
                <a:solidFill>
                  <a:prstClr val="white"/>
                </a:solidFill>
                <a:latin typeface="Arial" pitchFamily="34" charset="0"/>
                <a:ea typeface="Arial Unicode MS" pitchFamily="34" charset="-128"/>
                <a:cs typeface="Arial" pitchFamily="34" charset="0"/>
              </a:rPr>
              <a:t>2</a:t>
            </a:r>
            <a:endParaRPr lang="es-MX" sz="1600" baseline="30000" dirty="0">
              <a:solidFill>
                <a:prstClr val="white"/>
              </a:solidFill>
              <a:latin typeface="Arial" pitchFamily="34" charset="0"/>
              <a:ea typeface="Arial Unicode MS" pitchFamily="34" charset="-128"/>
              <a:cs typeface="Arial" pitchFamily="34" charset="0"/>
            </a:endParaRPr>
          </a:p>
        </p:txBody>
      </p:sp>
      <p:sp>
        <p:nvSpPr>
          <p:cNvPr id="53" name="Rectangle 38"/>
          <p:cNvSpPr>
            <a:spLocks noChangeArrowheads="1"/>
          </p:cNvSpPr>
          <p:nvPr/>
        </p:nvSpPr>
        <p:spPr bwMode="auto">
          <a:xfrm>
            <a:off x="414157" y="3945002"/>
            <a:ext cx="1883850" cy="584775"/>
          </a:xfrm>
          <a:prstGeom prst="rect">
            <a:avLst/>
          </a:prstGeom>
          <a:solidFill>
            <a:srgbClr val="C03932"/>
          </a:solidFill>
          <a:ln w="9525">
            <a:solidFill>
              <a:srgbClr val="C00000"/>
            </a:solidFill>
            <a:miter lim="800000"/>
            <a:headEnd/>
            <a:tailEnd/>
          </a:ln>
          <a:scene3d>
            <a:camera prst="orthographicFront"/>
            <a:lightRig rig="threePt" dir="t"/>
          </a:scene3d>
          <a:sp3d>
            <a:bevelT/>
          </a:sp3d>
        </p:spPr>
        <p:txBody>
          <a:bodyPr wrap="none">
            <a:spAutoFit/>
          </a:bodyPr>
          <a:lstStyle/>
          <a:p>
            <a:pPr algn="ctr">
              <a:defRPr/>
            </a:pPr>
            <a:r>
              <a:rPr lang="es-MX" sz="1600" b="1" i="1" dirty="0" smtClean="0">
                <a:solidFill>
                  <a:prstClr val="white"/>
                </a:solidFill>
                <a:latin typeface="Arial" pitchFamily="34" charset="0"/>
                <a:ea typeface="Arial Unicode MS" pitchFamily="34" charset="-128"/>
                <a:cs typeface="Arial" pitchFamily="34" charset="0"/>
              </a:rPr>
              <a:t>Probable</a:t>
            </a:r>
            <a:r>
              <a:rPr lang="es-MX" sz="1600" i="1" dirty="0" smtClean="0">
                <a:solidFill>
                  <a:prstClr val="white"/>
                </a:solidFill>
                <a:latin typeface="Arial" pitchFamily="34" charset="0"/>
                <a:ea typeface="Arial Unicode MS" pitchFamily="34" charset="-128"/>
                <a:cs typeface="Arial" pitchFamily="34" charset="0"/>
              </a:rPr>
              <a:t/>
            </a:r>
            <a:br>
              <a:rPr lang="es-MX" sz="1600" i="1" dirty="0" smtClean="0">
                <a:solidFill>
                  <a:prstClr val="white"/>
                </a:solidFill>
                <a:latin typeface="Arial" pitchFamily="34" charset="0"/>
                <a:ea typeface="Arial Unicode MS" pitchFamily="34" charset="-128"/>
                <a:cs typeface="Arial" pitchFamily="34" charset="0"/>
              </a:rPr>
            </a:br>
            <a:r>
              <a:rPr lang="es-MX" sz="1600" b="1" i="1" dirty="0" smtClean="0">
                <a:solidFill>
                  <a:prstClr val="white"/>
                </a:solidFill>
                <a:latin typeface="Arial" pitchFamily="34" charset="0"/>
                <a:ea typeface="Arial Unicode MS" pitchFamily="34" charset="-128"/>
                <a:cs typeface="Arial" pitchFamily="34" charset="0"/>
              </a:rPr>
              <a:t>dolor nociceptivo</a:t>
            </a:r>
            <a:endParaRPr lang="es-MX" sz="1600" b="1" i="1" dirty="0">
              <a:solidFill>
                <a:prstClr val="white"/>
              </a:solidFill>
              <a:latin typeface="Arial" pitchFamily="34" charset="0"/>
              <a:ea typeface="Arial Unicode MS" pitchFamily="34" charset="-128"/>
              <a:cs typeface="Arial" pitchFamily="34" charset="0"/>
            </a:endParaRPr>
          </a:p>
        </p:txBody>
      </p:sp>
      <p:sp>
        <p:nvSpPr>
          <p:cNvPr id="54" name="Rectangle 40"/>
          <p:cNvSpPr>
            <a:spLocks noChangeArrowheads="1"/>
          </p:cNvSpPr>
          <p:nvPr/>
        </p:nvSpPr>
        <p:spPr bwMode="auto">
          <a:xfrm>
            <a:off x="1965135" y="2576151"/>
            <a:ext cx="2710363" cy="1077218"/>
          </a:xfrm>
          <a:prstGeom prst="rect">
            <a:avLst/>
          </a:prstGeom>
          <a:solidFill>
            <a:schemeClr val="accent2"/>
          </a:solidFill>
          <a:ln w="9525">
            <a:solidFill>
              <a:srgbClr val="C00000"/>
            </a:solidFill>
            <a:miter lim="800000"/>
            <a:headEnd/>
            <a:tailEnd/>
          </a:ln>
          <a:scene3d>
            <a:camera prst="orthographicFront"/>
            <a:lightRig rig="threePt" dir="t"/>
          </a:scene3d>
          <a:sp3d>
            <a:bevelT/>
          </a:sp3d>
        </p:spPr>
        <p:txBody>
          <a:bodyPr>
            <a:spAutoFit/>
          </a:bodyPr>
          <a:lstStyle/>
          <a:p>
            <a:pPr algn="ctr">
              <a:defRPr/>
            </a:pPr>
            <a:r>
              <a:rPr lang="es-MX" sz="1600" dirty="0" smtClean="0">
                <a:solidFill>
                  <a:prstClr val="white"/>
                </a:solidFill>
                <a:latin typeface="Arial" pitchFamily="34" charset="0"/>
                <a:ea typeface="Arial Unicode MS" pitchFamily="34" charset="-128"/>
                <a:cs typeface="Arial" pitchFamily="34" charset="0"/>
              </a:rPr>
              <a:t>¿Puede detectar anormalidades sensoriales usando pruebas de cabecera sencillas?</a:t>
            </a:r>
            <a:r>
              <a:rPr lang="es-MX" sz="1600" baseline="30000" dirty="0" smtClean="0">
                <a:solidFill>
                  <a:prstClr val="white"/>
                </a:solidFill>
                <a:latin typeface="Arial" pitchFamily="34" charset="0"/>
                <a:ea typeface="Arial Unicode MS" pitchFamily="34" charset="-128"/>
                <a:cs typeface="Arial" pitchFamily="34" charset="0"/>
              </a:rPr>
              <a:t>1,2</a:t>
            </a:r>
            <a:endParaRPr lang="es-MX" sz="1600" baseline="30000" dirty="0">
              <a:solidFill>
                <a:prstClr val="white"/>
              </a:solidFill>
              <a:latin typeface="Arial" pitchFamily="34" charset="0"/>
              <a:ea typeface="Arial Unicode MS" pitchFamily="34" charset="-128"/>
              <a:cs typeface="Arial" pitchFamily="34" charset="0"/>
            </a:endParaRPr>
          </a:p>
        </p:txBody>
      </p:sp>
      <p:sp>
        <p:nvSpPr>
          <p:cNvPr id="55" name="Rectangle 42"/>
          <p:cNvSpPr>
            <a:spLocks noChangeArrowheads="1"/>
          </p:cNvSpPr>
          <p:nvPr/>
        </p:nvSpPr>
        <p:spPr bwMode="auto">
          <a:xfrm>
            <a:off x="3635896" y="3894279"/>
            <a:ext cx="3312368" cy="891936"/>
          </a:xfrm>
          <a:prstGeom prst="rect">
            <a:avLst/>
          </a:prstGeom>
          <a:solidFill>
            <a:srgbClr val="C03932"/>
          </a:solidFill>
          <a:ln w="28575">
            <a:solidFill>
              <a:srgbClr val="C00000"/>
            </a:solidFill>
            <a:miter lim="800000"/>
            <a:headEnd/>
            <a:tailEnd/>
          </a:ln>
          <a:scene3d>
            <a:camera prst="orthographicFront"/>
            <a:lightRig rig="threePt" dir="t"/>
          </a:scene3d>
          <a:sp3d>
            <a:bevelT/>
          </a:sp3d>
        </p:spPr>
        <p:txBody>
          <a:bodyPr wrap="none" anchor="ctr"/>
          <a:lstStyle/>
          <a:p>
            <a:pPr algn="ctr">
              <a:defRPr/>
            </a:pPr>
            <a:r>
              <a:rPr lang="es-MX" sz="1600" dirty="0" smtClean="0">
                <a:solidFill>
                  <a:prstClr val="white"/>
                </a:solidFill>
                <a:latin typeface="Arial" pitchFamily="34" charset="0"/>
                <a:ea typeface="Arial Unicode MS" pitchFamily="34" charset="-128"/>
                <a:cs typeface="Arial" pitchFamily="34" charset="0"/>
              </a:rPr>
              <a:t>¿Puede identificar la lesión/disfunción </a:t>
            </a:r>
          </a:p>
          <a:p>
            <a:pPr algn="ctr">
              <a:defRPr/>
            </a:pPr>
            <a:r>
              <a:rPr lang="es-MX" sz="1600" dirty="0" smtClean="0">
                <a:solidFill>
                  <a:prstClr val="white"/>
                </a:solidFill>
                <a:latin typeface="Arial" pitchFamily="34" charset="0"/>
                <a:ea typeface="Arial Unicode MS" pitchFamily="34" charset="-128"/>
                <a:cs typeface="Arial" pitchFamily="34" charset="0"/>
              </a:rPr>
              <a:t>del sistema nervioso responsable</a:t>
            </a:r>
            <a:r>
              <a:rPr lang="es-MX" sz="1600" baseline="30000" dirty="0" smtClean="0">
                <a:solidFill>
                  <a:prstClr val="white"/>
                </a:solidFill>
                <a:latin typeface="Arial" pitchFamily="34" charset="0"/>
                <a:ea typeface="Arial Unicode MS" pitchFamily="34" charset="-128"/>
                <a:cs typeface="Arial" pitchFamily="34" charset="0"/>
              </a:rPr>
              <a:t>2</a:t>
            </a:r>
            <a:endParaRPr lang="es-MX" sz="1600" baseline="30000" dirty="0">
              <a:solidFill>
                <a:prstClr val="white"/>
              </a:solidFill>
              <a:latin typeface="Arial" pitchFamily="34" charset="0"/>
              <a:ea typeface="Arial Unicode MS" pitchFamily="34" charset="-128"/>
              <a:cs typeface="Arial" pitchFamily="34" charset="0"/>
            </a:endParaRPr>
          </a:p>
        </p:txBody>
      </p:sp>
      <p:sp>
        <p:nvSpPr>
          <p:cNvPr id="56" name="Rectangle 44"/>
          <p:cNvSpPr>
            <a:spLocks noChangeArrowheads="1"/>
          </p:cNvSpPr>
          <p:nvPr/>
        </p:nvSpPr>
        <p:spPr bwMode="auto">
          <a:xfrm>
            <a:off x="5580112" y="5395232"/>
            <a:ext cx="3563888" cy="762601"/>
          </a:xfrm>
          <a:prstGeom prst="rect">
            <a:avLst/>
          </a:prstGeom>
          <a:solidFill>
            <a:srgbClr val="C03932"/>
          </a:solidFill>
          <a:ln w="28575">
            <a:solidFill>
              <a:srgbClr val="C00000"/>
            </a:solidFill>
            <a:miter lim="800000"/>
            <a:headEnd/>
            <a:tailEnd/>
          </a:ln>
          <a:scene3d>
            <a:camera prst="orthographicFront"/>
            <a:lightRig rig="threePt" dir="t"/>
          </a:scene3d>
          <a:sp3d>
            <a:bevelT/>
          </a:sp3d>
        </p:spPr>
        <p:txBody>
          <a:bodyPr wrap="none" anchor="ctr"/>
          <a:lstStyle/>
          <a:p>
            <a:pPr algn="ctr">
              <a:defRPr/>
            </a:pPr>
            <a:r>
              <a:rPr lang="es-MX" sz="1600" b="1" i="1" dirty="0" smtClean="0">
                <a:solidFill>
                  <a:prstClr val="white"/>
                </a:solidFill>
                <a:latin typeface="Arial" pitchFamily="34" charset="0"/>
                <a:ea typeface="Arial Unicode MS" pitchFamily="34" charset="-128"/>
                <a:cs typeface="Arial" pitchFamily="34" charset="0"/>
              </a:rPr>
              <a:t>Probable síndrome de dolor </a:t>
            </a:r>
          </a:p>
          <a:p>
            <a:pPr algn="ctr">
              <a:defRPr/>
            </a:pPr>
            <a:r>
              <a:rPr lang="es-MX" sz="1600" b="1" i="1" dirty="0" smtClean="0">
                <a:solidFill>
                  <a:prstClr val="white"/>
                </a:solidFill>
                <a:latin typeface="Arial" pitchFamily="34" charset="0"/>
                <a:ea typeface="Arial Unicode MS" pitchFamily="34" charset="-128"/>
                <a:cs typeface="Arial" pitchFamily="34" charset="0"/>
              </a:rPr>
              <a:t>neuropático: inicie el tratamiento</a:t>
            </a:r>
            <a:r>
              <a:rPr lang="es-MX" sz="1600" b="1" i="1" baseline="30000" dirty="0" smtClean="0">
                <a:solidFill>
                  <a:prstClr val="white"/>
                </a:solidFill>
                <a:latin typeface="Arial" pitchFamily="34" charset="0"/>
                <a:ea typeface="Arial Unicode MS" pitchFamily="34" charset="-128"/>
                <a:cs typeface="Arial" pitchFamily="34" charset="0"/>
              </a:rPr>
              <a:t>2</a:t>
            </a:r>
            <a:endParaRPr lang="es-MX" sz="1600" b="1" i="1" baseline="30000" dirty="0">
              <a:solidFill>
                <a:prstClr val="white"/>
              </a:solidFill>
              <a:latin typeface="Arial" pitchFamily="34" charset="0"/>
              <a:ea typeface="Arial Unicode MS" pitchFamily="34" charset="-128"/>
              <a:cs typeface="Arial" pitchFamily="34" charset="0"/>
            </a:endParaRPr>
          </a:p>
        </p:txBody>
      </p:sp>
      <p:sp>
        <p:nvSpPr>
          <p:cNvPr id="57" name="Rectangle 36"/>
          <p:cNvSpPr>
            <a:spLocks noChangeArrowheads="1"/>
          </p:cNvSpPr>
          <p:nvPr/>
        </p:nvSpPr>
        <p:spPr bwMode="auto">
          <a:xfrm>
            <a:off x="251520" y="1538582"/>
            <a:ext cx="2450976" cy="830997"/>
          </a:xfrm>
          <a:prstGeom prst="rect">
            <a:avLst/>
          </a:prstGeom>
          <a:solidFill>
            <a:schemeClr val="accent2"/>
          </a:solidFill>
          <a:ln w="9525">
            <a:solidFill>
              <a:srgbClr val="C00000"/>
            </a:solidFill>
            <a:miter lim="800000"/>
            <a:headEnd/>
            <a:tailEnd/>
          </a:ln>
          <a:scene3d>
            <a:camera prst="orthographicFront"/>
            <a:lightRig rig="threePt" dir="t"/>
          </a:scene3d>
          <a:sp3d>
            <a:bevelT/>
          </a:sp3d>
        </p:spPr>
        <p:txBody>
          <a:bodyPr wrap="square">
            <a:spAutoFit/>
          </a:bodyPr>
          <a:lstStyle/>
          <a:p>
            <a:pPr algn="ctr">
              <a:defRPr/>
            </a:pPr>
            <a:r>
              <a:rPr lang="es-MX" sz="1600" dirty="0" smtClean="0">
                <a:solidFill>
                  <a:prstClr val="white"/>
                </a:solidFill>
                <a:latin typeface="Arial" pitchFamily="34" charset="0"/>
                <a:ea typeface="Arial Unicode MS" pitchFamily="34" charset="-128"/>
                <a:cs typeface="Arial" pitchFamily="34" charset="0"/>
              </a:rPr>
              <a:t>¿Los descriptores verbales sugieren </a:t>
            </a:r>
            <a:r>
              <a:rPr lang="es-MX" sz="1600" dirty="0" smtClean="0">
                <a:solidFill>
                  <a:prstClr val="white"/>
                </a:solidFill>
                <a:latin typeface="Arial" pitchFamily="34" charset="0"/>
                <a:ea typeface="Arial Unicode MS" pitchFamily="34" charset="-128"/>
                <a:cs typeface="Arial" pitchFamily="34" charset="0"/>
              </a:rPr>
              <a:t>Dolor Neuropático?</a:t>
            </a:r>
            <a:r>
              <a:rPr lang="es-MX" sz="1600" baseline="30000" dirty="0" smtClean="0">
                <a:solidFill>
                  <a:prstClr val="white"/>
                </a:solidFill>
                <a:latin typeface="Arial" pitchFamily="34" charset="0"/>
                <a:ea typeface="Arial Unicode MS" pitchFamily="34" charset="-128"/>
                <a:cs typeface="Arial" pitchFamily="34" charset="0"/>
              </a:rPr>
              <a:t>1</a:t>
            </a:r>
            <a:endParaRPr lang="es-MX" sz="1600" baseline="30000" dirty="0">
              <a:solidFill>
                <a:prstClr val="white"/>
              </a:solidFill>
              <a:latin typeface="Arial" pitchFamily="34" charset="0"/>
              <a:ea typeface="Arial Unicode MS" pitchFamily="34" charset="-128"/>
              <a:cs typeface="Arial" pitchFamily="34" charset="0"/>
            </a:endParaRPr>
          </a:p>
        </p:txBody>
      </p:sp>
      <p:sp>
        <p:nvSpPr>
          <p:cNvPr id="58" name="Rounded Rectangle 9"/>
          <p:cNvSpPr/>
          <p:nvPr/>
        </p:nvSpPr>
        <p:spPr>
          <a:xfrm>
            <a:off x="5617854" y="1603914"/>
            <a:ext cx="3458277" cy="1214121"/>
          </a:xfrm>
          <a:prstGeom prst="roundRect">
            <a:avLst/>
          </a:prstGeom>
          <a:solidFill>
            <a:schemeClr val="accent1"/>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prstClr val="white"/>
                </a:solidFill>
              </a:rPr>
              <a:t>Cuando sea posible, </a:t>
            </a:r>
            <a:r>
              <a:rPr lang="es-MX" sz="2000" b="1" i="1" dirty="0" smtClean="0">
                <a:solidFill>
                  <a:prstClr val="white"/>
                </a:solidFill>
              </a:rPr>
              <a:t>trate la causa/enfermedad  subyacente</a:t>
            </a:r>
            <a:endParaRPr lang="es-MX" sz="2000" b="1" i="1" dirty="0">
              <a:solidFill>
                <a:prstClr val="white"/>
              </a:solidFill>
            </a:endParaRPr>
          </a:p>
        </p:txBody>
      </p:sp>
      <p:sp>
        <p:nvSpPr>
          <p:cNvPr id="59" name="Oval 4"/>
          <p:cNvSpPr/>
          <p:nvPr/>
        </p:nvSpPr>
        <p:spPr>
          <a:xfrm>
            <a:off x="459843" y="4776268"/>
            <a:ext cx="4912894" cy="174907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Tree>
    <p:extLst>
      <p:ext uri="{BB962C8B-B14F-4D97-AF65-F5344CB8AC3E}">
        <p14:creationId xmlns:p14="http://schemas.microsoft.com/office/powerpoint/2010/main" xmlns="" val="37907659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Pregunta para Discusión</a:t>
            </a:r>
            <a:endParaRPr lang="es-MX" noProof="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9310" b="9869"/>
          <a:stretch/>
        </p:blipFill>
        <p:spPr>
          <a:xfrm>
            <a:off x="1411266" y="1509485"/>
            <a:ext cx="6052120" cy="4891315"/>
          </a:xfrm>
          <a:prstGeom prst="rect">
            <a:avLst/>
          </a:prstGeom>
        </p:spPr>
      </p:pic>
      <p:sp>
        <p:nvSpPr>
          <p:cNvPr id="8" name="Rounded Rectangle 7"/>
          <p:cNvSpPr/>
          <p:nvPr/>
        </p:nvSpPr>
        <p:spPr>
          <a:xfrm>
            <a:off x="1280816" y="2973424"/>
            <a:ext cx="6552728" cy="20162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80000"/>
              </a:lnSpc>
              <a:spcBef>
                <a:spcPct val="20000"/>
              </a:spcBef>
              <a:buClr>
                <a:srgbClr val="0092FF"/>
              </a:buClr>
              <a:buFont typeface="Arial" pitchFamily="34" charset="0"/>
              <a:buNone/>
            </a:pPr>
            <a:r>
              <a:rPr lang="es-MX" sz="4000" b="1" cap="small" dirty="0" smtClean="0">
                <a:solidFill>
                  <a:schemeClr val="accent2">
                    <a:lumMod val="75000"/>
                  </a:schemeClr>
                </a:solidFill>
              </a:rPr>
              <a:t>¿cómo ha afectado el Dolor Neuropático a algunos de sus pacientes?</a:t>
            </a:r>
            <a:endParaRPr lang="es-MX" sz="4000" b="1" cap="small" dirty="0">
              <a:solidFill>
                <a:schemeClr val="accent2">
                  <a:lumMod val="75000"/>
                </a:schemeClr>
              </a:solidFill>
            </a:endParaRPr>
          </a:p>
        </p:txBody>
      </p:sp>
      <p:sp>
        <p:nvSpPr>
          <p:cNvPr id="9" name="Slide Number Placeholder 3"/>
          <p:cNvSpPr>
            <a:spLocks noGrp="1"/>
          </p:cNvSpPr>
          <p:nvPr>
            <p:ph type="sldNum" sz="quarter" idx="12"/>
          </p:nvPr>
        </p:nvSpPr>
        <p:spPr>
          <a:xfrm>
            <a:off x="6771580" y="6419676"/>
            <a:ext cx="2133600" cy="365125"/>
          </a:xfrm>
        </p:spPr>
        <p:txBody>
          <a:bodyPr/>
          <a:lstStyle/>
          <a:p>
            <a:fld id="{8B260F65-6FD8-4EE7-8D04-454F72D71555}" type="slidenum">
              <a:rPr lang="tr-TR">
                <a:solidFill>
                  <a:schemeClr val="tx1"/>
                </a:solidFill>
              </a:rPr>
              <a:pPr/>
              <a:t>33</a:t>
            </a:fld>
            <a:endParaRPr lang="tr-TR" dirty="0">
              <a:solidFill>
                <a:schemeClr val="tx1"/>
              </a:solidFill>
            </a:endParaRPr>
          </a:p>
        </p:txBody>
      </p:sp>
    </p:spTree>
    <p:extLst>
      <p:ext uri="{BB962C8B-B14F-4D97-AF65-F5344CB8AC3E}">
        <p14:creationId xmlns:p14="http://schemas.microsoft.com/office/powerpoint/2010/main" xmlns="" val="364642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p:cNvSpPr>
          <p:nvPr>
            <p:ph type="title"/>
          </p:nvPr>
        </p:nvSpPr>
        <p:spPr>
          <a:xfrm>
            <a:off x="0" y="325438"/>
            <a:ext cx="9144000" cy="1143000"/>
          </a:xfrm>
        </p:spPr>
        <p:txBody>
          <a:bodyPr>
            <a:noAutofit/>
          </a:bodyPr>
          <a:lstStyle/>
          <a:p>
            <a:r>
              <a:rPr lang="es-MX" sz="4000" noProof="0" dirty="0" smtClean="0"/>
              <a:t>La Carga del Dolor Neuropático Reportada por el Paciente es Importante</a:t>
            </a:r>
            <a:endParaRPr lang="es-MX" sz="4000" baseline="30000" noProof="0" dirty="0" smtClean="0"/>
          </a:p>
        </p:txBody>
      </p:sp>
      <p:sp>
        <p:nvSpPr>
          <p:cNvPr id="8" name="Slide Number Placeholder 3"/>
          <p:cNvSpPr>
            <a:spLocks noGrp="1"/>
          </p:cNvSpPr>
          <p:nvPr>
            <p:ph type="sldNum" sz="quarter" idx="12"/>
          </p:nvPr>
        </p:nvSpPr>
        <p:spPr/>
        <p:txBody>
          <a:bodyPr/>
          <a:lstStyle/>
          <a:p>
            <a:fld id="{8B260F65-6FD8-4EE7-8D04-454F72D71555}" type="slidenum">
              <a:rPr lang="tr-TR">
                <a:solidFill>
                  <a:schemeClr val="tx1"/>
                </a:solidFill>
              </a:rPr>
              <a:pPr/>
              <a:t>34</a:t>
            </a:fld>
            <a:endParaRPr lang="tr-TR" dirty="0">
              <a:solidFill>
                <a:schemeClr val="tx1"/>
              </a:solidFill>
            </a:endParaRPr>
          </a:p>
        </p:txBody>
      </p:sp>
      <p:graphicFrame>
        <p:nvGraphicFramePr>
          <p:cNvPr id="5" name="Diagram 4"/>
          <p:cNvGraphicFramePr/>
          <p:nvPr>
            <p:extLst>
              <p:ext uri="{D42A27DB-BD31-4B8C-83A1-F6EECF244321}">
                <p14:modId xmlns:p14="http://schemas.microsoft.com/office/powerpoint/2010/main" xmlns="" val="1335638066"/>
              </p:ext>
            </p:extLst>
          </p:nvPr>
        </p:nvGraphicFramePr>
        <p:xfrm>
          <a:off x="222250" y="1700808"/>
          <a:ext cx="8352928" cy="386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1375526" y="5011758"/>
            <a:ext cx="7196974" cy="981628"/>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55700">
              <a:lnSpc>
                <a:spcPct val="90000"/>
              </a:lnSpc>
              <a:spcBef>
                <a:spcPct val="50000"/>
              </a:spcBef>
              <a:spcAft>
                <a:spcPct val="35000"/>
              </a:spcAft>
              <a:buClr>
                <a:srgbClr val="FECC68"/>
              </a:buClr>
              <a:buSzPct val="85000"/>
              <a:buFont typeface="Wingdings 2" pitchFamily="18" charset="2"/>
              <a:buNone/>
              <a:defRPr/>
            </a:pPr>
            <a:r>
              <a:rPr lang="es-MX" sz="2400" dirty="0" smtClean="0">
                <a:solidFill>
                  <a:srgbClr val="002060"/>
                </a:solidFill>
              </a:rPr>
              <a:t>Tanto la </a:t>
            </a:r>
            <a:r>
              <a:rPr lang="es-MX" sz="2400" b="1" dirty="0" smtClean="0">
                <a:solidFill>
                  <a:srgbClr val="002060"/>
                </a:solidFill>
              </a:rPr>
              <a:t>intensidad </a:t>
            </a:r>
            <a:r>
              <a:rPr lang="es-MX" sz="2400" dirty="0" smtClean="0">
                <a:solidFill>
                  <a:srgbClr val="002060"/>
                </a:solidFill>
              </a:rPr>
              <a:t>del dolor como la </a:t>
            </a:r>
            <a:r>
              <a:rPr lang="es-MX" sz="2400" b="1" dirty="0" smtClean="0">
                <a:solidFill>
                  <a:srgbClr val="002060"/>
                </a:solidFill>
              </a:rPr>
              <a:t>duración </a:t>
            </a:r>
            <a:r>
              <a:rPr lang="es-MX" sz="2400" dirty="0" smtClean="0">
                <a:solidFill>
                  <a:srgbClr val="002060"/>
                </a:solidFill>
              </a:rPr>
              <a:t>del padecimiento exacerban la carga del paciente</a:t>
            </a:r>
            <a:endParaRPr lang="es-MX" sz="2400" baseline="30000" dirty="0">
              <a:solidFill>
                <a:srgbClr val="002060"/>
              </a:solidFill>
            </a:endParaRPr>
          </a:p>
        </p:txBody>
      </p:sp>
      <p:sp>
        <p:nvSpPr>
          <p:cNvPr id="7" name="Rectangle 10"/>
          <p:cNvSpPr>
            <a:spLocks noChangeArrowheads="1"/>
          </p:cNvSpPr>
          <p:nvPr/>
        </p:nvSpPr>
        <p:spPr bwMode="auto">
          <a:xfrm>
            <a:off x="212177" y="6545032"/>
            <a:ext cx="716107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90000"/>
              </a:lnSpc>
              <a:buClr>
                <a:srgbClr val="FECC68"/>
              </a:buClr>
              <a:buSzPct val="85000"/>
              <a:buFont typeface="Wingdings 2" pitchFamily="18" charset="2"/>
              <a:buNone/>
            </a:pPr>
            <a:r>
              <a:rPr lang="en-US" sz="1000" dirty="0">
                <a:solidFill>
                  <a:srgbClr val="002060"/>
                </a:solidFill>
              </a:rPr>
              <a:t>Cruz-Almeida </a:t>
            </a:r>
            <a:r>
              <a:rPr lang="en-US" sz="1000" i="1" dirty="0">
                <a:solidFill>
                  <a:srgbClr val="002060"/>
                </a:solidFill>
              </a:rPr>
              <a:t>Y et al. J Rehab Res Dev </a:t>
            </a:r>
            <a:r>
              <a:rPr lang="en-US" sz="1000" dirty="0">
                <a:solidFill>
                  <a:srgbClr val="002060"/>
                </a:solidFill>
              </a:rPr>
              <a:t>2005</a:t>
            </a:r>
            <a:r>
              <a:rPr lang="en-US" sz="1000" dirty="0" smtClean="0">
                <a:solidFill>
                  <a:srgbClr val="002060"/>
                </a:solidFill>
              </a:rPr>
              <a:t>; 42(5):585-94; </a:t>
            </a:r>
            <a:r>
              <a:rPr lang="en-US" sz="1000" dirty="0">
                <a:solidFill>
                  <a:srgbClr val="002060"/>
                </a:solidFill>
              </a:rPr>
              <a:t>Gilron I </a:t>
            </a:r>
            <a:r>
              <a:rPr lang="en-US" sz="1000" i="1" dirty="0">
                <a:solidFill>
                  <a:srgbClr val="002060"/>
                </a:solidFill>
              </a:rPr>
              <a:t>et al. CMAJ </a:t>
            </a:r>
            <a:r>
              <a:rPr lang="en-US" sz="1000" dirty="0" smtClean="0">
                <a:solidFill>
                  <a:srgbClr val="002060"/>
                </a:solidFill>
              </a:rPr>
              <a:t>2006; 175(3):265-75; Jensen </a:t>
            </a:r>
            <a:r>
              <a:rPr lang="en-US" sz="1000" dirty="0">
                <a:solidFill>
                  <a:srgbClr val="002060"/>
                </a:solidFill>
              </a:rPr>
              <a:t>MP </a:t>
            </a:r>
            <a:r>
              <a:rPr lang="en-US" sz="1000" i="1" dirty="0">
                <a:solidFill>
                  <a:srgbClr val="002060"/>
                </a:solidFill>
              </a:rPr>
              <a:t>et al. Neurology </a:t>
            </a:r>
            <a:r>
              <a:rPr lang="en-US" sz="1000" dirty="0">
                <a:solidFill>
                  <a:srgbClr val="002060"/>
                </a:solidFill>
              </a:rPr>
              <a:t>2007</a:t>
            </a:r>
            <a:r>
              <a:rPr lang="en-US" sz="1000" dirty="0" smtClean="0">
                <a:solidFill>
                  <a:srgbClr val="002060"/>
                </a:solidFill>
              </a:rPr>
              <a:t>; 68(15):1178-82; Khenioui </a:t>
            </a:r>
            <a:r>
              <a:rPr lang="en-US" sz="1000" dirty="0">
                <a:solidFill>
                  <a:srgbClr val="002060"/>
                </a:solidFill>
              </a:rPr>
              <a:t>H </a:t>
            </a:r>
            <a:r>
              <a:rPr lang="en-US" sz="1000" i="1" dirty="0">
                <a:solidFill>
                  <a:srgbClr val="002060"/>
                </a:solidFill>
              </a:rPr>
              <a:t>et al. Ann Readapt Med Phys</a:t>
            </a:r>
            <a:r>
              <a:rPr lang="en-US" sz="1000" dirty="0">
                <a:solidFill>
                  <a:srgbClr val="002060"/>
                </a:solidFill>
              </a:rPr>
              <a:t> 2006</a:t>
            </a:r>
            <a:r>
              <a:rPr lang="en-US" sz="1000" dirty="0" smtClean="0">
                <a:solidFill>
                  <a:srgbClr val="002060"/>
                </a:solidFill>
              </a:rPr>
              <a:t>; 49(3):125-37; Meyer-Rosberg </a:t>
            </a:r>
            <a:r>
              <a:rPr lang="en-US" sz="1000" dirty="0">
                <a:solidFill>
                  <a:srgbClr val="002060"/>
                </a:solidFill>
              </a:rPr>
              <a:t>K</a:t>
            </a:r>
            <a:r>
              <a:rPr lang="en-US" sz="1000" i="1" dirty="0">
                <a:solidFill>
                  <a:srgbClr val="002060"/>
                </a:solidFill>
              </a:rPr>
              <a:t> et al. Eur J Pain</a:t>
            </a:r>
            <a:r>
              <a:rPr lang="en-US" sz="1000" dirty="0">
                <a:solidFill>
                  <a:srgbClr val="002060"/>
                </a:solidFill>
              </a:rPr>
              <a:t> 2001</a:t>
            </a:r>
            <a:r>
              <a:rPr lang="en-US" sz="1000" dirty="0" smtClean="0">
                <a:solidFill>
                  <a:srgbClr val="002060"/>
                </a:solidFill>
              </a:rPr>
              <a:t>; 5(4):379-89</a:t>
            </a:r>
            <a:r>
              <a:rPr lang="en-US" sz="1000" dirty="0">
                <a:solidFill>
                  <a:srgbClr val="002060"/>
                </a:solidFill>
              </a:rPr>
              <a:t>.</a:t>
            </a:r>
          </a:p>
        </p:txBody>
      </p:sp>
    </p:spTree>
    <p:extLst>
      <p:ext uri="{BB962C8B-B14F-4D97-AF65-F5344CB8AC3E}">
        <p14:creationId xmlns:p14="http://schemas.microsoft.com/office/powerpoint/2010/main" xmlns="" val="12473538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type="title"/>
          </p:nvPr>
        </p:nvSpPr>
        <p:spPr>
          <a:xfrm>
            <a:off x="457200" y="274638"/>
            <a:ext cx="8229600" cy="1143000"/>
          </a:xfrm>
        </p:spPr>
        <p:txBody>
          <a:bodyPr>
            <a:noAutofit/>
          </a:bodyPr>
          <a:lstStyle/>
          <a:p>
            <a:pPr eaLnBrk="1" hangingPunct="1"/>
            <a:r>
              <a:rPr lang="es-MX" sz="2800" noProof="0" dirty="0" smtClean="0"/>
              <a:t>El Dolor Crónico Tiene un Impacto Importante en el </a:t>
            </a:r>
            <a:br>
              <a:rPr lang="es-MX" sz="2800" noProof="0" dirty="0" smtClean="0"/>
            </a:br>
            <a:r>
              <a:rPr lang="es-MX" sz="2800" noProof="0" dirty="0" smtClean="0"/>
              <a:t>Funcionamiento Cotidiano</a:t>
            </a:r>
          </a:p>
        </p:txBody>
      </p:sp>
      <p:sp>
        <p:nvSpPr>
          <p:cNvPr id="17" name="Text Box 4"/>
          <p:cNvSpPr txBox="1">
            <a:spLocks noChangeArrowheads="1"/>
          </p:cNvSpPr>
          <p:nvPr/>
        </p:nvSpPr>
        <p:spPr bwMode="auto">
          <a:xfrm>
            <a:off x="347626" y="6237312"/>
            <a:ext cx="8040798"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200" b="1" dirty="0" smtClean="0">
                <a:solidFill>
                  <a:srgbClr val="002060"/>
                </a:solidFill>
                <a:latin typeface="Calibri"/>
              </a:rPr>
              <a:t>BPI = Breve Inventario del Dolor, que califica la medida en la que el dolor interfiere con las actividades en las últimas 24 horas desde 0 (no interfiere) a 10 (interfiere completamente)</a:t>
            </a:r>
          </a:p>
          <a:p>
            <a:pPr eaLnBrk="1" hangingPunct="1"/>
            <a:r>
              <a:rPr lang="es-MX" sz="1000" dirty="0" smtClean="0">
                <a:solidFill>
                  <a:srgbClr val="002060"/>
                </a:solidFill>
                <a:latin typeface="Calibri"/>
              </a:rPr>
              <a:t>Adaptado de : Smith BH </a:t>
            </a:r>
            <a:r>
              <a:rPr lang="es-MX" sz="1000" i="1" dirty="0" smtClean="0">
                <a:solidFill>
                  <a:srgbClr val="002060"/>
                </a:solidFill>
                <a:latin typeface="Calibri"/>
              </a:rPr>
              <a:t>et al. Clin J Pain </a:t>
            </a:r>
            <a:r>
              <a:rPr lang="es-MX" sz="1000" dirty="0" smtClean="0">
                <a:solidFill>
                  <a:srgbClr val="002060"/>
                </a:solidFill>
                <a:latin typeface="Calibri"/>
              </a:rPr>
              <a:t>2007; 23(2):143-9.</a:t>
            </a:r>
            <a:endParaRPr lang="es-MX" sz="1000" dirty="0">
              <a:solidFill>
                <a:srgbClr val="002060"/>
              </a:solidFill>
              <a:latin typeface="Calibri"/>
            </a:endParaRPr>
          </a:p>
        </p:txBody>
      </p:sp>
      <p:graphicFrame>
        <p:nvGraphicFramePr>
          <p:cNvPr id="18" name="Object 3"/>
          <p:cNvGraphicFramePr>
            <a:graphicFrameLocks noChangeAspect="1"/>
          </p:cNvGraphicFramePr>
          <p:nvPr>
            <p:extLst>
              <p:ext uri="{D42A27DB-BD31-4B8C-83A1-F6EECF244321}">
                <p14:modId xmlns:p14="http://schemas.microsoft.com/office/powerpoint/2010/main" xmlns="" val="829456374"/>
              </p:ext>
            </p:extLst>
          </p:nvPr>
        </p:nvGraphicFramePr>
        <p:xfrm>
          <a:off x="395536" y="1772816"/>
          <a:ext cx="8004175" cy="4268787"/>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5"/>
          <p:cNvSpPr txBox="1">
            <a:spLocks noChangeArrowheads="1"/>
          </p:cNvSpPr>
          <p:nvPr/>
        </p:nvSpPr>
        <p:spPr bwMode="auto">
          <a:xfrm rot="10800000">
            <a:off x="179512" y="2132856"/>
            <a:ext cx="430887" cy="2790825"/>
          </a:xfrm>
          <a:prstGeom prst="rect">
            <a:avLst/>
          </a:prstGeom>
          <a:noFill/>
          <a:ln>
            <a:noFill/>
          </a:ln>
          <a:extLst/>
        </p:spPr>
        <p:txBody>
          <a:bodyPr vert="eaVert">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defRPr/>
            </a:pPr>
            <a:r>
              <a:rPr lang="es-MX" b="1" kern="0" dirty="0" smtClean="0">
                <a:solidFill>
                  <a:srgbClr val="002060"/>
                </a:solidFill>
              </a:rPr>
              <a:t>Interferencia del Dolor</a:t>
            </a:r>
            <a:endParaRPr lang="es-MX" b="1" kern="0" dirty="0">
              <a:solidFill>
                <a:srgbClr val="002060"/>
              </a:solidFill>
            </a:endParaRPr>
          </a:p>
        </p:txBody>
      </p:sp>
      <p:sp>
        <p:nvSpPr>
          <p:cNvPr id="20" name="Text Box 6"/>
          <p:cNvSpPr txBox="1">
            <a:spLocks noChangeArrowheads="1"/>
          </p:cNvSpPr>
          <p:nvPr/>
        </p:nvSpPr>
        <p:spPr bwMode="auto">
          <a:xfrm>
            <a:off x="5796136" y="1836692"/>
            <a:ext cx="28725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21" name="Text Box 7"/>
          <p:cNvSpPr txBox="1">
            <a:spLocks noChangeArrowheads="1"/>
          </p:cNvSpPr>
          <p:nvPr/>
        </p:nvSpPr>
        <p:spPr bwMode="auto">
          <a:xfrm>
            <a:off x="5796910" y="2257762"/>
            <a:ext cx="28725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22" name="Text Box 8"/>
          <p:cNvSpPr txBox="1">
            <a:spLocks noChangeArrowheads="1"/>
          </p:cNvSpPr>
          <p:nvPr/>
        </p:nvSpPr>
        <p:spPr bwMode="auto">
          <a:xfrm>
            <a:off x="4788024" y="2024821"/>
            <a:ext cx="28725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23" name="Text Box 9"/>
          <p:cNvSpPr txBox="1">
            <a:spLocks noChangeArrowheads="1"/>
          </p:cNvSpPr>
          <p:nvPr/>
        </p:nvSpPr>
        <p:spPr bwMode="auto">
          <a:xfrm>
            <a:off x="5749280" y="3045162"/>
            <a:ext cx="28725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24" name="Text Box 10"/>
          <p:cNvSpPr txBox="1">
            <a:spLocks noChangeArrowheads="1"/>
          </p:cNvSpPr>
          <p:nvPr/>
        </p:nvSpPr>
        <p:spPr bwMode="auto">
          <a:xfrm>
            <a:off x="5546080" y="3438862"/>
            <a:ext cx="28725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25" name="Text Box 11"/>
          <p:cNvSpPr txBox="1">
            <a:spLocks noChangeArrowheads="1"/>
          </p:cNvSpPr>
          <p:nvPr/>
        </p:nvSpPr>
        <p:spPr bwMode="auto">
          <a:xfrm>
            <a:off x="5292080" y="3857962"/>
            <a:ext cx="28725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26" name="Text Box 12"/>
          <p:cNvSpPr txBox="1">
            <a:spLocks noChangeArrowheads="1"/>
          </p:cNvSpPr>
          <p:nvPr/>
        </p:nvSpPr>
        <p:spPr bwMode="auto">
          <a:xfrm>
            <a:off x="6300192" y="4935116"/>
            <a:ext cx="28725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27" name="Text Box 13"/>
          <p:cNvSpPr txBox="1">
            <a:spLocks noChangeArrowheads="1"/>
          </p:cNvSpPr>
          <p:nvPr/>
        </p:nvSpPr>
        <p:spPr bwMode="auto">
          <a:xfrm>
            <a:off x="6682385" y="3061086"/>
            <a:ext cx="96532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1400" b="1" kern="0" dirty="0" smtClean="0">
                <a:solidFill>
                  <a:srgbClr val="002060"/>
                </a:solidFill>
              </a:rPr>
              <a:t>*</a:t>
            </a:r>
            <a:r>
              <a:rPr lang="es-MX" sz="1400" b="1" i="1" kern="0" dirty="0" smtClean="0">
                <a:solidFill>
                  <a:srgbClr val="002060"/>
                </a:solidFill>
              </a:rPr>
              <a:t>p </a:t>
            </a:r>
            <a:r>
              <a:rPr lang="es-MX" sz="1400" b="1" kern="0" dirty="0" smtClean="0">
                <a:solidFill>
                  <a:srgbClr val="002060"/>
                </a:solidFill>
              </a:rPr>
              <a:t>&lt;0.001</a:t>
            </a:r>
            <a:endParaRPr lang="es-MX" sz="1400" b="1" kern="0" dirty="0">
              <a:solidFill>
                <a:srgbClr val="002060"/>
              </a:solidFill>
            </a:endParaRPr>
          </a:p>
        </p:txBody>
      </p:sp>
      <p:sp>
        <p:nvSpPr>
          <p:cNvPr id="28" name="Text Box 11"/>
          <p:cNvSpPr txBox="1">
            <a:spLocks noChangeArrowheads="1"/>
          </p:cNvSpPr>
          <p:nvPr/>
        </p:nvSpPr>
        <p:spPr bwMode="auto">
          <a:xfrm>
            <a:off x="5652120" y="4253026"/>
            <a:ext cx="28725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Tree>
    <p:extLst>
      <p:ext uri="{BB962C8B-B14F-4D97-AF65-F5344CB8AC3E}">
        <p14:creationId xmlns:p14="http://schemas.microsoft.com/office/powerpoint/2010/main" xmlns="" val="3718172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118452" y="6621747"/>
            <a:ext cx="738543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buClr>
                <a:srgbClr val="67CFE1"/>
              </a:buClr>
            </a:pPr>
            <a:r>
              <a:rPr lang="en-US" sz="1000" dirty="0" smtClean="0">
                <a:solidFill>
                  <a:srgbClr val="002060"/>
                </a:solidFill>
                <a:latin typeface="+mn-lt"/>
              </a:rPr>
              <a:t>Meyer-Rosberg K</a:t>
            </a:r>
            <a:r>
              <a:rPr lang="en-US" sz="1000" i="1" dirty="0" smtClean="0">
                <a:solidFill>
                  <a:srgbClr val="002060"/>
                </a:solidFill>
                <a:latin typeface="+mn-lt"/>
              </a:rPr>
              <a:t> et al. Eur J Pain</a:t>
            </a:r>
            <a:r>
              <a:rPr lang="en-US" sz="1000" dirty="0">
                <a:solidFill>
                  <a:srgbClr val="002060"/>
                </a:solidFill>
                <a:latin typeface="+mn-lt"/>
              </a:rPr>
              <a:t> 2001; 5(4):379-89; Vinik AI </a:t>
            </a:r>
            <a:r>
              <a:rPr lang="en-US" sz="1000" i="1" dirty="0">
                <a:solidFill>
                  <a:srgbClr val="002060"/>
                </a:solidFill>
                <a:latin typeface="+mn-lt"/>
              </a:rPr>
              <a:t>et al</a:t>
            </a:r>
            <a:r>
              <a:rPr lang="en-US" sz="1000" i="1" dirty="0" smtClean="0">
                <a:solidFill>
                  <a:srgbClr val="002060"/>
                </a:solidFill>
                <a:latin typeface="+mn-lt"/>
              </a:rPr>
              <a:t>. </a:t>
            </a:r>
            <a:r>
              <a:rPr lang="en-US" sz="1000" i="1" dirty="0">
                <a:solidFill>
                  <a:srgbClr val="002060"/>
                </a:solidFill>
                <a:latin typeface="+mn-lt"/>
              </a:rPr>
              <a:t>Diabetes Care </a:t>
            </a:r>
            <a:r>
              <a:rPr lang="en-US" sz="1000" dirty="0">
                <a:solidFill>
                  <a:srgbClr val="002060"/>
                </a:solidFill>
                <a:latin typeface="+mn-lt"/>
              </a:rPr>
              <a:t>2003; 26(5):1553-79</a:t>
            </a:r>
            <a:r>
              <a:rPr lang="en-US" sz="1000" dirty="0" smtClean="0">
                <a:solidFill>
                  <a:srgbClr val="002060"/>
                </a:solidFill>
                <a:latin typeface="+mn-lt"/>
              </a:rPr>
              <a:t>.</a:t>
            </a:r>
            <a:endParaRPr lang="en-GB" sz="1000" dirty="0">
              <a:solidFill>
                <a:srgbClr val="002060"/>
              </a:solidFill>
              <a:latin typeface="+mn-lt"/>
            </a:endParaRPr>
          </a:p>
        </p:txBody>
      </p:sp>
      <p:sp>
        <p:nvSpPr>
          <p:cNvPr id="7172" name="Rectangle 3"/>
          <p:cNvSpPr>
            <a:spLocks noGrp="1" noChangeArrowheads="1"/>
          </p:cNvSpPr>
          <p:nvPr>
            <p:ph type="title"/>
          </p:nvPr>
        </p:nvSpPr>
        <p:spPr>
          <a:xfrm>
            <a:off x="457200" y="298142"/>
            <a:ext cx="8229600" cy="1143000"/>
          </a:xfrm>
        </p:spPr>
        <p:txBody>
          <a:bodyPr>
            <a:normAutofit fontScale="90000"/>
          </a:bodyPr>
          <a:lstStyle/>
          <a:p>
            <a:r>
              <a:rPr lang="es-MX" sz="3200" noProof="0" dirty="0" smtClean="0"/>
              <a:t>Los Pacientes con Dolor Neuropático Periférico Experimentan Síntomas Comórbidos Importantes</a:t>
            </a:r>
            <a:endParaRPr lang="es-MX" sz="3200" noProof="0" dirty="0" smtClean="0"/>
          </a:p>
        </p:txBody>
      </p:sp>
      <p:graphicFrame>
        <p:nvGraphicFramePr>
          <p:cNvPr id="2" name="Object 4"/>
          <p:cNvGraphicFramePr>
            <a:graphicFrameLocks noGrp="1" noChangeAspect="1"/>
          </p:cNvGraphicFramePr>
          <p:nvPr>
            <p:ph idx="1"/>
            <p:extLst>
              <p:ext uri="{D42A27DB-BD31-4B8C-83A1-F6EECF244321}">
                <p14:modId xmlns:p14="http://schemas.microsoft.com/office/powerpoint/2010/main" xmlns="" val="416393940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5"/>
          <p:cNvSpPr txBox="1">
            <a:spLocks noChangeArrowheads="1"/>
          </p:cNvSpPr>
          <p:nvPr/>
        </p:nvSpPr>
        <p:spPr bwMode="auto">
          <a:xfrm rot="10800000">
            <a:off x="493524" y="2133109"/>
            <a:ext cx="461665" cy="2790825"/>
          </a:xfrm>
          <a:prstGeom prst="rect">
            <a:avLst/>
          </a:prstGeom>
          <a:noFill/>
          <a:ln>
            <a:noFill/>
          </a:ln>
          <a:extLst/>
        </p:spPr>
        <p:txBody>
          <a:bodyPr vert="eaVert">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002060"/>
                </a:solidFill>
                <a:effectLst/>
                <a:uLnTx/>
                <a:uFillTx/>
                <a:latin typeface="+mn-lt"/>
              </a:rPr>
              <a:t>Interferencia del dolor</a:t>
            </a:r>
            <a:endParaRPr kumimoji="0" lang="en-GB" sz="1800" b="1" i="0" u="none" strike="noStrike" kern="0" cap="none" spc="0" normalizeH="0" baseline="0" noProof="0" dirty="0">
              <a:ln>
                <a:noFill/>
              </a:ln>
              <a:solidFill>
                <a:srgbClr val="002060"/>
              </a:solidFill>
              <a:effectLst/>
              <a:uLnTx/>
              <a:uFillTx/>
              <a:latin typeface="+mn-lt"/>
            </a:endParaRPr>
          </a:p>
        </p:txBody>
      </p:sp>
      <p:sp>
        <p:nvSpPr>
          <p:cNvPr id="6" name="5 CuadroTexto"/>
          <p:cNvSpPr txBox="1"/>
          <p:nvPr/>
        </p:nvSpPr>
        <p:spPr>
          <a:xfrm>
            <a:off x="850541" y="1818167"/>
            <a:ext cx="1598515" cy="3323987"/>
          </a:xfrm>
          <a:prstGeom prst="rect">
            <a:avLst/>
          </a:prstGeom>
          <a:solidFill>
            <a:srgbClr val="EFF3FB"/>
          </a:solidFill>
        </p:spPr>
        <p:txBody>
          <a:bodyPr wrap="none" rtlCol="0">
            <a:spAutoFit/>
          </a:bodyPr>
          <a:lstStyle/>
          <a:p>
            <a:pPr algn="r"/>
            <a:r>
              <a:rPr lang="es-MX" sz="1200" b="1" dirty="0" smtClean="0">
                <a:solidFill>
                  <a:srgbClr val="002060"/>
                </a:solidFill>
              </a:rPr>
              <a:t>Dificultad para dormir</a:t>
            </a:r>
          </a:p>
          <a:p>
            <a:pPr algn="r"/>
            <a:endParaRPr lang="es-MX" sz="1200" b="1" dirty="0" smtClean="0">
              <a:solidFill>
                <a:srgbClr val="002060"/>
              </a:solidFill>
            </a:endParaRPr>
          </a:p>
          <a:p>
            <a:pPr algn="r"/>
            <a:endParaRPr lang="es-MX" sz="1200" b="1" dirty="0" smtClean="0">
              <a:solidFill>
                <a:srgbClr val="002060"/>
              </a:solidFill>
            </a:endParaRPr>
          </a:p>
          <a:p>
            <a:pPr algn="r"/>
            <a:r>
              <a:rPr lang="es-MX" sz="1200" b="1" dirty="0" smtClean="0">
                <a:solidFill>
                  <a:srgbClr val="002060"/>
                </a:solidFill>
              </a:rPr>
              <a:t>Falta de energía</a:t>
            </a:r>
          </a:p>
          <a:p>
            <a:pPr algn="r"/>
            <a:endParaRPr lang="es-MX" sz="1200" b="1" dirty="0" smtClean="0">
              <a:solidFill>
                <a:srgbClr val="002060"/>
              </a:solidFill>
            </a:endParaRPr>
          </a:p>
          <a:p>
            <a:pPr algn="r"/>
            <a:endParaRPr lang="es-MX" sz="600" b="1" dirty="0" smtClean="0">
              <a:solidFill>
                <a:srgbClr val="002060"/>
              </a:solidFill>
            </a:endParaRPr>
          </a:p>
          <a:p>
            <a:pPr algn="r"/>
            <a:r>
              <a:rPr lang="es-MX" sz="1200" b="1" dirty="0" smtClean="0">
                <a:solidFill>
                  <a:srgbClr val="002060"/>
                </a:solidFill>
              </a:rPr>
              <a:t>Somnolencia</a:t>
            </a:r>
          </a:p>
          <a:p>
            <a:pPr algn="r"/>
            <a:endParaRPr lang="es-MX" sz="1200" b="1" dirty="0" smtClean="0">
              <a:solidFill>
                <a:srgbClr val="002060"/>
              </a:solidFill>
            </a:endParaRPr>
          </a:p>
          <a:p>
            <a:pPr algn="r"/>
            <a:r>
              <a:rPr lang="es-MX" sz="1200" b="1" dirty="0" smtClean="0">
                <a:solidFill>
                  <a:srgbClr val="002060"/>
                </a:solidFill>
              </a:rPr>
              <a:t>Dificultad para</a:t>
            </a:r>
          </a:p>
          <a:p>
            <a:pPr algn="r"/>
            <a:r>
              <a:rPr lang="es-MX" sz="1200" b="1" dirty="0" smtClean="0">
                <a:solidFill>
                  <a:srgbClr val="002060"/>
                </a:solidFill>
              </a:rPr>
              <a:t>Concentrase</a:t>
            </a:r>
          </a:p>
          <a:p>
            <a:pPr algn="r"/>
            <a:endParaRPr lang="es-MX" sz="1200" b="1" dirty="0" smtClean="0">
              <a:solidFill>
                <a:srgbClr val="002060"/>
              </a:solidFill>
            </a:endParaRPr>
          </a:p>
          <a:p>
            <a:pPr algn="r"/>
            <a:endParaRPr lang="es-MX" sz="600" b="1" dirty="0" smtClean="0">
              <a:solidFill>
                <a:srgbClr val="002060"/>
              </a:solidFill>
            </a:endParaRPr>
          </a:p>
          <a:p>
            <a:pPr algn="r"/>
            <a:r>
              <a:rPr lang="es-MX" sz="1200" b="1" dirty="0" smtClean="0">
                <a:solidFill>
                  <a:srgbClr val="002060"/>
                </a:solidFill>
              </a:rPr>
              <a:t>Depresión</a:t>
            </a:r>
          </a:p>
          <a:p>
            <a:pPr algn="r"/>
            <a:endParaRPr lang="es-MX" sz="1200" b="1" dirty="0" smtClean="0">
              <a:solidFill>
                <a:srgbClr val="002060"/>
              </a:solidFill>
            </a:endParaRPr>
          </a:p>
          <a:p>
            <a:pPr algn="r"/>
            <a:endParaRPr lang="es-MX" sz="600" b="1" dirty="0" smtClean="0">
              <a:solidFill>
                <a:srgbClr val="002060"/>
              </a:solidFill>
            </a:endParaRPr>
          </a:p>
          <a:p>
            <a:pPr algn="r"/>
            <a:r>
              <a:rPr lang="es-MX" sz="1200" b="1" dirty="0" smtClean="0">
                <a:solidFill>
                  <a:srgbClr val="002060"/>
                </a:solidFill>
              </a:rPr>
              <a:t>Ansiedad</a:t>
            </a:r>
          </a:p>
          <a:p>
            <a:pPr algn="r"/>
            <a:endParaRPr lang="es-MX" sz="1200" b="1" dirty="0" smtClean="0">
              <a:solidFill>
                <a:srgbClr val="002060"/>
              </a:solidFill>
            </a:endParaRPr>
          </a:p>
          <a:p>
            <a:pPr algn="r"/>
            <a:endParaRPr lang="es-MX" sz="1200" b="1" dirty="0" smtClean="0">
              <a:solidFill>
                <a:srgbClr val="002060"/>
              </a:solidFill>
            </a:endParaRPr>
          </a:p>
          <a:p>
            <a:pPr algn="r"/>
            <a:r>
              <a:rPr lang="es-MX" sz="1200" b="1" dirty="0" smtClean="0">
                <a:solidFill>
                  <a:srgbClr val="002060"/>
                </a:solidFill>
              </a:rPr>
              <a:t>Falta de apetito</a:t>
            </a:r>
            <a:endParaRPr lang="es-MX" sz="1200" b="1" dirty="0">
              <a:solidFill>
                <a:srgbClr val="002060"/>
              </a:solidFill>
            </a:endParaRPr>
          </a:p>
        </p:txBody>
      </p:sp>
    </p:spTree>
    <p:extLst>
      <p:ext uri="{BB962C8B-B14F-4D97-AF65-F5344CB8AC3E}">
        <p14:creationId xmlns:p14="http://schemas.microsoft.com/office/powerpoint/2010/main" xmlns="" val="198344059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Autofit/>
          </a:bodyPr>
          <a:lstStyle/>
          <a:p>
            <a:r>
              <a:rPr lang="es-MX" sz="3200" noProof="0" dirty="0" smtClean="0"/>
              <a:t> El Dolor Neuropático Está Asociado en Trastornos del Sueño, Ansiedad y Depresión </a:t>
            </a:r>
            <a:endParaRPr lang="es-MX" sz="3200" noProof="0" dirty="0" smtClean="0"/>
          </a:p>
        </p:txBody>
      </p:sp>
      <p:sp>
        <p:nvSpPr>
          <p:cNvPr id="19" name="Text Box 8"/>
          <p:cNvSpPr txBox="1">
            <a:spLocks noChangeArrowheads="1"/>
          </p:cNvSpPr>
          <p:nvPr/>
        </p:nvSpPr>
        <p:spPr bwMode="auto">
          <a:xfrm>
            <a:off x="210573" y="6665425"/>
            <a:ext cx="8196725" cy="307777"/>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000" dirty="0" smtClean="0">
                <a:solidFill>
                  <a:srgbClr val="002060"/>
                </a:solidFill>
                <a:latin typeface="+mn-lt"/>
              </a:rPr>
              <a:t>Nicholson B, Verma S. </a:t>
            </a:r>
            <a:r>
              <a:rPr lang="en-GB" sz="1000" i="1" dirty="0">
                <a:solidFill>
                  <a:srgbClr val="002060"/>
                </a:solidFill>
                <a:latin typeface="+mn-lt"/>
              </a:rPr>
              <a:t>Pain </a:t>
            </a:r>
            <a:r>
              <a:rPr lang="en-GB" sz="1000" i="1" dirty="0" smtClean="0">
                <a:solidFill>
                  <a:srgbClr val="002060"/>
                </a:solidFill>
                <a:latin typeface="+mn-lt"/>
              </a:rPr>
              <a:t>Med</a:t>
            </a:r>
            <a:r>
              <a:rPr lang="en-GB" sz="1000" dirty="0" smtClean="0">
                <a:solidFill>
                  <a:srgbClr val="002060"/>
                </a:solidFill>
                <a:latin typeface="+mn-lt"/>
              </a:rPr>
              <a:t> </a:t>
            </a:r>
            <a:r>
              <a:rPr lang="en-GB" sz="1000" dirty="0">
                <a:solidFill>
                  <a:srgbClr val="002060"/>
                </a:solidFill>
                <a:latin typeface="+mn-lt"/>
              </a:rPr>
              <a:t>2004</a:t>
            </a:r>
            <a:r>
              <a:rPr lang="en-GB" sz="1000" dirty="0" smtClean="0">
                <a:solidFill>
                  <a:srgbClr val="002060"/>
                </a:solidFill>
                <a:latin typeface="+mn-lt"/>
              </a:rPr>
              <a:t>; 5(Suppl </a:t>
            </a:r>
            <a:r>
              <a:rPr lang="en-GB" sz="1000" dirty="0">
                <a:solidFill>
                  <a:srgbClr val="002060"/>
                </a:solidFill>
                <a:latin typeface="+mn-lt"/>
              </a:rPr>
              <a:t>1):</a:t>
            </a:r>
            <a:r>
              <a:rPr lang="en-GB" sz="1000" dirty="0" smtClean="0">
                <a:solidFill>
                  <a:srgbClr val="002060"/>
                </a:solidFill>
                <a:latin typeface="+mn-lt"/>
              </a:rPr>
              <a:t>S9-27.</a:t>
            </a:r>
          </a:p>
          <a:p>
            <a:pPr eaLnBrk="1" hangingPunct="1"/>
            <a:endParaRPr lang="en-GB" sz="1000" dirty="0">
              <a:solidFill>
                <a:srgbClr val="002060"/>
              </a:solidFill>
              <a:latin typeface="+mn-lt"/>
            </a:endParaRPr>
          </a:p>
        </p:txBody>
      </p:sp>
      <p:sp>
        <p:nvSpPr>
          <p:cNvPr id="18" name="Text Box 4"/>
          <p:cNvSpPr txBox="1">
            <a:spLocks noChangeArrowheads="1"/>
          </p:cNvSpPr>
          <p:nvPr/>
        </p:nvSpPr>
        <p:spPr bwMode="auto">
          <a:xfrm>
            <a:off x="4070395" y="1685007"/>
            <a:ext cx="1221809" cy="480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1">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pPr>
            <a:r>
              <a:rPr lang="es-MX" sz="2800" b="1" dirty="0" smtClean="0">
                <a:solidFill>
                  <a:srgbClr val="C03932"/>
                </a:solidFill>
              </a:rPr>
              <a:t>Dolor </a:t>
            </a:r>
            <a:endParaRPr lang="es-MX" sz="2800" b="1" dirty="0">
              <a:solidFill>
                <a:srgbClr val="C03932"/>
              </a:solidFill>
            </a:endParaRPr>
          </a:p>
        </p:txBody>
      </p:sp>
      <p:sp>
        <p:nvSpPr>
          <p:cNvPr id="20" name="Text Box 5"/>
          <p:cNvSpPr txBox="1">
            <a:spLocks noChangeArrowheads="1"/>
          </p:cNvSpPr>
          <p:nvPr/>
        </p:nvSpPr>
        <p:spPr bwMode="auto">
          <a:xfrm>
            <a:off x="6611198" y="4669507"/>
            <a:ext cx="1860446"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1">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0000"/>
              </a:lnSpc>
            </a:pPr>
            <a:r>
              <a:rPr lang="es-MX" sz="2400" b="1" dirty="0" smtClean="0">
                <a:solidFill>
                  <a:srgbClr val="0C6FCF"/>
                </a:solidFill>
              </a:rPr>
              <a:t>Trastornos </a:t>
            </a:r>
          </a:p>
          <a:p>
            <a:pPr algn="ctr">
              <a:lnSpc>
                <a:spcPct val="90000"/>
              </a:lnSpc>
            </a:pPr>
            <a:r>
              <a:rPr lang="es-MX" sz="2400" b="1" dirty="0" smtClean="0">
                <a:solidFill>
                  <a:srgbClr val="0C6FCF"/>
                </a:solidFill>
              </a:rPr>
              <a:t>del sueño</a:t>
            </a:r>
            <a:endParaRPr lang="es-MX" sz="2400" b="1" dirty="0">
              <a:solidFill>
                <a:srgbClr val="0C6FCF"/>
              </a:solidFill>
            </a:endParaRPr>
          </a:p>
        </p:txBody>
      </p:sp>
      <p:sp>
        <p:nvSpPr>
          <p:cNvPr id="21" name="Text Box 6"/>
          <p:cNvSpPr txBox="1">
            <a:spLocks noChangeArrowheads="1"/>
          </p:cNvSpPr>
          <p:nvPr/>
        </p:nvSpPr>
        <p:spPr bwMode="auto">
          <a:xfrm>
            <a:off x="609600" y="4669507"/>
            <a:ext cx="1928813"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0000"/>
              </a:lnSpc>
            </a:pPr>
            <a:r>
              <a:rPr lang="es-MX" sz="2400" b="1" dirty="0" smtClean="0">
                <a:solidFill>
                  <a:srgbClr val="0C6FCF"/>
                </a:solidFill>
              </a:rPr>
              <a:t>Ansiedad y</a:t>
            </a:r>
          </a:p>
          <a:p>
            <a:pPr algn="ctr">
              <a:lnSpc>
                <a:spcPct val="90000"/>
              </a:lnSpc>
            </a:pPr>
            <a:r>
              <a:rPr lang="es-MX" sz="2400" b="1" dirty="0" smtClean="0">
                <a:solidFill>
                  <a:srgbClr val="0C6FCF"/>
                </a:solidFill>
              </a:rPr>
              <a:t>Depresión</a:t>
            </a:r>
            <a:endParaRPr lang="es-MX" sz="2400" b="1" dirty="0">
              <a:solidFill>
                <a:srgbClr val="0C6FCF"/>
              </a:solidFill>
            </a:endParaRPr>
          </a:p>
        </p:txBody>
      </p:sp>
      <p:grpSp>
        <p:nvGrpSpPr>
          <p:cNvPr id="22" name="Group 7"/>
          <p:cNvGrpSpPr>
            <a:grpSpLocks/>
          </p:cNvGrpSpPr>
          <p:nvPr/>
        </p:nvGrpSpPr>
        <p:grpSpPr bwMode="auto">
          <a:xfrm>
            <a:off x="2582863" y="2281907"/>
            <a:ext cx="3917950" cy="3235325"/>
            <a:chOff x="1536" y="1162"/>
            <a:chExt cx="2717" cy="2246"/>
          </a:xfrm>
          <a:solidFill>
            <a:schemeClr val="accent3"/>
          </a:solidFill>
        </p:grpSpPr>
        <p:grpSp>
          <p:nvGrpSpPr>
            <p:cNvPr id="23" name="Group 8"/>
            <p:cNvGrpSpPr>
              <a:grpSpLocks/>
            </p:cNvGrpSpPr>
            <p:nvPr/>
          </p:nvGrpSpPr>
          <p:grpSpPr bwMode="auto">
            <a:xfrm>
              <a:off x="1536" y="1998"/>
              <a:ext cx="1277" cy="1410"/>
              <a:chOff x="1536" y="1998"/>
              <a:chExt cx="1277" cy="1410"/>
            </a:xfrm>
            <a:grpFill/>
          </p:grpSpPr>
          <p:sp>
            <p:nvSpPr>
              <p:cNvPr id="30" name="Freeform 9"/>
              <p:cNvSpPr>
                <a:spLocks/>
              </p:cNvSpPr>
              <p:nvPr/>
            </p:nvSpPr>
            <p:spPr bwMode="auto">
              <a:xfrm rot="200007">
                <a:off x="1536" y="1998"/>
                <a:ext cx="642" cy="1277"/>
              </a:xfrm>
              <a:custGeom>
                <a:avLst/>
                <a:gdLst>
                  <a:gd name="T0" fmla="*/ 361 w 930"/>
                  <a:gd name="T1" fmla="*/ 1184 h 1187"/>
                  <a:gd name="T2" fmla="*/ 299 w 930"/>
                  <a:gd name="T3" fmla="*/ 1177 h 1187"/>
                  <a:gd name="T4" fmla="*/ 240 w 930"/>
                  <a:gd name="T5" fmla="*/ 1166 h 1187"/>
                  <a:gd name="T6" fmla="*/ 185 w 930"/>
                  <a:gd name="T7" fmla="*/ 1150 h 1187"/>
                  <a:gd name="T8" fmla="*/ 135 w 930"/>
                  <a:gd name="T9" fmla="*/ 1130 h 1187"/>
                  <a:gd name="T10" fmla="*/ 91 w 930"/>
                  <a:gd name="T11" fmla="*/ 1102 h 1187"/>
                  <a:gd name="T12" fmla="*/ 54 w 930"/>
                  <a:gd name="T13" fmla="*/ 1069 h 1187"/>
                  <a:gd name="T14" fmla="*/ 26 w 930"/>
                  <a:gd name="T15" fmla="*/ 1028 h 1187"/>
                  <a:gd name="T16" fmla="*/ 3 w 930"/>
                  <a:gd name="T17" fmla="*/ 959 h 1187"/>
                  <a:gd name="T18" fmla="*/ 7 w 930"/>
                  <a:gd name="T19" fmla="*/ 855 h 1187"/>
                  <a:gd name="T20" fmla="*/ 41 w 930"/>
                  <a:gd name="T21" fmla="*/ 751 h 1187"/>
                  <a:gd name="T22" fmla="*/ 90 w 930"/>
                  <a:gd name="T23" fmla="*/ 651 h 1187"/>
                  <a:gd name="T24" fmla="*/ 152 w 930"/>
                  <a:gd name="T25" fmla="*/ 553 h 1187"/>
                  <a:gd name="T26" fmla="*/ 221 w 930"/>
                  <a:gd name="T27" fmla="*/ 460 h 1187"/>
                  <a:gd name="T28" fmla="*/ 295 w 930"/>
                  <a:gd name="T29" fmla="*/ 375 h 1187"/>
                  <a:gd name="T30" fmla="*/ 367 w 930"/>
                  <a:gd name="T31" fmla="*/ 302 h 1187"/>
                  <a:gd name="T32" fmla="*/ 430 w 930"/>
                  <a:gd name="T33" fmla="*/ 245 h 1187"/>
                  <a:gd name="T34" fmla="*/ 483 w 930"/>
                  <a:gd name="T35" fmla="*/ 206 h 1187"/>
                  <a:gd name="T36" fmla="*/ 238 w 930"/>
                  <a:gd name="T37" fmla="*/ 147 h 1187"/>
                  <a:gd name="T38" fmla="*/ 254 w 930"/>
                  <a:gd name="T39" fmla="*/ 138 h 1187"/>
                  <a:gd name="T40" fmla="*/ 295 w 930"/>
                  <a:gd name="T41" fmla="*/ 112 h 1187"/>
                  <a:gd name="T42" fmla="*/ 357 w 930"/>
                  <a:gd name="T43" fmla="*/ 80 h 1187"/>
                  <a:gd name="T44" fmla="*/ 434 w 930"/>
                  <a:gd name="T45" fmla="*/ 45 h 1187"/>
                  <a:gd name="T46" fmla="*/ 515 w 930"/>
                  <a:gd name="T47" fmla="*/ 18 h 1187"/>
                  <a:gd name="T48" fmla="*/ 597 w 930"/>
                  <a:gd name="T49" fmla="*/ 2 h 1187"/>
                  <a:gd name="T50" fmla="*/ 672 w 930"/>
                  <a:gd name="T51" fmla="*/ 6 h 1187"/>
                  <a:gd name="T52" fmla="*/ 733 w 930"/>
                  <a:gd name="T53" fmla="*/ 36 h 1187"/>
                  <a:gd name="T54" fmla="*/ 748 w 930"/>
                  <a:gd name="T55" fmla="*/ 76 h 1187"/>
                  <a:gd name="T56" fmla="*/ 743 w 930"/>
                  <a:gd name="T57" fmla="*/ 143 h 1187"/>
                  <a:gd name="T58" fmla="*/ 726 w 930"/>
                  <a:gd name="T59" fmla="*/ 227 h 1187"/>
                  <a:gd name="T60" fmla="*/ 700 w 930"/>
                  <a:gd name="T61" fmla="*/ 318 h 1187"/>
                  <a:gd name="T62" fmla="*/ 670 w 930"/>
                  <a:gd name="T63" fmla="*/ 407 h 1187"/>
                  <a:gd name="T64" fmla="*/ 642 w 930"/>
                  <a:gd name="T65" fmla="*/ 483 h 1187"/>
                  <a:gd name="T66" fmla="*/ 621 w 930"/>
                  <a:gd name="T67" fmla="*/ 536 h 1187"/>
                  <a:gd name="T68" fmla="*/ 613 w 930"/>
                  <a:gd name="T69" fmla="*/ 556 h 1187"/>
                  <a:gd name="T70" fmla="*/ 523 w 930"/>
                  <a:gd name="T71" fmla="*/ 269 h 1187"/>
                  <a:gd name="T72" fmla="*/ 485 w 930"/>
                  <a:gd name="T73" fmla="*/ 316 h 1187"/>
                  <a:gd name="T74" fmla="*/ 437 w 930"/>
                  <a:gd name="T75" fmla="*/ 385 h 1187"/>
                  <a:gd name="T76" fmla="*/ 386 w 930"/>
                  <a:gd name="T77" fmla="*/ 471 h 1187"/>
                  <a:gd name="T78" fmla="*/ 338 w 930"/>
                  <a:gd name="T79" fmla="*/ 567 h 1187"/>
                  <a:gd name="T80" fmla="*/ 299 w 930"/>
                  <a:gd name="T81" fmla="*/ 670 h 1187"/>
                  <a:gd name="T82" fmla="*/ 274 w 930"/>
                  <a:gd name="T83" fmla="*/ 770 h 1187"/>
                  <a:gd name="T84" fmla="*/ 270 w 930"/>
                  <a:gd name="T85" fmla="*/ 865 h 1187"/>
                  <a:gd name="T86" fmla="*/ 293 w 930"/>
                  <a:gd name="T87" fmla="*/ 938 h 1187"/>
                  <a:gd name="T88" fmla="*/ 356 w 930"/>
                  <a:gd name="T89" fmla="*/ 992 h 1187"/>
                  <a:gd name="T90" fmla="*/ 451 w 930"/>
                  <a:gd name="T91" fmla="*/ 1035 h 1187"/>
                  <a:gd name="T92" fmla="*/ 564 w 930"/>
                  <a:gd name="T93" fmla="*/ 1069 h 1187"/>
                  <a:gd name="T94" fmla="*/ 680 w 930"/>
                  <a:gd name="T95" fmla="*/ 1094 h 1187"/>
                  <a:gd name="T96" fmla="*/ 788 w 930"/>
                  <a:gd name="T97" fmla="*/ 1111 h 1187"/>
                  <a:gd name="T98" fmla="*/ 874 w 930"/>
                  <a:gd name="T99" fmla="*/ 1120 h 1187"/>
                  <a:gd name="T100" fmla="*/ 923 w 930"/>
                  <a:gd name="T101" fmla="*/ 1126 h 1187"/>
                  <a:gd name="T102" fmla="*/ 927 w 930"/>
                  <a:gd name="T103" fmla="*/ 1127 h 1187"/>
                  <a:gd name="T104" fmla="*/ 903 w 930"/>
                  <a:gd name="T105" fmla="*/ 1133 h 1187"/>
                  <a:gd name="T106" fmla="*/ 856 w 930"/>
                  <a:gd name="T107" fmla="*/ 1142 h 1187"/>
                  <a:gd name="T108" fmla="*/ 793 w 930"/>
                  <a:gd name="T109" fmla="*/ 1155 h 1187"/>
                  <a:gd name="T110" fmla="*/ 716 w 930"/>
                  <a:gd name="T111" fmla="*/ 1166 h 1187"/>
                  <a:gd name="T112" fmla="*/ 629 w 930"/>
                  <a:gd name="T113" fmla="*/ 1178 h 1187"/>
                  <a:gd name="T114" fmla="*/ 536 w 930"/>
                  <a:gd name="T115" fmla="*/ 1185 h 1187"/>
                  <a:gd name="T116" fmla="*/ 439 w 930"/>
                  <a:gd name="T117" fmla="*/ 1187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dirty="0">
                  <a:solidFill>
                    <a:prstClr val="black"/>
                  </a:solidFill>
                </a:endParaRPr>
              </a:p>
            </p:txBody>
          </p:sp>
          <p:sp>
            <p:nvSpPr>
              <p:cNvPr id="31" name="Freeform 10"/>
              <p:cNvSpPr>
                <a:spLocks/>
              </p:cNvSpPr>
              <p:nvPr/>
            </p:nvSpPr>
            <p:spPr bwMode="auto">
              <a:xfrm rot="17438852" flipV="1">
                <a:off x="1854" y="2448"/>
                <a:ext cx="642" cy="1277"/>
              </a:xfrm>
              <a:custGeom>
                <a:avLst/>
                <a:gdLst>
                  <a:gd name="T0" fmla="*/ 361 w 930"/>
                  <a:gd name="T1" fmla="*/ 1184 h 1187"/>
                  <a:gd name="T2" fmla="*/ 299 w 930"/>
                  <a:gd name="T3" fmla="*/ 1177 h 1187"/>
                  <a:gd name="T4" fmla="*/ 240 w 930"/>
                  <a:gd name="T5" fmla="*/ 1166 h 1187"/>
                  <a:gd name="T6" fmla="*/ 185 w 930"/>
                  <a:gd name="T7" fmla="*/ 1150 h 1187"/>
                  <a:gd name="T8" fmla="*/ 135 w 930"/>
                  <a:gd name="T9" fmla="*/ 1130 h 1187"/>
                  <a:gd name="T10" fmla="*/ 91 w 930"/>
                  <a:gd name="T11" fmla="*/ 1102 h 1187"/>
                  <a:gd name="T12" fmla="*/ 54 w 930"/>
                  <a:gd name="T13" fmla="*/ 1069 h 1187"/>
                  <a:gd name="T14" fmla="*/ 26 w 930"/>
                  <a:gd name="T15" fmla="*/ 1028 h 1187"/>
                  <a:gd name="T16" fmla="*/ 3 w 930"/>
                  <a:gd name="T17" fmla="*/ 959 h 1187"/>
                  <a:gd name="T18" fmla="*/ 7 w 930"/>
                  <a:gd name="T19" fmla="*/ 855 h 1187"/>
                  <a:gd name="T20" fmla="*/ 41 w 930"/>
                  <a:gd name="T21" fmla="*/ 751 h 1187"/>
                  <a:gd name="T22" fmla="*/ 90 w 930"/>
                  <a:gd name="T23" fmla="*/ 651 h 1187"/>
                  <a:gd name="T24" fmla="*/ 152 w 930"/>
                  <a:gd name="T25" fmla="*/ 553 h 1187"/>
                  <a:gd name="T26" fmla="*/ 221 w 930"/>
                  <a:gd name="T27" fmla="*/ 460 h 1187"/>
                  <a:gd name="T28" fmla="*/ 295 w 930"/>
                  <a:gd name="T29" fmla="*/ 375 h 1187"/>
                  <a:gd name="T30" fmla="*/ 367 w 930"/>
                  <a:gd name="T31" fmla="*/ 302 h 1187"/>
                  <a:gd name="T32" fmla="*/ 430 w 930"/>
                  <a:gd name="T33" fmla="*/ 245 h 1187"/>
                  <a:gd name="T34" fmla="*/ 483 w 930"/>
                  <a:gd name="T35" fmla="*/ 206 h 1187"/>
                  <a:gd name="T36" fmla="*/ 238 w 930"/>
                  <a:gd name="T37" fmla="*/ 147 h 1187"/>
                  <a:gd name="T38" fmla="*/ 254 w 930"/>
                  <a:gd name="T39" fmla="*/ 138 h 1187"/>
                  <a:gd name="T40" fmla="*/ 295 w 930"/>
                  <a:gd name="T41" fmla="*/ 112 h 1187"/>
                  <a:gd name="T42" fmla="*/ 357 w 930"/>
                  <a:gd name="T43" fmla="*/ 80 h 1187"/>
                  <a:gd name="T44" fmla="*/ 434 w 930"/>
                  <a:gd name="T45" fmla="*/ 45 h 1187"/>
                  <a:gd name="T46" fmla="*/ 515 w 930"/>
                  <a:gd name="T47" fmla="*/ 18 h 1187"/>
                  <a:gd name="T48" fmla="*/ 597 w 930"/>
                  <a:gd name="T49" fmla="*/ 2 h 1187"/>
                  <a:gd name="T50" fmla="*/ 672 w 930"/>
                  <a:gd name="T51" fmla="*/ 6 h 1187"/>
                  <a:gd name="T52" fmla="*/ 733 w 930"/>
                  <a:gd name="T53" fmla="*/ 36 h 1187"/>
                  <a:gd name="T54" fmla="*/ 748 w 930"/>
                  <a:gd name="T55" fmla="*/ 76 h 1187"/>
                  <a:gd name="T56" fmla="*/ 743 w 930"/>
                  <a:gd name="T57" fmla="*/ 143 h 1187"/>
                  <a:gd name="T58" fmla="*/ 726 w 930"/>
                  <a:gd name="T59" fmla="*/ 227 h 1187"/>
                  <a:gd name="T60" fmla="*/ 700 w 930"/>
                  <a:gd name="T61" fmla="*/ 318 h 1187"/>
                  <a:gd name="T62" fmla="*/ 670 w 930"/>
                  <a:gd name="T63" fmla="*/ 407 h 1187"/>
                  <a:gd name="T64" fmla="*/ 642 w 930"/>
                  <a:gd name="T65" fmla="*/ 483 h 1187"/>
                  <a:gd name="T66" fmla="*/ 621 w 930"/>
                  <a:gd name="T67" fmla="*/ 536 h 1187"/>
                  <a:gd name="T68" fmla="*/ 613 w 930"/>
                  <a:gd name="T69" fmla="*/ 556 h 1187"/>
                  <a:gd name="T70" fmla="*/ 523 w 930"/>
                  <a:gd name="T71" fmla="*/ 269 h 1187"/>
                  <a:gd name="T72" fmla="*/ 485 w 930"/>
                  <a:gd name="T73" fmla="*/ 316 h 1187"/>
                  <a:gd name="T74" fmla="*/ 437 w 930"/>
                  <a:gd name="T75" fmla="*/ 385 h 1187"/>
                  <a:gd name="T76" fmla="*/ 386 w 930"/>
                  <a:gd name="T77" fmla="*/ 471 h 1187"/>
                  <a:gd name="T78" fmla="*/ 338 w 930"/>
                  <a:gd name="T79" fmla="*/ 567 h 1187"/>
                  <a:gd name="T80" fmla="*/ 299 w 930"/>
                  <a:gd name="T81" fmla="*/ 670 h 1187"/>
                  <a:gd name="T82" fmla="*/ 274 w 930"/>
                  <a:gd name="T83" fmla="*/ 770 h 1187"/>
                  <a:gd name="T84" fmla="*/ 270 w 930"/>
                  <a:gd name="T85" fmla="*/ 865 h 1187"/>
                  <a:gd name="T86" fmla="*/ 293 w 930"/>
                  <a:gd name="T87" fmla="*/ 938 h 1187"/>
                  <a:gd name="T88" fmla="*/ 356 w 930"/>
                  <a:gd name="T89" fmla="*/ 992 h 1187"/>
                  <a:gd name="T90" fmla="*/ 451 w 930"/>
                  <a:gd name="T91" fmla="*/ 1035 h 1187"/>
                  <a:gd name="T92" fmla="*/ 564 w 930"/>
                  <a:gd name="T93" fmla="*/ 1069 h 1187"/>
                  <a:gd name="T94" fmla="*/ 680 w 930"/>
                  <a:gd name="T95" fmla="*/ 1094 h 1187"/>
                  <a:gd name="T96" fmla="*/ 788 w 930"/>
                  <a:gd name="T97" fmla="*/ 1111 h 1187"/>
                  <a:gd name="T98" fmla="*/ 874 w 930"/>
                  <a:gd name="T99" fmla="*/ 1120 h 1187"/>
                  <a:gd name="T100" fmla="*/ 923 w 930"/>
                  <a:gd name="T101" fmla="*/ 1126 h 1187"/>
                  <a:gd name="T102" fmla="*/ 927 w 930"/>
                  <a:gd name="T103" fmla="*/ 1127 h 1187"/>
                  <a:gd name="T104" fmla="*/ 903 w 930"/>
                  <a:gd name="T105" fmla="*/ 1133 h 1187"/>
                  <a:gd name="T106" fmla="*/ 856 w 930"/>
                  <a:gd name="T107" fmla="*/ 1142 h 1187"/>
                  <a:gd name="T108" fmla="*/ 793 w 930"/>
                  <a:gd name="T109" fmla="*/ 1155 h 1187"/>
                  <a:gd name="T110" fmla="*/ 716 w 930"/>
                  <a:gd name="T111" fmla="*/ 1166 h 1187"/>
                  <a:gd name="T112" fmla="*/ 629 w 930"/>
                  <a:gd name="T113" fmla="*/ 1178 h 1187"/>
                  <a:gd name="T114" fmla="*/ 536 w 930"/>
                  <a:gd name="T115" fmla="*/ 1185 h 1187"/>
                  <a:gd name="T116" fmla="*/ 439 w 930"/>
                  <a:gd name="T117" fmla="*/ 1187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dirty="0">
                  <a:solidFill>
                    <a:prstClr val="black"/>
                  </a:solidFill>
                </a:endParaRPr>
              </a:p>
            </p:txBody>
          </p:sp>
        </p:grpSp>
        <p:grpSp>
          <p:nvGrpSpPr>
            <p:cNvPr id="24" name="Group 11"/>
            <p:cNvGrpSpPr>
              <a:grpSpLocks/>
            </p:cNvGrpSpPr>
            <p:nvPr/>
          </p:nvGrpSpPr>
          <p:grpSpPr bwMode="auto">
            <a:xfrm>
              <a:off x="2976" y="1998"/>
              <a:ext cx="1277" cy="1410"/>
              <a:chOff x="2976" y="1998"/>
              <a:chExt cx="1277" cy="1410"/>
            </a:xfrm>
            <a:grpFill/>
          </p:grpSpPr>
          <p:sp>
            <p:nvSpPr>
              <p:cNvPr id="28" name="Freeform 12"/>
              <p:cNvSpPr>
                <a:spLocks/>
              </p:cNvSpPr>
              <p:nvPr/>
            </p:nvSpPr>
            <p:spPr bwMode="auto">
              <a:xfrm rot="21399993" flipH="1">
                <a:off x="3611" y="1998"/>
                <a:ext cx="642" cy="1277"/>
              </a:xfrm>
              <a:custGeom>
                <a:avLst/>
                <a:gdLst>
                  <a:gd name="T0" fmla="*/ 361 w 930"/>
                  <a:gd name="T1" fmla="*/ 1184 h 1187"/>
                  <a:gd name="T2" fmla="*/ 299 w 930"/>
                  <a:gd name="T3" fmla="*/ 1177 h 1187"/>
                  <a:gd name="T4" fmla="*/ 240 w 930"/>
                  <a:gd name="T5" fmla="*/ 1166 h 1187"/>
                  <a:gd name="T6" fmla="*/ 185 w 930"/>
                  <a:gd name="T7" fmla="*/ 1150 h 1187"/>
                  <a:gd name="T8" fmla="*/ 135 w 930"/>
                  <a:gd name="T9" fmla="*/ 1130 h 1187"/>
                  <a:gd name="T10" fmla="*/ 91 w 930"/>
                  <a:gd name="T11" fmla="*/ 1102 h 1187"/>
                  <a:gd name="T12" fmla="*/ 54 w 930"/>
                  <a:gd name="T13" fmla="*/ 1069 h 1187"/>
                  <a:gd name="T14" fmla="*/ 26 w 930"/>
                  <a:gd name="T15" fmla="*/ 1028 h 1187"/>
                  <a:gd name="T16" fmla="*/ 3 w 930"/>
                  <a:gd name="T17" fmla="*/ 959 h 1187"/>
                  <a:gd name="T18" fmla="*/ 7 w 930"/>
                  <a:gd name="T19" fmla="*/ 855 h 1187"/>
                  <a:gd name="T20" fmla="*/ 41 w 930"/>
                  <a:gd name="T21" fmla="*/ 751 h 1187"/>
                  <a:gd name="T22" fmla="*/ 90 w 930"/>
                  <a:gd name="T23" fmla="*/ 651 h 1187"/>
                  <a:gd name="T24" fmla="*/ 152 w 930"/>
                  <a:gd name="T25" fmla="*/ 553 h 1187"/>
                  <a:gd name="T26" fmla="*/ 221 w 930"/>
                  <a:gd name="T27" fmla="*/ 460 h 1187"/>
                  <a:gd name="T28" fmla="*/ 295 w 930"/>
                  <a:gd name="T29" fmla="*/ 375 h 1187"/>
                  <a:gd name="T30" fmla="*/ 367 w 930"/>
                  <a:gd name="T31" fmla="*/ 302 h 1187"/>
                  <a:gd name="T32" fmla="*/ 430 w 930"/>
                  <a:gd name="T33" fmla="*/ 245 h 1187"/>
                  <a:gd name="T34" fmla="*/ 483 w 930"/>
                  <a:gd name="T35" fmla="*/ 206 h 1187"/>
                  <a:gd name="T36" fmla="*/ 238 w 930"/>
                  <a:gd name="T37" fmla="*/ 147 h 1187"/>
                  <a:gd name="T38" fmla="*/ 254 w 930"/>
                  <a:gd name="T39" fmla="*/ 138 h 1187"/>
                  <a:gd name="T40" fmla="*/ 295 w 930"/>
                  <a:gd name="T41" fmla="*/ 112 h 1187"/>
                  <a:gd name="T42" fmla="*/ 357 w 930"/>
                  <a:gd name="T43" fmla="*/ 80 h 1187"/>
                  <a:gd name="T44" fmla="*/ 434 w 930"/>
                  <a:gd name="T45" fmla="*/ 45 h 1187"/>
                  <a:gd name="T46" fmla="*/ 515 w 930"/>
                  <a:gd name="T47" fmla="*/ 18 h 1187"/>
                  <a:gd name="T48" fmla="*/ 597 w 930"/>
                  <a:gd name="T49" fmla="*/ 2 h 1187"/>
                  <a:gd name="T50" fmla="*/ 672 w 930"/>
                  <a:gd name="T51" fmla="*/ 6 h 1187"/>
                  <a:gd name="T52" fmla="*/ 733 w 930"/>
                  <a:gd name="T53" fmla="*/ 36 h 1187"/>
                  <a:gd name="T54" fmla="*/ 748 w 930"/>
                  <a:gd name="T55" fmla="*/ 76 h 1187"/>
                  <a:gd name="T56" fmla="*/ 743 w 930"/>
                  <a:gd name="T57" fmla="*/ 143 h 1187"/>
                  <a:gd name="T58" fmla="*/ 726 w 930"/>
                  <a:gd name="T59" fmla="*/ 227 h 1187"/>
                  <a:gd name="T60" fmla="*/ 700 w 930"/>
                  <a:gd name="T61" fmla="*/ 318 h 1187"/>
                  <a:gd name="T62" fmla="*/ 670 w 930"/>
                  <a:gd name="T63" fmla="*/ 407 h 1187"/>
                  <a:gd name="T64" fmla="*/ 642 w 930"/>
                  <a:gd name="T65" fmla="*/ 483 h 1187"/>
                  <a:gd name="T66" fmla="*/ 621 w 930"/>
                  <a:gd name="T67" fmla="*/ 536 h 1187"/>
                  <a:gd name="T68" fmla="*/ 613 w 930"/>
                  <a:gd name="T69" fmla="*/ 556 h 1187"/>
                  <a:gd name="T70" fmla="*/ 523 w 930"/>
                  <a:gd name="T71" fmla="*/ 269 h 1187"/>
                  <a:gd name="T72" fmla="*/ 485 w 930"/>
                  <a:gd name="T73" fmla="*/ 316 h 1187"/>
                  <a:gd name="T74" fmla="*/ 437 w 930"/>
                  <a:gd name="T75" fmla="*/ 385 h 1187"/>
                  <a:gd name="T76" fmla="*/ 386 w 930"/>
                  <a:gd name="T77" fmla="*/ 471 h 1187"/>
                  <a:gd name="T78" fmla="*/ 338 w 930"/>
                  <a:gd name="T79" fmla="*/ 567 h 1187"/>
                  <a:gd name="T80" fmla="*/ 299 w 930"/>
                  <a:gd name="T81" fmla="*/ 670 h 1187"/>
                  <a:gd name="T82" fmla="*/ 274 w 930"/>
                  <a:gd name="T83" fmla="*/ 770 h 1187"/>
                  <a:gd name="T84" fmla="*/ 270 w 930"/>
                  <a:gd name="T85" fmla="*/ 865 h 1187"/>
                  <a:gd name="T86" fmla="*/ 293 w 930"/>
                  <a:gd name="T87" fmla="*/ 938 h 1187"/>
                  <a:gd name="T88" fmla="*/ 356 w 930"/>
                  <a:gd name="T89" fmla="*/ 992 h 1187"/>
                  <a:gd name="T90" fmla="*/ 451 w 930"/>
                  <a:gd name="T91" fmla="*/ 1035 h 1187"/>
                  <a:gd name="T92" fmla="*/ 564 w 930"/>
                  <a:gd name="T93" fmla="*/ 1069 h 1187"/>
                  <a:gd name="T94" fmla="*/ 680 w 930"/>
                  <a:gd name="T95" fmla="*/ 1094 h 1187"/>
                  <a:gd name="T96" fmla="*/ 788 w 930"/>
                  <a:gd name="T97" fmla="*/ 1111 h 1187"/>
                  <a:gd name="T98" fmla="*/ 874 w 930"/>
                  <a:gd name="T99" fmla="*/ 1120 h 1187"/>
                  <a:gd name="T100" fmla="*/ 923 w 930"/>
                  <a:gd name="T101" fmla="*/ 1126 h 1187"/>
                  <a:gd name="T102" fmla="*/ 927 w 930"/>
                  <a:gd name="T103" fmla="*/ 1127 h 1187"/>
                  <a:gd name="T104" fmla="*/ 903 w 930"/>
                  <a:gd name="T105" fmla="*/ 1133 h 1187"/>
                  <a:gd name="T106" fmla="*/ 856 w 930"/>
                  <a:gd name="T107" fmla="*/ 1142 h 1187"/>
                  <a:gd name="T108" fmla="*/ 793 w 930"/>
                  <a:gd name="T109" fmla="*/ 1155 h 1187"/>
                  <a:gd name="T110" fmla="*/ 716 w 930"/>
                  <a:gd name="T111" fmla="*/ 1166 h 1187"/>
                  <a:gd name="T112" fmla="*/ 629 w 930"/>
                  <a:gd name="T113" fmla="*/ 1178 h 1187"/>
                  <a:gd name="T114" fmla="*/ 536 w 930"/>
                  <a:gd name="T115" fmla="*/ 1185 h 1187"/>
                  <a:gd name="T116" fmla="*/ 439 w 930"/>
                  <a:gd name="T117" fmla="*/ 1187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dirty="0">
                  <a:solidFill>
                    <a:prstClr val="black"/>
                  </a:solidFill>
                </a:endParaRPr>
              </a:p>
            </p:txBody>
          </p:sp>
          <p:sp>
            <p:nvSpPr>
              <p:cNvPr id="29" name="Freeform 13"/>
              <p:cNvSpPr>
                <a:spLocks/>
              </p:cNvSpPr>
              <p:nvPr/>
            </p:nvSpPr>
            <p:spPr bwMode="auto">
              <a:xfrm rot="4161148" flipH="1" flipV="1">
                <a:off x="3294" y="2448"/>
                <a:ext cx="642" cy="1277"/>
              </a:xfrm>
              <a:custGeom>
                <a:avLst/>
                <a:gdLst>
                  <a:gd name="T0" fmla="*/ 361 w 930"/>
                  <a:gd name="T1" fmla="*/ 1184 h 1187"/>
                  <a:gd name="T2" fmla="*/ 299 w 930"/>
                  <a:gd name="T3" fmla="*/ 1177 h 1187"/>
                  <a:gd name="T4" fmla="*/ 240 w 930"/>
                  <a:gd name="T5" fmla="*/ 1166 h 1187"/>
                  <a:gd name="T6" fmla="*/ 185 w 930"/>
                  <a:gd name="T7" fmla="*/ 1150 h 1187"/>
                  <a:gd name="T8" fmla="*/ 135 w 930"/>
                  <a:gd name="T9" fmla="*/ 1130 h 1187"/>
                  <a:gd name="T10" fmla="*/ 91 w 930"/>
                  <a:gd name="T11" fmla="*/ 1102 h 1187"/>
                  <a:gd name="T12" fmla="*/ 54 w 930"/>
                  <a:gd name="T13" fmla="*/ 1069 h 1187"/>
                  <a:gd name="T14" fmla="*/ 26 w 930"/>
                  <a:gd name="T15" fmla="*/ 1028 h 1187"/>
                  <a:gd name="T16" fmla="*/ 3 w 930"/>
                  <a:gd name="T17" fmla="*/ 959 h 1187"/>
                  <a:gd name="T18" fmla="*/ 7 w 930"/>
                  <a:gd name="T19" fmla="*/ 855 h 1187"/>
                  <a:gd name="T20" fmla="*/ 41 w 930"/>
                  <a:gd name="T21" fmla="*/ 751 h 1187"/>
                  <a:gd name="T22" fmla="*/ 90 w 930"/>
                  <a:gd name="T23" fmla="*/ 651 h 1187"/>
                  <a:gd name="T24" fmla="*/ 152 w 930"/>
                  <a:gd name="T25" fmla="*/ 553 h 1187"/>
                  <a:gd name="T26" fmla="*/ 221 w 930"/>
                  <a:gd name="T27" fmla="*/ 460 h 1187"/>
                  <a:gd name="T28" fmla="*/ 295 w 930"/>
                  <a:gd name="T29" fmla="*/ 375 h 1187"/>
                  <a:gd name="T30" fmla="*/ 367 w 930"/>
                  <a:gd name="T31" fmla="*/ 302 h 1187"/>
                  <a:gd name="T32" fmla="*/ 430 w 930"/>
                  <a:gd name="T33" fmla="*/ 245 h 1187"/>
                  <a:gd name="T34" fmla="*/ 483 w 930"/>
                  <a:gd name="T35" fmla="*/ 206 h 1187"/>
                  <a:gd name="T36" fmla="*/ 238 w 930"/>
                  <a:gd name="T37" fmla="*/ 147 h 1187"/>
                  <a:gd name="T38" fmla="*/ 254 w 930"/>
                  <a:gd name="T39" fmla="*/ 138 h 1187"/>
                  <a:gd name="T40" fmla="*/ 295 w 930"/>
                  <a:gd name="T41" fmla="*/ 112 h 1187"/>
                  <a:gd name="T42" fmla="*/ 357 w 930"/>
                  <a:gd name="T43" fmla="*/ 80 h 1187"/>
                  <a:gd name="T44" fmla="*/ 434 w 930"/>
                  <a:gd name="T45" fmla="*/ 45 h 1187"/>
                  <a:gd name="T46" fmla="*/ 515 w 930"/>
                  <a:gd name="T47" fmla="*/ 18 h 1187"/>
                  <a:gd name="T48" fmla="*/ 597 w 930"/>
                  <a:gd name="T49" fmla="*/ 2 h 1187"/>
                  <a:gd name="T50" fmla="*/ 672 w 930"/>
                  <a:gd name="T51" fmla="*/ 6 h 1187"/>
                  <a:gd name="T52" fmla="*/ 733 w 930"/>
                  <a:gd name="T53" fmla="*/ 36 h 1187"/>
                  <a:gd name="T54" fmla="*/ 748 w 930"/>
                  <a:gd name="T55" fmla="*/ 76 h 1187"/>
                  <a:gd name="T56" fmla="*/ 743 w 930"/>
                  <a:gd name="T57" fmla="*/ 143 h 1187"/>
                  <a:gd name="T58" fmla="*/ 726 w 930"/>
                  <a:gd name="T59" fmla="*/ 227 h 1187"/>
                  <a:gd name="T60" fmla="*/ 700 w 930"/>
                  <a:gd name="T61" fmla="*/ 318 h 1187"/>
                  <a:gd name="T62" fmla="*/ 670 w 930"/>
                  <a:gd name="T63" fmla="*/ 407 h 1187"/>
                  <a:gd name="T64" fmla="*/ 642 w 930"/>
                  <a:gd name="T65" fmla="*/ 483 h 1187"/>
                  <a:gd name="T66" fmla="*/ 621 w 930"/>
                  <a:gd name="T67" fmla="*/ 536 h 1187"/>
                  <a:gd name="T68" fmla="*/ 613 w 930"/>
                  <a:gd name="T69" fmla="*/ 556 h 1187"/>
                  <a:gd name="T70" fmla="*/ 523 w 930"/>
                  <a:gd name="T71" fmla="*/ 269 h 1187"/>
                  <a:gd name="T72" fmla="*/ 485 w 930"/>
                  <a:gd name="T73" fmla="*/ 316 h 1187"/>
                  <a:gd name="T74" fmla="*/ 437 w 930"/>
                  <a:gd name="T75" fmla="*/ 385 h 1187"/>
                  <a:gd name="T76" fmla="*/ 386 w 930"/>
                  <a:gd name="T77" fmla="*/ 471 h 1187"/>
                  <a:gd name="T78" fmla="*/ 338 w 930"/>
                  <a:gd name="T79" fmla="*/ 567 h 1187"/>
                  <a:gd name="T80" fmla="*/ 299 w 930"/>
                  <a:gd name="T81" fmla="*/ 670 h 1187"/>
                  <a:gd name="T82" fmla="*/ 274 w 930"/>
                  <a:gd name="T83" fmla="*/ 770 h 1187"/>
                  <a:gd name="T84" fmla="*/ 270 w 930"/>
                  <a:gd name="T85" fmla="*/ 865 h 1187"/>
                  <a:gd name="T86" fmla="*/ 293 w 930"/>
                  <a:gd name="T87" fmla="*/ 938 h 1187"/>
                  <a:gd name="T88" fmla="*/ 356 w 930"/>
                  <a:gd name="T89" fmla="*/ 992 h 1187"/>
                  <a:gd name="T90" fmla="*/ 451 w 930"/>
                  <a:gd name="T91" fmla="*/ 1035 h 1187"/>
                  <a:gd name="T92" fmla="*/ 564 w 930"/>
                  <a:gd name="T93" fmla="*/ 1069 h 1187"/>
                  <a:gd name="T94" fmla="*/ 680 w 930"/>
                  <a:gd name="T95" fmla="*/ 1094 h 1187"/>
                  <a:gd name="T96" fmla="*/ 788 w 930"/>
                  <a:gd name="T97" fmla="*/ 1111 h 1187"/>
                  <a:gd name="T98" fmla="*/ 874 w 930"/>
                  <a:gd name="T99" fmla="*/ 1120 h 1187"/>
                  <a:gd name="T100" fmla="*/ 923 w 930"/>
                  <a:gd name="T101" fmla="*/ 1126 h 1187"/>
                  <a:gd name="T102" fmla="*/ 927 w 930"/>
                  <a:gd name="T103" fmla="*/ 1127 h 1187"/>
                  <a:gd name="T104" fmla="*/ 903 w 930"/>
                  <a:gd name="T105" fmla="*/ 1133 h 1187"/>
                  <a:gd name="T106" fmla="*/ 856 w 930"/>
                  <a:gd name="T107" fmla="*/ 1142 h 1187"/>
                  <a:gd name="T108" fmla="*/ 793 w 930"/>
                  <a:gd name="T109" fmla="*/ 1155 h 1187"/>
                  <a:gd name="T110" fmla="*/ 716 w 930"/>
                  <a:gd name="T111" fmla="*/ 1166 h 1187"/>
                  <a:gd name="T112" fmla="*/ 629 w 930"/>
                  <a:gd name="T113" fmla="*/ 1178 h 1187"/>
                  <a:gd name="T114" fmla="*/ 536 w 930"/>
                  <a:gd name="T115" fmla="*/ 1185 h 1187"/>
                  <a:gd name="T116" fmla="*/ 439 w 930"/>
                  <a:gd name="T117" fmla="*/ 1187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dirty="0">
                  <a:solidFill>
                    <a:prstClr val="black"/>
                  </a:solidFill>
                </a:endParaRPr>
              </a:p>
            </p:txBody>
          </p:sp>
        </p:grpSp>
        <p:grpSp>
          <p:nvGrpSpPr>
            <p:cNvPr id="25" name="Group 14"/>
            <p:cNvGrpSpPr>
              <a:grpSpLocks/>
            </p:cNvGrpSpPr>
            <p:nvPr/>
          </p:nvGrpSpPr>
          <p:grpSpPr bwMode="auto">
            <a:xfrm>
              <a:off x="1929" y="1162"/>
              <a:ext cx="1911" cy="683"/>
              <a:chOff x="1929" y="1162"/>
              <a:chExt cx="1911" cy="683"/>
            </a:xfrm>
            <a:grpFill/>
          </p:grpSpPr>
          <p:sp>
            <p:nvSpPr>
              <p:cNvPr id="26" name="Freeform 15"/>
              <p:cNvSpPr>
                <a:spLocks/>
              </p:cNvSpPr>
              <p:nvPr/>
            </p:nvSpPr>
            <p:spPr bwMode="auto">
              <a:xfrm rot="21206565" flipH="1">
                <a:off x="1929" y="1162"/>
                <a:ext cx="1617" cy="682"/>
              </a:xfrm>
              <a:custGeom>
                <a:avLst/>
                <a:gdLst>
                  <a:gd name="T0" fmla="*/ 336 w 1237"/>
                  <a:gd name="T1" fmla="*/ 103 h 986"/>
                  <a:gd name="T2" fmla="*/ 359 w 1237"/>
                  <a:gd name="T3" fmla="*/ 81 h 986"/>
                  <a:gd name="T4" fmla="*/ 383 w 1237"/>
                  <a:gd name="T5" fmla="*/ 61 h 986"/>
                  <a:gd name="T6" fmla="*/ 409 w 1237"/>
                  <a:gd name="T7" fmla="*/ 44 h 986"/>
                  <a:gd name="T8" fmla="*/ 434 w 1237"/>
                  <a:gd name="T9" fmla="*/ 30 h 986"/>
                  <a:gd name="T10" fmla="*/ 461 w 1237"/>
                  <a:gd name="T11" fmla="*/ 17 h 986"/>
                  <a:gd name="T12" fmla="*/ 487 w 1237"/>
                  <a:gd name="T13" fmla="*/ 9 h 986"/>
                  <a:gd name="T14" fmla="*/ 515 w 1237"/>
                  <a:gd name="T15" fmla="*/ 2 h 986"/>
                  <a:gd name="T16" fmla="*/ 537 w 1237"/>
                  <a:gd name="T17" fmla="*/ 0 h 986"/>
                  <a:gd name="T18" fmla="*/ 554 w 1237"/>
                  <a:gd name="T19" fmla="*/ 0 h 986"/>
                  <a:gd name="T20" fmla="*/ 574 w 1237"/>
                  <a:gd name="T21" fmla="*/ 2 h 986"/>
                  <a:gd name="T22" fmla="*/ 598 w 1237"/>
                  <a:gd name="T23" fmla="*/ 8 h 986"/>
                  <a:gd name="T24" fmla="*/ 622 w 1237"/>
                  <a:gd name="T25" fmla="*/ 16 h 986"/>
                  <a:gd name="T26" fmla="*/ 646 w 1237"/>
                  <a:gd name="T27" fmla="*/ 27 h 986"/>
                  <a:gd name="T28" fmla="*/ 670 w 1237"/>
                  <a:gd name="T29" fmla="*/ 39 h 986"/>
                  <a:gd name="T30" fmla="*/ 693 w 1237"/>
                  <a:gd name="T31" fmla="*/ 54 h 986"/>
                  <a:gd name="T32" fmla="*/ 717 w 1237"/>
                  <a:gd name="T33" fmla="*/ 71 h 986"/>
                  <a:gd name="T34" fmla="*/ 740 w 1237"/>
                  <a:gd name="T35" fmla="*/ 91 h 986"/>
                  <a:gd name="T36" fmla="*/ 785 w 1237"/>
                  <a:gd name="T37" fmla="*/ 136 h 986"/>
                  <a:gd name="T38" fmla="*/ 848 w 1237"/>
                  <a:gd name="T39" fmla="*/ 213 h 986"/>
                  <a:gd name="T40" fmla="*/ 907 w 1237"/>
                  <a:gd name="T41" fmla="*/ 298 h 986"/>
                  <a:gd name="T42" fmla="*/ 957 w 1237"/>
                  <a:gd name="T43" fmla="*/ 387 h 986"/>
                  <a:gd name="T44" fmla="*/ 1001 w 1237"/>
                  <a:gd name="T45" fmla="*/ 476 h 986"/>
                  <a:gd name="T46" fmla="*/ 1036 w 1237"/>
                  <a:gd name="T47" fmla="*/ 558 h 986"/>
                  <a:gd name="T48" fmla="*/ 1060 w 1237"/>
                  <a:gd name="T49" fmla="*/ 629 h 986"/>
                  <a:gd name="T50" fmla="*/ 1073 w 1237"/>
                  <a:gd name="T51" fmla="*/ 686 h 986"/>
                  <a:gd name="T52" fmla="*/ 1218 w 1237"/>
                  <a:gd name="T53" fmla="*/ 469 h 986"/>
                  <a:gd name="T54" fmla="*/ 1228 w 1237"/>
                  <a:gd name="T55" fmla="*/ 536 h 986"/>
                  <a:gd name="T56" fmla="*/ 1237 w 1237"/>
                  <a:gd name="T57" fmla="*/ 689 h 986"/>
                  <a:gd name="T58" fmla="*/ 1215 w 1237"/>
                  <a:gd name="T59" fmla="*/ 861 h 986"/>
                  <a:gd name="T60" fmla="*/ 1134 w 1237"/>
                  <a:gd name="T61" fmla="*/ 982 h 986"/>
                  <a:gd name="T62" fmla="*/ 1091 w 1237"/>
                  <a:gd name="T63" fmla="*/ 984 h 986"/>
                  <a:gd name="T64" fmla="*/ 1031 w 1237"/>
                  <a:gd name="T65" fmla="*/ 960 h 986"/>
                  <a:gd name="T66" fmla="*/ 961 w 1237"/>
                  <a:gd name="T67" fmla="*/ 917 h 986"/>
                  <a:gd name="T68" fmla="*/ 887 w 1237"/>
                  <a:gd name="T69" fmla="*/ 864 h 986"/>
                  <a:gd name="T70" fmla="*/ 817 w 1237"/>
                  <a:gd name="T71" fmla="*/ 809 h 986"/>
                  <a:gd name="T72" fmla="*/ 757 w 1237"/>
                  <a:gd name="T73" fmla="*/ 759 h 986"/>
                  <a:gd name="T74" fmla="*/ 717 w 1237"/>
                  <a:gd name="T75" fmla="*/ 724 h 986"/>
                  <a:gd name="T76" fmla="*/ 702 w 1237"/>
                  <a:gd name="T77" fmla="*/ 710 h 986"/>
                  <a:gd name="T78" fmla="*/ 999 w 1237"/>
                  <a:gd name="T79" fmla="*/ 704 h 986"/>
                  <a:gd name="T80" fmla="*/ 970 w 1237"/>
                  <a:gd name="T81" fmla="*/ 653 h 986"/>
                  <a:gd name="T82" fmla="*/ 925 w 1237"/>
                  <a:gd name="T83" fmla="*/ 588 h 986"/>
                  <a:gd name="T84" fmla="*/ 865 w 1237"/>
                  <a:gd name="T85" fmla="*/ 514 h 986"/>
                  <a:gd name="T86" fmla="*/ 794 w 1237"/>
                  <a:gd name="T87" fmla="*/ 439 h 986"/>
                  <a:gd name="T88" fmla="*/ 715 w 1237"/>
                  <a:gd name="T89" fmla="*/ 371 h 986"/>
                  <a:gd name="T90" fmla="*/ 631 w 1237"/>
                  <a:gd name="T91" fmla="*/ 317 h 986"/>
                  <a:gd name="T92" fmla="*/ 546 w 1237"/>
                  <a:gd name="T93" fmla="*/ 286 h 986"/>
                  <a:gd name="T94" fmla="*/ 470 w 1237"/>
                  <a:gd name="T95" fmla="*/ 285 h 986"/>
                  <a:gd name="T96" fmla="*/ 392 w 1237"/>
                  <a:gd name="T97" fmla="*/ 326 h 986"/>
                  <a:gd name="T98" fmla="*/ 309 w 1237"/>
                  <a:gd name="T99" fmla="*/ 399 h 986"/>
                  <a:gd name="T100" fmla="*/ 226 w 1237"/>
                  <a:gd name="T101" fmla="*/ 490 h 986"/>
                  <a:gd name="T102" fmla="*/ 147 w 1237"/>
                  <a:gd name="T103" fmla="*/ 588 h 986"/>
                  <a:gd name="T104" fmla="*/ 82 w 1237"/>
                  <a:gd name="T105" fmla="*/ 679 h 986"/>
                  <a:gd name="T106" fmla="*/ 31 w 1237"/>
                  <a:gd name="T107" fmla="*/ 752 h 986"/>
                  <a:gd name="T108" fmla="*/ 3 w 1237"/>
                  <a:gd name="T109" fmla="*/ 795 h 986"/>
                  <a:gd name="T110" fmla="*/ 1 w 1237"/>
                  <a:gd name="T111" fmla="*/ 795 h 986"/>
                  <a:gd name="T112" fmla="*/ 11 w 1237"/>
                  <a:gd name="T113" fmla="*/ 756 h 986"/>
                  <a:gd name="T114" fmla="*/ 32 w 1237"/>
                  <a:gd name="T115" fmla="*/ 686 h 986"/>
                  <a:gd name="T116" fmla="*/ 63 w 1237"/>
                  <a:gd name="T117" fmla="*/ 592 h 986"/>
                  <a:gd name="T118" fmla="*/ 105 w 1237"/>
                  <a:gd name="T119" fmla="*/ 485 h 986"/>
                  <a:gd name="T120" fmla="*/ 155 w 1237"/>
                  <a:gd name="T121" fmla="*/ 371 h 986"/>
                  <a:gd name="T122" fmla="*/ 216 w 1237"/>
                  <a:gd name="T123" fmla="*/ 259 h 986"/>
                  <a:gd name="T124" fmla="*/ 287 w 1237"/>
                  <a:gd name="T125" fmla="*/ 158 h 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7"/>
                  <a:gd name="T190" fmla="*/ 0 h 986"/>
                  <a:gd name="T191" fmla="*/ 1237 w 1237"/>
                  <a:gd name="T192" fmla="*/ 986 h 9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7" h="986">
                    <a:moveTo>
                      <a:pt x="325" y="114"/>
                    </a:moveTo>
                    <a:lnTo>
                      <a:pt x="336" y="103"/>
                    </a:lnTo>
                    <a:lnTo>
                      <a:pt x="348" y="91"/>
                    </a:lnTo>
                    <a:lnTo>
                      <a:pt x="359" y="81"/>
                    </a:lnTo>
                    <a:lnTo>
                      <a:pt x="371" y="70"/>
                    </a:lnTo>
                    <a:lnTo>
                      <a:pt x="383" y="61"/>
                    </a:lnTo>
                    <a:lnTo>
                      <a:pt x="396" y="52"/>
                    </a:lnTo>
                    <a:lnTo>
                      <a:pt x="409" y="44"/>
                    </a:lnTo>
                    <a:lnTo>
                      <a:pt x="422" y="37"/>
                    </a:lnTo>
                    <a:lnTo>
                      <a:pt x="434" y="30"/>
                    </a:lnTo>
                    <a:lnTo>
                      <a:pt x="447" y="23"/>
                    </a:lnTo>
                    <a:lnTo>
                      <a:pt x="461" y="17"/>
                    </a:lnTo>
                    <a:lnTo>
                      <a:pt x="473" y="13"/>
                    </a:lnTo>
                    <a:lnTo>
                      <a:pt x="487" y="9"/>
                    </a:lnTo>
                    <a:lnTo>
                      <a:pt x="501" y="6"/>
                    </a:lnTo>
                    <a:lnTo>
                      <a:pt x="515" y="2"/>
                    </a:lnTo>
                    <a:lnTo>
                      <a:pt x="529" y="1"/>
                    </a:lnTo>
                    <a:lnTo>
                      <a:pt x="537" y="0"/>
                    </a:lnTo>
                    <a:lnTo>
                      <a:pt x="546" y="0"/>
                    </a:lnTo>
                    <a:lnTo>
                      <a:pt x="554" y="0"/>
                    </a:lnTo>
                    <a:lnTo>
                      <a:pt x="562" y="1"/>
                    </a:lnTo>
                    <a:lnTo>
                      <a:pt x="574" y="2"/>
                    </a:lnTo>
                    <a:lnTo>
                      <a:pt x="586" y="5"/>
                    </a:lnTo>
                    <a:lnTo>
                      <a:pt x="598" y="8"/>
                    </a:lnTo>
                    <a:lnTo>
                      <a:pt x="611" y="12"/>
                    </a:lnTo>
                    <a:lnTo>
                      <a:pt x="622" y="16"/>
                    </a:lnTo>
                    <a:lnTo>
                      <a:pt x="635" y="21"/>
                    </a:lnTo>
                    <a:lnTo>
                      <a:pt x="646" y="27"/>
                    </a:lnTo>
                    <a:lnTo>
                      <a:pt x="659" y="32"/>
                    </a:lnTo>
                    <a:lnTo>
                      <a:pt x="670" y="39"/>
                    </a:lnTo>
                    <a:lnTo>
                      <a:pt x="682" y="46"/>
                    </a:lnTo>
                    <a:lnTo>
                      <a:pt x="693" y="54"/>
                    </a:lnTo>
                    <a:lnTo>
                      <a:pt x="705" y="62"/>
                    </a:lnTo>
                    <a:lnTo>
                      <a:pt x="717" y="71"/>
                    </a:lnTo>
                    <a:lnTo>
                      <a:pt x="728" y="81"/>
                    </a:lnTo>
                    <a:lnTo>
                      <a:pt x="740" y="91"/>
                    </a:lnTo>
                    <a:lnTo>
                      <a:pt x="751" y="101"/>
                    </a:lnTo>
                    <a:lnTo>
                      <a:pt x="785" y="136"/>
                    </a:lnTo>
                    <a:lnTo>
                      <a:pt x="817" y="173"/>
                    </a:lnTo>
                    <a:lnTo>
                      <a:pt x="848" y="213"/>
                    </a:lnTo>
                    <a:lnTo>
                      <a:pt x="878" y="255"/>
                    </a:lnTo>
                    <a:lnTo>
                      <a:pt x="907" y="298"/>
                    </a:lnTo>
                    <a:lnTo>
                      <a:pt x="933" y="342"/>
                    </a:lnTo>
                    <a:lnTo>
                      <a:pt x="957" y="387"/>
                    </a:lnTo>
                    <a:lnTo>
                      <a:pt x="980" y="432"/>
                    </a:lnTo>
                    <a:lnTo>
                      <a:pt x="1001" y="476"/>
                    </a:lnTo>
                    <a:lnTo>
                      <a:pt x="1020" y="517"/>
                    </a:lnTo>
                    <a:lnTo>
                      <a:pt x="1036" y="558"/>
                    </a:lnTo>
                    <a:lnTo>
                      <a:pt x="1048" y="595"/>
                    </a:lnTo>
                    <a:lnTo>
                      <a:pt x="1060" y="629"/>
                    </a:lnTo>
                    <a:lnTo>
                      <a:pt x="1068" y="659"/>
                    </a:lnTo>
                    <a:lnTo>
                      <a:pt x="1073" y="686"/>
                    </a:lnTo>
                    <a:lnTo>
                      <a:pt x="1075" y="706"/>
                    </a:lnTo>
                    <a:lnTo>
                      <a:pt x="1218" y="469"/>
                    </a:lnTo>
                    <a:lnTo>
                      <a:pt x="1221" y="487"/>
                    </a:lnTo>
                    <a:lnTo>
                      <a:pt x="1228" y="536"/>
                    </a:lnTo>
                    <a:lnTo>
                      <a:pt x="1234" y="605"/>
                    </a:lnTo>
                    <a:lnTo>
                      <a:pt x="1237" y="689"/>
                    </a:lnTo>
                    <a:lnTo>
                      <a:pt x="1233" y="777"/>
                    </a:lnTo>
                    <a:lnTo>
                      <a:pt x="1215" y="861"/>
                    </a:lnTo>
                    <a:lnTo>
                      <a:pt x="1184" y="931"/>
                    </a:lnTo>
                    <a:lnTo>
                      <a:pt x="1134" y="982"/>
                    </a:lnTo>
                    <a:lnTo>
                      <a:pt x="1115" y="986"/>
                    </a:lnTo>
                    <a:lnTo>
                      <a:pt x="1091" y="984"/>
                    </a:lnTo>
                    <a:lnTo>
                      <a:pt x="1063" y="975"/>
                    </a:lnTo>
                    <a:lnTo>
                      <a:pt x="1031" y="960"/>
                    </a:lnTo>
                    <a:lnTo>
                      <a:pt x="997" y="940"/>
                    </a:lnTo>
                    <a:lnTo>
                      <a:pt x="961" y="917"/>
                    </a:lnTo>
                    <a:lnTo>
                      <a:pt x="924" y="892"/>
                    </a:lnTo>
                    <a:lnTo>
                      <a:pt x="887" y="864"/>
                    </a:lnTo>
                    <a:lnTo>
                      <a:pt x="850" y="837"/>
                    </a:lnTo>
                    <a:lnTo>
                      <a:pt x="817" y="809"/>
                    </a:lnTo>
                    <a:lnTo>
                      <a:pt x="785" y="782"/>
                    </a:lnTo>
                    <a:lnTo>
                      <a:pt x="757" y="759"/>
                    </a:lnTo>
                    <a:lnTo>
                      <a:pt x="734" y="739"/>
                    </a:lnTo>
                    <a:lnTo>
                      <a:pt x="717" y="724"/>
                    </a:lnTo>
                    <a:lnTo>
                      <a:pt x="705" y="713"/>
                    </a:lnTo>
                    <a:lnTo>
                      <a:pt x="702" y="710"/>
                    </a:lnTo>
                    <a:lnTo>
                      <a:pt x="1006" y="721"/>
                    </a:lnTo>
                    <a:lnTo>
                      <a:pt x="999" y="704"/>
                    </a:lnTo>
                    <a:lnTo>
                      <a:pt x="987" y="681"/>
                    </a:lnTo>
                    <a:lnTo>
                      <a:pt x="970" y="653"/>
                    </a:lnTo>
                    <a:lnTo>
                      <a:pt x="949" y="622"/>
                    </a:lnTo>
                    <a:lnTo>
                      <a:pt x="925" y="588"/>
                    </a:lnTo>
                    <a:lnTo>
                      <a:pt x="896" y="551"/>
                    </a:lnTo>
                    <a:lnTo>
                      <a:pt x="865" y="514"/>
                    </a:lnTo>
                    <a:lnTo>
                      <a:pt x="831" y="476"/>
                    </a:lnTo>
                    <a:lnTo>
                      <a:pt x="794" y="439"/>
                    </a:lnTo>
                    <a:lnTo>
                      <a:pt x="755" y="403"/>
                    </a:lnTo>
                    <a:lnTo>
                      <a:pt x="715" y="371"/>
                    </a:lnTo>
                    <a:lnTo>
                      <a:pt x="674" y="341"/>
                    </a:lnTo>
                    <a:lnTo>
                      <a:pt x="631" y="317"/>
                    </a:lnTo>
                    <a:lnTo>
                      <a:pt x="589" y="298"/>
                    </a:lnTo>
                    <a:lnTo>
                      <a:pt x="546" y="286"/>
                    </a:lnTo>
                    <a:lnTo>
                      <a:pt x="504" y="280"/>
                    </a:lnTo>
                    <a:lnTo>
                      <a:pt x="470" y="285"/>
                    </a:lnTo>
                    <a:lnTo>
                      <a:pt x="432" y="301"/>
                    </a:lnTo>
                    <a:lnTo>
                      <a:pt x="392" y="326"/>
                    </a:lnTo>
                    <a:lnTo>
                      <a:pt x="351" y="359"/>
                    </a:lnTo>
                    <a:lnTo>
                      <a:pt x="309" y="399"/>
                    </a:lnTo>
                    <a:lnTo>
                      <a:pt x="267" y="442"/>
                    </a:lnTo>
                    <a:lnTo>
                      <a:pt x="226" y="490"/>
                    </a:lnTo>
                    <a:lnTo>
                      <a:pt x="185" y="538"/>
                    </a:lnTo>
                    <a:lnTo>
                      <a:pt x="147" y="588"/>
                    </a:lnTo>
                    <a:lnTo>
                      <a:pt x="113" y="635"/>
                    </a:lnTo>
                    <a:lnTo>
                      <a:pt x="82" y="679"/>
                    </a:lnTo>
                    <a:lnTo>
                      <a:pt x="54" y="719"/>
                    </a:lnTo>
                    <a:lnTo>
                      <a:pt x="31" y="752"/>
                    </a:lnTo>
                    <a:lnTo>
                      <a:pt x="15" y="778"/>
                    </a:lnTo>
                    <a:lnTo>
                      <a:pt x="3" y="795"/>
                    </a:lnTo>
                    <a:lnTo>
                      <a:pt x="0" y="801"/>
                    </a:lnTo>
                    <a:lnTo>
                      <a:pt x="1" y="795"/>
                    </a:lnTo>
                    <a:lnTo>
                      <a:pt x="6" y="780"/>
                    </a:lnTo>
                    <a:lnTo>
                      <a:pt x="11" y="756"/>
                    </a:lnTo>
                    <a:lnTo>
                      <a:pt x="21" y="725"/>
                    </a:lnTo>
                    <a:lnTo>
                      <a:pt x="32" y="686"/>
                    </a:lnTo>
                    <a:lnTo>
                      <a:pt x="47" y="642"/>
                    </a:lnTo>
                    <a:lnTo>
                      <a:pt x="63" y="592"/>
                    </a:lnTo>
                    <a:lnTo>
                      <a:pt x="83" y="540"/>
                    </a:lnTo>
                    <a:lnTo>
                      <a:pt x="105" y="485"/>
                    </a:lnTo>
                    <a:lnTo>
                      <a:pt x="129" y="429"/>
                    </a:lnTo>
                    <a:lnTo>
                      <a:pt x="155" y="371"/>
                    </a:lnTo>
                    <a:lnTo>
                      <a:pt x="184" y="315"/>
                    </a:lnTo>
                    <a:lnTo>
                      <a:pt x="216" y="259"/>
                    </a:lnTo>
                    <a:lnTo>
                      <a:pt x="250" y="206"/>
                    </a:lnTo>
                    <a:lnTo>
                      <a:pt x="287" y="158"/>
                    </a:lnTo>
                    <a:lnTo>
                      <a:pt x="325" y="1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dirty="0">
                  <a:solidFill>
                    <a:prstClr val="black"/>
                  </a:solidFill>
                </a:endParaRPr>
              </a:p>
            </p:txBody>
          </p:sp>
          <p:sp>
            <p:nvSpPr>
              <p:cNvPr id="27" name="Freeform 16"/>
              <p:cNvSpPr>
                <a:spLocks/>
              </p:cNvSpPr>
              <p:nvPr/>
            </p:nvSpPr>
            <p:spPr bwMode="auto">
              <a:xfrm rot="405673">
                <a:off x="2223" y="1163"/>
                <a:ext cx="1617" cy="682"/>
              </a:xfrm>
              <a:custGeom>
                <a:avLst/>
                <a:gdLst>
                  <a:gd name="T0" fmla="*/ 336 w 1237"/>
                  <a:gd name="T1" fmla="*/ 103 h 986"/>
                  <a:gd name="T2" fmla="*/ 359 w 1237"/>
                  <a:gd name="T3" fmla="*/ 81 h 986"/>
                  <a:gd name="T4" fmla="*/ 383 w 1237"/>
                  <a:gd name="T5" fmla="*/ 61 h 986"/>
                  <a:gd name="T6" fmla="*/ 409 w 1237"/>
                  <a:gd name="T7" fmla="*/ 44 h 986"/>
                  <a:gd name="T8" fmla="*/ 434 w 1237"/>
                  <a:gd name="T9" fmla="*/ 30 h 986"/>
                  <a:gd name="T10" fmla="*/ 461 w 1237"/>
                  <a:gd name="T11" fmla="*/ 17 h 986"/>
                  <a:gd name="T12" fmla="*/ 487 w 1237"/>
                  <a:gd name="T13" fmla="*/ 9 h 986"/>
                  <a:gd name="T14" fmla="*/ 515 w 1237"/>
                  <a:gd name="T15" fmla="*/ 2 h 986"/>
                  <a:gd name="T16" fmla="*/ 537 w 1237"/>
                  <a:gd name="T17" fmla="*/ 0 h 986"/>
                  <a:gd name="T18" fmla="*/ 554 w 1237"/>
                  <a:gd name="T19" fmla="*/ 0 h 986"/>
                  <a:gd name="T20" fmla="*/ 574 w 1237"/>
                  <a:gd name="T21" fmla="*/ 2 h 986"/>
                  <a:gd name="T22" fmla="*/ 598 w 1237"/>
                  <a:gd name="T23" fmla="*/ 8 h 986"/>
                  <a:gd name="T24" fmla="*/ 622 w 1237"/>
                  <a:gd name="T25" fmla="*/ 16 h 986"/>
                  <a:gd name="T26" fmla="*/ 646 w 1237"/>
                  <a:gd name="T27" fmla="*/ 27 h 986"/>
                  <a:gd name="T28" fmla="*/ 670 w 1237"/>
                  <a:gd name="T29" fmla="*/ 39 h 986"/>
                  <a:gd name="T30" fmla="*/ 693 w 1237"/>
                  <a:gd name="T31" fmla="*/ 54 h 986"/>
                  <a:gd name="T32" fmla="*/ 717 w 1237"/>
                  <a:gd name="T33" fmla="*/ 71 h 986"/>
                  <a:gd name="T34" fmla="*/ 740 w 1237"/>
                  <a:gd name="T35" fmla="*/ 91 h 986"/>
                  <a:gd name="T36" fmla="*/ 785 w 1237"/>
                  <a:gd name="T37" fmla="*/ 136 h 986"/>
                  <a:gd name="T38" fmla="*/ 848 w 1237"/>
                  <a:gd name="T39" fmla="*/ 213 h 986"/>
                  <a:gd name="T40" fmla="*/ 907 w 1237"/>
                  <a:gd name="T41" fmla="*/ 298 h 986"/>
                  <a:gd name="T42" fmla="*/ 957 w 1237"/>
                  <a:gd name="T43" fmla="*/ 387 h 986"/>
                  <a:gd name="T44" fmla="*/ 1001 w 1237"/>
                  <a:gd name="T45" fmla="*/ 476 h 986"/>
                  <a:gd name="T46" fmla="*/ 1036 w 1237"/>
                  <a:gd name="T47" fmla="*/ 558 h 986"/>
                  <a:gd name="T48" fmla="*/ 1060 w 1237"/>
                  <a:gd name="T49" fmla="*/ 629 h 986"/>
                  <a:gd name="T50" fmla="*/ 1073 w 1237"/>
                  <a:gd name="T51" fmla="*/ 686 h 986"/>
                  <a:gd name="T52" fmla="*/ 1218 w 1237"/>
                  <a:gd name="T53" fmla="*/ 469 h 986"/>
                  <a:gd name="T54" fmla="*/ 1228 w 1237"/>
                  <a:gd name="T55" fmla="*/ 536 h 986"/>
                  <a:gd name="T56" fmla="*/ 1237 w 1237"/>
                  <a:gd name="T57" fmla="*/ 689 h 986"/>
                  <a:gd name="T58" fmla="*/ 1215 w 1237"/>
                  <a:gd name="T59" fmla="*/ 861 h 986"/>
                  <a:gd name="T60" fmla="*/ 1134 w 1237"/>
                  <a:gd name="T61" fmla="*/ 982 h 986"/>
                  <a:gd name="T62" fmla="*/ 1091 w 1237"/>
                  <a:gd name="T63" fmla="*/ 984 h 986"/>
                  <a:gd name="T64" fmla="*/ 1031 w 1237"/>
                  <a:gd name="T65" fmla="*/ 960 h 986"/>
                  <a:gd name="T66" fmla="*/ 961 w 1237"/>
                  <a:gd name="T67" fmla="*/ 917 h 986"/>
                  <a:gd name="T68" fmla="*/ 887 w 1237"/>
                  <a:gd name="T69" fmla="*/ 864 h 986"/>
                  <a:gd name="T70" fmla="*/ 817 w 1237"/>
                  <a:gd name="T71" fmla="*/ 809 h 986"/>
                  <a:gd name="T72" fmla="*/ 757 w 1237"/>
                  <a:gd name="T73" fmla="*/ 759 h 986"/>
                  <a:gd name="T74" fmla="*/ 717 w 1237"/>
                  <a:gd name="T75" fmla="*/ 724 h 986"/>
                  <a:gd name="T76" fmla="*/ 702 w 1237"/>
                  <a:gd name="T77" fmla="*/ 710 h 986"/>
                  <a:gd name="T78" fmla="*/ 999 w 1237"/>
                  <a:gd name="T79" fmla="*/ 704 h 986"/>
                  <a:gd name="T80" fmla="*/ 970 w 1237"/>
                  <a:gd name="T81" fmla="*/ 653 h 986"/>
                  <a:gd name="T82" fmla="*/ 925 w 1237"/>
                  <a:gd name="T83" fmla="*/ 588 h 986"/>
                  <a:gd name="T84" fmla="*/ 865 w 1237"/>
                  <a:gd name="T85" fmla="*/ 514 h 986"/>
                  <a:gd name="T86" fmla="*/ 794 w 1237"/>
                  <a:gd name="T87" fmla="*/ 439 h 986"/>
                  <a:gd name="T88" fmla="*/ 715 w 1237"/>
                  <a:gd name="T89" fmla="*/ 371 h 986"/>
                  <a:gd name="T90" fmla="*/ 631 w 1237"/>
                  <a:gd name="T91" fmla="*/ 317 h 986"/>
                  <a:gd name="T92" fmla="*/ 546 w 1237"/>
                  <a:gd name="T93" fmla="*/ 286 h 986"/>
                  <a:gd name="T94" fmla="*/ 470 w 1237"/>
                  <a:gd name="T95" fmla="*/ 285 h 986"/>
                  <a:gd name="T96" fmla="*/ 392 w 1237"/>
                  <a:gd name="T97" fmla="*/ 326 h 986"/>
                  <a:gd name="T98" fmla="*/ 309 w 1237"/>
                  <a:gd name="T99" fmla="*/ 399 h 986"/>
                  <a:gd name="T100" fmla="*/ 226 w 1237"/>
                  <a:gd name="T101" fmla="*/ 490 h 986"/>
                  <a:gd name="T102" fmla="*/ 147 w 1237"/>
                  <a:gd name="T103" fmla="*/ 588 h 986"/>
                  <a:gd name="T104" fmla="*/ 82 w 1237"/>
                  <a:gd name="T105" fmla="*/ 679 h 986"/>
                  <a:gd name="T106" fmla="*/ 31 w 1237"/>
                  <a:gd name="T107" fmla="*/ 752 h 986"/>
                  <a:gd name="T108" fmla="*/ 3 w 1237"/>
                  <a:gd name="T109" fmla="*/ 795 h 986"/>
                  <a:gd name="T110" fmla="*/ 1 w 1237"/>
                  <a:gd name="T111" fmla="*/ 795 h 986"/>
                  <a:gd name="T112" fmla="*/ 11 w 1237"/>
                  <a:gd name="T113" fmla="*/ 756 h 986"/>
                  <a:gd name="T114" fmla="*/ 32 w 1237"/>
                  <a:gd name="T115" fmla="*/ 686 h 986"/>
                  <a:gd name="T116" fmla="*/ 63 w 1237"/>
                  <a:gd name="T117" fmla="*/ 592 h 986"/>
                  <a:gd name="T118" fmla="*/ 105 w 1237"/>
                  <a:gd name="T119" fmla="*/ 485 h 986"/>
                  <a:gd name="T120" fmla="*/ 155 w 1237"/>
                  <a:gd name="T121" fmla="*/ 371 h 986"/>
                  <a:gd name="T122" fmla="*/ 216 w 1237"/>
                  <a:gd name="T123" fmla="*/ 259 h 986"/>
                  <a:gd name="T124" fmla="*/ 287 w 1237"/>
                  <a:gd name="T125" fmla="*/ 158 h 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7"/>
                  <a:gd name="T190" fmla="*/ 0 h 986"/>
                  <a:gd name="T191" fmla="*/ 1237 w 1237"/>
                  <a:gd name="T192" fmla="*/ 986 h 9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7" h="986">
                    <a:moveTo>
                      <a:pt x="325" y="114"/>
                    </a:moveTo>
                    <a:lnTo>
                      <a:pt x="336" y="103"/>
                    </a:lnTo>
                    <a:lnTo>
                      <a:pt x="348" y="91"/>
                    </a:lnTo>
                    <a:lnTo>
                      <a:pt x="359" y="81"/>
                    </a:lnTo>
                    <a:lnTo>
                      <a:pt x="371" y="70"/>
                    </a:lnTo>
                    <a:lnTo>
                      <a:pt x="383" y="61"/>
                    </a:lnTo>
                    <a:lnTo>
                      <a:pt x="396" y="52"/>
                    </a:lnTo>
                    <a:lnTo>
                      <a:pt x="409" y="44"/>
                    </a:lnTo>
                    <a:lnTo>
                      <a:pt x="422" y="37"/>
                    </a:lnTo>
                    <a:lnTo>
                      <a:pt x="434" y="30"/>
                    </a:lnTo>
                    <a:lnTo>
                      <a:pt x="447" y="23"/>
                    </a:lnTo>
                    <a:lnTo>
                      <a:pt x="461" y="17"/>
                    </a:lnTo>
                    <a:lnTo>
                      <a:pt x="473" y="13"/>
                    </a:lnTo>
                    <a:lnTo>
                      <a:pt x="487" y="9"/>
                    </a:lnTo>
                    <a:lnTo>
                      <a:pt x="501" y="6"/>
                    </a:lnTo>
                    <a:lnTo>
                      <a:pt x="515" y="2"/>
                    </a:lnTo>
                    <a:lnTo>
                      <a:pt x="529" y="1"/>
                    </a:lnTo>
                    <a:lnTo>
                      <a:pt x="537" y="0"/>
                    </a:lnTo>
                    <a:lnTo>
                      <a:pt x="546" y="0"/>
                    </a:lnTo>
                    <a:lnTo>
                      <a:pt x="554" y="0"/>
                    </a:lnTo>
                    <a:lnTo>
                      <a:pt x="562" y="1"/>
                    </a:lnTo>
                    <a:lnTo>
                      <a:pt x="574" y="2"/>
                    </a:lnTo>
                    <a:lnTo>
                      <a:pt x="586" y="5"/>
                    </a:lnTo>
                    <a:lnTo>
                      <a:pt x="598" y="8"/>
                    </a:lnTo>
                    <a:lnTo>
                      <a:pt x="611" y="12"/>
                    </a:lnTo>
                    <a:lnTo>
                      <a:pt x="622" y="16"/>
                    </a:lnTo>
                    <a:lnTo>
                      <a:pt x="635" y="21"/>
                    </a:lnTo>
                    <a:lnTo>
                      <a:pt x="646" y="27"/>
                    </a:lnTo>
                    <a:lnTo>
                      <a:pt x="659" y="32"/>
                    </a:lnTo>
                    <a:lnTo>
                      <a:pt x="670" y="39"/>
                    </a:lnTo>
                    <a:lnTo>
                      <a:pt x="682" y="46"/>
                    </a:lnTo>
                    <a:lnTo>
                      <a:pt x="693" y="54"/>
                    </a:lnTo>
                    <a:lnTo>
                      <a:pt x="705" y="62"/>
                    </a:lnTo>
                    <a:lnTo>
                      <a:pt x="717" y="71"/>
                    </a:lnTo>
                    <a:lnTo>
                      <a:pt x="728" y="81"/>
                    </a:lnTo>
                    <a:lnTo>
                      <a:pt x="740" y="91"/>
                    </a:lnTo>
                    <a:lnTo>
                      <a:pt x="751" y="101"/>
                    </a:lnTo>
                    <a:lnTo>
                      <a:pt x="785" y="136"/>
                    </a:lnTo>
                    <a:lnTo>
                      <a:pt x="817" y="173"/>
                    </a:lnTo>
                    <a:lnTo>
                      <a:pt x="848" y="213"/>
                    </a:lnTo>
                    <a:lnTo>
                      <a:pt x="878" y="255"/>
                    </a:lnTo>
                    <a:lnTo>
                      <a:pt x="907" y="298"/>
                    </a:lnTo>
                    <a:lnTo>
                      <a:pt x="933" y="342"/>
                    </a:lnTo>
                    <a:lnTo>
                      <a:pt x="957" y="387"/>
                    </a:lnTo>
                    <a:lnTo>
                      <a:pt x="980" y="432"/>
                    </a:lnTo>
                    <a:lnTo>
                      <a:pt x="1001" y="476"/>
                    </a:lnTo>
                    <a:lnTo>
                      <a:pt x="1020" y="517"/>
                    </a:lnTo>
                    <a:lnTo>
                      <a:pt x="1036" y="558"/>
                    </a:lnTo>
                    <a:lnTo>
                      <a:pt x="1048" y="595"/>
                    </a:lnTo>
                    <a:lnTo>
                      <a:pt x="1060" y="629"/>
                    </a:lnTo>
                    <a:lnTo>
                      <a:pt x="1068" y="659"/>
                    </a:lnTo>
                    <a:lnTo>
                      <a:pt x="1073" y="686"/>
                    </a:lnTo>
                    <a:lnTo>
                      <a:pt x="1075" y="706"/>
                    </a:lnTo>
                    <a:lnTo>
                      <a:pt x="1218" y="469"/>
                    </a:lnTo>
                    <a:lnTo>
                      <a:pt x="1221" y="487"/>
                    </a:lnTo>
                    <a:lnTo>
                      <a:pt x="1228" y="536"/>
                    </a:lnTo>
                    <a:lnTo>
                      <a:pt x="1234" y="605"/>
                    </a:lnTo>
                    <a:lnTo>
                      <a:pt x="1237" y="689"/>
                    </a:lnTo>
                    <a:lnTo>
                      <a:pt x="1233" y="777"/>
                    </a:lnTo>
                    <a:lnTo>
                      <a:pt x="1215" y="861"/>
                    </a:lnTo>
                    <a:lnTo>
                      <a:pt x="1184" y="931"/>
                    </a:lnTo>
                    <a:lnTo>
                      <a:pt x="1134" y="982"/>
                    </a:lnTo>
                    <a:lnTo>
                      <a:pt x="1115" y="986"/>
                    </a:lnTo>
                    <a:lnTo>
                      <a:pt x="1091" y="984"/>
                    </a:lnTo>
                    <a:lnTo>
                      <a:pt x="1063" y="975"/>
                    </a:lnTo>
                    <a:lnTo>
                      <a:pt x="1031" y="960"/>
                    </a:lnTo>
                    <a:lnTo>
                      <a:pt x="997" y="940"/>
                    </a:lnTo>
                    <a:lnTo>
                      <a:pt x="961" y="917"/>
                    </a:lnTo>
                    <a:lnTo>
                      <a:pt x="924" y="892"/>
                    </a:lnTo>
                    <a:lnTo>
                      <a:pt x="887" y="864"/>
                    </a:lnTo>
                    <a:lnTo>
                      <a:pt x="850" y="837"/>
                    </a:lnTo>
                    <a:lnTo>
                      <a:pt x="817" y="809"/>
                    </a:lnTo>
                    <a:lnTo>
                      <a:pt x="785" y="782"/>
                    </a:lnTo>
                    <a:lnTo>
                      <a:pt x="757" y="759"/>
                    </a:lnTo>
                    <a:lnTo>
                      <a:pt x="734" y="739"/>
                    </a:lnTo>
                    <a:lnTo>
                      <a:pt x="717" y="724"/>
                    </a:lnTo>
                    <a:lnTo>
                      <a:pt x="705" y="713"/>
                    </a:lnTo>
                    <a:lnTo>
                      <a:pt x="702" y="710"/>
                    </a:lnTo>
                    <a:lnTo>
                      <a:pt x="1006" y="721"/>
                    </a:lnTo>
                    <a:lnTo>
                      <a:pt x="999" y="704"/>
                    </a:lnTo>
                    <a:lnTo>
                      <a:pt x="987" y="681"/>
                    </a:lnTo>
                    <a:lnTo>
                      <a:pt x="970" y="653"/>
                    </a:lnTo>
                    <a:lnTo>
                      <a:pt x="949" y="622"/>
                    </a:lnTo>
                    <a:lnTo>
                      <a:pt x="925" y="588"/>
                    </a:lnTo>
                    <a:lnTo>
                      <a:pt x="896" y="551"/>
                    </a:lnTo>
                    <a:lnTo>
                      <a:pt x="865" y="514"/>
                    </a:lnTo>
                    <a:lnTo>
                      <a:pt x="831" y="476"/>
                    </a:lnTo>
                    <a:lnTo>
                      <a:pt x="794" y="439"/>
                    </a:lnTo>
                    <a:lnTo>
                      <a:pt x="755" y="403"/>
                    </a:lnTo>
                    <a:lnTo>
                      <a:pt x="715" y="371"/>
                    </a:lnTo>
                    <a:lnTo>
                      <a:pt x="674" y="341"/>
                    </a:lnTo>
                    <a:lnTo>
                      <a:pt x="631" y="317"/>
                    </a:lnTo>
                    <a:lnTo>
                      <a:pt x="589" y="298"/>
                    </a:lnTo>
                    <a:lnTo>
                      <a:pt x="546" y="286"/>
                    </a:lnTo>
                    <a:lnTo>
                      <a:pt x="504" y="280"/>
                    </a:lnTo>
                    <a:lnTo>
                      <a:pt x="470" y="285"/>
                    </a:lnTo>
                    <a:lnTo>
                      <a:pt x="432" y="301"/>
                    </a:lnTo>
                    <a:lnTo>
                      <a:pt x="392" y="326"/>
                    </a:lnTo>
                    <a:lnTo>
                      <a:pt x="351" y="359"/>
                    </a:lnTo>
                    <a:lnTo>
                      <a:pt x="309" y="399"/>
                    </a:lnTo>
                    <a:lnTo>
                      <a:pt x="267" y="442"/>
                    </a:lnTo>
                    <a:lnTo>
                      <a:pt x="226" y="490"/>
                    </a:lnTo>
                    <a:lnTo>
                      <a:pt x="185" y="538"/>
                    </a:lnTo>
                    <a:lnTo>
                      <a:pt x="147" y="588"/>
                    </a:lnTo>
                    <a:lnTo>
                      <a:pt x="113" y="635"/>
                    </a:lnTo>
                    <a:lnTo>
                      <a:pt x="82" y="679"/>
                    </a:lnTo>
                    <a:lnTo>
                      <a:pt x="54" y="719"/>
                    </a:lnTo>
                    <a:lnTo>
                      <a:pt x="31" y="752"/>
                    </a:lnTo>
                    <a:lnTo>
                      <a:pt x="15" y="778"/>
                    </a:lnTo>
                    <a:lnTo>
                      <a:pt x="3" y="795"/>
                    </a:lnTo>
                    <a:lnTo>
                      <a:pt x="0" y="801"/>
                    </a:lnTo>
                    <a:lnTo>
                      <a:pt x="1" y="795"/>
                    </a:lnTo>
                    <a:lnTo>
                      <a:pt x="6" y="780"/>
                    </a:lnTo>
                    <a:lnTo>
                      <a:pt x="11" y="756"/>
                    </a:lnTo>
                    <a:lnTo>
                      <a:pt x="21" y="725"/>
                    </a:lnTo>
                    <a:lnTo>
                      <a:pt x="32" y="686"/>
                    </a:lnTo>
                    <a:lnTo>
                      <a:pt x="47" y="642"/>
                    </a:lnTo>
                    <a:lnTo>
                      <a:pt x="63" y="592"/>
                    </a:lnTo>
                    <a:lnTo>
                      <a:pt x="83" y="540"/>
                    </a:lnTo>
                    <a:lnTo>
                      <a:pt x="105" y="485"/>
                    </a:lnTo>
                    <a:lnTo>
                      <a:pt x="129" y="429"/>
                    </a:lnTo>
                    <a:lnTo>
                      <a:pt x="155" y="371"/>
                    </a:lnTo>
                    <a:lnTo>
                      <a:pt x="184" y="315"/>
                    </a:lnTo>
                    <a:lnTo>
                      <a:pt x="216" y="259"/>
                    </a:lnTo>
                    <a:lnTo>
                      <a:pt x="250" y="206"/>
                    </a:lnTo>
                    <a:lnTo>
                      <a:pt x="287" y="158"/>
                    </a:lnTo>
                    <a:lnTo>
                      <a:pt x="325" y="1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MX" dirty="0">
                  <a:solidFill>
                    <a:prstClr val="black"/>
                  </a:solidFill>
                </a:endParaRPr>
              </a:p>
            </p:txBody>
          </p:sp>
        </p:grpSp>
      </p:grpSp>
      <p:sp>
        <p:nvSpPr>
          <p:cNvPr id="32" name="Text Box 17"/>
          <p:cNvSpPr txBox="1">
            <a:spLocks noChangeArrowheads="1"/>
          </p:cNvSpPr>
          <p:nvPr/>
        </p:nvSpPr>
        <p:spPr bwMode="auto">
          <a:xfrm>
            <a:off x="3217863" y="3713832"/>
            <a:ext cx="2647950" cy="763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spcBef>
                <a:spcPct val="50000"/>
              </a:spcBef>
            </a:pPr>
            <a:r>
              <a:rPr lang="es-MX" sz="2400" b="1" dirty="0" smtClean="0">
                <a:solidFill>
                  <a:srgbClr val="002060"/>
                </a:solidFill>
              </a:rPr>
              <a:t>Deterioro funcional</a:t>
            </a:r>
            <a:endParaRPr lang="es-MX" sz="2400" b="1" dirty="0">
              <a:solidFill>
                <a:srgbClr val="002060"/>
              </a:solidFill>
            </a:endParaRPr>
          </a:p>
        </p:txBody>
      </p:sp>
    </p:spTree>
    <p:extLst>
      <p:ext uri="{BB962C8B-B14F-4D97-AF65-F5344CB8AC3E}">
        <p14:creationId xmlns:p14="http://schemas.microsoft.com/office/powerpoint/2010/main" xmlns="" val="256539258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0"/>
          <p:cNvSpPr>
            <a:spLocks noGrp="1" noChangeArrowheads="1"/>
          </p:cNvSpPr>
          <p:nvPr>
            <p:ph type="title"/>
          </p:nvPr>
        </p:nvSpPr>
        <p:spPr/>
        <p:txBody>
          <a:bodyPr>
            <a:noAutofit/>
          </a:bodyPr>
          <a:lstStyle/>
          <a:p>
            <a:r>
              <a:rPr lang="es-MX" sz="3600" dirty="0" smtClean="0">
                <a:ea typeface="Arial Unicode MS" charset="0"/>
                <a:cs typeface="Arial Unicode MS" charset="0"/>
              </a:rPr>
              <a:t>Manejo del Dolor Neuropático</a:t>
            </a:r>
            <a:endParaRPr lang="es-MX" sz="3600" dirty="0">
              <a:ea typeface="Arial Unicode MS" charset="0"/>
              <a:cs typeface="Arial Unicode MS" charset="0"/>
            </a:endParaRPr>
          </a:p>
        </p:txBody>
      </p:sp>
      <p:sp>
        <p:nvSpPr>
          <p:cNvPr id="53264" name="Text Box 77"/>
          <p:cNvSpPr txBox="1">
            <a:spLocks noChangeArrowheads="1"/>
          </p:cNvSpPr>
          <p:nvPr/>
        </p:nvSpPr>
        <p:spPr bwMode="auto">
          <a:xfrm>
            <a:off x="1424122" y="2276872"/>
            <a:ext cx="2571814" cy="923330"/>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s-MX" sz="1800" b="1" dirty="0" smtClean="0">
                <a:solidFill>
                  <a:srgbClr val="002060"/>
                </a:solidFill>
                <a:ea typeface="Arial Unicode MS" charset="0"/>
                <a:cs typeface="Arial Unicode MS" charset="0"/>
              </a:rPr>
              <a:t>Tratamiento de </a:t>
            </a:r>
            <a:br>
              <a:rPr lang="es-MX" sz="1800" b="1" dirty="0" smtClean="0">
                <a:solidFill>
                  <a:srgbClr val="002060"/>
                </a:solidFill>
                <a:ea typeface="Arial Unicode MS" charset="0"/>
                <a:cs typeface="Arial Unicode MS" charset="0"/>
              </a:rPr>
            </a:br>
            <a:r>
              <a:rPr lang="es-MX" sz="1800" b="1" dirty="0" smtClean="0">
                <a:solidFill>
                  <a:srgbClr val="002060"/>
                </a:solidFill>
                <a:ea typeface="Arial Unicode MS" charset="0"/>
                <a:cs typeface="Arial Unicode MS" charset="0"/>
              </a:rPr>
              <a:t>padecimientos subyacentes</a:t>
            </a:r>
            <a:endParaRPr lang="es-MX" sz="1800" b="1" dirty="0">
              <a:solidFill>
                <a:srgbClr val="002060"/>
              </a:solidFill>
              <a:ea typeface="Arial Unicode MS" charset="0"/>
              <a:cs typeface="Arial Unicode MS" charset="0"/>
            </a:endParaRPr>
          </a:p>
        </p:txBody>
      </p:sp>
      <p:sp>
        <p:nvSpPr>
          <p:cNvPr id="53262" name="Text Box 79"/>
          <p:cNvSpPr txBox="1">
            <a:spLocks noChangeArrowheads="1"/>
          </p:cNvSpPr>
          <p:nvPr/>
        </p:nvSpPr>
        <p:spPr bwMode="auto">
          <a:xfrm>
            <a:off x="3421063" y="1412303"/>
            <a:ext cx="2286000" cy="40011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s-MX" sz="2000" b="1" dirty="0" smtClean="0">
                <a:solidFill>
                  <a:srgbClr val="002060"/>
                </a:solidFill>
                <a:ea typeface="Arial Unicode MS" charset="0"/>
                <a:cs typeface="Arial Unicode MS" charset="0"/>
              </a:rPr>
              <a:t>Diagnóstico</a:t>
            </a:r>
            <a:endParaRPr lang="es-MX" sz="1800" b="1" dirty="0">
              <a:solidFill>
                <a:srgbClr val="002060"/>
              </a:solidFill>
              <a:ea typeface="Arial Unicode MS" charset="0"/>
              <a:cs typeface="Arial Unicode MS" charset="0"/>
            </a:endParaRPr>
          </a:p>
        </p:txBody>
      </p:sp>
      <p:pic>
        <p:nvPicPr>
          <p:cNvPr id="53256" name="Picture 74" descr="Oval copy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colorTemperature colorTemp="5300"/>
                    </a14:imgEffect>
                  </a14:imgLayer>
                </a14:imgProps>
              </a:ext>
              <a:ext uri="{28A0092B-C50C-407E-A947-70E740481C1C}">
                <a14:useLocalDpi xmlns:a14="http://schemas.microsoft.com/office/drawing/2010/main" xmlns="" val="0"/>
              </a:ext>
            </a:extLst>
          </a:blip>
          <a:srcRect/>
          <a:stretch>
            <a:fillRect/>
          </a:stretch>
        </p:blipFill>
        <p:spPr bwMode="auto">
          <a:xfrm>
            <a:off x="1987550" y="3633315"/>
            <a:ext cx="5187950" cy="1279525"/>
          </a:xfrm>
          <a:prstGeom prst="rect">
            <a:avLst/>
          </a:prstGeom>
          <a:noFill/>
          <a:ln w="9525">
            <a:noFill/>
            <a:miter lim="800000"/>
            <a:headEnd/>
            <a:tailEnd/>
          </a:ln>
          <a:effectLst/>
          <a:scene3d>
            <a:camera prst="orthographicFront"/>
            <a:lightRig rig="threePt" dir="t"/>
          </a:scene3d>
          <a:sp3d>
            <a:bevelT/>
          </a:sp3d>
        </p:spPr>
      </p:pic>
      <p:sp>
        <p:nvSpPr>
          <p:cNvPr id="53257" name="Text Box 81"/>
          <p:cNvSpPr txBox="1">
            <a:spLocks noChangeArrowheads="1"/>
          </p:cNvSpPr>
          <p:nvPr/>
        </p:nvSpPr>
        <p:spPr bwMode="auto">
          <a:xfrm>
            <a:off x="7110413" y="3179290"/>
            <a:ext cx="1433513" cy="923330"/>
          </a:xfrm>
          <a:prstGeom prst="rect">
            <a:avLst/>
          </a:prstGeom>
          <a:noFill/>
          <a:ln w="9525">
            <a:noFill/>
            <a:miter lim="800000"/>
            <a:headEnd/>
            <a:tailEnd/>
          </a:ln>
        </p:spPr>
        <p:txBody>
          <a:bodyPr>
            <a:prstTxWarp prst="textNoShape">
              <a:avLst/>
            </a:prstTxWarp>
            <a:spAutoFit/>
          </a:bodyPr>
          <a:lstStyle/>
          <a:p>
            <a:pPr algn="ctr" eaLnBrk="0" hangingPunct="0"/>
            <a:r>
              <a:rPr lang="es-MX" sz="1800" b="1" dirty="0" smtClean="0">
                <a:solidFill>
                  <a:srgbClr val="002060"/>
                </a:solidFill>
                <a:ea typeface="Arial Unicode MS" charset="0"/>
                <a:cs typeface="Arial Unicode MS" charset="0"/>
              </a:rPr>
              <a:t>Mayor calidad del sueño</a:t>
            </a:r>
            <a:endParaRPr lang="es-MX" sz="1800" b="1" dirty="0">
              <a:solidFill>
                <a:srgbClr val="002060"/>
              </a:solidFill>
              <a:ea typeface="Arial Unicode MS" charset="0"/>
              <a:cs typeface="Arial Unicode MS" charset="0"/>
            </a:endParaRPr>
          </a:p>
        </p:txBody>
      </p:sp>
      <p:sp>
        <p:nvSpPr>
          <p:cNvPr id="53258" name="Text Box 82"/>
          <p:cNvSpPr txBox="1">
            <a:spLocks noChangeArrowheads="1"/>
          </p:cNvSpPr>
          <p:nvPr/>
        </p:nvSpPr>
        <p:spPr bwMode="auto">
          <a:xfrm>
            <a:off x="7110413" y="4457228"/>
            <a:ext cx="1749425" cy="646331"/>
          </a:xfrm>
          <a:prstGeom prst="rect">
            <a:avLst/>
          </a:prstGeom>
          <a:noFill/>
          <a:ln w="9525">
            <a:noFill/>
            <a:miter lim="800000"/>
            <a:headEnd/>
            <a:tailEnd/>
          </a:ln>
        </p:spPr>
        <p:txBody>
          <a:bodyPr>
            <a:prstTxWarp prst="textNoShape">
              <a:avLst/>
            </a:prstTxWarp>
            <a:spAutoFit/>
          </a:bodyPr>
          <a:lstStyle/>
          <a:p>
            <a:pPr algn="ctr" eaLnBrk="0" hangingPunct="0"/>
            <a:r>
              <a:rPr lang="es-MX" sz="1800" b="1" dirty="0" smtClean="0">
                <a:solidFill>
                  <a:srgbClr val="002060"/>
                </a:solidFill>
                <a:ea typeface="Arial Unicode MS" charset="0"/>
                <a:cs typeface="Arial Unicode MS" charset="0"/>
              </a:rPr>
              <a:t>Mejor calidad de vida general</a:t>
            </a:r>
            <a:endParaRPr lang="es-MX" sz="1800" b="1" dirty="0">
              <a:solidFill>
                <a:srgbClr val="002060"/>
              </a:solidFill>
              <a:ea typeface="Arial Unicode MS" charset="0"/>
              <a:cs typeface="Arial Unicode MS" charset="0"/>
            </a:endParaRPr>
          </a:p>
        </p:txBody>
      </p:sp>
      <p:sp>
        <p:nvSpPr>
          <p:cNvPr id="53259" name="Text Box 83"/>
          <p:cNvSpPr txBox="1">
            <a:spLocks noChangeArrowheads="1"/>
          </p:cNvSpPr>
          <p:nvPr/>
        </p:nvSpPr>
        <p:spPr bwMode="auto">
          <a:xfrm>
            <a:off x="479425" y="3179290"/>
            <a:ext cx="1519238" cy="923330"/>
          </a:xfrm>
          <a:prstGeom prst="rect">
            <a:avLst/>
          </a:prstGeom>
          <a:noFill/>
          <a:ln w="9525">
            <a:noFill/>
            <a:miter lim="800000"/>
            <a:headEnd/>
            <a:tailEnd/>
          </a:ln>
        </p:spPr>
        <p:txBody>
          <a:bodyPr>
            <a:prstTxWarp prst="textNoShape">
              <a:avLst/>
            </a:prstTxWarp>
            <a:spAutoFit/>
          </a:bodyPr>
          <a:lstStyle/>
          <a:p>
            <a:pPr algn="ctr" eaLnBrk="0" hangingPunct="0"/>
            <a:r>
              <a:rPr lang="es-MX" sz="1800" b="1" dirty="0" smtClean="0">
                <a:solidFill>
                  <a:srgbClr val="002060"/>
                </a:solidFill>
                <a:ea typeface="Arial Unicode MS" charset="0"/>
                <a:cs typeface="Arial Unicode MS" charset="0"/>
              </a:rPr>
              <a:t>Mejor funcionamiento físico</a:t>
            </a:r>
            <a:endParaRPr lang="es-MX" sz="1800" b="1" dirty="0">
              <a:solidFill>
                <a:srgbClr val="002060"/>
              </a:solidFill>
              <a:ea typeface="Arial Unicode MS" charset="0"/>
              <a:cs typeface="Arial Unicode MS" charset="0"/>
            </a:endParaRPr>
          </a:p>
        </p:txBody>
      </p:sp>
      <p:sp>
        <p:nvSpPr>
          <p:cNvPr id="53260" name="Text Box 84"/>
          <p:cNvSpPr txBox="1">
            <a:spLocks noChangeArrowheads="1"/>
          </p:cNvSpPr>
          <p:nvPr/>
        </p:nvSpPr>
        <p:spPr bwMode="auto">
          <a:xfrm>
            <a:off x="250825" y="4457228"/>
            <a:ext cx="1747838" cy="646331"/>
          </a:xfrm>
          <a:prstGeom prst="rect">
            <a:avLst/>
          </a:prstGeom>
          <a:noFill/>
          <a:ln w="9525">
            <a:noFill/>
            <a:miter lim="800000"/>
            <a:headEnd/>
            <a:tailEnd/>
          </a:ln>
        </p:spPr>
        <p:txBody>
          <a:bodyPr>
            <a:prstTxWarp prst="textNoShape">
              <a:avLst/>
            </a:prstTxWarp>
            <a:spAutoFit/>
          </a:bodyPr>
          <a:lstStyle/>
          <a:p>
            <a:pPr algn="ctr" eaLnBrk="0" hangingPunct="0"/>
            <a:r>
              <a:rPr lang="es-MX" sz="1800" b="1" dirty="0" smtClean="0">
                <a:solidFill>
                  <a:srgbClr val="002060"/>
                </a:solidFill>
                <a:ea typeface="Arial Unicode MS" charset="0"/>
                <a:cs typeface="Arial Unicode MS" charset="0"/>
              </a:rPr>
              <a:t>Mejor estado psicológico</a:t>
            </a:r>
            <a:endParaRPr lang="es-MX" sz="1800" b="1" dirty="0">
              <a:solidFill>
                <a:srgbClr val="002060"/>
              </a:solidFill>
              <a:ea typeface="Arial Unicode MS" charset="0"/>
              <a:cs typeface="Arial Unicode MS" charset="0"/>
            </a:endParaRPr>
          </a:p>
        </p:txBody>
      </p:sp>
      <p:sp>
        <p:nvSpPr>
          <p:cNvPr id="53261" name="Text Box 85"/>
          <p:cNvSpPr txBox="1">
            <a:spLocks noChangeArrowheads="1"/>
          </p:cNvSpPr>
          <p:nvPr/>
        </p:nvSpPr>
        <p:spPr bwMode="auto">
          <a:xfrm>
            <a:off x="3583845" y="4042244"/>
            <a:ext cx="2057400" cy="46166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s-MX" sz="2400" b="1" dirty="0" smtClean="0">
                <a:ea typeface="Arial Unicode MS" charset="0"/>
                <a:cs typeface="Arial Unicode MS" charset="0"/>
              </a:rPr>
              <a:t>Menor dolor</a:t>
            </a:r>
            <a:endParaRPr lang="es-MX" sz="2400" b="1" dirty="0">
              <a:ea typeface="Arial Unicode MS" charset="0"/>
              <a:cs typeface="Arial Unicode MS" charset="0"/>
            </a:endParaRPr>
          </a:p>
        </p:txBody>
      </p:sp>
      <p:sp>
        <p:nvSpPr>
          <p:cNvPr id="2" name="Rounded Rectangle 1"/>
          <p:cNvSpPr/>
          <p:nvPr/>
        </p:nvSpPr>
        <p:spPr>
          <a:xfrm>
            <a:off x="315649" y="5554407"/>
            <a:ext cx="8485064" cy="546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ea typeface="Arial Unicode MS" charset="0"/>
                <a:cs typeface="Arial Unicode MS" charset="0"/>
              </a:rPr>
              <a:t>Entre </a:t>
            </a:r>
            <a:r>
              <a:rPr lang="es-MX" sz="1600" b="1" i="1" dirty="0" smtClean="0">
                <a:ea typeface="Arial Unicode MS" charset="0"/>
                <a:cs typeface="Arial Unicode MS" charset="0"/>
              </a:rPr>
              <a:t>más temprano</a:t>
            </a:r>
            <a:r>
              <a:rPr lang="es-MX" sz="1600" b="1" dirty="0" smtClean="0">
                <a:ea typeface="Arial Unicode MS" charset="0"/>
                <a:cs typeface="Arial Unicode MS" charset="0"/>
              </a:rPr>
              <a:t> se llegue al diagnóstico, más oportunidades hay de </a:t>
            </a:r>
            <a:r>
              <a:rPr lang="es-MX" sz="1600" b="1" i="1" dirty="0" smtClean="0">
                <a:ea typeface="Arial Unicode MS" charset="0"/>
                <a:cs typeface="Arial Unicode MS" charset="0"/>
              </a:rPr>
              <a:t>mejorar los resultados del paciente</a:t>
            </a:r>
            <a:endParaRPr lang="es-MX" sz="1600" dirty="0"/>
          </a:p>
        </p:txBody>
      </p:sp>
      <p:sp>
        <p:nvSpPr>
          <p:cNvPr id="19" name="Text Box 77"/>
          <p:cNvSpPr txBox="1">
            <a:spLocks noChangeArrowheads="1"/>
          </p:cNvSpPr>
          <p:nvPr/>
        </p:nvSpPr>
        <p:spPr bwMode="auto">
          <a:xfrm>
            <a:off x="3347864" y="2300679"/>
            <a:ext cx="2509292" cy="1200329"/>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s-MX" b="1" dirty="0" smtClean="0">
                <a:solidFill>
                  <a:srgbClr val="002060"/>
                </a:solidFill>
                <a:ea typeface="Arial Unicode MS" charset="0"/>
                <a:cs typeface="Arial Unicode MS" charset="0"/>
              </a:rPr>
              <a:t>Tratamiento farmacológico y no-farmacológico </a:t>
            </a:r>
            <a:r>
              <a:rPr lang="es-MX" sz="1800" b="1" dirty="0" smtClean="0">
                <a:solidFill>
                  <a:srgbClr val="002060"/>
                </a:solidFill>
                <a:ea typeface="Arial Unicode MS" charset="0"/>
                <a:cs typeface="Arial Unicode MS" charset="0"/>
              </a:rPr>
              <a:t>de Dolor Neuropático</a:t>
            </a:r>
            <a:endParaRPr lang="es-MX" sz="1800" b="1" dirty="0">
              <a:solidFill>
                <a:srgbClr val="002060"/>
              </a:solidFill>
              <a:ea typeface="Arial Unicode MS" charset="0"/>
              <a:cs typeface="Arial Unicode MS" charset="0"/>
            </a:endParaRPr>
          </a:p>
        </p:txBody>
      </p:sp>
      <p:pic>
        <p:nvPicPr>
          <p:cNvPr id="20" name="Picture 78" descr="5way copy"/>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colorTemperature colorTemp="5300"/>
                    </a14:imgEffect>
                  </a14:imgLayer>
                </a14:imgProps>
              </a:ext>
              <a:ext uri="{28A0092B-C50C-407E-A947-70E740481C1C}">
                <a14:useLocalDpi xmlns:a14="http://schemas.microsoft.com/office/drawing/2010/main" xmlns="" val="0"/>
              </a:ext>
            </a:extLst>
          </a:blip>
          <a:srcRect/>
          <a:stretch>
            <a:fillRect/>
          </a:stretch>
        </p:blipFill>
        <p:spPr bwMode="auto">
          <a:xfrm>
            <a:off x="4396645" y="1829814"/>
            <a:ext cx="431800" cy="475058"/>
          </a:xfrm>
          <a:prstGeom prst="rect">
            <a:avLst/>
          </a:prstGeom>
          <a:noFill/>
          <a:ln w="9525">
            <a:noFill/>
            <a:miter lim="800000"/>
            <a:headEnd/>
            <a:tailEnd/>
          </a:ln>
        </p:spPr>
      </p:pic>
      <p:sp>
        <p:nvSpPr>
          <p:cNvPr id="21" name="Text Box 77"/>
          <p:cNvSpPr txBox="1">
            <a:spLocks noChangeArrowheads="1"/>
          </p:cNvSpPr>
          <p:nvPr/>
        </p:nvSpPr>
        <p:spPr bwMode="auto">
          <a:xfrm>
            <a:off x="5231060" y="2276872"/>
            <a:ext cx="2509292" cy="646331"/>
          </a:xfrm>
          <a:prstGeom prst="rect">
            <a:avLst/>
          </a:prstGeom>
          <a:noFill/>
          <a:ln w="9525">
            <a:noFill/>
            <a:miter lim="800000"/>
            <a:headEnd/>
            <a:tailEnd/>
          </a:ln>
        </p:spPr>
        <p:txBody>
          <a:bodyPr wrap="square">
            <a:prstTxWarp prst="textNoShape">
              <a:avLst/>
            </a:prstTxWarp>
            <a:spAutoFit/>
          </a:bodyPr>
          <a:lstStyle/>
          <a:p>
            <a:pPr algn="ctr" eaLnBrk="0" hangingPunct="0">
              <a:spcBef>
                <a:spcPct val="50000"/>
              </a:spcBef>
            </a:pPr>
            <a:r>
              <a:rPr lang="es-MX" b="1" dirty="0" smtClean="0">
                <a:solidFill>
                  <a:srgbClr val="002060"/>
                </a:solidFill>
                <a:ea typeface="Arial Unicode MS" charset="0"/>
                <a:cs typeface="Arial Unicode MS" charset="0"/>
              </a:rPr>
              <a:t>Tratamiento de</a:t>
            </a:r>
            <a:br>
              <a:rPr lang="es-MX" b="1" dirty="0" smtClean="0">
                <a:solidFill>
                  <a:srgbClr val="002060"/>
                </a:solidFill>
                <a:ea typeface="Arial Unicode MS" charset="0"/>
                <a:cs typeface="Arial Unicode MS" charset="0"/>
              </a:rPr>
            </a:br>
            <a:r>
              <a:rPr lang="es-MX" b="1" dirty="0" smtClean="0">
                <a:solidFill>
                  <a:srgbClr val="002060"/>
                </a:solidFill>
                <a:ea typeface="Arial Unicode MS" charset="0"/>
                <a:cs typeface="Arial Unicode MS" charset="0"/>
              </a:rPr>
              <a:t>comorbilidades</a:t>
            </a:r>
            <a:endParaRPr lang="es-MX" b="1" dirty="0" smtClean="0">
              <a:solidFill>
                <a:srgbClr val="002060"/>
              </a:solidFill>
              <a:ea typeface="Arial Unicode MS" charset="0"/>
              <a:cs typeface="Arial Unicode MS" charset="0"/>
            </a:endParaRPr>
          </a:p>
        </p:txBody>
      </p:sp>
      <p:pic>
        <p:nvPicPr>
          <p:cNvPr id="22" name="Picture 78" descr="5way copy"/>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colorTemperature colorTemp="5300"/>
                    </a14:imgEffect>
                  </a14:imgLayer>
                </a14:imgProps>
              </a:ext>
              <a:ext uri="{28A0092B-C50C-407E-A947-70E740481C1C}">
                <a14:useLocalDpi xmlns:a14="http://schemas.microsoft.com/office/drawing/2010/main" xmlns="" val="0"/>
              </a:ext>
            </a:extLst>
          </a:blip>
          <a:srcRect/>
          <a:stretch>
            <a:fillRect/>
          </a:stretch>
        </p:blipFill>
        <p:spPr bwMode="auto">
          <a:xfrm rot="3137887">
            <a:off x="3418032" y="1536903"/>
            <a:ext cx="431800" cy="981907"/>
          </a:xfrm>
          <a:prstGeom prst="rect">
            <a:avLst/>
          </a:prstGeom>
          <a:noFill/>
          <a:ln w="9525">
            <a:noFill/>
            <a:miter lim="800000"/>
            <a:headEnd/>
            <a:tailEnd/>
          </a:ln>
        </p:spPr>
      </p:pic>
      <p:pic>
        <p:nvPicPr>
          <p:cNvPr id="23" name="Picture 78" descr="5way copy"/>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colorTemperature colorTemp="5300"/>
                    </a14:imgEffect>
                  </a14:imgLayer>
                </a14:imgProps>
              </a:ext>
              <a:ext uri="{28A0092B-C50C-407E-A947-70E740481C1C}">
                <a14:useLocalDpi xmlns:a14="http://schemas.microsoft.com/office/drawing/2010/main" xmlns="" val="0"/>
              </a:ext>
            </a:extLst>
          </a:blip>
          <a:srcRect/>
          <a:stretch>
            <a:fillRect/>
          </a:stretch>
        </p:blipFill>
        <p:spPr bwMode="auto">
          <a:xfrm rot="18180827">
            <a:off x="5311041" y="1517857"/>
            <a:ext cx="431800" cy="966588"/>
          </a:xfrm>
          <a:prstGeom prst="rect">
            <a:avLst/>
          </a:prstGeom>
          <a:noFill/>
          <a:ln w="9525">
            <a:noFill/>
            <a:miter lim="800000"/>
            <a:headEnd/>
            <a:tailEnd/>
          </a:ln>
        </p:spPr>
      </p:pic>
      <p:pic>
        <p:nvPicPr>
          <p:cNvPr id="24" name="Picture 78" descr="5way copy"/>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colorTemperature colorTemp="5300"/>
                    </a14:imgEffect>
                  </a14:imgLayer>
                </a14:imgProps>
              </a:ext>
              <a:ext uri="{28A0092B-C50C-407E-A947-70E740481C1C}">
                <a14:useLocalDpi xmlns:a14="http://schemas.microsoft.com/office/drawing/2010/main" xmlns="" val="0"/>
              </a:ext>
            </a:extLst>
          </a:blip>
          <a:srcRect/>
          <a:stretch>
            <a:fillRect/>
          </a:stretch>
        </p:blipFill>
        <p:spPr bwMode="auto">
          <a:xfrm>
            <a:off x="4364332" y="3395786"/>
            <a:ext cx="431800" cy="241498"/>
          </a:xfrm>
          <a:prstGeom prst="rect">
            <a:avLst/>
          </a:prstGeom>
          <a:noFill/>
          <a:ln w="9525">
            <a:noFill/>
            <a:miter lim="800000"/>
            <a:headEnd/>
            <a:tailEnd/>
          </a:ln>
        </p:spPr>
      </p:pic>
      <p:sp>
        <p:nvSpPr>
          <p:cNvPr id="25" name="Rectangle 18"/>
          <p:cNvSpPr>
            <a:spLocks noChangeArrowheads="1"/>
          </p:cNvSpPr>
          <p:nvPr/>
        </p:nvSpPr>
        <p:spPr bwMode="auto">
          <a:xfrm>
            <a:off x="208496" y="6511123"/>
            <a:ext cx="8400183" cy="307777"/>
          </a:xfrm>
          <a:prstGeom prst="rect">
            <a:avLst/>
          </a:prstGeom>
          <a:noFill/>
          <a:ln w="9525">
            <a:noFill/>
            <a:miter lim="800000"/>
            <a:headEnd/>
            <a:tailEnd/>
          </a:ln>
          <a:effectLst>
            <a:prstShdw prst="shdw17" dist="17961" dir="2700000">
              <a:srgbClr val="998300">
                <a:alpha val="74997"/>
              </a:srgbClr>
            </a:prstShdw>
          </a:effectLst>
        </p:spPr>
        <p:txBody>
          <a:bodyPr wrap="square" lIns="0" tIns="0" rIns="0" bIns="0" anchor="b">
            <a:prstTxWarp prst="textNoShape">
              <a:avLst/>
            </a:prstTxWarp>
            <a:spAutoFit/>
          </a:bodyPr>
          <a:lstStyle/>
          <a:p>
            <a:pPr eaLnBrk="0" hangingPunct="0"/>
            <a:r>
              <a:rPr lang="en-US" sz="1000" dirty="0">
                <a:solidFill>
                  <a:srgbClr val="002060"/>
                </a:solidFill>
              </a:rPr>
              <a:t>Haanpää ML </a:t>
            </a:r>
            <a:r>
              <a:rPr lang="en-US" sz="1000" i="1" dirty="0">
                <a:solidFill>
                  <a:srgbClr val="002060"/>
                </a:solidFill>
              </a:rPr>
              <a:t>et al. Am J Med </a:t>
            </a:r>
            <a:r>
              <a:rPr lang="en-US" sz="1000" dirty="0">
                <a:solidFill>
                  <a:srgbClr val="002060"/>
                </a:solidFill>
              </a:rPr>
              <a:t>2009; 122(10 Suppl):</a:t>
            </a:r>
            <a:r>
              <a:rPr lang="en-US" sz="1000" dirty="0" smtClean="0">
                <a:solidFill>
                  <a:srgbClr val="002060"/>
                </a:solidFill>
              </a:rPr>
              <a:t>S13-21; </a:t>
            </a:r>
            <a:r>
              <a:rPr lang="en-US" sz="1000" dirty="0">
                <a:solidFill>
                  <a:srgbClr val="002060"/>
                </a:solidFill>
              </a:rPr>
              <a:t>Horowitz SH.</a:t>
            </a:r>
            <a:r>
              <a:rPr lang="en-US" sz="1000" i="1" dirty="0">
                <a:solidFill>
                  <a:srgbClr val="002060"/>
                </a:solidFill>
              </a:rPr>
              <a:t> Curr Opin Anaesthesio</a:t>
            </a:r>
            <a:r>
              <a:rPr lang="en-US" sz="1000" dirty="0">
                <a:solidFill>
                  <a:srgbClr val="002060"/>
                </a:solidFill>
              </a:rPr>
              <a:t>l 2006</a:t>
            </a:r>
            <a:r>
              <a:rPr lang="en-US" sz="1000" dirty="0" smtClean="0">
                <a:solidFill>
                  <a:srgbClr val="002060"/>
                </a:solidFill>
              </a:rPr>
              <a:t>; 19(5):573-8</a:t>
            </a:r>
            <a:r>
              <a:rPr lang="en-US" sz="1000" dirty="0">
                <a:solidFill>
                  <a:srgbClr val="002060"/>
                </a:solidFill>
              </a:rPr>
              <a:t>; Johnson L. </a:t>
            </a:r>
            <a:r>
              <a:rPr lang="en-US" sz="1000" i="1" dirty="0">
                <a:solidFill>
                  <a:srgbClr val="002060"/>
                </a:solidFill>
              </a:rPr>
              <a:t>Br J Nurs </a:t>
            </a:r>
            <a:r>
              <a:rPr lang="en-US" sz="1000" dirty="0">
                <a:solidFill>
                  <a:srgbClr val="002060"/>
                </a:solidFill>
              </a:rPr>
              <a:t>2004</a:t>
            </a:r>
            <a:r>
              <a:rPr lang="en-US" sz="1000" dirty="0" smtClean="0">
                <a:solidFill>
                  <a:srgbClr val="002060"/>
                </a:solidFill>
              </a:rPr>
              <a:t>; 13(18):1092-7;</a:t>
            </a:r>
            <a:endParaRPr lang="en-US" sz="1000" dirty="0">
              <a:solidFill>
                <a:srgbClr val="002060"/>
              </a:solidFill>
            </a:endParaRPr>
          </a:p>
          <a:p>
            <a:pPr eaLnBrk="0" hangingPunct="0"/>
            <a:r>
              <a:rPr lang="en-US" sz="1000" dirty="0" smtClean="0">
                <a:solidFill>
                  <a:srgbClr val="002060"/>
                </a:solidFill>
              </a:rPr>
              <a:t>Meyer-Rosberg </a:t>
            </a:r>
            <a:r>
              <a:rPr lang="en-US" sz="1000" dirty="0">
                <a:solidFill>
                  <a:srgbClr val="002060"/>
                </a:solidFill>
              </a:rPr>
              <a:t>K</a:t>
            </a:r>
            <a:r>
              <a:rPr lang="en-US" sz="1000" i="1" dirty="0">
                <a:solidFill>
                  <a:srgbClr val="002060"/>
                </a:solidFill>
              </a:rPr>
              <a:t> et al. Eur J Pain</a:t>
            </a:r>
            <a:r>
              <a:rPr lang="en-US" sz="1000" dirty="0">
                <a:solidFill>
                  <a:srgbClr val="002060"/>
                </a:solidFill>
              </a:rPr>
              <a:t> 2001; 5(4):</a:t>
            </a:r>
            <a:r>
              <a:rPr lang="en-US" sz="1000" dirty="0" smtClean="0">
                <a:solidFill>
                  <a:srgbClr val="002060"/>
                </a:solidFill>
              </a:rPr>
              <a:t>379-89; </a:t>
            </a:r>
            <a:r>
              <a:rPr lang="en-US" sz="1000" b="0" dirty="0" smtClean="0">
                <a:solidFill>
                  <a:srgbClr val="002060"/>
                </a:solidFill>
              </a:rPr>
              <a:t>Nicholson </a:t>
            </a:r>
            <a:r>
              <a:rPr lang="en-US" sz="1000" b="0" dirty="0">
                <a:solidFill>
                  <a:srgbClr val="002060"/>
                </a:solidFill>
              </a:rPr>
              <a:t>B</a:t>
            </a:r>
            <a:r>
              <a:rPr lang="en-US" sz="1000" b="0" i="1" dirty="0">
                <a:solidFill>
                  <a:srgbClr val="002060"/>
                </a:solidFill>
              </a:rPr>
              <a:t> et al. Pain Med </a:t>
            </a:r>
            <a:r>
              <a:rPr lang="en-US" sz="1000" b="0" dirty="0">
                <a:solidFill>
                  <a:srgbClr val="002060"/>
                </a:solidFill>
              </a:rPr>
              <a:t>2004</a:t>
            </a:r>
            <a:r>
              <a:rPr lang="en-US" sz="1000" b="0" dirty="0" smtClean="0">
                <a:solidFill>
                  <a:srgbClr val="002060"/>
                </a:solidFill>
              </a:rPr>
              <a:t>; 5(Suppl </a:t>
            </a:r>
            <a:r>
              <a:rPr lang="en-US" sz="1000" b="0" dirty="0">
                <a:solidFill>
                  <a:srgbClr val="002060"/>
                </a:solidFill>
              </a:rPr>
              <a:t>1):</a:t>
            </a:r>
            <a:r>
              <a:rPr lang="en-US" sz="1000" b="0" dirty="0" smtClean="0">
                <a:solidFill>
                  <a:srgbClr val="002060"/>
                </a:solidFill>
              </a:rPr>
              <a:t>S9-27.</a:t>
            </a:r>
            <a:endParaRPr lang="en-US" sz="1000" b="0" dirty="0">
              <a:solidFill>
                <a:srgbClr val="002060"/>
              </a:solidFill>
            </a:endParaRPr>
          </a:p>
        </p:txBody>
      </p:sp>
    </p:spTree>
    <p:extLst>
      <p:ext uri="{BB962C8B-B14F-4D97-AF65-F5344CB8AC3E}">
        <p14:creationId xmlns:p14="http://schemas.microsoft.com/office/powerpoint/2010/main" xmlns="" val="31338715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2123728" y="1929803"/>
            <a:ext cx="4608512" cy="4320480"/>
          </a:xfrm>
          <a:prstGeom prst="ellipse">
            <a:avLst/>
          </a:prstGeom>
          <a:gradFill>
            <a:gsLst>
              <a:gs pos="0">
                <a:schemeClr val="accent1">
                  <a:lumMod val="50000"/>
                </a:schemeClr>
              </a:gs>
              <a:gs pos="50000">
                <a:schemeClr val="accent1">
                  <a:lumMod val="60000"/>
                  <a:lumOff val="40000"/>
                </a:schemeClr>
              </a:gs>
              <a:gs pos="100000">
                <a:schemeClr val="accent1">
                  <a:lumMod val="50000"/>
                </a:schemeClr>
              </a:gs>
            </a:gsLst>
            <a:lin ang="5400000" scaled="1"/>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latin typeface="Trebuchet MS" charset="0"/>
              <a:ea typeface="MS PGothic" charset="0"/>
              <a:cs typeface="Arial Unicode MS" charset="0"/>
            </a:endParaRPr>
          </a:p>
        </p:txBody>
      </p:sp>
      <p:sp>
        <p:nvSpPr>
          <p:cNvPr id="225283" name="Rectangle 15"/>
          <p:cNvSpPr>
            <a:spLocks noGrp="1"/>
          </p:cNvSpPr>
          <p:nvPr>
            <p:ph type="title"/>
          </p:nvPr>
        </p:nvSpPr>
        <p:spPr>
          <a:effectLst/>
        </p:spPr>
        <p:txBody>
          <a:bodyPr lIns="0" tIns="0" rIns="0" bIns="0">
            <a:normAutofit/>
          </a:bodyPr>
          <a:lstStyle/>
          <a:p>
            <a:pPr>
              <a:defRPr/>
            </a:pPr>
            <a:r>
              <a:rPr lang="es-MX" dirty="0" smtClean="0">
                <a:solidFill>
                  <a:srgbClr val="002060"/>
                </a:solidFill>
              </a:rPr>
              <a:t>Metas en el Tratamiento de </a:t>
            </a:r>
            <a:br>
              <a:rPr lang="es-MX" dirty="0" smtClean="0">
                <a:solidFill>
                  <a:srgbClr val="002060"/>
                </a:solidFill>
              </a:rPr>
            </a:br>
            <a:r>
              <a:rPr lang="es-MX" dirty="0" smtClean="0">
                <a:solidFill>
                  <a:srgbClr val="002060"/>
                </a:solidFill>
              </a:rPr>
              <a:t>Dolor Neuropático</a:t>
            </a:r>
            <a:endParaRPr lang="es-MX" dirty="0">
              <a:solidFill>
                <a:srgbClr val="002060"/>
              </a:solidFill>
            </a:endParaRPr>
          </a:p>
        </p:txBody>
      </p:sp>
      <p:sp>
        <p:nvSpPr>
          <p:cNvPr id="4" name="Text Placeholder 3"/>
          <p:cNvSpPr>
            <a:spLocks noGrp="1"/>
          </p:cNvSpPr>
          <p:nvPr>
            <p:ph type="body" idx="1"/>
          </p:nvPr>
        </p:nvSpPr>
        <p:spPr>
          <a:xfrm>
            <a:off x="2443100" y="1785787"/>
            <a:ext cx="4041775" cy="639762"/>
          </a:xfrm>
        </p:spPr>
        <p:txBody>
          <a:bodyPr/>
          <a:lstStyle/>
          <a:p>
            <a:pPr algn="ctr"/>
            <a:r>
              <a:rPr lang="es-MX" dirty="0" smtClean="0">
                <a:solidFill>
                  <a:schemeClr val="tx1"/>
                </a:solidFill>
              </a:rPr>
              <a:t>2</a:t>
            </a:r>
            <a:r>
              <a:rPr lang="es-MX" baseline="30000" dirty="0" smtClean="0">
                <a:solidFill>
                  <a:schemeClr val="tx1"/>
                </a:solidFill>
              </a:rPr>
              <a:t>o</a:t>
            </a:r>
            <a:r>
              <a:rPr lang="es-MX" dirty="0" smtClean="0">
                <a:solidFill>
                  <a:schemeClr val="tx1"/>
                </a:solidFill>
              </a:rPr>
              <a:t> metas</a:t>
            </a:r>
            <a:endParaRPr lang="es-MX" dirty="0">
              <a:solidFill>
                <a:schemeClr val="tx1"/>
              </a:solidFill>
            </a:endParaRPr>
          </a:p>
        </p:txBody>
      </p:sp>
      <p:sp>
        <p:nvSpPr>
          <p:cNvPr id="39940" name="Rectangle 16"/>
          <p:cNvSpPr>
            <a:spLocks noChangeArrowheads="1"/>
          </p:cNvSpPr>
          <p:nvPr/>
        </p:nvSpPr>
        <p:spPr bwMode="auto">
          <a:xfrm>
            <a:off x="205592" y="6377366"/>
            <a:ext cx="8242372" cy="44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p>
            <a:pPr>
              <a:lnSpc>
                <a:spcPct val="90000"/>
              </a:lnSpc>
              <a:spcBef>
                <a:spcPct val="0"/>
              </a:spcBef>
              <a:spcAft>
                <a:spcPct val="0"/>
              </a:spcAft>
              <a:buClrTx/>
              <a:buSzTx/>
              <a:buFontTx/>
              <a:buNone/>
            </a:pPr>
            <a:endParaRPr lang="es-MX" sz="1000" b="0" dirty="0" smtClean="0">
              <a:solidFill>
                <a:srgbClr val="002060"/>
              </a:solidFill>
              <a:latin typeface="+mj-lt"/>
              <a:ea typeface="Osaka" charset="-128"/>
            </a:endParaRPr>
          </a:p>
          <a:p>
            <a:pPr>
              <a:lnSpc>
                <a:spcPct val="90000"/>
              </a:lnSpc>
              <a:spcBef>
                <a:spcPct val="0"/>
              </a:spcBef>
              <a:spcAft>
                <a:spcPct val="0"/>
              </a:spcAft>
              <a:buClrTx/>
              <a:buSzTx/>
              <a:buFontTx/>
              <a:buNone/>
            </a:pPr>
            <a:r>
              <a:rPr lang="es-MX" sz="1200" b="1" dirty="0" smtClean="0">
                <a:solidFill>
                  <a:srgbClr val="002060"/>
                </a:solidFill>
                <a:latin typeface="+mj-lt"/>
                <a:ea typeface="Osaka" charset="-128"/>
              </a:rPr>
              <a:t>*Nota:  una reducción del dolor de 30–50% puede esperarse con las dosis máximas en la mayoría de los pacientes </a:t>
            </a:r>
          </a:p>
          <a:p>
            <a:pPr>
              <a:lnSpc>
                <a:spcPct val="90000"/>
              </a:lnSpc>
              <a:spcBef>
                <a:spcPct val="0"/>
              </a:spcBef>
              <a:spcAft>
                <a:spcPct val="0"/>
              </a:spcAft>
              <a:buClrTx/>
              <a:buSzTx/>
              <a:buFontTx/>
              <a:buNone/>
            </a:pPr>
            <a:r>
              <a:rPr lang="es-MX" sz="1000" b="0" dirty="0" smtClean="0">
                <a:solidFill>
                  <a:srgbClr val="002060"/>
                </a:solidFill>
                <a:latin typeface="+mj-lt"/>
                <a:ea typeface="Osaka" charset="-128"/>
              </a:rPr>
              <a:t>Argoff CE </a:t>
            </a:r>
            <a:r>
              <a:rPr lang="es-MX" sz="1000" b="0" i="1" dirty="0" smtClean="0">
                <a:solidFill>
                  <a:srgbClr val="002060"/>
                </a:solidFill>
                <a:latin typeface="+mj-lt"/>
                <a:ea typeface="Osaka" charset="-128"/>
              </a:rPr>
              <a:t>et al. Mayo Clin Proc</a:t>
            </a:r>
            <a:r>
              <a:rPr lang="es-MX" sz="1000" b="0" dirty="0" smtClean="0">
                <a:solidFill>
                  <a:srgbClr val="002060"/>
                </a:solidFill>
                <a:latin typeface="+mj-lt"/>
                <a:ea typeface="Osaka" charset="-128"/>
              </a:rPr>
              <a:t> 2006; 81(Suppl 4):S12-25</a:t>
            </a:r>
            <a:r>
              <a:rPr lang="es-MX" sz="1000" dirty="0" smtClean="0">
                <a:solidFill>
                  <a:srgbClr val="002060"/>
                </a:solidFill>
                <a:latin typeface="+mj-lt"/>
                <a:ea typeface="Osaka" charset="-128"/>
              </a:rPr>
              <a:t>; Lindsay TJ </a:t>
            </a:r>
            <a:r>
              <a:rPr lang="es-MX" sz="1000" i="1" dirty="0" smtClean="0">
                <a:solidFill>
                  <a:srgbClr val="002060"/>
                </a:solidFill>
                <a:latin typeface="+mj-lt"/>
                <a:ea typeface="Osaka" charset="-128"/>
              </a:rPr>
              <a:t>et al. Am Fam Physician</a:t>
            </a:r>
            <a:r>
              <a:rPr lang="es-MX" sz="1000" dirty="0" smtClean="0">
                <a:solidFill>
                  <a:srgbClr val="002060"/>
                </a:solidFill>
                <a:latin typeface="+mj-lt"/>
                <a:ea typeface="Osaka" charset="-128"/>
              </a:rPr>
              <a:t> 2010; 82(2):151-8.</a:t>
            </a:r>
            <a:endParaRPr lang="es-MX" sz="1000" b="0" dirty="0">
              <a:solidFill>
                <a:srgbClr val="002060"/>
              </a:solidFill>
              <a:latin typeface="+mj-lt"/>
              <a:ea typeface="Osaka" charset="-128"/>
            </a:endParaRPr>
          </a:p>
        </p:txBody>
      </p:sp>
      <p:sp>
        <p:nvSpPr>
          <p:cNvPr id="16" name="Oval 15"/>
          <p:cNvSpPr/>
          <p:nvPr/>
        </p:nvSpPr>
        <p:spPr>
          <a:xfrm>
            <a:off x="2987824" y="2721891"/>
            <a:ext cx="2952328" cy="2736304"/>
          </a:xfrm>
          <a:prstGeom prst="ellipse">
            <a:avLst/>
          </a:prstGeom>
          <a:gradFill>
            <a:gsLst>
              <a:gs pos="0">
                <a:schemeClr val="accent2">
                  <a:lumMod val="75000"/>
                </a:schemeClr>
              </a:gs>
              <a:gs pos="50000">
                <a:srgbClr val="C03932"/>
              </a:gs>
              <a:gs pos="100000">
                <a:schemeClr val="accent2">
                  <a:lumMod val="75000"/>
                </a:schemeClr>
              </a:gs>
            </a:gsLst>
            <a:lin ang="5400000" scaled="1"/>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latin typeface="Trebuchet MS" charset="0"/>
                <a:ea typeface="MS PGothic" charset="0"/>
                <a:cs typeface="Arial Unicode MS" charset="0"/>
              </a:rPr>
              <a:t>1</a:t>
            </a:r>
            <a:r>
              <a:rPr lang="es-MX" b="1" baseline="30000" dirty="0" smtClean="0">
                <a:solidFill>
                  <a:schemeClr val="tx1"/>
                </a:solidFill>
                <a:latin typeface="Trebuchet MS" charset="0"/>
                <a:ea typeface="MS PGothic" charset="0"/>
                <a:cs typeface="Arial Unicode MS" charset="0"/>
              </a:rPr>
              <a:t>o</a:t>
            </a:r>
            <a:r>
              <a:rPr lang="es-MX" b="1" dirty="0" smtClean="0">
                <a:solidFill>
                  <a:schemeClr val="tx1"/>
                </a:solidFill>
                <a:latin typeface="Trebuchet MS" charset="0"/>
                <a:ea typeface="MS PGothic" charset="0"/>
                <a:cs typeface="Arial Unicode MS" charset="0"/>
              </a:rPr>
              <a:t> meta:</a:t>
            </a:r>
          </a:p>
          <a:p>
            <a:pPr algn="ctr"/>
            <a:r>
              <a:rPr lang="es-MX" sz="4400" dirty="0" smtClean="0">
                <a:solidFill>
                  <a:schemeClr val="tx1"/>
                </a:solidFill>
                <a:latin typeface="Trebuchet MS" charset="0"/>
                <a:ea typeface="MS PGothic" charset="0"/>
                <a:cs typeface="Arial Unicode MS" charset="0"/>
              </a:rPr>
              <a:t>&gt;50% </a:t>
            </a:r>
            <a:r>
              <a:rPr lang="es-MX" dirty="0" smtClean="0">
                <a:solidFill>
                  <a:schemeClr val="bg1"/>
                </a:solidFill>
                <a:latin typeface="Trebuchet MS" charset="0"/>
                <a:ea typeface="MS PGothic" charset="0"/>
                <a:cs typeface="Arial Unicode MS" charset="0"/>
              </a:rPr>
              <a:t/>
            </a:r>
            <a:br>
              <a:rPr lang="es-MX" dirty="0" smtClean="0">
                <a:solidFill>
                  <a:schemeClr val="bg1"/>
                </a:solidFill>
                <a:latin typeface="Trebuchet MS" charset="0"/>
                <a:ea typeface="MS PGothic" charset="0"/>
                <a:cs typeface="Arial Unicode MS" charset="0"/>
              </a:rPr>
            </a:br>
            <a:r>
              <a:rPr lang="es-MX" dirty="0" smtClean="0">
                <a:solidFill>
                  <a:schemeClr val="tx1"/>
                </a:solidFill>
                <a:latin typeface="Trebuchet MS" charset="0"/>
                <a:ea typeface="MS PGothic" charset="0"/>
                <a:cs typeface="Arial Unicode MS" charset="0"/>
              </a:rPr>
              <a:t>alivio del dolor</a:t>
            </a:r>
            <a:r>
              <a:rPr lang="es-MX" dirty="0" smtClean="0">
                <a:solidFill>
                  <a:schemeClr val="tx1"/>
                </a:solidFill>
                <a:latin typeface="Trebuchet MS" charset="0"/>
                <a:ea typeface="MS PGothic" charset="0"/>
                <a:cs typeface="Arial Unicode MS" charset="0"/>
              </a:rPr>
              <a:t>*</a:t>
            </a:r>
          </a:p>
          <a:p>
            <a:pPr lvl="0" algn="ctr"/>
            <a:r>
              <a:rPr lang="es-MX" i="1" dirty="0" smtClean="0">
                <a:latin typeface="Trebuchet MS" charset="0"/>
                <a:ea typeface="MS PGothic" charset="0"/>
                <a:cs typeface="Arial Unicode MS" charset="0"/>
              </a:rPr>
              <a:t>… pero sea realista</a:t>
            </a:r>
            <a:r>
              <a:rPr lang="es-MX" dirty="0" smtClean="0">
                <a:latin typeface="Trebuchet MS" charset="0"/>
                <a:ea typeface="MS PGothic" charset="0"/>
                <a:cs typeface="Arial Unicode MS" charset="0"/>
              </a:rPr>
              <a:t>!</a:t>
            </a:r>
            <a:endParaRPr lang="es-MX" dirty="0">
              <a:latin typeface="Trebuchet MS" charset="0"/>
              <a:ea typeface="MS PGothic" charset="0"/>
              <a:cs typeface="Arial Unicode MS" charset="0"/>
            </a:endParaRPr>
          </a:p>
        </p:txBody>
      </p:sp>
      <p:sp>
        <p:nvSpPr>
          <p:cNvPr id="19" name="Rectangle 18"/>
          <p:cNvSpPr/>
          <p:nvPr/>
        </p:nvSpPr>
        <p:spPr>
          <a:xfrm rot="8127332">
            <a:off x="2371994" y="2635959"/>
            <a:ext cx="3955894" cy="3594303"/>
          </a:xfrm>
          <a:prstGeom prst="rect">
            <a:avLst/>
          </a:prstGeom>
          <a:noFill/>
        </p:spPr>
        <p:txBody>
          <a:bodyPr wrap="square" lIns="91440" tIns="45720" rIns="91440" bIns="45720">
            <a:prstTxWarp prst="textArchUp">
              <a:avLst>
                <a:gd name="adj" fmla="val 5482969"/>
              </a:avLst>
            </a:prstTxWarp>
            <a:spAutoFit/>
          </a:bodyPr>
          <a:lstStyle/>
          <a:p>
            <a:pPr lvl="0"/>
            <a:r>
              <a:rPr lang="es-MX" dirty="0" smtClean="0">
                <a:latin typeface="Trebuchet MS" charset="0"/>
                <a:ea typeface="MS PGothic" charset="0"/>
                <a:cs typeface="Arial Unicode MS" charset="0"/>
              </a:rPr>
              <a:t>restauración y mejora en:</a:t>
            </a:r>
            <a:endParaRPr lang="es-MX" dirty="0">
              <a:latin typeface="Trebuchet MS" charset="0"/>
              <a:ea typeface="MS PGothic" charset="0"/>
              <a:cs typeface="Arial Unicode MS" charset="0"/>
            </a:endParaRPr>
          </a:p>
        </p:txBody>
      </p:sp>
      <p:sp>
        <p:nvSpPr>
          <p:cNvPr id="27" name="Rectangle 26"/>
          <p:cNvSpPr/>
          <p:nvPr/>
        </p:nvSpPr>
        <p:spPr>
          <a:xfrm>
            <a:off x="1610780" y="3910016"/>
            <a:ext cx="1260281" cy="369332"/>
          </a:xfrm>
          <a:prstGeom prst="rect">
            <a:avLst/>
          </a:prstGeom>
        </p:spPr>
        <p:txBody>
          <a:bodyPr wrap="none">
            <a:spAutoFit/>
          </a:bodyPr>
          <a:lstStyle/>
          <a:p>
            <a:pPr lvl="1" algn="ctr"/>
            <a:r>
              <a:rPr lang="es-MX" dirty="0" smtClean="0">
                <a:latin typeface="Trebuchet MS" charset="0"/>
                <a:ea typeface="MS PGothic" charset="0"/>
                <a:cs typeface="Arial Unicode MS" charset="0"/>
              </a:rPr>
              <a:t>Sueño</a:t>
            </a:r>
            <a:endParaRPr lang="es-MX" dirty="0">
              <a:latin typeface="Trebuchet MS" charset="0"/>
              <a:ea typeface="MS PGothic" charset="0"/>
              <a:cs typeface="Arial Unicode MS" charset="0"/>
            </a:endParaRPr>
          </a:p>
        </p:txBody>
      </p:sp>
      <p:sp>
        <p:nvSpPr>
          <p:cNvPr id="29" name="Rectangle 28"/>
          <p:cNvSpPr/>
          <p:nvPr/>
        </p:nvSpPr>
        <p:spPr>
          <a:xfrm>
            <a:off x="5386551" y="3773539"/>
            <a:ext cx="1328148" cy="923330"/>
          </a:xfrm>
          <a:prstGeom prst="rect">
            <a:avLst/>
          </a:prstGeom>
        </p:spPr>
        <p:txBody>
          <a:bodyPr wrap="square">
            <a:spAutoFit/>
          </a:bodyPr>
          <a:lstStyle/>
          <a:p>
            <a:pPr lvl="1"/>
            <a:r>
              <a:rPr lang="es-MX" dirty="0" smtClean="0">
                <a:latin typeface="Trebuchet MS" charset="0"/>
                <a:ea typeface="MS PGothic" charset="0"/>
                <a:cs typeface="Arial Unicode MS" charset="0"/>
              </a:rPr>
              <a:t>Estado </a:t>
            </a:r>
          </a:p>
          <a:p>
            <a:pPr lvl="1"/>
            <a:r>
              <a:rPr lang="es-MX" dirty="0" smtClean="0">
                <a:latin typeface="Trebuchet MS" charset="0"/>
                <a:ea typeface="MS PGothic" charset="0"/>
                <a:cs typeface="Arial Unicode MS" charset="0"/>
              </a:rPr>
              <a:t>de ánimo</a:t>
            </a:r>
            <a:endParaRPr lang="es-MX" dirty="0">
              <a:latin typeface="Trebuchet MS" charset="0"/>
              <a:ea typeface="MS PGothic" charset="0"/>
              <a:cs typeface="Arial Unicode MS" charset="0"/>
            </a:endParaRPr>
          </a:p>
        </p:txBody>
      </p:sp>
      <p:sp>
        <p:nvSpPr>
          <p:cNvPr id="30" name="Rectangle 29"/>
          <p:cNvSpPr/>
          <p:nvPr/>
        </p:nvSpPr>
        <p:spPr>
          <a:xfrm>
            <a:off x="2555776" y="5380670"/>
            <a:ext cx="1451038" cy="369332"/>
          </a:xfrm>
          <a:prstGeom prst="rect">
            <a:avLst/>
          </a:prstGeom>
        </p:spPr>
        <p:txBody>
          <a:bodyPr wrap="none">
            <a:spAutoFit/>
          </a:bodyPr>
          <a:lstStyle/>
          <a:p>
            <a:pPr lvl="1"/>
            <a:r>
              <a:rPr lang="es-MX" dirty="0" smtClean="0">
                <a:latin typeface="Trebuchet MS" charset="0"/>
                <a:ea typeface="MS PGothic" charset="0"/>
                <a:cs typeface="Arial Unicode MS" charset="0"/>
              </a:rPr>
              <a:t>Función</a:t>
            </a:r>
            <a:endParaRPr lang="es-MX" dirty="0">
              <a:latin typeface="Trebuchet MS" charset="0"/>
              <a:ea typeface="MS PGothic" charset="0"/>
              <a:cs typeface="Arial Unicode MS" charset="0"/>
            </a:endParaRPr>
          </a:p>
        </p:txBody>
      </p:sp>
      <p:sp>
        <p:nvSpPr>
          <p:cNvPr id="31" name="Rectangle 30"/>
          <p:cNvSpPr/>
          <p:nvPr/>
        </p:nvSpPr>
        <p:spPr>
          <a:xfrm>
            <a:off x="4644008" y="5242171"/>
            <a:ext cx="1483837" cy="646331"/>
          </a:xfrm>
          <a:prstGeom prst="rect">
            <a:avLst/>
          </a:prstGeom>
        </p:spPr>
        <p:txBody>
          <a:bodyPr wrap="square">
            <a:spAutoFit/>
          </a:bodyPr>
          <a:lstStyle/>
          <a:p>
            <a:pPr lvl="1"/>
            <a:r>
              <a:rPr lang="es-MX" dirty="0" smtClean="0">
                <a:latin typeface="Trebuchet MS" charset="0"/>
                <a:ea typeface="MS PGothic" charset="0"/>
                <a:cs typeface="Arial Unicode MS" charset="0"/>
              </a:rPr>
              <a:t>Calidad de vida</a:t>
            </a:r>
            <a:endParaRPr lang="es-MX" dirty="0">
              <a:latin typeface="Trebuchet MS" charset="0"/>
              <a:ea typeface="MS PGothic" charset="0"/>
              <a:cs typeface="Arial Unicode MS" charset="0"/>
            </a:endParaRPr>
          </a:p>
        </p:txBody>
      </p:sp>
    </p:spTree>
    <p:extLst>
      <p:ext uri="{BB962C8B-B14F-4D97-AF65-F5344CB8AC3E}">
        <p14:creationId xmlns:p14="http://schemas.microsoft.com/office/powerpoint/2010/main" xmlns="" val="33889478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Tabla de Contenidos</a:t>
            </a:r>
            <a:endParaRPr lang="es-MX" noProof="0" dirty="0"/>
          </a:p>
        </p:txBody>
      </p:sp>
      <p:sp>
        <p:nvSpPr>
          <p:cNvPr id="3" name="Content Placeholder 2"/>
          <p:cNvSpPr>
            <a:spLocks noGrp="1"/>
          </p:cNvSpPr>
          <p:nvPr>
            <p:ph idx="1"/>
          </p:nvPr>
        </p:nvSpPr>
        <p:spPr/>
        <p:txBody>
          <a:bodyPr/>
          <a:lstStyle/>
          <a:p>
            <a:r>
              <a:rPr lang="es-MX" noProof="0" dirty="0" smtClean="0"/>
              <a:t>¿Qué es Dolor Neuropático?</a:t>
            </a:r>
          </a:p>
          <a:p>
            <a:r>
              <a:rPr lang="es-MX" noProof="0" dirty="0" smtClean="0"/>
              <a:t>¿Qué tan común es el Dolor Neuropático?</a:t>
            </a:r>
          </a:p>
          <a:p>
            <a:r>
              <a:rPr lang="es-MX" noProof="0" dirty="0" smtClean="0"/>
              <a:t>¿Cómo se puede diferenciar el Dolor Neuropático del dolor nociceptivo?</a:t>
            </a:r>
          </a:p>
          <a:p>
            <a:r>
              <a:rPr lang="es-MX" noProof="0" dirty="0" smtClean="0"/>
              <a:t>¿Cuál es el impacto del Dolor Neuropático?</a:t>
            </a:r>
          </a:p>
          <a:p>
            <a:r>
              <a:rPr lang="es-MX" noProof="0" dirty="0" smtClean="0"/>
              <a:t>¿Como debe ser tratado el Dolor Neuropático con base en su patofisiología ?</a:t>
            </a:r>
            <a:endParaRPr lang="es-MX" noProof="0" dirty="0"/>
          </a:p>
        </p:txBody>
      </p:sp>
    </p:spTree>
    <p:extLst>
      <p:ext uri="{BB962C8B-B14F-4D97-AF65-F5344CB8AC3E}">
        <p14:creationId xmlns:p14="http://schemas.microsoft.com/office/powerpoint/2010/main" xmlns="" val="14882131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7288" y="6622504"/>
            <a:ext cx="8249240" cy="246221"/>
          </a:xfrm>
          <a:prstGeom prst="rect">
            <a:avLst/>
          </a:prstGeom>
        </p:spPr>
        <p:txBody>
          <a:bodyPr wrap="square">
            <a:spAutoFit/>
          </a:bodyPr>
          <a:lstStyle/>
          <a:p>
            <a:r>
              <a:rPr lang="en-CA" sz="1000" dirty="0" smtClean="0">
                <a:solidFill>
                  <a:schemeClr val="bg2"/>
                </a:solidFill>
              </a:rPr>
              <a:t>Mayo Foundation for Medical Education and Research. </a:t>
            </a:r>
            <a:r>
              <a:rPr lang="en-CA" sz="1000" i="1" dirty="0" smtClean="0">
                <a:solidFill>
                  <a:schemeClr val="bg2"/>
                </a:solidFill>
              </a:rPr>
              <a:t>Comprehensive Pain Rehabilitation Center Program Guide. </a:t>
            </a:r>
            <a:r>
              <a:rPr lang="en-CA" sz="1000" dirty="0">
                <a:solidFill>
                  <a:schemeClr val="bg2"/>
                </a:solidFill>
              </a:rPr>
              <a:t>Mayo </a:t>
            </a:r>
            <a:r>
              <a:rPr lang="en-CA" sz="1000" dirty="0" smtClean="0">
                <a:solidFill>
                  <a:schemeClr val="bg2"/>
                </a:solidFill>
              </a:rPr>
              <a:t>Clinic;</a:t>
            </a:r>
            <a:r>
              <a:rPr lang="en-CA" sz="1000" i="1" dirty="0" smtClean="0">
                <a:solidFill>
                  <a:schemeClr val="bg2"/>
                </a:solidFill>
              </a:rPr>
              <a:t> </a:t>
            </a:r>
            <a:r>
              <a:rPr lang="en-CA" sz="1000" dirty="0" smtClean="0">
                <a:solidFill>
                  <a:schemeClr val="bg2"/>
                </a:solidFill>
              </a:rPr>
              <a:t>Rochester, MN: 2006. </a:t>
            </a:r>
            <a:endParaRPr lang="en-CA" sz="1000" dirty="0">
              <a:solidFill>
                <a:schemeClr val="bg2"/>
              </a:solidFill>
            </a:endParaRPr>
          </a:p>
        </p:txBody>
      </p:sp>
      <p:sp>
        <p:nvSpPr>
          <p:cNvPr id="24" name="Rectangle 14"/>
          <p:cNvSpPr>
            <a:spLocks noChangeArrowheads="1"/>
          </p:cNvSpPr>
          <p:nvPr/>
        </p:nvSpPr>
        <p:spPr bwMode="auto">
          <a:xfrm>
            <a:off x="0" y="43934"/>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s-MX" dirty="0"/>
          </a:p>
        </p:txBody>
      </p:sp>
      <p:sp>
        <p:nvSpPr>
          <p:cNvPr id="25" name="Rectangle 18"/>
          <p:cNvSpPr>
            <a:spLocks noGrp="1" noChangeArrowheads="1"/>
          </p:cNvSpPr>
          <p:nvPr>
            <p:ph type="title" idx="4294967295"/>
          </p:nvPr>
        </p:nvSpPr>
        <p:spPr>
          <a:xfrm>
            <a:off x="457200" y="293482"/>
            <a:ext cx="8229600" cy="1143000"/>
          </a:xfrm>
        </p:spPr>
        <p:txBody>
          <a:bodyPr vert="horz" lIns="91440" tIns="45720" rIns="91440" bIns="45720" rtlCol="0" anchor="ctr">
            <a:normAutofit/>
          </a:bodyPr>
          <a:lstStyle/>
          <a:p>
            <a:pPr>
              <a:lnSpc>
                <a:spcPct val="85000"/>
              </a:lnSpc>
            </a:pPr>
            <a:r>
              <a:rPr lang="es-MX" sz="3600" dirty="0" smtClean="0"/>
              <a:t>Tratamiento Multimodal del Dolor con Base en un Enfoque Biopsicosocial</a:t>
            </a:r>
            <a:endParaRPr lang="es-MX" sz="3600" dirty="0"/>
          </a:p>
        </p:txBody>
      </p:sp>
      <p:sp>
        <p:nvSpPr>
          <p:cNvPr id="26" name="Puzzle3"/>
          <p:cNvSpPr>
            <a:spLocks noEditPoints="1" noChangeArrowheads="1"/>
          </p:cNvSpPr>
          <p:nvPr/>
        </p:nvSpPr>
        <p:spPr bwMode="auto">
          <a:xfrm>
            <a:off x="3380866" y="1415620"/>
            <a:ext cx="2409896" cy="220185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dirty="0">
              <a:solidFill>
                <a:schemeClr val="bg1"/>
              </a:solidFill>
            </a:endParaRPr>
          </a:p>
        </p:txBody>
      </p:sp>
      <p:sp>
        <p:nvSpPr>
          <p:cNvPr id="27" name="Puzzle2"/>
          <p:cNvSpPr>
            <a:spLocks noEditPoints="1" noChangeArrowheads="1"/>
          </p:cNvSpPr>
          <p:nvPr/>
        </p:nvSpPr>
        <p:spPr bwMode="auto">
          <a:xfrm>
            <a:off x="2679962" y="3019744"/>
            <a:ext cx="3846316" cy="20055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sz="900" dirty="0">
              <a:solidFill>
                <a:schemeClr val="bg1"/>
              </a:solidFill>
            </a:endParaRPr>
          </a:p>
        </p:txBody>
      </p:sp>
      <p:sp>
        <p:nvSpPr>
          <p:cNvPr id="28" name="Puzzle4"/>
          <p:cNvSpPr>
            <a:spLocks noEditPoints="1" noChangeArrowheads="1"/>
          </p:cNvSpPr>
          <p:nvPr/>
        </p:nvSpPr>
        <p:spPr bwMode="auto">
          <a:xfrm>
            <a:off x="1191624" y="2995020"/>
            <a:ext cx="2319039" cy="256398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29" name="Puzzle1"/>
          <p:cNvSpPr>
            <a:spLocks noEditPoints="1" noChangeArrowheads="1"/>
          </p:cNvSpPr>
          <p:nvPr/>
        </p:nvSpPr>
        <p:spPr bwMode="auto">
          <a:xfrm>
            <a:off x="395536" y="208170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2">
              <a:lumMod val="75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30" name="Puzzle1"/>
          <p:cNvSpPr>
            <a:spLocks noEditPoints="1" noChangeArrowheads="1"/>
          </p:cNvSpPr>
          <p:nvPr/>
        </p:nvSpPr>
        <p:spPr bwMode="auto">
          <a:xfrm>
            <a:off x="4801058" y="2081701"/>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dirty="0" smtClean="0"/>
          </a:p>
          <a:p>
            <a:pPr algn="ctr"/>
            <a:endParaRPr lang="es-MX" dirty="0"/>
          </a:p>
        </p:txBody>
      </p:sp>
      <p:sp>
        <p:nvSpPr>
          <p:cNvPr id="31" name="Puzzle4"/>
          <p:cNvSpPr>
            <a:spLocks noEditPoints="1" noChangeArrowheads="1"/>
          </p:cNvSpPr>
          <p:nvPr/>
        </p:nvSpPr>
        <p:spPr bwMode="auto">
          <a:xfrm>
            <a:off x="5618958" y="2985655"/>
            <a:ext cx="2319039" cy="256398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4"/>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32" name="Puzzle3"/>
          <p:cNvSpPr>
            <a:spLocks noEditPoints="1" noChangeArrowheads="1"/>
          </p:cNvSpPr>
          <p:nvPr/>
        </p:nvSpPr>
        <p:spPr bwMode="auto">
          <a:xfrm>
            <a:off x="3363628" y="4278688"/>
            <a:ext cx="2409897" cy="2201853"/>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6"/>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33" name="Puzzle1"/>
          <p:cNvSpPr>
            <a:spLocks noEditPoints="1" noChangeArrowheads="1"/>
          </p:cNvSpPr>
          <p:nvPr/>
        </p:nvSpPr>
        <p:spPr bwMode="auto">
          <a:xfrm>
            <a:off x="395536" y="495204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34" name="Puzzle1"/>
          <p:cNvSpPr>
            <a:spLocks noEditPoints="1" noChangeArrowheads="1"/>
          </p:cNvSpPr>
          <p:nvPr/>
        </p:nvSpPr>
        <p:spPr bwMode="auto">
          <a:xfrm>
            <a:off x="4796058" y="4952041"/>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5"/>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p>
        </p:txBody>
      </p:sp>
      <p:sp>
        <p:nvSpPr>
          <p:cNvPr id="35" name="TextBox 7"/>
          <p:cNvSpPr txBox="1"/>
          <p:nvPr/>
        </p:nvSpPr>
        <p:spPr>
          <a:xfrm>
            <a:off x="3580179" y="3777758"/>
            <a:ext cx="1817164" cy="400110"/>
          </a:xfrm>
          <a:prstGeom prst="rect">
            <a:avLst/>
          </a:prstGeom>
          <a:noFill/>
        </p:spPr>
        <p:txBody>
          <a:bodyPr wrap="none" rtlCol="0">
            <a:spAutoFit/>
          </a:bodyPr>
          <a:lstStyle/>
          <a:p>
            <a:r>
              <a:rPr lang="es-MX" sz="2000" dirty="0" smtClean="0"/>
              <a:t>Farmacoterapia</a:t>
            </a:r>
            <a:endParaRPr lang="es-MX" sz="2000" dirty="0"/>
          </a:p>
        </p:txBody>
      </p:sp>
      <p:sp>
        <p:nvSpPr>
          <p:cNvPr id="36" name="TextBox 30"/>
          <p:cNvSpPr txBox="1"/>
          <p:nvPr/>
        </p:nvSpPr>
        <p:spPr>
          <a:xfrm>
            <a:off x="5652120" y="2653168"/>
            <a:ext cx="2052293" cy="400110"/>
          </a:xfrm>
          <a:prstGeom prst="rect">
            <a:avLst/>
          </a:prstGeom>
          <a:noFill/>
        </p:spPr>
        <p:txBody>
          <a:bodyPr wrap="none" rtlCol="0">
            <a:spAutoFit/>
          </a:bodyPr>
          <a:lstStyle/>
          <a:p>
            <a:r>
              <a:rPr lang="es-MX" sz="2000" dirty="0" smtClean="0">
                <a:solidFill>
                  <a:schemeClr val="bg1"/>
                </a:solidFill>
              </a:rPr>
              <a:t>Manejo del estrés</a:t>
            </a:r>
            <a:endParaRPr lang="es-MX" sz="2000" dirty="0">
              <a:solidFill>
                <a:schemeClr val="bg1"/>
              </a:solidFill>
            </a:endParaRPr>
          </a:p>
        </p:txBody>
      </p:sp>
      <p:sp>
        <p:nvSpPr>
          <p:cNvPr id="37" name="TextBox 31"/>
          <p:cNvSpPr txBox="1"/>
          <p:nvPr/>
        </p:nvSpPr>
        <p:spPr>
          <a:xfrm>
            <a:off x="5754612" y="3740239"/>
            <a:ext cx="2047740" cy="369332"/>
          </a:xfrm>
          <a:prstGeom prst="rect">
            <a:avLst/>
          </a:prstGeom>
          <a:noFill/>
        </p:spPr>
        <p:txBody>
          <a:bodyPr wrap="none" rtlCol="0">
            <a:spAutoFit/>
          </a:bodyPr>
          <a:lstStyle/>
          <a:p>
            <a:pPr algn="ctr"/>
            <a:r>
              <a:rPr lang="es-MX" dirty="0" smtClean="0"/>
              <a:t>Terapia ocupacional</a:t>
            </a:r>
            <a:endParaRPr lang="es-MX" dirty="0"/>
          </a:p>
        </p:txBody>
      </p:sp>
      <p:sp>
        <p:nvSpPr>
          <p:cNvPr id="38" name="TextBox 32"/>
          <p:cNvSpPr txBox="1"/>
          <p:nvPr/>
        </p:nvSpPr>
        <p:spPr>
          <a:xfrm>
            <a:off x="5153892" y="5559000"/>
            <a:ext cx="3366262" cy="400110"/>
          </a:xfrm>
          <a:prstGeom prst="rect">
            <a:avLst/>
          </a:prstGeom>
          <a:noFill/>
        </p:spPr>
        <p:txBody>
          <a:bodyPr wrap="square" rtlCol="0">
            <a:spAutoFit/>
          </a:bodyPr>
          <a:lstStyle/>
          <a:p>
            <a:r>
              <a:rPr lang="es-MX" sz="2000" dirty="0" smtClean="0"/>
              <a:t>      Bioretroalimentación</a:t>
            </a:r>
            <a:endParaRPr lang="es-MX" sz="2000" dirty="0"/>
          </a:p>
        </p:txBody>
      </p:sp>
      <p:sp>
        <p:nvSpPr>
          <p:cNvPr id="39" name="TextBox 33"/>
          <p:cNvSpPr txBox="1"/>
          <p:nvPr/>
        </p:nvSpPr>
        <p:spPr>
          <a:xfrm>
            <a:off x="971600" y="5507940"/>
            <a:ext cx="2635593" cy="369332"/>
          </a:xfrm>
          <a:prstGeom prst="rect">
            <a:avLst/>
          </a:prstGeom>
          <a:noFill/>
        </p:spPr>
        <p:txBody>
          <a:bodyPr wrap="none" rtlCol="0">
            <a:spAutoFit/>
          </a:bodyPr>
          <a:lstStyle/>
          <a:p>
            <a:r>
              <a:rPr lang="es-MX" dirty="0" smtClean="0">
                <a:solidFill>
                  <a:schemeClr val="bg1"/>
                </a:solidFill>
              </a:rPr>
              <a:t>Terapias complementarias</a:t>
            </a:r>
            <a:endParaRPr lang="es-MX" dirty="0">
              <a:solidFill>
                <a:schemeClr val="bg1"/>
              </a:solidFill>
            </a:endParaRPr>
          </a:p>
        </p:txBody>
      </p:sp>
      <p:sp>
        <p:nvSpPr>
          <p:cNvPr id="40" name="TextBox 34"/>
          <p:cNvSpPr txBox="1"/>
          <p:nvPr/>
        </p:nvSpPr>
        <p:spPr>
          <a:xfrm>
            <a:off x="1412087" y="3752535"/>
            <a:ext cx="1860805" cy="400110"/>
          </a:xfrm>
          <a:prstGeom prst="rect">
            <a:avLst/>
          </a:prstGeom>
          <a:noFill/>
        </p:spPr>
        <p:txBody>
          <a:bodyPr wrap="square" rtlCol="0">
            <a:spAutoFit/>
          </a:bodyPr>
          <a:lstStyle/>
          <a:p>
            <a:pPr algn="ctr"/>
            <a:r>
              <a:rPr lang="es-MX" sz="2000" dirty="0" smtClean="0"/>
              <a:t>Terapia física</a:t>
            </a:r>
            <a:endParaRPr lang="es-MX" sz="2000" dirty="0"/>
          </a:p>
        </p:txBody>
      </p:sp>
      <p:sp>
        <p:nvSpPr>
          <p:cNvPr id="41" name="TextBox 35"/>
          <p:cNvSpPr txBox="1"/>
          <p:nvPr/>
        </p:nvSpPr>
        <p:spPr>
          <a:xfrm>
            <a:off x="3995936" y="5085184"/>
            <a:ext cx="1243161" cy="400110"/>
          </a:xfrm>
          <a:prstGeom prst="rect">
            <a:avLst/>
          </a:prstGeom>
          <a:noFill/>
        </p:spPr>
        <p:txBody>
          <a:bodyPr wrap="none" rtlCol="0">
            <a:spAutoFit/>
          </a:bodyPr>
          <a:lstStyle/>
          <a:p>
            <a:r>
              <a:rPr lang="es-MX" sz="2000" dirty="0" smtClean="0"/>
              <a:t>Educación</a:t>
            </a:r>
            <a:endParaRPr lang="es-MX" sz="2000" dirty="0"/>
          </a:p>
        </p:txBody>
      </p:sp>
      <p:sp>
        <p:nvSpPr>
          <p:cNvPr id="42" name="Rectangle 8"/>
          <p:cNvSpPr/>
          <p:nvPr/>
        </p:nvSpPr>
        <p:spPr>
          <a:xfrm>
            <a:off x="3350527" y="2163439"/>
            <a:ext cx="2594621" cy="369332"/>
          </a:xfrm>
          <a:prstGeom prst="rect">
            <a:avLst/>
          </a:prstGeom>
        </p:spPr>
        <p:txBody>
          <a:bodyPr wrap="none">
            <a:spAutoFit/>
          </a:bodyPr>
          <a:lstStyle/>
          <a:p>
            <a:pPr algn="ctr"/>
            <a:r>
              <a:rPr lang="es-MX" dirty="0" smtClean="0"/>
              <a:t>Manejo del estilo de vida</a:t>
            </a:r>
            <a:endParaRPr lang="es-MX" dirty="0"/>
          </a:p>
        </p:txBody>
      </p:sp>
      <p:sp>
        <p:nvSpPr>
          <p:cNvPr id="43" name="Rectangle 9"/>
          <p:cNvSpPr/>
          <p:nvPr/>
        </p:nvSpPr>
        <p:spPr>
          <a:xfrm>
            <a:off x="1246909" y="2683946"/>
            <a:ext cx="1879195" cy="369332"/>
          </a:xfrm>
          <a:prstGeom prst="rect">
            <a:avLst/>
          </a:prstGeom>
        </p:spPr>
        <p:txBody>
          <a:bodyPr wrap="square">
            <a:spAutoFit/>
          </a:bodyPr>
          <a:lstStyle/>
          <a:p>
            <a:pPr algn="ctr"/>
            <a:r>
              <a:rPr lang="es-MX" dirty="0" smtClean="0"/>
              <a:t>Higiene del sueño</a:t>
            </a:r>
            <a:endParaRPr lang="es-MX" dirty="0"/>
          </a:p>
        </p:txBody>
      </p:sp>
    </p:spTree>
    <p:extLst>
      <p:ext uri="{BB962C8B-B14F-4D97-AF65-F5344CB8AC3E}">
        <p14:creationId xmlns:p14="http://schemas.microsoft.com/office/powerpoint/2010/main" xmlns="" val="17754453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P spid="31" grpId="0" animBg="1"/>
      <p:bldP spid="32" grpId="0" animBg="1"/>
      <p:bldP spid="33" grpId="0" animBg="1"/>
      <p:bldP spid="34" grpId="0" animBg="1"/>
      <p:bldP spid="36" grpId="0"/>
      <p:bldP spid="37" grpId="0"/>
      <p:bldP spid="38" grpId="0"/>
      <p:bldP spid="39" grpId="0"/>
      <p:bldP spid="40" grpId="0"/>
      <p:bldP spid="41" grpId="0"/>
      <p:bldP spid="42"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p:cNvSpPr>
          <p:nvPr>
            <p:ph type="title"/>
          </p:nvPr>
        </p:nvSpPr>
        <p:spPr>
          <a:xfrm>
            <a:off x="388960" y="298142"/>
            <a:ext cx="8350250" cy="1143000"/>
          </a:xfrm>
        </p:spPr>
        <p:txBody>
          <a:bodyPr>
            <a:noAutofit/>
          </a:bodyPr>
          <a:lstStyle/>
          <a:p>
            <a:r>
              <a:rPr lang="es-MX" sz="3200" dirty="0" smtClean="0"/>
              <a:t>Existen Varios Tratamientos No-farmacológicos</a:t>
            </a:r>
            <a:br>
              <a:rPr lang="es-MX" sz="3200" dirty="0" smtClean="0"/>
            </a:br>
            <a:r>
              <a:rPr lang="es-MX" sz="3200" dirty="0" smtClean="0"/>
              <a:t>Disponibles para Dolor Neuropático</a:t>
            </a:r>
            <a:r>
              <a:rPr lang="es-MX" sz="3200" baseline="30000" dirty="0" smtClean="0"/>
              <a:t>1-6</a:t>
            </a:r>
            <a:endParaRPr lang="es-MX" sz="3200" baseline="30000" dirty="0"/>
          </a:p>
        </p:txBody>
      </p:sp>
      <p:sp>
        <p:nvSpPr>
          <p:cNvPr id="49156" name="Text Box 5"/>
          <p:cNvSpPr txBox="1">
            <a:spLocks noChangeArrowheads="1"/>
          </p:cNvSpPr>
          <p:nvPr/>
        </p:nvSpPr>
        <p:spPr bwMode="auto">
          <a:xfrm>
            <a:off x="208441" y="6416490"/>
            <a:ext cx="8280920" cy="401648"/>
          </a:xfrm>
          <a:prstGeom prst="rect">
            <a:avLst/>
          </a:prstGeom>
          <a:noFill/>
          <a:ln w="9525">
            <a:noFill/>
            <a:miter lim="800000"/>
            <a:headEnd/>
            <a:tailEnd/>
          </a:ln>
          <a:effectLst>
            <a:prstShdw prst="shdw17" dist="17961" dir="2700000">
              <a:srgbClr val="998300">
                <a:alpha val="74997"/>
              </a:srgbClr>
            </a:prstShdw>
          </a:effectLst>
        </p:spPr>
        <p:txBody>
          <a:bodyPr wrap="square" lIns="0" tIns="0" rIns="0" bIns="0" anchor="b">
            <a:spAutoFit/>
          </a:bodyPr>
          <a:lstStyle/>
          <a:p>
            <a:pPr>
              <a:lnSpc>
                <a:spcPct val="90000"/>
              </a:lnSpc>
            </a:pPr>
            <a:r>
              <a:rPr lang="en-US" sz="1100" b="1" dirty="0" smtClean="0">
                <a:solidFill>
                  <a:srgbClr val="002060"/>
                </a:solidFill>
              </a:rPr>
              <a:t>CBT = </a:t>
            </a:r>
            <a:r>
              <a:rPr lang="es-MX" sz="1100" b="1" dirty="0" smtClean="0">
                <a:solidFill>
                  <a:srgbClr val="002060"/>
                </a:solidFill>
              </a:rPr>
              <a:t>terapia cognitiva conductual</a:t>
            </a:r>
          </a:p>
          <a:p>
            <a:pPr>
              <a:lnSpc>
                <a:spcPct val="90000"/>
              </a:lnSpc>
            </a:pPr>
            <a:r>
              <a:rPr lang="en-US" sz="900" dirty="0" smtClean="0">
                <a:solidFill>
                  <a:srgbClr val="002060"/>
                </a:solidFill>
              </a:rPr>
              <a:t>1. Chetty S </a:t>
            </a:r>
            <a:r>
              <a:rPr lang="en-US" sz="900" i="1" dirty="0" smtClean="0">
                <a:solidFill>
                  <a:srgbClr val="002060"/>
                </a:solidFill>
              </a:rPr>
              <a:t>et al. S Afr Med J </a:t>
            </a:r>
            <a:r>
              <a:rPr lang="en-US" sz="900" dirty="0" smtClean="0">
                <a:solidFill>
                  <a:srgbClr val="002060"/>
                </a:solidFill>
              </a:rPr>
              <a:t>2012; 102(5):312-25; 2. Bril V </a:t>
            </a:r>
            <a:r>
              <a:rPr lang="en-US" sz="900" i="1" dirty="0" smtClean="0">
                <a:solidFill>
                  <a:srgbClr val="002060"/>
                </a:solidFill>
              </a:rPr>
              <a:t>et al. Neurology </a:t>
            </a:r>
            <a:r>
              <a:rPr lang="en-US" sz="900" dirty="0" smtClean="0">
                <a:solidFill>
                  <a:srgbClr val="002060"/>
                </a:solidFill>
              </a:rPr>
              <a:t>2011; 76(20):1758-65; 3. Cruccu G </a:t>
            </a:r>
            <a:r>
              <a:rPr lang="en-US" sz="900" i="1" dirty="0" smtClean="0">
                <a:solidFill>
                  <a:srgbClr val="002060"/>
                </a:solidFill>
              </a:rPr>
              <a:t>et al. Eur J Neurol</a:t>
            </a:r>
            <a:r>
              <a:rPr lang="en-US" sz="900" dirty="0" smtClean="0">
                <a:solidFill>
                  <a:srgbClr val="002060"/>
                </a:solidFill>
              </a:rPr>
              <a:t> 2007; 14(9):952-70; 4. Pittler MH, Ernst E. </a:t>
            </a:r>
            <a:r>
              <a:rPr lang="en-CA" sz="900" i="1" dirty="0" smtClean="0">
                <a:solidFill>
                  <a:srgbClr val="002060"/>
                </a:solidFill>
              </a:rPr>
              <a:t>Clin J Pain</a:t>
            </a:r>
            <a:r>
              <a:rPr lang="en-CA" sz="900" dirty="0" smtClean="0">
                <a:solidFill>
                  <a:srgbClr val="002060"/>
                </a:solidFill>
              </a:rPr>
              <a:t> 2008; 24(8):731-3</a:t>
            </a:r>
            <a:r>
              <a:rPr lang="en-US" sz="900" dirty="0" smtClean="0">
                <a:solidFill>
                  <a:srgbClr val="002060"/>
                </a:solidFill>
              </a:rPr>
              <a:t>5; 5. Dubinsky RM </a:t>
            </a:r>
            <a:r>
              <a:rPr lang="en-US" sz="900" i="1" dirty="0" smtClean="0">
                <a:solidFill>
                  <a:srgbClr val="002060"/>
                </a:solidFill>
              </a:rPr>
              <a:t>et al. Neurology </a:t>
            </a:r>
            <a:r>
              <a:rPr lang="en-US" sz="900" dirty="0" smtClean="0">
                <a:solidFill>
                  <a:srgbClr val="002060"/>
                </a:solidFill>
              </a:rPr>
              <a:t>2004; 63(6):959-65; 6. Freynhagen R, Bennett MI. </a:t>
            </a:r>
            <a:r>
              <a:rPr lang="en-US" sz="900" i="1" dirty="0" smtClean="0">
                <a:solidFill>
                  <a:srgbClr val="002060"/>
                </a:solidFill>
              </a:rPr>
              <a:t>BMJ</a:t>
            </a:r>
            <a:r>
              <a:rPr lang="en-US" sz="900" dirty="0" smtClean="0">
                <a:solidFill>
                  <a:srgbClr val="002060"/>
                </a:solidFill>
              </a:rPr>
              <a:t> 2009; 339:b3002; 7. Morley S. </a:t>
            </a:r>
            <a:r>
              <a:rPr lang="en-US" sz="900" i="1" dirty="0" smtClean="0">
                <a:solidFill>
                  <a:srgbClr val="002060"/>
                </a:solidFill>
              </a:rPr>
              <a:t>Pain</a:t>
            </a:r>
            <a:r>
              <a:rPr lang="en-US" sz="900" dirty="0" smtClean="0">
                <a:solidFill>
                  <a:srgbClr val="002060"/>
                </a:solidFill>
              </a:rPr>
              <a:t> 2011;152(3 Suppl):S99-106</a:t>
            </a:r>
            <a:r>
              <a:rPr lang="en-US" sz="900" dirty="0" smtClean="0">
                <a:solidFill>
                  <a:srgbClr val="002060"/>
                </a:solidFill>
              </a:rPr>
              <a:t>.</a:t>
            </a:r>
            <a:r>
              <a:rPr lang="en-US" sz="900" dirty="0" smtClean="0">
                <a:solidFill>
                  <a:srgbClr val="002060"/>
                </a:solidFill>
              </a:rPr>
              <a:t>.</a:t>
            </a:r>
            <a:endParaRPr lang="en-US" sz="900" dirty="0">
              <a:solidFill>
                <a:srgbClr val="002060"/>
              </a:solidFill>
            </a:endParaRPr>
          </a:p>
        </p:txBody>
      </p:sp>
      <p:sp>
        <p:nvSpPr>
          <p:cNvPr id="20" name="Freeform 10"/>
          <p:cNvSpPr>
            <a:spLocks noChangeAspect="1"/>
          </p:cNvSpPr>
          <p:nvPr/>
        </p:nvSpPr>
        <p:spPr bwMode="auto">
          <a:xfrm>
            <a:off x="251520" y="1628800"/>
            <a:ext cx="2255714" cy="2376297"/>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chemeClr val="accent1">
              <a:lumMod val="40000"/>
              <a:lumOff val="60000"/>
            </a:schemeClr>
          </a:solidFill>
          <a:ln w="28575">
            <a:solidFill>
              <a:schemeClr val="accent1">
                <a:lumMod val="75000"/>
              </a:schemeClr>
            </a:solidFill>
            <a:prstDash val="solid"/>
            <a:round/>
            <a:headEnd/>
            <a:tailEnd/>
          </a:ln>
          <a:scene3d>
            <a:camera prst="orthographicFront"/>
            <a:lightRig rig="threePt" dir="t"/>
          </a:scene3d>
          <a:sp3d>
            <a:bevelT/>
          </a:sp3d>
        </p:spPr>
        <p:txBody>
          <a:bodyPr bIns="360000" anchor="t"/>
          <a:lstStyle/>
          <a:p>
            <a:pPr algn="ctr">
              <a:defRPr/>
            </a:pPr>
            <a:r>
              <a:rPr lang="es-MX" b="1" dirty="0" smtClean="0">
                <a:solidFill>
                  <a:srgbClr val="002060"/>
                </a:solidFill>
              </a:rPr>
              <a:t>Fisioterapia</a:t>
            </a:r>
            <a:r>
              <a:rPr lang="es-MX" b="1" baseline="30000" dirty="0" smtClean="0">
                <a:solidFill>
                  <a:srgbClr val="002060"/>
                </a:solidFill>
              </a:rPr>
              <a:t>1</a:t>
            </a:r>
            <a:endParaRPr lang="es-MX" b="1" baseline="30000" dirty="0">
              <a:solidFill>
                <a:srgbClr val="002060"/>
              </a:solidFill>
            </a:endParaRPr>
          </a:p>
        </p:txBody>
      </p:sp>
      <p:sp>
        <p:nvSpPr>
          <p:cNvPr id="21" name="Freeform 11"/>
          <p:cNvSpPr>
            <a:spLocks noChangeAspect="1"/>
          </p:cNvSpPr>
          <p:nvPr/>
        </p:nvSpPr>
        <p:spPr bwMode="auto">
          <a:xfrm>
            <a:off x="251520" y="4322585"/>
            <a:ext cx="2714620" cy="1978246"/>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chemeClr val="accent1">
              <a:lumMod val="40000"/>
              <a:lumOff val="60000"/>
            </a:schemeClr>
          </a:solidFill>
          <a:ln w="28575">
            <a:solidFill>
              <a:schemeClr val="accent1">
                <a:lumMod val="75000"/>
              </a:schemeClr>
            </a:solidFill>
            <a:prstDash val="solid"/>
            <a:round/>
            <a:headEnd/>
            <a:tailEnd/>
          </a:ln>
          <a:scene3d>
            <a:camera prst="orthographicFront"/>
            <a:lightRig rig="threePt" dir="t"/>
          </a:scene3d>
          <a:sp3d>
            <a:bevelT/>
          </a:sp3d>
        </p:spPr>
        <p:txBody>
          <a:bodyPr rIns="324000" anchor="b"/>
          <a:lstStyle/>
          <a:p>
            <a:pPr>
              <a:defRPr/>
            </a:pPr>
            <a:r>
              <a:rPr lang="es-MX" sz="1700" b="1" dirty="0" smtClean="0">
                <a:solidFill>
                  <a:srgbClr val="002060"/>
                </a:solidFill>
              </a:rPr>
              <a:t>  Terapias alternativas </a:t>
            </a:r>
            <a:br>
              <a:rPr lang="es-MX" sz="1700" b="1" dirty="0" smtClean="0">
                <a:solidFill>
                  <a:srgbClr val="002060"/>
                </a:solidFill>
              </a:rPr>
            </a:br>
            <a:r>
              <a:rPr lang="es-MX" sz="1700" b="1" dirty="0" smtClean="0">
                <a:solidFill>
                  <a:srgbClr val="002060"/>
                </a:solidFill>
              </a:rPr>
              <a:t> y sanación espiritual</a:t>
            </a:r>
            <a:r>
              <a:rPr lang="es-MX" sz="1700" b="1" baseline="30000" dirty="0" smtClean="0">
                <a:solidFill>
                  <a:srgbClr val="002060"/>
                </a:solidFill>
              </a:rPr>
              <a:t>1-4</a:t>
            </a:r>
            <a:endParaRPr lang="es-MX" sz="1700" b="1" baseline="30000" dirty="0">
              <a:solidFill>
                <a:srgbClr val="002060"/>
              </a:solidFill>
            </a:endParaRPr>
          </a:p>
        </p:txBody>
      </p:sp>
      <p:sp>
        <p:nvSpPr>
          <p:cNvPr id="22" name="Freeform 12"/>
          <p:cNvSpPr>
            <a:spLocks noChangeAspect="1"/>
          </p:cNvSpPr>
          <p:nvPr/>
        </p:nvSpPr>
        <p:spPr bwMode="auto">
          <a:xfrm>
            <a:off x="3394822" y="1628800"/>
            <a:ext cx="2761354" cy="1976247"/>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chemeClr val="accent1">
              <a:lumMod val="40000"/>
              <a:lumOff val="60000"/>
            </a:schemeClr>
          </a:solidFill>
          <a:ln w="28575">
            <a:solidFill>
              <a:schemeClr val="accent1">
                <a:lumMod val="75000"/>
              </a:schemeClr>
            </a:solidFill>
            <a:prstDash val="solid"/>
            <a:round/>
            <a:headEnd/>
            <a:tailEnd/>
          </a:ln>
          <a:scene3d>
            <a:camera prst="orthographicFront"/>
            <a:lightRig rig="threePt" dir="t"/>
          </a:scene3d>
          <a:sp3d>
            <a:bevelT/>
          </a:sp3d>
        </p:spPr>
        <p:txBody>
          <a:bodyPr lIns="360000" anchor="t"/>
          <a:lstStyle/>
          <a:p>
            <a:pPr algn="ctr">
              <a:defRPr/>
            </a:pPr>
            <a:r>
              <a:rPr lang="es-MX" b="1" dirty="0" smtClean="0">
                <a:solidFill>
                  <a:srgbClr val="002060"/>
                </a:solidFill>
              </a:rPr>
              <a:t>   Psicoterapia/CBT</a:t>
            </a:r>
            <a:r>
              <a:rPr lang="es-MX" b="1" baseline="30000" dirty="0" smtClean="0">
                <a:solidFill>
                  <a:srgbClr val="002060"/>
                </a:solidFill>
              </a:rPr>
              <a:t>6,7</a:t>
            </a:r>
            <a:endParaRPr lang="es-MX" b="1" baseline="30000" dirty="0">
              <a:solidFill>
                <a:srgbClr val="002060"/>
              </a:solidFill>
            </a:endParaRPr>
          </a:p>
        </p:txBody>
      </p:sp>
      <p:sp>
        <p:nvSpPr>
          <p:cNvPr id="23" name="Freeform 13"/>
          <p:cNvSpPr>
            <a:spLocks noChangeAspect="1"/>
          </p:cNvSpPr>
          <p:nvPr/>
        </p:nvSpPr>
        <p:spPr bwMode="auto">
          <a:xfrm>
            <a:off x="3859305" y="3924534"/>
            <a:ext cx="2296871" cy="2376297"/>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chemeClr val="accent1">
              <a:lumMod val="40000"/>
              <a:lumOff val="60000"/>
            </a:schemeClr>
          </a:solidFill>
          <a:ln w="28575">
            <a:solidFill>
              <a:schemeClr val="accent1">
                <a:lumMod val="75000"/>
              </a:schemeClr>
            </a:solidFill>
            <a:prstDash val="solid"/>
            <a:round/>
            <a:headEnd/>
            <a:tailEnd/>
          </a:ln>
          <a:scene3d>
            <a:camera prst="orthographicFront"/>
            <a:lightRig rig="threePt" dir="t"/>
          </a:scene3d>
          <a:sp3d>
            <a:bevelT/>
          </a:sp3d>
        </p:spPr>
        <p:txBody>
          <a:bodyPr lIns="324000" tIns="288000" anchor="b"/>
          <a:lstStyle/>
          <a:p>
            <a:pPr algn="ctr">
              <a:lnSpc>
                <a:spcPct val="80000"/>
              </a:lnSpc>
              <a:defRPr/>
            </a:pPr>
            <a:r>
              <a:rPr lang="es-MX" b="1" dirty="0" smtClean="0">
                <a:solidFill>
                  <a:srgbClr val="002060"/>
                </a:solidFill>
              </a:rPr>
              <a:t>paciente  education</a:t>
            </a:r>
            <a:r>
              <a:rPr lang="es-MX" b="1" baseline="30000" dirty="0" smtClean="0">
                <a:solidFill>
                  <a:srgbClr val="002060"/>
                </a:solidFill>
              </a:rPr>
              <a:t>1</a:t>
            </a:r>
            <a:endParaRPr lang="es-MX" b="1" baseline="30000" dirty="0">
              <a:solidFill>
                <a:srgbClr val="002060"/>
              </a:solidFill>
            </a:endParaRPr>
          </a:p>
        </p:txBody>
      </p:sp>
      <p:sp>
        <p:nvSpPr>
          <p:cNvPr id="29" name="Rectangle 28"/>
          <p:cNvSpPr/>
          <p:nvPr/>
        </p:nvSpPr>
        <p:spPr>
          <a:xfrm>
            <a:off x="6353239" y="2590329"/>
            <a:ext cx="2699792" cy="2312074"/>
          </a:xfrm>
          <a:prstGeom prst="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Varias modalidades de tratamientos</a:t>
            </a:r>
            <a:br>
              <a:rPr lang="es-MX" dirty="0" smtClean="0">
                <a:solidFill>
                  <a:schemeClr val="tx1"/>
                </a:solidFill>
              </a:rPr>
            </a:br>
            <a:r>
              <a:rPr lang="es-MX" dirty="0" smtClean="0">
                <a:solidFill>
                  <a:schemeClr val="tx1"/>
                </a:solidFill>
              </a:rPr>
              <a:t>No-farmacológicos son mencionadas en las guías, pero </a:t>
            </a:r>
            <a:r>
              <a:rPr lang="es-MX" b="1" dirty="0" smtClean="0">
                <a:solidFill>
                  <a:schemeClr val="tx1"/>
                </a:solidFill>
              </a:rPr>
              <a:t>ninguna modalidad es recomendada universalmente</a:t>
            </a:r>
            <a:r>
              <a:rPr lang="es-MX" baseline="30000" dirty="0" smtClean="0">
                <a:solidFill>
                  <a:schemeClr val="tx1"/>
                </a:solidFill>
              </a:rPr>
              <a:t>1-5</a:t>
            </a:r>
            <a:endParaRPr lang="es-MX" baseline="30000" dirty="0">
              <a:solidFill>
                <a:schemeClr val="tx1"/>
              </a:solidFill>
            </a:endParaRPr>
          </a:p>
        </p:txBody>
      </p:sp>
      <p:pic>
        <p:nvPicPr>
          <p:cNvPr id="3079" name="Picture 7" descr="C:\Users\RCowan\AppData\Local\Microsoft\Windows\Temporary Internet Files\Content.IE5\MY8ODV9I\MP900431111[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2437" b="17084"/>
          <a:stretch/>
        </p:blipFill>
        <p:spPr bwMode="auto">
          <a:xfrm>
            <a:off x="4260389" y="2070757"/>
            <a:ext cx="1494701" cy="1053443"/>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RCowan\AppData\Local\Microsoft\Windows\Temporary Internet Files\Content.IE5\7YFSB0U6\MP900409504[1].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12960"/>
          <a:stretch/>
        </p:blipFill>
        <p:spPr bwMode="auto">
          <a:xfrm>
            <a:off x="4536647" y="4531854"/>
            <a:ext cx="1093404" cy="1410328"/>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C:\Users\RCowan\AppData\Local\Microsoft\Windows\Temporary Internet Files\Content.IE5\7YFSB0U6\MP900406772[1].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717" t="13792" r="4638"/>
          <a:stretch/>
        </p:blipFill>
        <p:spPr bwMode="auto">
          <a:xfrm>
            <a:off x="458209" y="2070757"/>
            <a:ext cx="1521503" cy="1170306"/>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Freeform 9"/>
          <p:cNvSpPr>
            <a:spLocks noChangeAspect="1"/>
          </p:cNvSpPr>
          <p:nvPr/>
        </p:nvSpPr>
        <p:spPr bwMode="auto">
          <a:xfrm rot="1138914">
            <a:off x="2009717" y="2863623"/>
            <a:ext cx="2772347" cy="1976247"/>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1">
              <a:lumMod val="75000"/>
            </a:schemeClr>
          </a:solidFill>
          <a:ln w="28575">
            <a:solidFill>
              <a:schemeClr val="accent1">
                <a:lumMod val="50000"/>
              </a:schemeClr>
            </a:solidFill>
            <a:prstDash val="solid"/>
            <a:round/>
            <a:headEnd/>
            <a:tailEnd/>
          </a:ln>
          <a:scene3d>
            <a:camera prst="orthographicFront"/>
            <a:lightRig rig="threePt" dir="t"/>
          </a:scene3d>
          <a:sp3d>
            <a:bevelT/>
          </a:sp3d>
        </p:spPr>
        <p:txBody>
          <a:bodyPr anchor="ctr"/>
          <a:lstStyle/>
          <a:p>
            <a:pPr algn="ctr">
              <a:defRPr/>
            </a:pPr>
            <a:r>
              <a:rPr lang="es-MX" b="1" dirty="0" smtClean="0"/>
              <a:t>Programas de </a:t>
            </a:r>
          </a:p>
          <a:p>
            <a:pPr algn="ctr">
              <a:defRPr/>
            </a:pPr>
            <a:r>
              <a:rPr lang="es-MX" b="1" dirty="0" smtClean="0"/>
              <a:t>manejo multimodal </a:t>
            </a:r>
          </a:p>
          <a:p>
            <a:pPr algn="ctr">
              <a:defRPr/>
            </a:pPr>
            <a:r>
              <a:rPr lang="es-MX" b="1" dirty="0" smtClean="0"/>
              <a:t>del dolor</a:t>
            </a:r>
            <a:r>
              <a:rPr lang="es-MX" b="1" baseline="30000" dirty="0" smtClean="0"/>
              <a:t>5,6</a:t>
            </a:r>
            <a:endParaRPr lang="es-MX" b="1" baseline="30000" dirty="0"/>
          </a:p>
        </p:txBody>
      </p:sp>
      <p:pic>
        <p:nvPicPr>
          <p:cNvPr id="1029" name="Picture 5" descr="C:\Users\RCowan\AppData\Local\Microsoft\Windows\Temporary Internet Files\Content.IE5\NT0NOSFC\MP900427645[1].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b="15466"/>
          <a:stretch/>
        </p:blipFill>
        <p:spPr bwMode="auto">
          <a:xfrm>
            <a:off x="859487" y="4902403"/>
            <a:ext cx="1039779" cy="878965"/>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Slide Number Placeholder 3"/>
          <p:cNvSpPr txBox="1">
            <a:spLocks/>
          </p:cNvSpPr>
          <p:nvPr/>
        </p:nvSpPr>
        <p:spPr>
          <a:xfrm>
            <a:off x="6771580" y="6419676"/>
            <a:ext cx="2133600" cy="365125"/>
          </a:xfrm>
          <a:prstGeom prst="rect">
            <a:avLst/>
          </a:prstGeom>
        </p:spPr>
        <p:txBody>
          <a:bodyPr/>
          <a:lstStyle>
            <a:defPPr>
              <a:defRPr lang="en-US"/>
            </a:defPPr>
            <a:lvl1pPr marL="0" algn="r" defTabSz="914400" rtl="0" eaLnBrk="1" latinLnBrk="0" hangingPunct="1">
              <a:defRPr sz="12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t/>
            </a:r>
            <a:br>
              <a:rPr lang="en-CA" dirty="0" smtClean="0"/>
            </a:br>
            <a:endParaRPr lang="en-CA" dirty="0"/>
          </a:p>
        </p:txBody>
      </p:sp>
    </p:spTree>
    <p:extLst>
      <p:ext uri="{BB962C8B-B14F-4D97-AF65-F5344CB8AC3E}">
        <p14:creationId xmlns:p14="http://schemas.microsoft.com/office/powerpoint/2010/main" xmlns="" val="17952234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Pregunta para Discusión</a:t>
            </a:r>
            <a:endParaRPr lang="es-MX" noProof="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23492" y="1300163"/>
            <a:ext cx="5155228" cy="5155228"/>
          </a:xfrm>
          <a:prstGeom prst="rect">
            <a:avLst/>
          </a:prstGeom>
        </p:spPr>
      </p:pic>
      <p:sp>
        <p:nvSpPr>
          <p:cNvPr id="8" name="Rounded Rectangle 7"/>
          <p:cNvSpPr/>
          <p:nvPr/>
        </p:nvSpPr>
        <p:spPr>
          <a:xfrm>
            <a:off x="560736" y="2417120"/>
            <a:ext cx="7992888" cy="2736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80000"/>
              </a:lnSpc>
              <a:spcBef>
                <a:spcPct val="20000"/>
              </a:spcBef>
              <a:buClr>
                <a:srgbClr val="0092FF"/>
              </a:buClr>
              <a:buFont typeface="Arial" pitchFamily="34" charset="0"/>
              <a:buNone/>
            </a:pPr>
            <a:r>
              <a:rPr lang="es-MX" sz="4000" b="1" cap="small" dirty="0" smtClean="0">
                <a:solidFill>
                  <a:schemeClr val="accent3">
                    <a:lumMod val="75000"/>
                  </a:schemeClr>
                </a:solidFill>
              </a:rPr>
              <a:t>¿Qué enfoque</a:t>
            </a:r>
            <a:r>
              <a:rPr lang="es-MX" sz="4000" b="1" cap="small" dirty="0" smtClean="0">
                <a:solidFill>
                  <a:schemeClr val="accent3">
                    <a:lumMod val="75000"/>
                  </a:schemeClr>
                </a:solidFill>
              </a:rPr>
              <a:t>s </a:t>
            </a:r>
            <a:r>
              <a:rPr lang="es-MX" sz="4000" b="1" cap="small" dirty="0" smtClean="0">
                <a:solidFill>
                  <a:schemeClr val="accent3">
                    <a:lumMod val="75000"/>
                  </a:schemeClr>
                </a:solidFill>
              </a:rPr>
              <a:t>No-farmacológicos para el Manejo de Dolor Neuropático ha Encontrado útiles para sus Pacientes?</a:t>
            </a:r>
            <a:endParaRPr lang="es-MX" sz="4000" b="1" cap="small" dirty="0">
              <a:solidFill>
                <a:schemeClr val="accent3">
                  <a:lumMod val="75000"/>
                </a:schemeClr>
              </a:solidFill>
            </a:endParaRPr>
          </a:p>
        </p:txBody>
      </p:sp>
    </p:spTree>
    <p:extLst>
      <p:ext uri="{BB962C8B-B14F-4D97-AF65-F5344CB8AC3E}">
        <p14:creationId xmlns:p14="http://schemas.microsoft.com/office/powerpoint/2010/main" xmlns="" val="186867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noProof="0" dirty="0" smtClean="0"/>
              <a:t>Evidencia de las Terapias No-farmacológicas en Dolor Neuropático</a:t>
            </a:r>
            <a:endParaRPr lang="es-MX" noProof="0" dirty="0"/>
          </a:p>
        </p:txBody>
      </p:sp>
      <p:sp>
        <p:nvSpPr>
          <p:cNvPr id="3" name="Content Placeholder 2"/>
          <p:cNvSpPr>
            <a:spLocks noGrp="1"/>
          </p:cNvSpPr>
          <p:nvPr>
            <p:ph sz="half" idx="1"/>
          </p:nvPr>
        </p:nvSpPr>
        <p:spPr/>
        <p:txBody>
          <a:bodyPr>
            <a:normAutofit fontScale="92500" lnSpcReduction="20000"/>
          </a:bodyPr>
          <a:lstStyle/>
          <a:p>
            <a:r>
              <a:rPr lang="es-MX" dirty="0" smtClean="0"/>
              <a:t>Las terapias estudiadas incluyen: </a:t>
            </a:r>
          </a:p>
          <a:p>
            <a:endParaRPr lang="es-MX" dirty="0" smtClean="0"/>
          </a:p>
          <a:p>
            <a:endParaRPr lang="es-MX" dirty="0" smtClean="0"/>
          </a:p>
          <a:p>
            <a:endParaRPr lang="es-MX" dirty="0" smtClean="0"/>
          </a:p>
          <a:p>
            <a:pPr lvl="1"/>
            <a:r>
              <a:rPr lang="es-MX" dirty="0" smtClean="0"/>
              <a:t>Acupuntura</a:t>
            </a:r>
          </a:p>
          <a:p>
            <a:pPr lvl="1"/>
            <a:r>
              <a:rPr lang="es-MX" dirty="0" smtClean="0"/>
              <a:t>Electroestimulación</a:t>
            </a:r>
          </a:p>
          <a:p>
            <a:pPr lvl="1"/>
            <a:r>
              <a:rPr lang="es-MX" dirty="0" smtClean="0"/>
              <a:t>Medicina herbal</a:t>
            </a:r>
          </a:p>
          <a:p>
            <a:pPr lvl="1"/>
            <a:r>
              <a:rPr lang="es-MX" dirty="0" smtClean="0"/>
              <a:t>Imanes</a:t>
            </a:r>
          </a:p>
          <a:p>
            <a:pPr lvl="1"/>
            <a:r>
              <a:rPr lang="es-MX" dirty="0" smtClean="0"/>
              <a:t>Suplementos alimenticios</a:t>
            </a:r>
          </a:p>
          <a:p>
            <a:pPr lvl="1"/>
            <a:r>
              <a:rPr lang="es-MX" dirty="0" smtClean="0"/>
              <a:t>Imaginería</a:t>
            </a:r>
          </a:p>
          <a:p>
            <a:pPr lvl="1"/>
            <a:r>
              <a:rPr lang="es-MX" dirty="0" smtClean="0"/>
              <a:t>Sanación espiritual</a:t>
            </a:r>
            <a:endParaRPr lang="es-MX" dirty="0"/>
          </a:p>
        </p:txBody>
      </p:sp>
      <p:sp>
        <p:nvSpPr>
          <p:cNvPr id="4" name="Content Placeholder 3"/>
          <p:cNvSpPr>
            <a:spLocks noGrp="1"/>
          </p:cNvSpPr>
          <p:nvPr>
            <p:ph sz="half" idx="2"/>
          </p:nvPr>
        </p:nvSpPr>
        <p:spPr/>
        <p:txBody>
          <a:bodyPr>
            <a:normAutofit fontScale="92500" lnSpcReduction="20000"/>
          </a:bodyPr>
          <a:lstStyle/>
          <a:p>
            <a:r>
              <a:rPr lang="es-MX" sz="2200" dirty="0" smtClean="0"/>
              <a:t>Evidencia limitada para la mayoría de las modalidades</a:t>
            </a:r>
          </a:p>
          <a:p>
            <a:endParaRPr lang="es-MX" sz="2200" dirty="0" smtClean="0"/>
          </a:p>
          <a:p>
            <a:endParaRPr lang="es-MX" sz="2200" dirty="0" smtClean="0"/>
          </a:p>
          <a:p>
            <a:endParaRPr lang="es-MX" sz="2200" dirty="0" smtClean="0"/>
          </a:p>
          <a:p>
            <a:endParaRPr lang="es-MX" sz="2200" dirty="0" smtClean="0"/>
          </a:p>
          <a:p>
            <a:endParaRPr lang="es-MX" sz="2200" dirty="0" smtClean="0"/>
          </a:p>
          <a:p>
            <a:r>
              <a:rPr lang="es-MX" sz="2200" dirty="0" smtClean="0"/>
              <a:t>La evidencia es alentadora y requiere mayor estudio de: </a:t>
            </a:r>
          </a:p>
          <a:p>
            <a:pPr lvl="1"/>
            <a:r>
              <a:rPr lang="es-MX" sz="2200" dirty="0" smtClean="0"/>
              <a:t>Extracto de Cannabis</a:t>
            </a:r>
          </a:p>
          <a:p>
            <a:pPr lvl="1"/>
            <a:r>
              <a:rPr lang="es-MX" sz="2200" dirty="0" smtClean="0"/>
              <a:t>Carnitina</a:t>
            </a:r>
          </a:p>
          <a:p>
            <a:pPr lvl="1"/>
            <a:r>
              <a:rPr lang="es-MX" sz="2200" dirty="0" smtClean="0"/>
              <a:t>Electroestimulación</a:t>
            </a:r>
          </a:p>
          <a:p>
            <a:pPr lvl="1"/>
            <a:r>
              <a:rPr lang="es-MX" sz="2200" dirty="0" smtClean="0"/>
              <a:t>Imanes</a:t>
            </a:r>
          </a:p>
          <a:p>
            <a:endParaRPr lang="es-MX" sz="2200" dirty="0"/>
          </a:p>
        </p:txBody>
      </p:sp>
      <p:sp>
        <p:nvSpPr>
          <p:cNvPr id="6" name="Rectangle 5"/>
          <p:cNvSpPr/>
          <p:nvPr/>
        </p:nvSpPr>
        <p:spPr>
          <a:xfrm>
            <a:off x="116599" y="6622742"/>
            <a:ext cx="6027612" cy="246221"/>
          </a:xfrm>
          <a:prstGeom prst="rect">
            <a:avLst/>
          </a:prstGeom>
        </p:spPr>
        <p:txBody>
          <a:bodyPr wrap="none">
            <a:spAutoFit/>
          </a:bodyPr>
          <a:lstStyle/>
          <a:p>
            <a:r>
              <a:rPr lang="en-US" sz="1000" dirty="0">
                <a:solidFill>
                  <a:srgbClr val="002060"/>
                </a:solidFill>
              </a:rPr>
              <a:t>Ang </a:t>
            </a:r>
            <a:r>
              <a:rPr lang="en-US" sz="1000" dirty="0" smtClean="0">
                <a:solidFill>
                  <a:srgbClr val="002060"/>
                </a:solidFill>
              </a:rPr>
              <a:t>CD </a:t>
            </a:r>
            <a:r>
              <a:rPr lang="en-US" sz="1000" i="1" dirty="0" smtClean="0">
                <a:solidFill>
                  <a:srgbClr val="002060"/>
                </a:solidFill>
              </a:rPr>
              <a:t>et al. Cochrane </a:t>
            </a:r>
            <a:r>
              <a:rPr lang="en-US" sz="1000" i="1" dirty="0">
                <a:solidFill>
                  <a:srgbClr val="002060"/>
                </a:solidFill>
              </a:rPr>
              <a:t>Database </a:t>
            </a:r>
            <a:r>
              <a:rPr lang="en-US" sz="1000" i="1" dirty="0" smtClean="0">
                <a:solidFill>
                  <a:srgbClr val="002060"/>
                </a:solidFill>
              </a:rPr>
              <a:t>Syst Rev </a:t>
            </a:r>
            <a:r>
              <a:rPr lang="en-US" sz="1000" dirty="0" smtClean="0">
                <a:solidFill>
                  <a:srgbClr val="002060"/>
                </a:solidFill>
              </a:rPr>
              <a:t>2008; 3:CD004573; Pittler </a:t>
            </a:r>
            <a:r>
              <a:rPr lang="en-US" sz="1000" dirty="0">
                <a:solidFill>
                  <a:srgbClr val="002060"/>
                </a:solidFill>
              </a:rPr>
              <a:t>MH, Ernst E. </a:t>
            </a:r>
            <a:r>
              <a:rPr lang="en-CA" sz="1000" i="1" dirty="0">
                <a:solidFill>
                  <a:srgbClr val="002060"/>
                </a:solidFill>
              </a:rPr>
              <a:t>Clin J Pain</a:t>
            </a:r>
            <a:r>
              <a:rPr lang="en-CA" sz="1000" dirty="0">
                <a:solidFill>
                  <a:srgbClr val="002060"/>
                </a:solidFill>
              </a:rPr>
              <a:t> 2008; 24(8):731-3</a:t>
            </a:r>
            <a:r>
              <a:rPr lang="en-US" sz="1000" dirty="0" smtClean="0">
                <a:solidFill>
                  <a:srgbClr val="002060"/>
                </a:solidFill>
              </a:rPr>
              <a:t>5. </a:t>
            </a:r>
            <a:endParaRPr lang="en-CA" sz="1000" dirty="0">
              <a:solidFill>
                <a:prstClr val="black"/>
              </a:solidFill>
            </a:endParaRPr>
          </a:p>
        </p:txBody>
      </p:sp>
      <p:sp>
        <p:nvSpPr>
          <p:cNvPr id="5" name="Rounded Rectangle 4"/>
          <p:cNvSpPr/>
          <p:nvPr/>
        </p:nvSpPr>
        <p:spPr>
          <a:xfrm>
            <a:off x="311085" y="2306464"/>
            <a:ext cx="8026398" cy="1281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t>La efectividad de las </a:t>
            </a:r>
            <a:r>
              <a:rPr lang="es-MX" sz="2800" dirty="0" smtClean="0"/>
              <a:t>v</a:t>
            </a:r>
            <a:r>
              <a:rPr lang="es-MX" sz="2800" dirty="0" smtClean="0"/>
              <a:t>itaminas B para reducir Dolor Neuropático crónico </a:t>
            </a:r>
            <a:r>
              <a:rPr lang="es-MX" sz="2800" u="sng" dirty="0" smtClean="0"/>
              <a:t>no</a:t>
            </a:r>
            <a:r>
              <a:rPr lang="es-MX" sz="2800" dirty="0" smtClean="0"/>
              <a:t> </a:t>
            </a:r>
            <a:r>
              <a:rPr lang="es-MX" sz="2800" dirty="0" smtClean="0"/>
              <a:t>ha sido establecida</a:t>
            </a:r>
            <a:endParaRPr lang="es-MX" sz="2800" dirty="0"/>
          </a:p>
        </p:txBody>
      </p:sp>
    </p:spTree>
    <p:extLst>
      <p:ext uri="{BB962C8B-B14F-4D97-AF65-F5344CB8AC3E}">
        <p14:creationId xmlns:p14="http://schemas.microsoft.com/office/powerpoint/2010/main" xmlns="" val="304479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1364343"/>
            <a:ext cx="9144000" cy="5506798"/>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59" name="Picture 50" descr="head and shoulders"/>
          <p:cNvPicPr>
            <a:picLocks noChangeAspect="1" noChangeArrowheads="1"/>
          </p:cNvPicPr>
          <p:nvPr/>
        </p:nvPicPr>
        <p:blipFill>
          <a:blip r:embed="rId3" cstate="print"/>
          <a:srcRect l="3940" t="5711" r="8307" b="9053"/>
          <a:stretch>
            <a:fillRect/>
          </a:stretch>
        </p:blipFill>
        <p:spPr bwMode="auto">
          <a:xfrm>
            <a:off x="5330103" y="1710928"/>
            <a:ext cx="3481387" cy="2870200"/>
          </a:xfrm>
          <a:prstGeom prst="rect">
            <a:avLst/>
          </a:prstGeom>
          <a:noFill/>
          <a:ln w="9525">
            <a:noFill/>
            <a:miter lim="800000"/>
            <a:headEnd/>
            <a:tailEnd/>
          </a:ln>
        </p:spPr>
      </p:pic>
      <p:pic>
        <p:nvPicPr>
          <p:cNvPr id="48130" name="Picture 98" descr="Revision_07"/>
          <p:cNvPicPr>
            <a:picLocks noChangeAspect="1" noChangeArrowheads="1"/>
          </p:cNvPicPr>
          <p:nvPr/>
        </p:nvPicPr>
        <p:blipFill>
          <a:blip r:embed="rId4" cstate="print"/>
          <a:srcRect l="882" t="25748" r="882" b="7559"/>
          <a:stretch>
            <a:fillRect/>
          </a:stretch>
        </p:blipFill>
        <p:spPr bwMode="auto">
          <a:xfrm>
            <a:off x="1397000" y="5026025"/>
            <a:ext cx="6791325" cy="1012825"/>
          </a:xfrm>
          <a:prstGeom prst="rect">
            <a:avLst/>
          </a:prstGeom>
          <a:noFill/>
          <a:ln w="9525">
            <a:noFill/>
            <a:miter lim="800000"/>
            <a:headEnd/>
            <a:tailEnd/>
          </a:ln>
        </p:spPr>
      </p:pic>
      <p:sp>
        <p:nvSpPr>
          <p:cNvPr id="48132" name="Rectangle 28"/>
          <p:cNvSpPr>
            <a:spLocks noGrp="1" noChangeArrowheads="1"/>
          </p:cNvSpPr>
          <p:nvPr>
            <p:ph type="title"/>
          </p:nvPr>
        </p:nvSpPr>
        <p:spPr>
          <a:xfrm>
            <a:off x="457200" y="294862"/>
            <a:ext cx="8229600" cy="1143000"/>
          </a:xfrm>
        </p:spPr>
        <p:txBody>
          <a:bodyPr vert="horz" lIns="91440" tIns="45720" rIns="91440" bIns="45720" rtlCol="0" anchor="ctr">
            <a:normAutofit/>
          </a:bodyPr>
          <a:lstStyle/>
          <a:p>
            <a:pPr>
              <a:lnSpc>
                <a:spcPct val="85000"/>
              </a:lnSpc>
            </a:pPr>
            <a:r>
              <a:rPr lang="es-MX" sz="3600" noProof="0" dirty="0" smtClean="0"/>
              <a:t>Tratamiento Farmacológico Basado en el Mecanismo para Dolor Neuropático</a:t>
            </a:r>
            <a:endParaRPr lang="es-MX" sz="3600" noProof="0" dirty="0"/>
          </a:p>
        </p:txBody>
      </p:sp>
      <p:sp>
        <p:nvSpPr>
          <p:cNvPr id="48136" name="Text Box 81"/>
          <p:cNvSpPr txBox="1">
            <a:spLocks noChangeArrowheads="1"/>
          </p:cNvSpPr>
          <p:nvPr/>
        </p:nvSpPr>
        <p:spPr bwMode="auto">
          <a:xfrm>
            <a:off x="6525637" y="5780088"/>
            <a:ext cx="1329210" cy="307777"/>
          </a:xfrm>
          <a:prstGeom prst="rect">
            <a:avLst/>
          </a:prstGeom>
          <a:noFill/>
          <a:ln w="9525">
            <a:noFill/>
            <a:miter lim="800000"/>
            <a:headEnd/>
            <a:tailEnd/>
          </a:ln>
        </p:spPr>
        <p:txBody>
          <a:bodyPr wrap="none">
            <a:spAutoFit/>
          </a:bodyPr>
          <a:lstStyle/>
          <a:p>
            <a:r>
              <a:rPr lang="es-MX" sz="1400" b="1" dirty="0" smtClean="0">
                <a:solidFill>
                  <a:prstClr val="white"/>
                </a:solidFill>
              </a:rPr>
              <a:t>Médula espinal</a:t>
            </a:r>
            <a:endParaRPr lang="es-MX" sz="1400" b="1" dirty="0">
              <a:solidFill>
                <a:prstClr val="white"/>
              </a:solidFill>
            </a:endParaRPr>
          </a:p>
        </p:txBody>
      </p:sp>
      <p:sp>
        <p:nvSpPr>
          <p:cNvPr id="48137" name="Text Box 89"/>
          <p:cNvSpPr txBox="1">
            <a:spLocks noChangeArrowheads="1"/>
          </p:cNvSpPr>
          <p:nvPr/>
        </p:nvSpPr>
        <p:spPr bwMode="auto">
          <a:xfrm>
            <a:off x="2849563" y="5702300"/>
            <a:ext cx="2401887" cy="304800"/>
          </a:xfrm>
          <a:prstGeom prst="rect">
            <a:avLst/>
          </a:prstGeom>
          <a:noFill/>
          <a:ln w="9525">
            <a:noFill/>
            <a:miter lim="800000"/>
            <a:headEnd/>
            <a:tailEnd/>
          </a:ln>
        </p:spPr>
        <p:txBody>
          <a:bodyPr>
            <a:spAutoFit/>
          </a:bodyPr>
          <a:lstStyle/>
          <a:p>
            <a:pPr algn="ctr"/>
            <a:r>
              <a:rPr lang="es-MX" sz="1400" b="1" dirty="0" smtClean="0">
                <a:solidFill>
                  <a:prstClr val="white"/>
                </a:solidFill>
              </a:rPr>
              <a:t>Fibra aferente nociceptiva</a:t>
            </a:r>
            <a:endParaRPr lang="es-MX" sz="1400" b="1" dirty="0">
              <a:solidFill>
                <a:prstClr val="white"/>
              </a:solidFill>
            </a:endParaRPr>
          </a:p>
        </p:txBody>
      </p:sp>
      <p:pic>
        <p:nvPicPr>
          <p:cNvPr id="2180196" name="Picture 100" descr="pain"/>
          <p:cNvPicPr>
            <a:picLocks noChangeAspect="1" noChangeArrowheads="1"/>
          </p:cNvPicPr>
          <p:nvPr/>
        </p:nvPicPr>
        <p:blipFill>
          <a:blip r:embed="rId5" cstate="print"/>
          <a:srcRect/>
          <a:stretch>
            <a:fillRect/>
          </a:stretch>
        </p:blipFill>
        <p:spPr bwMode="auto">
          <a:xfrm>
            <a:off x="1609725" y="5313363"/>
            <a:ext cx="119063" cy="114300"/>
          </a:xfrm>
          <a:prstGeom prst="rect">
            <a:avLst/>
          </a:prstGeom>
          <a:noFill/>
          <a:ln w="9525">
            <a:noFill/>
            <a:miter lim="800000"/>
            <a:headEnd/>
            <a:tailEnd/>
          </a:ln>
        </p:spPr>
      </p:pic>
      <p:pic>
        <p:nvPicPr>
          <p:cNvPr id="2180198" name="Picture 102" descr="pain"/>
          <p:cNvPicPr>
            <a:picLocks noChangeAspect="1" noChangeArrowheads="1"/>
          </p:cNvPicPr>
          <p:nvPr/>
        </p:nvPicPr>
        <p:blipFill>
          <a:blip r:embed="rId5" cstate="print"/>
          <a:srcRect/>
          <a:stretch>
            <a:fillRect/>
          </a:stretch>
        </p:blipFill>
        <p:spPr bwMode="auto">
          <a:xfrm>
            <a:off x="2136775" y="5334000"/>
            <a:ext cx="119063" cy="114300"/>
          </a:xfrm>
          <a:prstGeom prst="rect">
            <a:avLst/>
          </a:prstGeom>
          <a:noFill/>
          <a:ln w="9525">
            <a:noFill/>
            <a:miter lim="800000"/>
            <a:headEnd/>
            <a:tailEnd/>
          </a:ln>
        </p:spPr>
      </p:pic>
      <p:pic>
        <p:nvPicPr>
          <p:cNvPr id="2180199" name="Picture 103" descr="pain"/>
          <p:cNvPicPr>
            <a:picLocks noChangeAspect="1" noChangeArrowheads="1"/>
          </p:cNvPicPr>
          <p:nvPr/>
        </p:nvPicPr>
        <p:blipFill>
          <a:blip r:embed="rId5" cstate="print"/>
          <a:srcRect/>
          <a:stretch>
            <a:fillRect/>
          </a:stretch>
        </p:blipFill>
        <p:spPr bwMode="auto">
          <a:xfrm>
            <a:off x="1681163" y="5881688"/>
            <a:ext cx="119062" cy="114300"/>
          </a:xfrm>
          <a:prstGeom prst="rect">
            <a:avLst/>
          </a:prstGeom>
          <a:noFill/>
          <a:ln w="9525">
            <a:noFill/>
            <a:miter lim="800000"/>
            <a:headEnd/>
            <a:tailEnd/>
          </a:ln>
        </p:spPr>
      </p:pic>
      <p:pic>
        <p:nvPicPr>
          <p:cNvPr id="2180200" name="Picture 104" descr="pain"/>
          <p:cNvPicPr>
            <a:picLocks noChangeAspect="1" noChangeArrowheads="1"/>
          </p:cNvPicPr>
          <p:nvPr/>
        </p:nvPicPr>
        <p:blipFill>
          <a:blip r:embed="rId5" cstate="print"/>
          <a:srcRect/>
          <a:stretch>
            <a:fillRect/>
          </a:stretch>
        </p:blipFill>
        <p:spPr bwMode="auto">
          <a:xfrm>
            <a:off x="1419225" y="5126038"/>
            <a:ext cx="119063" cy="114300"/>
          </a:xfrm>
          <a:prstGeom prst="rect">
            <a:avLst/>
          </a:prstGeom>
          <a:noFill/>
          <a:ln w="9525">
            <a:noFill/>
            <a:miter lim="800000"/>
            <a:headEnd/>
            <a:tailEnd/>
          </a:ln>
        </p:spPr>
      </p:pic>
      <p:pic>
        <p:nvPicPr>
          <p:cNvPr id="2180201" name="Picture 105" descr="pain"/>
          <p:cNvPicPr>
            <a:picLocks noChangeAspect="1" noChangeArrowheads="1"/>
          </p:cNvPicPr>
          <p:nvPr/>
        </p:nvPicPr>
        <p:blipFill>
          <a:blip r:embed="rId5" cstate="print"/>
          <a:srcRect/>
          <a:stretch>
            <a:fillRect/>
          </a:stretch>
        </p:blipFill>
        <p:spPr bwMode="auto">
          <a:xfrm>
            <a:off x="2038350" y="5407025"/>
            <a:ext cx="119063" cy="114300"/>
          </a:xfrm>
          <a:prstGeom prst="rect">
            <a:avLst/>
          </a:prstGeom>
          <a:noFill/>
          <a:ln w="9525">
            <a:noFill/>
            <a:miter lim="800000"/>
            <a:headEnd/>
            <a:tailEnd/>
          </a:ln>
        </p:spPr>
      </p:pic>
      <p:pic>
        <p:nvPicPr>
          <p:cNvPr id="2180202" name="Picture 106" descr="pain"/>
          <p:cNvPicPr>
            <a:picLocks noChangeAspect="1" noChangeArrowheads="1"/>
          </p:cNvPicPr>
          <p:nvPr/>
        </p:nvPicPr>
        <p:blipFill>
          <a:blip r:embed="rId5" cstate="print"/>
          <a:srcRect/>
          <a:stretch>
            <a:fillRect/>
          </a:stretch>
        </p:blipFill>
        <p:spPr bwMode="auto">
          <a:xfrm>
            <a:off x="1528763" y="5627688"/>
            <a:ext cx="119062" cy="114300"/>
          </a:xfrm>
          <a:prstGeom prst="rect">
            <a:avLst/>
          </a:prstGeom>
          <a:noFill/>
          <a:ln w="9525">
            <a:noFill/>
            <a:miter lim="800000"/>
            <a:headEnd/>
            <a:tailEnd/>
          </a:ln>
        </p:spPr>
      </p:pic>
      <p:pic>
        <p:nvPicPr>
          <p:cNvPr id="2180203" name="Picture 107" descr="pain"/>
          <p:cNvPicPr>
            <a:picLocks noChangeAspect="1" noChangeArrowheads="1"/>
          </p:cNvPicPr>
          <p:nvPr/>
        </p:nvPicPr>
        <p:blipFill>
          <a:blip r:embed="rId5" cstate="print"/>
          <a:srcRect/>
          <a:stretch>
            <a:fillRect/>
          </a:stretch>
        </p:blipFill>
        <p:spPr bwMode="auto">
          <a:xfrm>
            <a:off x="1597025" y="5483225"/>
            <a:ext cx="119063" cy="114300"/>
          </a:xfrm>
          <a:prstGeom prst="rect">
            <a:avLst/>
          </a:prstGeom>
          <a:noFill/>
          <a:ln w="9525">
            <a:noFill/>
            <a:miter lim="800000"/>
            <a:headEnd/>
            <a:tailEnd/>
          </a:ln>
        </p:spPr>
      </p:pic>
      <p:pic>
        <p:nvPicPr>
          <p:cNvPr id="2180204" name="Picture 108" descr="pain"/>
          <p:cNvPicPr>
            <a:picLocks noChangeAspect="1" noChangeArrowheads="1"/>
          </p:cNvPicPr>
          <p:nvPr/>
        </p:nvPicPr>
        <p:blipFill>
          <a:blip r:embed="rId5" cstate="print"/>
          <a:srcRect/>
          <a:stretch>
            <a:fillRect/>
          </a:stretch>
        </p:blipFill>
        <p:spPr bwMode="auto">
          <a:xfrm>
            <a:off x="2193925" y="5403850"/>
            <a:ext cx="119063" cy="114300"/>
          </a:xfrm>
          <a:prstGeom prst="rect">
            <a:avLst/>
          </a:prstGeom>
          <a:noFill/>
          <a:ln w="9525">
            <a:noFill/>
            <a:miter lim="800000"/>
            <a:headEnd/>
            <a:tailEnd/>
          </a:ln>
        </p:spPr>
      </p:pic>
      <p:pic>
        <p:nvPicPr>
          <p:cNvPr id="2180205" name="Picture 109" descr="pain"/>
          <p:cNvPicPr>
            <a:picLocks noChangeAspect="1" noChangeArrowheads="1"/>
          </p:cNvPicPr>
          <p:nvPr/>
        </p:nvPicPr>
        <p:blipFill>
          <a:blip r:embed="rId5" cstate="print"/>
          <a:srcRect/>
          <a:stretch>
            <a:fillRect/>
          </a:stretch>
        </p:blipFill>
        <p:spPr bwMode="auto">
          <a:xfrm>
            <a:off x="1860550" y="5392738"/>
            <a:ext cx="119063" cy="114300"/>
          </a:xfrm>
          <a:prstGeom prst="rect">
            <a:avLst/>
          </a:prstGeom>
          <a:noFill/>
          <a:ln w="9525">
            <a:noFill/>
            <a:miter lim="800000"/>
            <a:headEnd/>
            <a:tailEnd/>
          </a:ln>
        </p:spPr>
      </p:pic>
      <p:pic>
        <p:nvPicPr>
          <p:cNvPr id="2180207" name="Picture 111" descr="pain"/>
          <p:cNvPicPr>
            <a:picLocks noChangeAspect="1" noChangeArrowheads="1"/>
          </p:cNvPicPr>
          <p:nvPr/>
        </p:nvPicPr>
        <p:blipFill>
          <a:blip r:embed="rId5" cstate="print"/>
          <a:srcRect/>
          <a:stretch>
            <a:fillRect/>
          </a:stretch>
        </p:blipFill>
        <p:spPr bwMode="auto">
          <a:xfrm>
            <a:off x="1636713" y="5665788"/>
            <a:ext cx="119062" cy="114300"/>
          </a:xfrm>
          <a:prstGeom prst="rect">
            <a:avLst/>
          </a:prstGeom>
          <a:noFill/>
          <a:ln w="9525">
            <a:noFill/>
            <a:miter lim="800000"/>
            <a:headEnd/>
            <a:tailEnd/>
          </a:ln>
        </p:spPr>
      </p:pic>
      <p:sp>
        <p:nvSpPr>
          <p:cNvPr id="48150" name="Oval 115"/>
          <p:cNvSpPr>
            <a:spLocks noChangeArrowheads="1"/>
          </p:cNvSpPr>
          <p:nvPr/>
        </p:nvSpPr>
        <p:spPr bwMode="auto">
          <a:xfrm>
            <a:off x="6205538" y="53086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48151" name="Freeform 116"/>
          <p:cNvSpPr>
            <a:spLocks/>
          </p:cNvSpPr>
          <p:nvPr/>
        </p:nvSpPr>
        <p:spPr bwMode="auto">
          <a:xfrm>
            <a:off x="6265863" y="5287963"/>
            <a:ext cx="457200" cy="58737"/>
          </a:xfrm>
          <a:custGeom>
            <a:avLst/>
            <a:gdLst>
              <a:gd name="T0" fmla="*/ 0 w 288"/>
              <a:gd name="T1" fmla="*/ 37 h 37"/>
              <a:gd name="T2" fmla="*/ 49 w 288"/>
              <a:gd name="T3" fmla="*/ 16 h 37"/>
              <a:gd name="T4" fmla="*/ 117 w 288"/>
              <a:gd name="T5" fmla="*/ 2 h 37"/>
              <a:gd name="T6" fmla="*/ 199 w 288"/>
              <a:gd name="T7" fmla="*/ 5 h 37"/>
              <a:gd name="T8" fmla="*/ 288 w 288"/>
              <a:gd name="T9" fmla="*/ 29 h 37"/>
              <a:gd name="T10" fmla="*/ 0 60000 65536"/>
              <a:gd name="T11" fmla="*/ 0 60000 65536"/>
              <a:gd name="T12" fmla="*/ 0 60000 65536"/>
              <a:gd name="T13" fmla="*/ 0 60000 65536"/>
              <a:gd name="T14" fmla="*/ 0 60000 65536"/>
              <a:gd name="T15" fmla="*/ 0 w 288"/>
              <a:gd name="T16" fmla="*/ 0 h 37"/>
              <a:gd name="T17" fmla="*/ 288 w 288"/>
              <a:gd name="T18" fmla="*/ 37 h 37"/>
            </a:gdLst>
            <a:ahLst/>
            <a:cxnLst>
              <a:cxn ang="T10">
                <a:pos x="T0" y="T1"/>
              </a:cxn>
              <a:cxn ang="T11">
                <a:pos x="T2" y="T3"/>
              </a:cxn>
              <a:cxn ang="T12">
                <a:pos x="T4" y="T5"/>
              </a:cxn>
              <a:cxn ang="T13">
                <a:pos x="T6" y="T7"/>
              </a:cxn>
              <a:cxn ang="T14">
                <a:pos x="T8" y="T9"/>
              </a:cxn>
            </a:cxnLst>
            <a:rect l="T15" t="T16" r="T17" b="T18"/>
            <a:pathLst>
              <a:path w="288" h="37">
                <a:moveTo>
                  <a:pt x="0" y="37"/>
                </a:moveTo>
                <a:cubicBezTo>
                  <a:pt x="15" y="29"/>
                  <a:pt x="30" y="22"/>
                  <a:pt x="49" y="16"/>
                </a:cubicBezTo>
                <a:cubicBezTo>
                  <a:pt x="68" y="10"/>
                  <a:pt x="92" y="4"/>
                  <a:pt x="117" y="2"/>
                </a:cubicBezTo>
                <a:cubicBezTo>
                  <a:pt x="142" y="0"/>
                  <a:pt x="171" y="1"/>
                  <a:pt x="199" y="5"/>
                </a:cubicBezTo>
                <a:cubicBezTo>
                  <a:pt x="227" y="9"/>
                  <a:pt x="273" y="25"/>
                  <a:pt x="288" y="29"/>
                </a:cubicBezTo>
              </a:path>
            </a:pathLst>
          </a:custGeom>
          <a:noFill/>
          <a:ln w="19050" cmpd="sng">
            <a:solidFill>
              <a:srgbClr val="FF0000"/>
            </a:solidFill>
            <a:round/>
            <a:headEnd/>
            <a:tailEnd/>
          </a:ln>
        </p:spPr>
        <p:txBody>
          <a:bodyPr/>
          <a:lstStyle/>
          <a:p>
            <a:endParaRPr lang="es-MX" dirty="0">
              <a:solidFill>
                <a:prstClr val="white"/>
              </a:solidFill>
            </a:endParaRPr>
          </a:p>
        </p:txBody>
      </p:sp>
      <p:sp>
        <p:nvSpPr>
          <p:cNvPr id="48152" name="AutoShape 117"/>
          <p:cNvSpPr>
            <a:spLocks noChangeArrowheads="1"/>
          </p:cNvSpPr>
          <p:nvPr/>
        </p:nvSpPr>
        <p:spPr bwMode="auto">
          <a:xfrm>
            <a:off x="6745288" y="5253038"/>
            <a:ext cx="131762" cy="111125"/>
          </a:xfrm>
          <a:custGeom>
            <a:avLst/>
            <a:gdLst>
              <a:gd name="T0" fmla="*/ 65881 w 21600"/>
              <a:gd name="T1" fmla="*/ 0 h 21600"/>
              <a:gd name="T2" fmla="*/ 8052 w 21600"/>
              <a:gd name="T3" fmla="*/ 39228 h 21600"/>
              <a:gd name="T4" fmla="*/ 65881 w 21600"/>
              <a:gd name="T5" fmla="*/ 8267 h 21600"/>
              <a:gd name="T6" fmla="*/ 123710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endParaRPr lang="es-MX" dirty="0">
              <a:solidFill>
                <a:prstClr val="white"/>
              </a:solidFill>
            </a:endParaRPr>
          </a:p>
        </p:txBody>
      </p:sp>
      <p:sp>
        <p:nvSpPr>
          <p:cNvPr id="48153" name="Oval 118"/>
          <p:cNvSpPr>
            <a:spLocks noChangeArrowheads="1"/>
          </p:cNvSpPr>
          <p:nvPr/>
        </p:nvSpPr>
        <p:spPr bwMode="auto">
          <a:xfrm>
            <a:off x="6765925" y="5299075"/>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48154" name="Line 120"/>
          <p:cNvSpPr>
            <a:spLocks noChangeShapeType="1"/>
          </p:cNvSpPr>
          <p:nvPr/>
        </p:nvSpPr>
        <p:spPr bwMode="auto">
          <a:xfrm flipV="1">
            <a:off x="7243763" y="2890838"/>
            <a:ext cx="0" cy="2447925"/>
          </a:xfrm>
          <a:prstGeom prst="line">
            <a:avLst/>
          </a:prstGeom>
          <a:noFill/>
          <a:ln w="19050">
            <a:solidFill>
              <a:srgbClr val="FF0000"/>
            </a:solidFill>
            <a:round/>
            <a:headEnd/>
            <a:tailEnd/>
          </a:ln>
        </p:spPr>
        <p:txBody>
          <a:bodyPr/>
          <a:lstStyle/>
          <a:p>
            <a:endParaRPr lang="es-MX" dirty="0">
              <a:solidFill>
                <a:prstClr val="white"/>
              </a:solidFill>
            </a:endParaRPr>
          </a:p>
        </p:txBody>
      </p:sp>
      <p:sp>
        <p:nvSpPr>
          <p:cNvPr id="48155" name="Line 121"/>
          <p:cNvSpPr>
            <a:spLocks noChangeShapeType="1"/>
          </p:cNvSpPr>
          <p:nvPr/>
        </p:nvSpPr>
        <p:spPr bwMode="auto">
          <a:xfrm flipV="1">
            <a:off x="6811963" y="2890838"/>
            <a:ext cx="0" cy="2376487"/>
          </a:xfrm>
          <a:prstGeom prst="line">
            <a:avLst/>
          </a:prstGeom>
          <a:noFill/>
          <a:ln w="19050">
            <a:solidFill>
              <a:srgbClr val="00FF00"/>
            </a:solidFill>
            <a:round/>
            <a:headEnd/>
            <a:tailEnd/>
          </a:ln>
        </p:spPr>
        <p:txBody>
          <a:bodyPr/>
          <a:lstStyle/>
          <a:p>
            <a:endParaRPr lang="es-MX" dirty="0">
              <a:solidFill>
                <a:prstClr val="white"/>
              </a:solidFill>
            </a:endParaRPr>
          </a:p>
        </p:txBody>
      </p:sp>
      <p:sp>
        <p:nvSpPr>
          <p:cNvPr id="48156" name="Freeform 122"/>
          <p:cNvSpPr>
            <a:spLocks/>
          </p:cNvSpPr>
          <p:nvPr/>
        </p:nvSpPr>
        <p:spPr bwMode="auto">
          <a:xfrm>
            <a:off x="6813550" y="5327650"/>
            <a:ext cx="430213" cy="176213"/>
          </a:xfrm>
          <a:custGeom>
            <a:avLst/>
            <a:gdLst>
              <a:gd name="T0" fmla="*/ 0 w 271"/>
              <a:gd name="T1" fmla="*/ 27 h 111"/>
              <a:gd name="T2" fmla="*/ 36 w 271"/>
              <a:gd name="T3" fmla="*/ 90 h 111"/>
              <a:gd name="T4" fmla="*/ 85 w 271"/>
              <a:gd name="T5" fmla="*/ 109 h 111"/>
              <a:gd name="T6" fmla="*/ 156 w 271"/>
              <a:gd name="T7" fmla="*/ 102 h 111"/>
              <a:gd name="T8" fmla="*/ 222 w 271"/>
              <a:gd name="T9" fmla="*/ 72 h 111"/>
              <a:gd name="T10" fmla="*/ 259 w 271"/>
              <a:gd name="T11" fmla="*/ 36 h 111"/>
              <a:gd name="T12" fmla="*/ 271 w 271"/>
              <a:gd name="T13" fmla="*/ 0 h 111"/>
              <a:gd name="T14" fmla="*/ 0 60000 65536"/>
              <a:gd name="T15" fmla="*/ 0 60000 65536"/>
              <a:gd name="T16" fmla="*/ 0 60000 65536"/>
              <a:gd name="T17" fmla="*/ 0 60000 65536"/>
              <a:gd name="T18" fmla="*/ 0 60000 65536"/>
              <a:gd name="T19" fmla="*/ 0 60000 65536"/>
              <a:gd name="T20" fmla="*/ 0 60000 65536"/>
              <a:gd name="T21" fmla="*/ 0 w 271"/>
              <a:gd name="T22" fmla="*/ 0 h 111"/>
              <a:gd name="T23" fmla="*/ 271 w 27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111">
                <a:moveTo>
                  <a:pt x="0" y="27"/>
                </a:moveTo>
                <a:cubicBezTo>
                  <a:pt x="6" y="37"/>
                  <a:pt x="22" y="76"/>
                  <a:pt x="36" y="90"/>
                </a:cubicBezTo>
                <a:cubicBezTo>
                  <a:pt x="50" y="104"/>
                  <a:pt x="65" y="107"/>
                  <a:pt x="85" y="109"/>
                </a:cubicBezTo>
                <a:cubicBezTo>
                  <a:pt x="105" y="111"/>
                  <a:pt x="133" y="108"/>
                  <a:pt x="156" y="102"/>
                </a:cubicBezTo>
                <a:cubicBezTo>
                  <a:pt x="179" y="96"/>
                  <a:pt x="205" y="83"/>
                  <a:pt x="222" y="72"/>
                </a:cubicBezTo>
                <a:cubicBezTo>
                  <a:pt x="239" y="61"/>
                  <a:pt x="251" y="48"/>
                  <a:pt x="259" y="36"/>
                </a:cubicBezTo>
                <a:cubicBezTo>
                  <a:pt x="267" y="24"/>
                  <a:pt x="269" y="7"/>
                  <a:pt x="271" y="0"/>
                </a:cubicBezTo>
              </a:path>
            </a:pathLst>
          </a:custGeom>
          <a:noFill/>
          <a:ln w="19050" cmpd="sng">
            <a:solidFill>
              <a:srgbClr val="FF0000"/>
            </a:solidFill>
            <a:round/>
            <a:headEnd/>
            <a:tailEnd/>
          </a:ln>
        </p:spPr>
        <p:txBody>
          <a:bodyPr/>
          <a:lstStyle/>
          <a:p>
            <a:endParaRPr lang="es-MX" dirty="0">
              <a:solidFill>
                <a:prstClr val="white"/>
              </a:solidFill>
            </a:endParaRPr>
          </a:p>
        </p:txBody>
      </p:sp>
      <p:sp>
        <p:nvSpPr>
          <p:cNvPr id="2180220" name="Oval 124"/>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180221" name="Oval 125"/>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180222" name="Oval 126"/>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180223" name="Oval 127"/>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180224" name="Oval 128"/>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2180225" name="Oval 129"/>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pic>
        <p:nvPicPr>
          <p:cNvPr id="2180226" name="Picture 130" descr="pain"/>
          <p:cNvPicPr>
            <a:picLocks noChangeAspect="1" noChangeArrowheads="1"/>
          </p:cNvPicPr>
          <p:nvPr/>
        </p:nvPicPr>
        <p:blipFill>
          <a:blip r:embed="rId6" cstate="print"/>
          <a:srcRect/>
          <a:stretch>
            <a:fillRect/>
          </a:stretch>
        </p:blipFill>
        <p:spPr bwMode="auto">
          <a:xfrm>
            <a:off x="6248400" y="1898650"/>
            <a:ext cx="1436688" cy="1144588"/>
          </a:xfrm>
          <a:prstGeom prst="rect">
            <a:avLst/>
          </a:prstGeom>
          <a:noFill/>
          <a:ln w="9525">
            <a:noFill/>
            <a:miter lim="800000"/>
            <a:headEnd/>
            <a:tailEnd/>
          </a:ln>
        </p:spPr>
      </p:pic>
      <p:sp>
        <p:nvSpPr>
          <p:cNvPr id="2180228" name="Oval 132"/>
          <p:cNvSpPr>
            <a:spLocks noChangeArrowheads="1"/>
          </p:cNvSpPr>
          <p:nvPr/>
        </p:nvSpPr>
        <p:spPr bwMode="auto">
          <a:xfrm>
            <a:off x="6767513" y="2851150"/>
            <a:ext cx="88900" cy="88900"/>
          </a:xfrm>
          <a:prstGeom prst="ellipse">
            <a:avLst/>
          </a:prstGeom>
          <a:solidFill>
            <a:srgbClr val="00FF00"/>
          </a:solidFill>
          <a:ln w="9525">
            <a:noFill/>
            <a:round/>
            <a:headEnd/>
            <a:tailEnd/>
          </a:ln>
        </p:spPr>
        <p:txBody>
          <a:bodyPr wrap="none" anchor="ctr"/>
          <a:lstStyle/>
          <a:p>
            <a:endParaRPr lang="es-MX" dirty="0">
              <a:solidFill>
                <a:prstClr val="white"/>
              </a:solidFill>
            </a:endParaRPr>
          </a:p>
        </p:txBody>
      </p:sp>
      <p:sp>
        <p:nvSpPr>
          <p:cNvPr id="2180229" name="Oval 133"/>
          <p:cNvSpPr>
            <a:spLocks noChangeArrowheads="1"/>
          </p:cNvSpPr>
          <p:nvPr/>
        </p:nvSpPr>
        <p:spPr bwMode="auto">
          <a:xfrm>
            <a:off x="6764338" y="2851150"/>
            <a:ext cx="88900" cy="88900"/>
          </a:xfrm>
          <a:prstGeom prst="ellipse">
            <a:avLst/>
          </a:prstGeom>
          <a:solidFill>
            <a:srgbClr val="00FF00"/>
          </a:solidFill>
          <a:ln w="9525">
            <a:noFill/>
            <a:round/>
            <a:headEnd/>
            <a:tailEnd/>
          </a:ln>
        </p:spPr>
        <p:txBody>
          <a:bodyPr wrap="none" anchor="ctr"/>
          <a:lstStyle/>
          <a:p>
            <a:endParaRPr lang="es-MX" dirty="0">
              <a:solidFill>
                <a:prstClr val="white"/>
              </a:solidFill>
            </a:endParaRPr>
          </a:p>
        </p:txBody>
      </p:sp>
      <p:sp>
        <p:nvSpPr>
          <p:cNvPr id="48167" name="AutoShape 119"/>
          <p:cNvSpPr>
            <a:spLocks noChangeArrowheads="1"/>
          </p:cNvSpPr>
          <p:nvPr/>
        </p:nvSpPr>
        <p:spPr bwMode="auto">
          <a:xfrm rot="-5400000">
            <a:off x="6712745" y="5285581"/>
            <a:ext cx="131762" cy="111125"/>
          </a:xfrm>
          <a:custGeom>
            <a:avLst/>
            <a:gdLst>
              <a:gd name="T0" fmla="*/ 65881 w 21600"/>
              <a:gd name="T1" fmla="*/ 0 h 21600"/>
              <a:gd name="T2" fmla="*/ 7900 w 21600"/>
              <a:gd name="T3" fmla="*/ 39979 h 21600"/>
              <a:gd name="T4" fmla="*/ 65881 w 21600"/>
              <a:gd name="T5" fmla="*/ 8489 h 21600"/>
              <a:gd name="T6" fmla="*/ 123862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endParaRPr lang="es-MX" dirty="0">
              <a:solidFill>
                <a:prstClr val="white"/>
              </a:solidFill>
            </a:endParaRPr>
          </a:p>
        </p:txBody>
      </p:sp>
      <p:sp>
        <p:nvSpPr>
          <p:cNvPr id="46" name="Text Box 53"/>
          <p:cNvSpPr txBox="1">
            <a:spLocks noChangeArrowheads="1"/>
          </p:cNvSpPr>
          <p:nvPr/>
        </p:nvSpPr>
        <p:spPr bwMode="auto">
          <a:xfrm>
            <a:off x="123231" y="6122953"/>
            <a:ext cx="8142857"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200" b="1" dirty="0" smtClean="0">
                <a:solidFill>
                  <a:prstClr val="white"/>
                </a:solidFill>
                <a:latin typeface="Calibri"/>
                <a:cs typeface="Arial" pitchFamily="34" charset="0"/>
              </a:rPr>
              <a:t>IRSN= </a:t>
            </a:r>
            <a:r>
              <a:rPr lang="es-MX" sz="1200" b="1" dirty="0" smtClean="0">
                <a:latin typeface="Calibri"/>
                <a:cs typeface="Arial" pitchFamily="34" charset="0"/>
              </a:rPr>
              <a:t>inhibidor de la recaptación de serotonina y norepinefrina; TCA = antidepresivo tricíclico</a:t>
            </a:r>
          </a:p>
          <a:p>
            <a:r>
              <a:rPr lang="en-US" sz="1000" dirty="0" smtClean="0">
                <a:latin typeface="Calibri"/>
                <a:cs typeface="Arial" pitchFamily="34" charset="0"/>
              </a:rPr>
              <a:t>Adapted from: Attal N </a:t>
            </a:r>
            <a:r>
              <a:rPr lang="en-US" sz="1000" i="1" dirty="0" smtClean="0">
                <a:latin typeface="Calibri"/>
                <a:cs typeface="Arial" pitchFamily="34" charset="0"/>
              </a:rPr>
              <a:t>et al. Eur J Neurol </a:t>
            </a:r>
            <a:r>
              <a:rPr lang="en-US" sz="1000" dirty="0" smtClean="0">
                <a:latin typeface="Calibri"/>
                <a:cs typeface="Arial" pitchFamily="34" charset="0"/>
              </a:rPr>
              <a:t>2010; 17(9):1113-e88; Beydoun A, Backonja MM. </a:t>
            </a:r>
            <a:r>
              <a:rPr lang="en-US" sz="1000" i="1" dirty="0" smtClean="0">
                <a:latin typeface="Calibri"/>
                <a:cs typeface="Arial" pitchFamily="34" charset="0"/>
              </a:rPr>
              <a:t>J Pain Symptom Manage </a:t>
            </a:r>
            <a:r>
              <a:rPr lang="en-US" sz="1000" dirty="0" smtClean="0">
                <a:latin typeface="Calibri"/>
                <a:cs typeface="Arial" pitchFamily="34" charset="0"/>
              </a:rPr>
              <a:t>2003; 25(5 Suppl):S18-30; </a:t>
            </a:r>
            <a:br>
              <a:rPr lang="en-US" sz="1000" dirty="0" smtClean="0">
                <a:latin typeface="Calibri"/>
                <a:cs typeface="Arial" pitchFamily="34" charset="0"/>
              </a:rPr>
            </a:br>
            <a:r>
              <a:rPr lang="en-US" sz="1000" dirty="0" smtClean="0">
                <a:latin typeface="Calibri"/>
                <a:cs typeface="Arial" pitchFamily="34" charset="0"/>
              </a:rPr>
              <a:t>Jarvis MF, Boyce-Rustay JM. </a:t>
            </a:r>
            <a:r>
              <a:rPr lang="en-US" sz="1000" i="1" dirty="0" smtClean="0">
                <a:latin typeface="Calibri"/>
                <a:cs typeface="Arial" pitchFamily="34" charset="0"/>
              </a:rPr>
              <a:t>Curr Pharm Des </a:t>
            </a:r>
            <a:r>
              <a:rPr lang="en-US" sz="1000" dirty="0" smtClean="0">
                <a:latin typeface="Calibri"/>
                <a:cs typeface="Arial" pitchFamily="34" charset="0"/>
              </a:rPr>
              <a:t>2009; 15(15):1711-6; Gilron I </a:t>
            </a:r>
            <a:r>
              <a:rPr lang="en-US" sz="1000" i="1" dirty="0" smtClean="0">
                <a:latin typeface="Calibri"/>
                <a:cs typeface="Arial" pitchFamily="34" charset="0"/>
              </a:rPr>
              <a:t>et al. CMAJ </a:t>
            </a:r>
            <a:r>
              <a:rPr lang="en-US" sz="1000" dirty="0" smtClean="0">
                <a:latin typeface="Calibri"/>
                <a:cs typeface="Arial" pitchFamily="34" charset="0"/>
              </a:rPr>
              <a:t>2006; 175(3):265-75; Moisset X, Bouhassira D. NeuroImage 2007; 37(Suppl 1):S80-8; Morlion B. Curr Med Res Opin 2011; 27(1):11-33; Scholz J, Woolf  CJ. Nat Neurosci 2002; 5(Suppl):1062-7.</a:t>
            </a:r>
            <a:endParaRPr lang="en-US" sz="1000" dirty="0">
              <a:latin typeface="Calibri"/>
              <a:cs typeface="Arial" pitchFamily="34" charset="0"/>
            </a:endParaRPr>
          </a:p>
        </p:txBody>
      </p:sp>
      <p:sp>
        <p:nvSpPr>
          <p:cNvPr id="48" name="Text Box 25"/>
          <p:cNvSpPr txBox="1">
            <a:spLocks noChangeArrowheads="1"/>
          </p:cNvSpPr>
          <p:nvPr/>
        </p:nvSpPr>
        <p:spPr bwMode="auto">
          <a:xfrm>
            <a:off x="4741863" y="3795494"/>
            <a:ext cx="2028826" cy="646331"/>
          </a:xfrm>
          <a:prstGeom prst="rect">
            <a:avLst/>
          </a:prstGeom>
          <a:noFill/>
          <a:ln w="9525">
            <a:noFill/>
            <a:miter lim="800000"/>
            <a:headEnd/>
            <a:tailEnd/>
          </a:ln>
          <a:effectLst/>
        </p:spPr>
        <p:txBody>
          <a:bodyPr wrap="square">
            <a:spAutoFit/>
          </a:bodyPr>
          <a:lstStyle/>
          <a:p>
            <a:pPr algn="r" eaLnBrk="0" hangingPunct="0">
              <a:defRPr/>
            </a:pPr>
            <a:r>
              <a:rPr lang="es-MX" b="1" dirty="0" smtClean="0">
                <a:solidFill>
                  <a:srgbClr val="00B050"/>
                </a:solidFill>
              </a:rPr>
              <a:t>Modulación descendente</a:t>
            </a:r>
            <a:endParaRPr lang="es-MX" b="1" dirty="0">
              <a:solidFill>
                <a:srgbClr val="00B050"/>
              </a:solidFill>
            </a:endParaRPr>
          </a:p>
        </p:txBody>
      </p:sp>
      <p:sp>
        <p:nvSpPr>
          <p:cNvPr id="49" name="Text Box 26"/>
          <p:cNvSpPr txBox="1">
            <a:spLocks noChangeArrowheads="1"/>
          </p:cNvSpPr>
          <p:nvPr/>
        </p:nvSpPr>
        <p:spPr bwMode="auto">
          <a:xfrm>
            <a:off x="7517978" y="5209891"/>
            <a:ext cx="1626022" cy="646331"/>
          </a:xfrm>
          <a:prstGeom prst="rect">
            <a:avLst/>
          </a:prstGeom>
          <a:noFill/>
          <a:ln w="9525">
            <a:noFill/>
            <a:miter lim="800000"/>
            <a:headEnd/>
            <a:tailEnd/>
          </a:ln>
          <a:effectLst/>
        </p:spPr>
        <p:txBody>
          <a:bodyPr wrap="none">
            <a:spAutoFit/>
          </a:bodyPr>
          <a:lstStyle/>
          <a:p>
            <a:pPr algn="r" eaLnBrk="0" hangingPunct="0">
              <a:defRPr/>
            </a:pPr>
            <a:r>
              <a:rPr lang="es-MX" b="1" dirty="0" smtClean="0">
                <a:solidFill>
                  <a:srgbClr val="FF99CC"/>
                </a:solidFill>
              </a:rPr>
              <a:t>Sensibilización </a:t>
            </a:r>
          </a:p>
          <a:p>
            <a:pPr algn="r" eaLnBrk="0" hangingPunct="0">
              <a:defRPr/>
            </a:pPr>
            <a:r>
              <a:rPr lang="es-MX" b="1" dirty="0" smtClean="0">
                <a:solidFill>
                  <a:srgbClr val="FF99CC"/>
                </a:solidFill>
              </a:rPr>
              <a:t>central</a:t>
            </a:r>
            <a:endParaRPr lang="es-MX" b="1" dirty="0">
              <a:solidFill>
                <a:srgbClr val="FF99CC"/>
              </a:solidFill>
            </a:endParaRPr>
          </a:p>
        </p:txBody>
      </p:sp>
      <p:sp>
        <p:nvSpPr>
          <p:cNvPr id="50"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51" name="Picture 67" descr="pain"/>
          <p:cNvPicPr>
            <a:picLocks noChangeAspect="1" noChangeArrowheads="1"/>
          </p:cNvPicPr>
          <p:nvPr/>
        </p:nvPicPr>
        <p:blipFill>
          <a:blip r:embed="rId6" cstate="print"/>
          <a:srcRect/>
          <a:stretch>
            <a:fillRect/>
          </a:stretch>
        </p:blipFill>
        <p:spPr bwMode="auto">
          <a:xfrm>
            <a:off x="6248400" y="1685925"/>
            <a:ext cx="1436688" cy="1144588"/>
          </a:xfrm>
          <a:prstGeom prst="rect">
            <a:avLst/>
          </a:prstGeom>
          <a:noFill/>
          <a:ln w="9525">
            <a:noFill/>
            <a:miter lim="800000"/>
            <a:headEnd/>
            <a:tailEnd/>
          </a:ln>
        </p:spPr>
      </p:pic>
      <p:sp>
        <p:nvSpPr>
          <p:cNvPr id="52"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53" name="TextBox 52"/>
          <p:cNvSpPr txBox="1"/>
          <p:nvPr/>
        </p:nvSpPr>
        <p:spPr>
          <a:xfrm>
            <a:off x="2186231" y="4372611"/>
            <a:ext cx="1440160" cy="646331"/>
          </a:xfrm>
          <a:prstGeom prst="rect">
            <a:avLst/>
          </a:prstGeom>
          <a:noFill/>
        </p:spPr>
        <p:txBody>
          <a:bodyPr wrap="square" rtlCol="0">
            <a:spAutoFit/>
          </a:bodyPr>
          <a:lstStyle/>
          <a:p>
            <a:pPr algn="ctr"/>
            <a:r>
              <a:rPr lang="es-MX" b="1" dirty="0" smtClean="0">
                <a:solidFill>
                  <a:srgbClr val="FF99CC"/>
                </a:solidFill>
              </a:rPr>
              <a:t>Descarga ectópica</a:t>
            </a:r>
            <a:endParaRPr lang="es-MX" b="1" dirty="0">
              <a:solidFill>
                <a:srgbClr val="FF99CC"/>
              </a:solidFill>
            </a:endParaRPr>
          </a:p>
        </p:txBody>
      </p:sp>
      <p:sp>
        <p:nvSpPr>
          <p:cNvPr id="54" name="TextBox 53"/>
          <p:cNvSpPr txBox="1"/>
          <p:nvPr/>
        </p:nvSpPr>
        <p:spPr>
          <a:xfrm>
            <a:off x="92275" y="5052159"/>
            <a:ext cx="1600047" cy="646331"/>
          </a:xfrm>
          <a:prstGeom prst="rect">
            <a:avLst/>
          </a:prstGeom>
          <a:noFill/>
        </p:spPr>
        <p:txBody>
          <a:bodyPr wrap="square" rtlCol="0">
            <a:spAutoFit/>
          </a:bodyPr>
          <a:lstStyle/>
          <a:p>
            <a:r>
              <a:rPr lang="es-MX" b="1" dirty="0" smtClean="0">
                <a:solidFill>
                  <a:srgbClr val="FF99CC"/>
                </a:solidFill>
              </a:rPr>
              <a:t>Sensibilización Periférica</a:t>
            </a:r>
            <a:endParaRPr lang="es-MX" b="1" dirty="0">
              <a:solidFill>
                <a:srgbClr val="FF99CC"/>
              </a:solidFill>
            </a:endParaRPr>
          </a:p>
        </p:txBody>
      </p:sp>
      <p:sp>
        <p:nvSpPr>
          <p:cNvPr id="55" name="TextBox 54"/>
          <p:cNvSpPr txBox="1"/>
          <p:nvPr/>
        </p:nvSpPr>
        <p:spPr>
          <a:xfrm>
            <a:off x="6578221" y="2142728"/>
            <a:ext cx="782719" cy="307777"/>
          </a:xfrm>
          <a:prstGeom prst="rect">
            <a:avLst/>
          </a:prstGeom>
          <a:noFill/>
        </p:spPr>
        <p:txBody>
          <a:bodyPr wrap="square" rtlCol="0">
            <a:spAutoFit/>
          </a:bodyPr>
          <a:lstStyle/>
          <a:p>
            <a:r>
              <a:rPr lang="es-MX" sz="1400" b="1" dirty="0" smtClean="0">
                <a:solidFill>
                  <a:prstClr val="white"/>
                </a:solidFill>
              </a:rPr>
              <a:t>Cerebro</a:t>
            </a:r>
            <a:endParaRPr lang="es-MX" sz="1400" b="1" dirty="0">
              <a:solidFill>
                <a:prstClr val="white"/>
              </a:solidFill>
            </a:endParaRPr>
          </a:p>
        </p:txBody>
      </p:sp>
      <p:sp>
        <p:nvSpPr>
          <p:cNvPr id="61" name="Freeform 221"/>
          <p:cNvSpPr>
            <a:spLocks/>
          </p:cNvSpPr>
          <p:nvPr/>
        </p:nvSpPr>
        <p:spPr bwMode="blackWhite">
          <a:xfrm>
            <a:off x="2488505" y="4991050"/>
            <a:ext cx="529172" cy="384275"/>
          </a:xfrm>
          <a:custGeom>
            <a:avLst/>
            <a:gdLst>
              <a:gd name="T0" fmla="*/ 1169750943 w 920"/>
              <a:gd name="T1" fmla="*/ 1031923333 h 603"/>
              <a:gd name="T2" fmla="*/ 1169750943 w 920"/>
              <a:gd name="T3" fmla="*/ 1031923333 h 603"/>
              <a:gd name="T4" fmla="*/ 1169750943 w 920"/>
              <a:gd name="T5" fmla="*/ 0 h 603"/>
              <a:gd name="T6" fmla="*/ 1169750943 w 920"/>
              <a:gd name="T7" fmla="*/ 1031923333 h 603"/>
              <a:gd name="T8" fmla="*/ 1169750943 w 920"/>
              <a:gd name="T9" fmla="*/ 1031923333 h 603"/>
              <a:gd name="T10" fmla="*/ 1169750943 w 920"/>
              <a:gd name="T11" fmla="*/ 1031923333 h 603"/>
              <a:gd name="T12" fmla="*/ 1169750943 w 920"/>
              <a:gd name="T13" fmla="*/ 1031923333 h 603"/>
              <a:gd name="T14" fmla="*/ 1169750943 w 920"/>
              <a:gd name="T15" fmla="*/ 1031923333 h 603"/>
              <a:gd name="T16" fmla="*/ 1169750943 w 920"/>
              <a:gd name="T17" fmla="*/ 1031923333 h 603"/>
              <a:gd name="T18" fmla="*/ 1169750943 w 920"/>
              <a:gd name="T19" fmla="*/ 1031923333 h 603"/>
              <a:gd name="T20" fmla="*/ 1169750943 w 920"/>
              <a:gd name="T21" fmla="*/ 1031923333 h 603"/>
              <a:gd name="T22" fmla="*/ 1169750943 w 920"/>
              <a:gd name="T23" fmla="*/ 1031923333 h 603"/>
              <a:gd name="T24" fmla="*/ 1169750943 w 920"/>
              <a:gd name="T25" fmla="*/ 1031923333 h 603"/>
              <a:gd name="T26" fmla="*/ 1169750943 w 920"/>
              <a:gd name="T27" fmla="*/ 1031923333 h 603"/>
              <a:gd name="T28" fmla="*/ 0 w 920"/>
              <a:gd name="T29" fmla="*/ 1031923333 h 603"/>
              <a:gd name="T30" fmla="*/ 1169750943 w 920"/>
              <a:gd name="T31" fmla="*/ 1031923333 h 603"/>
              <a:gd name="T32" fmla="*/ 1169750943 w 920"/>
              <a:gd name="T33" fmla="*/ 1031923333 h 603"/>
              <a:gd name="T34" fmla="*/ 1169750943 w 920"/>
              <a:gd name="T35" fmla="*/ 1031923333 h 603"/>
              <a:gd name="T36" fmla="*/ 1169750943 w 920"/>
              <a:gd name="T37" fmla="*/ 1031923333 h 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0"/>
              <a:gd name="T58" fmla="*/ 0 h 603"/>
              <a:gd name="T59" fmla="*/ 920 w 920"/>
              <a:gd name="T60" fmla="*/ 603 h 6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0" h="603">
                <a:moveTo>
                  <a:pt x="400" y="11"/>
                </a:moveTo>
                <a:lnTo>
                  <a:pt x="519" y="141"/>
                </a:lnTo>
                <a:lnTo>
                  <a:pt x="717" y="0"/>
                </a:lnTo>
                <a:lnTo>
                  <a:pt x="656" y="170"/>
                </a:lnTo>
                <a:lnTo>
                  <a:pt x="920" y="127"/>
                </a:lnTo>
                <a:lnTo>
                  <a:pt x="709" y="259"/>
                </a:lnTo>
                <a:lnTo>
                  <a:pt x="914" y="331"/>
                </a:lnTo>
                <a:lnTo>
                  <a:pt x="652" y="364"/>
                </a:lnTo>
                <a:lnTo>
                  <a:pt x="702" y="520"/>
                </a:lnTo>
                <a:lnTo>
                  <a:pt x="509" y="436"/>
                </a:lnTo>
                <a:lnTo>
                  <a:pt x="383" y="603"/>
                </a:lnTo>
                <a:lnTo>
                  <a:pt x="352" y="442"/>
                </a:lnTo>
                <a:lnTo>
                  <a:pt x="106" y="541"/>
                </a:lnTo>
                <a:lnTo>
                  <a:pt x="250" y="378"/>
                </a:lnTo>
                <a:lnTo>
                  <a:pt x="0" y="364"/>
                </a:lnTo>
                <a:lnTo>
                  <a:pt x="253" y="277"/>
                </a:lnTo>
                <a:lnTo>
                  <a:pt x="117" y="155"/>
                </a:lnTo>
                <a:lnTo>
                  <a:pt x="358" y="181"/>
                </a:lnTo>
                <a:lnTo>
                  <a:pt x="400" y="11"/>
                </a:lnTo>
                <a:close/>
              </a:path>
            </a:pathLst>
          </a:custGeom>
          <a:solidFill>
            <a:schemeClr val="accent2"/>
          </a:solidFill>
          <a:ln w="12700">
            <a:noFill/>
            <a:miter lim="800000"/>
            <a:headEnd/>
            <a:tailEnd/>
          </a:ln>
        </p:spPr>
        <p:txBody>
          <a:bodyPr/>
          <a:lstStyle/>
          <a:p>
            <a:endParaRPr lang="es-MX" sz="2000" dirty="0">
              <a:solidFill>
                <a:prstClr val="white"/>
              </a:solidFill>
              <a:cs typeface="Arial" charset="0"/>
            </a:endParaRPr>
          </a:p>
        </p:txBody>
      </p:sp>
      <p:sp>
        <p:nvSpPr>
          <p:cNvPr id="58" name="Rectangle 27"/>
          <p:cNvSpPr>
            <a:spLocks noChangeArrowheads="1"/>
          </p:cNvSpPr>
          <p:nvPr/>
        </p:nvSpPr>
        <p:spPr bwMode="auto">
          <a:xfrm>
            <a:off x="3347864" y="2802890"/>
            <a:ext cx="2556021" cy="1312283"/>
          </a:xfrm>
          <a:prstGeom prst="rect">
            <a:avLst/>
          </a:prstGeom>
          <a:noFill/>
          <a:ln w="9525">
            <a:noFill/>
            <a:miter lim="800000"/>
            <a:headEnd/>
            <a:tailEnd/>
          </a:ln>
        </p:spPr>
        <p:txBody>
          <a:bodyPr wrap="none" lIns="80391" tIns="40196" rIns="80391" bIns="40196">
            <a:spAutoFit/>
          </a:bodyPr>
          <a:lstStyle/>
          <a:p>
            <a:pPr defTabSz="798513"/>
            <a:r>
              <a:rPr lang="es-MX" sz="1600" b="1" dirty="0" smtClean="0">
                <a:solidFill>
                  <a:srgbClr val="00B050"/>
                </a:solidFill>
              </a:rPr>
              <a:t>Medicamentos que afectan </a:t>
            </a:r>
            <a:br>
              <a:rPr lang="es-MX" sz="1600" b="1" dirty="0" smtClean="0">
                <a:solidFill>
                  <a:srgbClr val="00B050"/>
                </a:solidFill>
              </a:rPr>
            </a:br>
            <a:r>
              <a:rPr lang="es-MX" sz="1600" b="1" dirty="0" smtClean="0">
                <a:solidFill>
                  <a:srgbClr val="00B050"/>
                </a:solidFill>
              </a:rPr>
              <a:t>la modulación descendente:</a:t>
            </a:r>
          </a:p>
          <a:p>
            <a:pPr marL="177800" indent="-177800" defTabSz="798513">
              <a:buFont typeface="Arial" pitchFamily="34" charset="0"/>
              <a:buChar char="•"/>
            </a:pPr>
            <a:r>
              <a:rPr lang="es-MX" sz="1600" dirty="0" smtClean="0">
                <a:solidFill>
                  <a:srgbClr val="C0504D">
                    <a:lumMod val="20000"/>
                    <a:lumOff val="80000"/>
                  </a:srgbClr>
                </a:solidFill>
              </a:rPr>
              <a:t>IRSNs</a:t>
            </a:r>
          </a:p>
          <a:p>
            <a:pPr marL="177800" indent="-177800" defTabSz="798513">
              <a:buFont typeface="Arial" pitchFamily="34" charset="0"/>
              <a:buChar char="•"/>
            </a:pPr>
            <a:r>
              <a:rPr lang="es-MX" sz="1600" dirty="0" smtClean="0">
                <a:solidFill>
                  <a:srgbClr val="C0504D">
                    <a:lumMod val="20000"/>
                    <a:lumOff val="80000"/>
                  </a:srgbClr>
                </a:solidFill>
              </a:rPr>
              <a:t>TCAs</a:t>
            </a:r>
          </a:p>
          <a:p>
            <a:pPr marL="177800" indent="-177800" defTabSz="798513">
              <a:buFont typeface="Arial" pitchFamily="34" charset="0"/>
              <a:buChar char="•"/>
            </a:pPr>
            <a:r>
              <a:rPr lang="es-MX" sz="1600" dirty="0" smtClean="0">
                <a:solidFill>
                  <a:srgbClr val="C0504D">
                    <a:lumMod val="20000"/>
                    <a:lumOff val="80000"/>
                  </a:srgbClr>
                </a:solidFill>
              </a:rPr>
              <a:t>Tramadol, opioides</a:t>
            </a:r>
            <a:endParaRPr lang="es-MX" sz="1600" dirty="0">
              <a:solidFill>
                <a:srgbClr val="C0504D">
                  <a:lumMod val="20000"/>
                  <a:lumOff val="80000"/>
                </a:srgbClr>
              </a:solidFill>
            </a:endParaRPr>
          </a:p>
        </p:txBody>
      </p:sp>
      <p:cxnSp>
        <p:nvCxnSpPr>
          <p:cNvPr id="4" name="Straight Arrow Connector 3"/>
          <p:cNvCxnSpPr/>
          <p:nvPr/>
        </p:nvCxnSpPr>
        <p:spPr>
          <a:xfrm>
            <a:off x="5333862" y="3363377"/>
            <a:ext cx="280776" cy="43211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27"/>
          <p:cNvSpPr>
            <a:spLocks noChangeArrowheads="1"/>
          </p:cNvSpPr>
          <p:nvPr/>
        </p:nvSpPr>
        <p:spPr bwMode="auto">
          <a:xfrm>
            <a:off x="7287904" y="3262003"/>
            <a:ext cx="1856097" cy="2050947"/>
          </a:xfrm>
          <a:prstGeom prst="rect">
            <a:avLst/>
          </a:prstGeom>
          <a:noFill/>
          <a:ln w="9525">
            <a:noFill/>
            <a:miter lim="800000"/>
            <a:headEnd/>
            <a:tailEnd/>
          </a:ln>
        </p:spPr>
        <p:txBody>
          <a:bodyPr wrap="square" lIns="80391" tIns="40196" rIns="80391" bIns="40196">
            <a:spAutoFit/>
          </a:bodyPr>
          <a:lstStyle/>
          <a:p>
            <a:pPr defTabSz="798513"/>
            <a:r>
              <a:rPr lang="es-MX" sz="1600" b="1" dirty="0" smtClean="0">
                <a:solidFill>
                  <a:srgbClr val="C0504D">
                    <a:lumMod val="20000"/>
                    <a:lumOff val="80000"/>
                  </a:srgbClr>
                </a:solidFill>
              </a:rPr>
              <a:t>Medicamentos que afectan la </a:t>
            </a:r>
            <a:br>
              <a:rPr lang="es-MX" sz="1600" b="1" dirty="0" smtClean="0">
                <a:solidFill>
                  <a:srgbClr val="C0504D">
                    <a:lumMod val="20000"/>
                    <a:lumOff val="80000"/>
                  </a:srgbClr>
                </a:solidFill>
              </a:rPr>
            </a:br>
            <a:r>
              <a:rPr lang="es-MX" sz="1600" b="1" dirty="0" smtClean="0">
                <a:solidFill>
                  <a:srgbClr val="C0504D">
                    <a:lumMod val="20000"/>
                    <a:lumOff val="80000"/>
                  </a:srgbClr>
                </a:solidFill>
              </a:rPr>
              <a:t>sensibilización: central</a:t>
            </a:r>
          </a:p>
          <a:p>
            <a:pPr marL="177800" indent="-177800" defTabSz="798513">
              <a:buFont typeface="Arial" pitchFamily="34" charset="0"/>
              <a:buChar char="•"/>
            </a:pPr>
            <a:r>
              <a:rPr lang="es-MX" sz="1600" dirty="0" smtClean="0">
                <a:solidFill>
                  <a:srgbClr val="C0504D">
                    <a:lumMod val="20000"/>
                    <a:lumOff val="80000"/>
                  </a:srgbClr>
                </a:solidFill>
              </a:rPr>
              <a:t>Ligandos α</a:t>
            </a:r>
            <a:r>
              <a:rPr lang="es-MX" sz="1600" baseline="-25000" dirty="0" smtClean="0">
                <a:solidFill>
                  <a:srgbClr val="C0504D">
                    <a:lumMod val="20000"/>
                    <a:lumOff val="80000"/>
                  </a:srgbClr>
                </a:solidFill>
              </a:rPr>
              <a:t>2</a:t>
            </a:r>
            <a:r>
              <a:rPr lang="es-MX" sz="1600" dirty="0" smtClean="0">
                <a:solidFill>
                  <a:srgbClr val="C0504D">
                    <a:lumMod val="20000"/>
                    <a:lumOff val="80000"/>
                  </a:srgbClr>
                </a:solidFill>
              </a:rPr>
              <a:t>δ</a:t>
            </a:r>
          </a:p>
          <a:p>
            <a:pPr marL="177800" indent="-177800" defTabSz="798513">
              <a:buFont typeface="Arial" pitchFamily="34" charset="0"/>
              <a:buChar char="•"/>
            </a:pPr>
            <a:r>
              <a:rPr lang="es-MX" sz="1600" dirty="0" smtClean="0">
                <a:solidFill>
                  <a:srgbClr val="C0504D">
                    <a:lumMod val="20000"/>
                    <a:lumOff val="80000"/>
                  </a:srgbClr>
                </a:solidFill>
              </a:rPr>
              <a:t>TCAs</a:t>
            </a:r>
          </a:p>
          <a:p>
            <a:pPr marL="177800" indent="-177800" defTabSz="798513">
              <a:buFont typeface="Arial" pitchFamily="34" charset="0"/>
              <a:buChar char="•"/>
            </a:pPr>
            <a:r>
              <a:rPr lang="es-MX" sz="1600" dirty="0" smtClean="0">
                <a:solidFill>
                  <a:srgbClr val="C0504D">
                    <a:lumMod val="20000"/>
                    <a:lumOff val="80000"/>
                  </a:srgbClr>
                </a:solidFill>
              </a:rPr>
              <a:t>Tramadol, opioides</a:t>
            </a:r>
            <a:endParaRPr lang="es-MX" sz="1600" dirty="0">
              <a:solidFill>
                <a:srgbClr val="C0504D">
                  <a:lumMod val="20000"/>
                  <a:lumOff val="80000"/>
                </a:srgbClr>
              </a:solidFill>
            </a:endParaRPr>
          </a:p>
        </p:txBody>
      </p:sp>
      <p:cxnSp>
        <p:nvCxnSpPr>
          <p:cNvPr id="63" name="Straight Arrow Connector 62"/>
          <p:cNvCxnSpPr/>
          <p:nvPr/>
        </p:nvCxnSpPr>
        <p:spPr>
          <a:xfrm>
            <a:off x="8266088" y="4803042"/>
            <a:ext cx="0" cy="449996"/>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27"/>
          <p:cNvSpPr>
            <a:spLocks noChangeArrowheads="1"/>
          </p:cNvSpPr>
          <p:nvPr/>
        </p:nvSpPr>
        <p:spPr bwMode="auto">
          <a:xfrm>
            <a:off x="216227" y="2561257"/>
            <a:ext cx="2524602" cy="1558505"/>
          </a:xfrm>
          <a:prstGeom prst="rect">
            <a:avLst/>
          </a:prstGeom>
          <a:noFill/>
          <a:ln w="9525">
            <a:noFill/>
            <a:miter lim="800000"/>
            <a:headEnd/>
            <a:tailEnd/>
          </a:ln>
        </p:spPr>
        <p:txBody>
          <a:bodyPr wrap="none" lIns="80391" tIns="40196" rIns="80391" bIns="40196">
            <a:spAutoFit/>
          </a:bodyPr>
          <a:lstStyle/>
          <a:p>
            <a:pPr defTabSz="798513"/>
            <a:r>
              <a:rPr lang="es-MX" sz="1600" b="1" dirty="0" smtClean="0">
                <a:solidFill>
                  <a:srgbClr val="C0504D">
                    <a:lumMod val="20000"/>
                    <a:lumOff val="80000"/>
                  </a:srgbClr>
                </a:solidFill>
              </a:rPr>
              <a:t>Medicamentos que afectan </a:t>
            </a:r>
            <a:br>
              <a:rPr lang="es-MX" sz="1600" b="1" dirty="0" smtClean="0">
                <a:solidFill>
                  <a:srgbClr val="C0504D">
                    <a:lumMod val="20000"/>
                    <a:lumOff val="80000"/>
                  </a:srgbClr>
                </a:solidFill>
              </a:rPr>
            </a:br>
            <a:r>
              <a:rPr lang="es-MX" sz="1600" b="1" dirty="0" smtClean="0">
                <a:solidFill>
                  <a:srgbClr val="C0504D">
                    <a:lumMod val="20000"/>
                    <a:lumOff val="80000"/>
                  </a:srgbClr>
                </a:solidFill>
              </a:rPr>
              <a:t>la Sensibilización Periférica:</a:t>
            </a:r>
          </a:p>
          <a:p>
            <a:pPr marL="285750" indent="-196850" defTabSz="798513">
              <a:buFont typeface="Arial" pitchFamily="34" charset="0"/>
              <a:buChar char="•"/>
            </a:pPr>
            <a:r>
              <a:rPr lang="es-MX" sz="1600" dirty="0" smtClean="0">
                <a:solidFill>
                  <a:prstClr val="white"/>
                </a:solidFill>
              </a:rPr>
              <a:t>Capsaicina</a:t>
            </a:r>
          </a:p>
          <a:p>
            <a:pPr marL="285750" indent="-196850" defTabSz="798513">
              <a:buFont typeface="Arial" pitchFamily="34" charset="0"/>
              <a:buChar char="•"/>
            </a:pPr>
            <a:r>
              <a:rPr lang="es-MX" sz="1600" dirty="0" smtClean="0">
                <a:solidFill>
                  <a:prstClr val="white"/>
                </a:solidFill>
              </a:rPr>
              <a:t>Anestésicos locales</a:t>
            </a:r>
          </a:p>
          <a:p>
            <a:pPr marL="285750" indent="-196850" defTabSz="798513">
              <a:buFont typeface="Arial" pitchFamily="34" charset="0"/>
              <a:buChar char="•"/>
            </a:pPr>
            <a:r>
              <a:rPr lang="es-MX" sz="1600" dirty="0" smtClean="0">
                <a:solidFill>
                  <a:prstClr val="white"/>
                </a:solidFill>
              </a:rPr>
              <a:t>TCAs</a:t>
            </a:r>
          </a:p>
          <a:p>
            <a:pPr marL="285750" indent="-285750" defTabSz="798513">
              <a:buFont typeface="Arial" pitchFamily="34" charset="0"/>
              <a:buChar char="•"/>
            </a:pPr>
            <a:endParaRPr lang="es-MX" sz="1600" dirty="0">
              <a:solidFill>
                <a:srgbClr val="C0504D">
                  <a:lumMod val="20000"/>
                  <a:lumOff val="80000"/>
                </a:srgbClr>
              </a:solidFill>
            </a:endParaRPr>
          </a:p>
        </p:txBody>
      </p:sp>
      <p:cxnSp>
        <p:nvCxnSpPr>
          <p:cNvPr id="65" name="Straight Arrow Connector 64"/>
          <p:cNvCxnSpPr/>
          <p:nvPr/>
        </p:nvCxnSpPr>
        <p:spPr>
          <a:xfrm>
            <a:off x="561975" y="3899487"/>
            <a:ext cx="0" cy="913813"/>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56"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solidFill>
                  <a:prstClr val="white"/>
                </a:solidFill>
              </a:rPr>
              <a:t/>
            </a:r>
            <a:br>
              <a:rPr lang="en-CA" dirty="0" smtClean="0">
                <a:solidFill>
                  <a:prstClr val="white"/>
                </a:solidFill>
              </a:rPr>
            </a:br>
            <a:fld id="{903B8EED-60FF-4798-B00A-5F8F0039E366}" type="slidenum">
              <a:rPr lang="en-CA" smtClean="0">
                <a:solidFill>
                  <a:prstClr val="white"/>
                </a:solidFill>
              </a:rPr>
              <a:pPr>
                <a:defRPr/>
              </a:pPr>
              <a:t>44</a:t>
            </a:fld>
            <a:endParaRPr lang="en-CA" dirty="0">
              <a:solidFill>
                <a:prstClr val="white"/>
              </a:solidFill>
            </a:endParaRPr>
          </a:p>
        </p:txBody>
      </p:sp>
      <p:sp>
        <p:nvSpPr>
          <p:cNvPr id="57" name="Lightning Bolt 56"/>
          <p:cNvSpPr/>
          <p:nvPr/>
        </p:nvSpPr>
        <p:spPr>
          <a:xfrm>
            <a:off x="1609726" y="4609028"/>
            <a:ext cx="679450" cy="62659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0000"/>
              </a:solidFill>
            </a:endParaRPr>
          </a:p>
        </p:txBody>
      </p:sp>
      <p:sp>
        <p:nvSpPr>
          <p:cNvPr id="48168" name="Text Box 33"/>
          <p:cNvSpPr txBox="1">
            <a:spLocks noChangeArrowheads="1"/>
          </p:cNvSpPr>
          <p:nvPr/>
        </p:nvSpPr>
        <p:spPr bwMode="auto">
          <a:xfrm>
            <a:off x="643861" y="4305347"/>
            <a:ext cx="1417376" cy="523220"/>
          </a:xfrm>
          <a:prstGeom prst="rect">
            <a:avLst/>
          </a:prstGeom>
          <a:noFill/>
          <a:ln w="9525">
            <a:noFill/>
            <a:miter lim="800000"/>
            <a:headEnd/>
            <a:tailEnd/>
          </a:ln>
        </p:spPr>
        <p:txBody>
          <a:bodyPr wrap="none">
            <a:spAutoFit/>
          </a:bodyPr>
          <a:lstStyle/>
          <a:p>
            <a:r>
              <a:rPr lang="es-MX" sz="1400" b="1" dirty="0" smtClean="0">
                <a:solidFill>
                  <a:prstClr val="white"/>
                </a:solidFill>
              </a:rPr>
              <a:t>Enfermedad/</a:t>
            </a:r>
          </a:p>
          <a:p>
            <a:r>
              <a:rPr lang="es-MX" sz="1400" b="1" dirty="0" smtClean="0">
                <a:solidFill>
                  <a:prstClr val="white"/>
                </a:solidFill>
              </a:rPr>
              <a:t>lesión del nervio</a:t>
            </a:r>
            <a:endParaRPr lang="es-MX" sz="1400" b="1" dirty="0">
              <a:solidFill>
                <a:prstClr val="white"/>
              </a:solidFill>
            </a:endParaRPr>
          </a:p>
        </p:txBody>
      </p:sp>
      <p:sp>
        <p:nvSpPr>
          <p:cNvPr id="66" name="Lightning Bolt 65"/>
          <p:cNvSpPr/>
          <p:nvPr/>
        </p:nvSpPr>
        <p:spPr>
          <a:xfrm>
            <a:off x="5954713" y="4569742"/>
            <a:ext cx="679450" cy="62659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0000"/>
              </a:solidFill>
            </a:endParaRPr>
          </a:p>
        </p:txBody>
      </p:sp>
      <p:sp>
        <p:nvSpPr>
          <p:cNvPr id="67" name="Text Box 33"/>
          <p:cNvSpPr txBox="1">
            <a:spLocks noChangeArrowheads="1"/>
          </p:cNvSpPr>
          <p:nvPr/>
        </p:nvSpPr>
        <p:spPr bwMode="auto">
          <a:xfrm>
            <a:off x="4529137" y="4505523"/>
            <a:ext cx="1417376" cy="523220"/>
          </a:xfrm>
          <a:prstGeom prst="rect">
            <a:avLst/>
          </a:prstGeom>
          <a:noFill/>
          <a:ln w="9525">
            <a:noFill/>
            <a:miter lim="800000"/>
            <a:headEnd/>
            <a:tailEnd/>
          </a:ln>
        </p:spPr>
        <p:txBody>
          <a:bodyPr wrap="none">
            <a:spAutoFit/>
          </a:bodyPr>
          <a:lstStyle/>
          <a:p>
            <a:r>
              <a:rPr lang="es-MX" sz="1400" b="1" dirty="0" smtClean="0">
                <a:solidFill>
                  <a:prstClr val="white"/>
                </a:solidFill>
              </a:rPr>
              <a:t>Enfermedad/</a:t>
            </a:r>
          </a:p>
          <a:p>
            <a:r>
              <a:rPr lang="es-MX" sz="1400" b="1" dirty="0" smtClean="0">
                <a:solidFill>
                  <a:prstClr val="white"/>
                </a:solidFill>
              </a:rPr>
              <a:t>lesión del nervio</a:t>
            </a:r>
            <a:endParaRPr lang="es-MX" sz="1400" b="1" dirty="0">
              <a:solidFill>
                <a:prstClr val="white"/>
              </a:solidFill>
            </a:endParaRPr>
          </a:p>
        </p:txBody>
      </p:sp>
      <p:cxnSp>
        <p:nvCxnSpPr>
          <p:cNvPr id="68" name="Straight Arrow Connector 67"/>
          <p:cNvCxnSpPr/>
          <p:nvPr/>
        </p:nvCxnSpPr>
        <p:spPr>
          <a:xfrm flipV="1">
            <a:off x="8075588" y="2723555"/>
            <a:ext cx="0" cy="435408"/>
          </a:xfrm>
          <a:prstGeom prst="straightConnector1">
            <a:avLst/>
          </a:prstGeom>
          <a:ln>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69" name="Text Box 26"/>
          <p:cNvSpPr txBox="1">
            <a:spLocks noChangeArrowheads="1"/>
          </p:cNvSpPr>
          <p:nvPr/>
        </p:nvSpPr>
        <p:spPr bwMode="auto">
          <a:xfrm>
            <a:off x="7140428" y="1973450"/>
            <a:ext cx="1626086" cy="646331"/>
          </a:xfrm>
          <a:prstGeom prst="rect">
            <a:avLst/>
          </a:prstGeom>
          <a:noFill/>
          <a:ln w="9525">
            <a:noFill/>
            <a:miter lim="800000"/>
            <a:headEnd/>
            <a:tailEnd/>
          </a:ln>
          <a:effectLst/>
        </p:spPr>
        <p:txBody>
          <a:bodyPr wrap="none">
            <a:spAutoFit/>
          </a:bodyPr>
          <a:lstStyle/>
          <a:p>
            <a:pPr algn="r" eaLnBrk="0" hangingPunct="0">
              <a:defRPr/>
            </a:pPr>
            <a:r>
              <a:rPr lang="es-MX" b="1" dirty="0" smtClean="0">
                <a:solidFill>
                  <a:srgbClr val="FF99CC"/>
                </a:solidFill>
              </a:rPr>
              <a:t>Sensibilización </a:t>
            </a:r>
          </a:p>
          <a:p>
            <a:pPr algn="r" eaLnBrk="0" hangingPunct="0">
              <a:defRPr/>
            </a:pPr>
            <a:r>
              <a:rPr lang="es-MX" b="1" dirty="0" smtClean="0">
                <a:solidFill>
                  <a:srgbClr val="FF99CC"/>
                </a:solidFill>
              </a:rPr>
              <a:t>Central</a:t>
            </a:r>
            <a:endParaRPr lang="es-MX" b="1" dirty="0">
              <a:solidFill>
                <a:srgbClr val="FF99CC"/>
              </a:solidFill>
            </a:endParaRPr>
          </a:p>
        </p:txBody>
      </p:sp>
      <p:sp>
        <p:nvSpPr>
          <p:cNvPr id="70" name="Lightning Bolt 69"/>
          <p:cNvSpPr/>
          <p:nvPr/>
        </p:nvSpPr>
        <p:spPr>
          <a:xfrm>
            <a:off x="5812778" y="1769655"/>
            <a:ext cx="679450" cy="62659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0000"/>
              </a:solidFill>
            </a:endParaRPr>
          </a:p>
        </p:txBody>
      </p:sp>
      <p:sp>
        <p:nvSpPr>
          <p:cNvPr id="71" name="Text Box 33"/>
          <p:cNvSpPr txBox="1">
            <a:spLocks noChangeArrowheads="1"/>
          </p:cNvSpPr>
          <p:nvPr/>
        </p:nvSpPr>
        <p:spPr bwMode="auto">
          <a:xfrm>
            <a:off x="4469088" y="1691788"/>
            <a:ext cx="1417376" cy="523220"/>
          </a:xfrm>
          <a:prstGeom prst="rect">
            <a:avLst/>
          </a:prstGeom>
          <a:noFill/>
          <a:ln w="9525">
            <a:noFill/>
            <a:miter lim="800000"/>
            <a:headEnd/>
            <a:tailEnd/>
          </a:ln>
        </p:spPr>
        <p:txBody>
          <a:bodyPr wrap="none">
            <a:spAutoFit/>
          </a:bodyPr>
          <a:lstStyle/>
          <a:p>
            <a:r>
              <a:rPr lang="es-MX" sz="1400" b="1" dirty="0" smtClean="0">
                <a:solidFill>
                  <a:prstClr val="white"/>
                </a:solidFill>
              </a:rPr>
              <a:t>Enfermedad/</a:t>
            </a:r>
          </a:p>
          <a:p>
            <a:r>
              <a:rPr lang="es-MX" sz="1400" b="1" dirty="0" smtClean="0">
                <a:solidFill>
                  <a:prstClr val="white"/>
                </a:solidFill>
              </a:rPr>
              <a:t>lesión del nervio</a:t>
            </a:r>
            <a:endParaRPr lang="es-MX" sz="1400" b="1" dirty="0">
              <a:solidFill>
                <a:prstClr val="white"/>
              </a:solidFill>
            </a:endParaRPr>
          </a:p>
        </p:txBody>
      </p:sp>
    </p:spTree>
    <p:extLst>
      <p:ext uri="{BB962C8B-B14F-4D97-AF65-F5344CB8AC3E}">
        <p14:creationId xmlns:p14="http://schemas.microsoft.com/office/powerpoint/2010/main" xmlns="" val="2580136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180196"/>
                                        </p:tgtEl>
                                        <p:attrNameLst>
                                          <p:attrName>style.visibility</p:attrName>
                                        </p:attrNameLst>
                                      </p:cBhvr>
                                      <p:to>
                                        <p:strVal val="visible"/>
                                      </p:to>
                                    </p:set>
                                    <p:anim calcmode="lin" valueType="num">
                                      <p:cBhvr>
                                        <p:cTn id="7" dur="200" fill="hold"/>
                                        <p:tgtEl>
                                          <p:spTgt spid="2180196"/>
                                        </p:tgtEl>
                                        <p:attrNameLst>
                                          <p:attrName>ppt_w</p:attrName>
                                        </p:attrNameLst>
                                      </p:cBhvr>
                                      <p:tavLst>
                                        <p:tav tm="0">
                                          <p:val>
                                            <p:fltVal val="0"/>
                                          </p:val>
                                        </p:tav>
                                        <p:tav tm="100000">
                                          <p:val>
                                            <p:strVal val="#ppt_w"/>
                                          </p:val>
                                        </p:tav>
                                      </p:tavLst>
                                    </p:anim>
                                    <p:anim calcmode="lin" valueType="num">
                                      <p:cBhvr>
                                        <p:cTn id="8" dur="200" fill="hold"/>
                                        <p:tgtEl>
                                          <p:spTgt spid="2180196"/>
                                        </p:tgtEl>
                                        <p:attrNameLst>
                                          <p:attrName>ppt_h</p:attrName>
                                        </p:attrNameLst>
                                      </p:cBhvr>
                                      <p:tavLst>
                                        <p:tav tm="0">
                                          <p:val>
                                            <p:fltVal val="0"/>
                                          </p:val>
                                        </p:tav>
                                        <p:tav tm="100000">
                                          <p:val>
                                            <p:strVal val="#ppt_h"/>
                                          </p:val>
                                        </p:tav>
                                      </p:tavLst>
                                    </p:anim>
                                    <p:animEffect transition="in" filter="fade">
                                      <p:cBhvr>
                                        <p:cTn id="9" dur="200"/>
                                        <p:tgtEl>
                                          <p:spTgt spid="2180196"/>
                                        </p:tgtEl>
                                      </p:cBhvr>
                                    </p:animEffect>
                                  </p:childTnLst>
                                </p:cTn>
                              </p:par>
                            </p:childTnLst>
                          </p:cTn>
                        </p:par>
                        <p:par>
                          <p:cTn id="10" fill="hold">
                            <p:stCondLst>
                              <p:cond delay="200"/>
                            </p:stCondLst>
                            <p:childTnLst>
                              <p:par>
                                <p:cTn id="11" presetID="10" presetClass="exit" presetSubtype="0" fill="hold" nodeType="afterEffect">
                                  <p:stCondLst>
                                    <p:cond delay="0"/>
                                  </p:stCondLst>
                                  <p:childTnLst>
                                    <p:animEffect transition="out" filter="fade">
                                      <p:cBhvr>
                                        <p:cTn id="12" dur="200"/>
                                        <p:tgtEl>
                                          <p:spTgt spid="2180196"/>
                                        </p:tgtEl>
                                      </p:cBhvr>
                                    </p:animEffect>
                                    <p:set>
                                      <p:cBhvr>
                                        <p:cTn id="13" dur="1" fill="hold">
                                          <p:stCondLst>
                                            <p:cond delay="199"/>
                                          </p:stCondLst>
                                        </p:cTn>
                                        <p:tgtEl>
                                          <p:spTgt spid="2180196"/>
                                        </p:tgtEl>
                                        <p:attrNameLst>
                                          <p:attrName>style.visibility</p:attrName>
                                        </p:attrNameLst>
                                      </p:cBhvr>
                                      <p:to>
                                        <p:strVal val="hidden"/>
                                      </p:to>
                                    </p:set>
                                  </p:childTnLst>
                                </p:cTn>
                              </p:par>
                            </p:childTnLst>
                          </p:cTn>
                        </p:par>
                        <p:par>
                          <p:cTn id="14" fill="hold">
                            <p:stCondLst>
                              <p:cond delay="400"/>
                            </p:stCondLst>
                            <p:childTnLst>
                              <p:par>
                                <p:cTn id="15" presetID="53" presetClass="entr" presetSubtype="0" fill="hold" nodeType="afterEffect">
                                  <p:stCondLst>
                                    <p:cond delay="0"/>
                                  </p:stCondLst>
                                  <p:childTnLst>
                                    <p:set>
                                      <p:cBhvr>
                                        <p:cTn id="16" dur="1" fill="hold">
                                          <p:stCondLst>
                                            <p:cond delay="0"/>
                                          </p:stCondLst>
                                        </p:cTn>
                                        <p:tgtEl>
                                          <p:spTgt spid="2180198"/>
                                        </p:tgtEl>
                                        <p:attrNameLst>
                                          <p:attrName>style.visibility</p:attrName>
                                        </p:attrNameLst>
                                      </p:cBhvr>
                                      <p:to>
                                        <p:strVal val="visible"/>
                                      </p:to>
                                    </p:set>
                                    <p:anim calcmode="lin" valueType="num">
                                      <p:cBhvr>
                                        <p:cTn id="17" dur="200" fill="hold"/>
                                        <p:tgtEl>
                                          <p:spTgt spid="2180198"/>
                                        </p:tgtEl>
                                        <p:attrNameLst>
                                          <p:attrName>ppt_w</p:attrName>
                                        </p:attrNameLst>
                                      </p:cBhvr>
                                      <p:tavLst>
                                        <p:tav tm="0">
                                          <p:val>
                                            <p:fltVal val="0"/>
                                          </p:val>
                                        </p:tav>
                                        <p:tav tm="100000">
                                          <p:val>
                                            <p:strVal val="#ppt_w"/>
                                          </p:val>
                                        </p:tav>
                                      </p:tavLst>
                                    </p:anim>
                                    <p:anim calcmode="lin" valueType="num">
                                      <p:cBhvr>
                                        <p:cTn id="18" dur="200" fill="hold"/>
                                        <p:tgtEl>
                                          <p:spTgt spid="2180198"/>
                                        </p:tgtEl>
                                        <p:attrNameLst>
                                          <p:attrName>ppt_h</p:attrName>
                                        </p:attrNameLst>
                                      </p:cBhvr>
                                      <p:tavLst>
                                        <p:tav tm="0">
                                          <p:val>
                                            <p:fltVal val="0"/>
                                          </p:val>
                                        </p:tav>
                                        <p:tav tm="100000">
                                          <p:val>
                                            <p:strVal val="#ppt_h"/>
                                          </p:val>
                                        </p:tav>
                                      </p:tavLst>
                                    </p:anim>
                                    <p:animEffect transition="in" filter="fade">
                                      <p:cBhvr>
                                        <p:cTn id="19" dur="200"/>
                                        <p:tgtEl>
                                          <p:spTgt spid="2180198"/>
                                        </p:tgtEl>
                                      </p:cBhvr>
                                    </p:animEffect>
                                  </p:childTnLst>
                                </p:cTn>
                              </p:par>
                            </p:childTnLst>
                          </p:cTn>
                        </p:par>
                        <p:par>
                          <p:cTn id="20" fill="hold">
                            <p:stCondLst>
                              <p:cond delay="600"/>
                            </p:stCondLst>
                            <p:childTnLst>
                              <p:par>
                                <p:cTn id="21" presetID="10" presetClass="exit" presetSubtype="0" fill="hold" nodeType="afterEffect">
                                  <p:stCondLst>
                                    <p:cond delay="0"/>
                                  </p:stCondLst>
                                  <p:childTnLst>
                                    <p:animEffect transition="out" filter="fade">
                                      <p:cBhvr>
                                        <p:cTn id="22" dur="200"/>
                                        <p:tgtEl>
                                          <p:spTgt spid="2180198"/>
                                        </p:tgtEl>
                                      </p:cBhvr>
                                    </p:animEffect>
                                    <p:set>
                                      <p:cBhvr>
                                        <p:cTn id="23" dur="1" fill="hold">
                                          <p:stCondLst>
                                            <p:cond delay="199"/>
                                          </p:stCondLst>
                                        </p:cTn>
                                        <p:tgtEl>
                                          <p:spTgt spid="2180198"/>
                                        </p:tgtEl>
                                        <p:attrNameLst>
                                          <p:attrName>style.visibility</p:attrName>
                                        </p:attrNameLst>
                                      </p:cBhvr>
                                      <p:to>
                                        <p:strVal val="hidden"/>
                                      </p:to>
                                    </p:set>
                                  </p:childTnLst>
                                </p:cTn>
                              </p:par>
                            </p:childTnLst>
                          </p:cTn>
                        </p:par>
                        <p:par>
                          <p:cTn id="24" fill="hold">
                            <p:stCondLst>
                              <p:cond delay="800"/>
                            </p:stCondLst>
                            <p:childTnLst>
                              <p:par>
                                <p:cTn id="25" presetID="53" presetClass="entr" presetSubtype="0" fill="hold" nodeType="afterEffect">
                                  <p:stCondLst>
                                    <p:cond delay="0"/>
                                  </p:stCondLst>
                                  <p:childTnLst>
                                    <p:set>
                                      <p:cBhvr>
                                        <p:cTn id="26" dur="1" fill="hold">
                                          <p:stCondLst>
                                            <p:cond delay="0"/>
                                          </p:stCondLst>
                                        </p:cTn>
                                        <p:tgtEl>
                                          <p:spTgt spid="2180199"/>
                                        </p:tgtEl>
                                        <p:attrNameLst>
                                          <p:attrName>style.visibility</p:attrName>
                                        </p:attrNameLst>
                                      </p:cBhvr>
                                      <p:to>
                                        <p:strVal val="visible"/>
                                      </p:to>
                                    </p:set>
                                    <p:anim calcmode="lin" valueType="num">
                                      <p:cBhvr>
                                        <p:cTn id="27" dur="200" fill="hold"/>
                                        <p:tgtEl>
                                          <p:spTgt spid="2180199"/>
                                        </p:tgtEl>
                                        <p:attrNameLst>
                                          <p:attrName>ppt_w</p:attrName>
                                        </p:attrNameLst>
                                      </p:cBhvr>
                                      <p:tavLst>
                                        <p:tav tm="0">
                                          <p:val>
                                            <p:fltVal val="0"/>
                                          </p:val>
                                        </p:tav>
                                        <p:tav tm="100000">
                                          <p:val>
                                            <p:strVal val="#ppt_w"/>
                                          </p:val>
                                        </p:tav>
                                      </p:tavLst>
                                    </p:anim>
                                    <p:anim calcmode="lin" valueType="num">
                                      <p:cBhvr>
                                        <p:cTn id="28" dur="200" fill="hold"/>
                                        <p:tgtEl>
                                          <p:spTgt spid="2180199"/>
                                        </p:tgtEl>
                                        <p:attrNameLst>
                                          <p:attrName>ppt_h</p:attrName>
                                        </p:attrNameLst>
                                      </p:cBhvr>
                                      <p:tavLst>
                                        <p:tav tm="0">
                                          <p:val>
                                            <p:fltVal val="0"/>
                                          </p:val>
                                        </p:tav>
                                        <p:tav tm="100000">
                                          <p:val>
                                            <p:strVal val="#ppt_h"/>
                                          </p:val>
                                        </p:tav>
                                      </p:tavLst>
                                    </p:anim>
                                    <p:animEffect transition="in" filter="fade">
                                      <p:cBhvr>
                                        <p:cTn id="29" dur="200"/>
                                        <p:tgtEl>
                                          <p:spTgt spid="2180199"/>
                                        </p:tgtEl>
                                      </p:cBhvr>
                                    </p:animEffect>
                                  </p:childTnLst>
                                </p:cTn>
                              </p:par>
                            </p:childTnLst>
                          </p:cTn>
                        </p:par>
                        <p:par>
                          <p:cTn id="30" fill="hold">
                            <p:stCondLst>
                              <p:cond delay="1000"/>
                            </p:stCondLst>
                            <p:childTnLst>
                              <p:par>
                                <p:cTn id="31" presetID="10" presetClass="exit" presetSubtype="0" fill="hold" nodeType="afterEffect">
                                  <p:stCondLst>
                                    <p:cond delay="0"/>
                                  </p:stCondLst>
                                  <p:childTnLst>
                                    <p:animEffect transition="out" filter="fade">
                                      <p:cBhvr>
                                        <p:cTn id="32" dur="200"/>
                                        <p:tgtEl>
                                          <p:spTgt spid="2180199"/>
                                        </p:tgtEl>
                                      </p:cBhvr>
                                    </p:animEffect>
                                    <p:set>
                                      <p:cBhvr>
                                        <p:cTn id="33" dur="1" fill="hold">
                                          <p:stCondLst>
                                            <p:cond delay="199"/>
                                          </p:stCondLst>
                                        </p:cTn>
                                        <p:tgtEl>
                                          <p:spTgt spid="2180199"/>
                                        </p:tgtEl>
                                        <p:attrNameLst>
                                          <p:attrName>style.visibility</p:attrName>
                                        </p:attrNameLst>
                                      </p:cBhvr>
                                      <p:to>
                                        <p:strVal val="hidden"/>
                                      </p:to>
                                    </p:set>
                                  </p:childTnLst>
                                </p:cTn>
                              </p:par>
                            </p:childTnLst>
                          </p:cTn>
                        </p:par>
                        <p:par>
                          <p:cTn id="34" fill="hold">
                            <p:stCondLst>
                              <p:cond delay="1200"/>
                            </p:stCondLst>
                            <p:childTnLst>
                              <p:par>
                                <p:cTn id="35" presetID="53" presetClass="entr" presetSubtype="0" fill="hold" nodeType="afterEffect">
                                  <p:stCondLst>
                                    <p:cond delay="0"/>
                                  </p:stCondLst>
                                  <p:childTnLst>
                                    <p:set>
                                      <p:cBhvr>
                                        <p:cTn id="36" dur="1" fill="hold">
                                          <p:stCondLst>
                                            <p:cond delay="0"/>
                                          </p:stCondLst>
                                        </p:cTn>
                                        <p:tgtEl>
                                          <p:spTgt spid="2180200"/>
                                        </p:tgtEl>
                                        <p:attrNameLst>
                                          <p:attrName>style.visibility</p:attrName>
                                        </p:attrNameLst>
                                      </p:cBhvr>
                                      <p:to>
                                        <p:strVal val="visible"/>
                                      </p:to>
                                    </p:set>
                                    <p:anim calcmode="lin" valueType="num">
                                      <p:cBhvr>
                                        <p:cTn id="37" dur="200" fill="hold"/>
                                        <p:tgtEl>
                                          <p:spTgt spid="2180200"/>
                                        </p:tgtEl>
                                        <p:attrNameLst>
                                          <p:attrName>ppt_w</p:attrName>
                                        </p:attrNameLst>
                                      </p:cBhvr>
                                      <p:tavLst>
                                        <p:tav tm="0">
                                          <p:val>
                                            <p:fltVal val="0"/>
                                          </p:val>
                                        </p:tav>
                                        <p:tav tm="100000">
                                          <p:val>
                                            <p:strVal val="#ppt_w"/>
                                          </p:val>
                                        </p:tav>
                                      </p:tavLst>
                                    </p:anim>
                                    <p:anim calcmode="lin" valueType="num">
                                      <p:cBhvr>
                                        <p:cTn id="38" dur="200" fill="hold"/>
                                        <p:tgtEl>
                                          <p:spTgt spid="2180200"/>
                                        </p:tgtEl>
                                        <p:attrNameLst>
                                          <p:attrName>ppt_h</p:attrName>
                                        </p:attrNameLst>
                                      </p:cBhvr>
                                      <p:tavLst>
                                        <p:tav tm="0">
                                          <p:val>
                                            <p:fltVal val="0"/>
                                          </p:val>
                                        </p:tav>
                                        <p:tav tm="100000">
                                          <p:val>
                                            <p:strVal val="#ppt_h"/>
                                          </p:val>
                                        </p:tav>
                                      </p:tavLst>
                                    </p:anim>
                                    <p:animEffect transition="in" filter="fade">
                                      <p:cBhvr>
                                        <p:cTn id="39" dur="200"/>
                                        <p:tgtEl>
                                          <p:spTgt spid="2180200"/>
                                        </p:tgtEl>
                                      </p:cBhvr>
                                    </p:animEffect>
                                  </p:childTnLst>
                                </p:cTn>
                              </p:par>
                            </p:childTnLst>
                          </p:cTn>
                        </p:par>
                        <p:par>
                          <p:cTn id="40" fill="hold">
                            <p:stCondLst>
                              <p:cond delay="1400"/>
                            </p:stCondLst>
                            <p:childTnLst>
                              <p:par>
                                <p:cTn id="41" presetID="10" presetClass="exit" presetSubtype="0" fill="hold" nodeType="afterEffect">
                                  <p:stCondLst>
                                    <p:cond delay="0"/>
                                  </p:stCondLst>
                                  <p:childTnLst>
                                    <p:animEffect transition="out" filter="fade">
                                      <p:cBhvr>
                                        <p:cTn id="42" dur="200"/>
                                        <p:tgtEl>
                                          <p:spTgt spid="2180200"/>
                                        </p:tgtEl>
                                      </p:cBhvr>
                                    </p:animEffect>
                                    <p:set>
                                      <p:cBhvr>
                                        <p:cTn id="43" dur="1" fill="hold">
                                          <p:stCondLst>
                                            <p:cond delay="199"/>
                                          </p:stCondLst>
                                        </p:cTn>
                                        <p:tgtEl>
                                          <p:spTgt spid="2180200"/>
                                        </p:tgtEl>
                                        <p:attrNameLst>
                                          <p:attrName>style.visibility</p:attrName>
                                        </p:attrNameLst>
                                      </p:cBhvr>
                                      <p:to>
                                        <p:strVal val="hidden"/>
                                      </p:to>
                                    </p:set>
                                  </p:childTnLst>
                                </p:cTn>
                              </p:par>
                            </p:childTnLst>
                          </p:cTn>
                        </p:par>
                        <p:par>
                          <p:cTn id="44" fill="hold">
                            <p:stCondLst>
                              <p:cond delay="1600"/>
                            </p:stCondLst>
                            <p:childTnLst>
                              <p:par>
                                <p:cTn id="45" presetID="53" presetClass="entr" presetSubtype="0" fill="hold" nodeType="afterEffect">
                                  <p:stCondLst>
                                    <p:cond delay="0"/>
                                  </p:stCondLst>
                                  <p:childTnLst>
                                    <p:set>
                                      <p:cBhvr>
                                        <p:cTn id="46" dur="1" fill="hold">
                                          <p:stCondLst>
                                            <p:cond delay="0"/>
                                          </p:stCondLst>
                                        </p:cTn>
                                        <p:tgtEl>
                                          <p:spTgt spid="2180201"/>
                                        </p:tgtEl>
                                        <p:attrNameLst>
                                          <p:attrName>style.visibility</p:attrName>
                                        </p:attrNameLst>
                                      </p:cBhvr>
                                      <p:to>
                                        <p:strVal val="visible"/>
                                      </p:to>
                                    </p:set>
                                    <p:anim calcmode="lin" valueType="num">
                                      <p:cBhvr>
                                        <p:cTn id="47" dur="200" fill="hold"/>
                                        <p:tgtEl>
                                          <p:spTgt spid="2180201"/>
                                        </p:tgtEl>
                                        <p:attrNameLst>
                                          <p:attrName>ppt_w</p:attrName>
                                        </p:attrNameLst>
                                      </p:cBhvr>
                                      <p:tavLst>
                                        <p:tav tm="0">
                                          <p:val>
                                            <p:fltVal val="0"/>
                                          </p:val>
                                        </p:tav>
                                        <p:tav tm="100000">
                                          <p:val>
                                            <p:strVal val="#ppt_w"/>
                                          </p:val>
                                        </p:tav>
                                      </p:tavLst>
                                    </p:anim>
                                    <p:anim calcmode="lin" valueType="num">
                                      <p:cBhvr>
                                        <p:cTn id="48" dur="200" fill="hold"/>
                                        <p:tgtEl>
                                          <p:spTgt spid="2180201"/>
                                        </p:tgtEl>
                                        <p:attrNameLst>
                                          <p:attrName>ppt_h</p:attrName>
                                        </p:attrNameLst>
                                      </p:cBhvr>
                                      <p:tavLst>
                                        <p:tav tm="0">
                                          <p:val>
                                            <p:fltVal val="0"/>
                                          </p:val>
                                        </p:tav>
                                        <p:tav tm="100000">
                                          <p:val>
                                            <p:strVal val="#ppt_h"/>
                                          </p:val>
                                        </p:tav>
                                      </p:tavLst>
                                    </p:anim>
                                    <p:animEffect transition="in" filter="fade">
                                      <p:cBhvr>
                                        <p:cTn id="49" dur="200"/>
                                        <p:tgtEl>
                                          <p:spTgt spid="2180201"/>
                                        </p:tgtEl>
                                      </p:cBhvr>
                                    </p:animEffect>
                                  </p:childTnLst>
                                </p:cTn>
                              </p:par>
                            </p:childTnLst>
                          </p:cTn>
                        </p:par>
                        <p:par>
                          <p:cTn id="50" fill="hold">
                            <p:stCondLst>
                              <p:cond delay="1800"/>
                            </p:stCondLst>
                            <p:childTnLst>
                              <p:par>
                                <p:cTn id="51" presetID="10" presetClass="exit" presetSubtype="0" fill="hold" nodeType="afterEffect">
                                  <p:stCondLst>
                                    <p:cond delay="0"/>
                                  </p:stCondLst>
                                  <p:childTnLst>
                                    <p:animEffect transition="out" filter="fade">
                                      <p:cBhvr>
                                        <p:cTn id="52" dur="200"/>
                                        <p:tgtEl>
                                          <p:spTgt spid="2180201"/>
                                        </p:tgtEl>
                                      </p:cBhvr>
                                    </p:animEffect>
                                    <p:set>
                                      <p:cBhvr>
                                        <p:cTn id="53" dur="1" fill="hold">
                                          <p:stCondLst>
                                            <p:cond delay="199"/>
                                          </p:stCondLst>
                                        </p:cTn>
                                        <p:tgtEl>
                                          <p:spTgt spid="2180201"/>
                                        </p:tgtEl>
                                        <p:attrNameLst>
                                          <p:attrName>style.visibility</p:attrName>
                                        </p:attrNameLst>
                                      </p:cBhvr>
                                      <p:to>
                                        <p:strVal val="hidden"/>
                                      </p:to>
                                    </p:set>
                                  </p:childTnLst>
                                </p:cTn>
                              </p:par>
                            </p:childTnLst>
                          </p:cTn>
                        </p:par>
                        <p:par>
                          <p:cTn id="54" fill="hold">
                            <p:stCondLst>
                              <p:cond delay="2000"/>
                            </p:stCondLst>
                            <p:childTnLst>
                              <p:par>
                                <p:cTn id="55" presetID="53" presetClass="entr" presetSubtype="0" fill="hold" nodeType="afterEffect">
                                  <p:stCondLst>
                                    <p:cond delay="0"/>
                                  </p:stCondLst>
                                  <p:childTnLst>
                                    <p:set>
                                      <p:cBhvr>
                                        <p:cTn id="56" dur="1" fill="hold">
                                          <p:stCondLst>
                                            <p:cond delay="0"/>
                                          </p:stCondLst>
                                        </p:cTn>
                                        <p:tgtEl>
                                          <p:spTgt spid="2180202"/>
                                        </p:tgtEl>
                                        <p:attrNameLst>
                                          <p:attrName>style.visibility</p:attrName>
                                        </p:attrNameLst>
                                      </p:cBhvr>
                                      <p:to>
                                        <p:strVal val="visible"/>
                                      </p:to>
                                    </p:set>
                                    <p:anim calcmode="lin" valueType="num">
                                      <p:cBhvr>
                                        <p:cTn id="57" dur="200" fill="hold"/>
                                        <p:tgtEl>
                                          <p:spTgt spid="2180202"/>
                                        </p:tgtEl>
                                        <p:attrNameLst>
                                          <p:attrName>ppt_w</p:attrName>
                                        </p:attrNameLst>
                                      </p:cBhvr>
                                      <p:tavLst>
                                        <p:tav tm="0">
                                          <p:val>
                                            <p:fltVal val="0"/>
                                          </p:val>
                                        </p:tav>
                                        <p:tav tm="100000">
                                          <p:val>
                                            <p:strVal val="#ppt_w"/>
                                          </p:val>
                                        </p:tav>
                                      </p:tavLst>
                                    </p:anim>
                                    <p:anim calcmode="lin" valueType="num">
                                      <p:cBhvr>
                                        <p:cTn id="58" dur="200" fill="hold"/>
                                        <p:tgtEl>
                                          <p:spTgt spid="2180202"/>
                                        </p:tgtEl>
                                        <p:attrNameLst>
                                          <p:attrName>ppt_h</p:attrName>
                                        </p:attrNameLst>
                                      </p:cBhvr>
                                      <p:tavLst>
                                        <p:tav tm="0">
                                          <p:val>
                                            <p:fltVal val="0"/>
                                          </p:val>
                                        </p:tav>
                                        <p:tav tm="100000">
                                          <p:val>
                                            <p:strVal val="#ppt_h"/>
                                          </p:val>
                                        </p:tav>
                                      </p:tavLst>
                                    </p:anim>
                                    <p:animEffect transition="in" filter="fade">
                                      <p:cBhvr>
                                        <p:cTn id="59" dur="200"/>
                                        <p:tgtEl>
                                          <p:spTgt spid="2180202"/>
                                        </p:tgtEl>
                                      </p:cBhvr>
                                    </p:animEffect>
                                  </p:childTnLst>
                                </p:cTn>
                              </p:par>
                            </p:childTnLst>
                          </p:cTn>
                        </p:par>
                        <p:par>
                          <p:cTn id="60" fill="hold">
                            <p:stCondLst>
                              <p:cond delay="2200"/>
                            </p:stCondLst>
                            <p:childTnLst>
                              <p:par>
                                <p:cTn id="61" presetID="10" presetClass="exit" presetSubtype="0" fill="hold" nodeType="afterEffect">
                                  <p:stCondLst>
                                    <p:cond delay="0"/>
                                  </p:stCondLst>
                                  <p:childTnLst>
                                    <p:animEffect transition="out" filter="fade">
                                      <p:cBhvr>
                                        <p:cTn id="62" dur="200"/>
                                        <p:tgtEl>
                                          <p:spTgt spid="2180202"/>
                                        </p:tgtEl>
                                      </p:cBhvr>
                                    </p:animEffect>
                                    <p:set>
                                      <p:cBhvr>
                                        <p:cTn id="63" dur="1" fill="hold">
                                          <p:stCondLst>
                                            <p:cond delay="199"/>
                                          </p:stCondLst>
                                        </p:cTn>
                                        <p:tgtEl>
                                          <p:spTgt spid="2180202"/>
                                        </p:tgtEl>
                                        <p:attrNameLst>
                                          <p:attrName>style.visibility</p:attrName>
                                        </p:attrNameLst>
                                      </p:cBhvr>
                                      <p:to>
                                        <p:strVal val="hidden"/>
                                      </p:to>
                                    </p:set>
                                  </p:childTnLst>
                                </p:cTn>
                              </p:par>
                            </p:childTnLst>
                          </p:cTn>
                        </p:par>
                        <p:par>
                          <p:cTn id="64" fill="hold">
                            <p:stCondLst>
                              <p:cond delay="2400"/>
                            </p:stCondLst>
                            <p:childTnLst>
                              <p:par>
                                <p:cTn id="65" presetID="53" presetClass="entr" presetSubtype="0" fill="hold" nodeType="afterEffect">
                                  <p:stCondLst>
                                    <p:cond delay="0"/>
                                  </p:stCondLst>
                                  <p:childTnLst>
                                    <p:set>
                                      <p:cBhvr>
                                        <p:cTn id="66" dur="1" fill="hold">
                                          <p:stCondLst>
                                            <p:cond delay="0"/>
                                          </p:stCondLst>
                                        </p:cTn>
                                        <p:tgtEl>
                                          <p:spTgt spid="2180203"/>
                                        </p:tgtEl>
                                        <p:attrNameLst>
                                          <p:attrName>style.visibility</p:attrName>
                                        </p:attrNameLst>
                                      </p:cBhvr>
                                      <p:to>
                                        <p:strVal val="visible"/>
                                      </p:to>
                                    </p:set>
                                    <p:anim calcmode="lin" valueType="num">
                                      <p:cBhvr>
                                        <p:cTn id="67" dur="200" fill="hold"/>
                                        <p:tgtEl>
                                          <p:spTgt spid="2180203"/>
                                        </p:tgtEl>
                                        <p:attrNameLst>
                                          <p:attrName>ppt_w</p:attrName>
                                        </p:attrNameLst>
                                      </p:cBhvr>
                                      <p:tavLst>
                                        <p:tav tm="0">
                                          <p:val>
                                            <p:fltVal val="0"/>
                                          </p:val>
                                        </p:tav>
                                        <p:tav tm="100000">
                                          <p:val>
                                            <p:strVal val="#ppt_w"/>
                                          </p:val>
                                        </p:tav>
                                      </p:tavLst>
                                    </p:anim>
                                    <p:anim calcmode="lin" valueType="num">
                                      <p:cBhvr>
                                        <p:cTn id="68" dur="200" fill="hold"/>
                                        <p:tgtEl>
                                          <p:spTgt spid="2180203"/>
                                        </p:tgtEl>
                                        <p:attrNameLst>
                                          <p:attrName>ppt_h</p:attrName>
                                        </p:attrNameLst>
                                      </p:cBhvr>
                                      <p:tavLst>
                                        <p:tav tm="0">
                                          <p:val>
                                            <p:fltVal val="0"/>
                                          </p:val>
                                        </p:tav>
                                        <p:tav tm="100000">
                                          <p:val>
                                            <p:strVal val="#ppt_h"/>
                                          </p:val>
                                        </p:tav>
                                      </p:tavLst>
                                    </p:anim>
                                    <p:animEffect transition="in" filter="fade">
                                      <p:cBhvr>
                                        <p:cTn id="69" dur="200"/>
                                        <p:tgtEl>
                                          <p:spTgt spid="2180203"/>
                                        </p:tgtEl>
                                      </p:cBhvr>
                                    </p:animEffect>
                                  </p:childTnLst>
                                </p:cTn>
                              </p:par>
                            </p:childTnLst>
                          </p:cTn>
                        </p:par>
                        <p:par>
                          <p:cTn id="70" fill="hold">
                            <p:stCondLst>
                              <p:cond delay="2600"/>
                            </p:stCondLst>
                            <p:childTnLst>
                              <p:par>
                                <p:cTn id="71" presetID="10" presetClass="exit" presetSubtype="0" fill="hold" nodeType="afterEffect">
                                  <p:stCondLst>
                                    <p:cond delay="0"/>
                                  </p:stCondLst>
                                  <p:childTnLst>
                                    <p:animEffect transition="out" filter="fade">
                                      <p:cBhvr>
                                        <p:cTn id="72" dur="200"/>
                                        <p:tgtEl>
                                          <p:spTgt spid="2180203"/>
                                        </p:tgtEl>
                                      </p:cBhvr>
                                    </p:animEffect>
                                    <p:set>
                                      <p:cBhvr>
                                        <p:cTn id="73" dur="1" fill="hold">
                                          <p:stCondLst>
                                            <p:cond delay="199"/>
                                          </p:stCondLst>
                                        </p:cTn>
                                        <p:tgtEl>
                                          <p:spTgt spid="2180203"/>
                                        </p:tgtEl>
                                        <p:attrNameLst>
                                          <p:attrName>style.visibility</p:attrName>
                                        </p:attrNameLst>
                                      </p:cBhvr>
                                      <p:to>
                                        <p:strVal val="hidden"/>
                                      </p:to>
                                    </p:set>
                                  </p:childTnLst>
                                </p:cTn>
                              </p:par>
                            </p:childTnLst>
                          </p:cTn>
                        </p:par>
                        <p:par>
                          <p:cTn id="74" fill="hold">
                            <p:stCondLst>
                              <p:cond delay="2800"/>
                            </p:stCondLst>
                            <p:childTnLst>
                              <p:par>
                                <p:cTn id="75" presetID="53" presetClass="entr" presetSubtype="0" fill="hold" nodeType="afterEffect">
                                  <p:stCondLst>
                                    <p:cond delay="0"/>
                                  </p:stCondLst>
                                  <p:childTnLst>
                                    <p:set>
                                      <p:cBhvr>
                                        <p:cTn id="76" dur="1" fill="hold">
                                          <p:stCondLst>
                                            <p:cond delay="0"/>
                                          </p:stCondLst>
                                        </p:cTn>
                                        <p:tgtEl>
                                          <p:spTgt spid="2180207"/>
                                        </p:tgtEl>
                                        <p:attrNameLst>
                                          <p:attrName>style.visibility</p:attrName>
                                        </p:attrNameLst>
                                      </p:cBhvr>
                                      <p:to>
                                        <p:strVal val="visible"/>
                                      </p:to>
                                    </p:set>
                                    <p:anim calcmode="lin" valueType="num">
                                      <p:cBhvr>
                                        <p:cTn id="77" dur="200" fill="hold"/>
                                        <p:tgtEl>
                                          <p:spTgt spid="2180207"/>
                                        </p:tgtEl>
                                        <p:attrNameLst>
                                          <p:attrName>ppt_w</p:attrName>
                                        </p:attrNameLst>
                                      </p:cBhvr>
                                      <p:tavLst>
                                        <p:tav tm="0">
                                          <p:val>
                                            <p:fltVal val="0"/>
                                          </p:val>
                                        </p:tav>
                                        <p:tav tm="100000">
                                          <p:val>
                                            <p:strVal val="#ppt_w"/>
                                          </p:val>
                                        </p:tav>
                                      </p:tavLst>
                                    </p:anim>
                                    <p:anim calcmode="lin" valueType="num">
                                      <p:cBhvr>
                                        <p:cTn id="78" dur="200" fill="hold"/>
                                        <p:tgtEl>
                                          <p:spTgt spid="2180207"/>
                                        </p:tgtEl>
                                        <p:attrNameLst>
                                          <p:attrName>ppt_h</p:attrName>
                                        </p:attrNameLst>
                                      </p:cBhvr>
                                      <p:tavLst>
                                        <p:tav tm="0">
                                          <p:val>
                                            <p:fltVal val="0"/>
                                          </p:val>
                                        </p:tav>
                                        <p:tav tm="100000">
                                          <p:val>
                                            <p:strVal val="#ppt_h"/>
                                          </p:val>
                                        </p:tav>
                                      </p:tavLst>
                                    </p:anim>
                                    <p:animEffect transition="in" filter="fade">
                                      <p:cBhvr>
                                        <p:cTn id="79" dur="200"/>
                                        <p:tgtEl>
                                          <p:spTgt spid="2180207"/>
                                        </p:tgtEl>
                                      </p:cBhvr>
                                    </p:animEffect>
                                  </p:childTnLst>
                                </p:cTn>
                              </p:par>
                            </p:childTnLst>
                          </p:cTn>
                        </p:par>
                        <p:par>
                          <p:cTn id="80" fill="hold">
                            <p:stCondLst>
                              <p:cond delay="3000"/>
                            </p:stCondLst>
                            <p:childTnLst>
                              <p:par>
                                <p:cTn id="81" presetID="10" presetClass="exit" presetSubtype="0" fill="hold" nodeType="afterEffect">
                                  <p:stCondLst>
                                    <p:cond delay="0"/>
                                  </p:stCondLst>
                                  <p:childTnLst>
                                    <p:animEffect transition="out" filter="fade">
                                      <p:cBhvr>
                                        <p:cTn id="82" dur="200"/>
                                        <p:tgtEl>
                                          <p:spTgt spid="2180207"/>
                                        </p:tgtEl>
                                      </p:cBhvr>
                                    </p:animEffect>
                                    <p:set>
                                      <p:cBhvr>
                                        <p:cTn id="83" dur="1" fill="hold">
                                          <p:stCondLst>
                                            <p:cond delay="199"/>
                                          </p:stCondLst>
                                        </p:cTn>
                                        <p:tgtEl>
                                          <p:spTgt spid="2180207"/>
                                        </p:tgtEl>
                                        <p:attrNameLst>
                                          <p:attrName>style.visibility</p:attrName>
                                        </p:attrNameLst>
                                      </p:cBhvr>
                                      <p:to>
                                        <p:strVal val="hidden"/>
                                      </p:to>
                                    </p:set>
                                  </p:childTnLst>
                                </p:cTn>
                              </p:par>
                            </p:childTnLst>
                          </p:cTn>
                        </p:par>
                        <p:par>
                          <p:cTn id="84" fill="hold">
                            <p:stCondLst>
                              <p:cond delay="3200"/>
                            </p:stCondLst>
                            <p:childTnLst>
                              <p:par>
                                <p:cTn id="85" presetID="53" presetClass="entr" presetSubtype="0" fill="hold" nodeType="afterEffect">
                                  <p:stCondLst>
                                    <p:cond delay="0"/>
                                  </p:stCondLst>
                                  <p:childTnLst>
                                    <p:set>
                                      <p:cBhvr>
                                        <p:cTn id="86" dur="1" fill="hold">
                                          <p:stCondLst>
                                            <p:cond delay="0"/>
                                          </p:stCondLst>
                                        </p:cTn>
                                        <p:tgtEl>
                                          <p:spTgt spid="2180204"/>
                                        </p:tgtEl>
                                        <p:attrNameLst>
                                          <p:attrName>style.visibility</p:attrName>
                                        </p:attrNameLst>
                                      </p:cBhvr>
                                      <p:to>
                                        <p:strVal val="visible"/>
                                      </p:to>
                                    </p:set>
                                    <p:anim calcmode="lin" valueType="num">
                                      <p:cBhvr>
                                        <p:cTn id="87" dur="200" fill="hold"/>
                                        <p:tgtEl>
                                          <p:spTgt spid="2180204"/>
                                        </p:tgtEl>
                                        <p:attrNameLst>
                                          <p:attrName>ppt_w</p:attrName>
                                        </p:attrNameLst>
                                      </p:cBhvr>
                                      <p:tavLst>
                                        <p:tav tm="0">
                                          <p:val>
                                            <p:fltVal val="0"/>
                                          </p:val>
                                        </p:tav>
                                        <p:tav tm="100000">
                                          <p:val>
                                            <p:strVal val="#ppt_w"/>
                                          </p:val>
                                        </p:tav>
                                      </p:tavLst>
                                    </p:anim>
                                    <p:anim calcmode="lin" valueType="num">
                                      <p:cBhvr>
                                        <p:cTn id="88" dur="200" fill="hold"/>
                                        <p:tgtEl>
                                          <p:spTgt spid="2180204"/>
                                        </p:tgtEl>
                                        <p:attrNameLst>
                                          <p:attrName>ppt_h</p:attrName>
                                        </p:attrNameLst>
                                      </p:cBhvr>
                                      <p:tavLst>
                                        <p:tav tm="0">
                                          <p:val>
                                            <p:fltVal val="0"/>
                                          </p:val>
                                        </p:tav>
                                        <p:tav tm="100000">
                                          <p:val>
                                            <p:strVal val="#ppt_h"/>
                                          </p:val>
                                        </p:tav>
                                      </p:tavLst>
                                    </p:anim>
                                    <p:animEffect transition="in" filter="fade">
                                      <p:cBhvr>
                                        <p:cTn id="89" dur="200"/>
                                        <p:tgtEl>
                                          <p:spTgt spid="2180204"/>
                                        </p:tgtEl>
                                      </p:cBhvr>
                                    </p:animEffect>
                                  </p:childTnLst>
                                </p:cTn>
                              </p:par>
                            </p:childTnLst>
                          </p:cTn>
                        </p:par>
                        <p:par>
                          <p:cTn id="90" fill="hold">
                            <p:stCondLst>
                              <p:cond delay="3400"/>
                            </p:stCondLst>
                            <p:childTnLst>
                              <p:par>
                                <p:cTn id="91" presetID="10" presetClass="exit" presetSubtype="0" fill="hold" nodeType="afterEffect">
                                  <p:stCondLst>
                                    <p:cond delay="0"/>
                                  </p:stCondLst>
                                  <p:childTnLst>
                                    <p:animEffect transition="out" filter="fade">
                                      <p:cBhvr>
                                        <p:cTn id="92" dur="200"/>
                                        <p:tgtEl>
                                          <p:spTgt spid="2180204"/>
                                        </p:tgtEl>
                                      </p:cBhvr>
                                    </p:animEffect>
                                    <p:set>
                                      <p:cBhvr>
                                        <p:cTn id="93" dur="1" fill="hold">
                                          <p:stCondLst>
                                            <p:cond delay="199"/>
                                          </p:stCondLst>
                                        </p:cTn>
                                        <p:tgtEl>
                                          <p:spTgt spid="2180204"/>
                                        </p:tgtEl>
                                        <p:attrNameLst>
                                          <p:attrName>style.visibility</p:attrName>
                                        </p:attrNameLst>
                                      </p:cBhvr>
                                      <p:to>
                                        <p:strVal val="hidden"/>
                                      </p:to>
                                    </p:set>
                                  </p:childTnLst>
                                </p:cTn>
                              </p:par>
                            </p:childTnLst>
                          </p:cTn>
                        </p:par>
                        <p:par>
                          <p:cTn id="94" fill="hold">
                            <p:stCondLst>
                              <p:cond delay="3600"/>
                            </p:stCondLst>
                            <p:childTnLst>
                              <p:par>
                                <p:cTn id="95" presetID="53" presetClass="entr" presetSubtype="0" fill="hold" nodeType="afterEffect">
                                  <p:stCondLst>
                                    <p:cond delay="0"/>
                                  </p:stCondLst>
                                  <p:childTnLst>
                                    <p:set>
                                      <p:cBhvr>
                                        <p:cTn id="96" dur="1" fill="hold">
                                          <p:stCondLst>
                                            <p:cond delay="0"/>
                                          </p:stCondLst>
                                        </p:cTn>
                                        <p:tgtEl>
                                          <p:spTgt spid="2180205"/>
                                        </p:tgtEl>
                                        <p:attrNameLst>
                                          <p:attrName>style.visibility</p:attrName>
                                        </p:attrNameLst>
                                      </p:cBhvr>
                                      <p:to>
                                        <p:strVal val="visible"/>
                                      </p:to>
                                    </p:set>
                                    <p:anim calcmode="lin" valueType="num">
                                      <p:cBhvr>
                                        <p:cTn id="97" dur="200" fill="hold"/>
                                        <p:tgtEl>
                                          <p:spTgt spid="2180205"/>
                                        </p:tgtEl>
                                        <p:attrNameLst>
                                          <p:attrName>ppt_w</p:attrName>
                                        </p:attrNameLst>
                                      </p:cBhvr>
                                      <p:tavLst>
                                        <p:tav tm="0">
                                          <p:val>
                                            <p:fltVal val="0"/>
                                          </p:val>
                                        </p:tav>
                                        <p:tav tm="100000">
                                          <p:val>
                                            <p:strVal val="#ppt_w"/>
                                          </p:val>
                                        </p:tav>
                                      </p:tavLst>
                                    </p:anim>
                                    <p:anim calcmode="lin" valueType="num">
                                      <p:cBhvr>
                                        <p:cTn id="98" dur="200" fill="hold"/>
                                        <p:tgtEl>
                                          <p:spTgt spid="2180205"/>
                                        </p:tgtEl>
                                        <p:attrNameLst>
                                          <p:attrName>ppt_h</p:attrName>
                                        </p:attrNameLst>
                                      </p:cBhvr>
                                      <p:tavLst>
                                        <p:tav tm="0">
                                          <p:val>
                                            <p:fltVal val="0"/>
                                          </p:val>
                                        </p:tav>
                                        <p:tav tm="100000">
                                          <p:val>
                                            <p:strVal val="#ppt_h"/>
                                          </p:val>
                                        </p:tav>
                                      </p:tavLst>
                                    </p:anim>
                                    <p:animEffect transition="in" filter="fade">
                                      <p:cBhvr>
                                        <p:cTn id="99" dur="200"/>
                                        <p:tgtEl>
                                          <p:spTgt spid="2180205"/>
                                        </p:tgtEl>
                                      </p:cBhvr>
                                    </p:animEffect>
                                  </p:childTnLst>
                                </p:cTn>
                              </p:par>
                            </p:childTnLst>
                          </p:cTn>
                        </p:par>
                        <p:par>
                          <p:cTn id="100" fill="hold">
                            <p:stCondLst>
                              <p:cond delay="3800"/>
                            </p:stCondLst>
                            <p:childTnLst>
                              <p:par>
                                <p:cTn id="101" presetID="10" presetClass="exit" presetSubtype="0" fill="hold" nodeType="afterEffect">
                                  <p:stCondLst>
                                    <p:cond delay="0"/>
                                  </p:stCondLst>
                                  <p:childTnLst>
                                    <p:animEffect transition="out" filter="fade">
                                      <p:cBhvr>
                                        <p:cTn id="102" dur="200"/>
                                        <p:tgtEl>
                                          <p:spTgt spid="2180205"/>
                                        </p:tgtEl>
                                      </p:cBhvr>
                                    </p:animEffect>
                                    <p:set>
                                      <p:cBhvr>
                                        <p:cTn id="103" dur="1" fill="hold">
                                          <p:stCondLst>
                                            <p:cond delay="199"/>
                                          </p:stCondLst>
                                        </p:cTn>
                                        <p:tgtEl>
                                          <p:spTgt spid="2180205"/>
                                        </p:tgtEl>
                                        <p:attrNameLst>
                                          <p:attrName>style.visibility</p:attrName>
                                        </p:attrNameLst>
                                      </p:cBhvr>
                                      <p:to>
                                        <p:strVal val="hidden"/>
                                      </p:to>
                                    </p:set>
                                  </p:childTnLst>
                                </p:cTn>
                              </p:par>
                            </p:childTnLst>
                          </p:cTn>
                        </p:par>
                        <p:par>
                          <p:cTn id="104" fill="hold">
                            <p:stCondLst>
                              <p:cond delay="4000"/>
                            </p:stCondLst>
                            <p:childTnLst>
                              <p:par>
                                <p:cTn id="105" presetID="53" presetClass="entr" presetSubtype="0" fill="hold" grpId="0" nodeType="afterEffect">
                                  <p:stCondLst>
                                    <p:cond delay="0"/>
                                  </p:stCondLst>
                                  <p:childTnLst>
                                    <p:set>
                                      <p:cBhvr>
                                        <p:cTn id="106" dur="1" fill="hold">
                                          <p:stCondLst>
                                            <p:cond delay="0"/>
                                          </p:stCondLst>
                                        </p:cTn>
                                        <p:tgtEl>
                                          <p:spTgt spid="2180220"/>
                                        </p:tgtEl>
                                        <p:attrNameLst>
                                          <p:attrName>style.visibility</p:attrName>
                                        </p:attrNameLst>
                                      </p:cBhvr>
                                      <p:to>
                                        <p:strVal val="visible"/>
                                      </p:to>
                                    </p:set>
                                    <p:anim calcmode="lin" valueType="num">
                                      <p:cBhvr>
                                        <p:cTn id="107" dur="200" fill="hold"/>
                                        <p:tgtEl>
                                          <p:spTgt spid="2180220"/>
                                        </p:tgtEl>
                                        <p:attrNameLst>
                                          <p:attrName>ppt_w</p:attrName>
                                        </p:attrNameLst>
                                      </p:cBhvr>
                                      <p:tavLst>
                                        <p:tav tm="0">
                                          <p:val>
                                            <p:fltVal val="0"/>
                                          </p:val>
                                        </p:tav>
                                        <p:tav tm="100000">
                                          <p:val>
                                            <p:strVal val="#ppt_w"/>
                                          </p:val>
                                        </p:tav>
                                      </p:tavLst>
                                    </p:anim>
                                    <p:anim calcmode="lin" valueType="num">
                                      <p:cBhvr>
                                        <p:cTn id="108" dur="200" fill="hold"/>
                                        <p:tgtEl>
                                          <p:spTgt spid="2180220"/>
                                        </p:tgtEl>
                                        <p:attrNameLst>
                                          <p:attrName>ppt_h</p:attrName>
                                        </p:attrNameLst>
                                      </p:cBhvr>
                                      <p:tavLst>
                                        <p:tav tm="0">
                                          <p:val>
                                            <p:fltVal val="0"/>
                                          </p:val>
                                        </p:tav>
                                        <p:tav tm="100000">
                                          <p:val>
                                            <p:strVal val="#ppt_h"/>
                                          </p:val>
                                        </p:tav>
                                      </p:tavLst>
                                    </p:anim>
                                    <p:animEffect transition="in" filter="fade">
                                      <p:cBhvr>
                                        <p:cTn id="109" dur="200"/>
                                        <p:tgtEl>
                                          <p:spTgt spid="2180220"/>
                                        </p:tgtEl>
                                      </p:cBhvr>
                                    </p:animEffect>
                                  </p:childTnLst>
                                </p:cTn>
                              </p:par>
                            </p:childTnLst>
                          </p:cTn>
                        </p:par>
                        <p:par>
                          <p:cTn id="110" fill="hold">
                            <p:stCondLst>
                              <p:cond delay="4200"/>
                            </p:stCondLst>
                            <p:childTnLst>
                              <p:par>
                                <p:cTn id="111" presetID="0" presetClass="path" presetSubtype="0" accel="50000" decel="50000" fill="hold" grpId="1" nodeType="afterEffect">
                                  <p:stCondLst>
                                    <p:cond delay="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39 0.00556 0.47986 0.00903 C 0.48333 0.0125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12" dur="2000" fill="hold"/>
                                        <p:tgtEl>
                                          <p:spTgt spid="2180220"/>
                                        </p:tgtEl>
                                        <p:attrNameLst>
                                          <p:attrName>ppt_x</p:attrName>
                                          <p:attrName>ppt_y</p:attrName>
                                        </p:attrNameLst>
                                      </p:cBhvr>
                                      <p:rCtr x="261" y="-176"/>
                                    </p:animMotion>
                                  </p:childTnLst>
                                </p:cTn>
                              </p:par>
                              <p:par>
                                <p:cTn id="113" presetID="53" presetClass="entr" presetSubtype="0" fill="hold" grpId="0" nodeType="withEffect">
                                  <p:stCondLst>
                                    <p:cond delay="300"/>
                                  </p:stCondLst>
                                  <p:childTnLst>
                                    <p:set>
                                      <p:cBhvr>
                                        <p:cTn id="114" dur="1" fill="hold">
                                          <p:stCondLst>
                                            <p:cond delay="0"/>
                                          </p:stCondLst>
                                        </p:cTn>
                                        <p:tgtEl>
                                          <p:spTgt spid="2180221"/>
                                        </p:tgtEl>
                                        <p:attrNameLst>
                                          <p:attrName>style.visibility</p:attrName>
                                        </p:attrNameLst>
                                      </p:cBhvr>
                                      <p:to>
                                        <p:strVal val="visible"/>
                                      </p:to>
                                    </p:set>
                                    <p:anim calcmode="lin" valueType="num">
                                      <p:cBhvr>
                                        <p:cTn id="115" dur="50" fill="hold"/>
                                        <p:tgtEl>
                                          <p:spTgt spid="2180221"/>
                                        </p:tgtEl>
                                        <p:attrNameLst>
                                          <p:attrName>ppt_w</p:attrName>
                                        </p:attrNameLst>
                                      </p:cBhvr>
                                      <p:tavLst>
                                        <p:tav tm="0">
                                          <p:val>
                                            <p:fltVal val="0"/>
                                          </p:val>
                                        </p:tav>
                                        <p:tav tm="100000">
                                          <p:val>
                                            <p:strVal val="#ppt_w"/>
                                          </p:val>
                                        </p:tav>
                                      </p:tavLst>
                                    </p:anim>
                                    <p:anim calcmode="lin" valueType="num">
                                      <p:cBhvr>
                                        <p:cTn id="116" dur="50" fill="hold"/>
                                        <p:tgtEl>
                                          <p:spTgt spid="2180221"/>
                                        </p:tgtEl>
                                        <p:attrNameLst>
                                          <p:attrName>ppt_h</p:attrName>
                                        </p:attrNameLst>
                                      </p:cBhvr>
                                      <p:tavLst>
                                        <p:tav tm="0">
                                          <p:val>
                                            <p:fltVal val="0"/>
                                          </p:val>
                                        </p:tav>
                                        <p:tav tm="100000">
                                          <p:val>
                                            <p:strVal val="#ppt_h"/>
                                          </p:val>
                                        </p:tav>
                                      </p:tavLst>
                                    </p:anim>
                                    <p:animEffect transition="in" filter="fade">
                                      <p:cBhvr>
                                        <p:cTn id="117" dur="50"/>
                                        <p:tgtEl>
                                          <p:spTgt spid="2180221"/>
                                        </p:tgtEl>
                                      </p:cBhvr>
                                    </p:animEffect>
                                  </p:childTnLst>
                                </p:cTn>
                              </p:par>
                              <p:par>
                                <p:cTn id="118" presetID="0" presetClass="path" presetSubtype="0" accel="50000" decel="50000" fill="hold" grpId="1" nodeType="withEffect">
                                  <p:stCondLst>
                                    <p:cond delay="3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79 0.48021 0.00926 C 0.48368 0.01273 0.48767 0.01435 0.49236 0.01412 C 0.49705 0.01389 0.50365 0.01204 0.50833 0.00857 C 0.51302 0.0051 0.51823 0.00255 0.52031 -0.00694 C 0.5224 -0.01643 0.52101 -0.02615 0.52101 -0.04907 C 0.52101 -0.07199 0.52083 -0.09143 0.52083 -0.14421 C 0.52083 -0.19699 0.52101 -0.31967 0.52101 -0.36597 " pathEditMode="relative" rAng="0" ptsTypes="aaaaaaaaaaaaaaaaaaaaaaa">
                                      <p:cBhvr>
                                        <p:cTn id="119" dur="2000" fill="hold"/>
                                        <p:tgtEl>
                                          <p:spTgt spid="2180221"/>
                                        </p:tgtEl>
                                        <p:attrNameLst>
                                          <p:attrName>ppt_x</p:attrName>
                                          <p:attrName>ppt_y</p:attrName>
                                        </p:attrNameLst>
                                      </p:cBhvr>
                                      <p:rCtr x="261" y="-176"/>
                                    </p:animMotion>
                                  </p:childTnLst>
                                </p:cTn>
                              </p:par>
                              <p:par>
                                <p:cTn id="120" presetID="53" presetClass="entr" presetSubtype="0" fill="hold" grpId="0" nodeType="withEffect">
                                  <p:stCondLst>
                                    <p:cond delay="600"/>
                                  </p:stCondLst>
                                  <p:childTnLst>
                                    <p:set>
                                      <p:cBhvr>
                                        <p:cTn id="121" dur="1" fill="hold">
                                          <p:stCondLst>
                                            <p:cond delay="0"/>
                                          </p:stCondLst>
                                        </p:cTn>
                                        <p:tgtEl>
                                          <p:spTgt spid="2180222"/>
                                        </p:tgtEl>
                                        <p:attrNameLst>
                                          <p:attrName>style.visibility</p:attrName>
                                        </p:attrNameLst>
                                      </p:cBhvr>
                                      <p:to>
                                        <p:strVal val="visible"/>
                                      </p:to>
                                    </p:set>
                                    <p:anim calcmode="lin" valueType="num">
                                      <p:cBhvr>
                                        <p:cTn id="122" dur="50" fill="hold"/>
                                        <p:tgtEl>
                                          <p:spTgt spid="2180222"/>
                                        </p:tgtEl>
                                        <p:attrNameLst>
                                          <p:attrName>ppt_w</p:attrName>
                                        </p:attrNameLst>
                                      </p:cBhvr>
                                      <p:tavLst>
                                        <p:tav tm="0">
                                          <p:val>
                                            <p:fltVal val="0"/>
                                          </p:val>
                                        </p:tav>
                                        <p:tav tm="100000">
                                          <p:val>
                                            <p:strVal val="#ppt_w"/>
                                          </p:val>
                                        </p:tav>
                                      </p:tavLst>
                                    </p:anim>
                                    <p:anim calcmode="lin" valueType="num">
                                      <p:cBhvr>
                                        <p:cTn id="123" dur="50" fill="hold"/>
                                        <p:tgtEl>
                                          <p:spTgt spid="2180222"/>
                                        </p:tgtEl>
                                        <p:attrNameLst>
                                          <p:attrName>ppt_h</p:attrName>
                                        </p:attrNameLst>
                                      </p:cBhvr>
                                      <p:tavLst>
                                        <p:tav tm="0">
                                          <p:val>
                                            <p:fltVal val="0"/>
                                          </p:val>
                                        </p:tav>
                                        <p:tav tm="100000">
                                          <p:val>
                                            <p:strVal val="#ppt_h"/>
                                          </p:val>
                                        </p:tav>
                                      </p:tavLst>
                                    </p:anim>
                                    <p:animEffect transition="in" filter="fade">
                                      <p:cBhvr>
                                        <p:cTn id="124" dur="50"/>
                                        <p:tgtEl>
                                          <p:spTgt spid="2180222"/>
                                        </p:tgtEl>
                                      </p:cBhvr>
                                    </p:animEffect>
                                  </p:childTnLst>
                                </p:cTn>
                              </p:par>
                              <p:par>
                                <p:cTn id="125" presetID="0" presetClass="path" presetSubtype="0" accel="50000" decel="50000" fill="hold" grpId="1" nodeType="withEffect">
                                  <p:stCondLst>
                                    <p:cond delay="6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75 -0.01018 0.47135 -0.00694 C 0.47396 -0.0037 0.47622 0.0051 0.47969 0.00857 C 0.48316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26" dur="2000" fill="hold"/>
                                        <p:tgtEl>
                                          <p:spTgt spid="2180222"/>
                                        </p:tgtEl>
                                        <p:attrNameLst>
                                          <p:attrName>ppt_x</p:attrName>
                                          <p:attrName>ppt_y</p:attrName>
                                        </p:attrNameLst>
                                      </p:cBhvr>
                                      <p:rCtr x="261" y="-176"/>
                                    </p:animMotion>
                                  </p:childTnLst>
                                </p:cTn>
                              </p:par>
                              <p:par>
                                <p:cTn id="127" presetID="53" presetClass="entr" presetSubtype="0" fill="hold" grpId="0" nodeType="withEffect">
                                  <p:stCondLst>
                                    <p:cond delay="900"/>
                                  </p:stCondLst>
                                  <p:childTnLst>
                                    <p:set>
                                      <p:cBhvr>
                                        <p:cTn id="128" dur="1" fill="hold">
                                          <p:stCondLst>
                                            <p:cond delay="0"/>
                                          </p:stCondLst>
                                        </p:cTn>
                                        <p:tgtEl>
                                          <p:spTgt spid="2180223"/>
                                        </p:tgtEl>
                                        <p:attrNameLst>
                                          <p:attrName>style.visibility</p:attrName>
                                        </p:attrNameLst>
                                      </p:cBhvr>
                                      <p:to>
                                        <p:strVal val="visible"/>
                                      </p:to>
                                    </p:set>
                                    <p:anim calcmode="lin" valueType="num">
                                      <p:cBhvr>
                                        <p:cTn id="129" dur="50" fill="hold"/>
                                        <p:tgtEl>
                                          <p:spTgt spid="2180223"/>
                                        </p:tgtEl>
                                        <p:attrNameLst>
                                          <p:attrName>ppt_w</p:attrName>
                                        </p:attrNameLst>
                                      </p:cBhvr>
                                      <p:tavLst>
                                        <p:tav tm="0">
                                          <p:val>
                                            <p:fltVal val="0"/>
                                          </p:val>
                                        </p:tav>
                                        <p:tav tm="100000">
                                          <p:val>
                                            <p:strVal val="#ppt_w"/>
                                          </p:val>
                                        </p:tav>
                                      </p:tavLst>
                                    </p:anim>
                                    <p:anim calcmode="lin" valueType="num">
                                      <p:cBhvr>
                                        <p:cTn id="130" dur="50" fill="hold"/>
                                        <p:tgtEl>
                                          <p:spTgt spid="2180223"/>
                                        </p:tgtEl>
                                        <p:attrNameLst>
                                          <p:attrName>ppt_h</p:attrName>
                                        </p:attrNameLst>
                                      </p:cBhvr>
                                      <p:tavLst>
                                        <p:tav tm="0">
                                          <p:val>
                                            <p:fltVal val="0"/>
                                          </p:val>
                                        </p:tav>
                                        <p:tav tm="100000">
                                          <p:val>
                                            <p:strVal val="#ppt_h"/>
                                          </p:val>
                                        </p:tav>
                                      </p:tavLst>
                                    </p:anim>
                                    <p:animEffect transition="in" filter="fade">
                                      <p:cBhvr>
                                        <p:cTn id="131" dur="50"/>
                                        <p:tgtEl>
                                          <p:spTgt spid="2180223"/>
                                        </p:tgtEl>
                                      </p:cBhvr>
                                    </p:animEffect>
                                  </p:childTnLst>
                                </p:cTn>
                              </p:par>
                              <p:par>
                                <p:cTn id="132" presetID="0" presetClass="path" presetSubtype="0" accel="50000" decel="50000" fill="hold" grpId="1" nodeType="withEffect">
                                  <p:stCondLst>
                                    <p:cond delay="9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1 0.48021 0.00857 C 0.48368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33" dur="2000" fill="hold"/>
                                        <p:tgtEl>
                                          <p:spTgt spid="2180223"/>
                                        </p:tgtEl>
                                        <p:attrNameLst>
                                          <p:attrName>ppt_x</p:attrName>
                                          <p:attrName>ppt_y</p:attrName>
                                        </p:attrNameLst>
                                      </p:cBhvr>
                                      <p:rCtr x="261" y="-176"/>
                                    </p:animMotion>
                                  </p:childTnLst>
                                </p:cTn>
                              </p:par>
                              <p:par>
                                <p:cTn id="134" presetID="53" presetClass="entr" presetSubtype="0" fill="hold" grpId="0" nodeType="withEffect">
                                  <p:stCondLst>
                                    <p:cond delay="1200"/>
                                  </p:stCondLst>
                                  <p:childTnLst>
                                    <p:set>
                                      <p:cBhvr>
                                        <p:cTn id="135" dur="1" fill="hold">
                                          <p:stCondLst>
                                            <p:cond delay="0"/>
                                          </p:stCondLst>
                                        </p:cTn>
                                        <p:tgtEl>
                                          <p:spTgt spid="2180224"/>
                                        </p:tgtEl>
                                        <p:attrNameLst>
                                          <p:attrName>style.visibility</p:attrName>
                                        </p:attrNameLst>
                                      </p:cBhvr>
                                      <p:to>
                                        <p:strVal val="visible"/>
                                      </p:to>
                                    </p:set>
                                    <p:anim calcmode="lin" valueType="num">
                                      <p:cBhvr>
                                        <p:cTn id="136" dur="50" fill="hold"/>
                                        <p:tgtEl>
                                          <p:spTgt spid="2180224"/>
                                        </p:tgtEl>
                                        <p:attrNameLst>
                                          <p:attrName>ppt_w</p:attrName>
                                        </p:attrNameLst>
                                      </p:cBhvr>
                                      <p:tavLst>
                                        <p:tav tm="0">
                                          <p:val>
                                            <p:fltVal val="0"/>
                                          </p:val>
                                        </p:tav>
                                        <p:tav tm="100000">
                                          <p:val>
                                            <p:strVal val="#ppt_w"/>
                                          </p:val>
                                        </p:tav>
                                      </p:tavLst>
                                    </p:anim>
                                    <p:anim calcmode="lin" valueType="num">
                                      <p:cBhvr>
                                        <p:cTn id="137" dur="50" fill="hold"/>
                                        <p:tgtEl>
                                          <p:spTgt spid="2180224"/>
                                        </p:tgtEl>
                                        <p:attrNameLst>
                                          <p:attrName>ppt_h</p:attrName>
                                        </p:attrNameLst>
                                      </p:cBhvr>
                                      <p:tavLst>
                                        <p:tav tm="0">
                                          <p:val>
                                            <p:fltVal val="0"/>
                                          </p:val>
                                        </p:tav>
                                        <p:tav tm="100000">
                                          <p:val>
                                            <p:strVal val="#ppt_h"/>
                                          </p:val>
                                        </p:tav>
                                      </p:tavLst>
                                    </p:anim>
                                    <p:animEffect transition="in" filter="fade">
                                      <p:cBhvr>
                                        <p:cTn id="138" dur="50"/>
                                        <p:tgtEl>
                                          <p:spTgt spid="2180224"/>
                                        </p:tgtEl>
                                      </p:cBhvr>
                                    </p:animEffect>
                                  </p:childTnLst>
                                </p:cTn>
                              </p:par>
                              <p:par>
                                <p:cTn id="139" presetID="0" presetClass="path" presetSubtype="0" accel="50000" decel="50000" fill="hold" grpId="1" nodeType="withEffect">
                                  <p:stCondLst>
                                    <p:cond delay="12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83 -0.00185 0.47656 0.00093 C 0.4783 0.00371 0.47882 0.00834 0.48142 0.01042 C 0.48403 0.0125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0" dur="2000" fill="hold"/>
                                        <p:tgtEl>
                                          <p:spTgt spid="2180224"/>
                                        </p:tgtEl>
                                        <p:attrNameLst>
                                          <p:attrName>ppt_x</p:attrName>
                                          <p:attrName>ppt_y</p:attrName>
                                        </p:attrNameLst>
                                      </p:cBhvr>
                                      <p:rCtr x="261" y="-176"/>
                                    </p:animMotion>
                                  </p:childTnLst>
                                </p:cTn>
                              </p:par>
                              <p:par>
                                <p:cTn id="141" presetID="53" presetClass="entr" presetSubtype="0" fill="hold" grpId="0" nodeType="withEffect">
                                  <p:stCondLst>
                                    <p:cond delay="1500"/>
                                  </p:stCondLst>
                                  <p:childTnLst>
                                    <p:set>
                                      <p:cBhvr>
                                        <p:cTn id="142" dur="1" fill="hold">
                                          <p:stCondLst>
                                            <p:cond delay="0"/>
                                          </p:stCondLst>
                                        </p:cTn>
                                        <p:tgtEl>
                                          <p:spTgt spid="2180225"/>
                                        </p:tgtEl>
                                        <p:attrNameLst>
                                          <p:attrName>style.visibility</p:attrName>
                                        </p:attrNameLst>
                                      </p:cBhvr>
                                      <p:to>
                                        <p:strVal val="visible"/>
                                      </p:to>
                                    </p:set>
                                    <p:anim calcmode="lin" valueType="num">
                                      <p:cBhvr>
                                        <p:cTn id="143" dur="50" fill="hold"/>
                                        <p:tgtEl>
                                          <p:spTgt spid="2180225"/>
                                        </p:tgtEl>
                                        <p:attrNameLst>
                                          <p:attrName>ppt_w</p:attrName>
                                        </p:attrNameLst>
                                      </p:cBhvr>
                                      <p:tavLst>
                                        <p:tav tm="0">
                                          <p:val>
                                            <p:fltVal val="0"/>
                                          </p:val>
                                        </p:tav>
                                        <p:tav tm="100000">
                                          <p:val>
                                            <p:strVal val="#ppt_w"/>
                                          </p:val>
                                        </p:tav>
                                      </p:tavLst>
                                    </p:anim>
                                    <p:anim calcmode="lin" valueType="num">
                                      <p:cBhvr>
                                        <p:cTn id="144" dur="50" fill="hold"/>
                                        <p:tgtEl>
                                          <p:spTgt spid="2180225"/>
                                        </p:tgtEl>
                                        <p:attrNameLst>
                                          <p:attrName>ppt_h</p:attrName>
                                        </p:attrNameLst>
                                      </p:cBhvr>
                                      <p:tavLst>
                                        <p:tav tm="0">
                                          <p:val>
                                            <p:fltVal val="0"/>
                                          </p:val>
                                        </p:tav>
                                        <p:tav tm="100000">
                                          <p:val>
                                            <p:strVal val="#ppt_h"/>
                                          </p:val>
                                        </p:tav>
                                      </p:tavLst>
                                    </p:anim>
                                    <p:animEffect transition="in" filter="fade">
                                      <p:cBhvr>
                                        <p:cTn id="145" dur="50"/>
                                        <p:tgtEl>
                                          <p:spTgt spid="2180225"/>
                                        </p:tgtEl>
                                      </p:cBhvr>
                                    </p:animEffect>
                                  </p:childTnLst>
                                </p:cTn>
                              </p:par>
                              <p:par>
                                <p:cTn id="146" presetID="0" presetClass="path" presetSubtype="0" accel="50000" decel="50000" fill="hold" grpId="1" nodeType="withEffect">
                                  <p:stCondLst>
                                    <p:cond delay="15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48 -0.00208 0.47604 0.00093 C 0.4776 0.00394 0.47813 0.00857 0.4809 0.01065 C 0.48368 0.01273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7" dur="2000" fill="hold"/>
                                        <p:tgtEl>
                                          <p:spTgt spid="2180225"/>
                                        </p:tgtEl>
                                        <p:attrNameLst>
                                          <p:attrName>ppt_x</p:attrName>
                                          <p:attrName>ppt_y</p:attrName>
                                        </p:attrNameLst>
                                      </p:cBhvr>
                                      <p:rCtr x="261" y="-176"/>
                                    </p:animMotion>
                                  </p:childTnLst>
                                </p:cTn>
                              </p:par>
                            </p:childTnLst>
                          </p:cTn>
                        </p:par>
                        <p:par>
                          <p:cTn id="148" fill="hold">
                            <p:stCondLst>
                              <p:cond delay="7700"/>
                            </p:stCondLst>
                            <p:childTnLst>
                              <p:par>
                                <p:cTn id="149" presetID="10" presetClass="entr" presetSubtype="0" fill="hold" nodeType="afterEffect">
                                  <p:stCondLst>
                                    <p:cond delay="0"/>
                                  </p:stCondLst>
                                  <p:childTnLst>
                                    <p:set>
                                      <p:cBhvr>
                                        <p:cTn id="150" dur="1" fill="hold">
                                          <p:stCondLst>
                                            <p:cond delay="0"/>
                                          </p:stCondLst>
                                        </p:cTn>
                                        <p:tgtEl>
                                          <p:spTgt spid="2180226"/>
                                        </p:tgtEl>
                                        <p:attrNameLst>
                                          <p:attrName>style.visibility</p:attrName>
                                        </p:attrNameLst>
                                      </p:cBhvr>
                                      <p:to>
                                        <p:strVal val="visible"/>
                                      </p:to>
                                    </p:set>
                                    <p:animEffect transition="in" filter="fade">
                                      <p:cBhvr>
                                        <p:cTn id="151" dur="500"/>
                                        <p:tgtEl>
                                          <p:spTgt spid="2180226"/>
                                        </p:tgtEl>
                                      </p:cBhvr>
                                    </p:animEffect>
                                  </p:childTnLst>
                                </p:cTn>
                              </p:par>
                            </p:childTnLst>
                          </p:cTn>
                        </p:par>
                        <p:par>
                          <p:cTn id="152" fill="hold">
                            <p:stCondLst>
                              <p:cond delay="8200"/>
                            </p:stCondLst>
                            <p:childTnLst>
                              <p:par>
                                <p:cTn id="153" presetID="10" presetClass="exit" presetSubtype="0" fill="hold" nodeType="afterEffect">
                                  <p:stCondLst>
                                    <p:cond delay="0"/>
                                  </p:stCondLst>
                                  <p:childTnLst>
                                    <p:animEffect transition="out" filter="fade">
                                      <p:cBhvr>
                                        <p:cTn id="154" dur="500"/>
                                        <p:tgtEl>
                                          <p:spTgt spid="2180226"/>
                                        </p:tgtEl>
                                      </p:cBhvr>
                                    </p:animEffect>
                                    <p:set>
                                      <p:cBhvr>
                                        <p:cTn id="155" dur="1" fill="hold">
                                          <p:stCondLst>
                                            <p:cond delay="499"/>
                                          </p:stCondLst>
                                        </p:cTn>
                                        <p:tgtEl>
                                          <p:spTgt spid="2180226"/>
                                        </p:tgtEl>
                                        <p:attrNameLst>
                                          <p:attrName>style.visibility</p:attrName>
                                        </p:attrNameLst>
                                      </p:cBhvr>
                                      <p:to>
                                        <p:strVal val="hidden"/>
                                      </p:to>
                                    </p:set>
                                  </p:childTnLst>
                                </p:cTn>
                              </p:par>
                            </p:childTnLst>
                          </p:cTn>
                        </p:par>
                        <p:par>
                          <p:cTn id="156" fill="hold">
                            <p:stCondLst>
                              <p:cond delay="8700"/>
                            </p:stCondLst>
                            <p:childTnLst>
                              <p:par>
                                <p:cTn id="157" presetID="10" presetClass="entr" presetSubtype="0" fill="hold" nodeType="afterEffect">
                                  <p:stCondLst>
                                    <p:cond delay="0"/>
                                  </p:stCondLst>
                                  <p:childTnLst>
                                    <p:set>
                                      <p:cBhvr>
                                        <p:cTn id="158" dur="1" fill="hold">
                                          <p:stCondLst>
                                            <p:cond delay="0"/>
                                          </p:stCondLst>
                                        </p:cTn>
                                        <p:tgtEl>
                                          <p:spTgt spid="2180226"/>
                                        </p:tgtEl>
                                        <p:attrNameLst>
                                          <p:attrName>style.visibility</p:attrName>
                                        </p:attrNameLst>
                                      </p:cBhvr>
                                      <p:to>
                                        <p:strVal val="visible"/>
                                      </p:to>
                                    </p:set>
                                    <p:animEffect transition="in" filter="fade">
                                      <p:cBhvr>
                                        <p:cTn id="159" dur="500"/>
                                        <p:tgtEl>
                                          <p:spTgt spid="2180226"/>
                                        </p:tgtEl>
                                      </p:cBhvr>
                                    </p:animEffect>
                                  </p:childTnLst>
                                </p:cTn>
                              </p:par>
                            </p:childTnLst>
                          </p:cTn>
                        </p:par>
                        <p:par>
                          <p:cTn id="160" fill="hold">
                            <p:stCondLst>
                              <p:cond delay="9200"/>
                            </p:stCondLst>
                            <p:childTnLst>
                              <p:par>
                                <p:cTn id="161" presetID="10" presetClass="exit" presetSubtype="0" fill="hold" nodeType="afterEffect">
                                  <p:stCondLst>
                                    <p:cond delay="0"/>
                                  </p:stCondLst>
                                  <p:childTnLst>
                                    <p:animEffect transition="out" filter="fade">
                                      <p:cBhvr>
                                        <p:cTn id="162" dur="500"/>
                                        <p:tgtEl>
                                          <p:spTgt spid="2180226"/>
                                        </p:tgtEl>
                                      </p:cBhvr>
                                    </p:animEffect>
                                    <p:set>
                                      <p:cBhvr>
                                        <p:cTn id="163" dur="1" fill="hold">
                                          <p:stCondLst>
                                            <p:cond delay="499"/>
                                          </p:stCondLst>
                                        </p:cTn>
                                        <p:tgtEl>
                                          <p:spTgt spid="2180226"/>
                                        </p:tgtEl>
                                        <p:attrNameLst>
                                          <p:attrName>style.visibility</p:attrName>
                                        </p:attrNameLst>
                                      </p:cBhvr>
                                      <p:to>
                                        <p:strVal val="hidden"/>
                                      </p:to>
                                    </p:set>
                                  </p:childTnLst>
                                </p:cTn>
                              </p:par>
                            </p:childTnLst>
                          </p:cTn>
                        </p:par>
                        <p:par>
                          <p:cTn id="164" fill="hold">
                            <p:stCondLst>
                              <p:cond delay="9700"/>
                            </p:stCondLst>
                            <p:childTnLst>
                              <p:par>
                                <p:cTn id="165" presetID="10" presetClass="entr" presetSubtype="0" fill="hold" nodeType="afterEffect">
                                  <p:stCondLst>
                                    <p:cond delay="0"/>
                                  </p:stCondLst>
                                  <p:childTnLst>
                                    <p:set>
                                      <p:cBhvr>
                                        <p:cTn id="166" dur="1" fill="hold">
                                          <p:stCondLst>
                                            <p:cond delay="0"/>
                                          </p:stCondLst>
                                        </p:cTn>
                                        <p:tgtEl>
                                          <p:spTgt spid="2180226"/>
                                        </p:tgtEl>
                                        <p:attrNameLst>
                                          <p:attrName>style.visibility</p:attrName>
                                        </p:attrNameLst>
                                      </p:cBhvr>
                                      <p:to>
                                        <p:strVal val="visible"/>
                                      </p:to>
                                    </p:set>
                                    <p:animEffect transition="in" filter="fade">
                                      <p:cBhvr>
                                        <p:cTn id="167" dur="500"/>
                                        <p:tgtEl>
                                          <p:spTgt spid="2180226"/>
                                        </p:tgtEl>
                                      </p:cBhvr>
                                    </p:animEffect>
                                  </p:childTnLst>
                                </p:cTn>
                              </p:par>
                            </p:childTnLst>
                          </p:cTn>
                        </p:par>
                        <p:par>
                          <p:cTn id="168" fill="hold">
                            <p:stCondLst>
                              <p:cond delay="10200"/>
                            </p:stCondLst>
                            <p:childTnLst>
                              <p:par>
                                <p:cTn id="169" presetID="53" presetClass="entr" presetSubtype="0" fill="hold" grpId="0" nodeType="afterEffect">
                                  <p:stCondLst>
                                    <p:cond delay="500"/>
                                  </p:stCondLst>
                                  <p:childTnLst>
                                    <p:set>
                                      <p:cBhvr>
                                        <p:cTn id="170" dur="1" fill="hold">
                                          <p:stCondLst>
                                            <p:cond delay="0"/>
                                          </p:stCondLst>
                                        </p:cTn>
                                        <p:tgtEl>
                                          <p:spTgt spid="2180228"/>
                                        </p:tgtEl>
                                        <p:attrNameLst>
                                          <p:attrName>style.visibility</p:attrName>
                                        </p:attrNameLst>
                                      </p:cBhvr>
                                      <p:to>
                                        <p:strVal val="visible"/>
                                      </p:to>
                                    </p:set>
                                    <p:anim calcmode="lin" valueType="num">
                                      <p:cBhvr>
                                        <p:cTn id="171" dur="200" fill="hold"/>
                                        <p:tgtEl>
                                          <p:spTgt spid="2180228"/>
                                        </p:tgtEl>
                                        <p:attrNameLst>
                                          <p:attrName>ppt_w</p:attrName>
                                        </p:attrNameLst>
                                      </p:cBhvr>
                                      <p:tavLst>
                                        <p:tav tm="0">
                                          <p:val>
                                            <p:fltVal val="0"/>
                                          </p:val>
                                        </p:tav>
                                        <p:tav tm="100000">
                                          <p:val>
                                            <p:strVal val="#ppt_w"/>
                                          </p:val>
                                        </p:tav>
                                      </p:tavLst>
                                    </p:anim>
                                    <p:anim calcmode="lin" valueType="num">
                                      <p:cBhvr>
                                        <p:cTn id="172" dur="200" fill="hold"/>
                                        <p:tgtEl>
                                          <p:spTgt spid="2180228"/>
                                        </p:tgtEl>
                                        <p:attrNameLst>
                                          <p:attrName>ppt_h</p:attrName>
                                        </p:attrNameLst>
                                      </p:cBhvr>
                                      <p:tavLst>
                                        <p:tav tm="0">
                                          <p:val>
                                            <p:fltVal val="0"/>
                                          </p:val>
                                        </p:tav>
                                        <p:tav tm="100000">
                                          <p:val>
                                            <p:strVal val="#ppt_h"/>
                                          </p:val>
                                        </p:tav>
                                      </p:tavLst>
                                    </p:anim>
                                    <p:animEffect transition="in" filter="fade">
                                      <p:cBhvr>
                                        <p:cTn id="173" dur="200"/>
                                        <p:tgtEl>
                                          <p:spTgt spid="2180228"/>
                                        </p:tgtEl>
                                      </p:cBhvr>
                                    </p:animEffect>
                                  </p:childTnLst>
                                </p:cTn>
                              </p:par>
                            </p:childTnLst>
                          </p:cTn>
                        </p:par>
                        <p:par>
                          <p:cTn id="174" fill="hold">
                            <p:stCondLst>
                              <p:cond delay="10900"/>
                            </p:stCondLst>
                            <p:childTnLst>
                              <p:par>
                                <p:cTn id="175" presetID="42" presetClass="path" presetSubtype="0" accel="50000" decel="50000" fill="hold" grpId="1" nodeType="afterEffect">
                                  <p:stCondLst>
                                    <p:cond delay="0"/>
                                  </p:stCondLst>
                                  <p:childTnLst>
                                    <p:animMotion origin="layout" path="M 4.72222E-6 -2.22222E-6 L 4.72222E-6 0.33797 " pathEditMode="relative" rAng="0" ptsTypes="AA">
                                      <p:cBhvr>
                                        <p:cTn id="176" dur="1000" fill="hold"/>
                                        <p:tgtEl>
                                          <p:spTgt spid="2180228"/>
                                        </p:tgtEl>
                                        <p:attrNameLst>
                                          <p:attrName>ppt_x</p:attrName>
                                          <p:attrName>ppt_y</p:attrName>
                                        </p:attrNameLst>
                                      </p:cBhvr>
                                      <p:rCtr x="0" y="169"/>
                                    </p:animMotion>
                                  </p:childTnLst>
                                </p:cTn>
                              </p:par>
                              <p:par>
                                <p:cTn id="177" presetID="53" presetClass="entr" presetSubtype="0" fill="hold" grpId="0" nodeType="withEffect">
                                  <p:stCondLst>
                                    <p:cond delay="200"/>
                                  </p:stCondLst>
                                  <p:childTnLst>
                                    <p:set>
                                      <p:cBhvr>
                                        <p:cTn id="178" dur="1" fill="hold">
                                          <p:stCondLst>
                                            <p:cond delay="0"/>
                                          </p:stCondLst>
                                        </p:cTn>
                                        <p:tgtEl>
                                          <p:spTgt spid="2180229"/>
                                        </p:tgtEl>
                                        <p:attrNameLst>
                                          <p:attrName>style.visibility</p:attrName>
                                        </p:attrNameLst>
                                      </p:cBhvr>
                                      <p:to>
                                        <p:strVal val="visible"/>
                                      </p:to>
                                    </p:set>
                                    <p:anim calcmode="lin" valueType="num">
                                      <p:cBhvr>
                                        <p:cTn id="179" dur="200" fill="hold"/>
                                        <p:tgtEl>
                                          <p:spTgt spid="2180229"/>
                                        </p:tgtEl>
                                        <p:attrNameLst>
                                          <p:attrName>ppt_w</p:attrName>
                                        </p:attrNameLst>
                                      </p:cBhvr>
                                      <p:tavLst>
                                        <p:tav tm="0">
                                          <p:val>
                                            <p:fltVal val="0"/>
                                          </p:val>
                                        </p:tav>
                                        <p:tav tm="100000">
                                          <p:val>
                                            <p:strVal val="#ppt_w"/>
                                          </p:val>
                                        </p:tav>
                                      </p:tavLst>
                                    </p:anim>
                                    <p:anim calcmode="lin" valueType="num">
                                      <p:cBhvr>
                                        <p:cTn id="180" dur="200" fill="hold"/>
                                        <p:tgtEl>
                                          <p:spTgt spid="2180229"/>
                                        </p:tgtEl>
                                        <p:attrNameLst>
                                          <p:attrName>ppt_h</p:attrName>
                                        </p:attrNameLst>
                                      </p:cBhvr>
                                      <p:tavLst>
                                        <p:tav tm="0">
                                          <p:val>
                                            <p:fltVal val="0"/>
                                          </p:val>
                                        </p:tav>
                                        <p:tav tm="100000">
                                          <p:val>
                                            <p:strVal val="#ppt_h"/>
                                          </p:val>
                                        </p:tav>
                                      </p:tavLst>
                                    </p:anim>
                                    <p:animEffect transition="in" filter="fade">
                                      <p:cBhvr>
                                        <p:cTn id="181" dur="200"/>
                                        <p:tgtEl>
                                          <p:spTgt spid="2180229"/>
                                        </p:tgtEl>
                                      </p:cBhvr>
                                    </p:animEffect>
                                  </p:childTnLst>
                                </p:cTn>
                              </p:par>
                              <p:par>
                                <p:cTn id="182" presetID="42" presetClass="path" presetSubtype="0" accel="50000" decel="50000" fill="hold" grpId="1" nodeType="withEffect">
                                  <p:stCondLst>
                                    <p:cond delay="200"/>
                                  </p:stCondLst>
                                  <p:childTnLst>
                                    <p:animMotion origin="layout" path="M 4.72222E-6 -2.22222E-6 L 4.72222E-6 0.33797 " pathEditMode="relative" rAng="0" ptsTypes="AA">
                                      <p:cBhvr>
                                        <p:cTn id="183" dur="1000" fill="hold"/>
                                        <p:tgtEl>
                                          <p:spTgt spid="2180229"/>
                                        </p:tgtEl>
                                        <p:attrNameLst>
                                          <p:attrName>ppt_x</p:attrName>
                                          <p:attrName>ppt_y</p:attrName>
                                        </p:attrNameLst>
                                      </p:cBhvr>
                                      <p:rCtr x="0" y="169"/>
                                    </p:animMotion>
                                  </p:childTnLst>
                                </p:cTn>
                              </p:par>
                              <p:par>
                                <p:cTn id="184" presetID="53" presetClass="entr" presetSubtype="0" fill="hold" grpId="0" nodeType="withEffect">
                                  <p:stCondLst>
                                    <p:cond delay="300"/>
                                  </p:stCondLst>
                                  <p:childTnLst>
                                    <p:set>
                                      <p:cBhvr>
                                        <p:cTn id="185" dur="1" fill="hold">
                                          <p:stCondLst>
                                            <p:cond delay="0"/>
                                          </p:stCondLst>
                                        </p:cTn>
                                        <p:tgtEl>
                                          <p:spTgt spid="50"/>
                                        </p:tgtEl>
                                        <p:attrNameLst>
                                          <p:attrName>style.visibility</p:attrName>
                                        </p:attrNameLst>
                                      </p:cBhvr>
                                      <p:to>
                                        <p:strVal val="visible"/>
                                      </p:to>
                                    </p:set>
                                    <p:anim calcmode="lin" valueType="num">
                                      <p:cBhvr>
                                        <p:cTn id="186" dur="200" fill="hold"/>
                                        <p:tgtEl>
                                          <p:spTgt spid="50"/>
                                        </p:tgtEl>
                                        <p:attrNameLst>
                                          <p:attrName>ppt_w</p:attrName>
                                        </p:attrNameLst>
                                      </p:cBhvr>
                                      <p:tavLst>
                                        <p:tav tm="0">
                                          <p:val>
                                            <p:fltVal val="0"/>
                                          </p:val>
                                        </p:tav>
                                        <p:tav tm="100000">
                                          <p:val>
                                            <p:strVal val="#ppt_w"/>
                                          </p:val>
                                        </p:tav>
                                      </p:tavLst>
                                    </p:anim>
                                    <p:anim calcmode="lin" valueType="num">
                                      <p:cBhvr>
                                        <p:cTn id="187" dur="200" fill="hold"/>
                                        <p:tgtEl>
                                          <p:spTgt spid="50"/>
                                        </p:tgtEl>
                                        <p:attrNameLst>
                                          <p:attrName>ppt_h</p:attrName>
                                        </p:attrNameLst>
                                      </p:cBhvr>
                                      <p:tavLst>
                                        <p:tav tm="0">
                                          <p:val>
                                            <p:fltVal val="0"/>
                                          </p:val>
                                        </p:tav>
                                        <p:tav tm="100000">
                                          <p:val>
                                            <p:strVal val="#ppt_h"/>
                                          </p:val>
                                        </p:tav>
                                      </p:tavLst>
                                    </p:anim>
                                    <p:animEffect transition="in" filter="fade">
                                      <p:cBhvr>
                                        <p:cTn id="188" dur="200"/>
                                        <p:tgtEl>
                                          <p:spTgt spid="50"/>
                                        </p:tgtEl>
                                      </p:cBhvr>
                                    </p:animEffect>
                                  </p:childTnLst>
                                </p:cTn>
                              </p:par>
                              <p:par>
                                <p:cTn id="189"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0" dur="2000" fill="hold"/>
                                        <p:tgtEl>
                                          <p:spTgt spid="50"/>
                                        </p:tgtEl>
                                        <p:attrNameLst>
                                          <p:attrName>ppt_x</p:attrName>
                                          <p:attrName>ppt_y</p:attrName>
                                        </p:attrNameLst>
                                      </p:cBhvr>
                                      <p:rCtr x="31200" y="-12700"/>
                                    </p:animMotion>
                                  </p:childTnLst>
                                </p:cTn>
                              </p:par>
                              <p:par>
                                <p:cTn id="191" presetID="10" presetClass="entr" presetSubtype="0" fill="hold" grpId="0" nodeType="withEffect">
                                  <p:stCondLst>
                                    <p:cond delay="1000"/>
                                  </p:stCondLst>
                                  <p:childTnLst>
                                    <p:set>
                                      <p:cBhvr>
                                        <p:cTn id="192" dur="1" fill="hold">
                                          <p:stCondLst>
                                            <p:cond delay="0"/>
                                          </p:stCondLst>
                                        </p:cTn>
                                        <p:tgtEl>
                                          <p:spTgt spid="49"/>
                                        </p:tgtEl>
                                        <p:attrNameLst>
                                          <p:attrName>style.visibility</p:attrName>
                                        </p:attrNameLst>
                                      </p:cBhvr>
                                      <p:to>
                                        <p:strVal val="visible"/>
                                      </p:to>
                                    </p:set>
                                    <p:animEffect transition="in" filter="fade">
                                      <p:cBhvr>
                                        <p:cTn id="193" dur="200"/>
                                        <p:tgtEl>
                                          <p:spTgt spid="49"/>
                                        </p:tgtEl>
                                      </p:cBhvr>
                                    </p:animEffect>
                                  </p:childTnLst>
                                </p:cTn>
                              </p:par>
                            </p:childTnLst>
                          </p:cTn>
                        </p:par>
                        <p:par>
                          <p:cTn id="194" fill="hold">
                            <p:stCondLst>
                              <p:cond delay="13200"/>
                            </p:stCondLst>
                            <p:childTnLst>
                              <p:par>
                                <p:cTn id="195" presetID="10" presetClass="entr" presetSubtype="0" fill="hold" nodeType="afterEffect">
                                  <p:stCondLst>
                                    <p:cond delay="0"/>
                                  </p:stCondLst>
                                  <p:childTnLst>
                                    <p:set>
                                      <p:cBhvr>
                                        <p:cTn id="196" dur="1" fill="hold">
                                          <p:stCondLst>
                                            <p:cond delay="0"/>
                                          </p:stCondLst>
                                        </p:cTn>
                                        <p:tgtEl>
                                          <p:spTgt spid="51"/>
                                        </p:tgtEl>
                                        <p:attrNameLst>
                                          <p:attrName>style.visibility</p:attrName>
                                        </p:attrNameLst>
                                      </p:cBhvr>
                                      <p:to>
                                        <p:strVal val="visible"/>
                                      </p:to>
                                    </p:set>
                                    <p:animEffect transition="in" filter="fade">
                                      <p:cBhvr>
                                        <p:cTn id="197" dur="500"/>
                                        <p:tgtEl>
                                          <p:spTgt spid="51"/>
                                        </p:tgtEl>
                                      </p:cBhvr>
                                    </p:animEffect>
                                  </p:childTnLst>
                                </p:cTn>
                              </p:par>
                            </p:childTnLst>
                          </p:cTn>
                        </p:par>
                        <p:par>
                          <p:cTn id="198" fill="hold">
                            <p:stCondLst>
                              <p:cond delay="13700"/>
                            </p:stCondLst>
                            <p:childTnLst>
                              <p:par>
                                <p:cTn id="199" presetID="10" presetClass="exit" presetSubtype="0" fill="hold" nodeType="afterEffect">
                                  <p:stCondLst>
                                    <p:cond delay="0"/>
                                  </p:stCondLst>
                                  <p:childTnLst>
                                    <p:animEffect transition="out" filter="fade">
                                      <p:cBhvr>
                                        <p:cTn id="200" dur="500"/>
                                        <p:tgtEl>
                                          <p:spTgt spid="51"/>
                                        </p:tgtEl>
                                      </p:cBhvr>
                                    </p:animEffect>
                                    <p:set>
                                      <p:cBhvr>
                                        <p:cTn id="201" dur="1" fill="hold">
                                          <p:stCondLst>
                                            <p:cond delay="499"/>
                                          </p:stCondLst>
                                        </p:cTn>
                                        <p:tgtEl>
                                          <p:spTgt spid="51"/>
                                        </p:tgtEl>
                                        <p:attrNameLst>
                                          <p:attrName>style.visibility</p:attrName>
                                        </p:attrNameLst>
                                      </p:cBhvr>
                                      <p:to>
                                        <p:strVal val="hidden"/>
                                      </p:to>
                                    </p:set>
                                  </p:childTnLst>
                                </p:cTn>
                              </p:par>
                            </p:childTnLst>
                          </p:cTn>
                        </p:par>
                        <p:par>
                          <p:cTn id="202" fill="hold">
                            <p:stCondLst>
                              <p:cond delay="14200"/>
                            </p:stCondLst>
                            <p:childTnLst>
                              <p:par>
                                <p:cTn id="203" presetID="10" presetClass="entr" presetSubtype="0" fill="hold" nodeType="afterEffect">
                                  <p:stCondLst>
                                    <p:cond delay="0"/>
                                  </p:stCondLst>
                                  <p:childTnLst>
                                    <p:set>
                                      <p:cBhvr>
                                        <p:cTn id="204" dur="1" fill="hold">
                                          <p:stCondLst>
                                            <p:cond delay="0"/>
                                          </p:stCondLst>
                                        </p:cTn>
                                        <p:tgtEl>
                                          <p:spTgt spid="51"/>
                                        </p:tgtEl>
                                        <p:attrNameLst>
                                          <p:attrName>style.visibility</p:attrName>
                                        </p:attrNameLst>
                                      </p:cBhvr>
                                      <p:to>
                                        <p:strVal val="visible"/>
                                      </p:to>
                                    </p:set>
                                    <p:animEffect transition="in" filter="fade">
                                      <p:cBhvr>
                                        <p:cTn id="205" dur="500"/>
                                        <p:tgtEl>
                                          <p:spTgt spid="51"/>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2"/>
                                        </p:tgtEl>
                                        <p:attrNameLst>
                                          <p:attrName>style.visibility</p:attrName>
                                        </p:attrNameLst>
                                      </p:cBhvr>
                                      <p:to>
                                        <p:strVal val="visible"/>
                                      </p:to>
                                    </p:set>
                                    <p:animEffect transition="in" filter="fade">
                                      <p:cBhvr>
                                        <p:cTn id="208" dur="500"/>
                                        <p:tgtEl>
                                          <p:spTgt spid="52"/>
                                        </p:tgtEl>
                                      </p:cBhvr>
                                    </p:animEffect>
                                  </p:childTnLst>
                                </p:cTn>
                              </p:par>
                              <p:par>
                                <p:cTn id="209" presetID="10" presetClass="entr" presetSubtype="0" fill="hold" grpId="0" nodeType="withEffect">
                                  <p:stCondLst>
                                    <p:cond delay="400"/>
                                  </p:stCondLst>
                                  <p:childTnLst>
                                    <p:set>
                                      <p:cBhvr>
                                        <p:cTn id="210" dur="1" fill="hold">
                                          <p:stCondLst>
                                            <p:cond delay="0"/>
                                          </p:stCondLst>
                                        </p:cTn>
                                        <p:tgtEl>
                                          <p:spTgt spid="48"/>
                                        </p:tgtEl>
                                        <p:attrNameLst>
                                          <p:attrName>style.visibility</p:attrName>
                                        </p:attrNameLst>
                                      </p:cBhvr>
                                      <p:to>
                                        <p:strVal val="visible"/>
                                      </p:to>
                                    </p:set>
                                    <p:animEffect transition="in" filter="fade">
                                      <p:cBhvr>
                                        <p:cTn id="211" dur="200"/>
                                        <p:tgtEl>
                                          <p:spTgt spid="48"/>
                                        </p:tgtEl>
                                      </p:cBhvr>
                                    </p:animEffect>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grpId="0" nodeType="clickEffect">
                                  <p:stCondLst>
                                    <p:cond delay="0"/>
                                  </p:stCondLst>
                                  <p:childTnLst>
                                    <p:set>
                                      <p:cBhvr>
                                        <p:cTn id="215" dur="1" fill="hold">
                                          <p:stCondLst>
                                            <p:cond delay="0"/>
                                          </p:stCondLst>
                                        </p:cTn>
                                        <p:tgtEl>
                                          <p:spTgt spid="64"/>
                                        </p:tgtEl>
                                        <p:attrNameLst>
                                          <p:attrName>style.visibility</p:attrName>
                                        </p:attrNameLst>
                                      </p:cBhvr>
                                      <p:to>
                                        <p:strVal val="visible"/>
                                      </p:to>
                                    </p:set>
                                  </p:childTnLst>
                                </p:cTn>
                              </p:par>
                              <p:par>
                                <p:cTn id="216" presetID="1" presetClass="entr" presetSubtype="0" fill="hold" nodeType="withEffect">
                                  <p:stCondLst>
                                    <p:cond delay="0"/>
                                  </p:stCondLst>
                                  <p:childTnLst>
                                    <p:set>
                                      <p:cBhvr>
                                        <p:cTn id="217" dur="1" fill="hold">
                                          <p:stCondLst>
                                            <p:cond delay="0"/>
                                          </p:stCondLst>
                                        </p:cTn>
                                        <p:tgtEl>
                                          <p:spTgt spid="65"/>
                                        </p:tgtEl>
                                        <p:attrNameLst>
                                          <p:attrName>style.visibility</p:attrName>
                                        </p:attrNameLst>
                                      </p:cBhvr>
                                      <p:to>
                                        <p:strVal val="visible"/>
                                      </p:to>
                                    </p:se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childTnLst>
                                </p:cTn>
                              </p:par>
                              <p:par>
                                <p:cTn id="222" presetID="1" presetClass="entr" presetSubtype="0" fill="hold" nodeType="withEffect">
                                  <p:stCondLst>
                                    <p:cond delay="0"/>
                                  </p:stCondLst>
                                  <p:childTnLst>
                                    <p:set>
                                      <p:cBhvr>
                                        <p:cTn id="223" dur="1" fill="hold">
                                          <p:stCondLst>
                                            <p:cond delay="0"/>
                                          </p:stCondLst>
                                        </p:cTn>
                                        <p:tgtEl>
                                          <p:spTgt spid="4"/>
                                        </p:tgtEl>
                                        <p:attrNameLst>
                                          <p:attrName>style.visibility</p:attrName>
                                        </p:attrNameLst>
                                      </p:cBhvr>
                                      <p:to>
                                        <p:strVal val="visible"/>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60"/>
                                        </p:tgtEl>
                                        <p:attrNameLst>
                                          <p:attrName>style.visibility</p:attrName>
                                        </p:attrNameLst>
                                      </p:cBhvr>
                                      <p:to>
                                        <p:strVal val="visible"/>
                                      </p:to>
                                    </p:set>
                                  </p:childTnLst>
                                </p:cTn>
                              </p:par>
                              <p:par>
                                <p:cTn id="228" presetID="1" presetClass="entr" presetSubtype="0" fill="hold" nodeType="withEffect">
                                  <p:stCondLst>
                                    <p:cond delay="0"/>
                                  </p:stCondLst>
                                  <p:childTnLst>
                                    <p:set>
                                      <p:cBhvr>
                                        <p:cTn id="229" dur="1" fill="hold">
                                          <p:stCondLst>
                                            <p:cond delay="0"/>
                                          </p:stCondLst>
                                        </p:cTn>
                                        <p:tgtEl>
                                          <p:spTgt spid="63"/>
                                        </p:tgtEl>
                                        <p:attrNameLst>
                                          <p:attrName>style.visibility</p:attrName>
                                        </p:attrNameLst>
                                      </p:cBhvr>
                                      <p:to>
                                        <p:strVal val="visible"/>
                                      </p:to>
                                    </p:set>
                                  </p:childTnLst>
                                </p:cTn>
                              </p:par>
                              <p:par>
                                <p:cTn id="230" presetID="1" presetClass="entr" presetSubtype="0" fill="hold" nodeType="withEffect">
                                  <p:stCondLst>
                                    <p:cond delay="0"/>
                                  </p:stCondLst>
                                  <p:childTnLst>
                                    <p:set>
                                      <p:cBhvr>
                                        <p:cTn id="231" dur="1" fill="hold">
                                          <p:stCondLst>
                                            <p:cond delay="0"/>
                                          </p:stCondLst>
                                        </p:cTn>
                                        <p:tgtEl>
                                          <p:spTgt spid="68"/>
                                        </p:tgtEl>
                                        <p:attrNameLst>
                                          <p:attrName>style.visibility</p:attrName>
                                        </p:attrNameLst>
                                      </p:cBhvr>
                                      <p:to>
                                        <p:strVal val="visible"/>
                                      </p:to>
                                    </p:set>
                                  </p:childTnLst>
                                </p:cTn>
                              </p:par>
                              <p:par>
                                <p:cTn id="232" presetID="10" presetClass="entr" presetSubtype="0" fill="hold" grpId="0" nodeType="withEffect">
                                  <p:stCondLst>
                                    <p:cond delay="1000"/>
                                  </p:stCondLst>
                                  <p:childTnLst>
                                    <p:set>
                                      <p:cBhvr>
                                        <p:cTn id="233" dur="1" fill="hold">
                                          <p:stCondLst>
                                            <p:cond delay="0"/>
                                          </p:stCondLst>
                                        </p:cTn>
                                        <p:tgtEl>
                                          <p:spTgt spid="69"/>
                                        </p:tgtEl>
                                        <p:attrNameLst>
                                          <p:attrName>style.visibility</p:attrName>
                                        </p:attrNameLst>
                                      </p:cBhvr>
                                      <p:to>
                                        <p:strVal val="visible"/>
                                      </p:to>
                                    </p:set>
                                    <p:animEffect transition="in" filter="fade">
                                      <p:cBhvr>
                                        <p:cTn id="234" dur="2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0220" grpId="0" animBg="1"/>
      <p:bldP spid="2180220" grpId="1" animBg="1"/>
      <p:bldP spid="2180221" grpId="0" animBg="1"/>
      <p:bldP spid="2180221" grpId="1" animBg="1"/>
      <p:bldP spid="2180222" grpId="0" animBg="1"/>
      <p:bldP spid="2180222" grpId="1" animBg="1"/>
      <p:bldP spid="2180223" grpId="0" animBg="1"/>
      <p:bldP spid="2180223" grpId="1" animBg="1"/>
      <p:bldP spid="2180224" grpId="0" animBg="1"/>
      <p:bldP spid="2180224" grpId="1" animBg="1"/>
      <p:bldP spid="2180225" grpId="0" animBg="1"/>
      <p:bldP spid="2180225" grpId="1" animBg="1"/>
      <p:bldP spid="2180228" grpId="0" animBg="1"/>
      <p:bldP spid="2180228" grpId="1" animBg="1"/>
      <p:bldP spid="2180229" grpId="0" animBg="1"/>
      <p:bldP spid="2180229" grpId="1" animBg="1"/>
      <p:bldP spid="48" grpId="0"/>
      <p:bldP spid="49" grpId="0"/>
      <p:bldP spid="50" grpId="0" animBg="1"/>
      <p:bldP spid="50" grpId="1" animBg="1"/>
      <p:bldP spid="52" grpId="0"/>
      <p:bldP spid="58" grpId="0"/>
      <p:bldP spid="60" grpId="0"/>
      <p:bldP spid="64" grpId="0"/>
      <p:bldP spid="6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Text Box 16"/>
          <p:cNvSpPr txBox="1">
            <a:spLocks noChangeArrowheads="1"/>
          </p:cNvSpPr>
          <p:nvPr/>
        </p:nvSpPr>
        <p:spPr bwMode="auto">
          <a:xfrm>
            <a:off x="209036" y="6478685"/>
            <a:ext cx="8528050" cy="338554"/>
          </a:xfrm>
          <a:prstGeom prst="rect">
            <a:avLst/>
          </a:prstGeom>
          <a:noFill/>
          <a:ln w="9525">
            <a:noFill/>
            <a:miter lim="800000"/>
            <a:headEnd/>
            <a:tailEnd/>
          </a:ln>
        </p:spPr>
        <p:txBody>
          <a:bodyPr lIns="0" tIns="0" rIns="0" bIns="0" anchor="b">
            <a:spAutoFit/>
          </a:bodyPr>
          <a:lstStyle/>
          <a:p>
            <a:pPr marL="114300" indent="-114300"/>
            <a:r>
              <a:rPr lang="en-US" sz="1200" b="1" dirty="0" smtClean="0">
                <a:solidFill>
                  <a:srgbClr val="002060"/>
                </a:solidFill>
                <a:cs typeface="Arial" pitchFamily="34" charset="0"/>
              </a:rPr>
              <a:t>Nota: gabapentina y pregabalina son ligandos </a:t>
            </a:r>
            <a:r>
              <a:rPr lang="el-GR" sz="1200" b="1" dirty="0" smtClean="0">
                <a:solidFill>
                  <a:srgbClr val="002060"/>
                </a:solidFill>
                <a:cs typeface="Arial" pitchFamily="34" charset="0"/>
              </a:rPr>
              <a:t>α</a:t>
            </a:r>
            <a:r>
              <a:rPr lang="el-GR" sz="1200" b="1" baseline="-25000" dirty="0" smtClean="0">
                <a:solidFill>
                  <a:srgbClr val="002060"/>
                </a:solidFill>
                <a:cs typeface="Arial" pitchFamily="34" charset="0"/>
              </a:rPr>
              <a:t>2</a:t>
            </a:r>
            <a:r>
              <a:rPr lang="el-GR" sz="1200" b="1" dirty="0" smtClean="0">
                <a:solidFill>
                  <a:srgbClr val="002060"/>
                </a:solidFill>
                <a:cs typeface="Arial" pitchFamily="34" charset="0"/>
              </a:rPr>
              <a:t>δ</a:t>
            </a:r>
            <a:endParaRPr lang="en-US" sz="1200" b="1" dirty="0" smtClean="0">
              <a:solidFill>
                <a:srgbClr val="002060"/>
              </a:solidFill>
              <a:cs typeface="Arial" pitchFamily="34" charset="0"/>
            </a:endParaRPr>
          </a:p>
          <a:p>
            <a:pPr marL="114300" indent="-114300"/>
            <a:r>
              <a:rPr lang="en-US" sz="1000" dirty="0" smtClean="0">
                <a:solidFill>
                  <a:srgbClr val="002060"/>
                </a:solidFill>
                <a:cs typeface="Arial" pitchFamily="34" charset="0"/>
              </a:rPr>
              <a:t>Bauer </a:t>
            </a:r>
            <a:r>
              <a:rPr lang="en-US" sz="1000" dirty="0" smtClean="0">
                <a:solidFill>
                  <a:srgbClr val="002060"/>
                </a:solidFill>
                <a:cs typeface="Arial" pitchFamily="34" charset="0"/>
              </a:rPr>
              <a:t>CS </a:t>
            </a:r>
            <a:r>
              <a:rPr lang="en-US" sz="1000" i="1" dirty="0" smtClean="0">
                <a:solidFill>
                  <a:srgbClr val="002060"/>
                </a:solidFill>
                <a:cs typeface="Arial" pitchFamily="34" charset="0"/>
              </a:rPr>
              <a:t>et al. J Neurosci</a:t>
            </a:r>
            <a:r>
              <a:rPr lang="en-US" sz="1000" dirty="0" smtClean="0">
                <a:solidFill>
                  <a:srgbClr val="002060"/>
                </a:solidFill>
                <a:cs typeface="Arial" pitchFamily="34" charset="0"/>
              </a:rPr>
              <a:t> 2009; 29(13):4076-88.</a:t>
            </a:r>
            <a:endParaRPr lang="en-US" sz="1000" dirty="0">
              <a:solidFill>
                <a:srgbClr val="002060"/>
              </a:solidFill>
              <a:cs typeface="Arial" pitchFamily="34" charset="0"/>
            </a:endParaRPr>
          </a:p>
        </p:txBody>
      </p:sp>
      <p:sp>
        <p:nvSpPr>
          <p:cNvPr id="30"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45</a:t>
            </a:fld>
            <a:endParaRPr lang="en-CA" dirty="0">
              <a:solidFill>
                <a:prstClr val="black"/>
              </a:solidFill>
            </a:endParaRPr>
          </a:p>
        </p:txBody>
      </p:sp>
      <p:sp>
        <p:nvSpPr>
          <p:cNvPr id="31" name="Rectangle 17"/>
          <p:cNvSpPr txBox="1">
            <a:spLocks noChangeArrowheads="1"/>
          </p:cNvSpPr>
          <p:nvPr/>
        </p:nvSpPr>
        <p:spPr>
          <a:xfrm>
            <a:off x="-4396949" y="279635"/>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lang="en-CA" sz="4000" b="0" kern="1200">
                <a:solidFill>
                  <a:srgbClr val="002060"/>
                </a:solidFill>
                <a:latin typeface="+mj-lt"/>
                <a:ea typeface="+mj-ea"/>
                <a:cs typeface="+mj-cs"/>
              </a:defRPr>
            </a:lvl1pPr>
          </a:lstStyle>
          <a:p>
            <a:pPr>
              <a:lnSpc>
                <a:spcPct val="85000"/>
              </a:lnSpc>
            </a:pPr>
            <a:endParaRPr lang="en-US" dirty="0" smtClean="0"/>
          </a:p>
        </p:txBody>
      </p:sp>
      <p:pic>
        <p:nvPicPr>
          <p:cNvPr id="33" name="Picture 3"/>
          <p:cNvPicPr>
            <a:picLocks noChangeAspect="1" noChangeArrowheads="1"/>
          </p:cNvPicPr>
          <p:nvPr/>
        </p:nvPicPr>
        <p:blipFill>
          <a:blip r:embed="rId3" cstate="print">
            <a:clrChange>
              <a:clrFrom>
                <a:srgbClr val="FEFEFE"/>
              </a:clrFrom>
              <a:clrTo>
                <a:srgbClr val="FEFEFE">
                  <a:alpha val="0"/>
                </a:srgbClr>
              </a:clrTo>
            </a:clrChange>
          </a:blip>
          <a:srcRect l="5475" t="3058" r="6467" b="27351"/>
          <a:stretch>
            <a:fillRect/>
          </a:stretch>
        </p:blipFill>
        <p:spPr bwMode="auto">
          <a:xfrm>
            <a:off x="3155950" y="1868903"/>
            <a:ext cx="4468813" cy="4025900"/>
          </a:xfrm>
          <a:prstGeom prst="rect">
            <a:avLst/>
          </a:prstGeom>
          <a:noFill/>
          <a:ln w="9525">
            <a:noFill/>
            <a:miter lim="800000"/>
            <a:headEnd/>
            <a:tailEnd/>
          </a:ln>
        </p:spPr>
      </p:pic>
      <p:sp>
        <p:nvSpPr>
          <p:cNvPr id="34" name="Text Box 5"/>
          <p:cNvSpPr txBox="1">
            <a:spLocks noChangeArrowheads="1"/>
          </p:cNvSpPr>
          <p:nvPr/>
        </p:nvSpPr>
        <p:spPr bwMode="auto">
          <a:xfrm>
            <a:off x="6489654" y="6158328"/>
            <a:ext cx="1993494" cy="400110"/>
          </a:xfrm>
          <a:prstGeom prst="rect">
            <a:avLst/>
          </a:prstGeom>
          <a:noFill/>
          <a:ln w="9525">
            <a:noFill/>
            <a:miter lim="800000"/>
            <a:headEnd/>
            <a:tailEnd/>
          </a:ln>
        </p:spPr>
        <p:txBody>
          <a:bodyPr wrap="none">
            <a:spAutoFit/>
          </a:bodyPr>
          <a:lstStyle/>
          <a:p>
            <a:r>
              <a:rPr lang="es-MX" sz="2000" b="1" dirty="0" smtClean="0">
                <a:solidFill>
                  <a:srgbClr val="F78B30"/>
                </a:solidFill>
              </a:rPr>
              <a:t>Lesión del nervio</a:t>
            </a:r>
            <a:endParaRPr lang="es-MX" sz="2000" b="1" dirty="0">
              <a:solidFill>
                <a:srgbClr val="F78B30"/>
              </a:solidFill>
            </a:endParaRPr>
          </a:p>
        </p:txBody>
      </p:sp>
      <p:sp>
        <p:nvSpPr>
          <p:cNvPr id="35" name="Text Box 6"/>
          <p:cNvSpPr txBox="1">
            <a:spLocks noChangeArrowheads="1"/>
          </p:cNvSpPr>
          <p:nvPr/>
        </p:nvSpPr>
        <p:spPr bwMode="auto">
          <a:xfrm>
            <a:off x="7380311" y="4062828"/>
            <a:ext cx="1728193" cy="1138773"/>
          </a:xfrm>
          <a:prstGeom prst="rect">
            <a:avLst/>
          </a:prstGeom>
          <a:noFill/>
          <a:ln w="9525">
            <a:noFill/>
            <a:miter lim="800000"/>
            <a:headEnd/>
            <a:tailEnd/>
          </a:ln>
        </p:spPr>
        <p:txBody>
          <a:bodyPr wrap="square">
            <a:spAutoFit/>
          </a:bodyPr>
          <a:lstStyle/>
          <a:p>
            <a:pPr algn="ctr"/>
            <a:r>
              <a:rPr lang="es-MX" sz="1700" b="1" dirty="0" smtClean="0">
                <a:solidFill>
                  <a:srgbClr val="002060"/>
                </a:solidFill>
              </a:rPr>
              <a:t>La lesión estimula la producción de canal de calcio</a:t>
            </a:r>
            <a:endParaRPr lang="es-MX" sz="1700" b="1" dirty="0">
              <a:solidFill>
                <a:srgbClr val="002060"/>
              </a:solidFill>
            </a:endParaRPr>
          </a:p>
        </p:txBody>
      </p:sp>
      <p:sp>
        <p:nvSpPr>
          <p:cNvPr id="36" name="Oval 7"/>
          <p:cNvSpPr>
            <a:spLocks noChangeArrowheads="1"/>
          </p:cNvSpPr>
          <p:nvPr/>
        </p:nvSpPr>
        <p:spPr bwMode="auto">
          <a:xfrm>
            <a:off x="6213475" y="2792828"/>
            <a:ext cx="1298575" cy="1201738"/>
          </a:xfrm>
          <a:prstGeom prst="ellipse">
            <a:avLst/>
          </a:prstGeom>
          <a:noFill/>
          <a:ln w="38100">
            <a:solidFill>
              <a:srgbClr val="C03932"/>
            </a:solidFill>
            <a:round/>
            <a:headEnd/>
            <a:tailEnd/>
          </a:ln>
          <a:effectLst/>
        </p:spPr>
        <p:txBody>
          <a:bodyPr wrap="none" anchor="ctr"/>
          <a:lstStyle/>
          <a:p>
            <a:endParaRPr lang="es-MX" dirty="0">
              <a:solidFill>
                <a:prstClr val="white"/>
              </a:solidFill>
              <a:cs typeface="Arial" charset="0"/>
            </a:endParaRPr>
          </a:p>
        </p:txBody>
      </p:sp>
      <p:sp>
        <p:nvSpPr>
          <p:cNvPr id="37" name="AutoShape 8"/>
          <p:cNvSpPr>
            <a:spLocks noChangeArrowheads="1"/>
          </p:cNvSpPr>
          <p:nvPr/>
        </p:nvSpPr>
        <p:spPr bwMode="auto">
          <a:xfrm rot="-7766513">
            <a:off x="6346031" y="4171572"/>
            <a:ext cx="460375" cy="674688"/>
          </a:xfrm>
          <a:prstGeom prst="lightningBolt">
            <a:avLst/>
          </a:prstGeom>
          <a:solidFill>
            <a:schemeClr val="accent6"/>
          </a:solidFill>
          <a:ln w="9525">
            <a:noFill/>
            <a:miter lim="800000"/>
            <a:headEnd/>
            <a:tailEnd/>
          </a:ln>
        </p:spPr>
        <p:txBody>
          <a:bodyPr wrap="none" anchor="ctr"/>
          <a:lstStyle/>
          <a:p>
            <a:endParaRPr lang="es-MX" dirty="0">
              <a:solidFill>
                <a:prstClr val="white"/>
              </a:solidFill>
            </a:endParaRPr>
          </a:p>
        </p:txBody>
      </p:sp>
      <p:sp>
        <p:nvSpPr>
          <p:cNvPr id="38" name="Rectangle 9"/>
          <p:cNvSpPr>
            <a:spLocks noChangeArrowheads="1"/>
          </p:cNvSpPr>
          <p:nvPr/>
        </p:nvSpPr>
        <p:spPr bwMode="auto">
          <a:xfrm>
            <a:off x="6222271" y="1772816"/>
            <a:ext cx="2814225" cy="1200329"/>
          </a:xfrm>
          <a:prstGeom prst="rect">
            <a:avLst/>
          </a:prstGeom>
          <a:noFill/>
          <a:ln w="9525">
            <a:noFill/>
            <a:miter lim="800000"/>
            <a:headEnd/>
            <a:tailEnd/>
          </a:ln>
        </p:spPr>
        <p:txBody>
          <a:bodyPr wrap="square">
            <a:spAutoFit/>
          </a:bodyPr>
          <a:lstStyle/>
          <a:p>
            <a:pPr algn="ctr"/>
            <a:r>
              <a:rPr lang="es-MX" b="1" dirty="0" smtClean="0">
                <a:solidFill>
                  <a:srgbClr val="002060"/>
                </a:solidFill>
              </a:rPr>
              <a:t>Canales de calcio transportados a terminales nerviosas en el cuerno dorsal</a:t>
            </a:r>
            <a:endParaRPr lang="es-MX" b="1" dirty="0">
              <a:solidFill>
                <a:srgbClr val="002060"/>
              </a:solidFill>
            </a:endParaRPr>
          </a:p>
        </p:txBody>
      </p:sp>
      <p:sp>
        <p:nvSpPr>
          <p:cNvPr id="39" name="Text Box 11"/>
          <p:cNvSpPr txBox="1">
            <a:spLocks noChangeArrowheads="1"/>
          </p:cNvSpPr>
          <p:nvPr/>
        </p:nvSpPr>
        <p:spPr bwMode="auto">
          <a:xfrm>
            <a:off x="615764" y="1986085"/>
            <a:ext cx="2079823" cy="646331"/>
          </a:xfrm>
          <a:prstGeom prst="rect">
            <a:avLst/>
          </a:prstGeom>
          <a:noFill/>
          <a:ln w="9525">
            <a:noFill/>
            <a:miter lim="800000"/>
            <a:headEnd/>
            <a:tailEnd/>
          </a:ln>
        </p:spPr>
        <p:txBody>
          <a:bodyPr wrap="square">
            <a:spAutoFit/>
          </a:bodyPr>
          <a:lstStyle/>
          <a:p>
            <a:pPr algn="ctr"/>
            <a:r>
              <a:rPr lang="es-MX" b="1" dirty="0" smtClean="0">
                <a:solidFill>
                  <a:srgbClr val="002060"/>
                </a:solidFill>
              </a:rPr>
              <a:t>Mayor número de canales de calcio</a:t>
            </a:r>
            <a:endParaRPr lang="es-MX" b="1" dirty="0">
              <a:solidFill>
                <a:srgbClr val="002060"/>
              </a:solidFill>
            </a:endParaRPr>
          </a:p>
        </p:txBody>
      </p:sp>
      <p:sp>
        <p:nvSpPr>
          <p:cNvPr id="40" name="AutoShape 12"/>
          <p:cNvSpPr>
            <a:spLocks noChangeArrowheads="1"/>
          </p:cNvSpPr>
          <p:nvPr/>
        </p:nvSpPr>
        <p:spPr bwMode="auto">
          <a:xfrm>
            <a:off x="1459619" y="4062828"/>
            <a:ext cx="392113" cy="423863"/>
          </a:xfrm>
          <a:prstGeom prst="downArrow">
            <a:avLst>
              <a:gd name="adj1" fmla="val 50000"/>
              <a:gd name="adj2" fmla="val 27024"/>
            </a:avLst>
          </a:prstGeom>
          <a:solidFill>
            <a:schemeClr val="accent1"/>
          </a:solidFill>
          <a:ln w="9525">
            <a:noFill/>
            <a:miter lim="800000"/>
            <a:headEnd/>
            <a:tailEnd/>
          </a:ln>
        </p:spPr>
        <p:txBody>
          <a:bodyPr wrap="none" anchor="ctr"/>
          <a:lstStyle/>
          <a:p>
            <a:endParaRPr lang="es-MX" dirty="0">
              <a:solidFill>
                <a:prstClr val="white"/>
              </a:solidFill>
            </a:endParaRPr>
          </a:p>
        </p:txBody>
      </p:sp>
      <p:sp>
        <p:nvSpPr>
          <p:cNvPr id="41" name="Text Box 13"/>
          <p:cNvSpPr txBox="1">
            <a:spLocks noChangeArrowheads="1"/>
          </p:cNvSpPr>
          <p:nvPr/>
        </p:nvSpPr>
        <p:spPr bwMode="auto">
          <a:xfrm>
            <a:off x="1009403" y="3364267"/>
            <a:ext cx="1425040" cy="923330"/>
          </a:xfrm>
          <a:prstGeom prst="rect">
            <a:avLst/>
          </a:prstGeom>
          <a:noFill/>
          <a:ln w="9525">
            <a:noFill/>
            <a:miter lim="800000"/>
            <a:headEnd/>
            <a:tailEnd/>
          </a:ln>
        </p:spPr>
        <p:txBody>
          <a:bodyPr wrap="square">
            <a:spAutoFit/>
          </a:bodyPr>
          <a:lstStyle/>
          <a:p>
            <a:pPr algn="ctr"/>
            <a:r>
              <a:rPr lang="es-MX" b="1" dirty="0" smtClean="0">
                <a:solidFill>
                  <a:srgbClr val="002060"/>
                </a:solidFill>
              </a:rPr>
              <a:t>Mayor entrada de calcio</a:t>
            </a:r>
            <a:endParaRPr lang="es-MX" b="1" dirty="0">
              <a:solidFill>
                <a:srgbClr val="002060"/>
              </a:solidFill>
            </a:endParaRPr>
          </a:p>
        </p:txBody>
      </p:sp>
      <p:sp>
        <p:nvSpPr>
          <p:cNvPr id="42" name="AutoShape 14"/>
          <p:cNvSpPr>
            <a:spLocks noChangeArrowheads="1"/>
          </p:cNvSpPr>
          <p:nvPr/>
        </p:nvSpPr>
        <p:spPr bwMode="auto">
          <a:xfrm>
            <a:off x="1459619" y="2837278"/>
            <a:ext cx="392113" cy="423863"/>
          </a:xfrm>
          <a:prstGeom prst="downArrow">
            <a:avLst>
              <a:gd name="adj1" fmla="val 50000"/>
              <a:gd name="adj2" fmla="val 27024"/>
            </a:avLst>
          </a:prstGeom>
          <a:solidFill>
            <a:schemeClr val="accent1"/>
          </a:solidFill>
          <a:ln w="9525">
            <a:noFill/>
            <a:miter lim="800000"/>
            <a:headEnd/>
            <a:tailEnd/>
          </a:ln>
        </p:spPr>
        <p:txBody>
          <a:bodyPr wrap="none" anchor="ctr"/>
          <a:lstStyle/>
          <a:p>
            <a:endParaRPr lang="es-MX" dirty="0">
              <a:solidFill>
                <a:prstClr val="white"/>
              </a:solidFill>
            </a:endParaRPr>
          </a:p>
        </p:txBody>
      </p:sp>
      <p:sp>
        <p:nvSpPr>
          <p:cNvPr id="43" name="Text Box 15"/>
          <p:cNvSpPr txBox="1">
            <a:spLocks noChangeArrowheads="1"/>
          </p:cNvSpPr>
          <p:nvPr/>
        </p:nvSpPr>
        <p:spPr bwMode="auto">
          <a:xfrm>
            <a:off x="323528" y="4567653"/>
            <a:ext cx="2664295" cy="1908215"/>
          </a:xfrm>
          <a:prstGeom prst="rect">
            <a:avLst/>
          </a:prstGeom>
          <a:noFill/>
          <a:ln w="9525">
            <a:noFill/>
            <a:miter lim="800000"/>
            <a:headEnd/>
            <a:tailEnd/>
          </a:ln>
        </p:spPr>
        <p:txBody>
          <a:bodyPr wrap="square">
            <a:spAutoFit/>
          </a:bodyPr>
          <a:lstStyle/>
          <a:p>
            <a:pPr algn="ctr"/>
            <a:r>
              <a:rPr lang="es-MX" b="1" dirty="0" smtClean="0">
                <a:solidFill>
                  <a:srgbClr val="002060"/>
                </a:solidFill>
              </a:rPr>
              <a:t>Mayor excitabilidad</a:t>
            </a:r>
          </a:p>
          <a:p>
            <a:pPr algn="ctr"/>
            <a:r>
              <a:rPr lang="es-MX" b="1" dirty="0" smtClean="0">
                <a:solidFill>
                  <a:srgbClr val="002060"/>
                </a:solidFill>
              </a:rPr>
              <a:t>neuronal</a:t>
            </a:r>
            <a:r>
              <a:rPr lang="es-MX" sz="1000" b="1" dirty="0" smtClean="0">
                <a:solidFill>
                  <a:prstClr val="white"/>
                </a:solidFill>
              </a:rPr>
              <a:t/>
            </a:r>
            <a:br>
              <a:rPr lang="es-MX" sz="1000" b="1" dirty="0" smtClean="0">
                <a:solidFill>
                  <a:prstClr val="white"/>
                </a:solidFill>
              </a:rPr>
            </a:br>
            <a:endParaRPr lang="es-MX" sz="1000" b="1" dirty="0" smtClean="0">
              <a:solidFill>
                <a:prstClr val="white"/>
              </a:solidFill>
            </a:endParaRPr>
          </a:p>
          <a:p>
            <a:pPr algn="ctr"/>
            <a:r>
              <a:rPr lang="es-MX" sz="2400" b="1" i="1" dirty="0" smtClean="0">
                <a:solidFill>
                  <a:srgbClr val="DDBB30"/>
                </a:solidFill>
              </a:rPr>
              <a:t>MAYOR SENSIBILIDAD AL DOLOR</a:t>
            </a:r>
            <a:endParaRPr lang="es-MX" sz="2400" b="1" i="1" dirty="0">
              <a:solidFill>
                <a:srgbClr val="DDBB30"/>
              </a:solidFill>
            </a:endParaRPr>
          </a:p>
        </p:txBody>
      </p:sp>
      <p:sp>
        <p:nvSpPr>
          <p:cNvPr id="44" name="Line 16"/>
          <p:cNvSpPr>
            <a:spLocks noChangeShapeType="1"/>
          </p:cNvSpPr>
          <p:nvPr/>
        </p:nvSpPr>
        <p:spPr bwMode="auto">
          <a:xfrm flipH="1" flipV="1">
            <a:off x="2619375" y="2327691"/>
            <a:ext cx="1333500" cy="579437"/>
          </a:xfrm>
          <a:prstGeom prst="line">
            <a:avLst/>
          </a:prstGeom>
          <a:noFill/>
          <a:ln w="38100">
            <a:solidFill>
              <a:schemeClr val="accent2"/>
            </a:solidFill>
            <a:round/>
            <a:headEnd/>
            <a:tailEnd type="triangle" w="med" len="med"/>
          </a:ln>
        </p:spPr>
        <p:txBody>
          <a:bodyPr/>
          <a:lstStyle/>
          <a:p>
            <a:endParaRPr lang="es-MX" dirty="0">
              <a:solidFill>
                <a:prstClr val="white"/>
              </a:solidFill>
            </a:endParaRPr>
          </a:p>
        </p:txBody>
      </p:sp>
      <p:sp>
        <p:nvSpPr>
          <p:cNvPr id="45" name="Oval 17"/>
          <p:cNvSpPr>
            <a:spLocks noChangeArrowheads="1"/>
          </p:cNvSpPr>
          <p:nvPr/>
        </p:nvSpPr>
        <p:spPr bwMode="auto">
          <a:xfrm>
            <a:off x="3813175" y="2664241"/>
            <a:ext cx="1298575" cy="1201737"/>
          </a:xfrm>
          <a:prstGeom prst="ellipse">
            <a:avLst/>
          </a:prstGeom>
          <a:noFill/>
          <a:ln w="38100">
            <a:solidFill>
              <a:srgbClr val="C03932"/>
            </a:solidFill>
            <a:round/>
            <a:headEnd/>
            <a:tailEnd/>
          </a:ln>
          <a:effectLst/>
        </p:spPr>
        <p:txBody>
          <a:bodyPr wrap="none" anchor="ctr"/>
          <a:lstStyle/>
          <a:p>
            <a:pPr>
              <a:defRPr/>
            </a:pPr>
            <a:endParaRPr lang="es-MX" dirty="0">
              <a:solidFill>
                <a:prstClr val="white"/>
              </a:solidFill>
              <a:cs typeface="Arial" charset="0"/>
            </a:endParaRPr>
          </a:p>
        </p:txBody>
      </p:sp>
      <p:sp>
        <p:nvSpPr>
          <p:cNvPr id="46" name="Line 18"/>
          <p:cNvSpPr>
            <a:spLocks noChangeShapeType="1"/>
          </p:cNvSpPr>
          <p:nvPr/>
        </p:nvSpPr>
        <p:spPr bwMode="auto">
          <a:xfrm>
            <a:off x="7443788" y="3648491"/>
            <a:ext cx="495300" cy="392112"/>
          </a:xfrm>
          <a:prstGeom prst="line">
            <a:avLst/>
          </a:prstGeom>
          <a:noFill/>
          <a:ln w="38100">
            <a:solidFill>
              <a:schemeClr val="accent2"/>
            </a:solidFill>
            <a:round/>
            <a:headEnd/>
            <a:tailEnd type="triangle" w="med" len="med"/>
          </a:ln>
        </p:spPr>
        <p:txBody>
          <a:bodyPr/>
          <a:lstStyle/>
          <a:p>
            <a:endParaRPr lang="es-MX" dirty="0">
              <a:solidFill>
                <a:prstClr val="white"/>
              </a:solidFill>
            </a:endParaRPr>
          </a:p>
        </p:txBody>
      </p:sp>
      <p:sp>
        <p:nvSpPr>
          <p:cNvPr id="47" name="AutoShape 10"/>
          <p:cNvSpPr>
            <a:spLocks noChangeArrowheads="1"/>
          </p:cNvSpPr>
          <p:nvPr/>
        </p:nvSpPr>
        <p:spPr bwMode="auto">
          <a:xfrm rot="-311666">
            <a:off x="5230634" y="2189578"/>
            <a:ext cx="981075" cy="277813"/>
          </a:xfrm>
          <a:prstGeom prst="leftArrow">
            <a:avLst>
              <a:gd name="adj1" fmla="val 50000"/>
              <a:gd name="adj2" fmla="val 88286"/>
            </a:avLst>
          </a:prstGeom>
          <a:solidFill>
            <a:schemeClr val="accent1"/>
          </a:solidFill>
          <a:ln w="9525">
            <a:noFill/>
            <a:miter lim="800000"/>
            <a:headEnd/>
            <a:tailEnd/>
          </a:ln>
        </p:spPr>
        <p:txBody>
          <a:bodyPr wrap="none" anchor="ctr"/>
          <a:lstStyle/>
          <a:p>
            <a:endParaRPr lang="es-MX" dirty="0">
              <a:solidFill>
                <a:prstClr val="white"/>
              </a:solidFill>
            </a:endParaRPr>
          </a:p>
        </p:txBody>
      </p:sp>
      <p:sp>
        <p:nvSpPr>
          <p:cNvPr id="48" name="Text Box 22"/>
          <p:cNvSpPr txBox="1">
            <a:spLocks noChangeArrowheads="1"/>
          </p:cNvSpPr>
          <p:nvPr/>
        </p:nvSpPr>
        <p:spPr bwMode="auto">
          <a:xfrm>
            <a:off x="5427801" y="1902241"/>
            <a:ext cx="820738" cy="762000"/>
          </a:xfrm>
          <a:prstGeom prst="rect">
            <a:avLst/>
          </a:prstGeom>
          <a:noFill/>
          <a:ln w="9525">
            <a:noFill/>
            <a:miter lim="800000"/>
            <a:headEnd/>
            <a:tailEnd/>
          </a:ln>
        </p:spPr>
        <p:txBody>
          <a:bodyPr>
            <a:spAutoFit/>
          </a:bodyPr>
          <a:lstStyle/>
          <a:p>
            <a:pPr algn="ctr"/>
            <a:r>
              <a:rPr lang="es-MX" sz="4400" b="1" dirty="0" smtClean="0">
                <a:solidFill>
                  <a:srgbClr val="C03932"/>
                </a:solidFill>
              </a:rPr>
              <a:t>X</a:t>
            </a:r>
            <a:endParaRPr lang="es-MX" sz="4400" b="1" dirty="0">
              <a:solidFill>
                <a:srgbClr val="C03932"/>
              </a:solidFill>
            </a:endParaRPr>
          </a:p>
        </p:txBody>
      </p:sp>
      <p:sp>
        <p:nvSpPr>
          <p:cNvPr id="49" name="Text Box 22"/>
          <p:cNvSpPr txBox="1">
            <a:spLocks noChangeArrowheads="1"/>
          </p:cNvSpPr>
          <p:nvPr/>
        </p:nvSpPr>
        <p:spPr bwMode="auto">
          <a:xfrm>
            <a:off x="7281069" y="1875277"/>
            <a:ext cx="820738" cy="762000"/>
          </a:xfrm>
          <a:prstGeom prst="rect">
            <a:avLst/>
          </a:prstGeom>
          <a:noFill/>
          <a:ln w="9525">
            <a:noFill/>
            <a:miter lim="800000"/>
            <a:headEnd/>
            <a:tailEnd/>
          </a:ln>
        </p:spPr>
        <p:txBody>
          <a:bodyPr>
            <a:spAutoFit/>
          </a:bodyPr>
          <a:lstStyle/>
          <a:p>
            <a:pPr algn="ctr"/>
            <a:r>
              <a:rPr lang="es-MX" sz="4400" b="1" dirty="0" smtClean="0">
                <a:solidFill>
                  <a:srgbClr val="C03932"/>
                </a:solidFill>
              </a:rPr>
              <a:t>X</a:t>
            </a:r>
            <a:endParaRPr lang="es-MX" sz="4400" b="1" dirty="0">
              <a:solidFill>
                <a:srgbClr val="C03932"/>
              </a:solidFill>
            </a:endParaRPr>
          </a:p>
        </p:txBody>
      </p:sp>
      <p:sp>
        <p:nvSpPr>
          <p:cNvPr id="50" name="Text Box 20"/>
          <p:cNvSpPr txBox="1">
            <a:spLocks noChangeArrowheads="1"/>
          </p:cNvSpPr>
          <p:nvPr/>
        </p:nvSpPr>
        <p:spPr bwMode="auto">
          <a:xfrm>
            <a:off x="3448050" y="1412776"/>
            <a:ext cx="2914650" cy="840230"/>
          </a:xfrm>
          <a:prstGeom prst="rect">
            <a:avLst/>
          </a:prstGeom>
          <a:noFill/>
          <a:ln w="9525">
            <a:noFill/>
            <a:miter lim="800000"/>
            <a:headEnd/>
            <a:tailEnd/>
          </a:ln>
        </p:spPr>
        <p:txBody>
          <a:bodyPr>
            <a:spAutoFit/>
          </a:bodyPr>
          <a:lstStyle/>
          <a:p>
            <a:pPr algn="ctr">
              <a:lnSpc>
                <a:spcPct val="90000"/>
              </a:lnSpc>
            </a:pPr>
            <a:r>
              <a:rPr lang="es-MX" b="1" i="1" dirty="0" smtClean="0">
                <a:solidFill>
                  <a:srgbClr val="8064A2"/>
                </a:solidFill>
              </a:rPr>
              <a:t>La unión de los ligandos </a:t>
            </a:r>
            <a:r>
              <a:rPr lang="es-MX" dirty="0" smtClean="0">
                <a:solidFill>
                  <a:srgbClr val="8064A2"/>
                </a:solidFill>
                <a:latin typeface="Arial Black" pitchFamily="34" charset="0"/>
              </a:rPr>
              <a:t>α</a:t>
            </a:r>
            <a:r>
              <a:rPr lang="es-MX" b="1" baseline="-25000" dirty="0" smtClean="0">
                <a:solidFill>
                  <a:srgbClr val="8064A2"/>
                </a:solidFill>
              </a:rPr>
              <a:t>2</a:t>
            </a:r>
            <a:r>
              <a:rPr lang="es-MX" dirty="0" smtClean="0">
                <a:solidFill>
                  <a:srgbClr val="8064A2"/>
                </a:solidFill>
                <a:latin typeface="Arial Black" pitchFamily="34" charset="0"/>
              </a:rPr>
              <a:t>δ </a:t>
            </a:r>
            <a:r>
              <a:rPr lang="es-MX" b="1" i="1" dirty="0" smtClean="0">
                <a:solidFill>
                  <a:srgbClr val="8064A2"/>
                </a:solidFill>
              </a:rPr>
              <a:t>a </a:t>
            </a:r>
            <a:r>
              <a:rPr lang="es-MX" dirty="0" smtClean="0">
                <a:solidFill>
                  <a:srgbClr val="8064A2"/>
                </a:solidFill>
                <a:latin typeface="Arial Black" pitchFamily="34" charset="0"/>
              </a:rPr>
              <a:t>α</a:t>
            </a:r>
            <a:r>
              <a:rPr lang="es-MX" b="1" baseline="-25000" dirty="0" smtClean="0">
                <a:solidFill>
                  <a:srgbClr val="8064A2"/>
                </a:solidFill>
              </a:rPr>
              <a:t>2</a:t>
            </a:r>
            <a:r>
              <a:rPr lang="es-MX" dirty="0" smtClean="0">
                <a:solidFill>
                  <a:srgbClr val="8064A2"/>
                </a:solidFill>
                <a:latin typeface="Arial Black" pitchFamily="34" charset="0"/>
              </a:rPr>
              <a:t>δ </a:t>
            </a:r>
            <a:r>
              <a:rPr lang="es-MX" b="1" i="1" dirty="0" smtClean="0">
                <a:solidFill>
                  <a:srgbClr val="8064A2"/>
                </a:solidFill>
              </a:rPr>
              <a:t>inhibe el transporte del canal de calcio</a:t>
            </a:r>
            <a:endParaRPr lang="es-MX" b="1" i="1" dirty="0">
              <a:solidFill>
                <a:srgbClr val="8064A2"/>
              </a:solidFill>
            </a:endParaRPr>
          </a:p>
        </p:txBody>
      </p:sp>
      <p:sp>
        <p:nvSpPr>
          <p:cNvPr id="51" name="Text Box 22"/>
          <p:cNvSpPr txBox="1">
            <a:spLocks noChangeArrowheads="1"/>
          </p:cNvSpPr>
          <p:nvPr/>
        </p:nvSpPr>
        <p:spPr bwMode="auto">
          <a:xfrm>
            <a:off x="1245306" y="1946691"/>
            <a:ext cx="820738" cy="762000"/>
          </a:xfrm>
          <a:prstGeom prst="rect">
            <a:avLst/>
          </a:prstGeom>
          <a:noFill/>
          <a:ln w="9525">
            <a:noFill/>
            <a:miter lim="800000"/>
            <a:headEnd/>
            <a:tailEnd/>
          </a:ln>
        </p:spPr>
        <p:txBody>
          <a:bodyPr>
            <a:spAutoFit/>
          </a:bodyPr>
          <a:lstStyle/>
          <a:p>
            <a:pPr algn="ctr"/>
            <a:r>
              <a:rPr lang="es-MX" sz="4400" b="1" dirty="0" smtClean="0">
                <a:solidFill>
                  <a:srgbClr val="C03932"/>
                </a:solidFill>
              </a:rPr>
              <a:t>X</a:t>
            </a:r>
            <a:endParaRPr lang="es-MX" sz="4400" b="1" dirty="0">
              <a:solidFill>
                <a:srgbClr val="C03932"/>
              </a:solidFill>
            </a:endParaRPr>
          </a:p>
        </p:txBody>
      </p:sp>
      <p:sp>
        <p:nvSpPr>
          <p:cNvPr id="52" name="Text Box 22"/>
          <p:cNvSpPr txBox="1">
            <a:spLocks noChangeArrowheads="1"/>
          </p:cNvSpPr>
          <p:nvPr/>
        </p:nvSpPr>
        <p:spPr bwMode="auto">
          <a:xfrm>
            <a:off x="1234015" y="3355887"/>
            <a:ext cx="820738" cy="762000"/>
          </a:xfrm>
          <a:prstGeom prst="rect">
            <a:avLst/>
          </a:prstGeom>
          <a:noFill/>
          <a:ln w="9525">
            <a:noFill/>
            <a:miter lim="800000"/>
            <a:headEnd/>
            <a:tailEnd/>
          </a:ln>
        </p:spPr>
        <p:txBody>
          <a:bodyPr>
            <a:spAutoFit/>
          </a:bodyPr>
          <a:lstStyle/>
          <a:p>
            <a:pPr algn="ctr"/>
            <a:r>
              <a:rPr lang="es-MX" sz="4400" b="1" dirty="0" smtClean="0">
                <a:solidFill>
                  <a:srgbClr val="C03932"/>
                </a:solidFill>
              </a:rPr>
              <a:t>X</a:t>
            </a:r>
            <a:endParaRPr lang="es-MX" sz="4400" b="1" dirty="0">
              <a:solidFill>
                <a:srgbClr val="C03932"/>
              </a:solidFill>
            </a:endParaRPr>
          </a:p>
        </p:txBody>
      </p:sp>
      <p:sp>
        <p:nvSpPr>
          <p:cNvPr id="53" name="Text Box 22"/>
          <p:cNvSpPr txBox="1">
            <a:spLocks noChangeArrowheads="1"/>
          </p:cNvSpPr>
          <p:nvPr/>
        </p:nvSpPr>
        <p:spPr bwMode="auto">
          <a:xfrm>
            <a:off x="1218775" y="4425106"/>
            <a:ext cx="820738" cy="762000"/>
          </a:xfrm>
          <a:prstGeom prst="rect">
            <a:avLst/>
          </a:prstGeom>
          <a:noFill/>
          <a:ln w="9525">
            <a:noFill/>
            <a:miter lim="800000"/>
            <a:headEnd/>
            <a:tailEnd/>
          </a:ln>
        </p:spPr>
        <p:txBody>
          <a:bodyPr>
            <a:spAutoFit/>
          </a:bodyPr>
          <a:lstStyle/>
          <a:p>
            <a:pPr algn="ctr"/>
            <a:r>
              <a:rPr lang="es-MX" sz="4400" b="1" dirty="0" smtClean="0">
                <a:solidFill>
                  <a:srgbClr val="C03932"/>
                </a:solidFill>
              </a:rPr>
              <a:t>X</a:t>
            </a:r>
            <a:endParaRPr lang="es-MX" sz="4400" b="1" dirty="0">
              <a:solidFill>
                <a:srgbClr val="C03932"/>
              </a:solidFill>
            </a:endParaRPr>
          </a:p>
        </p:txBody>
      </p:sp>
      <p:sp>
        <p:nvSpPr>
          <p:cNvPr id="54" name="Text Box 22"/>
          <p:cNvSpPr txBox="1">
            <a:spLocks noChangeArrowheads="1"/>
          </p:cNvSpPr>
          <p:nvPr/>
        </p:nvSpPr>
        <p:spPr bwMode="auto">
          <a:xfrm>
            <a:off x="1211155" y="5337094"/>
            <a:ext cx="820738" cy="762000"/>
          </a:xfrm>
          <a:prstGeom prst="rect">
            <a:avLst/>
          </a:prstGeom>
          <a:noFill/>
          <a:ln w="9525">
            <a:noFill/>
            <a:miter lim="800000"/>
            <a:headEnd/>
            <a:tailEnd/>
          </a:ln>
        </p:spPr>
        <p:txBody>
          <a:bodyPr>
            <a:spAutoFit/>
          </a:bodyPr>
          <a:lstStyle/>
          <a:p>
            <a:pPr algn="ctr"/>
            <a:r>
              <a:rPr lang="es-MX" sz="4400" b="1" dirty="0" smtClean="0">
                <a:solidFill>
                  <a:srgbClr val="C03932"/>
                </a:solidFill>
              </a:rPr>
              <a:t>X</a:t>
            </a:r>
            <a:endParaRPr lang="es-MX" sz="4400" b="1" dirty="0">
              <a:solidFill>
                <a:srgbClr val="C03932"/>
              </a:solidFill>
            </a:endParaRPr>
          </a:p>
        </p:txBody>
      </p:sp>
      <p:sp>
        <p:nvSpPr>
          <p:cNvPr id="55" name="Title 1"/>
          <p:cNvSpPr>
            <a:spLocks noGrp="1"/>
          </p:cNvSpPr>
          <p:nvPr>
            <p:ph type="title"/>
          </p:nvPr>
        </p:nvSpPr>
        <p:spPr>
          <a:xfrm>
            <a:off x="457200" y="287910"/>
            <a:ext cx="8229600" cy="1143000"/>
          </a:xfrm>
        </p:spPr>
        <p:txBody>
          <a:bodyPr>
            <a:normAutofit/>
          </a:bodyPr>
          <a:lstStyle/>
          <a:p>
            <a:pPr>
              <a:lnSpc>
                <a:spcPct val="85000"/>
              </a:lnSpc>
            </a:pPr>
            <a:r>
              <a:rPr lang="es-MX" sz="3600" dirty="0" smtClean="0"/>
              <a:t>Rol de los Canales de Calcio Ligados-</a:t>
            </a:r>
            <a:r>
              <a:rPr lang="es-MX" altLang="zh-TW" sz="3600" dirty="0" smtClean="0">
                <a:latin typeface="Symbol" pitchFamily="18" charset="2"/>
                <a:ea typeface="PMingLiU"/>
                <a:cs typeface="PMingLiU"/>
              </a:rPr>
              <a:t>a</a:t>
            </a:r>
            <a:r>
              <a:rPr lang="es-MX" sz="3600" baseline="-25000" dirty="0" smtClean="0"/>
              <a:t>2</a:t>
            </a:r>
            <a:r>
              <a:rPr lang="es-MX" altLang="zh-TW" sz="3600" dirty="0" smtClean="0">
                <a:latin typeface="Symbol" pitchFamily="18" charset="2"/>
                <a:ea typeface="PMingLiU"/>
                <a:cs typeface="PMingLiU"/>
              </a:rPr>
              <a:t>d</a:t>
            </a:r>
            <a:r>
              <a:rPr lang="es-MX" sz="3600" dirty="0" smtClean="0"/>
              <a:t> en el Dolor Neuropático</a:t>
            </a:r>
            <a:endParaRPr lang="es-MX" sz="3600" dirty="0"/>
          </a:p>
        </p:txBody>
      </p:sp>
      <p:sp>
        <p:nvSpPr>
          <p:cNvPr id="56" name="AutoShape 4"/>
          <p:cNvSpPr>
            <a:spLocks noChangeArrowheads="1"/>
          </p:cNvSpPr>
          <p:nvPr/>
        </p:nvSpPr>
        <p:spPr bwMode="auto">
          <a:xfrm rot="1950959">
            <a:off x="5124450" y="5151437"/>
            <a:ext cx="1647825" cy="1244600"/>
          </a:xfrm>
          <a:prstGeom prst="irregularSeal2">
            <a:avLst/>
          </a:prstGeom>
          <a:solidFill>
            <a:schemeClr val="accent6"/>
          </a:solidFill>
          <a:ln w="9525">
            <a:noFill/>
            <a:miter lim="800000"/>
            <a:headEnd/>
            <a:tailEnd/>
          </a:ln>
        </p:spPr>
        <p:txBody>
          <a:bodyPr wrap="none" anchor="ctr"/>
          <a:lstStyle/>
          <a:p>
            <a:pPr algn="ctr"/>
            <a:endParaRPr lang="en-US" sz="2000" dirty="0">
              <a:solidFill>
                <a:prstClr val="white"/>
              </a:solidFill>
            </a:endParaRPr>
          </a:p>
        </p:txBody>
      </p:sp>
    </p:spTree>
    <p:extLst>
      <p:ext uri="{BB962C8B-B14F-4D97-AF65-F5344CB8AC3E}">
        <p14:creationId xmlns:p14="http://schemas.microsoft.com/office/powerpoint/2010/main" xmlns="" val="38518172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5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74638"/>
            <a:ext cx="8229600" cy="1143000"/>
          </a:xfrm>
        </p:spPr>
        <p:txBody>
          <a:bodyPr>
            <a:normAutofit/>
          </a:bodyPr>
          <a:lstStyle/>
          <a:p>
            <a:r>
              <a:rPr lang="es-MX" altLang="en-US" dirty="0" smtClean="0"/>
              <a:t>Efectos Adversos de los Ligandos </a:t>
            </a:r>
            <a:r>
              <a:rPr lang="es-MX" altLang="zh-TW" dirty="0" smtClean="0">
                <a:latin typeface="Symbol" pitchFamily="18" charset="2"/>
                <a:ea typeface="PMingLiU"/>
                <a:cs typeface="PMingLiU"/>
              </a:rPr>
              <a:t>a</a:t>
            </a:r>
            <a:r>
              <a:rPr lang="es-MX" baseline="-25000" dirty="0" smtClean="0"/>
              <a:t>2</a:t>
            </a:r>
            <a:r>
              <a:rPr lang="es-MX" altLang="zh-TW" dirty="0" smtClean="0">
                <a:latin typeface="Symbol" pitchFamily="18" charset="2"/>
                <a:ea typeface="PMingLiU"/>
                <a:cs typeface="PMingLiU"/>
              </a:rPr>
              <a:t>d</a:t>
            </a:r>
            <a:endParaRPr lang="es-MX" dirty="0" smtClean="0"/>
          </a:p>
        </p:txBody>
      </p:sp>
      <p:graphicFrame>
        <p:nvGraphicFramePr>
          <p:cNvPr id="8" name="Content Placeholder 10"/>
          <p:cNvGraphicFramePr>
            <a:graphicFrameLocks noGrp="1"/>
          </p:cNvGraphicFramePr>
          <p:nvPr>
            <p:ph sz="quarter" idx="1"/>
            <p:extLst>
              <p:ext uri="{D42A27DB-BD31-4B8C-83A1-F6EECF244321}">
                <p14:modId xmlns="" xmlns:p14="http://schemas.microsoft.com/office/powerpoint/2010/main" val="3660565834"/>
              </p:ext>
            </p:extLst>
          </p:nvPr>
        </p:nvGraphicFramePr>
        <p:xfrm>
          <a:off x="496144" y="1844824"/>
          <a:ext cx="8208910" cy="3037462"/>
        </p:xfrm>
        <a:graphic>
          <a:graphicData uri="http://schemas.openxmlformats.org/drawingml/2006/table">
            <a:tbl>
              <a:tblPr firstRow="1" bandRow="1">
                <a:tableStyleId>{5C22544A-7EE6-4342-B048-85BDC9FD1C3A}</a:tableStyleId>
              </a:tblPr>
              <a:tblGrid>
                <a:gridCol w="3562564"/>
                <a:gridCol w="4646346"/>
              </a:tblGrid>
              <a:tr h="709027">
                <a:tc>
                  <a:txBody>
                    <a:bodyPr/>
                    <a:lstStyle/>
                    <a:p>
                      <a:pPr lvl="0" algn="l"/>
                      <a:r>
                        <a:rPr lang="es-MX" sz="2400" noProof="0" dirty="0" smtClean="0">
                          <a:effectLst>
                            <a:outerShdw blurRad="38100" dist="38100" dir="2700000" algn="tl">
                              <a:srgbClr val="000000">
                                <a:alpha val="43137"/>
                              </a:srgbClr>
                            </a:outerShdw>
                          </a:effectLst>
                        </a:rPr>
                        <a:t>  </a:t>
                      </a:r>
                      <a:r>
                        <a:rPr lang="es-MX" sz="2400" noProof="0" dirty="0" smtClean="0">
                          <a:effectLst/>
                        </a:rPr>
                        <a:t>Sistema</a:t>
                      </a:r>
                      <a:endParaRPr lang="es-MX" sz="2400" noProof="0" dirty="0">
                        <a:effectLst/>
                      </a:endParaRPr>
                    </a:p>
                  </a:txBody>
                  <a:tcPr/>
                </a:tc>
                <a:tc>
                  <a:txBody>
                    <a:bodyPr/>
                    <a:lstStyle/>
                    <a:p>
                      <a:r>
                        <a:rPr lang="es-MX" sz="2400" noProof="0" dirty="0" smtClean="0">
                          <a:effectLst/>
                        </a:rPr>
                        <a:t>Efectos adversos</a:t>
                      </a:r>
                      <a:endParaRPr lang="es-MX" sz="2400" noProof="0" dirty="0">
                        <a:effectLst/>
                      </a:endParaRPr>
                    </a:p>
                  </a:txBody>
                  <a:tcPr/>
                </a:tc>
              </a:tr>
              <a:tr h="575099">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400" u="none" strike="noStrike" cap="none" normalizeH="0" baseline="0" noProof="0" dirty="0" smtClean="0">
                          <a:ln>
                            <a:noFill/>
                          </a:ln>
                          <a:solidFill>
                            <a:schemeClr val="bg1"/>
                          </a:solidFill>
                          <a:effectLst/>
                          <a:latin typeface="+mn-lt"/>
                        </a:rPr>
                        <a:t>Sistema digestivo</a:t>
                      </a:r>
                      <a:endParaRPr kumimoji="0" lang="es-MX" sz="24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400" b="0" i="0" u="none" strike="noStrike" cap="none" normalizeH="0" baseline="0" noProof="0" dirty="0" smtClean="0">
                          <a:ln>
                            <a:noFill/>
                          </a:ln>
                          <a:solidFill>
                            <a:schemeClr val="bg1"/>
                          </a:solidFill>
                          <a:effectLst/>
                          <a:latin typeface="+mn-lt"/>
                        </a:rPr>
                        <a:t>Boca seca</a:t>
                      </a:r>
                    </a:p>
                  </a:txBody>
                  <a:tcPr anchor="ctr" horzOverflow="overflow"/>
                </a:tc>
              </a:tr>
              <a:tr h="760698">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400" u="none" strike="noStrike" cap="none" normalizeH="0" baseline="0" noProof="0" dirty="0" smtClean="0">
                          <a:ln>
                            <a:noFill/>
                          </a:ln>
                          <a:solidFill>
                            <a:schemeClr val="bg1"/>
                          </a:solidFill>
                          <a:effectLst/>
                          <a:latin typeface="+mn-lt"/>
                        </a:rPr>
                        <a:t>SNC</a:t>
                      </a:r>
                      <a:endParaRPr kumimoji="0" lang="es-MX" sz="24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400" b="0" i="0" u="none" strike="noStrike" cap="none" normalizeH="0" baseline="0" noProof="0" dirty="0" smtClean="0">
                          <a:ln>
                            <a:noFill/>
                          </a:ln>
                          <a:solidFill>
                            <a:schemeClr val="bg1"/>
                          </a:solidFill>
                          <a:effectLst/>
                          <a:latin typeface="+mn-lt"/>
                        </a:rPr>
                        <a:t>Mareo, somnolencia</a:t>
                      </a:r>
                    </a:p>
                  </a:txBody>
                  <a:tcPr anchor="ctr" horzOverflow="overflow"/>
                </a:tc>
              </a:tr>
              <a:tr h="992638">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400" u="none" strike="noStrike" cap="none" normalizeH="0" baseline="0" noProof="0" dirty="0" smtClean="0">
                          <a:ln>
                            <a:noFill/>
                          </a:ln>
                          <a:solidFill>
                            <a:schemeClr val="bg1"/>
                          </a:solidFill>
                          <a:effectLst/>
                          <a:latin typeface="+mn-lt"/>
                        </a:rPr>
                        <a:t>Otro</a:t>
                      </a:r>
                      <a:endParaRPr kumimoji="0" lang="es-MX" sz="24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defRPr/>
                      </a:pPr>
                      <a:r>
                        <a:rPr kumimoji="0" lang="es-MX" sz="2400" b="0" i="0" u="none" strike="noStrike" cap="none" normalizeH="0" baseline="0" noProof="0" dirty="0" smtClean="0">
                          <a:ln>
                            <a:noFill/>
                          </a:ln>
                          <a:solidFill>
                            <a:schemeClr val="bg1"/>
                          </a:solidFill>
                          <a:effectLst/>
                          <a:latin typeface="+mn-lt"/>
                        </a:rPr>
                        <a:t>Astenia, cefalea, edema periférico, aumento de peso</a:t>
                      </a:r>
                    </a:p>
                  </a:txBody>
                  <a:tcPr anchor="ctr" horzOverflow="overflow"/>
                </a:tc>
              </a:tr>
            </a:tbl>
          </a:graphicData>
        </a:graphic>
      </p:graphicFrame>
      <p:sp>
        <p:nvSpPr>
          <p:cNvPr id="9" name="Rectangle 1"/>
          <p:cNvSpPr/>
          <p:nvPr/>
        </p:nvSpPr>
        <p:spPr>
          <a:xfrm>
            <a:off x="445120" y="6103040"/>
            <a:ext cx="4114781" cy="677108"/>
          </a:xfrm>
          <a:prstGeom prst="rect">
            <a:avLst/>
          </a:prstGeom>
        </p:spPr>
        <p:txBody>
          <a:bodyPr wrap="none">
            <a:spAutoFit/>
          </a:bodyPr>
          <a:lstStyle/>
          <a:p>
            <a:r>
              <a:rPr lang="es-MX" sz="1400" b="1" dirty="0" smtClean="0">
                <a:solidFill>
                  <a:srgbClr val="002060"/>
                </a:solidFill>
                <a:cs typeface="Arial" pitchFamily="34" charset="0"/>
              </a:rPr>
              <a:t>Los ligandos α</a:t>
            </a:r>
            <a:r>
              <a:rPr lang="es-MX" sz="1400" b="1" baseline="-25000" dirty="0" smtClean="0">
                <a:solidFill>
                  <a:srgbClr val="002060"/>
                </a:solidFill>
                <a:cs typeface="Arial" pitchFamily="34" charset="0"/>
              </a:rPr>
              <a:t>2</a:t>
            </a:r>
            <a:r>
              <a:rPr lang="es-MX" sz="1400" b="1" dirty="0" smtClean="0">
                <a:solidFill>
                  <a:srgbClr val="002060"/>
                </a:solidFill>
                <a:cs typeface="Arial" pitchFamily="34" charset="0"/>
              </a:rPr>
              <a:t>δ incluyen gabapentina y pregabalina</a:t>
            </a:r>
          </a:p>
          <a:p>
            <a:r>
              <a:rPr lang="es-MX" sz="1400" b="1" dirty="0" smtClean="0">
                <a:solidFill>
                  <a:srgbClr val="002060"/>
                </a:solidFill>
                <a:cs typeface="Arial" pitchFamily="34" charset="0"/>
              </a:rPr>
              <a:t>SNC= sistema nervioso central</a:t>
            </a:r>
          </a:p>
          <a:p>
            <a:r>
              <a:rPr lang="es-MX" sz="1000" dirty="0" smtClean="0">
                <a:solidFill>
                  <a:srgbClr val="002060"/>
                </a:solidFill>
              </a:rPr>
              <a:t>Attal N, Finnerup NB. </a:t>
            </a:r>
            <a:r>
              <a:rPr lang="es-MX" sz="1000" i="1" dirty="0" smtClean="0">
                <a:solidFill>
                  <a:srgbClr val="002060"/>
                </a:solidFill>
              </a:rPr>
              <a:t>Pain Clinical Updates </a:t>
            </a:r>
            <a:r>
              <a:rPr lang="es-MX" sz="1000" dirty="0" smtClean="0">
                <a:solidFill>
                  <a:srgbClr val="002060"/>
                </a:solidFill>
              </a:rPr>
              <a:t>2010; 18(9):1-8.</a:t>
            </a:r>
            <a:endParaRPr lang="es-MX" sz="1000" dirty="0">
              <a:solidFill>
                <a:srgbClr val="002060"/>
              </a:solidFill>
            </a:endParaRPr>
          </a:p>
        </p:txBody>
      </p:sp>
    </p:spTree>
    <p:extLst>
      <p:ext uri="{BB962C8B-B14F-4D97-AF65-F5344CB8AC3E}">
        <p14:creationId xmlns:p14="http://schemas.microsoft.com/office/powerpoint/2010/main" xmlns="" val="315861462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1230312"/>
            <a:ext cx="9144000" cy="5627687"/>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8132" name="Rectangle 28"/>
          <p:cNvSpPr>
            <a:spLocks noGrp="1" noChangeArrowheads="1"/>
          </p:cNvSpPr>
          <p:nvPr>
            <p:ph type="title"/>
          </p:nvPr>
        </p:nvSpPr>
        <p:spPr>
          <a:xfrm>
            <a:off x="457200" y="0"/>
            <a:ext cx="8229600" cy="1143000"/>
          </a:xfrm>
        </p:spPr>
        <p:txBody>
          <a:bodyPr vert="horz" lIns="91440" tIns="45720" rIns="91440" bIns="45720" rtlCol="0" anchor="ctr">
            <a:normAutofit/>
          </a:bodyPr>
          <a:lstStyle/>
          <a:p>
            <a:pPr>
              <a:lnSpc>
                <a:spcPct val="85000"/>
              </a:lnSpc>
            </a:pPr>
            <a:r>
              <a:rPr lang="es-MX" dirty="0" smtClean="0"/>
              <a:t>Cómo Modulan el Dolor los Antidepresivos </a:t>
            </a:r>
            <a:endParaRPr lang="es-MX" noProof="0" dirty="0"/>
          </a:p>
        </p:txBody>
      </p:sp>
      <p:sp>
        <p:nvSpPr>
          <p:cNvPr id="46" name="Text Box 53"/>
          <p:cNvSpPr txBox="1">
            <a:spLocks noChangeArrowheads="1"/>
          </p:cNvSpPr>
          <p:nvPr/>
        </p:nvSpPr>
        <p:spPr bwMode="auto">
          <a:xfrm>
            <a:off x="123232" y="6613653"/>
            <a:ext cx="629235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000" dirty="0" smtClean="0">
                <a:solidFill>
                  <a:prstClr val="white"/>
                </a:solidFill>
                <a:latin typeface="Calibri"/>
                <a:cs typeface="Arial" pitchFamily="34" charset="0"/>
              </a:rPr>
              <a:t>Verdu </a:t>
            </a:r>
            <a:r>
              <a:rPr lang="en-US" sz="1000" dirty="0">
                <a:solidFill>
                  <a:prstClr val="white"/>
                </a:solidFill>
                <a:latin typeface="Calibri"/>
                <a:cs typeface="Arial" pitchFamily="34" charset="0"/>
              </a:rPr>
              <a:t>B </a:t>
            </a:r>
            <a:r>
              <a:rPr lang="en-US" sz="1000" i="1" dirty="0">
                <a:solidFill>
                  <a:prstClr val="white"/>
                </a:solidFill>
                <a:latin typeface="Calibri"/>
                <a:cs typeface="Arial" pitchFamily="34" charset="0"/>
              </a:rPr>
              <a:t>et al. Drugs </a:t>
            </a:r>
            <a:r>
              <a:rPr lang="en-US" sz="1000" dirty="0">
                <a:solidFill>
                  <a:prstClr val="white"/>
                </a:solidFill>
                <a:latin typeface="Calibri"/>
                <a:cs typeface="Arial" pitchFamily="34" charset="0"/>
              </a:rPr>
              <a:t>2008; 68(18):2611-2632</a:t>
            </a:r>
            <a:r>
              <a:rPr lang="en-US" sz="1000" dirty="0" smtClean="0">
                <a:solidFill>
                  <a:prstClr val="white"/>
                </a:solidFill>
                <a:latin typeface="Calibri"/>
                <a:cs typeface="Arial" pitchFamily="34" charset="0"/>
              </a:rPr>
              <a:t>.</a:t>
            </a:r>
            <a:endParaRPr lang="en-US" sz="1000" dirty="0">
              <a:solidFill>
                <a:prstClr val="white"/>
              </a:solidFill>
              <a:latin typeface="Calibri"/>
              <a:cs typeface="Arial" pitchFamily="34" charset="0"/>
            </a:endParaRPr>
          </a:p>
        </p:txBody>
      </p:sp>
      <p:sp>
        <p:nvSpPr>
          <p:cNvPr id="62"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solidFill>
                  <a:prstClr val="white"/>
                </a:solidFill>
              </a:rPr>
              <a:t/>
            </a:r>
            <a:br>
              <a:rPr lang="en-CA" dirty="0" smtClean="0">
                <a:solidFill>
                  <a:prstClr val="white"/>
                </a:solidFill>
              </a:rPr>
            </a:br>
            <a:fld id="{903B8EED-60FF-4798-B00A-5F8F0039E366}" type="slidenum">
              <a:rPr lang="en-CA" smtClean="0">
                <a:solidFill>
                  <a:prstClr val="white"/>
                </a:solidFill>
              </a:rPr>
              <a:pPr>
                <a:defRPr/>
              </a:pPr>
              <a:t>47</a:t>
            </a:fld>
            <a:endParaRPr lang="en-CA" dirty="0">
              <a:solidFill>
                <a:prstClr val="white"/>
              </a:solidFill>
            </a:endParaRPr>
          </a:p>
        </p:txBody>
      </p:sp>
      <p:pic>
        <p:nvPicPr>
          <p:cNvPr id="55" name="Picture 50" descr="head and shoulders"/>
          <p:cNvPicPr>
            <a:picLocks noChangeAspect="1" noChangeArrowheads="1"/>
          </p:cNvPicPr>
          <p:nvPr/>
        </p:nvPicPr>
        <p:blipFill>
          <a:blip r:embed="rId3" cstate="print"/>
          <a:srcRect l="3940" t="5711" r="8307" b="9053"/>
          <a:stretch>
            <a:fillRect/>
          </a:stretch>
        </p:blipFill>
        <p:spPr bwMode="auto">
          <a:xfrm>
            <a:off x="5330103" y="1710928"/>
            <a:ext cx="3481387" cy="2870200"/>
          </a:xfrm>
          <a:prstGeom prst="rect">
            <a:avLst/>
          </a:prstGeom>
          <a:noFill/>
          <a:ln w="9525">
            <a:noFill/>
            <a:miter lim="800000"/>
            <a:headEnd/>
            <a:tailEnd/>
          </a:ln>
        </p:spPr>
      </p:pic>
      <p:pic>
        <p:nvPicPr>
          <p:cNvPr id="63" name="Picture 98" descr="Revision_07"/>
          <p:cNvPicPr>
            <a:picLocks noChangeAspect="1" noChangeArrowheads="1"/>
          </p:cNvPicPr>
          <p:nvPr/>
        </p:nvPicPr>
        <p:blipFill>
          <a:blip r:embed="rId4" cstate="print"/>
          <a:srcRect l="882" t="25748" r="882" b="7559"/>
          <a:stretch>
            <a:fillRect/>
          </a:stretch>
        </p:blipFill>
        <p:spPr bwMode="auto">
          <a:xfrm>
            <a:off x="1397000" y="5026025"/>
            <a:ext cx="6791325" cy="1012825"/>
          </a:xfrm>
          <a:prstGeom prst="rect">
            <a:avLst/>
          </a:prstGeom>
          <a:noFill/>
          <a:ln w="9525">
            <a:noFill/>
            <a:miter lim="800000"/>
            <a:headEnd/>
            <a:tailEnd/>
          </a:ln>
        </p:spPr>
      </p:pic>
      <p:sp>
        <p:nvSpPr>
          <p:cNvPr id="65" name="Text Box 33"/>
          <p:cNvSpPr txBox="1">
            <a:spLocks noChangeArrowheads="1"/>
          </p:cNvSpPr>
          <p:nvPr/>
        </p:nvSpPr>
        <p:spPr bwMode="auto">
          <a:xfrm>
            <a:off x="561975" y="4441825"/>
            <a:ext cx="1447832" cy="307777"/>
          </a:xfrm>
          <a:prstGeom prst="rect">
            <a:avLst/>
          </a:prstGeom>
          <a:noFill/>
          <a:ln w="9525">
            <a:noFill/>
            <a:miter lim="800000"/>
            <a:headEnd/>
            <a:tailEnd/>
          </a:ln>
        </p:spPr>
        <p:txBody>
          <a:bodyPr wrap="none">
            <a:spAutoFit/>
          </a:bodyPr>
          <a:lstStyle/>
          <a:p>
            <a:r>
              <a:rPr lang="es-MX" sz="1400" b="1" dirty="0" smtClean="0">
                <a:solidFill>
                  <a:prstClr val="white"/>
                </a:solidFill>
              </a:rPr>
              <a:t>Lesión del nervio</a:t>
            </a:r>
            <a:endParaRPr lang="es-MX" sz="1400" b="1" dirty="0">
              <a:solidFill>
                <a:prstClr val="white"/>
              </a:solidFill>
            </a:endParaRPr>
          </a:p>
        </p:txBody>
      </p:sp>
      <p:sp>
        <p:nvSpPr>
          <p:cNvPr id="66" name="Text Box 81"/>
          <p:cNvSpPr txBox="1">
            <a:spLocks noChangeArrowheads="1"/>
          </p:cNvSpPr>
          <p:nvPr/>
        </p:nvSpPr>
        <p:spPr bwMode="auto">
          <a:xfrm>
            <a:off x="6525637" y="5780088"/>
            <a:ext cx="1329210" cy="307777"/>
          </a:xfrm>
          <a:prstGeom prst="rect">
            <a:avLst/>
          </a:prstGeom>
          <a:noFill/>
          <a:ln w="9525">
            <a:noFill/>
            <a:miter lim="800000"/>
            <a:headEnd/>
            <a:tailEnd/>
          </a:ln>
        </p:spPr>
        <p:txBody>
          <a:bodyPr wrap="none">
            <a:spAutoFit/>
          </a:bodyPr>
          <a:lstStyle/>
          <a:p>
            <a:r>
              <a:rPr lang="es-MX" sz="1400" b="1" dirty="0" smtClean="0">
                <a:solidFill>
                  <a:prstClr val="white"/>
                </a:solidFill>
              </a:rPr>
              <a:t>Médula espinal</a:t>
            </a:r>
            <a:endParaRPr lang="es-MX" sz="1400" b="1" dirty="0">
              <a:solidFill>
                <a:prstClr val="white"/>
              </a:solidFill>
            </a:endParaRPr>
          </a:p>
        </p:txBody>
      </p:sp>
      <p:sp>
        <p:nvSpPr>
          <p:cNvPr id="67" name="Text Box 89"/>
          <p:cNvSpPr txBox="1">
            <a:spLocks noChangeArrowheads="1"/>
          </p:cNvSpPr>
          <p:nvPr/>
        </p:nvSpPr>
        <p:spPr bwMode="auto">
          <a:xfrm>
            <a:off x="2849563" y="5702300"/>
            <a:ext cx="2401887" cy="304800"/>
          </a:xfrm>
          <a:prstGeom prst="rect">
            <a:avLst/>
          </a:prstGeom>
          <a:noFill/>
          <a:ln w="9525">
            <a:noFill/>
            <a:miter lim="800000"/>
            <a:headEnd/>
            <a:tailEnd/>
          </a:ln>
        </p:spPr>
        <p:txBody>
          <a:bodyPr>
            <a:spAutoFit/>
          </a:bodyPr>
          <a:lstStyle/>
          <a:p>
            <a:pPr algn="ctr"/>
            <a:r>
              <a:rPr lang="es-MX" sz="1400" b="1" dirty="0" smtClean="0">
                <a:solidFill>
                  <a:prstClr val="white"/>
                </a:solidFill>
              </a:rPr>
              <a:t>Fibra aferente nociceptiva</a:t>
            </a:r>
            <a:endParaRPr lang="es-MX" sz="1400" b="1" dirty="0">
              <a:solidFill>
                <a:prstClr val="white"/>
              </a:solidFill>
            </a:endParaRPr>
          </a:p>
        </p:txBody>
      </p:sp>
      <p:pic>
        <p:nvPicPr>
          <p:cNvPr id="68" name="Picture 100" descr="pain"/>
          <p:cNvPicPr>
            <a:picLocks noChangeAspect="1" noChangeArrowheads="1"/>
          </p:cNvPicPr>
          <p:nvPr/>
        </p:nvPicPr>
        <p:blipFill>
          <a:blip r:embed="rId5" cstate="print"/>
          <a:srcRect/>
          <a:stretch>
            <a:fillRect/>
          </a:stretch>
        </p:blipFill>
        <p:spPr bwMode="auto">
          <a:xfrm>
            <a:off x="1609725" y="5313363"/>
            <a:ext cx="119063" cy="114300"/>
          </a:xfrm>
          <a:prstGeom prst="rect">
            <a:avLst/>
          </a:prstGeom>
          <a:noFill/>
          <a:ln w="9525">
            <a:noFill/>
            <a:miter lim="800000"/>
            <a:headEnd/>
            <a:tailEnd/>
          </a:ln>
        </p:spPr>
      </p:pic>
      <p:pic>
        <p:nvPicPr>
          <p:cNvPr id="70" name="Picture 102" descr="pain"/>
          <p:cNvPicPr>
            <a:picLocks noChangeAspect="1" noChangeArrowheads="1"/>
          </p:cNvPicPr>
          <p:nvPr/>
        </p:nvPicPr>
        <p:blipFill>
          <a:blip r:embed="rId5" cstate="print"/>
          <a:srcRect/>
          <a:stretch>
            <a:fillRect/>
          </a:stretch>
        </p:blipFill>
        <p:spPr bwMode="auto">
          <a:xfrm>
            <a:off x="2136775" y="5334000"/>
            <a:ext cx="119063" cy="114300"/>
          </a:xfrm>
          <a:prstGeom prst="rect">
            <a:avLst/>
          </a:prstGeom>
          <a:noFill/>
          <a:ln w="9525">
            <a:noFill/>
            <a:miter lim="800000"/>
            <a:headEnd/>
            <a:tailEnd/>
          </a:ln>
        </p:spPr>
      </p:pic>
      <p:pic>
        <p:nvPicPr>
          <p:cNvPr id="71" name="Picture 103" descr="pain"/>
          <p:cNvPicPr>
            <a:picLocks noChangeAspect="1" noChangeArrowheads="1"/>
          </p:cNvPicPr>
          <p:nvPr/>
        </p:nvPicPr>
        <p:blipFill>
          <a:blip r:embed="rId5" cstate="print"/>
          <a:srcRect/>
          <a:stretch>
            <a:fillRect/>
          </a:stretch>
        </p:blipFill>
        <p:spPr bwMode="auto">
          <a:xfrm>
            <a:off x="1681163" y="5881688"/>
            <a:ext cx="119062" cy="114300"/>
          </a:xfrm>
          <a:prstGeom prst="rect">
            <a:avLst/>
          </a:prstGeom>
          <a:noFill/>
          <a:ln w="9525">
            <a:noFill/>
            <a:miter lim="800000"/>
            <a:headEnd/>
            <a:tailEnd/>
          </a:ln>
        </p:spPr>
      </p:pic>
      <p:pic>
        <p:nvPicPr>
          <p:cNvPr id="73" name="Picture 104" descr="pain"/>
          <p:cNvPicPr>
            <a:picLocks noChangeAspect="1" noChangeArrowheads="1"/>
          </p:cNvPicPr>
          <p:nvPr/>
        </p:nvPicPr>
        <p:blipFill>
          <a:blip r:embed="rId5" cstate="print"/>
          <a:srcRect/>
          <a:stretch>
            <a:fillRect/>
          </a:stretch>
        </p:blipFill>
        <p:spPr bwMode="auto">
          <a:xfrm>
            <a:off x="1419225" y="5126038"/>
            <a:ext cx="119063" cy="114300"/>
          </a:xfrm>
          <a:prstGeom prst="rect">
            <a:avLst/>
          </a:prstGeom>
          <a:noFill/>
          <a:ln w="9525">
            <a:noFill/>
            <a:miter lim="800000"/>
            <a:headEnd/>
            <a:tailEnd/>
          </a:ln>
        </p:spPr>
      </p:pic>
      <p:pic>
        <p:nvPicPr>
          <p:cNvPr id="74" name="Picture 105" descr="pain"/>
          <p:cNvPicPr>
            <a:picLocks noChangeAspect="1" noChangeArrowheads="1"/>
          </p:cNvPicPr>
          <p:nvPr/>
        </p:nvPicPr>
        <p:blipFill>
          <a:blip r:embed="rId5" cstate="print"/>
          <a:srcRect/>
          <a:stretch>
            <a:fillRect/>
          </a:stretch>
        </p:blipFill>
        <p:spPr bwMode="auto">
          <a:xfrm>
            <a:off x="2038350" y="5407025"/>
            <a:ext cx="119063" cy="114300"/>
          </a:xfrm>
          <a:prstGeom prst="rect">
            <a:avLst/>
          </a:prstGeom>
          <a:noFill/>
          <a:ln w="9525">
            <a:noFill/>
            <a:miter lim="800000"/>
            <a:headEnd/>
            <a:tailEnd/>
          </a:ln>
        </p:spPr>
      </p:pic>
      <p:pic>
        <p:nvPicPr>
          <p:cNvPr id="75" name="Picture 106" descr="pain"/>
          <p:cNvPicPr>
            <a:picLocks noChangeAspect="1" noChangeArrowheads="1"/>
          </p:cNvPicPr>
          <p:nvPr/>
        </p:nvPicPr>
        <p:blipFill>
          <a:blip r:embed="rId5" cstate="print"/>
          <a:srcRect/>
          <a:stretch>
            <a:fillRect/>
          </a:stretch>
        </p:blipFill>
        <p:spPr bwMode="auto">
          <a:xfrm>
            <a:off x="1528763" y="5627688"/>
            <a:ext cx="119062" cy="114300"/>
          </a:xfrm>
          <a:prstGeom prst="rect">
            <a:avLst/>
          </a:prstGeom>
          <a:noFill/>
          <a:ln w="9525">
            <a:noFill/>
            <a:miter lim="800000"/>
            <a:headEnd/>
            <a:tailEnd/>
          </a:ln>
        </p:spPr>
      </p:pic>
      <p:pic>
        <p:nvPicPr>
          <p:cNvPr id="76" name="Picture 107" descr="pain"/>
          <p:cNvPicPr>
            <a:picLocks noChangeAspect="1" noChangeArrowheads="1"/>
          </p:cNvPicPr>
          <p:nvPr/>
        </p:nvPicPr>
        <p:blipFill>
          <a:blip r:embed="rId5" cstate="print"/>
          <a:srcRect/>
          <a:stretch>
            <a:fillRect/>
          </a:stretch>
        </p:blipFill>
        <p:spPr bwMode="auto">
          <a:xfrm>
            <a:off x="1597025" y="5483225"/>
            <a:ext cx="119063" cy="114300"/>
          </a:xfrm>
          <a:prstGeom prst="rect">
            <a:avLst/>
          </a:prstGeom>
          <a:noFill/>
          <a:ln w="9525">
            <a:noFill/>
            <a:miter lim="800000"/>
            <a:headEnd/>
            <a:tailEnd/>
          </a:ln>
        </p:spPr>
      </p:pic>
      <p:pic>
        <p:nvPicPr>
          <p:cNvPr id="77" name="Picture 108" descr="pain"/>
          <p:cNvPicPr>
            <a:picLocks noChangeAspect="1" noChangeArrowheads="1"/>
          </p:cNvPicPr>
          <p:nvPr/>
        </p:nvPicPr>
        <p:blipFill>
          <a:blip r:embed="rId5" cstate="print"/>
          <a:srcRect/>
          <a:stretch>
            <a:fillRect/>
          </a:stretch>
        </p:blipFill>
        <p:spPr bwMode="auto">
          <a:xfrm>
            <a:off x="2193925" y="5403850"/>
            <a:ext cx="119063" cy="114300"/>
          </a:xfrm>
          <a:prstGeom prst="rect">
            <a:avLst/>
          </a:prstGeom>
          <a:noFill/>
          <a:ln w="9525">
            <a:noFill/>
            <a:miter lim="800000"/>
            <a:headEnd/>
            <a:tailEnd/>
          </a:ln>
        </p:spPr>
      </p:pic>
      <p:pic>
        <p:nvPicPr>
          <p:cNvPr id="78" name="Picture 109" descr="pain"/>
          <p:cNvPicPr>
            <a:picLocks noChangeAspect="1" noChangeArrowheads="1"/>
          </p:cNvPicPr>
          <p:nvPr/>
        </p:nvPicPr>
        <p:blipFill>
          <a:blip r:embed="rId5" cstate="print"/>
          <a:srcRect/>
          <a:stretch>
            <a:fillRect/>
          </a:stretch>
        </p:blipFill>
        <p:spPr bwMode="auto">
          <a:xfrm>
            <a:off x="1860550" y="5392738"/>
            <a:ext cx="119063" cy="114300"/>
          </a:xfrm>
          <a:prstGeom prst="rect">
            <a:avLst/>
          </a:prstGeom>
          <a:noFill/>
          <a:ln w="9525">
            <a:noFill/>
            <a:miter lim="800000"/>
            <a:headEnd/>
            <a:tailEnd/>
          </a:ln>
        </p:spPr>
      </p:pic>
      <p:pic>
        <p:nvPicPr>
          <p:cNvPr id="79" name="Picture 111" descr="pain"/>
          <p:cNvPicPr>
            <a:picLocks noChangeAspect="1" noChangeArrowheads="1"/>
          </p:cNvPicPr>
          <p:nvPr/>
        </p:nvPicPr>
        <p:blipFill>
          <a:blip r:embed="rId5" cstate="print"/>
          <a:srcRect/>
          <a:stretch>
            <a:fillRect/>
          </a:stretch>
        </p:blipFill>
        <p:spPr bwMode="auto">
          <a:xfrm>
            <a:off x="1636713" y="5665788"/>
            <a:ext cx="119062" cy="114300"/>
          </a:xfrm>
          <a:prstGeom prst="rect">
            <a:avLst/>
          </a:prstGeom>
          <a:noFill/>
          <a:ln w="9525">
            <a:noFill/>
            <a:miter lim="800000"/>
            <a:headEnd/>
            <a:tailEnd/>
          </a:ln>
        </p:spPr>
      </p:pic>
      <p:sp>
        <p:nvSpPr>
          <p:cNvPr id="80" name="Oval 115"/>
          <p:cNvSpPr>
            <a:spLocks noChangeArrowheads="1"/>
          </p:cNvSpPr>
          <p:nvPr/>
        </p:nvSpPr>
        <p:spPr bwMode="auto">
          <a:xfrm>
            <a:off x="6205538" y="53086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81" name="Freeform 116"/>
          <p:cNvSpPr>
            <a:spLocks/>
          </p:cNvSpPr>
          <p:nvPr/>
        </p:nvSpPr>
        <p:spPr bwMode="auto">
          <a:xfrm>
            <a:off x="6265863" y="5287963"/>
            <a:ext cx="457200" cy="58737"/>
          </a:xfrm>
          <a:custGeom>
            <a:avLst/>
            <a:gdLst>
              <a:gd name="T0" fmla="*/ 0 w 288"/>
              <a:gd name="T1" fmla="*/ 37 h 37"/>
              <a:gd name="T2" fmla="*/ 49 w 288"/>
              <a:gd name="T3" fmla="*/ 16 h 37"/>
              <a:gd name="T4" fmla="*/ 117 w 288"/>
              <a:gd name="T5" fmla="*/ 2 h 37"/>
              <a:gd name="T6" fmla="*/ 199 w 288"/>
              <a:gd name="T7" fmla="*/ 5 h 37"/>
              <a:gd name="T8" fmla="*/ 288 w 288"/>
              <a:gd name="T9" fmla="*/ 29 h 37"/>
              <a:gd name="T10" fmla="*/ 0 60000 65536"/>
              <a:gd name="T11" fmla="*/ 0 60000 65536"/>
              <a:gd name="T12" fmla="*/ 0 60000 65536"/>
              <a:gd name="T13" fmla="*/ 0 60000 65536"/>
              <a:gd name="T14" fmla="*/ 0 60000 65536"/>
              <a:gd name="T15" fmla="*/ 0 w 288"/>
              <a:gd name="T16" fmla="*/ 0 h 37"/>
              <a:gd name="T17" fmla="*/ 288 w 288"/>
              <a:gd name="T18" fmla="*/ 37 h 37"/>
            </a:gdLst>
            <a:ahLst/>
            <a:cxnLst>
              <a:cxn ang="T10">
                <a:pos x="T0" y="T1"/>
              </a:cxn>
              <a:cxn ang="T11">
                <a:pos x="T2" y="T3"/>
              </a:cxn>
              <a:cxn ang="T12">
                <a:pos x="T4" y="T5"/>
              </a:cxn>
              <a:cxn ang="T13">
                <a:pos x="T6" y="T7"/>
              </a:cxn>
              <a:cxn ang="T14">
                <a:pos x="T8" y="T9"/>
              </a:cxn>
            </a:cxnLst>
            <a:rect l="T15" t="T16" r="T17" b="T18"/>
            <a:pathLst>
              <a:path w="288" h="37">
                <a:moveTo>
                  <a:pt x="0" y="37"/>
                </a:moveTo>
                <a:cubicBezTo>
                  <a:pt x="15" y="29"/>
                  <a:pt x="30" y="22"/>
                  <a:pt x="49" y="16"/>
                </a:cubicBezTo>
                <a:cubicBezTo>
                  <a:pt x="68" y="10"/>
                  <a:pt x="92" y="4"/>
                  <a:pt x="117" y="2"/>
                </a:cubicBezTo>
                <a:cubicBezTo>
                  <a:pt x="142" y="0"/>
                  <a:pt x="171" y="1"/>
                  <a:pt x="199" y="5"/>
                </a:cubicBezTo>
                <a:cubicBezTo>
                  <a:pt x="227" y="9"/>
                  <a:pt x="273" y="25"/>
                  <a:pt x="288" y="29"/>
                </a:cubicBezTo>
              </a:path>
            </a:pathLst>
          </a:custGeom>
          <a:noFill/>
          <a:ln w="19050" cmpd="sng">
            <a:solidFill>
              <a:srgbClr val="FF0000"/>
            </a:solidFill>
            <a:round/>
            <a:headEnd/>
            <a:tailEnd/>
          </a:ln>
        </p:spPr>
        <p:txBody>
          <a:bodyPr/>
          <a:lstStyle/>
          <a:p>
            <a:endParaRPr lang="es-MX" dirty="0">
              <a:solidFill>
                <a:prstClr val="white"/>
              </a:solidFill>
            </a:endParaRPr>
          </a:p>
        </p:txBody>
      </p:sp>
      <p:sp>
        <p:nvSpPr>
          <p:cNvPr id="82" name="AutoShape 117"/>
          <p:cNvSpPr>
            <a:spLocks noChangeArrowheads="1"/>
          </p:cNvSpPr>
          <p:nvPr/>
        </p:nvSpPr>
        <p:spPr bwMode="auto">
          <a:xfrm>
            <a:off x="6745288" y="5253038"/>
            <a:ext cx="131762" cy="111125"/>
          </a:xfrm>
          <a:custGeom>
            <a:avLst/>
            <a:gdLst>
              <a:gd name="T0" fmla="*/ 65881 w 21600"/>
              <a:gd name="T1" fmla="*/ 0 h 21600"/>
              <a:gd name="T2" fmla="*/ 8052 w 21600"/>
              <a:gd name="T3" fmla="*/ 39228 h 21600"/>
              <a:gd name="T4" fmla="*/ 65881 w 21600"/>
              <a:gd name="T5" fmla="*/ 8267 h 21600"/>
              <a:gd name="T6" fmla="*/ 123710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endParaRPr lang="es-MX" dirty="0">
              <a:solidFill>
                <a:prstClr val="white"/>
              </a:solidFill>
            </a:endParaRPr>
          </a:p>
        </p:txBody>
      </p:sp>
      <p:sp>
        <p:nvSpPr>
          <p:cNvPr id="83" name="Oval 118"/>
          <p:cNvSpPr>
            <a:spLocks noChangeArrowheads="1"/>
          </p:cNvSpPr>
          <p:nvPr/>
        </p:nvSpPr>
        <p:spPr bwMode="auto">
          <a:xfrm>
            <a:off x="6765925" y="5299075"/>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84" name="Line 120"/>
          <p:cNvSpPr>
            <a:spLocks noChangeShapeType="1"/>
          </p:cNvSpPr>
          <p:nvPr/>
        </p:nvSpPr>
        <p:spPr bwMode="auto">
          <a:xfrm flipV="1">
            <a:off x="7243763" y="2890838"/>
            <a:ext cx="0" cy="2447925"/>
          </a:xfrm>
          <a:prstGeom prst="line">
            <a:avLst/>
          </a:prstGeom>
          <a:noFill/>
          <a:ln w="19050">
            <a:solidFill>
              <a:srgbClr val="FF0000"/>
            </a:solidFill>
            <a:round/>
            <a:headEnd/>
            <a:tailEnd/>
          </a:ln>
        </p:spPr>
        <p:txBody>
          <a:bodyPr/>
          <a:lstStyle/>
          <a:p>
            <a:endParaRPr lang="es-MX" dirty="0">
              <a:solidFill>
                <a:prstClr val="white"/>
              </a:solidFill>
            </a:endParaRPr>
          </a:p>
        </p:txBody>
      </p:sp>
      <p:sp>
        <p:nvSpPr>
          <p:cNvPr id="85" name="Line 121"/>
          <p:cNvSpPr>
            <a:spLocks noChangeShapeType="1"/>
          </p:cNvSpPr>
          <p:nvPr/>
        </p:nvSpPr>
        <p:spPr bwMode="auto">
          <a:xfrm flipV="1">
            <a:off x="6811963" y="2890838"/>
            <a:ext cx="0" cy="2376487"/>
          </a:xfrm>
          <a:prstGeom prst="line">
            <a:avLst/>
          </a:prstGeom>
          <a:noFill/>
          <a:ln w="19050">
            <a:solidFill>
              <a:srgbClr val="00FF00"/>
            </a:solidFill>
            <a:round/>
            <a:headEnd/>
            <a:tailEnd/>
          </a:ln>
        </p:spPr>
        <p:txBody>
          <a:bodyPr/>
          <a:lstStyle/>
          <a:p>
            <a:endParaRPr lang="es-MX" dirty="0">
              <a:solidFill>
                <a:prstClr val="white"/>
              </a:solidFill>
            </a:endParaRPr>
          </a:p>
        </p:txBody>
      </p:sp>
      <p:sp>
        <p:nvSpPr>
          <p:cNvPr id="86" name="Freeform 122"/>
          <p:cNvSpPr>
            <a:spLocks/>
          </p:cNvSpPr>
          <p:nvPr/>
        </p:nvSpPr>
        <p:spPr bwMode="auto">
          <a:xfrm>
            <a:off x="6813550" y="5327650"/>
            <a:ext cx="430213" cy="176213"/>
          </a:xfrm>
          <a:custGeom>
            <a:avLst/>
            <a:gdLst>
              <a:gd name="T0" fmla="*/ 0 w 271"/>
              <a:gd name="T1" fmla="*/ 27 h 111"/>
              <a:gd name="T2" fmla="*/ 36 w 271"/>
              <a:gd name="T3" fmla="*/ 90 h 111"/>
              <a:gd name="T4" fmla="*/ 85 w 271"/>
              <a:gd name="T5" fmla="*/ 109 h 111"/>
              <a:gd name="T6" fmla="*/ 156 w 271"/>
              <a:gd name="T7" fmla="*/ 102 h 111"/>
              <a:gd name="T8" fmla="*/ 222 w 271"/>
              <a:gd name="T9" fmla="*/ 72 h 111"/>
              <a:gd name="T10" fmla="*/ 259 w 271"/>
              <a:gd name="T11" fmla="*/ 36 h 111"/>
              <a:gd name="T12" fmla="*/ 271 w 271"/>
              <a:gd name="T13" fmla="*/ 0 h 111"/>
              <a:gd name="T14" fmla="*/ 0 60000 65536"/>
              <a:gd name="T15" fmla="*/ 0 60000 65536"/>
              <a:gd name="T16" fmla="*/ 0 60000 65536"/>
              <a:gd name="T17" fmla="*/ 0 60000 65536"/>
              <a:gd name="T18" fmla="*/ 0 60000 65536"/>
              <a:gd name="T19" fmla="*/ 0 60000 65536"/>
              <a:gd name="T20" fmla="*/ 0 60000 65536"/>
              <a:gd name="T21" fmla="*/ 0 w 271"/>
              <a:gd name="T22" fmla="*/ 0 h 111"/>
              <a:gd name="T23" fmla="*/ 271 w 27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111">
                <a:moveTo>
                  <a:pt x="0" y="27"/>
                </a:moveTo>
                <a:cubicBezTo>
                  <a:pt x="6" y="37"/>
                  <a:pt x="22" y="76"/>
                  <a:pt x="36" y="90"/>
                </a:cubicBezTo>
                <a:cubicBezTo>
                  <a:pt x="50" y="104"/>
                  <a:pt x="65" y="107"/>
                  <a:pt x="85" y="109"/>
                </a:cubicBezTo>
                <a:cubicBezTo>
                  <a:pt x="105" y="111"/>
                  <a:pt x="133" y="108"/>
                  <a:pt x="156" y="102"/>
                </a:cubicBezTo>
                <a:cubicBezTo>
                  <a:pt x="179" y="96"/>
                  <a:pt x="205" y="83"/>
                  <a:pt x="222" y="72"/>
                </a:cubicBezTo>
                <a:cubicBezTo>
                  <a:pt x="239" y="61"/>
                  <a:pt x="251" y="48"/>
                  <a:pt x="259" y="36"/>
                </a:cubicBezTo>
                <a:cubicBezTo>
                  <a:pt x="267" y="24"/>
                  <a:pt x="269" y="7"/>
                  <a:pt x="271" y="0"/>
                </a:cubicBezTo>
              </a:path>
            </a:pathLst>
          </a:custGeom>
          <a:noFill/>
          <a:ln w="19050" cmpd="sng">
            <a:solidFill>
              <a:srgbClr val="FF0000"/>
            </a:solidFill>
            <a:round/>
            <a:headEnd/>
            <a:tailEnd/>
          </a:ln>
        </p:spPr>
        <p:txBody>
          <a:bodyPr/>
          <a:lstStyle/>
          <a:p>
            <a:endParaRPr lang="es-MX" dirty="0">
              <a:solidFill>
                <a:prstClr val="white"/>
              </a:solidFill>
            </a:endParaRPr>
          </a:p>
        </p:txBody>
      </p:sp>
      <p:sp>
        <p:nvSpPr>
          <p:cNvPr id="87" name="Oval 124"/>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88" name="Oval 125"/>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89" name="Oval 126"/>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90" name="Oval 127"/>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91" name="Oval 128"/>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sp>
        <p:nvSpPr>
          <p:cNvPr id="92" name="Oval 129"/>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s-MX" dirty="0">
              <a:solidFill>
                <a:prstClr val="white"/>
              </a:solidFill>
            </a:endParaRPr>
          </a:p>
        </p:txBody>
      </p:sp>
      <p:pic>
        <p:nvPicPr>
          <p:cNvPr id="93" name="Picture 130" descr="pain"/>
          <p:cNvPicPr>
            <a:picLocks noChangeAspect="1" noChangeArrowheads="1"/>
          </p:cNvPicPr>
          <p:nvPr/>
        </p:nvPicPr>
        <p:blipFill>
          <a:blip r:embed="rId6" cstate="print"/>
          <a:srcRect/>
          <a:stretch>
            <a:fillRect/>
          </a:stretch>
        </p:blipFill>
        <p:spPr bwMode="auto">
          <a:xfrm>
            <a:off x="6248400" y="1898650"/>
            <a:ext cx="1436688" cy="1144588"/>
          </a:xfrm>
          <a:prstGeom prst="rect">
            <a:avLst/>
          </a:prstGeom>
          <a:noFill/>
          <a:ln w="9525">
            <a:noFill/>
            <a:miter lim="800000"/>
            <a:headEnd/>
            <a:tailEnd/>
          </a:ln>
        </p:spPr>
      </p:pic>
      <p:sp>
        <p:nvSpPr>
          <p:cNvPr id="94" name="Oval 132"/>
          <p:cNvSpPr>
            <a:spLocks noChangeArrowheads="1"/>
          </p:cNvSpPr>
          <p:nvPr/>
        </p:nvSpPr>
        <p:spPr bwMode="auto">
          <a:xfrm>
            <a:off x="6767513" y="2851150"/>
            <a:ext cx="88900" cy="88900"/>
          </a:xfrm>
          <a:prstGeom prst="ellipse">
            <a:avLst/>
          </a:prstGeom>
          <a:solidFill>
            <a:srgbClr val="00FF00"/>
          </a:solidFill>
          <a:ln w="9525">
            <a:noFill/>
            <a:round/>
            <a:headEnd/>
            <a:tailEnd/>
          </a:ln>
        </p:spPr>
        <p:txBody>
          <a:bodyPr wrap="none" anchor="ctr"/>
          <a:lstStyle/>
          <a:p>
            <a:endParaRPr lang="es-MX" dirty="0">
              <a:solidFill>
                <a:prstClr val="white"/>
              </a:solidFill>
            </a:endParaRPr>
          </a:p>
        </p:txBody>
      </p:sp>
      <p:sp>
        <p:nvSpPr>
          <p:cNvPr id="95" name="Oval 133"/>
          <p:cNvSpPr>
            <a:spLocks noChangeArrowheads="1"/>
          </p:cNvSpPr>
          <p:nvPr/>
        </p:nvSpPr>
        <p:spPr bwMode="auto">
          <a:xfrm>
            <a:off x="6764338" y="2851150"/>
            <a:ext cx="88900" cy="88900"/>
          </a:xfrm>
          <a:prstGeom prst="ellipse">
            <a:avLst/>
          </a:prstGeom>
          <a:solidFill>
            <a:srgbClr val="00FF00"/>
          </a:solidFill>
          <a:ln w="9525">
            <a:noFill/>
            <a:round/>
            <a:headEnd/>
            <a:tailEnd/>
          </a:ln>
        </p:spPr>
        <p:txBody>
          <a:bodyPr wrap="none" anchor="ctr"/>
          <a:lstStyle/>
          <a:p>
            <a:endParaRPr lang="es-MX" dirty="0">
              <a:solidFill>
                <a:prstClr val="white"/>
              </a:solidFill>
            </a:endParaRPr>
          </a:p>
        </p:txBody>
      </p:sp>
      <p:sp>
        <p:nvSpPr>
          <p:cNvPr id="96" name="AutoShape 119"/>
          <p:cNvSpPr>
            <a:spLocks noChangeArrowheads="1"/>
          </p:cNvSpPr>
          <p:nvPr/>
        </p:nvSpPr>
        <p:spPr bwMode="auto">
          <a:xfrm rot="-5400000">
            <a:off x="6712745" y="5285581"/>
            <a:ext cx="131762" cy="111125"/>
          </a:xfrm>
          <a:custGeom>
            <a:avLst/>
            <a:gdLst>
              <a:gd name="T0" fmla="*/ 65881 w 21600"/>
              <a:gd name="T1" fmla="*/ 0 h 21600"/>
              <a:gd name="T2" fmla="*/ 7900 w 21600"/>
              <a:gd name="T3" fmla="*/ 39979 h 21600"/>
              <a:gd name="T4" fmla="*/ 65881 w 21600"/>
              <a:gd name="T5" fmla="*/ 8489 h 21600"/>
              <a:gd name="T6" fmla="*/ 123862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endParaRPr lang="es-MX" dirty="0">
              <a:solidFill>
                <a:prstClr val="white"/>
              </a:solidFill>
            </a:endParaRPr>
          </a:p>
        </p:txBody>
      </p:sp>
      <p:sp>
        <p:nvSpPr>
          <p:cNvPr id="97" name="Text Box 25"/>
          <p:cNvSpPr txBox="1">
            <a:spLocks noChangeArrowheads="1"/>
          </p:cNvSpPr>
          <p:nvPr/>
        </p:nvSpPr>
        <p:spPr bwMode="auto">
          <a:xfrm>
            <a:off x="4952010" y="3921372"/>
            <a:ext cx="1869478" cy="646331"/>
          </a:xfrm>
          <a:prstGeom prst="rect">
            <a:avLst/>
          </a:prstGeom>
          <a:noFill/>
          <a:ln w="9525">
            <a:noFill/>
            <a:miter lim="800000"/>
            <a:headEnd/>
            <a:tailEnd/>
          </a:ln>
          <a:effectLst/>
        </p:spPr>
        <p:txBody>
          <a:bodyPr wrap="square">
            <a:spAutoFit/>
          </a:bodyPr>
          <a:lstStyle/>
          <a:p>
            <a:pPr algn="r" eaLnBrk="0" hangingPunct="0">
              <a:defRPr/>
            </a:pPr>
            <a:r>
              <a:rPr lang="es-MX" b="1" dirty="0" smtClean="0">
                <a:solidFill>
                  <a:srgbClr val="FF99CC"/>
                </a:solidFill>
              </a:rPr>
              <a:t>Modulación descendente</a:t>
            </a:r>
            <a:endParaRPr lang="es-MX" b="1" dirty="0">
              <a:solidFill>
                <a:srgbClr val="FF99CC"/>
              </a:solidFill>
            </a:endParaRPr>
          </a:p>
        </p:txBody>
      </p:sp>
      <p:sp>
        <p:nvSpPr>
          <p:cNvPr id="98" name="Text Box 26"/>
          <p:cNvSpPr txBox="1">
            <a:spLocks noChangeArrowheads="1"/>
          </p:cNvSpPr>
          <p:nvPr/>
        </p:nvSpPr>
        <p:spPr bwMode="auto">
          <a:xfrm>
            <a:off x="7446783" y="3717902"/>
            <a:ext cx="1305331" cy="646331"/>
          </a:xfrm>
          <a:prstGeom prst="rect">
            <a:avLst/>
          </a:prstGeom>
          <a:noFill/>
          <a:ln w="9525">
            <a:noFill/>
            <a:miter lim="800000"/>
            <a:headEnd/>
            <a:tailEnd/>
          </a:ln>
          <a:effectLst/>
        </p:spPr>
        <p:txBody>
          <a:bodyPr wrap="square">
            <a:spAutoFit/>
          </a:bodyPr>
          <a:lstStyle/>
          <a:p>
            <a:pPr eaLnBrk="0" hangingPunct="0">
              <a:defRPr/>
            </a:pPr>
            <a:r>
              <a:rPr lang="es-MX" b="1" dirty="0" smtClean="0">
                <a:solidFill>
                  <a:srgbClr val="FF99CC"/>
                </a:solidFill>
              </a:rPr>
              <a:t>estímulo ascendente</a:t>
            </a:r>
            <a:endParaRPr lang="es-MX" b="1" dirty="0">
              <a:solidFill>
                <a:srgbClr val="FF99CC"/>
              </a:solidFill>
            </a:endParaRPr>
          </a:p>
        </p:txBody>
      </p:sp>
      <p:sp>
        <p:nvSpPr>
          <p:cNvPr id="99"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s-MX" sz="1600" dirty="0">
              <a:solidFill>
                <a:srgbClr val="FFFFFF"/>
              </a:solidFill>
            </a:endParaRPr>
          </a:p>
        </p:txBody>
      </p:sp>
      <p:pic>
        <p:nvPicPr>
          <p:cNvPr id="100" name="Picture 67" descr="pain"/>
          <p:cNvPicPr>
            <a:picLocks noChangeAspect="1" noChangeArrowheads="1"/>
          </p:cNvPicPr>
          <p:nvPr/>
        </p:nvPicPr>
        <p:blipFill>
          <a:blip r:embed="rId6" cstate="print"/>
          <a:srcRect/>
          <a:stretch>
            <a:fillRect/>
          </a:stretch>
        </p:blipFill>
        <p:spPr bwMode="auto">
          <a:xfrm>
            <a:off x="6248400" y="1685925"/>
            <a:ext cx="1436688" cy="1144588"/>
          </a:xfrm>
          <a:prstGeom prst="rect">
            <a:avLst/>
          </a:prstGeom>
          <a:noFill/>
          <a:ln w="9525">
            <a:noFill/>
            <a:miter lim="800000"/>
            <a:headEnd/>
            <a:tailEnd/>
          </a:ln>
        </p:spPr>
      </p:pic>
      <p:sp>
        <p:nvSpPr>
          <p:cNvPr id="101"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102" name="TextBox 52"/>
          <p:cNvSpPr txBox="1"/>
          <p:nvPr/>
        </p:nvSpPr>
        <p:spPr>
          <a:xfrm>
            <a:off x="1699781" y="4255869"/>
            <a:ext cx="1440160" cy="646331"/>
          </a:xfrm>
          <a:prstGeom prst="rect">
            <a:avLst/>
          </a:prstGeom>
          <a:noFill/>
        </p:spPr>
        <p:txBody>
          <a:bodyPr wrap="square" rtlCol="0">
            <a:spAutoFit/>
          </a:bodyPr>
          <a:lstStyle/>
          <a:p>
            <a:pPr algn="ctr"/>
            <a:r>
              <a:rPr lang="es-MX" b="1" dirty="0" smtClean="0">
                <a:solidFill>
                  <a:srgbClr val="FF99CC"/>
                </a:solidFill>
              </a:rPr>
              <a:t>Descarga ectópica</a:t>
            </a:r>
            <a:endParaRPr lang="es-MX" b="1" dirty="0">
              <a:solidFill>
                <a:srgbClr val="FF99CC"/>
              </a:solidFill>
            </a:endParaRPr>
          </a:p>
        </p:txBody>
      </p:sp>
      <p:sp>
        <p:nvSpPr>
          <p:cNvPr id="103" name="TextBox 53"/>
          <p:cNvSpPr txBox="1"/>
          <p:nvPr/>
        </p:nvSpPr>
        <p:spPr>
          <a:xfrm>
            <a:off x="3275856" y="4437112"/>
            <a:ext cx="1506488" cy="369332"/>
          </a:xfrm>
          <a:prstGeom prst="rect">
            <a:avLst/>
          </a:prstGeom>
          <a:noFill/>
        </p:spPr>
        <p:txBody>
          <a:bodyPr wrap="square" rtlCol="0">
            <a:spAutoFit/>
          </a:bodyPr>
          <a:lstStyle/>
          <a:p>
            <a:r>
              <a:rPr lang="es-MX" b="1" dirty="0" smtClean="0">
                <a:solidFill>
                  <a:srgbClr val="FF99CC"/>
                </a:solidFill>
              </a:rPr>
              <a:t>Transmisión</a:t>
            </a:r>
            <a:endParaRPr lang="es-MX" b="1" dirty="0">
              <a:solidFill>
                <a:srgbClr val="FF99CC"/>
              </a:solidFill>
            </a:endParaRPr>
          </a:p>
        </p:txBody>
      </p:sp>
      <p:sp>
        <p:nvSpPr>
          <p:cNvPr id="104" name="Freeform 55"/>
          <p:cNvSpPr/>
          <p:nvPr/>
        </p:nvSpPr>
        <p:spPr>
          <a:xfrm>
            <a:off x="7236296" y="3861048"/>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105" name="Freeform 56"/>
          <p:cNvSpPr/>
          <p:nvPr/>
        </p:nvSpPr>
        <p:spPr>
          <a:xfrm>
            <a:off x="7524328" y="2132856"/>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106" name="Text Box 26"/>
          <p:cNvSpPr txBox="1">
            <a:spLocks noChangeArrowheads="1"/>
          </p:cNvSpPr>
          <p:nvPr/>
        </p:nvSpPr>
        <p:spPr bwMode="auto">
          <a:xfrm>
            <a:off x="7595964" y="2507347"/>
            <a:ext cx="1232453" cy="369332"/>
          </a:xfrm>
          <a:prstGeom prst="rect">
            <a:avLst/>
          </a:prstGeom>
          <a:noFill/>
          <a:ln w="9525">
            <a:noFill/>
            <a:miter lim="800000"/>
            <a:headEnd/>
            <a:tailEnd/>
          </a:ln>
          <a:effectLst/>
        </p:spPr>
        <p:txBody>
          <a:bodyPr wrap="none">
            <a:spAutoFit/>
          </a:bodyPr>
          <a:lstStyle/>
          <a:p>
            <a:pPr eaLnBrk="0" hangingPunct="0">
              <a:defRPr/>
            </a:pPr>
            <a:r>
              <a:rPr lang="es-MX" b="1" dirty="0" smtClean="0">
                <a:solidFill>
                  <a:srgbClr val="FF99CC"/>
                </a:solidFill>
              </a:rPr>
              <a:t>Percepción</a:t>
            </a:r>
            <a:endParaRPr lang="es-MX" b="1" dirty="0">
              <a:solidFill>
                <a:srgbClr val="FF99CC"/>
              </a:solidFill>
            </a:endParaRPr>
          </a:p>
        </p:txBody>
      </p:sp>
      <p:sp>
        <p:nvSpPr>
          <p:cNvPr id="107" name="Freeform 59"/>
          <p:cNvSpPr/>
          <p:nvPr/>
        </p:nvSpPr>
        <p:spPr>
          <a:xfrm>
            <a:off x="3419872" y="4797152"/>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white"/>
              </a:solidFill>
            </a:endParaRPr>
          </a:p>
        </p:txBody>
      </p:sp>
      <p:sp>
        <p:nvSpPr>
          <p:cNvPr id="108" name="Freeform 221"/>
          <p:cNvSpPr>
            <a:spLocks/>
          </p:cNvSpPr>
          <p:nvPr/>
        </p:nvSpPr>
        <p:spPr bwMode="blackWhite">
          <a:xfrm>
            <a:off x="2091890" y="4833887"/>
            <a:ext cx="529172" cy="384275"/>
          </a:xfrm>
          <a:custGeom>
            <a:avLst/>
            <a:gdLst>
              <a:gd name="T0" fmla="*/ 1169750943 w 920"/>
              <a:gd name="T1" fmla="*/ 1031923333 h 603"/>
              <a:gd name="T2" fmla="*/ 1169750943 w 920"/>
              <a:gd name="T3" fmla="*/ 1031923333 h 603"/>
              <a:gd name="T4" fmla="*/ 1169750943 w 920"/>
              <a:gd name="T5" fmla="*/ 0 h 603"/>
              <a:gd name="T6" fmla="*/ 1169750943 w 920"/>
              <a:gd name="T7" fmla="*/ 1031923333 h 603"/>
              <a:gd name="T8" fmla="*/ 1169750943 w 920"/>
              <a:gd name="T9" fmla="*/ 1031923333 h 603"/>
              <a:gd name="T10" fmla="*/ 1169750943 w 920"/>
              <a:gd name="T11" fmla="*/ 1031923333 h 603"/>
              <a:gd name="T12" fmla="*/ 1169750943 w 920"/>
              <a:gd name="T13" fmla="*/ 1031923333 h 603"/>
              <a:gd name="T14" fmla="*/ 1169750943 w 920"/>
              <a:gd name="T15" fmla="*/ 1031923333 h 603"/>
              <a:gd name="T16" fmla="*/ 1169750943 w 920"/>
              <a:gd name="T17" fmla="*/ 1031923333 h 603"/>
              <a:gd name="T18" fmla="*/ 1169750943 w 920"/>
              <a:gd name="T19" fmla="*/ 1031923333 h 603"/>
              <a:gd name="T20" fmla="*/ 1169750943 w 920"/>
              <a:gd name="T21" fmla="*/ 1031923333 h 603"/>
              <a:gd name="T22" fmla="*/ 1169750943 w 920"/>
              <a:gd name="T23" fmla="*/ 1031923333 h 603"/>
              <a:gd name="T24" fmla="*/ 1169750943 w 920"/>
              <a:gd name="T25" fmla="*/ 1031923333 h 603"/>
              <a:gd name="T26" fmla="*/ 1169750943 w 920"/>
              <a:gd name="T27" fmla="*/ 1031923333 h 603"/>
              <a:gd name="T28" fmla="*/ 0 w 920"/>
              <a:gd name="T29" fmla="*/ 1031923333 h 603"/>
              <a:gd name="T30" fmla="*/ 1169750943 w 920"/>
              <a:gd name="T31" fmla="*/ 1031923333 h 603"/>
              <a:gd name="T32" fmla="*/ 1169750943 w 920"/>
              <a:gd name="T33" fmla="*/ 1031923333 h 603"/>
              <a:gd name="T34" fmla="*/ 1169750943 w 920"/>
              <a:gd name="T35" fmla="*/ 1031923333 h 603"/>
              <a:gd name="T36" fmla="*/ 1169750943 w 920"/>
              <a:gd name="T37" fmla="*/ 1031923333 h 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0"/>
              <a:gd name="T58" fmla="*/ 0 h 603"/>
              <a:gd name="T59" fmla="*/ 920 w 920"/>
              <a:gd name="T60" fmla="*/ 603 h 6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0" h="603">
                <a:moveTo>
                  <a:pt x="400" y="11"/>
                </a:moveTo>
                <a:lnTo>
                  <a:pt x="519" y="141"/>
                </a:lnTo>
                <a:lnTo>
                  <a:pt x="717" y="0"/>
                </a:lnTo>
                <a:lnTo>
                  <a:pt x="656" y="170"/>
                </a:lnTo>
                <a:lnTo>
                  <a:pt x="920" y="127"/>
                </a:lnTo>
                <a:lnTo>
                  <a:pt x="709" y="259"/>
                </a:lnTo>
                <a:lnTo>
                  <a:pt x="914" y="331"/>
                </a:lnTo>
                <a:lnTo>
                  <a:pt x="652" y="364"/>
                </a:lnTo>
                <a:lnTo>
                  <a:pt x="702" y="520"/>
                </a:lnTo>
                <a:lnTo>
                  <a:pt x="509" y="436"/>
                </a:lnTo>
                <a:lnTo>
                  <a:pt x="383" y="603"/>
                </a:lnTo>
                <a:lnTo>
                  <a:pt x="352" y="442"/>
                </a:lnTo>
                <a:lnTo>
                  <a:pt x="106" y="541"/>
                </a:lnTo>
                <a:lnTo>
                  <a:pt x="250" y="378"/>
                </a:lnTo>
                <a:lnTo>
                  <a:pt x="0" y="364"/>
                </a:lnTo>
                <a:lnTo>
                  <a:pt x="253" y="277"/>
                </a:lnTo>
                <a:lnTo>
                  <a:pt x="117" y="155"/>
                </a:lnTo>
                <a:lnTo>
                  <a:pt x="358" y="181"/>
                </a:lnTo>
                <a:lnTo>
                  <a:pt x="400" y="11"/>
                </a:lnTo>
                <a:close/>
              </a:path>
            </a:pathLst>
          </a:custGeom>
          <a:solidFill>
            <a:schemeClr val="accent2"/>
          </a:solidFill>
          <a:ln w="12700">
            <a:noFill/>
            <a:miter lim="800000"/>
            <a:headEnd/>
            <a:tailEnd/>
          </a:ln>
        </p:spPr>
        <p:txBody>
          <a:bodyPr/>
          <a:lstStyle/>
          <a:p>
            <a:endParaRPr lang="es-MX" sz="2000" dirty="0">
              <a:solidFill>
                <a:prstClr val="white"/>
              </a:solidFill>
              <a:cs typeface="Arial" charset="0"/>
            </a:endParaRPr>
          </a:p>
        </p:txBody>
      </p:sp>
      <p:cxnSp>
        <p:nvCxnSpPr>
          <p:cNvPr id="109" name="Straight Connector 4"/>
          <p:cNvCxnSpPr/>
          <p:nvPr/>
        </p:nvCxnSpPr>
        <p:spPr>
          <a:xfrm>
            <a:off x="1609725" y="4621778"/>
            <a:ext cx="746751" cy="6955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 Box 25"/>
          <p:cNvSpPr txBox="1">
            <a:spLocks noChangeArrowheads="1"/>
          </p:cNvSpPr>
          <p:nvPr/>
        </p:nvSpPr>
        <p:spPr bwMode="auto">
          <a:xfrm>
            <a:off x="5237018" y="4621778"/>
            <a:ext cx="1503421" cy="646331"/>
          </a:xfrm>
          <a:prstGeom prst="rect">
            <a:avLst/>
          </a:prstGeom>
          <a:noFill/>
          <a:ln w="9525">
            <a:noFill/>
            <a:miter lim="800000"/>
            <a:headEnd/>
            <a:tailEnd/>
          </a:ln>
          <a:effectLst/>
        </p:spPr>
        <p:txBody>
          <a:bodyPr wrap="square">
            <a:spAutoFit/>
          </a:bodyPr>
          <a:lstStyle/>
          <a:p>
            <a:pPr algn="r" eaLnBrk="0" hangingPunct="0">
              <a:defRPr/>
            </a:pPr>
            <a:r>
              <a:rPr lang="es-MX" b="1" dirty="0" smtClean="0">
                <a:solidFill>
                  <a:srgbClr val="FF99CC"/>
                </a:solidFill>
              </a:rPr>
              <a:t>Activación de célula glial</a:t>
            </a:r>
            <a:endParaRPr lang="es-MX" b="1" dirty="0">
              <a:solidFill>
                <a:srgbClr val="FF99CC"/>
              </a:solidFill>
            </a:endParaRPr>
          </a:p>
        </p:txBody>
      </p:sp>
      <p:cxnSp>
        <p:nvCxnSpPr>
          <p:cNvPr id="111" name="Straight Arrow Connector 71"/>
          <p:cNvCxnSpPr/>
          <p:nvPr/>
        </p:nvCxnSpPr>
        <p:spPr>
          <a:xfrm>
            <a:off x="3604610" y="2812862"/>
            <a:ext cx="1923447" cy="1108510"/>
          </a:xfrm>
          <a:prstGeom prst="straightConnector1">
            <a:avLst/>
          </a:prstGeom>
          <a:ln w="381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2" name="TextBox 3"/>
          <p:cNvSpPr txBox="1"/>
          <p:nvPr/>
        </p:nvSpPr>
        <p:spPr>
          <a:xfrm>
            <a:off x="579425" y="1889532"/>
            <a:ext cx="3467125" cy="1200329"/>
          </a:xfrm>
          <a:prstGeom prst="rect">
            <a:avLst/>
          </a:prstGeom>
          <a:noFill/>
        </p:spPr>
        <p:txBody>
          <a:bodyPr wrap="square" rtlCol="0">
            <a:spAutoFit/>
          </a:bodyPr>
          <a:lstStyle/>
          <a:p>
            <a:pPr algn="ctr"/>
            <a:r>
              <a:rPr lang="es-MX" dirty="0" smtClean="0">
                <a:solidFill>
                  <a:prstClr val="white"/>
                </a:solidFill>
              </a:rPr>
              <a:t>Inhibir la recaptación de serotonina y norepinefrina aumenta la modulación descendente</a:t>
            </a:r>
            <a:endParaRPr lang="es-MX" dirty="0">
              <a:solidFill>
                <a:prstClr val="white"/>
              </a:solidFill>
            </a:endParaRPr>
          </a:p>
        </p:txBody>
      </p:sp>
      <p:sp>
        <p:nvSpPr>
          <p:cNvPr id="113" name="TextBox 63"/>
          <p:cNvSpPr txBox="1"/>
          <p:nvPr/>
        </p:nvSpPr>
        <p:spPr>
          <a:xfrm>
            <a:off x="7164288" y="1772816"/>
            <a:ext cx="1643162" cy="307777"/>
          </a:xfrm>
          <a:prstGeom prst="rect">
            <a:avLst/>
          </a:prstGeom>
          <a:noFill/>
        </p:spPr>
        <p:txBody>
          <a:bodyPr wrap="square" rtlCol="0">
            <a:spAutoFit/>
          </a:bodyPr>
          <a:lstStyle/>
          <a:p>
            <a:r>
              <a:rPr lang="es-MX" sz="1400" b="1" dirty="0" smtClean="0">
                <a:solidFill>
                  <a:prstClr val="white"/>
                </a:solidFill>
              </a:rPr>
              <a:t>Cerebro</a:t>
            </a:r>
            <a:endParaRPr lang="es-MX" sz="1400" b="1" dirty="0">
              <a:solidFill>
                <a:prstClr val="white"/>
              </a:solidFill>
            </a:endParaRPr>
          </a:p>
        </p:txBody>
      </p:sp>
    </p:spTree>
    <p:extLst>
      <p:ext uri="{BB962C8B-B14F-4D97-AF65-F5344CB8AC3E}">
        <p14:creationId xmlns:p14="http://schemas.microsoft.com/office/powerpoint/2010/main" xmlns="" val="4237984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200" fill="hold"/>
                                        <p:tgtEl>
                                          <p:spTgt spid="68"/>
                                        </p:tgtEl>
                                        <p:attrNameLst>
                                          <p:attrName>ppt_w</p:attrName>
                                        </p:attrNameLst>
                                      </p:cBhvr>
                                      <p:tavLst>
                                        <p:tav tm="0">
                                          <p:val>
                                            <p:fltVal val="0"/>
                                          </p:val>
                                        </p:tav>
                                        <p:tav tm="100000">
                                          <p:val>
                                            <p:strVal val="#ppt_w"/>
                                          </p:val>
                                        </p:tav>
                                      </p:tavLst>
                                    </p:anim>
                                    <p:anim calcmode="lin" valueType="num">
                                      <p:cBhvr>
                                        <p:cTn id="8" dur="200" fill="hold"/>
                                        <p:tgtEl>
                                          <p:spTgt spid="68"/>
                                        </p:tgtEl>
                                        <p:attrNameLst>
                                          <p:attrName>ppt_h</p:attrName>
                                        </p:attrNameLst>
                                      </p:cBhvr>
                                      <p:tavLst>
                                        <p:tav tm="0">
                                          <p:val>
                                            <p:fltVal val="0"/>
                                          </p:val>
                                        </p:tav>
                                        <p:tav tm="100000">
                                          <p:val>
                                            <p:strVal val="#ppt_h"/>
                                          </p:val>
                                        </p:tav>
                                      </p:tavLst>
                                    </p:anim>
                                    <p:animEffect transition="in" filter="fade">
                                      <p:cBhvr>
                                        <p:cTn id="9" dur="200"/>
                                        <p:tgtEl>
                                          <p:spTgt spid="68"/>
                                        </p:tgtEl>
                                      </p:cBhvr>
                                    </p:animEffect>
                                  </p:childTnLst>
                                </p:cTn>
                              </p:par>
                            </p:childTnLst>
                          </p:cTn>
                        </p:par>
                        <p:par>
                          <p:cTn id="10" fill="hold">
                            <p:stCondLst>
                              <p:cond delay="200"/>
                            </p:stCondLst>
                            <p:childTnLst>
                              <p:par>
                                <p:cTn id="11" presetID="10" presetClass="exit" presetSubtype="0" fill="hold" nodeType="afterEffect">
                                  <p:stCondLst>
                                    <p:cond delay="0"/>
                                  </p:stCondLst>
                                  <p:childTnLst>
                                    <p:animEffect transition="out" filter="fade">
                                      <p:cBhvr>
                                        <p:cTn id="12" dur="200"/>
                                        <p:tgtEl>
                                          <p:spTgt spid="68"/>
                                        </p:tgtEl>
                                      </p:cBhvr>
                                    </p:animEffect>
                                    <p:set>
                                      <p:cBhvr>
                                        <p:cTn id="13" dur="1" fill="hold">
                                          <p:stCondLst>
                                            <p:cond delay="199"/>
                                          </p:stCondLst>
                                        </p:cTn>
                                        <p:tgtEl>
                                          <p:spTgt spid="68"/>
                                        </p:tgtEl>
                                        <p:attrNameLst>
                                          <p:attrName>style.visibility</p:attrName>
                                        </p:attrNameLst>
                                      </p:cBhvr>
                                      <p:to>
                                        <p:strVal val="hidden"/>
                                      </p:to>
                                    </p:set>
                                  </p:childTnLst>
                                </p:cTn>
                              </p:par>
                            </p:childTnLst>
                          </p:cTn>
                        </p:par>
                        <p:par>
                          <p:cTn id="14" fill="hold">
                            <p:stCondLst>
                              <p:cond delay="400"/>
                            </p:stCondLst>
                            <p:childTnLst>
                              <p:par>
                                <p:cTn id="15" presetID="53" presetClass="entr" presetSubtype="0"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200" fill="hold"/>
                                        <p:tgtEl>
                                          <p:spTgt spid="70"/>
                                        </p:tgtEl>
                                        <p:attrNameLst>
                                          <p:attrName>ppt_w</p:attrName>
                                        </p:attrNameLst>
                                      </p:cBhvr>
                                      <p:tavLst>
                                        <p:tav tm="0">
                                          <p:val>
                                            <p:fltVal val="0"/>
                                          </p:val>
                                        </p:tav>
                                        <p:tav tm="100000">
                                          <p:val>
                                            <p:strVal val="#ppt_w"/>
                                          </p:val>
                                        </p:tav>
                                      </p:tavLst>
                                    </p:anim>
                                    <p:anim calcmode="lin" valueType="num">
                                      <p:cBhvr>
                                        <p:cTn id="18" dur="200" fill="hold"/>
                                        <p:tgtEl>
                                          <p:spTgt spid="70"/>
                                        </p:tgtEl>
                                        <p:attrNameLst>
                                          <p:attrName>ppt_h</p:attrName>
                                        </p:attrNameLst>
                                      </p:cBhvr>
                                      <p:tavLst>
                                        <p:tav tm="0">
                                          <p:val>
                                            <p:fltVal val="0"/>
                                          </p:val>
                                        </p:tav>
                                        <p:tav tm="100000">
                                          <p:val>
                                            <p:strVal val="#ppt_h"/>
                                          </p:val>
                                        </p:tav>
                                      </p:tavLst>
                                    </p:anim>
                                    <p:animEffect transition="in" filter="fade">
                                      <p:cBhvr>
                                        <p:cTn id="19" dur="200"/>
                                        <p:tgtEl>
                                          <p:spTgt spid="70"/>
                                        </p:tgtEl>
                                      </p:cBhvr>
                                    </p:animEffect>
                                  </p:childTnLst>
                                </p:cTn>
                              </p:par>
                            </p:childTnLst>
                          </p:cTn>
                        </p:par>
                        <p:par>
                          <p:cTn id="20" fill="hold">
                            <p:stCondLst>
                              <p:cond delay="600"/>
                            </p:stCondLst>
                            <p:childTnLst>
                              <p:par>
                                <p:cTn id="21" presetID="10" presetClass="exit" presetSubtype="0" fill="hold" nodeType="afterEffect">
                                  <p:stCondLst>
                                    <p:cond delay="0"/>
                                  </p:stCondLst>
                                  <p:childTnLst>
                                    <p:animEffect transition="out" filter="fade">
                                      <p:cBhvr>
                                        <p:cTn id="22" dur="200"/>
                                        <p:tgtEl>
                                          <p:spTgt spid="70"/>
                                        </p:tgtEl>
                                      </p:cBhvr>
                                    </p:animEffect>
                                    <p:set>
                                      <p:cBhvr>
                                        <p:cTn id="23" dur="1" fill="hold">
                                          <p:stCondLst>
                                            <p:cond delay="199"/>
                                          </p:stCondLst>
                                        </p:cTn>
                                        <p:tgtEl>
                                          <p:spTgt spid="70"/>
                                        </p:tgtEl>
                                        <p:attrNameLst>
                                          <p:attrName>style.visibility</p:attrName>
                                        </p:attrNameLst>
                                      </p:cBhvr>
                                      <p:to>
                                        <p:strVal val="hidden"/>
                                      </p:to>
                                    </p:set>
                                  </p:childTnLst>
                                </p:cTn>
                              </p:par>
                            </p:childTnLst>
                          </p:cTn>
                        </p:par>
                        <p:par>
                          <p:cTn id="24" fill="hold">
                            <p:stCondLst>
                              <p:cond delay="800"/>
                            </p:stCondLst>
                            <p:childTnLst>
                              <p:par>
                                <p:cTn id="25" presetID="53" presetClass="entr" presetSubtype="0"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200" fill="hold"/>
                                        <p:tgtEl>
                                          <p:spTgt spid="71"/>
                                        </p:tgtEl>
                                        <p:attrNameLst>
                                          <p:attrName>ppt_w</p:attrName>
                                        </p:attrNameLst>
                                      </p:cBhvr>
                                      <p:tavLst>
                                        <p:tav tm="0">
                                          <p:val>
                                            <p:fltVal val="0"/>
                                          </p:val>
                                        </p:tav>
                                        <p:tav tm="100000">
                                          <p:val>
                                            <p:strVal val="#ppt_w"/>
                                          </p:val>
                                        </p:tav>
                                      </p:tavLst>
                                    </p:anim>
                                    <p:anim calcmode="lin" valueType="num">
                                      <p:cBhvr>
                                        <p:cTn id="28" dur="200" fill="hold"/>
                                        <p:tgtEl>
                                          <p:spTgt spid="71"/>
                                        </p:tgtEl>
                                        <p:attrNameLst>
                                          <p:attrName>ppt_h</p:attrName>
                                        </p:attrNameLst>
                                      </p:cBhvr>
                                      <p:tavLst>
                                        <p:tav tm="0">
                                          <p:val>
                                            <p:fltVal val="0"/>
                                          </p:val>
                                        </p:tav>
                                        <p:tav tm="100000">
                                          <p:val>
                                            <p:strVal val="#ppt_h"/>
                                          </p:val>
                                        </p:tav>
                                      </p:tavLst>
                                    </p:anim>
                                    <p:animEffect transition="in" filter="fade">
                                      <p:cBhvr>
                                        <p:cTn id="29" dur="200"/>
                                        <p:tgtEl>
                                          <p:spTgt spid="71"/>
                                        </p:tgtEl>
                                      </p:cBhvr>
                                    </p:animEffect>
                                  </p:childTnLst>
                                </p:cTn>
                              </p:par>
                            </p:childTnLst>
                          </p:cTn>
                        </p:par>
                        <p:par>
                          <p:cTn id="30" fill="hold">
                            <p:stCondLst>
                              <p:cond delay="1000"/>
                            </p:stCondLst>
                            <p:childTnLst>
                              <p:par>
                                <p:cTn id="31" presetID="10" presetClass="exit" presetSubtype="0" fill="hold" nodeType="afterEffect">
                                  <p:stCondLst>
                                    <p:cond delay="0"/>
                                  </p:stCondLst>
                                  <p:childTnLst>
                                    <p:animEffect transition="out" filter="fade">
                                      <p:cBhvr>
                                        <p:cTn id="32" dur="200"/>
                                        <p:tgtEl>
                                          <p:spTgt spid="71"/>
                                        </p:tgtEl>
                                      </p:cBhvr>
                                    </p:animEffect>
                                    <p:set>
                                      <p:cBhvr>
                                        <p:cTn id="33" dur="1" fill="hold">
                                          <p:stCondLst>
                                            <p:cond delay="199"/>
                                          </p:stCondLst>
                                        </p:cTn>
                                        <p:tgtEl>
                                          <p:spTgt spid="71"/>
                                        </p:tgtEl>
                                        <p:attrNameLst>
                                          <p:attrName>style.visibility</p:attrName>
                                        </p:attrNameLst>
                                      </p:cBhvr>
                                      <p:to>
                                        <p:strVal val="hidden"/>
                                      </p:to>
                                    </p:set>
                                  </p:childTnLst>
                                </p:cTn>
                              </p:par>
                            </p:childTnLst>
                          </p:cTn>
                        </p:par>
                        <p:par>
                          <p:cTn id="34" fill="hold">
                            <p:stCondLst>
                              <p:cond delay="1200"/>
                            </p:stCondLst>
                            <p:childTnLst>
                              <p:par>
                                <p:cTn id="35" presetID="53" presetClass="entr" presetSubtype="0" fill="hold" nodeType="after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200" fill="hold"/>
                                        <p:tgtEl>
                                          <p:spTgt spid="73"/>
                                        </p:tgtEl>
                                        <p:attrNameLst>
                                          <p:attrName>ppt_w</p:attrName>
                                        </p:attrNameLst>
                                      </p:cBhvr>
                                      <p:tavLst>
                                        <p:tav tm="0">
                                          <p:val>
                                            <p:fltVal val="0"/>
                                          </p:val>
                                        </p:tav>
                                        <p:tav tm="100000">
                                          <p:val>
                                            <p:strVal val="#ppt_w"/>
                                          </p:val>
                                        </p:tav>
                                      </p:tavLst>
                                    </p:anim>
                                    <p:anim calcmode="lin" valueType="num">
                                      <p:cBhvr>
                                        <p:cTn id="38" dur="200" fill="hold"/>
                                        <p:tgtEl>
                                          <p:spTgt spid="73"/>
                                        </p:tgtEl>
                                        <p:attrNameLst>
                                          <p:attrName>ppt_h</p:attrName>
                                        </p:attrNameLst>
                                      </p:cBhvr>
                                      <p:tavLst>
                                        <p:tav tm="0">
                                          <p:val>
                                            <p:fltVal val="0"/>
                                          </p:val>
                                        </p:tav>
                                        <p:tav tm="100000">
                                          <p:val>
                                            <p:strVal val="#ppt_h"/>
                                          </p:val>
                                        </p:tav>
                                      </p:tavLst>
                                    </p:anim>
                                    <p:animEffect transition="in" filter="fade">
                                      <p:cBhvr>
                                        <p:cTn id="39" dur="200"/>
                                        <p:tgtEl>
                                          <p:spTgt spid="73"/>
                                        </p:tgtEl>
                                      </p:cBhvr>
                                    </p:animEffect>
                                  </p:childTnLst>
                                </p:cTn>
                              </p:par>
                            </p:childTnLst>
                          </p:cTn>
                        </p:par>
                        <p:par>
                          <p:cTn id="40" fill="hold">
                            <p:stCondLst>
                              <p:cond delay="1400"/>
                            </p:stCondLst>
                            <p:childTnLst>
                              <p:par>
                                <p:cTn id="41" presetID="10" presetClass="exit" presetSubtype="0" fill="hold" nodeType="afterEffect">
                                  <p:stCondLst>
                                    <p:cond delay="0"/>
                                  </p:stCondLst>
                                  <p:childTnLst>
                                    <p:animEffect transition="out" filter="fade">
                                      <p:cBhvr>
                                        <p:cTn id="42" dur="200"/>
                                        <p:tgtEl>
                                          <p:spTgt spid="73"/>
                                        </p:tgtEl>
                                      </p:cBhvr>
                                    </p:animEffect>
                                    <p:set>
                                      <p:cBhvr>
                                        <p:cTn id="43" dur="1" fill="hold">
                                          <p:stCondLst>
                                            <p:cond delay="199"/>
                                          </p:stCondLst>
                                        </p:cTn>
                                        <p:tgtEl>
                                          <p:spTgt spid="73"/>
                                        </p:tgtEl>
                                        <p:attrNameLst>
                                          <p:attrName>style.visibility</p:attrName>
                                        </p:attrNameLst>
                                      </p:cBhvr>
                                      <p:to>
                                        <p:strVal val="hidden"/>
                                      </p:to>
                                    </p:set>
                                  </p:childTnLst>
                                </p:cTn>
                              </p:par>
                            </p:childTnLst>
                          </p:cTn>
                        </p:par>
                        <p:par>
                          <p:cTn id="44" fill="hold">
                            <p:stCondLst>
                              <p:cond delay="1600"/>
                            </p:stCondLst>
                            <p:childTnLst>
                              <p:par>
                                <p:cTn id="45" presetID="53" presetClass="entr" presetSubtype="0"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p:cTn id="47" dur="200" fill="hold"/>
                                        <p:tgtEl>
                                          <p:spTgt spid="74"/>
                                        </p:tgtEl>
                                        <p:attrNameLst>
                                          <p:attrName>ppt_w</p:attrName>
                                        </p:attrNameLst>
                                      </p:cBhvr>
                                      <p:tavLst>
                                        <p:tav tm="0">
                                          <p:val>
                                            <p:fltVal val="0"/>
                                          </p:val>
                                        </p:tav>
                                        <p:tav tm="100000">
                                          <p:val>
                                            <p:strVal val="#ppt_w"/>
                                          </p:val>
                                        </p:tav>
                                      </p:tavLst>
                                    </p:anim>
                                    <p:anim calcmode="lin" valueType="num">
                                      <p:cBhvr>
                                        <p:cTn id="48" dur="200" fill="hold"/>
                                        <p:tgtEl>
                                          <p:spTgt spid="74"/>
                                        </p:tgtEl>
                                        <p:attrNameLst>
                                          <p:attrName>ppt_h</p:attrName>
                                        </p:attrNameLst>
                                      </p:cBhvr>
                                      <p:tavLst>
                                        <p:tav tm="0">
                                          <p:val>
                                            <p:fltVal val="0"/>
                                          </p:val>
                                        </p:tav>
                                        <p:tav tm="100000">
                                          <p:val>
                                            <p:strVal val="#ppt_h"/>
                                          </p:val>
                                        </p:tav>
                                      </p:tavLst>
                                    </p:anim>
                                    <p:animEffect transition="in" filter="fade">
                                      <p:cBhvr>
                                        <p:cTn id="49" dur="200"/>
                                        <p:tgtEl>
                                          <p:spTgt spid="74"/>
                                        </p:tgtEl>
                                      </p:cBhvr>
                                    </p:animEffect>
                                  </p:childTnLst>
                                </p:cTn>
                              </p:par>
                            </p:childTnLst>
                          </p:cTn>
                        </p:par>
                        <p:par>
                          <p:cTn id="50" fill="hold">
                            <p:stCondLst>
                              <p:cond delay="1800"/>
                            </p:stCondLst>
                            <p:childTnLst>
                              <p:par>
                                <p:cTn id="51" presetID="10" presetClass="exit" presetSubtype="0" fill="hold" nodeType="afterEffect">
                                  <p:stCondLst>
                                    <p:cond delay="0"/>
                                  </p:stCondLst>
                                  <p:childTnLst>
                                    <p:animEffect transition="out" filter="fade">
                                      <p:cBhvr>
                                        <p:cTn id="52" dur="200"/>
                                        <p:tgtEl>
                                          <p:spTgt spid="74"/>
                                        </p:tgtEl>
                                      </p:cBhvr>
                                    </p:animEffect>
                                    <p:set>
                                      <p:cBhvr>
                                        <p:cTn id="53" dur="1" fill="hold">
                                          <p:stCondLst>
                                            <p:cond delay="199"/>
                                          </p:stCondLst>
                                        </p:cTn>
                                        <p:tgtEl>
                                          <p:spTgt spid="74"/>
                                        </p:tgtEl>
                                        <p:attrNameLst>
                                          <p:attrName>style.visibility</p:attrName>
                                        </p:attrNameLst>
                                      </p:cBhvr>
                                      <p:to>
                                        <p:strVal val="hidden"/>
                                      </p:to>
                                    </p:set>
                                  </p:childTnLst>
                                </p:cTn>
                              </p:par>
                            </p:childTnLst>
                          </p:cTn>
                        </p:par>
                        <p:par>
                          <p:cTn id="54" fill="hold">
                            <p:stCondLst>
                              <p:cond delay="2000"/>
                            </p:stCondLst>
                            <p:childTnLst>
                              <p:par>
                                <p:cTn id="55" presetID="53" presetClass="entr" presetSubtype="0" fill="hold" nodeType="after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p:cTn id="57" dur="200" fill="hold"/>
                                        <p:tgtEl>
                                          <p:spTgt spid="75"/>
                                        </p:tgtEl>
                                        <p:attrNameLst>
                                          <p:attrName>ppt_w</p:attrName>
                                        </p:attrNameLst>
                                      </p:cBhvr>
                                      <p:tavLst>
                                        <p:tav tm="0">
                                          <p:val>
                                            <p:fltVal val="0"/>
                                          </p:val>
                                        </p:tav>
                                        <p:tav tm="100000">
                                          <p:val>
                                            <p:strVal val="#ppt_w"/>
                                          </p:val>
                                        </p:tav>
                                      </p:tavLst>
                                    </p:anim>
                                    <p:anim calcmode="lin" valueType="num">
                                      <p:cBhvr>
                                        <p:cTn id="58" dur="200" fill="hold"/>
                                        <p:tgtEl>
                                          <p:spTgt spid="75"/>
                                        </p:tgtEl>
                                        <p:attrNameLst>
                                          <p:attrName>ppt_h</p:attrName>
                                        </p:attrNameLst>
                                      </p:cBhvr>
                                      <p:tavLst>
                                        <p:tav tm="0">
                                          <p:val>
                                            <p:fltVal val="0"/>
                                          </p:val>
                                        </p:tav>
                                        <p:tav tm="100000">
                                          <p:val>
                                            <p:strVal val="#ppt_h"/>
                                          </p:val>
                                        </p:tav>
                                      </p:tavLst>
                                    </p:anim>
                                    <p:animEffect transition="in" filter="fade">
                                      <p:cBhvr>
                                        <p:cTn id="59" dur="200"/>
                                        <p:tgtEl>
                                          <p:spTgt spid="75"/>
                                        </p:tgtEl>
                                      </p:cBhvr>
                                    </p:animEffect>
                                  </p:childTnLst>
                                </p:cTn>
                              </p:par>
                            </p:childTnLst>
                          </p:cTn>
                        </p:par>
                        <p:par>
                          <p:cTn id="60" fill="hold">
                            <p:stCondLst>
                              <p:cond delay="2200"/>
                            </p:stCondLst>
                            <p:childTnLst>
                              <p:par>
                                <p:cTn id="61" presetID="10" presetClass="exit" presetSubtype="0" fill="hold" nodeType="afterEffect">
                                  <p:stCondLst>
                                    <p:cond delay="0"/>
                                  </p:stCondLst>
                                  <p:childTnLst>
                                    <p:animEffect transition="out" filter="fade">
                                      <p:cBhvr>
                                        <p:cTn id="62" dur="200"/>
                                        <p:tgtEl>
                                          <p:spTgt spid="75"/>
                                        </p:tgtEl>
                                      </p:cBhvr>
                                    </p:animEffect>
                                    <p:set>
                                      <p:cBhvr>
                                        <p:cTn id="63" dur="1" fill="hold">
                                          <p:stCondLst>
                                            <p:cond delay="199"/>
                                          </p:stCondLst>
                                        </p:cTn>
                                        <p:tgtEl>
                                          <p:spTgt spid="75"/>
                                        </p:tgtEl>
                                        <p:attrNameLst>
                                          <p:attrName>style.visibility</p:attrName>
                                        </p:attrNameLst>
                                      </p:cBhvr>
                                      <p:to>
                                        <p:strVal val="hidden"/>
                                      </p:to>
                                    </p:set>
                                  </p:childTnLst>
                                </p:cTn>
                              </p:par>
                            </p:childTnLst>
                          </p:cTn>
                        </p:par>
                        <p:par>
                          <p:cTn id="64" fill="hold">
                            <p:stCondLst>
                              <p:cond delay="2400"/>
                            </p:stCondLst>
                            <p:childTnLst>
                              <p:par>
                                <p:cTn id="65" presetID="53" presetClass="entr" presetSubtype="0"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200" fill="hold"/>
                                        <p:tgtEl>
                                          <p:spTgt spid="76"/>
                                        </p:tgtEl>
                                        <p:attrNameLst>
                                          <p:attrName>ppt_w</p:attrName>
                                        </p:attrNameLst>
                                      </p:cBhvr>
                                      <p:tavLst>
                                        <p:tav tm="0">
                                          <p:val>
                                            <p:fltVal val="0"/>
                                          </p:val>
                                        </p:tav>
                                        <p:tav tm="100000">
                                          <p:val>
                                            <p:strVal val="#ppt_w"/>
                                          </p:val>
                                        </p:tav>
                                      </p:tavLst>
                                    </p:anim>
                                    <p:anim calcmode="lin" valueType="num">
                                      <p:cBhvr>
                                        <p:cTn id="68" dur="200" fill="hold"/>
                                        <p:tgtEl>
                                          <p:spTgt spid="76"/>
                                        </p:tgtEl>
                                        <p:attrNameLst>
                                          <p:attrName>ppt_h</p:attrName>
                                        </p:attrNameLst>
                                      </p:cBhvr>
                                      <p:tavLst>
                                        <p:tav tm="0">
                                          <p:val>
                                            <p:fltVal val="0"/>
                                          </p:val>
                                        </p:tav>
                                        <p:tav tm="100000">
                                          <p:val>
                                            <p:strVal val="#ppt_h"/>
                                          </p:val>
                                        </p:tav>
                                      </p:tavLst>
                                    </p:anim>
                                    <p:animEffect transition="in" filter="fade">
                                      <p:cBhvr>
                                        <p:cTn id="69" dur="200"/>
                                        <p:tgtEl>
                                          <p:spTgt spid="76"/>
                                        </p:tgtEl>
                                      </p:cBhvr>
                                    </p:animEffect>
                                  </p:childTnLst>
                                </p:cTn>
                              </p:par>
                            </p:childTnLst>
                          </p:cTn>
                        </p:par>
                        <p:par>
                          <p:cTn id="70" fill="hold">
                            <p:stCondLst>
                              <p:cond delay="2600"/>
                            </p:stCondLst>
                            <p:childTnLst>
                              <p:par>
                                <p:cTn id="71" presetID="10" presetClass="exit" presetSubtype="0" fill="hold" nodeType="afterEffect">
                                  <p:stCondLst>
                                    <p:cond delay="0"/>
                                  </p:stCondLst>
                                  <p:childTnLst>
                                    <p:animEffect transition="out" filter="fade">
                                      <p:cBhvr>
                                        <p:cTn id="72" dur="200"/>
                                        <p:tgtEl>
                                          <p:spTgt spid="76"/>
                                        </p:tgtEl>
                                      </p:cBhvr>
                                    </p:animEffect>
                                    <p:set>
                                      <p:cBhvr>
                                        <p:cTn id="73" dur="1" fill="hold">
                                          <p:stCondLst>
                                            <p:cond delay="199"/>
                                          </p:stCondLst>
                                        </p:cTn>
                                        <p:tgtEl>
                                          <p:spTgt spid="76"/>
                                        </p:tgtEl>
                                        <p:attrNameLst>
                                          <p:attrName>style.visibility</p:attrName>
                                        </p:attrNameLst>
                                      </p:cBhvr>
                                      <p:to>
                                        <p:strVal val="hidden"/>
                                      </p:to>
                                    </p:set>
                                  </p:childTnLst>
                                </p:cTn>
                              </p:par>
                            </p:childTnLst>
                          </p:cTn>
                        </p:par>
                        <p:par>
                          <p:cTn id="74" fill="hold">
                            <p:stCondLst>
                              <p:cond delay="2800"/>
                            </p:stCondLst>
                            <p:childTnLst>
                              <p:par>
                                <p:cTn id="75" presetID="53" presetClass="entr" presetSubtype="0"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p:cTn id="77" dur="200" fill="hold"/>
                                        <p:tgtEl>
                                          <p:spTgt spid="79"/>
                                        </p:tgtEl>
                                        <p:attrNameLst>
                                          <p:attrName>ppt_w</p:attrName>
                                        </p:attrNameLst>
                                      </p:cBhvr>
                                      <p:tavLst>
                                        <p:tav tm="0">
                                          <p:val>
                                            <p:fltVal val="0"/>
                                          </p:val>
                                        </p:tav>
                                        <p:tav tm="100000">
                                          <p:val>
                                            <p:strVal val="#ppt_w"/>
                                          </p:val>
                                        </p:tav>
                                      </p:tavLst>
                                    </p:anim>
                                    <p:anim calcmode="lin" valueType="num">
                                      <p:cBhvr>
                                        <p:cTn id="78" dur="200" fill="hold"/>
                                        <p:tgtEl>
                                          <p:spTgt spid="79"/>
                                        </p:tgtEl>
                                        <p:attrNameLst>
                                          <p:attrName>ppt_h</p:attrName>
                                        </p:attrNameLst>
                                      </p:cBhvr>
                                      <p:tavLst>
                                        <p:tav tm="0">
                                          <p:val>
                                            <p:fltVal val="0"/>
                                          </p:val>
                                        </p:tav>
                                        <p:tav tm="100000">
                                          <p:val>
                                            <p:strVal val="#ppt_h"/>
                                          </p:val>
                                        </p:tav>
                                      </p:tavLst>
                                    </p:anim>
                                    <p:animEffect transition="in" filter="fade">
                                      <p:cBhvr>
                                        <p:cTn id="79" dur="200"/>
                                        <p:tgtEl>
                                          <p:spTgt spid="79"/>
                                        </p:tgtEl>
                                      </p:cBhvr>
                                    </p:animEffect>
                                  </p:childTnLst>
                                </p:cTn>
                              </p:par>
                            </p:childTnLst>
                          </p:cTn>
                        </p:par>
                        <p:par>
                          <p:cTn id="80" fill="hold">
                            <p:stCondLst>
                              <p:cond delay="3000"/>
                            </p:stCondLst>
                            <p:childTnLst>
                              <p:par>
                                <p:cTn id="81" presetID="10" presetClass="exit" presetSubtype="0" fill="hold" nodeType="afterEffect">
                                  <p:stCondLst>
                                    <p:cond delay="0"/>
                                  </p:stCondLst>
                                  <p:childTnLst>
                                    <p:animEffect transition="out" filter="fade">
                                      <p:cBhvr>
                                        <p:cTn id="82" dur="200"/>
                                        <p:tgtEl>
                                          <p:spTgt spid="79"/>
                                        </p:tgtEl>
                                      </p:cBhvr>
                                    </p:animEffect>
                                    <p:set>
                                      <p:cBhvr>
                                        <p:cTn id="83" dur="1" fill="hold">
                                          <p:stCondLst>
                                            <p:cond delay="199"/>
                                          </p:stCondLst>
                                        </p:cTn>
                                        <p:tgtEl>
                                          <p:spTgt spid="79"/>
                                        </p:tgtEl>
                                        <p:attrNameLst>
                                          <p:attrName>style.visibility</p:attrName>
                                        </p:attrNameLst>
                                      </p:cBhvr>
                                      <p:to>
                                        <p:strVal val="hidden"/>
                                      </p:to>
                                    </p:set>
                                  </p:childTnLst>
                                </p:cTn>
                              </p:par>
                            </p:childTnLst>
                          </p:cTn>
                        </p:par>
                        <p:par>
                          <p:cTn id="84" fill="hold">
                            <p:stCondLst>
                              <p:cond delay="3200"/>
                            </p:stCondLst>
                            <p:childTnLst>
                              <p:par>
                                <p:cTn id="85" presetID="53" presetClass="entr" presetSubtype="0" fill="hold" nodeType="afterEffect">
                                  <p:stCondLst>
                                    <p:cond delay="0"/>
                                  </p:stCondLst>
                                  <p:childTnLst>
                                    <p:set>
                                      <p:cBhvr>
                                        <p:cTn id="86" dur="1" fill="hold">
                                          <p:stCondLst>
                                            <p:cond delay="0"/>
                                          </p:stCondLst>
                                        </p:cTn>
                                        <p:tgtEl>
                                          <p:spTgt spid="77"/>
                                        </p:tgtEl>
                                        <p:attrNameLst>
                                          <p:attrName>style.visibility</p:attrName>
                                        </p:attrNameLst>
                                      </p:cBhvr>
                                      <p:to>
                                        <p:strVal val="visible"/>
                                      </p:to>
                                    </p:set>
                                    <p:anim calcmode="lin" valueType="num">
                                      <p:cBhvr>
                                        <p:cTn id="87" dur="200" fill="hold"/>
                                        <p:tgtEl>
                                          <p:spTgt spid="77"/>
                                        </p:tgtEl>
                                        <p:attrNameLst>
                                          <p:attrName>ppt_w</p:attrName>
                                        </p:attrNameLst>
                                      </p:cBhvr>
                                      <p:tavLst>
                                        <p:tav tm="0">
                                          <p:val>
                                            <p:fltVal val="0"/>
                                          </p:val>
                                        </p:tav>
                                        <p:tav tm="100000">
                                          <p:val>
                                            <p:strVal val="#ppt_w"/>
                                          </p:val>
                                        </p:tav>
                                      </p:tavLst>
                                    </p:anim>
                                    <p:anim calcmode="lin" valueType="num">
                                      <p:cBhvr>
                                        <p:cTn id="88" dur="200" fill="hold"/>
                                        <p:tgtEl>
                                          <p:spTgt spid="77"/>
                                        </p:tgtEl>
                                        <p:attrNameLst>
                                          <p:attrName>ppt_h</p:attrName>
                                        </p:attrNameLst>
                                      </p:cBhvr>
                                      <p:tavLst>
                                        <p:tav tm="0">
                                          <p:val>
                                            <p:fltVal val="0"/>
                                          </p:val>
                                        </p:tav>
                                        <p:tav tm="100000">
                                          <p:val>
                                            <p:strVal val="#ppt_h"/>
                                          </p:val>
                                        </p:tav>
                                      </p:tavLst>
                                    </p:anim>
                                    <p:animEffect transition="in" filter="fade">
                                      <p:cBhvr>
                                        <p:cTn id="89" dur="200"/>
                                        <p:tgtEl>
                                          <p:spTgt spid="77"/>
                                        </p:tgtEl>
                                      </p:cBhvr>
                                    </p:animEffect>
                                  </p:childTnLst>
                                </p:cTn>
                              </p:par>
                            </p:childTnLst>
                          </p:cTn>
                        </p:par>
                        <p:par>
                          <p:cTn id="90" fill="hold">
                            <p:stCondLst>
                              <p:cond delay="3400"/>
                            </p:stCondLst>
                            <p:childTnLst>
                              <p:par>
                                <p:cTn id="91" presetID="10" presetClass="exit" presetSubtype="0" fill="hold" nodeType="afterEffect">
                                  <p:stCondLst>
                                    <p:cond delay="0"/>
                                  </p:stCondLst>
                                  <p:childTnLst>
                                    <p:animEffect transition="out" filter="fade">
                                      <p:cBhvr>
                                        <p:cTn id="92" dur="200"/>
                                        <p:tgtEl>
                                          <p:spTgt spid="77"/>
                                        </p:tgtEl>
                                      </p:cBhvr>
                                    </p:animEffect>
                                    <p:set>
                                      <p:cBhvr>
                                        <p:cTn id="93" dur="1" fill="hold">
                                          <p:stCondLst>
                                            <p:cond delay="199"/>
                                          </p:stCondLst>
                                        </p:cTn>
                                        <p:tgtEl>
                                          <p:spTgt spid="77"/>
                                        </p:tgtEl>
                                        <p:attrNameLst>
                                          <p:attrName>style.visibility</p:attrName>
                                        </p:attrNameLst>
                                      </p:cBhvr>
                                      <p:to>
                                        <p:strVal val="hidden"/>
                                      </p:to>
                                    </p:set>
                                  </p:childTnLst>
                                </p:cTn>
                              </p:par>
                            </p:childTnLst>
                          </p:cTn>
                        </p:par>
                        <p:par>
                          <p:cTn id="94" fill="hold">
                            <p:stCondLst>
                              <p:cond delay="3600"/>
                            </p:stCondLst>
                            <p:childTnLst>
                              <p:par>
                                <p:cTn id="95" presetID="53" presetClass="entr" presetSubtype="0" fill="hold" nodeType="afterEffect">
                                  <p:stCondLst>
                                    <p:cond delay="0"/>
                                  </p:stCondLst>
                                  <p:childTnLst>
                                    <p:set>
                                      <p:cBhvr>
                                        <p:cTn id="96" dur="1" fill="hold">
                                          <p:stCondLst>
                                            <p:cond delay="0"/>
                                          </p:stCondLst>
                                        </p:cTn>
                                        <p:tgtEl>
                                          <p:spTgt spid="78"/>
                                        </p:tgtEl>
                                        <p:attrNameLst>
                                          <p:attrName>style.visibility</p:attrName>
                                        </p:attrNameLst>
                                      </p:cBhvr>
                                      <p:to>
                                        <p:strVal val="visible"/>
                                      </p:to>
                                    </p:set>
                                    <p:anim calcmode="lin" valueType="num">
                                      <p:cBhvr>
                                        <p:cTn id="97" dur="200" fill="hold"/>
                                        <p:tgtEl>
                                          <p:spTgt spid="78"/>
                                        </p:tgtEl>
                                        <p:attrNameLst>
                                          <p:attrName>ppt_w</p:attrName>
                                        </p:attrNameLst>
                                      </p:cBhvr>
                                      <p:tavLst>
                                        <p:tav tm="0">
                                          <p:val>
                                            <p:fltVal val="0"/>
                                          </p:val>
                                        </p:tav>
                                        <p:tav tm="100000">
                                          <p:val>
                                            <p:strVal val="#ppt_w"/>
                                          </p:val>
                                        </p:tav>
                                      </p:tavLst>
                                    </p:anim>
                                    <p:anim calcmode="lin" valueType="num">
                                      <p:cBhvr>
                                        <p:cTn id="98" dur="200" fill="hold"/>
                                        <p:tgtEl>
                                          <p:spTgt spid="78"/>
                                        </p:tgtEl>
                                        <p:attrNameLst>
                                          <p:attrName>ppt_h</p:attrName>
                                        </p:attrNameLst>
                                      </p:cBhvr>
                                      <p:tavLst>
                                        <p:tav tm="0">
                                          <p:val>
                                            <p:fltVal val="0"/>
                                          </p:val>
                                        </p:tav>
                                        <p:tav tm="100000">
                                          <p:val>
                                            <p:strVal val="#ppt_h"/>
                                          </p:val>
                                        </p:tav>
                                      </p:tavLst>
                                    </p:anim>
                                    <p:animEffect transition="in" filter="fade">
                                      <p:cBhvr>
                                        <p:cTn id="99" dur="200"/>
                                        <p:tgtEl>
                                          <p:spTgt spid="78"/>
                                        </p:tgtEl>
                                      </p:cBhvr>
                                    </p:animEffect>
                                  </p:childTnLst>
                                </p:cTn>
                              </p:par>
                            </p:childTnLst>
                          </p:cTn>
                        </p:par>
                        <p:par>
                          <p:cTn id="100" fill="hold">
                            <p:stCondLst>
                              <p:cond delay="3800"/>
                            </p:stCondLst>
                            <p:childTnLst>
                              <p:par>
                                <p:cTn id="101" presetID="10" presetClass="exit" presetSubtype="0" fill="hold" nodeType="afterEffect">
                                  <p:stCondLst>
                                    <p:cond delay="0"/>
                                  </p:stCondLst>
                                  <p:childTnLst>
                                    <p:animEffect transition="out" filter="fade">
                                      <p:cBhvr>
                                        <p:cTn id="102" dur="200"/>
                                        <p:tgtEl>
                                          <p:spTgt spid="78"/>
                                        </p:tgtEl>
                                      </p:cBhvr>
                                    </p:animEffect>
                                    <p:set>
                                      <p:cBhvr>
                                        <p:cTn id="103" dur="1" fill="hold">
                                          <p:stCondLst>
                                            <p:cond delay="199"/>
                                          </p:stCondLst>
                                        </p:cTn>
                                        <p:tgtEl>
                                          <p:spTgt spid="78"/>
                                        </p:tgtEl>
                                        <p:attrNameLst>
                                          <p:attrName>style.visibility</p:attrName>
                                        </p:attrNameLst>
                                      </p:cBhvr>
                                      <p:to>
                                        <p:strVal val="hidden"/>
                                      </p:to>
                                    </p:set>
                                  </p:childTnLst>
                                </p:cTn>
                              </p:par>
                            </p:childTnLst>
                          </p:cTn>
                        </p:par>
                        <p:par>
                          <p:cTn id="104" fill="hold">
                            <p:stCondLst>
                              <p:cond delay="4000"/>
                            </p:stCondLst>
                            <p:childTnLst>
                              <p:par>
                                <p:cTn id="105" presetID="53" presetClass="entr" presetSubtype="0" fill="hold" grpId="0" nodeType="afterEffect">
                                  <p:stCondLst>
                                    <p:cond delay="0"/>
                                  </p:stCondLst>
                                  <p:childTnLst>
                                    <p:set>
                                      <p:cBhvr>
                                        <p:cTn id="106" dur="1" fill="hold">
                                          <p:stCondLst>
                                            <p:cond delay="0"/>
                                          </p:stCondLst>
                                        </p:cTn>
                                        <p:tgtEl>
                                          <p:spTgt spid="87"/>
                                        </p:tgtEl>
                                        <p:attrNameLst>
                                          <p:attrName>style.visibility</p:attrName>
                                        </p:attrNameLst>
                                      </p:cBhvr>
                                      <p:to>
                                        <p:strVal val="visible"/>
                                      </p:to>
                                    </p:set>
                                    <p:anim calcmode="lin" valueType="num">
                                      <p:cBhvr>
                                        <p:cTn id="107" dur="200" fill="hold"/>
                                        <p:tgtEl>
                                          <p:spTgt spid="87"/>
                                        </p:tgtEl>
                                        <p:attrNameLst>
                                          <p:attrName>ppt_w</p:attrName>
                                        </p:attrNameLst>
                                      </p:cBhvr>
                                      <p:tavLst>
                                        <p:tav tm="0">
                                          <p:val>
                                            <p:fltVal val="0"/>
                                          </p:val>
                                        </p:tav>
                                        <p:tav tm="100000">
                                          <p:val>
                                            <p:strVal val="#ppt_w"/>
                                          </p:val>
                                        </p:tav>
                                      </p:tavLst>
                                    </p:anim>
                                    <p:anim calcmode="lin" valueType="num">
                                      <p:cBhvr>
                                        <p:cTn id="108" dur="200" fill="hold"/>
                                        <p:tgtEl>
                                          <p:spTgt spid="87"/>
                                        </p:tgtEl>
                                        <p:attrNameLst>
                                          <p:attrName>ppt_h</p:attrName>
                                        </p:attrNameLst>
                                      </p:cBhvr>
                                      <p:tavLst>
                                        <p:tav tm="0">
                                          <p:val>
                                            <p:fltVal val="0"/>
                                          </p:val>
                                        </p:tav>
                                        <p:tav tm="100000">
                                          <p:val>
                                            <p:strVal val="#ppt_h"/>
                                          </p:val>
                                        </p:tav>
                                      </p:tavLst>
                                    </p:anim>
                                    <p:animEffect transition="in" filter="fade">
                                      <p:cBhvr>
                                        <p:cTn id="109" dur="200"/>
                                        <p:tgtEl>
                                          <p:spTgt spid="87"/>
                                        </p:tgtEl>
                                      </p:cBhvr>
                                    </p:animEffect>
                                  </p:childTnLst>
                                </p:cTn>
                              </p:par>
                            </p:childTnLst>
                          </p:cTn>
                        </p:par>
                        <p:par>
                          <p:cTn id="110" fill="hold">
                            <p:stCondLst>
                              <p:cond delay="4200"/>
                            </p:stCondLst>
                            <p:childTnLst>
                              <p:par>
                                <p:cTn id="111" presetID="0" presetClass="path" presetSubtype="0" accel="50000" decel="50000" fill="hold" grpId="1" nodeType="afterEffect">
                                  <p:stCondLst>
                                    <p:cond delay="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39 0.00556 0.47986 0.00903 C 0.48333 0.0125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12" dur="2000" fill="hold"/>
                                        <p:tgtEl>
                                          <p:spTgt spid="87"/>
                                        </p:tgtEl>
                                        <p:attrNameLst>
                                          <p:attrName>ppt_x</p:attrName>
                                          <p:attrName>ppt_y</p:attrName>
                                        </p:attrNameLst>
                                      </p:cBhvr>
                                      <p:rCtr x="261" y="-176"/>
                                    </p:animMotion>
                                  </p:childTnLst>
                                </p:cTn>
                              </p:par>
                              <p:par>
                                <p:cTn id="113" presetID="53" presetClass="entr" presetSubtype="0" fill="hold" grpId="0" nodeType="withEffect">
                                  <p:stCondLst>
                                    <p:cond delay="300"/>
                                  </p:stCondLst>
                                  <p:childTnLst>
                                    <p:set>
                                      <p:cBhvr>
                                        <p:cTn id="114" dur="1" fill="hold">
                                          <p:stCondLst>
                                            <p:cond delay="0"/>
                                          </p:stCondLst>
                                        </p:cTn>
                                        <p:tgtEl>
                                          <p:spTgt spid="88"/>
                                        </p:tgtEl>
                                        <p:attrNameLst>
                                          <p:attrName>style.visibility</p:attrName>
                                        </p:attrNameLst>
                                      </p:cBhvr>
                                      <p:to>
                                        <p:strVal val="visible"/>
                                      </p:to>
                                    </p:set>
                                    <p:anim calcmode="lin" valueType="num">
                                      <p:cBhvr>
                                        <p:cTn id="115" dur="50" fill="hold"/>
                                        <p:tgtEl>
                                          <p:spTgt spid="88"/>
                                        </p:tgtEl>
                                        <p:attrNameLst>
                                          <p:attrName>ppt_w</p:attrName>
                                        </p:attrNameLst>
                                      </p:cBhvr>
                                      <p:tavLst>
                                        <p:tav tm="0">
                                          <p:val>
                                            <p:fltVal val="0"/>
                                          </p:val>
                                        </p:tav>
                                        <p:tav tm="100000">
                                          <p:val>
                                            <p:strVal val="#ppt_w"/>
                                          </p:val>
                                        </p:tav>
                                      </p:tavLst>
                                    </p:anim>
                                    <p:anim calcmode="lin" valueType="num">
                                      <p:cBhvr>
                                        <p:cTn id="116" dur="50" fill="hold"/>
                                        <p:tgtEl>
                                          <p:spTgt spid="88"/>
                                        </p:tgtEl>
                                        <p:attrNameLst>
                                          <p:attrName>ppt_h</p:attrName>
                                        </p:attrNameLst>
                                      </p:cBhvr>
                                      <p:tavLst>
                                        <p:tav tm="0">
                                          <p:val>
                                            <p:fltVal val="0"/>
                                          </p:val>
                                        </p:tav>
                                        <p:tav tm="100000">
                                          <p:val>
                                            <p:strVal val="#ppt_h"/>
                                          </p:val>
                                        </p:tav>
                                      </p:tavLst>
                                    </p:anim>
                                    <p:animEffect transition="in" filter="fade">
                                      <p:cBhvr>
                                        <p:cTn id="117" dur="50"/>
                                        <p:tgtEl>
                                          <p:spTgt spid="88"/>
                                        </p:tgtEl>
                                      </p:cBhvr>
                                    </p:animEffect>
                                  </p:childTnLst>
                                </p:cTn>
                              </p:par>
                              <p:par>
                                <p:cTn id="118" presetID="0" presetClass="path" presetSubtype="0" accel="50000" decel="50000" fill="hold" grpId="1" nodeType="withEffect">
                                  <p:stCondLst>
                                    <p:cond delay="3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79 0.48021 0.00926 C 0.48368 0.01273 0.48767 0.01435 0.49236 0.01412 C 0.49705 0.01389 0.50365 0.01204 0.50833 0.00857 C 0.51302 0.0051 0.51823 0.00255 0.52031 -0.00694 C 0.5224 -0.01643 0.52101 -0.02615 0.52101 -0.04907 C 0.52101 -0.07199 0.52083 -0.09143 0.52083 -0.14421 C 0.52083 -0.19699 0.52101 -0.31967 0.52101 -0.36597 " pathEditMode="relative" rAng="0" ptsTypes="aaaaaaaaaaaaaaaaaaaaaaa">
                                      <p:cBhvr>
                                        <p:cTn id="119" dur="2000" fill="hold"/>
                                        <p:tgtEl>
                                          <p:spTgt spid="88"/>
                                        </p:tgtEl>
                                        <p:attrNameLst>
                                          <p:attrName>ppt_x</p:attrName>
                                          <p:attrName>ppt_y</p:attrName>
                                        </p:attrNameLst>
                                      </p:cBhvr>
                                      <p:rCtr x="261" y="-176"/>
                                    </p:animMotion>
                                  </p:childTnLst>
                                </p:cTn>
                              </p:par>
                              <p:par>
                                <p:cTn id="120" presetID="53" presetClass="entr" presetSubtype="0" fill="hold" grpId="0" nodeType="withEffect">
                                  <p:stCondLst>
                                    <p:cond delay="600"/>
                                  </p:stCondLst>
                                  <p:childTnLst>
                                    <p:set>
                                      <p:cBhvr>
                                        <p:cTn id="121" dur="1" fill="hold">
                                          <p:stCondLst>
                                            <p:cond delay="0"/>
                                          </p:stCondLst>
                                        </p:cTn>
                                        <p:tgtEl>
                                          <p:spTgt spid="89"/>
                                        </p:tgtEl>
                                        <p:attrNameLst>
                                          <p:attrName>style.visibility</p:attrName>
                                        </p:attrNameLst>
                                      </p:cBhvr>
                                      <p:to>
                                        <p:strVal val="visible"/>
                                      </p:to>
                                    </p:set>
                                    <p:anim calcmode="lin" valueType="num">
                                      <p:cBhvr>
                                        <p:cTn id="122" dur="50" fill="hold"/>
                                        <p:tgtEl>
                                          <p:spTgt spid="89"/>
                                        </p:tgtEl>
                                        <p:attrNameLst>
                                          <p:attrName>ppt_w</p:attrName>
                                        </p:attrNameLst>
                                      </p:cBhvr>
                                      <p:tavLst>
                                        <p:tav tm="0">
                                          <p:val>
                                            <p:fltVal val="0"/>
                                          </p:val>
                                        </p:tav>
                                        <p:tav tm="100000">
                                          <p:val>
                                            <p:strVal val="#ppt_w"/>
                                          </p:val>
                                        </p:tav>
                                      </p:tavLst>
                                    </p:anim>
                                    <p:anim calcmode="lin" valueType="num">
                                      <p:cBhvr>
                                        <p:cTn id="123" dur="50" fill="hold"/>
                                        <p:tgtEl>
                                          <p:spTgt spid="89"/>
                                        </p:tgtEl>
                                        <p:attrNameLst>
                                          <p:attrName>ppt_h</p:attrName>
                                        </p:attrNameLst>
                                      </p:cBhvr>
                                      <p:tavLst>
                                        <p:tav tm="0">
                                          <p:val>
                                            <p:fltVal val="0"/>
                                          </p:val>
                                        </p:tav>
                                        <p:tav tm="100000">
                                          <p:val>
                                            <p:strVal val="#ppt_h"/>
                                          </p:val>
                                        </p:tav>
                                      </p:tavLst>
                                    </p:anim>
                                    <p:animEffect transition="in" filter="fade">
                                      <p:cBhvr>
                                        <p:cTn id="124" dur="50"/>
                                        <p:tgtEl>
                                          <p:spTgt spid="89"/>
                                        </p:tgtEl>
                                      </p:cBhvr>
                                    </p:animEffect>
                                  </p:childTnLst>
                                </p:cTn>
                              </p:par>
                              <p:par>
                                <p:cTn id="125" presetID="0" presetClass="path" presetSubtype="0" accel="50000" decel="50000" fill="hold" grpId="1" nodeType="withEffect">
                                  <p:stCondLst>
                                    <p:cond delay="6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75 -0.01018 0.47135 -0.00694 C 0.47396 -0.0037 0.47622 0.0051 0.47969 0.00857 C 0.48316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26" dur="2000" fill="hold"/>
                                        <p:tgtEl>
                                          <p:spTgt spid="89"/>
                                        </p:tgtEl>
                                        <p:attrNameLst>
                                          <p:attrName>ppt_x</p:attrName>
                                          <p:attrName>ppt_y</p:attrName>
                                        </p:attrNameLst>
                                      </p:cBhvr>
                                      <p:rCtr x="261" y="-176"/>
                                    </p:animMotion>
                                  </p:childTnLst>
                                </p:cTn>
                              </p:par>
                              <p:par>
                                <p:cTn id="127" presetID="53" presetClass="entr" presetSubtype="0" fill="hold" grpId="0" nodeType="withEffect">
                                  <p:stCondLst>
                                    <p:cond delay="900"/>
                                  </p:stCondLst>
                                  <p:childTnLst>
                                    <p:set>
                                      <p:cBhvr>
                                        <p:cTn id="128" dur="1" fill="hold">
                                          <p:stCondLst>
                                            <p:cond delay="0"/>
                                          </p:stCondLst>
                                        </p:cTn>
                                        <p:tgtEl>
                                          <p:spTgt spid="90"/>
                                        </p:tgtEl>
                                        <p:attrNameLst>
                                          <p:attrName>style.visibility</p:attrName>
                                        </p:attrNameLst>
                                      </p:cBhvr>
                                      <p:to>
                                        <p:strVal val="visible"/>
                                      </p:to>
                                    </p:set>
                                    <p:anim calcmode="lin" valueType="num">
                                      <p:cBhvr>
                                        <p:cTn id="129" dur="50" fill="hold"/>
                                        <p:tgtEl>
                                          <p:spTgt spid="90"/>
                                        </p:tgtEl>
                                        <p:attrNameLst>
                                          <p:attrName>ppt_w</p:attrName>
                                        </p:attrNameLst>
                                      </p:cBhvr>
                                      <p:tavLst>
                                        <p:tav tm="0">
                                          <p:val>
                                            <p:fltVal val="0"/>
                                          </p:val>
                                        </p:tav>
                                        <p:tav tm="100000">
                                          <p:val>
                                            <p:strVal val="#ppt_w"/>
                                          </p:val>
                                        </p:tav>
                                      </p:tavLst>
                                    </p:anim>
                                    <p:anim calcmode="lin" valueType="num">
                                      <p:cBhvr>
                                        <p:cTn id="130" dur="50" fill="hold"/>
                                        <p:tgtEl>
                                          <p:spTgt spid="90"/>
                                        </p:tgtEl>
                                        <p:attrNameLst>
                                          <p:attrName>ppt_h</p:attrName>
                                        </p:attrNameLst>
                                      </p:cBhvr>
                                      <p:tavLst>
                                        <p:tav tm="0">
                                          <p:val>
                                            <p:fltVal val="0"/>
                                          </p:val>
                                        </p:tav>
                                        <p:tav tm="100000">
                                          <p:val>
                                            <p:strVal val="#ppt_h"/>
                                          </p:val>
                                        </p:tav>
                                      </p:tavLst>
                                    </p:anim>
                                    <p:animEffect transition="in" filter="fade">
                                      <p:cBhvr>
                                        <p:cTn id="131" dur="50"/>
                                        <p:tgtEl>
                                          <p:spTgt spid="90"/>
                                        </p:tgtEl>
                                      </p:cBhvr>
                                    </p:animEffect>
                                  </p:childTnLst>
                                </p:cTn>
                              </p:par>
                              <p:par>
                                <p:cTn id="132" presetID="0" presetClass="path" presetSubtype="0" accel="50000" decel="50000" fill="hold" grpId="1" nodeType="withEffect">
                                  <p:stCondLst>
                                    <p:cond delay="9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1 0.48021 0.00857 C 0.48368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33" dur="2000" fill="hold"/>
                                        <p:tgtEl>
                                          <p:spTgt spid="90"/>
                                        </p:tgtEl>
                                        <p:attrNameLst>
                                          <p:attrName>ppt_x</p:attrName>
                                          <p:attrName>ppt_y</p:attrName>
                                        </p:attrNameLst>
                                      </p:cBhvr>
                                      <p:rCtr x="261" y="-176"/>
                                    </p:animMotion>
                                  </p:childTnLst>
                                </p:cTn>
                              </p:par>
                              <p:par>
                                <p:cTn id="134" presetID="53" presetClass="entr" presetSubtype="0" fill="hold" grpId="0" nodeType="withEffect">
                                  <p:stCondLst>
                                    <p:cond delay="1200"/>
                                  </p:stCondLst>
                                  <p:childTnLst>
                                    <p:set>
                                      <p:cBhvr>
                                        <p:cTn id="135" dur="1" fill="hold">
                                          <p:stCondLst>
                                            <p:cond delay="0"/>
                                          </p:stCondLst>
                                        </p:cTn>
                                        <p:tgtEl>
                                          <p:spTgt spid="91"/>
                                        </p:tgtEl>
                                        <p:attrNameLst>
                                          <p:attrName>style.visibility</p:attrName>
                                        </p:attrNameLst>
                                      </p:cBhvr>
                                      <p:to>
                                        <p:strVal val="visible"/>
                                      </p:to>
                                    </p:set>
                                    <p:anim calcmode="lin" valueType="num">
                                      <p:cBhvr>
                                        <p:cTn id="136" dur="50" fill="hold"/>
                                        <p:tgtEl>
                                          <p:spTgt spid="91"/>
                                        </p:tgtEl>
                                        <p:attrNameLst>
                                          <p:attrName>ppt_w</p:attrName>
                                        </p:attrNameLst>
                                      </p:cBhvr>
                                      <p:tavLst>
                                        <p:tav tm="0">
                                          <p:val>
                                            <p:fltVal val="0"/>
                                          </p:val>
                                        </p:tav>
                                        <p:tav tm="100000">
                                          <p:val>
                                            <p:strVal val="#ppt_w"/>
                                          </p:val>
                                        </p:tav>
                                      </p:tavLst>
                                    </p:anim>
                                    <p:anim calcmode="lin" valueType="num">
                                      <p:cBhvr>
                                        <p:cTn id="137" dur="50" fill="hold"/>
                                        <p:tgtEl>
                                          <p:spTgt spid="91"/>
                                        </p:tgtEl>
                                        <p:attrNameLst>
                                          <p:attrName>ppt_h</p:attrName>
                                        </p:attrNameLst>
                                      </p:cBhvr>
                                      <p:tavLst>
                                        <p:tav tm="0">
                                          <p:val>
                                            <p:fltVal val="0"/>
                                          </p:val>
                                        </p:tav>
                                        <p:tav tm="100000">
                                          <p:val>
                                            <p:strVal val="#ppt_h"/>
                                          </p:val>
                                        </p:tav>
                                      </p:tavLst>
                                    </p:anim>
                                    <p:animEffect transition="in" filter="fade">
                                      <p:cBhvr>
                                        <p:cTn id="138" dur="50"/>
                                        <p:tgtEl>
                                          <p:spTgt spid="91"/>
                                        </p:tgtEl>
                                      </p:cBhvr>
                                    </p:animEffect>
                                  </p:childTnLst>
                                </p:cTn>
                              </p:par>
                              <p:par>
                                <p:cTn id="139" presetID="0" presetClass="path" presetSubtype="0" accel="50000" decel="50000" fill="hold" grpId="1" nodeType="withEffect">
                                  <p:stCondLst>
                                    <p:cond delay="12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83 -0.00185 0.47656 0.00093 C 0.4783 0.00371 0.47882 0.00834 0.48142 0.01042 C 0.48403 0.0125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0" dur="2000" fill="hold"/>
                                        <p:tgtEl>
                                          <p:spTgt spid="91"/>
                                        </p:tgtEl>
                                        <p:attrNameLst>
                                          <p:attrName>ppt_x</p:attrName>
                                          <p:attrName>ppt_y</p:attrName>
                                        </p:attrNameLst>
                                      </p:cBhvr>
                                      <p:rCtr x="261" y="-176"/>
                                    </p:animMotion>
                                  </p:childTnLst>
                                </p:cTn>
                              </p:par>
                              <p:par>
                                <p:cTn id="141" presetID="53" presetClass="entr" presetSubtype="0" fill="hold" grpId="0" nodeType="withEffect">
                                  <p:stCondLst>
                                    <p:cond delay="1500"/>
                                  </p:stCondLst>
                                  <p:childTnLst>
                                    <p:set>
                                      <p:cBhvr>
                                        <p:cTn id="142" dur="1" fill="hold">
                                          <p:stCondLst>
                                            <p:cond delay="0"/>
                                          </p:stCondLst>
                                        </p:cTn>
                                        <p:tgtEl>
                                          <p:spTgt spid="92"/>
                                        </p:tgtEl>
                                        <p:attrNameLst>
                                          <p:attrName>style.visibility</p:attrName>
                                        </p:attrNameLst>
                                      </p:cBhvr>
                                      <p:to>
                                        <p:strVal val="visible"/>
                                      </p:to>
                                    </p:set>
                                    <p:anim calcmode="lin" valueType="num">
                                      <p:cBhvr>
                                        <p:cTn id="143" dur="50" fill="hold"/>
                                        <p:tgtEl>
                                          <p:spTgt spid="92"/>
                                        </p:tgtEl>
                                        <p:attrNameLst>
                                          <p:attrName>ppt_w</p:attrName>
                                        </p:attrNameLst>
                                      </p:cBhvr>
                                      <p:tavLst>
                                        <p:tav tm="0">
                                          <p:val>
                                            <p:fltVal val="0"/>
                                          </p:val>
                                        </p:tav>
                                        <p:tav tm="100000">
                                          <p:val>
                                            <p:strVal val="#ppt_w"/>
                                          </p:val>
                                        </p:tav>
                                      </p:tavLst>
                                    </p:anim>
                                    <p:anim calcmode="lin" valueType="num">
                                      <p:cBhvr>
                                        <p:cTn id="144" dur="50" fill="hold"/>
                                        <p:tgtEl>
                                          <p:spTgt spid="92"/>
                                        </p:tgtEl>
                                        <p:attrNameLst>
                                          <p:attrName>ppt_h</p:attrName>
                                        </p:attrNameLst>
                                      </p:cBhvr>
                                      <p:tavLst>
                                        <p:tav tm="0">
                                          <p:val>
                                            <p:fltVal val="0"/>
                                          </p:val>
                                        </p:tav>
                                        <p:tav tm="100000">
                                          <p:val>
                                            <p:strVal val="#ppt_h"/>
                                          </p:val>
                                        </p:tav>
                                      </p:tavLst>
                                    </p:anim>
                                    <p:animEffect transition="in" filter="fade">
                                      <p:cBhvr>
                                        <p:cTn id="145" dur="50"/>
                                        <p:tgtEl>
                                          <p:spTgt spid="92"/>
                                        </p:tgtEl>
                                      </p:cBhvr>
                                    </p:animEffect>
                                  </p:childTnLst>
                                </p:cTn>
                              </p:par>
                              <p:par>
                                <p:cTn id="146" presetID="0" presetClass="path" presetSubtype="0" accel="50000" decel="50000" fill="hold" grpId="1" nodeType="withEffect">
                                  <p:stCondLst>
                                    <p:cond delay="15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48 -0.00208 0.47604 0.00093 C 0.4776 0.00394 0.47813 0.00857 0.4809 0.01065 C 0.48368 0.01273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7" dur="2000" fill="hold"/>
                                        <p:tgtEl>
                                          <p:spTgt spid="92"/>
                                        </p:tgtEl>
                                        <p:attrNameLst>
                                          <p:attrName>ppt_x</p:attrName>
                                          <p:attrName>ppt_y</p:attrName>
                                        </p:attrNameLst>
                                      </p:cBhvr>
                                      <p:rCtr x="261" y="-176"/>
                                    </p:animMotion>
                                  </p:childTnLst>
                                </p:cTn>
                              </p:par>
                            </p:childTnLst>
                          </p:cTn>
                        </p:par>
                        <p:par>
                          <p:cTn id="148" fill="hold">
                            <p:stCondLst>
                              <p:cond delay="7700"/>
                            </p:stCondLst>
                            <p:childTnLst>
                              <p:par>
                                <p:cTn id="149" presetID="10" presetClass="entr" presetSubtype="0" fill="hold" nodeType="afterEffect">
                                  <p:stCondLst>
                                    <p:cond delay="0"/>
                                  </p:stCondLst>
                                  <p:childTnLst>
                                    <p:set>
                                      <p:cBhvr>
                                        <p:cTn id="150" dur="1" fill="hold">
                                          <p:stCondLst>
                                            <p:cond delay="0"/>
                                          </p:stCondLst>
                                        </p:cTn>
                                        <p:tgtEl>
                                          <p:spTgt spid="93"/>
                                        </p:tgtEl>
                                        <p:attrNameLst>
                                          <p:attrName>style.visibility</p:attrName>
                                        </p:attrNameLst>
                                      </p:cBhvr>
                                      <p:to>
                                        <p:strVal val="visible"/>
                                      </p:to>
                                    </p:set>
                                    <p:animEffect transition="in" filter="fade">
                                      <p:cBhvr>
                                        <p:cTn id="151" dur="500"/>
                                        <p:tgtEl>
                                          <p:spTgt spid="93"/>
                                        </p:tgtEl>
                                      </p:cBhvr>
                                    </p:animEffect>
                                  </p:childTnLst>
                                </p:cTn>
                              </p:par>
                            </p:childTnLst>
                          </p:cTn>
                        </p:par>
                        <p:par>
                          <p:cTn id="152" fill="hold">
                            <p:stCondLst>
                              <p:cond delay="8200"/>
                            </p:stCondLst>
                            <p:childTnLst>
                              <p:par>
                                <p:cTn id="153" presetID="10" presetClass="exit" presetSubtype="0" fill="hold" nodeType="afterEffect">
                                  <p:stCondLst>
                                    <p:cond delay="0"/>
                                  </p:stCondLst>
                                  <p:childTnLst>
                                    <p:animEffect transition="out" filter="fade">
                                      <p:cBhvr>
                                        <p:cTn id="154" dur="500"/>
                                        <p:tgtEl>
                                          <p:spTgt spid="93"/>
                                        </p:tgtEl>
                                      </p:cBhvr>
                                    </p:animEffect>
                                    <p:set>
                                      <p:cBhvr>
                                        <p:cTn id="155" dur="1" fill="hold">
                                          <p:stCondLst>
                                            <p:cond delay="499"/>
                                          </p:stCondLst>
                                        </p:cTn>
                                        <p:tgtEl>
                                          <p:spTgt spid="93"/>
                                        </p:tgtEl>
                                        <p:attrNameLst>
                                          <p:attrName>style.visibility</p:attrName>
                                        </p:attrNameLst>
                                      </p:cBhvr>
                                      <p:to>
                                        <p:strVal val="hidden"/>
                                      </p:to>
                                    </p:set>
                                  </p:childTnLst>
                                </p:cTn>
                              </p:par>
                            </p:childTnLst>
                          </p:cTn>
                        </p:par>
                        <p:par>
                          <p:cTn id="156" fill="hold">
                            <p:stCondLst>
                              <p:cond delay="8700"/>
                            </p:stCondLst>
                            <p:childTnLst>
                              <p:par>
                                <p:cTn id="157" presetID="10" presetClass="entr" presetSubtype="0" fill="hold" nodeType="afterEffect">
                                  <p:stCondLst>
                                    <p:cond delay="0"/>
                                  </p:stCondLst>
                                  <p:childTnLst>
                                    <p:set>
                                      <p:cBhvr>
                                        <p:cTn id="158" dur="1" fill="hold">
                                          <p:stCondLst>
                                            <p:cond delay="0"/>
                                          </p:stCondLst>
                                        </p:cTn>
                                        <p:tgtEl>
                                          <p:spTgt spid="93"/>
                                        </p:tgtEl>
                                        <p:attrNameLst>
                                          <p:attrName>style.visibility</p:attrName>
                                        </p:attrNameLst>
                                      </p:cBhvr>
                                      <p:to>
                                        <p:strVal val="visible"/>
                                      </p:to>
                                    </p:set>
                                    <p:animEffect transition="in" filter="fade">
                                      <p:cBhvr>
                                        <p:cTn id="159" dur="500"/>
                                        <p:tgtEl>
                                          <p:spTgt spid="93"/>
                                        </p:tgtEl>
                                      </p:cBhvr>
                                    </p:animEffect>
                                  </p:childTnLst>
                                </p:cTn>
                              </p:par>
                            </p:childTnLst>
                          </p:cTn>
                        </p:par>
                        <p:par>
                          <p:cTn id="160" fill="hold">
                            <p:stCondLst>
                              <p:cond delay="9200"/>
                            </p:stCondLst>
                            <p:childTnLst>
                              <p:par>
                                <p:cTn id="161" presetID="10" presetClass="exit" presetSubtype="0" fill="hold" nodeType="afterEffect">
                                  <p:stCondLst>
                                    <p:cond delay="0"/>
                                  </p:stCondLst>
                                  <p:childTnLst>
                                    <p:animEffect transition="out" filter="fade">
                                      <p:cBhvr>
                                        <p:cTn id="162" dur="500"/>
                                        <p:tgtEl>
                                          <p:spTgt spid="93"/>
                                        </p:tgtEl>
                                      </p:cBhvr>
                                    </p:animEffect>
                                    <p:set>
                                      <p:cBhvr>
                                        <p:cTn id="163" dur="1" fill="hold">
                                          <p:stCondLst>
                                            <p:cond delay="499"/>
                                          </p:stCondLst>
                                        </p:cTn>
                                        <p:tgtEl>
                                          <p:spTgt spid="93"/>
                                        </p:tgtEl>
                                        <p:attrNameLst>
                                          <p:attrName>style.visibility</p:attrName>
                                        </p:attrNameLst>
                                      </p:cBhvr>
                                      <p:to>
                                        <p:strVal val="hidden"/>
                                      </p:to>
                                    </p:set>
                                  </p:childTnLst>
                                </p:cTn>
                              </p:par>
                            </p:childTnLst>
                          </p:cTn>
                        </p:par>
                        <p:par>
                          <p:cTn id="164" fill="hold">
                            <p:stCondLst>
                              <p:cond delay="9700"/>
                            </p:stCondLst>
                            <p:childTnLst>
                              <p:par>
                                <p:cTn id="165" presetID="10" presetClass="entr" presetSubtype="0" fill="hold" nodeType="afterEffect">
                                  <p:stCondLst>
                                    <p:cond delay="0"/>
                                  </p:stCondLst>
                                  <p:childTnLst>
                                    <p:set>
                                      <p:cBhvr>
                                        <p:cTn id="166" dur="1" fill="hold">
                                          <p:stCondLst>
                                            <p:cond delay="0"/>
                                          </p:stCondLst>
                                        </p:cTn>
                                        <p:tgtEl>
                                          <p:spTgt spid="93"/>
                                        </p:tgtEl>
                                        <p:attrNameLst>
                                          <p:attrName>style.visibility</p:attrName>
                                        </p:attrNameLst>
                                      </p:cBhvr>
                                      <p:to>
                                        <p:strVal val="visible"/>
                                      </p:to>
                                    </p:set>
                                    <p:animEffect transition="in" filter="fade">
                                      <p:cBhvr>
                                        <p:cTn id="167" dur="500"/>
                                        <p:tgtEl>
                                          <p:spTgt spid="93"/>
                                        </p:tgtEl>
                                      </p:cBhvr>
                                    </p:animEffect>
                                  </p:childTnLst>
                                </p:cTn>
                              </p:par>
                            </p:childTnLst>
                          </p:cTn>
                        </p:par>
                        <p:par>
                          <p:cTn id="168" fill="hold">
                            <p:stCondLst>
                              <p:cond delay="10200"/>
                            </p:stCondLst>
                            <p:childTnLst>
                              <p:par>
                                <p:cTn id="169" presetID="53" presetClass="entr" presetSubtype="0" fill="hold" grpId="0" nodeType="afterEffect">
                                  <p:stCondLst>
                                    <p:cond delay="500"/>
                                  </p:stCondLst>
                                  <p:childTnLst>
                                    <p:set>
                                      <p:cBhvr>
                                        <p:cTn id="170" dur="1" fill="hold">
                                          <p:stCondLst>
                                            <p:cond delay="0"/>
                                          </p:stCondLst>
                                        </p:cTn>
                                        <p:tgtEl>
                                          <p:spTgt spid="94"/>
                                        </p:tgtEl>
                                        <p:attrNameLst>
                                          <p:attrName>style.visibility</p:attrName>
                                        </p:attrNameLst>
                                      </p:cBhvr>
                                      <p:to>
                                        <p:strVal val="visible"/>
                                      </p:to>
                                    </p:set>
                                    <p:anim calcmode="lin" valueType="num">
                                      <p:cBhvr>
                                        <p:cTn id="171" dur="200" fill="hold"/>
                                        <p:tgtEl>
                                          <p:spTgt spid="94"/>
                                        </p:tgtEl>
                                        <p:attrNameLst>
                                          <p:attrName>ppt_w</p:attrName>
                                        </p:attrNameLst>
                                      </p:cBhvr>
                                      <p:tavLst>
                                        <p:tav tm="0">
                                          <p:val>
                                            <p:fltVal val="0"/>
                                          </p:val>
                                        </p:tav>
                                        <p:tav tm="100000">
                                          <p:val>
                                            <p:strVal val="#ppt_w"/>
                                          </p:val>
                                        </p:tav>
                                      </p:tavLst>
                                    </p:anim>
                                    <p:anim calcmode="lin" valueType="num">
                                      <p:cBhvr>
                                        <p:cTn id="172" dur="200" fill="hold"/>
                                        <p:tgtEl>
                                          <p:spTgt spid="94"/>
                                        </p:tgtEl>
                                        <p:attrNameLst>
                                          <p:attrName>ppt_h</p:attrName>
                                        </p:attrNameLst>
                                      </p:cBhvr>
                                      <p:tavLst>
                                        <p:tav tm="0">
                                          <p:val>
                                            <p:fltVal val="0"/>
                                          </p:val>
                                        </p:tav>
                                        <p:tav tm="100000">
                                          <p:val>
                                            <p:strVal val="#ppt_h"/>
                                          </p:val>
                                        </p:tav>
                                      </p:tavLst>
                                    </p:anim>
                                    <p:animEffect transition="in" filter="fade">
                                      <p:cBhvr>
                                        <p:cTn id="173" dur="200"/>
                                        <p:tgtEl>
                                          <p:spTgt spid="94"/>
                                        </p:tgtEl>
                                      </p:cBhvr>
                                    </p:animEffect>
                                  </p:childTnLst>
                                </p:cTn>
                              </p:par>
                            </p:childTnLst>
                          </p:cTn>
                        </p:par>
                        <p:par>
                          <p:cTn id="174" fill="hold">
                            <p:stCondLst>
                              <p:cond delay="10900"/>
                            </p:stCondLst>
                            <p:childTnLst>
                              <p:par>
                                <p:cTn id="175" presetID="42" presetClass="path" presetSubtype="0" accel="50000" decel="50000" fill="hold" grpId="1" nodeType="afterEffect">
                                  <p:stCondLst>
                                    <p:cond delay="0"/>
                                  </p:stCondLst>
                                  <p:childTnLst>
                                    <p:animMotion origin="layout" path="M 4.72222E-6 -2.22222E-6 L 4.72222E-6 0.33797 " pathEditMode="relative" rAng="0" ptsTypes="AA">
                                      <p:cBhvr>
                                        <p:cTn id="176" dur="1000" fill="hold"/>
                                        <p:tgtEl>
                                          <p:spTgt spid="94"/>
                                        </p:tgtEl>
                                        <p:attrNameLst>
                                          <p:attrName>ppt_x</p:attrName>
                                          <p:attrName>ppt_y</p:attrName>
                                        </p:attrNameLst>
                                      </p:cBhvr>
                                      <p:rCtr x="0" y="169"/>
                                    </p:animMotion>
                                  </p:childTnLst>
                                </p:cTn>
                              </p:par>
                              <p:par>
                                <p:cTn id="177" presetID="53" presetClass="entr" presetSubtype="0" fill="hold" grpId="0" nodeType="withEffect">
                                  <p:stCondLst>
                                    <p:cond delay="200"/>
                                  </p:stCondLst>
                                  <p:childTnLst>
                                    <p:set>
                                      <p:cBhvr>
                                        <p:cTn id="178" dur="1" fill="hold">
                                          <p:stCondLst>
                                            <p:cond delay="0"/>
                                          </p:stCondLst>
                                        </p:cTn>
                                        <p:tgtEl>
                                          <p:spTgt spid="95"/>
                                        </p:tgtEl>
                                        <p:attrNameLst>
                                          <p:attrName>style.visibility</p:attrName>
                                        </p:attrNameLst>
                                      </p:cBhvr>
                                      <p:to>
                                        <p:strVal val="visible"/>
                                      </p:to>
                                    </p:set>
                                    <p:anim calcmode="lin" valueType="num">
                                      <p:cBhvr>
                                        <p:cTn id="179" dur="200" fill="hold"/>
                                        <p:tgtEl>
                                          <p:spTgt spid="95"/>
                                        </p:tgtEl>
                                        <p:attrNameLst>
                                          <p:attrName>ppt_w</p:attrName>
                                        </p:attrNameLst>
                                      </p:cBhvr>
                                      <p:tavLst>
                                        <p:tav tm="0">
                                          <p:val>
                                            <p:fltVal val="0"/>
                                          </p:val>
                                        </p:tav>
                                        <p:tav tm="100000">
                                          <p:val>
                                            <p:strVal val="#ppt_w"/>
                                          </p:val>
                                        </p:tav>
                                      </p:tavLst>
                                    </p:anim>
                                    <p:anim calcmode="lin" valueType="num">
                                      <p:cBhvr>
                                        <p:cTn id="180" dur="200" fill="hold"/>
                                        <p:tgtEl>
                                          <p:spTgt spid="95"/>
                                        </p:tgtEl>
                                        <p:attrNameLst>
                                          <p:attrName>ppt_h</p:attrName>
                                        </p:attrNameLst>
                                      </p:cBhvr>
                                      <p:tavLst>
                                        <p:tav tm="0">
                                          <p:val>
                                            <p:fltVal val="0"/>
                                          </p:val>
                                        </p:tav>
                                        <p:tav tm="100000">
                                          <p:val>
                                            <p:strVal val="#ppt_h"/>
                                          </p:val>
                                        </p:tav>
                                      </p:tavLst>
                                    </p:anim>
                                    <p:animEffect transition="in" filter="fade">
                                      <p:cBhvr>
                                        <p:cTn id="181" dur="200"/>
                                        <p:tgtEl>
                                          <p:spTgt spid="95"/>
                                        </p:tgtEl>
                                      </p:cBhvr>
                                    </p:animEffect>
                                  </p:childTnLst>
                                </p:cTn>
                              </p:par>
                              <p:par>
                                <p:cTn id="182" presetID="42" presetClass="path" presetSubtype="0" accel="50000" decel="50000" fill="hold" grpId="1" nodeType="withEffect">
                                  <p:stCondLst>
                                    <p:cond delay="200"/>
                                  </p:stCondLst>
                                  <p:childTnLst>
                                    <p:animMotion origin="layout" path="M 4.72222E-6 -2.22222E-6 L 4.72222E-6 0.33797 " pathEditMode="relative" rAng="0" ptsTypes="AA">
                                      <p:cBhvr>
                                        <p:cTn id="183" dur="1000" fill="hold"/>
                                        <p:tgtEl>
                                          <p:spTgt spid="95"/>
                                        </p:tgtEl>
                                        <p:attrNameLst>
                                          <p:attrName>ppt_x</p:attrName>
                                          <p:attrName>ppt_y</p:attrName>
                                        </p:attrNameLst>
                                      </p:cBhvr>
                                      <p:rCtr x="0" y="169"/>
                                    </p:animMotion>
                                  </p:childTnLst>
                                </p:cTn>
                              </p:par>
                              <p:par>
                                <p:cTn id="184" presetID="53" presetClass="entr" presetSubtype="0" fill="hold" grpId="0" nodeType="withEffect">
                                  <p:stCondLst>
                                    <p:cond delay="300"/>
                                  </p:stCondLst>
                                  <p:childTnLst>
                                    <p:set>
                                      <p:cBhvr>
                                        <p:cTn id="185" dur="1" fill="hold">
                                          <p:stCondLst>
                                            <p:cond delay="0"/>
                                          </p:stCondLst>
                                        </p:cTn>
                                        <p:tgtEl>
                                          <p:spTgt spid="99"/>
                                        </p:tgtEl>
                                        <p:attrNameLst>
                                          <p:attrName>style.visibility</p:attrName>
                                        </p:attrNameLst>
                                      </p:cBhvr>
                                      <p:to>
                                        <p:strVal val="visible"/>
                                      </p:to>
                                    </p:set>
                                    <p:anim calcmode="lin" valueType="num">
                                      <p:cBhvr>
                                        <p:cTn id="186" dur="200" fill="hold"/>
                                        <p:tgtEl>
                                          <p:spTgt spid="99"/>
                                        </p:tgtEl>
                                        <p:attrNameLst>
                                          <p:attrName>ppt_w</p:attrName>
                                        </p:attrNameLst>
                                      </p:cBhvr>
                                      <p:tavLst>
                                        <p:tav tm="0">
                                          <p:val>
                                            <p:fltVal val="0"/>
                                          </p:val>
                                        </p:tav>
                                        <p:tav tm="100000">
                                          <p:val>
                                            <p:strVal val="#ppt_w"/>
                                          </p:val>
                                        </p:tav>
                                      </p:tavLst>
                                    </p:anim>
                                    <p:anim calcmode="lin" valueType="num">
                                      <p:cBhvr>
                                        <p:cTn id="187" dur="200" fill="hold"/>
                                        <p:tgtEl>
                                          <p:spTgt spid="99"/>
                                        </p:tgtEl>
                                        <p:attrNameLst>
                                          <p:attrName>ppt_h</p:attrName>
                                        </p:attrNameLst>
                                      </p:cBhvr>
                                      <p:tavLst>
                                        <p:tav tm="0">
                                          <p:val>
                                            <p:fltVal val="0"/>
                                          </p:val>
                                        </p:tav>
                                        <p:tav tm="100000">
                                          <p:val>
                                            <p:strVal val="#ppt_h"/>
                                          </p:val>
                                        </p:tav>
                                      </p:tavLst>
                                    </p:anim>
                                    <p:animEffect transition="in" filter="fade">
                                      <p:cBhvr>
                                        <p:cTn id="188" dur="200"/>
                                        <p:tgtEl>
                                          <p:spTgt spid="99"/>
                                        </p:tgtEl>
                                      </p:cBhvr>
                                    </p:animEffect>
                                  </p:childTnLst>
                                </p:cTn>
                              </p:par>
                              <p:par>
                                <p:cTn id="189"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0" dur="2000" fill="hold"/>
                                        <p:tgtEl>
                                          <p:spTgt spid="99"/>
                                        </p:tgtEl>
                                        <p:attrNameLst>
                                          <p:attrName>ppt_x</p:attrName>
                                          <p:attrName>ppt_y</p:attrName>
                                        </p:attrNameLst>
                                      </p:cBhvr>
                                      <p:rCtr x="31200" y="-12700"/>
                                    </p:animMotion>
                                  </p:childTnLst>
                                </p:cTn>
                              </p:par>
                              <p:par>
                                <p:cTn id="191" presetID="10" presetClass="entr" presetSubtype="0" fill="hold" grpId="0" nodeType="withEffect">
                                  <p:stCondLst>
                                    <p:cond delay="1000"/>
                                  </p:stCondLst>
                                  <p:childTnLst>
                                    <p:set>
                                      <p:cBhvr>
                                        <p:cTn id="192" dur="1" fill="hold">
                                          <p:stCondLst>
                                            <p:cond delay="0"/>
                                          </p:stCondLst>
                                        </p:cTn>
                                        <p:tgtEl>
                                          <p:spTgt spid="98"/>
                                        </p:tgtEl>
                                        <p:attrNameLst>
                                          <p:attrName>style.visibility</p:attrName>
                                        </p:attrNameLst>
                                      </p:cBhvr>
                                      <p:to>
                                        <p:strVal val="visible"/>
                                      </p:to>
                                    </p:set>
                                    <p:animEffect transition="in" filter="fade">
                                      <p:cBhvr>
                                        <p:cTn id="193" dur="200"/>
                                        <p:tgtEl>
                                          <p:spTgt spid="98"/>
                                        </p:tgtEl>
                                      </p:cBhvr>
                                    </p:animEffect>
                                  </p:childTnLst>
                                </p:cTn>
                              </p:par>
                            </p:childTnLst>
                          </p:cTn>
                        </p:par>
                        <p:par>
                          <p:cTn id="194" fill="hold">
                            <p:stCondLst>
                              <p:cond delay="13200"/>
                            </p:stCondLst>
                            <p:childTnLst>
                              <p:par>
                                <p:cTn id="195" presetID="10" presetClass="entr" presetSubtype="0" fill="hold" nodeType="afterEffect">
                                  <p:stCondLst>
                                    <p:cond delay="0"/>
                                  </p:stCondLst>
                                  <p:childTnLst>
                                    <p:set>
                                      <p:cBhvr>
                                        <p:cTn id="196" dur="1" fill="hold">
                                          <p:stCondLst>
                                            <p:cond delay="0"/>
                                          </p:stCondLst>
                                        </p:cTn>
                                        <p:tgtEl>
                                          <p:spTgt spid="100"/>
                                        </p:tgtEl>
                                        <p:attrNameLst>
                                          <p:attrName>style.visibility</p:attrName>
                                        </p:attrNameLst>
                                      </p:cBhvr>
                                      <p:to>
                                        <p:strVal val="visible"/>
                                      </p:to>
                                    </p:set>
                                    <p:animEffect transition="in" filter="fade">
                                      <p:cBhvr>
                                        <p:cTn id="197" dur="500"/>
                                        <p:tgtEl>
                                          <p:spTgt spid="100"/>
                                        </p:tgtEl>
                                      </p:cBhvr>
                                    </p:animEffect>
                                  </p:childTnLst>
                                </p:cTn>
                              </p:par>
                            </p:childTnLst>
                          </p:cTn>
                        </p:par>
                        <p:par>
                          <p:cTn id="198" fill="hold">
                            <p:stCondLst>
                              <p:cond delay="13700"/>
                            </p:stCondLst>
                            <p:childTnLst>
                              <p:par>
                                <p:cTn id="199" presetID="10" presetClass="exit" presetSubtype="0" fill="hold" nodeType="afterEffect">
                                  <p:stCondLst>
                                    <p:cond delay="0"/>
                                  </p:stCondLst>
                                  <p:childTnLst>
                                    <p:animEffect transition="out" filter="fade">
                                      <p:cBhvr>
                                        <p:cTn id="200" dur="500"/>
                                        <p:tgtEl>
                                          <p:spTgt spid="100"/>
                                        </p:tgtEl>
                                      </p:cBhvr>
                                    </p:animEffect>
                                    <p:set>
                                      <p:cBhvr>
                                        <p:cTn id="201" dur="1" fill="hold">
                                          <p:stCondLst>
                                            <p:cond delay="499"/>
                                          </p:stCondLst>
                                        </p:cTn>
                                        <p:tgtEl>
                                          <p:spTgt spid="100"/>
                                        </p:tgtEl>
                                        <p:attrNameLst>
                                          <p:attrName>style.visibility</p:attrName>
                                        </p:attrNameLst>
                                      </p:cBhvr>
                                      <p:to>
                                        <p:strVal val="hidden"/>
                                      </p:to>
                                    </p:set>
                                  </p:childTnLst>
                                </p:cTn>
                              </p:par>
                            </p:childTnLst>
                          </p:cTn>
                        </p:par>
                        <p:par>
                          <p:cTn id="202" fill="hold">
                            <p:stCondLst>
                              <p:cond delay="14200"/>
                            </p:stCondLst>
                            <p:childTnLst>
                              <p:par>
                                <p:cTn id="203" presetID="10" presetClass="entr" presetSubtype="0" fill="hold" nodeType="afterEffect">
                                  <p:stCondLst>
                                    <p:cond delay="0"/>
                                  </p:stCondLst>
                                  <p:childTnLst>
                                    <p:set>
                                      <p:cBhvr>
                                        <p:cTn id="204" dur="1" fill="hold">
                                          <p:stCondLst>
                                            <p:cond delay="0"/>
                                          </p:stCondLst>
                                        </p:cTn>
                                        <p:tgtEl>
                                          <p:spTgt spid="100"/>
                                        </p:tgtEl>
                                        <p:attrNameLst>
                                          <p:attrName>style.visibility</p:attrName>
                                        </p:attrNameLst>
                                      </p:cBhvr>
                                      <p:to>
                                        <p:strVal val="visible"/>
                                      </p:to>
                                    </p:set>
                                    <p:animEffect transition="in" filter="fade">
                                      <p:cBhvr>
                                        <p:cTn id="205" dur="500"/>
                                        <p:tgtEl>
                                          <p:spTgt spid="100"/>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01"/>
                                        </p:tgtEl>
                                        <p:attrNameLst>
                                          <p:attrName>style.visibility</p:attrName>
                                        </p:attrNameLst>
                                      </p:cBhvr>
                                      <p:to>
                                        <p:strVal val="visible"/>
                                      </p:to>
                                    </p:set>
                                    <p:animEffect transition="in" filter="fade">
                                      <p:cBhvr>
                                        <p:cTn id="208" dur="500"/>
                                        <p:tgtEl>
                                          <p:spTgt spid="101"/>
                                        </p:tgtEl>
                                      </p:cBhvr>
                                    </p:animEffect>
                                  </p:childTnLst>
                                </p:cTn>
                              </p:par>
                              <p:par>
                                <p:cTn id="209" presetID="10" presetClass="entr" presetSubtype="0" fill="hold" grpId="0" nodeType="withEffect">
                                  <p:stCondLst>
                                    <p:cond delay="400"/>
                                  </p:stCondLst>
                                  <p:childTnLst>
                                    <p:set>
                                      <p:cBhvr>
                                        <p:cTn id="210" dur="1" fill="hold">
                                          <p:stCondLst>
                                            <p:cond delay="0"/>
                                          </p:stCondLst>
                                        </p:cTn>
                                        <p:tgtEl>
                                          <p:spTgt spid="97"/>
                                        </p:tgtEl>
                                        <p:attrNameLst>
                                          <p:attrName>style.visibility</p:attrName>
                                        </p:attrNameLst>
                                      </p:cBhvr>
                                      <p:to>
                                        <p:strVal val="visible"/>
                                      </p:to>
                                    </p:set>
                                    <p:animEffect transition="in" filter="fade">
                                      <p:cBhvr>
                                        <p:cTn id="211" dur="200"/>
                                        <p:tgtEl>
                                          <p:spTgt spid="97"/>
                                        </p:tgtEl>
                                      </p:cBhvr>
                                    </p:animEffect>
                                  </p:childTnLst>
                                </p:cTn>
                              </p:par>
                              <p:par>
                                <p:cTn id="212" presetID="10" presetClass="entr" presetSubtype="0" fill="hold" grpId="0" nodeType="withEffect">
                                  <p:stCondLst>
                                    <p:cond delay="1000"/>
                                  </p:stCondLst>
                                  <p:childTnLst>
                                    <p:set>
                                      <p:cBhvr>
                                        <p:cTn id="213" dur="1" fill="hold">
                                          <p:stCondLst>
                                            <p:cond delay="0"/>
                                          </p:stCondLst>
                                        </p:cTn>
                                        <p:tgtEl>
                                          <p:spTgt spid="106"/>
                                        </p:tgtEl>
                                        <p:attrNameLst>
                                          <p:attrName>style.visibility</p:attrName>
                                        </p:attrNameLst>
                                      </p:cBhvr>
                                      <p:to>
                                        <p:strVal val="visible"/>
                                      </p:to>
                                    </p:set>
                                    <p:animEffect transition="in" filter="fade">
                                      <p:cBhvr>
                                        <p:cTn id="214" dur="200"/>
                                        <p:tgtEl>
                                          <p:spTgt spid="106"/>
                                        </p:tgtEl>
                                      </p:cBhvr>
                                    </p:animEffect>
                                  </p:childTnLst>
                                </p:cTn>
                              </p:par>
                              <p:par>
                                <p:cTn id="215" presetID="10" presetClass="entr" presetSubtype="0" fill="hold" grpId="0" nodeType="withEffect">
                                  <p:stCondLst>
                                    <p:cond delay="400"/>
                                  </p:stCondLst>
                                  <p:childTnLst>
                                    <p:set>
                                      <p:cBhvr>
                                        <p:cTn id="216" dur="1" fill="hold">
                                          <p:stCondLst>
                                            <p:cond delay="0"/>
                                          </p:stCondLst>
                                        </p:cTn>
                                        <p:tgtEl>
                                          <p:spTgt spid="110"/>
                                        </p:tgtEl>
                                        <p:attrNameLst>
                                          <p:attrName>style.visibility</p:attrName>
                                        </p:attrNameLst>
                                      </p:cBhvr>
                                      <p:to>
                                        <p:strVal val="visible"/>
                                      </p:to>
                                    </p:set>
                                    <p:animEffect transition="in" filter="fade">
                                      <p:cBhvr>
                                        <p:cTn id="217" dur="2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4" grpId="0" animBg="1"/>
      <p:bldP spid="94" grpId="1" animBg="1"/>
      <p:bldP spid="95" grpId="0" animBg="1"/>
      <p:bldP spid="95" grpId="1" animBg="1"/>
      <p:bldP spid="97" grpId="0"/>
      <p:bldP spid="98" grpId="0"/>
      <p:bldP spid="99" grpId="0" animBg="1"/>
      <p:bldP spid="99" grpId="1" animBg="1"/>
      <p:bldP spid="101" grpId="0"/>
      <p:bldP spid="106" grpId="0"/>
      <p:bldP spid="1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274638"/>
            <a:ext cx="8229600" cy="1143000"/>
          </a:xfrm>
        </p:spPr>
        <p:txBody>
          <a:bodyPr>
            <a:normAutofit/>
          </a:bodyPr>
          <a:lstStyle/>
          <a:p>
            <a:pPr eaLnBrk="1" hangingPunct="1"/>
            <a:r>
              <a:rPr lang="es-MX" altLang="en-US" noProof="0" dirty="0" smtClean="0"/>
              <a:t>Efectos Adversos de los Antidepresivos</a:t>
            </a:r>
            <a:endParaRPr lang="es-MX" noProof="0" dirty="0" smtClean="0"/>
          </a:p>
        </p:txBody>
      </p:sp>
      <p:graphicFrame>
        <p:nvGraphicFramePr>
          <p:cNvPr id="9" name="Content Placeholder 10"/>
          <p:cNvGraphicFramePr>
            <a:graphicFrameLocks noGrp="1"/>
          </p:cNvGraphicFramePr>
          <p:nvPr>
            <p:ph sz="quarter" idx="1"/>
            <p:extLst>
              <p:ext uri="{D42A27DB-BD31-4B8C-83A1-F6EECF244321}">
                <p14:modId xmlns="" xmlns:p14="http://schemas.microsoft.com/office/powerpoint/2010/main" val="849266452"/>
              </p:ext>
            </p:extLst>
          </p:nvPr>
        </p:nvGraphicFramePr>
        <p:xfrm>
          <a:off x="467546" y="1600200"/>
          <a:ext cx="8352927" cy="4444865"/>
        </p:xfrm>
        <a:graphic>
          <a:graphicData uri="http://schemas.openxmlformats.org/drawingml/2006/table">
            <a:tbl>
              <a:tblPr firstRow="1" bandRow="1">
                <a:tableStyleId>{5C22544A-7EE6-4342-B048-85BDC9FD1C3A}</a:tableStyleId>
              </a:tblPr>
              <a:tblGrid>
                <a:gridCol w="2343792"/>
                <a:gridCol w="3056806"/>
                <a:gridCol w="2952329"/>
              </a:tblGrid>
              <a:tr h="709027">
                <a:tc>
                  <a:txBody>
                    <a:bodyPr/>
                    <a:lstStyle/>
                    <a:p>
                      <a:pPr lvl="0" algn="l"/>
                      <a:r>
                        <a:rPr lang="es-MX" sz="2000" noProof="0" dirty="0" smtClean="0">
                          <a:effectLst>
                            <a:outerShdw blurRad="38100" dist="38100" dir="2700000" algn="tl">
                              <a:srgbClr val="000000">
                                <a:alpha val="43137"/>
                              </a:srgbClr>
                            </a:outerShdw>
                          </a:effectLst>
                          <a:latin typeface="+mn-lt"/>
                        </a:rPr>
                        <a:t>  </a:t>
                      </a:r>
                      <a:r>
                        <a:rPr lang="es-MX" sz="2000" noProof="0" dirty="0" smtClean="0">
                          <a:effectLst/>
                          <a:latin typeface="+mn-lt"/>
                        </a:rPr>
                        <a:t>Sistema</a:t>
                      </a:r>
                      <a:endParaRPr lang="es-MX" sz="2000" noProof="0" dirty="0">
                        <a:effectLst/>
                        <a:latin typeface="+mn-lt"/>
                      </a:endParaRPr>
                    </a:p>
                  </a:txBody>
                  <a:tcPr/>
                </a:tc>
                <a:tc>
                  <a:txBody>
                    <a:bodyPr/>
                    <a:lstStyle/>
                    <a:p>
                      <a:r>
                        <a:rPr lang="es-MX" sz="2000" noProof="0" dirty="0" smtClean="0">
                          <a:effectLst/>
                          <a:latin typeface="+mn-lt"/>
                        </a:rPr>
                        <a:t>TCAs</a:t>
                      </a:r>
                      <a:endParaRPr lang="es-MX" sz="2000" noProof="0" dirty="0">
                        <a:effectLst/>
                        <a:latin typeface="+mn-lt"/>
                      </a:endParaRPr>
                    </a:p>
                  </a:txBody>
                  <a:tcPr/>
                </a:tc>
                <a:tc>
                  <a:txBody>
                    <a:bodyPr/>
                    <a:lstStyle/>
                    <a:p>
                      <a:r>
                        <a:rPr lang="es-MX" sz="2000" noProof="0" dirty="0" smtClean="0">
                          <a:effectLst/>
                          <a:latin typeface="+mn-lt"/>
                        </a:rPr>
                        <a:t>IRSNs</a:t>
                      </a:r>
                      <a:endParaRPr lang="es-MX" sz="2000" noProof="0" dirty="0">
                        <a:effectLst/>
                        <a:latin typeface="+mn-lt"/>
                      </a:endParaRPr>
                    </a:p>
                  </a:txBody>
                  <a:tcPr/>
                </a:tc>
              </a:tr>
              <a:tr h="575099">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u="none" strike="noStrike" cap="none" normalizeH="0" baseline="0" noProof="0" dirty="0" smtClean="0">
                          <a:ln>
                            <a:noFill/>
                          </a:ln>
                          <a:solidFill>
                            <a:schemeClr val="bg1"/>
                          </a:solidFill>
                          <a:effectLst/>
                          <a:latin typeface="+mn-lt"/>
                        </a:rPr>
                        <a:t>Sistema digestivo</a:t>
                      </a:r>
                      <a:endParaRPr kumimoji="0" lang="es-MX" sz="20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chemeClr val="bg1"/>
                          </a:solidFill>
                          <a:effectLst/>
                          <a:latin typeface="+mn-lt"/>
                        </a:rPr>
                        <a:t>Constipación, boca seca, retención urinaria</a:t>
                      </a: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chemeClr val="bg1"/>
                          </a:solidFill>
                          <a:effectLst/>
                          <a:latin typeface="+mn-lt"/>
                        </a:rPr>
                        <a:t>Constipación, diarrea, </a:t>
                      </a:r>
                      <a:br>
                        <a:rPr kumimoji="0" lang="es-MX" sz="2000" b="0" i="0" u="none" strike="noStrike" cap="none" normalizeH="0" baseline="0" noProof="0" dirty="0" smtClean="0">
                          <a:ln>
                            <a:noFill/>
                          </a:ln>
                          <a:solidFill>
                            <a:schemeClr val="bg1"/>
                          </a:solidFill>
                          <a:effectLst/>
                          <a:latin typeface="+mn-lt"/>
                        </a:rPr>
                      </a:br>
                      <a:r>
                        <a:rPr kumimoji="0" lang="es-MX" sz="2000" b="0" i="0" u="none" strike="noStrike" cap="none" normalizeH="0" baseline="0" noProof="0" dirty="0" smtClean="0">
                          <a:ln>
                            <a:noFill/>
                          </a:ln>
                          <a:solidFill>
                            <a:schemeClr val="bg1"/>
                          </a:solidFill>
                          <a:effectLst/>
                          <a:latin typeface="+mn-lt"/>
                        </a:rPr>
                        <a:t>boca seca, náusea, disminución del apetito</a:t>
                      </a:r>
                    </a:p>
                  </a:txBody>
                  <a:tcPr anchor="ctr" horzOverflow="overflow"/>
                </a:tc>
              </a:tr>
              <a:tr h="992638">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u="none" strike="noStrike" cap="none" normalizeH="0" baseline="0" noProof="0" dirty="0" smtClean="0">
                          <a:ln>
                            <a:noFill/>
                          </a:ln>
                          <a:solidFill>
                            <a:schemeClr val="bg1"/>
                          </a:solidFill>
                          <a:effectLst/>
                          <a:latin typeface="+mn-lt"/>
                        </a:rPr>
                        <a:t>SNC</a:t>
                      </a:r>
                      <a:endParaRPr kumimoji="0" lang="es-MX" sz="20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chemeClr val="bg1"/>
                          </a:solidFill>
                          <a:effectLst/>
                          <a:latin typeface="+mn-lt"/>
                        </a:rPr>
                        <a:t>Trastornos cognitivos, mareo, somnolencia, sedación</a:t>
                      </a: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chemeClr val="bg1"/>
                          </a:solidFill>
                          <a:effectLst/>
                          <a:latin typeface="+mn-lt"/>
                        </a:rPr>
                        <a:t>Mareo, somnolencia</a:t>
                      </a:r>
                    </a:p>
                  </a:txBody>
                  <a:tcPr anchor="ctr" horzOverflow="overflow"/>
                </a:tc>
              </a:tr>
              <a:tr h="575099">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u="none" strike="noStrike" cap="none" normalizeH="0" baseline="0" noProof="0" dirty="0" smtClean="0">
                          <a:ln>
                            <a:noFill/>
                          </a:ln>
                          <a:solidFill>
                            <a:schemeClr val="bg1"/>
                          </a:solidFill>
                          <a:effectLst/>
                          <a:latin typeface="+mn-lt"/>
                        </a:rPr>
                        <a:t>Cardiovascular</a:t>
                      </a:r>
                      <a:endParaRPr kumimoji="0" lang="es-MX" sz="20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chemeClr val="bg1"/>
                          </a:solidFill>
                          <a:effectLst/>
                          <a:latin typeface="+mn-lt"/>
                        </a:rPr>
                        <a:t>Hipotensión ortostática, palpitaciones</a:t>
                      </a: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b="0" i="0" u="none" strike="noStrike" cap="none" normalizeH="0" baseline="0" noProof="0" dirty="0" smtClean="0">
                          <a:ln>
                            <a:noFill/>
                          </a:ln>
                          <a:solidFill>
                            <a:schemeClr val="bg1"/>
                          </a:solidFill>
                          <a:effectLst/>
                          <a:latin typeface="+mn-lt"/>
                        </a:rPr>
                        <a:t>Hipertensión</a:t>
                      </a:r>
                    </a:p>
                  </a:txBody>
                  <a:tcPr anchor="ctr" horzOverflow="overflow"/>
                </a:tc>
              </a:tr>
              <a:tr h="992638">
                <a:tc>
                  <a:txBody>
                    <a:bodyPr/>
                    <a:lstStyle/>
                    <a:p>
                      <a:pPr marL="109538"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s-MX" sz="2000" u="none" strike="noStrike" cap="none" normalizeH="0" baseline="0" noProof="0" dirty="0" smtClean="0">
                          <a:ln>
                            <a:noFill/>
                          </a:ln>
                          <a:solidFill>
                            <a:schemeClr val="bg1"/>
                          </a:solidFill>
                          <a:effectLst/>
                          <a:latin typeface="+mn-lt"/>
                        </a:rPr>
                        <a:t>Otro</a:t>
                      </a:r>
                      <a:endParaRPr kumimoji="0" lang="es-MX" sz="2000" b="0" i="0" u="none" strike="noStrike" cap="none" normalizeH="0" baseline="0" noProof="0" dirty="0" smtClean="0">
                        <a:ln>
                          <a:noFill/>
                        </a:ln>
                        <a:solidFill>
                          <a:schemeClr val="bg1"/>
                        </a:solidFill>
                        <a:effectLst/>
                        <a:latin typeface="+mn-lt"/>
                      </a:endParaRP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defRPr/>
                      </a:pPr>
                      <a:r>
                        <a:rPr kumimoji="0" lang="es-MX" sz="2000" b="0" i="0" u="none" strike="noStrike" cap="none" normalizeH="0" baseline="0" noProof="0" dirty="0" smtClean="0">
                          <a:ln>
                            <a:noFill/>
                          </a:ln>
                          <a:solidFill>
                            <a:schemeClr val="bg1"/>
                          </a:solidFill>
                          <a:effectLst/>
                          <a:latin typeface="+mn-lt"/>
                        </a:rPr>
                        <a:t>Visión borrosa, caídas, trastornos en la marcha, sudoración</a:t>
                      </a:r>
                    </a:p>
                  </a:txBody>
                  <a:tcPr anchor="ctr" horzOverflow="overflow"/>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defRPr/>
                      </a:pPr>
                      <a:r>
                        <a:rPr kumimoji="0" lang="es-MX" sz="2000" b="0" i="0" u="none" strike="noStrike" cap="none" normalizeH="0" baseline="0" noProof="0" dirty="0" smtClean="0">
                          <a:ln>
                            <a:noFill/>
                          </a:ln>
                          <a:solidFill>
                            <a:schemeClr val="bg1"/>
                          </a:solidFill>
                          <a:effectLst/>
                          <a:latin typeface="+mn-lt"/>
                        </a:rPr>
                        <a:t>Enzimas hepáticas elevadas, glucosa en plasma elevada, sudoración</a:t>
                      </a:r>
                    </a:p>
                  </a:txBody>
                  <a:tcPr anchor="ctr" horzOverflow="overflow"/>
                </a:tc>
              </a:tr>
            </a:tbl>
          </a:graphicData>
        </a:graphic>
      </p:graphicFrame>
      <p:sp>
        <p:nvSpPr>
          <p:cNvPr id="10" name="Rectangle 5"/>
          <p:cNvSpPr/>
          <p:nvPr/>
        </p:nvSpPr>
        <p:spPr>
          <a:xfrm>
            <a:off x="467543" y="6277129"/>
            <a:ext cx="7952370" cy="430887"/>
          </a:xfrm>
          <a:prstGeom prst="rect">
            <a:avLst/>
          </a:prstGeom>
        </p:spPr>
        <p:txBody>
          <a:bodyPr wrap="none">
            <a:spAutoFit/>
          </a:bodyPr>
          <a:lstStyle/>
          <a:p>
            <a:r>
              <a:rPr lang="es-MX" sz="1200" b="1" dirty="0" smtClean="0">
                <a:solidFill>
                  <a:srgbClr val="002060"/>
                </a:solidFill>
              </a:rPr>
              <a:t>SNC= sistema nervioso central; TCA = antidepresivo tricíclico; IRSN= Inhibidor de recaptación de serotonina-norepinefrina</a:t>
            </a:r>
          </a:p>
          <a:p>
            <a:r>
              <a:rPr lang="en-CA" sz="1000" dirty="0" smtClean="0">
                <a:solidFill>
                  <a:srgbClr val="002060"/>
                </a:solidFill>
              </a:rPr>
              <a:t>Attal N, Finnerup NB. Pain Clinical Updates 2010; 18(9):1-8.</a:t>
            </a:r>
            <a:endParaRPr lang="en-CA" sz="1000" dirty="0">
              <a:solidFill>
                <a:srgbClr val="002060"/>
              </a:solidFill>
            </a:endParaRPr>
          </a:p>
        </p:txBody>
      </p:sp>
    </p:spTree>
    <p:extLst>
      <p:ext uri="{BB962C8B-B14F-4D97-AF65-F5344CB8AC3E}">
        <p14:creationId xmlns:p14="http://schemas.microsoft.com/office/powerpoint/2010/main" xmlns="" val="163943542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noProof="0" dirty="0" smtClean="0"/>
              <a:t>Manejo Farmacológico del Dolor Neuropático</a:t>
            </a:r>
            <a:endParaRPr lang="es-MX" noProof="0" dirty="0"/>
          </a:p>
        </p:txBody>
      </p:sp>
      <p:sp>
        <p:nvSpPr>
          <p:cNvPr id="18" name="Freeform 17"/>
          <p:cNvSpPr/>
          <p:nvPr/>
        </p:nvSpPr>
        <p:spPr>
          <a:xfrm>
            <a:off x="467544" y="1681048"/>
            <a:ext cx="8027870" cy="1231336"/>
          </a:xfrm>
          <a:custGeom>
            <a:avLst/>
            <a:gdLst>
              <a:gd name="connsiteX0" fmla="*/ 0 w 7099988"/>
              <a:gd name="connsiteY0" fmla="*/ 123134 h 1231336"/>
              <a:gd name="connsiteX1" fmla="*/ 123134 w 7099988"/>
              <a:gd name="connsiteY1" fmla="*/ 0 h 1231336"/>
              <a:gd name="connsiteX2" fmla="*/ 6976854 w 7099988"/>
              <a:gd name="connsiteY2" fmla="*/ 0 h 1231336"/>
              <a:gd name="connsiteX3" fmla="*/ 7099988 w 7099988"/>
              <a:gd name="connsiteY3" fmla="*/ 123134 h 1231336"/>
              <a:gd name="connsiteX4" fmla="*/ 7099988 w 7099988"/>
              <a:gd name="connsiteY4" fmla="*/ 1108202 h 1231336"/>
              <a:gd name="connsiteX5" fmla="*/ 6976854 w 7099988"/>
              <a:gd name="connsiteY5" fmla="*/ 1231336 h 1231336"/>
              <a:gd name="connsiteX6" fmla="*/ 123134 w 7099988"/>
              <a:gd name="connsiteY6" fmla="*/ 1231336 h 1231336"/>
              <a:gd name="connsiteX7" fmla="*/ 0 w 7099988"/>
              <a:gd name="connsiteY7" fmla="*/ 1108202 h 1231336"/>
              <a:gd name="connsiteX8" fmla="*/ 0 w 7099988"/>
              <a:gd name="connsiteY8" fmla="*/ 123134 h 12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9988" h="1231336">
                <a:moveTo>
                  <a:pt x="0" y="123134"/>
                </a:moveTo>
                <a:cubicBezTo>
                  <a:pt x="0" y="55129"/>
                  <a:pt x="55129" y="0"/>
                  <a:pt x="123134" y="0"/>
                </a:cubicBezTo>
                <a:lnTo>
                  <a:pt x="6976854" y="0"/>
                </a:lnTo>
                <a:cubicBezTo>
                  <a:pt x="7044859" y="0"/>
                  <a:pt x="7099988" y="55129"/>
                  <a:pt x="7099988" y="123134"/>
                </a:cubicBezTo>
                <a:lnTo>
                  <a:pt x="7099988" y="1108202"/>
                </a:lnTo>
                <a:cubicBezTo>
                  <a:pt x="7099988" y="1176207"/>
                  <a:pt x="7044859" y="1231336"/>
                  <a:pt x="6976854" y="1231336"/>
                </a:cubicBezTo>
                <a:lnTo>
                  <a:pt x="123134" y="1231336"/>
                </a:lnTo>
                <a:cubicBezTo>
                  <a:pt x="55129" y="1231336"/>
                  <a:pt x="0" y="1176207"/>
                  <a:pt x="0" y="1108202"/>
                </a:cubicBezTo>
                <a:lnTo>
                  <a:pt x="0" y="123134"/>
                </a:lnTo>
                <a:close/>
              </a:path>
            </a:pathLst>
          </a:cu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1785" tIns="81785" rIns="1338364" bIns="81785" numCol="1" spcCol="1270" anchor="ctr" anchorCtr="0">
            <a:noAutofit/>
          </a:bodyPr>
          <a:lstStyle/>
          <a:p>
            <a:pPr lvl="0" algn="l" defTabSz="533400">
              <a:lnSpc>
                <a:spcPct val="90000"/>
              </a:lnSpc>
              <a:spcBef>
                <a:spcPct val="0"/>
              </a:spcBef>
              <a:spcAft>
                <a:spcPct val="35000"/>
              </a:spcAft>
            </a:pPr>
            <a:r>
              <a:rPr lang="es-MX" kern="1200" dirty="0" smtClean="0">
                <a:latin typeface="+mn-lt"/>
              </a:rPr>
              <a:t>Iniciar el tratamiento con uno o más tratamiento de </a:t>
            </a:r>
            <a:r>
              <a:rPr lang="es-MX" b="1" u="sng" dirty="0" smtClean="0"/>
              <a:t>primera-línea</a:t>
            </a:r>
            <a:r>
              <a:rPr lang="es-MX" kern="1200" dirty="0" smtClean="0">
                <a:latin typeface="+mn-lt"/>
              </a:rPr>
              <a:t>:</a:t>
            </a:r>
          </a:p>
          <a:p>
            <a:pPr marL="182563" lvl="1" indent="-182563" algn="l" defTabSz="533400">
              <a:lnSpc>
                <a:spcPct val="90000"/>
              </a:lnSpc>
              <a:spcBef>
                <a:spcPct val="0"/>
              </a:spcBef>
              <a:spcAft>
                <a:spcPct val="15000"/>
              </a:spcAft>
              <a:buChar char="••"/>
            </a:pPr>
            <a:r>
              <a:rPr lang="es-MX" kern="1200" dirty="0" smtClean="0">
                <a:solidFill>
                  <a:schemeClr val="tx1"/>
                </a:solidFill>
                <a:latin typeface="+mn-lt"/>
              </a:rPr>
              <a:t>Ligandos α</a:t>
            </a:r>
            <a:r>
              <a:rPr lang="es-MX" kern="1200" baseline="-25000" dirty="0" smtClean="0">
                <a:solidFill>
                  <a:schemeClr val="tx1"/>
                </a:solidFill>
                <a:latin typeface="+mn-lt"/>
              </a:rPr>
              <a:t>2</a:t>
            </a:r>
            <a:r>
              <a:rPr lang="es-MX" kern="1200" dirty="0" smtClean="0">
                <a:solidFill>
                  <a:schemeClr val="tx1"/>
                </a:solidFill>
                <a:latin typeface="+mn-lt"/>
              </a:rPr>
              <a:t>δ (gabapentina, pregabalina)</a:t>
            </a:r>
          </a:p>
          <a:p>
            <a:pPr marL="182563" lvl="1" indent="-182563" algn="l" defTabSz="533400">
              <a:lnSpc>
                <a:spcPct val="90000"/>
              </a:lnSpc>
              <a:spcBef>
                <a:spcPct val="0"/>
              </a:spcBef>
              <a:spcAft>
                <a:spcPct val="15000"/>
              </a:spcAft>
              <a:buChar char="••"/>
            </a:pPr>
            <a:r>
              <a:rPr lang="es-MX" kern="1200" dirty="0" smtClean="0">
                <a:solidFill>
                  <a:schemeClr val="tx1"/>
                </a:solidFill>
                <a:latin typeface="+mn-lt"/>
              </a:rPr>
              <a:t>IRSNs (duloxetina, venlafaxina)</a:t>
            </a:r>
          </a:p>
          <a:p>
            <a:pPr marL="114300" lvl="1" indent="-114300" algn="l" defTabSz="533400">
              <a:lnSpc>
                <a:spcPct val="90000"/>
              </a:lnSpc>
              <a:spcBef>
                <a:spcPct val="0"/>
              </a:spcBef>
              <a:spcAft>
                <a:spcPct val="15000"/>
              </a:spcAft>
              <a:buChar char="••"/>
            </a:pPr>
            <a:endParaRPr lang="es-MX" kern="1200" dirty="0">
              <a:solidFill>
                <a:schemeClr val="bg1"/>
              </a:solidFill>
              <a:latin typeface="+mn-lt"/>
            </a:endParaRPr>
          </a:p>
        </p:txBody>
      </p:sp>
      <p:sp>
        <p:nvSpPr>
          <p:cNvPr id="19" name="Freeform 18"/>
          <p:cNvSpPr/>
          <p:nvPr/>
        </p:nvSpPr>
        <p:spPr>
          <a:xfrm>
            <a:off x="1094013" y="3117607"/>
            <a:ext cx="7465196" cy="1231336"/>
          </a:xfrm>
          <a:custGeom>
            <a:avLst/>
            <a:gdLst>
              <a:gd name="connsiteX0" fmla="*/ 0 w 7099988"/>
              <a:gd name="connsiteY0" fmla="*/ 123134 h 1231336"/>
              <a:gd name="connsiteX1" fmla="*/ 123134 w 7099988"/>
              <a:gd name="connsiteY1" fmla="*/ 0 h 1231336"/>
              <a:gd name="connsiteX2" fmla="*/ 6976854 w 7099988"/>
              <a:gd name="connsiteY2" fmla="*/ 0 h 1231336"/>
              <a:gd name="connsiteX3" fmla="*/ 7099988 w 7099988"/>
              <a:gd name="connsiteY3" fmla="*/ 123134 h 1231336"/>
              <a:gd name="connsiteX4" fmla="*/ 7099988 w 7099988"/>
              <a:gd name="connsiteY4" fmla="*/ 1108202 h 1231336"/>
              <a:gd name="connsiteX5" fmla="*/ 6976854 w 7099988"/>
              <a:gd name="connsiteY5" fmla="*/ 1231336 h 1231336"/>
              <a:gd name="connsiteX6" fmla="*/ 123134 w 7099988"/>
              <a:gd name="connsiteY6" fmla="*/ 1231336 h 1231336"/>
              <a:gd name="connsiteX7" fmla="*/ 0 w 7099988"/>
              <a:gd name="connsiteY7" fmla="*/ 1108202 h 1231336"/>
              <a:gd name="connsiteX8" fmla="*/ 0 w 7099988"/>
              <a:gd name="connsiteY8" fmla="*/ 123134 h 12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9988" h="1231336">
                <a:moveTo>
                  <a:pt x="0" y="123134"/>
                </a:moveTo>
                <a:cubicBezTo>
                  <a:pt x="0" y="55129"/>
                  <a:pt x="55129" y="0"/>
                  <a:pt x="123134" y="0"/>
                </a:cubicBezTo>
                <a:lnTo>
                  <a:pt x="6976854" y="0"/>
                </a:lnTo>
                <a:cubicBezTo>
                  <a:pt x="7044859" y="0"/>
                  <a:pt x="7099988" y="55129"/>
                  <a:pt x="7099988" y="123134"/>
                </a:cubicBezTo>
                <a:lnTo>
                  <a:pt x="7099988" y="1108202"/>
                </a:lnTo>
                <a:cubicBezTo>
                  <a:pt x="7099988" y="1176207"/>
                  <a:pt x="7044859" y="1231336"/>
                  <a:pt x="6976854" y="1231336"/>
                </a:cubicBezTo>
                <a:lnTo>
                  <a:pt x="123134" y="1231336"/>
                </a:lnTo>
                <a:cubicBezTo>
                  <a:pt x="55129" y="1231336"/>
                  <a:pt x="0" y="1176207"/>
                  <a:pt x="0" y="1108202"/>
                </a:cubicBezTo>
                <a:lnTo>
                  <a:pt x="0" y="123134"/>
                </a:lnTo>
                <a:close/>
              </a:path>
            </a:pathLst>
          </a:cu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1785" tIns="81785" rIns="1508623" bIns="81785" numCol="1" spcCol="1270" anchor="ctr" anchorCtr="0">
            <a:noAutofit/>
          </a:bodyPr>
          <a:lstStyle/>
          <a:p>
            <a:pPr lvl="0" algn="l" defTabSz="533400">
              <a:lnSpc>
                <a:spcPct val="90000"/>
              </a:lnSpc>
              <a:spcBef>
                <a:spcPct val="0"/>
              </a:spcBef>
              <a:spcAft>
                <a:spcPct val="35000"/>
              </a:spcAft>
            </a:pPr>
            <a:endParaRPr lang="es-MX" kern="1200" dirty="0">
              <a:solidFill>
                <a:schemeClr val="tx1"/>
              </a:solidFill>
              <a:latin typeface="+mn-lt"/>
            </a:endParaRPr>
          </a:p>
        </p:txBody>
      </p:sp>
      <p:sp>
        <p:nvSpPr>
          <p:cNvPr id="20" name="Freeform 19"/>
          <p:cNvSpPr/>
          <p:nvPr/>
        </p:nvSpPr>
        <p:spPr>
          <a:xfrm>
            <a:off x="1720483" y="4554166"/>
            <a:ext cx="7099988" cy="1463862"/>
          </a:xfrm>
          <a:custGeom>
            <a:avLst/>
            <a:gdLst>
              <a:gd name="connsiteX0" fmla="*/ 0 w 7099988"/>
              <a:gd name="connsiteY0" fmla="*/ 123134 h 1231336"/>
              <a:gd name="connsiteX1" fmla="*/ 123134 w 7099988"/>
              <a:gd name="connsiteY1" fmla="*/ 0 h 1231336"/>
              <a:gd name="connsiteX2" fmla="*/ 6976854 w 7099988"/>
              <a:gd name="connsiteY2" fmla="*/ 0 h 1231336"/>
              <a:gd name="connsiteX3" fmla="*/ 7099988 w 7099988"/>
              <a:gd name="connsiteY3" fmla="*/ 123134 h 1231336"/>
              <a:gd name="connsiteX4" fmla="*/ 7099988 w 7099988"/>
              <a:gd name="connsiteY4" fmla="*/ 1108202 h 1231336"/>
              <a:gd name="connsiteX5" fmla="*/ 6976854 w 7099988"/>
              <a:gd name="connsiteY5" fmla="*/ 1231336 h 1231336"/>
              <a:gd name="connsiteX6" fmla="*/ 123134 w 7099988"/>
              <a:gd name="connsiteY6" fmla="*/ 1231336 h 1231336"/>
              <a:gd name="connsiteX7" fmla="*/ 0 w 7099988"/>
              <a:gd name="connsiteY7" fmla="*/ 1108202 h 1231336"/>
              <a:gd name="connsiteX8" fmla="*/ 0 w 7099988"/>
              <a:gd name="connsiteY8" fmla="*/ 123134 h 12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9988" h="1231336">
                <a:moveTo>
                  <a:pt x="0" y="123134"/>
                </a:moveTo>
                <a:cubicBezTo>
                  <a:pt x="0" y="55129"/>
                  <a:pt x="55129" y="0"/>
                  <a:pt x="123134" y="0"/>
                </a:cubicBezTo>
                <a:lnTo>
                  <a:pt x="6976854" y="0"/>
                </a:lnTo>
                <a:cubicBezTo>
                  <a:pt x="7044859" y="0"/>
                  <a:pt x="7099988" y="55129"/>
                  <a:pt x="7099988" y="123134"/>
                </a:cubicBezTo>
                <a:lnTo>
                  <a:pt x="7099988" y="1108202"/>
                </a:lnTo>
                <a:cubicBezTo>
                  <a:pt x="7099988" y="1176207"/>
                  <a:pt x="7044859" y="1231336"/>
                  <a:pt x="6976854" y="1231336"/>
                </a:cubicBezTo>
                <a:lnTo>
                  <a:pt x="123134" y="1231336"/>
                </a:lnTo>
                <a:cubicBezTo>
                  <a:pt x="55129" y="1231336"/>
                  <a:pt x="0" y="1176207"/>
                  <a:pt x="0" y="1108202"/>
                </a:cubicBezTo>
                <a:lnTo>
                  <a:pt x="0" y="123134"/>
                </a:lnTo>
                <a:close/>
              </a:path>
            </a:pathLst>
          </a:cu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1785" tIns="81785" rIns="1508623" bIns="81785" numCol="1" spcCol="1270" anchor="ctr" anchorCtr="0">
            <a:noAutofit/>
          </a:bodyPr>
          <a:lstStyle/>
          <a:p>
            <a:pPr lvl="0" algn="l" defTabSz="533400">
              <a:lnSpc>
                <a:spcPct val="90000"/>
              </a:lnSpc>
              <a:spcBef>
                <a:spcPct val="0"/>
              </a:spcBef>
              <a:spcAft>
                <a:spcPct val="35000"/>
              </a:spcAft>
            </a:pPr>
            <a:endParaRPr lang="es-MX" kern="1200" dirty="0">
              <a:latin typeface="+mn-lt"/>
            </a:endParaRPr>
          </a:p>
        </p:txBody>
      </p:sp>
      <p:sp>
        <p:nvSpPr>
          <p:cNvPr id="21" name="Freeform 20"/>
          <p:cNvSpPr/>
          <p:nvPr/>
        </p:nvSpPr>
        <p:spPr>
          <a:xfrm>
            <a:off x="6767163" y="2614811"/>
            <a:ext cx="800368" cy="800368"/>
          </a:xfrm>
          <a:custGeom>
            <a:avLst/>
            <a:gdLst>
              <a:gd name="connsiteX0" fmla="*/ 0 w 800368"/>
              <a:gd name="connsiteY0" fmla="*/ 440202 h 800368"/>
              <a:gd name="connsiteX1" fmla="*/ 180083 w 800368"/>
              <a:gd name="connsiteY1" fmla="*/ 440202 h 800368"/>
              <a:gd name="connsiteX2" fmla="*/ 180083 w 800368"/>
              <a:gd name="connsiteY2" fmla="*/ 0 h 800368"/>
              <a:gd name="connsiteX3" fmla="*/ 620285 w 800368"/>
              <a:gd name="connsiteY3" fmla="*/ 0 h 800368"/>
              <a:gd name="connsiteX4" fmla="*/ 620285 w 800368"/>
              <a:gd name="connsiteY4" fmla="*/ 440202 h 800368"/>
              <a:gd name="connsiteX5" fmla="*/ 800368 w 800368"/>
              <a:gd name="connsiteY5" fmla="*/ 440202 h 800368"/>
              <a:gd name="connsiteX6" fmla="*/ 400184 w 800368"/>
              <a:gd name="connsiteY6" fmla="*/ 800368 h 800368"/>
              <a:gd name="connsiteX7" fmla="*/ 0 w 800368"/>
              <a:gd name="connsiteY7" fmla="*/ 440202 h 80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368" h="800368">
                <a:moveTo>
                  <a:pt x="0" y="440202"/>
                </a:moveTo>
                <a:lnTo>
                  <a:pt x="180083" y="440202"/>
                </a:lnTo>
                <a:lnTo>
                  <a:pt x="180083" y="0"/>
                </a:lnTo>
                <a:lnTo>
                  <a:pt x="620285" y="0"/>
                </a:lnTo>
                <a:lnTo>
                  <a:pt x="620285" y="440202"/>
                </a:lnTo>
                <a:lnTo>
                  <a:pt x="800368" y="440202"/>
                </a:lnTo>
                <a:lnTo>
                  <a:pt x="400184" y="800368"/>
                </a:lnTo>
                <a:lnTo>
                  <a:pt x="0" y="440202"/>
                </a:lnTo>
                <a:close/>
              </a:path>
            </a:pathLst>
          </a:custGeom>
          <a:solidFill>
            <a:srgbClr val="002060"/>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25803" tIns="45720" rIns="225803" bIns="243811" numCol="1" spcCol="1270" anchor="ctr" anchorCtr="0">
            <a:noAutofit/>
          </a:bodyPr>
          <a:lstStyle/>
          <a:p>
            <a:pPr algn="ctr" defTabSz="1600200">
              <a:lnSpc>
                <a:spcPct val="90000"/>
              </a:lnSpc>
              <a:spcBef>
                <a:spcPct val="0"/>
              </a:spcBef>
              <a:spcAft>
                <a:spcPct val="35000"/>
              </a:spcAft>
            </a:pPr>
            <a:endParaRPr lang="es-MX" sz="3600" dirty="0"/>
          </a:p>
        </p:txBody>
      </p:sp>
      <p:sp>
        <p:nvSpPr>
          <p:cNvPr id="22" name="Freeform 21"/>
          <p:cNvSpPr/>
          <p:nvPr/>
        </p:nvSpPr>
        <p:spPr>
          <a:xfrm>
            <a:off x="7393633" y="4043162"/>
            <a:ext cx="800368" cy="800368"/>
          </a:xfrm>
          <a:custGeom>
            <a:avLst/>
            <a:gdLst>
              <a:gd name="connsiteX0" fmla="*/ 0 w 800368"/>
              <a:gd name="connsiteY0" fmla="*/ 440202 h 800368"/>
              <a:gd name="connsiteX1" fmla="*/ 180083 w 800368"/>
              <a:gd name="connsiteY1" fmla="*/ 440202 h 800368"/>
              <a:gd name="connsiteX2" fmla="*/ 180083 w 800368"/>
              <a:gd name="connsiteY2" fmla="*/ 0 h 800368"/>
              <a:gd name="connsiteX3" fmla="*/ 620285 w 800368"/>
              <a:gd name="connsiteY3" fmla="*/ 0 h 800368"/>
              <a:gd name="connsiteX4" fmla="*/ 620285 w 800368"/>
              <a:gd name="connsiteY4" fmla="*/ 440202 h 800368"/>
              <a:gd name="connsiteX5" fmla="*/ 800368 w 800368"/>
              <a:gd name="connsiteY5" fmla="*/ 440202 h 800368"/>
              <a:gd name="connsiteX6" fmla="*/ 400184 w 800368"/>
              <a:gd name="connsiteY6" fmla="*/ 800368 h 800368"/>
              <a:gd name="connsiteX7" fmla="*/ 0 w 800368"/>
              <a:gd name="connsiteY7" fmla="*/ 440202 h 80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368" h="800368">
                <a:moveTo>
                  <a:pt x="0" y="440202"/>
                </a:moveTo>
                <a:lnTo>
                  <a:pt x="180083" y="440202"/>
                </a:lnTo>
                <a:lnTo>
                  <a:pt x="180083" y="0"/>
                </a:lnTo>
                <a:lnTo>
                  <a:pt x="620285" y="0"/>
                </a:lnTo>
                <a:lnTo>
                  <a:pt x="620285" y="440202"/>
                </a:lnTo>
                <a:lnTo>
                  <a:pt x="800368" y="440202"/>
                </a:lnTo>
                <a:lnTo>
                  <a:pt x="400184" y="800368"/>
                </a:lnTo>
                <a:lnTo>
                  <a:pt x="0" y="440202"/>
                </a:lnTo>
                <a:close/>
              </a:path>
            </a:pathLst>
          </a:custGeom>
          <a:solidFill>
            <a:srgbClr val="002060"/>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25803" tIns="45720" rIns="225803" bIns="243811" numCol="1" spcCol="1270" anchor="ctr" anchorCtr="0">
            <a:noAutofit/>
          </a:bodyPr>
          <a:lstStyle/>
          <a:p>
            <a:pPr lvl="0" algn="ctr" defTabSz="1600200">
              <a:lnSpc>
                <a:spcPct val="90000"/>
              </a:lnSpc>
              <a:spcBef>
                <a:spcPct val="0"/>
              </a:spcBef>
              <a:spcAft>
                <a:spcPct val="35000"/>
              </a:spcAft>
            </a:pPr>
            <a:endParaRPr lang="es-MX" sz="3600" kern="1200" dirty="0">
              <a:latin typeface="+mn-lt"/>
            </a:endParaRPr>
          </a:p>
        </p:txBody>
      </p:sp>
      <p:sp>
        <p:nvSpPr>
          <p:cNvPr id="5" name="Rectangle 4"/>
          <p:cNvSpPr/>
          <p:nvPr/>
        </p:nvSpPr>
        <p:spPr>
          <a:xfrm>
            <a:off x="0" y="5934670"/>
            <a:ext cx="8908287" cy="923330"/>
          </a:xfrm>
          <a:prstGeom prst="rect">
            <a:avLst/>
          </a:prstGeom>
        </p:spPr>
        <p:txBody>
          <a:bodyPr wrap="square">
            <a:spAutoFit/>
          </a:bodyPr>
          <a:lstStyle/>
          <a:p>
            <a:r>
              <a:rPr lang="es-MX" sz="1100" dirty="0" smtClean="0">
                <a:solidFill>
                  <a:srgbClr val="002060"/>
                </a:solidFill>
              </a:rPr>
              <a:t>*</a:t>
            </a:r>
            <a:r>
              <a:rPr lang="es-MX" sz="1100" b="1" dirty="0" smtClean="0">
                <a:solidFill>
                  <a:srgbClr val="002060"/>
                </a:solidFill>
              </a:rPr>
              <a:t>Use TCAs de amina terciaria como amitriptilina sólo si los TCAs de amina secundaria no están disponibles</a:t>
            </a:r>
          </a:p>
          <a:p>
            <a:r>
              <a:rPr lang="es-MX" sz="1100" b="1" dirty="0" smtClean="0">
                <a:solidFill>
                  <a:srgbClr val="002060"/>
                </a:solidFill>
              </a:rPr>
              <a:t>Nota:  no hay soporte suficiente para el uso de AINEne en Dolor Neuropático</a:t>
            </a:r>
          </a:p>
          <a:p>
            <a:r>
              <a:rPr lang="es-MX" sz="1100" b="1" dirty="0" smtClean="0">
                <a:solidFill>
                  <a:srgbClr val="002060"/>
                </a:solidFill>
              </a:rPr>
              <a:t>AINEne = drogas antiinflamatorias no-esteroideas no específicas; IRSN= inhibidor de la recaptación de serotonina y norepinefrina; TCA = antidepresivo tricíclico</a:t>
            </a:r>
            <a:endParaRPr lang="es-MX" sz="900" b="1" dirty="0" smtClean="0">
              <a:solidFill>
                <a:srgbClr val="002060"/>
              </a:solidFill>
            </a:endParaRPr>
          </a:p>
          <a:p>
            <a:r>
              <a:rPr lang="es-MX" sz="1000" dirty="0" smtClean="0">
                <a:solidFill>
                  <a:srgbClr val="002060"/>
                </a:solidFill>
              </a:rPr>
              <a:t>Dworkin RH </a:t>
            </a:r>
            <a:r>
              <a:rPr lang="es-MX" sz="1000" i="1" dirty="0" smtClean="0">
                <a:solidFill>
                  <a:srgbClr val="002060"/>
                </a:solidFill>
              </a:rPr>
              <a:t>et al. Mayo Clin Proc </a:t>
            </a:r>
            <a:r>
              <a:rPr lang="es-MX" sz="1000" dirty="0" smtClean="0">
                <a:solidFill>
                  <a:srgbClr val="002060"/>
                </a:solidFill>
              </a:rPr>
              <a:t>2010 ; 85(3 Suppl):S3-14; Freynhagen R, Bennett MI. </a:t>
            </a:r>
            <a:r>
              <a:rPr lang="es-MX" sz="1000" i="1" dirty="0" smtClean="0">
                <a:solidFill>
                  <a:srgbClr val="002060"/>
                </a:solidFill>
              </a:rPr>
              <a:t>BMJ</a:t>
            </a:r>
            <a:r>
              <a:rPr lang="es-MX" sz="1000" dirty="0" smtClean="0">
                <a:solidFill>
                  <a:srgbClr val="002060"/>
                </a:solidFill>
              </a:rPr>
              <a:t> 2009; 339:b3002.</a:t>
            </a:r>
            <a:endParaRPr lang="es-MX" sz="1000" dirty="0">
              <a:solidFill>
                <a:srgbClr val="002060"/>
              </a:solidFill>
            </a:endParaRPr>
          </a:p>
        </p:txBody>
      </p:sp>
      <p:sp>
        <p:nvSpPr>
          <p:cNvPr id="23" name="Rectangle 22"/>
          <p:cNvSpPr/>
          <p:nvPr/>
        </p:nvSpPr>
        <p:spPr>
          <a:xfrm>
            <a:off x="4440557" y="1959608"/>
            <a:ext cx="4572000" cy="881780"/>
          </a:xfrm>
          <a:prstGeom prst="rect">
            <a:avLst/>
          </a:prstGeom>
        </p:spPr>
        <p:txBody>
          <a:bodyPr>
            <a:spAutoFit/>
          </a:bodyPr>
          <a:lstStyle/>
          <a:p>
            <a:pPr marL="182563" lvl="1" indent="-182563" defTabSz="533400">
              <a:lnSpc>
                <a:spcPct val="90000"/>
              </a:lnSpc>
              <a:spcBef>
                <a:spcPct val="0"/>
              </a:spcBef>
              <a:spcAft>
                <a:spcPct val="15000"/>
              </a:spcAft>
              <a:buChar char="••"/>
            </a:pPr>
            <a:r>
              <a:rPr lang="es-MX" dirty="0" smtClean="0"/>
              <a:t>TCAs* (nortriptilina, desipramina)</a:t>
            </a:r>
          </a:p>
          <a:p>
            <a:pPr marL="182563" lvl="1" indent="-182563" defTabSz="533400">
              <a:lnSpc>
                <a:spcPct val="90000"/>
              </a:lnSpc>
              <a:spcBef>
                <a:spcPct val="0"/>
              </a:spcBef>
              <a:spcAft>
                <a:spcPct val="15000"/>
              </a:spcAft>
              <a:buChar char="••"/>
            </a:pPr>
            <a:r>
              <a:rPr lang="es-MX" dirty="0" smtClean="0"/>
              <a:t>Lidocaína tópica</a:t>
            </a:r>
            <a:br>
              <a:rPr lang="es-MX" dirty="0" smtClean="0"/>
            </a:br>
            <a:r>
              <a:rPr lang="es-MX" sz="1600" dirty="0" smtClean="0"/>
              <a:t>(para dolor periférico localizado)</a:t>
            </a:r>
            <a:endParaRPr lang="es-MX" sz="1600" dirty="0"/>
          </a:p>
        </p:txBody>
      </p:sp>
      <p:sp>
        <p:nvSpPr>
          <p:cNvPr id="25" name="Rectangle 24"/>
          <p:cNvSpPr/>
          <p:nvPr/>
        </p:nvSpPr>
        <p:spPr>
          <a:xfrm>
            <a:off x="1237527" y="3332925"/>
            <a:ext cx="7311050" cy="937180"/>
          </a:xfrm>
          <a:prstGeom prst="rect">
            <a:avLst/>
          </a:prstGeom>
        </p:spPr>
        <p:txBody>
          <a:bodyPr wrap="square">
            <a:spAutoFit/>
          </a:bodyPr>
          <a:lstStyle/>
          <a:p>
            <a:pPr marL="174625" lvl="0" indent="-174625" defTabSz="533400">
              <a:lnSpc>
                <a:spcPct val="90000"/>
              </a:lnSpc>
              <a:spcBef>
                <a:spcPct val="0"/>
              </a:spcBef>
              <a:spcAft>
                <a:spcPct val="35000"/>
              </a:spcAft>
              <a:buFont typeface="Arial" pitchFamily="34" charset="0"/>
              <a:buChar char="•"/>
            </a:pPr>
            <a:r>
              <a:rPr lang="es-MX" dirty="0" smtClean="0"/>
              <a:t>Si existe alivio parcial del dolor, agregue otro medicamento de 1°-línea</a:t>
            </a:r>
          </a:p>
          <a:p>
            <a:pPr marL="174625" lvl="0" indent="-174625" defTabSz="533400">
              <a:lnSpc>
                <a:spcPct val="90000"/>
              </a:lnSpc>
              <a:spcBef>
                <a:spcPct val="0"/>
              </a:spcBef>
              <a:spcAft>
                <a:spcPct val="35000"/>
              </a:spcAft>
              <a:buFont typeface="Arial" pitchFamily="34" charset="0"/>
              <a:buChar char="•"/>
            </a:pPr>
            <a:r>
              <a:rPr lang="es-MX" dirty="0" smtClean="0"/>
              <a:t>Si existe alivio inadecuado (o ninguno) del dolor, cambie a otro medicamento de primera-línea</a:t>
            </a:r>
            <a:endParaRPr lang="es-MX" dirty="0"/>
          </a:p>
        </p:txBody>
      </p:sp>
      <p:sp>
        <p:nvSpPr>
          <p:cNvPr id="27" name="Rectangle 26"/>
          <p:cNvSpPr/>
          <p:nvPr/>
        </p:nvSpPr>
        <p:spPr>
          <a:xfrm>
            <a:off x="1763688" y="4561368"/>
            <a:ext cx="6984775" cy="1546577"/>
          </a:xfrm>
          <a:prstGeom prst="rect">
            <a:avLst/>
          </a:prstGeom>
        </p:spPr>
        <p:txBody>
          <a:bodyPr wrap="square">
            <a:spAutoFit/>
          </a:bodyPr>
          <a:lstStyle/>
          <a:p>
            <a:pPr lvl="0" defTabSz="533400">
              <a:lnSpc>
                <a:spcPct val="90000"/>
              </a:lnSpc>
              <a:spcBef>
                <a:spcPct val="0"/>
              </a:spcBef>
              <a:spcAft>
                <a:spcPct val="35000"/>
              </a:spcAft>
            </a:pPr>
            <a:r>
              <a:rPr lang="es-MX" sz="1750" dirty="0" smtClean="0">
                <a:solidFill>
                  <a:prstClr val="white"/>
                </a:solidFill>
              </a:rPr>
              <a:t>Si los medicamentos de 1°-línea solos y en combinación fallan, considere medicamentos de </a:t>
            </a:r>
            <a:r>
              <a:rPr lang="es-MX" sz="1750" b="1" u="sng" dirty="0" smtClean="0">
                <a:solidFill>
                  <a:prstClr val="white"/>
                </a:solidFill>
              </a:rPr>
              <a:t>segunda-línea</a:t>
            </a:r>
            <a:r>
              <a:rPr lang="es-MX" sz="1750" dirty="0" smtClean="0">
                <a:solidFill>
                  <a:prstClr val="white"/>
                </a:solidFill>
              </a:rPr>
              <a:t> (opioides, tramadol) o medicamentos de </a:t>
            </a:r>
            <a:r>
              <a:rPr lang="es-MX" sz="1750" b="1" u="sng" dirty="0" smtClean="0">
                <a:solidFill>
                  <a:prstClr val="white"/>
                </a:solidFill>
              </a:rPr>
              <a:t>tercera línea </a:t>
            </a:r>
            <a:r>
              <a:rPr lang="es-MX" sz="1750" dirty="0" smtClean="0">
                <a:solidFill>
                  <a:prstClr val="white"/>
                </a:solidFill>
              </a:rPr>
              <a:t>(bupropión, citalopram, paroxetina, carbamazepina, lamotrigina, oxcarbazepina, topiramato, ácido valproico, capsaicina tópica, dextrometorfano, memantina, mexiletina) o refiera con un especialista en dolor</a:t>
            </a:r>
            <a:endParaRPr lang="es-MX" sz="1750" dirty="0">
              <a:solidFill>
                <a:prstClr val="white"/>
              </a:solidFill>
            </a:endParaRPr>
          </a:p>
        </p:txBody>
      </p:sp>
      <p:sp>
        <p:nvSpPr>
          <p:cNvPr id="28" name="TextBox 27"/>
          <p:cNvSpPr txBox="1"/>
          <p:nvPr/>
        </p:nvSpPr>
        <p:spPr>
          <a:xfrm rot="16200000">
            <a:off x="-120288" y="2060978"/>
            <a:ext cx="866327" cy="369332"/>
          </a:xfrm>
          <a:prstGeom prst="rect">
            <a:avLst/>
          </a:prstGeom>
          <a:noFill/>
        </p:spPr>
        <p:txBody>
          <a:bodyPr wrap="none" rtlCol="0">
            <a:spAutoFit/>
          </a:bodyPr>
          <a:lstStyle/>
          <a:p>
            <a:r>
              <a:rPr lang="es-MX" b="1" dirty="0" smtClean="0">
                <a:solidFill>
                  <a:srgbClr val="002060"/>
                </a:solidFill>
              </a:rPr>
              <a:t>PASO 1</a:t>
            </a:r>
            <a:endParaRPr lang="es-MX" b="1" dirty="0">
              <a:solidFill>
                <a:srgbClr val="002060"/>
              </a:solidFill>
            </a:endParaRPr>
          </a:p>
        </p:txBody>
      </p:sp>
      <p:sp>
        <p:nvSpPr>
          <p:cNvPr id="29" name="TextBox 28"/>
          <p:cNvSpPr txBox="1"/>
          <p:nvPr/>
        </p:nvSpPr>
        <p:spPr>
          <a:xfrm rot="16200000">
            <a:off x="476183" y="3570878"/>
            <a:ext cx="866327" cy="369332"/>
          </a:xfrm>
          <a:prstGeom prst="rect">
            <a:avLst/>
          </a:prstGeom>
          <a:noFill/>
        </p:spPr>
        <p:txBody>
          <a:bodyPr wrap="none" rtlCol="0">
            <a:spAutoFit/>
          </a:bodyPr>
          <a:lstStyle/>
          <a:p>
            <a:r>
              <a:rPr lang="es-MX" b="1" dirty="0" smtClean="0">
                <a:solidFill>
                  <a:srgbClr val="002060"/>
                </a:solidFill>
              </a:rPr>
              <a:t>PASO 2</a:t>
            </a:r>
            <a:endParaRPr lang="es-MX" b="1" dirty="0">
              <a:solidFill>
                <a:srgbClr val="002060"/>
              </a:solidFill>
            </a:endParaRPr>
          </a:p>
        </p:txBody>
      </p:sp>
      <p:sp>
        <p:nvSpPr>
          <p:cNvPr id="30" name="TextBox 29"/>
          <p:cNvSpPr txBox="1"/>
          <p:nvPr/>
        </p:nvSpPr>
        <p:spPr>
          <a:xfrm rot="16200000">
            <a:off x="1102653" y="4979414"/>
            <a:ext cx="866327" cy="369332"/>
          </a:xfrm>
          <a:prstGeom prst="rect">
            <a:avLst/>
          </a:prstGeom>
          <a:noFill/>
        </p:spPr>
        <p:txBody>
          <a:bodyPr wrap="none" rtlCol="0">
            <a:spAutoFit/>
          </a:bodyPr>
          <a:lstStyle/>
          <a:p>
            <a:r>
              <a:rPr lang="es-MX" b="1" dirty="0" smtClean="0">
                <a:solidFill>
                  <a:srgbClr val="002060"/>
                </a:solidFill>
              </a:rPr>
              <a:t>PASO 3</a:t>
            </a:r>
            <a:endParaRPr lang="es-MX" b="1" dirty="0">
              <a:solidFill>
                <a:srgbClr val="002060"/>
              </a:solidFill>
            </a:endParaRPr>
          </a:p>
        </p:txBody>
      </p:sp>
    </p:spTree>
    <p:extLst>
      <p:ext uri="{BB962C8B-B14F-4D97-AF65-F5344CB8AC3E}">
        <p14:creationId xmlns:p14="http://schemas.microsoft.com/office/powerpoint/2010/main" xmlns="" val="1966138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9559757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2"/>
          <p:cNvSpPr txBox="1">
            <a:spLocks noChangeArrowheads="1"/>
          </p:cNvSpPr>
          <p:nvPr/>
        </p:nvSpPr>
        <p:spPr>
          <a:xfrm>
            <a:off x="451698" y="343402"/>
            <a:ext cx="8229600" cy="1143000"/>
          </a:xfrm>
          <a:prstGeom prst="rect">
            <a:avLst/>
          </a:prstGeom>
        </p:spPr>
        <p:txBody>
          <a:bodyPr vert="horz" lIns="91440" tIns="45720" rIns="91440" bIns="45720" rtlCol="0" anchor="ctr">
            <a:normAutofit/>
          </a:bodyPr>
          <a:lstStyle>
            <a:lvl1pPr algn="ctr">
              <a:lnSpc>
                <a:spcPct val="85000"/>
              </a:lnSpc>
              <a:spcBef>
                <a:spcPct val="0"/>
              </a:spcBef>
              <a:buNone/>
              <a:defRPr lang="en-CA" sz="4000" b="0" dirty="0">
                <a:solidFill>
                  <a:srgbClr val="002060"/>
                </a:solidFill>
                <a:latin typeface="+mj-lt"/>
                <a:ea typeface="+mj-ea"/>
                <a:cs typeface="+mj-cs"/>
              </a:defRPr>
            </a:lvl1pPr>
          </a:lstStyle>
          <a:p>
            <a:r>
              <a:rPr lang="es-MX" altLang="en-US" sz="3600" dirty="0" smtClean="0"/>
              <a:t>Clasificación Patofisiológica del Dolor</a:t>
            </a:r>
            <a:endParaRPr lang="es-MX" altLang="en-US" sz="3600" dirty="0"/>
          </a:p>
        </p:txBody>
      </p:sp>
      <p:sp>
        <p:nvSpPr>
          <p:cNvPr id="9" name="Text Box 5"/>
          <p:cNvSpPr txBox="1">
            <a:spLocks noChangeArrowheads="1"/>
          </p:cNvSpPr>
          <p:nvPr/>
        </p:nvSpPr>
        <p:spPr bwMode="auto">
          <a:xfrm>
            <a:off x="2987824" y="3732620"/>
            <a:ext cx="2952328"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MX" b="1" dirty="0" smtClean="0"/>
              <a:t>Múltiples tipos de dolor coexisten en muchos padecimientos (dolor mixto)</a:t>
            </a:r>
            <a:endParaRPr lang="es-MX" b="1" baseline="30000" dirty="0"/>
          </a:p>
        </p:txBody>
      </p:sp>
      <p:sp>
        <p:nvSpPr>
          <p:cNvPr id="11" name="Rectangle 4"/>
          <p:cNvSpPr/>
          <p:nvPr/>
        </p:nvSpPr>
        <p:spPr>
          <a:xfrm>
            <a:off x="455588" y="4260969"/>
            <a:ext cx="2808312" cy="1061829"/>
          </a:xfrm>
          <a:prstGeom prst="rect">
            <a:avLst/>
          </a:prstGeom>
        </p:spPr>
        <p:txBody>
          <a:bodyPr wrap="square">
            <a:spAutoFit/>
          </a:bodyPr>
          <a:lstStyle/>
          <a:p>
            <a:pPr algn="ctr"/>
            <a:r>
              <a:rPr lang="es-MX" sz="2300" b="1" dirty="0" smtClean="0">
                <a:solidFill>
                  <a:schemeClr val="bg1"/>
                </a:solidFill>
              </a:rPr>
              <a:t>Dolor nociceptivo</a:t>
            </a:r>
          </a:p>
          <a:p>
            <a:pPr marL="1176338" indent="-184150">
              <a:buFontTx/>
              <a:buChar char="-"/>
            </a:pPr>
            <a:r>
              <a:rPr lang="es-MX" sz="2000" dirty="0" smtClean="0">
                <a:solidFill>
                  <a:schemeClr val="bg1"/>
                </a:solidFill>
              </a:rPr>
              <a:t>Somático</a:t>
            </a:r>
          </a:p>
          <a:p>
            <a:pPr marL="1176338" indent="-184150">
              <a:buFontTx/>
              <a:buChar char="-"/>
            </a:pPr>
            <a:r>
              <a:rPr lang="es-MX" sz="2000" dirty="0" smtClean="0">
                <a:solidFill>
                  <a:schemeClr val="bg1"/>
                </a:solidFill>
              </a:rPr>
              <a:t>Visceral</a:t>
            </a:r>
          </a:p>
        </p:txBody>
      </p:sp>
      <p:sp>
        <p:nvSpPr>
          <p:cNvPr id="12" name="Rectangle 5"/>
          <p:cNvSpPr/>
          <p:nvPr/>
        </p:nvSpPr>
        <p:spPr>
          <a:xfrm>
            <a:off x="5796136" y="4293096"/>
            <a:ext cx="2736304" cy="1077218"/>
          </a:xfrm>
          <a:prstGeom prst="rect">
            <a:avLst/>
          </a:prstGeom>
        </p:spPr>
        <p:txBody>
          <a:bodyPr wrap="square">
            <a:spAutoFit/>
          </a:bodyPr>
          <a:lstStyle/>
          <a:p>
            <a:pPr lvl="0" algn="ctr"/>
            <a:r>
              <a:rPr lang="es-MX" sz="2300" b="1" dirty="0" smtClean="0">
                <a:solidFill>
                  <a:schemeClr val="bg1"/>
                </a:solidFill>
              </a:rPr>
              <a:t>Dolor Neuropático</a:t>
            </a:r>
            <a:endParaRPr lang="es-MX" sz="2300" b="1" dirty="0" smtClean="0">
              <a:solidFill>
                <a:schemeClr val="bg1"/>
              </a:solidFill>
            </a:endParaRPr>
          </a:p>
          <a:p>
            <a:pPr marL="704850" lvl="0" indent="-260350">
              <a:buFontTx/>
              <a:buChar char="-"/>
            </a:pPr>
            <a:r>
              <a:rPr lang="es-MX" sz="2000" dirty="0" smtClean="0">
                <a:solidFill>
                  <a:schemeClr val="bg1"/>
                </a:solidFill>
              </a:rPr>
              <a:t>Periférico</a:t>
            </a:r>
          </a:p>
          <a:p>
            <a:pPr marL="704850" lvl="0" indent="-260350">
              <a:buFontTx/>
              <a:buChar char="-"/>
            </a:pPr>
            <a:r>
              <a:rPr lang="es-MX" sz="2000" dirty="0" smtClean="0">
                <a:solidFill>
                  <a:schemeClr val="bg1"/>
                </a:solidFill>
              </a:rPr>
              <a:t>Central</a:t>
            </a:r>
            <a:endParaRPr lang="es-MX" sz="2000" dirty="0">
              <a:solidFill>
                <a:schemeClr val="tx1"/>
              </a:solidFill>
            </a:endParaRPr>
          </a:p>
        </p:txBody>
      </p:sp>
      <p:sp>
        <p:nvSpPr>
          <p:cNvPr id="13" name="Rectangle 6"/>
          <p:cNvSpPr/>
          <p:nvPr/>
        </p:nvSpPr>
        <p:spPr>
          <a:xfrm>
            <a:off x="2207530" y="2204864"/>
            <a:ext cx="4799824" cy="830997"/>
          </a:xfrm>
          <a:prstGeom prst="rect">
            <a:avLst/>
          </a:prstGeom>
        </p:spPr>
        <p:txBody>
          <a:bodyPr wrap="square">
            <a:spAutoFit/>
          </a:bodyPr>
          <a:lstStyle/>
          <a:p>
            <a:pPr lvl="0" algn="ctr"/>
            <a:r>
              <a:rPr lang="es-MX" sz="2300" b="1" dirty="0" smtClean="0">
                <a:solidFill>
                  <a:schemeClr val="bg1"/>
                </a:solidFill>
              </a:rPr>
              <a:t>Sensibilización central/</a:t>
            </a:r>
            <a:br>
              <a:rPr lang="es-MX" sz="2300" b="1" dirty="0" smtClean="0">
                <a:solidFill>
                  <a:schemeClr val="bg1"/>
                </a:solidFill>
              </a:rPr>
            </a:br>
            <a:r>
              <a:rPr lang="es-MX" sz="2300" b="1" dirty="0" smtClean="0">
                <a:solidFill>
                  <a:schemeClr val="bg1"/>
                </a:solidFill>
              </a:rPr>
              <a:t>Dolor </a:t>
            </a:r>
            <a:r>
              <a:rPr lang="es-MX" sz="2300" b="1" dirty="0" smtClean="0">
                <a:solidFill>
                  <a:schemeClr val="bg1"/>
                </a:solidFill>
              </a:rPr>
              <a:t>disfuncional</a:t>
            </a:r>
          </a:p>
        </p:txBody>
      </p:sp>
      <p:sp>
        <p:nvSpPr>
          <p:cNvPr id="14" name="Text Box 8"/>
          <p:cNvSpPr txBox="1">
            <a:spLocks noChangeArrowheads="1"/>
          </p:cNvSpPr>
          <p:nvPr/>
        </p:nvSpPr>
        <p:spPr bwMode="auto">
          <a:xfrm>
            <a:off x="209301" y="6397364"/>
            <a:ext cx="8323139" cy="553998"/>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CA" sz="900" dirty="0">
                <a:solidFill>
                  <a:schemeClr val="bg2"/>
                </a:solidFill>
                <a:latin typeface="Calibri"/>
              </a:rPr>
              <a:t>Freynhagen R, Baron R. </a:t>
            </a:r>
            <a:r>
              <a:rPr lang="en-CA" sz="900" i="1" dirty="0" smtClean="0">
                <a:solidFill>
                  <a:schemeClr val="bg2"/>
                </a:solidFill>
                <a:latin typeface="Calibri"/>
              </a:rPr>
              <a:t>Curr </a:t>
            </a:r>
            <a:r>
              <a:rPr lang="en-CA" sz="900" i="1" dirty="0">
                <a:solidFill>
                  <a:schemeClr val="bg2"/>
                </a:solidFill>
                <a:latin typeface="Calibri"/>
              </a:rPr>
              <a:t>Pain Headache Rep </a:t>
            </a:r>
            <a:r>
              <a:rPr lang="en-CA" sz="900" dirty="0">
                <a:solidFill>
                  <a:schemeClr val="bg2"/>
                </a:solidFill>
                <a:latin typeface="Calibri"/>
              </a:rPr>
              <a:t>2009; 13(3):</a:t>
            </a:r>
            <a:r>
              <a:rPr lang="en-CA" sz="900" dirty="0" smtClean="0">
                <a:solidFill>
                  <a:schemeClr val="bg2"/>
                </a:solidFill>
                <a:latin typeface="Calibri"/>
              </a:rPr>
              <a:t>185-90; </a:t>
            </a:r>
            <a:r>
              <a:rPr lang="en-US" sz="900" dirty="0" smtClean="0">
                <a:solidFill>
                  <a:schemeClr val="bg2"/>
                </a:solidFill>
                <a:latin typeface="Calibri"/>
              </a:rPr>
              <a:t>Jensen </a:t>
            </a:r>
            <a:r>
              <a:rPr lang="en-US" sz="900" dirty="0">
                <a:solidFill>
                  <a:schemeClr val="bg2"/>
                </a:solidFill>
                <a:latin typeface="Calibri"/>
              </a:rPr>
              <a:t>TS </a:t>
            </a:r>
            <a:r>
              <a:rPr lang="en-US" sz="900" i="1" dirty="0">
                <a:solidFill>
                  <a:schemeClr val="bg2"/>
                </a:solidFill>
                <a:latin typeface="Calibri"/>
              </a:rPr>
              <a:t>et al</a:t>
            </a:r>
            <a:r>
              <a:rPr lang="en-US" sz="900" dirty="0">
                <a:solidFill>
                  <a:schemeClr val="bg2"/>
                </a:solidFill>
                <a:latin typeface="Calibri"/>
              </a:rPr>
              <a:t>. </a:t>
            </a:r>
            <a:r>
              <a:rPr lang="en-US" sz="900" i="1" dirty="0">
                <a:solidFill>
                  <a:schemeClr val="bg2"/>
                </a:solidFill>
                <a:latin typeface="Calibri"/>
              </a:rPr>
              <a:t>Pain</a:t>
            </a:r>
            <a:r>
              <a:rPr lang="en-US" sz="900" dirty="0">
                <a:solidFill>
                  <a:schemeClr val="bg2"/>
                </a:solidFill>
                <a:latin typeface="Calibri"/>
              </a:rPr>
              <a:t> </a:t>
            </a:r>
            <a:r>
              <a:rPr lang="en-US" sz="900" dirty="0" smtClean="0">
                <a:solidFill>
                  <a:schemeClr val="bg2"/>
                </a:solidFill>
                <a:latin typeface="Calibri"/>
              </a:rPr>
              <a:t>2011; 152(10):2204-5; </a:t>
            </a:r>
            <a:br>
              <a:rPr lang="en-US" sz="900" dirty="0" smtClean="0">
                <a:solidFill>
                  <a:schemeClr val="bg2"/>
                </a:solidFill>
                <a:latin typeface="Calibri"/>
              </a:rPr>
            </a:br>
            <a:r>
              <a:rPr lang="en-US" sz="900" dirty="0" smtClean="0">
                <a:solidFill>
                  <a:schemeClr val="bg2"/>
                </a:solidFill>
                <a:latin typeface="Calibri"/>
              </a:rPr>
              <a:t>Julius </a:t>
            </a:r>
            <a:r>
              <a:rPr lang="en-US" sz="900" dirty="0">
                <a:solidFill>
                  <a:schemeClr val="bg2"/>
                </a:solidFill>
                <a:latin typeface="Calibri"/>
              </a:rPr>
              <a:t>D </a:t>
            </a:r>
            <a:r>
              <a:rPr lang="en-US" sz="900" i="1" dirty="0">
                <a:solidFill>
                  <a:schemeClr val="bg2"/>
                </a:solidFill>
                <a:latin typeface="Calibri"/>
              </a:rPr>
              <a:t>et al. </a:t>
            </a:r>
            <a:r>
              <a:rPr lang="en-US" sz="900" dirty="0">
                <a:solidFill>
                  <a:schemeClr val="bg2"/>
                </a:solidFill>
                <a:latin typeface="Calibri"/>
              </a:rPr>
              <a:t>In: McMahon SB, Koltzenburg </a:t>
            </a:r>
            <a:r>
              <a:rPr lang="en-US" sz="900" dirty="0" smtClean="0">
                <a:solidFill>
                  <a:schemeClr val="bg2"/>
                </a:solidFill>
                <a:latin typeface="Calibri"/>
              </a:rPr>
              <a:t>M (</a:t>
            </a:r>
            <a:r>
              <a:rPr lang="en-US" sz="900" dirty="0">
                <a:solidFill>
                  <a:schemeClr val="bg2"/>
                </a:solidFill>
                <a:latin typeface="Calibri"/>
              </a:rPr>
              <a:t>e</a:t>
            </a:r>
            <a:r>
              <a:rPr lang="en-US" sz="900" dirty="0" smtClean="0">
                <a:solidFill>
                  <a:schemeClr val="bg2"/>
                </a:solidFill>
                <a:latin typeface="Calibri"/>
              </a:rPr>
              <a:t>ds). </a:t>
            </a:r>
            <a:r>
              <a:rPr lang="en-US" sz="900" i="1" dirty="0">
                <a:solidFill>
                  <a:schemeClr val="bg2"/>
                </a:solidFill>
                <a:latin typeface="Calibri"/>
              </a:rPr>
              <a:t>Wall and Melzack’s Textbook of Pain. </a:t>
            </a:r>
            <a:r>
              <a:rPr lang="en-US" sz="900" dirty="0">
                <a:solidFill>
                  <a:schemeClr val="bg2"/>
                </a:solidFill>
                <a:latin typeface="Calibri"/>
              </a:rPr>
              <a:t>5th ed. </a:t>
            </a:r>
            <a:r>
              <a:rPr lang="en-US" sz="900" dirty="0" smtClean="0">
                <a:solidFill>
                  <a:schemeClr val="bg2"/>
                </a:solidFill>
                <a:latin typeface="Calibri"/>
              </a:rPr>
              <a:t>Elsevier; London, UK: 2006</a:t>
            </a:r>
            <a:r>
              <a:rPr lang="en-US" sz="900" dirty="0">
                <a:solidFill>
                  <a:schemeClr val="bg2"/>
                </a:solidFill>
                <a:latin typeface="Calibri"/>
              </a:rPr>
              <a:t>; </a:t>
            </a:r>
            <a:r>
              <a:rPr lang="en-US" sz="900" dirty="0" smtClean="0">
                <a:solidFill>
                  <a:schemeClr val="bg2"/>
                </a:solidFill>
                <a:latin typeface="Calibri"/>
              </a:rPr>
              <a:t/>
            </a:r>
            <a:br>
              <a:rPr lang="en-US" sz="900" dirty="0" smtClean="0">
                <a:solidFill>
                  <a:schemeClr val="bg2"/>
                </a:solidFill>
                <a:latin typeface="Calibri"/>
              </a:rPr>
            </a:br>
            <a:r>
              <a:rPr lang="en-US" sz="900" dirty="0" smtClean="0">
                <a:solidFill>
                  <a:schemeClr val="bg2"/>
                </a:solidFill>
                <a:latin typeface="Calibri"/>
              </a:rPr>
              <a:t>Ross </a:t>
            </a:r>
            <a:r>
              <a:rPr lang="en-US" sz="900" dirty="0">
                <a:solidFill>
                  <a:schemeClr val="bg2"/>
                </a:solidFill>
                <a:latin typeface="Calibri"/>
              </a:rPr>
              <a:t>E. </a:t>
            </a:r>
            <a:r>
              <a:rPr lang="en-US" sz="900" i="1" dirty="0">
                <a:solidFill>
                  <a:schemeClr val="bg2"/>
                </a:solidFill>
                <a:latin typeface="Calibri"/>
              </a:rPr>
              <a:t>Expert Opin Pharmacother </a:t>
            </a:r>
            <a:r>
              <a:rPr lang="en-US" sz="900" dirty="0" smtClean="0">
                <a:solidFill>
                  <a:schemeClr val="bg2"/>
                </a:solidFill>
                <a:latin typeface="Calibri"/>
              </a:rPr>
              <a:t>2001; 2(1):1529-30; Webster </a:t>
            </a:r>
            <a:r>
              <a:rPr lang="en-US" sz="900" dirty="0">
                <a:solidFill>
                  <a:schemeClr val="bg2"/>
                </a:solidFill>
                <a:latin typeface="Calibri"/>
              </a:rPr>
              <a:t>LR. </a:t>
            </a:r>
            <a:r>
              <a:rPr lang="en-US" sz="900" i="1" dirty="0">
                <a:solidFill>
                  <a:schemeClr val="bg2"/>
                </a:solidFill>
                <a:latin typeface="Calibri"/>
              </a:rPr>
              <a:t>Am J Manag Care </a:t>
            </a:r>
            <a:r>
              <a:rPr lang="en-US" sz="900" dirty="0">
                <a:solidFill>
                  <a:schemeClr val="bg2"/>
                </a:solidFill>
                <a:latin typeface="Calibri"/>
              </a:rPr>
              <a:t>2008</a:t>
            </a:r>
            <a:r>
              <a:rPr lang="en-US" sz="900" dirty="0" smtClean="0">
                <a:solidFill>
                  <a:schemeClr val="bg2"/>
                </a:solidFill>
                <a:latin typeface="Calibri"/>
              </a:rPr>
              <a:t>; 14(5 </a:t>
            </a:r>
            <a:r>
              <a:rPr lang="en-US" sz="900" dirty="0">
                <a:solidFill>
                  <a:schemeClr val="bg2"/>
                </a:solidFill>
                <a:latin typeface="Calibri"/>
              </a:rPr>
              <a:t>Suppl 1):</a:t>
            </a:r>
            <a:r>
              <a:rPr lang="en-US" sz="900" dirty="0" smtClean="0">
                <a:solidFill>
                  <a:schemeClr val="bg2"/>
                </a:solidFill>
                <a:latin typeface="Calibri"/>
              </a:rPr>
              <a:t>S116-22; Woolf CJ. </a:t>
            </a:r>
            <a:r>
              <a:rPr lang="en-US" sz="900" i="1" dirty="0" smtClean="0">
                <a:solidFill>
                  <a:schemeClr val="bg2"/>
                </a:solidFill>
                <a:latin typeface="Calibri"/>
              </a:rPr>
              <a:t>Pain</a:t>
            </a:r>
            <a:r>
              <a:rPr lang="en-US" sz="900" dirty="0" smtClean="0">
                <a:solidFill>
                  <a:schemeClr val="bg2"/>
                </a:solidFill>
                <a:latin typeface="Calibri"/>
              </a:rPr>
              <a:t> 2011; 152(3 Suppl):S2-15.</a:t>
            </a:r>
          </a:p>
          <a:p>
            <a:pPr eaLnBrk="1" hangingPunct="1"/>
            <a:endParaRPr lang="en-US" sz="900" dirty="0">
              <a:solidFill>
                <a:schemeClr val="bg2"/>
              </a:solidFill>
              <a:latin typeface="Calibri"/>
            </a:endParaRPr>
          </a:p>
        </p:txBody>
      </p:sp>
    </p:spTree>
    <p:extLst>
      <p:ext uri="{BB962C8B-B14F-4D97-AF65-F5344CB8AC3E}">
        <p14:creationId xmlns:p14="http://schemas.microsoft.com/office/powerpoint/2010/main" xmlns="" val="27590552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5" y="0"/>
            <a:ext cx="8229600" cy="1143000"/>
          </a:xfrm>
        </p:spPr>
        <p:txBody>
          <a:bodyPr>
            <a:normAutofit/>
          </a:bodyPr>
          <a:lstStyle/>
          <a:p>
            <a:r>
              <a:rPr lang="es-MX" noProof="0" dirty="0" smtClean="0"/>
              <a:t>Recomendaciones para la Prescripción de Medicamentos de Primera-línea</a:t>
            </a:r>
            <a:endParaRPr lang="es-MX" noProof="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48600046"/>
              </p:ext>
            </p:extLst>
          </p:nvPr>
        </p:nvGraphicFramePr>
        <p:xfrm>
          <a:off x="371544" y="532263"/>
          <a:ext cx="8507288" cy="5682811"/>
        </p:xfrm>
        <a:graphic>
          <a:graphicData uri="http://schemas.openxmlformats.org/drawingml/2006/table">
            <a:tbl>
              <a:tblPr firstRow="1" bandRow="1">
                <a:tableStyleId>{5C22544A-7EE6-4342-B048-85BDC9FD1C3A}</a:tableStyleId>
              </a:tblPr>
              <a:tblGrid>
                <a:gridCol w="1234480"/>
                <a:gridCol w="2016224"/>
                <a:gridCol w="1701016"/>
                <a:gridCol w="1683360"/>
                <a:gridCol w="1872208"/>
              </a:tblGrid>
              <a:tr h="765371">
                <a:tc>
                  <a:txBody>
                    <a:bodyPr/>
                    <a:lstStyle/>
                    <a:p>
                      <a:r>
                        <a:rPr lang="es-MX" sz="1400" noProof="0" dirty="0" smtClean="0"/>
                        <a:t>Medicamento</a:t>
                      </a:r>
                      <a:endParaRPr lang="es-MX" sz="1400" noProof="0" dirty="0"/>
                    </a:p>
                  </a:txBody>
                  <a:tcPr/>
                </a:tc>
                <a:tc>
                  <a:txBody>
                    <a:bodyPr/>
                    <a:lstStyle/>
                    <a:p>
                      <a:r>
                        <a:rPr lang="es-MX" sz="1400" noProof="0" dirty="0" smtClean="0"/>
                        <a:t>Dosis Inicial</a:t>
                      </a:r>
                      <a:endParaRPr lang="es-MX" sz="1400" noProof="0" dirty="0"/>
                    </a:p>
                  </a:txBody>
                  <a:tcPr/>
                </a:tc>
                <a:tc>
                  <a:txBody>
                    <a:bodyPr/>
                    <a:lstStyle/>
                    <a:p>
                      <a:r>
                        <a:rPr lang="es-MX" sz="1400" noProof="0" dirty="0" smtClean="0"/>
                        <a:t>Titulación</a:t>
                      </a:r>
                      <a:endParaRPr lang="es-MX" sz="1400" noProof="0" dirty="0"/>
                    </a:p>
                  </a:txBody>
                  <a:tcPr/>
                </a:tc>
                <a:tc>
                  <a:txBody>
                    <a:bodyPr/>
                    <a:lstStyle/>
                    <a:p>
                      <a:r>
                        <a:rPr lang="es-MX" sz="1400" noProof="0" dirty="0" smtClean="0"/>
                        <a:t>Dosis máxima</a:t>
                      </a:r>
                      <a:endParaRPr lang="es-MX" sz="1400" noProof="0" dirty="0"/>
                    </a:p>
                  </a:txBody>
                  <a:tcPr/>
                </a:tc>
                <a:tc>
                  <a:txBody>
                    <a:bodyPr/>
                    <a:lstStyle/>
                    <a:p>
                      <a:r>
                        <a:rPr lang="es-MX" sz="1400" noProof="0" dirty="0" smtClean="0"/>
                        <a:t>Duración del estudio</a:t>
                      </a:r>
                      <a:endParaRPr lang="es-MX" sz="1400" noProof="0" dirty="0"/>
                    </a:p>
                  </a:txBody>
                  <a:tcPr/>
                </a:tc>
              </a:tr>
              <a:tr h="370840">
                <a:tc gridSpan="5">
                  <a:txBody>
                    <a:bodyPr/>
                    <a:lstStyle/>
                    <a:p>
                      <a:r>
                        <a:rPr lang="es-MX" sz="1400" b="1" noProof="0" dirty="0" smtClean="0">
                          <a:solidFill>
                            <a:srgbClr val="002060"/>
                          </a:solidFill>
                        </a:rPr>
                        <a:t>Ligandos α</a:t>
                      </a:r>
                      <a:r>
                        <a:rPr lang="es-MX" sz="1400" b="1" baseline="-25000" noProof="0" dirty="0" smtClean="0">
                          <a:solidFill>
                            <a:srgbClr val="002060"/>
                          </a:solidFill>
                        </a:rPr>
                        <a:t>2</a:t>
                      </a:r>
                      <a:r>
                        <a:rPr lang="es-MX" sz="1400" b="1" noProof="0" dirty="0" smtClean="0">
                          <a:solidFill>
                            <a:srgbClr val="002060"/>
                          </a:solidFill>
                        </a:rPr>
                        <a:t>δ</a:t>
                      </a:r>
                      <a:endParaRPr lang="es-MX" sz="1400" b="1" noProof="0" dirty="0">
                        <a:solidFill>
                          <a:srgbClr val="002060"/>
                        </a:solidFill>
                      </a:endParaRPr>
                    </a:p>
                  </a:txBody>
                  <a:tcPr>
                    <a:solidFill>
                      <a:schemeClr val="accent1">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dirty="0"/>
                    </a:p>
                  </a:txBody>
                  <a:tcPr/>
                </a:tc>
                <a:tc hMerge="1">
                  <a:txBody>
                    <a:bodyPr/>
                    <a:lstStyle/>
                    <a:p>
                      <a:endParaRPr lang="en-CA"/>
                    </a:p>
                  </a:txBody>
                  <a:tcPr/>
                </a:tc>
              </a:tr>
              <a:tr h="370840">
                <a:tc>
                  <a:txBody>
                    <a:bodyPr/>
                    <a:lstStyle/>
                    <a:p>
                      <a:r>
                        <a:rPr lang="es-MX" sz="1400" b="1" noProof="0" dirty="0" smtClean="0">
                          <a:solidFill>
                            <a:srgbClr val="002060"/>
                          </a:solidFill>
                        </a:rPr>
                        <a:t>   Gabapentina</a:t>
                      </a:r>
                      <a:endParaRPr lang="es-MX" sz="1400" b="1" noProof="0" dirty="0">
                        <a:solidFill>
                          <a:srgbClr val="002060"/>
                        </a:solidFill>
                      </a:endParaRPr>
                    </a:p>
                  </a:txBody>
                  <a:tcPr>
                    <a:solidFill>
                      <a:schemeClr val="accent1">
                        <a:lumMod val="20000"/>
                        <a:lumOff val="80000"/>
                      </a:schemeClr>
                    </a:solidFill>
                  </a:tcPr>
                </a:tc>
                <a:tc>
                  <a:txBody>
                    <a:bodyPr/>
                    <a:lstStyle/>
                    <a:p>
                      <a:r>
                        <a:rPr lang="es-MX" sz="1400" b="1" noProof="0" dirty="0" smtClean="0">
                          <a:solidFill>
                            <a:srgbClr val="002060"/>
                          </a:solidFill>
                        </a:rPr>
                        <a:t>100–300</a:t>
                      </a:r>
                      <a:r>
                        <a:rPr lang="es-MX" sz="1400" b="1" baseline="0" noProof="0" dirty="0" smtClean="0">
                          <a:solidFill>
                            <a:srgbClr val="002060"/>
                          </a:solidFill>
                        </a:rPr>
                        <a:t>  mg al acostarse o tid</a:t>
                      </a:r>
                      <a:endParaRPr lang="es-MX" sz="1400" b="1" noProof="0" dirty="0">
                        <a:solidFill>
                          <a:srgbClr val="002060"/>
                        </a:solidFill>
                      </a:endParaRPr>
                    </a:p>
                  </a:txBody>
                  <a:tcPr>
                    <a:solidFill>
                      <a:schemeClr val="accent1">
                        <a:lumMod val="40000"/>
                        <a:lumOff val="60000"/>
                      </a:schemeClr>
                    </a:solidFill>
                  </a:tcPr>
                </a:tc>
                <a:tc>
                  <a:txBody>
                    <a:bodyPr/>
                    <a:lstStyle/>
                    <a:p>
                      <a:r>
                        <a:rPr lang="es-MX" sz="1400" b="1" noProof="0" dirty="0" smtClean="0">
                          <a:solidFill>
                            <a:srgbClr val="002060"/>
                          </a:solidFill>
                        </a:rPr>
                        <a:t>↑ por 100–300 mg tid cada 1–7 días</a:t>
                      </a:r>
                      <a:endParaRPr lang="es-MX" sz="1400" b="1" noProof="0" dirty="0">
                        <a:solidFill>
                          <a:srgbClr val="002060"/>
                        </a:solidFill>
                      </a:endParaRPr>
                    </a:p>
                  </a:txBody>
                  <a:tcPr>
                    <a:solidFill>
                      <a:schemeClr val="accent1">
                        <a:lumMod val="40000"/>
                        <a:lumOff val="60000"/>
                      </a:schemeClr>
                    </a:solidFill>
                  </a:tcPr>
                </a:tc>
                <a:tc>
                  <a:txBody>
                    <a:bodyPr/>
                    <a:lstStyle/>
                    <a:p>
                      <a:r>
                        <a:rPr lang="es-MX" sz="1400" b="1" noProof="0" dirty="0" smtClean="0">
                          <a:solidFill>
                            <a:srgbClr val="002060"/>
                          </a:solidFill>
                        </a:rPr>
                        <a:t>3600 mg/día</a:t>
                      </a:r>
                      <a:endParaRPr lang="es-MX" sz="1400" b="1" noProof="0" dirty="0">
                        <a:solidFill>
                          <a:srgbClr val="002060"/>
                        </a:solidFill>
                      </a:endParaRPr>
                    </a:p>
                  </a:txBody>
                  <a:tcPr>
                    <a:solidFill>
                      <a:schemeClr val="accent1">
                        <a:lumMod val="40000"/>
                        <a:lumOff val="60000"/>
                      </a:schemeClr>
                    </a:solidFill>
                  </a:tcPr>
                </a:tc>
                <a:tc>
                  <a:txBody>
                    <a:bodyPr/>
                    <a:lstStyle/>
                    <a:p>
                      <a:r>
                        <a:rPr lang="es-MX" sz="1400" b="1" noProof="0" dirty="0" smtClean="0">
                          <a:solidFill>
                            <a:srgbClr val="002060"/>
                          </a:solidFill>
                        </a:rPr>
                        <a:t>3–8 semanas + 2 semanas a la dosis máx.</a:t>
                      </a:r>
                      <a:endParaRPr lang="es-MX" sz="1400" b="1" noProof="0" dirty="0">
                        <a:solidFill>
                          <a:srgbClr val="002060"/>
                        </a:solidFill>
                      </a:endParaRPr>
                    </a:p>
                  </a:txBody>
                  <a:tcPr>
                    <a:solidFill>
                      <a:schemeClr val="accent1">
                        <a:lumMod val="40000"/>
                        <a:lumOff val="60000"/>
                      </a:schemeClr>
                    </a:solidFill>
                  </a:tcPr>
                </a:tc>
              </a:tr>
              <a:tr h="370840">
                <a:tc>
                  <a:txBody>
                    <a:bodyPr/>
                    <a:lstStyle/>
                    <a:p>
                      <a:r>
                        <a:rPr lang="es-MX" sz="1400" b="1" noProof="0" dirty="0" smtClean="0">
                          <a:solidFill>
                            <a:srgbClr val="002060"/>
                          </a:solidFill>
                        </a:rPr>
                        <a:t>   Pregabalina</a:t>
                      </a:r>
                      <a:endParaRPr lang="es-MX" sz="1400" b="1" noProof="0" dirty="0">
                        <a:solidFill>
                          <a:srgbClr val="002060"/>
                        </a:solidFill>
                      </a:endParaRPr>
                    </a:p>
                  </a:txBody>
                  <a:tcPr>
                    <a:solidFill>
                      <a:schemeClr val="accent1">
                        <a:lumMod val="20000"/>
                        <a:lumOff val="80000"/>
                      </a:schemeClr>
                    </a:solidFill>
                  </a:tcPr>
                </a:tc>
                <a:tc>
                  <a:txBody>
                    <a:bodyPr/>
                    <a:lstStyle/>
                    <a:p>
                      <a:r>
                        <a:rPr lang="es-MX" sz="1400" b="1" noProof="0" dirty="0" smtClean="0">
                          <a:solidFill>
                            <a:srgbClr val="002060"/>
                          </a:solidFill>
                        </a:rPr>
                        <a:t>50 mg tid o 75 mg bid</a:t>
                      </a:r>
                      <a:endParaRPr lang="es-MX" sz="1400" b="1" noProof="0" dirty="0">
                        <a:solidFill>
                          <a:srgbClr val="002060"/>
                        </a:solidFill>
                      </a:endParaRPr>
                    </a:p>
                  </a:txBody>
                  <a:tcPr>
                    <a:solidFill>
                      <a:schemeClr val="accent1">
                        <a:lumMod val="60000"/>
                        <a:lumOff val="40000"/>
                      </a:schemeClr>
                    </a:solidFill>
                  </a:tcPr>
                </a:tc>
                <a:tc>
                  <a:txBody>
                    <a:bodyPr/>
                    <a:lstStyle/>
                    <a:p>
                      <a:r>
                        <a:rPr lang="es-MX" sz="1400" b="1" noProof="0" dirty="0" smtClean="0">
                          <a:solidFill>
                            <a:srgbClr val="002060"/>
                          </a:solidFill>
                        </a:rPr>
                        <a:t>↑ a 300 mg/día después 3–7 días, luego por 150 mg/día</a:t>
                      </a:r>
                      <a:r>
                        <a:rPr lang="es-MX" sz="1400" b="1" baseline="0" noProof="0" dirty="0" smtClean="0">
                          <a:solidFill>
                            <a:srgbClr val="002060"/>
                          </a:solidFill>
                        </a:rPr>
                        <a:t> cada 3</a:t>
                      </a:r>
                      <a:r>
                        <a:rPr lang="es-MX" sz="1400" b="1" noProof="0" dirty="0" smtClean="0">
                          <a:solidFill>
                            <a:srgbClr val="002060"/>
                          </a:solidFill>
                        </a:rPr>
                        <a:t>–</a:t>
                      </a:r>
                      <a:r>
                        <a:rPr lang="es-MX" sz="1400" b="1" baseline="0" noProof="0" dirty="0" smtClean="0">
                          <a:solidFill>
                            <a:srgbClr val="002060"/>
                          </a:solidFill>
                        </a:rPr>
                        <a:t>7 días</a:t>
                      </a:r>
                      <a:endParaRPr lang="es-MX" sz="1400" b="1" noProof="0" dirty="0">
                        <a:solidFill>
                          <a:srgbClr val="002060"/>
                        </a:solidFill>
                      </a:endParaRPr>
                    </a:p>
                  </a:txBody>
                  <a:tcPr>
                    <a:solidFill>
                      <a:schemeClr val="accent1">
                        <a:lumMod val="60000"/>
                        <a:lumOff val="40000"/>
                      </a:schemeClr>
                    </a:solidFill>
                  </a:tcPr>
                </a:tc>
                <a:tc>
                  <a:txBody>
                    <a:bodyPr/>
                    <a:lstStyle/>
                    <a:p>
                      <a:r>
                        <a:rPr lang="es-MX" sz="1400" b="1" noProof="0" dirty="0" smtClean="0">
                          <a:solidFill>
                            <a:srgbClr val="002060"/>
                          </a:solidFill>
                        </a:rPr>
                        <a:t>600 mg/día</a:t>
                      </a:r>
                      <a:endParaRPr lang="es-MX" sz="1400" b="1" noProof="0" dirty="0">
                        <a:solidFill>
                          <a:srgbClr val="002060"/>
                        </a:solidFill>
                      </a:endParaRPr>
                    </a:p>
                  </a:txBody>
                  <a:tcPr>
                    <a:solidFill>
                      <a:schemeClr val="accent1">
                        <a:lumMod val="60000"/>
                        <a:lumOff val="40000"/>
                      </a:schemeClr>
                    </a:solidFill>
                  </a:tcPr>
                </a:tc>
                <a:tc>
                  <a:txBody>
                    <a:bodyPr/>
                    <a:lstStyle/>
                    <a:p>
                      <a:r>
                        <a:rPr lang="es-MX" sz="1400" b="1" noProof="0" dirty="0" smtClean="0">
                          <a:solidFill>
                            <a:srgbClr val="002060"/>
                          </a:solidFill>
                        </a:rPr>
                        <a:t>4 semanas </a:t>
                      </a:r>
                      <a:endParaRPr lang="es-MX" sz="1400" b="1" noProof="0" dirty="0">
                        <a:solidFill>
                          <a:srgbClr val="002060"/>
                        </a:solidFill>
                      </a:endParaRPr>
                    </a:p>
                  </a:txBody>
                  <a:tcPr>
                    <a:solidFill>
                      <a:schemeClr val="accent1">
                        <a:lumMod val="60000"/>
                        <a:lumOff val="40000"/>
                      </a:schemeClr>
                    </a:solidFill>
                  </a:tcPr>
                </a:tc>
              </a:tr>
              <a:tr h="370840">
                <a:tc gridSpan="5">
                  <a:txBody>
                    <a:bodyPr/>
                    <a:lstStyle/>
                    <a:p>
                      <a:r>
                        <a:rPr lang="es-MX" sz="1400" b="1" noProof="0" dirty="0" smtClean="0">
                          <a:solidFill>
                            <a:srgbClr val="002060"/>
                          </a:solidFill>
                        </a:rPr>
                        <a:t>IRSNs</a:t>
                      </a:r>
                      <a:endParaRPr lang="es-MX" sz="1400" b="1" noProof="0" dirty="0">
                        <a:solidFill>
                          <a:srgbClr val="002060"/>
                        </a:solidFill>
                      </a:endParaRPr>
                    </a:p>
                  </a:txBody>
                  <a:tcPr>
                    <a:solidFill>
                      <a:schemeClr val="accent1">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370840">
                <a:tc>
                  <a:txBody>
                    <a:bodyPr/>
                    <a:lstStyle/>
                    <a:p>
                      <a:r>
                        <a:rPr lang="es-MX" sz="1400" b="1" noProof="0" dirty="0" smtClean="0">
                          <a:solidFill>
                            <a:srgbClr val="002060"/>
                          </a:solidFill>
                        </a:rPr>
                        <a:t>   Duloxetina</a:t>
                      </a:r>
                      <a:endParaRPr lang="es-MX" sz="1400" b="1" noProof="0" dirty="0">
                        <a:solidFill>
                          <a:srgbClr val="002060"/>
                        </a:solidFill>
                      </a:endParaRPr>
                    </a:p>
                  </a:txBody>
                  <a:tcPr>
                    <a:solidFill>
                      <a:schemeClr val="accent1">
                        <a:lumMod val="20000"/>
                        <a:lumOff val="80000"/>
                      </a:schemeClr>
                    </a:solidFill>
                  </a:tcPr>
                </a:tc>
                <a:tc>
                  <a:txBody>
                    <a:bodyPr/>
                    <a:lstStyle/>
                    <a:p>
                      <a:r>
                        <a:rPr lang="es-MX" sz="1400" b="1" noProof="0" dirty="0" smtClean="0">
                          <a:solidFill>
                            <a:srgbClr val="002060"/>
                          </a:solidFill>
                        </a:rPr>
                        <a:t>30 mg qd</a:t>
                      </a:r>
                      <a:endParaRPr lang="es-MX" sz="1400" b="1" noProof="0" dirty="0">
                        <a:solidFill>
                          <a:srgbClr val="002060"/>
                        </a:solidFill>
                      </a:endParaRPr>
                    </a:p>
                  </a:txBody>
                  <a:tcPr>
                    <a:solidFill>
                      <a:schemeClr val="accent1">
                        <a:lumMod val="40000"/>
                        <a:lumOff val="60000"/>
                      </a:schemeClr>
                    </a:solidFill>
                  </a:tcPr>
                </a:tc>
                <a:tc>
                  <a:txBody>
                    <a:bodyPr/>
                    <a:lstStyle/>
                    <a:p>
                      <a:r>
                        <a:rPr lang="es-MX" sz="1400" b="1" noProof="0" dirty="0" smtClean="0">
                          <a:solidFill>
                            <a:srgbClr val="002060"/>
                          </a:solidFill>
                        </a:rPr>
                        <a:t>↑ a 60 mg qd después 1</a:t>
                      </a:r>
                      <a:r>
                        <a:rPr lang="es-MX" sz="1400" b="1" baseline="0" noProof="0" dirty="0" smtClean="0">
                          <a:solidFill>
                            <a:srgbClr val="002060"/>
                          </a:solidFill>
                        </a:rPr>
                        <a:t> semana</a:t>
                      </a:r>
                      <a:endParaRPr lang="es-MX" sz="1400" b="1" noProof="0" dirty="0">
                        <a:solidFill>
                          <a:srgbClr val="002060"/>
                        </a:solidFill>
                      </a:endParaRPr>
                    </a:p>
                  </a:txBody>
                  <a:tcPr>
                    <a:solidFill>
                      <a:schemeClr val="accent1">
                        <a:lumMod val="40000"/>
                        <a:lumOff val="60000"/>
                      </a:schemeClr>
                    </a:solidFill>
                  </a:tcPr>
                </a:tc>
                <a:tc>
                  <a:txBody>
                    <a:bodyPr/>
                    <a:lstStyle/>
                    <a:p>
                      <a:r>
                        <a:rPr lang="es-MX" sz="1400" b="1" noProof="0" dirty="0" smtClean="0">
                          <a:solidFill>
                            <a:srgbClr val="002060"/>
                          </a:solidFill>
                        </a:rPr>
                        <a:t>60 mg bid</a:t>
                      </a:r>
                      <a:endParaRPr lang="es-MX" sz="1400" b="1" noProof="0" dirty="0">
                        <a:solidFill>
                          <a:srgbClr val="002060"/>
                        </a:solidFill>
                      </a:endParaRPr>
                    </a:p>
                  </a:txBody>
                  <a:tcPr>
                    <a:solidFill>
                      <a:schemeClr val="accent1">
                        <a:lumMod val="40000"/>
                        <a:lumOff val="60000"/>
                      </a:schemeClr>
                    </a:solidFill>
                  </a:tcPr>
                </a:tc>
                <a:tc>
                  <a:txBody>
                    <a:bodyPr/>
                    <a:lstStyle/>
                    <a:p>
                      <a:r>
                        <a:rPr lang="es-MX" sz="1400" b="1" noProof="0" dirty="0" smtClean="0">
                          <a:solidFill>
                            <a:srgbClr val="002060"/>
                          </a:solidFill>
                        </a:rPr>
                        <a:t>4 semanas </a:t>
                      </a:r>
                      <a:endParaRPr lang="es-MX" sz="1400" b="1" noProof="0" dirty="0">
                        <a:solidFill>
                          <a:srgbClr val="002060"/>
                        </a:solidFill>
                      </a:endParaRPr>
                    </a:p>
                  </a:txBody>
                  <a:tcPr>
                    <a:solidFill>
                      <a:schemeClr val="accent1">
                        <a:lumMod val="40000"/>
                        <a:lumOff val="60000"/>
                      </a:schemeClr>
                    </a:solidFill>
                  </a:tcPr>
                </a:tc>
              </a:tr>
              <a:tr h="370840">
                <a:tc>
                  <a:txBody>
                    <a:bodyPr/>
                    <a:lstStyle/>
                    <a:p>
                      <a:r>
                        <a:rPr lang="es-MX" sz="1400" b="1" noProof="0" dirty="0" smtClean="0">
                          <a:solidFill>
                            <a:srgbClr val="002060"/>
                          </a:solidFill>
                        </a:rPr>
                        <a:t>   Venlafaxina</a:t>
                      </a:r>
                      <a:endParaRPr lang="es-MX" sz="1400" b="1" noProof="0" dirty="0">
                        <a:solidFill>
                          <a:srgbClr val="002060"/>
                        </a:solidFill>
                      </a:endParaRPr>
                    </a:p>
                  </a:txBody>
                  <a:tcPr>
                    <a:solidFill>
                      <a:schemeClr val="accent1">
                        <a:lumMod val="20000"/>
                        <a:lumOff val="80000"/>
                      </a:schemeClr>
                    </a:solidFill>
                  </a:tcPr>
                </a:tc>
                <a:tc>
                  <a:txBody>
                    <a:bodyPr/>
                    <a:lstStyle/>
                    <a:p>
                      <a:r>
                        <a:rPr lang="es-MX" sz="1400" b="1" noProof="0" dirty="0" smtClean="0">
                          <a:solidFill>
                            <a:srgbClr val="002060"/>
                          </a:solidFill>
                        </a:rPr>
                        <a:t>37.5 mg qd</a:t>
                      </a:r>
                      <a:endParaRPr lang="es-MX" sz="1400" b="1" noProof="0" dirty="0">
                        <a:solidFill>
                          <a:srgbClr val="002060"/>
                        </a:solidFill>
                      </a:endParaRPr>
                    </a:p>
                  </a:txBody>
                  <a:tcPr>
                    <a:solidFill>
                      <a:schemeClr val="accent1">
                        <a:lumMod val="60000"/>
                        <a:lumOff val="40000"/>
                      </a:schemeClr>
                    </a:solidFill>
                  </a:tcPr>
                </a:tc>
                <a:tc>
                  <a:txBody>
                    <a:bodyPr/>
                    <a:lstStyle/>
                    <a:p>
                      <a:r>
                        <a:rPr lang="es-MX" sz="1400" b="1" noProof="0" dirty="0" smtClean="0">
                          <a:solidFill>
                            <a:srgbClr val="002060"/>
                          </a:solidFill>
                        </a:rPr>
                        <a:t>↑ por 75 mg </a:t>
                      </a:r>
                      <a:br>
                        <a:rPr lang="es-MX" sz="1400" b="1" noProof="0" dirty="0" smtClean="0">
                          <a:solidFill>
                            <a:srgbClr val="002060"/>
                          </a:solidFill>
                        </a:rPr>
                      </a:br>
                      <a:r>
                        <a:rPr lang="es-MX" sz="1400" b="1" noProof="0" dirty="0" smtClean="0">
                          <a:solidFill>
                            <a:srgbClr val="002060"/>
                          </a:solidFill>
                        </a:rPr>
                        <a:t>cada semana</a:t>
                      </a:r>
                      <a:endParaRPr lang="es-MX" sz="1400" b="1" noProof="0" dirty="0">
                        <a:solidFill>
                          <a:srgbClr val="002060"/>
                        </a:solidFill>
                      </a:endParaRPr>
                    </a:p>
                  </a:txBody>
                  <a:tcPr>
                    <a:solidFill>
                      <a:schemeClr val="accent1">
                        <a:lumMod val="60000"/>
                        <a:lumOff val="40000"/>
                      </a:schemeClr>
                    </a:solidFill>
                  </a:tcPr>
                </a:tc>
                <a:tc>
                  <a:txBody>
                    <a:bodyPr/>
                    <a:lstStyle/>
                    <a:p>
                      <a:r>
                        <a:rPr lang="es-MX" sz="1400" b="1" noProof="0" dirty="0" smtClean="0">
                          <a:solidFill>
                            <a:srgbClr val="002060"/>
                          </a:solidFill>
                        </a:rPr>
                        <a:t>225 mg/día</a:t>
                      </a:r>
                      <a:endParaRPr lang="es-MX" sz="1400" b="1" noProof="0" dirty="0">
                        <a:solidFill>
                          <a:srgbClr val="002060"/>
                        </a:solidFill>
                      </a:endParaRPr>
                    </a:p>
                  </a:txBody>
                  <a:tcPr>
                    <a:solidFill>
                      <a:schemeClr val="accent1">
                        <a:lumMod val="60000"/>
                        <a:lumOff val="40000"/>
                      </a:schemeClr>
                    </a:solidFill>
                  </a:tcPr>
                </a:tc>
                <a:tc>
                  <a:txBody>
                    <a:bodyPr/>
                    <a:lstStyle/>
                    <a:p>
                      <a:r>
                        <a:rPr lang="es-MX" sz="1400" b="1" noProof="0" dirty="0" smtClean="0">
                          <a:solidFill>
                            <a:srgbClr val="002060"/>
                          </a:solidFill>
                        </a:rPr>
                        <a:t>4–6 semanas </a:t>
                      </a:r>
                      <a:endParaRPr lang="es-MX" sz="1400" b="1" noProof="0" dirty="0">
                        <a:solidFill>
                          <a:srgbClr val="002060"/>
                        </a:solidFill>
                      </a:endParaRPr>
                    </a:p>
                  </a:txBody>
                  <a:tcPr>
                    <a:solidFill>
                      <a:schemeClr val="accent1">
                        <a:lumMod val="60000"/>
                        <a:lumOff val="40000"/>
                      </a:schemeClr>
                    </a:solidFill>
                  </a:tcPr>
                </a:tc>
              </a:tr>
              <a:tr h="370840">
                <a:tc>
                  <a:txBody>
                    <a:bodyPr/>
                    <a:lstStyle/>
                    <a:p>
                      <a:r>
                        <a:rPr lang="es-MX" sz="1400" b="1" noProof="0" dirty="0" smtClean="0">
                          <a:solidFill>
                            <a:srgbClr val="002060"/>
                          </a:solidFill>
                        </a:rPr>
                        <a:t>TCAs (desipramina,</a:t>
                      </a:r>
                      <a:r>
                        <a:rPr lang="es-MX" sz="1400" b="1" baseline="0" noProof="0" dirty="0" smtClean="0">
                          <a:solidFill>
                            <a:srgbClr val="002060"/>
                          </a:solidFill>
                        </a:rPr>
                        <a:t> nortriptilina)</a:t>
                      </a:r>
                      <a:endParaRPr lang="es-MX" sz="1400" b="1" noProof="0" dirty="0">
                        <a:solidFill>
                          <a:srgbClr val="002060"/>
                        </a:solidFill>
                      </a:endParaRPr>
                    </a:p>
                  </a:txBody>
                  <a:tcPr>
                    <a:solidFill>
                      <a:schemeClr val="accent1">
                        <a:lumMod val="20000"/>
                        <a:lumOff val="80000"/>
                      </a:schemeClr>
                    </a:solidFill>
                  </a:tcPr>
                </a:tc>
                <a:tc>
                  <a:txBody>
                    <a:bodyPr/>
                    <a:lstStyle/>
                    <a:p>
                      <a:r>
                        <a:rPr lang="es-MX" sz="1400" b="1" noProof="0" dirty="0" smtClean="0">
                          <a:solidFill>
                            <a:srgbClr val="002060"/>
                          </a:solidFill>
                        </a:rPr>
                        <a:t>25 mg al acostarse</a:t>
                      </a:r>
                      <a:endParaRPr lang="es-MX" sz="1400" b="1" noProof="0" dirty="0">
                        <a:solidFill>
                          <a:srgbClr val="002060"/>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1" noProof="0" dirty="0" smtClean="0">
                          <a:solidFill>
                            <a:srgbClr val="002060"/>
                          </a:solidFill>
                        </a:rPr>
                        <a:t>↑ por 25 mg/día cada 3–7 días</a:t>
                      </a:r>
                    </a:p>
                    <a:p>
                      <a:endParaRPr lang="es-MX" sz="1400" b="1" noProof="0" dirty="0">
                        <a:solidFill>
                          <a:srgbClr val="002060"/>
                        </a:solidFill>
                      </a:endParaRPr>
                    </a:p>
                  </a:txBody>
                  <a:tcPr>
                    <a:solidFill>
                      <a:schemeClr val="accent1">
                        <a:lumMod val="40000"/>
                        <a:lumOff val="60000"/>
                      </a:schemeClr>
                    </a:solidFill>
                  </a:tcPr>
                </a:tc>
                <a:tc>
                  <a:txBody>
                    <a:bodyPr/>
                    <a:lstStyle/>
                    <a:p>
                      <a:r>
                        <a:rPr lang="es-MX" sz="1400" b="1" noProof="0" dirty="0" smtClean="0">
                          <a:solidFill>
                            <a:srgbClr val="002060"/>
                          </a:solidFill>
                        </a:rPr>
                        <a:t>150 mg/día</a:t>
                      </a:r>
                      <a:endParaRPr lang="es-MX" sz="1400" b="1" noProof="0" dirty="0">
                        <a:solidFill>
                          <a:srgbClr val="002060"/>
                        </a:solidFill>
                      </a:endParaRPr>
                    </a:p>
                  </a:txBody>
                  <a:tcPr>
                    <a:solidFill>
                      <a:schemeClr val="accent1">
                        <a:lumMod val="40000"/>
                        <a:lumOff val="60000"/>
                      </a:schemeClr>
                    </a:solidFill>
                  </a:tcPr>
                </a:tc>
                <a:tc>
                  <a:txBody>
                    <a:bodyPr/>
                    <a:lstStyle/>
                    <a:p>
                      <a:r>
                        <a:rPr lang="es-MX" sz="1400" b="1" noProof="0" dirty="0" smtClean="0">
                          <a:solidFill>
                            <a:srgbClr val="002060"/>
                          </a:solidFill>
                        </a:rPr>
                        <a:t>6–8 semanas , con </a:t>
                      </a:r>
                      <a:br>
                        <a:rPr lang="es-MX" sz="1400" b="1" noProof="0" dirty="0" smtClean="0">
                          <a:solidFill>
                            <a:srgbClr val="002060"/>
                          </a:solidFill>
                        </a:rPr>
                      </a:br>
                      <a:r>
                        <a:rPr lang="es-MX" sz="1400" b="1" noProof="0" dirty="0" smtClean="0">
                          <a:solidFill>
                            <a:srgbClr val="002060"/>
                          </a:solidFill>
                        </a:rPr>
                        <a:t>≥2 semanas a la dosis máx. tolerada</a:t>
                      </a:r>
                      <a:endParaRPr lang="es-MX" sz="1400" b="1" noProof="0" dirty="0">
                        <a:solidFill>
                          <a:srgbClr val="002060"/>
                        </a:solidFill>
                      </a:endParaRPr>
                    </a:p>
                  </a:txBody>
                  <a:tcPr>
                    <a:solidFill>
                      <a:schemeClr val="accent1">
                        <a:lumMod val="40000"/>
                        <a:lumOff val="60000"/>
                      </a:schemeClr>
                    </a:solidFill>
                  </a:tcPr>
                </a:tc>
              </a:tr>
              <a:tr h="370840">
                <a:tc>
                  <a:txBody>
                    <a:bodyPr/>
                    <a:lstStyle/>
                    <a:p>
                      <a:r>
                        <a:rPr lang="es-MX" sz="1400" b="1" noProof="0" dirty="0" smtClean="0">
                          <a:solidFill>
                            <a:srgbClr val="002060"/>
                          </a:solidFill>
                        </a:rPr>
                        <a:t>Lidocaína tópica</a:t>
                      </a:r>
                      <a:endParaRPr lang="es-MX" sz="1400" b="1" noProof="0" dirty="0">
                        <a:solidFill>
                          <a:srgbClr val="002060"/>
                        </a:solidFill>
                      </a:endParaRPr>
                    </a:p>
                  </a:txBody>
                  <a:tcPr>
                    <a:solidFill>
                      <a:schemeClr val="accent1">
                        <a:lumMod val="20000"/>
                        <a:lumOff val="80000"/>
                      </a:schemeClr>
                    </a:solidFill>
                  </a:tcPr>
                </a:tc>
                <a:tc>
                  <a:txBody>
                    <a:bodyPr/>
                    <a:lstStyle/>
                    <a:p>
                      <a:r>
                        <a:rPr lang="es-MX" sz="1400" b="1" noProof="0" dirty="0" smtClean="0">
                          <a:solidFill>
                            <a:srgbClr val="002060"/>
                          </a:solidFill>
                        </a:rPr>
                        <a:t>Max. 3 5% parches/día  por 12 h máx.</a:t>
                      </a:r>
                      <a:endParaRPr lang="es-MX" sz="1400" b="1" noProof="0" dirty="0">
                        <a:solidFill>
                          <a:srgbClr val="002060"/>
                        </a:solidFill>
                      </a:endParaRPr>
                    </a:p>
                  </a:txBody>
                  <a:tcPr>
                    <a:solidFill>
                      <a:schemeClr val="accent1">
                        <a:lumMod val="60000"/>
                        <a:lumOff val="40000"/>
                      </a:schemeClr>
                    </a:solidFill>
                  </a:tcPr>
                </a:tc>
                <a:tc>
                  <a:txBody>
                    <a:bodyPr/>
                    <a:lstStyle/>
                    <a:p>
                      <a:r>
                        <a:rPr lang="es-MX" sz="1400" b="1" noProof="0" dirty="0" smtClean="0">
                          <a:solidFill>
                            <a:srgbClr val="002060"/>
                          </a:solidFill>
                        </a:rPr>
                        <a:t>No se requiere</a:t>
                      </a:r>
                      <a:endParaRPr lang="es-MX" sz="1400" b="1" noProof="0" dirty="0">
                        <a:solidFill>
                          <a:srgbClr val="002060"/>
                        </a:solidFill>
                      </a:endParaRPr>
                    </a:p>
                  </a:txBody>
                  <a:tcP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1" noProof="0" dirty="0" smtClean="0">
                          <a:solidFill>
                            <a:srgbClr val="002060"/>
                          </a:solidFill>
                        </a:rPr>
                        <a:t>Max. 3 parches/día por 12–18 h máx.</a:t>
                      </a:r>
                      <a:endParaRPr lang="es-MX" sz="1400" b="1" noProof="0" dirty="0" smtClean="0">
                        <a:solidFill>
                          <a:srgbClr val="002060"/>
                        </a:solidFill>
                      </a:endParaRPr>
                    </a:p>
                  </a:txBody>
                  <a:tcPr>
                    <a:solidFill>
                      <a:schemeClr val="accent1">
                        <a:lumMod val="60000"/>
                        <a:lumOff val="40000"/>
                      </a:schemeClr>
                    </a:solidFill>
                  </a:tcPr>
                </a:tc>
                <a:tc>
                  <a:txBody>
                    <a:bodyPr/>
                    <a:lstStyle/>
                    <a:p>
                      <a:r>
                        <a:rPr lang="es-MX" sz="1400" b="1" noProof="0" dirty="0" smtClean="0">
                          <a:solidFill>
                            <a:srgbClr val="002060"/>
                          </a:solidFill>
                        </a:rPr>
                        <a:t>3 semanas </a:t>
                      </a:r>
                      <a:endParaRPr lang="es-MX" sz="1400" b="1" noProof="0" dirty="0">
                        <a:solidFill>
                          <a:srgbClr val="002060"/>
                        </a:solidFill>
                      </a:endParaRPr>
                    </a:p>
                  </a:txBody>
                  <a:tcPr>
                    <a:solidFill>
                      <a:schemeClr val="accent1">
                        <a:lumMod val="60000"/>
                        <a:lumOff val="40000"/>
                      </a:schemeClr>
                    </a:solidFill>
                  </a:tcPr>
                </a:tc>
              </a:tr>
            </a:tbl>
          </a:graphicData>
        </a:graphic>
      </p:graphicFrame>
      <p:sp>
        <p:nvSpPr>
          <p:cNvPr id="5" name="Rectangle 4"/>
          <p:cNvSpPr/>
          <p:nvPr/>
        </p:nvSpPr>
        <p:spPr>
          <a:xfrm>
            <a:off x="117828" y="6254398"/>
            <a:ext cx="7480942" cy="615553"/>
          </a:xfrm>
          <a:prstGeom prst="rect">
            <a:avLst/>
          </a:prstGeom>
        </p:spPr>
        <p:txBody>
          <a:bodyPr wrap="square">
            <a:spAutoFit/>
          </a:bodyPr>
          <a:lstStyle/>
          <a:p>
            <a:endParaRPr lang="en-US" sz="1200" b="1" dirty="0" smtClean="0">
              <a:solidFill>
                <a:srgbClr val="002060"/>
              </a:solidFill>
            </a:endParaRPr>
          </a:p>
          <a:p>
            <a:r>
              <a:rPr lang="en-GB" sz="1200" b="1" dirty="0" smtClean="0">
                <a:solidFill>
                  <a:srgbClr val="002060"/>
                </a:solidFill>
              </a:rPr>
              <a:t>IRSN= </a:t>
            </a:r>
            <a:r>
              <a:rPr lang="es-MX" sz="1200" b="1" dirty="0" smtClean="0">
                <a:solidFill>
                  <a:srgbClr val="002060"/>
                </a:solidFill>
              </a:rPr>
              <a:t>inhibidor de la recaptación de serotonina y norepinefrina</a:t>
            </a:r>
            <a:r>
              <a:rPr lang="en-GB" sz="1200" b="1" dirty="0" smtClean="0">
                <a:solidFill>
                  <a:srgbClr val="002060"/>
                </a:solidFill>
              </a:rPr>
              <a:t>; </a:t>
            </a:r>
            <a:r>
              <a:rPr lang="en-GB" sz="1200" b="1" dirty="0">
                <a:solidFill>
                  <a:srgbClr val="002060"/>
                </a:solidFill>
              </a:rPr>
              <a:t>TCA = </a:t>
            </a:r>
            <a:r>
              <a:rPr lang="es-MX" sz="1200" b="1" dirty="0" smtClean="0">
                <a:solidFill>
                  <a:srgbClr val="002060"/>
                </a:solidFill>
              </a:rPr>
              <a:t>antidepresivo tricíclico</a:t>
            </a:r>
            <a:endParaRPr lang="es-MX" sz="1000" b="1" dirty="0" smtClean="0">
              <a:solidFill>
                <a:srgbClr val="002060"/>
              </a:solidFill>
            </a:endParaRPr>
          </a:p>
          <a:p>
            <a:r>
              <a:rPr lang="en-US" sz="1000" dirty="0" smtClean="0">
                <a:solidFill>
                  <a:srgbClr val="002060"/>
                </a:solidFill>
              </a:rPr>
              <a:t>Dworkin </a:t>
            </a:r>
            <a:r>
              <a:rPr lang="en-US" sz="1000" dirty="0" smtClean="0">
                <a:solidFill>
                  <a:srgbClr val="002060"/>
                </a:solidFill>
              </a:rPr>
              <a:t>RH </a:t>
            </a:r>
            <a:r>
              <a:rPr lang="en-US" sz="1000" i="1" dirty="0" smtClean="0">
                <a:solidFill>
                  <a:srgbClr val="002060"/>
                </a:solidFill>
              </a:rPr>
              <a:t>et al. Mayo Clin Proc </a:t>
            </a:r>
            <a:r>
              <a:rPr lang="en-US" sz="1000" dirty="0" smtClean="0">
                <a:solidFill>
                  <a:srgbClr val="002060"/>
                </a:solidFill>
              </a:rPr>
              <a:t>2010 ; 85(3 Suppl):S3-14.</a:t>
            </a:r>
            <a:endParaRPr lang="en-US" sz="1000" dirty="0">
              <a:solidFill>
                <a:srgbClr val="002060"/>
              </a:solidFill>
            </a:endParaRPr>
          </a:p>
        </p:txBody>
      </p:sp>
    </p:spTree>
    <p:extLst>
      <p:ext uri="{BB962C8B-B14F-4D97-AF65-F5344CB8AC3E}">
        <p14:creationId xmlns:p14="http://schemas.microsoft.com/office/powerpoint/2010/main" xmlns="" val="3569686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797" y="6626051"/>
            <a:ext cx="7813171" cy="246221"/>
          </a:xfrm>
          <a:prstGeom prst="rect">
            <a:avLst/>
          </a:prstGeom>
          <a:noFill/>
        </p:spPr>
        <p:txBody>
          <a:bodyPr wrap="square" rtlCol="0">
            <a:spAutoFit/>
          </a:bodyPr>
          <a:lstStyle/>
          <a:p>
            <a:r>
              <a:rPr lang="fr-FR" sz="1000" dirty="0" smtClean="0">
                <a:solidFill>
                  <a:srgbClr val="002060"/>
                </a:solidFill>
                <a:cs typeface="Arial" pitchFamily="34" charset="0"/>
              </a:rPr>
              <a:t>Dowd </a:t>
            </a:r>
            <a:r>
              <a:rPr lang="fr-FR" sz="1000" dirty="0">
                <a:solidFill>
                  <a:srgbClr val="002060"/>
                </a:solidFill>
                <a:cs typeface="Arial" pitchFamily="34" charset="0"/>
              </a:rPr>
              <a:t>GS </a:t>
            </a:r>
            <a:r>
              <a:rPr lang="fr-FR" sz="1000" i="1" dirty="0">
                <a:solidFill>
                  <a:srgbClr val="002060"/>
                </a:solidFill>
                <a:cs typeface="Arial" pitchFamily="34" charset="0"/>
              </a:rPr>
              <a:t>et al. J Bone Joint Surg Br </a:t>
            </a:r>
            <a:r>
              <a:rPr lang="fr-FR" sz="1000" dirty="0">
                <a:solidFill>
                  <a:srgbClr val="002060"/>
                </a:solidFill>
                <a:cs typeface="Arial" pitchFamily="34" charset="0"/>
              </a:rPr>
              <a:t>2007; 89(3):</a:t>
            </a:r>
            <a:r>
              <a:rPr lang="fr-FR" sz="1000" dirty="0" smtClean="0">
                <a:solidFill>
                  <a:srgbClr val="002060"/>
                </a:solidFill>
                <a:cs typeface="Arial" pitchFamily="34" charset="0"/>
              </a:rPr>
              <a:t>285-90; </a:t>
            </a:r>
            <a:r>
              <a:rPr lang="en-CA" sz="1000" dirty="0" smtClean="0">
                <a:solidFill>
                  <a:srgbClr val="002060"/>
                </a:solidFill>
                <a:cs typeface="Arial" pitchFamily="34" charset="0"/>
              </a:rPr>
              <a:t>Vellucci R. </a:t>
            </a:r>
            <a:r>
              <a:rPr lang="en-CA" sz="1000" i="1" dirty="0" smtClean="0">
                <a:solidFill>
                  <a:srgbClr val="002060"/>
                </a:solidFill>
                <a:cs typeface="Arial" pitchFamily="34" charset="0"/>
              </a:rPr>
              <a:t>Clin Drug Investig</a:t>
            </a:r>
            <a:r>
              <a:rPr lang="en-CA" sz="1000" dirty="0" smtClean="0">
                <a:solidFill>
                  <a:srgbClr val="002060"/>
                </a:solidFill>
                <a:cs typeface="Arial" pitchFamily="34" charset="0"/>
              </a:rPr>
              <a:t> 2012; 32(Suppl 1):3-10.</a:t>
            </a:r>
            <a:endParaRPr lang="en-CA" sz="1000" dirty="0">
              <a:solidFill>
                <a:srgbClr val="002060"/>
              </a:solidFill>
              <a:cs typeface="Arial" pitchFamily="34" charset="0"/>
            </a:endParaRPr>
          </a:p>
        </p:txBody>
      </p:sp>
      <p:sp>
        <p:nvSpPr>
          <p:cNvPr id="8" name="Down Arrow Callout 9"/>
          <p:cNvSpPr/>
          <p:nvPr/>
        </p:nvSpPr>
        <p:spPr bwMode="auto">
          <a:xfrm>
            <a:off x="198060" y="3933056"/>
            <a:ext cx="8750905" cy="1676509"/>
          </a:xfrm>
          <a:prstGeom prst="downArrowCallout">
            <a:avLst>
              <a:gd name="adj1" fmla="val 24120"/>
              <a:gd name="adj2" fmla="val 25000"/>
              <a:gd name="adj3" fmla="val 25000"/>
              <a:gd name="adj4" fmla="val 64977"/>
            </a:avLst>
          </a:prstGeom>
          <a:solidFill>
            <a:schemeClr val="accent3"/>
          </a:solidFill>
          <a:ln w="0" cap="flat" cmpd="sng" algn="ctr">
            <a:solidFill>
              <a:schemeClr val="accent2"/>
            </a:solid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marL="396875" indent="-285750">
              <a:spcBef>
                <a:spcPts val="600"/>
              </a:spcBef>
              <a:buFont typeface="Arial" pitchFamily="34" charset="0"/>
              <a:buChar char="•"/>
            </a:pPr>
            <a:r>
              <a:rPr lang="es-MX" sz="2400" dirty="0" smtClean="0">
                <a:solidFill>
                  <a:srgbClr val="FFFFFF"/>
                </a:solidFill>
              </a:rPr>
              <a:t>Las terapias que funcionarán mejor para un paciente particular tienden a depender de los mecanismos que contribuyen al dolor del paciente</a:t>
            </a:r>
            <a:endParaRPr lang="es-MX" sz="2400" dirty="0">
              <a:solidFill>
                <a:srgbClr val="FFFFFF"/>
              </a:solidFill>
            </a:endParaRPr>
          </a:p>
        </p:txBody>
      </p:sp>
      <p:sp>
        <p:nvSpPr>
          <p:cNvPr id="9" name="Down Arrow Callout 8"/>
          <p:cNvSpPr/>
          <p:nvPr/>
        </p:nvSpPr>
        <p:spPr bwMode="auto">
          <a:xfrm>
            <a:off x="224866" y="1627449"/>
            <a:ext cx="8743990" cy="2305607"/>
          </a:xfrm>
          <a:prstGeom prst="downArrowCallout">
            <a:avLst>
              <a:gd name="adj1" fmla="val 18891"/>
              <a:gd name="adj2" fmla="val 25000"/>
              <a:gd name="adj3" fmla="val 25000"/>
              <a:gd name="adj4" fmla="val 64978"/>
            </a:avLst>
          </a:prstGeom>
          <a:solidFill>
            <a:schemeClr val="accent1"/>
          </a:solidFill>
          <a:ln w="0" cap="flat" cmpd="sng" algn="ctr">
            <a:solidFill>
              <a:schemeClr val="accent1"/>
            </a:solid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marL="396875" indent="-285750">
              <a:spcBef>
                <a:spcPts val="600"/>
              </a:spcBef>
              <a:buFont typeface="Arial" pitchFamily="34" charset="0"/>
              <a:buChar char="•"/>
            </a:pPr>
            <a:r>
              <a:rPr lang="es-MX" sz="2400" dirty="0" smtClean="0">
                <a:solidFill>
                  <a:srgbClr val="FFFFFF"/>
                </a:solidFill>
              </a:rPr>
              <a:t>Los pacientes pueden tener diferentes mecanismos patofisiológicos que contribuyan a su dolor</a:t>
            </a:r>
            <a:endParaRPr lang="es-MX" dirty="0" smtClean="0">
              <a:solidFill>
                <a:srgbClr val="FFFFFF"/>
              </a:solidFill>
            </a:endParaRPr>
          </a:p>
          <a:p>
            <a:pPr marL="854075" lvl="1" indent="-285750">
              <a:spcBef>
                <a:spcPts val="600"/>
              </a:spcBef>
              <a:buFont typeface="Arial" pitchFamily="34" charset="0"/>
              <a:buChar char="•"/>
            </a:pPr>
            <a:r>
              <a:rPr lang="es-MX" dirty="0" smtClean="0">
                <a:solidFill>
                  <a:prstClr val="white"/>
                </a:solidFill>
              </a:rPr>
              <a:t>ej:  el síndrome de dolor regional complejo tiene varios mecanismo potenciales, incluyendo lesión del nervio e inflamación– “estado de dolor mixto”</a:t>
            </a:r>
          </a:p>
        </p:txBody>
      </p:sp>
      <p:sp>
        <p:nvSpPr>
          <p:cNvPr id="10" name="Title 1"/>
          <p:cNvSpPr>
            <a:spLocks noGrp="1"/>
          </p:cNvSpPr>
          <p:nvPr>
            <p:ph type="title"/>
          </p:nvPr>
        </p:nvSpPr>
        <p:spPr>
          <a:xfrm>
            <a:off x="0" y="274638"/>
            <a:ext cx="9144000" cy="1143000"/>
          </a:xfrm>
        </p:spPr>
        <p:txBody>
          <a:bodyPr>
            <a:noAutofit/>
          </a:bodyPr>
          <a:lstStyle/>
          <a:p>
            <a:r>
              <a:rPr lang="es-MX" sz="3200" dirty="0" smtClean="0"/>
              <a:t>Pero… Los pacientes con Dolor Crónico de Solo Un Tipo de Patofisiología del Dolor Pueden ser Raros</a:t>
            </a:r>
            <a:endParaRPr lang="es-MX" sz="3200" dirty="0"/>
          </a:p>
        </p:txBody>
      </p:sp>
      <p:sp>
        <p:nvSpPr>
          <p:cNvPr id="11" name="Rectangle 5"/>
          <p:cNvSpPr/>
          <p:nvPr/>
        </p:nvSpPr>
        <p:spPr>
          <a:xfrm>
            <a:off x="198060" y="5424899"/>
            <a:ext cx="8750905" cy="830997"/>
          </a:xfrm>
          <a:prstGeom prst="rect">
            <a:avLst/>
          </a:prstGeom>
          <a:solidFill>
            <a:schemeClr val="accent4"/>
          </a:solidFill>
          <a:ln>
            <a:noFill/>
          </a:ln>
          <a:effectLst/>
          <a:scene3d>
            <a:camera prst="orthographicFront">
              <a:rot lat="0" lon="0" rev="0"/>
            </a:camera>
            <a:lightRig rig="contrasting" dir="t">
              <a:rot lat="0" lon="0" rev="1500000"/>
            </a:lightRig>
          </a:scene3d>
          <a:sp3d prstMaterial="metal"/>
        </p:spPr>
        <p:txBody>
          <a:bodyPr wrap="square" anchor="ctr">
            <a:spAutoFit/>
          </a:bodyPr>
          <a:lstStyle/>
          <a:p>
            <a:pPr marL="285750" indent="-285750">
              <a:buFont typeface="Arial" pitchFamily="34" charset="0"/>
              <a:buChar char="•"/>
            </a:pPr>
            <a:r>
              <a:rPr lang="es-MX" sz="2400" dirty="0" smtClean="0">
                <a:solidFill>
                  <a:srgbClr val="FFFFFF"/>
                </a:solidFill>
              </a:rPr>
              <a:t>Los pacientes con dolor mixto pueden beneficiarse de la terapia combinada</a:t>
            </a:r>
          </a:p>
        </p:txBody>
      </p:sp>
    </p:spTree>
    <p:extLst>
      <p:ext uri="{BB962C8B-B14F-4D97-AF65-F5344CB8AC3E}">
        <p14:creationId xmlns:p14="http://schemas.microsoft.com/office/powerpoint/2010/main" xmlns="" val="288954976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Pregunta para Discusión</a:t>
            </a:r>
            <a:endParaRPr lang="es-MX" noProof="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36812" y="1300163"/>
            <a:ext cx="5486400" cy="5486400"/>
          </a:xfrm>
          <a:prstGeom prst="rect">
            <a:avLst/>
          </a:prstGeom>
        </p:spPr>
      </p:pic>
      <p:sp>
        <p:nvSpPr>
          <p:cNvPr id="8" name="Rounded Rectangle 7"/>
          <p:cNvSpPr/>
          <p:nvPr/>
        </p:nvSpPr>
        <p:spPr>
          <a:xfrm>
            <a:off x="567456" y="2060848"/>
            <a:ext cx="7992888" cy="3744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80000"/>
              </a:lnSpc>
              <a:spcBef>
                <a:spcPct val="20000"/>
              </a:spcBef>
              <a:buClr>
                <a:srgbClr val="0092FF"/>
              </a:buClr>
              <a:buFont typeface="Arial" pitchFamily="34" charset="0"/>
              <a:buNone/>
            </a:pPr>
            <a:r>
              <a:rPr lang="es-MX" sz="4000" b="1" cap="small" dirty="0" smtClean="0">
                <a:solidFill>
                  <a:srgbClr val="295D5C"/>
                </a:solidFill>
              </a:rPr>
              <a:t>¿Qué enfoque de tratamiento usaría con un Paciente que Padece Dolor Mixto debido a Síndrome de Dolor Regional Complejo?</a:t>
            </a:r>
            <a:endParaRPr lang="es-MX" sz="4000" b="1" cap="small" dirty="0">
              <a:solidFill>
                <a:srgbClr val="295D5C"/>
              </a:solidFill>
            </a:endParaRPr>
          </a:p>
        </p:txBody>
      </p:sp>
    </p:spTree>
    <p:extLst>
      <p:ext uri="{BB962C8B-B14F-4D97-AF65-F5344CB8AC3E}">
        <p14:creationId xmlns:p14="http://schemas.microsoft.com/office/powerpoint/2010/main" xmlns="" val="204177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Síndrome de Dolor Regional Complejo</a:t>
            </a:r>
            <a:endParaRPr lang="es-MX" noProof="0" dirty="0"/>
          </a:p>
        </p:txBody>
      </p:sp>
      <p:sp>
        <p:nvSpPr>
          <p:cNvPr id="3" name="Content Placeholder 2"/>
          <p:cNvSpPr>
            <a:spLocks noGrp="1"/>
          </p:cNvSpPr>
          <p:nvPr>
            <p:ph idx="1"/>
          </p:nvPr>
        </p:nvSpPr>
        <p:spPr>
          <a:xfrm>
            <a:off x="457200" y="1733550"/>
            <a:ext cx="8229600" cy="4525963"/>
          </a:xfrm>
        </p:spPr>
        <p:txBody>
          <a:bodyPr>
            <a:normAutofit fontScale="77500" lnSpcReduction="20000"/>
          </a:bodyPr>
          <a:lstStyle/>
          <a:p>
            <a:r>
              <a:rPr lang="es-MX" i="1" noProof="0" dirty="0" smtClean="0"/>
              <a:t>¿Qué es?</a:t>
            </a:r>
          </a:p>
          <a:p>
            <a:pPr lvl="1"/>
            <a:r>
              <a:rPr lang="es-MX" noProof="0" dirty="0" smtClean="0"/>
              <a:t>Respuesta exagerada a un trauma caracterizada por dolor intenso prolongado, retraso en la recuperación de la función, trastornos vasomotores y cambios tróficos</a:t>
            </a:r>
          </a:p>
          <a:p>
            <a:pPr lvl="1"/>
            <a:r>
              <a:rPr lang="es-MX" noProof="0" dirty="0" smtClean="0"/>
              <a:t>Las causas no son claras, pero pueden incluir una respuesta inflamatoria local exagerada, lesión del nervio e involucramiento del sistema nervioso central y </a:t>
            </a:r>
            <a:r>
              <a:rPr lang="es-MX" dirty="0" smtClean="0"/>
              <a:t>p</a:t>
            </a:r>
            <a:r>
              <a:rPr lang="es-MX" noProof="0" dirty="0" smtClean="0"/>
              <a:t>eriférico</a:t>
            </a:r>
            <a:r>
              <a:rPr lang="es-MX" noProof="0" dirty="0" smtClean="0"/>
              <a:t> </a:t>
            </a:r>
          </a:p>
          <a:p>
            <a:r>
              <a:rPr lang="es-MX" i="1" noProof="0" dirty="0" smtClean="0"/>
              <a:t>¿Qué tan común es?</a:t>
            </a:r>
          </a:p>
          <a:p>
            <a:pPr lvl="1"/>
            <a:r>
              <a:rPr lang="es-MX" noProof="0" dirty="0" smtClean="0"/>
              <a:t>Se cree que ocurre 1 en 2000 casos de trauma de extremidad</a:t>
            </a:r>
          </a:p>
          <a:p>
            <a:r>
              <a:rPr lang="es-MX" i="1" noProof="0" dirty="0" smtClean="0"/>
              <a:t>¿Cómo debemos tratarlo?</a:t>
            </a:r>
          </a:p>
          <a:p>
            <a:pPr lvl="1"/>
            <a:r>
              <a:rPr lang="es-MX" noProof="0" dirty="0" smtClean="0"/>
              <a:t>La fisioterapia es la base del tratamiento</a:t>
            </a:r>
          </a:p>
          <a:p>
            <a:pPr lvl="1"/>
            <a:r>
              <a:rPr lang="es-MX" noProof="0" dirty="0" smtClean="0"/>
              <a:t>La combinación de agentes farmacológicos puede ser necesaria</a:t>
            </a:r>
            <a:endParaRPr lang="es-MX" noProof="0" dirty="0" smtClean="0"/>
          </a:p>
        </p:txBody>
      </p:sp>
      <p:sp>
        <p:nvSpPr>
          <p:cNvPr id="5" name="Rectangle 4"/>
          <p:cNvSpPr/>
          <p:nvPr/>
        </p:nvSpPr>
        <p:spPr>
          <a:xfrm>
            <a:off x="117500" y="6622802"/>
            <a:ext cx="3047629" cy="246221"/>
          </a:xfrm>
          <a:prstGeom prst="rect">
            <a:avLst/>
          </a:prstGeom>
        </p:spPr>
        <p:txBody>
          <a:bodyPr wrap="none">
            <a:spAutoFit/>
          </a:bodyPr>
          <a:lstStyle/>
          <a:p>
            <a:r>
              <a:rPr lang="fr-FR" sz="1000" dirty="0" smtClean="0">
                <a:solidFill>
                  <a:srgbClr val="002060"/>
                </a:solidFill>
              </a:rPr>
              <a:t>Dowd GS </a:t>
            </a:r>
            <a:r>
              <a:rPr lang="fr-FR" sz="1000" i="1" dirty="0" smtClean="0">
                <a:solidFill>
                  <a:srgbClr val="002060"/>
                </a:solidFill>
              </a:rPr>
              <a:t>et al. J </a:t>
            </a:r>
            <a:r>
              <a:rPr lang="fr-FR" sz="1000" i="1" dirty="0">
                <a:solidFill>
                  <a:srgbClr val="002060"/>
                </a:solidFill>
              </a:rPr>
              <a:t>Bone Joint Surg </a:t>
            </a:r>
            <a:r>
              <a:rPr lang="fr-FR" sz="1000" i="1" dirty="0" smtClean="0">
                <a:solidFill>
                  <a:srgbClr val="002060"/>
                </a:solidFill>
              </a:rPr>
              <a:t>Br</a:t>
            </a:r>
            <a:r>
              <a:rPr lang="fr-FR" sz="1000" dirty="0" smtClean="0">
                <a:solidFill>
                  <a:srgbClr val="002060"/>
                </a:solidFill>
              </a:rPr>
              <a:t> 2007; 89(3</a:t>
            </a:r>
            <a:r>
              <a:rPr lang="fr-FR" sz="1000" dirty="0">
                <a:solidFill>
                  <a:srgbClr val="002060"/>
                </a:solidFill>
              </a:rPr>
              <a:t>):285-90.</a:t>
            </a:r>
            <a:endParaRPr lang="en-CA" sz="1000" dirty="0">
              <a:solidFill>
                <a:srgbClr val="002060"/>
              </a:solidFill>
            </a:endParaRPr>
          </a:p>
        </p:txBody>
      </p:sp>
    </p:spTree>
    <p:extLst>
      <p:ext uri="{BB962C8B-B14F-4D97-AF65-F5344CB8AC3E}">
        <p14:creationId xmlns:p14="http://schemas.microsoft.com/office/powerpoint/2010/main" xmlns="" val="2065148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Mensajes Clave</a:t>
            </a:r>
            <a:endParaRPr lang="es-MX" noProof="0" dirty="0"/>
          </a:p>
        </p:txBody>
      </p:sp>
      <p:sp>
        <p:nvSpPr>
          <p:cNvPr id="3" name="Content Placeholder 2"/>
          <p:cNvSpPr>
            <a:spLocks noGrp="1"/>
          </p:cNvSpPr>
          <p:nvPr>
            <p:ph idx="1"/>
          </p:nvPr>
        </p:nvSpPr>
        <p:spPr>
          <a:xfrm>
            <a:off x="279778" y="1436142"/>
            <a:ext cx="8864221" cy="5114783"/>
          </a:xfrm>
        </p:spPr>
        <p:txBody>
          <a:bodyPr>
            <a:noAutofit/>
          </a:bodyPr>
          <a:lstStyle/>
          <a:p>
            <a:pPr>
              <a:spcBef>
                <a:spcPts val="300"/>
              </a:spcBef>
            </a:pPr>
            <a:r>
              <a:rPr lang="es-MX" sz="2200" noProof="0" dirty="0" smtClean="0"/>
              <a:t>El dolor </a:t>
            </a:r>
            <a:r>
              <a:rPr lang="es-MX" sz="2200" dirty="0" smtClean="0"/>
              <a:t>n</a:t>
            </a:r>
            <a:r>
              <a:rPr lang="es-MX" sz="2200" noProof="0" dirty="0" smtClean="0"/>
              <a:t>europático</a:t>
            </a:r>
            <a:r>
              <a:rPr lang="es-MX" sz="2200" noProof="0" dirty="0" smtClean="0"/>
              <a:t> es dolor causado por una lesión o enfermedad del sistema somatosensorial</a:t>
            </a:r>
          </a:p>
          <a:p>
            <a:pPr>
              <a:spcBef>
                <a:spcPts val="300"/>
              </a:spcBef>
            </a:pPr>
            <a:r>
              <a:rPr lang="es-MX" sz="2200" noProof="0" dirty="0" smtClean="0"/>
              <a:t>Hasta el 10% de la población puede padecer dolor </a:t>
            </a:r>
            <a:r>
              <a:rPr lang="es-MX" sz="2200" dirty="0" smtClean="0"/>
              <a:t>n</a:t>
            </a:r>
            <a:r>
              <a:rPr lang="es-MX" sz="2200" noProof="0" dirty="0" smtClean="0"/>
              <a:t>europático</a:t>
            </a:r>
            <a:r>
              <a:rPr lang="es-MX" sz="2200" noProof="0" dirty="0" smtClean="0"/>
              <a:t>, que está asociado con una importante carga reportada por el paciente</a:t>
            </a:r>
          </a:p>
          <a:p>
            <a:pPr>
              <a:spcBef>
                <a:spcPts val="300"/>
              </a:spcBef>
            </a:pPr>
            <a:r>
              <a:rPr lang="es-MX" sz="2200" noProof="0" dirty="0" smtClean="0"/>
              <a:t>El Dolor Neuropático puede ser distinguido del dolor nociceptivo a través de descriptores verbales comunes y pruebas diagnósticas sencillas</a:t>
            </a:r>
          </a:p>
          <a:p>
            <a:pPr lvl="1">
              <a:spcBef>
                <a:spcPts val="300"/>
              </a:spcBef>
            </a:pPr>
            <a:r>
              <a:rPr lang="es-MX" sz="2200" noProof="0" dirty="0" smtClean="0"/>
              <a:t>También existen varias pruebas de detección sencillas </a:t>
            </a:r>
          </a:p>
          <a:p>
            <a:pPr lvl="0">
              <a:spcBef>
                <a:spcPts val="300"/>
              </a:spcBef>
            </a:pPr>
            <a:r>
              <a:rPr lang="es-MX" sz="2200" noProof="0" dirty="0" smtClean="0"/>
              <a:t>Las terapias no-farmacológicas, incluyendo la educación al paciente, son componentes importantes del manejo del dolor </a:t>
            </a:r>
            <a:r>
              <a:rPr lang="es-MX" sz="2200" dirty="0" smtClean="0"/>
              <a:t>n</a:t>
            </a:r>
            <a:r>
              <a:rPr lang="es-MX" sz="2200" noProof="0" dirty="0" smtClean="0"/>
              <a:t>europático</a:t>
            </a:r>
            <a:endParaRPr lang="es-MX" sz="2200" noProof="0" dirty="0" smtClean="0"/>
          </a:p>
          <a:p>
            <a:pPr lvl="0">
              <a:spcBef>
                <a:spcPts val="300"/>
              </a:spcBef>
            </a:pPr>
            <a:r>
              <a:rPr lang="es-MX" sz="2200" dirty="0" smtClean="0"/>
              <a:t>En lo que respecta a la terapia farmacológica, la mayoría de las guías de tratamiento </a:t>
            </a:r>
            <a:r>
              <a:rPr lang="es-MX" sz="2200" noProof="0" dirty="0" smtClean="0"/>
              <a:t>consideran a los antidepresivos y a los ligandos α2δ como terapia de primera-línea para casi todos los tipos de dolor </a:t>
            </a:r>
            <a:r>
              <a:rPr lang="es-MX" sz="2200" dirty="0" smtClean="0"/>
              <a:t>n</a:t>
            </a:r>
            <a:r>
              <a:rPr lang="es-MX" sz="2200" noProof="0" dirty="0" smtClean="0"/>
              <a:t>europático</a:t>
            </a:r>
            <a:endParaRPr lang="es-MX" sz="2200" noProof="0" dirty="0"/>
          </a:p>
        </p:txBody>
      </p:sp>
    </p:spTree>
    <p:extLst>
      <p:ext uri="{BB962C8B-B14F-4D97-AF65-F5344CB8AC3E}">
        <p14:creationId xmlns:p14="http://schemas.microsoft.com/office/powerpoint/2010/main" xmlns="" val="2084167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7" name="Title 1"/>
          <p:cNvSpPr>
            <a:spLocks noGrp="1"/>
          </p:cNvSpPr>
          <p:nvPr>
            <p:ph type="title"/>
          </p:nvPr>
        </p:nvSpPr>
        <p:spPr/>
        <p:txBody>
          <a:bodyPr>
            <a:noAutofit/>
          </a:bodyPr>
          <a:lstStyle/>
          <a:p>
            <a:r>
              <a:rPr lang="es-MX" noProof="0" dirty="0" smtClean="0"/>
              <a:t>¿Qué es Dolor Neuropático?</a:t>
            </a:r>
            <a:endParaRPr lang="es-MX" noProof="0" dirty="0" smtClean="0"/>
          </a:p>
        </p:txBody>
      </p:sp>
      <p:sp>
        <p:nvSpPr>
          <p:cNvPr id="11" name="Text Box 4"/>
          <p:cNvSpPr txBox="1">
            <a:spLocks noChangeArrowheads="1"/>
          </p:cNvSpPr>
          <p:nvPr/>
        </p:nvSpPr>
        <p:spPr bwMode="auto">
          <a:xfrm>
            <a:off x="41275" y="6350169"/>
            <a:ext cx="5464175"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pPr>
            <a:r>
              <a:rPr lang="en-US" sz="1000" dirty="0">
                <a:solidFill>
                  <a:srgbClr val="002060"/>
                </a:solidFill>
                <a:latin typeface="Calibri"/>
              </a:rPr>
              <a:t>International Association for the Study of </a:t>
            </a:r>
            <a:r>
              <a:rPr lang="en-US" sz="1000" dirty="0" smtClean="0">
                <a:solidFill>
                  <a:srgbClr val="002060"/>
                </a:solidFill>
                <a:latin typeface="Calibri"/>
              </a:rPr>
              <a:t>Pain. </a:t>
            </a:r>
            <a:r>
              <a:rPr lang="en-US" sz="1000" i="1" dirty="0" smtClean="0">
                <a:solidFill>
                  <a:srgbClr val="002060"/>
                </a:solidFill>
                <a:latin typeface="Calibri"/>
              </a:rPr>
              <a:t>IASP Taxonomy, Changes in the  2011 List.  </a:t>
            </a:r>
            <a:r>
              <a:rPr lang="en-US" sz="1000" dirty="0">
                <a:solidFill>
                  <a:srgbClr val="002060"/>
                </a:solidFill>
                <a:latin typeface="Calibri"/>
              </a:rPr>
              <a:t>Available at: </a:t>
            </a:r>
            <a:r>
              <a:rPr lang="en-US" sz="1000" dirty="0">
                <a:solidFill>
                  <a:srgbClr val="002060"/>
                </a:solidFill>
                <a:latin typeface="Calibri"/>
                <a:hlinkClick r:id="rId3"/>
              </a:rPr>
              <a:t>http://</a:t>
            </a:r>
            <a:r>
              <a:rPr lang="en-US" sz="1000" dirty="0" smtClean="0">
                <a:solidFill>
                  <a:srgbClr val="002060"/>
                </a:solidFill>
                <a:latin typeface="Calibri"/>
                <a:hlinkClick r:id="rId3"/>
              </a:rPr>
              <a:t>www.iasp-pain.org/AM/Template.cfm?Section=Pain_Definicións</a:t>
            </a:r>
            <a:r>
              <a:rPr lang="en-US" sz="1000" dirty="0" smtClean="0">
                <a:solidFill>
                  <a:srgbClr val="002060"/>
                </a:solidFill>
                <a:latin typeface="Calibri"/>
              </a:rPr>
              <a:t>. Accessed: July 15, 2013.</a:t>
            </a:r>
          </a:p>
          <a:p>
            <a:pPr>
              <a:lnSpc>
                <a:spcPct val="90000"/>
              </a:lnSpc>
            </a:pPr>
            <a:endParaRPr lang="en-US" sz="1000" dirty="0">
              <a:solidFill>
                <a:srgbClr val="002060"/>
              </a:solidFill>
              <a:latin typeface="Calibri"/>
            </a:endParaRPr>
          </a:p>
        </p:txBody>
      </p:sp>
      <p:sp>
        <p:nvSpPr>
          <p:cNvPr id="10" name="Rectangle 13"/>
          <p:cNvSpPr/>
          <p:nvPr/>
        </p:nvSpPr>
        <p:spPr>
          <a:xfrm>
            <a:off x="2544763" y="1617762"/>
            <a:ext cx="4062412" cy="1430337"/>
          </a:xfrm>
          <a:prstGeom prst="rect">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200" b="1" i="1" dirty="0" smtClean="0">
                <a:solidFill>
                  <a:prstClr val="white"/>
                </a:solidFill>
              </a:rPr>
              <a:t>Dolor Neuropático</a:t>
            </a:r>
            <a:endParaRPr lang="es-MX" sz="2200" b="1" i="1" dirty="0" smtClean="0">
              <a:solidFill>
                <a:prstClr val="white"/>
              </a:solidFill>
            </a:endParaRPr>
          </a:p>
          <a:p>
            <a:pPr algn="ctr">
              <a:defRPr/>
            </a:pPr>
            <a:r>
              <a:rPr lang="es-MX" i="1" dirty="0" smtClean="0">
                <a:solidFill>
                  <a:prstClr val="white"/>
                </a:solidFill>
              </a:rPr>
              <a:t>dolor causado por una lesión o enfermedad del sistema nervioso </a:t>
            </a:r>
            <a:r>
              <a:rPr lang="es-MX" b="1" i="1" dirty="0" smtClean="0">
                <a:solidFill>
                  <a:prstClr val="white"/>
                </a:solidFill>
              </a:rPr>
              <a:t>somatosensorial</a:t>
            </a:r>
            <a:endParaRPr lang="es-MX" b="1" i="1" dirty="0">
              <a:solidFill>
                <a:prstClr val="white"/>
              </a:solidFill>
            </a:endParaRPr>
          </a:p>
        </p:txBody>
      </p:sp>
      <p:sp>
        <p:nvSpPr>
          <p:cNvPr id="12" name="Rectangle 14"/>
          <p:cNvSpPr/>
          <p:nvPr/>
        </p:nvSpPr>
        <p:spPr>
          <a:xfrm>
            <a:off x="315913" y="4006949"/>
            <a:ext cx="4062412" cy="1430338"/>
          </a:xfrm>
          <a:prstGeom prst="rect">
            <a:avLst/>
          </a:prstGeom>
          <a:solidFill>
            <a:schemeClr val="accent2"/>
          </a:solidFill>
          <a:ln>
            <a:solidFill>
              <a:schemeClr val="accent2"/>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200" b="1" i="1" dirty="0" smtClean="0">
                <a:solidFill>
                  <a:prstClr val="white"/>
                </a:solidFill>
              </a:rPr>
              <a:t>Dolor Neuropático </a:t>
            </a:r>
            <a:r>
              <a:rPr lang="es-MX" sz="2200" b="1" i="1" dirty="0" smtClean="0">
                <a:solidFill>
                  <a:prstClr val="white"/>
                </a:solidFill>
              </a:rPr>
              <a:t>Periférico</a:t>
            </a:r>
          </a:p>
          <a:p>
            <a:pPr algn="ctr">
              <a:defRPr/>
            </a:pPr>
            <a:r>
              <a:rPr lang="es-MX" i="1" dirty="0" smtClean="0">
                <a:solidFill>
                  <a:prstClr val="white"/>
                </a:solidFill>
              </a:rPr>
              <a:t>dolor causado por una lesión o enfermedad del </a:t>
            </a:r>
            <a:r>
              <a:rPr lang="es-MX" b="1" i="1" dirty="0" smtClean="0">
                <a:solidFill>
                  <a:prstClr val="white"/>
                </a:solidFill>
              </a:rPr>
              <a:t>sistema nervioso somatosensorial periférico</a:t>
            </a:r>
            <a:endParaRPr lang="es-MX" b="1" i="1" dirty="0">
              <a:solidFill>
                <a:prstClr val="white"/>
              </a:solidFill>
            </a:endParaRPr>
          </a:p>
        </p:txBody>
      </p:sp>
      <p:sp>
        <p:nvSpPr>
          <p:cNvPr id="13" name="Rectangle 15"/>
          <p:cNvSpPr/>
          <p:nvPr/>
        </p:nvSpPr>
        <p:spPr>
          <a:xfrm>
            <a:off x="4773613" y="4014887"/>
            <a:ext cx="4062412" cy="1430337"/>
          </a:xfrm>
          <a:prstGeom prst="rect">
            <a:avLst/>
          </a:prstGeom>
          <a:solidFill>
            <a:schemeClr val="accent6"/>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200" b="1" i="1" dirty="0" smtClean="0">
                <a:solidFill>
                  <a:prstClr val="white"/>
                </a:solidFill>
              </a:rPr>
              <a:t>Dolor Neuropático </a:t>
            </a:r>
            <a:r>
              <a:rPr lang="es-MX" sz="2200" b="1" i="1" dirty="0" smtClean="0">
                <a:solidFill>
                  <a:prstClr val="white"/>
                </a:solidFill>
              </a:rPr>
              <a:t>Central</a:t>
            </a:r>
          </a:p>
          <a:p>
            <a:pPr algn="ctr">
              <a:defRPr/>
            </a:pPr>
            <a:r>
              <a:rPr lang="es-MX" i="1" dirty="0" smtClean="0">
                <a:solidFill>
                  <a:prstClr val="white"/>
                </a:solidFill>
              </a:rPr>
              <a:t>dolor causado por una lesión o enfermedad del </a:t>
            </a:r>
            <a:r>
              <a:rPr lang="es-MX" b="1" i="1" dirty="0" smtClean="0">
                <a:solidFill>
                  <a:prstClr val="white"/>
                </a:solidFill>
              </a:rPr>
              <a:t>sistema nervioso somatosensorial central</a:t>
            </a:r>
            <a:endParaRPr lang="es-MX" b="1" i="1" dirty="0">
              <a:solidFill>
                <a:prstClr val="white"/>
              </a:solidFill>
            </a:endParaRPr>
          </a:p>
        </p:txBody>
      </p:sp>
      <p:grpSp>
        <p:nvGrpSpPr>
          <p:cNvPr id="17" name="Group 1"/>
          <p:cNvGrpSpPr/>
          <p:nvPr/>
        </p:nvGrpSpPr>
        <p:grpSpPr>
          <a:xfrm>
            <a:off x="2347913" y="3060799"/>
            <a:ext cx="4457700" cy="941388"/>
            <a:chOff x="2347913" y="3060799"/>
            <a:chExt cx="4457700" cy="941388"/>
          </a:xfrm>
        </p:grpSpPr>
        <p:cxnSp>
          <p:nvCxnSpPr>
            <p:cNvPr id="18" name="Elbow Connector 17"/>
            <p:cNvCxnSpPr>
              <a:cxnSpLocks noChangeShapeType="1"/>
              <a:stCxn id="10" idx="2"/>
              <a:endCxn id="12" idx="0"/>
            </p:cNvCxnSpPr>
            <p:nvPr/>
          </p:nvCxnSpPr>
          <p:spPr bwMode="auto">
            <a:xfrm rot="5400000">
              <a:off x="2995613" y="2413099"/>
              <a:ext cx="933450" cy="2228850"/>
            </a:xfrm>
            <a:prstGeom prst="bentConnector3">
              <a:avLst>
                <a:gd name="adj1" fmla="val 49829"/>
              </a:avLst>
            </a:prstGeom>
            <a:noFill/>
            <a:ln w="9525" algn="ctr">
              <a:solidFill>
                <a:schemeClr val="tx2"/>
              </a:solidFill>
              <a:miter lim="800000"/>
              <a:headEnd/>
              <a:tailEnd/>
            </a:ln>
          </p:spPr>
        </p:cxnSp>
        <p:cxnSp>
          <p:nvCxnSpPr>
            <p:cNvPr id="19" name="Shape 19"/>
            <p:cNvCxnSpPr>
              <a:cxnSpLocks noChangeShapeType="1"/>
              <a:stCxn id="10" idx="2"/>
              <a:endCxn id="13" idx="0"/>
            </p:cNvCxnSpPr>
            <p:nvPr/>
          </p:nvCxnSpPr>
          <p:spPr bwMode="auto">
            <a:xfrm rot="16200000" flipH="1">
              <a:off x="5220494" y="2417068"/>
              <a:ext cx="941388" cy="2228850"/>
            </a:xfrm>
            <a:prstGeom prst="bentConnector3">
              <a:avLst>
                <a:gd name="adj1" fmla="val 49917"/>
              </a:avLst>
            </a:prstGeom>
            <a:noFill/>
            <a:ln w="9525" algn="ctr">
              <a:solidFill>
                <a:schemeClr val="tx2"/>
              </a:solidFill>
              <a:miter lim="800000"/>
              <a:headEnd/>
              <a:tailEnd/>
            </a:ln>
          </p:spPr>
        </p:cxnSp>
      </p:grpSp>
    </p:spTree>
    <p:extLst>
      <p:ext uri="{BB962C8B-B14F-4D97-AF65-F5344CB8AC3E}">
        <p14:creationId xmlns:p14="http://schemas.microsoft.com/office/powerpoint/2010/main" xmlns="" val="1241448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Dolor Nociceptivo vs. Dolor Neuropático</a:t>
            </a:r>
            <a:endParaRPr lang="es-MX" dirty="0"/>
          </a:p>
        </p:txBody>
      </p:sp>
      <p:sp>
        <p:nvSpPr>
          <p:cNvPr id="4" name="Text Placeholder 3"/>
          <p:cNvSpPr>
            <a:spLocks noGrp="1"/>
          </p:cNvSpPr>
          <p:nvPr>
            <p:ph type="body" idx="1"/>
          </p:nvPr>
        </p:nvSpPr>
        <p:spPr>
          <a:solidFill>
            <a:schemeClr val="accent2"/>
          </a:solidFill>
          <a:ln w="25400">
            <a:solidFill>
              <a:schemeClr val="accent2"/>
            </a:solidFill>
          </a:ln>
        </p:spPr>
        <p:txBody>
          <a:bodyPr/>
          <a:lstStyle/>
          <a:p>
            <a:pPr algn="ctr"/>
            <a:r>
              <a:rPr lang="es-MX" dirty="0" smtClean="0">
                <a:solidFill>
                  <a:schemeClr val="tx1"/>
                </a:solidFill>
              </a:rPr>
              <a:t>Nociceptivo</a:t>
            </a:r>
            <a:endParaRPr lang="es-MX" dirty="0">
              <a:solidFill>
                <a:schemeClr val="tx1"/>
              </a:solidFill>
            </a:endParaRPr>
          </a:p>
        </p:txBody>
      </p:sp>
      <p:sp>
        <p:nvSpPr>
          <p:cNvPr id="5" name="Content Placeholder 4"/>
          <p:cNvSpPr>
            <a:spLocks noGrp="1"/>
          </p:cNvSpPr>
          <p:nvPr>
            <p:ph sz="half" idx="2"/>
          </p:nvPr>
        </p:nvSpPr>
        <p:spPr>
          <a:xfrm>
            <a:off x="457200" y="2174875"/>
            <a:ext cx="4040188" cy="3500211"/>
          </a:xfrm>
          <a:blipFill dpi="0" rotWithShape="1">
            <a:blip r:embed="rId3" cstate="print">
              <a:alphaModFix amt="26000"/>
            </a:blip>
            <a:srcRect/>
            <a:stretch>
              <a:fillRect/>
            </a:stretch>
          </a:blipFill>
          <a:ln w="25400">
            <a:solidFill>
              <a:schemeClr val="accent2"/>
            </a:solidFill>
          </a:ln>
        </p:spPr>
        <p:txBody>
          <a:bodyPr vert="horz" lIns="91440" tIns="45720" rIns="91440" bIns="45720" rtlCol="0">
            <a:normAutofit lnSpcReduction="10000"/>
          </a:bodyPr>
          <a:lstStyle/>
          <a:p>
            <a:r>
              <a:rPr lang="es-MX" dirty="0" smtClean="0">
                <a:solidFill>
                  <a:schemeClr val="accent2"/>
                </a:solidFill>
              </a:rPr>
              <a:t>Usualmente punzante y pulsante y bien-localizado</a:t>
            </a:r>
          </a:p>
          <a:p>
            <a:r>
              <a:rPr lang="es-MX" dirty="0" smtClean="0">
                <a:solidFill>
                  <a:schemeClr val="accent2"/>
                </a:solidFill>
              </a:rPr>
              <a:t>Usualmente limitado en tiempo (se resuelve cuando sana el daño tisular), pero puede ser crónico</a:t>
            </a:r>
          </a:p>
          <a:p>
            <a:r>
              <a:rPr lang="es-MX" dirty="0" smtClean="0">
                <a:solidFill>
                  <a:schemeClr val="accent2"/>
                </a:solidFill>
              </a:rPr>
              <a:t>Generalmente responde a los analgésicos convencionales</a:t>
            </a:r>
            <a:endParaRPr lang="es-MX" dirty="0">
              <a:solidFill>
                <a:schemeClr val="accent2"/>
              </a:solidFill>
            </a:endParaRPr>
          </a:p>
        </p:txBody>
      </p:sp>
      <p:sp>
        <p:nvSpPr>
          <p:cNvPr id="6" name="Text Placeholder 5"/>
          <p:cNvSpPr>
            <a:spLocks noGrp="1"/>
          </p:cNvSpPr>
          <p:nvPr>
            <p:ph type="body" sz="quarter" idx="3"/>
          </p:nvPr>
        </p:nvSpPr>
        <p:spPr>
          <a:xfrm>
            <a:off x="4640581" y="1535113"/>
            <a:ext cx="4053840" cy="639762"/>
          </a:xfrm>
          <a:solidFill>
            <a:schemeClr val="accent3"/>
          </a:solidFill>
          <a:ln w="9525">
            <a:solidFill>
              <a:schemeClr val="accent3"/>
            </a:solidFill>
          </a:ln>
        </p:spPr>
        <p:txBody>
          <a:bodyPr/>
          <a:lstStyle/>
          <a:p>
            <a:pPr algn="ctr"/>
            <a:r>
              <a:rPr lang="es-MX" dirty="0" smtClean="0">
                <a:solidFill>
                  <a:schemeClr val="tx1"/>
                </a:solidFill>
              </a:rPr>
              <a:t>Neuropático</a:t>
            </a:r>
            <a:endParaRPr lang="es-MX" dirty="0">
              <a:solidFill>
                <a:schemeClr val="tx1"/>
              </a:solidFill>
            </a:endParaRPr>
          </a:p>
        </p:txBody>
      </p:sp>
      <p:sp>
        <p:nvSpPr>
          <p:cNvPr id="7" name="Content Placeholder 6"/>
          <p:cNvSpPr>
            <a:spLocks noGrp="1"/>
          </p:cNvSpPr>
          <p:nvPr>
            <p:ph sz="quarter" idx="4"/>
          </p:nvPr>
        </p:nvSpPr>
        <p:spPr>
          <a:xfrm>
            <a:off x="4645025" y="2174874"/>
            <a:ext cx="4041775" cy="3514725"/>
          </a:xfrm>
          <a:blipFill dpi="0" rotWithShape="0">
            <a:blip r:embed="rId4" cstate="print">
              <a:alphaModFix amt="62000"/>
            </a:blip>
            <a:srcRect/>
            <a:stretch>
              <a:fillRect/>
            </a:stretch>
          </a:blipFill>
          <a:ln>
            <a:solidFill>
              <a:schemeClr val="accent3">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horz" lIns="91440" tIns="45720" rIns="91440" bIns="45720" rtlCol="0">
            <a:normAutofit fontScale="92500"/>
          </a:bodyPr>
          <a:lstStyle/>
          <a:p>
            <a:r>
              <a:rPr lang="es-MX" dirty="0" smtClean="0">
                <a:solidFill>
                  <a:srgbClr val="846F16"/>
                </a:solidFill>
              </a:rPr>
              <a:t>Dolor frecuentemente descrito como dolor con hormigueo, como descarga eléctrica, y quemante – comúnmente asociado con entumecimiento</a:t>
            </a:r>
          </a:p>
          <a:p>
            <a:r>
              <a:rPr lang="es-MX" dirty="0" smtClean="0">
                <a:solidFill>
                  <a:srgbClr val="846F16"/>
                </a:solidFill>
              </a:rPr>
              <a:t>Casi siempre es un padecimiento crónico</a:t>
            </a:r>
          </a:p>
          <a:p>
            <a:r>
              <a:rPr lang="es-MX" dirty="0" smtClean="0">
                <a:solidFill>
                  <a:srgbClr val="846F16"/>
                </a:solidFill>
              </a:rPr>
              <a:t>Responde pobremente a los analgésicos convencionales</a:t>
            </a:r>
            <a:endParaRPr lang="es-MX" dirty="0">
              <a:solidFill>
                <a:srgbClr val="846F16"/>
              </a:solidFill>
            </a:endParaRPr>
          </a:p>
        </p:txBody>
      </p:sp>
      <p:sp>
        <p:nvSpPr>
          <p:cNvPr id="8" name="Text Box 8"/>
          <p:cNvSpPr txBox="1">
            <a:spLocks noChangeArrowheads="1"/>
          </p:cNvSpPr>
          <p:nvPr/>
        </p:nvSpPr>
        <p:spPr bwMode="auto">
          <a:xfrm>
            <a:off x="201767" y="6364273"/>
            <a:ext cx="7939343" cy="461665"/>
          </a:xfrm>
          <a:prstGeom prst="rect">
            <a:avLst/>
          </a:prstGeom>
          <a:noFill/>
          <a:ln>
            <a:noFill/>
          </a:ln>
          <a:effectLst>
            <a:prstShdw prst="shdw17" dist="17961" dir="2700000">
              <a:srgbClr val="998300"/>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CA" sz="1000" dirty="0">
                <a:solidFill>
                  <a:srgbClr val="002060"/>
                </a:solidFill>
                <a:latin typeface="Calibri"/>
              </a:rPr>
              <a:t>Dray A. </a:t>
            </a:r>
            <a:r>
              <a:rPr lang="en-CA" sz="1000" i="1" dirty="0">
                <a:solidFill>
                  <a:srgbClr val="002060"/>
                </a:solidFill>
                <a:latin typeface="Calibri"/>
              </a:rPr>
              <a:t>Br J Anaesth </a:t>
            </a:r>
            <a:r>
              <a:rPr lang="en-CA" sz="1000" dirty="0" smtClean="0">
                <a:solidFill>
                  <a:srgbClr val="002060"/>
                </a:solidFill>
                <a:latin typeface="Calibri"/>
              </a:rPr>
              <a:t>2008; 101(1):48-58; </a:t>
            </a:r>
            <a:r>
              <a:rPr lang="en-US" sz="1000" dirty="0" smtClean="0">
                <a:solidFill>
                  <a:srgbClr val="002060"/>
                </a:solidFill>
                <a:latin typeface="Calibri"/>
              </a:rPr>
              <a:t>Felson DT. </a:t>
            </a:r>
            <a:r>
              <a:rPr lang="en-US" sz="1000" i="1" dirty="0" smtClean="0">
                <a:solidFill>
                  <a:srgbClr val="002060"/>
                </a:solidFill>
                <a:latin typeface="Calibri"/>
              </a:rPr>
              <a:t>Arthritis Res Ther </a:t>
            </a:r>
            <a:r>
              <a:rPr lang="en-US" sz="1000" dirty="0" smtClean="0">
                <a:solidFill>
                  <a:srgbClr val="002060"/>
                </a:solidFill>
                <a:latin typeface="Calibri"/>
              </a:rPr>
              <a:t>2009; 11(1):203; International Association for the Study of Pain. </a:t>
            </a:r>
            <a:br>
              <a:rPr lang="en-US" sz="1000" dirty="0" smtClean="0">
                <a:solidFill>
                  <a:srgbClr val="002060"/>
                </a:solidFill>
                <a:latin typeface="Calibri"/>
              </a:rPr>
            </a:br>
            <a:r>
              <a:rPr lang="en-US" sz="1000" i="1" dirty="0" smtClean="0">
                <a:solidFill>
                  <a:srgbClr val="002060"/>
                </a:solidFill>
                <a:latin typeface="Calibri"/>
              </a:rPr>
              <a:t>IASP Taxonomy. </a:t>
            </a:r>
            <a:r>
              <a:rPr lang="en-US" sz="1000" dirty="0" smtClean="0">
                <a:solidFill>
                  <a:srgbClr val="002060"/>
                </a:solidFill>
                <a:latin typeface="Calibri"/>
              </a:rPr>
              <a:t>Available at: </a:t>
            </a:r>
            <a:r>
              <a:rPr lang="en-US" sz="1000" dirty="0" smtClean="0">
                <a:solidFill>
                  <a:srgbClr val="002060"/>
                </a:solidFill>
                <a:latin typeface="Calibri"/>
                <a:hlinkClick r:id="rId5"/>
              </a:rPr>
              <a:t>http://www.iasp-pain.org/AM/Template.cfm?Section=Pain_Definitions</a:t>
            </a:r>
            <a:r>
              <a:rPr lang="en-US" sz="1000" dirty="0" smtClean="0">
                <a:solidFill>
                  <a:srgbClr val="002060"/>
                </a:solidFill>
                <a:latin typeface="Calibri"/>
              </a:rPr>
              <a:t>. Accessed: July 15, 2013; </a:t>
            </a:r>
            <a:br>
              <a:rPr lang="en-US" sz="1000" dirty="0" smtClean="0">
                <a:solidFill>
                  <a:srgbClr val="002060"/>
                </a:solidFill>
                <a:latin typeface="Calibri"/>
              </a:rPr>
            </a:br>
            <a:r>
              <a:rPr lang="en-US" sz="1000" dirty="0" smtClean="0">
                <a:solidFill>
                  <a:srgbClr val="002060"/>
                </a:solidFill>
                <a:latin typeface="Calibri"/>
              </a:rPr>
              <a:t>McMahon SB, Koltzenburg M (eds). </a:t>
            </a:r>
            <a:r>
              <a:rPr lang="en-US" sz="1000" i="1" dirty="0" smtClean="0">
                <a:solidFill>
                  <a:srgbClr val="002060"/>
                </a:solidFill>
                <a:latin typeface="Calibri"/>
              </a:rPr>
              <a:t>Wall and Melzack’s Textbook of Pain. </a:t>
            </a:r>
            <a:r>
              <a:rPr lang="en-US" sz="1000" dirty="0" smtClean="0">
                <a:solidFill>
                  <a:srgbClr val="002060"/>
                </a:solidFill>
                <a:latin typeface="Calibri"/>
              </a:rPr>
              <a:t>5th ed. Elsevier; London, UK: 2006; Woolf CJ. </a:t>
            </a:r>
            <a:r>
              <a:rPr lang="en-US" sz="1000" i="1" dirty="0" smtClean="0">
                <a:solidFill>
                  <a:srgbClr val="002060"/>
                </a:solidFill>
                <a:latin typeface="Calibri"/>
              </a:rPr>
              <a:t>Pain</a:t>
            </a:r>
            <a:r>
              <a:rPr lang="en-US" sz="1000" dirty="0" smtClean="0">
                <a:solidFill>
                  <a:srgbClr val="002060"/>
                </a:solidFill>
                <a:latin typeface="Calibri"/>
              </a:rPr>
              <a:t> 2011; 152(3 Suppl):S2-15.</a:t>
            </a:r>
            <a:endParaRPr lang="en-US" sz="1000" dirty="0">
              <a:solidFill>
                <a:srgbClr val="002060"/>
              </a:solidFill>
              <a:latin typeface="Calibri"/>
            </a:endParaRPr>
          </a:p>
        </p:txBody>
      </p:sp>
    </p:spTree>
    <p:extLst>
      <p:ext uri="{BB962C8B-B14F-4D97-AF65-F5344CB8AC3E}">
        <p14:creationId xmlns:p14="http://schemas.microsoft.com/office/powerpoint/2010/main" xmlns="" val="263022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1058"/>
          <p:cNvGrpSpPr>
            <a:grpSpLocks/>
          </p:cNvGrpSpPr>
          <p:nvPr/>
        </p:nvGrpSpPr>
        <p:grpSpPr bwMode="auto">
          <a:xfrm>
            <a:off x="2242741" y="1994495"/>
            <a:ext cx="5176838" cy="3754437"/>
            <a:chOff x="1611" y="1155"/>
            <a:chExt cx="3669" cy="2365"/>
          </a:xfrm>
          <a:solidFill>
            <a:schemeClr val="accent5">
              <a:lumMod val="20000"/>
              <a:lumOff val="80000"/>
            </a:schemeClr>
          </a:solidFill>
        </p:grpSpPr>
        <p:sp>
          <p:nvSpPr>
            <p:cNvPr id="39" name="Freeform 1043"/>
            <p:cNvSpPr>
              <a:spLocks/>
            </p:cNvSpPr>
            <p:nvPr/>
          </p:nvSpPr>
          <p:spPr bwMode="auto">
            <a:xfrm>
              <a:off x="2734" y="1155"/>
              <a:ext cx="2546" cy="2349"/>
            </a:xfrm>
            <a:custGeom>
              <a:avLst/>
              <a:gdLst>
                <a:gd name="T0" fmla="*/ 1397 w 2546"/>
                <a:gd name="T1" fmla="*/ 0 h 2349"/>
                <a:gd name="T2" fmla="*/ 2546 w 2546"/>
                <a:gd name="T3" fmla="*/ 0 h 2349"/>
                <a:gd name="T4" fmla="*/ 2220 w 2546"/>
                <a:gd name="T5" fmla="*/ 86 h 2349"/>
                <a:gd name="T6" fmla="*/ 1928 w 2546"/>
                <a:gd name="T7" fmla="*/ 266 h 2349"/>
                <a:gd name="T8" fmla="*/ 1688 w 2546"/>
                <a:gd name="T9" fmla="*/ 557 h 2349"/>
                <a:gd name="T10" fmla="*/ 1491 w 2546"/>
                <a:gd name="T11" fmla="*/ 994 h 2349"/>
                <a:gd name="T12" fmla="*/ 1337 w 2546"/>
                <a:gd name="T13" fmla="*/ 1380 h 2349"/>
                <a:gd name="T14" fmla="*/ 1157 w 2546"/>
                <a:gd name="T15" fmla="*/ 1731 h 2349"/>
                <a:gd name="T16" fmla="*/ 1028 w 2546"/>
                <a:gd name="T17" fmla="*/ 1937 h 2349"/>
                <a:gd name="T18" fmla="*/ 857 w 2546"/>
                <a:gd name="T19" fmla="*/ 2134 h 2349"/>
                <a:gd name="T20" fmla="*/ 540 w 2546"/>
                <a:gd name="T21" fmla="*/ 2297 h 2349"/>
                <a:gd name="T22" fmla="*/ 326 w 2546"/>
                <a:gd name="T23" fmla="*/ 2349 h 2349"/>
                <a:gd name="T24" fmla="*/ 0 w 2546"/>
                <a:gd name="T25" fmla="*/ 2349 h 2349"/>
                <a:gd name="T26" fmla="*/ 0 w 2546"/>
                <a:gd name="T27" fmla="*/ 1389 h 2349"/>
                <a:gd name="T28" fmla="*/ 137 w 2546"/>
                <a:gd name="T29" fmla="*/ 1063 h 2349"/>
                <a:gd name="T30" fmla="*/ 257 w 2546"/>
                <a:gd name="T31" fmla="*/ 771 h 2349"/>
                <a:gd name="T32" fmla="*/ 403 w 2546"/>
                <a:gd name="T33" fmla="*/ 506 h 2349"/>
                <a:gd name="T34" fmla="*/ 557 w 2546"/>
                <a:gd name="T35" fmla="*/ 343 h 2349"/>
                <a:gd name="T36" fmla="*/ 660 w 2546"/>
                <a:gd name="T37" fmla="*/ 249 h 2349"/>
                <a:gd name="T38" fmla="*/ 900 w 2546"/>
                <a:gd name="T39" fmla="*/ 94 h 2349"/>
                <a:gd name="T40" fmla="*/ 1080 w 2546"/>
                <a:gd name="T41" fmla="*/ 51 h 2349"/>
                <a:gd name="T42" fmla="*/ 1397 w 2546"/>
                <a:gd name="T43" fmla="*/ 0 h 23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46"/>
                <a:gd name="T67" fmla="*/ 0 h 2349"/>
                <a:gd name="T68" fmla="*/ 2546 w 2546"/>
                <a:gd name="T69" fmla="*/ 2349 h 23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46" h="2349">
                  <a:moveTo>
                    <a:pt x="1397" y="0"/>
                  </a:moveTo>
                  <a:lnTo>
                    <a:pt x="2546" y="0"/>
                  </a:lnTo>
                  <a:lnTo>
                    <a:pt x="2220" y="86"/>
                  </a:lnTo>
                  <a:lnTo>
                    <a:pt x="1928" y="266"/>
                  </a:lnTo>
                  <a:lnTo>
                    <a:pt x="1688" y="557"/>
                  </a:lnTo>
                  <a:lnTo>
                    <a:pt x="1491" y="994"/>
                  </a:lnTo>
                  <a:lnTo>
                    <a:pt x="1337" y="1380"/>
                  </a:lnTo>
                  <a:lnTo>
                    <a:pt x="1157" y="1731"/>
                  </a:lnTo>
                  <a:lnTo>
                    <a:pt x="1028" y="1937"/>
                  </a:lnTo>
                  <a:lnTo>
                    <a:pt x="857" y="2134"/>
                  </a:lnTo>
                  <a:lnTo>
                    <a:pt x="540" y="2297"/>
                  </a:lnTo>
                  <a:lnTo>
                    <a:pt x="326" y="2349"/>
                  </a:lnTo>
                  <a:lnTo>
                    <a:pt x="0" y="2349"/>
                  </a:lnTo>
                  <a:lnTo>
                    <a:pt x="0" y="1389"/>
                  </a:lnTo>
                  <a:lnTo>
                    <a:pt x="137" y="1063"/>
                  </a:lnTo>
                  <a:lnTo>
                    <a:pt x="257" y="771"/>
                  </a:lnTo>
                  <a:lnTo>
                    <a:pt x="403" y="506"/>
                  </a:lnTo>
                  <a:lnTo>
                    <a:pt x="557" y="343"/>
                  </a:lnTo>
                  <a:lnTo>
                    <a:pt x="660" y="249"/>
                  </a:lnTo>
                  <a:lnTo>
                    <a:pt x="900" y="94"/>
                  </a:lnTo>
                  <a:lnTo>
                    <a:pt x="1080" y="51"/>
                  </a:lnTo>
                  <a:lnTo>
                    <a:pt x="1397" y="0"/>
                  </a:lnTo>
                  <a:close/>
                </a:path>
              </a:pathLst>
            </a:custGeom>
            <a:grpFill/>
            <a:ln w="12700">
              <a:noFill/>
              <a:round/>
              <a:headEnd type="none" w="sm" len="sm"/>
              <a:tailEnd type="none" w="sm" len="sm"/>
            </a:ln>
          </p:spPr>
          <p:txBody>
            <a:bodyPr wrap="none" anchor="ctr"/>
            <a:lstStyle/>
            <a:p>
              <a:endParaRPr lang="es-MX" dirty="0">
                <a:solidFill>
                  <a:prstClr val="white"/>
                </a:solidFill>
              </a:endParaRPr>
            </a:p>
          </p:txBody>
        </p:sp>
        <p:sp>
          <p:nvSpPr>
            <p:cNvPr id="40" name="Freeform 1042"/>
            <p:cNvSpPr>
              <a:spLocks/>
            </p:cNvSpPr>
            <p:nvPr/>
          </p:nvSpPr>
          <p:spPr bwMode="auto">
            <a:xfrm>
              <a:off x="1611" y="2560"/>
              <a:ext cx="1123" cy="960"/>
            </a:xfrm>
            <a:custGeom>
              <a:avLst/>
              <a:gdLst/>
              <a:ahLst/>
              <a:cxnLst>
                <a:cxn ang="0">
                  <a:pos x="1123" y="0"/>
                </a:cxn>
                <a:cxn ang="0">
                  <a:pos x="1123" y="960"/>
                </a:cxn>
                <a:cxn ang="0">
                  <a:pos x="0" y="960"/>
                </a:cxn>
                <a:cxn ang="0">
                  <a:pos x="292" y="926"/>
                </a:cxn>
                <a:cxn ang="0">
                  <a:pos x="506" y="840"/>
                </a:cxn>
                <a:cxn ang="0">
                  <a:pos x="729" y="669"/>
                </a:cxn>
                <a:cxn ang="0">
                  <a:pos x="875" y="463"/>
                </a:cxn>
                <a:cxn ang="0">
                  <a:pos x="1123" y="0"/>
                </a:cxn>
              </a:cxnLst>
              <a:rect l="0" t="0" r="r" b="b"/>
              <a:pathLst>
                <a:path w="1123" h="960">
                  <a:moveTo>
                    <a:pt x="1123" y="0"/>
                  </a:moveTo>
                  <a:lnTo>
                    <a:pt x="1123" y="960"/>
                  </a:lnTo>
                  <a:lnTo>
                    <a:pt x="0" y="960"/>
                  </a:lnTo>
                  <a:lnTo>
                    <a:pt x="292" y="926"/>
                  </a:lnTo>
                  <a:lnTo>
                    <a:pt x="506" y="840"/>
                  </a:lnTo>
                  <a:lnTo>
                    <a:pt x="729" y="669"/>
                  </a:lnTo>
                  <a:lnTo>
                    <a:pt x="875" y="463"/>
                  </a:lnTo>
                  <a:lnTo>
                    <a:pt x="1123" y="0"/>
                  </a:lnTo>
                  <a:close/>
                </a:path>
              </a:pathLst>
            </a:custGeom>
            <a:grpFill/>
            <a:ln w="12700" cap="flat" cmpd="sng">
              <a:noFill/>
              <a:prstDash val="solid"/>
              <a:round/>
              <a:headEnd type="none" w="sm" len="sm"/>
              <a:tailEnd type="none" w="sm" len="sm"/>
            </a:ln>
            <a:effectLst/>
          </p:spPr>
          <p:txBody>
            <a:bodyPr wrap="none" anchor="ctr"/>
            <a:lstStyle/>
            <a:p>
              <a:pPr>
                <a:defRPr/>
              </a:pPr>
              <a:endParaRPr lang="es-MX" b="1" dirty="0">
                <a:solidFill>
                  <a:srgbClr val="FAFD00"/>
                </a:solidFill>
                <a:cs typeface="Arial" charset="0"/>
              </a:endParaRPr>
            </a:p>
          </p:txBody>
        </p:sp>
      </p:grpSp>
      <p:sp>
        <p:nvSpPr>
          <p:cNvPr id="42" name="Title 1"/>
          <p:cNvSpPr>
            <a:spLocks noGrp="1"/>
          </p:cNvSpPr>
          <p:nvPr>
            <p:ph type="title"/>
          </p:nvPr>
        </p:nvSpPr>
        <p:spPr>
          <a:xfrm>
            <a:off x="457200" y="285790"/>
            <a:ext cx="8229600" cy="1143000"/>
          </a:xfrm>
        </p:spPr>
        <p:txBody>
          <a:bodyPr vert="horz" lIns="91440" tIns="45720" rIns="91440" bIns="45720" rtlCol="0" anchor="ctr">
            <a:normAutofit fontScale="90000"/>
          </a:bodyPr>
          <a:lstStyle/>
          <a:p>
            <a:pPr>
              <a:lnSpc>
                <a:spcPct val="85000"/>
              </a:lnSpc>
            </a:pPr>
            <a:r>
              <a:rPr lang="es-MX" noProof="0" dirty="0" smtClean="0"/>
              <a:t>El </a:t>
            </a:r>
            <a:r>
              <a:rPr lang="es-MX" noProof="0" dirty="0" smtClean="0"/>
              <a:t>Dolor Neuropático </a:t>
            </a:r>
            <a:r>
              <a:rPr lang="es-MX" noProof="0" dirty="0" smtClean="0"/>
              <a:t>se Caracteriza por Cambios en la Respuesta de Dolor a un </a:t>
            </a:r>
            <a:r>
              <a:rPr lang="es-MX" dirty="0" smtClean="0"/>
              <a:t>Estímulo Doloroso</a:t>
            </a:r>
            <a:endParaRPr lang="es-MX" noProof="0" dirty="0"/>
          </a:p>
        </p:txBody>
      </p:sp>
      <p:sp>
        <p:nvSpPr>
          <p:cNvPr id="43" name="Freeform 1037"/>
          <p:cNvSpPr>
            <a:spLocks/>
          </p:cNvSpPr>
          <p:nvPr/>
        </p:nvSpPr>
        <p:spPr bwMode="auto">
          <a:xfrm>
            <a:off x="3804841" y="1997670"/>
            <a:ext cx="3833813" cy="3756025"/>
          </a:xfrm>
          <a:custGeom>
            <a:avLst/>
            <a:gdLst>
              <a:gd name="T0" fmla="*/ 0 w 2717"/>
              <a:gd name="T1" fmla="*/ 2147483647 h 2366"/>
              <a:gd name="T2" fmla="*/ 2147483647 w 2717"/>
              <a:gd name="T3" fmla="*/ 2147483647 h 2366"/>
              <a:gd name="T4" fmla="*/ 2147483647 w 2717"/>
              <a:gd name="T5" fmla="*/ 2147483647 h 2366"/>
              <a:gd name="T6" fmla="*/ 2147483647 w 2717"/>
              <a:gd name="T7" fmla="*/ 2147483647 h 2366"/>
              <a:gd name="T8" fmla="*/ 2147483647 w 2717"/>
              <a:gd name="T9" fmla="*/ 2147483647 h 2366"/>
              <a:gd name="T10" fmla="*/ 2147483647 w 2717"/>
              <a:gd name="T11" fmla="*/ 2147483647 h 2366"/>
              <a:gd name="T12" fmla="*/ 2147483647 w 2717"/>
              <a:gd name="T13" fmla="*/ 2147483647 h 2366"/>
              <a:gd name="T14" fmla="*/ 2147483647 w 2717"/>
              <a:gd name="T15" fmla="*/ 2147483647 h 2366"/>
              <a:gd name="T16" fmla="*/ 2147483647 w 2717"/>
              <a:gd name="T17" fmla="*/ 2147483647 h 2366"/>
              <a:gd name="T18" fmla="*/ 2147483647 w 2717"/>
              <a:gd name="T19" fmla="*/ 2147483647 h 2366"/>
              <a:gd name="T20" fmla="*/ 2147483647 w 2717"/>
              <a:gd name="T21" fmla="*/ 2147483647 h 2366"/>
              <a:gd name="T22" fmla="*/ 2147483647 w 2717"/>
              <a:gd name="T23" fmla="*/ 2147483647 h 2366"/>
              <a:gd name="T24" fmla="*/ 2147483647 w 2717"/>
              <a:gd name="T25" fmla="*/ 2147483647 h 2366"/>
              <a:gd name="T26" fmla="*/ 2147483647 w 2717"/>
              <a:gd name="T27" fmla="*/ 2147483647 h 2366"/>
              <a:gd name="T28" fmla="*/ 2147483647 w 2717"/>
              <a:gd name="T29" fmla="*/ 2147483647 h 2366"/>
              <a:gd name="T30" fmla="*/ 2147483647 w 2717"/>
              <a:gd name="T31" fmla="*/ 2147483647 h 2366"/>
              <a:gd name="T32" fmla="*/ 2147483647 w 2717"/>
              <a:gd name="T33" fmla="*/ 2147483647 h 2366"/>
              <a:gd name="T34" fmla="*/ 2147483647 w 2717"/>
              <a:gd name="T35" fmla="*/ 0 h 2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17"/>
              <a:gd name="T55" fmla="*/ 0 h 2366"/>
              <a:gd name="T56" fmla="*/ 2717 w 2717"/>
              <a:gd name="T57" fmla="*/ 2366 h 23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17" h="2366">
                <a:moveTo>
                  <a:pt x="0" y="2366"/>
                </a:moveTo>
                <a:lnTo>
                  <a:pt x="155" y="2366"/>
                </a:lnTo>
                <a:lnTo>
                  <a:pt x="377" y="2358"/>
                </a:lnTo>
                <a:lnTo>
                  <a:pt x="626" y="2280"/>
                </a:lnTo>
                <a:lnTo>
                  <a:pt x="917" y="2083"/>
                </a:lnTo>
                <a:lnTo>
                  <a:pt x="1063" y="1903"/>
                </a:lnTo>
                <a:lnTo>
                  <a:pt x="1200" y="1663"/>
                </a:lnTo>
                <a:lnTo>
                  <a:pt x="1320" y="1432"/>
                </a:lnTo>
                <a:lnTo>
                  <a:pt x="1423" y="1183"/>
                </a:lnTo>
                <a:lnTo>
                  <a:pt x="1552" y="875"/>
                </a:lnTo>
                <a:lnTo>
                  <a:pt x="1646" y="660"/>
                </a:lnTo>
                <a:lnTo>
                  <a:pt x="1775" y="455"/>
                </a:lnTo>
                <a:lnTo>
                  <a:pt x="1920" y="292"/>
                </a:lnTo>
                <a:lnTo>
                  <a:pt x="2075" y="180"/>
                </a:lnTo>
                <a:lnTo>
                  <a:pt x="2212" y="112"/>
                </a:lnTo>
                <a:lnTo>
                  <a:pt x="2417" y="43"/>
                </a:lnTo>
                <a:lnTo>
                  <a:pt x="2580" y="26"/>
                </a:lnTo>
                <a:lnTo>
                  <a:pt x="2717" y="0"/>
                </a:lnTo>
              </a:path>
            </a:pathLst>
          </a:custGeom>
          <a:noFill/>
          <a:ln w="57150">
            <a:solidFill>
              <a:schemeClr val="accent1"/>
            </a:solidFill>
            <a:round/>
            <a:headEnd type="none" w="sm" len="sm"/>
            <a:tailEnd type="none" w="sm" len="sm"/>
          </a:ln>
        </p:spPr>
        <p:txBody>
          <a:bodyPr wrap="none" anchor="ctr"/>
          <a:lstStyle/>
          <a:p>
            <a:endParaRPr lang="es-MX" dirty="0">
              <a:solidFill>
                <a:prstClr val="white"/>
              </a:solidFill>
            </a:endParaRPr>
          </a:p>
        </p:txBody>
      </p:sp>
      <p:sp>
        <p:nvSpPr>
          <p:cNvPr id="44" name="Text Box 1044"/>
          <p:cNvSpPr txBox="1">
            <a:spLocks noChangeArrowheads="1"/>
          </p:cNvSpPr>
          <p:nvPr/>
        </p:nvSpPr>
        <p:spPr bwMode="auto">
          <a:xfrm rot="-5400000">
            <a:off x="248910" y="3236689"/>
            <a:ext cx="2100127"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Intensidad del dolor</a:t>
            </a:r>
            <a:endParaRPr lang="es-MX" b="1" dirty="0">
              <a:solidFill>
                <a:srgbClr val="002060"/>
              </a:solidFill>
            </a:endParaRPr>
          </a:p>
        </p:txBody>
      </p:sp>
      <p:sp>
        <p:nvSpPr>
          <p:cNvPr id="45" name="Text Box 1045"/>
          <p:cNvSpPr txBox="1">
            <a:spLocks noChangeArrowheads="1"/>
          </p:cNvSpPr>
          <p:nvPr/>
        </p:nvSpPr>
        <p:spPr bwMode="auto">
          <a:xfrm>
            <a:off x="1309291" y="1602913"/>
            <a:ext cx="530225" cy="4021137"/>
          </a:xfrm>
          <a:prstGeom prst="rect">
            <a:avLst/>
          </a:prstGeom>
          <a:noFill/>
          <a:ln w="12700">
            <a:noFill/>
            <a:miter lim="800000"/>
            <a:headEnd type="none" w="sm" len="sm"/>
            <a:tailEnd type="none" w="sm" len="sm"/>
          </a:ln>
        </p:spPr>
        <p:txBody>
          <a:bodyPr>
            <a:spAutoFit/>
          </a:bodyPr>
          <a:lstStyle/>
          <a:p>
            <a:pPr algn="r" eaLnBrk="0" hangingPunct="0">
              <a:lnSpc>
                <a:spcPct val="130000"/>
              </a:lnSpc>
            </a:pPr>
            <a:r>
              <a:rPr lang="es-MX" dirty="0" smtClean="0">
                <a:solidFill>
                  <a:srgbClr val="002060"/>
                </a:solidFill>
              </a:rPr>
              <a:t>10</a:t>
            </a:r>
          </a:p>
          <a:p>
            <a:pPr algn="r" eaLnBrk="0" hangingPunct="0">
              <a:lnSpc>
                <a:spcPct val="130000"/>
              </a:lnSpc>
            </a:pPr>
            <a:endParaRPr lang="es-MX" dirty="0" smtClean="0">
              <a:solidFill>
                <a:srgbClr val="002060"/>
              </a:solidFill>
            </a:endParaRPr>
          </a:p>
          <a:p>
            <a:pPr algn="r" eaLnBrk="0" hangingPunct="0">
              <a:lnSpc>
                <a:spcPct val="130000"/>
              </a:lnSpc>
            </a:pPr>
            <a:r>
              <a:rPr lang="es-MX" dirty="0" smtClean="0">
                <a:solidFill>
                  <a:srgbClr val="002060"/>
                </a:solidFill>
              </a:rPr>
              <a:t>8</a:t>
            </a:r>
          </a:p>
          <a:p>
            <a:pPr algn="r" eaLnBrk="0" hangingPunct="0">
              <a:lnSpc>
                <a:spcPct val="130000"/>
              </a:lnSpc>
            </a:pPr>
            <a:endParaRPr lang="es-MX" dirty="0" smtClean="0">
              <a:solidFill>
                <a:srgbClr val="002060"/>
              </a:solidFill>
            </a:endParaRPr>
          </a:p>
          <a:p>
            <a:pPr algn="r" eaLnBrk="0" hangingPunct="0">
              <a:lnSpc>
                <a:spcPct val="130000"/>
              </a:lnSpc>
            </a:pPr>
            <a:r>
              <a:rPr lang="es-MX" dirty="0" smtClean="0">
                <a:solidFill>
                  <a:srgbClr val="002060"/>
                </a:solidFill>
              </a:rPr>
              <a:t>6</a:t>
            </a:r>
          </a:p>
          <a:p>
            <a:pPr algn="r" eaLnBrk="0" hangingPunct="0">
              <a:lnSpc>
                <a:spcPct val="130000"/>
              </a:lnSpc>
            </a:pPr>
            <a:endParaRPr lang="es-MX" dirty="0" smtClean="0">
              <a:solidFill>
                <a:srgbClr val="002060"/>
              </a:solidFill>
            </a:endParaRPr>
          </a:p>
          <a:p>
            <a:pPr algn="r" eaLnBrk="0" hangingPunct="0">
              <a:lnSpc>
                <a:spcPct val="130000"/>
              </a:lnSpc>
            </a:pPr>
            <a:r>
              <a:rPr lang="es-MX" dirty="0" smtClean="0">
                <a:solidFill>
                  <a:srgbClr val="002060"/>
                </a:solidFill>
              </a:rPr>
              <a:t>4</a:t>
            </a:r>
          </a:p>
          <a:p>
            <a:pPr algn="r" eaLnBrk="0" hangingPunct="0">
              <a:lnSpc>
                <a:spcPct val="130000"/>
              </a:lnSpc>
            </a:pPr>
            <a:endParaRPr lang="es-MX" dirty="0" smtClean="0">
              <a:solidFill>
                <a:srgbClr val="002060"/>
              </a:solidFill>
            </a:endParaRPr>
          </a:p>
          <a:p>
            <a:pPr algn="r" eaLnBrk="0" hangingPunct="0">
              <a:lnSpc>
                <a:spcPct val="130000"/>
              </a:lnSpc>
            </a:pPr>
            <a:r>
              <a:rPr lang="es-MX" dirty="0" smtClean="0">
                <a:solidFill>
                  <a:srgbClr val="002060"/>
                </a:solidFill>
              </a:rPr>
              <a:t>2</a:t>
            </a:r>
          </a:p>
          <a:p>
            <a:pPr algn="r" eaLnBrk="0" hangingPunct="0">
              <a:lnSpc>
                <a:spcPct val="130000"/>
              </a:lnSpc>
            </a:pPr>
            <a:endParaRPr lang="es-MX" dirty="0" smtClean="0">
              <a:solidFill>
                <a:srgbClr val="002060"/>
              </a:solidFill>
            </a:endParaRPr>
          </a:p>
          <a:p>
            <a:pPr algn="r" eaLnBrk="0" hangingPunct="0">
              <a:lnSpc>
                <a:spcPct val="130000"/>
              </a:lnSpc>
            </a:pPr>
            <a:r>
              <a:rPr lang="es-MX" dirty="0" smtClean="0">
                <a:solidFill>
                  <a:srgbClr val="002060"/>
                </a:solidFill>
              </a:rPr>
              <a:t>0</a:t>
            </a:r>
            <a:endParaRPr lang="es-MX" dirty="0">
              <a:solidFill>
                <a:srgbClr val="002060"/>
              </a:solidFill>
            </a:endParaRPr>
          </a:p>
        </p:txBody>
      </p:sp>
      <p:sp>
        <p:nvSpPr>
          <p:cNvPr id="46" name="Text Box 1046"/>
          <p:cNvSpPr txBox="1">
            <a:spLocks noChangeArrowheads="1"/>
          </p:cNvSpPr>
          <p:nvPr/>
        </p:nvSpPr>
        <p:spPr bwMode="auto">
          <a:xfrm>
            <a:off x="3711179" y="5942607"/>
            <a:ext cx="2419765"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Intensidad del Estímulo</a:t>
            </a:r>
            <a:endParaRPr lang="es-MX" b="1" dirty="0">
              <a:solidFill>
                <a:srgbClr val="002060"/>
              </a:solidFill>
            </a:endParaRPr>
          </a:p>
        </p:txBody>
      </p:sp>
      <p:sp>
        <p:nvSpPr>
          <p:cNvPr id="47" name="Text Box 1050"/>
          <p:cNvSpPr txBox="1">
            <a:spLocks noChangeArrowheads="1"/>
          </p:cNvSpPr>
          <p:nvPr/>
        </p:nvSpPr>
        <p:spPr bwMode="auto">
          <a:xfrm>
            <a:off x="6887688" y="2558057"/>
            <a:ext cx="1779551" cy="646331"/>
          </a:xfrm>
          <a:prstGeom prst="rect">
            <a:avLst/>
          </a:prstGeom>
          <a:noFill/>
          <a:ln w="12700">
            <a:noFill/>
            <a:miter lim="800000"/>
            <a:headEnd type="none" w="sm" len="sm"/>
            <a:tailEnd type="none" w="sm" len="sm"/>
          </a:ln>
        </p:spPr>
        <p:txBody>
          <a:bodyPr wrap="square">
            <a:spAutoFit/>
          </a:bodyPr>
          <a:lstStyle/>
          <a:p>
            <a:pPr algn="ctr" eaLnBrk="0" hangingPunct="0"/>
            <a:r>
              <a:rPr lang="es-MX" b="1" dirty="0" smtClean="0">
                <a:solidFill>
                  <a:srgbClr val="002060"/>
                </a:solidFill>
              </a:rPr>
              <a:t>Respuesta normal de dolor</a:t>
            </a:r>
            <a:endParaRPr lang="es-MX" b="1" dirty="0">
              <a:solidFill>
                <a:srgbClr val="002060"/>
              </a:solidFill>
            </a:endParaRPr>
          </a:p>
        </p:txBody>
      </p:sp>
      <p:sp>
        <p:nvSpPr>
          <p:cNvPr id="48" name="Freeform 1040"/>
          <p:cNvSpPr>
            <a:spLocks/>
          </p:cNvSpPr>
          <p:nvPr/>
        </p:nvSpPr>
        <p:spPr bwMode="auto">
          <a:xfrm>
            <a:off x="1947466" y="1992907"/>
            <a:ext cx="3833813" cy="3756025"/>
          </a:xfrm>
          <a:custGeom>
            <a:avLst/>
            <a:gdLst>
              <a:gd name="T0" fmla="*/ 0 w 2717"/>
              <a:gd name="T1" fmla="*/ 2147483647 h 2366"/>
              <a:gd name="T2" fmla="*/ 2147483647 w 2717"/>
              <a:gd name="T3" fmla="*/ 2147483647 h 2366"/>
              <a:gd name="T4" fmla="*/ 2147483647 w 2717"/>
              <a:gd name="T5" fmla="*/ 2147483647 h 2366"/>
              <a:gd name="T6" fmla="*/ 2147483647 w 2717"/>
              <a:gd name="T7" fmla="*/ 2147483647 h 2366"/>
              <a:gd name="T8" fmla="*/ 2147483647 w 2717"/>
              <a:gd name="T9" fmla="*/ 2147483647 h 2366"/>
              <a:gd name="T10" fmla="*/ 2147483647 w 2717"/>
              <a:gd name="T11" fmla="*/ 2147483647 h 2366"/>
              <a:gd name="T12" fmla="*/ 2147483647 w 2717"/>
              <a:gd name="T13" fmla="*/ 2147483647 h 2366"/>
              <a:gd name="T14" fmla="*/ 2147483647 w 2717"/>
              <a:gd name="T15" fmla="*/ 2147483647 h 2366"/>
              <a:gd name="T16" fmla="*/ 2147483647 w 2717"/>
              <a:gd name="T17" fmla="*/ 2147483647 h 2366"/>
              <a:gd name="T18" fmla="*/ 2147483647 w 2717"/>
              <a:gd name="T19" fmla="*/ 2147483647 h 2366"/>
              <a:gd name="T20" fmla="*/ 2147483647 w 2717"/>
              <a:gd name="T21" fmla="*/ 2147483647 h 2366"/>
              <a:gd name="T22" fmla="*/ 2147483647 w 2717"/>
              <a:gd name="T23" fmla="*/ 2147483647 h 2366"/>
              <a:gd name="T24" fmla="*/ 2147483647 w 2717"/>
              <a:gd name="T25" fmla="*/ 2147483647 h 2366"/>
              <a:gd name="T26" fmla="*/ 2147483647 w 2717"/>
              <a:gd name="T27" fmla="*/ 2147483647 h 2366"/>
              <a:gd name="T28" fmla="*/ 2147483647 w 2717"/>
              <a:gd name="T29" fmla="*/ 2147483647 h 2366"/>
              <a:gd name="T30" fmla="*/ 2147483647 w 2717"/>
              <a:gd name="T31" fmla="*/ 2147483647 h 2366"/>
              <a:gd name="T32" fmla="*/ 2147483647 w 2717"/>
              <a:gd name="T33" fmla="*/ 2147483647 h 2366"/>
              <a:gd name="T34" fmla="*/ 2147483647 w 2717"/>
              <a:gd name="T35" fmla="*/ 0 h 2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17"/>
              <a:gd name="T55" fmla="*/ 0 h 2366"/>
              <a:gd name="T56" fmla="*/ 2717 w 2717"/>
              <a:gd name="T57" fmla="*/ 2366 h 23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17" h="2366">
                <a:moveTo>
                  <a:pt x="0" y="2366"/>
                </a:moveTo>
                <a:lnTo>
                  <a:pt x="155" y="2366"/>
                </a:lnTo>
                <a:lnTo>
                  <a:pt x="377" y="2358"/>
                </a:lnTo>
                <a:lnTo>
                  <a:pt x="626" y="2280"/>
                </a:lnTo>
                <a:lnTo>
                  <a:pt x="917" y="2083"/>
                </a:lnTo>
                <a:lnTo>
                  <a:pt x="1063" y="1903"/>
                </a:lnTo>
                <a:lnTo>
                  <a:pt x="1200" y="1663"/>
                </a:lnTo>
                <a:lnTo>
                  <a:pt x="1320" y="1432"/>
                </a:lnTo>
                <a:lnTo>
                  <a:pt x="1423" y="1183"/>
                </a:lnTo>
                <a:lnTo>
                  <a:pt x="1552" y="875"/>
                </a:lnTo>
                <a:lnTo>
                  <a:pt x="1646" y="660"/>
                </a:lnTo>
                <a:lnTo>
                  <a:pt x="1775" y="455"/>
                </a:lnTo>
                <a:lnTo>
                  <a:pt x="1920" y="292"/>
                </a:lnTo>
                <a:lnTo>
                  <a:pt x="2075" y="180"/>
                </a:lnTo>
                <a:lnTo>
                  <a:pt x="2212" y="112"/>
                </a:lnTo>
                <a:lnTo>
                  <a:pt x="2417" y="43"/>
                </a:lnTo>
                <a:lnTo>
                  <a:pt x="2580" y="26"/>
                </a:lnTo>
                <a:lnTo>
                  <a:pt x="2717" y="0"/>
                </a:lnTo>
              </a:path>
            </a:pathLst>
          </a:custGeom>
          <a:noFill/>
          <a:ln w="57150">
            <a:solidFill>
              <a:schemeClr val="accent2"/>
            </a:solidFill>
            <a:round/>
            <a:headEnd type="none" w="sm" len="sm"/>
            <a:tailEnd type="none" w="sm" len="sm"/>
          </a:ln>
        </p:spPr>
        <p:txBody>
          <a:bodyPr wrap="none" anchor="ctr"/>
          <a:lstStyle/>
          <a:p>
            <a:endParaRPr lang="es-MX" dirty="0">
              <a:solidFill>
                <a:prstClr val="white"/>
              </a:solidFill>
            </a:endParaRPr>
          </a:p>
        </p:txBody>
      </p:sp>
      <p:sp>
        <p:nvSpPr>
          <p:cNvPr id="49" name="Line 1029"/>
          <p:cNvSpPr>
            <a:spLocks noChangeShapeType="1"/>
          </p:cNvSpPr>
          <p:nvPr/>
        </p:nvSpPr>
        <p:spPr bwMode="auto">
          <a:xfrm>
            <a:off x="1947466" y="5761632"/>
            <a:ext cx="5894388" cy="0"/>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grpSp>
        <p:nvGrpSpPr>
          <p:cNvPr id="50" name="Group 33"/>
          <p:cNvGrpSpPr>
            <a:grpSpLocks/>
          </p:cNvGrpSpPr>
          <p:nvPr/>
        </p:nvGrpSpPr>
        <p:grpSpPr bwMode="auto">
          <a:xfrm>
            <a:off x="1812529" y="2056407"/>
            <a:ext cx="134937" cy="3695700"/>
            <a:chOff x="1153" y="1149"/>
            <a:chExt cx="85" cy="2373"/>
          </a:xfrm>
        </p:grpSpPr>
        <p:sp>
          <p:nvSpPr>
            <p:cNvPr id="51" name="Line 1031"/>
            <p:cNvSpPr>
              <a:spLocks noChangeShapeType="1"/>
            </p:cNvSpPr>
            <p:nvPr/>
          </p:nvSpPr>
          <p:spPr bwMode="auto">
            <a:xfrm>
              <a:off x="1153" y="1149"/>
              <a:ext cx="85" cy="0"/>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sp>
          <p:nvSpPr>
            <p:cNvPr id="52" name="Line 1032"/>
            <p:cNvSpPr>
              <a:spLocks noChangeShapeType="1"/>
            </p:cNvSpPr>
            <p:nvPr/>
          </p:nvSpPr>
          <p:spPr bwMode="auto">
            <a:xfrm>
              <a:off x="1154" y="1606"/>
              <a:ext cx="84" cy="0"/>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sp>
          <p:nvSpPr>
            <p:cNvPr id="53" name="Line 1033"/>
            <p:cNvSpPr>
              <a:spLocks noChangeShapeType="1"/>
            </p:cNvSpPr>
            <p:nvPr/>
          </p:nvSpPr>
          <p:spPr bwMode="auto">
            <a:xfrm>
              <a:off x="1153" y="2063"/>
              <a:ext cx="85" cy="0"/>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sp>
          <p:nvSpPr>
            <p:cNvPr id="54" name="Line 1034"/>
            <p:cNvSpPr>
              <a:spLocks noChangeShapeType="1"/>
            </p:cNvSpPr>
            <p:nvPr/>
          </p:nvSpPr>
          <p:spPr bwMode="auto">
            <a:xfrm>
              <a:off x="1153" y="2520"/>
              <a:ext cx="85" cy="0"/>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sp>
          <p:nvSpPr>
            <p:cNvPr id="55" name="Line 1035"/>
            <p:cNvSpPr>
              <a:spLocks noChangeShapeType="1"/>
            </p:cNvSpPr>
            <p:nvPr/>
          </p:nvSpPr>
          <p:spPr bwMode="auto">
            <a:xfrm>
              <a:off x="1154" y="2977"/>
              <a:ext cx="84" cy="0"/>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sp>
          <p:nvSpPr>
            <p:cNvPr id="56" name="Line 1028"/>
            <p:cNvSpPr>
              <a:spLocks noChangeShapeType="1"/>
            </p:cNvSpPr>
            <p:nvPr/>
          </p:nvSpPr>
          <p:spPr bwMode="auto">
            <a:xfrm>
              <a:off x="1238" y="1149"/>
              <a:ext cx="0" cy="2373"/>
            </a:xfrm>
            <a:prstGeom prst="line">
              <a:avLst/>
            </a:prstGeom>
            <a:noFill/>
            <a:ln w="9525">
              <a:solidFill>
                <a:srgbClr val="002060"/>
              </a:solidFill>
              <a:round/>
              <a:headEnd type="none" w="sm" len="sm"/>
              <a:tailEnd type="none" w="sm" len="sm"/>
            </a:ln>
          </p:spPr>
          <p:txBody>
            <a:bodyPr wrap="none" anchor="ctr"/>
            <a:lstStyle/>
            <a:p>
              <a:endParaRPr lang="es-MX" dirty="0">
                <a:solidFill>
                  <a:prstClr val="white"/>
                </a:solidFill>
              </a:endParaRPr>
            </a:p>
          </p:txBody>
        </p:sp>
      </p:grpSp>
      <p:cxnSp>
        <p:nvCxnSpPr>
          <p:cNvPr id="57" name="Straight Connector 30"/>
          <p:cNvCxnSpPr/>
          <p:nvPr/>
        </p:nvCxnSpPr>
        <p:spPr>
          <a:xfrm flipV="1">
            <a:off x="4747816" y="2434232"/>
            <a:ext cx="0" cy="3327400"/>
          </a:xfrm>
          <a:prstGeom prst="line">
            <a:avLst/>
          </a:prstGeom>
          <a:ln w="28575">
            <a:solidFill>
              <a:srgbClr val="002060"/>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33"/>
          <p:cNvGrpSpPr>
            <a:grpSpLocks/>
          </p:cNvGrpSpPr>
          <p:nvPr/>
        </p:nvGrpSpPr>
        <p:grpSpPr bwMode="auto">
          <a:xfrm>
            <a:off x="4077891" y="3454995"/>
            <a:ext cx="1339850" cy="704850"/>
            <a:chOff x="4095831" y="3293762"/>
            <a:chExt cx="1339687" cy="705583"/>
          </a:xfrm>
          <a:solidFill>
            <a:schemeClr val="accent1"/>
          </a:solidFill>
        </p:grpSpPr>
        <p:sp>
          <p:nvSpPr>
            <p:cNvPr id="59" name="Right Arrow 31"/>
            <p:cNvSpPr/>
            <p:nvPr/>
          </p:nvSpPr>
          <p:spPr>
            <a:xfrm rot="10800000">
              <a:off x="4095831" y="3293762"/>
              <a:ext cx="1339687" cy="705583"/>
            </a:xfrm>
            <a:prstGeom prst="rightArrow">
              <a:avLst>
                <a:gd name="adj1" fmla="val 56646"/>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60" name="TextBox 32"/>
            <p:cNvSpPr txBox="1">
              <a:spLocks noChangeArrowheads="1"/>
            </p:cNvSpPr>
            <p:nvPr/>
          </p:nvSpPr>
          <p:spPr bwMode="auto">
            <a:xfrm>
              <a:off x="4506808" y="3492666"/>
              <a:ext cx="775411" cy="307777"/>
            </a:xfrm>
            <a:prstGeom prst="rect">
              <a:avLst/>
            </a:prstGeom>
            <a:grpFill/>
            <a:ln w="9525">
              <a:noFill/>
              <a:miter lim="800000"/>
              <a:headEnd/>
              <a:tailEnd/>
            </a:ln>
          </p:spPr>
          <p:txBody>
            <a:bodyPr>
              <a:spAutoFit/>
            </a:bodyPr>
            <a:lstStyle/>
            <a:p>
              <a:r>
                <a:rPr lang="es-MX" sz="1400" b="1" dirty="0" smtClean="0">
                  <a:solidFill>
                    <a:prstClr val="white"/>
                  </a:solidFill>
                </a:rPr>
                <a:t>Lesión</a:t>
              </a:r>
              <a:endParaRPr lang="es-MX" sz="1400" b="1" dirty="0">
                <a:solidFill>
                  <a:prstClr val="white"/>
                </a:solidFill>
              </a:endParaRPr>
            </a:p>
          </p:txBody>
        </p:sp>
      </p:grpSp>
      <p:grpSp>
        <p:nvGrpSpPr>
          <p:cNvPr id="61" name="Group 43"/>
          <p:cNvGrpSpPr>
            <a:grpSpLocks/>
          </p:cNvGrpSpPr>
          <p:nvPr/>
        </p:nvGrpSpPr>
        <p:grpSpPr bwMode="auto">
          <a:xfrm>
            <a:off x="1947466" y="2064345"/>
            <a:ext cx="2778125" cy="800219"/>
            <a:chOff x="2333286" y="1903413"/>
            <a:chExt cx="2410164" cy="800219"/>
          </a:xfrm>
        </p:grpSpPr>
        <p:sp>
          <p:nvSpPr>
            <p:cNvPr id="62" name="Text Box 1052"/>
            <p:cNvSpPr txBox="1">
              <a:spLocks noChangeArrowheads="1"/>
            </p:cNvSpPr>
            <p:nvPr/>
          </p:nvSpPr>
          <p:spPr bwMode="auto">
            <a:xfrm>
              <a:off x="2333286" y="1903413"/>
              <a:ext cx="2352089" cy="800219"/>
            </a:xfrm>
            <a:prstGeom prst="rect">
              <a:avLst/>
            </a:prstGeom>
            <a:noFill/>
            <a:ln w="12700">
              <a:noFill/>
              <a:miter lim="800000"/>
              <a:headEnd type="none" w="sm" len="sm"/>
              <a:tailEnd type="none" w="sm" len="sm"/>
            </a:ln>
          </p:spPr>
          <p:txBody>
            <a:bodyPr wrap="square">
              <a:spAutoFit/>
            </a:bodyPr>
            <a:lstStyle/>
            <a:p>
              <a:pPr algn="ctr" eaLnBrk="0" hangingPunct="0"/>
              <a:r>
                <a:rPr lang="es-MX" b="1" dirty="0" smtClean="0">
                  <a:solidFill>
                    <a:srgbClr val="002060"/>
                  </a:solidFill>
                </a:rPr>
                <a:t>Hiperalgesia</a:t>
              </a:r>
            </a:p>
            <a:p>
              <a:pPr algn="ctr" eaLnBrk="0" hangingPunct="0"/>
              <a:r>
                <a:rPr lang="es-MX" sz="1400" dirty="0" smtClean="0">
                  <a:solidFill>
                    <a:srgbClr val="002060"/>
                  </a:solidFill>
                </a:rPr>
                <a:t>(mayor respuesta a un estímulo que es normalmente doloroso) </a:t>
              </a:r>
            </a:p>
          </p:txBody>
        </p:sp>
        <p:cxnSp>
          <p:nvCxnSpPr>
            <p:cNvPr id="63" name="Straight Connector 35"/>
            <p:cNvCxnSpPr/>
            <p:nvPr/>
          </p:nvCxnSpPr>
          <p:spPr>
            <a:xfrm>
              <a:off x="4094944" y="2200275"/>
              <a:ext cx="648506" cy="9525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4" name="Text Box 1048"/>
          <p:cNvSpPr txBox="1">
            <a:spLocks noChangeArrowheads="1"/>
          </p:cNvSpPr>
          <p:nvPr/>
        </p:nvSpPr>
        <p:spPr bwMode="auto">
          <a:xfrm>
            <a:off x="2015277" y="3429000"/>
            <a:ext cx="1962800" cy="1231106"/>
          </a:xfrm>
          <a:prstGeom prst="rect">
            <a:avLst/>
          </a:prstGeom>
          <a:noFill/>
          <a:ln w="12700">
            <a:noFill/>
            <a:miter lim="800000"/>
            <a:headEnd type="none" w="sm" len="sm"/>
            <a:tailEnd type="none" w="sm" len="sm"/>
          </a:ln>
        </p:spPr>
        <p:txBody>
          <a:bodyPr wrap="square">
            <a:spAutoFit/>
          </a:bodyPr>
          <a:lstStyle/>
          <a:p>
            <a:pPr algn="ctr" eaLnBrk="0" hangingPunct="0"/>
            <a:r>
              <a:rPr lang="es-MX" b="1" dirty="0" smtClean="0">
                <a:solidFill>
                  <a:srgbClr val="002060"/>
                </a:solidFill>
              </a:rPr>
              <a:t>Alodinia</a:t>
            </a:r>
          </a:p>
          <a:p>
            <a:pPr algn="ctr" eaLnBrk="0" hangingPunct="0"/>
            <a:r>
              <a:rPr lang="es-MX" sz="1400" dirty="0" smtClean="0">
                <a:solidFill>
                  <a:srgbClr val="002060"/>
                </a:solidFill>
              </a:rPr>
              <a:t>(dolor debido a un estímulo que normalmente no provoca dolor) </a:t>
            </a:r>
            <a:endParaRPr lang="es-MX" sz="1400" dirty="0">
              <a:solidFill>
                <a:srgbClr val="002060"/>
              </a:solidFill>
            </a:endParaRPr>
          </a:p>
        </p:txBody>
      </p:sp>
      <p:cxnSp>
        <p:nvCxnSpPr>
          <p:cNvPr id="65" name="Straight Connector 40"/>
          <p:cNvCxnSpPr/>
          <p:nvPr/>
        </p:nvCxnSpPr>
        <p:spPr bwMode="auto">
          <a:xfrm>
            <a:off x="3034999" y="4441046"/>
            <a:ext cx="453929" cy="445881"/>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 name="Straight Connector 40"/>
          <p:cNvCxnSpPr/>
          <p:nvPr/>
        </p:nvCxnSpPr>
        <p:spPr>
          <a:xfrm>
            <a:off x="6298804" y="2759670"/>
            <a:ext cx="536575"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67" name="TextBox 32"/>
          <p:cNvSpPr txBox="1"/>
          <p:nvPr/>
        </p:nvSpPr>
        <p:spPr>
          <a:xfrm>
            <a:off x="6567091" y="4161398"/>
            <a:ext cx="2161273" cy="646331"/>
          </a:xfrm>
          <a:prstGeom prst="rect">
            <a:avLst/>
          </a:prstGeom>
          <a:noFill/>
        </p:spPr>
        <p:txBody>
          <a:bodyPr wrap="square" rtlCol="0">
            <a:spAutoFit/>
          </a:bodyPr>
          <a:lstStyle/>
          <a:p>
            <a:pPr algn="ctr"/>
            <a:r>
              <a:rPr lang="es-MX" b="1" dirty="0" smtClean="0">
                <a:solidFill>
                  <a:srgbClr val="FF0000"/>
                </a:solidFill>
              </a:rPr>
              <a:t>Respuesta después de la lesión</a:t>
            </a:r>
            <a:endParaRPr lang="es-MX" b="1" dirty="0">
              <a:solidFill>
                <a:srgbClr val="FF0000"/>
              </a:solidFill>
            </a:endParaRPr>
          </a:p>
        </p:txBody>
      </p:sp>
      <p:cxnSp>
        <p:nvCxnSpPr>
          <p:cNvPr id="68" name="Straight Connector 34"/>
          <p:cNvCxnSpPr/>
          <p:nvPr/>
        </p:nvCxnSpPr>
        <p:spPr>
          <a:xfrm>
            <a:off x="3711179" y="4441046"/>
            <a:ext cx="2814219" cy="0"/>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843258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right)">
                                      <p:cBhvr>
                                        <p:cTn id="7" dur="500"/>
                                        <p:tgtEl>
                                          <p:spTgt spid="58"/>
                                        </p:tgtEl>
                                      </p:cBhvr>
                                    </p:animEffect>
                                  </p:childTnLst>
                                </p:cTn>
                              </p:par>
                            </p:childTnLst>
                          </p:cTn>
                        </p:par>
                        <p:par>
                          <p:cTn id="8" fill="hold">
                            <p:stCondLst>
                              <p:cond delay="500"/>
                            </p:stCondLst>
                            <p:childTnLst>
                              <p:par>
                                <p:cTn id="9" presetID="17" presetClass="entr" presetSubtype="2"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ppt_x</p:attrName>
                                        </p:attrNameLst>
                                      </p:cBhvr>
                                      <p:tavLst>
                                        <p:tav tm="0">
                                          <p:val>
                                            <p:strVal val="#ppt_x+#ppt_w/2"/>
                                          </p:val>
                                        </p:tav>
                                        <p:tav tm="100000">
                                          <p:val>
                                            <p:strVal val="#ppt_x"/>
                                          </p:val>
                                        </p:tav>
                                      </p:tavLst>
                                    </p:anim>
                                    <p:anim calcmode="lin" valueType="num">
                                      <p:cBhvr>
                                        <p:cTn id="12" dur="500" fill="hold"/>
                                        <p:tgtEl>
                                          <p:spTgt spid="48"/>
                                        </p:tgtEl>
                                        <p:attrNameLst>
                                          <p:attrName>ppt_y</p:attrName>
                                        </p:attrNameLst>
                                      </p:cBhvr>
                                      <p:tavLst>
                                        <p:tav tm="0">
                                          <p:val>
                                            <p:strVal val="#ppt_y"/>
                                          </p:val>
                                        </p:tav>
                                        <p:tav tm="100000">
                                          <p:val>
                                            <p:strVal val="#ppt_y"/>
                                          </p:val>
                                        </p:tav>
                                      </p:tavLst>
                                    </p:anim>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dissolv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down)">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left)">
                                      <p:cBhvr>
                                        <p:cTn id="28" dur="500"/>
                                        <p:tgtEl>
                                          <p:spTgt spid="6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5"/>
          <p:cNvSpPr>
            <a:spLocks noChangeArrowheads="1"/>
          </p:cNvSpPr>
          <p:nvPr/>
        </p:nvSpPr>
        <p:spPr bwMode="auto">
          <a:xfrm>
            <a:off x="244043" y="3548717"/>
            <a:ext cx="2447925" cy="821656"/>
          </a:xfrm>
          <a:prstGeom prst="rect">
            <a:avLst/>
          </a:prstGeom>
          <a:solidFill>
            <a:schemeClr val="accent4">
              <a:alpha val="79999"/>
            </a:schemeClr>
          </a:solidFill>
          <a:ln>
            <a:noFill/>
          </a:ln>
          <a:extLst/>
        </p:spPr>
        <p:txBody>
          <a:bodyPr wrap="none" anchor="ctr"/>
          <a:lstStyle/>
          <a:p>
            <a:pPr algn="ctr"/>
            <a:r>
              <a:rPr lang="es-MX" b="1" dirty="0" smtClean="0">
                <a:solidFill>
                  <a:schemeClr val="bg2"/>
                </a:solidFill>
                <a:ea typeface="Arial Unicode MS" pitchFamily="34" charset="-128"/>
                <a:cs typeface="Arial Unicode MS" pitchFamily="34" charset="-128"/>
              </a:rPr>
              <a:t>Hiperexcitabilidad</a:t>
            </a:r>
            <a:endParaRPr lang="es-MX" b="1" dirty="0">
              <a:solidFill>
                <a:schemeClr val="bg2"/>
              </a:solidFill>
              <a:ea typeface="Arial Unicode MS" pitchFamily="34" charset="-128"/>
              <a:cs typeface="Arial Unicode MS" pitchFamily="34" charset="-128"/>
            </a:endParaRPr>
          </a:p>
        </p:txBody>
      </p:sp>
      <p:sp>
        <p:nvSpPr>
          <p:cNvPr id="60420" name="Rectangle 7"/>
          <p:cNvSpPr>
            <a:spLocks noGrp="1" noChangeArrowheads="1"/>
          </p:cNvSpPr>
          <p:nvPr>
            <p:ph type="title" idx="4294967295"/>
          </p:nvPr>
        </p:nvSpPr>
        <p:spPr>
          <a:xfrm>
            <a:off x="457200" y="315582"/>
            <a:ext cx="8229600" cy="1143000"/>
          </a:xfrm>
        </p:spPr>
        <p:txBody>
          <a:bodyPr lIns="91440" tIns="45720" rIns="91440" bIns="45720">
            <a:normAutofit/>
          </a:bodyPr>
          <a:lstStyle/>
          <a:p>
            <a:r>
              <a:rPr lang="es-MX" dirty="0" smtClean="0"/>
              <a:t>Patofisiología </a:t>
            </a:r>
            <a:br>
              <a:rPr lang="es-MX" dirty="0" smtClean="0"/>
            </a:br>
            <a:r>
              <a:rPr lang="es-MX" dirty="0" smtClean="0"/>
              <a:t>del Dolor Neuropático</a:t>
            </a:r>
            <a:endParaRPr lang="es-MX" dirty="0" smtClean="0"/>
          </a:p>
        </p:txBody>
      </p:sp>
      <p:sp>
        <p:nvSpPr>
          <p:cNvPr id="60421" name="AutoShape 14"/>
          <p:cNvSpPr>
            <a:spLocks noChangeArrowheads="1"/>
          </p:cNvSpPr>
          <p:nvPr/>
        </p:nvSpPr>
        <p:spPr bwMode="auto">
          <a:xfrm rot="8475119">
            <a:off x="6484938" y="2898761"/>
            <a:ext cx="2433637" cy="2895600"/>
          </a:xfrm>
          <a:prstGeom prst="irregularSeal2">
            <a:avLst/>
          </a:prstGeom>
          <a:noFill/>
          <a:ln>
            <a:noFill/>
          </a:ln>
          <a:effectLst>
            <a:prstShdw prst="shdw17" dist="17961" dir="2700000">
              <a:srgbClr val="993D00">
                <a:alpha val="74997"/>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s-MX" dirty="0">
              <a:ea typeface="Arial Unicode MS" pitchFamily="34" charset="-128"/>
              <a:cs typeface="Arial Unicode MS" pitchFamily="34" charset="-128"/>
            </a:endParaRPr>
          </a:p>
        </p:txBody>
      </p:sp>
      <p:pic>
        <p:nvPicPr>
          <p:cNvPr id="60425" name="Picture 6" descr="flash# cop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6216" y="2879711"/>
            <a:ext cx="2351559" cy="298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6" name="Text Box 8"/>
          <p:cNvSpPr txBox="1">
            <a:spLocks noChangeArrowheads="1"/>
          </p:cNvSpPr>
          <p:nvPr/>
        </p:nvSpPr>
        <p:spPr bwMode="auto">
          <a:xfrm>
            <a:off x="6876256" y="4017258"/>
            <a:ext cx="1676400"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85000"/>
              </a:lnSpc>
              <a:spcBef>
                <a:spcPct val="50000"/>
              </a:spcBef>
            </a:pPr>
            <a:r>
              <a:rPr lang="es-MX" sz="2000" b="1" dirty="0" smtClean="0">
                <a:latin typeface="+mn-lt"/>
                <a:ea typeface="Arial Unicode MS" pitchFamily="34" charset="-128"/>
                <a:cs typeface="Arial Unicode MS" pitchFamily="34" charset="-128"/>
              </a:rPr>
              <a:t>Dolor Neuropático</a:t>
            </a:r>
            <a:endParaRPr lang="es-MX" sz="2000" b="1" dirty="0">
              <a:latin typeface="+mn-lt"/>
              <a:ea typeface="Arial Unicode MS" pitchFamily="34" charset="-128"/>
              <a:cs typeface="Arial Unicode MS" pitchFamily="34" charset="-128"/>
            </a:endParaRPr>
          </a:p>
        </p:txBody>
      </p:sp>
      <p:sp>
        <p:nvSpPr>
          <p:cNvPr id="60428" name="Rectangle 11"/>
          <p:cNvSpPr>
            <a:spLocks noChangeArrowheads="1"/>
          </p:cNvSpPr>
          <p:nvPr/>
        </p:nvSpPr>
        <p:spPr bwMode="auto">
          <a:xfrm>
            <a:off x="258762" y="4484138"/>
            <a:ext cx="2449513" cy="792553"/>
          </a:xfrm>
          <a:prstGeom prst="rect">
            <a:avLst/>
          </a:prstGeom>
          <a:solidFill>
            <a:schemeClr val="accent4">
              <a:alpha val="79999"/>
            </a:schemeClr>
          </a:solidFill>
          <a:ln>
            <a:noFill/>
          </a:ln>
          <a:extLst/>
        </p:spPr>
        <p:txBody>
          <a:bodyPr wrap="none" anchor="ctr"/>
          <a:lstStyle/>
          <a:p>
            <a:pPr algn="ctr"/>
            <a:endParaRPr lang="es-MX" b="1" dirty="0" smtClean="0">
              <a:solidFill>
                <a:schemeClr val="bg2"/>
              </a:solidFill>
              <a:ea typeface="Arial Unicode MS" pitchFamily="34" charset="-128"/>
              <a:cs typeface="Arial Unicode MS" pitchFamily="34" charset="-128"/>
            </a:endParaRPr>
          </a:p>
          <a:p>
            <a:pPr algn="ctr"/>
            <a:r>
              <a:rPr lang="es-MX" b="1" dirty="0" smtClean="0">
                <a:solidFill>
                  <a:schemeClr val="bg2"/>
                </a:solidFill>
                <a:ea typeface="Arial Unicode MS" pitchFamily="34" charset="-128"/>
                <a:cs typeface="Arial Unicode MS" pitchFamily="34" charset="-128"/>
              </a:rPr>
              <a:t>Pérdida de </a:t>
            </a:r>
            <a:br>
              <a:rPr lang="es-MX" b="1" dirty="0" smtClean="0">
                <a:solidFill>
                  <a:schemeClr val="bg2"/>
                </a:solidFill>
                <a:ea typeface="Arial Unicode MS" pitchFamily="34" charset="-128"/>
                <a:cs typeface="Arial Unicode MS" pitchFamily="34" charset="-128"/>
              </a:rPr>
            </a:br>
            <a:r>
              <a:rPr lang="es-MX" b="1" dirty="0" smtClean="0">
                <a:solidFill>
                  <a:schemeClr val="bg2"/>
                </a:solidFill>
                <a:ea typeface="Arial Unicode MS" pitchFamily="34" charset="-128"/>
                <a:cs typeface="Arial Unicode MS" pitchFamily="34" charset="-128"/>
              </a:rPr>
              <a:t>controles inhibitorios</a:t>
            </a:r>
          </a:p>
          <a:p>
            <a:pPr algn="ctr"/>
            <a:endParaRPr lang="es-MX" sz="1800" b="1" dirty="0">
              <a:solidFill>
                <a:schemeClr val="bg2"/>
              </a:solidFill>
              <a:ea typeface="Arial Unicode MS" pitchFamily="34" charset="-128"/>
              <a:cs typeface="Arial Unicode MS" pitchFamily="34" charset="-128"/>
            </a:endParaRPr>
          </a:p>
        </p:txBody>
      </p:sp>
      <p:sp>
        <p:nvSpPr>
          <p:cNvPr id="60429" name="Rectangle 22"/>
          <p:cNvSpPr>
            <a:spLocks noChangeArrowheads="1"/>
          </p:cNvSpPr>
          <p:nvPr/>
        </p:nvSpPr>
        <p:spPr bwMode="auto">
          <a:xfrm>
            <a:off x="304800" y="1447800"/>
            <a:ext cx="24463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s-MX" sz="1800" b="1" dirty="0" smtClean="0">
                <a:solidFill>
                  <a:schemeClr val="accent2"/>
                </a:solidFill>
                <a:ea typeface="Arial Unicode MS" pitchFamily="34" charset="-128"/>
                <a:cs typeface="Arial Unicode MS" pitchFamily="34" charset="-128"/>
              </a:rPr>
              <a:t>Mecanismos periféricos</a:t>
            </a:r>
            <a:endParaRPr lang="es-MX" sz="1800" b="1" dirty="0">
              <a:solidFill>
                <a:schemeClr val="accent2"/>
              </a:solidFill>
              <a:ea typeface="Arial Unicode MS" pitchFamily="34" charset="-128"/>
              <a:cs typeface="Arial Unicode MS" pitchFamily="34" charset="-128"/>
            </a:endParaRPr>
          </a:p>
        </p:txBody>
      </p:sp>
      <p:pic>
        <p:nvPicPr>
          <p:cNvPr id="60430" name="Picture 23" descr="part1"/>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3923928" y="2047861"/>
            <a:ext cx="1725613" cy="388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31" name="Rectangle 13"/>
          <p:cNvSpPr>
            <a:spLocks noChangeArrowheads="1"/>
          </p:cNvSpPr>
          <p:nvPr/>
        </p:nvSpPr>
        <p:spPr bwMode="auto">
          <a:xfrm>
            <a:off x="3960813" y="3827449"/>
            <a:ext cx="1676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lstStyle/>
          <a:p>
            <a:pPr algn="ctr"/>
            <a:r>
              <a:rPr lang="es-MX" sz="1800" b="1" dirty="0" smtClean="0">
                <a:solidFill>
                  <a:srgbClr val="002060"/>
                </a:solidFill>
                <a:ea typeface="Arial Unicode MS" pitchFamily="34" charset="-128"/>
                <a:cs typeface="Arial Unicode MS" pitchFamily="34" charset="-128"/>
              </a:rPr>
              <a:t>Sensibilización</a:t>
            </a:r>
          </a:p>
          <a:p>
            <a:pPr marL="177800" indent="-177800">
              <a:buFont typeface="Arial" pitchFamily="34" charset="0"/>
              <a:buChar char="•"/>
            </a:pPr>
            <a:r>
              <a:rPr lang="es-MX" sz="1400" b="1" dirty="0" smtClean="0">
                <a:solidFill>
                  <a:srgbClr val="002060"/>
                </a:solidFill>
                <a:ea typeface="Arial Unicode MS" pitchFamily="34" charset="-128"/>
                <a:cs typeface="Arial Unicode MS" pitchFamily="34" charset="-128"/>
              </a:rPr>
              <a:t>Periférica</a:t>
            </a:r>
          </a:p>
          <a:p>
            <a:pPr marL="177800" indent="-177800">
              <a:buFont typeface="Arial" pitchFamily="34" charset="0"/>
              <a:buChar char="•"/>
            </a:pPr>
            <a:r>
              <a:rPr lang="es-MX" sz="1400" b="1" dirty="0" smtClean="0">
                <a:solidFill>
                  <a:srgbClr val="002060"/>
                </a:solidFill>
                <a:ea typeface="Arial Unicode MS" pitchFamily="34" charset="-128"/>
                <a:cs typeface="Arial Unicode MS" pitchFamily="34" charset="-128"/>
              </a:rPr>
              <a:t>Central</a:t>
            </a:r>
            <a:endParaRPr lang="es-MX" sz="1400" b="1" dirty="0">
              <a:solidFill>
                <a:srgbClr val="002060"/>
              </a:solidFill>
              <a:ea typeface="Arial Unicode MS" pitchFamily="34" charset="-128"/>
              <a:cs typeface="Arial Unicode MS" pitchFamily="34" charset="-128"/>
            </a:endParaRPr>
          </a:p>
        </p:txBody>
      </p:sp>
      <p:pic>
        <p:nvPicPr>
          <p:cNvPr id="60432" name="Picture 24" descr="part1"/>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saturation sat="66000"/>
                    </a14:imgEffect>
                  </a14:imgLayer>
                </a14:imgProps>
              </a:ext>
              <a:ext uri="{28A0092B-C50C-407E-A947-70E740481C1C}">
                <a14:useLocalDpi xmlns:a14="http://schemas.microsoft.com/office/drawing/2010/main" xmlns="" val="0"/>
              </a:ext>
            </a:extLst>
          </a:blip>
          <a:srcRect r="-5217"/>
          <a:stretch>
            <a:fillRect/>
          </a:stretch>
        </p:blipFill>
        <p:spPr bwMode="auto">
          <a:xfrm>
            <a:off x="5652120" y="3954449"/>
            <a:ext cx="1057275" cy="544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33" name="Text Box 10"/>
          <p:cNvSpPr txBox="1">
            <a:spLocks noChangeArrowheads="1"/>
          </p:cNvSpPr>
          <p:nvPr/>
        </p:nvSpPr>
        <p:spPr bwMode="auto">
          <a:xfrm>
            <a:off x="177800" y="3159904"/>
            <a:ext cx="2489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spcBef>
                <a:spcPct val="50000"/>
              </a:spcBef>
            </a:pPr>
            <a:r>
              <a:rPr lang="es-MX" sz="1800" b="1" dirty="0" smtClean="0">
                <a:solidFill>
                  <a:schemeClr val="accent2"/>
                </a:solidFill>
                <a:latin typeface="+mn-lt"/>
                <a:ea typeface="Arial Unicode MS" pitchFamily="34" charset="-128"/>
                <a:cs typeface="Arial Unicode MS" pitchFamily="34" charset="-128"/>
              </a:rPr>
              <a:t>Mecanismos centrales</a:t>
            </a:r>
            <a:endParaRPr lang="es-MX" sz="1800" b="1" dirty="0">
              <a:solidFill>
                <a:schemeClr val="accent2"/>
              </a:solidFill>
              <a:latin typeface="+mn-lt"/>
              <a:ea typeface="Arial Unicode MS" pitchFamily="34" charset="-128"/>
              <a:cs typeface="Arial Unicode MS" pitchFamily="34" charset="-128"/>
            </a:endParaRPr>
          </a:p>
        </p:txBody>
      </p:sp>
      <p:sp>
        <p:nvSpPr>
          <p:cNvPr id="20" name="Rectangle 11"/>
          <p:cNvSpPr>
            <a:spLocks noChangeArrowheads="1"/>
          </p:cNvSpPr>
          <p:nvPr/>
        </p:nvSpPr>
        <p:spPr bwMode="auto">
          <a:xfrm>
            <a:off x="304800" y="5410200"/>
            <a:ext cx="2449513" cy="792553"/>
          </a:xfrm>
          <a:prstGeom prst="rect">
            <a:avLst/>
          </a:prstGeom>
          <a:solidFill>
            <a:schemeClr val="accent4">
              <a:alpha val="79999"/>
            </a:schemeClr>
          </a:solidFill>
          <a:ln>
            <a:noFill/>
          </a:ln>
          <a:extLst/>
        </p:spPr>
        <p:txBody>
          <a:bodyPr wrap="none" anchor="ctr"/>
          <a:lstStyle/>
          <a:p>
            <a:pPr algn="ctr"/>
            <a:r>
              <a:rPr lang="es-MX" sz="1800" b="1" dirty="0" smtClean="0">
                <a:solidFill>
                  <a:schemeClr val="bg2"/>
                </a:solidFill>
                <a:ea typeface="Arial Unicode MS" pitchFamily="34" charset="-128"/>
                <a:cs typeface="Arial Unicode MS" pitchFamily="34" charset="-128"/>
              </a:rPr>
              <a:t>Reorganización</a:t>
            </a:r>
            <a:endParaRPr lang="es-MX" sz="1800" b="1" dirty="0">
              <a:solidFill>
                <a:schemeClr val="bg2"/>
              </a:solidFill>
              <a:ea typeface="Arial Unicode MS" pitchFamily="34" charset="-128"/>
              <a:cs typeface="Arial Unicode MS" pitchFamily="34" charset="-128"/>
            </a:endParaRPr>
          </a:p>
        </p:txBody>
      </p:sp>
      <p:cxnSp>
        <p:nvCxnSpPr>
          <p:cNvPr id="5" name="Elbow Connector 4"/>
          <p:cNvCxnSpPr>
            <a:endCxn id="60431" idx="1"/>
          </p:cNvCxnSpPr>
          <p:nvPr/>
        </p:nvCxnSpPr>
        <p:spPr>
          <a:xfrm>
            <a:off x="2698750" y="2459818"/>
            <a:ext cx="1262063" cy="1824831"/>
          </a:xfrm>
          <a:prstGeom prst="bentConnector3">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60419" idx="3"/>
          </p:cNvCxnSpPr>
          <p:nvPr/>
        </p:nvCxnSpPr>
        <p:spPr>
          <a:xfrm>
            <a:off x="2691968" y="3959545"/>
            <a:ext cx="1268845" cy="311610"/>
          </a:xfrm>
          <a:prstGeom prst="bentConnector3">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60428" idx="3"/>
          </p:cNvCxnSpPr>
          <p:nvPr/>
        </p:nvCxnSpPr>
        <p:spPr>
          <a:xfrm flipV="1">
            <a:off x="2708275" y="4271155"/>
            <a:ext cx="1252538" cy="609260"/>
          </a:xfrm>
          <a:prstGeom prst="bentConnector3">
            <a:avLst>
              <a:gd name="adj1" fmla="val 48910"/>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0" idx="3"/>
            <a:endCxn id="60431" idx="1"/>
          </p:cNvCxnSpPr>
          <p:nvPr/>
        </p:nvCxnSpPr>
        <p:spPr>
          <a:xfrm flipV="1">
            <a:off x="2754313" y="4284649"/>
            <a:ext cx="1206500" cy="1521828"/>
          </a:xfrm>
          <a:prstGeom prst="bentConnector3">
            <a:avLst>
              <a:gd name="adj1" fmla="val 46607"/>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4"/>
          <p:cNvSpPr>
            <a:spLocks noChangeArrowheads="1"/>
          </p:cNvSpPr>
          <p:nvPr/>
        </p:nvSpPr>
        <p:spPr bwMode="auto">
          <a:xfrm>
            <a:off x="209550" y="1828800"/>
            <a:ext cx="3707357" cy="939800"/>
          </a:xfrm>
          <a:prstGeom prst="rect">
            <a:avLst/>
          </a:prstGeom>
          <a:solidFill>
            <a:schemeClr val="accent3">
              <a:lumMod val="60000"/>
              <a:lumOff val="40000"/>
            </a:schemeClr>
          </a:solidFill>
          <a:ln>
            <a:noFill/>
          </a:ln>
          <a:extLst/>
        </p:spPr>
        <p:txBody>
          <a:bodyPr wrap="none" anchor="ctr"/>
          <a:lstStyle/>
          <a:p>
            <a:pPr marL="180975" indent="-180975">
              <a:buFont typeface="Arial" pitchFamily="34" charset="0"/>
              <a:buChar char="•"/>
            </a:pPr>
            <a:r>
              <a:rPr lang="es-MX" dirty="0" smtClean="0">
                <a:solidFill>
                  <a:srgbClr val="002060"/>
                </a:solidFill>
              </a:rPr>
              <a:t>Hiperexcitabilidad de la membrana</a:t>
            </a:r>
          </a:p>
          <a:p>
            <a:pPr marL="180975" indent="-180975">
              <a:buFont typeface="Arial" pitchFamily="34" charset="0"/>
              <a:buChar char="•"/>
            </a:pPr>
            <a:r>
              <a:rPr lang="es-MX" dirty="0" smtClean="0">
                <a:solidFill>
                  <a:srgbClr val="002060"/>
                </a:solidFill>
              </a:rPr>
              <a:t>Descargas ectópicas</a:t>
            </a:r>
          </a:p>
          <a:p>
            <a:pPr marL="180975" indent="-180975">
              <a:buFont typeface="Arial" pitchFamily="34" charset="0"/>
              <a:buChar char="•"/>
            </a:pPr>
            <a:r>
              <a:rPr lang="es-MX" dirty="0" smtClean="0">
                <a:solidFill>
                  <a:srgbClr val="002060"/>
                </a:solidFill>
              </a:rPr>
              <a:t>Cambios Transcripcionales</a:t>
            </a:r>
            <a:endParaRPr lang="es-MX" sz="1800" b="1" dirty="0">
              <a:solidFill>
                <a:srgbClr val="002060"/>
              </a:solidFill>
              <a:ea typeface="Arial Unicode MS" pitchFamily="34" charset="-128"/>
              <a:cs typeface="Arial" pitchFamily="34" charset="0"/>
            </a:endParaRPr>
          </a:p>
        </p:txBody>
      </p:sp>
      <p:sp>
        <p:nvSpPr>
          <p:cNvPr id="21" name="Rectangle 20"/>
          <p:cNvSpPr/>
          <p:nvPr/>
        </p:nvSpPr>
        <p:spPr>
          <a:xfrm>
            <a:off x="101600" y="6457890"/>
            <a:ext cx="7315200" cy="553998"/>
          </a:xfrm>
          <a:prstGeom prst="rect">
            <a:avLst/>
          </a:prstGeom>
        </p:spPr>
        <p:txBody>
          <a:bodyPr wrap="square">
            <a:spAutoFit/>
          </a:bodyPr>
          <a:lstStyle/>
          <a:p>
            <a:pPr>
              <a:defRPr/>
            </a:pPr>
            <a:r>
              <a:rPr lang="fr-FR" sz="1000" dirty="0" smtClean="0">
                <a:solidFill>
                  <a:schemeClr val="bg2"/>
                </a:solidFill>
              </a:rPr>
              <a:t>Moisset X, Bouhassira D. </a:t>
            </a:r>
            <a:r>
              <a:rPr lang="fr-FR" sz="1000" i="1" dirty="0" smtClean="0">
                <a:solidFill>
                  <a:schemeClr val="bg2"/>
                </a:solidFill>
              </a:rPr>
              <a:t>Neuroimage</a:t>
            </a:r>
            <a:r>
              <a:rPr lang="fr-FR" sz="1000" dirty="0" smtClean="0">
                <a:solidFill>
                  <a:schemeClr val="bg2"/>
                </a:solidFill>
              </a:rPr>
              <a:t> 2007; 37(Suppl 1):S80-8; </a:t>
            </a:r>
            <a:br>
              <a:rPr lang="fr-FR" sz="1000" dirty="0" smtClean="0">
                <a:solidFill>
                  <a:schemeClr val="bg2"/>
                </a:solidFill>
              </a:rPr>
            </a:br>
            <a:r>
              <a:rPr lang="fr-FR" sz="1000" dirty="0" smtClean="0">
                <a:solidFill>
                  <a:schemeClr val="bg2"/>
                </a:solidFill>
              </a:rPr>
              <a:t>Scholz </a:t>
            </a:r>
            <a:r>
              <a:rPr lang="fr-FR" sz="1000" dirty="0">
                <a:solidFill>
                  <a:schemeClr val="bg2"/>
                </a:solidFill>
              </a:rPr>
              <a:t>J, Woolf  CJ. </a:t>
            </a:r>
            <a:r>
              <a:rPr lang="fr-FR" sz="1000" i="1" dirty="0" smtClean="0">
                <a:solidFill>
                  <a:schemeClr val="bg2"/>
                </a:solidFill>
              </a:rPr>
              <a:t>Nat </a:t>
            </a:r>
            <a:r>
              <a:rPr lang="fr-FR" sz="1000" i="1" dirty="0">
                <a:solidFill>
                  <a:schemeClr val="bg2"/>
                </a:solidFill>
              </a:rPr>
              <a:t>Neurosci</a:t>
            </a:r>
            <a:r>
              <a:rPr lang="fr-FR" sz="1000" dirty="0">
                <a:solidFill>
                  <a:schemeClr val="bg2"/>
                </a:solidFill>
              </a:rPr>
              <a:t> 2002; 5(Suppl):1062-7.</a:t>
            </a:r>
          </a:p>
          <a:p>
            <a:pPr>
              <a:defRPr/>
            </a:pPr>
            <a:endParaRPr lang="fr-FR" sz="1000" dirty="0">
              <a:solidFill>
                <a:schemeClr val="bg2"/>
              </a:solidFill>
            </a:endParaRPr>
          </a:p>
        </p:txBody>
      </p:sp>
    </p:spTree>
    <p:extLst>
      <p:ext uri="{BB962C8B-B14F-4D97-AF65-F5344CB8AC3E}">
        <p14:creationId xmlns:p14="http://schemas.microsoft.com/office/powerpoint/2010/main" xmlns="" val="23549025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_Office Theme">
  <a:themeElements>
    <a:clrScheme name="Custom 92">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Custom 82">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Custom 90">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8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Custom 91">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3">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9113</TotalTime>
  <Words>13015</Words>
  <Application>Microsoft Office PowerPoint</Application>
  <PresentationFormat>Presentación en pantalla (4:3)</PresentationFormat>
  <Paragraphs>1268</Paragraphs>
  <Slides>54</Slides>
  <Notes>54</Notes>
  <HiddenSlides>0</HiddenSlides>
  <MMClips>0</MMClips>
  <ScaleCrop>false</ScaleCrop>
  <HeadingPairs>
    <vt:vector size="4" baseType="variant">
      <vt:variant>
        <vt:lpstr>Tema</vt:lpstr>
      </vt:variant>
      <vt:variant>
        <vt:i4>8</vt:i4>
      </vt:variant>
      <vt:variant>
        <vt:lpstr>Títulos de diapositiva</vt:lpstr>
      </vt:variant>
      <vt:variant>
        <vt:i4>54</vt:i4>
      </vt:variant>
    </vt:vector>
  </HeadingPairs>
  <TitlesOfParts>
    <vt:vector size="62" baseType="lpstr">
      <vt:lpstr>2_Office Theme</vt:lpstr>
      <vt:lpstr>10_Office Theme</vt:lpstr>
      <vt:lpstr>20_Office Theme</vt:lpstr>
      <vt:lpstr>1_Office Theme</vt:lpstr>
      <vt:lpstr>18_Office Theme</vt:lpstr>
      <vt:lpstr>42_Office Theme</vt:lpstr>
      <vt:lpstr>3_Office Theme</vt:lpstr>
      <vt:lpstr>15_Custom Design</vt:lpstr>
      <vt:lpstr>Diapositiva 1</vt:lpstr>
      <vt:lpstr>Comité de Desarrollo</vt:lpstr>
      <vt:lpstr>Objetivos de Aprendizaje</vt:lpstr>
      <vt:lpstr>Tabla de Contenidos</vt:lpstr>
      <vt:lpstr>Diapositiva 5</vt:lpstr>
      <vt:lpstr>¿Qué es Dolor Neuropático?</vt:lpstr>
      <vt:lpstr>Dolor Nociceptivo vs. Dolor Neuropático</vt:lpstr>
      <vt:lpstr>El Dolor Neuropático se Caracteriza por Cambios en la Respuesta de Dolor a un Estímulo Doloroso</vt:lpstr>
      <vt:lpstr>Patofisiología  del Dolor Neuropático</vt:lpstr>
      <vt:lpstr>El Dolor Neuropático es Prevalente en un Amplio Rango de Padecimientos Diferentes</vt:lpstr>
      <vt:lpstr>Pregunta para Discusión</vt:lpstr>
      <vt:lpstr>5–20% de la Población General Puede Padecer Dolor Neuropático</vt:lpstr>
      <vt:lpstr>Pregunta para Discusión</vt:lpstr>
      <vt:lpstr>El Diagnóstico del Dolor Neuropático Es Difícil</vt:lpstr>
      <vt:lpstr>El Enfoque de las 3Ls Hacia el Diagnóstico1</vt:lpstr>
      <vt:lpstr>Listen (escuchar) la Descripción del Paciente del Dolor</vt:lpstr>
      <vt:lpstr>Listen (escuchar): La Historia del Dolor en Dolor Neuropático</vt:lpstr>
      <vt:lpstr>Listen (escuchar): Los Signos y Síntomas Neuropáticos Pueden Variar Considerablemente</vt:lpstr>
      <vt:lpstr>Listen (escuchar):  Reconociendo el Dolor Neuropático</vt:lpstr>
      <vt:lpstr>Listen (escuchar): Síntomas Sensoriales del Dolor Neuropático</vt:lpstr>
      <vt:lpstr>Listen (escuchar): Síntomas Sensoriales Positivos de Dolor Neuropático</vt:lpstr>
      <vt:lpstr>Listen Escuchar: Síntomas Sensoriales Negativos de Dolor Neuropático </vt:lpstr>
      <vt:lpstr>Locate (ubicar) la Región del Dolor</vt:lpstr>
      <vt:lpstr>Look for (buscar) Anormalidades Sensoriales y/o Físicas</vt:lpstr>
      <vt:lpstr>Pregunta para Discusión</vt:lpstr>
      <vt:lpstr>Look (observar): Pruebas de Diagnóstico Sencillas </vt:lpstr>
      <vt:lpstr>Pregunta para Discusión</vt:lpstr>
      <vt:lpstr>Herramientas de Evaluación de Dolor Neuropático</vt:lpstr>
      <vt:lpstr>Sensibilidad y Especificidad de las herramientas de Evaluación para Dolor Neuropático</vt:lpstr>
      <vt:lpstr>Diapositiva 30</vt:lpstr>
      <vt:lpstr>DN4</vt:lpstr>
      <vt:lpstr>Enfoque Clínico de Dolor Neuropático Sospechado</vt:lpstr>
      <vt:lpstr>Pregunta para Discusión</vt:lpstr>
      <vt:lpstr>La Carga del Dolor Neuropático Reportada por el Paciente es Importante</vt:lpstr>
      <vt:lpstr>El Dolor Crónico Tiene un Impacto Importante en el  Funcionamiento Cotidiano</vt:lpstr>
      <vt:lpstr>Los Pacientes con Dolor Neuropático Periférico Experimentan Síntomas Comórbidos Importantes</vt:lpstr>
      <vt:lpstr> El Dolor Neuropático Está Asociado en Trastornos del Sueño, Ansiedad y Depresión </vt:lpstr>
      <vt:lpstr>Manejo del Dolor Neuropático</vt:lpstr>
      <vt:lpstr>Metas en el Tratamiento de  Dolor Neuropático</vt:lpstr>
      <vt:lpstr>Tratamiento Multimodal del Dolor con Base en un Enfoque Biopsicosocial</vt:lpstr>
      <vt:lpstr>Existen Varios Tratamientos No-farmacológicos Disponibles para Dolor Neuropático1-6</vt:lpstr>
      <vt:lpstr>Pregunta para Discusión</vt:lpstr>
      <vt:lpstr>Evidencia de las Terapias No-farmacológicas en Dolor Neuropático</vt:lpstr>
      <vt:lpstr>Tratamiento Farmacológico Basado en el Mecanismo para Dolor Neuropático</vt:lpstr>
      <vt:lpstr>Rol de los Canales de Calcio Ligados-a2d en el Dolor Neuropático</vt:lpstr>
      <vt:lpstr>Efectos Adversos de los Ligandos a2d</vt:lpstr>
      <vt:lpstr>Cómo Modulan el Dolor los Antidepresivos </vt:lpstr>
      <vt:lpstr>Efectos Adversos de los Antidepresivos</vt:lpstr>
      <vt:lpstr>Manejo Farmacológico del Dolor Neuropático</vt:lpstr>
      <vt:lpstr>Recomendaciones para la Prescripción de Medicamentos de Primera-línea</vt:lpstr>
      <vt:lpstr>Pero… Los pacientes con Dolor Crónico de Solo Un Tipo de Patofisiología del Dolor Pueden ser Raros</vt:lpstr>
      <vt:lpstr>Pregunta para Discusión</vt:lpstr>
      <vt:lpstr>Síndrome de Dolor Regional Complejo</vt:lpstr>
      <vt:lpstr>Mensajes Clave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Cowan</dc:creator>
  <cp:lastModifiedBy>fymhjxk</cp:lastModifiedBy>
  <cp:revision>894</cp:revision>
  <cp:lastPrinted>2013-09-30T18:15:50Z</cp:lastPrinted>
  <dcterms:created xsi:type="dcterms:W3CDTF">2013-05-06T17:41:15Z</dcterms:created>
  <dcterms:modified xsi:type="dcterms:W3CDTF">2013-11-06T16:26:20Z</dcterms:modified>
</cp:coreProperties>
</file>