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9.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theme/themeOverride11.xml" ContentType="application/vnd.openxmlformats-officedocument.themeOverride+xml"/>
  <Override PartName="/ppt/notesSlides/notesSlide15.xml" ContentType="application/vnd.openxmlformats-officedocument.presentationml.notesSlide+xml"/>
  <Override PartName="/ppt/theme/themeOverride12.xml" ContentType="application/vnd.openxmlformats-officedocument.themeOverride+xml"/>
  <Override PartName="/ppt/notesSlides/notesSlide16.xml" ContentType="application/vnd.openxmlformats-officedocument.presentationml.notesSlide+xml"/>
  <Override PartName="/ppt/theme/themeOverride13.xml" ContentType="application/vnd.openxmlformats-officedocument.themeOverride+xml"/>
  <Override PartName="/ppt/notesSlides/notesSlide17.xml" ContentType="application/vnd.openxmlformats-officedocument.presentationml.notesSlide+xml"/>
  <Override PartName="/ppt/theme/themeOverride14.xml" ContentType="application/vnd.openxmlformats-officedocument.themeOverride+xml"/>
  <Override PartName="/ppt/notesSlides/notesSlide18.xml" ContentType="application/vnd.openxmlformats-officedocument.presentationml.notesSlide+xml"/>
  <Override PartName="/ppt/theme/themeOverride15.xml" ContentType="application/vnd.openxmlformats-officedocument.themeOverride+xml"/>
  <Override PartName="/ppt/notesSlides/notesSlide19.xml" ContentType="application/vnd.openxmlformats-officedocument.presentationml.notesSlide+xml"/>
  <Override PartName="/ppt/theme/themeOverride16.xml" ContentType="application/vnd.openxmlformats-officedocument.themeOverride+xml"/>
  <Override PartName="/ppt/notesSlides/notesSlide20.xml" ContentType="application/vnd.openxmlformats-officedocument.presentationml.notesSlide+xml"/>
  <Override PartName="/ppt/theme/themeOverride17.xml" ContentType="application/vnd.openxmlformats-officedocument.themeOverride+xml"/>
  <Override PartName="/ppt/notesSlides/notesSlide21.xml" ContentType="application/vnd.openxmlformats-officedocument.presentationml.notesSlide+xml"/>
  <Override PartName="/ppt/theme/themeOverride18.xml" ContentType="application/vnd.openxmlformats-officedocument.themeOverride+xml"/>
  <Override PartName="/ppt/notesSlides/notesSlide22.xml" ContentType="application/vnd.openxmlformats-officedocument.presentationml.notesSlide+xml"/>
  <Override PartName="/ppt/theme/themeOverride19.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20.xml" ContentType="application/vnd.openxmlformats-officedocument.themeOverride+xml"/>
  <Override PartName="/ppt/notesSlides/notesSlide25.xml" ContentType="application/vnd.openxmlformats-officedocument.presentationml.notesSlide+xml"/>
  <Override PartName="/ppt/theme/themeOverride21.xml" ContentType="application/vnd.openxmlformats-officedocument.themeOverride+xml"/>
  <Override PartName="/ppt/notesSlides/notesSlide26.xml" ContentType="application/vnd.openxmlformats-officedocument.presentationml.notesSlide+xml"/>
  <Override PartName="/ppt/theme/themeOverride22.xml" ContentType="application/vnd.openxmlformats-officedocument.themeOverride+xml"/>
  <Override PartName="/ppt/notesSlides/notesSlide27.xml" ContentType="application/vnd.openxmlformats-officedocument.presentationml.notesSlide+xml"/>
  <Override PartName="/ppt/theme/themeOverride23.xml" ContentType="application/vnd.openxmlformats-officedocument.themeOverride+xml"/>
  <Override PartName="/ppt/notesSlides/notesSlide28.xml" ContentType="application/vnd.openxmlformats-officedocument.presentationml.notesSlide+xml"/>
  <Override PartName="/ppt/theme/themeOverride24.xml" ContentType="application/vnd.openxmlformats-officedocument.themeOverride+xml"/>
  <Override PartName="/ppt/notesSlides/notesSlide29.xml" ContentType="application/vnd.openxmlformats-officedocument.presentationml.notesSlide+xml"/>
  <Override PartName="/ppt/theme/themeOverride25.xml" ContentType="application/vnd.openxmlformats-officedocument.themeOverride+xml"/>
  <Override PartName="/ppt/notesSlides/notesSlide30.xml" ContentType="application/vnd.openxmlformats-officedocument.presentationml.notesSlide+xml"/>
  <Override PartName="/ppt/theme/themeOverride26.xml" ContentType="application/vnd.openxmlformats-officedocument.themeOverride+xml"/>
  <Override PartName="/ppt/notesSlides/notesSlide31.xml" ContentType="application/vnd.openxmlformats-officedocument.presentationml.notesSlide+xml"/>
  <Override PartName="/ppt/theme/themeOverride27.xml" ContentType="application/vnd.openxmlformats-officedocument.themeOverride+xml"/>
  <Override PartName="/ppt/notesSlides/notesSlide32.xml" ContentType="application/vnd.openxmlformats-officedocument.presentationml.notesSlide+xml"/>
  <Override PartName="/ppt/theme/themeOverride28.xml" ContentType="application/vnd.openxmlformats-officedocument.themeOverride+xml"/>
  <Override PartName="/ppt/notesSlides/notesSlide33.xml" ContentType="application/vnd.openxmlformats-officedocument.presentationml.notesSlide+xml"/>
  <Override PartName="/ppt/charts/chart3.xml" ContentType="application/vnd.openxmlformats-officedocument.drawingml.chart+xml"/>
  <Override PartName="/ppt/theme/themeOverride29.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30.xml" ContentType="application/vnd.openxmlformats-officedocument.themeOverride+xml"/>
  <Override PartName="/ppt/notesSlides/notesSlide36.xml" ContentType="application/vnd.openxmlformats-officedocument.presentationml.notesSlide+xml"/>
  <Override PartName="/ppt/theme/themeOverride31.xml" ContentType="application/vnd.openxmlformats-officedocument.themeOverride+xml"/>
  <Override PartName="/ppt/notesSlides/notesSlide37.xml" ContentType="application/vnd.openxmlformats-officedocument.presentationml.notesSlide+xml"/>
  <Override PartName="/ppt/theme/themeOverride32.xml" ContentType="application/vnd.openxmlformats-officedocument.themeOverride+xml"/>
  <Override PartName="/ppt/notesSlides/notesSlide38.xml" ContentType="application/vnd.openxmlformats-officedocument.presentationml.notesSlide+xml"/>
  <Override PartName="/ppt/theme/themeOverride33.xml" ContentType="application/vnd.openxmlformats-officedocument.themeOverride+xml"/>
  <Override PartName="/ppt/notesSlides/notesSlide39.xml" ContentType="application/vnd.openxmlformats-officedocument.presentationml.notesSlide+xml"/>
  <Override PartName="/ppt/theme/themeOverride34.xml" ContentType="application/vnd.openxmlformats-officedocument.themeOverride+xml"/>
  <Override PartName="/ppt/notesSlides/notesSlide40.xml" ContentType="application/vnd.openxmlformats-officedocument.presentationml.notesSlide+xml"/>
  <Override PartName="/ppt/theme/themeOverride35.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heme/themeOverride36.xml" ContentType="application/vnd.openxmlformats-officedocument.themeOverride+xml"/>
  <Override PartName="/ppt/notesSlides/notesSlide43.xml" ContentType="application/vnd.openxmlformats-officedocument.presentationml.notesSlide+xml"/>
  <Override PartName="/ppt/theme/themeOverride37.xml" ContentType="application/vnd.openxmlformats-officedocument.themeOverride+xml"/>
  <Override PartName="/ppt/notesSlides/notesSlide44.xml" ContentType="application/vnd.openxmlformats-officedocument.presentationml.notesSlide+xml"/>
  <Override PartName="/ppt/theme/themeOverride38.xml" ContentType="application/vnd.openxmlformats-officedocument.themeOverride+xml"/>
  <Override PartName="/ppt/notesSlides/notesSlide45.xml" ContentType="application/vnd.openxmlformats-officedocument.presentationml.notesSlide+xml"/>
  <Override PartName="/ppt/theme/themeOverride39.xml" ContentType="application/vnd.openxmlformats-officedocument.themeOverride+xml"/>
  <Override PartName="/ppt/notesSlides/notesSlide46.xml" ContentType="application/vnd.openxmlformats-officedocument.presentationml.notesSlide+xml"/>
  <Override PartName="/ppt/theme/themeOverride40.xml" ContentType="application/vnd.openxmlformats-officedocument.themeOverride+xml"/>
  <Override PartName="/ppt/notesSlides/notesSlide47.xml" ContentType="application/vnd.openxmlformats-officedocument.presentationml.notesSlide+xml"/>
  <Override PartName="/ppt/theme/themeOverride41.xml" ContentType="application/vnd.openxmlformats-officedocument.themeOverride+xml"/>
  <Override PartName="/ppt/notesSlides/notesSlide48.xml" ContentType="application/vnd.openxmlformats-officedocument.presentationml.notesSlide+xml"/>
  <Override PartName="/ppt/theme/themeOverride42.xml" ContentType="application/vnd.openxmlformats-officedocument.themeOverride+xml"/>
  <Override PartName="/ppt/notesSlides/notesSlide49.xml" ContentType="application/vnd.openxmlformats-officedocument.presentationml.notesSlide+xml"/>
  <Override PartName="/ppt/theme/themeOverride4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 id="2147483689" r:id="rId3"/>
    <p:sldMasterId id="2147483713" r:id="rId4"/>
    <p:sldMasterId id="2147483725" r:id="rId5"/>
    <p:sldMasterId id="2147483799" r:id="rId6"/>
    <p:sldMasterId id="2147483835" r:id="rId7"/>
    <p:sldMasterId id="2147483847" r:id="rId8"/>
    <p:sldMasterId id="2147483874" r:id="rId9"/>
    <p:sldMasterId id="2147484043" r:id="rId10"/>
  </p:sldMasterIdLst>
  <p:notesMasterIdLst>
    <p:notesMasterId r:id="rId60"/>
  </p:notesMasterIdLst>
  <p:handoutMasterIdLst>
    <p:handoutMasterId r:id="rId61"/>
  </p:handoutMasterIdLst>
  <p:sldIdLst>
    <p:sldId id="955" r:id="rId11"/>
    <p:sldId id="977" r:id="rId12"/>
    <p:sldId id="957" r:id="rId13"/>
    <p:sldId id="958" r:id="rId14"/>
    <p:sldId id="959" r:id="rId15"/>
    <p:sldId id="960" r:id="rId16"/>
    <p:sldId id="961" r:id="rId17"/>
    <p:sldId id="962" r:id="rId18"/>
    <p:sldId id="963" r:id="rId19"/>
    <p:sldId id="964" r:id="rId20"/>
    <p:sldId id="972" r:id="rId21"/>
    <p:sldId id="966" r:id="rId22"/>
    <p:sldId id="872" r:id="rId23"/>
    <p:sldId id="453" r:id="rId24"/>
    <p:sldId id="412" r:id="rId25"/>
    <p:sldId id="413" r:id="rId26"/>
    <p:sldId id="534" r:id="rId27"/>
    <p:sldId id="529" r:id="rId28"/>
    <p:sldId id="889" r:id="rId29"/>
    <p:sldId id="967" r:id="rId30"/>
    <p:sldId id="846" r:id="rId31"/>
    <p:sldId id="847" r:id="rId32"/>
    <p:sldId id="973" r:id="rId33"/>
    <p:sldId id="414" r:id="rId34"/>
    <p:sldId id="873" r:id="rId35"/>
    <p:sldId id="934" r:id="rId36"/>
    <p:sldId id="914" r:id="rId37"/>
    <p:sldId id="974" r:id="rId38"/>
    <p:sldId id="916" r:id="rId39"/>
    <p:sldId id="917" r:id="rId40"/>
    <p:sldId id="348" r:id="rId41"/>
    <p:sldId id="922" r:id="rId42"/>
    <p:sldId id="975" r:id="rId43"/>
    <p:sldId id="968" r:id="rId44"/>
    <p:sldId id="930" r:id="rId45"/>
    <p:sldId id="444" r:id="rId46"/>
    <p:sldId id="476" r:id="rId47"/>
    <p:sldId id="905" r:id="rId48"/>
    <p:sldId id="423" r:id="rId49"/>
    <p:sldId id="919" r:id="rId50"/>
    <p:sldId id="976" r:id="rId51"/>
    <p:sldId id="937" r:id="rId52"/>
    <p:sldId id="927" r:id="rId53"/>
    <p:sldId id="938" r:id="rId54"/>
    <p:sldId id="928" r:id="rId55"/>
    <p:sldId id="908" r:id="rId56"/>
    <p:sldId id="926" r:id="rId57"/>
    <p:sldId id="901" r:id="rId58"/>
    <p:sldId id="859" r:id="rId59"/>
  </p:sldIdLst>
  <p:sldSz cx="9144000" cy="6858000" type="screen4x3"/>
  <p:notesSz cx="6815138" cy="9947275"/>
  <p:defaultTextStyle>
    <a:defPPr>
      <a:defRPr lang="zh-CN"/>
    </a:defPPr>
    <a:lvl1pPr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029" autoAdjust="0"/>
    <p:restoredTop sz="78876" autoAdjust="0"/>
  </p:normalViewPr>
  <p:slideViewPr>
    <p:cSldViewPr>
      <p:cViewPr>
        <p:scale>
          <a:sx n="50" d="100"/>
          <a:sy n="50" d="100"/>
        </p:scale>
        <p:origin x="-2394" y="-204"/>
      </p:cViewPr>
      <p:guideLst>
        <p:guide orient="horz" pos="2122"/>
        <p:guide pos="2871"/>
      </p:guideLst>
    </p:cSldViewPr>
  </p:slideViewPr>
  <p:notesTextViewPr>
    <p:cViewPr>
      <p:scale>
        <a:sx n="100" d="100"/>
        <a:sy n="100" d="100"/>
      </p:scale>
      <p:origin x="0" y="0"/>
    </p:cViewPr>
  </p:notesTextViewPr>
  <p:sorterViewPr>
    <p:cViewPr>
      <p:scale>
        <a:sx n="50" d="100"/>
        <a:sy n="50" d="100"/>
      </p:scale>
      <p:origin x="0" y="5280"/>
    </p:cViewPr>
  </p:sorterViewPr>
  <p:notesViewPr>
    <p:cSldViewPr>
      <p:cViewPr>
        <p:scale>
          <a:sx n="50" d="100"/>
          <a:sy n="50" d="100"/>
        </p:scale>
        <p:origin x="-1950" y="-96"/>
      </p:cViewPr>
      <p:guideLst>
        <p:guide orient="horz" pos="3133"/>
        <p:guide pos="214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Macro-Enabled_Worksheet3.xlsm"/><Relationship Id="rId1" Type="http://schemas.openxmlformats.org/officeDocument/2006/relationships/themeOverride" Target="../theme/themeOverride2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71704745167043"/>
          <c:y val="7.7881619937694949E-2"/>
          <c:w val="0.79613356766256549"/>
          <c:h val="0.50155763239875384"/>
        </c:manualLayout>
      </c:layout>
      <c:barChart>
        <c:barDir val="col"/>
        <c:grouping val="clustered"/>
        <c:varyColors val="0"/>
        <c:ser>
          <c:idx val="0"/>
          <c:order val="0"/>
          <c:tx>
            <c:strRef>
              <c:f>Sheet1!$B$1</c:f>
              <c:strCache>
                <c:ptCount val="1"/>
                <c:pt idx="0">
                  <c:v>慢性疼痛</c:v>
                </c:pt>
              </c:strCache>
            </c:strRef>
          </c:tx>
          <c:invertIfNegative val="0"/>
          <c:dLbls>
            <c:spPr>
              <a:noFill/>
              <a:ln w="20953">
                <a:noFill/>
              </a:ln>
            </c:spPr>
            <c:txPr>
              <a:bodyPr/>
              <a:lstStyle/>
              <a:p>
                <a:pPr>
                  <a:defRPr lang="en-US"/>
                </a:pPr>
                <a:endParaRPr lang="zh-CN"/>
              </a:p>
            </c:txPr>
            <c:dLblPos val="outEnd"/>
            <c:showLegendKey val="0"/>
            <c:showVal val="1"/>
            <c:showCatName val="0"/>
            <c:showSerName val="0"/>
            <c:showPercent val="0"/>
            <c:showBubbleSize val="0"/>
            <c:showLeaderLines val="0"/>
          </c:dLbls>
          <c:cat>
            <c:strRef>
              <c:f>Sheet1!$A$2:$A$7</c:f>
              <c:strCache>
                <c:ptCount val="6"/>
                <c:pt idx="0">
                  <c:v>de Moraes Vieira </c:v>
                </c:pt>
                <c:pt idx="1">
                  <c:v>Torrance</c:v>
                </c:pt>
                <c:pt idx="2">
                  <c:v>Bouhassira</c:v>
                </c:pt>
                <c:pt idx="3">
                  <c:v>Ohayon</c:v>
                </c:pt>
                <c:pt idx="4">
                  <c:v>Toth</c:v>
                </c:pt>
                <c:pt idx="5">
                  <c:v>Elzahaf Derna</c:v>
                </c:pt>
              </c:strCache>
            </c:strRef>
          </c:cat>
          <c:val>
            <c:numRef>
              <c:f>Sheet1!$B$2:$B$7</c:f>
              <c:numCache>
                <c:formatCode>General</c:formatCode>
                <c:ptCount val="6"/>
                <c:pt idx="0">
                  <c:v>52</c:v>
                </c:pt>
                <c:pt idx="1">
                  <c:v>48</c:v>
                </c:pt>
                <c:pt idx="2">
                  <c:v>32</c:v>
                </c:pt>
                <c:pt idx="3">
                  <c:v>25</c:v>
                </c:pt>
                <c:pt idx="4">
                  <c:v>35</c:v>
                </c:pt>
                <c:pt idx="5">
                  <c:v>25</c:v>
                </c:pt>
              </c:numCache>
            </c:numRef>
          </c:val>
        </c:ser>
        <c:ser>
          <c:idx val="1"/>
          <c:order val="1"/>
          <c:tx>
            <c:strRef>
              <c:f>Sheet1!$C$1</c:f>
              <c:strCache>
                <c:ptCount val="1"/>
                <c:pt idx="0">
                  <c:v>神经病理性疼痛</c:v>
                </c:pt>
              </c:strCache>
            </c:strRef>
          </c:tx>
          <c:invertIfNegative val="0"/>
          <c:dLbls>
            <c:spPr>
              <a:noFill/>
              <a:ln w="20953">
                <a:noFill/>
              </a:ln>
            </c:spPr>
            <c:txPr>
              <a:bodyPr/>
              <a:lstStyle/>
              <a:p>
                <a:pPr>
                  <a:defRPr lang="en-US"/>
                </a:pPr>
                <a:endParaRPr lang="zh-CN"/>
              </a:p>
            </c:txPr>
            <c:dLblPos val="outEnd"/>
            <c:showLegendKey val="0"/>
            <c:showVal val="1"/>
            <c:showCatName val="0"/>
            <c:showSerName val="0"/>
            <c:showPercent val="0"/>
            <c:showBubbleSize val="0"/>
            <c:showLeaderLines val="0"/>
          </c:dLbls>
          <c:cat>
            <c:strRef>
              <c:f>Sheet1!$A$2:$A$7</c:f>
              <c:strCache>
                <c:ptCount val="6"/>
                <c:pt idx="0">
                  <c:v>de Moraes Vieira </c:v>
                </c:pt>
                <c:pt idx="1">
                  <c:v>Torrance</c:v>
                </c:pt>
                <c:pt idx="2">
                  <c:v>Bouhassira</c:v>
                </c:pt>
                <c:pt idx="3">
                  <c:v>Ohayon</c:v>
                </c:pt>
                <c:pt idx="4">
                  <c:v>Toth</c:v>
                </c:pt>
                <c:pt idx="5">
                  <c:v>Elzahaf Derna</c:v>
                </c:pt>
              </c:strCache>
            </c:strRef>
          </c:cat>
          <c:val>
            <c:numRef>
              <c:f>Sheet1!$C$2:$C$7</c:f>
              <c:numCache>
                <c:formatCode>General</c:formatCode>
                <c:ptCount val="6"/>
                <c:pt idx="0">
                  <c:v>10</c:v>
                </c:pt>
                <c:pt idx="1">
                  <c:v>8</c:v>
                </c:pt>
                <c:pt idx="2">
                  <c:v>7</c:v>
                </c:pt>
                <c:pt idx="3">
                  <c:v>7</c:v>
                </c:pt>
                <c:pt idx="4">
                  <c:v>18</c:v>
                </c:pt>
                <c:pt idx="5">
                  <c:v>12</c:v>
                </c:pt>
              </c:numCache>
            </c:numRef>
          </c:val>
        </c:ser>
        <c:dLbls>
          <c:showLegendKey val="0"/>
          <c:showVal val="1"/>
          <c:showCatName val="0"/>
          <c:showSerName val="0"/>
          <c:showPercent val="0"/>
          <c:showBubbleSize val="0"/>
        </c:dLbls>
        <c:gapWidth val="150"/>
        <c:axId val="100618624"/>
        <c:axId val="100620160"/>
      </c:barChart>
      <c:catAx>
        <c:axId val="100618624"/>
        <c:scaling>
          <c:orientation val="minMax"/>
        </c:scaling>
        <c:delete val="0"/>
        <c:axPos val="b"/>
        <c:numFmt formatCode="General" sourceLinked="1"/>
        <c:majorTickMark val="out"/>
        <c:minorTickMark val="none"/>
        <c:tickLblPos val="nextTo"/>
        <c:txPr>
          <a:bodyPr/>
          <a:lstStyle/>
          <a:p>
            <a:pPr>
              <a:defRPr lang="en-US"/>
            </a:pPr>
            <a:endParaRPr lang="zh-CN"/>
          </a:p>
        </c:txPr>
        <c:crossAx val="100620160"/>
        <c:crosses val="autoZero"/>
        <c:auto val="1"/>
        <c:lblAlgn val="ctr"/>
        <c:lblOffset val="100"/>
        <c:noMultiLvlLbl val="0"/>
      </c:catAx>
      <c:valAx>
        <c:axId val="100620160"/>
        <c:scaling>
          <c:orientation val="minMax"/>
        </c:scaling>
        <c:delete val="0"/>
        <c:axPos val="l"/>
        <c:title>
          <c:tx>
            <c:rich>
              <a:bodyPr/>
              <a:lstStyle/>
              <a:p>
                <a:pPr>
                  <a:defRPr sz="1485" b="1" i="0" u="none" strike="noStrike" baseline="0">
                    <a:solidFill>
                      <a:srgbClr val="000000"/>
                    </a:solidFill>
                    <a:latin typeface="宋体"/>
                    <a:ea typeface="宋体"/>
                    <a:cs typeface="宋体"/>
                  </a:defRPr>
                </a:pPr>
                <a:r>
                  <a:rPr lang="zh-CN" altLang="en-US" dirty="0"/>
                  <a:t>百分比</a:t>
                </a:r>
              </a:p>
            </c:rich>
          </c:tx>
          <c:layout>
            <c:manualLayout>
              <c:xMode val="edge"/>
              <c:yMode val="edge"/>
              <c:x val="5.977532848331539E-2"/>
              <c:y val="0.26024488684197494"/>
            </c:manualLayout>
          </c:layout>
          <c:overlay val="0"/>
          <c:spPr>
            <a:noFill/>
            <a:ln w="20953">
              <a:noFill/>
            </a:ln>
          </c:spPr>
        </c:title>
        <c:numFmt formatCode="General" sourceLinked="1"/>
        <c:majorTickMark val="out"/>
        <c:minorTickMark val="none"/>
        <c:tickLblPos val="nextTo"/>
        <c:txPr>
          <a:bodyPr/>
          <a:lstStyle/>
          <a:p>
            <a:pPr>
              <a:defRPr lang="en-US"/>
            </a:pPr>
            <a:endParaRPr lang="zh-CN"/>
          </a:p>
        </c:txPr>
        <c:crossAx val="100618624"/>
        <c:crosses val="autoZero"/>
        <c:crossBetween val="between"/>
      </c:valAx>
    </c:plotArea>
    <c:legend>
      <c:legendPos val="r"/>
      <c:layout>
        <c:manualLayout>
          <c:xMode val="edge"/>
          <c:yMode val="edge"/>
          <c:x val="0.39191564147627511"/>
          <c:y val="1.2461059190031199E-2"/>
          <c:w val="0.41300527240773283"/>
          <c:h val="0.22429906542056094"/>
        </c:manualLayout>
      </c:layout>
      <c:overlay val="0"/>
      <c:txPr>
        <a:bodyPr/>
        <a:lstStyle/>
        <a:p>
          <a:pPr>
            <a:defRPr lang="en-US"/>
          </a:pPr>
          <a:endParaRPr lang="zh-CN"/>
        </a:p>
      </c:txPr>
    </c:legend>
    <c:plotVisOnly val="1"/>
    <c:dispBlanksAs val="gap"/>
    <c:showDLblsOverMax val="0"/>
  </c:chart>
  <c:txPr>
    <a:bodyPr/>
    <a:lstStyle/>
    <a:p>
      <a:pPr>
        <a:defRPr sz="1485"/>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CN" altLang="en-US" dirty="0" smtClean="0"/>
              <a:t>英国初级保健中研究数据库中每</a:t>
            </a:r>
            <a:r>
              <a:rPr lang="en-US" altLang="zh-CN" dirty="0" smtClean="0"/>
              <a:t>10,000</a:t>
            </a:r>
            <a:r>
              <a:rPr lang="zh-CN" altLang="en-US" dirty="0" smtClean="0"/>
              <a:t>人中神经病理性疼痛疾病的年发生率</a:t>
            </a:r>
            <a:endParaRPr lang="en-US" dirty="0"/>
          </a:p>
        </c:rich>
      </c:tx>
      <c:layout>
        <c:manualLayout>
          <c:xMode val="edge"/>
          <c:yMode val="edge"/>
          <c:x val="0.10770975056689383"/>
          <c:y val="2.0151133501259452E-2"/>
        </c:manualLayout>
      </c:layout>
      <c:overlay val="0"/>
    </c:title>
    <c:autoTitleDeleted val="0"/>
    <c:plotArea>
      <c:layout/>
      <c:barChart>
        <c:barDir val="col"/>
        <c:grouping val="clustered"/>
        <c:varyColors val="0"/>
        <c:ser>
          <c:idx val="0"/>
          <c:order val="0"/>
          <c:tx>
            <c:strRef>
              <c:f>Sheet1!$B$1</c:f>
              <c:strCache>
                <c:ptCount val="1"/>
                <c:pt idx="0">
                  <c:v>Column1</c:v>
                </c:pt>
              </c:strCache>
            </c:strRef>
          </c:tx>
          <c:invertIfNegative val="0"/>
          <c:dLbls>
            <c:txPr>
              <a:bodyPr/>
              <a:lstStyle/>
              <a:p>
                <a:pPr>
                  <a:defRPr lang="en-US"/>
                </a:pPr>
                <a:endParaRPr lang="zh-CN"/>
              </a:p>
            </c:txPr>
            <c:dLblPos val="outEnd"/>
            <c:showLegendKey val="0"/>
            <c:showVal val="1"/>
            <c:showCatName val="0"/>
            <c:showSerName val="0"/>
            <c:showPercent val="0"/>
            <c:showBubbleSize val="0"/>
            <c:showLeaderLines val="0"/>
          </c:dLbls>
          <c:cat>
            <c:strRef>
              <c:f>Sheet1!$A$2:$A$5</c:f>
              <c:strCache>
                <c:ptCount val="4"/>
                <c:pt idx="0">
                  <c:v>Back pain</c:v>
                </c:pt>
                <c:pt idx="1">
                  <c:v>Postherpetic neuralgia</c:v>
                </c:pt>
                <c:pt idx="2">
                  <c:v>Painful diabetic peripheral neuropathy</c:v>
                </c:pt>
                <c:pt idx="3">
                  <c:v>Phantom limb pain</c:v>
                </c:pt>
              </c:strCache>
            </c:strRef>
          </c:cat>
          <c:val>
            <c:numRef>
              <c:f>Sheet1!$B$2:$B$5</c:f>
              <c:numCache>
                <c:formatCode>General</c:formatCode>
                <c:ptCount val="4"/>
                <c:pt idx="0">
                  <c:v>53</c:v>
                </c:pt>
                <c:pt idx="1">
                  <c:v>3.4</c:v>
                </c:pt>
                <c:pt idx="2">
                  <c:v>3.1</c:v>
                </c:pt>
                <c:pt idx="3">
                  <c:v>0.1</c:v>
                </c:pt>
              </c:numCache>
            </c:numRef>
          </c:val>
        </c:ser>
        <c:dLbls>
          <c:showLegendKey val="0"/>
          <c:showVal val="0"/>
          <c:showCatName val="0"/>
          <c:showSerName val="0"/>
          <c:showPercent val="0"/>
          <c:showBubbleSize val="0"/>
        </c:dLbls>
        <c:gapWidth val="150"/>
        <c:axId val="250066816"/>
        <c:axId val="250068352"/>
      </c:barChart>
      <c:catAx>
        <c:axId val="250066816"/>
        <c:scaling>
          <c:orientation val="minMax"/>
        </c:scaling>
        <c:delete val="0"/>
        <c:axPos val="b"/>
        <c:numFmt formatCode="General" sourceLinked="1"/>
        <c:majorTickMark val="out"/>
        <c:minorTickMark val="none"/>
        <c:tickLblPos val="nextTo"/>
        <c:txPr>
          <a:bodyPr/>
          <a:lstStyle/>
          <a:p>
            <a:pPr>
              <a:defRPr lang="en-US"/>
            </a:pPr>
            <a:endParaRPr lang="zh-CN"/>
          </a:p>
        </c:txPr>
        <c:crossAx val="250068352"/>
        <c:crosses val="autoZero"/>
        <c:auto val="1"/>
        <c:lblAlgn val="ctr"/>
        <c:lblOffset val="100"/>
        <c:noMultiLvlLbl val="0"/>
      </c:catAx>
      <c:valAx>
        <c:axId val="250068352"/>
        <c:scaling>
          <c:orientation val="minMax"/>
        </c:scaling>
        <c:delete val="0"/>
        <c:axPos val="l"/>
        <c:title>
          <c:tx>
            <c:rich>
              <a:bodyPr/>
              <a:lstStyle/>
              <a:p>
                <a:pPr>
                  <a:defRPr sz="1799" b="1" i="0" u="none" strike="noStrike" baseline="0">
                    <a:solidFill>
                      <a:srgbClr val="000000"/>
                    </a:solidFill>
                    <a:latin typeface="Calibri"/>
                    <a:ea typeface="Calibri"/>
                    <a:cs typeface="Calibri"/>
                  </a:defRPr>
                </a:pPr>
                <a:r>
                  <a:rPr lang="zh-CN" altLang="en-US" dirty="0" smtClean="0"/>
                  <a:t>每</a:t>
                </a:r>
                <a:r>
                  <a:rPr lang="en-US" altLang="en-US" dirty="0" smtClean="0"/>
                  <a:t>10,000</a:t>
                </a:r>
                <a:r>
                  <a:rPr lang="zh-CN" altLang="en-US" dirty="0" smtClean="0"/>
                  <a:t>人中发生率</a:t>
                </a:r>
                <a:endParaRPr lang="en-US" altLang="en-US" dirty="0"/>
              </a:p>
            </c:rich>
          </c:tx>
          <c:layout/>
          <c:overlay val="0"/>
        </c:title>
        <c:numFmt formatCode="General" sourceLinked="1"/>
        <c:majorTickMark val="out"/>
        <c:minorTickMark val="none"/>
        <c:tickLblPos val="nextTo"/>
        <c:txPr>
          <a:bodyPr/>
          <a:lstStyle/>
          <a:p>
            <a:pPr>
              <a:defRPr lang="en-US"/>
            </a:pPr>
            <a:endParaRPr lang="zh-CN"/>
          </a:p>
        </c:txPr>
        <c:crossAx val="250066816"/>
        <c:crosses val="autoZero"/>
        <c:crossBetween val="between"/>
      </c:valAx>
    </c:plotArea>
    <c:plotVisOnly val="1"/>
    <c:dispBlanksAs val="gap"/>
    <c:showDLblsOverMax val="0"/>
  </c:chart>
  <c:txPr>
    <a:bodyPr/>
    <a:lstStyle/>
    <a:p>
      <a:pPr>
        <a:defRPr sz="1799"/>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30997876857749601"/>
          <c:y val="1.2658227848101299E-2"/>
          <c:w val="0.63057324840764251"/>
          <c:h val="0.83966244725738404"/>
        </c:manualLayout>
      </c:layout>
      <c:barChart>
        <c:barDir val="bar"/>
        <c:grouping val="clustered"/>
        <c:varyColors val="0"/>
        <c:ser>
          <c:idx val="0"/>
          <c:order val="0"/>
          <c:tx>
            <c:strRef>
              <c:f>Sheet1!$B$1</c:f>
              <c:strCache>
                <c:ptCount val="1"/>
                <c:pt idx="0">
                  <c:v>慢性非神经病理性疼痛 (n = 1179)</c:v>
                </c:pt>
              </c:strCache>
            </c:strRef>
          </c:tx>
          <c:spPr>
            <a:solidFill>
              <a:schemeClr val="accent6"/>
            </a:solidFill>
            <a:ln w="12705">
              <a:noFill/>
              <a:prstDash val="solid"/>
            </a:ln>
            <a:scene3d>
              <a:camera prst="orthographicFront"/>
              <a:lightRig rig="threePt" dir="t"/>
            </a:scene3d>
            <a:sp3d/>
          </c:spPr>
          <c:invertIfNegative val="0"/>
          <c:cat>
            <c:strRef>
              <c:f>Sheet1!$A$2:$A$10</c:f>
              <c:strCache>
                <c:ptCount val="9"/>
                <c:pt idx="0">
                  <c:v>疼痛严重度</c:v>
                </c:pt>
                <c:pt idx="2">
                  <c:v>一般活动</c:v>
                </c:pt>
                <c:pt idx="3">
                  <c:v>心境 </c:v>
                </c:pt>
                <c:pt idx="4">
                  <c:v>行走能力 </c:v>
                </c:pt>
                <c:pt idx="5">
                  <c:v>正常工作</c:v>
                </c:pt>
                <c:pt idx="6">
                  <c:v>与他人关系</c:v>
                </c:pt>
                <c:pt idx="7">
                  <c:v>睡眠</c:v>
                </c:pt>
                <c:pt idx="8">
                  <c:v>生活乐趣</c:v>
                </c:pt>
              </c:strCache>
            </c:strRef>
          </c:cat>
          <c:val>
            <c:numRef>
              <c:f>Sheet1!$B$2:$B$10</c:f>
              <c:numCache>
                <c:formatCode>General</c:formatCode>
                <c:ptCount val="9"/>
                <c:pt idx="0">
                  <c:v>4.6099999999999985</c:v>
                </c:pt>
                <c:pt idx="2">
                  <c:v>3.4699999999999998</c:v>
                </c:pt>
                <c:pt idx="3">
                  <c:v>2.7600000000000002</c:v>
                </c:pt>
                <c:pt idx="4">
                  <c:v>2.9899999999999998</c:v>
                </c:pt>
                <c:pt idx="5">
                  <c:v>3.5</c:v>
                </c:pt>
                <c:pt idx="6">
                  <c:v>1.85</c:v>
                </c:pt>
                <c:pt idx="7">
                  <c:v>3.4099999999999997</c:v>
                </c:pt>
                <c:pt idx="8">
                  <c:v>3.3299999999999992</c:v>
                </c:pt>
              </c:numCache>
            </c:numRef>
          </c:val>
        </c:ser>
        <c:ser>
          <c:idx val="1"/>
          <c:order val="1"/>
          <c:tx>
            <c:strRef>
              <c:f>Sheet1!$C$1</c:f>
              <c:strCache>
                <c:ptCount val="1"/>
                <c:pt idx="0">
                  <c:v>慢性神经病理性疼痛 (n = 241)</c:v>
                </c:pt>
              </c:strCache>
            </c:strRef>
          </c:tx>
          <c:spPr>
            <a:solidFill>
              <a:srgbClr val="8064A2"/>
            </a:solidFill>
            <a:ln w="12705">
              <a:noFill/>
              <a:prstDash val="solid"/>
            </a:ln>
            <a:scene3d>
              <a:camera prst="orthographicFront"/>
              <a:lightRig rig="threePt" dir="t"/>
            </a:scene3d>
            <a:sp3d/>
          </c:spPr>
          <c:invertIfNegative val="0"/>
          <c:cat>
            <c:strRef>
              <c:f>Sheet1!$A$2:$A$10</c:f>
              <c:strCache>
                <c:ptCount val="9"/>
                <c:pt idx="0">
                  <c:v>疼痛严重度</c:v>
                </c:pt>
                <c:pt idx="2">
                  <c:v>一般活动</c:v>
                </c:pt>
                <c:pt idx="3">
                  <c:v>心境 </c:v>
                </c:pt>
                <c:pt idx="4">
                  <c:v>行走能力 </c:v>
                </c:pt>
                <c:pt idx="5">
                  <c:v>正常工作</c:v>
                </c:pt>
                <c:pt idx="6">
                  <c:v>与他人关系</c:v>
                </c:pt>
                <c:pt idx="7">
                  <c:v>睡眠</c:v>
                </c:pt>
                <c:pt idx="8">
                  <c:v>生活乐趣</c:v>
                </c:pt>
              </c:strCache>
            </c:strRef>
          </c:cat>
          <c:val>
            <c:numRef>
              <c:f>Sheet1!$C$2:$C$10</c:f>
              <c:numCache>
                <c:formatCode>General</c:formatCode>
                <c:ptCount val="9"/>
                <c:pt idx="0">
                  <c:v>6.41</c:v>
                </c:pt>
                <c:pt idx="2">
                  <c:v>5.22</c:v>
                </c:pt>
                <c:pt idx="3">
                  <c:v>4.42</c:v>
                </c:pt>
                <c:pt idx="4">
                  <c:v>4.9800000000000004</c:v>
                </c:pt>
                <c:pt idx="5">
                  <c:v>5.38</c:v>
                </c:pt>
                <c:pt idx="6">
                  <c:v>3.4699999999999998</c:v>
                </c:pt>
                <c:pt idx="7">
                  <c:v>5.4700000000000015</c:v>
                </c:pt>
                <c:pt idx="8">
                  <c:v>5.45</c:v>
                </c:pt>
              </c:numCache>
            </c:numRef>
          </c:val>
        </c:ser>
        <c:dLbls>
          <c:showLegendKey val="0"/>
          <c:showVal val="0"/>
          <c:showCatName val="0"/>
          <c:showSerName val="0"/>
          <c:showPercent val="0"/>
          <c:showBubbleSize val="0"/>
        </c:dLbls>
        <c:gapWidth val="50"/>
        <c:axId val="259992960"/>
        <c:axId val="260043904"/>
      </c:barChart>
      <c:catAx>
        <c:axId val="259992960"/>
        <c:scaling>
          <c:orientation val="minMax"/>
        </c:scaling>
        <c:delete val="0"/>
        <c:axPos val="l"/>
        <c:numFmt formatCode="General" sourceLinked="1"/>
        <c:majorTickMark val="none"/>
        <c:minorTickMark val="none"/>
        <c:tickLblPos val="nextTo"/>
        <c:spPr>
          <a:ln w="12705">
            <a:solidFill>
              <a:srgbClr val="002060"/>
            </a:solidFill>
            <a:prstDash val="solid"/>
          </a:ln>
        </c:spPr>
        <c:txPr>
          <a:bodyPr rot="0" vert="horz"/>
          <a:lstStyle/>
          <a:p>
            <a:pPr>
              <a:defRPr lang="en-US" sz="1400" b="1" i="0" u="none" strike="noStrike" baseline="0">
                <a:solidFill>
                  <a:srgbClr val="002060"/>
                </a:solidFill>
                <a:latin typeface="+mn-lt"/>
                <a:ea typeface="Arial"/>
                <a:cs typeface="Arial"/>
              </a:defRPr>
            </a:pPr>
            <a:endParaRPr lang="zh-CN"/>
          </a:p>
        </c:txPr>
        <c:crossAx val="260043904"/>
        <c:crosses val="autoZero"/>
        <c:auto val="1"/>
        <c:lblAlgn val="ctr"/>
        <c:lblOffset val="100"/>
        <c:tickLblSkip val="1"/>
        <c:tickMarkSkip val="1"/>
        <c:noMultiLvlLbl val="0"/>
      </c:catAx>
      <c:valAx>
        <c:axId val="260043904"/>
        <c:scaling>
          <c:orientation val="minMax"/>
          <c:max val="10"/>
        </c:scaling>
        <c:delete val="0"/>
        <c:axPos val="b"/>
        <c:title>
          <c:tx>
            <c:rich>
              <a:bodyPr/>
              <a:lstStyle/>
              <a:p>
                <a:pPr>
                  <a:defRPr lang="en-US" sz="1800" b="1" i="0" u="none" strike="noStrike" baseline="0">
                    <a:solidFill>
                      <a:srgbClr val="002060"/>
                    </a:solidFill>
                    <a:latin typeface="+mn-lt"/>
                    <a:ea typeface="Arial"/>
                    <a:cs typeface="Arial"/>
                  </a:defRPr>
                </a:pPr>
                <a:r>
                  <a:rPr lang="zh-CN" altLang="en-US" sz="1800" dirty="0" smtClean="0">
                    <a:solidFill>
                      <a:srgbClr val="002060"/>
                    </a:solidFill>
                    <a:latin typeface="+mn-lt"/>
                  </a:rPr>
                  <a:t>平均</a:t>
                </a:r>
                <a:r>
                  <a:rPr lang="fr-FR" sz="1800" dirty="0" smtClean="0">
                    <a:solidFill>
                      <a:srgbClr val="002060"/>
                    </a:solidFill>
                    <a:latin typeface="+mn-lt"/>
                  </a:rPr>
                  <a:t>BPI </a:t>
                </a:r>
                <a:r>
                  <a:rPr lang="zh-CN" altLang="en-US" sz="1800" dirty="0" smtClean="0">
                    <a:solidFill>
                      <a:srgbClr val="002060"/>
                    </a:solidFill>
                    <a:latin typeface="+mn-lt"/>
                  </a:rPr>
                  <a:t>评分</a:t>
                </a:r>
                <a:endParaRPr lang="fr-FR" sz="1800" dirty="0">
                  <a:solidFill>
                    <a:srgbClr val="002060"/>
                  </a:solidFill>
                  <a:latin typeface="+mn-lt"/>
                </a:endParaRPr>
              </a:p>
            </c:rich>
          </c:tx>
          <c:layout>
            <c:manualLayout>
              <c:xMode val="edge"/>
              <c:yMode val="edge"/>
              <c:x val="0.53715498938428896"/>
              <c:y val="0.93248945147679363"/>
            </c:manualLayout>
          </c:layout>
          <c:overlay val="0"/>
          <c:spPr>
            <a:noFill/>
            <a:ln w="25409">
              <a:noFill/>
            </a:ln>
          </c:spPr>
        </c:title>
        <c:numFmt formatCode="General" sourceLinked="1"/>
        <c:majorTickMark val="out"/>
        <c:minorTickMark val="none"/>
        <c:tickLblPos val="nextTo"/>
        <c:spPr>
          <a:ln w="12705">
            <a:solidFill>
              <a:srgbClr val="002060"/>
            </a:solidFill>
            <a:prstDash val="solid"/>
          </a:ln>
        </c:spPr>
        <c:txPr>
          <a:bodyPr rot="0" vert="horz"/>
          <a:lstStyle/>
          <a:p>
            <a:pPr>
              <a:defRPr lang="en-US" sz="1600" b="1" i="0" u="none" strike="noStrike" baseline="0">
                <a:solidFill>
                  <a:srgbClr val="002060"/>
                </a:solidFill>
                <a:latin typeface="+mn-lt"/>
                <a:ea typeface="Arial"/>
                <a:cs typeface="Arial"/>
              </a:defRPr>
            </a:pPr>
            <a:endParaRPr lang="zh-CN"/>
          </a:p>
        </c:txPr>
        <c:crossAx val="259992960"/>
        <c:crosses val="autoZero"/>
        <c:crossBetween val="between"/>
      </c:valAx>
      <c:spPr>
        <a:noFill/>
        <a:ln w="25400">
          <a:noFill/>
        </a:ln>
      </c:spPr>
    </c:plotArea>
    <c:legend>
      <c:legendPos val="r"/>
      <c:layout>
        <c:manualLayout>
          <c:xMode val="edge"/>
          <c:yMode val="edge"/>
          <c:x val="0.68461109358553618"/>
          <c:y val="0.45867128062374635"/>
          <c:w val="0.27138487102043701"/>
          <c:h val="0.20367401793530568"/>
        </c:manualLayout>
      </c:layout>
      <c:overlay val="0"/>
      <c:spPr>
        <a:noFill/>
        <a:ln w="25409">
          <a:noFill/>
        </a:ln>
      </c:spPr>
      <c:txPr>
        <a:bodyPr/>
        <a:lstStyle/>
        <a:p>
          <a:pPr>
            <a:defRPr lang="en-US" sz="1400" b="1" i="0" u="none" strike="noStrike" baseline="0">
              <a:solidFill>
                <a:srgbClr val="002060"/>
              </a:solidFill>
              <a:latin typeface="+mn-lt"/>
              <a:ea typeface="Arial"/>
              <a:cs typeface="Arial"/>
            </a:defRPr>
          </a:pPr>
          <a:endParaRPr lang="zh-CN"/>
        </a:p>
      </c:txPr>
    </c:legend>
    <c:plotVisOnly val="1"/>
    <c:dispBlanksAs val="gap"/>
    <c:showDLblsOverMax val="0"/>
  </c:chart>
  <c:spPr>
    <a:noFill/>
    <a:ln>
      <a:noFill/>
    </a:ln>
  </c:spPr>
  <c:txPr>
    <a:bodyPr/>
    <a:lstStyle/>
    <a:p>
      <a:pPr>
        <a:defRPr sz="1000" b="1" i="0" u="none" strike="noStrike" baseline="0">
          <a:solidFill>
            <a:srgbClr val="000000"/>
          </a:solidFill>
          <a:latin typeface="Arial"/>
          <a:ea typeface="Arial"/>
          <a:cs typeface="Arial"/>
        </a:defRPr>
      </a:pPr>
      <a:endParaRPr lang="zh-CN"/>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52750"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60800" y="0"/>
            <a:ext cx="2952750" cy="496888"/>
          </a:xfrm>
          <a:prstGeom prst="rect">
            <a:avLst/>
          </a:prstGeom>
        </p:spPr>
        <p:txBody>
          <a:bodyPr vert="horz" lIns="91440" tIns="45720" rIns="91440" bIns="45720" rtlCol="0"/>
          <a:lstStyle>
            <a:lvl1pPr algn="r">
              <a:defRPr sz="1200"/>
            </a:lvl1pPr>
          </a:lstStyle>
          <a:p>
            <a:fld id="{1F9046E2-2BCB-4C0B-AB16-8BA87CA7049B}" type="datetimeFigureOut">
              <a:rPr lang="zh-CN" altLang="en-US" smtClean="0"/>
              <a:pPr/>
              <a:t>2015/2/16</a:t>
            </a:fld>
            <a:endParaRPr lang="zh-CN" altLang="en-US"/>
          </a:p>
        </p:txBody>
      </p:sp>
      <p:sp>
        <p:nvSpPr>
          <p:cNvPr id="4" name="页脚占位符 3"/>
          <p:cNvSpPr>
            <a:spLocks noGrp="1"/>
          </p:cNvSpPr>
          <p:nvPr>
            <p:ph type="ftr" sz="quarter" idx="2"/>
          </p:nvPr>
        </p:nvSpPr>
        <p:spPr>
          <a:xfrm>
            <a:off x="0" y="9448800"/>
            <a:ext cx="2952750" cy="496888"/>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60800" y="9448800"/>
            <a:ext cx="2952750" cy="496888"/>
          </a:xfrm>
          <a:prstGeom prst="rect">
            <a:avLst/>
          </a:prstGeom>
        </p:spPr>
        <p:txBody>
          <a:bodyPr vert="horz" lIns="91440" tIns="45720" rIns="91440" bIns="45720" rtlCol="0" anchor="b"/>
          <a:lstStyle>
            <a:lvl1pPr algn="r">
              <a:defRPr sz="1200"/>
            </a:lvl1pPr>
          </a:lstStyle>
          <a:p>
            <a:fld id="{DF25FB3F-6F29-495E-A65B-A24D44AB70D6}" type="slidenum">
              <a:rPr lang="zh-CN" altLang="en-US" smtClean="0"/>
              <a:pPr/>
              <a:t>‹#›</a:t>
            </a:fld>
            <a:endParaRPr lang="zh-CN" altLang="en-US"/>
          </a:p>
        </p:txBody>
      </p:sp>
    </p:spTree>
    <p:extLst>
      <p:ext uri="{BB962C8B-B14F-4D97-AF65-F5344CB8AC3E}">
        <p14:creationId xmlns:p14="http://schemas.microsoft.com/office/powerpoint/2010/main" val="10177771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Header Placeholder 1"/>
          <p:cNvSpPr>
            <a:spLocks noGrp="1" noChangeArrowheads="1"/>
          </p:cNvSpPr>
          <p:nvPr>
            <p:ph type="hdr" sz="quarter" idx="4294967295"/>
          </p:nvPr>
        </p:nvSpPr>
        <p:spPr bwMode="auto">
          <a:xfrm>
            <a:off x="0" y="0"/>
            <a:ext cx="2953226" cy="497364"/>
          </a:xfrm>
          <a:prstGeom prst="rect">
            <a:avLst/>
          </a:prstGeom>
          <a:noFill/>
          <a:ln w="9525" cmpd="sng">
            <a:noFill/>
            <a:bevel/>
            <a:headEnd/>
            <a:tailEnd/>
          </a:ln>
        </p:spPr>
        <p:txBody>
          <a:bodyPr vert="horz" wrap="square" lIns="91440" tIns="45720" rIns="91440" bIns="45720" numCol="1" anchor="t" anchorCtr="0" compatLnSpc="1">
            <a:prstTxWarp prst="textNoShape">
              <a:avLst/>
            </a:prstTxWarp>
          </a:bodyPr>
          <a:lstStyle>
            <a:lvl1pPr>
              <a:defRPr sz="1200"/>
            </a:lvl1pPr>
          </a:lstStyle>
          <a:p>
            <a:endParaRPr lang="zh-CN" altLang="zh-CN"/>
          </a:p>
        </p:txBody>
      </p:sp>
      <p:sp>
        <p:nvSpPr>
          <p:cNvPr id="15363" name="Date Placeholder 2"/>
          <p:cNvSpPr>
            <a:spLocks noGrp="1" noChangeArrowheads="1"/>
          </p:cNvSpPr>
          <p:nvPr>
            <p:ph type="dt" idx="1"/>
          </p:nvPr>
        </p:nvSpPr>
        <p:spPr bwMode="auto">
          <a:xfrm>
            <a:off x="3860335" y="0"/>
            <a:ext cx="2953226" cy="497364"/>
          </a:xfrm>
          <a:prstGeom prst="rect">
            <a:avLst/>
          </a:prstGeom>
          <a:noFill/>
          <a:ln w="9525" cmpd="sng">
            <a:noFill/>
            <a:bevel/>
            <a:headEnd/>
            <a:tailEnd/>
          </a:ln>
        </p:spPr>
        <p:txBody>
          <a:bodyPr vert="horz" wrap="square" lIns="91440" tIns="45720" rIns="91440" bIns="45720" numCol="1" anchor="t" anchorCtr="0" compatLnSpc="1">
            <a:prstTxWarp prst="textNoShape">
              <a:avLst/>
            </a:prstTxWarp>
          </a:bodyPr>
          <a:lstStyle>
            <a:lvl1pPr algn="r">
              <a:defRPr/>
            </a:lvl1pPr>
          </a:lstStyle>
          <a:p>
            <a:fld id="{C61A8F41-2766-4E7F-BEEE-4E53F9CEC20E}" type="datetime1">
              <a:rPr lang="zh-CN" altLang="en-US"/>
              <a:pPr/>
              <a:t>2015/2/16</a:t>
            </a:fld>
            <a:endParaRPr lang="en-US" sz="1200"/>
          </a:p>
        </p:txBody>
      </p:sp>
      <p:sp>
        <p:nvSpPr>
          <p:cNvPr id="15364" name="Slide Image Placeholder 3"/>
          <p:cNvSpPr>
            <a:spLocks noGrp="1" noRot="1" noChangeAspect="1" noChangeArrowheads="1"/>
          </p:cNvSpPr>
          <p:nvPr>
            <p:ph type="sldImg" idx="2"/>
          </p:nvPr>
        </p:nvSpPr>
        <p:spPr bwMode="auto">
          <a:xfrm>
            <a:off x="922338" y="746125"/>
            <a:ext cx="4972050" cy="3730625"/>
          </a:xfrm>
          <a:prstGeom prst="rect">
            <a:avLst/>
          </a:prstGeom>
          <a:noFill/>
          <a:ln w="9525" cmpd="sng">
            <a:noFill/>
            <a:miter lim="800000"/>
            <a:headEnd/>
            <a:tailEnd/>
          </a:ln>
        </p:spPr>
      </p:sp>
      <p:sp>
        <p:nvSpPr>
          <p:cNvPr id="15365" name="Notes Placeholder 4"/>
          <p:cNvSpPr>
            <a:spLocks noGrp="1" noRot="1" noChangeAspect="1" noChangeArrowheads="1"/>
          </p:cNvSpPr>
          <p:nvPr/>
        </p:nvSpPr>
        <p:spPr bwMode="auto">
          <a:xfrm>
            <a:off x="681514" y="4724956"/>
            <a:ext cx="5452110" cy="4476274"/>
          </a:xfrm>
          <a:prstGeom prst="rect">
            <a:avLst/>
          </a:prstGeom>
          <a:noFill/>
          <a:ln w="9525" cmpd="sng">
            <a:noFill/>
            <a:bevel/>
            <a:headEnd/>
            <a:tailEnd/>
          </a:ln>
        </p:spPr>
        <p:txBody>
          <a:bodyPr anchor="ctr"/>
          <a:lstStyle/>
          <a:p>
            <a:pPr>
              <a:spcBef>
                <a:spcPct val="30000"/>
              </a:spcBef>
            </a:pPr>
            <a:r>
              <a:rPr lang="zh-CN" altLang="en-US" sz="1200">
                <a:solidFill>
                  <a:srgbClr val="FFFFFF"/>
                </a:solidFill>
                <a:sym typeface="Arial" pitchFamily="34" charset="0"/>
              </a:rPr>
              <a:t>Click to edit Master text styles</a:t>
            </a:r>
          </a:p>
          <a:p>
            <a:pPr>
              <a:spcBef>
                <a:spcPct val="30000"/>
              </a:spcBef>
            </a:pPr>
            <a:r>
              <a:rPr lang="zh-CN" altLang="en-US" sz="1200">
                <a:solidFill>
                  <a:srgbClr val="FFFFFF"/>
                </a:solidFill>
                <a:sym typeface="Arial" pitchFamily="34" charset="0"/>
              </a:rPr>
              <a:t>Second level</a:t>
            </a:r>
          </a:p>
          <a:p>
            <a:pPr>
              <a:spcBef>
                <a:spcPct val="30000"/>
              </a:spcBef>
            </a:pPr>
            <a:r>
              <a:rPr lang="zh-CN" altLang="en-US" sz="1200">
                <a:solidFill>
                  <a:srgbClr val="FFFFFF"/>
                </a:solidFill>
                <a:sym typeface="Arial" pitchFamily="34" charset="0"/>
              </a:rPr>
              <a:t>Third level</a:t>
            </a:r>
          </a:p>
          <a:p>
            <a:pPr>
              <a:spcBef>
                <a:spcPct val="30000"/>
              </a:spcBef>
            </a:pPr>
            <a:r>
              <a:rPr lang="zh-CN" altLang="en-US" sz="1200">
                <a:solidFill>
                  <a:srgbClr val="FFFFFF"/>
                </a:solidFill>
                <a:sym typeface="Arial" pitchFamily="34" charset="0"/>
              </a:rPr>
              <a:t>Fourth level</a:t>
            </a:r>
          </a:p>
          <a:p>
            <a:pPr>
              <a:spcBef>
                <a:spcPct val="30000"/>
              </a:spcBef>
            </a:pPr>
            <a:r>
              <a:rPr lang="en-US" sz="1200">
                <a:solidFill>
                  <a:srgbClr val="FFFFFF"/>
                </a:solidFill>
                <a:sym typeface="Arial" pitchFamily="34" charset="0"/>
              </a:rPr>
              <a:t>Fifth level</a:t>
            </a:r>
            <a:endParaRPr lang="zh-CN" altLang="en-US" sz="1200">
              <a:solidFill>
                <a:srgbClr val="FFFFFF"/>
              </a:solidFill>
              <a:sym typeface="Arial" pitchFamily="34" charset="0"/>
            </a:endParaRPr>
          </a:p>
        </p:txBody>
      </p:sp>
      <p:sp>
        <p:nvSpPr>
          <p:cNvPr id="15366" name="Footer Placeholder 5"/>
          <p:cNvSpPr>
            <a:spLocks noGrp="1" noChangeArrowheads="1"/>
          </p:cNvSpPr>
          <p:nvPr>
            <p:ph type="ftr" sz="quarter" idx="4"/>
          </p:nvPr>
        </p:nvSpPr>
        <p:spPr bwMode="auto">
          <a:xfrm>
            <a:off x="0" y="9448185"/>
            <a:ext cx="2953226" cy="497364"/>
          </a:xfrm>
          <a:prstGeom prst="rect">
            <a:avLst/>
          </a:prstGeom>
          <a:noFill/>
          <a:ln w="9525" cmpd="sng">
            <a:noFill/>
            <a:bevel/>
            <a:headEnd/>
            <a:tailEnd/>
          </a:ln>
        </p:spPr>
        <p:txBody>
          <a:bodyPr vert="horz" wrap="square" lIns="91440" tIns="45720" rIns="91440" bIns="45720" numCol="1" anchor="b" anchorCtr="0" compatLnSpc="1">
            <a:prstTxWarp prst="textNoShape">
              <a:avLst/>
            </a:prstTxWarp>
          </a:bodyPr>
          <a:lstStyle>
            <a:lvl1pPr>
              <a:defRPr sz="1200"/>
            </a:lvl1pPr>
          </a:lstStyle>
          <a:p>
            <a:endParaRPr lang="zh-CN" altLang="zh-CN"/>
          </a:p>
        </p:txBody>
      </p:sp>
      <p:sp>
        <p:nvSpPr>
          <p:cNvPr id="15367" name="Slide Number Placeholder 6"/>
          <p:cNvSpPr>
            <a:spLocks noGrp="1" noChangeArrowheads="1"/>
          </p:cNvSpPr>
          <p:nvPr>
            <p:ph type="sldNum" sz="quarter" idx="5"/>
          </p:nvPr>
        </p:nvSpPr>
        <p:spPr bwMode="auto">
          <a:xfrm>
            <a:off x="3860335" y="9448185"/>
            <a:ext cx="2953226" cy="497364"/>
          </a:xfrm>
          <a:prstGeom prst="rect">
            <a:avLst/>
          </a:prstGeom>
          <a:noFill/>
          <a:ln w="9525" cmpd="sng">
            <a:noFill/>
            <a:bevel/>
            <a:headEnd/>
            <a:tailEnd/>
          </a:ln>
        </p:spPr>
        <p:txBody>
          <a:bodyPr vert="horz" wrap="square" lIns="91440" tIns="45720" rIns="91440" bIns="45720" numCol="1" anchor="b" anchorCtr="0" compatLnSpc="1">
            <a:prstTxWarp prst="textNoShape">
              <a:avLst/>
            </a:prstTxWarp>
          </a:bodyPr>
          <a:lstStyle>
            <a:lvl1pPr algn="r">
              <a:defRPr/>
            </a:lvl1pPr>
          </a:lstStyle>
          <a:p>
            <a:fld id="{B59E4584-2E60-4B29-B022-3A9B6C42C6CC}" type="slidenum">
              <a:rPr lang="zh-CN" altLang="en-US"/>
              <a:pPr/>
              <a:t>‹#›</a:t>
            </a:fld>
            <a:endParaRPr lang="en-US" sz="1200"/>
          </a:p>
        </p:txBody>
      </p:sp>
    </p:spTree>
    <p:extLst>
      <p:ext uri="{BB962C8B-B14F-4D97-AF65-F5344CB8AC3E}">
        <p14:creationId xmlns:p14="http://schemas.microsoft.com/office/powerpoint/2010/main" val="23275313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hemeOverride" Target="../theme/themeOverride12.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hemeOverride" Target="../theme/themeOverride13.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hemeOverride" Target="../theme/themeOverride14.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hemeOverride" Target="../theme/themeOverride15.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hemeOverride" Target="../theme/themeOverride16.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hemeOverride" Target="../theme/themeOverride17.xml"/><Relationship Id="rId4" Type="http://schemas.openxmlformats.org/officeDocument/2006/relationships/image" Target="../media/image15.png"/></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hemeOverride" Target="../theme/themeOverride18.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hemeOverride" Target="../theme/themeOverride19.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hemeOverride" Target="../theme/themeOverride20.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hemeOverride" Target="../theme/themeOverride2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hemeOverride" Target="../theme/themeOverride22.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hemeOverride" Target="../theme/themeOverride23.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hemeOverride" Target="../theme/themeOverride24.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hemeOverride" Target="../theme/themeOverride25.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hemeOverride" Target="../theme/themeOverride26.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hemeOverride" Target="../theme/themeOverride27.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hemeOverride" Target="../theme/themeOverride28.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hemeOverride" Target="../theme/themeOverride30.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hemeOverride" Target="../theme/themeOverride31.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hemeOverride" Target="../theme/themeOverride32.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hemeOverride" Target="../theme/themeOverride33.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hemeOverride" Target="../theme/themeOverride34.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hemeOverride" Target="../theme/themeOverride35.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hemeOverride" Target="../theme/themeOverride36.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hemeOverride" Target="../theme/themeOverride37.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hemeOverride" Target="../theme/themeOverride38.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hemeOverride" Target="../theme/themeOverride39.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hemeOverride" Target="../theme/themeOverride40.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hemeOverride" Target="../theme/themeOverride41.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hemeOverride" Target="../theme/themeOverride42.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hemeOverride" Target="../theme/themeOverride43.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5.xml"/><Relationship Id="rId4" Type="http://schemas.openxmlformats.org/officeDocument/2006/relationships/image" Target="../media/image3.png"/></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idx="10"/>
          </p:nvPr>
        </p:nvSpPr>
        <p:spPr/>
        <p:txBody>
          <a:bodyPr/>
          <a:lstStyle/>
          <a:p>
            <a:fld id="{C61A8F41-2766-4E7F-BEEE-4E53F9CEC20E}" type="datetime1">
              <a:rPr lang="zh-CN" altLang="en-US" smtClean="0"/>
              <a:pPr/>
              <a:t>2015/2/16</a:t>
            </a:fld>
            <a:endParaRPr lang="en-US" dirty="0"/>
          </a:p>
        </p:txBody>
      </p:sp>
      <p:sp>
        <p:nvSpPr>
          <p:cNvPr id="6" name="Slide Number Placeholder 3"/>
          <p:cNvSpPr txBox="1">
            <a:spLocks/>
          </p:cNvSpPr>
          <p:nvPr/>
        </p:nvSpPr>
        <p:spPr bwMode="auto">
          <a:xfrm>
            <a:off x="3843338" y="9374221"/>
            <a:ext cx="2971800" cy="457200"/>
          </a:xfrm>
          <a:prstGeom prst="rect">
            <a:avLst/>
          </a:prstGeom>
          <a:noFill/>
          <a:ln w="9525" cmpd="sng">
            <a:noFill/>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 typeface="Arial" pitchFamily="34" charset="0"/>
              <a:buNone/>
              <a:tabLst/>
              <a:defRPr/>
            </a:pPr>
            <a:fld id="{F957BA33-F358-47BF-9034-DC44A37A6D13}" type="slidenum">
              <a:rPr kumimoji="0" lang="en-CA" altLang="zh-CN" b="0" i="0" u="none" strike="noStrike" kern="1200" cap="none" spc="0" normalizeH="0" baseline="0" noProof="0" smtClean="0">
                <a:ln>
                  <a:noFill/>
                </a:ln>
                <a:solidFill>
                  <a:schemeClr val="tx1"/>
                </a:solidFill>
                <a:effectLst/>
                <a:uLnTx/>
                <a:uFillTx/>
                <a:latin typeface="Arial" pitchFamily="34" charset="0"/>
                <a:ea typeface="宋体" pitchFamily="2" charset="-122"/>
                <a:cs typeface="+mn-cs"/>
              </a:rPr>
              <a:pPr marL="0" marR="0" lvl="0" indent="0" algn="r" defTabSz="914400" rtl="0" eaLnBrk="0" fontAlgn="base" latinLnBrk="0" hangingPunct="0">
                <a:lnSpc>
                  <a:spcPct val="100000"/>
                </a:lnSpc>
                <a:spcBef>
                  <a:spcPct val="0"/>
                </a:spcBef>
                <a:spcAft>
                  <a:spcPct val="0"/>
                </a:spcAft>
                <a:buClrTx/>
                <a:buSzTx/>
                <a:buFont typeface="Arial" pitchFamily="34" charset="0"/>
                <a:buNone/>
                <a:tabLst/>
                <a:defRPr/>
              </a:pPr>
              <a:t>1</a:t>
            </a:fld>
            <a:endParaRPr kumimoji="0" lang="en-CA" altLang="zh-CN" b="0" i="0" u="none" strike="noStrike" kern="1200" cap="none" spc="0" normalizeH="0" baseline="0" noProof="0" dirty="0">
              <a:ln>
                <a:noFill/>
              </a:ln>
              <a:solidFill>
                <a:schemeClr val="tx1"/>
              </a:solidFill>
              <a:effectLst/>
              <a:uLnTx/>
              <a:uFillTx/>
              <a:latin typeface="Arial" pitchFamily="34" charset="0"/>
              <a:ea typeface="宋体" pitchFamily="2" charset="-122"/>
              <a:cs typeface="+mn-cs"/>
            </a:endParaRPr>
          </a:p>
        </p:txBody>
      </p:sp>
      <p:sp>
        <p:nvSpPr>
          <p:cNvPr id="12" name="幻灯片图像占位符 11"/>
          <p:cNvSpPr>
            <a:spLocks noGrp="1" noRot="1" noChangeAspect="1"/>
          </p:cNvSpPr>
          <p:nvPr>
            <p:ph type="sldImg"/>
          </p:nvPr>
        </p:nvSpPr>
        <p:spPr/>
      </p:sp>
      <p:sp>
        <p:nvSpPr>
          <p:cNvPr id="13" name="备注占位符 12"/>
          <p:cNvSpPr>
            <a:spLocks noGrp="1"/>
          </p:cNvSpPr>
          <p:nvPr>
            <p:ph type="body" idx="1"/>
          </p:nvPr>
        </p:nvSpPr>
        <p:spPr>
          <a:xfrm>
            <a:off x="681038" y="4724400"/>
            <a:ext cx="5453062" cy="4476750"/>
          </a:xfrm>
          <a:prstGeom prst="rect">
            <a:avLst/>
          </a:prstGeom>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5"/>
          </p:nvPr>
        </p:nvSpPr>
        <p:spPr/>
        <p:txBody>
          <a:bodyPr/>
          <a:lstStyle/>
          <a:p>
            <a:fld id="{F957BA33-F358-47BF-9034-DC44A37A6D13}" type="slidenum">
              <a:rPr lang="en-CA" altLang="zh-CN" smtClean="0"/>
              <a:pPr/>
              <a:t>10</a:t>
            </a:fld>
            <a:endParaRPr lang="en-CA" altLang="zh-CN" dirty="0"/>
          </a:p>
        </p:txBody>
      </p:sp>
      <p:sp>
        <p:nvSpPr>
          <p:cNvPr id="6" name="幻灯片图像占位符 5"/>
          <p:cNvSpPr>
            <a:spLocks noGrp="1" noRot="1" noChangeAspect="1"/>
          </p:cNvSpPr>
          <p:nvPr>
            <p:ph type="sldImg"/>
          </p:nvPr>
        </p:nvSpPr>
        <p:spPr/>
      </p:sp>
      <p:sp>
        <p:nvSpPr>
          <p:cNvPr id="8" name="备注占位符 7"/>
          <p:cNvSpPr>
            <a:spLocks noGrp="1"/>
          </p:cNvSpPr>
          <p:nvPr>
            <p:ph type="body" idx="1"/>
          </p:nvPr>
        </p:nvSpPr>
        <p:spPr>
          <a:xfrm>
            <a:off x="681038" y="4724400"/>
            <a:ext cx="5453062" cy="4476750"/>
          </a:xfrm>
          <a:prstGeom prst="rect">
            <a:avLst/>
          </a:prstGeom>
        </p:spPr>
        <p:txBody>
          <a:bodyPr>
            <a:normAutofit fontScale="77500" lnSpcReduction="20000"/>
          </a:bodyPr>
          <a:lstStyle/>
          <a:p>
            <a:pPr marL="180975" indent="-180975" eaLnBrk="1" hangingPunct="1">
              <a:spcBef>
                <a:spcPts val="400"/>
              </a:spcBef>
            </a:pPr>
            <a:r>
              <a:rPr lang="zh-CN" altLang="en-US" b="1" dirty="0" smtClean="0">
                <a:latin typeface="Arial" charset="0"/>
              </a:rPr>
              <a:t>讲演者注解：</a:t>
            </a:r>
          </a:p>
          <a:p>
            <a:pPr marL="180975" indent="-180975" eaLnBrk="1" hangingPunct="1">
              <a:spcBef>
                <a:spcPct val="0"/>
              </a:spcBef>
            </a:pPr>
            <a:r>
              <a:rPr lang="zh-CN" altLang="en-US" dirty="0" smtClean="0">
                <a:latin typeface="Arial" charset="0"/>
              </a:rPr>
              <a:t>幻灯片中包含的动画细节性的展示了神经病理性疼痛在不同疼痛疾病中的患病率。点击幻灯片会依次显示其下结构。</a:t>
            </a:r>
          </a:p>
          <a:p>
            <a:pPr marL="180975" indent="-180975" eaLnBrk="1" hangingPunct="1">
              <a:spcBef>
                <a:spcPct val="0"/>
              </a:spcBef>
            </a:pPr>
            <a:r>
              <a:rPr lang="zh-CN" altLang="en-US" dirty="0" smtClean="0">
                <a:latin typeface="Arial" charset="0"/>
              </a:rPr>
              <a:t>神经病理性疼痛在不同疾病类型中普遍存在。幻灯片中所列出的例子是神经病理性疼痛的潜在原因（根据外周及中枢神经病理性疼痛划分），并提供了患病率数据：</a:t>
            </a:r>
          </a:p>
          <a:p>
            <a:pPr marL="180975" indent="-180975" eaLnBrk="1" hangingPunct="1">
              <a:spcBef>
                <a:spcPct val="0"/>
              </a:spcBef>
            </a:pPr>
            <a:r>
              <a:rPr lang="zh-CN" altLang="en-US" dirty="0" smtClean="0">
                <a:latin typeface="Arial" charset="0"/>
              </a:rPr>
              <a:t>糖尿病：</a:t>
            </a:r>
            <a:r>
              <a:rPr lang="en-US" altLang="zh-CN" dirty="0" smtClean="0">
                <a:latin typeface="Arial" charset="0"/>
              </a:rPr>
              <a:t>11-26%</a:t>
            </a:r>
            <a:r>
              <a:rPr lang="zh-CN" altLang="en-US" dirty="0" smtClean="0">
                <a:latin typeface="Arial" charset="0"/>
              </a:rPr>
              <a:t>（最佳估计为</a:t>
            </a:r>
            <a:r>
              <a:rPr lang="en-US" altLang="zh-CN" dirty="0" smtClean="0">
                <a:latin typeface="Arial" charset="0"/>
              </a:rPr>
              <a:t>15%</a:t>
            </a:r>
            <a:r>
              <a:rPr lang="zh-CN" altLang="en-US" dirty="0" smtClean="0">
                <a:latin typeface="Arial" charset="0"/>
              </a:rPr>
              <a:t>）的糖尿病病人会发生疼痛性糖尿病周围神经病变。</a:t>
            </a:r>
            <a:r>
              <a:rPr lang="en-US" altLang="zh-CN" baseline="30000" dirty="0" smtClean="0">
                <a:latin typeface="Arial" charset="0"/>
              </a:rPr>
              <a:t>[1]</a:t>
            </a:r>
            <a:endParaRPr lang="zh-CN" altLang="en-US" baseline="30000" dirty="0" smtClean="0">
              <a:latin typeface="Arial" charset="0"/>
            </a:endParaRPr>
          </a:p>
          <a:p>
            <a:pPr marL="180975" indent="-180975" eaLnBrk="1" hangingPunct="1">
              <a:spcBef>
                <a:spcPct val="0"/>
              </a:spcBef>
            </a:pPr>
            <a:r>
              <a:rPr lang="zh-CN" altLang="en-US" dirty="0" smtClean="0">
                <a:latin typeface="Arial" charset="0"/>
              </a:rPr>
              <a:t>癌症：大约三分之一（</a:t>
            </a:r>
            <a:r>
              <a:rPr lang="en-US" altLang="zh-CN" dirty="0" smtClean="0">
                <a:latin typeface="Arial" charset="0"/>
              </a:rPr>
              <a:t>33%</a:t>
            </a:r>
            <a:r>
              <a:rPr lang="zh-CN" altLang="en-US" dirty="0" smtClean="0">
                <a:latin typeface="Arial" charset="0"/>
              </a:rPr>
              <a:t>）的癌症病人受神经病理性疼痛影响。</a:t>
            </a:r>
            <a:r>
              <a:rPr lang="en-US" altLang="zh-CN" baseline="30000" dirty="0" smtClean="0">
                <a:latin typeface="Arial" charset="0"/>
              </a:rPr>
              <a:t>[2]</a:t>
            </a:r>
          </a:p>
          <a:p>
            <a:pPr marL="180975" indent="-180975" eaLnBrk="1" hangingPunct="1">
              <a:spcBef>
                <a:spcPct val="0"/>
              </a:spcBef>
            </a:pPr>
            <a:r>
              <a:rPr lang="zh-CN" altLang="en-US" dirty="0" smtClean="0">
                <a:latin typeface="Arial" charset="0"/>
              </a:rPr>
              <a:t>艾滋病：</a:t>
            </a:r>
            <a:r>
              <a:rPr lang="en-US" altLang="zh-CN" dirty="0" smtClean="0">
                <a:latin typeface="Arial" charset="0"/>
              </a:rPr>
              <a:t>35%-55%</a:t>
            </a:r>
            <a:r>
              <a:rPr lang="zh-CN" altLang="en-US" dirty="0" smtClean="0">
                <a:latin typeface="Arial" charset="0"/>
              </a:rPr>
              <a:t>的艾滋病病人会出现远端感觉性多神经病。</a:t>
            </a:r>
            <a:r>
              <a:rPr lang="en-US" altLang="zh-CN" baseline="30000" dirty="0" smtClean="0">
                <a:latin typeface="Arial" charset="0"/>
              </a:rPr>
              <a:t>[3-5]</a:t>
            </a:r>
            <a:endParaRPr lang="en-US" altLang="zh-CN" u="sng" baseline="30000" dirty="0" smtClean="0">
              <a:latin typeface="Arial" charset="0"/>
            </a:endParaRPr>
          </a:p>
          <a:p>
            <a:pPr marL="180975" indent="-180975" eaLnBrk="1" hangingPunct="1">
              <a:spcBef>
                <a:spcPct val="0"/>
              </a:spcBef>
            </a:pPr>
            <a:r>
              <a:rPr lang="zh-CN" altLang="en-US" dirty="0" smtClean="0">
                <a:latin typeface="Arial" charset="0"/>
              </a:rPr>
              <a:t>术后疼痛：</a:t>
            </a:r>
            <a:r>
              <a:rPr lang="en-US" altLang="zh-CN" dirty="0" smtClean="0">
                <a:latin typeface="Arial" charset="0"/>
              </a:rPr>
              <a:t>20%-43%</a:t>
            </a:r>
            <a:r>
              <a:rPr lang="zh-CN" altLang="en-US" dirty="0" smtClean="0">
                <a:latin typeface="Arial" charset="0"/>
              </a:rPr>
              <a:t>的乳房切除术病人可能会产生神经病理性疼痛</a:t>
            </a:r>
            <a:r>
              <a:rPr lang="en-US" altLang="zh-CN" baseline="30000" dirty="0" smtClean="0">
                <a:latin typeface="Arial" charset="0"/>
              </a:rPr>
              <a:t>[6]</a:t>
            </a:r>
            <a:r>
              <a:rPr lang="zh-CN" altLang="en-US" baseline="30000" dirty="0" smtClean="0">
                <a:latin typeface="Arial" charset="0"/>
              </a:rPr>
              <a:t>，</a:t>
            </a:r>
            <a:r>
              <a:rPr lang="en-US" altLang="zh-CN" baseline="30000" dirty="0" smtClean="0">
                <a:latin typeface="Arial" charset="0"/>
              </a:rPr>
              <a:t>[7]</a:t>
            </a:r>
          </a:p>
          <a:p>
            <a:pPr marL="180975" indent="-180975" eaLnBrk="1" hangingPunct="1">
              <a:spcBef>
                <a:spcPct val="0"/>
              </a:spcBef>
            </a:pPr>
            <a:r>
              <a:rPr lang="zh-CN" altLang="en-US" dirty="0" smtClean="0">
                <a:latin typeface="Arial" charset="0"/>
              </a:rPr>
              <a:t>神经根病（腰背痛）：</a:t>
            </a:r>
            <a:r>
              <a:rPr lang="en-US" altLang="zh-CN" dirty="0" smtClean="0">
                <a:latin typeface="Arial" charset="0"/>
              </a:rPr>
              <a:t>37%</a:t>
            </a:r>
            <a:r>
              <a:rPr lang="zh-CN" altLang="en-US" dirty="0" smtClean="0">
                <a:latin typeface="Arial" charset="0"/>
              </a:rPr>
              <a:t>患有慢性腰背痛的病人受神经病理性疼痛影响。</a:t>
            </a:r>
            <a:r>
              <a:rPr lang="en-US" altLang="zh-CN" baseline="30000" dirty="0" smtClean="0">
                <a:latin typeface="Arial" charset="0"/>
              </a:rPr>
              <a:t>[</a:t>
            </a:r>
            <a:r>
              <a:rPr lang="zh-CN" altLang="en-US" baseline="30000" dirty="0" smtClean="0">
                <a:latin typeface="Arial" charset="0"/>
              </a:rPr>
              <a:t>8</a:t>
            </a:r>
            <a:r>
              <a:rPr lang="en-US" altLang="zh-CN" baseline="30000" dirty="0" smtClean="0">
                <a:latin typeface="Arial" charset="0"/>
              </a:rPr>
              <a:t>]</a:t>
            </a:r>
          </a:p>
          <a:p>
            <a:pPr marL="180975" indent="-180975" eaLnBrk="1" hangingPunct="1">
              <a:spcBef>
                <a:spcPct val="0"/>
              </a:spcBef>
            </a:pPr>
            <a:r>
              <a:rPr lang="zh-CN" altLang="en-US" dirty="0" smtClean="0">
                <a:latin typeface="Arial" charset="0"/>
              </a:rPr>
              <a:t>带状疱疹后神经痛：估计</a:t>
            </a:r>
            <a:r>
              <a:rPr lang="en-US" altLang="zh-CN" dirty="0" smtClean="0">
                <a:latin typeface="Arial" charset="0"/>
              </a:rPr>
              <a:t>7%-27%</a:t>
            </a:r>
            <a:r>
              <a:rPr lang="zh-CN" altLang="en-US" dirty="0" smtClean="0">
                <a:latin typeface="Arial" charset="0"/>
              </a:rPr>
              <a:t>患有带状疱疹的病人会发生，年龄超过</a:t>
            </a:r>
            <a:r>
              <a:rPr lang="en-US" altLang="zh-CN" dirty="0" smtClean="0">
                <a:latin typeface="Arial" charset="0"/>
              </a:rPr>
              <a:t>50</a:t>
            </a:r>
            <a:r>
              <a:rPr lang="zh-CN" altLang="en-US" dirty="0" smtClean="0">
                <a:latin typeface="Arial" charset="0"/>
              </a:rPr>
              <a:t>岁患有带状疱疹的病人发生带状疱疹后神经痛的概率会增高至</a:t>
            </a:r>
            <a:r>
              <a:rPr lang="en-US" altLang="zh-CN" dirty="0" smtClean="0">
                <a:latin typeface="Arial" charset="0"/>
              </a:rPr>
              <a:t>25%-50%</a:t>
            </a:r>
            <a:r>
              <a:rPr lang="zh-CN" altLang="en-US" dirty="0" smtClean="0">
                <a:latin typeface="Arial" charset="0"/>
              </a:rPr>
              <a:t>。12</a:t>
            </a:r>
            <a:endParaRPr lang="en-US" altLang="zh-CN" dirty="0" smtClean="0">
              <a:latin typeface="Arial" charset="0"/>
            </a:endParaRPr>
          </a:p>
          <a:p>
            <a:pPr marL="180975" indent="-180975" eaLnBrk="1" hangingPunct="1">
              <a:spcBef>
                <a:spcPct val="0"/>
              </a:spcBef>
            </a:pPr>
            <a:r>
              <a:rPr lang="zh-CN" altLang="en-US" dirty="0" smtClean="0">
                <a:latin typeface="Arial" charset="0"/>
              </a:rPr>
              <a:t>中风：</a:t>
            </a:r>
            <a:r>
              <a:rPr lang="en-US" altLang="zh-CN" dirty="0" smtClean="0">
                <a:latin typeface="Arial" charset="0"/>
              </a:rPr>
              <a:t>8%</a:t>
            </a:r>
            <a:r>
              <a:rPr lang="zh-CN" altLang="en-US" dirty="0" smtClean="0">
                <a:latin typeface="Arial" charset="0"/>
              </a:rPr>
              <a:t>中风后的病人受神经病理性疼痛影响。</a:t>
            </a:r>
            <a:r>
              <a:rPr lang="en-US" altLang="zh-CN" baseline="30000" dirty="0" smtClean="0">
                <a:latin typeface="Arial" charset="0"/>
              </a:rPr>
              <a:t>[</a:t>
            </a:r>
            <a:r>
              <a:rPr lang="zh-CN" altLang="en-US" baseline="30000" dirty="0" smtClean="0">
                <a:latin typeface="Arial" charset="0"/>
              </a:rPr>
              <a:t>9</a:t>
            </a:r>
            <a:r>
              <a:rPr lang="en-US" altLang="zh-CN" baseline="30000" dirty="0" smtClean="0">
                <a:latin typeface="Arial" charset="0"/>
              </a:rPr>
              <a:t>]</a:t>
            </a:r>
          </a:p>
          <a:p>
            <a:pPr marL="180975" indent="-180975" eaLnBrk="1" hangingPunct="1">
              <a:spcBef>
                <a:spcPct val="0"/>
              </a:spcBef>
            </a:pPr>
            <a:r>
              <a:rPr lang="zh-CN" altLang="en-US" dirty="0" smtClean="0">
                <a:latin typeface="Arial" charset="0"/>
              </a:rPr>
              <a:t>脊髓受伤：</a:t>
            </a:r>
            <a:r>
              <a:rPr lang="en-US" altLang="zh-CN" dirty="0" smtClean="0">
                <a:latin typeface="Arial" charset="0"/>
              </a:rPr>
              <a:t>75%</a:t>
            </a:r>
            <a:r>
              <a:rPr lang="zh-CN" altLang="en-US" dirty="0" smtClean="0">
                <a:latin typeface="Arial" charset="0"/>
              </a:rPr>
              <a:t>脊髓受伤的病人受神经病理性疼痛影响。</a:t>
            </a:r>
            <a:r>
              <a:rPr lang="en-US" altLang="zh-CN" baseline="30000" dirty="0" smtClean="0">
                <a:latin typeface="Arial" charset="0"/>
              </a:rPr>
              <a:t>[10]</a:t>
            </a:r>
          </a:p>
          <a:p>
            <a:pPr marL="180975" indent="-180975" eaLnBrk="1" hangingPunct="1">
              <a:spcBef>
                <a:spcPct val="0"/>
              </a:spcBef>
            </a:pPr>
            <a:r>
              <a:rPr lang="zh-CN" altLang="en-US" dirty="0" smtClean="0">
                <a:latin typeface="Arial" charset="0"/>
              </a:rPr>
              <a:t>多发性硬化：大约</a:t>
            </a:r>
            <a:r>
              <a:rPr lang="en-US" altLang="zh-CN" dirty="0" smtClean="0">
                <a:latin typeface="Arial" charset="0"/>
              </a:rPr>
              <a:t>55%</a:t>
            </a:r>
            <a:r>
              <a:rPr lang="zh-CN" altLang="en-US" dirty="0" smtClean="0">
                <a:latin typeface="Arial" charset="0"/>
              </a:rPr>
              <a:t>多发性硬化病人受神经病理性疼痛影响。</a:t>
            </a:r>
            <a:r>
              <a:rPr lang="en-US" altLang="zh-CN" baseline="30000" dirty="0" smtClean="0">
                <a:latin typeface="Arial" charset="0"/>
              </a:rPr>
              <a:t>[11]</a:t>
            </a:r>
          </a:p>
          <a:p>
            <a:pPr marL="180975" indent="-180975" eaLnBrk="1" hangingPunct="1">
              <a:spcBef>
                <a:spcPct val="0"/>
              </a:spcBef>
            </a:pPr>
            <a:endParaRPr lang="zh-CN" altLang="en-US" dirty="0" smtClean="0">
              <a:latin typeface="Arial" charset="0"/>
            </a:endParaRPr>
          </a:p>
          <a:p>
            <a:pPr marL="180975" indent="-180975" eaLnBrk="1" hangingPunct="1">
              <a:spcBef>
                <a:spcPct val="0"/>
              </a:spcBef>
            </a:pPr>
            <a:r>
              <a:rPr lang="zh-CN" altLang="en-US" dirty="0" smtClean="0">
                <a:latin typeface="Arial" charset="0"/>
              </a:rPr>
              <a:t>参考文献</a:t>
            </a:r>
          </a:p>
          <a:p>
            <a:pPr marL="180975" indent="-180975" eaLnBrk="1" hangingPunct="1">
              <a:spcBef>
                <a:spcPct val="0"/>
              </a:spcBef>
            </a:pPr>
            <a:r>
              <a:rPr lang="en-US" altLang="zh-CN" dirty="0" smtClean="0">
                <a:latin typeface="Arial" charset="0"/>
              </a:rPr>
              <a:t>1.Sadosky A et al. </a:t>
            </a:r>
            <a:r>
              <a:rPr lang="zh-CN" altLang="en-US" dirty="0" smtClean="0">
                <a:latin typeface="Arial" charset="0"/>
              </a:rPr>
              <a:t>A review of the epidemiology of painful diabetic peripheral neuropathy, postherpetic neuralgia, and less commonly studied neuropathic pain conditions. </a:t>
            </a:r>
            <a:r>
              <a:rPr lang="en-US" altLang="zh-CN" dirty="0" smtClean="0">
                <a:latin typeface="Arial" charset="0"/>
              </a:rPr>
              <a:t>Pain </a:t>
            </a:r>
            <a:r>
              <a:rPr lang="en-US" altLang="zh-CN" dirty="0" err="1" smtClean="0">
                <a:latin typeface="Arial" charset="0"/>
              </a:rPr>
              <a:t>Pract</a:t>
            </a:r>
            <a:r>
              <a:rPr lang="en-US" altLang="zh-CN" dirty="0" smtClean="0">
                <a:latin typeface="Arial" charset="0"/>
              </a:rPr>
              <a:t> 2008; 8(1):45-56.</a:t>
            </a:r>
            <a:endParaRPr lang="zh-CN" altLang="en-US" dirty="0" smtClean="0">
              <a:latin typeface="Arial" charset="0"/>
            </a:endParaRPr>
          </a:p>
          <a:p>
            <a:pPr marL="180975" indent="-180975" eaLnBrk="1" hangingPunct="1">
              <a:spcBef>
                <a:spcPct val="0"/>
              </a:spcBef>
            </a:pPr>
            <a:r>
              <a:rPr lang="en-US" altLang="zh-CN" dirty="0" smtClean="0">
                <a:latin typeface="Arial" charset="0"/>
              </a:rPr>
              <a:t>2.Davis MP, Walsh D. </a:t>
            </a:r>
            <a:r>
              <a:rPr lang="zh-CN" altLang="en-US" dirty="0" smtClean="0">
                <a:latin typeface="Arial" charset="0"/>
              </a:rPr>
              <a:t>Epidemiology of cancer pain and factors influencing poor pain control. </a:t>
            </a:r>
            <a:r>
              <a:rPr lang="en-US" altLang="zh-CN" dirty="0" smtClean="0">
                <a:latin typeface="Arial" charset="0"/>
              </a:rPr>
              <a:t>Am J Hosp </a:t>
            </a:r>
            <a:r>
              <a:rPr lang="en-US" altLang="zh-CN" dirty="0" err="1" smtClean="0">
                <a:latin typeface="Arial" charset="0"/>
              </a:rPr>
              <a:t>Palliat</a:t>
            </a:r>
            <a:r>
              <a:rPr lang="en-US" altLang="zh-CN" dirty="0" smtClean="0">
                <a:latin typeface="Arial" charset="0"/>
              </a:rPr>
              <a:t> Care 2004; 21(2):137-42.</a:t>
            </a:r>
          </a:p>
          <a:p>
            <a:pPr marL="180975" indent="-180975" eaLnBrk="1" hangingPunct="1">
              <a:spcBef>
                <a:spcPct val="0"/>
              </a:spcBef>
            </a:pPr>
            <a:r>
              <a:rPr lang="en-US" altLang="zh-CN" dirty="0" smtClean="0">
                <a:latin typeface="Arial" charset="0"/>
              </a:rPr>
              <a:t>3.So YT et al. </a:t>
            </a:r>
            <a:r>
              <a:rPr lang="zh-CN" altLang="en-US" dirty="0" smtClean="0">
                <a:latin typeface="Arial" charset="0"/>
              </a:rPr>
              <a:t>Peripheral neuropathy associated with acquired immunodeficiency syndrome. Prevalence and clinical features from a population-based survey. </a:t>
            </a:r>
            <a:r>
              <a:rPr lang="en-US" altLang="zh-CN" dirty="0" smtClean="0">
                <a:latin typeface="Arial" charset="0"/>
              </a:rPr>
              <a:t>Arch </a:t>
            </a:r>
            <a:r>
              <a:rPr lang="en-US" altLang="zh-CN" dirty="0" err="1" smtClean="0">
                <a:latin typeface="Arial" charset="0"/>
              </a:rPr>
              <a:t>Neurol</a:t>
            </a:r>
            <a:r>
              <a:rPr lang="en-US" altLang="zh-CN" dirty="0" smtClean="0">
                <a:latin typeface="Arial" charset="0"/>
              </a:rPr>
              <a:t> 1988; 45(9):945-8.</a:t>
            </a:r>
          </a:p>
          <a:p>
            <a:pPr marL="180975" indent="-180975" eaLnBrk="1" hangingPunct="1">
              <a:spcBef>
                <a:spcPct val="0"/>
              </a:spcBef>
            </a:pPr>
            <a:r>
              <a:rPr lang="en-US" altLang="zh-CN" dirty="0" smtClean="0">
                <a:latin typeface="Arial" charset="0"/>
              </a:rPr>
              <a:t>4.Schifitto G et al. I</a:t>
            </a:r>
            <a:r>
              <a:rPr lang="zh-CN" altLang="en-US" dirty="0" smtClean="0">
                <a:latin typeface="Arial" charset="0"/>
              </a:rPr>
              <a:t>ncidence of and risk factors for HIV-associated distal sensory polyneuropathy..</a:t>
            </a:r>
            <a:r>
              <a:rPr lang="en-US" altLang="zh-CN" dirty="0" smtClean="0">
                <a:latin typeface="Arial" charset="0"/>
              </a:rPr>
              <a:t>Neurology 2002; 58(12):1764-8. </a:t>
            </a:r>
            <a:endParaRPr lang="zh-CN" altLang="en-US" dirty="0" smtClean="0">
              <a:latin typeface="Arial" charset="0"/>
            </a:endParaRPr>
          </a:p>
          <a:p>
            <a:pPr marL="180975" indent="-180975" eaLnBrk="1" hangingPunct="1">
              <a:spcBef>
                <a:spcPct val="0"/>
              </a:spcBef>
            </a:pPr>
            <a:r>
              <a:rPr lang="en-US" altLang="zh-CN" dirty="0" smtClean="0">
                <a:latin typeface="Arial" charset="0"/>
              </a:rPr>
              <a:t>5.Morgello S et al. </a:t>
            </a:r>
            <a:r>
              <a:rPr lang="zh-CN" altLang="en-US" dirty="0" smtClean="0">
                <a:latin typeface="Arial" charset="0"/>
              </a:rPr>
              <a:t>HIV-associated distal sensory polyneuropathy in the era of highly active antiretroviral therapy: the Manhattan HIV Brain Bank. </a:t>
            </a:r>
            <a:r>
              <a:rPr lang="en-US" altLang="zh-CN" dirty="0" smtClean="0">
                <a:latin typeface="Arial" charset="0"/>
              </a:rPr>
              <a:t>Arch Neurol.2004; 61(4):546-51. </a:t>
            </a:r>
            <a:endParaRPr lang="zh-CN" altLang="en-US" dirty="0" smtClean="0">
              <a:latin typeface="Arial" charset="0"/>
            </a:endParaRPr>
          </a:p>
          <a:p>
            <a:pPr marL="180975" indent="-180975" eaLnBrk="1" hangingPunct="1">
              <a:spcBef>
                <a:spcPct val="0"/>
              </a:spcBef>
            </a:pPr>
            <a:r>
              <a:rPr lang="en-US" altLang="zh-CN" dirty="0" smtClean="0">
                <a:latin typeface="Arial" charset="0"/>
              </a:rPr>
              <a:t>6.Stevens PE et al. </a:t>
            </a:r>
            <a:r>
              <a:rPr lang="zh-CN" altLang="en-US" dirty="0" smtClean="0">
                <a:latin typeface="Arial" charset="0"/>
              </a:rPr>
              <a:t>Prevalence, characteristics, and impact of postmastectomy pain syndrome: an investigation of women's experiences. </a:t>
            </a:r>
            <a:r>
              <a:rPr lang="en-US" altLang="zh-CN" dirty="0" smtClean="0">
                <a:latin typeface="Arial" charset="0"/>
              </a:rPr>
              <a:t>Pain 1995; 61(1):61-8.</a:t>
            </a:r>
          </a:p>
          <a:p>
            <a:pPr marL="180975" indent="-180975" eaLnBrk="1" hangingPunct="1">
              <a:spcBef>
                <a:spcPct val="0"/>
              </a:spcBef>
            </a:pPr>
            <a:r>
              <a:rPr lang="en-US" altLang="zh-CN" dirty="0" smtClean="0">
                <a:latin typeface="Arial" charset="0"/>
              </a:rPr>
              <a:t>7.Smith  WC et al. </a:t>
            </a:r>
            <a:r>
              <a:rPr lang="zh-CN" altLang="en-US" dirty="0" smtClean="0">
                <a:latin typeface="Arial" charset="0"/>
              </a:rPr>
              <a:t>A retrospective cohort study of post mastectomy pain syndrome. </a:t>
            </a:r>
            <a:r>
              <a:rPr lang="en-US" altLang="zh-CN" dirty="0" smtClean="0">
                <a:latin typeface="Arial" charset="0"/>
              </a:rPr>
              <a:t>Pain 1999; 83(1):91-5.</a:t>
            </a:r>
          </a:p>
          <a:p>
            <a:pPr marL="180975" indent="-180975" eaLnBrk="1" hangingPunct="1">
              <a:spcBef>
                <a:spcPct val="0"/>
              </a:spcBef>
            </a:pPr>
            <a:r>
              <a:rPr lang="en-US" altLang="zh-CN" dirty="0" smtClean="0">
                <a:latin typeface="Arial" charset="0"/>
              </a:rPr>
              <a:t>8.Freynhagen et al. </a:t>
            </a:r>
            <a:r>
              <a:rPr lang="zh-CN" altLang="en-US" dirty="0" smtClean="0">
                <a:latin typeface="Arial" charset="0"/>
              </a:rPr>
              <a:t>painDETECT: a new screening questionnaire to identify neuropathic components in patients with back pain. </a:t>
            </a:r>
            <a:r>
              <a:rPr lang="en-US" altLang="zh-CN" dirty="0" err="1" smtClean="0">
                <a:latin typeface="Arial" charset="0"/>
              </a:rPr>
              <a:t>Curr</a:t>
            </a:r>
            <a:r>
              <a:rPr lang="en-US" altLang="zh-CN" dirty="0" smtClean="0">
                <a:latin typeface="Arial" charset="0"/>
              </a:rPr>
              <a:t> Med Res </a:t>
            </a:r>
            <a:r>
              <a:rPr lang="en-US" altLang="zh-CN" dirty="0" err="1" smtClean="0">
                <a:latin typeface="Arial" charset="0"/>
              </a:rPr>
              <a:t>Opin</a:t>
            </a:r>
            <a:r>
              <a:rPr lang="en-US" altLang="zh-CN" dirty="0" smtClean="0">
                <a:latin typeface="Arial" charset="0"/>
              </a:rPr>
              <a:t> 2006; 22(10):1911-20.</a:t>
            </a:r>
          </a:p>
          <a:p>
            <a:pPr marL="180975" indent="-180975" eaLnBrk="1" hangingPunct="1">
              <a:spcBef>
                <a:spcPct val="0"/>
              </a:spcBef>
            </a:pPr>
            <a:r>
              <a:rPr lang="en-US" altLang="zh-CN" dirty="0" smtClean="0">
                <a:latin typeface="Arial" charset="0"/>
              </a:rPr>
              <a:t>9.Andersen G et al. </a:t>
            </a:r>
            <a:r>
              <a:rPr lang="zh-CN" altLang="en-US" dirty="0" smtClean="0">
                <a:latin typeface="Arial" charset="0"/>
              </a:rPr>
              <a:t>Incidence of central post-stroke pain. </a:t>
            </a:r>
            <a:r>
              <a:rPr lang="en-US" altLang="zh-CN" dirty="0" smtClean="0">
                <a:latin typeface="Arial" charset="0"/>
              </a:rPr>
              <a:t>Pain 1995; 61(2):187-93.</a:t>
            </a:r>
          </a:p>
          <a:p>
            <a:pPr marL="180975" indent="-180975" eaLnBrk="1" hangingPunct="1">
              <a:spcBef>
                <a:spcPct val="0"/>
              </a:spcBef>
            </a:pPr>
            <a:r>
              <a:rPr lang="en-US" altLang="zh-CN" dirty="0" smtClean="0">
                <a:latin typeface="Arial" charset="0"/>
              </a:rPr>
              <a:t>10.Siddall PJ et al. </a:t>
            </a:r>
            <a:r>
              <a:rPr lang="zh-CN" altLang="en-US" dirty="0" smtClean="0">
                <a:latin typeface="Arial" charset="0"/>
              </a:rPr>
              <a:t>A longitudinal study of the prevalence and characteristics of pain in the first 5 years following spinal cord injury. </a:t>
            </a:r>
            <a:r>
              <a:rPr lang="en-US" altLang="zh-CN" dirty="0" smtClean="0">
                <a:latin typeface="Arial" charset="0"/>
              </a:rPr>
              <a:t>Pain 2003; 103(3):249-57. </a:t>
            </a:r>
            <a:endParaRPr lang="zh-CN" altLang="en-US" dirty="0" smtClean="0">
              <a:latin typeface="Arial" charset="0"/>
            </a:endParaRPr>
          </a:p>
          <a:p>
            <a:pPr marL="180975" indent="-180975" eaLnBrk="1" hangingPunct="1">
              <a:spcBef>
                <a:spcPct val="0"/>
              </a:spcBef>
            </a:pPr>
            <a:r>
              <a:rPr lang="en-US" altLang="zh-CN" dirty="0" smtClean="0">
                <a:latin typeface="Arial" charset="0"/>
              </a:rPr>
              <a:t>11.Rae-Grant AD et al. </a:t>
            </a:r>
            <a:r>
              <a:rPr lang="zh-CN" altLang="en-US" dirty="0" smtClean="0">
                <a:latin typeface="Arial" charset="0"/>
              </a:rPr>
              <a:t>Sensory symptoms of multiple sclerosis: a hidden reservoir of morbidity. </a:t>
            </a:r>
            <a:r>
              <a:rPr lang="en-US" altLang="zh-CN" dirty="0" err="1" smtClean="0">
                <a:latin typeface="Arial" charset="0"/>
              </a:rPr>
              <a:t>Mult</a:t>
            </a:r>
            <a:r>
              <a:rPr lang="en-US" altLang="zh-CN" dirty="0" smtClean="0">
                <a:latin typeface="Arial" charset="0"/>
              </a:rPr>
              <a:t> </a:t>
            </a:r>
            <a:r>
              <a:rPr lang="en-US" altLang="zh-CN" dirty="0" err="1" smtClean="0">
                <a:latin typeface="Arial" charset="0"/>
              </a:rPr>
              <a:t>Scler</a:t>
            </a:r>
            <a:r>
              <a:rPr lang="en-US" altLang="zh-CN" dirty="0" smtClean="0">
                <a:latin typeface="Arial" charset="0"/>
              </a:rPr>
              <a:t> 1999; 5(3):179-83.</a:t>
            </a:r>
            <a:endParaRPr lang="zh-CN" altLang="en-US" dirty="0" smtClean="0">
              <a:latin typeface="Arial"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2131" y="4724282"/>
            <a:ext cx="5450876" cy="4476611"/>
          </a:xfrm>
          <a:prstGeom prst="rect">
            <a:avLst/>
          </a:prstGeom>
        </p:spPr>
        <p:txBody>
          <a:bodyPr/>
          <a:lstStyle/>
          <a:p>
            <a:r>
              <a:rPr lang="zh-CN" altLang="en-US" b="1" dirty="0" smtClean="0"/>
              <a:t>讲演者注解：</a:t>
            </a:r>
          </a:p>
          <a:p>
            <a:r>
              <a:rPr lang="zh-CN" altLang="en-US" dirty="0" smtClean="0"/>
              <a:t>向参与者询问幻灯片上的问题，激发讨论。</a:t>
            </a:r>
          </a:p>
          <a:p>
            <a:endParaRPr lang="en-CA" b="0" dirty="0" smtClean="0"/>
          </a:p>
          <a:p>
            <a:endParaRPr lang="en-CA" dirty="0"/>
          </a:p>
        </p:txBody>
      </p:sp>
      <p:sp>
        <p:nvSpPr>
          <p:cNvPr id="4" name="Slide Number Placeholder 3"/>
          <p:cNvSpPr>
            <a:spLocks noGrp="1"/>
          </p:cNvSpPr>
          <p:nvPr>
            <p:ph type="sldNum" sz="quarter" idx="10"/>
          </p:nvPr>
        </p:nvSpPr>
        <p:spPr/>
        <p:txBody>
          <a:bodyPr/>
          <a:lstStyle/>
          <a:p>
            <a:fld id="{C3688213-33A5-40D6-90A0-AF4F9B3FAB42}" type="slidenum">
              <a:rPr lang="en-CA" smtClean="0">
                <a:solidFill>
                  <a:prstClr val="black"/>
                </a:solidFill>
              </a:rPr>
              <a:pPr/>
              <a:t>11</a:t>
            </a:fld>
            <a:endParaRPr lang="en-CA">
              <a:solidFill>
                <a:prstClr val="black"/>
              </a:solidFill>
            </a:endParaRPr>
          </a:p>
        </p:txBody>
      </p:sp>
    </p:spTree>
    <p:extLst>
      <p:ext uri="{BB962C8B-B14F-4D97-AF65-F5344CB8AC3E}">
        <p14:creationId xmlns:p14="http://schemas.microsoft.com/office/powerpoint/2010/main" val="3494531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5"/>
          </p:nvPr>
        </p:nvSpPr>
        <p:spPr/>
        <p:txBody>
          <a:bodyPr/>
          <a:lstStyle/>
          <a:p>
            <a:fld id="{F957BA33-F358-47BF-9034-DC44A37A6D13}" type="slidenum">
              <a:rPr lang="en-CA" altLang="zh-CN" smtClean="0"/>
              <a:pPr/>
              <a:t>12</a:t>
            </a:fld>
            <a:endParaRPr lang="en-CA" altLang="zh-CN" dirty="0"/>
          </a:p>
        </p:txBody>
      </p:sp>
      <p:sp>
        <p:nvSpPr>
          <p:cNvPr id="8" name="幻灯片图像占位符 7"/>
          <p:cNvSpPr>
            <a:spLocks noGrp="1" noRot="1" noChangeAspect="1"/>
          </p:cNvSpPr>
          <p:nvPr>
            <p:ph type="sldImg"/>
          </p:nvPr>
        </p:nvSpPr>
        <p:spPr/>
      </p:sp>
      <p:sp>
        <p:nvSpPr>
          <p:cNvPr id="9" name="备注占位符 8"/>
          <p:cNvSpPr>
            <a:spLocks noGrp="1"/>
          </p:cNvSpPr>
          <p:nvPr>
            <p:ph type="body" idx="1"/>
          </p:nvPr>
        </p:nvSpPr>
        <p:spPr>
          <a:xfrm>
            <a:off x="681038" y="4724400"/>
            <a:ext cx="5453062" cy="4476750"/>
          </a:xfrm>
          <a:prstGeom prst="rect">
            <a:avLst/>
          </a:prstGeom>
        </p:spPr>
        <p:txBody>
          <a:bodyPr>
            <a:normAutofit fontScale="70000" lnSpcReduction="20000"/>
          </a:bodyPr>
          <a:lstStyle/>
          <a:p>
            <a:r>
              <a:rPr lang="zh-CN" altLang="en-US" b="1" dirty="0" smtClean="0"/>
              <a:t>讲演者注解：</a:t>
            </a:r>
            <a:endParaRPr lang="en-US" altLang="zh-CN" dirty="0" smtClean="0">
              <a:latin typeface="Arial" charset="0"/>
            </a:endParaRPr>
          </a:p>
          <a:p>
            <a:r>
              <a:rPr lang="zh-CN" altLang="en-US" dirty="0" smtClean="0">
                <a:latin typeface="Arial" charset="0"/>
              </a:rPr>
              <a:t>调查估计，</a:t>
            </a:r>
            <a:r>
              <a:rPr lang="en-US" altLang="zh-CN" dirty="0" smtClean="0">
                <a:latin typeface="Arial" charset="0"/>
              </a:rPr>
              <a:t>5-20%</a:t>
            </a:r>
            <a:r>
              <a:rPr lang="zh-CN" altLang="en-US" dirty="0" smtClean="0">
                <a:latin typeface="Arial" charset="0"/>
              </a:rPr>
              <a:t>的大众可能会患上慢性神经病理性疼痛。</a:t>
            </a:r>
          </a:p>
          <a:p>
            <a:r>
              <a:rPr lang="zh-CN" altLang="en-US" dirty="0" smtClean="0">
                <a:latin typeface="Arial" charset="0"/>
              </a:rPr>
              <a:t>图中的现患调查总结显示在受调查的人群里患有慢性疼痛和慢性神经病理性疼痛的比例。这些调查覆盖广阔的各种地理区域，包括巴西、加拿大、法国、德国、利比亚和英国。</a:t>
            </a:r>
          </a:p>
          <a:p>
            <a:r>
              <a:rPr lang="zh-CN" altLang="en-US" dirty="0" smtClean="0">
                <a:latin typeface="Arial" charset="0"/>
              </a:rPr>
              <a:t>de Moras </a:t>
            </a:r>
            <a:r>
              <a:rPr lang="en-US" altLang="zh-CN" dirty="0" smtClean="0">
                <a:latin typeface="Arial" charset="0"/>
              </a:rPr>
              <a:t>Vieira</a:t>
            </a:r>
            <a:r>
              <a:rPr lang="zh-CN" altLang="en-US" dirty="0" smtClean="0">
                <a:latin typeface="Arial" charset="0"/>
              </a:rPr>
              <a:t>与同事们在巴西圣路易斯调查了</a:t>
            </a:r>
            <a:r>
              <a:rPr lang="en-US" altLang="zh-CN" dirty="0" smtClean="0">
                <a:latin typeface="Arial" charset="0"/>
              </a:rPr>
              <a:t>1597</a:t>
            </a:r>
            <a:r>
              <a:rPr lang="zh-CN" altLang="en-US" dirty="0" smtClean="0">
                <a:latin typeface="Arial" charset="0"/>
              </a:rPr>
              <a:t>人，确定</a:t>
            </a:r>
            <a:r>
              <a:rPr lang="en-US" altLang="zh-CN" dirty="0" smtClean="0">
                <a:latin typeface="Arial" charset="0"/>
              </a:rPr>
              <a:t>10%</a:t>
            </a:r>
            <a:r>
              <a:rPr lang="zh-CN" altLang="en-US" dirty="0" smtClean="0">
                <a:latin typeface="Arial" charset="0"/>
              </a:rPr>
              <a:t>的受调查人员患有具有神经病理性疼痛特点的慢性疼痛。</a:t>
            </a:r>
          </a:p>
          <a:p>
            <a:r>
              <a:rPr lang="zh-CN" altLang="en-US" dirty="0" smtClean="0">
                <a:latin typeface="Arial" charset="0"/>
              </a:rPr>
              <a:t>Torrance et al 给从英国阿伯丁、利兹和伦敦</a:t>
            </a:r>
            <a:r>
              <a:rPr lang="en-US" altLang="zh-CN" dirty="0" smtClean="0">
                <a:latin typeface="Arial" charset="0"/>
              </a:rPr>
              <a:t>6</a:t>
            </a:r>
            <a:r>
              <a:rPr lang="zh-CN" altLang="en-US" dirty="0" smtClean="0">
                <a:latin typeface="Arial" charset="0"/>
              </a:rPr>
              <a:t>个大众医疗中随机挑出作为样本的</a:t>
            </a:r>
            <a:r>
              <a:rPr lang="en-US" altLang="zh-CN" dirty="0" smtClean="0">
                <a:latin typeface="Arial" charset="0"/>
              </a:rPr>
              <a:t>6000</a:t>
            </a:r>
            <a:r>
              <a:rPr lang="zh-CN" altLang="en-US" dirty="0" smtClean="0">
                <a:latin typeface="Arial" charset="0"/>
              </a:rPr>
              <a:t>个成年人</a:t>
            </a:r>
            <a:r>
              <a:rPr lang="en-US" altLang="zh-CN" dirty="0" err="1" smtClean="0">
                <a:latin typeface="Arial" charset="0"/>
              </a:rPr>
              <a:t>邮寄</a:t>
            </a:r>
            <a:r>
              <a:rPr lang="zh-CN" altLang="en-US" dirty="0" smtClean="0">
                <a:latin typeface="Arial" charset="0"/>
              </a:rPr>
              <a:t>了问卷，问卷包括</a:t>
            </a:r>
            <a:r>
              <a:rPr lang="zh-CN" altLang="en-US" sz="800" dirty="0" smtClean="0">
                <a:latin typeface="Times New Roman" pitchFamily="18" charset="0"/>
                <a:cs typeface="Times New Roman" pitchFamily="18" charset="0"/>
              </a:rPr>
              <a:t>自评的利兹神经病理性症状与体征评估 (S-LANSS) </a:t>
            </a:r>
            <a:r>
              <a:rPr lang="zh-CN" altLang="en-US" dirty="0" smtClean="0">
                <a:latin typeface="Arial" charset="0"/>
              </a:rPr>
              <a:t>。他们所得结果显示超过</a:t>
            </a:r>
            <a:r>
              <a:rPr lang="en-US" altLang="zh-CN" dirty="0" smtClean="0">
                <a:latin typeface="Arial" charset="0"/>
              </a:rPr>
              <a:t>3000</a:t>
            </a:r>
            <a:r>
              <a:rPr lang="zh-CN" altLang="en-US" dirty="0" smtClean="0">
                <a:latin typeface="Arial" charset="0"/>
              </a:rPr>
              <a:t>的调查对象中</a:t>
            </a:r>
            <a:r>
              <a:rPr lang="en-US" altLang="zh-CN" dirty="0" smtClean="0">
                <a:latin typeface="Arial" charset="0"/>
              </a:rPr>
              <a:t>8%</a:t>
            </a:r>
            <a:r>
              <a:rPr lang="zh-CN" altLang="en-US" dirty="0" smtClean="0">
                <a:latin typeface="Arial" charset="0"/>
              </a:rPr>
              <a:t>的人患有神经病理性疼痛。</a:t>
            </a:r>
          </a:p>
          <a:p>
            <a:pPr eaLnBrk="1" hangingPunct="1">
              <a:spcBef>
                <a:spcPct val="0"/>
              </a:spcBef>
              <a:spcAft>
                <a:spcPts val="600"/>
              </a:spcAft>
            </a:pPr>
            <a:r>
              <a:rPr lang="zh-CN" altLang="en-US" dirty="0" smtClean="0">
                <a:latin typeface="Arial" charset="0"/>
              </a:rPr>
              <a:t>最大的调查由法国的Bouhassira等人组织，其调查发现，随机调查</a:t>
            </a:r>
            <a:r>
              <a:rPr lang="en-US" altLang="zh-CN" dirty="0" smtClean="0">
                <a:latin typeface="Arial" charset="0"/>
              </a:rPr>
              <a:t>23,712</a:t>
            </a:r>
            <a:r>
              <a:rPr lang="zh-CN" altLang="en-US" dirty="0" smtClean="0">
                <a:latin typeface="Arial" charset="0"/>
              </a:rPr>
              <a:t>个法国人中</a:t>
            </a:r>
            <a:r>
              <a:rPr lang="en-US" altLang="zh-CN" dirty="0" smtClean="0">
                <a:latin typeface="Arial" charset="0"/>
              </a:rPr>
              <a:t>7%</a:t>
            </a:r>
            <a:r>
              <a:rPr lang="zh-CN" altLang="en-US" dirty="0" smtClean="0">
                <a:latin typeface="Arial" charset="0"/>
              </a:rPr>
              <a:t>的人患有具有神经病理性疼痛特点的慢性疼痛。</a:t>
            </a:r>
          </a:p>
          <a:p>
            <a:r>
              <a:rPr lang="en-US" altLang="zh-CN" dirty="0" err="1" smtClean="0">
                <a:latin typeface="Arial" charset="0"/>
              </a:rPr>
              <a:t>Ohayon</a:t>
            </a:r>
            <a:r>
              <a:rPr lang="zh-CN" altLang="en-US" dirty="0" smtClean="0">
                <a:latin typeface="Arial" charset="0"/>
              </a:rPr>
              <a:t>和同事们电话采访了德国随机选出的</a:t>
            </a:r>
            <a:r>
              <a:rPr lang="en-US" altLang="zh-CN" dirty="0" smtClean="0">
                <a:latin typeface="Arial" charset="0"/>
              </a:rPr>
              <a:t>3011</a:t>
            </a:r>
            <a:r>
              <a:rPr lang="zh-CN" altLang="en-US" dirty="0" smtClean="0">
                <a:latin typeface="Arial" charset="0"/>
              </a:rPr>
              <a:t>人（年龄≥15</a:t>
            </a:r>
            <a:r>
              <a:rPr lang="en-US" altLang="zh-CN" dirty="0" smtClean="0">
                <a:latin typeface="Arial" charset="0"/>
              </a:rPr>
              <a:t>岁</a:t>
            </a:r>
            <a:r>
              <a:rPr lang="zh-CN" altLang="en-US" dirty="0" smtClean="0">
                <a:latin typeface="Arial" charset="0"/>
              </a:rPr>
              <a:t>），并发现其中</a:t>
            </a:r>
            <a:r>
              <a:rPr lang="en-US" altLang="zh-CN" dirty="0" smtClean="0">
                <a:latin typeface="Arial" charset="0"/>
              </a:rPr>
              <a:t>7%</a:t>
            </a:r>
            <a:r>
              <a:rPr lang="zh-CN" altLang="en-US" dirty="0" smtClean="0">
                <a:latin typeface="Arial" charset="0"/>
              </a:rPr>
              <a:t>的人患有具有神经病理性疼痛特点的慢性疼痛。</a:t>
            </a:r>
          </a:p>
          <a:p>
            <a:r>
              <a:rPr lang="zh-CN" altLang="en-US" dirty="0" smtClean="0">
                <a:latin typeface="Arial" charset="0"/>
              </a:rPr>
              <a:t>由Toth等人组织的一项加拿大的研究，电话调查在加拿大一个省随机选出的</a:t>
            </a:r>
            <a:r>
              <a:rPr lang="en-US" altLang="zh-CN" dirty="0" smtClean="0">
                <a:latin typeface="Arial" charset="0"/>
              </a:rPr>
              <a:t>1207</a:t>
            </a:r>
            <a:r>
              <a:rPr lang="zh-CN" altLang="en-US" dirty="0" smtClean="0">
                <a:latin typeface="Arial" charset="0"/>
              </a:rPr>
              <a:t>个人，包括城市人口和农村人口，结果也显示比较高的神经病理性疼痛患病率。在这项调查中，</a:t>
            </a:r>
            <a:r>
              <a:rPr lang="en-CA" altLang="zh-CN" sz="800" dirty="0" err="1" smtClean="0">
                <a:latin typeface="Arial" charset="0"/>
              </a:rPr>
              <a:t>Douleur</a:t>
            </a:r>
            <a:r>
              <a:rPr lang="en-CA" altLang="zh-CN" sz="800" dirty="0" smtClean="0">
                <a:latin typeface="Arial" charset="0"/>
              </a:rPr>
              <a:t> </a:t>
            </a:r>
            <a:r>
              <a:rPr lang="en-CA" altLang="zh-CN" sz="800" dirty="0" err="1" smtClean="0">
                <a:latin typeface="Arial" charset="0"/>
              </a:rPr>
              <a:t>neuropathique</a:t>
            </a:r>
            <a:r>
              <a:rPr lang="en-CA" altLang="zh-CN" sz="800" dirty="0" smtClean="0">
                <a:latin typeface="Arial" charset="0"/>
              </a:rPr>
              <a:t> en 4 questions (DN4)</a:t>
            </a:r>
            <a:r>
              <a:rPr lang="zh-CN" altLang="en-US" dirty="0" smtClean="0">
                <a:latin typeface="Arial" charset="0"/>
              </a:rPr>
              <a:t>问卷的电话调查表明</a:t>
            </a:r>
            <a:r>
              <a:rPr lang="en-US" altLang="zh-CN" dirty="0" smtClean="0">
                <a:latin typeface="Arial" charset="0"/>
              </a:rPr>
              <a:t>18%</a:t>
            </a:r>
            <a:r>
              <a:rPr lang="zh-CN" altLang="en-US" dirty="0" smtClean="0">
                <a:latin typeface="Arial" charset="0"/>
              </a:rPr>
              <a:t>的调查对象有神经病理性疼痛症状。</a:t>
            </a:r>
          </a:p>
          <a:p>
            <a:r>
              <a:rPr lang="zh-CN" altLang="en-US" dirty="0" smtClean="0">
                <a:latin typeface="Arial" charset="0"/>
              </a:rPr>
              <a:t>最后， Elzahaf</a:t>
            </a:r>
            <a:r>
              <a:rPr lang="en-US" altLang="zh-CN" dirty="0" smtClean="0">
                <a:latin typeface="Arial" charset="0"/>
              </a:rPr>
              <a:t>和</a:t>
            </a:r>
            <a:r>
              <a:rPr lang="zh-CN" altLang="en-US" dirty="0" smtClean="0">
                <a:latin typeface="Arial" charset="0"/>
              </a:rPr>
              <a:t>同事们在利比亚的德尔纳进行了</a:t>
            </a:r>
            <a:r>
              <a:rPr lang="en-US" altLang="zh-CN" dirty="0" smtClean="0">
                <a:latin typeface="Arial" charset="0"/>
              </a:rPr>
              <a:t>104</a:t>
            </a:r>
            <a:r>
              <a:rPr lang="zh-CN" altLang="en-US" dirty="0" smtClean="0">
                <a:latin typeface="Arial" charset="0"/>
              </a:rPr>
              <a:t>个电话调查，完成了阿拉伯的</a:t>
            </a:r>
            <a:r>
              <a:rPr lang="en-US" altLang="zh-CN" dirty="0" smtClean="0">
                <a:latin typeface="Arial" charset="0"/>
              </a:rPr>
              <a:t>S-LANSS</a:t>
            </a:r>
            <a:r>
              <a:rPr lang="zh-CN" altLang="en-US" dirty="0" smtClean="0">
                <a:latin typeface="Arial" charset="0"/>
              </a:rPr>
              <a:t>问卷，并发现</a:t>
            </a:r>
            <a:r>
              <a:rPr lang="en-US" altLang="zh-CN" dirty="0" smtClean="0">
                <a:latin typeface="Arial" charset="0"/>
              </a:rPr>
              <a:t>21%</a:t>
            </a:r>
            <a:r>
              <a:rPr lang="zh-CN" altLang="en-US" dirty="0" smtClean="0">
                <a:latin typeface="Arial" charset="0"/>
              </a:rPr>
              <a:t>的调查者患有神经病理性疼痛。</a:t>
            </a:r>
          </a:p>
          <a:p>
            <a:endParaRPr lang="zh-CN" altLang="en-US" dirty="0" smtClean="0">
              <a:latin typeface="Arial" charset="0"/>
            </a:endParaRPr>
          </a:p>
          <a:p>
            <a:r>
              <a:rPr lang="zh-CN" altLang="en-US" dirty="0" smtClean="0">
                <a:latin typeface="Arial" charset="0"/>
              </a:rPr>
              <a:t>参考文献</a:t>
            </a:r>
          </a:p>
          <a:p>
            <a:pPr eaLnBrk="1" hangingPunct="1">
              <a:spcBef>
                <a:spcPct val="0"/>
              </a:spcBef>
              <a:spcAft>
                <a:spcPts val="600"/>
              </a:spcAft>
            </a:pPr>
            <a:r>
              <a:rPr lang="en-US" altLang="zh-CN" dirty="0" smtClean="0">
                <a:latin typeface="Arial" charset="0"/>
              </a:rPr>
              <a:t>1.</a:t>
            </a:r>
            <a:r>
              <a:rPr lang="zh-CN" altLang="en-US" dirty="0" smtClean="0">
                <a:latin typeface="Arial" charset="0"/>
              </a:rPr>
              <a:t>Bouhassira D et al. Prevalence of chronic pain with neuropathic characteristics in the general population. Pain 2008;136(3):380-7.</a:t>
            </a:r>
          </a:p>
          <a:p>
            <a:pPr eaLnBrk="1" hangingPunct="1">
              <a:spcBef>
                <a:spcPct val="0"/>
              </a:spcBef>
              <a:spcAft>
                <a:spcPts val="600"/>
              </a:spcAft>
            </a:pPr>
            <a:r>
              <a:rPr lang="en-US" altLang="zh-CN" dirty="0" smtClean="0">
                <a:latin typeface="Arial" charset="0"/>
              </a:rPr>
              <a:t>2.</a:t>
            </a:r>
            <a:r>
              <a:rPr lang="zh-CN" altLang="en-US" dirty="0" smtClean="0">
                <a:latin typeface="Arial" charset="0"/>
              </a:rPr>
              <a:t>de Moraes Vieira EB et al. Prevalence, characteristics, and factors associated with chronic pain with and without neuropathic characteristics in São Luís, Brazil. J Pain Symptom Manage 2012; 44(2):239-51.</a:t>
            </a:r>
          </a:p>
          <a:p>
            <a:pPr eaLnBrk="1" hangingPunct="1">
              <a:spcBef>
                <a:spcPct val="0"/>
              </a:spcBef>
              <a:spcAft>
                <a:spcPts val="600"/>
              </a:spcAft>
            </a:pPr>
            <a:r>
              <a:rPr lang="en-US" altLang="zh-CN" dirty="0" smtClean="0">
                <a:latin typeface="Arial" charset="0"/>
              </a:rPr>
              <a:t>3.</a:t>
            </a:r>
            <a:r>
              <a:rPr lang="zh-CN" altLang="en-US" dirty="0" smtClean="0">
                <a:latin typeface="Arial" charset="0"/>
              </a:rPr>
              <a:t>Elzahaf RA et al. Translation and linguistic validation of the self-completed Leeds Assessment of Neuropathic Symptoms and Signs (S-LANSS) scale for use in a Libyan population. Pain Pract 2013; 13(3):198-205.</a:t>
            </a:r>
          </a:p>
          <a:p>
            <a:pPr eaLnBrk="1" hangingPunct="1">
              <a:spcBef>
                <a:spcPct val="0"/>
              </a:spcBef>
              <a:spcAft>
                <a:spcPts val="600"/>
              </a:spcAft>
            </a:pPr>
            <a:r>
              <a:rPr lang="en-US" altLang="zh-CN" dirty="0" smtClean="0">
                <a:latin typeface="Arial" charset="0"/>
              </a:rPr>
              <a:t>4.</a:t>
            </a:r>
            <a:r>
              <a:rPr lang="zh-CN" altLang="en-US" dirty="0" smtClean="0">
                <a:latin typeface="Arial" charset="0"/>
              </a:rPr>
              <a:t>Ohayon MM, Stingl C. Prevalence and comorbidity of chronic pain in the German general population. Psychiatr Res 2012; 46(4):444-50;</a:t>
            </a:r>
          </a:p>
          <a:p>
            <a:pPr eaLnBrk="1" hangingPunct="1">
              <a:spcBef>
                <a:spcPct val="0"/>
              </a:spcBef>
              <a:spcAft>
                <a:spcPts val="600"/>
              </a:spcAft>
            </a:pPr>
            <a:r>
              <a:rPr lang="en-US" altLang="zh-CN" dirty="0" smtClean="0">
                <a:latin typeface="Arial" charset="0"/>
              </a:rPr>
              <a:t>5.</a:t>
            </a:r>
            <a:r>
              <a:rPr lang="zh-CN" altLang="en-US" dirty="0" smtClean="0">
                <a:latin typeface="Arial" charset="0"/>
              </a:rPr>
              <a:t>Torrance N et al. The epidemiology of chronic pain of predominantly neuropathic origin. Results from a general population survey. J Pain 2006;7(4):281-9. </a:t>
            </a:r>
          </a:p>
          <a:p>
            <a:pPr eaLnBrk="1" hangingPunct="1">
              <a:spcBef>
                <a:spcPct val="0"/>
              </a:spcBef>
              <a:spcAft>
                <a:spcPts val="600"/>
              </a:spcAft>
            </a:pPr>
            <a:r>
              <a:rPr lang="en-US" altLang="zh-CN" dirty="0" smtClean="0">
                <a:latin typeface="Arial" charset="0"/>
              </a:rPr>
              <a:t>6.</a:t>
            </a:r>
            <a:r>
              <a:rPr lang="zh-CN" altLang="en-US" dirty="0" smtClean="0">
                <a:latin typeface="Arial" charset="0"/>
              </a:rPr>
              <a:t>Toth C et al. The prevalence and impact of chronic pain with neuropathic pain symptoms in the general population.Pain Med 2009; 10(5):918-29; </a:t>
            </a:r>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5"/>
          </p:nvPr>
        </p:nvSpPr>
        <p:spPr/>
        <p:txBody>
          <a:bodyPr/>
          <a:lstStyle/>
          <a:p>
            <a:fld id="{F957BA33-F358-47BF-9034-DC44A37A6D13}" type="slidenum">
              <a:rPr lang="en-CA" altLang="zh-CN" smtClean="0"/>
              <a:pPr/>
              <a:t>13</a:t>
            </a:fld>
            <a:endParaRPr lang="en-CA" altLang="zh-CN" dirty="0"/>
          </a:p>
        </p:txBody>
      </p:sp>
      <p:sp>
        <p:nvSpPr>
          <p:cNvPr id="8" name="幻灯片图像占位符 7"/>
          <p:cNvSpPr>
            <a:spLocks noGrp="1" noRot="1" noChangeAspect="1"/>
          </p:cNvSpPr>
          <p:nvPr>
            <p:ph type="sldImg"/>
          </p:nvPr>
        </p:nvSpPr>
        <p:spPr/>
      </p:sp>
      <p:sp>
        <p:nvSpPr>
          <p:cNvPr id="9" name="备注占位符 8"/>
          <p:cNvSpPr>
            <a:spLocks noGrp="1"/>
          </p:cNvSpPr>
          <p:nvPr>
            <p:ph type="body" idx="1"/>
          </p:nvPr>
        </p:nvSpPr>
        <p:spPr>
          <a:xfrm>
            <a:off x="681038" y="4724400"/>
            <a:ext cx="5453062" cy="4476750"/>
          </a:xfrm>
          <a:prstGeom prst="rect">
            <a:avLst/>
          </a:prstGeom>
        </p:spPr>
        <p:txBody>
          <a:bodyPr>
            <a:normAutofit fontScale="92500"/>
          </a:bodyPr>
          <a:lstStyle/>
          <a:p>
            <a:r>
              <a:rPr lang="zh-CN" altLang="en-US" b="1" dirty="0" smtClean="0"/>
              <a:t>讲演者注解：</a:t>
            </a:r>
            <a:endParaRPr lang="en-US" b="1" dirty="0" smtClean="0"/>
          </a:p>
          <a:p>
            <a:r>
              <a:rPr lang="zh-CN" altLang="en-US" dirty="0" smtClean="0">
                <a:latin typeface="Arial" charset="0"/>
              </a:rPr>
              <a:t>初级保健中患有神经病理性疼痛的病人体现了病因的多样。然而引起神经病理性疼痛的一些最常见原因被认为是背痛、带状疱疹后神经痛和痛性糖尿病周围神经病变。</a:t>
            </a:r>
          </a:p>
          <a:p>
            <a:r>
              <a:rPr lang="zh-CN" altLang="en-US" dirty="0" smtClean="0">
                <a:latin typeface="Arial" charset="0"/>
              </a:rPr>
              <a:t>这些疾病年发生率是由</a:t>
            </a:r>
            <a:r>
              <a:rPr lang="en-GB" altLang="ja-JP" dirty="0" smtClean="0">
                <a:latin typeface="Arial" charset="0"/>
              </a:rPr>
              <a:t>General Practice Research Database</a:t>
            </a:r>
            <a:r>
              <a:rPr lang="zh-CN" altLang="en-US" dirty="0" smtClean="0">
                <a:latin typeface="Arial" charset="0"/>
              </a:rPr>
              <a:t>基于以下编码规则鉴别病人而估计的：</a:t>
            </a:r>
          </a:p>
          <a:p>
            <a:pPr>
              <a:buFontTx/>
              <a:buChar char="•"/>
            </a:pPr>
            <a:r>
              <a:rPr lang="zh-CN" altLang="en-US" dirty="0" smtClean="0">
                <a:latin typeface="Arial" charset="0"/>
              </a:rPr>
              <a:t>背痛：因背痛起</a:t>
            </a:r>
            <a:r>
              <a:rPr lang="en-US" altLang="zh-CN" dirty="0" smtClean="0">
                <a:latin typeface="Arial" charset="0"/>
              </a:rPr>
              <a:t>28</a:t>
            </a:r>
            <a:r>
              <a:rPr lang="zh-CN" altLang="en-US" dirty="0" smtClean="0">
                <a:latin typeface="Arial" charset="0"/>
              </a:rPr>
              <a:t>天内伴随神经病变或神经病理性疼痛编码；或者因神经根病变或背痛开始</a:t>
            </a:r>
            <a:r>
              <a:rPr lang="en-US" altLang="zh-CN" dirty="0" smtClean="0">
                <a:latin typeface="Arial" charset="0"/>
              </a:rPr>
              <a:t>28</a:t>
            </a:r>
            <a:r>
              <a:rPr lang="zh-CN" altLang="en-US" dirty="0" smtClean="0">
                <a:latin typeface="Arial" charset="0"/>
              </a:rPr>
              <a:t>天内进行专门的神经病理性疼痛治疗（而不是普通疼痛治疗）编码。</a:t>
            </a:r>
          </a:p>
          <a:p>
            <a:pPr>
              <a:buFontTx/>
              <a:buChar char="•"/>
            </a:pPr>
            <a:r>
              <a:rPr lang="zh-CN" altLang="en-US" dirty="0" smtClean="0">
                <a:latin typeface="Arial" charset="0"/>
              </a:rPr>
              <a:t>痛性糖尿病周围神经病变：特意为糖尿病神经病理性疼痛编码，或者一个糖尿病编码和一个神经病理性疼痛的普通编码；亦或糖尿病神经病变（或糖尿病和神经痛）并在神经病变</a:t>
            </a:r>
            <a:r>
              <a:rPr lang="en-US" altLang="zh-CN" dirty="0" smtClean="0">
                <a:latin typeface="Arial" charset="0"/>
              </a:rPr>
              <a:t>/</a:t>
            </a:r>
            <a:r>
              <a:rPr lang="zh-CN" altLang="en-US" dirty="0" smtClean="0">
                <a:latin typeface="Arial" charset="0"/>
              </a:rPr>
              <a:t>神经痛编码日期</a:t>
            </a:r>
            <a:r>
              <a:rPr lang="en-US" altLang="zh-CN" dirty="0" smtClean="0">
                <a:latin typeface="Arial" charset="0"/>
              </a:rPr>
              <a:t>28</a:t>
            </a:r>
            <a:r>
              <a:rPr lang="zh-CN" altLang="en-US" dirty="0" smtClean="0">
                <a:latin typeface="Arial" charset="0"/>
              </a:rPr>
              <a:t>天内用使用治疗神经病理性疼痛的处方进行治疗。</a:t>
            </a:r>
            <a:endParaRPr lang="en-US" altLang="zh-CN" dirty="0" smtClean="0">
              <a:latin typeface="Arial" charset="0"/>
            </a:endParaRPr>
          </a:p>
          <a:p>
            <a:pPr>
              <a:buFontTx/>
              <a:buChar char="•"/>
            </a:pPr>
            <a:r>
              <a:rPr lang="zh-CN" altLang="en-US" dirty="0" smtClean="0">
                <a:latin typeface="Arial" charset="0"/>
              </a:rPr>
              <a:t>带状疱疹后神经痛：特意为带状疱疹后神经痛编码，或者一个急性带状疱疹编码加上急性带状疱疹编码后</a:t>
            </a:r>
            <a:r>
              <a:rPr lang="en-US" altLang="zh-CN" dirty="0" smtClean="0">
                <a:latin typeface="Arial" charset="0"/>
              </a:rPr>
              <a:t>3</a:t>
            </a:r>
            <a:r>
              <a:rPr lang="zh-CN" altLang="en-US" dirty="0" smtClean="0">
                <a:latin typeface="Arial" charset="0"/>
              </a:rPr>
              <a:t>到</a:t>
            </a:r>
            <a:r>
              <a:rPr lang="en-US" altLang="zh-CN" dirty="0" smtClean="0">
                <a:latin typeface="Arial" charset="0"/>
              </a:rPr>
              <a:t>6</a:t>
            </a:r>
            <a:r>
              <a:rPr lang="zh-CN" altLang="en-US" dirty="0" smtClean="0">
                <a:latin typeface="Arial" charset="0"/>
              </a:rPr>
              <a:t>个月间出现神经病变或神经病理性疼痛编码。</a:t>
            </a:r>
          </a:p>
          <a:p>
            <a:pPr>
              <a:buFontTx/>
              <a:buChar char="•"/>
            </a:pPr>
            <a:r>
              <a:rPr lang="zh-CN" altLang="en-US" dirty="0" smtClean="0">
                <a:latin typeface="Arial" charset="0"/>
              </a:rPr>
              <a:t>幻肢痛：特意为幻肢痛编码，或者为截肢编码加上第一次截肢编码后</a:t>
            </a:r>
            <a:r>
              <a:rPr lang="en-US" altLang="zh-CN" dirty="0" smtClean="0">
                <a:latin typeface="Arial" charset="0"/>
              </a:rPr>
              <a:t>3</a:t>
            </a:r>
            <a:r>
              <a:rPr lang="zh-CN" altLang="en-US" dirty="0" smtClean="0">
                <a:latin typeface="Arial" charset="0"/>
              </a:rPr>
              <a:t>到</a:t>
            </a:r>
            <a:r>
              <a:rPr lang="en-US" altLang="zh-CN" dirty="0" smtClean="0">
                <a:latin typeface="Arial" charset="0"/>
              </a:rPr>
              <a:t>24</a:t>
            </a:r>
            <a:r>
              <a:rPr lang="zh-CN" altLang="en-US" dirty="0" smtClean="0">
                <a:latin typeface="Arial" charset="0"/>
              </a:rPr>
              <a:t>个月出现神经病变或神经痛编码。</a:t>
            </a:r>
            <a:endParaRPr lang="en-US" altLang="zh-CN" dirty="0" smtClean="0">
              <a:latin typeface="Arial" charset="0"/>
            </a:endParaRPr>
          </a:p>
          <a:p>
            <a:r>
              <a:rPr lang="zh-CN" altLang="en-US" dirty="0" smtClean="0">
                <a:latin typeface="Arial" charset="0"/>
              </a:rPr>
              <a:t>然而，需要注意的是，由于研究中的定义缺乏特异性，可能存在对神经性背痛发生率的过度估计。例如，因为曲马多也经常被用于伤害感受性疼痛，所以使用曲马多治疗的背痛或神经根痛患者将会被纳入。</a:t>
            </a:r>
            <a:endParaRPr lang="en-US" altLang="zh-CN" dirty="0" smtClean="0">
              <a:latin typeface="Arial" charset="0"/>
            </a:endParaRPr>
          </a:p>
          <a:p>
            <a:endParaRPr lang="en-US" altLang="zh-CN" dirty="0" smtClean="0">
              <a:latin typeface="Arial" charset="0"/>
            </a:endParaRPr>
          </a:p>
          <a:p>
            <a:r>
              <a:rPr lang="zh-CN" altLang="en-US" dirty="0" smtClean="0">
                <a:latin typeface="Arial" charset="0"/>
              </a:rPr>
              <a:t>参考文献</a:t>
            </a:r>
            <a:endParaRPr lang="en-US" altLang="zh-CN" dirty="0" smtClean="0">
              <a:latin typeface="Arial" charset="0"/>
            </a:endParaRPr>
          </a:p>
          <a:p>
            <a:r>
              <a:rPr lang="en-US" altLang="zh-CN" dirty="0" smtClean="0">
                <a:latin typeface="Arial" charset="0"/>
              </a:rPr>
              <a:t>Hall GC et al. An observational descriptive study of the epidemiology and treatment of neuropathic pain in a UK general population. BMC </a:t>
            </a:r>
            <a:r>
              <a:rPr lang="en-US" altLang="zh-CN" dirty="0" err="1" smtClean="0">
                <a:latin typeface="Arial" charset="0"/>
              </a:rPr>
              <a:t>Fam</a:t>
            </a:r>
            <a:r>
              <a:rPr lang="en-US" altLang="zh-CN" dirty="0" smtClean="0">
                <a:latin typeface="Arial" charset="0"/>
              </a:rPr>
              <a:t> </a:t>
            </a:r>
            <a:r>
              <a:rPr lang="en-US" altLang="zh-CN" dirty="0" err="1" smtClean="0">
                <a:latin typeface="Arial" charset="0"/>
              </a:rPr>
              <a:t>Pract</a:t>
            </a:r>
            <a:r>
              <a:rPr lang="en-US" altLang="zh-CN" dirty="0" smtClean="0">
                <a:latin typeface="Arial" charset="0"/>
              </a:rPr>
              <a:t> 2013; 14:28.</a:t>
            </a:r>
          </a:p>
          <a:p>
            <a:endParaRPr lang="zh-CN" altLang="en-US" dirty="0" smtClean="0"/>
          </a:p>
          <a:p>
            <a:endParaRPr lang="zh-CN" altLang="en-US" dirty="0" smtClean="0"/>
          </a:p>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5"/>
          </p:nvPr>
        </p:nvSpPr>
        <p:spPr/>
        <p:txBody>
          <a:bodyPr/>
          <a:lstStyle/>
          <a:p>
            <a:fld id="{F957BA33-F358-47BF-9034-DC44A37A6D13}" type="slidenum">
              <a:rPr lang="en-CA" altLang="zh-CN" smtClean="0"/>
              <a:pPr/>
              <a:t>14</a:t>
            </a:fld>
            <a:endParaRPr lang="en-CA" altLang="zh-CN" dirty="0"/>
          </a:p>
        </p:txBody>
      </p:sp>
      <p:sp>
        <p:nvSpPr>
          <p:cNvPr id="8" name="幻灯片图像占位符 7"/>
          <p:cNvSpPr>
            <a:spLocks noGrp="1" noRot="1" noChangeAspect="1"/>
          </p:cNvSpPr>
          <p:nvPr>
            <p:ph type="sldImg"/>
          </p:nvPr>
        </p:nvSpPr>
        <p:spPr/>
      </p:sp>
      <p:sp>
        <p:nvSpPr>
          <p:cNvPr id="9" name="备注占位符 8"/>
          <p:cNvSpPr>
            <a:spLocks noGrp="1"/>
          </p:cNvSpPr>
          <p:nvPr>
            <p:ph type="body" idx="1"/>
          </p:nvPr>
        </p:nvSpPr>
        <p:spPr>
          <a:xfrm>
            <a:off x="681038" y="4724400"/>
            <a:ext cx="5453062" cy="4476750"/>
          </a:xfrm>
          <a:prstGeom prst="rect">
            <a:avLst/>
          </a:prstGeom>
        </p:spPr>
        <p:txBody>
          <a:bodyPr>
            <a:normAutofit/>
          </a:bodyPr>
          <a:lstStyle/>
          <a:p>
            <a:pPr eaLnBrk="1" hangingPunct="1"/>
            <a:r>
              <a:rPr lang="zh-CN" altLang="en-US" b="1" dirty="0" smtClean="0"/>
              <a:t>讲演者注解：</a:t>
            </a:r>
          </a:p>
          <a:p>
            <a:pPr eaLnBrk="1" hangingPunct="1"/>
            <a:endParaRPr lang="en-US" altLang="zh-CN" dirty="0" smtClean="0">
              <a:latin typeface="Arial" charset="0"/>
            </a:endParaRPr>
          </a:p>
          <a:p>
            <a:pPr algn="l"/>
            <a:r>
              <a:rPr lang="zh-CN" altLang="en-US" dirty="0" smtClean="0"/>
              <a:t>可事先提问：“</a:t>
            </a:r>
            <a:r>
              <a:rPr lang="zh-CN" altLang="en-US" sz="1200" dirty="0" smtClean="0">
                <a:solidFill>
                  <a:srgbClr val="FFFFFF"/>
                </a:solidFill>
                <a:latin typeface="Times New Roman" pitchFamily="18" charset="0"/>
                <a:sym typeface="MS PGothic" pitchFamily="34" charset="-128"/>
              </a:rPr>
              <a:t>诊断患有神经病理性疼痛的病人时您遇到的最大挑战是什么？”，“您如何解决这些问题？</a:t>
            </a:r>
            <a:r>
              <a:rPr lang="zh-CN" altLang="en-US" sz="1200" dirty="0" smtClean="0"/>
              <a:t>”， 进而引出该幻灯片</a:t>
            </a:r>
            <a:endParaRPr lang="en-US" altLang="zh-CN" dirty="0" smtClean="0">
              <a:latin typeface="Arial" charset="0"/>
            </a:endParaRPr>
          </a:p>
          <a:p>
            <a:pPr eaLnBrk="1" hangingPunct="1"/>
            <a:endParaRPr lang="en-US" altLang="zh-CN" dirty="0" smtClean="0">
              <a:latin typeface="Arial" charset="0"/>
            </a:endParaRPr>
          </a:p>
          <a:p>
            <a:pPr eaLnBrk="1" hangingPunct="1"/>
            <a:r>
              <a:rPr lang="zh-CN" altLang="en-US" dirty="0" smtClean="0">
                <a:latin typeface="Arial" charset="0"/>
              </a:rPr>
              <a:t>本张幻灯片列出诊断、治疗神经病理性疼痛的主要挑战。</a:t>
            </a:r>
          </a:p>
          <a:p>
            <a:pPr eaLnBrk="1" hangingPunct="1"/>
            <a:r>
              <a:rPr lang="zh-CN" altLang="en-US" dirty="0" smtClean="0">
                <a:latin typeface="Arial" charset="0"/>
              </a:rPr>
              <a:t>诊断神经病理性疼痛的部分问题与多种疼痛综合征的不同症状以及引起它们的机制多样性有关。病因、机制和症状的关系是复杂的，两个病人的相同症状可能是由不同的机制引起的。同样，一种机制会引起多种症状。</a:t>
            </a:r>
          </a:p>
          <a:p>
            <a:pPr eaLnBrk="1" hangingPunct="1"/>
            <a:r>
              <a:rPr lang="en-US" altLang="zh-CN" dirty="0" err="1" smtClean="0">
                <a:latin typeface="Arial" charset="0"/>
              </a:rPr>
              <a:t>另外</a:t>
            </a:r>
            <a:r>
              <a:rPr lang="zh-CN" altLang="en-US" dirty="0" smtClean="0">
                <a:latin typeface="Arial" charset="0"/>
              </a:rPr>
              <a:t>，病人和医生的交流障碍也会妨碍诊断。病人可能会发现他们难以描述自己的症状，医生有时也很难理解患者用来描述他们的症状的用词。</a:t>
            </a:r>
          </a:p>
          <a:p>
            <a:pPr eaLnBrk="1" hangingPunct="1"/>
            <a:r>
              <a:rPr lang="zh-CN" altLang="en-US" dirty="0" smtClean="0">
                <a:latin typeface="Arial" charset="0"/>
              </a:rPr>
              <a:t>例如焦虑和抑郁这类共患病都十分常见，并且也可能会继续造成神经病理性疼痛患者功能障碍和残疾。共患病通常会被忽视，为了使神经病理性疼痛患者得到最佳治疗，共患病需要被注意到。</a:t>
            </a:r>
          </a:p>
          <a:p>
            <a:pPr eaLnBrk="1" hangingPunct="1"/>
            <a:r>
              <a:rPr lang="zh-CN" altLang="en-US" dirty="0" smtClean="0">
                <a:latin typeface="Arial" charset="0"/>
              </a:rPr>
              <a:t>在可行的治疗方法中进行的选择也许不是最佳的。目前很多医生没能选择适当的治疗方式，部分原因为他们对如何为神经病理性疼痛患者选择最佳治疗以及哪些止痛药是无效的缺乏理解。由于机制与症状间复杂的关系，相同疼痛综合征患者对治疗的反应常常不同。例如，患带状疱疹后神经痛的两个病人可能对同一治疗方法反应不同。这会使诊断更加困难。</a:t>
            </a:r>
          </a:p>
          <a:p>
            <a:pPr eaLnBrk="1" hangingPunct="1"/>
            <a:endParaRPr lang="zh-CN" altLang="en-US" dirty="0" smtClean="0">
              <a:latin typeface="Arial" charset="0"/>
            </a:endParaRPr>
          </a:p>
          <a:p>
            <a:pPr eaLnBrk="1" hangingPunct="1"/>
            <a:r>
              <a:rPr lang="zh-CN" altLang="en-US" dirty="0" smtClean="0">
                <a:latin typeface="Arial" charset="0"/>
              </a:rPr>
              <a:t>参考文献</a:t>
            </a:r>
          </a:p>
          <a:p>
            <a:r>
              <a:rPr lang="en-US" altLang="zh-CN" dirty="0" smtClean="0">
                <a:latin typeface="Arial" charset="0"/>
              </a:rPr>
              <a:t>1.Harden N, Cohen M. </a:t>
            </a:r>
            <a:r>
              <a:rPr lang="zh-CN" altLang="en-US" dirty="0" smtClean="0">
                <a:latin typeface="Arial" charset="0"/>
              </a:rPr>
              <a:t>Unmet needs in the management of neuropathic pain.</a:t>
            </a:r>
            <a:r>
              <a:rPr lang="en-US" altLang="zh-CN" dirty="0" smtClean="0">
                <a:latin typeface="Arial" charset="0"/>
              </a:rPr>
              <a:t> J Pain Symptom Manage 2003; 25(5 </a:t>
            </a:r>
            <a:r>
              <a:rPr lang="en-US" altLang="zh-CN" dirty="0" err="1" smtClean="0">
                <a:latin typeface="Arial" charset="0"/>
              </a:rPr>
              <a:t>Suppl</a:t>
            </a:r>
            <a:r>
              <a:rPr lang="en-US" altLang="zh-CN" dirty="0" smtClean="0">
                <a:latin typeface="Arial" charset="0"/>
              </a:rPr>
              <a:t>)S12-7.</a:t>
            </a:r>
            <a:endParaRPr lang="zh-CN" altLang="en-US" dirty="0" smtClean="0">
              <a:latin typeface="Arial" charset="0"/>
            </a:endParaRPr>
          </a:p>
          <a:p>
            <a:r>
              <a:rPr lang="en-US" altLang="zh-CN" dirty="0" smtClean="0">
                <a:latin typeface="Arial" charset="0"/>
              </a:rPr>
              <a:t>2.Woolf CJ, </a:t>
            </a:r>
            <a:r>
              <a:rPr lang="en-US" altLang="zh-CN" dirty="0" err="1" smtClean="0">
                <a:latin typeface="Arial" charset="0"/>
              </a:rPr>
              <a:t>Mannion</a:t>
            </a:r>
            <a:r>
              <a:rPr lang="en-US" altLang="zh-CN" dirty="0" smtClean="0">
                <a:latin typeface="Arial" charset="0"/>
              </a:rPr>
              <a:t> RJ. </a:t>
            </a:r>
            <a:r>
              <a:rPr lang="zh-CN" altLang="en-US" dirty="0" smtClean="0">
                <a:latin typeface="Arial" charset="0"/>
              </a:rPr>
              <a:t>Neuropathic pain: aetiology, symptoms, mechanisms, and management. </a:t>
            </a:r>
            <a:r>
              <a:rPr lang="en-US" altLang="zh-CN" dirty="0" smtClean="0">
                <a:latin typeface="Arial" charset="0"/>
              </a:rPr>
              <a:t>Lancet 1999; 353(9168):1959-64.</a:t>
            </a:r>
            <a:endParaRPr lang="zh-CN" altLang="en-US"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5"/>
          </p:nvPr>
        </p:nvSpPr>
        <p:spPr/>
        <p:txBody>
          <a:bodyPr/>
          <a:lstStyle/>
          <a:p>
            <a:fld id="{F957BA33-F358-47BF-9034-DC44A37A6D13}" type="slidenum">
              <a:rPr lang="en-CA" altLang="zh-CN" smtClean="0"/>
              <a:pPr/>
              <a:t>15</a:t>
            </a:fld>
            <a:endParaRPr lang="en-CA" altLang="zh-CN" dirty="0"/>
          </a:p>
        </p:txBody>
      </p:sp>
      <p:sp>
        <p:nvSpPr>
          <p:cNvPr id="8" name="幻灯片图像占位符 7"/>
          <p:cNvSpPr>
            <a:spLocks noGrp="1" noRot="1" noChangeAspect="1"/>
          </p:cNvSpPr>
          <p:nvPr>
            <p:ph type="sldImg"/>
          </p:nvPr>
        </p:nvSpPr>
        <p:spPr/>
      </p:sp>
      <p:sp>
        <p:nvSpPr>
          <p:cNvPr id="9" name="备注占位符 8"/>
          <p:cNvSpPr>
            <a:spLocks noGrp="1"/>
          </p:cNvSpPr>
          <p:nvPr>
            <p:ph type="body" idx="1"/>
          </p:nvPr>
        </p:nvSpPr>
        <p:spPr>
          <a:xfrm>
            <a:off x="681038" y="4724400"/>
            <a:ext cx="5453062" cy="4476750"/>
          </a:xfrm>
          <a:prstGeom prst="rect">
            <a:avLst/>
          </a:prstGeom>
        </p:spPr>
        <p:txBody>
          <a:bodyPr>
            <a:normAutofit/>
          </a:bodyPr>
          <a:lstStyle/>
          <a:p>
            <a:pPr marL="171450" indent="-171450"/>
            <a:r>
              <a:rPr lang="zh-CN" altLang="en-US" b="1" dirty="0" smtClean="0"/>
              <a:t>讲演者注解：</a:t>
            </a:r>
          </a:p>
          <a:p>
            <a:pPr marL="171450" indent="-171450"/>
            <a:r>
              <a:rPr lang="zh-CN" altLang="en-US" dirty="0" smtClean="0">
                <a:latin typeface="Arial" charset="0"/>
              </a:rPr>
              <a:t>此幻灯片描述了</a:t>
            </a:r>
            <a:r>
              <a:rPr lang="en-US" altLang="zh-CN" dirty="0" smtClean="0">
                <a:latin typeface="Arial" charset="0"/>
              </a:rPr>
              <a:t>3L(</a:t>
            </a:r>
            <a:r>
              <a:rPr lang="zh-CN" altLang="en-US" dirty="0" smtClean="0">
                <a:latin typeface="Arial" charset="0"/>
              </a:rPr>
              <a:t>倾听、定位、观察</a:t>
            </a:r>
            <a:r>
              <a:rPr lang="en-US" altLang="zh-CN" dirty="0" smtClean="0">
                <a:latin typeface="Arial" charset="0"/>
              </a:rPr>
              <a:t>)</a:t>
            </a:r>
            <a:r>
              <a:rPr lang="zh-CN" altLang="en-US" dirty="0" smtClean="0">
                <a:latin typeface="Arial" charset="0"/>
              </a:rPr>
              <a:t>诊断要点。</a:t>
            </a:r>
            <a:endParaRPr lang="en-US" altLang="zh-CN" dirty="0" smtClean="0">
              <a:latin typeface="Arial" charset="0"/>
            </a:endParaRPr>
          </a:p>
          <a:p>
            <a:pPr marL="171450" indent="-171450"/>
            <a:r>
              <a:rPr lang="zh-CN" altLang="en-US" dirty="0" smtClean="0">
                <a:latin typeface="Arial" charset="0"/>
              </a:rPr>
              <a:t>在日常实践中有限的会诊时间里，</a:t>
            </a:r>
            <a:r>
              <a:rPr lang="en-US" altLang="zh-CN" dirty="0" smtClean="0">
                <a:latin typeface="Arial" charset="0"/>
              </a:rPr>
              <a:t>3L</a:t>
            </a:r>
            <a:r>
              <a:rPr lang="zh-CN" altLang="en-US" dirty="0" smtClean="0">
                <a:latin typeface="Arial" charset="0"/>
              </a:rPr>
              <a:t>方法使评估和成功诊断神经病理性疼痛更容易。它包括以下步骤：</a:t>
            </a:r>
            <a:endParaRPr lang="en-US" altLang="zh-CN" dirty="0" smtClean="0">
              <a:latin typeface="Arial" charset="0"/>
              <a:ea typeface="宋体" charset="-122"/>
            </a:endParaRPr>
          </a:p>
          <a:p>
            <a:pPr marL="171450" indent="-171450">
              <a:buFontTx/>
              <a:buChar char="•"/>
            </a:pPr>
            <a:r>
              <a:rPr lang="zh-CN" altLang="en-US" dirty="0" smtClean="0">
                <a:latin typeface="Arial" charset="0"/>
              </a:rPr>
              <a:t>听病人口述疼痛症状；提出合适的问题，并记录他们的回答。</a:t>
            </a:r>
            <a:endParaRPr lang="en-US" altLang="zh-CN" u="sng" dirty="0" smtClean="0">
              <a:latin typeface="Arial" charset="0"/>
            </a:endParaRPr>
          </a:p>
          <a:p>
            <a:pPr marL="171450" indent="-171450">
              <a:buFontTx/>
              <a:buChar char="•"/>
            </a:pPr>
            <a:r>
              <a:rPr lang="zh-CN" altLang="en-US" dirty="0" smtClean="0">
                <a:latin typeface="Arial" charset="0"/>
              </a:rPr>
              <a:t>定位疼痛部位，或确定是神经系统受损还是功能障碍。</a:t>
            </a:r>
            <a:endParaRPr lang="en-US" altLang="zh-CN" dirty="0" smtClean="0">
              <a:latin typeface="Arial" charset="0"/>
            </a:endParaRPr>
          </a:p>
          <a:p>
            <a:pPr marL="171450" indent="-171450">
              <a:buFontTx/>
              <a:buChar char="•"/>
            </a:pPr>
            <a:r>
              <a:rPr lang="zh-CN" altLang="en-US" dirty="0" smtClean="0">
                <a:latin typeface="Arial" charset="0"/>
              </a:rPr>
              <a:t>观察感觉异常的部位并识别感觉异常的分布模式。也要查看受影响部位的异常表现或防御行为。</a:t>
            </a:r>
            <a:endParaRPr lang="en-US" altLang="zh-CN" u="sng" dirty="0" smtClean="0">
              <a:latin typeface="Arial" charset="0"/>
            </a:endParaRPr>
          </a:p>
          <a:p>
            <a:pPr marL="171450" indent="-171450"/>
            <a:r>
              <a:rPr lang="zh-CN" altLang="en-US" dirty="0" smtClean="0">
                <a:latin typeface="Arial" charset="0"/>
              </a:rPr>
              <a:t>神经病理性疼痛的鉴别诊断基于</a:t>
            </a:r>
            <a:r>
              <a:rPr lang="en-US" altLang="zh-CN" dirty="0" smtClean="0">
                <a:latin typeface="Arial" charset="0"/>
              </a:rPr>
              <a:t>3L</a:t>
            </a:r>
            <a:r>
              <a:rPr lang="zh-CN" altLang="en-US" dirty="0" smtClean="0">
                <a:latin typeface="Arial" charset="0"/>
              </a:rPr>
              <a:t>方法所得结果的结合。</a:t>
            </a:r>
          </a:p>
          <a:p>
            <a:pPr marL="171450" indent="-171450"/>
            <a:endParaRPr lang="zh-CN" altLang="en-US" dirty="0" smtClean="0">
              <a:latin typeface="Arial" charset="0"/>
            </a:endParaRPr>
          </a:p>
          <a:p>
            <a:pPr marL="171450" indent="-171450"/>
            <a:r>
              <a:rPr lang="zh-CN" altLang="en-US" dirty="0" smtClean="0">
                <a:latin typeface="Arial" charset="0"/>
              </a:rPr>
              <a:t>参考文献</a:t>
            </a:r>
          </a:p>
          <a:p>
            <a:pPr marL="171450" indent="-171450">
              <a:buFontTx/>
              <a:buAutoNum type="arabicPeriod"/>
            </a:pPr>
            <a:r>
              <a:rPr lang="zh-CN" altLang="en-US" dirty="0" smtClean="0">
                <a:latin typeface="Arial" charset="0"/>
              </a:rPr>
              <a:t>Freynhagen R, Bennett MI. Diagnosis and management of neuropathic pain. BMJ 2009; 339:b3002.</a:t>
            </a:r>
          </a:p>
          <a:p>
            <a:pPr marL="171450" indent="-171450">
              <a:buFontTx/>
              <a:buAutoNum type="arabicPeriod"/>
            </a:pPr>
            <a:r>
              <a:rPr lang="zh-CN" altLang="en-US" dirty="0" smtClean="0">
                <a:latin typeface="Arial" charset="0"/>
              </a:rPr>
              <a:t>Bennett MI et al. Using screening tools to identify neuropathic pain. Pain 2007; 127(3):199-203.</a:t>
            </a:r>
          </a:p>
          <a:p>
            <a:pPr marL="171450" indent="-171450">
              <a:buFontTx/>
              <a:buAutoNum type="arabicPeriod"/>
            </a:pPr>
            <a:r>
              <a:rPr lang="en-US" altLang="zh-CN" dirty="0" err="1" smtClean="0">
                <a:latin typeface="Arial" charset="0"/>
              </a:rPr>
              <a:t>Freynhagen</a:t>
            </a:r>
            <a:r>
              <a:rPr lang="en-US" altLang="zh-CN" dirty="0" smtClean="0">
                <a:latin typeface="Arial" charset="0"/>
              </a:rPr>
              <a:t> R et al. </a:t>
            </a:r>
            <a:r>
              <a:rPr lang="zh-CN" altLang="en-US" dirty="0" smtClean="0">
                <a:latin typeface="Arial" charset="0"/>
              </a:rPr>
              <a:t>Pseudoradicular and radicular low-back pain – disease continuum rather than different entities? Answers from quantitative sensory testing. </a:t>
            </a:r>
            <a:r>
              <a:rPr lang="en-US" altLang="zh-CN" dirty="0" smtClean="0">
                <a:latin typeface="Arial" charset="0"/>
              </a:rPr>
              <a:t>Pain 2008; 135(1-2):65-74.</a:t>
            </a:r>
            <a:endParaRPr lang="zh-CN" altLang="en-US" dirty="0" smtClean="0">
              <a:latin typeface="Arial" charset="0"/>
            </a:endParaRPr>
          </a:p>
          <a:p>
            <a:pPr marL="171450" indent="-171450">
              <a:buFontTx/>
              <a:buAutoNum type="arabicPeriod"/>
            </a:pPr>
            <a:r>
              <a:rPr lang="en-US" altLang="zh-CN" dirty="0" err="1" smtClean="0">
                <a:latin typeface="Arial" charset="0"/>
              </a:rPr>
              <a:t>Freynhagen</a:t>
            </a:r>
            <a:r>
              <a:rPr lang="en-US" altLang="zh-CN" dirty="0" smtClean="0">
                <a:latin typeface="Arial" charset="0"/>
              </a:rPr>
              <a:t> R et al. </a:t>
            </a:r>
            <a:r>
              <a:rPr lang="zh-CN" altLang="en-US" dirty="0" smtClean="0">
                <a:latin typeface="Arial" charset="0"/>
              </a:rPr>
              <a:t>The evaluation of neuropathic components in low back pain. </a:t>
            </a:r>
            <a:r>
              <a:rPr lang="en-US" altLang="zh-CN" dirty="0" err="1" smtClean="0">
                <a:latin typeface="Arial" charset="0"/>
              </a:rPr>
              <a:t>Curr</a:t>
            </a:r>
            <a:r>
              <a:rPr lang="en-US" altLang="zh-CN" dirty="0" smtClean="0">
                <a:latin typeface="Arial" charset="0"/>
              </a:rPr>
              <a:t> Pain Headache Rep 2009; 13(3):185-90. </a:t>
            </a:r>
            <a:endParaRPr lang="zh-CN" altLang="en-US"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5"/>
          </p:nvPr>
        </p:nvSpPr>
        <p:spPr/>
        <p:txBody>
          <a:bodyPr/>
          <a:lstStyle/>
          <a:p>
            <a:fld id="{F957BA33-F358-47BF-9034-DC44A37A6D13}" type="slidenum">
              <a:rPr lang="en-CA" altLang="zh-CN" smtClean="0"/>
              <a:pPr/>
              <a:t>16</a:t>
            </a:fld>
            <a:endParaRPr lang="en-CA" altLang="zh-CN" dirty="0"/>
          </a:p>
        </p:txBody>
      </p:sp>
      <p:sp>
        <p:nvSpPr>
          <p:cNvPr id="8" name="幻灯片图像占位符 7"/>
          <p:cNvSpPr>
            <a:spLocks noGrp="1" noRot="1" noChangeAspect="1"/>
          </p:cNvSpPr>
          <p:nvPr>
            <p:ph type="sldImg"/>
          </p:nvPr>
        </p:nvSpPr>
        <p:spPr/>
      </p:sp>
      <p:sp>
        <p:nvSpPr>
          <p:cNvPr id="9" name="备注占位符 8"/>
          <p:cNvSpPr>
            <a:spLocks noGrp="1"/>
          </p:cNvSpPr>
          <p:nvPr>
            <p:ph type="body" idx="1"/>
          </p:nvPr>
        </p:nvSpPr>
        <p:spPr>
          <a:xfrm>
            <a:off x="681038" y="4724400"/>
            <a:ext cx="5453062" cy="4476750"/>
          </a:xfrm>
          <a:prstGeom prst="rect">
            <a:avLst/>
          </a:prstGeom>
        </p:spPr>
        <p:txBody>
          <a:bodyPr>
            <a:normAutofit/>
          </a:bodyPr>
          <a:lstStyle/>
          <a:p>
            <a:pPr lvl="1"/>
            <a:r>
              <a:rPr lang="zh-CN" altLang="en-US" b="1" dirty="0" smtClean="0"/>
              <a:t>讲演者注解：</a:t>
            </a:r>
          </a:p>
          <a:p>
            <a:pPr marL="0" lvl="1"/>
            <a:r>
              <a:rPr lang="zh-CN" altLang="en-US" dirty="0" smtClean="0">
                <a:latin typeface="Arial" charset="0"/>
              </a:rPr>
              <a:t>临床医师询问病人，仔细听病人口述疼痛症状是很重要的，另外，评估患者的病史也是重要的诊断线索。</a:t>
            </a:r>
          </a:p>
          <a:p>
            <a:pPr marL="0" lvl="1"/>
            <a:r>
              <a:rPr lang="zh-CN" altLang="en-US" dirty="0" smtClean="0">
                <a:latin typeface="Arial" charset="0"/>
              </a:rPr>
              <a:t>使用“一串术语”也是神经病理性疼痛的标志。虽然不能确诊，但使用一到两个典型的描述是非常明显的神经病理性疼痛的暗示。</a:t>
            </a:r>
            <a:endParaRPr lang="zh-CN" altLang="en-US" u="sng" dirty="0" smtClean="0">
              <a:latin typeface="Arial" charset="0"/>
            </a:endParaRPr>
          </a:p>
          <a:p>
            <a:pPr marL="0" lvl="1"/>
            <a:r>
              <a:rPr lang="zh-CN" altLang="en-US" dirty="0" smtClean="0">
                <a:latin typeface="Arial" charset="0"/>
              </a:rPr>
              <a:t>检查工具同样能用于区分神经病理性疼痛与非神经病理性疼痛。</a:t>
            </a:r>
            <a:endParaRPr lang="en-US" altLang="zh-CN" dirty="0" smtClean="0">
              <a:latin typeface="Arial" charset="0"/>
            </a:endParaRPr>
          </a:p>
          <a:p>
            <a:pPr marL="0" lvl="1"/>
            <a:endParaRPr lang="en-US" altLang="zh-CN" dirty="0" smtClean="0">
              <a:latin typeface="Arial" charset="0"/>
            </a:endParaRPr>
          </a:p>
          <a:p>
            <a:pPr marL="0" lvl="1"/>
            <a:r>
              <a:rPr lang="zh-CN" altLang="en-US" dirty="0" smtClean="0">
                <a:latin typeface="Arial" charset="0"/>
              </a:rPr>
              <a:t>关于疼痛症状的描述，应该注意到在不同的地域，不同的方言体系中，患者用于描述的语言可能不同</a:t>
            </a:r>
          </a:p>
          <a:p>
            <a:pPr marL="0" lvl="1"/>
            <a:endParaRPr lang="zh-CN" altLang="en-US" dirty="0" smtClean="0">
              <a:latin typeface="Arial" charset="0"/>
            </a:endParaRPr>
          </a:p>
          <a:p>
            <a:pPr marL="0" lvl="1"/>
            <a:r>
              <a:rPr lang="zh-CN" altLang="en-US" dirty="0" smtClean="0">
                <a:latin typeface="Arial" charset="0"/>
              </a:rPr>
              <a:t>参考文献</a:t>
            </a:r>
          </a:p>
          <a:p>
            <a:pPr marL="0" lvl="1"/>
            <a:r>
              <a:rPr lang="en-US" altLang="zh-CN" dirty="0" smtClean="0">
                <a:latin typeface="Arial" charset="0"/>
              </a:rPr>
              <a:t>1.Cruccu G et al. EFNS guidelines on neuropathic pain assessment: revised 2009. </a:t>
            </a:r>
            <a:r>
              <a:rPr lang="zh-CN" altLang="en-US" dirty="0" smtClean="0">
                <a:latin typeface="Arial" charset="0"/>
              </a:rPr>
              <a:t/>
            </a:r>
            <a:br>
              <a:rPr lang="zh-CN" altLang="en-US" dirty="0" smtClean="0">
                <a:latin typeface="Arial" charset="0"/>
              </a:rPr>
            </a:br>
            <a:r>
              <a:rPr lang="en-US" altLang="zh-CN" dirty="0" smtClean="0">
                <a:latin typeface="Arial" charset="0"/>
              </a:rPr>
              <a:t>2.Eur J </a:t>
            </a:r>
            <a:r>
              <a:rPr lang="en-US" altLang="zh-CN" dirty="0" err="1" smtClean="0">
                <a:latin typeface="Arial" charset="0"/>
              </a:rPr>
              <a:t>Neurol</a:t>
            </a:r>
            <a:r>
              <a:rPr lang="en-US" altLang="zh-CN" dirty="0" smtClean="0">
                <a:latin typeface="Arial" charset="0"/>
              </a:rPr>
              <a:t> 2010; 17(8):1010-8.</a:t>
            </a:r>
            <a:endParaRPr lang="zh-CN" altLang="en-US" dirty="0" smtClean="0">
              <a:latin typeface="Arial" charset="0"/>
            </a:endParaRPr>
          </a:p>
          <a:p>
            <a:r>
              <a:rPr lang="en-US" altLang="zh-CN" dirty="0" smtClean="0">
                <a:latin typeface="Arial" charset="0"/>
              </a:rPr>
              <a:t>3.</a:t>
            </a:r>
            <a:r>
              <a:rPr lang="zh-CN" altLang="en-US" dirty="0" smtClean="0">
                <a:latin typeface="Arial" charset="0"/>
              </a:rPr>
              <a:t>Gilron I et al. Neuropathic pain: a practical guide for the clinician. CMAJ 2006; 175(3):265-75.</a:t>
            </a:r>
          </a:p>
          <a:p>
            <a:r>
              <a:rPr lang="en-US" altLang="zh-CN" dirty="0" smtClean="0">
                <a:latin typeface="Arial" charset="0"/>
              </a:rPr>
              <a:t>4.</a:t>
            </a:r>
            <a:r>
              <a:rPr lang="zh-CN" altLang="en-US" dirty="0" smtClean="0">
                <a:latin typeface="Arial" charset="0"/>
              </a:rPr>
              <a:t>Haanpää ML et al. Assessment of neuropathic pain in primary care. Am J Med 2009; 122(10 Suppl):S13-21; 4</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5"/>
          </p:nvPr>
        </p:nvSpPr>
        <p:spPr/>
        <p:txBody>
          <a:bodyPr/>
          <a:lstStyle/>
          <a:p>
            <a:fld id="{F957BA33-F358-47BF-9034-DC44A37A6D13}" type="slidenum">
              <a:rPr lang="en-CA" altLang="zh-CN" smtClean="0"/>
              <a:pPr/>
              <a:t>17</a:t>
            </a:fld>
            <a:endParaRPr lang="en-CA" altLang="zh-CN" dirty="0"/>
          </a:p>
        </p:txBody>
      </p:sp>
      <p:sp>
        <p:nvSpPr>
          <p:cNvPr id="8" name="幻灯片图像占位符 7"/>
          <p:cNvSpPr>
            <a:spLocks noGrp="1" noRot="1" noChangeAspect="1"/>
          </p:cNvSpPr>
          <p:nvPr>
            <p:ph type="sldImg"/>
          </p:nvPr>
        </p:nvSpPr>
        <p:spPr/>
      </p:sp>
      <p:sp>
        <p:nvSpPr>
          <p:cNvPr id="9" name="备注占位符 8"/>
          <p:cNvSpPr>
            <a:spLocks noGrp="1"/>
          </p:cNvSpPr>
          <p:nvPr>
            <p:ph type="body" idx="1"/>
          </p:nvPr>
        </p:nvSpPr>
        <p:spPr>
          <a:xfrm>
            <a:off x="681038" y="4724400"/>
            <a:ext cx="5453062" cy="4476750"/>
          </a:xfrm>
          <a:prstGeom prst="rect">
            <a:avLst/>
          </a:prstGeom>
        </p:spPr>
        <p:txBody>
          <a:bodyPr>
            <a:normAutofit/>
          </a:bodyPr>
          <a:lstStyle/>
          <a:p>
            <a:pPr eaLnBrk="1" hangingPunct="1"/>
            <a:r>
              <a:rPr lang="zh-CN" altLang="en-US" b="1" dirty="0" smtClean="0"/>
              <a:t>讲演者注解：</a:t>
            </a:r>
          </a:p>
          <a:p>
            <a:pPr eaLnBrk="1" hangingPunct="1"/>
            <a:r>
              <a:rPr lang="zh-CN" altLang="en-US" dirty="0" smtClean="0">
                <a:latin typeface="Arial" charset="0"/>
              </a:rPr>
              <a:t>疼痛史的询问应该同时还包括标准医学检查。疼痛史应阐明疼痛部位、分布、强度、性质及时间，还应包括基础疾病和可能造成疼痛的神经系统损伤。</a:t>
            </a:r>
          </a:p>
          <a:p>
            <a:pPr eaLnBrk="1" hangingPunct="1"/>
            <a:r>
              <a:rPr lang="zh-CN" altLang="en-US" dirty="0" smtClean="0">
                <a:latin typeface="Arial" charset="0"/>
              </a:rPr>
              <a:t>在采集完整疼痛史的同时，医生同样应询问疼痛对睡觉、日常功能和情感状况的影响。也要询问病人患有精神共患病的可能性，例如：焦虑和抑郁。</a:t>
            </a:r>
            <a:endParaRPr lang="en-US" altLang="zh-CN" dirty="0" smtClean="0">
              <a:latin typeface="Arial" charset="0"/>
            </a:endParaRPr>
          </a:p>
          <a:p>
            <a:pPr eaLnBrk="1" hangingPunct="1"/>
            <a:endParaRPr lang="en-US" altLang="zh-CN" dirty="0" smtClean="0">
              <a:latin typeface="Arial" charset="0"/>
            </a:endParaRPr>
          </a:p>
          <a:p>
            <a:pPr eaLnBrk="1" hangingPunct="1"/>
            <a:endParaRPr lang="zh-CN" altLang="en-US" dirty="0" smtClean="0">
              <a:latin typeface="Arial" charset="0"/>
            </a:endParaRPr>
          </a:p>
          <a:p>
            <a:pPr eaLnBrk="1" hangingPunct="1"/>
            <a:endParaRPr lang="zh-CN" altLang="en-US" dirty="0" smtClean="0"/>
          </a:p>
          <a:p>
            <a:pPr eaLnBrk="1" hangingPunct="1"/>
            <a:r>
              <a:rPr lang="zh-CN" altLang="en-US" b="1" dirty="0" smtClean="0"/>
              <a:t>参考文献</a:t>
            </a:r>
            <a:endParaRPr lang="en-US" b="1" dirty="0" smtClean="0"/>
          </a:p>
          <a:p>
            <a:pPr eaLnBrk="1" hangingPunct="1"/>
            <a:r>
              <a:rPr lang="en-US" dirty="0" smtClean="0"/>
              <a:t>Jensen TS, Baron R. Translation of symptoms and signs into mechanisms in neuropathic pain. Pain 2003; 102(1-2):1-8.</a:t>
            </a:r>
            <a:endParaRPr lang="zh-CN" altLang="en-US" dirty="0" smtClean="0"/>
          </a:p>
          <a:p>
            <a:endParaRPr lang="zh-CN" altLang="en-US" dirty="0" smtClean="0"/>
          </a:p>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5"/>
          </p:nvPr>
        </p:nvSpPr>
        <p:spPr/>
        <p:txBody>
          <a:bodyPr/>
          <a:lstStyle/>
          <a:p>
            <a:fld id="{F957BA33-F358-47BF-9034-DC44A37A6D13}" type="slidenum">
              <a:rPr lang="en-CA" altLang="zh-CN" smtClean="0"/>
              <a:pPr/>
              <a:t>18</a:t>
            </a:fld>
            <a:endParaRPr lang="en-CA" altLang="zh-CN" dirty="0"/>
          </a:p>
        </p:txBody>
      </p:sp>
      <p:sp>
        <p:nvSpPr>
          <p:cNvPr id="8" name="幻灯片图像占位符 7"/>
          <p:cNvSpPr>
            <a:spLocks noGrp="1" noRot="1" noChangeAspect="1"/>
          </p:cNvSpPr>
          <p:nvPr>
            <p:ph type="sldImg"/>
          </p:nvPr>
        </p:nvSpPr>
        <p:spPr/>
      </p:sp>
      <p:sp>
        <p:nvSpPr>
          <p:cNvPr id="9" name="备注占位符 8"/>
          <p:cNvSpPr>
            <a:spLocks noGrp="1"/>
          </p:cNvSpPr>
          <p:nvPr>
            <p:ph type="body" idx="1"/>
          </p:nvPr>
        </p:nvSpPr>
        <p:spPr>
          <a:xfrm>
            <a:off x="681038" y="4724400"/>
            <a:ext cx="5453062" cy="4476750"/>
          </a:xfrm>
          <a:prstGeom prst="rect">
            <a:avLst/>
          </a:prstGeom>
        </p:spPr>
        <p:txBody>
          <a:bodyPr>
            <a:normAutofit/>
          </a:bodyPr>
          <a:lstStyle/>
          <a:p>
            <a:r>
              <a:rPr lang="zh-CN" altLang="en-US" b="1" dirty="0" smtClean="0"/>
              <a:t>讲演者注解：</a:t>
            </a:r>
          </a:p>
          <a:p>
            <a:r>
              <a:rPr lang="zh-CN" altLang="en-US" dirty="0" smtClean="0">
                <a:latin typeface="Arial" charset="0"/>
              </a:rPr>
              <a:t>神经病理性疼痛由多种病理生理学机制引起，这使得其体征及症状有多种变化。幻灯片主要讲了那些体征及症状的多样性，这会使诊断变难。</a:t>
            </a:r>
          </a:p>
          <a:p>
            <a:r>
              <a:rPr lang="zh-CN" altLang="en-US" dirty="0" smtClean="0">
                <a:latin typeface="Arial" charset="0"/>
              </a:rPr>
              <a:t>与神经病理性疼痛相关联的体征及症状在诊断潜在疾病及确定引起症状的机制时扮演了重要角色。不幸的是，在患有相同潜在疾病的病人之间，神经病理性疼痛相关的症状可能会截然不同，这些症状也会在同一个体中的患病过程中改变。</a:t>
            </a:r>
          </a:p>
          <a:p>
            <a:r>
              <a:rPr lang="zh-CN" altLang="en-US" dirty="0" smtClean="0">
                <a:latin typeface="Arial" charset="0"/>
              </a:rPr>
              <a:t>病人间症状的多样性及病因会使神经病理性疼痛的识别、诊断和治理变的困难。</a:t>
            </a:r>
          </a:p>
          <a:p>
            <a:endParaRPr lang="zh-CN" altLang="en-US" dirty="0" smtClean="0">
              <a:latin typeface="Arial" charset="0"/>
            </a:endParaRPr>
          </a:p>
          <a:p>
            <a:r>
              <a:rPr lang="zh-CN" altLang="en-US" dirty="0" smtClean="0">
                <a:latin typeface="Arial" charset="0"/>
              </a:rPr>
              <a:t>参考文献</a:t>
            </a:r>
          </a:p>
          <a:p>
            <a:r>
              <a:rPr lang="en-US" altLang="zh-CN" dirty="0" smtClean="0">
                <a:latin typeface="Arial" charset="0"/>
              </a:rPr>
              <a:t>1.</a:t>
            </a:r>
            <a:r>
              <a:rPr lang="zh-CN" altLang="en-US" dirty="0" smtClean="0">
                <a:latin typeface="Arial" charset="0"/>
              </a:rPr>
              <a:t>Dworkin RH. An overview of neuropathic pain: syndromes, symptoms, signs, and several mechanisms. Clin J Pain 2002; 18(6):343-9.</a:t>
            </a:r>
          </a:p>
          <a:p>
            <a:pPr>
              <a:lnSpc>
                <a:spcPct val="90000"/>
              </a:lnSpc>
            </a:pPr>
            <a:r>
              <a:rPr lang="en-US" altLang="zh-CN" dirty="0" smtClean="0">
                <a:latin typeface="Arial" charset="0"/>
              </a:rPr>
              <a:t>2.Harden N, Cohen M. </a:t>
            </a:r>
            <a:r>
              <a:rPr lang="zh-CN" altLang="en-US" dirty="0" smtClean="0">
                <a:latin typeface="Arial" charset="0"/>
              </a:rPr>
              <a:t>Unmet needs in the management of neuropathic pain.</a:t>
            </a:r>
            <a:r>
              <a:rPr lang="en-US" altLang="zh-CN" dirty="0" smtClean="0">
                <a:latin typeface="Arial" charset="0"/>
              </a:rPr>
              <a:t> J Pain Symptom Manage 2003; 25(5 </a:t>
            </a:r>
            <a:r>
              <a:rPr lang="en-US" altLang="zh-CN" dirty="0" err="1" smtClean="0">
                <a:latin typeface="Arial" charset="0"/>
              </a:rPr>
              <a:t>Suppl</a:t>
            </a:r>
            <a:r>
              <a:rPr lang="en-US" altLang="zh-CN" dirty="0" smtClean="0">
                <a:latin typeface="Arial" charset="0"/>
              </a:rPr>
              <a:t>)S12-7.</a:t>
            </a:r>
            <a:endParaRPr lang="zh-CN" altLang="en-US" dirty="0" smtClean="0">
              <a:latin typeface="Arial" charset="0"/>
            </a:endParaRPr>
          </a:p>
          <a:p>
            <a:r>
              <a:rPr lang="en-US" altLang="zh-CN" dirty="0" smtClean="0">
                <a:latin typeface="Arial" charset="0"/>
              </a:rPr>
              <a:t>3.</a:t>
            </a:r>
            <a:r>
              <a:rPr lang="zh-CN" altLang="en-US" dirty="0" smtClean="0">
                <a:latin typeface="Arial" charset="0"/>
              </a:rPr>
              <a:t>Jensen TS, Baron R. Translation of symptoms and signs into mechanisms in neuropathic pain. Pain 2003; 102(1-2):1-8.</a:t>
            </a:r>
          </a:p>
          <a:p>
            <a:r>
              <a:rPr lang="en-US" altLang="zh-CN" dirty="0" smtClean="0">
                <a:latin typeface="Arial" charset="0"/>
              </a:rPr>
              <a:t>4.</a:t>
            </a:r>
            <a:r>
              <a:rPr lang="zh-CN" altLang="en-US" dirty="0" smtClean="0">
                <a:latin typeface="Arial" charset="0"/>
              </a:rPr>
              <a:t>Krause SJ, Bajckonja MM. Development of a neuropathic pain questionnaire. Clin J Pain 2003; 19(5):306-14. </a:t>
            </a:r>
            <a:endParaRPr lang="zh-CN" altLang="en-US" dirty="0" smtClean="0"/>
          </a:p>
          <a:p>
            <a:endParaRPr lang="zh-CN" altLang="en-US" dirty="0" smtClean="0"/>
          </a:p>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F957BA33-F358-47BF-9034-DC44A37A6D13}" type="slidenum">
              <a:rPr lang="en-CA" altLang="zh-CN" smtClean="0"/>
              <a:pPr/>
              <a:t>19</a:t>
            </a:fld>
            <a:endParaRPr lang="en-CA" altLang="zh-CN" dirty="0"/>
          </a:p>
        </p:txBody>
      </p:sp>
      <p:sp>
        <p:nvSpPr>
          <p:cNvPr id="6" name="幻灯片图像占位符 5"/>
          <p:cNvSpPr>
            <a:spLocks noGrp="1" noRot="1" noChangeAspect="1"/>
          </p:cNvSpPr>
          <p:nvPr>
            <p:ph type="sldImg"/>
          </p:nvPr>
        </p:nvSpPr>
        <p:spPr/>
      </p:sp>
      <p:sp>
        <p:nvSpPr>
          <p:cNvPr id="7" name="备注占位符 6"/>
          <p:cNvSpPr>
            <a:spLocks noGrp="1"/>
          </p:cNvSpPr>
          <p:nvPr>
            <p:ph type="body" idx="1"/>
          </p:nvPr>
        </p:nvSpPr>
        <p:spPr>
          <a:xfrm>
            <a:off x="681038" y="4724400"/>
            <a:ext cx="5453062" cy="4476750"/>
          </a:xfrm>
          <a:prstGeom prst="rect">
            <a:avLst/>
          </a:prstGeom>
        </p:spPr>
        <p:txBody>
          <a:bodyPr>
            <a:normAutofit/>
          </a:bodyPr>
          <a:lstStyle/>
          <a:p>
            <a:r>
              <a:rPr lang="zh-CN" altLang="en-US" b="1" dirty="0" smtClean="0"/>
              <a:t>讲演者注解：</a:t>
            </a:r>
          </a:p>
          <a:p>
            <a:r>
              <a:rPr lang="zh-CN" altLang="en-US" dirty="0" smtClean="0">
                <a:latin typeface="Arial" charset="0"/>
              </a:rPr>
              <a:t>疼痛的描述会是找到疼痛背后病理生理学机制的重要线索。例如，伴随神经病理性疼痛，疼痛常被描述为灼烧感、麻刺感或是电击感。与神经病理性疼痛疾病相关的，还经常提到针刺感或麻木。</a:t>
            </a:r>
          </a:p>
          <a:p>
            <a:endParaRPr lang="zh-CN" altLang="en-US" dirty="0" smtClean="0"/>
          </a:p>
          <a:p>
            <a:r>
              <a:rPr lang="zh-CN" altLang="en-US" b="1" dirty="0" smtClean="0"/>
              <a:t>参考文献 </a:t>
            </a:r>
          </a:p>
          <a:p>
            <a:pPr marL="0" lvl="2"/>
            <a:r>
              <a:rPr lang="en-US" altLang="zh-CN" dirty="0" smtClean="0">
                <a:latin typeface="Arial" charset="0"/>
              </a:rPr>
              <a:t>1.Baron R et al. </a:t>
            </a:r>
            <a:r>
              <a:rPr lang="zh-CN" altLang="en-US" dirty="0" smtClean="0">
                <a:latin typeface="Arial" charset="0"/>
              </a:rPr>
              <a:t>Neuropathic pain: diagnosis, pathophysiological mechanisms, and treatment. </a:t>
            </a:r>
            <a:r>
              <a:rPr lang="en-US" altLang="zh-CN" dirty="0" smtClean="0">
                <a:latin typeface="Arial" charset="0"/>
              </a:rPr>
              <a:t>Lancet </a:t>
            </a:r>
            <a:r>
              <a:rPr lang="en-US" altLang="zh-CN" dirty="0" err="1" smtClean="0">
                <a:latin typeface="Arial" charset="0"/>
              </a:rPr>
              <a:t>Neurol</a:t>
            </a:r>
            <a:r>
              <a:rPr lang="en-US" altLang="zh-CN" dirty="0" smtClean="0">
                <a:latin typeface="Arial" charset="0"/>
              </a:rPr>
              <a:t> 2010; 9(8):807-19.</a:t>
            </a:r>
            <a:endParaRPr lang="zh-CN" altLang="en-US" dirty="0" smtClean="0">
              <a:latin typeface="Arial" charset="0"/>
            </a:endParaRPr>
          </a:p>
          <a:p>
            <a:r>
              <a:rPr lang="en-US" altLang="zh-CN" dirty="0" smtClean="0">
                <a:latin typeface="Arial" charset="0"/>
              </a:rPr>
              <a:t>2.</a:t>
            </a:r>
            <a:r>
              <a:rPr lang="zh-CN" altLang="en-US" dirty="0" smtClean="0">
                <a:latin typeface="Arial" charset="0"/>
              </a:rPr>
              <a:t>Gilron I et al. Neuropathic pain: a practical guide for the clinician. CMAJ 2006; 175(3):265-75.</a:t>
            </a: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xfrm>
            <a:off x="682131" y="4724282"/>
            <a:ext cx="5450876" cy="44766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dirty="0" smtClean="0"/>
              <a:t>演讲人备注 </a:t>
            </a:r>
            <a:r>
              <a:rPr lang="en-CA" altLang="en-US" b="1" dirty="0" smtClean="0"/>
              <a:t> </a:t>
            </a:r>
          </a:p>
          <a:p>
            <a:r>
              <a:rPr lang="zh-CN" altLang="en-US" dirty="0" smtClean="0"/>
              <a:t>请向发展委员会成员致谢。</a:t>
            </a:r>
            <a:endParaRPr lang="en-CA"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868" indent="-285718" eaLnBrk="0" hangingPunct="0">
              <a:defRPr>
                <a:solidFill>
                  <a:schemeClr val="tx1"/>
                </a:solidFill>
                <a:latin typeface="Arial" pitchFamily="34" charset="0"/>
                <a:ea typeface="SimSun" pitchFamily="2" charset="-122"/>
              </a:defRPr>
            </a:lvl2pPr>
            <a:lvl3pPr marL="1142876" indent="-228576" eaLnBrk="0" hangingPunct="0">
              <a:defRPr>
                <a:solidFill>
                  <a:schemeClr val="tx1"/>
                </a:solidFill>
                <a:latin typeface="Arial" pitchFamily="34" charset="0"/>
                <a:ea typeface="SimSun" pitchFamily="2" charset="-122"/>
              </a:defRPr>
            </a:lvl3pPr>
            <a:lvl4pPr marL="1600024" indent="-228576" eaLnBrk="0" hangingPunct="0">
              <a:defRPr>
                <a:solidFill>
                  <a:schemeClr val="tx1"/>
                </a:solidFill>
                <a:latin typeface="Arial" pitchFamily="34" charset="0"/>
                <a:ea typeface="SimSun" pitchFamily="2" charset="-122"/>
              </a:defRPr>
            </a:lvl4pPr>
            <a:lvl5pPr marL="2057176" indent="-228576" eaLnBrk="0" hangingPunct="0">
              <a:defRPr>
                <a:solidFill>
                  <a:schemeClr val="tx1"/>
                </a:solidFill>
                <a:latin typeface="Arial" pitchFamily="34" charset="0"/>
                <a:ea typeface="SimSun" pitchFamily="2" charset="-122"/>
              </a:defRPr>
            </a:lvl5pPr>
            <a:lvl6pPr marL="2514326" indent="-228576" eaLnBrk="0" fontAlgn="base" hangingPunct="0">
              <a:spcBef>
                <a:spcPct val="0"/>
              </a:spcBef>
              <a:spcAft>
                <a:spcPct val="0"/>
              </a:spcAft>
              <a:defRPr>
                <a:solidFill>
                  <a:schemeClr val="tx1"/>
                </a:solidFill>
                <a:latin typeface="Arial" pitchFamily="34" charset="0"/>
                <a:ea typeface="SimSun" pitchFamily="2" charset="-122"/>
              </a:defRPr>
            </a:lvl6pPr>
            <a:lvl7pPr marL="2971476" indent="-228576" eaLnBrk="0" fontAlgn="base" hangingPunct="0">
              <a:spcBef>
                <a:spcPct val="0"/>
              </a:spcBef>
              <a:spcAft>
                <a:spcPct val="0"/>
              </a:spcAft>
              <a:defRPr>
                <a:solidFill>
                  <a:schemeClr val="tx1"/>
                </a:solidFill>
                <a:latin typeface="Arial" pitchFamily="34" charset="0"/>
                <a:ea typeface="SimSun" pitchFamily="2" charset="-122"/>
              </a:defRPr>
            </a:lvl7pPr>
            <a:lvl8pPr marL="3428626" indent="-228576" eaLnBrk="0" fontAlgn="base" hangingPunct="0">
              <a:spcBef>
                <a:spcPct val="0"/>
              </a:spcBef>
              <a:spcAft>
                <a:spcPct val="0"/>
              </a:spcAft>
              <a:defRPr>
                <a:solidFill>
                  <a:schemeClr val="tx1"/>
                </a:solidFill>
                <a:latin typeface="Arial" pitchFamily="34" charset="0"/>
                <a:ea typeface="SimSun" pitchFamily="2" charset="-122"/>
              </a:defRPr>
            </a:lvl8pPr>
            <a:lvl9pPr marL="3885777" indent="-228576"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F4AAAB2A-1D5C-4C2C-9BED-1D247D196C0F}" type="slidenum">
              <a:rPr lang="fr-CA" altLang="en-US" smtClean="0">
                <a:solidFill>
                  <a:srgbClr val="000000"/>
                </a:solidFill>
                <a:latin typeface="Calibri" pitchFamily="34" charset="0"/>
              </a:rPr>
              <a:pPr eaLnBrk="1" hangingPunct="1"/>
              <a:t>2</a:t>
            </a:fld>
            <a:endParaRPr lang="fr-CA" altLang="en-US" smtClean="0">
              <a:solidFill>
                <a:srgbClr val="000000"/>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5"/>
          </p:nvPr>
        </p:nvSpPr>
        <p:spPr/>
        <p:txBody>
          <a:bodyPr/>
          <a:lstStyle/>
          <a:p>
            <a:fld id="{F957BA33-F358-47BF-9034-DC44A37A6D13}" type="slidenum">
              <a:rPr lang="en-CA" altLang="zh-CN" smtClean="0"/>
              <a:pPr/>
              <a:t>20</a:t>
            </a:fld>
            <a:endParaRPr lang="en-CA" altLang="zh-CN" dirty="0"/>
          </a:p>
        </p:txBody>
      </p:sp>
      <p:sp>
        <p:nvSpPr>
          <p:cNvPr id="7" name="备注占位符 2"/>
          <p:cNvSpPr txBox="1">
            <a:spLocks/>
          </p:cNvSpPr>
          <p:nvPr/>
        </p:nvSpPr>
        <p:spPr>
          <a:xfrm>
            <a:off x="681038" y="4724400"/>
            <a:ext cx="5453062" cy="4476750"/>
          </a:xfrm>
          <a:prstGeom prst="rect">
            <a:avLst/>
          </a:prstGeom>
        </p:spPr>
        <p:txBody>
          <a:bodyPr>
            <a:normAutofit/>
          </a:bodyPr>
          <a:lstStyle/>
          <a:p>
            <a:pPr marL="0" marR="0" lvl="0" indent="0" algn="l" defTabSz="0" rtl="0" eaLnBrk="0" fontAlgn="base" latinLnBrk="0" hangingPunct="0">
              <a:lnSpc>
                <a:spcPct val="100000"/>
              </a:lnSpc>
              <a:spcBef>
                <a:spcPct val="30000"/>
              </a:spcBef>
              <a:spcAft>
                <a:spcPct val="0"/>
              </a:spcAft>
              <a:buClrTx/>
              <a:buSzTx/>
              <a:buFontTx/>
              <a:buNone/>
              <a:tabLst/>
              <a:defRPr/>
            </a:pPr>
            <a:endParaRPr kumimoji="0" lang="zh-CN" altLang="en-US" sz="1200" b="0" i="0" u="none" strike="noStrike" kern="1200" cap="none" spc="0" normalizeH="0" baseline="0" noProof="0" dirty="0">
              <a:ln>
                <a:noFill/>
              </a:ln>
              <a:solidFill>
                <a:schemeClr val="tx1"/>
              </a:solidFill>
              <a:effectLst/>
              <a:uLnTx/>
              <a:uFillTx/>
              <a:latin typeface="Arial" pitchFamily="34" charset="0"/>
              <a:ea typeface="+mn-ea"/>
              <a:cs typeface="+mn-cs"/>
            </a:endParaRPr>
          </a:p>
        </p:txBody>
      </p:sp>
      <p:pic>
        <p:nvPicPr>
          <p:cNvPr id="8" name="对象 16"/>
          <p:cNvPicPr>
            <a:picLocks noChangeArrowheads="1"/>
          </p:cNvPicPr>
          <p:nvPr/>
        </p:nvPicPr>
        <p:blipFill>
          <a:blip r:embed="rId4"/>
          <a:srcRect l="-722" t="-5760" r="-6688" b="-211"/>
          <a:stretch>
            <a:fillRect/>
          </a:stretch>
        </p:blipFill>
        <p:spPr bwMode="auto">
          <a:xfrm>
            <a:off x="914400" y="520700"/>
            <a:ext cx="5217337" cy="4049709"/>
          </a:xfrm>
          <a:prstGeom prst="rect">
            <a:avLst/>
          </a:prstGeom>
          <a:noFill/>
          <a:ln w="9525">
            <a:noFill/>
            <a:miter lim="800000"/>
            <a:headEnd/>
            <a:tailEnd/>
          </a:ln>
        </p:spPr>
      </p:pic>
      <p:sp>
        <p:nvSpPr>
          <p:cNvPr id="10" name="幻灯片图像占位符 9"/>
          <p:cNvSpPr>
            <a:spLocks noGrp="1" noRot="1" noChangeAspect="1"/>
          </p:cNvSpPr>
          <p:nvPr>
            <p:ph type="sldImg"/>
          </p:nvPr>
        </p:nvSpPr>
        <p:spPr/>
      </p:sp>
      <p:sp>
        <p:nvSpPr>
          <p:cNvPr id="11" name="备注占位符 10"/>
          <p:cNvSpPr>
            <a:spLocks noGrp="1"/>
          </p:cNvSpPr>
          <p:nvPr>
            <p:ph type="body" idx="1"/>
          </p:nvPr>
        </p:nvSpPr>
        <p:spPr>
          <a:xfrm>
            <a:off x="681038" y="4724400"/>
            <a:ext cx="5453062" cy="4476750"/>
          </a:xfrm>
          <a:prstGeom prst="rect">
            <a:avLst/>
          </a:prstGeom>
        </p:spPr>
        <p:txBody>
          <a:bodyPr>
            <a:normAutofit/>
          </a:bodyPr>
          <a:lstStyle/>
          <a:p>
            <a:pPr marL="0" marR="0" lvl="0" indent="0" algn="l" defTabSz="0" rtl="0" eaLnBrk="0" fontAlgn="base" latinLnBrk="0" hangingPunct="0">
              <a:lnSpc>
                <a:spcPct val="100000"/>
              </a:lnSpc>
              <a:spcBef>
                <a:spcPct val="30000"/>
              </a:spcBef>
              <a:spcAft>
                <a:spcPct val="0"/>
              </a:spcAft>
              <a:buClrTx/>
              <a:buSzTx/>
              <a:buFontTx/>
              <a:buNone/>
              <a:tabLst/>
              <a:defRPr/>
            </a:pPr>
            <a:r>
              <a:rPr kumimoji="0" lang="zh-CN" altLang="en-US" sz="1200" b="1" i="0" u="none" strike="noStrike" kern="1200" cap="none" spc="0" normalizeH="0" baseline="0" noProof="0" dirty="0" smtClean="0">
                <a:ln>
                  <a:noFill/>
                </a:ln>
                <a:solidFill>
                  <a:schemeClr val="tx1"/>
                </a:solidFill>
                <a:effectLst/>
                <a:uLnTx/>
                <a:uFillTx/>
                <a:latin typeface="Arial" charset="0"/>
                <a:ea typeface="+mn-ea"/>
                <a:cs typeface="+mn-cs"/>
              </a:rPr>
              <a:t>讲演者注解：</a:t>
            </a:r>
          </a:p>
          <a:p>
            <a:r>
              <a:rPr lang="zh-CN" altLang="en-US" dirty="0" smtClean="0">
                <a:latin typeface="Arial" charset="0"/>
              </a:rPr>
              <a:t>如今，已意识到神经病理性疼痛“不是一个单一体，反而是疼痛和其他感觉症状的混合表现。”每一个患者可能会有随时间改变的混合症状（即使只有一种病因）。</a:t>
            </a:r>
            <a:endParaRPr lang="en-US" altLang="zh-CN" dirty="0" smtClean="0">
              <a:latin typeface="Arial" charset="0"/>
            </a:endParaRPr>
          </a:p>
          <a:p>
            <a:r>
              <a:rPr lang="zh-CN" altLang="en-US" dirty="0" smtClean="0">
                <a:latin typeface="Arial" charset="0"/>
              </a:rPr>
              <a:t>阳性症状的例子有：自发疼痛、</a:t>
            </a:r>
            <a:r>
              <a:rPr lang="zh-CN" altLang="en-US" dirty="0" smtClean="0">
                <a:solidFill>
                  <a:srgbClr val="002060"/>
                </a:solidFill>
                <a:latin typeface="Arial" charset="0"/>
                <a:ea typeface="Arial Unicode MS"/>
                <a:cs typeface="Arial Unicode MS"/>
                <a:sym typeface="Arial" charset="0"/>
              </a:rPr>
              <a:t>触摸痛</a:t>
            </a:r>
            <a:r>
              <a:rPr lang="zh-CN" altLang="en-US" dirty="0" smtClean="0">
                <a:latin typeface="Arial" charset="0"/>
              </a:rPr>
              <a:t>、痛觉过敏、感觉迟钝及感觉异常。阴性症状的例子有：感觉减退、感觉缺失、痛觉减退及痛觉缺失。</a:t>
            </a:r>
          </a:p>
          <a:p>
            <a:endParaRPr lang="zh-CN" altLang="en-US" dirty="0" smtClean="0">
              <a:latin typeface="Arial" charset="0"/>
            </a:endParaRPr>
          </a:p>
          <a:p>
            <a:r>
              <a:rPr lang="zh-CN" altLang="en-US" b="1" dirty="0" smtClean="0">
                <a:latin typeface="Arial" charset="0"/>
              </a:rPr>
              <a:t>参考文献</a:t>
            </a:r>
          </a:p>
          <a:p>
            <a:r>
              <a:rPr lang="en-US" altLang="zh-CN" dirty="0" smtClean="0">
                <a:latin typeface="Arial" charset="0"/>
              </a:rPr>
              <a:t>1.</a:t>
            </a:r>
            <a:r>
              <a:rPr lang="zh-CN" altLang="en-US" dirty="0" smtClean="0">
                <a:latin typeface="Arial" charset="0"/>
              </a:rPr>
              <a:t>Baron R et al. Neuropathic pain: diagnosis, pathophysiological mechanisms, and treatment. Lancet Neurol 2010; 9(8):807-19.</a:t>
            </a:r>
          </a:p>
          <a:p>
            <a:r>
              <a:rPr lang="en-US" altLang="zh-CN" dirty="0" smtClean="0">
                <a:latin typeface="Arial" charset="0"/>
              </a:rPr>
              <a:t>2.</a:t>
            </a:r>
            <a:r>
              <a:rPr lang="zh-CN" altLang="en-US" dirty="0" smtClean="0">
                <a:latin typeface="Arial" charset="0"/>
              </a:rPr>
              <a:t>Jensen TS et al. The clinical picture of neuropathic pain. Eur J Pharmacol 2001; 429(1-3):1-11.</a:t>
            </a:r>
          </a:p>
        </p:txBody>
      </p:sp>
    </p:spTree>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fld id="{4E775B7E-FC5D-419C-BA98-1CDB0B2CFBBF}" type="slidenum">
              <a:rPr lang="en-CA" altLang="zh-CN" smtClean="0"/>
              <a:pPr/>
              <a:t>21</a:t>
            </a:fld>
            <a:endParaRPr lang="en-CA" altLang="zh-CN" dirty="0"/>
          </a:p>
        </p:txBody>
      </p:sp>
      <p:sp>
        <p:nvSpPr>
          <p:cNvPr id="6" name="Rectangle 3"/>
          <p:cNvSpPr txBox="1">
            <a:spLocks noChangeArrowheads="1"/>
          </p:cNvSpPr>
          <p:nvPr/>
        </p:nvSpPr>
        <p:spPr bwMode="auto">
          <a:xfrm>
            <a:off x="685800" y="5073679"/>
            <a:ext cx="5486400" cy="4114800"/>
          </a:xfrm>
          <a:prstGeom prst="rect">
            <a:avLst/>
          </a:prstGeom>
          <a:noFill/>
        </p:spPr>
        <p:txBody>
          <a:bodyPr wrap="square" numCol="1" anchor="t" anchorCtr="0" compatLnSpc="1">
            <a:prstTxWarp prst="textNoShape">
              <a:avLst/>
            </a:prstTxWarp>
          </a:bodyPr>
          <a:lstStyle/>
          <a:p>
            <a:pPr marL="0" marR="0" lvl="0" indent="0" algn="l" defTabSz="0" rtl="0" eaLnBrk="0" fontAlgn="base" latinLnBrk="0" hangingPunct="0">
              <a:lnSpc>
                <a:spcPct val="100000"/>
              </a:lnSpc>
              <a:spcBef>
                <a:spcPct val="0"/>
              </a:spcBef>
              <a:spcAft>
                <a:spcPct val="0"/>
              </a:spcAft>
              <a:buClrTx/>
              <a:buSzTx/>
              <a:buFontTx/>
              <a:buNone/>
              <a:tabLst/>
              <a:defRPr/>
            </a:pPr>
            <a:endParaRPr kumimoji="0" lang="en-GB" altLang="zh-CN" sz="1200" b="0" i="0" u="none" strike="noStrike" kern="1200" cap="none" spc="0" normalizeH="0" baseline="0" noProof="0" dirty="0" smtClean="0">
              <a:ln>
                <a:noFill/>
              </a:ln>
              <a:solidFill>
                <a:schemeClr val="tx1"/>
              </a:solidFill>
              <a:effectLst/>
              <a:uLnTx/>
              <a:uFillTx/>
              <a:latin typeface="Arial" pitchFamily="34" charset="0"/>
              <a:ea typeface="+mn-ea"/>
              <a:cs typeface="+mn-cs"/>
            </a:endParaRPr>
          </a:p>
          <a:p>
            <a:pPr marL="0" marR="0" lvl="0" indent="0" algn="l" defTabSz="0" rtl="0" eaLnBrk="0" fontAlgn="base" latinLnBrk="0" hangingPunct="0">
              <a:lnSpc>
                <a:spcPct val="100000"/>
              </a:lnSpc>
              <a:spcBef>
                <a:spcPct val="0"/>
              </a:spcBef>
              <a:spcAft>
                <a:spcPct val="0"/>
              </a:spcAft>
              <a:buClrTx/>
              <a:buSzTx/>
              <a:buFontTx/>
              <a:buNone/>
              <a:tabLst/>
              <a:defRPr/>
            </a:pPr>
            <a:endParaRPr kumimoji="0" lang="en-US" altLang="zh-CN" sz="1200" b="0" i="0" u="none" strike="noStrike" kern="1200" cap="none" spc="0" normalizeH="0" baseline="0" noProof="0" dirty="0" smtClean="0">
              <a:ln>
                <a:noFill/>
              </a:ln>
              <a:solidFill>
                <a:schemeClr val="tx1"/>
              </a:solidFill>
              <a:effectLst/>
              <a:uLnTx/>
              <a:uFillTx/>
              <a:latin typeface="Arial" pitchFamily="34" charset="0"/>
              <a:ea typeface="+mn-ea"/>
              <a:cs typeface="+mn-cs"/>
            </a:endParaRPr>
          </a:p>
          <a:p>
            <a:pPr marL="0" marR="0" lvl="0" indent="0" algn="l" defTabSz="0" rtl="0" eaLnBrk="0" fontAlgn="base" latinLnBrk="0" hangingPunct="0">
              <a:lnSpc>
                <a:spcPct val="100000"/>
              </a:lnSpc>
              <a:spcBef>
                <a:spcPct val="0"/>
              </a:spcBef>
              <a:spcAft>
                <a:spcPct val="0"/>
              </a:spcAft>
              <a:buClrTx/>
              <a:buSzTx/>
              <a:buFontTx/>
              <a:buNone/>
              <a:tabLst/>
              <a:defRPr/>
            </a:pPr>
            <a:endParaRPr kumimoji="0" lang="en-GB" altLang="zh-CN" sz="1200" b="0" i="0" u="none" strike="noStrike" kern="1200" cap="none" spc="0" normalizeH="0" baseline="0" noProof="0" dirty="0" smtClean="0">
              <a:ln>
                <a:noFill/>
              </a:ln>
              <a:solidFill>
                <a:schemeClr val="tx1"/>
              </a:solidFill>
              <a:effectLst/>
              <a:uLnTx/>
              <a:uFillTx/>
              <a:latin typeface="Arial" pitchFamily="34" charset="0"/>
              <a:ea typeface="+mn-ea"/>
              <a:cs typeface="+mn-cs"/>
            </a:endParaRPr>
          </a:p>
        </p:txBody>
      </p:sp>
      <p:sp>
        <p:nvSpPr>
          <p:cNvPr id="9" name="幻灯片图像占位符 8"/>
          <p:cNvSpPr>
            <a:spLocks noGrp="1" noRot="1" noChangeAspect="1"/>
          </p:cNvSpPr>
          <p:nvPr>
            <p:ph type="sldImg"/>
          </p:nvPr>
        </p:nvSpPr>
        <p:spPr/>
      </p:sp>
      <p:sp>
        <p:nvSpPr>
          <p:cNvPr id="10" name="备注占位符 9"/>
          <p:cNvSpPr>
            <a:spLocks noGrp="1"/>
          </p:cNvSpPr>
          <p:nvPr>
            <p:ph type="body" idx="1"/>
          </p:nvPr>
        </p:nvSpPr>
        <p:spPr>
          <a:xfrm>
            <a:off x="681038" y="4724400"/>
            <a:ext cx="5453062" cy="4476750"/>
          </a:xfrm>
          <a:prstGeom prst="rect">
            <a:avLst/>
          </a:prstGeom>
        </p:spPr>
        <p:txBody>
          <a:bodyPr>
            <a:normAutofit/>
          </a:bodyPr>
          <a:lstStyle/>
          <a:p>
            <a:r>
              <a:rPr lang="zh-CN" altLang="en-US" sz="1200" b="1" dirty="0" smtClean="0"/>
              <a:t>讲演者注解：</a:t>
            </a:r>
          </a:p>
          <a:p>
            <a:r>
              <a:rPr lang="zh-CN" altLang="en-US" dirty="0" smtClean="0">
                <a:latin typeface="Arial" charset="0"/>
              </a:rPr>
              <a:t>在所有神经病理性疼痛中自发性疼痛是最常见的症状，表现为在表面有灼烧感，或是持续几秒的电击感。</a:t>
            </a:r>
          </a:p>
          <a:p>
            <a:r>
              <a:rPr lang="zh-CN" altLang="en-US" dirty="0" smtClean="0">
                <a:latin typeface="Arial" charset="0"/>
              </a:rPr>
              <a:t>触摸痛是由不常引起疼痛的刺激所产生的疼痛。</a:t>
            </a:r>
            <a:endParaRPr lang="en-US" altLang="zh-CN" dirty="0" smtClean="0">
              <a:latin typeface="Arial" charset="0"/>
            </a:endParaRPr>
          </a:p>
          <a:p>
            <a:r>
              <a:rPr lang="zh-CN" altLang="en-US" dirty="0" smtClean="0">
                <a:latin typeface="Arial" charset="0"/>
              </a:rPr>
              <a:t>痛觉过敏是对引起普通疼痛的刺激做出的强烈反应。</a:t>
            </a:r>
          </a:p>
          <a:p>
            <a:r>
              <a:rPr lang="zh-CN" altLang="en-US" dirty="0" smtClean="0">
                <a:latin typeface="Arial" charset="0"/>
              </a:rPr>
              <a:t>感觉迟钝是不舒服的不正常感觉，包括刺痛、撕裂感（刺</a:t>
            </a:r>
            <a:r>
              <a:rPr lang="en-US" altLang="zh-CN" dirty="0" smtClean="0">
                <a:latin typeface="Arial" charset="0"/>
              </a:rPr>
              <a:t>/</a:t>
            </a:r>
            <a:r>
              <a:rPr lang="zh-CN" altLang="en-US" dirty="0" smtClean="0">
                <a:latin typeface="Arial" charset="0"/>
              </a:rPr>
              <a:t>刀刺）或灼烧的疼痛。</a:t>
            </a:r>
          </a:p>
          <a:p>
            <a:r>
              <a:rPr lang="zh-CN" altLang="en-US" dirty="0" smtClean="0">
                <a:latin typeface="Arial" charset="0"/>
              </a:rPr>
              <a:t>感觉异常是不正常的感觉，例如麻刺感。</a:t>
            </a:r>
          </a:p>
          <a:p>
            <a:endParaRPr lang="zh-CN" altLang="en-US" dirty="0" smtClean="0">
              <a:latin typeface="Arial" charset="0"/>
            </a:endParaRPr>
          </a:p>
          <a:p>
            <a:r>
              <a:rPr lang="zh-CN" altLang="en-US" b="1" dirty="0" smtClean="0">
                <a:latin typeface="Arial" charset="0"/>
              </a:rPr>
              <a:t>参考文献</a:t>
            </a:r>
          </a:p>
          <a:p>
            <a:r>
              <a:rPr lang="en-US" altLang="zh-CN" dirty="0" smtClean="0">
                <a:latin typeface="Arial" charset="0"/>
              </a:rPr>
              <a:t>1.</a:t>
            </a:r>
            <a:r>
              <a:rPr lang="zh-CN" altLang="en-US" dirty="0" smtClean="0">
                <a:latin typeface="Arial" charset="0"/>
              </a:rPr>
              <a:t>Jensen TS, Baron R. Translation of symptoms and signs into mechanisms in neuropathic pain. Pain 2003; 102(1-2):1-8.</a:t>
            </a:r>
          </a:p>
          <a:p>
            <a:r>
              <a:rPr lang="en-US" altLang="zh-CN" dirty="0" smtClean="0">
                <a:latin typeface="Arial" charset="0"/>
              </a:rPr>
              <a:t>2.</a:t>
            </a:r>
            <a:r>
              <a:rPr lang="zh-CN" altLang="en-US" dirty="0" smtClean="0">
                <a:latin typeface="Arial" charset="0"/>
              </a:rPr>
              <a:t>Merskey H, Bogduk N (eds). In: Classification of Chronic Pain. 2nd ed. IASP Press; Seattle, WA: 2011.</a:t>
            </a:r>
          </a:p>
        </p:txBody>
      </p:sp>
    </p:spTree>
  </p:cSld>
  <p:clrMapOvr>
    <a:overrideClrMapping bg1="lt1" tx1="dk1" bg2="lt2" tx2="dk2" accent1="accent1" accent2="accent2" accent3="accent3" accent4="accent4" accent5="accent5" accent6="accent6" hlink="hlink" folHlink="folHlink"/>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5"/>
          </p:nvPr>
        </p:nvSpPr>
        <p:spPr/>
        <p:txBody>
          <a:bodyPr/>
          <a:lstStyle/>
          <a:p>
            <a:fld id="{F957BA33-F358-47BF-9034-DC44A37A6D13}" type="slidenum">
              <a:rPr lang="en-CA" altLang="zh-CN" smtClean="0"/>
              <a:pPr/>
              <a:t>22</a:t>
            </a:fld>
            <a:endParaRPr lang="en-CA" altLang="zh-CN" dirty="0"/>
          </a:p>
        </p:txBody>
      </p:sp>
      <p:sp>
        <p:nvSpPr>
          <p:cNvPr id="9" name="幻灯片图像占位符 8"/>
          <p:cNvSpPr>
            <a:spLocks noGrp="1" noRot="1" noChangeAspect="1"/>
          </p:cNvSpPr>
          <p:nvPr>
            <p:ph type="sldImg"/>
          </p:nvPr>
        </p:nvSpPr>
        <p:spPr/>
      </p:sp>
      <p:sp>
        <p:nvSpPr>
          <p:cNvPr id="10" name="备注占位符 9"/>
          <p:cNvSpPr>
            <a:spLocks noGrp="1"/>
          </p:cNvSpPr>
          <p:nvPr>
            <p:ph type="body" idx="1"/>
          </p:nvPr>
        </p:nvSpPr>
        <p:spPr>
          <a:xfrm>
            <a:off x="681038" y="4724400"/>
            <a:ext cx="5453062" cy="4476750"/>
          </a:xfrm>
          <a:prstGeom prst="rect">
            <a:avLst/>
          </a:prstGeom>
        </p:spPr>
        <p:txBody>
          <a:bodyPr>
            <a:normAutofit/>
          </a:bodyPr>
          <a:lstStyle/>
          <a:p>
            <a:pPr eaLnBrk="1" hangingPunct="1">
              <a:lnSpc>
                <a:spcPct val="110000"/>
              </a:lnSpc>
              <a:spcBef>
                <a:spcPct val="0"/>
              </a:spcBef>
              <a:spcAft>
                <a:spcPts val="600"/>
              </a:spcAft>
            </a:pPr>
            <a:r>
              <a:rPr lang="zh-CN" altLang="en-US" b="1" dirty="0" smtClean="0"/>
              <a:t>讲演者注解：</a:t>
            </a:r>
            <a:endParaRPr lang="en-US" b="1" dirty="0" smtClean="0"/>
          </a:p>
          <a:p>
            <a:pPr eaLnBrk="1" hangingPunct="1">
              <a:lnSpc>
                <a:spcPct val="110000"/>
              </a:lnSpc>
              <a:spcBef>
                <a:spcPct val="0"/>
              </a:spcBef>
            </a:pPr>
            <a:r>
              <a:rPr lang="zh-CN" altLang="en-US" dirty="0" smtClean="0">
                <a:latin typeface="Arial" charset="0"/>
              </a:rPr>
              <a:t>神经病理性疼痛的阴性感觉症状包括感觉减退、感觉缺失、痛觉减退及痛觉缺失，这些都常被患者描述为麻木。</a:t>
            </a:r>
          </a:p>
          <a:p>
            <a:pPr eaLnBrk="1" hangingPunct="1">
              <a:lnSpc>
                <a:spcPct val="110000"/>
              </a:lnSpc>
              <a:spcBef>
                <a:spcPct val="0"/>
              </a:spcBef>
            </a:pPr>
            <a:endParaRPr lang="zh-CN" altLang="en-US" dirty="0" smtClean="0">
              <a:latin typeface="Arial" charset="0"/>
            </a:endParaRPr>
          </a:p>
          <a:p>
            <a:r>
              <a:rPr lang="zh-CN" altLang="en-US" dirty="0" smtClean="0">
                <a:latin typeface="Arial" charset="0"/>
              </a:rPr>
              <a:t>参考文献</a:t>
            </a:r>
          </a:p>
          <a:p>
            <a:r>
              <a:rPr lang="en-US" altLang="zh-CN" dirty="0" smtClean="0">
                <a:latin typeface="Arial" charset="0"/>
              </a:rPr>
              <a:t>1.</a:t>
            </a:r>
            <a:r>
              <a:rPr lang="zh-CN" altLang="en-US" dirty="0" smtClean="0">
                <a:latin typeface="Arial" charset="0"/>
              </a:rPr>
              <a:t>Jensen TS, Baron R. Translation of symptoms and signs into mechanisms in neuropathic pain. Pain 2003; 102(1-2):1-8.</a:t>
            </a:r>
          </a:p>
          <a:p>
            <a:r>
              <a:rPr lang="en-US" altLang="zh-CN" dirty="0" smtClean="0">
                <a:latin typeface="Arial" charset="0"/>
              </a:rPr>
              <a:t>2.</a:t>
            </a:r>
            <a:r>
              <a:rPr lang="zh-CN" altLang="en-US" dirty="0" smtClean="0">
                <a:latin typeface="Arial" charset="0"/>
              </a:rPr>
              <a:t>Merskey H, Bogduk N (eds). In: Classification of Chronic Pain. 2nd ed. IASP Press; Seattle, WA: 2011.</a:t>
            </a:r>
          </a:p>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xfrm>
            <a:off x="690774" y="4735065"/>
            <a:ext cx="5452110" cy="4476274"/>
          </a:xfrm>
          <a:prstGeom prst="rect">
            <a:avLst/>
          </a:prstGeom>
          <a:noFill/>
          <a:ln/>
        </p:spPr>
        <p:txBody>
          <a:bodyPr/>
          <a:lstStyle/>
          <a:p>
            <a:r>
              <a:rPr lang="zh-CN" altLang="en-US" b="1" dirty="0" smtClean="0"/>
              <a:t>讲演者注解：</a:t>
            </a:r>
          </a:p>
          <a:p>
            <a:r>
              <a:rPr lang="zh-CN" altLang="en-CA" dirty="0" smtClean="0"/>
              <a:t>对于</a:t>
            </a:r>
            <a:r>
              <a:rPr lang="zh-CN" altLang="en-US" dirty="0" smtClean="0"/>
              <a:t>神经病理性疼痛</a:t>
            </a:r>
            <a:r>
              <a:rPr lang="zh-CN" altLang="en-CA" dirty="0" smtClean="0"/>
              <a:t>，身体地图可按照个体皮区将疼痛精确系统化。</a:t>
            </a:r>
          </a:p>
          <a:p>
            <a:r>
              <a:rPr lang="zh-CN" altLang="en-CA" dirty="0" smtClean="0"/>
              <a:t>应当注意</a:t>
            </a:r>
            <a:r>
              <a:rPr lang="zh-CN" altLang="en-US" dirty="0" smtClean="0"/>
              <a:t>，</a:t>
            </a:r>
            <a:r>
              <a:rPr lang="zh-CN" altLang="en-CA" dirty="0" smtClean="0"/>
              <a:t>对于牵涉痛，疼痛部位</a:t>
            </a:r>
            <a:r>
              <a:rPr lang="zh-CN" altLang="en-US" dirty="0" smtClean="0"/>
              <a:t>与</a:t>
            </a:r>
            <a:r>
              <a:rPr lang="zh-CN" altLang="en-CA" dirty="0" smtClean="0"/>
              <a:t>损伤或神经</a:t>
            </a:r>
            <a:r>
              <a:rPr lang="zh-CN" altLang="en-US" dirty="0" smtClean="0"/>
              <a:t>病变</a:t>
            </a:r>
            <a:r>
              <a:rPr lang="en-CA" altLang="zh-CN" dirty="0" smtClean="0"/>
              <a:t>/</a:t>
            </a:r>
            <a:r>
              <a:rPr lang="zh-CN" altLang="en-CA" dirty="0" smtClean="0"/>
              <a:t>功能障碍</a:t>
            </a:r>
            <a:r>
              <a:rPr lang="zh-CN" altLang="en-US" dirty="0" smtClean="0"/>
              <a:t>部位</a:t>
            </a:r>
            <a:r>
              <a:rPr lang="zh-CN" altLang="en-CA" dirty="0" smtClean="0"/>
              <a:t>可能不相关。</a:t>
            </a:r>
            <a:endParaRPr lang="en-US" altLang="zh-CN" dirty="0" smtClean="0"/>
          </a:p>
          <a:p>
            <a:endParaRPr lang="en-CA" altLang="zh-CN" dirty="0" smtClean="0"/>
          </a:p>
          <a:p>
            <a:r>
              <a:rPr lang="zh-CN" altLang="en-US" b="1" dirty="0" smtClean="0"/>
              <a:t>参考文献</a:t>
            </a:r>
            <a:endParaRPr lang="en-CA" b="1" dirty="0" smtClean="0"/>
          </a:p>
          <a:p>
            <a:r>
              <a:rPr lang="fr-FR" dirty="0" err="1" smtClean="0"/>
              <a:t>Gilron</a:t>
            </a:r>
            <a:r>
              <a:rPr lang="fr-FR" dirty="0" smtClean="0"/>
              <a:t> I </a:t>
            </a:r>
            <a:r>
              <a:rPr lang="fr-FR" i="1" dirty="0" smtClean="0"/>
              <a:t>et al. </a:t>
            </a:r>
            <a:r>
              <a:rPr lang="fr-FR" dirty="0" smtClean="0"/>
              <a:t>Ne</a:t>
            </a:r>
            <a:r>
              <a:rPr lang="en-CA" dirty="0" err="1" smtClean="0"/>
              <a:t>uropathic</a:t>
            </a:r>
            <a:r>
              <a:rPr lang="en-CA" dirty="0" smtClean="0"/>
              <a:t> pain: a practical guide for the clinician. </a:t>
            </a:r>
            <a:r>
              <a:rPr lang="fr-FR" i="1" dirty="0" smtClean="0"/>
              <a:t>CMAJ</a:t>
            </a:r>
            <a:r>
              <a:rPr lang="fr-FR" dirty="0" smtClean="0"/>
              <a:t> 2006; 175(3):265-75.</a:t>
            </a:r>
          </a:p>
          <a:p>
            <a:r>
              <a:rPr lang="en-US" dirty="0" err="1"/>
              <a:t>Soler</a:t>
            </a:r>
            <a:r>
              <a:rPr lang="en-US" dirty="0"/>
              <a:t> MD </a:t>
            </a:r>
            <a:r>
              <a:rPr lang="en-US" i="1" dirty="0"/>
              <a:t>et al. </a:t>
            </a:r>
            <a:r>
              <a:rPr lang="en-CA" dirty="0"/>
              <a:t>Referred sensations and neuropathic pain following spinal cord injury</a:t>
            </a:r>
            <a:r>
              <a:rPr lang="en-CA" dirty="0" smtClean="0"/>
              <a:t>. </a:t>
            </a:r>
            <a:r>
              <a:rPr lang="en-US" i="1" dirty="0" smtClean="0"/>
              <a:t>Pain</a:t>
            </a:r>
            <a:r>
              <a:rPr lang="en-US" dirty="0" smtClean="0"/>
              <a:t> </a:t>
            </a:r>
            <a:r>
              <a:rPr lang="en-US" dirty="0"/>
              <a:t>2010; 150(1):</a:t>
            </a:r>
            <a:r>
              <a:rPr lang="en-US" dirty="0" smtClean="0"/>
              <a:t>192-8. </a:t>
            </a:r>
          </a:p>
          <a:p>
            <a:r>
              <a:rPr lang="fr-FR" dirty="0" err="1" smtClean="0"/>
              <a:t>Walk</a:t>
            </a:r>
            <a:r>
              <a:rPr lang="fr-FR" dirty="0" smtClean="0"/>
              <a:t> D </a:t>
            </a:r>
            <a:r>
              <a:rPr lang="fr-FR" i="1" dirty="0" smtClean="0"/>
              <a:t>et al. </a:t>
            </a:r>
            <a:r>
              <a:rPr lang="en-CA" dirty="0" smtClean="0"/>
              <a:t>Quantitative sensory testing and mapping: a review of </a:t>
            </a:r>
            <a:r>
              <a:rPr lang="en-CA" dirty="0" err="1" smtClean="0"/>
              <a:t>nonautomated</a:t>
            </a:r>
            <a:r>
              <a:rPr lang="en-CA" dirty="0" smtClean="0"/>
              <a:t> quantitative methods for examination of the patient with neuropathic pain.</a:t>
            </a:r>
            <a:r>
              <a:rPr lang="fr-FR" dirty="0" smtClean="0"/>
              <a:t> </a:t>
            </a:r>
            <a:r>
              <a:rPr lang="fr-FR" i="1" dirty="0" smtClean="0"/>
              <a:t>Clin J Pain </a:t>
            </a:r>
            <a:r>
              <a:rPr lang="fr-FR" dirty="0" smtClean="0"/>
              <a:t>2009; 25(7):632-40. </a:t>
            </a:r>
          </a:p>
          <a:p>
            <a:pPr eaLnBrk="1" hangingPunct="1"/>
            <a:endParaRPr lang="en-CA" dirty="0">
              <a:ea typeface="Arial Unicode MS" charset="0"/>
              <a:cs typeface="Arial Unicode MS" charset="0"/>
            </a:endParaRPr>
          </a:p>
        </p:txBody>
      </p:sp>
      <p:sp>
        <p:nvSpPr>
          <p:cNvPr id="4" name="Slide Number Placeholder 3"/>
          <p:cNvSpPr>
            <a:spLocks noGrp="1"/>
          </p:cNvSpPr>
          <p:nvPr>
            <p:ph type="sldNum" sz="quarter" idx="5"/>
          </p:nvPr>
        </p:nvSpPr>
        <p:spPr>
          <a:xfrm>
            <a:off x="3860335" y="9448184"/>
            <a:ext cx="2953226" cy="497364"/>
          </a:xfrm>
        </p:spPr>
        <p:txBody>
          <a:bodyPr/>
          <a:lstStyle/>
          <a:p>
            <a:fld id="{C3688213-33A5-40D6-90A0-AF4F9B3FAB42}" type="slidenum">
              <a:rPr lang="en-CA" smtClean="0">
                <a:solidFill>
                  <a:prstClr val="black"/>
                </a:solidFill>
              </a:rPr>
              <a:pPr/>
              <a:t>23</a:t>
            </a:fld>
            <a:endParaRPr lang="en-CA">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5"/>
          </p:nvPr>
        </p:nvSpPr>
        <p:spPr/>
        <p:txBody>
          <a:bodyPr/>
          <a:lstStyle/>
          <a:p>
            <a:fld id="{F957BA33-F358-47BF-9034-DC44A37A6D13}" type="slidenum">
              <a:rPr lang="en-CA" altLang="zh-CN" smtClean="0"/>
              <a:pPr/>
              <a:t>24</a:t>
            </a:fld>
            <a:endParaRPr lang="en-CA" altLang="zh-CN" dirty="0"/>
          </a:p>
        </p:txBody>
      </p:sp>
      <p:sp>
        <p:nvSpPr>
          <p:cNvPr id="9" name="幻灯片图像占位符 8"/>
          <p:cNvSpPr>
            <a:spLocks noGrp="1" noRot="1" noChangeAspect="1"/>
          </p:cNvSpPr>
          <p:nvPr>
            <p:ph type="sldImg"/>
          </p:nvPr>
        </p:nvSpPr>
        <p:spPr/>
      </p:sp>
      <p:sp>
        <p:nvSpPr>
          <p:cNvPr id="10" name="备注占位符 9"/>
          <p:cNvSpPr>
            <a:spLocks noGrp="1"/>
          </p:cNvSpPr>
          <p:nvPr>
            <p:ph type="body" idx="1"/>
          </p:nvPr>
        </p:nvSpPr>
        <p:spPr>
          <a:xfrm>
            <a:off x="681038" y="4724400"/>
            <a:ext cx="5453062" cy="4476750"/>
          </a:xfrm>
          <a:prstGeom prst="rect">
            <a:avLst/>
          </a:prstGeom>
        </p:spPr>
        <p:txBody>
          <a:bodyPr>
            <a:normAutofit/>
          </a:bodyPr>
          <a:lstStyle/>
          <a:p>
            <a:r>
              <a:rPr lang="zh-CN" altLang="en-US" b="1" dirty="0" smtClean="0"/>
              <a:t>讲演者注解：</a:t>
            </a:r>
          </a:p>
          <a:p>
            <a:r>
              <a:rPr lang="zh-CN" altLang="en-US" dirty="0" smtClean="0">
                <a:latin typeface="Arial" charset="0"/>
              </a:rPr>
              <a:t>疑似神经病理性疼痛患者的床边查体旨在确定疼痛部位的感觉变化，因此也需要与非疼痛或邻近区域比较疼痛反应。用手指或棉签轻敲，若对此产生疼痛反应即是触摸痛的标志，是神经病理性疼痛的普遍特征。用单根细丝或尖锐物体进行的针刺测试，若感觉麻木（痛觉减退）或有增强的疼痛反应（痛觉过敏），则证实针刺阈值的改变。无法区分温暖和寒冷物质则提示热感阈值的改变。</a:t>
            </a:r>
          </a:p>
          <a:p>
            <a:r>
              <a:rPr lang="zh-CN" altLang="en-US" dirty="0" smtClean="0">
                <a:latin typeface="Arial" charset="0"/>
              </a:rPr>
              <a:t>床边查体中出现伴有感觉变化的混合疼痛症状通常足以用来做出神经病理性疼痛的诊断。既不需影像学检查也不需肌电图这些常用设备，事实上，肌电图可能对糖尿病周围神经痛的患者无效。</a:t>
            </a:r>
          </a:p>
          <a:p>
            <a:endParaRPr lang="en-US" altLang="zh-CN" dirty="0" smtClean="0">
              <a:latin typeface="Arial" charset="0"/>
            </a:endParaRPr>
          </a:p>
          <a:p>
            <a:r>
              <a:rPr lang="zh-CN" altLang="en-US" b="1" dirty="0" smtClean="0">
                <a:latin typeface="Arial" charset="0"/>
              </a:rPr>
              <a:t>参考文献</a:t>
            </a:r>
            <a:endParaRPr lang="en-US" altLang="zh-CN" b="1" dirty="0" smtClean="0">
              <a:latin typeface="Arial" charset="0"/>
            </a:endParaRPr>
          </a:p>
          <a:p>
            <a:r>
              <a:rPr lang="en-US" altLang="zh-CN" dirty="0" smtClean="0">
                <a:latin typeface="Arial" charset="0"/>
              </a:rPr>
              <a:t>1.Baron R, </a:t>
            </a:r>
            <a:r>
              <a:rPr lang="en-US" altLang="zh-CN" dirty="0" err="1" smtClean="0">
                <a:latin typeface="Arial" charset="0"/>
              </a:rPr>
              <a:t>Tölle</a:t>
            </a:r>
            <a:r>
              <a:rPr lang="en-US" altLang="zh-CN" dirty="0" smtClean="0">
                <a:latin typeface="Arial" charset="0"/>
              </a:rPr>
              <a:t> TR. Assessment and diagnosis of neuropathic pain. </a:t>
            </a:r>
            <a:r>
              <a:rPr lang="en-US" altLang="zh-CN" dirty="0" err="1" smtClean="0">
                <a:latin typeface="Arial" charset="0"/>
              </a:rPr>
              <a:t>Curr</a:t>
            </a:r>
            <a:r>
              <a:rPr lang="en-US" altLang="zh-CN" dirty="0" smtClean="0">
                <a:latin typeface="Arial" charset="0"/>
              </a:rPr>
              <a:t> </a:t>
            </a:r>
            <a:r>
              <a:rPr lang="en-US" altLang="zh-CN" dirty="0" err="1" smtClean="0">
                <a:latin typeface="Arial" charset="0"/>
              </a:rPr>
              <a:t>Opin</a:t>
            </a:r>
            <a:r>
              <a:rPr lang="en-US" altLang="zh-CN" dirty="0" smtClean="0">
                <a:latin typeface="Arial" charset="0"/>
              </a:rPr>
              <a:t> Support </a:t>
            </a:r>
            <a:r>
              <a:rPr lang="en-US" altLang="zh-CN" dirty="0" err="1" smtClean="0">
                <a:latin typeface="Arial" charset="0"/>
              </a:rPr>
              <a:t>Palliat</a:t>
            </a:r>
            <a:r>
              <a:rPr lang="en-US" altLang="zh-CN" dirty="0" smtClean="0">
                <a:latin typeface="Arial" charset="0"/>
              </a:rPr>
              <a:t> Care 2008; 2(1):1-8.</a:t>
            </a:r>
          </a:p>
          <a:p>
            <a:r>
              <a:rPr lang="en-US" altLang="zh-CN" dirty="0" smtClean="0">
                <a:latin typeface="Arial" charset="0"/>
              </a:rPr>
              <a:t>2.Freynhagen R, Bennett MI. Diagnosis and management of neuropathic pain. BMJ 2009; 339:b3002.</a:t>
            </a:r>
          </a:p>
          <a:p>
            <a:r>
              <a:rPr lang="en-US" altLang="zh-CN" dirty="0" smtClean="0">
                <a:latin typeface="Arial" charset="0"/>
              </a:rPr>
              <a:t>3.Gilron I et al. Neuropathic pain: a practical guide for the clinician. CMAJ 2006; 175(3):265-75. </a:t>
            </a:r>
          </a:p>
          <a:p>
            <a:r>
              <a:rPr lang="en-US" altLang="zh-CN" dirty="0" smtClean="0">
                <a:latin typeface="Arial" charset="0"/>
              </a:rPr>
              <a:t>4.Haanpää ML et al. Assessment of neuropathic pain in primary care. Am J Med 2009; 122(10 </a:t>
            </a:r>
            <a:r>
              <a:rPr lang="en-US" altLang="zh-CN" dirty="0" err="1" smtClean="0">
                <a:latin typeface="Arial" charset="0"/>
              </a:rPr>
              <a:t>Suppl</a:t>
            </a:r>
            <a:r>
              <a:rPr lang="en-US" altLang="zh-CN" dirty="0" smtClean="0">
                <a:latin typeface="Arial" charset="0"/>
              </a:rPr>
              <a:t>):S13-21; 4</a:t>
            </a:r>
          </a:p>
        </p:txBody>
      </p:sp>
    </p:spTree>
  </p:cSld>
  <p:clrMapOvr>
    <a:overrideClrMapping bg1="lt1" tx1="dk1" bg2="lt2" tx2="dk2" accent1="accent1" accent2="accent2" accent3="accent3" accent4="accent4" accent5="accent5" accent6="accent6" hlink="hlink" folHlink="folHlink"/>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5"/>
          </p:nvPr>
        </p:nvSpPr>
        <p:spPr/>
        <p:txBody>
          <a:bodyPr/>
          <a:lstStyle/>
          <a:p>
            <a:fld id="{F957BA33-F358-47BF-9034-DC44A37A6D13}" type="slidenum">
              <a:rPr lang="en-CA" altLang="zh-CN" smtClean="0"/>
              <a:pPr/>
              <a:t>25</a:t>
            </a:fld>
            <a:endParaRPr lang="en-CA" altLang="zh-CN" dirty="0"/>
          </a:p>
        </p:txBody>
      </p:sp>
      <p:sp>
        <p:nvSpPr>
          <p:cNvPr id="14" name="幻灯片图像占位符 13"/>
          <p:cNvSpPr>
            <a:spLocks noGrp="1" noRot="1" noChangeAspect="1"/>
          </p:cNvSpPr>
          <p:nvPr>
            <p:ph type="sldImg"/>
          </p:nvPr>
        </p:nvSpPr>
        <p:spPr/>
      </p:sp>
      <p:sp>
        <p:nvSpPr>
          <p:cNvPr id="15" name="备注占位符 14"/>
          <p:cNvSpPr>
            <a:spLocks noGrp="1"/>
          </p:cNvSpPr>
          <p:nvPr>
            <p:ph type="body" idx="1"/>
          </p:nvPr>
        </p:nvSpPr>
        <p:spPr>
          <a:xfrm>
            <a:off x="681038" y="4724400"/>
            <a:ext cx="5453062" cy="4476750"/>
          </a:xfrm>
          <a:prstGeom prst="rect">
            <a:avLst/>
          </a:prstGeom>
        </p:spPr>
        <p:txBody>
          <a:bodyPr>
            <a:normAutofit/>
          </a:bodyPr>
          <a:lstStyle/>
          <a:p>
            <a:r>
              <a:rPr lang="zh-CN" altLang="en-US" b="1" dirty="0" smtClean="0"/>
              <a:t>讲演者注解：</a:t>
            </a:r>
          </a:p>
          <a:p>
            <a:endParaRPr lang="en-US" altLang="zh-CN" dirty="0" smtClean="0">
              <a:latin typeface="Arial" charset="0"/>
            </a:endParaRPr>
          </a:p>
          <a:p>
            <a:pPr marL="0" marR="0" indent="0" algn="l" defTabSz="0" rtl="0" eaLnBrk="0" fontAlgn="base" latinLnBrk="0" hangingPunct="0">
              <a:lnSpc>
                <a:spcPct val="100000"/>
              </a:lnSpc>
              <a:spcBef>
                <a:spcPct val="30000"/>
              </a:spcBef>
              <a:spcAft>
                <a:spcPct val="0"/>
              </a:spcAft>
              <a:buClrTx/>
              <a:buSzTx/>
              <a:buFontTx/>
              <a:buNone/>
              <a:tabLst/>
              <a:defRPr/>
            </a:pPr>
            <a:r>
              <a:rPr lang="zh-CN" altLang="en-US" dirty="0" smtClean="0"/>
              <a:t>可事先提问：“</a:t>
            </a:r>
            <a:r>
              <a:rPr lang="zh-CN" altLang="en-US" sz="1200" dirty="0" smtClean="0">
                <a:solidFill>
                  <a:srgbClr val="FFFFFF"/>
                </a:solidFill>
              </a:rPr>
              <a:t>您在实践中通常使用哪些床边检查方法？为什么？</a:t>
            </a:r>
            <a:r>
              <a:rPr lang="zh-CN" altLang="en-US" sz="1200" dirty="0" smtClean="0"/>
              <a:t>”， 进而引出该幻灯片</a:t>
            </a:r>
            <a:endParaRPr lang="en-US" altLang="zh-CN" dirty="0" smtClean="0">
              <a:latin typeface="Arial" charset="0"/>
            </a:endParaRPr>
          </a:p>
          <a:p>
            <a:endParaRPr lang="en-US" altLang="zh-CN" dirty="0" smtClean="0">
              <a:latin typeface="Arial" charset="0"/>
            </a:endParaRPr>
          </a:p>
          <a:p>
            <a:r>
              <a:rPr lang="zh-CN" altLang="en-US" dirty="0" smtClean="0">
                <a:latin typeface="Arial" charset="0"/>
              </a:rPr>
              <a:t>此幻灯片描述了几种对触摸痛（对通常不引起疼痛的刺激产生疼痛反应）的简单检查方法，这些方法很容易在医生办公室内实现。在每个患者身上，都要在未受影响的对侧肢体进行相同刺激以作对照。</a:t>
            </a:r>
          </a:p>
          <a:p>
            <a:r>
              <a:rPr lang="zh-CN" altLang="en-US" dirty="0" smtClean="0">
                <a:latin typeface="Arial" charset="0"/>
              </a:rPr>
              <a:t>用手轻压皮肤或使用安全针或尖木条轻刺可用以检查机械的静态的触摸痛。机械的静态触摸痛患者也许会抱怨他们不能忍受皮肤上织物的重量，不能穿鞋，也不能在手臂上携带物品。</a:t>
            </a:r>
          </a:p>
          <a:p>
            <a:r>
              <a:rPr lang="zh-CN" altLang="en-US" dirty="0" smtClean="0">
                <a:latin typeface="Arial" charset="0"/>
              </a:rPr>
              <a:t>动态触摸痛可以通过用刷子、纱布或棉花敲打皮肤来检查。动态触摸痛患者可能会抱怨织物摩擦会感到疼痛，例如衬衫滑过皮肤，他们也会避免别人的触碰。</a:t>
            </a:r>
          </a:p>
          <a:p>
            <a:r>
              <a:rPr lang="zh-CN" altLang="en-US" dirty="0" smtClean="0">
                <a:latin typeface="Arial" charset="0"/>
              </a:rPr>
              <a:t>需要注意的是，描述这些检查的录像可以在此模块的附加内容里找到。</a:t>
            </a:r>
          </a:p>
          <a:p>
            <a:endParaRPr lang="zh-CN" altLang="en-US" dirty="0" smtClean="0">
              <a:latin typeface="Arial" charset="0"/>
            </a:endParaRPr>
          </a:p>
          <a:p>
            <a:r>
              <a:rPr lang="zh-CN" altLang="en-US" b="1" dirty="0" smtClean="0">
                <a:latin typeface="Arial" charset="0"/>
              </a:rPr>
              <a:t>参考文献</a:t>
            </a:r>
          </a:p>
          <a:p>
            <a:r>
              <a:rPr lang="en-US" altLang="zh-CN" dirty="0" smtClean="0">
                <a:latin typeface="Arial" charset="0"/>
              </a:rPr>
              <a:t>1.</a:t>
            </a:r>
            <a:r>
              <a:rPr lang="zh-CN" altLang="en-US" dirty="0" smtClean="0">
                <a:latin typeface="Arial" charset="0"/>
              </a:rPr>
              <a:t>Baron R. Peripheral neuropathic pain: from mechanisms to symptoms. Clin J Pain 2000; </a:t>
            </a:r>
            <a:br>
              <a:rPr lang="zh-CN" altLang="en-US" dirty="0" smtClean="0">
                <a:latin typeface="Arial" charset="0"/>
              </a:rPr>
            </a:br>
            <a:r>
              <a:rPr lang="zh-CN" altLang="en-US" dirty="0" smtClean="0">
                <a:latin typeface="Arial" charset="0"/>
              </a:rPr>
              <a:t>16(2 Suppl):S12-20. </a:t>
            </a:r>
          </a:p>
          <a:p>
            <a:r>
              <a:rPr lang="en-US" altLang="zh-CN" dirty="0" smtClean="0">
                <a:latin typeface="Arial" charset="0"/>
              </a:rPr>
              <a:t>2.</a:t>
            </a:r>
            <a:r>
              <a:rPr lang="zh-CN" altLang="en-US" dirty="0" smtClean="0">
                <a:latin typeface="Arial" charset="0"/>
              </a:rPr>
              <a:t>Jensen TS, Baron R. Translation of symptoms and signs into mechanisms in neuropathic pain. Pain 2003; 102(1-2):1-8.</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5"/>
          </p:nvPr>
        </p:nvSpPr>
        <p:spPr/>
        <p:txBody>
          <a:bodyPr/>
          <a:lstStyle/>
          <a:p>
            <a:fld id="{F957BA33-F358-47BF-9034-DC44A37A6D13}" type="slidenum">
              <a:rPr lang="en-CA" altLang="zh-CN" smtClean="0"/>
              <a:pPr/>
              <a:t>26</a:t>
            </a:fld>
            <a:endParaRPr lang="en-CA" altLang="zh-CN" dirty="0"/>
          </a:p>
        </p:txBody>
      </p:sp>
      <p:sp>
        <p:nvSpPr>
          <p:cNvPr id="8" name="幻灯片图像占位符 7"/>
          <p:cNvSpPr>
            <a:spLocks noGrp="1" noRot="1" noChangeAspect="1"/>
          </p:cNvSpPr>
          <p:nvPr>
            <p:ph type="sldImg"/>
          </p:nvPr>
        </p:nvSpPr>
        <p:spPr/>
      </p:sp>
      <p:sp>
        <p:nvSpPr>
          <p:cNvPr id="9" name="备注占位符 8"/>
          <p:cNvSpPr>
            <a:spLocks noGrp="1"/>
          </p:cNvSpPr>
          <p:nvPr>
            <p:ph type="body" idx="1"/>
          </p:nvPr>
        </p:nvSpPr>
        <p:spPr>
          <a:xfrm>
            <a:off x="681038" y="4724400"/>
            <a:ext cx="5453062" cy="4476750"/>
          </a:xfrm>
          <a:prstGeom prst="rect">
            <a:avLst/>
          </a:prstGeom>
        </p:spPr>
        <p:txBody>
          <a:bodyPr>
            <a:normAutofit/>
          </a:bodyPr>
          <a:lstStyle/>
          <a:p>
            <a:pPr eaLnBrk="1" hangingPunct="1">
              <a:lnSpc>
                <a:spcPct val="110000"/>
              </a:lnSpc>
              <a:spcBef>
                <a:spcPct val="0"/>
              </a:spcBef>
            </a:pPr>
            <a:r>
              <a:rPr lang="zh-CN" altLang="en-US" b="1" dirty="0" smtClean="0"/>
              <a:t>讲演者注解：</a:t>
            </a:r>
          </a:p>
          <a:p>
            <a:pPr eaLnBrk="1" hangingPunct="1">
              <a:lnSpc>
                <a:spcPct val="110000"/>
              </a:lnSpc>
              <a:spcBef>
                <a:spcPct val="0"/>
              </a:spcBef>
            </a:pPr>
            <a:endParaRPr lang="en-US" altLang="zh-CN" dirty="0" smtClean="0">
              <a:latin typeface="Arial" charset="0"/>
            </a:endParaRPr>
          </a:p>
          <a:p>
            <a:pPr marL="0" marR="0" indent="0" algn="l" defTabSz="0" rtl="0" eaLnBrk="1" fontAlgn="base" latinLnBrk="0" hangingPunct="1">
              <a:lnSpc>
                <a:spcPct val="110000"/>
              </a:lnSpc>
              <a:spcBef>
                <a:spcPct val="0"/>
              </a:spcBef>
              <a:spcAft>
                <a:spcPct val="0"/>
              </a:spcAft>
              <a:buClrTx/>
              <a:buSzTx/>
              <a:buFontTx/>
              <a:buNone/>
              <a:tabLst/>
              <a:defRPr/>
            </a:pPr>
            <a:r>
              <a:rPr lang="zh-CN" altLang="en-US" dirty="0" smtClean="0"/>
              <a:t>可事先提问：“</a:t>
            </a:r>
            <a:r>
              <a:rPr lang="zh-CN" altLang="en-US" sz="1200" dirty="0" smtClean="0">
                <a:solidFill>
                  <a:srgbClr val="FFFFFF"/>
                </a:solidFill>
              </a:rPr>
              <a:t>您在实践中是否对神经病理性疼痛使用筛查工具？如果使用，您使用什么工具，为什么？</a:t>
            </a:r>
            <a:r>
              <a:rPr lang="zh-CN" altLang="en-US" sz="1200" dirty="0" smtClean="0"/>
              <a:t>”， 进而引出该幻灯片</a:t>
            </a:r>
            <a:endParaRPr lang="en-US" altLang="zh-CN" dirty="0" smtClean="0">
              <a:latin typeface="Arial" charset="0"/>
            </a:endParaRPr>
          </a:p>
          <a:p>
            <a:pPr eaLnBrk="1" hangingPunct="1">
              <a:lnSpc>
                <a:spcPct val="110000"/>
              </a:lnSpc>
              <a:spcBef>
                <a:spcPct val="0"/>
              </a:spcBef>
            </a:pPr>
            <a:endParaRPr lang="en-US" altLang="zh-CN" dirty="0" smtClean="0">
              <a:latin typeface="Arial" charset="0"/>
            </a:endParaRPr>
          </a:p>
          <a:p>
            <a:pPr eaLnBrk="1" hangingPunct="1">
              <a:lnSpc>
                <a:spcPct val="110000"/>
              </a:lnSpc>
              <a:spcBef>
                <a:spcPct val="0"/>
              </a:spcBef>
            </a:pPr>
            <a:r>
              <a:rPr lang="zh-CN" altLang="en-US" dirty="0" smtClean="0">
                <a:latin typeface="Arial" charset="0"/>
              </a:rPr>
              <a:t>此幻灯片总结了目前用于神经病理性疼痛筛查的工具。</a:t>
            </a:r>
            <a:endParaRPr lang="en-US" altLang="zh-CN" dirty="0" smtClean="0">
              <a:latin typeface="Arial" charset="0"/>
            </a:endParaRPr>
          </a:p>
          <a:p>
            <a:pPr eaLnBrk="1" hangingPunct="1">
              <a:lnSpc>
                <a:spcPct val="110000"/>
              </a:lnSpc>
              <a:spcBef>
                <a:spcPct val="0"/>
              </a:spcBef>
            </a:pPr>
            <a:r>
              <a:rPr lang="zh-CN" altLang="en-US" b="0" dirty="0" smtClean="0">
                <a:latin typeface="Arial" charset="0"/>
              </a:rPr>
              <a:t>神经病理性疼的筛查方法大多为对临床特征的语言描述，但也有部分包括了一些简单的床旁查体。</a:t>
            </a:r>
            <a:r>
              <a:rPr lang="en-US" altLang="zh-CN" b="0" dirty="0" smtClean="0">
                <a:latin typeface="Arial" charset="0"/>
              </a:rPr>
              <a:t>LANSS</a:t>
            </a:r>
            <a:r>
              <a:rPr lang="zh-CN" altLang="en-US" b="0" dirty="0" smtClean="0">
                <a:latin typeface="Arial" charset="0"/>
              </a:rPr>
              <a:t>疼痛量表和</a:t>
            </a:r>
            <a:r>
              <a:rPr lang="en-US" altLang="zh-CN" b="0" dirty="0" smtClean="0">
                <a:latin typeface="Arial" charset="0"/>
              </a:rPr>
              <a:t>Pain</a:t>
            </a:r>
            <a:r>
              <a:rPr lang="en-US" altLang="zh-CN" b="0" baseline="0" dirty="0" smtClean="0">
                <a:latin typeface="Arial" charset="0"/>
              </a:rPr>
              <a:t> DETECT</a:t>
            </a:r>
            <a:r>
              <a:rPr lang="zh-CN" altLang="en-US" b="0" baseline="0" dirty="0" smtClean="0">
                <a:latin typeface="Arial" charset="0"/>
              </a:rPr>
              <a:t>问卷在鉴别神经病理性疼痛时与专家的临床判断相比准确度约为</a:t>
            </a:r>
            <a:r>
              <a:rPr lang="en-US" altLang="zh-CN" b="0" baseline="0" dirty="0" smtClean="0">
                <a:latin typeface="Arial" charset="0"/>
              </a:rPr>
              <a:t>80%</a:t>
            </a:r>
            <a:r>
              <a:rPr lang="zh-CN" altLang="en-US" b="0" baseline="0" dirty="0" smtClean="0">
                <a:latin typeface="Arial" charset="0"/>
              </a:rPr>
              <a:t>。然而，筛查方法并不适合作为临床评估规范，也不拟作为诊断方法。</a:t>
            </a:r>
            <a:endParaRPr lang="en-US" altLang="zh-CN" b="0" baseline="0" dirty="0" smtClean="0">
              <a:latin typeface="Arial" charset="0"/>
            </a:endParaRPr>
          </a:p>
          <a:p>
            <a:pPr eaLnBrk="1" hangingPunct="1">
              <a:lnSpc>
                <a:spcPct val="110000"/>
              </a:lnSpc>
              <a:spcBef>
                <a:spcPct val="0"/>
              </a:spcBef>
            </a:pPr>
            <a:endParaRPr lang="en-US" altLang="zh-CN" b="0" dirty="0" smtClean="0">
              <a:latin typeface="Arial" charset="0"/>
            </a:endParaRPr>
          </a:p>
          <a:p>
            <a:r>
              <a:rPr lang="zh-CN" altLang="en-US" b="1" dirty="0" smtClean="0">
                <a:latin typeface="Arial" charset="0"/>
              </a:rPr>
              <a:t>参考文献</a:t>
            </a:r>
            <a:endParaRPr lang="en-US" altLang="zh-CN" b="1" dirty="0" smtClean="0">
              <a:latin typeface="Arial" charset="0"/>
            </a:endParaRPr>
          </a:p>
          <a:p>
            <a:r>
              <a:rPr lang="en-US" altLang="zh-CN" dirty="0" smtClean="0">
                <a:latin typeface="Arial" charset="0"/>
              </a:rPr>
              <a:t>Bennett MI et al. Using screening tools to identify neuropathic pain. Pain 2007; 127(3):199-203.</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5"/>
          </p:nvPr>
        </p:nvSpPr>
        <p:spPr/>
        <p:txBody>
          <a:bodyPr/>
          <a:lstStyle/>
          <a:p>
            <a:fld id="{F957BA33-F358-47BF-9034-DC44A37A6D13}" type="slidenum">
              <a:rPr lang="en-CA" altLang="zh-CN" smtClean="0"/>
              <a:pPr/>
              <a:t>27</a:t>
            </a:fld>
            <a:endParaRPr lang="en-CA" altLang="zh-CN" dirty="0"/>
          </a:p>
        </p:txBody>
      </p:sp>
      <p:sp>
        <p:nvSpPr>
          <p:cNvPr id="9" name="幻灯片图像占位符 8"/>
          <p:cNvSpPr>
            <a:spLocks noGrp="1" noRot="1" noChangeAspect="1"/>
          </p:cNvSpPr>
          <p:nvPr>
            <p:ph type="sldImg"/>
          </p:nvPr>
        </p:nvSpPr>
        <p:spPr>
          <a:xfrm>
            <a:off x="936625" y="746125"/>
            <a:ext cx="4972050" cy="3730625"/>
          </a:xfrm>
        </p:spPr>
      </p:sp>
      <p:sp>
        <p:nvSpPr>
          <p:cNvPr id="10" name="备注占位符 9"/>
          <p:cNvSpPr>
            <a:spLocks noGrp="1"/>
          </p:cNvSpPr>
          <p:nvPr>
            <p:ph type="body" idx="1"/>
          </p:nvPr>
        </p:nvSpPr>
        <p:spPr>
          <a:xfrm>
            <a:off x="681038" y="4724400"/>
            <a:ext cx="5453062" cy="4476750"/>
          </a:xfrm>
          <a:prstGeom prst="rect">
            <a:avLst/>
          </a:prstGeom>
        </p:spPr>
        <p:txBody>
          <a:bodyPr>
            <a:normAutofit/>
          </a:bodyPr>
          <a:lstStyle/>
          <a:p>
            <a:pPr>
              <a:lnSpc>
                <a:spcPct val="110000"/>
              </a:lnSpc>
              <a:spcBef>
                <a:spcPct val="0"/>
              </a:spcBef>
            </a:pPr>
            <a:r>
              <a:rPr lang="zh-CN" altLang="en-US" b="1" dirty="0" smtClean="0"/>
              <a:t>讲演者注解：</a:t>
            </a:r>
          </a:p>
          <a:p>
            <a:pPr>
              <a:lnSpc>
                <a:spcPct val="110000"/>
              </a:lnSpc>
              <a:spcBef>
                <a:spcPct val="0"/>
              </a:spcBef>
            </a:pPr>
            <a:r>
              <a:rPr lang="zh-CN" altLang="en-US" dirty="0" smtClean="0">
                <a:latin typeface="Arial" charset="0"/>
              </a:rPr>
              <a:t>此幻灯片总结了目前用于神经病理性疼痛的筛查工具，提供了每一项工具的灵敏度及特异度。</a:t>
            </a:r>
          </a:p>
          <a:p>
            <a:endParaRPr lang="zh-CN" altLang="en-US" dirty="0" smtClean="0"/>
          </a:p>
          <a:p>
            <a:r>
              <a:rPr lang="zh-CN" altLang="en-US" b="1" dirty="0" smtClean="0"/>
              <a:t>参考文献</a:t>
            </a:r>
            <a:endParaRPr lang="en-US" b="1" dirty="0" smtClean="0"/>
          </a:p>
          <a:p>
            <a:r>
              <a:rPr lang="en-US" dirty="0" smtClean="0"/>
              <a:t>Bennett MI et al. Using screening tools to identify neuropathic pain. Pain 2007; 127(3):199-203.</a:t>
            </a:r>
            <a:endParaRPr lang="zh-CN" altLang="en-US" dirty="0" smtClean="0"/>
          </a:p>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5"/>
          </p:nvPr>
        </p:nvSpPr>
        <p:spPr/>
        <p:txBody>
          <a:bodyPr/>
          <a:lstStyle/>
          <a:p>
            <a:fld id="{F957BA33-F358-47BF-9034-DC44A37A6D13}" type="slidenum">
              <a:rPr lang="en-CA" altLang="zh-CN" smtClean="0">
                <a:solidFill>
                  <a:srgbClr val="000000"/>
                </a:solidFill>
              </a:rPr>
              <a:pPr/>
              <a:t>28</a:t>
            </a:fld>
            <a:endParaRPr lang="en-CA" altLang="zh-CN" dirty="0">
              <a:solidFill>
                <a:srgbClr val="000000"/>
              </a:solidFill>
            </a:endParaRPr>
          </a:p>
        </p:txBody>
      </p:sp>
      <p:sp>
        <p:nvSpPr>
          <p:cNvPr id="8" name="幻灯片图像占位符 7"/>
          <p:cNvSpPr>
            <a:spLocks noGrp="1" noRot="1" noChangeAspect="1"/>
          </p:cNvSpPr>
          <p:nvPr>
            <p:ph type="sldImg"/>
          </p:nvPr>
        </p:nvSpPr>
        <p:spPr/>
      </p:sp>
      <p:sp>
        <p:nvSpPr>
          <p:cNvPr id="9" name="备注占位符 8"/>
          <p:cNvSpPr>
            <a:spLocks noGrp="1"/>
          </p:cNvSpPr>
          <p:nvPr>
            <p:ph type="body" idx="1"/>
          </p:nvPr>
        </p:nvSpPr>
        <p:spPr>
          <a:xfrm>
            <a:off x="681038" y="4724400"/>
            <a:ext cx="5453062" cy="4476750"/>
          </a:xfrm>
          <a:prstGeom prst="rect">
            <a:avLst/>
          </a:prstGeom>
        </p:spPr>
        <p:txBody>
          <a:bodyPr>
            <a:normAutofit/>
          </a:bodyPr>
          <a:lstStyle/>
          <a:p>
            <a:endParaRPr lang="zh-CN" altLang="en-US" dirty="0" smtClean="0"/>
          </a:p>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5"/>
          </p:nvPr>
        </p:nvSpPr>
        <p:spPr/>
        <p:txBody>
          <a:bodyPr/>
          <a:lstStyle/>
          <a:p>
            <a:fld id="{F957BA33-F358-47BF-9034-DC44A37A6D13}" type="slidenum">
              <a:rPr lang="en-CA" altLang="zh-CN" smtClean="0"/>
              <a:pPr/>
              <a:t>29</a:t>
            </a:fld>
            <a:endParaRPr lang="en-CA" altLang="zh-CN" dirty="0"/>
          </a:p>
        </p:txBody>
      </p:sp>
      <p:sp>
        <p:nvSpPr>
          <p:cNvPr id="11" name="幻灯片图像占位符 10"/>
          <p:cNvSpPr>
            <a:spLocks noGrp="1" noRot="1" noChangeAspect="1"/>
          </p:cNvSpPr>
          <p:nvPr>
            <p:ph type="sldImg"/>
          </p:nvPr>
        </p:nvSpPr>
        <p:spPr/>
      </p:sp>
      <p:sp>
        <p:nvSpPr>
          <p:cNvPr id="12" name="备注占位符 11"/>
          <p:cNvSpPr>
            <a:spLocks noGrp="1"/>
          </p:cNvSpPr>
          <p:nvPr>
            <p:ph type="body" idx="1"/>
          </p:nvPr>
        </p:nvSpPr>
        <p:spPr>
          <a:xfrm>
            <a:off x="681038" y="4724400"/>
            <a:ext cx="5453062" cy="4476750"/>
          </a:xfrm>
          <a:prstGeom prst="rect">
            <a:avLst/>
          </a:prstGeom>
        </p:spPr>
        <p:txBody>
          <a:bodyPr>
            <a:normAutofit/>
          </a:bodyPr>
          <a:lstStyle/>
          <a:p>
            <a:r>
              <a:rPr lang="zh-CN" altLang="en-US" b="1" dirty="0" smtClean="0"/>
              <a:t>讲演者注解：</a:t>
            </a:r>
          </a:p>
          <a:p>
            <a:r>
              <a:rPr lang="zh-CN" altLang="en-US" dirty="0" smtClean="0">
                <a:latin typeface="Arial" charset="0"/>
              </a:rPr>
              <a:t>此幻灯片展示了</a:t>
            </a:r>
            <a:r>
              <a:rPr lang="en-US" altLang="zh-CN" dirty="0" smtClean="0">
                <a:latin typeface="Arial" charset="0"/>
              </a:rPr>
              <a:t>LANSS</a:t>
            </a:r>
            <a:r>
              <a:rPr lang="zh-CN" altLang="en-US" dirty="0" smtClean="0">
                <a:latin typeface="Arial" charset="0"/>
              </a:rPr>
              <a:t>量表，它可用来区别由伤害感受性疼痛及神经病理性疼痛的症状和体征。</a:t>
            </a:r>
          </a:p>
          <a:p>
            <a:r>
              <a:rPr lang="en-US" altLang="zh-CN" dirty="0" smtClean="0">
                <a:latin typeface="Arial" charset="0"/>
              </a:rPr>
              <a:t>LANSS</a:t>
            </a:r>
            <a:r>
              <a:rPr lang="zh-CN" altLang="en-US" dirty="0" smtClean="0">
                <a:latin typeface="Arial" charset="0"/>
              </a:rPr>
              <a:t>量表根据对感觉的描述和感觉功能障碍的检查结果设计，能在临床环境中提供及时的信息。</a:t>
            </a:r>
            <a:endParaRPr lang="en-US" altLang="zh-CN" dirty="0" smtClean="0">
              <a:latin typeface="Arial" charset="0"/>
            </a:endParaRPr>
          </a:p>
          <a:p>
            <a:r>
              <a:rPr lang="zh-CN" altLang="en-US" dirty="0" smtClean="0">
                <a:latin typeface="Arial" charset="0"/>
              </a:rPr>
              <a:t>量表为患者提供</a:t>
            </a:r>
            <a:r>
              <a:rPr lang="en-US" altLang="zh-CN" dirty="0" smtClean="0">
                <a:latin typeface="Arial" charset="0"/>
              </a:rPr>
              <a:t>5</a:t>
            </a:r>
            <a:r>
              <a:rPr lang="zh-CN" altLang="en-US" dirty="0" smtClean="0">
                <a:latin typeface="Arial" charset="0"/>
              </a:rPr>
              <a:t>种不同类型疼痛的描述，询问这些疼痛是否符合患者之前所经历的疼痛。触摸痛和刺痛阈值的改变通过疼痛部位与对侧或邻近不疼痛区域的皮肤敏感度评估获得。</a:t>
            </a:r>
            <a:endParaRPr lang="en-US" altLang="zh-CN" dirty="0" smtClean="0">
              <a:latin typeface="Arial" charset="0"/>
            </a:endParaRPr>
          </a:p>
          <a:p>
            <a:r>
              <a:rPr lang="zh-CN" altLang="en-US" dirty="0" smtClean="0">
                <a:latin typeface="Arial" charset="0"/>
              </a:rPr>
              <a:t>最大值可达</a:t>
            </a:r>
            <a:r>
              <a:rPr lang="en-US" altLang="zh-CN" dirty="0" smtClean="0">
                <a:latin typeface="Arial" charset="0"/>
              </a:rPr>
              <a:t>24.</a:t>
            </a:r>
            <a:r>
              <a:rPr lang="zh-CN" altLang="en-US" dirty="0" smtClean="0">
                <a:latin typeface="Arial" charset="0"/>
              </a:rPr>
              <a:t>如果患者的分数低于</a:t>
            </a:r>
            <a:r>
              <a:rPr lang="en-US" altLang="zh-CN" dirty="0" smtClean="0">
                <a:latin typeface="Arial" charset="0"/>
              </a:rPr>
              <a:t>12</a:t>
            </a:r>
            <a:r>
              <a:rPr lang="zh-CN" altLang="en-US" dirty="0" smtClean="0">
                <a:latin typeface="Arial" charset="0"/>
              </a:rPr>
              <a:t>，造成他们疼痛的就不大可能是神经病理性疼痛机制；如果分数等于或高于</a:t>
            </a:r>
            <a:r>
              <a:rPr lang="en-US" altLang="zh-CN" dirty="0" smtClean="0">
                <a:latin typeface="Arial" charset="0"/>
              </a:rPr>
              <a:t>12</a:t>
            </a:r>
            <a:r>
              <a:rPr lang="zh-CN" altLang="en-US" dirty="0" smtClean="0">
                <a:latin typeface="Arial" charset="0"/>
              </a:rPr>
              <a:t>，那么造成疼痛的就可能是神经病理性疼痛机制。</a:t>
            </a:r>
          </a:p>
          <a:p>
            <a:r>
              <a:rPr lang="zh-CN" altLang="en-US" dirty="0" smtClean="0">
                <a:latin typeface="Arial" charset="0"/>
              </a:rPr>
              <a:t>此量表可以区别伤害感受性疼痛患者和神经病理性疼痛患者，可根据不同的疼痛机制进行个性化治疗。此量表已经过验证，具有作为临床实践和临床试验中诊断工具的实用性。</a:t>
            </a:r>
            <a:endParaRPr lang="en-US" altLang="zh-CN" dirty="0" smtClean="0">
              <a:latin typeface="Arial" charset="0"/>
            </a:endParaRPr>
          </a:p>
          <a:p>
            <a:endParaRPr lang="zh-CN" altLang="en-US" dirty="0" smtClean="0"/>
          </a:p>
          <a:p>
            <a:r>
              <a:rPr lang="zh-CN" altLang="en-US" b="1" dirty="0" smtClean="0"/>
              <a:t>参考文献</a:t>
            </a:r>
            <a:endParaRPr lang="en-US" b="1" dirty="0" smtClean="0"/>
          </a:p>
          <a:p>
            <a:r>
              <a:rPr lang="en-US" dirty="0" smtClean="0"/>
              <a:t>Bennett M. The LANSS Pain Scale: the </a:t>
            </a:r>
            <a:r>
              <a:rPr lang="en-CA" altLang="zh-CN" dirty="0" smtClean="0"/>
              <a:t>Leeds assessment of neuropathic symptoms and signs</a:t>
            </a:r>
            <a:r>
              <a:rPr lang="en-US" dirty="0" smtClean="0"/>
              <a:t>. Pain 2001; 92(1-2):147-57.</a:t>
            </a:r>
            <a:endParaRPr lang="zh-CN" altLang="en-US" dirty="0" smtClean="0"/>
          </a:p>
          <a:p>
            <a:endParaRPr lang="zh-CN" altLang="en-US" dirty="0" smtClean="0"/>
          </a:p>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5"/>
          </p:nvPr>
        </p:nvSpPr>
        <p:spPr/>
        <p:txBody>
          <a:bodyPr/>
          <a:lstStyle/>
          <a:p>
            <a:fld id="{F957BA33-F358-47BF-9034-DC44A37A6D13}" type="slidenum">
              <a:rPr lang="en-CA" altLang="zh-CN" smtClean="0"/>
              <a:pPr/>
              <a:t>3</a:t>
            </a:fld>
            <a:endParaRPr lang="en-CA" altLang="zh-CN" dirty="0"/>
          </a:p>
        </p:txBody>
      </p:sp>
      <p:sp>
        <p:nvSpPr>
          <p:cNvPr id="7" name="幻灯片图像占位符 6"/>
          <p:cNvSpPr>
            <a:spLocks noGrp="1" noRot="1" noChangeAspect="1"/>
          </p:cNvSpPr>
          <p:nvPr>
            <p:ph type="sldImg"/>
          </p:nvPr>
        </p:nvSpPr>
        <p:spPr/>
      </p:sp>
      <p:sp>
        <p:nvSpPr>
          <p:cNvPr id="8" name="备注占位符 7"/>
          <p:cNvSpPr>
            <a:spLocks noGrp="1"/>
          </p:cNvSpPr>
          <p:nvPr>
            <p:ph type="body" idx="1"/>
          </p:nvPr>
        </p:nvSpPr>
        <p:spPr>
          <a:xfrm>
            <a:off x="681038" y="4724400"/>
            <a:ext cx="5453062" cy="4476750"/>
          </a:xfrm>
          <a:prstGeom prst="rect">
            <a:avLst/>
          </a:prstGeom>
        </p:spPr>
        <p:txBody>
          <a:bodyPr>
            <a:normAutofit/>
          </a:bodyPr>
          <a:lstStyle/>
          <a:p>
            <a:r>
              <a:rPr lang="zh-CN" altLang="en-US" b="1" dirty="0" smtClean="0">
                <a:latin typeface="Arial" charset="0"/>
              </a:rPr>
              <a:t>讲演者注解：</a:t>
            </a:r>
          </a:p>
          <a:p>
            <a:r>
              <a:rPr lang="zh-CN" altLang="en-US" dirty="0" smtClean="0">
                <a:latin typeface="Arial" charset="0"/>
              </a:rPr>
              <a:t>回顾本次学习目标，询问参与者是否有额外目标。</a:t>
            </a:r>
          </a:p>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5"/>
          </p:nvPr>
        </p:nvSpPr>
        <p:spPr/>
        <p:txBody>
          <a:bodyPr/>
          <a:lstStyle/>
          <a:p>
            <a:fld id="{F957BA33-F358-47BF-9034-DC44A37A6D13}" type="slidenum">
              <a:rPr lang="en-CA" altLang="zh-CN" smtClean="0"/>
              <a:pPr/>
              <a:t>30</a:t>
            </a:fld>
            <a:endParaRPr lang="en-CA" altLang="zh-CN" dirty="0"/>
          </a:p>
        </p:txBody>
      </p:sp>
      <p:sp>
        <p:nvSpPr>
          <p:cNvPr id="8" name="幻灯片图像占位符 7"/>
          <p:cNvSpPr>
            <a:spLocks noGrp="1" noRot="1" noChangeAspect="1"/>
          </p:cNvSpPr>
          <p:nvPr>
            <p:ph type="sldImg"/>
          </p:nvPr>
        </p:nvSpPr>
        <p:spPr/>
      </p:sp>
      <p:sp>
        <p:nvSpPr>
          <p:cNvPr id="9" name="备注占位符 8"/>
          <p:cNvSpPr>
            <a:spLocks noGrp="1"/>
          </p:cNvSpPr>
          <p:nvPr>
            <p:ph type="body" idx="1"/>
          </p:nvPr>
        </p:nvSpPr>
        <p:spPr>
          <a:xfrm>
            <a:off x="681038" y="4724400"/>
            <a:ext cx="5453062" cy="4476750"/>
          </a:xfrm>
          <a:prstGeom prst="rect">
            <a:avLst/>
          </a:prstGeom>
        </p:spPr>
        <p:txBody>
          <a:bodyPr>
            <a:normAutofit/>
          </a:bodyPr>
          <a:lstStyle/>
          <a:p>
            <a:r>
              <a:rPr lang="zh-CN" altLang="en-US" b="1" dirty="0" smtClean="0"/>
              <a:t>讲演者注解：</a:t>
            </a:r>
            <a:r>
              <a:rPr lang="en-US" b="1" dirty="0" smtClean="0"/>
              <a:t> </a:t>
            </a:r>
            <a:endParaRPr lang="zh-CN" altLang="en-US" b="1" dirty="0" smtClean="0"/>
          </a:p>
          <a:p>
            <a:r>
              <a:rPr lang="zh-CN" altLang="en-US" dirty="0" smtClean="0">
                <a:latin typeface="Arial" charset="0"/>
              </a:rPr>
              <a:t>此幻灯片展示了</a:t>
            </a:r>
            <a:r>
              <a:rPr lang="en-US" altLang="zh-CN" dirty="0" smtClean="0">
                <a:latin typeface="Arial" charset="0"/>
              </a:rPr>
              <a:t>DN4</a:t>
            </a:r>
            <a:r>
              <a:rPr lang="zh-CN" altLang="en-US" dirty="0" smtClean="0">
                <a:latin typeface="Arial" charset="0"/>
              </a:rPr>
              <a:t>诊断问卷，它由</a:t>
            </a:r>
            <a:r>
              <a:rPr lang="en-GB" altLang="zh-CN" dirty="0" smtClean="0">
                <a:latin typeface="Arial" charset="0"/>
              </a:rPr>
              <a:t>The French Neuropathic Pain Group</a:t>
            </a:r>
            <a:r>
              <a:rPr lang="zh-CN" altLang="en-US" dirty="0" smtClean="0">
                <a:latin typeface="Arial" charset="0"/>
              </a:rPr>
              <a:t>（法国神经病理性疼痛组织）开发，旨在区分非神经病理性疼痛与神经病理性疼痛。</a:t>
            </a:r>
          </a:p>
          <a:p>
            <a:r>
              <a:rPr lang="en-US" altLang="zh-CN" dirty="0" smtClean="0">
                <a:latin typeface="Arial" charset="0"/>
              </a:rPr>
              <a:t>DN4</a:t>
            </a:r>
            <a:r>
              <a:rPr lang="zh-CN" altLang="en-US" dirty="0" smtClean="0">
                <a:latin typeface="Arial" charset="0"/>
              </a:rPr>
              <a:t>量表根据对感觉的描述和感觉功能障碍的检查结果设计，能在临床环境中提供及时的信息。</a:t>
            </a:r>
          </a:p>
          <a:p>
            <a:r>
              <a:rPr lang="zh-CN" altLang="en-US" dirty="0" smtClean="0">
                <a:latin typeface="Arial" charset="0"/>
              </a:rPr>
              <a:t>量表为患者提供</a:t>
            </a:r>
            <a:r>
              <a:rPr lang="en-US" altLang="zh-CN" dirty="0" smtClean="0">
                <a:latin typeface="Arial" charset="0"/>
              </a:rPr>
              <a:t>7</a:t>
            </a:r>
            <a:r>
              <a:rPr lang="zh-CN" altLang="en-US" dirty="0" smtClean="0">
                <a:latin typeface="Arial" charset="0"/>
              </a:rPr>
              <a:t>种不同类型疼痛的描述，询问患者其疼痛是否符合量表中的描述。触摸感觉迟钝和刺痛感觉迟钝以及毛刷摩擦痛都有提及（是</a:t>
            </a:r>
            <a:r>
              <a:rPr lang="en-US" altLang="zh-CN" dirty="0" smtClean="0">
                <a:latin typeface="Arial" charset="0"/>
              </a:rPr>
              <a:t>/</a:t>
            </a:r>
            <a:r>
              <a:rPr lang="zh-CN" altLang="en-US" dirty="0" smtClean="0">
                <a:latin typeface="Arial" charset="0"/>
              </a:rPr>
              <a:t>否）。</a:t>
            </a:r>
          </a:p>
          <a:p>
            <a:r>
              <a:rPr lang="zh-CN" altLang="en-US" dirty="0" smtClean="0">
                <a:latin typeface="Arial" charset="0"/>
              </a:rPr>
              <a:t>此量表已经过验证，具有作为临床实践和临床试验中诊断工具的实用性。</a:t>
            </a:r>
          </a:p>
          <a:p>
            <a:endParaRPr lang="zh-CN" altLang="en-US" dirty="0" smtClean="0"/>
          </a:p>
          <a:p>
            <a:r>
              <a:rPr lang="zh-CN" altLang="en-US" b="1" dirty="0" smtClean="0"/>
              <a:t>参考文献</a:t>
            </a:r>
            <a:endParaRPr lang="en-US" b="1" dirty="0" smtClean="0"/>
          </a:p>
          <a:p>
            <a:r>
              <a:rPr lang="en-US" dirty="0" err="1" smtClean="0"/>
              <a:t>Bouhassira</a:t>
            </a:r>
            <a:r>
              <a:rPr lang="en-US" dirty="0" smtClean="0"/>
              <a:t> D et al. Comparison of pain syndromes associated with nervous or somatic lesions and development of a new neuropathic pain diagnostic questionnaire (DN4). Pain 2005; 114(1-2):29-36.</a:t>
            </a:r>
            <a:endParaRPr lang="zh-CN" altLang="en-US" dirty="0" smtClean="0"/>
          </a:p>
          <a:p>
            <a:endParaRPr lang="zh-CN" altLang="en-US" dirty="0" smtClean="0"/>
          </a:p>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a:xfrm>
            <a:off x="685800" y="4343400"/>
            <a:ext cx="5486400" cy="4114800"/>
          </a:xfrm>
          <a:prstGeom prst="rect">
            <a:avLst/>
          </a:prstGeom>
        </p:spPr>
        <p:txBody>
          <a:bodyPr wrap="square" numCol="1" anchor="t" anchorCtr="0" compatLnSpc="1">
            <a:prstTxWarp prst="textNoShape">
              <a:avLst/>
            </a:prstTxWarp>
          </a:bodyPr>
          <a:lstStyle/>
          <a:p>
            <a:pPr marL="0" marR="0" lvl="0" indent="0" algn="l" defTabSz="0" rtl="0" eaLnBrk="0" fontAlgn="base" latinLnBrk="0" hangingPunct="0">
              <a:lnSpc>
                <a:spcPct val="100000"/>
              </a:lnSpc>
              <a:spcBef>
                <a:spcPct val="0"/>
              </a:spcBef>
              <a:spcAft>
                <a:spcPct val="0"/>
              </a:spcAft>
              <a:buClrTx/>
              <a:buSzTx/>
              <a:buFontTx/>
              <a:buAutoNum type="arabicPeriod"/>
              <a:tabLst/>
              <a:defRPr/>
            </a:pPr>
            <a:endParaRPr kumimoji="0" lang="en-US" altLang="zh-CN" sz="1000" b="0" i="0" u="none" strike="noStrike" kern="1200" cap="none" spc="0" normalizeH="0" baseline="0" noProof="0" dirty="0" smtClean="0">
              <a:ln>
                <a:noFill/>
              </a:ln>
              <a:solidFill>
                <a:srgbClr val="002060"/>
              </a:solidFill>
              <a:effectLst/>
              <a:uLnTx/>
              <a:uFillTx/>
              <a:latin typeface="Arial" pitchFamily="34" charset="0"/>
              <a:ea typeface="+mn-ea"/>
              <a:cs typeface="Arial" charset="0"/>
            </a:endParaRPr>
          </a:p>
        </p:txBody>
      </p:sp>
      <p:sp>
        <p:nvSpPr>
          <p:cNvPr id="6" name="Rectangle 3"/>
          <p:cNvSpPr txBox="1">
            <a:spLocks noChangeArrowheads="1"/>
          </p:cNvSpPr>
          <p:nvPr/>
        </p:nvSpPr>
        <p:spPr>
          <a:xfrm>
            <a:off x="685800" y="4343400"/>
            <a:ext cx="5486400" cy="4114800"/>
          </a:xfrm>
          <a:prstGeom prst="rect">
            <a:avLst/>
          </a:prstGeom>
        </p:spPr>
        <p:txBody>
          <a:bodyPr wrap="square" numCol="1" anchor="t" anchorCtr="0" compatLnSpc="1">
            <a:prstTxWarp prst="textNoShape">
              <a:avLst/>
            </a:prstTxWarp>
          </a:bodyPr>
          <a:lstStyle/>
          <a:p>
            <a:pPr marL="0" marR="0" lvl="0" indent="0" algn="l" defTabSz="0" rtl="0" eaLnBrk="0" fontAlgn="base" latinLnBrk="0" hangingPunct="0">
              <a:lnSpc>
                <a:spcPct val="100000"/>
              </a:lnSpc>
              <a:spcBef>
                <a:spcPct val="0"/>
              </a:spcBef>
              <a:spcAft>
                <a:spcPct val="0"/>
              </a:spcAft>
              <a:buClrTx/>
              <a:buSzTx/>
              <a:buFontTx/>
              <a:buAutoNum type="arabicPeriod"/>
              <a:tabLst/>
              <a:defRPr/>
            </a:pPr>
            <a:endParaRPr kumimoji="0" lang="en-US" altLang="zh-CN" sz="1000" b="0" i="0" u="none" strike="noStrike" kern="1200" cap="none" spc="0" normalizeH="0" baseline="0" noProof="0" dirty="0" smtClean="0">
              <a:ln>
                <a:noFill/>
              </a:ln>
              <a:solidFill>
                <a:srgbClr val="002060"/>
              </a:solidFill>
              <a:effectLst/>
              <a:uLnTx/>
              <a:uFillTx/>
              <a:latin typeface="Arial" pitchFamily="34" charset="0"/>
              <a:ea typeface="+mn-ea"/>
              <a:cs typeface="Arial" charset="0"/>
            </a:endParaRPr>
          </a:p>
        </p:txBody>
      </p:sp>
      <p:sp>
        <p:nvSpPr>
          <p:cNvPr id="7" name="Slide Number Placeholder 3"/>
          <p:cNvSpPr>
            <a:spLocks noGrp="1"/>
          </p:cNvSpPr>
          <p:nvPr>
            <p:ph type="sldNum" sz="quarter" idx="5"/>
          </p:nvPr>
        </p:nvSpPr>
        <p:spPr/>
        <p:txBody>
          <a:bodyPr/>
          <a:lstStyle/>
          <a:p>
            <a:fld id="{F957BA33-F358-47BF-9034-DC44A37A6D13}" type="slidenum">
              <a:rPr lang="en-CA" altLang="zh-CN" smtClean="0"/>
              <a:pPr/>
              <a:t>31</a:t>
            </a:fld>
            <a:endParaRPr lang="en-CA" altLang="zh-CN" dirty="0"/>
          </a:p>
        </p:txBody>
      </p:sp>
      <p:sp>
        <p:nvSpPr>
          <p:cNvPr id="10" name="幻灯片图像占位符 9"/>
          <p:cNvSpPr>
            <a:spLocks noGrp="1" noRot="1" noChangeAspect="1"/>
          </p:cNvSpPr>
          <p:nvPr>
            <p:ph type="sldImg"/>
          </p:nvPr>
        </p:nvSpPr>
        <p:spPr/>
      </p:sp>
      <p:sp>
        <p:nvSpPr>
          <p:cNvPr id="11" name="备注占位符 10"/>
          <p:cNvSpPr>
            <a:spLocks noGrp="1"/>
          </p:cNvSpPr>
          <p:nvPr>
            <p:ph type="body" idx="1"/>
          </p:nvPr>
        </p:nvSpPr>
        <p:spPr>
          <a:xfrm>
            <a:off x="681038" y="4724400"/>
            <a:ext cx="5453062" cy="4476750"/>
          </a:xfrm>
          <a:prstGeom prst="rect">
            <a:avLst/>
          </a:prstGeom>
        </p:spPr>
        <p:txBody>
          <a:bodyPr>
            <a:normAutofit/>
          </a:bodyPr>
          <a:lstStyle/>
          <a:p>
            <a:pPr marL="228600" indent="-228600"/>
            <a:r>
              <a:rPr lang="zh-CN" altLang="en-US" sz="1000" b="1" dirty="0" smtClean="0"/>
              <a:t>讲演者注解：</a:t>
            </a:r>
          </a:p>
          <a:p>
            <a:pPr marL="228600" indent="-228600"/>
            <a:r>
              <a:rPr lang="zh-CN" altLang="en-US" dirty="0" smtClean="0">
                <a:latin typeface="Arial" charset="0"/>
              </a:rPr>
              <a:t>确诊存在神经病理性疼痛，需要：</a:t>
            </a:r>
          </a:p>
          <a:p>
            <a:pPr marL="180975" lvl="1" indent="-180975">
              <a:buFontTx/>
              <a:buChar char="•"/>
            </a:pPr>
            <a:r>
              <a:rPr lang="zh-CN" altLang="en-US" dirty="0" smtClean="0">
                <a:latin typeface="Arial" charset="0"/>
              </a:rPr>
              <a:t>识别患者的言语描述和病史是否符合神经病理性疼痛。</a:t>
            </a:r>
            <a:r>
              <a:rPr lang="en-US" altLang="zh-CN" dirty="0" smtClean="0">
                <a:latin typeface="Arial" charset="0"/>
              </a:rPr>
              <a:t>1 2</a:t>
            </a:r>
            <a:endParaRPr lang="zh-CN" altLang="en-US" dirty="0" smtClean="0">
              <a:latin typeface="Arial" charset="0"/>
            </a:endParaRPr>
          </a:p>
          <a:p>
            <a:pPr marL="180975" lvl="1" indent="-180975">
              <a:buFontTx/>
              <a:buChar char="•"/>
            </a:pPr>
            <a:r>
              <a:rPr lang="zh-CN" altLang="en-US" dirty="0" smtClean="0">
                <a:latin typeface="Arial" charset="0"/>
              </a:rPr>
              <a:t>在疼痛部位寻找到感觉异常（缺失症状，例如感觉减退，或者功能过度，例如痛觉过敏）是证实疼痛为神经性的支持证据，尤其是如果疼痛和感觉异常同在一个神经解剖学区域。</a:t>
            </a:r>
            <a:r>
              <a:rPr lang="en-US" altLang="zh-CN" dirty="0" smtClean="0">
                <a:latin typeface="Arial" charset="0"/>
              </a:rPr>
              <a:t>1 2</a:t>
            </a:r>
            <a:endParaRPr lang="zh-CN" altLang="en-US" dirty="0" smtClean="0">
              <a:latin typeface="Arial" charset="0"/>
            </a:endParaRPr>
          </a:p>
          <a:p>
            <a:pPr marL="180975" lvl="1" indent="-180975">
              <a:buFontTx/>
              <a:buChar char="•"/>
            </a:pPr>
            <a:r>
              <a:rPr lang="zh-CN" altLang="en-US" dirty="0" smtClean="0">
                <a:latin typeface="Arial" charset="0"/>
              </a:rPr>
              <a:t>识别作为原因的神经系统损伤</a:t>
            </a:r>
            <a:r>
              <a:rPr lang="en-US" altLang="zh-CN" dirty="0" smtClean="0">
                <a:latin typeface="Arial" charset="0"/>
              </a:rPr>
              <a:t>/</a:t>
            </a:r>
            <a:r>
              <a:rPr lang="zh-CN" altLang="en-US" dirty="0" smtClean="0">
                <a:latin typeface="Arial" charset="0"/>
              </a:rPr>
              <a:t>疾病。</a:t>
            </a:r>
            <a:r>
              <a:rPr lang="en-US" altLang="zh-CN" dirty="0" smtClean="0">
                <a:latin typeface="Arial" charset="0"/>
              </a:rPr>
              <a:t>2</a:t>
            </a:r>
          </a:p>
          <a:p>
            <a:pPr marL="180975" lvl="1" indent="-180975"/>
            <a:r>
              <a:rPr lang="zh-CN" altLang="en-US" dirty="0" smtClean="0">
                <a:latin typeface="Arial" charset="0"/>
              </a:rPr>
              <a:t>如果神经病理性疼痛症状被确诊，应考虑治疗其潜在病因，并开始应用合适的止痛药。</a:t>
            </a:r>
            <a:r>
              <a:rPr lang="en-US" altLang="zh-CN" dirty="0" smtClean="0">
                <a:latin typeface="Arial" charset="0"/>
              </a:rPr>
              <a:t>1 2</a:t>
            </a:r>
            <a:endParaRPr lang="zh-CN" altLang="en-US" dirty="0" smtClean="0">
              <a:latin typeface="Arial" charset="0"/>
            </a:endParaRPr>
          </a:p>
          <a:p>
            <a:pPr marL="180975" lvl="1" indent="-180975"/>
            <a:r>
              <a:rPr lang="zh-CN" altLang="en-US" dirty="0" smtClean="0">
                <a:latin typeface="Arial" charset="0"/>
              </a:rPr>
              <a:t>有时候，感觉异常可能无法察觉，抑或单独或伴随的神经系统损伤</a:t>
            </a:r>
            <a:r>
              <a:rPr lang="en-US" altLang="zh-CN" dirty="0" smtClean="0">
                <a:latin typeface="Arial" charset="0"/>
              </a:rPr>
              <a:t>/</a:t>
            </a:r>
            <a:r>
              <a:rPr lang="zh-CN" altLang="en-US" dirty="0" smtClean="0">
                <a:latin typeface="Arial" charset="0"/>
              </a:rPr>
              <a:t>功能障碍无法被轻易识别。如果这时还怀疑神经病理性疼痛，可考虑转诊至专科医生（并临时使用合适的疼痛治疗）。</a:t>
            </a:r>
            <a:r>
              <a:rPr lang="en-US" altLang="zh-CN" dirty="0" smtClean="0">
                <a:latin typeface="Arial" charset="0"/>
              </a:rPr>
              <a:t>2</a:t>
            </a:r>
          </a:p>
          <a:p>
            <a:pPr marL="228600" indent="-228600"/>
            <a:endParaRPr lang="zh-CN" altLang="en-US" sz="1000" dirty="0" smtClean="0"/>
          </a:p>
          <a:p>
            <a:pPr marL="228600" indent="-228600"/>
            <a:r>
              <a:rPr lang="zh-CN" altLang="en-US" sz="1000" b="1" dirty="0" smtClean="0"/>
              <a:t>参考文献</a:t>
            </a:r>
            <a:endParaRPr lang="en-US" sz="1000" b="1" dirty="0" smtClean="0"/>
          </a:p>
          <a:p>
            <a:pPr marL="228600" indent="-228600">
              <a:buFontTx/>
              <a:buAutoNum type="arabicPeriod"/>
            </a:pPr>
            <a:r>
              <a:rPr lang="zh-CN" altLang="en-US" sz="1000" dirty="0" smtClean="0"/>
              <a:t>Freynhagen R, Bennett MI. Diagnosis and management of neuropathic pain. BMJ 2009; 339:b3002.</a:t>
            </a:r>
          </a:p>
          <a:p>
            <a:pPr marL="228600" indent="-228600">
              <a:buFontTx/>
              <a:buAutoNum type="arabicPeriod"/>
            </a:pPr>
            <a:r>
              <a:rPr lang="zh-CN" altLang="en-US" sz="1000" dirty="0" smtClean="0"/>
              <a:t>Haanpää ML et al. Assessment of neuropathic pain in primary care. Am J Med 2009; 122(10 Suppl):S13-21.</a:t>
            </a:r>
          </a:p>
        </p:txBody>
      </p:sp>
    </p:spTree>
  </p:cSld>
  <p:clrMapOvr>
    <a:overrideClrMapping bg1="lt1" tx1="dk1" bg2="lt2" tx2="dk2" accent1="accent1" accent2="accent2" accent3="accent3" accent4="accent4" accent5="accent5" accent6="accent6" hlink="hlink" folHlink="folHlink"/>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5"/>
          </p:nvPr>
        </p:nvSpPr>
        <p:spPr/>
        <p:txBody>
          <a:bodyPr/>
          <a:lstStyle/>
          <a:p>
            <a:fld id="{F957BA33-F358-47BF-9034-DC44A37A6D13}" type="slidenum">
              <a:rPr lang="en-CA" altLang="zh-CN" smtClean="0"/>
              <a:pPr/>
              <a:t>32</a:t>
            </a:fld>
            <a:endParaRPr lang="en-CA" altLang="zh-CN" dirty="0"/>
          </a:p>
        </p:txBody>
      </p:sp>
      <p:sp>
        <p:nvSpPr>
          <p:cNvPr id="8" name="幻灯片图像占位符 7"/>
          <p:cNvSpPr>
            <a:spLocks noGrp="1" noRot="1" noChangeAspect="1"/>
          </p:cNvSpPr>
          <p:nvPr>
            <p:ph type="sldImg"/>
          </p:nvPr>
        </p:nvSpPr>
        <p:spPr>
          <a:xfrm>
            <a:off x="936625" y="746125"/>
            <a:ext cx="4972050" cy="3730625"/>
          </a:xfrm>
        </p:spPr>
      </p:sp>
      <p:sp>
        <p:nvSpPr>
          <p:cNvPr id="9" name="备注占位符 8"/>
          <p:cNvSpPr>
            <a:spLocks noGrp="1"/>
          </p:cNvSpPr>
          <p:nvPr>
            <p:ph type="body" idx="1"/>
          </p:nvPr>
        </p:nvSpPr>
        <p:spPr>
          <a:xfrm>
            <a:off x="681038" y="4724400"/>
            <a:ext cx="5453062" cy="4476750"/>
          </a:xfrm>
          <a:prstGeom prst="rect">
            <a:avLst/>
          </a:prstGeom>
        </p:spPr>
        <p:txBody>
          <a:bodyPr>
            <a:normAutofit/>
          </a:bodyPr>
          <a:lstStyle/>
          <a:p>
            <a:r>
              <a:rPr lang="zh-CN" altLang="en-US" b="1" dirty="0" smtClean="0"/>
              <a:t>讲演者注解：</a:t>
            </a:r>
          </a:p>
          <a:p>
            <a:endParaRPr lang="en-US" altLang="zh-CN" dirty="0" smtClean="0">
              <a:latin typeface="Arial" charset="0"/>
            </a:endParaRPr>
          </a:p>
          <a:p>
            <a:pPr marL="0" marR="0" indent="0" algn="l" defTabSz="0" rtl="0" eaLnBrk="0" fontAlgn="base" latinLnBrk="0" hangingPunct="0">
              <a:lnSpc>
                <a:spcPct val="100000"/>
              </a:lnSpc>
              <a:spcBef>
                <a:spcPct val="30000"/>
              </a:spcBef>
              <a:spcAft>
                <a:spcPct val="0"/>
              </a:spcAft>
              <a:buClrTx/>
              <a:buSzTx/>
              <a:buFontTx/>
              <a:buNone/>
              <a:tabLst/>
              <a:defRPr/>
            </a:pPr>
            <a:r>
              <a:rPr lang="zh-CN" altLang="en-US" dirty="0" smtClean="0"/>
              <a:t>可事先提问：“</a:t>
            </a:r>
            <a:r>
              <a:rPr lang="zh-CN" altLang="en-US" sz="1200" dirty="0" smtClean="0">
                <a:solidFill>
                  <a:srgbClr val="FFFFFF"/>
                </a:solidFill>
              </a:rPr>
              <a:t>神经病理性疼痛对您的病人有哪些影响？</a:t>
            </a:r>
            <a:r>
              <a:rPr lang="zh-CN" altLang="en-US" sz="1200" dirty="0" smtClean="0"/>
              <a:t>”， 进而引出该幻灯片</a:t>
            </a:r>
            <a:endParaRPr lang="en-US" altLang="zh-CN" dirty="0" smtClean="0">
              <a:latin typeface="Arial" charset="0"/>
            </a:endParaRPr>
          </a:p>
          <a:p>
            <a:endParaRPr lang="en-US" altLang="zh-CN" dirty="0" smtClean="0">
              <a:latin typeface="Arial" charset="0"/>
            </a:endParaRPr>
          </a:p>
          <a:p>
            <a:r>
              <a:rPr lang="zh-CN" altLang="en-US" dirty="0" smtClean="0">
                <a:latin typeface="Arial" charset="0"/>
              </a:rPr>
              <a:t>正如幻灯片所示，神经病理性疼痛患者表现出许多健康及生活质量测量指标的降低，包括睡眠、情绪、焦虑和身体伤残。</a:t>
            </a:r>
          </a:p>
          <a:p>
            <a:endParaRPr lang="zh-CN" altLang="en-US" dirty="0" smtClean="0">
              <a:latin typeface="Arial" charset="0"/>
            </a:endParaRPr>
          </a:p>
          <a:p>
            <a:r>
              <a:rPr lang="zh-CN" altLang="en-US" b="1" dirty="0" smtClean="0">
                <a:latin typeface="Arial" charset="0"/>
              </a:rPr>
              <a:t>参考文献</a:t>
            </a:r>
          </a:p>
          <a:p>
            <a:r>
              <a:rPr lang="en-US" altLang="zh-CN" dirty="0" smtClean="0">
                <a:latin typeface="Arial" charset="0"/>
              </a:rPr>
              <a:t>1.Cruz-Almeida Y et al. </a:t>
            </a:r>
            <a:r>
              <a:rPr lang="zh-CN" altLang="en-US" dirty="0" smtClean="0">
                <a:latin typeface="Arial" charset="0"/>
              </a:rPr>
              <a:t>Chronicity of pain associated with spinal cord injury: </a:t>
            </a:r>
            <a:br>
              <a:rPr lang="zh-CN" altLang="en-US" dirty="0" smtClean="0">
                <a:latin typeface="Arial" charset="0"/>
              </a:rPr>
            </a:br>
            <a:r>
              <a:rPr lang="zh-CN" altLang="en-US" dirty="0" smtClean="0">
                <a:latin typeface="Arial" charset="0"/>
              </a:rPr>
              <a:t>a longitudinal analysis.</a:t>
            </a:r>
            <a:r>
              <a:rPr lang="en-US" altLang="zh-CN" dirty="0" smtClean="0">
                <a:latin typeface="Arial" charset="0"/>
              </a:rPr>
              <a:t> J Rehab Res Dev 2005; 42(5):585-94.</a:t>
            </a:r>
            <a:endParaRPr lang="zh-CN" altLang="en-US" dirty="0" smtClean="0">
              <a:latin typeface="Arial" charset="0"/>
            </a:endParaRPr>
          </a:p>
          <a:p>
            <a:pPr eaLnBrk="1" hangingPunct="1">
              <a:spcBef>
                <a:spcPct val="0"/>
              </a:spcBef>
              <a:spcAft>
                <a:spcPts val="600"/>
              </a:spcAft>
            </a:pPr>
            <a:r>
              <a:rPr lang="en-US" altLang="zh-CN" dirty="0" smtClean="0">
                <a:latin typeface="Arial" charset="0"/>
              </a:rPr>
              <a:t>2.</a:t>
            </a:r>
            <a:r>
              <a:rPr lang="zh-CN" altLang="en-US" dirty="0" smtClean="0">
                <a:latin typeface="Arial" charset="0"/>
              </a:rPr>
              <a:t>Gilron I et al. Neuropathic pain: a practical guide for the clinician. CMAJ 2006; 175(3):265-75.</a:t>
            </a:r>
          </a:p>
          <a:p>
            <a:r>
              <a:rPr lang="en-US" altLang="zh-CN" dirty="0" smtClean="0">
                <a:latin typeface="Arial" charset="0"/>
              </a:rPr>
              <a:t>3.Jensen MP et al. </a:t>
            </a:r>
            <a:r>
              <a:rPr lang="zh-CN" altLang="en-US" dirty="0" smtClean="0">
                <a:latin typeface="Arial" charset="0"/>
              </a:rPr>
              <a:t>The impact of neuropathic pain on health-related quality of life: review and implications. </a:t>
            </a:r>
            <a:r>
              <a:rPr lang="en-US" altLang="zh-CN" dirty="0" smtClean="0">
                <a:latin typeface="Arial" charset="0"/>
              </a:rPr>
              <a:t>Neurology 2007;</a:t>
            </a:r>
          </a:p>
          <a:p>
            <a:r>
              <a:rPr lang="en-US" altLang="zh-CN" dirty="0" smtClean="0">
                <a:latin typeface="Arial" charset="0"/>
              </a:rPr>
              <a:t> 68(15):1178-82. </a:t>
            </a:r>
          </a:p>
          <a:p>
            <a:r>
              <a:rPr lang="en-US" altLang="zh-CN" dirty="0" smtClean="0">
                <a:latin typeface="Arial" charset="0"/>
              </a:rPr>
              <a:t>4.Khenioui H et al. </a:t>
            </a:r>
            <a:r>
              <a:rPr lang="zh-CN" altLang="en-US" dirty="0" smtClean="0">
                <a:latin typeface="Arial" charset="0"/>
              </a:rPr>
              <a:t>Évaluation fonctionnelle de la douleur chronique chez le patient blessé médullaire. </a:t>
            </a:r>
            <a:r>
              <a:rPr lang="en-US" altLang="zh-CN" dirty="0" smtClean="0">
                <a:latin typeface="Arial" charset="0"/>
              </a:rPr>
              <a:t>Ann Readapt Med Phys 2006;     49(3):125-37.</a:t>
            </a:r>
            <a:endParaRPr lang="zh-CN" altLang="en-US" dirty="0" smtClean="0">
              <a:latin typeface="Arial" charset="0"/>
            </a:endParaRPr>
          </a:p>
          <a:p>
            <a:r>
              <a:rPr lang="en-US" altLang="zh-CN" dirty="0" smtClean="0">
                <a:latin typeface="Arial" charset="0"/>
              </a:rPr>
              <a:t>5.</a:t>
            </a:r>
            <a:r>
              <a:rPr lang="zh-CN" altLang="en-US" dirty="0" smtClean="0">
                <a:latin typeface="Arial" charset="0"/>
              </a:rPr>
              <a:t>Meyer-Rosberg K et al. Peripheral neuropathic pain – a multidimensional burden for patients. Eur J Pain 2001; 5(4):379-89.</a:t>
            </a:r>
          </a:p>
        </p:txBody>
      </p:sp>
    </p:spTree>
  </p:cSld>
  <p:clrMapOvr>
    <a:overrideClrMapping bg1="lt1" tx1="dk1" bg2="lt2" tx2="dk2" accent1="accent1" accent2="accent2" accent3="accent3" accent4="accent4" accent5="accent5" accent6="accent6" hlink="hlink" folHlink="folHlink"/>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1863"/>
            <a:fld id="{F7070D59-284B-4B52-B95B-7DD62CCDAFA8}" type="slidenum">
              <a:rPr lang="en-GB" altLang="zh-CN" sz="1600">
                <a:solidFill>
                  <a:prstClr val="black"/>
                </a:solidFill>
                <a:latin typeface="Arial" charset="0"/>
              </a:rPr>
              <a:pPr defTabSz="931863"/>
              <a:t>33</a:t>
            </a:fld>
            <a:endParaRPr lang="en-GB" altLang="zh-CN" sz="1600">
              <a:solidFill>
                <a:prstClr val="black"/>
              </a:solidFill>
              <a:latin typeface="Arial" charset="0"/>
            </a:endParaRPr>
          </a:p>
        </p:txBody>
      </p:sp>
      <p:sp>
        <p:nvSpPr>
          <p:cNvPr id="256002" name="Rectangle 3"/>
          <p:cNvSpPr>
            <a:spLocks noGrp="1" noChangeArrowheads="1"/>
          </p:cNvSpPr>
          <p:nvPr>
            <p:ph type="body" idx="1"/>
          </p:nvPr>
        </p:nvSpPr>
        <p:spPr bwMode="auto">
          <a:xfrm>
            <a:off x="681514" y="4724956"/>
            <a:ext cx="5452110" cy="4476274"/>
          </a:xfrm>
          <a:prstGeom prst="rect">
            <a:avLst/>
          </a:prstGeom>
          <a:noFill/>
        </p:spPr>
        <p:txBody>
          <a:bodyPr wrap="square" numCol="1" anchor="t" anchorCtr="0" compatLnSpc="1">
            <a:prstTxWarp prst="textNoShape">
              <a:avLst/>
            </a:prstTxWarp>
          </a:bodyPr>
          <a:lstStyle/>
          <a:p>
            <a:r>
              <a:rPr lang="zh-CN" altLang="en-US" sz="1000" b="1" dirty="0" smtClean="0"/>
              <a:t>讲演者注解：</a:t>
            </a:r>
          </a:p>
          <a:p>
            <a:r>
              <a:rPr lang="zh-CN" altLang="en-US" sz="1000" dirty="0" smtClean="0">
                <a:latin typeface="Arial" charset="0"/>
              </a:rPr>
              <a:t>此幻灯片显示的数据来自一个英国的横断面研究，该研究围绕初级保健中患有慢性、显著的神经病理性疼痛（</a:t>
            </a:r>
            <a:r>
              <a:rPr lang="en-US" altLang="zh-CN" sz="1000" dirty="0" smtClean="0">
                <a:latin typeface="Arial" charset="0"/>
              </a:rPr>
              <a:t>n=241</a:t>
            </a:r>
            <a:r>
              <a:rPr lang="zh-CN" altLang="en-US" sz="1000" dirty="0" smtClean="0">
                <a:latin typeface="Arial" charset="0"/>
              </a:rPr>
              <a:t>），慢性非神经病理性疼痛（</a:t>
            </a:r>
            <a:r>
              <a:rPr lang="en-US" altLang="zh-CN" sz="1000" dirty="0" smtClean="0">
                <a:latin typeface="Arial" charset="0"/>
              </a:rPr>
              <a:t>n=1179</a:t>
            </a:r>
            <a:r>
              <a:rPr lang="zh-CN" altLang="en-US" sz="1000" dirty="0" smtClean="0">
                <a:latin typeface="Arial" charset="0"/>
              </a:rPr>
              <a:t>）和无慢性疼痛（</a:t>
            </a:r>
            <a:r>
              <a:rPr lang="en-US" altLang="zh-CN" sz="1000" dirty="0" smtClean="0">
                <a:latin typeface="Arial" charset="0"/>
              </a:rPr>
              <a:t>n=1537</a:t>
            </a:r>
            <a:r>
              <a:rPr lang="zh-CN" altLang="en-US" sz="1000" dirty="0" smtClean="0">
                <a:latin typeface="Arial" charset="0"/>
              </a:rPr>
              <a:t>）的患者进行。慢性显著的神经病理性疼痛是用自评利兹神经病理性疼痛症状和体征量表（</a:t>
            </a:r>
            <a:r>
              <a:rPr lang="en-US" altLang="zh-CN" sz="1000" dirty="0" smtClean="0">
                <a:latin typeface="Arial" charset="0"/>
              </a:rPr>
              <a:t>S-LANSS</a:t>
            </a:r>
            <a:r>
              <a:rPr lang="zh-CN" altLang="en-US" sz="1000" dirty="0" smtClean="0">
                <a:latin typeface="Arial" charset="0"/>
              </a:rPr>
              <a:t>）问卷来确定的，其中</a:t>
            </a:r>
            <a:r>
              <a:rPr lang="en-US" altLang="zh-CN" sz="1000" dirty="0" smtClean="0">
                <a:latin typeface="Arial" charset="0"/>
              </a:rPr>
              <a:t>7</a:t>
            </a:r>
            <a:r>
              <a:rPr lang="zh-CN" altLang="en-US" sz="1000" dirty="0" smtClean="0">
                <a:latin typeface="Arial" charset="0"/>
              </a:rPr>
              <a:t>项问题的最高分数为</a:t>
            </a:r>
            <a:r>
              <a:rPr lang="en-US" altLang="zh-CN" sz="1000" dirty="0" smtClean="0">
                <a:latin typeface="Arial" charset="0"/>
              </a:rPr>
              <a:t>24</a:t>
            </a:r>
            <a:r>
              <a:rPr lang="zh-CN" altLang="en-US" sz="1000" dirty="0" smtClean="0">
                <a:latin typeface="Arial" charset="0"/>
              </a:rPr>
              <a:t>，分数大于或等于</a:t>
            </a:r>
            <a:r>
              <a:rPr lang="en-US" altLang="zh-CN" sz="1000" dirty="0" smtClean="0">
                <a:latin typeface="Arial" charset="0"/>
              </a:rPr>
              <a:t>12</a:t>
            </a:r>
            <a:r>
              <a:rPr lang="zh-CN" altLang="en-US" sz="1000" dirty="0" smtClean="0">
                <a:latin typeface="Arial" charset="0"/>
              </a:rPr>
              <a:t>的患神经病理性疼痛的预测值为阳性（作为这次研究的界限）。当前慢性疼痛的程度是由从</a:t>
            </a:r>
            <a:r>
              <a:rPr lang="en-US" altLang="zh-CN" sz="1000" dirty="0" smtClean="0">
                <a:latin typeface="Arial" charset="0"/>
              </a:rPr>
              <a:t>0</a:t>
            </a:r>
            <a:r>
              <a:rPr lang="zh-CN" altLang="en-US" sz="1000" dirty="0" smtClean="0">
                <a:latin typeface="Arial" charset="0"/>
              </a:rPr>
              <a:t>（不痛）到</a:t>
            </a:r>
            <a:r>
              <a:rPr lang="en-US" altLang="zh-CN" sz="1000" dirty="0" smtClean="0">
                <a:latin typeface="Arial" charset="0"/>
              </a:rPr>
              <a:t>10</a:t>
            </a:r>
            <a:r>
              <a:rPr lang="zh-CN" altLang="en-US" sz="1000" dirty="0" smtClean="0">
                <a:latin typeface="Arial" charset="0"/>
              </a:rPr>
              <a:t>（非常痛）的数值级别进行评估的。神经病理性疼痛的性质和严重程度及其对日常生活的影响用神经病理性疼痛量表（</a:t>
            </a:r>
            <a:r>
              <a:rPr lang="en-US" altLang="zh-CN" sz="1000" dirty="0" smtClean="0">
                <a:latin typeface="Arial" charset="0"/>
              </a:rPr>
              <a:t>NPS</a:t>
            </a:r>
            <a:r>
              <a:rPr lang="zh-CN" altLang="en-US" sz="1000" dirty="0" smtClean="0">
                <a:latin typeface="Arial" charset="0"/>
              </a:rPr>
              <a:t>）和简要疼痛列表（</a:t>
            </a:r>
            <a:r>
              <a:rPr lang="en-US" altLang="zh-CN" sz="1000" dirty="0" smtClean="0">
                <a:latin typeface="Arial" charset="0"/>
              </a:rPr>
              <a:t>BPI</a:t>
            </a:r>
            <a:r>
              <a:rPr lang="zh-CN" altLang="en-US" sz="1000" dirty="0" smtClean="0">
                <a:latin typeface="Arial" charset="0"/>
              </a:rPr>
              <a:t>）分别进行评估。</a:t>
            </a:r>
            <a:r>
              <a:rPr lang="en-US" altLang="zh-CN" sz="1000" dirty="0" smtClean="0">
                <a:latin typeface="Arial" charset="0"/>
              </a:rPr>
              <a:t>S-LANSS</a:t>
            </a:r>
            <a:r>
              <a:rPr lang="zh-CN" altLang="en-US" sz="1000" dirty="0" smtClean="0">
                <a:latin typeface="Arial" charset="0"/>
              </a:rPr>
              <a:t>问卷、疼痛程度等级范围、</a:t>
            </a:r>
            <a:r>
              <a:rPr lang="en-US" altLang="zh-CN" sz="1000" dirty="0" smtClean="0">
                <a:latin typeface="Arial" charset="0"/>
              </a:rPr>
              <a:t>NPS</a:t>
            </a:r>
            <a:r>
              <a:rPr lang="zh-CN" altLang="en-US" sz="1000" dirty="0" smtClean="0">
                <a:latin typeface="Arial" charset="0"/>
              </a:rPr>
              <a:t>和</a:t>
            </a:r>
            <a:r>
              <a:rPr lang="en-US" altLang="zh-CN" sz="1000" dirty="0" smtClean="0">
                <a:latin typeface="Arial" charset="0"/>
              </a:rPr>
              <a:t>BPI</a:t>
            </a:r>
            <a:r>
              <a:rPr lang="zh-CN" altLang="en-US" sz="1000" dirty="0" smtClean="0">
                <a:latin typeface="Arial" charset="0"/>
              </a:rPr>
              <a:t>只由那些对两种慢性疼痛病例识别问题有积极反应的患者完成。健康调查简表（</a:t>
            </a:r>
            <a:r>
              <a:rPr lang="en-US" altLang="zh-CN" sz="1000" dirty="0" smtClean="0">
                <a:latin typeface="Arial" charset="0"/>
              </a:rPr>
              <a:t>SF-36</a:t>
            </a:r>
            <a:r>
              <a:rPr lang="zh-CN" altLang="en-US" sz="1000" dirty="0" smtClean="0">
                <a:latin typeface="Arial" charset="0"/>
              </a:rPr>
              <a:t>）用来让患者对自身健康情况进行评分。</a:t>
            </a:r>
          </a:p>
          <a:p>
            <a:r>
              <a:rPr lang="en-US" altLang="zh-CN" sz="1000" dirty="0" smtClean="0">
                <a:latin typeface="Arial" charset="0"/>
              </a:rPr>
              <a:t>BPI</a:t>
            </a:r>
            <a:r>
              <a:rPr lang="zh-CN" altLang="en-US" sz="1000" dirty="0" smtClean="0">
                <a:latin typeface="Arial" charset="0"/>
              </a:rPr>
              <a:t>的结果显示，用本量表评估，在日常生活和活动中，神经病理性疼痛患者比非神经病理性疼痛患者经历更严重的疼痛，以及更糟糕的伤残。</a:t>
            </a:r>
            <a:endParaRPr lang="en-US" altLang="zh-CN" sz="1000" dirty="0" smtClean="0">
              <a:latin typeface="Arial" charset="0"/>
            </a:endParaRPr>
          </a:p>
          <a:p>
            <a:r>
              <a:rPr lang="zh-CN" altLang="en-US" sz="1000" dirty="0" smtClean="0">
                <a:latin typeface="Arial" charset="0"/>
              </a:rPr>
              <a:t>慢性神经病理性疼痛在统计上对睡眠、普通活动、正常工作、情绪、行走能力、人际关系和生活愉悦等方面都有显著的（</a:t>
            </a:r>
            <a:r>
              <a:rPr lang="en-US" altLang="zh-CN" sz="1000" dirty="0" smtClean="0">
                <a:latin typeface="Arial" charset="0"/>
              </a:rPr>
              <a:t>p≤0.001</a:t>
            </a:r>
            <a:r>
              <a:rPr lang="zh-CN" altLang="en-US" sz="1000" dirty="0" smtClean="0">
                <a:latin typeface="Arial" charset="0"/>
              </a:rPr>
              <a:t>）影响。</a:t>
            </a:r>
          </a:p>
          <a:p>
            <a:endParaRPr lang="zh-CN" altLang="en-US" sz="1000" dirty="0" smtClean="0"/>
          </a:p>
          <a:p>
            <a:r>
              <a:rPr lang="zh-CN" altLang="en-US" sz="1000" b="1" dirty="0" smtClean="0"/>
              <a:t>参考文献</a:t>
            </a:r>
          </a:p>
          <a:p>
            <a:r>
              <a:rPr lang="zh-CN" altLang="en-US" sz="1000" dirty="0" smtClean="0"/>
              <a:t>Smith BH et al. Health and quality of life associated with chronic pain of predominantly neuropathic origin in the community. Clin J Pain 2007; 23(2):143-9</a:t>
            </a:r>
          </a:p>
          <a:p>
            <a:pPr>
              <a:spcBef>
                <a:spcPct val="0"/>
              </a:spcBef>
            </a:pPr>
            <a:endParaRPr lang="en-CA" altLang="zh-CN" sz="1000" dirty="0" smtClean="0"/>
          </a:p>
        </p:txBody>
      </p:sp>
      <p:sp>
        <p:nvSpPr>
          <p:cNvPr id="256003" name="Slide Image Placeholder 4"/>
          <p:cNvSpPr>
            <a:spLocks noGrp="1" noRot="1" noChangeAspect="1"/>
          </p:cNvSpPr>
          <p:nvPr>
            <p:ph type="sldImg"/>
          </p:nvPr>
        </p:nvSpPr>
        <p:spPr bwMode="auto">
          <a:noFill/>
          <a:ln>
            <a:solidFill>
              <a:srgbClr val="000000"/>
            </a:solidFill>
            <a:miter lim="800000"/>
            <a:headEnd/>
            <a:tailEn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1863" fontAlgn="base">
              <a:spcBef>
                <a:spcPct val="0"/>
              </a:spcBef>
              <a:spcAft>
                <a:spcPct val="0"/>
              </a:spcAft>
            </a:pPr>
            <a:fld id="{FEFD9727-CBE9-4853-A395-8B80BCED8FA5}" type="slidenum">
              <a:rPr lang="en-GB" altLang="zh-CN" sz="1000">
                <a:latin typeface="Arial" charset="0"/>
              </a:rPr>
              <a:pPr defTabSz="931863" fontAlgn="base">
                <a:spcBef>
                  <a:spcPct val="0"/>
                </a:spcBef>
                <a:spcAft>
                  <a:spcPct val="0"/>
                </a:spcAft>
              </a:pPr>
              <a:t>34</a:t>
            </a:fld>
            <a:endParaRPr lang="en-GB" altLang="zh-CN" sz="1000">
              <a:latin typeface="Arial" charset="0"/>
            </a:endParaRPr>
          </a:p>
        </p:txBody>
      </p:sp>
      <p:sp>
        <p:nvSpPr>
          <p:cNvPr id="2580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8051" name="Rectangle 3"/>
          <p:cNvSpPr>
            <a:spLocks noGrp="1" noChangeArrowheads="1"/>
          </p:cNvSpPr>
          <p:nvPr>
            <p:ph type="body" idx="1"/>
          </p:nvPr>
        </p:nvSpPr>
        <p:spPr bwMode="auto">
          <a:xfrm>
            <a:off x="681514" y="4724956"/>
            <a:ext cx="5452110" cy="4476274"/>
          </a:xfrm>
          <a:prstGeom prst="rect">
            <a:avLst/>
          </a:prstGeom>
          <a:noFill/>
        </p:spPr>
        <p:txBody>
          <a:bodyPr wrap="square" numCol="1" anchor="t" anchorCtr="0" compatLnSpc="1">
            <a:prstTxWarp prst="textNoShape">
              <a:avLst/>
            </a:prstTxWarp>
          </a:bodyPr>
          <a:lstStyle/>
          <a:p>
            <a:pPr eaLnBrk="1" hangingPunct="1"/>
            <a:r>
              <a:rPr lang="zh-CN" altLang="en-US" sz="1000" b="1" dirty="0" smtClean="0"/>
              <a:t>讲演者注解：</a:t>
            </a:r>
          </a:p>
          <a:p>
            <a:pPr eaLnBrk="1" hangingPunct="1"/>
            <a:r>
              <a:rPr lang="zh-CN" altLang="en-US" sz="1000" dirty="0" smtClean="0">
                <a:latin typeface="Arial" charset="0"/>
              </a:rPr>
              <a:t>此项研究对</a:t>
            </a:r>
            <a:r>
              <a:rPr lang="en-US" altLang="zh-CN" sz="1000" dirty="0" smtClean="0">
                <a:latin typeface="Arial" charset="0"/>
              </a:rPr>
              <a:t>126</a:t>
            </a:r>
            <a:r>
              <a:rPr lang="zh-CN" altLang="en-US" sz="1000" dirty="0" smtClean="0">
                <a:latin typeface="Arial" charset="0"/>
              </a:rPr>
              <a:t>例由于外周神经或神经根病变引起神经病理性疼痛的患者的生活质量和疼痛及其治疗引起的负担进行了评估。招募的患者来自瑞典的两个多学科疼痛诊所。要求患者评估上一周内</a:t>
            </a:r>
            <a:r>
              <a:rPr lang="en-US" altLang="zh-CN" sz="1000" dirty="0" smtClean="0">
                <a:latin typeface="Arial" charset="0"/>
              </a:rPr>
              <a:t>25</a:t>
            </a:r>
            <a:r>
              <a:rPr lang="zh-CN" altLang="en-US" sz="1000" dirty="0" smtClean="0">
                <a:latin typeface="Arial" charset="0"/>
              </a:rPr>
              <a:t>个疼痛相关症状和</a:t>
            </a:r>
            <a:r>
              <a:rPr lang="en-US" altLang="zh-CN" sz="1000" dirty="0" smtClean="0">
                <a:latin typeface="Arial" charset="0"/>
              </a:rPr>
              <a:t>/</a:t>
            </a:r>
            <a:r>
              <a:rPr lang="zh-CN" altLang="en-US" sz="1000" dirty="0" smtClean="0">
                <a:latin typeface="Arial" charset="0"/>
              </a:rPr>
              <a:t>或药物治疗副作用对其产生困扰的程度（</a:t>
            </a:r>
            <a:r>
              <a:rPr lang="en-US" altLang="zh-CN" sz="1000" dirty="0" smtClean="0">
                <a:latin typeface="Arial" charset="0"/>
              </a:rPr>
              <a:t>1=</a:t>
            </a:r>
            <a:r>
              <a:rPr lang="zh-CN" altLang="en-US" sz="1000" dirty="0" smtClean="0">
                <a:latin typeface="Arial" charset="0"/>
              </a:rPr>
              <a:t>没有不适 到 </a:t>
            </a:r>
            <a:r>
              <a:rPr lang="en-US" altLang="zh-CN" sz="1000" dirty="0" smtClean="0">
                <a:latin typeface="Arial" charset="0"/>
              </a:rPr>
              <a:t>7=</a:t>
            </a:r>
            <a:r>
              <a:rPr lang="zh-CN" altLang="en-US" sz="1000" dirty="0" smtClean="0">
                <a:latin typeface="Arial" charset="0"/>
              </a:rPr>
              <a:t>非常严重的不适）。此幻灯片展示了评估自己不适程度为</a:t>
            </a:r>
            <a:r>
              <a:rPr lang="en-US" altLang="zh-CN" sz="1000" dirty="0" smtClean="0">
                <a:latin typeface="Arial" charset="0"/>
              </a:rPr>
              <a:t>4</a:t>
            </a:r>
            <a:r>
              <a:rPr lang="zh-CN" altLang="en-US" sz="1000" dirty="0" smtClean="0">
                <a:latin typeface="Arial" charset="0"/>
              </a:rPr>
              <a:t>（中等）到</a:t>
            </a:r>
            <a:r>
              <a:rPr lang="en-US" altLang="zh-CN" sz="1000" dirty="0" smtClean="0">
                <a:latin typeface="Arial" charset="0"/>
              </a:rPr>
              <a:t>7</a:t>
            </a:r>
            <a:r>
              <a:rPr lang="zh-CN" altLang="en-US" sz="1000" dirty="0" smtClean="0">
                <a:latin typeface="Arial" charset="0"/>
              </a:rPr>
              <a:t>（非常严重）的患者所占的比例。幻灯片显示了</a:t>
            </a:r>
            <a:r>
              <a:rPr lang="en-US" altLang="zh-CN" sz="1000" dirty="0" smtClean="0">
                <a:latin typeface="Arial" charset="0"/>
              </a:rPr>
              <a:t>10</a:t>
            </a:r>
            <a:r>
              <a:rPr lang="zh-CN" altLang="en-US" sz="1000" dirty="0" smtClean="0">
                <a:latin typeface="Arial" charset="0"/>
              </a:rPr>
              <a:t>种报告最多的共存症状的</a:t>
            </a:r>
            <a:r>
              <a:rPr lang="en-US" altLang="zh-CN" sz="1000" dirty="0" smtClean="0">
                <a:latin typeface="Arial" charset="0"/>
              </a:rPr>
              <a:t>7</a:t>
            </a:r>
            <a:r>
              <a:rPr lang="zh-CN" altLang="en-US" sz="1000" dirty="0" smtClean="0">
                <a:latin typeface="Arial" charset="0"/>
              </a:rPr>
              <a:t>种。</a:t>
            </a:r>
          </a:p>
          <a:p>
            <a:pPr eaLnBrk="1" hangingPunct="1"/>
            <a:r>
              <a:rPr lang="zh-CN" altLang="en-US" sz="1000" dirty="0" smtClean="0">
                <a:latin typeface="Arial" charset="0"/>
              </a:rPr>
              <a:t>总体来说，</a:t>
            </a:r>
            <a:r>
              <a:rPr lang="en-US" altLang="zh-CN" sz="1000" dirty="0" smtClean="0">
                <a:latin typeface="Arial" charset="0"/>
              </a:rPr>
              <a:t>88%</a:t>
            </a:r>
            <a:r>
              <a:rPr lang="zh-CN" altLang="en-US" sz="1000" dirty="0" smtClean="0">
                <a:latin typeface="Arial" charset="0"/>
              </a:rPr>
              <a:t>的患者反映了与他们的疼痛或治疗有关的不适。睡眠困难是最为困扰人的症状，</a:t>
            </a:r>
            <a:r>
              <a:rPr lang="en-US" altLang="zh-CN" sz="1000" dirty="0" smtClean="0">
                <a:latin typeface="Arial" charset="0"/>
              </a:rPr>
              <a:t>60%</a:t>
            </a:r>
            <a:r>
              <a:rPr lang="zh-CN" altLang="en-US" sz="1000" dirty="0" smtClean="0">
                <a:latin typeface="Arial" charset="0"/>
              </a:rPr>
              <a:t>的患者感到中到重度不适。缺乏精力、困倦以及注意力集中困难同样也困扰很多人。</a:t>
            </a:r>
            <a:r>
              <a:rPr lang="en-US" altLang="zh-CN" sz="1000" dirty="0" smtClean="0">
                <a:latin typeface="Arial" charset="0"/>
              </a:rPr>
              <a:t>35%</a:t>
            </a:r>
            <a:r>
              <a:rPr lang="zh-CN" altLang="en-US" sz="1000" dirty="0" smtClean="0">
                <a:latin typeface="Arial" charset="0"/>
              </a:rPr>
              <a:t>（三分之一）的患者有中到严重级别的抑郁，焦虑则为</a:t>
            </a:r>
            <a:r>
              <a:rPr lang="en-US" altLang="zh-CN" sz="1000" dirty="0" smtClean="0">
                <a:latin typeface="Arial" charset="0"/>
              </a:rPr>
              <a:t>27%</a:t>
            </a:r>
            <a:r>
              <a:rPr lang="zh-CN" altLang="en-US" sz="1000" dirty="0" smtClean="0">
                <a:latin typeface="Arial" charset="0"/>
              </a:rPr>
              <a:t>（四分之一）。这些数据提示睡眠困难、焦虑、抑郁和相关症状在周围神经病理性疼痛患者中很常见。</a:t>
            </a:r>
          </a:p>
          <a:p>
            <a:pPr eaLnBrk="1" hangingPunct="1"/>
            <a:r>
              <a:rPr lang="zh-CN" altLang="en-US" sz="1000" dirty="0" smtClean="0">
                <a:latin typeface="Arial" charset="0"/>
              </a:rPr>
              <a:t>在其它共患病中，需要注意到糖尿病周围神经病常与糖尿病自主神经病相关，即产生“植物神经”症状，并伴随死亡风险的增加。</a:t>
            </a:r>
          </a:p>
          <a:p>
            <a:pPr eaLnBrk="1" hangingPunct="1"/>
            <a:endParaRPr lang="zh-CN" altLang="en-US" sz="1000" b="1" dirty="0" smtClean="0"/>
          </a:p>
          <a:p>
            <a:pPr eaLnBrk="1" hangingPunct="1"/>
            <a:r>
              <a:rPr lang="zh-CN" altLang="en-US" sz="1000" b="1" dirty="0" smtClean="0"/>
              <a:t>参考文献</a:t>
            </a:r>
          </a:p>
          <a:p>
            <a:r>
              <a:rPr lang="en-US" altLang="zh-CN" sz="1000" dirty="0" smtClean="0"/>
              <a:t>1.</a:t>
            </a:r>
            <a:r>
              <a:rPr lang="zh-CN" altLang="en-US" sz="1000" dirty="0" smtClean="0"/>
              <a:t>Meyer-Rosberg K et al. Peripheral neuropathic pain – a multidimensional burden for patients. Eur J Pain 2001; 5(4):379-89.</a:t>
            </a:r>
          </a:p>
          <a:p>
            <a:r>
              <a:rPr lang="en-US" altLang="zh-CN" sz="1000" dirty="0" smtClean="0"/>
              <a:t>2.</a:t>
            </a:r>
            <a:r>
              <a:rPr lang="zh-CN" altLang="en-US" sz="1000" dirty="0" smtClean="0"/>
              <a:t>Vinik AI et al. </a:t>
            </a:r>
            <a:r>
              <a:rPr lang="en-US" sz="1000" dirty="0" smtClean="0"/>
              <a:t>Diabetic autonomic neuropathy. </a:t>
            </a:r>
            <a:r>
              <a:rPr lang="zh-CN" altLang="en-US" sz="1000" dirty="0" smtClean="0"/>
              <a:t>Diabetes Care 2003; 26(5):1553-79. </a:t>
            </a:r>
          </a:p>
          <a:p>
            <a:pPr>
              <a:spcBef>
                <a:spcPct val="0"/>
              </a:spcBef>
            </a:pPr>
            <a:endParaRPr lang="en-GB" altLang="zh-CN" sz="100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5"/>
          </p:nvPr>
        </p:nvSpPr>
        <p:spPr/>
        <p:txBody>
          <a:bodyPr/>
          <a:lstStyle/>
          <a:p>
            <a:fld id="{F957BA33-F358-47BF-9034-DC44A37A6D13}" type="slidenum">
              <a:rPr lang="en-CA" altLang="zh-CN" smtClean="0"/>
              <a:pPr/>
              <a:t>35</a:t>
            </a:fld>
            <a:endParaRPr lang="en-CA" altLang="zh-CN" dirty="0"/>
          </a:p>
        </p:txBody>
      </p:sp>
      <p:sp>
        <p:nvSpPr>
          <p:cNvPr id="9" name="幻灯片图像占位符 8"/>
          <p:cNvSpPr>
            <a:spLocks noGrp="1" noRot="1" noChangeAspect="1"/>
          </p:cNvSpPr>
          <p:nvPr>
            <p:ph type="sldImg"/>
          </p:nvPr>
        </p:nvSpPr>
        <p:spPr/>
      </p:sp>
      <p:sp>
        <p:nvSpPr>
          <p:cNvPr id="10" name="备注占位符 9"/>
          <p:cNvSpPr>
            <a:spLocks noGrp="1"/>
          </p:cNvSpPr>
          <p:nvPr>
            <p:ph type="body" idx="1"/>
          </p:nvPr>
        </p:nvSpPr>
        <p:spPr>
          <a:xfrm>
            <a:off x="681038" y="4724400"/>
            <a:ext cx="5453062" cy="4476750"/>
          </a:xfrm>
          <a:prstGeom prst="rect">
            <a:avLst/>
          </a:prstGeom>
        </p:spPr>
        <p:txBody>
          <a:bodyPr>
            <a:normAutofit/>
          </a:bodyPr>
          <a:lstStyle/>
          <a:p>
            <a:r>
              <a:rPr lang="zh-CN" altLang="en-US" b="1" dirty="0" smtClean="0"/>
              <a:t>讲演者注解：</a:t>
            </a:r>
          </a:p>
          <a:p>
            <a:r>
              <a:rPr lang="zh-CN" altLang="en-US" dirty="0" smtClean="0">
                <a:latin typeface="Arial" charset="0"/>
              </a:rPr>
              <a:t>患有慢性神经病理性疼痛的病人有入睡困难和睡眠维持困难，常常抑郁和焦虑。如幻灯片所示，这三者相互关系是复杂的，如果要使神经病理性疼痛的治疗令人满意，就必须认真考虑这些问题。</a:t>
            </a:r>
          </a:p>
          <a:p>
            <a:r>
              <a:rPr lang="zh-CN" altLang="en-US" dirty="0" smtClean="0">
                <a:latin typeface="Arial" charset="0"/>
              </a:rPr>
              <a:t>虽然大部分疼痛病症是由受伤或疾病引起，但它们的过程和结果是由情感、行为以及社会因素影响的。一个人的情感反应、情感应付能力、神经病理性疼痛病症的波动过程及其和并发症，例如身体缺陷、残疾以及角色功能的缺失，都同样影响治疗结果。</a:t>
            </a:r>
          </a:p>
          <a:p>
            <a:r>
              <a:rPr lang="zh-CN" altLang="en-US" dirty="0" smtClean="0">
                <a:latin typeface="Arial" charset="0"/>
              </a:rPr>
              <a:t>慢性疼痛严重影响睡眠，大多数研究显示，疼痛强度与睡眠困难程度呈正相关。</a:t>
            </a:r>
            <a:endParaRPr lang="en-US" altLang="zh-CN" dirty="0" smtClean="0">
              <a:latin typeface="Arial" charset="0"/>
            </a:endParaRPr>
          </a:p>
          <a:p>
            <a:r>
              <a:rPr lang="zh-CN" altLang="en-US" dirty="0" smtClean="0">
                <a:latin typeface="Arial" charset="0"/>
              </a:rPr>
              <a:t>很多慢性疼痛患者也有抑郁、焦虑的体征和症状；睡眠剥夺会引起焦虑，抑郁也会成为睡眠剥夺的原因的结果。</a:t>
            </a:r>
          </a:p>
          <a:p>
            <a:r>
              <a:rPr lang="zh-CN" altLang="en-US" dirty="0" smtClean="0">
                <a:latin typeface="Arial" charset="0"/>
              </a:rPr>
              <a:t>如果患者想恢复最佳功能，则必须处理慢性疼痛、睡眠困难和抑郁</a:t>
            </a:r>
            <a:r>
              <a:rPr lang="en-US" altLang="zh-CN" dirty="0" smtClean="0">
                <a:latin typeface="Arial" charset="0"/>
              </a:rPr>
              <a:t>/</a:t>
            </a:r>
            <a:r>
              <a:rPr lang="zh-CN" altLang="en-US" dirty="0" smtClean="0">
                <a:latin typeface="Arial" charset="0"/>
              </a:rPr>
              <a:t>焦虑症状。医生必须评估慢性疼痛患者疼痛、睡眠和情绪的各个方面。</a:t>
            </a:r>
          </a:p>
          <a:p>
            <a:r>
              <a:rPr lang="zh-CN" altLang="en-US" dirty="0" smtClean="0">
                <a:latin typeface="Arial" charset="0"/>
              </a:rPr>
              <a:t>管理和治疗应同时处理疼痛及共患病，以增强日常活动功能，提高生活质量。</a:t>
            </a:r>
          </a:p>
          <a:p>
            <a:endParaRPr lang="zh-CN" altLang="en-US" b="1" dirty="0" smtClean="0"/>
          </a:p>
          <a:p>
            <a:r>
              <a:rPr lang="zh-CN" altLang="en-US" b="1" dirty="0" smtClean="0"/>
              <a:t>参考文献</a:t>
            </a:r>
          </a:p>
          <a:p>
            <a:r>
              <a:rPr lang="zh-CN" altLang="en-US" dirty="0" smtClean="0"/>
              <a:t>Nicholson B, Verma S. Comorbidities in chronic neuropathic pain. Pain Med 2004; 5(suppl. 1):S9-27.</a:t>
            </a:r>
          </a:p>
        </p:txBody>
      </p:sp>
    </p:spTree>
  </p:cSld>
  <p:clrMapOvr>
    <a:overrideClrMapping bg1="lt1" tx1="dk1" bg2="lt2" tx2="dk2" accent1="accent1" accent2="accent2" accent3="accent3" accent4="accent4" accent5="accent5" accent6="accent6" hlink="hlink" folHlink="folHlink"/>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5"/>
          </p:nvPr>
        </p:nvSpPr>
        <p:spPr/>
        <p:txBody>
          <a:bodyPr/>
          <a:lstStyle/>
          <a:p>
            <a:fld id="{F957BA33-F358-47BF-9034-DC44A37A6D13}" type="slidenum">
              <a:rPr lang="en-CA" altLang="zh-CN" smtClean="0"/>
              <a:pPr/>
              <a:t>36</a:t>
            </a:fld>
            <a:endParaRPr lang="en-CA" altLang="zh-CN" dirty="0"/>
          </a:p>
        </p:txBody>
      </p:sp>
      <p:sp>
        <p:nvSpPr>
          <p:cNvPr id="6" name="备注占位符 2"/>
          <p:cNvSpPr txBox="1">
            <a:spLocks/>
          </p:cNvSpPr>
          <p:nvPr/>
        </p:nvSpPr>
        <p:spPr>
          <a:xfrm>
            <a:off x="681038" y="4724400"/>
            <a:ext cx="5453062" cy="4476750"/>
          </a:xfrm>
          <a:prstGeom prst="rect">
            <a:avLst/>
          </a:prstGeom>
        </p:spPr>
        <p:txBody>
          <a:bodyPr>
            <a:normAutofit/>
          </a:bodyPr>
          <a:lstStyle/>
          <a:p>
            <a:pPr marL="0" marR="0" lvl="0" indent="0" algn="l" defTabSz="0" rtl="0" eaLnBrk="0" fontAlgn="base" latinLnBrk="0" hangingPunct="0">
              <a:lnSpc>
                <a:spcPct val="100000"/>
              </a:lnSpc>
              <a:spcBef>
                <a:spcPct val="30000"/>
              </a:spcBef>
              <a:spcAft>
                <a:spcPct val="0"/>
              </a:spcAft>
              <a:buClrTx/>
              <a:buSzTx/>
              <a:buFontTx/>
              <a:buNone/>
              <a:tabLst/>
              <a:defRPr/>
            </a:pPr>
            <a:endParaRPr kumimoji="0" lang="zh-CN" altLang="en-US" sz="1200" b="0" i="0" u="none" strike="noStrike" kern="1200" cap="none" spc="0" normalizeH="0" baseline="0" noProof="0" dirty="0" smtClean="0">
              <a:ln>
                <a:noFill/>
              </a:ln>
              <a:solidFill>
                <a:schemeClr val="tx1"/>
              </a:solidFill>
              <a:effectLst/>
              <a:uLnTx/>
              <a:uFillTx/>
              <a:latin typeface="Arial" pitchFamily="34" charset="0"/>
              <a:ea typeface="+mn-ea"/>
              <a:cs typeface="+mn-cs"/>
            </a:endParaRPr>
          </a:p>
        </p:txBody>
      </p:sp>
      <p:sp>
        <p:nvSpPr>
          <p:cNvPr id="9" name="幻灯片图像占位符 8"/>
          <p:cNvSpPr>
            <a:spLocks noGrp="1" noRot="1" noChangeAspect="1"/>
          </p:cNvSpPr>
          <p:nvPr>
            <p:ph type="sldImg"/>
          </p:nvPr>
        </p:nvSpPr>
        <p:spPr/>
      </p:sp>
      <p:sp>
        <p:nvSpPr>
          <p:cNvPr id="10" name="备注占位符 9"/>
          <p:cNvSpPr>
            <a:spLocks noGrp="1"/>
          </p:cNvSpPr>
          <p:nvPr>
            <p:ph type="body" idx="1"/>
          </p:nvPr>
        </p:nvSpPr>
        <p:spPr>
          <a:xfrm>
            <a:off x="681038" y="4724400"/>
            <a:ext cx="5453062" cy="4476750"/>
          </a:xfrm>
          <a:prstGeom prst="rect">
            <a:avLst/>
          </a:prstGeom>
        </p:spPr>
        <p:txBody>
          <a:bodyPr>
            <a:normAutofit/>
          </a:bodyPr>
          <a:lstStyle/>
          <a:p>
            <a:pPr lvl="0">
              <a:defRPr/>
            </a:pPr>
            <a:r>
              <a:rPr lang="zh-CN" altLang="en-US" b="1" dirty="0" smtClean="0"/>
              <a:t>讲演者注解：</a:t>
            </a:r>
          </a:p>
          <a:p>
            <a:r>
              <a:rPr lang="zh-CN" altLang="en-US" dirty="0" smtClean="0">
                <a:latin typeface="Arial" charset="0"/>
              </a:rPr>
              <a:t>诊断确立后，神经病理性疼痛的成功治疗不仅仅包括缓解疼痛。临床医师需要考虑对潜在疾病和共患疾病的全面治疗方法 </a:t>
            </a:r>
            <a:r>
              <a:rPr lang="en-US" altLang="zh-CN" dirty="0" smtClean="0">
                <a:latin typeface="Arial" charset="0"/>
              </a:rPr>
              <a:t>— </a:t>
            </a:r>
            <a:r>
              <a:rPr lang="zh-CN" altLang="en-US" dirty="0" smtClean="0">
                <a:latin typeface="Arial" charset="0"/>
              </a:rPr>
              <a:t>以提高患者总体生活质量、身体机能和睡眠质量，并同时减轻神经病理性疼痛带来的心理压力。</a:t>
            </a:r>
          </a:p>
          <a:p>
            <a:pPr marL="0" lvl="1"/>
            <a:endParaRPr lang="zh-CN" altLang="en-US" dirty="0" smtClean="0">
              <a:latin typeface="Arial" charset="0"/>
            </a:endParaRPr>
          </a:p>
          <a:p>
            <a:pPr marL="0" lvl="1"/>
            <a:r>
              <a:rPr lang="zh-CN" altLang="en-US" b="1" dirty="0" smtClean="0">
                <a:latin typeface="Arial" charset="0"/>
              </a:rPr>
              <a:t>参考文献</a:t>
            </a:r>
          </a:p>
          <a:p>
            <a:pPr marL="0" lvl="1"/>
            <a:r>
              <a:rPr lang="en-US" altLang="zh-CN" dirty="0" smtClean="0">
                <a:latin typeface="Arial" charset="0"/>
              </a:rPr>
              <a:t>1.Haanpää ML et al. </a:t>
            </a:r>
            <a:r>
              <a:rPr lang="zh-CN" altLang="en-US" dirty="0" smtClean="0">
                <a:latin typeface="Arial" charset="0"/>
              </a:rPr>
              <a:t>Assessment of neuropathic pain in primary care. </a:t>
            </a:r>
            <a:r>
              <a:rPr lang="en-US" altLang="zh-CN" dirty="0" smtClean="0">
                <a:latin typeface="Arial" charset="0"/>
              </a:rPr>
              <a:t>Am J Med 2009; 122(10 </a:t>
            </a:r>
            <a:r>
              <a:rPr lang="en-US" altLang="zh-CN" dirty="0" err="1" smtClean="0">
                <a:latin typeface="Arial" charset="0"/>
              </a:rPr>
              <a:t>Suppl</a:t>
            </a:r>
            <a:r>
              <a:rPr lang="en-US" altLang="zh-CN" dirty="0" smtClean="0">
                <a:latin typeface="Arial" charset="0"/>
              </a:rPr>
              <a:t>):S13-21.</a:t>
            </a:r>
            <a:endParaRPr lang="zh-CN" altLang="en-US" dirty="0" smtClean="0">
              <a:latin typeface="Arial" charset="0"/>
            </a:endParaRPr>
          </a:p>
          <a:p>
            <a:pPr marL="0" lvl="1"/>
            <a:r>
              <a:rPr lang="en-US" altLang="zh-CN" dirty="0" smtClean="0">
                <a:latin typeface="Arial" charset="0"/>
              </a:rPr>
              <a:t>2.Horowitz SH. </a:t>
            </a:r>
            <a:r>
              <a:rPr lang="zh-CN" altLang="en-US" dirty="0" smtClean="0">
                <a:latin typeface="Arial" charset="0"/>
              </a:rPr>
              <a:t>Recent clinical advances in diabetic polyneuropathy. </a:t>
            </a:r>
            <a:br>
              <a:rPr lang="zh-CN" altLang="en-US" dirty="0" smtClean="0">
                <a:latin typeface="Arial" charset="0"/>
              </a:rPr>
            </a:br>
            <a:r>
              <a:rPr lang="en-US" altLang="zh-CN" dirty="0" smtClean="0">
                <a:latin typeface="Arial" charset="0"/>
              </a:rPr>
              <a:t>3.Curr </a:t>
            </a:r>
            <a:r>
              <a:rPr lang="en-US" altLang="zh-CN" dirty="0" err="1" smtClean="0">
                <a:latin typeface="Arial" charset="0"/>
              </a:rPr>
              <a:t>Opin</a:t>
            </a:r>
            <a:r>
              <a:rPr lang="en-US" altLang="zh-CN" dirty="0" smtClean="0">
                <a:latin typeface="Arial" charset="0"/>
              </a:rPr>
              <a:t> </a:t>
            </a:r>
            <a:r>
              <a:rPr lang="en-US" altLang="zh-CN" dirty="0" err="1" smtClean="0">
                <a:latin typeface="Arial" charset="0"/>
              </a:rPr>
              <a:t>Anaesthesiol</a:t>
            </a:r>
            <a:r>
              <a:rPr lang="en-US" altLang="zh-CN" dirty="0" smtClean="0">
                <a:latin typeface="Arial" charset="0"/>
              </a:rPr>
              <a:t> 2006; 19(5):573-8.</a:t>
            </a:r>
            <a:endParaRPr lang="zh-CN" altLang="en-US" dirty="0" smtClean="0">
              <a:latin typeface="Arial" charset="0"/>
            </a:endParaRPr>
          </a:p>
          <a:p>
            <a:pPr marL="0" lvl="1"/>
            <a:r>
              <a:rPr lang="en-US" altLang="zh-CN" dirty="0" smtClean="0">
                <a:latin typeface="Arial" charset="0"/>
              </a:rPr>
              <a:t>4.Johnson L. </a:t>
            </a:r>
            <a:r>
              <a:rPr lang="zh-CN" altLang="en-US" dirty="0" smtClean="0">
                <a:latin typeface="Arial" charset="0"/>
              </a:rPr>
              <a:t>The nursing role in recognizing and assessing neuropathic pain. </a:t>
            </a:r>
            <a:r>
              <a:rPr lang="en-US" altLang="zh-CN" dirty="0" smtClean="0">
                <a:latin typeface="Arial" charset="0"/>
              </a:rPr>
              <a:t>Br J </a:t>
            </a:r>
            <a:r>
              <a:rPr lang="en-US" altLang="zh-CN" dirty="0" err="1" smtClean="0">
                <a:latin typeface="Arial" charset="0"/>
              </a:rPr>
              <a:t>Nurs</a:t>
            </a:r>
            <a:r>
              <a:rPr lang="en-US" altLang="zh-CN" dirty="0" smtClean="0">
                <a:latin typeface="Arial" charset="0"/>
              </a:rPr>
              <a:t> 2004; 13(18):1092-7.</a:t>
            </a:r>
            <a:endParaRPr lang="zh-CN" altLang="en-US" dirty="0" smtClean="0">
              <a:latin typeface="Arial" charset="0"/>
            </a:endParaRPr>
          </a:p>
          <a:p>
            <a:pPr marL="0" lvl="1"/>
            <a:r>
              <a:rPr lang="en-US" altLang="zh-CN" dirty="0" smtClean="0">
                <a:latin typeface="Arial" charset="0"/>
              </a:rPr>
              <a:t>5.Meyer-Rosberg K et al. Peripheral neuropathic pain – a multidimensional burden for patients. </a:t>
            </a:r>
            <a:r>
              <a:rPr lang="en-US" altLang="zh-CN" dirty="0" err="1" smtClean="0">
                <a:latin typeface="Arial" charset="0"/>
              </a:rPr>
              <a:t>Eur</a:t>
            </a:r>
            <a:r>
              <a:rPr lang="en-US" altLang="zh-CN" dirty="0" smtClean="0">
                <a:latin typeface="Arial" charset="0"/>
              </a:rPr>
              <a:t> J Pain 2001; 5(4):379-89.</a:t>
            </a:r>
            <a:endParaRPr lang="zh-CN" altLang="en-US" dirty="0" smtClean="0">
              <a:latin typeface="Arial" charset="0"/>
            </a:endParaRPr>
          </a:p>
          <a:p>
            <a:pPr marL="0" lvl="1"/>
            <a:r>
              <a:rPr lang="en-US" altLang="zh-CN" dirty="0" smtClean="0">
                <a:latin typeface="Arial" charset="0"/>
              </a:rPr>
              <a:t>6.</a:t>
            </a:r>
            <a:r>
              <a:rPr lang="zh-CN" altLang="en-US" dirty="0" smtClean="0">
                <a:latin typeface="Arial" charset="0"/>
              </a:rPr>
              <a:t>Nicholson B, Verma S. Comorbidities in chronic neuropathic pain. Pain Med 2004; 5(suppl. 1):S9-27.</a:t>
            </a:r>
          </a:p>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5"/>
          </p:nvPr>
        </p:nvSpPr>
        <p:spPr/>
        <p:txBody>
          <a:bodyPr/>
          <a:lstStyle/>
          <a:p>
            <a:fld id="{F957BA33-F358-47BF-9034-DC44A37A6D13}" type="slidenum">
              <a:rPr lang="en-CA" altLang="zh-CN" smtClean="0"/>
              <a:pPr/>
              <a:t>37</a:t>
            </a:fld>
            <a:endParaRPr lang="en-CA" altLang="zh-CN" dirty="0"/>
          </a:p>
        </p:txBody>
      </p:sp>
      <p:sp>
        <p:nvSpPr>
          <p:cNvPr id="9" name="幻灯片图像占位符 8"/>
          <p:cNvSpPr>
            <a:spLocks noGrp="1" noRot="1" noChangeAspect="1"/>
          </p:cNvSpPr>
          <p:nvPr>
            <p:ph type="sldImg"/>
          </p:nvPr>
        </p:nvSpPr>
        <p:spPr/>
      </p:sp>
      <p:sp>
        <p:nvSpPr>
          <p:cNvPr id="10" name="备注占位符 9"/>
          <p:cNvSpPr>
            <a:spLocks noGrp="1"/>
          </p:cNvSpPr>
          <p:nvPr>
            <p:ph type="body" idx="1"/>
          </p:nvPr>
        </p:nvSpPr>
        <p:spPr>
          <a:xfrm>
            <a:off x="681038" y="4724400"/>
            <a:ext cx="5453062" cy="4476750"/>
          </a:xfrm>
          <a:prstGeom prst="rect">
            <a:avLst/>
          </a:prstGeom>
        </p:spPr>
        <p:txBody>
          <a:bodyPr>
            <a:normAutofit/>
          </a:bodyPr>
          <a:lstStyle/>
          <a:p>
            <a:r>
              <a:rPr lang="zh-CN" altLang="en-US" b="1" dirty="0" smtClean="0"/>
              <a:t>讲演者注解：</a:t>
            </a:r>
          </a:p>
          <a:p>
            <a:r>
              <a:rPr lang="zh-CN" altLang="en-US" dirty="0" smtClean="0">
                <a:latin typeface="Arial" charset="0"/>
              </a:rPr>
              <a:t>开始治疗计划前，讨论并制定实际的治疗目标是很重要的。完全消除疼痛通常是不实际的，也会使患者和医生受挫。减缓</a:t>
            </a:r>
            <a:r>
              <a:rPr lang="en-US" altLang="zh-CN" dirty="0" smtClean="0">
                <a:latin typeface="Arial" charset="0"/>
              </a:rPr>
              <a:t>30-50%</a:t>
            </a:r>
            <a:r>
              <a:rPr lang="zh-CN" altLang="en-US" dirty="0" smtClean="0">
                <a:latin typeface="Arial" charset="0"/>
              </a:rPr>
              <a:t>的疼痛是最实际的目标，在临床上也是对患者很重要的。记住这一点，患者需要把在可接受的最小的副作用下接受缓解疼痛和提高功能的治疗作为疼痛治疗的目标。</a:t>
            </a:r>
            <a:endParaRPr lang="en-US" altLang="zh-CN" dirty="0" smtClean="0">
              <a:latin typeface="Arial" charset="0"/>
            </a:endParaRPr>
          </a:p>
          <a:p>
            <a:endParaRPr lang="en-US" altLang="zh-CN" dirty="0" smtClean="0">
              <a:latin typeface="Arial" charset="0"/>
            </a:endParaRPr>
          </a:p>
          <a:p>
            <a:r>
              <a:rPr lang="zh-CN" altLang="en-US" dirty="0" smtClean="0">
                <a:latin typeface="Arial" charset="0"/>
              </a:rPr>
              <a:t>要向患者强调疼痛很可能不能完全缓解，开始治疗不求全效</a:t>
            </a:r>
          </a:p>
          <a:p>
            <a:endParaRPr lang="zh-CN" altLang="en-US" b="1" dirty="0" smtClean="0">
              <a:latin typeface="Arial" charset="0"/>
            </a:endParaRPr>
          </a:p>
          <a:p>
            <a:r>
              <a:rPr lang="zh-CN" altLang="en-US" b="1" dirty="0" smtClean="0">
                <a:latin typeface="Arial" charset="0"/>
              </a:rPr>
              <a:t>参考文献</a:t>
            </a:r>
          </a:p>
          <a:p>
            <a:r>
              <a:rPr lang="en-US" altLang="zh-CN" dirty="0" smtClean="0">
                <a:latin typeface="Arial" charset="0"/>
              </a:rPr>
              <a:t>1.</a:t>
            </a:r>
            <a:r>
              <a:rPr lang="zh-CN" altLang="en-US" dirty="0" smtClean="0">
                <a:latin typeface="Arial" charset="0"/>
              </a:rPr>
              <a:t>Argoff CE et al. Consensus guidelines: treatment planning and options. Diabetic peripheral neuropathic pain. Mayo Clin Proc 2006; 81(Suppl 4):S12-25.</a:t>
            </a:r>
          </a:p>
          <a:p>
            <a:r>
              <a:rPr lang="en-US" altLang="zh-CN" dirty="0" smtClean="0">
                <a:latin typeface="Arial" charset="0"/>
              </a:rPr>
              <a:t>2.</a:t>
            </a:r>
            <a:r>
              <a:rPr lang="zh-CN" altLang="en-US" dirty="0" smtClean="0">
                <a:latin typeface="Arial" charset="0"/>
              </a:rPr>
              <a:t>Lindsay TJ et al. Treating diabetic peripheral neuropathic pain. Am Fam Physician 2010; 82(2):151-8.</a:t>
            </a:r>
          </a:p>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F957BA33-F358-47BF-9034-DC44A37A6D13}" type="slidenum">
              <a:rPr lang="en-CA" altLang="zh-CN" smtClean="0"/>
              <a:pPr/>
              <a:t>38</a:t>
            </a:fld>
            <a:endParaRPr lang="en-CA" altLang="zh-CN" dirty="0"/>
          </a:p>
        </p:txBody>
      </p:sp>
      <p:sp>
        <p:nvSpPr>
          <p:cNvPr id="9" name="幻灯片图像占位符 8"/>
          <p:cNvSpPr>
            <a:spLocks noGrp="1" noRot="1" noChangeAspect="1"/>
          </p:cNvSpPr>
          <p:nvPr>
            <p:ph type="sldImg"/>
          </p:nvPr>
        </p:nvSpPr>
        <p:spPr/>
      </p:sp>
      <p:sp>
        <p:nvSpPr>
          <p:cNvPr id="10" name="备注占位符 9"/>
          <p:cNvSpPr>
            <a:spLocks noGrp="1"/>
          </p:cNvSpPr>
          <p:nvPr>
            <p:ph type="body" idx="1"/>
          </p:nvPr>
        </p:nvSpPr>
        <p:spPr>
          <a:xfrm>
            <a:off x="681038" y="4724400"/>
            <a:ext cx="5453062" cy="4476750"/>
          </a:xfrm>
          <a:prstGeom prst="rect">
            <a:avLst/>
          </a:prstGeom>
        </p:spPr>
        <p:txBody>
          <a:bodyPr>
            <a:normAutofit/>
          </a:bodyPr>
          <a:lstStyle/>
          <a:p>
            <a:r>
              <a:rPr lang="zh-CN" altLang="en-US" b="1" dirty="0" smtClean="0"/>
              <a:t>讲演者注解：</a:t>
            </a:r>
          </a:p>
          <a:p>
            <a:r>
              <a:rPr lang="en-US" altLang="zh-CN" dirty="0" smtClean="0">
                <a:latin typeface="Arial" charset="0"/>
              </a:rPr>
              <a:t>2011</a:t>
            </a:r>
            <a:r>
              <a:rPr lang="zh-CN" altLang="en-US" dirty="0" smtClean="0">
                <a:latin typeface="Arial" charset="0"/>
              </a:rPr>
              <a:t>医学研究（</a:t>
            </a:r>
            <a:r>
              <a:rPr lang="en-CA" altLang="zh-CN" dirty="0" smtClean="0">
                <a:latin typeface="Arial" charset="0"/>
              </a:rPr>
              <a:t>2011 Institute of Medicine </a:t>
            </a:r>
            <a:r>
              <a:rPr lang="en-US" altLang="zh-CN" dirty="0" smtClean="0">
                <a:latin typeface="Arial" charset="0"/>
              </a:rPr>
              <a:t>IOM</a:t>
            </a:r>
            <a:r>
              <a:rPr lang="zh-CN" altLang="en-US" dirty="0" smtClean="0">
                <a:latin typeface="Arial" charset="0"/>
              </a:rPr>
              <a:t>）疼痛报告显示当治疗疼痛患者时，应使用身心结合的治疗方法。</a:t>
            </a:r>
          </a:p>
          <a:p>
            <a:r>
              <a:rPr lang="zh-CN" altLang="en-US" dirty="0" smtClean="0">
                <a:latin typeface="Arial" charset="0"/>
              </a:rPr>
              <a:t>生物心理社会学治疗方法结合了身体和情感因素，在评估和治疗慢性疼痛时，被视为一种独特的临床观点。这种身心相关的观点如今被疼痛研究者广泛接受，也被多学科的医生证实有用。</a:t>
            </a:r>
          </a:p>
          <a:p>
            <a:r>
              <a:rPr lang="zh-CN" altLang="en-US" dirty="0" smtClean="0">
                <a:latin typeface="Arial" charset="0"/>
              </a:rPr>
              <a:t>动画中列出的项目包括了这种多模式的疼痛治疗方法。</a:t>
            </a:r>
          </a:p>
          <a:p>
            <a:endParaRPr lang="en-US" altLang="zh-CN" dirty="0" smtClean="0">
              <a:latin typeface="Arial" charset="0"/>
            </a:endParaRPr>
          </a:p>
          <a:p>
            <a:r>
              <a:rPr lang="zh-CN" altLang="en-US" dirty="0" smtClean="0">
                <a:latin typeface="Arial" charset="0"/>
              </a:rPr>
              <a:t>参考文献</a:t>
            </a:r>
            <a:endParaRPr lang="en-US" altLang="zh-CN" dirty="0" smtClean="0">
              <a:latin typeface="Arial" charset="0"/>
            </a:endParaRPr>
          </a:p>
          <a:p>
            <a:r>
              <a:rPr lang="en-US" altLang="zh-CN" dirty="0" smtClean="0">
                <a:latin typeface="Arial" charset="0"/>
              </a:rPr>
              <a:t>1.Gatchel RJ et al. The </a:t>
            </a:r>
            <a:r>
              <a:rPr lang="en-US" altLang="zh-CN" dirty="0" err="1" smtClean="0">
                <a:latin typeface="Arial" charset="0"/>
              </a:rPr>
              <a:t>biopsychosocial</a:t>
            </a:r>
            <a:r>
              <a:rPr lang="en-US" altLang="zh-CN" dirty="0" smtClean="0">
                <a:latin typeface="Arial" charset="0"/>
              </a:rPr>
              <a:t> approach to chronic pain: scientific advances and future directions. </a:t>
            </a:r>
            <a:r>
              <a:rPr lang="en-US" altLang="zh-CN" dirty="0" err="1" smtClean="0">
                <a:latin typeface="Arial" charset="0"/>
              </a:rPr>
              <a:t>Psychol</a:t>
            </a:r>
            <a:r>
              <a:rPr lang="en-US" altLang="zh-CN" dirty="0" smtClean="0">
                <a:latin typeface="Arial" charset="0"/>
              </a:rPr>
              <a:t> Bull 2007; 133(4):581-624.</a:t>
            </a:r>
          </a:p>
          <a:p>
            <a:r>
              <a:rPr lang="en-US" altLang="zh-CN" dirty="0" smtClean="0">
                <a:latin typeface="Arial" charset="0"/>
              </a:rPr>
              <a:t>2.Institute of Medicine. Relieving Pain in America: A Blueprint for Transforming Prevention, Care, Education, and Research.; National Academies Press; Washington, DC: 2011. </a:t>
            </a:r>
          </a:p>
          <a:p>
            <a:r>
              <a:rPr lang="en-US" altLang="zh-CN" dirty="0" smtClean="0">
                <a:latin typeface="Arial" charset="0"/>
              </a:rPr>
              <a:t>3.Mayo Foundation for Medical Education and Research. Comprehensive Pain Rehabilitation Center Program Guide. Mayo Clinic; Rochester, MN: 2006. </a:t>
            </a:r>
          </a:p>
        </p:txBody>
      </p:sp>
    </p:spTree>
  </p:cSld>
  <p:clrMapOvr>
    <a:overrideClrMapping bg1="lt1" tx1="dk1" bg2="lt2" tx2="dk2" accent1="accent1" accent2="accent2" accent3="accent3" accent4="accent4" accent5="accent5" accent6="accent6" hlink="hlink" folHlink="folHlink"/>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F957BA33-F358-47BF-9034-DC44A37A6D13}" type="slidenum">
              <a:rPr lang="en-CA" altLang="zh-CN" smtClean="0"/>
              <a:pPr/>
              <a:t>39</a:t>
            </a:fld>
            <a:endParaRPr lang="en-CA" altLang="zh-CN" dirty="0"/>
          </a:p>
        </p:txBody>
      </p:sp>
      <p:sp>
        <p:nvSpPr>
          <p:cNvPr id="7" name="幻灯片图像占位符 6"/>
          <p:cNvSpPr>
            <a:spLocks noGrp="1" noRot="1" noChangeAspect="1"/>
          </p:cNvSpPr>
          <p:nvPr>
            <p:ph type="sldImg"/>
          </p:nvPr>
        </p:nvSpPr>
        <p:spPr/>
      </p:sp>
      <p:sp>
        <p:nvSpPr>
          <p:cNvPr id="8" name="备注占位符 7"/>
          <p:cNvSpPr>
            <a:spLocks noGrp="1"/>
          </p:cNvSpPr>
          <p:nvPr>
            <p:ph type="body" idx="1"/>
          </p:nvPr>
        </p:nvSpPr>
        <p:spPr>
          <a:xfrm>
            <a:off x="681038" y="4724400"/>
            <a:ext cx="5453062" cy="4476750"/>
          </a:xfrm>
          <a:prstGeom prst="rect">
            <a:avLst/>
          </a:prstGeom>
        </p:spPr>
        <p:txBody>
          <a:bodyPr>
            <a:normAutofit fontScale="92500" lnSpcReduction="20000"/>
          </a:bodyPr>
          <a:lstStyle/>
          <a:p>
            <a:pPr eaLnBrk="1" hangingPunct="1">
              <a:spcBef>
                <a:spcPct val="0"/>
              </a:spcBef>
            </a:pPr>
            <a:r>
              <a:rPr lang="zh-CN" altLang="en-US" b="1" dirty="0" smtClean="0"/>
              <a:t>讲演者注解：</a:t>
            </a:r>
          </a:p>
          <a:p>
            <a:pPr eaLnBrk="1" hangingPunct="1">
              <a:spcBef>
                <a:spcPct val="0"/>
              </a:spcBef>
            </a:pPr>
            <a:r>
              <a:rPr lang="zh-CN" altLang="en-US" dirty="0" smtClean="0">
                <a:latin typeface="Arial" charset="0"/>
              </a:rPr>
              <a:t>多种非药物治疗方法可用于神经病理性疼痛治疗。包括沟通策略例如患者教育，物理方法例如物理治疗，心理学方法例如认知行为治疗，以及许多不同的替代治疗方法，包括精神和基于宗教的治疗，例如冥想和拔火罐治疗法。</a:t>
            </a:r>
            <a:endParaRPr lang="en-US" altLang="zh-CN" dirty="0" smtClean="0">
              <a:latin typeface="Arial" charset="0"/>
            </a:endParaRPr>
          </a:p>
          <a:p>
            <a:pPr eaLnBrk="1" hangingPunct="1">
              <a:spcBef>
                <a:spcPct val="0"/>
              </a:spcBef>
              <a:spcAft>
                <a:spcPts val="600"/>
              </a:spcAft>
            </a:pPr>
            <a:r>
              <a:rPr lang="zh-CN" altLang="en-US" dirty="0" smtClean="0">
                <a:latin typeface="Arial" charset="0"/>
              </a:rPr>
              <a:t>总的来说，非药物治疗是药物治疗的补充治疗，在保证安全性的前提下，非药物治疗也是应该考虑的。</a:t>
            </a:r>
          </a:p>
          <a:p>
            <a:pPr eaLnBrk="1" hangingPunct="1">
              <a:spcBef>
                <a:spcPct val="0"/>
              </a:spcBef>
              <a:spcAft>
                <a:spcPts val="600"/>
              </a:spcAft>
            </a:pPr>
            <a:endParaRPr lang="zh-CN" altLang="en-US" b="1" dirty="0" smtClean="0">
              <a:latin typeface="Arial" charset="0"/>
            </a:endParaRPr>
          </a:p>
          <a:p>
            <a:pPr eaLnBrk="1" hangingPunct="1">
              <a:spcBef>
                <a:spcPct val="0"/>
              </a:spcBef>
              <a:spcAft>
                <a:spcPts val="600"/>
              </a:spcAft>
            </a:pPr>
            <a:r>
              <a:rPr lang="zh-CN" altLang="en-US" b="1" dirty="0" smtClean="0">
                <a:latin typeface="Arial" charset="0"/>
              </a:rPr>
              <a:t>参考文献</a:t>
            </a:r>
          </a:p>
          <a:p>
            <a:pPr eaLnBrk="1" hangingPunct="1">
              <a:spcBef>
                <a:spcPct val="0"/>
              </a:spcBef>
              <a:spcAft>
                <a:spcPts val="600"/>
              </a:spcAft>
            </a:pPr>
            <a:r>
              <a:rPr lang="en-US" altLang="zh-CN" dirty="0" smtClean="0">
                <a:latin typeface="Arial" charset="0"/>
              </a:rPr>
              <a:t>1.Bril V et al. </a:t>
            </a:r>
            <a:r>
              <a:rPr lang="zh-CN" altLang="en-US" dirty="0" smtClean="0">
                <a:latin typeface="Arial" charset="0"/>
              </a:rPr>
              <a:t>Evidence-based guideline: treatment of painful diabetic neuropathy: report of the American Academy of Neurology, the American Association of Neuromuscular and Electrodiagnostic Medicine, and the American Academy of Physical Medicine and Rehabilitation.</a:t>
            </a:r>
            <a:r>
              <a:rPr lang="en-US" altLang="zh-CN" dirty="0" smtClean="0">
                <a:latin typeface="Arial" charset="0"/>
              </a:rPr>
              <a:t> Neurology 2011; 76(20):1758-65.</a:t>
            </a:r>
            <a:endParaRPr lang="zh-CN" altLang="en-US" dirty="0" smtClean="0">
              <a:latin typeface="Arial" charset="0"/>
            </a:endParaRPr>
          </a:p>
          <a:p>
            <a:pPr eaLnBrk="1" hangingPunct="1">
              <a:spcBef>
                <a:spcPct val="0"/>
              </a:spcBef>
              <a:spcAft>
                <a:spcPts val="600"/>
              </a:spcAft>
            </a:pPr>
            <a:r>
              <a:rPr lang="en-US" altLang="zh-CN" dirty="0" smtClean="0">
                <a:latin typeface="Arial" charset="0"/>
              </a:rPr>
              <a:t>2.Chetty S et al. </a:t>
            </a:r>
            <a:r>
              <a:rPr lang="zh-CN" altLang="en-US" dirty="0" smtClean="0">
                <a:latin typeface="Arial" charset="0"/>
              </a:rPr>
              <a:t>Clinical practice guidelines for management of neuropathic pain: expert panel recommendations for South Africa. </a:t>
            </a:r>
            <a:r>
              <a:rPr lang="en-US" altLang="zh-CN" dirty="0" smtClean="0">
                <a:latin typeface="Arial" charset="0"/>
              </a:rPr>
              <a:t>S </a:t>
            </a:r>
            <a:r>
              <a:rPr lang="en-US" altLang="zh-CN" dirty="0" err="1" smtClean="0">
                <a:latin typeface="Arial" charset="0"/>
              </a:rPr>
              <a:t>Afr</a:t>
            </a:r>
            <a:r>
              <a:rPr lang="en-US" altLang="zh-CN" dirty="0" smtClean="0">
                <a:latin typeface="Arial" charset="0"/>
              </a:rPr>
              <a:t> Med J 2012; 102(5):312-25.</a:t>
            </a:r>
            <a:endParaRPr lang="zh-CN" altLang="en-US" dirty="0" smtClean="0">
              <a:latin typeface="Arial" charset="0"/>
            </a:endParaRPr>
          </a:p>
          <a:p>
            <a:pPr eaLnBrk="1" hangingPunct="1">
              <a:spcBef>
                <a:spcPct val="0"/>
              </a:spcBef>
              <a:spcAft>
                <a:spcPts val="600"/>
              </a:spcAft>
            </a:pPr>
            <a:r>
              <a:rPr lang="en-US" altLang="zh-CN" dirty="0" smtClean="0">
                <a:latin typeface="Arial" charset="0"/>
              </a:rPr>
              <a:t>3.Cruccu G et al. EFNS guidelines on </a:t>
            </a:r>
            <a:r>
              <a:rPr lang="en-US" altLang="zh-CN" dirty="0" err="1" smtClean="0">
                <a:latin typeface="Arial" charset="0"/>
              </a:rPr>
              <a:t>neurostimulation</a:t>
            </a:r>
            <a:r>
              <a:rPr lang="en-US" altLang="zh-CN" dirty="0" smtClean="0">
                <a:latin typeface="Arial" charset="0"/>
              </a:rPr>
              <a:t> therapy for neuropathic pain. </a:t>
            </a:r>
            <a:r>
              <a:rPr lang="en-US" altLang="zh-CN" dirty="0" err="1" smtClean="0">
                <a:latin typeface="Arial" charset="0"/>
              </a:rPr>
              <a:t>Eur</a:t>
            </a:r>
            <a:r>
              <a:rPr lang="en-US" altLang="zh-CN" dirty="0" smtClean="0">
                <a:latin typeface="Arial" charset="0"/>
              </a:rPr>
              <a:t> J </a:t>
            </a:r>
            <a:r>
              <a:rPr lang="en-US" altLang="zh-CN" dirty="0" err="1" smtClean="0">
                <a:latin typeface="Arial" charset="0"/>
              </a:rPr>
              <a:t>Neurol</a:t>
            </a:r>
            <a:r>
              <a:rPr lang="en-US" altLang="zh-CN" dirty="0" smtClean="0">
                <a:latin typeface="Arial" charset="0"/>
              </a:rPr>
              <a:t> 2007; </a:t>
            </a:r>
            <a:r>
              <a:rPr lang="zh-CN" altLang="en-US" dirty="0" smtClean="0">
                <a:latin typeface="Arial" charset="0"/>
              </a:rPr>
              <a:t/>
            </a:r>
            <a:br>
              <a:rPr lang="zh-CN" altLang="en-US" dirty="0" smtClean="0">
                <a:latin typeface="Arial" charset="0"/>
              </a:rPr>
            </a:br>
            <a:r>
              <a:rPr lang="en-US" altLang="zh-CN" dirty="0" smtClean="0">
                <a:latin typeface="Arial" charset="0"/>
              </a:rPr>
              <a:t>14(9):952-70.</a:t>
            </a:r>
            <a:endParaRPr lang="zh-CN" altLang="en-US" dirty="0" smtClean="0">
              <a:latin typeface="Arial" charset="0"/>
            </a:endParaRPr>
          </a:p>
          <a:p>
            <a:pPr eaLnBrk="1" hangingPunct="1">
              <a:spcBef>
                <a:spcPct val="0"/>
              </a:spcBef>
              <a:spcAft>
                <a:spcPts val="600"/>
              </a:spcAft>
            </a:pPr>
            <a:r>
              <a:rPr lang="en-US" altLang="zh-CN" dirty="0" smtClean="0">
                <a:latin typeface="Arial" charset="0"/>
              </a:rPr>
              <a:t>4.Dubinsky RM et al. </a:t>
            </a:r>
            <a:r>
              <a:rPr lang="zh-CN" altLang="en-US" dirty="0" smtClean="0">
                <a:latin typeface="Arial" charset="0"/>
              </a:rPr>
              <a:t>Practice parameter: treatment of postherpetic neuralgia: an evidence-based report of the Quality Standards Subcommittee of the American Academy of Neurology. </a:t>
            </a:r>
            <a:r>
              <a:rPr lang="en-US" altLang="zh-CN" dirty="0" smtClean="0">
                <a:latin typeface="Arial" charset="0"/>
              </a:rPr>
              <a:t>Neurology 2004; 63(6):959-65.</a:t>
            </a:r>
            <a:endParaRPr lang="zh-CN" altLang="en-US" dirty="0" smtClean="0">
              <a:latin typeface="Arial" charset="0"/>
            </a:endParaRPr>
          </a:p>
          <a:p>
            <a:pPr eaLnBrk="1" hangingPunct="1">
              <a:spcBef>
                <a:spcPct val="0"/>
              </a:spcBef>
              <a:spcAft>
                <a:spcPts val="600"/>
              </a:spcAft>
            </a:pPr>
            <a:r>
              <a:rPr lang="en-US" altLang="zh-CN" dirty="0" smtClean="0">
                <a:latin typeface="Arial" charset="0"/>
              </a:rPr>
              <a:t>5.Freynhagen R, Bennett MI. </a:t>
            </a:r>
            <a:r>
              <a:rPr lang="zh-CN" altLang="en-US" dirty="0" smtClean="0">
                <a:latin typeface="Arial" charset="0"/>
              </a:rPr>
              <a:t>Diagnosis and management of neuropathic pain.</a:t>
            </a:r>
            <a:r>
              <a:rPr lang="en-US" altLang="zh-CN" dirty="0" smtClean="0">
                <a:latin typeface="Arial" charset="0"/>
              </a:rPr>
              <a:t> BMJ 2009; 339:b3002.</a:t>
            </a:r>
            <a:endParaRPr lang="zh-CN" altLang="en-US" dirty="0" smtClean="0">
              <a:latin typeface="Arial" charset="0"/>
            </a:endParaRPr>
          </a:p>
          <a:p>
            <a:pPr eaLnBrk="1" hangingPunct="1">
              <a:spcBef>
                <a:spcPct val="0"/>
              </a:spcBef>
              <a:spcAft>
                <a:spcPts val="600"/>
              </a:spcAft>
            </a:pPr>
            <a:r>
              <a:rPr lang="en-US" altLang="zh-CN" dirty="0" smtClean="0">
                <a:latin typeface="Arial" charset="0"/>
              </a:rPr>
              <a:t>6.Morley S. </a:t>
            </a:r>
            <a:r>
              <a:rPr lang="zh-CN" altLang="en-US" dirty="0" smtClean="0">
                <a:latin typeface="Arial" charset="0"/>
              </a:rPr>
              <a:t>Efficacy and effectiveness of cognitive behaviour therapy for chronic pain: progress and some challenges. </a:t>
            </a:r>
            <a:r>
              <a:rPr lang="en-US" altLang="zh-CN" dirty="0" smtClean="0">
                <a:latin typeface="Arial" charset="0"/>
              </a:rPr>
              <a:t>Pain 2011;152(3 </a:t>
            </a:r>
            <a:r>
              <a:rPr lang="en-US" altLang="zh-CN" dirty="0" err="1" smtClean="0">
                <a:latin typeface="Arial" charset="0"/>
              </a:rPr>
              <a:t>Suppl</a:t>
            </a:r>
            <a:r>
              <a:rPr lang="en-US" altLang="zh-CN" dirty="0" smtClean="0">
                <a:latin typeface="Arial" charset="0"/>
              </a:rPr>
              <a:t>):S99-106.</a:t>
            </a:r>
            <a:endParaRPr lang="zh-CN" altLang="en-US" dirty="0" smtClean="0">
              <a:latin typeface="Arial" charset="0"/>
            </a:endParaRPr>
          </a:p>
          <a:p>
            <a:r>
              <a:rPr lang="en-US" altLang="zh-CN" dirty="0" smtClean="0">
                <a:latin typeface="Arial" charset="0"/>
              </a:rPr>
              <a:t>7.Pittler MH, Ernst E. </a:t>
            </a:r>
            <a:r>
              <a:rPr lang="zh-CN" altLang="en-US" dirty="0" smtClean="0">
                <a:latin typeface="Arial" charset="0"/>
              </a:rPr>
              <a:t>Complementary therapies for neuropathic and neuralgic pain: systematic review.</a:t>
            </a:r>
            <a:r>
              <a:rPr lang="en-US" altLang="zh-CN" dirty="0" smtClean="0">
                <a:latin typeface="Arial" charset="0"/>
              </a:rPr>
              <a:t> </a:t>
            </a:r>
            <a:r>
              <a:rPr lang="zh-CN" altLang="en-US" dirty="0" smtClean="0">
                <a:latin typeface="Arial" charset="0"/>
              </a:rPr>
              <a:t>Clin J Pain 2008; 24(8):731-3</a:t>
            </a:r>
            <a:r>
              <a:rPr lang="en-US" altLang="zh-CN" dirty="0" smtClean="0">
                <a:latin typeface="Arial" charset="0"/>
              </a:rPr>
              <a:t>5. </a:t>
            </a:r>
            <a:endParaRPr lang="zh-CN" altLang="en-US" dirty="0" smtClean="0">
              <a:latin typeface="Arial"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5"/>
          </p:nvPr>
        </p:nvSpPr>
        <p:spPr/>
        <p:txBody>
          <a:bodyPr/>
          <a:lstStyle/>
          <a:p>
            <a:fld id="{F957BA33-F358-47BF-9034-DC44A37A6D13}" type="slidenum">
              <a:rPr lang="en-CA" altLang="zh-CN" smtClean="0"/>
              <a:pPr/>
              <a:t>4</a:t>
            </a:fld>
            <a:endParaRPr lang="en-CA" altLang="zh-CN" dirty="0"/>
          </a:p>
        </p:txBody>
      </p:sp>
      <p:sp>
        <p:nvSpPr>
          <p:cNvPr id="7" name="幻灯片图像占位符 6"/>
          <p:cNvSpPr>
            <a:spLocks noGrp="1" noRot="1" noChangeAspect="1"/>
          </p:cNvSpPr>
          <p:nvPr>
            <p:ph type="sldImg"/>
          </p:nvPr>
        </p:nvSpPr>
        <p:spPr/>
      </p:sp>
      <p:sp>
        <p:nvSpPr>
          <p:cNvPr id="8" name="备注占位符 7"/>
          <p:cNvSpPr>
            <a:spLocks noGrp="1"/>
          </p:cNvSpPr>
          <p:nvPr>
            <p:ph type="body" idx="1"/>
          </p:nvPr>
        </p:nvSpPr>
        <p:spPr>
          <a:xfrm>
            <a:off x="681038" y="4724400"/>
            <a:ext cx="5453062" cy="4476750"/>
          </a:xfrm>
          <a:prstGeom prst="rect">
            <a:avLst/>
          </a:prstGeom>
        </p:spPr>
        <p:txBody>
          <a:bodyPr>
            <a:normAutofit/>
          </a:bodyPr>
          <a:lstStyle/>
          <a:p>
            <a:r>
              <a:rPr lang="zh-CN" altLang="en-US" b="1" dirty="0" smtClean="0">
                <a:latin typeface="Arial" charset="0"/>
              </a:rPr>
              <a:t>讲演者注解：</a:t>
            </a:r>
          </a:p>
          <a:p>
            <a:r>
              <a:rPr lang="zh-CN" altLang="en-US" dirty="0" smtClean="0">
                <a:latin typeface="Arial" charset="0"/>
              </a:rPr>
              <a:t>请向开发委员会成员致谢</a:t>
            </a:r>
          </a:p>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5"/>
          </p:nvPr>
        </p:nvSpPr>
        <p:spPr/>
        <p:txBody>
          <a:bodyPr/>
          <a:lstStyle/>
          <a:p>
            <a:fld id="{F957BA33-F358-47BF-9034-DC44A37A6D13}" type="slidenum">
              <a:rPr lang="en-CA" altLang="zh-CN" smtClean="0"/>
              <a:pPr/>
              <a:t>40</a:t>
            </a:fld>
            <a:endParaRPr lang="en-CA" altLang="zh-CN" dirty="0"/>
          </a:p>
        </p:txBody>
      </p:sp>
      <p:sp>
        <p:nvSpPr>
          <p:cNvPr id="9" name="幻灯片图像占位符 8"/>
          <p:cNvSpPr>
            <a:spLocks noGrp="1" noRot="1" noChangeAspect="1"/>
          </p:cNvSpPr>
          <p:nvPr>
            <p:ph type="sldImg"/>
          </p:nvPr>
        </p:nvSpPr>
        <p:spPr/>
      </p:sp>
      <p:sp>
        <p:nvSpPr>
          <p:cNvPr id="10" name="备注占位符 9"/>
          <p:cNvSpPr>
            <a:spLocks noGrp="1"/>
          </p:cNvSpPr>
          <p:nvPr>
            <p:ph type="body" idx="1"/>
          </p:nvPr>
        </p:nvSpPr>
        <p:spPr>
          <a:xfrm>
            <a:off x="681038" y="4724400"/>
            <a:ext cx="5453062" cy="4476750"/>
          </a:xfrm>
          <a:prstGeom prst="rect">
            <a:avLst/>
          </a:prstGeom>
        </p:spPr>
        <p:txBody>
          <a:bodyPr>
            <a:normAutofit/>
          </a:bodyPr>
          <a:lstStyle/>
          <a:p>
            <a:r>
              <a:rPr lang="zh-CN" altLang="en-US" b="1" dirty="0" smtClean="0"/>
              <a:t>讲演者注解：</a:t>
            </a:r>
          </a:p>
          <a:p>
            <a:endParaRPr lang="en-US" altLang="zh-CN" dirty="0" smtClean="0">
              <a:latin typeface="Arial" charset="0"/>
            </a:endParaRPr>
          </a:p>
          <a:p>
            <a:pPr marL="0" marR="0" indent="0" algn="l" defTabSz="0" rtl="0" eaLnBrk="0" fontAlgn="base" latinLnBrk="0" hangingPunct="0">
              <a:lnSpc>
                <a:spcPct val="100000"/>
              </a:lnSpc>
              <a:spcBef>
                <a:spcPct val="30000"/>
              </a:spcBef>
              <a:spcAft>
                <a:spcPct val="0"/>
              </a:spcAft>
              <a:buClrTx/>
              <a:buSzTx/>
              <a:buFontTx/>
              <a:buNone/>
              <a:tabLst/>
              <a:defRPr/>
            </a:pPr>
            <a:r>
              <a:rPr lang="zh-CN" altLang="en-US" dirty="0" smtClean="0"/>
              <a:t>可事先提问：“</a:t>
            </a:r>
            <a:r>
              <a:rPr lang="zh-CN" altLang="en-US" sz="1200" dirty="0" smtClean="0">
                <a:solidFill>
                  <a:srgbClr val="FFFFFF"/>
                </a:solidFill>
                <a:latin typeface="Times New Roman" pitchFamily="18" charset="0"/>
                <a:sym typeface="MS PGothic" pitchFamily="34" charset="-128"/>
              </a:rPr>
              <a:t>您发现了哪些对病人有帮助的治疗神经病理性疼痛的非药物方法？</a:t>
            </a:r>
            <a:r>
              <a:rPr lang="zh-CN" altLang="en-US" sz="1200" dirty="0" smtClean="0"/>
              <a:t>”， 进而引出该幻灯片</a:t>
            </a:r>
            <a:endParaRPr lang="en-US" altLang="zh-CN" dirty="0" smtClean="0">
              <a:latin typeface="Arial" charset="0"/>
            </a:endParaRPr>
          </a:p>
          <a:p>
            <a:endParaRPr lang="en-US" altLang="zh-CN" dirty="0" smtClean="0">
              <a:latin typeface="Arial" charset="0"/>
            </a:endParaRPr>
          </a:p>
          <a:p>
            <a:r>
              <a:rPr lang="zh-CN" altLang="en-US" dirty="0" smtClean="0">
                <a:latin typeface="Arial" charset="0"/>
              </a:rPr>
              <a:t>虽然许多有神经病理性疼痛的患者采用了补充和替代疗法进行治疗，但证明非药物疗法有效性的严格证据是有限的。</a:t>
            </a:r>
          </a:p>
          <a:p>
            <a:r>
              <a:rPr lang="zh-CN" altLang="en-US" dirty="0" smtClean="0">
                <a:latin typeface="Arial" charset="0"/>
              </a:rPr>
              <a:t>此幻灯片内容基于对神经病理性疼痛治疗中使用补充治疗的系统评价。在后续对大量数据库的系统性检索中，检索到</a:t>
            </a:r>
            <a:r>
              <a:rPr lang="en-US" altLang="zh-CN" dirty="0" smtClean="0">
                <a:latin typeface="Arial" charset="0"/>
              </a:rPr>
              <a:t>15</a:t>
            </a:r>
            <a:r>
              <a:rPr lang="zh-CN" altLang="en-US" dirty="0" smtClean="0">
                <a:latin typeface="Arial" charset="0"/>
              </a:rPr>
              <a:t>个临床试验和</a:t>
            </a:r>
            <a:r>
              <a:rPr lang="en-US" altLang="zh-CN" dirty="0" smtClean="0">
                <a:latin typeface="Arial" charset="0"/>
              </a:rPr>
              <a:t>5</a:t>
            </a:r>
            <a:r>
              <a:rPr lang="zh-CN" altLang="en-US" dirty="0" smtClean="0">
                <a:latin typeface="Arial" charset="0"/>
              </a:rPr>
              <a:t>项系统评价</a:t>
            </a:r>
            <a:r>
              <a:rPr lang="en-US" altLang="zh-CN" dirty="0" smtClean="0">
                <a:latin typeface="Arial" charset="0"/>
              </a:rPr>
              <a:t>/meta</a:t>
            </a:r>
            <a:r>
              <a:rPr lang="zh-CN" altLang="en-US" dirty="0" smtClean="0">
                <a:latin typeface="Arial" charset="0"/>
              </a:rPr>
              <a:t>分析。对这些报告的评价显示大部分针对神经病理性疼痛的非药物治疗方法的疗效证据有限。然而，进一步分析提示大麻提取物、肉毒碱、电刺激术和磁疗的疗效值得进一步研究。</a:t>
            </a:r>
          </a:p>
          <a:p>
            <a:r>
              <a:rPr lang="zh-CN" altLang="en-US" dirty="0" smtClean="0">
                <a:latin typeface="Arial" charset="0"/>
              </a:rPr>
              <a:t>此外，一项Cochrane评价</a:t>
            </a:r>
            <a:r>
              <a:rPr lang="en-US" altLang="zh-CN" dirty="0" err="1" smtClean="0">
                <a:latin typeface="Arial" charset="0"/>
              </a:rPr>
              <a:t>结果</a:t>
            </a:r>
            <a:r>
              <a:rPr lang="zh-CN" altLang="en-US" dirty="0" smtClean="0">
                <a:latin typeface="Arial" charset="0"/>
              </a:rPr>
              <a:t>显示，没有充足证据认可</a:t>
            </a:r>
            <a:r>
              <a:rPr lang="en-US" altLang="zh-CN" dirty="0" smtClean="0">
                <a:latin typeface="Arial" charset="0"/>
              </a:rPr>
              <a:t>B</a:t>
            </a:r>
            <a:r>
              <a:rPr lang="zh-CN" altLang="en-US" dirty="0" smtClean="0">
                <a:latin typeface="Arial" charset="0"/>
              </a:rPr>
              <a:t>族维生素对缓解周围神经性病变引起的神经病理性疼痛具有疗效。</a:t>
            </a:r>
          </a:p>
          <a:p>
            <a:endParaRPr lang="zh-CN" altLang="en-US" b="1" dirty="0" smtClean="0">
              <a:latin typeface="Arial" charset="0"/>
            </a:endParaRPr>
          </a:p>
          <a:p>
            <a:r>
              <a:rPr lang="zh-CN" altLang="en-US" b="1" dirty="0" smtClean="0">
                <a:latin typeface="Arial" charset="0"/>
              </a:rPr>
              <a:t>参考文献</a:t>
            </a:r>
          </a:p>
          <a:p>
            <a:r>
              <a:rPr lang="en-US" altLang="zh-CN" dirty="0" smtClean="0">
                <a:latin typeface="Arial" charset="0"/>
              </a:rPr>
              <a:t>1.Ang CD et al. Vitamin B for treating peripheral neuropathy. Cochrane Database </a:t>
            </a:r>
            <a:r>
              <a:rPr lang="en-US" altLang="zh-CN" dirty="0" err="1" smtClean="0">
                <a:latin typeface="Arial" charset="0"/>
              </a:rPr>
              <a:t>Syst</a:t>
            </a:r>
            <a:r>
              <a:rPr lang="en-US" altLang="zh-CN" dirty="0" smtClean="0">
                <a:latin typeface="Arial" charset="0"/>
              </a:rPr>
              <a:t> Rev 2008; 3:CD004573.</a:t>
            </a:r>
            <a:endParaRPr lang="zh-CN" altLang="en-US" dirty="0" smtClean="0">
              <a:latin typeface="Arial" charset="0"/>
            </a:endParaRPr>
          </a:p>
          <a:p>
            <a:r>
              <a:rPr lang="en-US" altLang="zh-CN" dirty="0" smtClean="0">
                <a:latin typeface="Arial" charset="0"/>
              </a:rPr>
              <a:t>2.Pittler MH, Ernst E. </a:t>
            </a:r>
            <a:r>
              <a:rPr lang="zh-CN" altLang="en-US" dirty="0" smtClean="0">
                <a:latin typeface="Arial" charset="0"/>
              </a:rPr>
              <a:t>Complementary therapies for neuropathic and neuralgic pain: systematic review.</a:t>
            </a:r>
            <a:r>
              <a:rPr lang="en-US" altLang="zh-CN" dirty="0" smtClean="0">
                <a:latin typeface="Arial" charset="0"/>
              </a:rPr>
              <a:t> </a:t>
            </a:r>
            <a:r>
              <a:rPr lang="zh-CN" altLang="en-US" dirty="0" smtClean="0">
                <a:latin typeface="Arial" charset="0"/>
              </a:rPr>
              <a:t>Clin J Pain 2008; 24(8):731-3</a:t>
            </a:r>
            <a:r>
              <a:rPr lang="en-US" altLang="zh-CN" dirty="0" smtClean="0">
                <a:latin typeface="Arial" charset="0"/>
              </a:rPr>
              <a:t>5. </a:t>
            </a:r>
            <a:endParaRPr lang="zh-CN" altLang="en-US" dirty="0" smtClean="0">
              <a:latin typeface="Arial" charset="0"/>
            </a:endParaRPr>
          </a:p>
          <a:p>
            <a:endParaRPr lang="zh-CN" altLang="en-US" dirty="0" smtClean="0"/>
          </a:p>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FC34AD7C-96A2-48E1-8088-9A58F8A9E959}" type="slidenum">
              <a:rPr lang="en-GB">
                <a:solidFill>
                  <a:prstClr val="black"/>
                </a:solidFill>
              </a:rPr>
              <a:pPr/>
              <a:t>41</a:t>
            </a:fld>
            <a:endParaRPr lang="en-GB">
              <a:solidFill>
                <a:prstClr val="black"/>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681514" y="4724956"/>
            <a:ext cx="5452110" cy="5232681"/>
          </a:xfrm>
          <a:prstGeom prst="rect">
            <a:avLst/>
          </a:prstGeom>
          <a:noFill/>
          <a:ln/>
        </p:spPr>
        <p:txBody>
          <a:bodyPr/>
          <a:lstStyle/>
          <a:p>
            <a:r>
              <a:rPr lang="zh-CN" altLang="en-US" sz="1000" b="1" dirty="0" smtClean="0"/>
              <a:t>讲演者注解：</a:t>
            </a:r>
          </a:p>
          <a:p>
            <a:pPr>
              <a:spcBef>
                <a:spcPct val="0"/>
              </a:spcBef>
            </a:pPr>
            <a:r>
              <a:rPr lang="zh-CN" altLang="en-US" sz="1000" dirty="0" smtClean="0"/>
              <a:t>该幻灯片概括了神经病理性疼痛的一些治疗选择，指出了这些药物通过哪些疼痛途径发挥效应。</a:t>
            </a:r>
            <a:endParaRPr lang="en-US" altLang="zh-CN" sz="800" dirty="0" smtClean="0"/>
          </a:p>
          <a:p>
            <a:pPr defTabSz="928299">
              <a:defRPr/>
            </a:pPr>
            <a:r>
              <a:rPr lang="zh-CN" altLang="en-US" sz="1000" dirty="0" smtClean="0"/>
              <a:t>将影响躯体感觉系统的病变或疾病的直接后果即引起的疼痛定义为“神经病理性疼痛”。</a:t>
            </a:r>
            <a:endParaRPr lang="en-GB" sz="1000" dirty="0" smtClean="0"/>
          </a:p>
          <a:p>
            <a:r>
              <a:rPr lang="zh-CN" altLang="en-US" sz="1000" dirty="0" smtClean="0"/>
              <a:t>神经病理性疼痛的外周机制包括伤害感受性神经元膜过度兴奋、沿着感觉神经异位放电，可能导致背根神经节出现转录变化（</a:t>
            </a:r>
            <a:r>
              <a:rPr lang="zh-CN" altLang="en-US" sz="1000" b="1" dirty="0" smtClean="0"/>
              <a:t>外周致敏</a:t>
            </a:r>
            <a:r>
              <a:rPr lang="zh-CN" altLang="en-US" sz="1000" dirty="0" smtClean="0"/>
              <a:t>）。外周机制也可能会触发中枢神经系统内的变化（中枢机制）。</a:t>
            </a:r>
            <a:endParaRPr lang="en-US" sz="1000" dirty="0" smtClean="0"/>
          </a:p>
          <a:p>
            <a:r>
              <a:rPr lang="zh-CN" altLang="en-US" sz="1000" dirty="0" smtClean="0"/>
              <a:t>脊髓中枢机制包括背根神经元兴奋性增加、背根非感受性有髓</a:t>
            </a:r>
            <a:r>
              <a:rPr lang="en-US" altLang="zh-CN" sz="1000" dirty="0" err="1" smtClean="0"/>
              <a:t>Aβ</a:t>
            </a:r>
            <a:r>
              <a:rPr lang="zh-CN" altLang="en-US" sz="1000" dirty="0" smtClean="0"/>
              <a:t>传入纤维出现（在椎板</a:t>
            </a:r>
            <a:r>
              <a:rPr lang="en-US" altLang="zh-CN" sz="1000" dirty="0" smtClean="0"/>
              <a:t>I</a:t>
            </a:r>
            <a:r>
              <a:rPr lang="zh-CN" altLang="en-US" sz="1000" dirty="0" smtClean="0"/>
              <a:t>和</a:t>
            </a:r>
            <a:r>
              <a:rPr lang="en-US" altLang="zh-CN" sz="1000" dirty="0" smtClean="0"/>
              <a:t>II</a:t>
            </a:r>
            <a:r>
              <a:rPr lang="zh-CN" altLang="en-US" sz="1000" dirty="0" smtClean="0"/>
              <a:t>中与伤害感受性神经元形成新的连接）、抑制性控制丧失（去抑制）。棘上系统中枢机制包括过度兴奋以及与疼痛矩阵有关的脑干核、丘脑和大脑皮层内突触活性变化与功能重建（</a:t>
            </a:r>
            <a:r>
              <a:rPr lang="zh-CN" altLang="en-US" sz="1000" b="1" dirty="0" smtClean="0"/>
              <a:t>中枢致敏</a:t>
            </a:r>
            <a:r>
              <a:rPr lang="zh-CN" altLang="en-US" sz="1000" dirty="0" smtClean="0"/>
              <a:t>）。</a:t>
            </a:r>
            <a:endParaRPr lang="en-GB" sz="1000" dirty="0" smtClean="0"/>
          </a:p>
          <a:p>
            <a:endParaRPr lang="en-US" sz="1000" dirty="0"/>
          </a:p>
          <a:p>
            <a:endParaRPr lang="en-GB" sz="1000" dirty="0"/>
          </a:p>
          <a:p>
            <a:pPr defTabSz="936042">
              <a:spcAft>
                <a:spcPts val="307"/>
              </a:spcAft>
              <a:defRPr/>
            </a:pPr>
            <a:r>
              <a:rPr lang="zh-CN" altLang="en-US" sz="800" b="1" dirty="0" smtClean="0"/>
              <a:t>参考文献</a:t>
            </a:r>
            <a:endParaRPr lang="en-US" altLang="zh-CN" sz="800" b="1" dirty="0" smtClean="0"/>
          </a:p>
          <a:p>
            <a:pPr defTabSz="936042">
              <a:spcAft>
                <a:spcPts val="307"/>
              </a:spcAft>
              <a:defRPr/>
            </a:pPr>
            <a:r>
              <a:rPr lang="fr-FR" sz="800" dirty="0" smtClean="0"/>
              <a:t>Attal </a:t>
            </a:r>
            <a:r>
              <a:rPr lang="fr-FR" sz="800" dirty="0"/>
              <a:t>N </a:t>
            </a:r>
            <a:r>
              <a:rPr lang="fr-FR" sz="800" i="1" dirty="0"/>
              <a:t>et al. </a:t>
            </a:r>
            <a:r>
              <a:rPr lang="en-US" sz="800" dirty="0"/>
              <a:t>EFNS guidelines on the pharmacological treatment of neuropathic pain: 2010 revision. </a:t>
            </a:r>
            <a:r>
              <a:rPr lang="nl-NL" sz="800" i="1" dirty="0"/>
              <a:t>Eur J Neurol </a:t>
            </a:r>
            <a:r>
              <a:rPr lang="nl-NL" sz="800" dirty="0"/>
              <a:t>2010; </a:t>
            </a:r>
            <a:r>
              <a:rPr lang="nl-NL" sz="800" dirty="0" smtClean="0"/>
              <a:t/>
            </a:r>
            <a:br>
              <a:rPr lang="nl-NL" sz="800" dirty="0" smtClean="0"/>
            </a:br>
            <a:r>
              <a:rPr lang="nl-NL" sz="800" dirty="0" smtClean="0"/>
              <a:t>17(9</a:t>
            </a:r>
            <a:r>
              <a:rPr lang="nl-NL" sz="800" dirty="0"/>
              <a:t>):1113-e88. </a:t>
            </a:r>
            <a:endParaRPr lang="fr-FR" sz="800" dirty="0"/>
          </a:p>
          <a:p>
            <a:pPr defTabSz="936042">
              <a:spcAft>
                <a:spcPts val="307"/>
              </a:spcAft>
              <a:defRPr/>
            </a:pPr>
            <a:r>
              <a:rPr lang="en-US" sz="800" dirty="0" err="1">
                <a:cs typeface="Arial" pitchFamily="34" charset="0"/>
              </a:rPr>
              <a:t>Beydoun</a:t>
            </a:r>
            <a:r>
              <a:rPr lang="en-US" sz="800" dirty="0">
                <a:cs typeface="Arial" pitchFamily="34" charset="0"/>
              </a:rPr>
              <a:t> A, </a:t>
            </a:r>
            <a:r>
              <a:rPr lang="en-US" sz="800" dirty="0" err="1">
                <a:cs typeface="Arial" pitchFamily="34" charset="0"/>
              </a:rPr>
              <a:t>Backonja</a:t>
            </a:r>
            <a:r>
              <a:rPr lang="en-US" sz="800" dirty="0">
                <a:cs typeface="Arial" pitchFamily="34" charset="0"/>
              </a:rPr>
              <a:t> MM</a:t>
            </a:r>
            <a:r>
              <a:rPr lang="en-US" sz="800" i="1" dirty="0">
                <a:cs typeface="Arial" pitchFamily="34" charset="0"/>
              </a:rPr>
              <a:t>. </a:t>
            </a:r>
            <a:r>
              <a:rPr lang="en-CA" sz="800" dirty="0">
                <a:cs typeface="Arial" pitchFamily="34" charset="0"/>
              </a:rPr>
              <a:t>Mechanistic stratification of </a:t>
            </a:r>
            <a:r>
              <a:rPr lang="en-CA" sz="800" dirty="0" err="1">
                <a:cs typeface="Arial" pitchFamily="34" charset="0"/>
              </a:rPr>
              <a:t>antineuralgic</a:t>
            </a:r>
            <a:r>
              <a:rPr lang="en-CA" sz="800" dirty="0">
                <a:cs typeface="Arial" pitchFamily="34" charset="0"/>
              </a:rPr>
              <a:t> agents. </a:t>
            </a:r>
            <a:r>
              <a:rPr lang="en-US" sz="800" i="1" dirty="0">
                <a:cs typeface="Arial" pitchFamily="34" charset="0"/>
              </a:rPr>
              <a:t>J Pain Symptom Manage </a:t>
            </a:r>
            <a:r>
              <a:rPr lang="en-US" sz="800" dirty="0">
                <a:cs typeface="Arial" pitchFamily="34" charset="0"/>
              </a:rPr>
              <a:t>2003; 25(5 </a:t>
            </a:r>
            <a:r>
              <a:rPr lang="en-US" sz="800" dirty="0" err="1">
                <a:cs typeface="Arial" pitchFamily="34" charset="0"/>
              </a:rPr>
              <a:t>Suppl</a:t>
            </a:r>
            <a:r>
              <a:rPr lang="en-US" sz="800" dirty="0">
                <a:cs typeface="Arial" pitchFamily="34" charset="0"/>
              </a:rPr>
              <a:t>):S18-30.</a:t>
            </a:r>
          </a:p>
          <a:p>
            <a:pPr defTabSz="936042">
              <a:spcAft>
                <a:spcPts val="307"/>
              </a:spcAft>
              <a:defRPr/>
            </a:pPr>
            <a:r>
              <a:rPr lang="en-US" sz="800" dirty="0">
                <a:cs typeface="Arial" pitchFamily="34" charset="0"/>
              </a:rPr>
              <a:t>Jarvis MF, Boyce-</a:t>
            </a:r>
            <a:r>
              <a:rPr lang="en-US" sz="800" dirty="0" err="1">
                <a:cs typeface="Arial" pitchFamily="34" charset="0"/>
              </a:rPr>
              <a:t>Rustay</a:t>
            </a:r>
            <a:r>
              <a:rPr lang="en-US" sz="800" dirty="0">
                <a:cs typeface="Arial" pitchFamily="34" charset="0"/>
              </a:rPr>
              <a:t> JM</a:t>
            </a:r>
            <a:r>
              <a:rPr lang="en-US" sz="800" i="1" dirty="0">
                <a:cs typeface="Arial" pitchFamily="34" charset="0"/>
              </a:rPr>
              <a:t>. </a:t>
            </a:r>
            <a:r>
              <a:rPr lang="en-CA" sz="800" dirty="0">
                <a:cs typeface="Arial" pitchFamily="34" charset="0"/>
              </a:rPr>
              <a:t>Neuropathic pain: models and mechanisms. </a:t>
            </a:r>
            <a:r>
              <a:rPr lang="fr-FR" sz="800" i="1" dirty="0" err="1">
                <a:cs typeface="Arial" pitchFamily="34" charset="0"/>
              </a:rPr>
              <a:t>Curr</a:t>
            </a:r>
            <a:r>
              <a:rPr lang="fr-FR" sz="800" i="1" dirty="0">
                <a:cs typeface="Arial" pitchFamily="34" charset="0"/>
              </a:rPr>
              <a:t> </a:t>
            </a:r>
            <a:r>
              <a:rPr lang="fr-FR" sz="800" i="1" dirty="0" err="1">
                <a:cs typeface="Arial" pitchFamily="34" charset="0"/>
              </a:rPr>
              <a:t>Pharm</a:t>
            </a:r>
            <a:r>
              <a:rPr lang="fr-FR" sz="800" i="1" dirty="0">
                <a:cs typeface="Arial" pitchFamily="34" charset="0"/>
              </a:rPr>
              <a:t> Des </a:t>
            </a:r>
            <a:r>
              <a:rPr lang="fr-FR" sz="800" dirty="0">
                <a:cs typeface="Arial" pitchFamily="34" charset="0"/>
              </a:rPr>
              <a:t>2009; 15(15):1711</a:t>
            </a:r>
            <a:r>
              <a:rPr lang="en-GB" sz="800" dirty="0">
                <a:cs typeface="Arial" pitchFamily="34" charset="0"/>
              </a:rPr>
              <a:t>-</a:t>
            </a:r>
            <a:r>
              <a:rPr lang="fr-FR" sz="800" dirty="0">
                <a:cs typeface="Arial" pitchFamily="34" charset="0"/>
              </a:rPr>
              <a:t>6.</a:t>
            </a:r>
            <a:endParaRPr lang="fr-FR" sz="800" dirty="0"/>
          </a:p>
          <a:p>
            <a:pPr defTabSz="936042">
              <a:spcAft>
                <a:spcPts val="307"/>
              </a:spcAft>
              <a:defRPr/>
            </a:pPr>
            <a:r>
              <a:rPr lang="en-US" sz="800" dirty="0" err="1">
                <a:cs typeface="Arial" pitchFamily="34" charset="0"/>
              </a:rPr>
              <a:t>Gilron</a:t>
            </a:r>
            <a:r>
              <a:rPr lang="en-US" sz="800" dirty="0">
                <a:cs typeface="Arial" pitchFamily="34" charset="0"/>
              </a:rPr>
              <a:t> I </a:t>
            </a:r>
            <a:r>
              <a:rPr lang="en-US" sz="800" i="1" dirty="0">
                <a:cs typeface="Arial" pitchFamily="34" charset="0"/>
              </a:rPr>
              <a:t>et al. </a:t>
            </a:r>
            <a:r>
              <a:rPr lang="en-CA" sz="800" dirty="0">
                <a:cs typeface="Arial" pitchFamily="34" charset="0"/>
              </a:rPr>
              <a:t>Neuropathic pain: a practical guide for the clinician. </a:t>
            </a:r>
            <a:r>
              <a:rPr lang="en-US" sz="800" i="1" dirty="0">
                <a:cs typeface="Arial" pitchFamily="34" charset="0"/>
              </a:rPr>
              <a:t>CMAJ </a:t>
            </a:r>
            <a:r>
              <a:rPr lang="en-US" sz="800" dirty="0">
                <a:cs typeface="Arial" pitchFamily="34" charset="0"/>
              </a:rPr>
              <a:t>2006; 175(3):265-75. </a:t>
            </a:r>
          </a:p>
          <a:p>
            <a:pPr defTabSz="936042">
              <a:spcAft>
                <a:spcPts val="307"/>
              </a:spcAft>
              <a:defRPr/>
            </a:pPr>
            <a:r>
              <a:rPr lang="fr-FR" sz="800" dirty="0" err="1"/>
              <a:t>Moisset</a:t>
            </a:r>
            <a:r>
              <a:rPr lang="fr-FR" sz="800" dirty="0"/>
              <a:t> X, </a:t>
            </a:r>
            <a:r>
              <a:rPr lang="fr-FR" sz="800" dirty="0" err="1"/>
              <a:t>Bouhassira</a:t>
            </a:r>
            <a:r>
              <a:rPr lang="fr-FR" sz="800" dirty="0"/>
              <a:t> D. </a:t>
            </a:r>
            <a:r>
              <a:rPr lang="fr-FR" sz="800" dirty="0" err="1"/>
              <a:t>Brain</a:t>
            </a:r>
            <a:r>
              <a:rPr lang="fr-FR" sz="800" dirty="0"/>
              <a:t> </a:t>
            </a:r>
            <a:r>
              <a:rPr lang="fr-FR" sz="800" dirty="0" err="1"/>
              <a:t>imaging</a:t>
            </a:r>
            <a:r>
              <a:rPr lang="fr-FR" sz="800" dirty="0"/>
              <a:t> of </a:t>
            </a:r>
            <a:r>
              <a:rPr lang="fr-FR" sz="800" dirty="0" err="1"/>
              <a:t>neuropathic</a:t>
            </a:r>
            <a:r>
              <a:rPr lang="fr-FR" sz="800" dirty="0"/>
              <a:t> pain. </a:t>
            </a:r>
            <a:r>
              <a:rPr lang="fr-FR" sz="800" i="1" dirty="0" err="1"/>
              <a:t>NeuroImage</a:t>
            </a:r>
            <a:r>
              <a:rPr lang="fr-FR" sz="800" dirty="0"/>
              <a:t> 2007; 37(</a:t>
            </a:r>
            <a:r>
              <a:rPr lang="fr-FR" sz="800" dirty="0" err="1"/>
              <a:t>Suppl</a:t>
            </a:r>
            <a:r>
              <a:rPr lang="fr-FR" sz="800" dirty="0"/>
              <a:t> 1):S80-8.</a:t>
            </a:r>
          </a:p>
          <a:p>
            <a:pPr defTabSz="936042">
              <a:spcAft>
                <a:spcPts val="307"/>
              </a:spcAft>
              <a:defRPr/>
            </a:pPr>
            <a:r>
              <a:rPr lang="en-US" sz="800" dirty="0" err="1">
                <a:cs typeface="Arial" pitchFamily="34" charset="0"/>
              </a:rPr>
              <a:t>Morlion</a:t>
            </a:r>
            <a:r>
              <a:rPr lang="en-US" sz="800" dirty="0">
                <a:cs typeface="Arial" pitchFamily="34" charset="0"/>
              </a:rPr>
              <a:t> B. </a:t>
            </a:r>
            <a:r>
              <a:rPr lang="en-CA" sz="800" dirty="0">
                <a:cs typeface="Arial" pitchFamily="34" charset="0"/>
              </a:rPr>
              <a:t>Pharmacotherapy of low back pain: targeting nociceptive and neuropathic pain components. </a:t>
            </a:r>
            <a:r>
              <a:rPr lang="en-US" sz="800" i="1" dirty="0" err="1">
                <a:cs typeface="Arial" pitchFamily="34" charset="0"/>
              </a:rPr>
              <a:t>Curr</a:t>
            </a:r>
            <a:r>
              <a:rPr lang="en-US" sz="800" i="1" dirty="0">
                <a:cs typeface="Arial" pitchFamily="34" charset="0"/>
              </a:rPr>
              <a:t> Med Res </a:t>
            </a:r>
            <a:r>
              <a:rPr lang="en-US" sz="800" i="1" dirty="0" err="1">
                <a:cs typeface="Arial" pitchFamily="34" charset="0"/>
              </a:rPr>
              <a:t>Opin</a:t>
            </a:r>
            <a:r>
              <a:rPr lang="en-US" sz="800" dirty="0">
                <a:cs typeface="Arial" pitchFamily="34" charset="0"/>
              </a:rPr>
              <a:t> 2011; 27(1):11-33.</a:t>
            </a:r>
          </a:p>
          <a:p>
            <a:pPr defTabSz="936042">
              <a:spcAft>
                <a:spcPts val="307"/>
              </a:spcAft>
              <a:defRPr/>
            </a:pPr>
            <a:r>
              <a:rPr lang="fr-FR" sz="800" dirty="0" err="1"/>
              <a:t>Scholz</a:t>
            </a:r>
            <a:r>
              <a:rPr lang="fr-FR" sz="800" dirty="0"/>
              <a:t> J, Woolf  CJ. Can </a:t>
            </a:r>
            <a:r>
              <a:rPr lang="fr-FR" sz="800" dirty="0" err="1"/>
              <a:t>we</a:t>
            </a:r>
            <a:r>
              <a:rPr lang="fr-FR" sz="800" dirty="0"/>
              <a:t> </a:t>
            </a:r>
            <a:r>
              <a:rPr lang="fr-FR" sz="800" dirty="0" err="1"/>
              <a:t>conquer</a:t>
            </a:r>
            <a:r>
              <a:rPr lang="fr-FR" sz="800" dirty="0"/>
              <a:t> pain? </a:t>
            </a:r>
            <a:r>
              <a:rPr lang="fr-FR" sz="800" i="1" dirty="0"/>
              <a:t>Nat </a:t>
            </a:r>
            <a:r>
              <a:rPr lang="fr-FR" sz="800" i="1" dirty="0" err="1"/>
              <a:t>Neurosci</a:t>
            </a:r>
            <a:r>
              <a:rPr lang="fr-FR" sz="800" dirty="0"/>
              <a:t> 2002; 5(</a:t>
            </a:r>
            <a:r>
              <a:rPr lang="fr-FR" sz="800" dirty="0" err="1"/>
              <a:t>Suppl</a:t>
            </a:r>
            <a:r>
              <a:rPr lang="fr-FR" sz="800" dirty="0"/>
              <a:t>):1062-7.</a:t>
            </a:r>
          </a:p>
          <a:p>
            <a:pPr defTabSz="936042">
              <a:spcAft>
                <a:spcPts val="307"/>
              </a:spcAft>
              <a:defRPr/>
            </a:pPr>
            <a:endParaRPr lang="fr-FR" sz="800" dirty="0"/>
          </a:p>
          <a:p>
            <a:pPr marL="175508" indent="-175508"/>
            <a:endParaRPr lang="en-US" sz="10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5"/>
          </p:nvPr>
        </p:nvSpPr>
        <p:spPr/>
        <p:txBody>
          <a:bodyPr/>
          <a:lstStyle/>
          <a:p>
            <a:fld id="{F957BA33-F358-47BF-9034-DC44A37A6D13}" type="slidenum">
              <a:rPr lang="en-CA" altLang="zh-CN" smtClean="0"/>
              <a:pPr/>
              <a:t>42</a:t>
            </a:fld>
            <a:endParaRPr lang="en-CA" altLang="zh-CN" dirty="0"/>
          </a:p>
        </p:txBody>
      </p:sp>
      <p:sp>
        <p:nvSpPr>
          <p:cNvPr id="8" name="幻灯片图像占位符 7"/>
          <p:cNvSpPr>
            <a:spLocks noGrp="1" noRot="1" noChangeAspect="1"/>
          </p:cNvSpPr>
          <p:nvPr>
            <p:ph type="sldImg"/>
          </p:nvPr>
        </p:nvSpPr>
        <p:spPr/>
      </p:sp>
      <p:sp>
        <p:nvSpPr>
          <p:cNvPr id="9" name="备注占位符 8"/>
          <p:cNvSpPr>
            <a:spLocks noGrp="1"/>
          </p:cNvSpPr>
          <p:nvPr>
            <p:ph type="body" idx="1"/>
          </p:nvPr>
        </p:nvSpPr>
        <p:spPr>
          <a:xfrm>
            <a:off x="681038" y="4724400"/>
            <a:ext cx="5453062" cy="4476750"/>
          </a:xfrm>
          <a:prstGeom prst="rect">
            <a:avLst/>
          </a:prstGeom>
        </p:spPr>
        <p:txBody>
          <a:bodyPr>
            <a:normAutofit/>
          </a:bodyPr>
          <a:lstStyle/>
          <a:p>
            <a:pPr>
              <a:spcBef>
                <a:spcPct val="0"/>
              </a:spcBef>
            </a:pPr>
            <a:r>
              <a:rPr lang="zh-CN" altLang="en-CA" b="1" dirty="0" smtClean="0"/>
              <a:t>讲演者</a:t>
            </a:r>
            <a:r>
              <a:rPr lang="zh-CN" altLang="en-US" b="1" dirty="0" smtClean="0"/>
              <a:t>注解</a:t>
            </a:r>
            <a:endParaRPr lang="zh-CN" altLang="en-CA" b="1" dirty="0" smtClean="0"/>
          </a:p>
          <a:p>
            <a:r>
              <a:rPr lang="zh-CN" altLang="en-US" dirty="0" smtClean="0">
                <a:latin typeface="Arial" charset="0"/>
              </a:rPr>
              <a:t>神经病理性疼痛中疼痛敏感性增强的机制之一是钙通道</a:t>
            </a:r>
            <a:r>
              <a:rPr lang="en-US" altLang="zh-CN" dirty="0" smtClean="0">
                <a:latin typeface="Arial" charset="0"/>
              </a:rPr>
              <a:t>α</a:t>
            </a:r>
            <a:r>
              <a:rPr lang="en-US" altLang="zh-CN" baseline="-25000" dirty="0" smtClean="0">
                <a:latin typeface="Arial" charset="0"/>
              </a:rPr>
              <a:t>2</a:t>
            </a:r>
            <a:r>
              <a:rPr lang="en-US" altLang="zh-CN" dirty="0" smtClean="0">
                <a:latin typeface="Arial" charset="0"/>
              </a:rPr>
              <a:t>δ</a:t>
            </a:r>
            <a:r>
              <a:rPr lang="zh-CN" altLang="en-US" dirty="0" smtClean="0">
                <a:latin typeface="Arial" charset="0"/>
              </a:rPr>
              <a:t>亚单位的产物增加。结果是大量钙通道被转运至脊髓后角神经末端，继而增加神经兴奋性。</a:t>
            </a:r>
          </a:p>
          <a:p>
            <a:r>
              <a:rPr lang="zh-CN" altLang="en-US" dirty="0" smtClean="0">
                <a:latin typeface="Arial" charset="0"/>
              </a:rPr>
              <a:t>近期研究显示， 钙通道</a:t>
            </a:r>
            <a:r>
              <a:rPr lang="en-US" altLang="zh-CN" dirty="0" smtClean="0">
                <a:latin typeface="Arial" charset="0"/>
              </a:rPr>
              <a:t>α</a:t>
            </a:r>
            <a:r>
              <a:rPr lang="en-US" altLang="zh-CN" baseline="-25000" dirty="0" smtClean="0">
                <a:latin typeface="Arial" charset="0"/>
              </a:rPr>
              <a:t>2</a:t>
            </a:r>
            <a:r>
              <a:rPr lang="en-US" altLang="zh-CN" dirty="0" smtClean="0">
                <a:latin typeface="Arial" charset="0"/>
              </a:rPr>
              <a:t>δ</a:t>
            </a:r>
            <a:r>
              <a:rPr lang="zh-CN" altLang="en-US" dirty="0" smtClean="0">
                <a:latin typeface="Arial" charset="0"/>
              </a:rPr>
              <a:t>配体通过结合钙通道</a:t>
            </a:r>
            <a:r>
              <a:rPr lang="en-US" altLang="zh-CN" dirty="0" smtClean="0">
                <a:latin typeface="Arial" charset="0"/>
              </a:rPr>
              <a:t>α</a:t>
            </a:r>
            <a:r>
              <a:rPr lang="en-US" altLang="zh-CN" baseline="-25000" dirty="0" smtClean="0">
                <a:latin typeface="Arial" charset="0"/>
              </a:rPr>
              <a:t>2</a:t>
            </a:r>
            <a:r>
              <a:rPr lang="en-US" altLang="zh-CN" dirty="0" smtClean="0">
                <a:latin typeface="Arial" charset="0"/>
              </a:rPr>
              <a:t>δ</a:t>
            </a:r>
            <a:r>
              <a:rPr lang="zh-CN" altLang="en-US" dirty="0" smtClean="0">
                <a:latin typeface="Arial" charset="0"/>
              </a:rPr>
              <a:t>亚基，调节和抑制钙通道转运，拮抗了上述作用。</a:t>
            </a:r>
          </a:p>
          <a:p>
            <a:endParaRPr lang="zh-CN" altLang="en-US" dirty="0" smtClean="0"/>
          </a:p>
          <a:p>
            <a:r>
              <a:rPr lang="zh-CN" altLang="en-US" b="1" dirty="0" smtClean="0"/>
              <a:t>参考文献</a:t>
            </a:r>
          </a:p>
          <a:p>
            <a:r>
              <a:rPr lang="en-US" dirty="0" smtClean="0"/>
              <a:t>Bauer CS et al. J </a:t>
            </a:r>
            <a:r>
              <a:rPr lang="en-US" dirty="0" err="1" smtClean="0"/>
              <a:t>Neurosci</a:t>
            </a:r>
            <a:r>
              <a:rPr lang="en-US" dirty="0" smtClean="0"/>
              <a:t> 2009; 29(13):4076-88.</a:t>
            </a:r>
            <a:endParaRPr lang="zh-CN" altLang="en-US" dirty="0" smtClean="0"/>
          </a:p>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2644" name="Rectangle 4"/>
          <p:cNvSpPr>
            <a:spLocks noChangeArrowheads="1"/>
          </p:cNvSpPr>
          <p:nvPr/>
        </p:nvSpPr>
        <p:spPr bwMode="auto">
          <a:xfrm>
            <a:off x="164068" y="2851208"/>
            <a:ext cx="719376" cy="153888"/>
          </a:xfrm>
          <a:prstGeom prst="rect">
            <a:avLst/>
          </a:prstGeom>
          <a:noFill/>
          <a:ln w="9525" cmpd="sng">
            <a:noFill/>
            <a:miter lim="800000"/>
            <a:headEnd/>
            <a:tailEnd/>
          </a:ln>
        </p:spPr>
        <p:txBody>
          <a:bodyPr lIns="0" tIns="0" rIns="0" bIns="0">
            <a:spAutoFit/>
          </a:bodyPr>
          <a:lstStyle/>
          <a:p>
            <a:pPr>
              <a:buSzPct val="80000"/>
              <a:buFont typeface="Wingdings" pitchFamily="2" charset="2"/>
              <a:buNone/>
            </a:pPr>
            <a:endParaRPr lang="zh-CN" altLang="zh-CN" sz="1000">
              <a:solidFill>
                <a:srgbClr val="000000"/>
              </a:solidFill>
              <a:sym typeface="Arial" pitchFamily="34" charset="0"/>
            </a:endParaRPr>
          </a:p>
        </p:txBody>
      </p:sp>
      <p:sp>
        <p:nvSpPr>
          <p:cNvPr id="6" name="Slide Number Placeholder 3"/>
          <p:cNvSpPr>
            <a:spLocks noGrp="1"/>
          </p:cNvSpPr>
          <p:nvPr>
            <p:ph type="sldNum" sz="quarter" idx="5"/>
          </p:nvPr>
        </p:nvSpPr>
        <p:spPr/>
        <p:txBody>
          <a:bodyPr/>
          <a:lstStyle/>
          <a:p>
            <a:fld id="{F957BA33-F358-47BF-9034-DC44A37A6D13}" type="slidenum">
              <a:rPr lang="en-CA" altLang="zh-CN" smtClean="0"/>
              <a:pPr/>
              <a:t>43</a:t>
            </a:fld>
            <a:endParaRPr lang="en-CA" altLang="zh-CN" dirty="0"/>
          </a:p>
        </p:txBody>
      </p:sp>
      <p:sp>
        <p:nvSpPr>
          <p:cNvPr id="14" name="幻灯片图像占位符 13"/>
          <p:cNvSpPr>
            <a:spLocks noGrp="1" noRot="1" noChangeAspect="1"/>
          </p:cNvSpPr>
          <p:nvPr>
            <p:ph type="sldImg"/>
          </p:nvPr>
        </p:nvSpPr>
        <p:spPr/>
      </p:sp>
      <p:sp>
        <p:nvSpPr>
          <p:cNvPr id="15" name="备注占位符 14"/>
          <p:cNvSpPr>
            <a:spLocks noGrp="1"/>
          </p:cNvSpPr>
          <p:nvPr>
            <p:ph type="body" idx="1"/>
          </p:nvPr>
        </p:nvSpPr>
        <p:spPr>
          <a:xfrm>
            <a:off x="681038" y="4724400"/>
            <a:ext cx="5453062" cy="4476750"/>
          </a:xfrm>
          <a:prstGeom prst="rect">
            <a:avLst/>
          </a:prstGeom>
        </p:spPr>
        <p:txBody>
          <a:bodyPr>
            <a:normAutofit/>
          </a:bodyPr>
          <a:lstStyle/>
          <a:p>
            <a:pPr marL="0" indent="0"/>
            <a:r>
              <a:rPr lang="zh-CN" altLang="en-US" b="1" dirty="0" smtClean="0"/>
              <a:t>讲演者注解：</a:t>
            </a:r>
          </a:p>
          <a:p>
            <a:pPr marL="228600" indent="-228600"/>
            <a:r>
              <a:rPr lang="zh-CN" altLang="en-US" dirty="0" smtClean="0">
                <a:latin typeface="Arial" charset="0"/>
              </a:rPr>
              <a:t>α</a:t>
            </a:r>
            <a:r>
              <a:rPr lang="zh-CN" altLang="en-US" baseline="-25000" dirty="0" smtClean="0">
                <a:latin typeface="Arial" charset="0"/>
              </a:rPr>
              <a:t>2</a:t>
            </a:r>
            <a:r>
              <a:rPr lang="zh-CN" altLang="en-US" dirty="0" smtClean="0">
                <a:latin typeface="Arial" charset="0"/>
              </a:rPr>
              <a:t>δ</a:t>
            </a:r>
            <a:r>
              <a:rPr lang="en-US" altLang="zh-CN" dirty="0" smtClean="0">
                <a:latin typeface="Arial" charset="0"/>
              </a:rPr>
              <a:t>配</a:t>
            </a:r>
            <a:r>
              <a:rPr lang="zh-CN" altLang="en-US" dirty="0" smtClean="0">
                <a:latin typeface="Arial" charset="0"/>
              </a:rPr>
              <a:t>体（例如加巴喷丁和普瑞巴林）最常见的不良反应有口干、头晕、头痛、体重增加、周围性水肿、无力及嗜睡。</a:t>
            </a:r>
            <a:endParaRPr lang="en-US" altLang="zh-CN" dirty="0" smtClean="0">
              <a:latin typeface="Arial" charset="0"/>
            </a:endParaRPr>
          </a:p>
          <a:p>
            <a:pPr marL="228600" indent="-228600"/>
            <a:endParaRPr lang="en-US" altLang="zh-CN" dirty="0" smtClean="0">
              <a:latin typeface="Arial" charset="0"/>
            </a:endParaRPr>
          </a:p>
          <a:p>
            <a:pPr marL="228600" indent="-228600">
              <a:buFont typeface="Arial" charset="0"/>
              <a:buChar char="•"/>
            </a:pPr>
            <a:r>
              <a:rPr lang="zh-CN" altLang="en-US" baseline="0" dirty="0" smtClean="0">
                <a:latin typeface="Arial" charset="0"/>
              </a:rPr>
              <a:t>不良反应的应对：</a:t>
            </a:r>
            <a:endParaRPr lang="en-US" altLang="zh-CN" baseline="0" dirty="0" smtClean="0">
              <a:latin typeface="Arial" charset="0"/>
            </a:endParaRPr>
          </a:p>
          <a:p>
            <a:pPr marL="228600" indent="-228600">
              <a:buFont typeface="Arial" charset="0"/>
              <a:buNone/>
            </a:pPr>
            <a:r>
              <a:rPr lang="zh-CN" altLang="en-US" baseline="0" dirty="0" smtClean="0">
                <a:latin typeface="Arial" charset="0"/>
              </a:rPr>
              <a:t>       </a:t>
            </a:r>
            <a:r>
              <a:rPr lang="en-US" altLang="zh-CN" baseline="0" dirty="0" smtClean="0">
                <a:latin typeface="Arial" charset="0"/>
              </a:rPr>
              <a:t>1</a:t>
            </a:r>
            <a:r>
              <a:rPr lang="zh-CN" altLang="en-US" baseline="0" dirty="0" smtClean="0">
                <a:latin typeface="Arial" charset="0"/>
              </a:rPr>
              <a:t>、 通常应在患者服药前进行患者教育，告知可能出现的不良反应，使患者有个心理准备。</a:t>
            </a:r>
            <a:endParaRPr lang="en-US" altLang="zh-CN" baseline="0" dirty="0" smtClean="0">
              <a:latin typeface="Arial" charset="0"/>
            </a:endParaRPr>
          </a:p>
          <a:p>
            <a:pPr marL="228600" indent="-228600">
              <a:buFont typeface="Arial" charset="0"/>
              <a:buNone/>
            </a:pPr>
            <a:r>
              <a:rPr lang="en-US" altLang="zh-CN" baseline="0" dirty="0" smtClean="0">
                <a:latin typeface="Arial" charset="0"/>
              </a:rPr>
              <a:t>       2</a:t>
            </a:r>
            <a:r>
              <a:rPr lang="zh-CN" altLang="en-US" baseline="0" dirty="0" smtClean="0">
                <a:latin typeface="Arial" charset="0"/>
              </a:rPr>
              <a:t>、 应小剂量开始服用，逐渐加量。</a:t>
            </a:r>
            <a:endParaRPr lang="en-US" altLang="zh-CN" baseline="0" dirty="0" smtClean="0">
              <a:latin typeface="Arial" charset="0"/>
            </a:endParaRPr>
          </a:p>
          <a:p>
            <a:pPr marL="228600" indent="-228600">
              <a:buFont typeface="Arial" charset="0"/>
              <a:buNone/>
            </a:pPr>
            <a:r>
              <a:rPr lang="en-US" altLang="zh-CN" baseline="0" dirty="0" smtClean="0">
                <a:latin typeface="Arial" charset="0"/>
              </a:rPr>
              <a:t>       3</a:t>
            </a:r>
            <a:r>
              <a:rPr lang="zh-CN" altLang="en-US" baseline="0" dirty="0" smtClean="0">
                <a:latin typeface="Arial" charset="0"/>
              </a:rPr>
              <a:t>、 大部分不良反应会在服药一段时间后减轻或消失。</a:t>
            </a:r>
            <a:endParaRPr lang="en-US" altLang="zh-CN" baseline="0" dirty="0" smtClean="0">
              <a:latin typeface="Arial" charset="0"/>
            </a:endParaRPr>
          </a:p>
          <a:p>
            <a:pPr marL="228600" indent="-228600">
              <a:buFont typeface="Arial" charset="0"/>
              <a:buNone/>
            </a:pPr>
            <a:r>
              <a:rPr lang="en-US" altLang="zh-CN" baseline="0" dirty="0" smtClean="0">
                <a:latin typeface="Arial" charset="0"/>
              </a:rPr>
              <a:t>       4</a:t>
            </a:r>
            <a:r>
              <a:rPr lang="zh-CN" altLang="en-US" baseline="0" dirty="0" smtClean="0">
                <a:latin typeface="Arial" charset="0"/>
              </a:rPr>
              <a:t>、 如患者出现头晕、嗜睡，应嘱咐患者不要进行驾驶或高空机械作业</a:t>
            </a:r>
            <a:endParaRPr lang="en-US" altLang="zh-CN" baseline="0" dirty="0" smtClean="0">
              <a:latin typeface="Arial" charset="0"/>
            </a:endParaRPr>
          </a:p>
          <a:p>
            <a:pPr marL="228600" indent="-228600">
              <a:buFont typeface="Arial" charset="0"/>
              <a:buNone/>
            </a:pPr>
            <a:r>
              <a:rPr lang="en-US" altLang="zh-CN" baseline="0" dirty="0" smtClean="0">
                <a:latin typeface="Arial" charset="0"/>
              </a:rPr>
              <a:t>       5</a:t>
            </a:r>
            <a:r>
              <a:rPr lang="zh-CN" altLang="en-US" baseline="0" dirty="0" smtClean="0">
                <a:latin typeface="Arial" charset="0"/>
              </a:rPr>
              <a:t>、</a:t>
            </a:r>
            <a:r>
              <a:rPr lang="zh-CN" altLang="zh-CN" sz="1200" kern="1200" dirty="0" smtClean="0">
                <a:solidFill>
                  <a:schemeClr val="tx1"/>
                </a:solidFill>
                <a:latin typeface="Arial" pitchFamily="34" charset="0"/>
                <a:ea typeface="+mn-ea"/>
                <a:cs typeface="+mn-cs"/>
              </a:rPr>
              <a:t>同时服用噻唑烷二酮类抗糖尿病药出现外周水肿的频率高于单用普瑞巴林</a:t>
            </a:r>
            <a:endParaRPr lang="zh-CN" altLang="en-US" dirty="0" smtClean="0">
              <a:latin typeface="Arial" charset="0"/>
            </a:endParaRPr>
          </a:p>
          <a:p>
            <a:pPr marL="0" indent="0"/>
            <a:endParaRPr lang="zh-CN" altLang="en-US" dirty="0" smtClean="0"/>
          </a:p>
          <a:p>
            <a:pPr marL="0" indent="0"/>
            <a:r>
              <a:rPr lang="zh-CN" altLang="en-US" b="1" dirty="0" smtClean="0"/>
              <a:t>参考文献</a:t>
            </a:r>
          </a:p>
          <a:p>
            <a:pPr marL="0" indent="0"/>
            <a:r>
              <a:rPr lang="en-US" dirty="0" err="1" smtClean="0"/>
              <a:t>Attal</a:t>
            </a:r>
            <a:r>
              <a:rPr lang="en-US" dirty="0" smtClean="0"/>
              <a:t> N, </a:t>
            </a:r>
            <a:r>
              <a:rPr lang="en-US" dirty="0" err="1" smtClean="0"/>
              <a:t>Finnerup</a:t>
            </a:r>
            <a:r>
              <a:rPr lang="en-US" dirty="0" smtClean="0"/>
              <a:t> NB. </a:t>
            </a:r>
            <a:r>
              <a:rPr lang="zh-CN" altLang="en-US" dirty="0" smtClean="0"/>
              <a:t>Pharmacological management of neuropathic pain. </a:t>
            </a:r>
            <a:r>
              <a:rPr lang="en-US" dirty="0" smtClean="0"/>
              <a:t>Pain Clinical Updates 2010; 18(9):1-8.</a:t>
            </a:r>
            <a:endParaRPr lang="zh-CN" altLang="en-US"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F957BA33-F358-47BF-9034-DC44A37A6D13}" type="slidenum">
              <a:rPr lang="en-CA" altLang="zh-CN" smtClean="0"/>
              <a:pPr/>
              <a:t>44</a:t>
            </a:fld>
            <a:endParaRPr lang="en-CA" altLang="zh-CN" dirty="0"/>
          </a:p>
        </p:txBody>
      </p:sp>
      <p:sp>
        <p:nvSpPr>
          <p:cNvPr id="8" name="幻灯片图像占位符 7"/>
          <p:cNvSpPr>
            <a:spLocks noGrp="1" noRot="1" noChangeAspect="1"/>
          </p:cNvSpPr>
          <p:nvPr>
            <p:ph type="sldImg"/>
          </p:nvPr>
        </p:nvSpPr>
        <p:spPr/>
      </p:sp>
      <p:sp>
        <p:nvSpPr>
          <p:cNvPr id="9" name="备注占位符 8"/>
          <p:cNvSpPr>
            <a:spLocks noGrp="1"/>
          </p:cNvSpPr>
          <p:nvPr>
            <p:ph type="body" idx="1"/>
          </p:nvPr>
        </p:nvSpPr>
        <p:spPr>
          <a:xfrm>
            <a:off x="681038" y="4724400"/>
            <a:ext cx="5453062" cy="4476750"/>
          </a:xfrm>
          <a:prstGeom prst="rect">
            <a:avLst/>
          </a:prstGeom>
        </p:spPr>
        <p:txBody>
          <a:bodyPr>
            <a:normAutofit/>
          </a:bodyPr>
          <a:lstStyle/>
          <a:p>
            <a:pPr>
              <a:spcBef>
                <a:spcPct val="0"/>
              </a:spcBef>
            </a:pPr>
            <a:r>
              <a:rPr lang="zh-CN" altLang="en-US" b="1" dirty="0" smtClean="0"/>
              <a:t>讲演者注解</a:t>
            </a:r>
          </a:p>
          <a:p>
            <a:r>
              <a:rPr lang="zh-CN" altLang="en-US" dirty="0" smtClean="0">
                <a:latin typeface="Arial" charset="0"/>
              </a:rPr>
              <a:t>抗抑郁药的主要止痛作用被认为是通过在脊髓和脊髓上层面增加突触间隙中可用的</a:t>
            </a:r>
            <a:r>
              <a:rPr lang="en-US" altLang="zh-CN" dirty="0" smtClean="0">
                <a:latin typeface="Arial" charset="0"/>
              </a:rPr>
              <a:t>5-</a:t>
            </a:r>
            <a:r>
              <a:rPr lang="zh-CN" altLang="en-US" dirty="0" smtClean="0">
                <a:latin typeface="Arial" charset="0"/>
              </a:rPr>
              <a:t>羟色胺和去甲肾上腺素的含量而发生的，因此增强了下行调节途径的效果。</a:t>
            </a:r>
          </a:p>
          <a:p>
            <a:r>
              <a:rPr lang="zh-CN" altLang="en-US" dirty="0" smtClean="0">
                <a:latin typeface="Arial" charset="0"/>
              </a:rPr>
              <a:t>值得注意的是，在治疗浓度时，抗抑郁药对伤害感受性疼痛几乎没有止痛作用，这提示抗抑郁药也许能帮助改变了的疼痛系统“正常化”而不是抑制疼痛传导。</a:t>
            </a:r>
          </a:p>
          <a:p>
            <a:endParaRPr lang="en-US" altLang="zh-CN" dirty="0" smtClean="0"/>
          </a:p>
          <a:p>
            <a:pPr>
              <a:spcBef>
                <a:spcPct val="0"/>
              </a:spcBef>
            </a:pPr>
            <a:r>
              <a:rPr lang="zh-CN" altLang="en-US" b="1" dirty="0" smtClean="0"/>
              <a:t>参考文献</a:t>
            </a:r>
          </a:p>
          <a:p>
            <a:r>
              <a:rPr lang="en-US" dirty="0" err="1" smtClean="0"/>
              <a:t>Verdu</a:t>
            </a:r>
            <a:r>
              <a:rPr lang="en-US" dirty="0" smtClean="0"/>
              <a:t> B et al. </a:t>
            </a:r>
            <a:r>
              <a:rPr lang="zh-CN" altLang="en-US" dirty="0" smtClean="0"/>
              <a:t>Antidepressants for the treatment of chronic pain. </a:t>
            </a:r>
            <a:r>
              <a:rPr lang="en-US" dirty="0" smtClean="0"/>
              <a:t>Drugs 2008; 68(18):2611-2632.</a:t>
            </a:r>
            <a:endParaRPr lang="zh-CN" altLang="en-US" dirty="0" smtClean="0"/>
          </a:p>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6738" name="Rectangle 4"/>
          <p:cNvSpPr>
            <a:spLocks noChangeArrowheads="1"/>
          </p:cNvSpPr>
          <p:nvPr/>
        </p:nvSpPr>
        <p:spPr bwMode="auto">
          <a:xfrm>
            <a:off x="164068" y="2851208"/>
            <a:ext cx="719376" cy="153888"/>
          </a:xfrm>
          <a:prstGeom prst="rect">
            <a:avLst/>
          </a:prstGeom>
          <a:noFill/>
          <a:ln w="9525" cmpd="sng">
            <a:noFill/>
            <a:miter lim="800000"/>
            <a:headEnd/>
            <a:tailEnd/>
          </a:ln>
        </p:spPr>
        <p:txBody>
          <a:bodyPr lIns="0" tIns="0" rIns="0" bIns="0">
            <a:spAutoFit/>
          </a:bodyPr>
          <a:lstStyle/>
          <a:p>
            <a:pPr>
              <a:buSzPct val="80000"/>
              <a:buFont typeface="Wingdings" pitchFamily="2" charset="2"/>
              <a:buNone/>
            </a:pPr>
            <a:endParaRPr lang="zh-CN" altLang="zh-CN" sz="1000">
              <a:solidFill>
                <a:srgbClr val="000000"/>
              </a:solidFill>
              <a:sym typeface="Arial" pitchFamily="34" charset="0"/>
            </a:endParaRPr>
          </a:p>
        </p:txBody>
      </p:sp>
      <p:sp>
        <p:nvSpPr>
          <p:cNvPr id="7" name="Slide Number Placeholder 3"/>
          <p:cNvSpPr>
            <a:spLocks noGrp="1"/>
          </p:cNvSpPr>
          <p:nvPr>
            <p:ph type="sldNum" sz="quarter" idx="5"/>
          </p:nvPr>
        </p:nvSpPr>
        <p:spPr/>
        <p:txBody>
          <a:bodyPr/>
          <a:lstStyle/>
          <a:p>
            <a:fld id="{F957BA33-F358-47BF-9034-DC44A37A6D13}" type="slidenum">
              <a:rPr lang="en-CA" altLang="zh-CN" smtClean="0"/>
              <a:pPr/>
              <a:t>45</a:t>
            </a:fld>
            <a:endParaRPr lang="en-CA" altLang="zh-CN" dirty="0"/>
          </a:p>
        </p:txBody>
      </p:sp>
      <p:sp>
        <p:nvSpPr>
          <p:cNvPr id="9" name="幻灯片图像占位符 8"/>
          <p:cNvSpPr>
            <a:spLocks noGrp="1" noRot="1" noChangeAspect="1"/>
          </p:cNvSpPr>
          <p:nvPr>
            <p:ph type="sldImg"/>
          </p:nvPr>
        </p:nvSpPr>
        <p:spPr/>
      </p:sp>
      <p:sp>
        <p:nvSpPr>
          <p:cNvPr id="10" name="备注占位符 9"/>
          <p:cNvSpPr>
            <a:spLocks noGrp="1"/>
          </p:cNvSpPr>
          <p:nvPr>
            <p:ph type="body" idx="1"/>
          </p:nvPr>
        </p:nvSpPr>
        <p:spPr>
          <a:xfrm>
            <a:off x="681038" y="4724400"/>
            <a:ext cx="5453062" cy="4476750"/>
          </a:xfrm>
          <a:prstGeom prst="rect">
            <a:avLst/>
          </a:prstGeom>
        </p:spPr>
        <p:txBody>
          <a:bodyPr>
            <a:normAutofit/>
          </a:bodyPr>
          <a:lstStyle/>
          <a:p>
            <a:r>
              <a:rPr lang="zh-CN" altLang="en-US" b="1" dirty="0" smtClean="0"/>
              <a:t>讲演者注解：</a:t>
            </a:r>
          </a:p>
          <a:p>
            <a:r>
              <a:rPr lang="en-US" altLang="zh-CN" dirty="0" smtClean="0">
                <a:latin typeface="Arial" charset="0"/>
              </a:rPr>
              <a:t>TCAs</a:t>
            </a:r>
            <a:r>
              <a:rPr lang="zh-CN" altLang="en-US" dirty="0" smtClean="0">
                <a:latin typeface="Arial" charset="0"/>
              </a:rPr>
              <a:t>的最常见不良作用包括口干、便秘、尿潴留、流汗、头晕、视线模糊、心悸、直立性低血压、困倦及镇静。其它不良作用有认知障碍、意识错乱、步态障碍及摔倒，尤其在老年人中。</a:t>
            </a:r>
            <a:endParaRPr lang="en-US" altLang="zh-CN" dirty="0" smtClean="0">
              <a:latin typeface="Arial" charset="0"/>
              <a:ea typeface="宋体" charset="-122"/>
            </a:endParaRPr>
          </a:p>
          <a:p>
            <a:r>
              <a:rPr lang="en-US" altLang="zh-CN" dirty="0" smtClean="0">
                <a:latin typeface="Arial" charset="0"/>
              </a:rPr>
              <a:t>SNRIs</a:t>
            </a:r>
            <a:r>
              <a:rPr lang="zh-CN" altLang="en-US" dirty="0" smtClean="0">
                <a:latin typeface="Arial" charset="0"/>
              </a:rPr>
              <a:t>的最常见不良反应有口干、便秘、腹泻、恶心、胃口减少、流汗、头晕及嗜睡。不常见的不良反应有肝酶、血糖水平及血压升高。</a:t>
            </a:r>
          </a:p>
          <a:p>
            <a:endParaRPr lang="zh-CN" altLang="en-US" dirty="0" smtClean="0"/>
          </a:p>
          <a:p>
            <a:r>
              <a:rPr lang="zh-CN" altLang="en-US" b="1" dirty="0" smtClean="0"/>
              <a:t>参考文献</a:t>
            </a:r>
          </a:p>
          <a:p>
            <a:r>
              <a:rPr lang="en-US" dirty="0" err="1" smtClean="0"/>
              <a:t>Attal</a:t>
            </a:r>
            <a:r>
              <a:rPr lang="en-US" dirty="0" smtClean="0"/>
              <a:t> N, </a:t>
            </a:r>
            <a:r>
              <a:rPr lang="en-US" dirty="0" err="1" smtClean="0"/>
              <a:t>Finnerup</a:t>
            </a:r>
            <a:r>
              <a:rPr lang="en-US" dirty="0" smtClean="0"/>
              <a:t> NB. </a:t>
            </a:r>
            <a:r>
              <a:rPr lang="zh-CN" altLang="en-US" dirty="0" smtClean="0"/>
              <a:t>Pharmacological management of neuropathic pain. </a:t>
            </a:r>
            <a:r>
              <a:rPr lang="en-US" dirty="0" smtClean="0"/>
              <a:t>Pain Clinical Updates 2010; 18(9):1-8.</a:t>
            </a:r>
            <a:endParaRPr lang="zh-CN" altLang="en-US" dirty="0" smtClean="0"/>
          </a:p>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5"/>
          </p:nvPr>
        </p:nvSpPr>
        <p:spPr/>
        <p:txBody>
          <a:bodyPr/>
          <a:lstStyle/>
          <a:p>
            <a:fld id="{F957BA33-F358-47BF-9034-DC44A37A6D13}" type="slidenum">
              <a:rPr lang="en-CA" altLang="zh-CN" smtClean="0"/>
              <a:pPr/>
              <a:t>46</a:t>
            </a:fld>
            <a:endParaRPr lang="en-CA" altLang="zh-CN" dirty="0"/>
          </a:p>
        </p:txBody>
      </p:sp>
      <p:sp>
        <p:nvSpPr>
          <p:cNvPr id="12" name="幻灯片图像占位符 11"/>
          <p:cNvSpPr>
            <a:spLocks noGrp="1" noRot="1" noChangeAspect="1"/>
          </p:cNvSpPr>
          <p:nvPr>
            <p:ph type="sldImg"/>
          </p:nvPr>
        </p:nvSpPr>
        <p:spPr/>
      </p:sp>
      <p:sp>
        <p:nvSpPr>
          <p:cNvPr id="13" name="备注占位符 12"/>
          <p:cNvSpPr>
            <a:spLocks noGrp="1"/>
          </p:cNvSpPr>
          <p:nvPr>
            <p:ph type="body" idx="1"/>
          </p:nvPr>
        </p:nvSpPr>
        <p:spPr>
          <a:xfrm>
            <a:off x="681038" y="4724400"/>
            <a:ext cx="5453062" cy="4476750"/>
          </a:xfrm>
          <a:prstGeom prst="rect">
            <a:avLst/>
          </a:prstGeom>
        </p:spPr>
        <p:txBody>
          <a:bodyPr>
            <a:normAutofit/>
          </a:bodyPr>
          <a:lstStyle/>
          <a:p>
            <a:r>
              <a:rPr lang="zh-CN" altLang="en-US" b="1" dirty="0" smtClean="0"/>
              <a:t>讲演者注解：</a:t>
            </a:r>
          </a:p>
          <a:p>
            <a:r>
              <a:rPr lang="zh-CN" altLang="en-US" dirty="0" smtClean="0">
                <a:latin typeface="Arial" charset="0"/>
              </a:rPr>
              <a:t>图中显示的是</a:t>
            </a:r>
            <a:r>
              <a:rPr lang="en-US" altLang="zh-CN" dirty="0" smtClean="0">
                <a:latin typeface="Arial" charset="0"/>
              </a:rPr>
              <a:t>2010</a:t>
            </a:r>
            <a:r>
              <a:rPr lang="zh-CN" altLang="en-US" dirty="0" smtClean="0">
                <a:latin typeface="Arial" charset="0"/>
              </a:rPr>
              <a:t>年国际疼痛研究协会推荐的神经病理性疼痛药物治疗方法。</a:t>
            </a:r>
          </a:p>
          <a:p>
            <a:r>
              <a:rPr lang="zh-CN" altLang="en-US" dirty="0" smtClean="0">
                <a:latin typeface="Arial" charset="0"/>
              </a:rPr>
              <a:t>根据这些推荐，一线治疗包括加巴喷丁、普瑞巴林、度洛西汀、文法拉辛、去甲替林及去郁敏，也包括给局部周围神经痛使用表面利多卡因。另外，大麻类止痛药和曲马多也可用于一线治疗（单独使用或联合使用），治疗严重神经病理性疼痛患者、神经性癌症疼痛患者、不定期发生的疼痛加剧的患者，或者要求立刻减少一线药物滴定时间的患者。</a:t>
            </a:r>
          </a:p>
          <a:p>
            <a:r>
              <a:rPr lang="zh-CN" altLang="en-US" dirty="0" smtClean="0">
                <a:latin typeface="Arial" charset="0"/>
              </a:rPr>
              <a:t>如果一线治疗药物只能部分缓解或不能缓解疼痛，指南建议增加或改用另一种一线治疗药。只有当第一线治疗药物单独或联合使用无效时，才能使用二线或三线治疗药物。这时也应该考虑将患者转诊至疼痛专科医生处。</a:t>
            </a:r>
          </a:p>
          <a:p>
            <a:endParaRPr lang="en-US" altLang="zh-CN" dirty="0" smtClean="0">
              <a:latin typeface="Arial" charset="0"/>
            </a:endParaRPr>
          </a:p>
          <a:p>
            <a:r>
              <a:rPr lang="zh-CN" altLang="en-US" b="1" dirty="0" smtClean="0">
                <a:latin typeface="Arial" charset="0"/>
              </a:rPr>
              <a:t>参考文献</a:t>
            </a:r>
            <a:endParaRPr lang="en-US" altLang="zh-CN" b="1" dirty="0" smtClean="0">
              <a:latin typeface="Arial" charset="0"/>
            </a:endParaRPr>
          </a:p>
          <a:p>
            <a:r>
              <a:rPr lang="en-US" altLang="zh-CN" dirty="0" smtClean="0">
                <a:latin typeface="Arial" charset="0"/>
              </a:rPr>
              <a:t>1.Dworkin RH et al. Recommendations for the pharmacological management of neuropathic pain: an overview and literature update. Mayo </a:t>
            </a:r>
            <a:r>
              <a:rPr lang="en-US" altLang="zh-CN" dirty="0" err="1" smtClean="0">
                <a:latin typeface="Arial" charset="0"/>
              </a:rPr>
              <a:t>Clin</a:t>
            </a:r>
            <a:r>
              <a:rPr lang="en-US" altLang="zh-CN" dirty="0" smtClean="0">
                <a:latin typeface="Arial" charset="0"/>
              </a:rPr>
              <a:t> Proc 2010; 85(3 </a:t>
            </a:r>
            <a:r>
              <a:rPr lang="en-US" altLang="zh-CN" dirty="0" err="1" smtClean="0">
                <a:latin typeface="Arial" charset="0"/>
              </a:rPr>
              <a:t>Suppl</a:t>
            </a:r>
            <a:r>
              <a:rPr lang="en-US" altLang="zh-CN" dirty="0" smtClean="0">
                <a:latin typeface="Arial" charset="0"/>
              </a:rPr>
              <a:t>):S3-14.</a:t>
            </a:r>
          </a:p>
          <a:p>
            <a:r>
              <a:rPr lang="en-US" altLang="zh-CN" dirty="0" smtClean="0">
                <a:latin typeface="Arial" charset="0"/>
              </a:rPr>
              <a:t>2.Freynhagen R, Bennett MI. Diagnosis and management of neuropathic pain. BMJ 2009; 339:b3002.</a:t>
            </a:r>
          </a:p>
        </p:txBody>
      </p:sp>
    </p:spTree>
  </p:cSld>
  <p:clrMapOvr>
    <a:overrideClrMapping bg1="lt1" tx1="dk1" bg2="lt2" tx2="dk2" accent1="accent1" accent2="accent2" accent3="accent3" accent4="accent4" accent5="accent5" accent6="accent6" hlink="hlink" folHlink="folHlink"/>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5"/>
          </p:nvPr>
        </p:nvSpPr>
        <p:spPr/>
        <p:txBody>
          <a:bodyPr/>
          <a:lstStyle/>
          <a:p>
            <a:fld id="{F957BA33-F358-47BF-9034-DC44A37A6D13}" type="slidenum">
              <a:rPr lang="en-CA" altLang="zh-CN" smtClean="0"/>
              <a:pPr/>
              <a:t>47</a:t>
            </a:fld>
            <a:endParaRPr lang="en-CA" altLang="zh-CN" dirty="0"/>
          </a:p>
        </p:txBody>
      </p:sp>
      <p:sp>
        <p:nvSpPr>
          <p:cNvPr id="8" name="幻灯片图像占位符 7"/>
          <p:cNvSpPr>
            <a:spLocks noGrp="1" noRot="1" noChangeAspect="1"/>
          </p:cNvSpPr>
          <p:nvPr>
            <p:ph type="sldImg"/>
          </p:nvPr>
        </p:nvSpPr>
        <p:spPr/>
      </p:sp>
      <p:sp>
        <p:nvSpPr>
          <p:cNvPr id="9" name="备注占位符 8"/>
          <p:cNvSpPr>
            <a:spLocks noGrp="1"/>
          </p:cNvSpPr>
          <p:nvPr>
            <p:ph type="body" idx="1"/>
          </p:nvPr>
        </p:nvSpPr>
        <p:spPr>
          <a:xfrm>
            <a:off x="681038" y="4724400"/>
            <a:ext cx="5453062" cy="4476750"/>
          </a:xfrm>
          <a:prstGeom prst="rect">
            <a:avLst/>
          </a:prstGeom>
        </p:spPr>
        <p:txBody>
          <a:bodyPr>
            <a:normAutofit/>
          </a:bodyPr>
          <a:lstStyle/>
          <a:p>
            <a:r>
              <a:rPr lang="zh-CN" altLang="en-US" b="1" dirty="0" smtClean="0"/>
              <a:t>讲演者注解：</a:t>
            </a:r>
          </a:p>
          <a:p>
            <a:r>
              <a:rPr lang="zh-CN" altLang="en-US" dirty="0" smtClean="0">
                <a:latin typeface="Arial" charset="0"/>
              </a:rPr>
              <a:t>此幻灯片提供了神经病理性疼痛一线治疗药物的起始和滴定用药指南，该指南基于</a:t>
            </a:r>
            <a:r>
              <a:rPr lang="en-US" altLang="zh-CN" dirty="0" smtClean="0">
                <a:latin typeface="Arial" charset="0"/>
              </a:rPr>
              <a:t>2010</a:t>
            </a:r>
            <a:r>
              <a:rPr lang="zh-CN" altLang="en-US" dirty="0" smtClean="0">
                <a:latin typeface="Arial" charset="0"/>
              </a:rPr>
              <a:t>年国际疼痛研究协会推荐的神经病理性疼痛的药物治疗方法。</a:t>
            </a:r>
          </a:p>
          <a:p>
            <a:r>
              <a:rPr lang="zh-CN" altLang="en-US" dirty="0" smtClean="0">
                <a:latin typeface="Arial" charset="0"/>
              </a:rPr>
              <a:t>每种药物的更多产品信息和特异性适应症、禁忌证和注意事项需要进一步查看当地的产品信息。</a:t>
            </a:r>
            <a:endParaRPr lang="en-US" altLang="zh-CN" dirty="0" smtClean="0">
              <a:latin typeface="Arial" charset="0"/>
            </a:endParaRPr>
          </a:p>
          <a:p>
            <a:endParaRPr lang="zh-CN" altLang="en-US" dirty="0" smtClean="0"/>
          </a:p>
          <a:p>
            <a:r>
              <a:rPr lang="zh-CN" altLang="en-US" b="1" dirty="0" smtClean="0"/>
              <a:t>参考文献</a:t>
            </a:r>
            <a:endParaRPr lang="en-US" b="1" dirty="0" smtClean="0"/>
          </a:p>
          <a:p>
            <a:r>
              <a:rPr lang="en-US" dirty="0" err="1" smtClean="0"/>
              <a:t>Dworkin</a:t>
            </a:r>
            <a:r>
              <a:rPr lang="en-US" dirty="0" smtClean="0"/>
              <a:t> RH et al. Recommendations for the pharmacological management of neuropathic pain: an overview and literature update. Mayo </a:t>
            </a:r>
            <a:r>
              <a:rPr lang="en-US" dirty="0" err="1" smtClean="0"/>
              <a:t>Clin</a:t>
            </a:r>
            <a:r>
              <a:rPr lang="en-US" dirty="0" smtClean="0"/>
              <a:t> Proc 2010; 85(3 </a:t>
            </a:r>
            <a:r>
              <a:rPr lang="en-US" dirty="0" err="1" smtClean="0"/>
              <a:t>Suppl</a:t>
            </a:r>
            <a:r>
              <a:rPr lang="en-US" dirty="0" smtClean="0"/>
              <a:t>):S3-14.</a:t>
            </a:r>
            <a:endParaRPr lang="zh-CN" altLang="en-US" dirty="0" smtClean="0"/>
          </a:p>
          <a:p>
            <a:endParaRPr lang="zh-CN" altLang="en-US" dirty="0" smtClean="0"/>
          </a:p>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5"/>
          </p:nvPr>
        </p:nvSpPr>
        <p:spPr/>
        <p:txBody>
          <a:bodyPr/>
          <a:lstStyle/>
          <a:p>
            <a:fld id="{F957BA33-F358-47BF-9034-DC44A37A6D13}" type="slidenum">
              <a:rPr lang="en-CA" altLang="zh-CN" smtClean="0"/>
              <a:pPr/>
              <a:t>48</a:t>
            </a:fld>
            <a:endParaRPr lang="en-CA" altLang="zh-CN" dirty="0"/>
          </a:p>
        </p:txBody>
      </p:sp>
      <p:sp>
        <p:nvSpPr>
          <p:cNvPr id="8" name="幻灯片图像占位符 7"/>
          <p:cNvSpPr>
            <a:spLocks noGrp="1" noRot="1" noChangeAspect="1"/>
          </p:cNvSpPr>
          <p:nvPr>
            <p:ph type="sldImg"/>
          </p:nvPr>
        </p:nvSpPr>
        <p:spPr/>
      </p:sp>
      <p:sp>
        <p:nvSpPr>
          <p:cNvPr id="9" name="备注占位符 8"/>
          <p:cNvSpPr>
            <a:spLocks noGrp="1"/>
          </p:cNvSpPr>
          <p:nvPr>
            <p:ph type="body" idx="1"/>
          </p:nvPr>
        </p:nvSpPr>
        <p:spPr>
          <a:xfrm>
            <a:off x="681038" y="4724400"/>
            <a:ext cx="5453062" cy="4476750"/>
          </a:xfrm>
          <a:prstGeom prst="rect">
            <a:avLst/>
          </a:prstGeom>
        </p:spPr>
        <p:txBody>
          <a:bodyPr>
            <a:normAutofit/>
          </a:bodyPr>
          <a:lstStyle/>
          <a:p>
            <a:r>
              <a:rPr lang="zh-CN" altLang="en-US" b="1" dirty="0" smtClean="0"/>
              <a:t>讲演者注解：</a:t>
            </a:r>
            <a:endParaRPr lang="en-US" dirty="0" smtClean="0"/>
          </a:p>
          <a:p>
            <a:r>
              <a:rPr lang="zh-CN" altLang="en-US" dirty="0" smtClean="0">
                <a:latin typeface="Arial" charset="0"/>
              </a:rPr>
              <a:t>在任何诊断方法中，每个病人可能会有不同的致痛病理生理学机制。</a:t>
            </a:r>
          </a:p>
          <a:p>
            <a:r>
              <a:rPr lang="zh-CN" altLang="en-US" dirty="0" smtClean="0">
                <a:latin typeface="Arial" charset="0"/>
              </a:rPr>
              <a:t>药物和非药物治疗都要依靠致痛病理生理学机制在特异的病人上获得更好的疗效。</a:t>
            </a:r>
          </a:p>
          <a:p>
            <a:r>
              <a:rPr lang="zh-CN" altLang="en-US" dirty="0" smtClean="0">
                <a:latin typeface="Arial" charset="0"/>
              </a:rPr>
              <a:t>因此，疼痛的评估必须包括对致痛病理生理学机制类型的确定。</a:t>
            </a:r>
          </a:p>
          <a:p>
            <a:endParaRPr lang="en-US" altLang="zh-CN" dirty="0" smtClean="0">
              <a:latin typeface="Arial" charset="0"/>
            </a:endParaRPr>
          </a:p>
          <a:p>
            <a:r>
              <a:rPr lang="zh-CN" altLang="en-US" b="1" dirty="0" smtClean="0">
                <a:latin typeface="Arial" charset="0"/>
              </a:rPr>
              <a:t>参考文献</a:t>
            </a:r>
            <a:endParaRPr lang="en-US" altLang="zh-CN" b="1" dirty="0" smtClean="0">
              <a:latin typeface="Arial" charset="0"/>
            </a:endParaRPr>
          </a:p>
          <a:p>
            <a:r>
              <a:rPr lang="en-US" altLang="zh-CN" dirty="0" smtClean="0">
                <a:latin typeface="Arial" charset="0"/>
              </a:rPr>
              <a:t>1.Dowd GS et al. Complex regional pain syndrome with special emphasis on the knee. J Bone Joint </a:t>
            </a:r>
            <a:r>
              <a:rPr lang="en-US" altLang="zh-CN" dirty="0" err="1" smtClean="0">
                <a:latin typeface="Arial" charset="0"/>
              </a:rPr>
              <a:t>Surg</a:t>
            </a:r>
            <a:r>
              <a:rPr lang="en-US" altLang="zh-CN" dirty="0" smtClean="0">
                <a:latin typeface="Arial" charset="0"/>
              </a:rPr>
              <a:t> Br 2007; 89(3):285-90.</a:t>
            </a:r>
          </a:p>
          <a:p>
            <a:r>
              <a:rPr lang="en-US" altLang="zh-CN" dirty="0" smtClean="0">
                <a:latin typeface="Arial" charset="0"/>
              </a:rPr>
              <a:t>2.Vellucci R. Heterogeneity of chronic pain. </a:t>
            </a:r>
            <a:r>
              <a:rPr lang="en-US" altLang="zh-CN" dirty="0" err="1" smtClean="0">
                <a:latin typeface="Arial" charset="0"/>
              </a:rPr>
              <a:t>Clin</a:t>
            </a:r>
            <a:r>
              <a:rPr lang="en-US" altLang="zh-CN" dirty="0" smtClean="0">
                <a:latin typeface="Arial" charset="0"/>
              </a:rPr>
              <a:t> Drug </a:t>
            </a:r>
            <a:r>
              <a:rPr lang="en-US" altLang="zh-CN" dirty="0" err="1" smtClean="0">
                <a:latin typeface="Arial" charset="0"/>
              </a:rPr>
              <a:t>Investig</a:t>
            </a:r>
            <a:r>
              <a:rPr lang="en-US" altLang="zh-CN" dirty="0" smtClean="0">
                <a:latin typeface="Arial" charset="0"/>
              </a:rPr>
              <a:t> 2012; 32(</a:t>
            </a:r>
            <a:r>
              <a:rPr lang="en-US" altLang="zh-CN" dirty="0" err="1" smtClean="0">
                <a:latin typeface="Arial" charset="0"/>
              </a:rPr>
              <a:t>Suppl</a:t>
            </a:r>
            <a:r>
              <a:rPr lang="en-US" altLang="zh-CN" dirty="0" smtClean="0">
                <a:latin typeface="Arial" charset="0"/>
              </a:rPr>
              <a:t> 1):3-10.</a:t>
            </a:r>
          </a:p>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5"/>
          </p:nvPr>
        </p:nvSpPr>
        <p:spPr/>
        <p:txBody>
          <a:bodyPr/>
          <a:lstStyle/>
          <a:p>
            <a:fld id="{F957BA33-F358-47BF-9034-DC44A37A6D13}" type="slidenum">
              <a:rPr lang="en-CA" altLang="zh-CN" smtClean="0"/>
              <a:pPr/>
              <a:t>49</a:t>
            </a:fld>
            <a:endParaRPr lang="en-CA" altLang="zh-CN" dirty="0"/>
          </a:p>
        </p:txBody>
      </p:sp>
      <p:sp>
        <p:nvSpPr>
          <p:cNvPr id="8" name="幻灯片图像占位符 7"/>
          <p:cNvSpPr>
            <a:spLocks noGrp="1" noRot="1" noChangeAspect="1"/>
          </p:cNvSpPr>
          <p:nvPr>
            <p:ph type="sldImg"/>
          </p:nvPr>
        </p:nvSpPr>
        <p:spPr/>
      </p:sp>
      <p:sp>
        <p:nvSpPr>
          <p:cNvPr id="9" name="备注占位符 8"/>
          <p:cNvSpPr>
            <a:spLocks noGrp="1"/>
          </p:cNvSpPr>
          <p:nvPr>
            <p:ph type="body" idx="1"/>
          </p:nvPr>
        </p:nvSpPr>
        <p:spPr>
          <a:xfrm>
            <a:off x="681038" y="4724400"/>
            <a:ext cx="5453062" cy="4476750"/>
          </a:xfrm>
          <a:prstGeom prst="rect">
            <a:avLst/>
          </a:prstGeom>
        </p:spPr>
        <p:txBody>
          <a:bodyPr>
            <a:normAutofit/>
          </a:bodyPr>
          <a:lstStyle/>
          <a:p>
            <a:r>
              <a:rPr lang="zh-CN" altLang="en-US" b="1" dirty="0" smtClean="0"/>
              <a:t>讲演者注解：</a:t>
            </a:r>
          </a:p>
          <a:p>
            <a:r>
              <a:rPr lang="zh-CN" altLang="en-US" dirty="0" smtClean="0">
                <a:latin typeface="Arial" charset="0"/>
              </a:rPr>
              <a:t>此幻灯片可用于总结本次演讲。</a:t>
            </a: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5"/>
          </p:nvPr>
        </p:nvSpPr>
        <p:spPr/>
        <p:txBody>
          <a:bodyPr/>
          <a:lstStyle/>
          <a:p>
            <a:fld id="{F957BA33-F358-47BF-9034-DC44A37A6D13}" type="slidenum">
              <a:rPr lang="en-CA" altLang="zh-CN" smtClean="0"/>
              <a:pPr/>
              <a:t>5</a:t>
            </a:fld>
            <a:endParaRPr lang="en-CA" altLang="zh-CN" dirty="0"/>
          </a:p>
        </p:txBody>
      </p:sp>
      <p:sp>
        <p:nvSpPr>
          <p:cNvPr id="7" name="幻灯片图像占位符 6"/>
          <p:cNvSpPr>
            <a:spLocks noGrp="1" noRot="1" noChangeAspect="1"/>
          </p:cNvSpPr>
          <p:nvPr>
            <p:ph type="sldImg"/>
          </p:nvPr>
        </p:nvSpPr>
        <p:spPr/>
      </p:sp>
      <p:sp>
        <p:nvSpPr>
          <p:cNvPr id="8" name="备注占位符 7"/>
          <p:cNvSpPr>
            <a:spLocks noGrp="1"/>
          </p:cNvSpPr>
          <p:nvPr>
            <p:ph type="body" idx="1"/>
          </p:nvPr>
        </p:nvSpPr>
        <p:spPr>
          <a:xfrm>
            <a:off x="681038" y="4724400"/>
            <a:ext cx="5453062" cy="4476750"/>
          </a:xfrm>
          <a:prstGeom prst="rect">
            <a:avLst/>
          </a:prstGeom>
        </p:spPr>
        <p:txBody>
          <a:bodyPr>
            <a:normAutofit fontScale="85000" lnSpcReduction="20000"/>
          </a:bodyPr>
          <a:lstStyle/>
          <a:p>
            <a:r>
              <a:rPr lang="zh-CN" altLang="en-US" b="1" dirty="0" smtClean="0">
                <a:latin typeface="Arial" charset="0"/>
              </a:rPr>
              <a:t>演讲者注解：</a:t>
            </a:r>
          </a:p>
          <a:p>
            <a:r>
              <a:rPr lang="zh-CN" altLang="en-US" dirty="0" smtClean="0">
                <a:latin typeface="Arial" charset="0"/>
              </a:rPr>
              <a:t>此幻灯片概括了</a:t>
            </a:r>
            <a:r>
              <a:rPr lang="zh-CN" altLang="en-US" dirty="0" smtClean="0">
                <a:latin typeface="Times New Roman" pitchFamily="18" charset="0"/>
                <a:cs typeface="Times New Roman" pitchFamily="18" charset="0"/>
              </a:rPr>
              <a:t>三种广义的疼痛类型：中枢致敏</a:t>
            </a:r>
            <a:r>
              <a:rPr lang="en-US" altLang="zh-CN" dirty="0" smtClean="0">
                <a:latin typeface="Times New Roman" pitchFamily="18" charset="0"/>
                <a:cs typeface="Times New Roman" pitchFamily="18" charset="0"/>
              </a:rPr>
              <a:t>/</a:t>
            </a:r>
            <a:r>
              <a:rPr lang="zh-CN" altLang="en-US" dirty="0" smtClean="0">
                <a:latin typeface="Times New Roman" pitchFamily="18" charset="0"/>
                <a:cs typeface="Times New Roman" pitchFamily="18" charset="0"/>
              </a:rPr>
              <a:t>功能障碍性、神经病理性和伤害性疼痛。</a:t>
            </a:r>
            <a:r>
              <a:rPr lang="zh-CN" altLang="en-US" dirty="0" smtClean="0">
                <a:latin typeface="Arial" charset="0"/>
              </a:rPr>
              <a:t>同样需注意，许多情况下会有不止一种疼痛， 因此这种情况被称为“混合型疼痛”。</a:t>
            </a:r>
          </a:p>
          <a:p>
            <a:r>
              <a:rPr lang="zh-CN" altLang="en-US" b="1" dirty="0" smtClean="0">
                <a:latin typeface="Arial" charset="0"/>
              </a:rPr>
              <a:t>伤害感受性疼痛</a:t>
            </a:r>
            <a:r>
              <a:rPr lang="zh-CN" altLang="en-US" dirty="0" smtClean="0">
                <a:latin typeface="Arial" charset="0"/>
              </a:rPr>
              <a:t>是一种正常的生理反应，是特定的外周感觉神经细胞（伤害感受器）对有害刺激物做出的反应时。伤害感受性疼痛可以起到保护作用，因为它能引起反射活动和行为反应，可以使对身体组织的伤害降到最低。伤害感受性疼痛可由躯体或内脏引起。躯体疼痛，例如痛风、骨关节炎和创伤引起的疼痛，主要由骨骼肌肉或者皮肤的伤害感受器产生，通常具有局部性。内脏疼痛，例如痛经或者急性胰腺炎，通常由空腔脏器和平滑肌的伤害感受器引起，通常是牵涉痛。</a:t>
            </a:r>
          </a:p>
          <a:p>
            <a:r>
              <a:rPr lang="zh-CN" altLang="en-US" b="1" dirty="0" smtClean="0">
                <a:latin typeface="Arial" charset="0"/>
              </a:rPr>
              <a:t>神经病理性疼痛</a:t>
            </a:r>
            <a:r>
              <a:rPr lang="zh-CN" altLang="en-US" dirty="0" smtClean="0">
                <a:latin typeface="Arial" charset="0"/>
              </a:rPr>
              <a:t>已被国际疼痛研究协会定义为“由神经系统内原发损伤或功能障碍导致的疼痛”。根据神经系统里的损伤或功能障碍发生的位置，神经病理性疼痛可以发生在外周（例如糖尿病周围神经病变神经痛以及带状疱疹后神经痛）或是发生在中枢（例如卒中或是脊髓受伤引起的神经病理性疼痛）。</a:t>
            </a:r>
            <a:endParaRPr lang="en-US" altLang="zh-CN" dirty="0" smtClean="0">
              <a:latin typeface="Arial" charset="0"/>
            </a:endParaRPr>
          </a:p>
          <a:p>
            <a:r>
              <a:rPr lang="zh-CN" altLang="en-US" b="1" dirty="0" smtClean="0">
                <a:latin typeface="Arial" charset="0"/>
              </a:rPr>
              <a:t>中枢致敏</a:t>
            </a:r>
            <a:r>
              <a:rPr lang="en-US" altLang="zh-CN" b="1" dirty="0" smtClean="0">
                <a:latin typeface="Arial" charset="0"/>
              </a:rPr>
              <a:t>/</a:t>
            </a:r>
            <a:r>
              <a:rPr lang="zh-CN" altLang="en-US" b="1" dirty="0" smtClean="0">
                <a:latin typeface="Arial" charset="0"/>
              </a:rPr>
              <a:t>功能障碍性疼痛</a:t>
            </a:r>
            <a:r>
              <a:rPr lang="zh-CN" altLang="en-US" dirty="0" smtClean="0">
                <a:latin typeface="Arial" charset="0"/>
              </a:rPr>
              <a:t>发生在没有可辨识的神经或是组织损伤的情况下。这类疼痛由较低阈值的刺激引起，持续时间长，扩散广。关于这一疼痛类型的常见例子包括：纤维肌痛，颞下颌关节障碍，慢性偏头痛</a:t>
            </a:r>
            <a:r>
              <a:rPr lang="en-US" altLang="zh-CN" dirty="0" smtClean="0">
                <a:latin typeface="Arial" charset="0"/>
              </a:rPr>
              <a:t>/</a:t>
            </a:r>
            <a:r>
              <a:rPr lang="zh-CN" altLang="en-US" dirty="0" smtClean="0">
                <a:latin typeface="Arial" charset="0"/>
              </a:rPr>
              <a:t>紧张型头痛，间质性膀胱炎，肠易激综合征和复杂区域疼痛综合征。</a:t>
            </a:r>
          </a:p>
          <a:p>
            <a:r>
              <a:rPr lang="zh-CN" altLang="en-US" dirty="0" smtClean="0">
                <a:latin typeface="Arial" charset="0"/>
              </a:rPr>
              <a:t>有的病例中存在一种以上类型的疼痛病理生理学机制（混合性疼痛）。例如，神经根型腰椎间盘突出患者中，经常同时出现伤害性</a:t>
            </a:r>
            <a:r>
              <a:rPr lang="en-US" altLang="zh-CN" dirty="0" smtClean="0">
                <a:latin typeface="Arial" charset="0"/>
              </a:rPr>
              <a:t>/</a:t>
            </a:r>
            <a:r>
              <a:rPr lang="zh-CN" altLang="en-US" dirty="0" smtClean="0">
                <a:latin typeface="Arial" charset="0"/>
              </a:rPr>
              <a:t>炎症性疼痛和神经病理性疼痛，前者位于腰背部且可移动，后者位于受累神经根的分布区域（下肢）。</a:t>
            </a:r>
          </a:p>
          <a:p>
            <a:endParaRPr lang="zh-CN" altLang="en-US" dirty="0" smtClean="0">
              <a:latin typeface="Arial" charset="0"/>
            </a:endParaRPr>
          </a:p>
          <a:p>
            <a:r>
              <a:rPr lang="zh-CN" altLang="en-US" sz="800" dirty="0" smtClean="0"/>
              <a:t>注：</a:t>
            </a:r>
            <a:r>
              <a:rPr lang="zh-CN" altLang="zh-CN" sz="1200" kern="1200" dirty="0" smtClean="0">
                <a:solidFill>
                  <a:schemeClr val="tx1"/>
                </a:solidFill>
                <a:latin typeface="Arial" pitchFamily="34" charset="0"/>
                <a:ea typeface="+mn-ea"/>
                <a:cs typeface="+mn-cs"/>
              </a:rPr>
              <a:t>国际疼痛学会</a:t>
            </a:r>
            <a:r>
              <a:rPr lang="en-US" altLang="zh-CN" sz="1200" kern="1200" dirty="0" smtClean="0">
                <a:solidFill>
                  <a:schemeClr val="tx1"/>
                </a:solidFill>
                <a:latin typeface="Arial" pitchFamily="34" charset="0"/>
                <a:ea typeface="+mn-ea"/>
                <a:cs typeface="+mn-cs"/>
              </a:rPr>
              <a:t> </a:t>
            </a:r>
            <a:r>
              <a:rPr lang="zh-CN" altLang="zh-CN" sz="1200" kern="1200" dirty="0" smtClean="0">
                <a:solidFill>
                  <a:schemeClr val="tx1"/>
                </a:solidFill>
                <a:latin typeface="Arial" pitchFamily="34" charset="0"/>
                <a:ea typeface="+mn-ea"/>
                <a:cs typeface="+mn-cs"/>
              </a:rPr>
              <a:t>于</a:t>
            </a:r>
            <a:r>
              <a:rPr lang="en-US" altLang="zh-CN" sz="1200" kern="1200" dirty="0" smtClean="0">
                <a:solidFill>
                  <a:schemeClr val="tx1"/>
                </a:solidFill>
                <a:latin typeface="Arial" pitchFamily="34" charset="0"/>
                <a:ea typeface="+mn-ea"/>
                <a:cs typeface="+mn-cs"/>
              </a:rPr>
              <a:t>1994</a:t>
            </a:r>
            <a:r>
              <a:rPr lang="zh-CN" altLang="zh-CN" sz="1200" kern="1200" dirty="0" smtClean="0">
                <a:solidFill>
                  <a:schemeClr val="tx1"/>
                </a:solidFill>
                <a:latin typeface="Arial" pitchFamily="34" charset="0"/>
                <a:ea typeface="+mn-ea"/>
                <a:cs typeface="+mn-cs"/>
              </a:rPr>
              <a:t>年将神经病理性疼痛定义为：</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由神经系统的原发损害或功能障碍所引发或导致的疼痛。</a:t>
            </a:r>
            <a:r>
              <a:rPr lang="en-US" altLang="zh-CN" sz="1200" kern="1200" dirty="0" smtClean="0">
                <a:solidFill>
                  <a:schemeClr val="tx1"/>
                </a:solidFill>
                <a:latin typeface="Arial" pitchFamily="34" charset="0"/>
                <a:ea typeface="+mn-ea"/>
                <a:cs typeface="+mn-cs"/>
              </a:rPr>
              <a:t> 2008</a:t>
            </a:r>
            <a:r>
              <a:rPr lang="zh-CN" altLang="zh-CN" sz="1200" kern="1200" dirty="0" smtClean="0">
                <a:solidFill>
                  <a:schemeClr val="tx1"/>
                </a:solidFill>
                <a:latin typeface="Arial" pitchFamily="34" charset="0"/>
                <a:ea typeface="+mn-ea"/>
                <a:cs typeface="+mn-cs"/>
              </a:rPr>
              <a:t>年，神经病理性疼痛特别兴趣小组将该定义更新为：</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由躯体感觉系统的损害或疾病导致的疼痛</a:t>
            </a:r>
            <a:r>
              <a:rPr lang="zh-CN" altLang="en-US" sz="1200" kern="1200" dirty="0" smtClean="0">
                <a:solidFill>
                  <a:schemeClr val="tx1"/>
                </a:solidFill>
                <a:latin typeface="Arial" pitchFamily="34" charset="0"/>
                <a:ea typeface="+mn-ea"/>
                <a:cs typeface="+mn-cs"/>
              </a:rPr>
              <a:t>。</a:t>
            </a:r>
            <a:endParaRPr lang="zh-CN" altLang="zh-CN" sz="1200" kern="1200" dirty="0" smtClean="0">
              <a:solidFill>
                <a:schemeClr val="tx1"/>
              </a:solidFill>
              <a:latin typeface="Arial" pitchFamily="34" charset="0"/>
              <a:ea typeface="+mn-ea"/>
              <a:cs typeface="+mn-cs"/>
            </a:endParaRPr>
          </a:p>
          <a:p>
            <a:r>
              <a:rPr lang="zh-CN" altLang="zh-CN" sz="1200" kern="1200" dirty="0" smtClean="0">
                <a:solidFill>
                  <a:schemeClr val="tx1"/>
                </a:solidFill>
                <a:latin typeface="Arial" pitchFamily="34" charset="0"/>
                <a:ea typeface="+mn-ea"/>
                <a:cs typeface="+mn-cs"/>
              </a:rPr>
              <a:t>新定义用</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损害</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或</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疾病</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取代了</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功能障碍</a:t>
            </a:r>
            <a:r>
              <a:rPr lang="en-US" altLang="zh-CN" sz="1200" kern="1200" dirty="0" smtClean="0">
                <a:solidFill>
                  <a:schemeClr val="tx1"/>
                </a:solidFill>
                <a:latin typeface="Arial" pitchFamily="34" charset="0"/>
                <a:ea typeface="+mn-ea"/>
                <a:cs typeface="+mn-cs"/>
              </a:rPr>
              <a:t>”</a:t>
            </a:r>
            <a:r>
              <a:rPr lang="zh-CN" altLang="en-US"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用</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躯体感觉系统</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取代了</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神经系统</a:t>
            </a:r>
            <a:r>
              <a:rPr lang="en-US" altLang="zh-CN" sz="1200" kern="1200" dirty="0" smtClean="0">
                <a:solidFill>
                  <a:schemeClr val="tx1"/>
                </a:solidFill>
                <a:latin typeface="Arial" pitchFamily="34" charset="0"/>
                <a:ea typeface="+mn-ea"/>
                <a:cs typeface="+mn-cs"/>
              </a:rPr>
              <a:t>”</a:t>
            </a:r>
            <a:r>
              <a:rPr lang="zh-CN" altLang="zh-CN" sz="1200" kern="1200" dirty="0" smtClean="0">
                <a:solidFill>
                  <a:schemeClr val="tx1"/>
                </a:solidFill>
                <a:latin typeface="Arial" pitchFamily="34" charset="0"/>
                <a:ea typeface="+mn-ea"/>
                <a:cs typeface="+mn-cs"/>
              </a:rPr>
              <a:t>，</a:t>
            </a:r>
            <a:r>
              <a:rPr lang="zh-CN" altLang="en-US" sz="1200" kern="1200" dirty="0" smtClean="0">
                <a:solidFill>
                  <a:schemeClr val="tx1"/>
                </a:solidFill>
                <a:latin typeface="Arial" pitchFamily="34" charset="0"/>
                <a:ea typeface="+mn-ea"/>
                <a:cs typeface="+mn-cs"/>
              </a:rPr>
              <a:t>故现将</a:t>
            </a:r>
            <a:r>
              <a:rPr lang="zh-CN" altLang="zh-CN" sz="1200" kern="1200" dirty="0" smtClean="0">
                <a:solidFill>
                  <a:schemeClr val="tx1"/>
                </a:solidFill>
                <a:latin typeface="Arial" pitchFamily="34" charset="0"/>
                <a:ea typeface="+mn-ea"/>
                <a:cs typeface="+mn-cs"/>
              </a:rPr>
              <a:t>复杂性区域疼痛综合征</a:t>
            </a:r>
            <a:r>
              <a:rPr lang="en-US" altLang="zh-CN" sz="1200" kern="1200" dirty="0" smtClean="0">
                <a:solidFill>
                  <a:schemeClr val="tx1"/>
                </a:solidFill>
                <a:latin typeface="Arial" pitchFamily="34" charset="0"/>
                <a:ea typeface="+mn-ea"/>
                <a:cs typeface="+mn-cs"/>
              </a:rPr>
              <a:t>I</a:t>
            </a:r>
            <a:r>
              <a:rPr lang="zh-CN" altLang="zh-CN" sz="1200" kern="1200" dirty="0" smtClean="0">
                <a:solidFill>
                  <a:schemeClr val="tx1"/>
                </a:solidFill>
                <a:latin typeface="Arial" pitchFamily="34" charset="0"/>
                <a:ea typeface="+mn-ea"/>
                <a:cs typeface="+mn-cs"/>
              </a:rPr>
              <a:t>型、纤维肌痛症等</a:t>
            </a:r>
            <a:r>
              <a:rPr lang="zh-CN" altLang="en-US" sz="1200" kern="1200" dirty="0" smtClean="0">
                <a:solidFill>
                  <a:schemeClr val="tx1"/>
                </a:solidFill>
                <a:latin typeface="Arial" pitchFamily="34" charset="0"/>
                <a:ea typeface="+mn-ea"/>
                <a:cs typeface="+mn-cs"/>
              </a:rPr>
              <a:t>没有明确的神经损伤，</a:t>
            </a:r>
            <a:r>
              <a:rPr lang="zh-CN" altLang="zh-CN" sz="1200" kern="1200" dirty="0" smtClean="0">
                <a:solidFill>
                  <a:schemeClr val="tx1"/>
                </a:solidFill>
                <a:latin typeface="Arial" pitchFamily="34" charset="0"/>
                <a:ea typeface="+mn-ea"/>
                <a:cs typeface="+mn-cs"/>
              </a:rPr>
              <a:t>按新定义不属于神经病理性疼痛范畴，但在临床上仍然参照神经病理性疼痛来治疗</a:t>
            </a:r>
            <a:r>
              <a:rPr lang="zh-CN" altLang="en-US" sz="1200" kern="1200" dirty="0" smtClean="0">
                <a:solidFill>
                  <a:schemeClr val="tx1"/>
                </a:solidFill>
                <a:latin typeface="Arial" pitchFamily="34" charset="0"/>
                <a:ea typeface="+mn-ea"/>
                <a:cs typeface="+mn-cs"/>
              </a:rPr>
              <a:t>的疼痛归为功能性疼痛</a:t>
            </a:r>
            <a:endParaRPr lang="en-US" altLang="zh-CN" sz="800" dirty="0" smtClean="0"/>
          </a:p>
          <a:p>
            <a:endParaRPr lang="en-US" altLang="zh-CN" dirty="0" smtClean="0">
              <a:latin typeface="Arial" charset="0"/>
            </a:endParaRPr>
          </a:p>
          <a:p>
            <a:r>
              <a:rPr lang="zh-CN" altLang="en-US" dirty="0" smtClean="0">
                <a:latin typeface="Arial" charset="0"/>
              </a:rPr>
              <a:t>参考资料</a:t>
            </a:r>
          </a:p>
          <a:p>
            <a:r>
              <a:rPr lang="en-US" altLang="zh-CN" dirty="0" smtClean="0">
                <a:latin typeface="Arial" charset="0"/>
              </a:rPr>
              <a:t>1.Jensen TS et al. </a:t>
            </a:r>
            <a:r>
              <a:rPr lang="zh-CN" altLang="en-US" dirty="0" smtClean="0">
                <a:latin typeface="Arial" charset="0"/>
              </a:rPr>
              <a:t>A new definition of neuropathic pain. </a:t>
            </a:r>
            <a:r>
              <a:rPr lang="en-US" altLang="zh-CN" dirty="0" smtClean="0">
                <a:latin typeface="Arial" charset="0"/>
              </a:rPr>
              <a:t>Pain 2011; 152(10):2204-5.</a:t>
            </a:r>
            <a:endParaRPr lang="zh-CN" altLang="en-US" dirty="0" smtClean="0">
              <a:latin typeface="Arial" charset="0"/>
            </a:endParaRPr>
          </a:p>
          <a:p>
            <a:r>
              <a:rPr lang="en-US" altLang="zh-CN" dirty="0" smtClean="0">
                <a:latin typeface="Arial" charset="0"/>
              </a:rPr>
              <a:t>2.Julius D et al. In: McMahon SB, </a:t>
            </a:r>
            <a:r>
              <a:rPr lang="en-US" altLang="zh-CN" dirty="0" err="1" smtClean="0">
                <a:latin typeface="Arial" charset="0"/>
              </a:rPr>
              <a:t>Koltzenburg</a:t>
            </a:r>
            <a:r>
              <a:rPr lang="en-US" altLang="zh-CN" dirty="0" smtClean="0">
                <a:latin typeface="Arial" charset="0"/>
              </a:rPr>
              <a:t> M (</a:t>
            </a:r>
            <a:r>
              <a:rPr lang="en-US" altLang="zh-CN" dirty="0" err="1" smtClean="0">
                <a:latin typeface="Arial" charset="0"/>
              </a:rPr>
              <a:t>eds</a:t>
            </a:r>
            <a:r>
              <a:rPr lang="en-US" altLang="zh-CN" dirty="0" smtClean="0">
                <a:latin typeface="Arial" charset="0"/>
              </a:rPr>
              <a:t>). Wall and </a:t>
            </a:r>
            <a:r>
              <a:rPr lang="en-US" altLang="zh-CN" dirty="0" err="1" smtClean="0">
                <a:latin typeface="Arial" charset="0"/>
              </a:rPr>
              <a:t>Melzack’s</a:t>
            </a:r>
            <a:r>
              <a:rPr lang="en-US" altLang="zh-CN" dirty="0" smtClean="0">
                <a:latin typeface="Arial" charset="0"/>
              </a:rPr>
              <a:t> Textbook of Pain. 5th ed. Elsevier; London, UK: 2006.</a:t>
            </a:r>
            <a:endParaRPr lang="zh-CN" altLang="en-US" dirty="0" smtClean="0">
              <a:latin typeface="Arial" charset="0"/>
            </a:endParaRPr>
          </a:p>
          <a:p>
            <a:r>
              <a:rPr lang="en-US" altLang="zh-CN" dirty="0" smtClean="0">
                <a:latin typeface="Arial" charset="0"/>
              </a:rPr>
              <a:t>3.Ross E. </a:t>
            </a:r>
            <a:r>
              <a:rPr lang="zh-CN" altLang="en-US" dirty="0" smtClean="0">
                <a:latin typeface="Arial" charset="0"/>
              </a:rPr>
              <a:t>Moving towards rational pharmacological management of pain with an improved classification system of pain. </a:t>
            </a:r>
            <a:r>
              <a:rPr lang="en-US" altLang="zh-CN" dirty="0" smtClean="0">
                <a:latin typeface="Arial" charset="0"/>
              </a:rPr>
              <a:t>Expert </a:t>
            </a:r>
            <a:r>
              <a:rPr lang="en-US" altLang="zh-CN" dirty="0" err="1" smtClean="0">
                <a:latin typeface="Arial" charset="0"/>
              </a:rPr>
              <a:t>Opin</a:t>
            </a:r>
            <a:r>
              <a:rPr lang="en-US" altLang="zh-CN" dirty="0" smtClean="0">
                <a:latin typeface="Arial" charset="0"/>
              </a:rPr>
              <a:t> </a:t>
            </a:r>
            <a:r>
              <a:rPr lang="en-US" altLang="zh-CN" dirty="0" err="1" smtClean="0">
                <a:latin typeface="Arial" charset="0"/>
              </a:rPr>
              <a:t>Pharmacother</a:t>
            </a:r>
            <a:r>
              <a:rPr lang="en-US" altLang="zh-CN" dirty="0" smtClean="0">
                <a:latin typeface="Arial" charset="0"/>
              </a:rPr>
              <a:t> 2001; 2(1):1529-30.</a:t>
            </a:r>
            <a:endParaRPr lang="zh-CN" altLang="en-US" dirty="0" smtClean="0">
              <a:latin typeface="Arial" charset="0"/>
            </a:endParaRPr>
          </a:p>
          <a:p>
            <a:r>
              <a:rPr lang="en-US" altLang="zh-CN" dirty="0" smtClean="0">
                <a:latin typeface="Arial" charset="0"/>
              </a:rPr>
              <a:t>4.Webster LR. </a:t>
            </a:r>
            <a:r>
              <a:rPr lang="zh-CN" altLang="en-US" dirty="0" smtClean="0">
                <a:latin typeface="Arial" charset="0"/>
              </a:rPr>
              <a:t>Breakthrough pain in the management of chronic persistent pain syndromes. </a:t>
            </a:r>
            <a:r>
              <a:rPr lang="en-US" altLang="zh-CN" dirty="0" smtClean="0">
                <a:latin typeface="Arial" charset="0"/>
              </a:rPr>
              <a:t>Am J </a:t>
            </a:r>
            <a:r>
              <a:rPr lang="en-US" altLang="zh-CN" dirty="0" err="1" smtClean="0">
                <a:latin typeface="Arial" charset="0"/>
              </a:rPr>
              <a:t>Manag</a:t>
            </a:r>
            <a:r>
              <a:rPr lang="en-US" altLang="zh-CN" dirty="0" smtClean="0">
                <a:latin typeface="Arial" charset="0"/>
              </a:rPr>
              <a:t> Care 2008; 14(5 </a:t>
            </a:r>
            <a:r>
              <a:rPr lang="en-US" altLang="zh-CN" dirty="0" err="1" smtClean="0">
                <a:latin typeface="Arial" charset="0"/>
              </a:rPr>
              <a:t>Suppl</a:t>
            </a:r>
            <a:r>
              <a:rPr lang="en-US" altLang="zh-CN" dirty="0" smtClean="0">
                <a:latin typeface="Arial" charset="0"/>
              </a:rPr>
              <a:t> 1):S116-22.</a:t>
            </a:r>
            <a:endParaRPr lang="zh-CN" altLang="en-US" dirty="0" smtClean="0">
              <a:latin typeface="Arial" charset="0"/>
            </a:endParaRPr>
          </a:p>
          <a:p>
            <a:r>
              <a:rPr lang="en-US" altLang="zh-CN" dirty="0" smtClean="0">
                <a:latin typeface="Arial" charset="0"/>
              </a:rPr>
              <a:t>5.Woolf CJ. </a:t>
            </a:r>
            <a:r>
              <a:rPr lang="zh-CN" altLang="en-US" dirty="0" smtClean="0">
                <a:latin typeface="Arial" charset="0"/>
              </a:rPr>
              <a:t>Central sensitization: implications for the diagnosis and treatment of pain. </a:t>
            </a:r>
            <a:r>
              <a:rPr lang="en-US" altLang="zh-CN" dirty="0" smtClean="0">
                <a:latin typeface="Arial" charset="0"/>
              </a:rPr>
              <a:t>Pain 2011; 152(3 </a:t>
            </a:r>
            <a:r>
              <a:rPr lang="en-US" altLang="zh-CN" dirty="0" err="1" smtClean="0">
                <a:latin typeface="Arial" charset="0"/>
              </a:rPr>
              <a:t>Suppl</a:t>
            </a:r>
            <a:r>
              <a:rPr lang="en-US" altLang="zh-CN" dirty="0" smtClean="0">
                <a:latin typeface="Arial" charset="0"/>
              </a:rPr>
              <a:t>):S2-15.</a:t>
            </a:r>
            <a:endParaRPr lang="zh-CN" altLang="en-US" dirty="0" smtClean="0">
              <a:latin typeface="Arial" charset="0"/>
            </a:endParaRPr>
          </a:p>
          <a:p>
            <a:endParaRPr lang="zh-CN" altLang="en-US" dirty="0" smtClean="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F957BA33-F358-47BF-9034-DC44A37A6D13}" type="slidenum">
              <a:rPr lang="en-CA" altLang="zh-CN" smtClean="0"/>
              <a:pPr/>
              <a:t>6</a:t>
            </a:fld>
            <a:endParaRPr lang="en-CA" altLang="zh-CN" dirty="0"/>
          </a:p>
        </p:txBody>
      </p:sp>
      <p:sp>
        <p:nvSpPr>
          <p:cNvPr id="8" name="幻灯片图像占位符 7"/>
          <p:cNvSpPr>
            <a:spLocks noGrp="1" noRot="1" noChangeAspect="1"/>
          </p:cNvSpPr>
          <p:nvPr>
            <p:ph type="sldImg"/>
          </p:nvPr>
        </p:nvSpPr>
        <p:spPr/>
      </p:sp>
      <p:sp>
        <p:nvSpPr>
          <p:cNvPr id="9" name="备注占位符 8"/>
          <p:cNvSpPr>
            <a:spLocks noGrp="1"/>
          </p:cNvSpPr>
          <p:nvPr>
            <p:ph type="body" idx="1"/>
          </p:nvPr>
        </p:nvSpPr>
        <p:spPr>
          <a:xfrm>
            <a:off x="681038" y="4724400"/>
            <a:ext cx="5453062" cy="4476750"/>
          </a:xfrm>
          <a:prstGeom prst="rect">
            <a:avLst/>
          </a:prstGeom>
        </p:spPr>
        <p:txBody>
          <a:bodyPr>
            <a:normAutofit/>
          </a:bodyPr>
          <a:lstStyle/>
          <a:p>
            <a:pPr marL="0" lvl="1"/>
            <a:r>
              <a:rPr lang="zh-CN" altLang="en-US" b="1" dirty="0" smtClean="0">
                <a:latin typeface="Times New Roman" pitchFamily="18" charset="0"/>
                <a:cs typeface="Times New Roman" pitchFamily="18" charset="0"/>
              </a:rPr>
              <a:t>讲演者注解：</a:t>
            </a:r>
          </a:p>
          <a:p>
            <a:pPr marL="0" lvl="1"/>
            <a:r>
              <a:rPr lang="zh-CN" altLang="en-US" dirty="0" smtClean="0">
                <a:latin typeface="Arial" charset="0"/>
              </a:rPr>
              <a:t>国际疼痛研究协会（</a:t>
            </a:r>
            <a:r>
              <a:rPr lang="en-US" altLang="zh-CN" dirty="0" smtClean="0">
                <a:latin typeface="Arial" charset="0"/>
              </a:rPr>
              <a:t>IASP</a:t>
            </a:r>
            <a:r>
              <a:rPr lang="zh-CN" altLang="en-US" dirty="0" smtClean="0">
                <a:latin typeface="Arial" charset="0"/>
              </a:rPr>
              <a:t>）对神经病理性疼痛的定义是“由神经系统内原发损伤或功能障碍导致的疼痛”，这是一个广泛的定义，其中包含的概念包括，当神经系统受损时，在神经系统里可能会表现出许多变化，导致慢性疼痛，这甚至在没有破坏性损伤时也会出现。</a:t>
            </a:r>
            <a:endParaRPr lang="en-US" altLang="zh-CN" dirty="0" smtClean="0">
              <a:latin typeface="Arial" charset="0"/>
            </a:endParaRPr>
          </a:p>
          <a:p>
            <a:pPr marL="0" lvl="1"/>
            <a:endParaRPr lang="zh-CN" altLang="en-US" dirty="0" smtClean="0">
              <a:latin typeface="Arial" charset="0"/>
            </a:endParaRPr>
          </a:p>
          <a:p>
            <a:pPr marL="0" lvl="1"/>
            <a:r>
              <a:rPr lang="zh-CN" altLang="en-US" b="1" dirty="0" smtClean="0">
                <a:latin typeface="Arial" charset="0"/>
              </a:rPr>
              <a:t>注意</a:t>
            </a:r>
            <a:r>
              <a:rPr lang="zh-CN" altLang="en-US" dirty="0" smtClean="0">
                <a:latin typeface="Arial" charset="0"/>
              </a:rPr>
              <a:t>：</a:t>
            </a:r>
            <a:r>
              <a:rPr lang="zh-CN" altLang="en-US" dirty="0" smtClean="0">
                <a:latin typeface="Times New Roman" pitchFamily="18" charset="0"/>
                <a:cs typeface="Times New Roman" pitchFamily="18" charset="0"/>
              </a:rPr>
              <a:t>根据神经系统病变或功能障碍的发生部位，神经病理性疼痛可能来源于外周或中枢。外周神经病理性疼痛的原因包括手术后和创伤后神经损伤、糖尿病性外周神经病、疱疹后神经痛等。卒中后疼痛、多发性硬化和脊髓损伤都是中枢神经病理性疼痛的例子。</a:t>
            </a:r>
          </a:p>
          <a:p>
            <a:endParaRPr lang="zh-CN" altLang="en-US" dirty="0" smtClean="0">
              <a:latin typeface="Arial" charset="0"/>
            </a:endParaRPr>
          </a:p>
          <a:p>
            <a:pPr marL="0" lvl="1"/>
            <a:r>
              <a:rPr lang="zh-CN" altLang="en-US" dirty="0" smtClean="0">
                <a:latin typeface="Times New Roman" pitchFamily="18" charset="0"/>
                <a:cs typeface="Times New Roman" pitchFamily="18" charset="0"/>
              </a:rPr>
              <a:t>神经病理性疼痛是一种临床描述（而不是诊断），需要证实存在符合已确定的神经学诊断标准的病变或疾病。术语</a:t>
            </a:r>
            <a:r>
              <a:rPr lang="zh-CN" altLang="en-US" i="1" dirty="0" smtClean="0">
                <a:latin typeface="Times New Roman" pitchFamily="18" charset="0"/>
                <a:cs typeface="Times New Roman" pitchFamily="18" charset="0"/>
              </a:rPr>
              <a:t>病变</a:t>
            </a:r>
            <a:r>
              <a:rPr lang="zh-CN" altLang="en-US" dirty="0" smtClean="0">
                <a:latin typeface="Times New Roman" pitchFamily="18" charset="0"/>
                <a:cs typeface="Times New Roman" pitchFamily="18" charset="0"/>
              </a:rPr>
              <a:t>常在诊断性检查（如影像学、神经生理学、活检、实验室检查）并显示有异常或者有明显创伤时使用。术语</a:t>
            </a:r>
            <a:r>
              <a:rPr lang="zh-CN" altLang="en-US" i="1" dirty="0" smtClean="0">
                <a:latin typeface="Times New Roman" pitchFamily="18" charset="0"/>
                <a:cs typeface="Times New Roman" pitchFamily="18" charset="0"/>
              </a:rPr>
              <a:t>疾病</a:t>
            </a:r>
            <a:r>
              <a:rPr lang="zh-CN" altLang="en-US" dirty="0" smtClean="0">
                <a:latin typeface="Times New Roman" pitchFamily="18" charset="0"/>
                <a:cs typeface="Times New Roman" pitchFamily="18" charset="0"/>
              </a:rPr>
              <a:t>常用在病变的基础病因已知时（例如卒中、血管炎、糖尿病、遗传异常）。</a:t>
            </a:r>
            <a:r>
              <a:rPr lang="zh-CN" altLang="en-US" i="1" dirty="0" smtClean="0">
                <a:latin typeface="Times New Roman" pitchFamily="18" charset="0"/>
                <a:cs typeface="Times New Roman" pitchFamily="18" charset="0"/>
              </a:rPr>
              <a:t>躯体感觉</a:t>
            </a:r>
            <a:r>
              <a:rPr lang="zh-CN" altLang="en-US" dirty="0" smtClean="0">
                <a:latin typeface="Times New Roman" pitchFamily="18" charset="0"/>
                <a:cs typeface="Times New Roman" pitchFamily="18" charset="0"/>
              </a:rPr>
              <a:t>是指机体本身以及包括内脏器官的信息，而不是关于外部世界的信息（如视觉、听觉、嗅觉）。单纯存在的症状或体征（例如碰触引起的疼痛）无法证实使用术语</a:t>
            </a:r>
            <a:r>
              <a:rPr lang="zh-CN" altLang="en-US" i="1" dirty="0" smtClean="0">
                <a:latin typeface="Times New Roman" pitchFamily="18" charset="0"/>
                <a:cs typeface="Times New Roman" pitchFamily="18" charset="0"/>
              </a:rPr>
              <a:t>神经病理性</a:t>
            </a:r>
            <a:r>
              <a:rPr lang="zh-CN" altLang="en-US" i="0" dirty="0" smtClean="0">
                <a:latin typeface="Times New Roman" pitchFamily="18" charset="0"/>
                <a:cs typeface="Times New Roman" pitchFamily="18" charset="0"/>
              </a:rPr>
              <a:t>正确与否</a:t>
            </a:r>
            <a:r>
              <a:rPr lang="zh-CN" altLang="en-US" dirty="0" smtClean="0">
                <a:latin typeface="Times New Roman" pitchFamily="18" charset="0"/>
                <a:cs typeface="Times New Roman" pitchFamily="18" charset="0"/>
              </a:rPr>
              <a:t>。某些疾病，例如三叉神经痛，目前依靠其临床表现来确定，而不是客观的诊断性检查。其他诊断，例如疱疹后神经痛，通常基于病史诊断。在研究神经病理性疼痛时，诊断性检查可能产生不确定性数据或者甚至是不一致数据的情况很常见。在此类情况下，需要临床判断将患者的结果综合成一个推断性诊断或一组简明诊断。</a:t>
            </a:r>
            <a:endParaRPr lang="en-US" altLang="zh-CN" dirty="0" smtClean="0">
              <a:latin typeface="Times New Roman" pitchFamily="18" charset="0"/>
              <a:cs typeface="Times New Roman" pitchFamily="18" charset="0"/>
            </a:endParaRPr>
          </a:p>
          <a:p>
            <a:endParaRPr lang="zh-CN" altLang="en-US" dirty="0" smtClean="0">
              <a:latin typeface="Arial" charset="0"/>
            </a:endParaRPr>
          </a:p>
          <a:p>
            <a:pPr marL="0" lvl="1"/>
            <a:r>
              <a:rPr lang="zh-CN" altLang="en-US" dirty="0" smtClean="0">
                <a:latin typeface="Arial" charset="0"/>
              </a:rPr>
              <a:t>参考资料</a:t>
            </a:r>
          </a:p>
          <a:p>
            <a:pPr marL="0" lvl="1"/>
            <a:r>
              <a:rPr lang="en-US" altLang="zh-CN" dirty="0" smtClean="0">
                <a:latin typeface="Arial" charset="0"/>
              </a:rPr>
              <a:t>International Association for the Study of Pain. IASP Taxonomy. </a:t>
            </a:r>
            <a:r>
              <a:rPr lang="zh-CN" altLang="en-US" dirty="0" smtClean="0">
                <a:latin typeface="Arial" charset="0"/>
              </a:rPr>
              <a:t/>
            </a:r>
            <a:br>
              <a:rPr lang="zh-CN" altLang="en-US" dirty="0" smtClean="0">
                <a:latin typeface="Arial" charset="0"/>
              </a:rPr>
            </a:br>
            <a:r>
              <a:rPr lang="en-US" altLang="zh-CN" dirty="0" smtClean="0">
                <a:latin typeface="Arial" charset="0"/>
              </a:rPr>
              <a:t>Available at: http://www.iasp-pain.org/AM/Template.cfm?Section=Pain_Definitions. </a:t>
            </a:r>
            <a:r>
              <a:rPr lang="zh-CN" altLang="en-US" dirty="0" smtClean="0">
                <a:latin typeface="Arial" charset="0"/>
              </a:rPr>
              <a:t/>
            </a:r>
            <a:br>
              <a:rPr lang="zh-CN" altLang="en-US" dirty="0" smtClean="0">
                <a:latin typeface="Arial" charset="0"/>
              </a:rPr>
            </a:br>
            <a:r>
              <a:rPr lang="en-US" altLang="zh-CN" dirty="0" smtClean="0">
                <a:latin typeface="Arial" charset="0"/>
              </a:rPr>
              <a:t>Accessed: July 15, 2013.</a:t>
            </a: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F957BA33-F358-47BF-9034-DC44A37A6D13}" type="slidenum">
              <a:rPr lang="en-CA" altLang="zh-CN" smtClean="0"/>
              <a:pPr/>
              <a:t>7</a:t>
            </a:fld>
            <a:endParaRPr lang="en-CA" altLang="zh-CN" dirty="0"/>
          </a:p>
        </p:txBody>
      </p:sp>
      <p:pic>
        <p:nvPicPr>
          <p:cNvPr id="5" name="对象 2"/>
          <p:cNvPicPr>
            <a:picLocks noChangeArrowheads="1"/>
          </p:cNvPicPr>
          <p:nvPr/>
        </p:nvPicPr>
        <p:blipFill>
          <a:blip r:embed="rId4"/>
          <a:srcRect l="-694" t="-5057" r="-2754" b="-574"/>
          <a:stretch>
            <a:fillRect/>
          </a:stretch>
        </p:blipFill>
        <p:spPr bwMode="auto">
          <a:xfrm>
            <a:off x="933450" y="561976"/>
            <a:ext cx="5064936" cy="3987796"/>
          </a:xfrm>
          <a:prstGeom prst="rect">
            <a:avLst/>
          </a:prstGeom>
          <a:noFill/>
          <a:ln w="9525">
            <a:noFill/>
            <a:miter lim="800000"/>
            <a:headEnd/>
            <a:tailEnd/>
          </a:ln>
        </p:spPr>
      </p:pic>
      <p:sp>
        <p:nvSpPr>
          <p:cNvPr id="7" name="幻灯片图像占位符 6"/>
          <p:cNvSpPr>
            <a:spLocks noGrp="1" noRot="1" noChangeAspect="1"/>
          </p:cNvSpPr>
          <p:nvPr>
            <p:ph type="sldImg"/>
          </p:nvPr>
        </p:nvSpPr>
        <p:spPr/>
      </p:sp>
      <p:sp>
        <p:nvSpPr>
          <p:cNvPr id="8" name="备注占位符 7"/>
          <p:cNvSpPr>
            <a:spLocks noGrp="1"/>
          </p:cNvSpPr>
          <p:nvPr>
            <p:ph type="body" idx="1"/>
          </p:nvPr>
        </p:nvSpPr>
        <p:spPr>
          <a:xfrm>
            <a:off x="681038" y="4724400"/>
            <a:ext cx="5453062" cy="4476750"/>
          </a:xfrm>
          <a:prstGeom prst="rect">
            <a:avLst/>
          </a:prstGeom>
        </p:spPr>
        <p:txBody>
          <a:bodyPr>
            <a:normAutofit lnSpcReduction="10000"/>
          </a:bodyPr>
          <a:lstStyle/>
          <a:p>
            <a:r>
              <a:rPr lang="zh-CN" altLang="en-US" sz="1000" b="1" dirty="0" smtClean="0">
                <a:latin typeface="Arial" charset="0"/>
              </a:rPr>
              <a:t>讲演者注解：</a:t>
            </a:r>
          </a:p>
          <a:p>
            <a:r>
              <a:rPr lang="zh-CN" altLang="en-US" dirty="0" smtClean="0">
                <a:latin typeface="Arial" charset="0"/>
              </a:rPr>
              <a:t>在伤害感受性疼痛中，疼痛部位通常位于损伤部位，其痛感常被描述为跳痛，酸痛或压痛。伤害感受性疼痛的时间有限，当受伤组织愈合后便会停止（例如骨折、烧伤、挫伤）。虽然伤害感受性疼痛通常会自愈，但也有慢性的，例如骨关节炎。通常使用传统止痛药治疗即可。</a:t>
            </a:r>
          </a:p>
          <a:p>
            <a:r>
              <a:rPr lang="zh-CN" altLang="en-US" dirty="0" smtClean="0">
                <a:latin typeface="Arial" charset="0"/>
              </a:rPr>
              <a:t>神经病理性疼痛常被描述为刺痛、电击痛或是烧灼痛，常常伴有麻刺感和</a:t>
            </a:r>
            <a:r>
              <a:rPr lang="en-US" altLang="zh-CN" dirty="0" smtClean="0">
                <a:latin typeface="Arial" charset="0"/>
              </a:rPr>
              <a:t>/</a:t>
            </a:r>
            <a:r>
              <a:rPr lang="zh-CN" altLang="en-US" dirty="0" smtClean="0">
                <a:latin typeface="Arial" charset="0"/>
              </a:rPr>
              <a:t>或者麻木感。疼痛的部位不一定是受伤处，此类疼痛发生在受影响结构（神经、根、脊髓、大脑）的神经支配区域。周围神经病理性疼痛发生在受影响的神经或神经根支配区域，中枢神经病理性疼痛与在脊髓或脑内的损伤部位有关。神经病理性疼痛大部分为慢性的，并且普通止痛药对其基本无效。</a:t>
            </a:r>
          </a:p>
          <a:p>
            <a:endParaRPr lang="en-US" altLang="zh-CN" dirty="0" smtClean="0">
              <a:latin typeface="Arial" charset="0"/>
            </a:endParaRPr>
          </a:p>
          <a:p>
            <a:r>
              <a:rPr lang="zh-CN" altLang="en-US" dirty="0" smtClean="0">
                <a:latin typeface="Arial" charset="0"/>
              </a:rPr>
              <a:t>参考文献</a:t>
            </a:r>
          </a:p>
          <a:p>
            <a:pPr marL="0" lvl="1"/>
            <a:r>
              <a:rPr lang="en-US" altLang="zh-CN" dirty="0" smtClean="0">
                <a:latin typeface="Arial" charset="0"/>
              </a:rPr>
              <a:t>1.Dray A. Neuropathic pain: emerging treatments. Br J </a:t>
            </a:r>
            <a:r>
              <a:rPr lang="en-US" altLang="zh-CN" dirty="0" err="1" smtClean="0">
                <a:latin typeface="Arial" charset="0"/>
              </a:rPr>
              <a:t>Anaesth</a:t>
            </a:r>
            <a:r>
              <a:rPr lang="en-US" altLang="zh-CN" dirty="0" smtClean="0">
                <a:latin typeface="Arial" charset="0"/>
              </a:rPr>
              <a:t> 2008; 101(1):48-58.</a:t>
            </a:r>
            <a:endParaRPr lang="zh-CN" altLang="en-US" dirty="0" smtClean="0">
              <a:latin typeface="Arial" charset="0"/>
            </a:endParaRPr>
          </a:p>
          <a:p>
            <a:pPr marL="0" lvl="1"/>
            <a:r>
              <a:rPr lang="en-US" altLang="zh-CN" dirty="0" smtClean="0">
                <a:latin typeface="Arial" charset="0"/>
              </a:rPr>
              <a:t>2.Felson DT. </a:t>
            </a:r>
            <a:r>
              <a:rPr lang="zh-CN" altLang="en-US" dirty="0" smtClean="0">
                <a:latin typeface="Arial" charset="0"/>
              </a:rPr>
              <a:t>Developments in the clinical understanding of osteoarthritis. </a:t>
            </a:r>
            <a:r>
              <a:rPr lang="en-US" altLang="zh-CN" dirty="0" smtClean="0">
                <a:latin typeface="Arial" charset="0"/>
              </a:rPr>
              <a:t>Arthritis Res </a:t>
            </a:r>
            <a:r>
              <a:rPr lang="en-US" altLang="zh-CN" dirty="0" err="1" smtClean="0">
                <a:latin typeface="Arial" charset="0"/>
              </a:rPr>
              <a:t>Ther</a:t>
            </a:r>
            <a:r>
              <a:rPr lang="en-US" altLang="zh-CN" dirty="0" smtClean="0">
                <a:latin typeface="Arial" charset="0"/>
              </a:rPr>
              <a:t> 2009; 11(1):203.</a:t>
            </a:r>
            <a:endParaRPr lang="zh-CN" altLang="en-US" dirty="0" smtClean="0">
              <a:latin typeface="Arial" charset="0"/>
            </a:endParaRPr>
          </a:p>
          <a:p>
            <a:pPr marL="0" lvl="1"/>
            <a:r>
              <a:rPr lang="en-US" altLang="zh-CN" dirty="0" smtClean="0">
                <a:latin typeface="Arial" charset="0"/>
              </a:rPr>
              <a:t>3.International Association for the Study of Pain. IASP Taxonomy. Available at: http://www.iasp-pain.org/AM/Template.cfm?Section=Pain_Definitions. Accessed: July 15, 2013.</a:t>
            </a:r>
            <a:endParaRPr lang="zh-CN" altLang="en-US" dirty="0" smtClean="0">
              <a:latin typeface="Arial" charset="0"/>
            </a:endParaRPr>
          </a:p>
          <a:p>
            <a:pPr marL="0" lvl="1"/>
            <a:r>
              <a:rPr lang="en-US" altLang="zh-CN" dirty="0" smtClean="0">
                <a:latin typeface="Arial" charset="0"/>
              </a:rPr>
              <a:t>4.McMahon SB, </a:t>
            </a:r>
            <a:r>
              <a:rPr lang="en-US" altLang="zh-CN" dirty="0" err="1" smtClean="0">
                <a:latin typeface="Arial" charset="0"/>
              </a:rPr>
              <a:t>Koltzenburg</a:t>
            </a:r>
            <a:r>
              <a:rPr lang="en-US" altLang="zh-CN" dirty="0" smtClean="0">
                <a:latin typeface="Arial" charset="0"/>
              </a:rPr>
              <a:t> M (</a:t>
            </a:r>
            <a:r>
              <a:rPr lang="en-US" altLang="zh-CN" dirty="0" err="1" smtClean="0">
                <a:latin typeface="Arial" charset="0"/>
              </a:rPr>
              <a:t>eds</a:t>
            </a:r>
            <a:r>
              <a:rPr lang="en-US" altLang="zh-CN" dirty="0" smtClean="0">
                <a:latin typeface="Arial" charset="0"/>
              </a:rPr>
              <a:t>). Wall and </a:t>
            </a:r>
            <a:r>
              <a:rPr lang="en-US" altLang="zh-CN" dirty="0" err="1" smtClean="0">
                <a:latin typeface="Arial" charset="0"/>
              </a:rPr>
              <a:t>Melzack’s</a:t>
            </a:r>
            <a:r>
              <a:rPr lang="en-US" altLang="zh-CN" dirty="0" smtClean="0">
                <a:latin typeface="Arial" charset="0"/>
              </a:rPr>
              <a:t> Textbook of Pain. 5th ed. Elsevier; London, UK: 2006.</a:t>
            </a:r>
            <a:endParaRPr lang="zh-CN" altLang="en-US" dirty="0" smtClean="0">
              <a:latin typeface="Arial" charset="0"/>
            </a:endParaRPr>
          </a:p>
          <a:p>
            <a:pPr marL="0" lvl="1"/>
            <a:r>
              <a:rPr lang="en-US" altLang="zh-CN" dirty="0" smtClean="0">
                <a:latin typeface="Arial" charset="0"/>
              </a:rPr>
              <a:t>5.Woolf CJ. </a:t>
            </a:r>
            <a:r>
              <a:rPr lang="zh-CN" altLang="en-US" dirty="0" smtClean="0">
                <a:latin typeface="Arial" charset="0"/>
              </a:rPr>
              <a:t>Central sensitization: implications for the diagnosis and treatment of pain. </a:t>
            </a:r>
            <a:r>
              <a:rPr lang="en-US" altLang="zh-CN" dirty="0" smtClean="0">
                <a:latin typeface="Arial" charset="0"/>
              </a:rPr>
              <a:t>Pain 2011; 152(3 </a:t>
            </a:r>
            <a:r>
              <a:rPr lang="en-US" altLang="zh-CN" dirty="0" err="1" smtClean="0">
                <a:latin typeface="Arial" charset="0"/>
              </a:rPr>
              <a:t>Suppl</a:t>
            </a:r>
            <a:r>
              <a:rPr lang="en-US" altLang="zh-CN" dirty="0" smtClean="0">
                <a:latin typeface="Arial" charset="0"/>
              </a:rPr>
              <a:t>):S2-15.</a:t>
            </a:r>
            <a:endParaRPr lang="en-US" altLang="zh-CN" sz="900" dirty="0" smtClean="0">
              <a:latin typeface="Arial" charset="0"/>
            </a:endParaRPr>
          </a:p>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5"/>
          </p:nvPr>
        </p:nvSpPr>
        <p:spPr/>
        <p:txBody>
          <a:bodyPr/>
          <a:lstStyle/>
          <a:p>
            <a:fld id="{F957BA33-F358-47BF-9034-DC44A37A6D13}" type="slidenum">
              <a:rPr lang="en-CA" altLang="zh-CN" smtClean="0"/>
              <a:pPr/>
              <a:t>8</a:t>
            </a:fld>
            <a:endParaRPr lang="en-CA" altLang="zh-CN" dirty="0"/>
          </a:p>
        </p:txBody>
      </p:sp>
      <p:sp>
        <p:nvSpPr>
          <p:cNvPr id="8" name="幻灯片图像占位符 7"/>
          <p:cNvSpPr>
            <a:spLocks noGrp="1" noRot="1" noChangeAspect="1"/>
          </p:cNvSpPr>
          <p:nvPr>
            <p:ph type="sldImg"/>
          </p:nvPr>
        </p:nvSpPr>
        <p:spPr/>
      </p:sp>
      <p:sp>
        <p:nvSpPr>
          <p:cNvPr id="9" name="备注占位符 8"/>
          <p:cNvSpPr>
            <a:spLocks noGrp="1"/>
          </p:cNvSpPr>
          <p:nvPr>
            <p:ph type="body" idx="1"/>
          </p:nvPr>
        </p:nvSpPr>
        <p:spPr>
          <a:xfrm>
            <a:off x="681038" y="4724400"/>
            <a:ext cx="5453062" cy="4476750"/>
          </a:xfrm>
          <a:prstGeom prst="rect">
            <a:avLst/>
          </a:prstGeom>
        </p:spPr>
        <p:txBody>
          <a:bodyPr>
            <a:normAutofit/>
          </a:bodyPr>
          <a:lstStyle/>
          <a:p>
            <a:pPr marL="228600" indent="-228600"/>
            <a:r>
              <a:rPr lang="zh-CN" altLang="en-US" b="1" dirty="0" smtClean="0">
                <a:latin typeface="Arial" charset="0"/>
              </a:rPr>
              <a:t>讲演者注解：</a:t>
            </a:r>
            <a:endParaRPr lang="en-US" altLang="zh-CN" b="1" dirty="0" smtClean="0">
              <a:latin typeface="Arial" charset="0"/>
            </a:endParaRPr>
          </a:p>
          <a:p>
            <a:pPr marL="228600" indent="-228600"/>
            <a:r>
              <a:rPr lang="zh-CN" altLang="en-US" dirty="0" smtClean="0">
                <a:latin typeface="Arial" charset="0"/>
              </a:rPr>
              <a:t>此页幻灯片动画阐明了神经损伤后疼痛反应会发生何种变化。</a:t>
            </a:r>
          </a:p>
          <a:p>
            <a:pPr marL="228600" indent="-228600"/>
            <a:r>
              <a:rPr lang="zh-CN" altLang="en-US" dirty="0" smtClean="0">
                <a:latin typeface="Arial" charset="0"/>
              </a:rPr>
              <a:t>在演示模式中单击左键或下箭头键，会显示动画序列中的下一个项目。请在当前动画结束后再点击产生下一项动画：</a:t>
            </a:r>
          </a:p>
          <a:p>
            <a:pPr marL="228600" indent="-228600">
              <a:buFont typeface="Calibri" pitchFamily="34" charset="0"/>
              <a:buAutoNum type="arabicPeriod"/>
            </a:pPr>
            <a:r>
              <a:rPr lang="zh-CN" altLang="en-US" dirty="0" smtClean="0">
                <a:latin typeface="Arial" charset="0"/>
              </a:rPr>
              <a:t>正常疼痛反应曲线（第一次出现的曲线）显示，在较低的刺激强度下，痛觉程度为零（例如轻碰通常不会引起疼痛，这是一种无害刺激）。随着刺激强度增加（例如用力挤压或拧），则感受到的疼痛强度增强。</a:t>
            </a:r>
          </a:p>
          <a:p>
            <a:pPr marL="228600" indent="-228600">
              <a:buFont typeface="Calibri" pitchFamily="34" charset="0"/>
              <a:buAutoNum type="arabicPeriod"/>
            </a:pPr>
            <a:r>
              <a:rPr lang="zh-CN" altLang="en-US" dirty="0" smtClean="0">
                <a:latin typeface="Arial" charset="0"/>
              </a:rPr>
              <a:t>神经损伤后，疼痛反应曲线变为向左移动。</a:t>
            </a:r>
          </a:p>
          <a:p>
            <a:pPr marL="228600" indent="-228600">
              <a:buFont typeface="Calibri" pitchFamily="34" charset="0"/>
              <a:buAutoNum type="arabicPeriod"/>
            </a:pPr>
            <a:r>
              <a:rPr lang="zh-CN" altLang="en-US" dirty="0" smtClean="0">
                <a:latin typeface="Arial" charset="0"/>
              </a:rPr>
              <a:t>虚线代表一个固定的刺激强度，它把两条疼痛反应曲线都分为两部分。正常疼痛反应中，这一强度的刺激会引起低强度的疼痛。在左移的损伤后的疼痛反应曲线中，同样这一强度的刺激则会引起强度高很多的疼痛。       </a:t>
            </a:r>
          </a:p>
          <a:p>
            <a:pPr marL="228600" indent="-228600">
              <a:buFont typeface="Calibri" pitchFamily="34" charset="0"/>
              <a:buAutoNum type="arabicPeriod"/>
            </a:pPr>
            <a:r>
              <a:rPr lang="zh-CN" altLang="en-US" dirty="0" smtClean="0">
                <a:latin typeface="Arial" charset="0"/>
              </a:rPr>
              <a:t>这被称为“痛觉过敏”，即引起普通疼痛的刺激引发了增强的疼痛反应。</a:t>
            </a:r>
          </a:p>
          <a:p>
            <a:pPr marL="228600" indent="-228600">
              <a:buFont typeface="Calibri" pitchFamily="34" charset="0"/>
              <a:buNone/>
            </a:pPr>
            <a:endParaRPr lang="zh-CN" altLang="en-US" dirty="0" smtClean="0">
              <a:latin typeface="Arial" charset="0"/>
            </a:endParaRPr>
          </a:p>
          <a:p>
            <a:pPr marL="228600" indent="-228600"/>
            <a:r>
              <a:rPr lang="zh-CN" altLang="en-US" dirty="0" smtClean="0">
                <a:latin typeface="Arial" charset="0"/>
              </a:rPr>
              <a:t>参考文献</a:t>
            </a:r>
          </a:p>
          <a:p>
            <a:pPr marL="228600" indent="-228600"/>
            <a:r>
              <a:rPr lang="zh-CN" altLang="en-US" dirty="0" smtClean="0">
                <a:latin typeface="Arial" charset="0"/>
              </a:rPr>
              <a:t>Gottschalk A et al. New concepts in acute pain therapy: preemptive analgesia. Am Fam Physician 2001; 63(10):1979-84.</a:t>
            </a:r>
          </a:p>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85800" y="4343400"/>
            <a:ext cx="5486400" cy="4114800"/>
          </a:xfrm>
          <a:prstGeom prst="rect">
            <a:avLst/>
          </a:prstGeom>
          <a:noFill/>
        </p:spPr>
        <p:txBody>
          <a:bodyPr wrap="square" numCol="1" anchor="t" anchorCtr="0" compatLnSpc="1">
            <a:prstTxWarp prst="textNoShape">
              <a:avLst/>
            </a:prstTxWarp>
          </a:bodyPr>
          <a:lstStyle/>
          <a:p>
            <a:endParaRPr kumimoji="0" lang="en-US" altLang="zh-CN" sz="1100" b="0" i="0" u="none" strike="noStrike" kern="1200" cap="none" spc="0" normalizeH="0" baseline="0" noProof="0" dirty="0" smtClean="0">
              <a:ln>
                <a:noFill/>
              </a:ln>
              <a:solidFill>
                <a:schemeClr val="tx1"/>
              </a:solidFill>
              <a:effectLst/>
              <a:uLnTx/>
              <a:uFillTx/>
              <a:latin typeface="Arial" pitchFamily="34" charset="0"/>
              <a:ea typeface="+mn-ea"/>
              <a:cs typeface="+mn-cs"/>
            </a:endParaRPr>
          </a:p>
        </p:txBody>
      </p:sp>
      <p:sp>
        <p:nvSpPr>
          <p:cNvPr id="5" name="Slide Number Placeholder 3"/>
          <p:cNvSpPr>
            <a:spLocks noGrp="1"/>
          </p:cNvSpPr>
          <p:nvPr>
            <p:ph type="sldNum" sz="quarter" idx="5"/>
          </p:nvPr>
        </p:nvSpPr>
        <p:spPr/>
        <p:txBody>
          <a:bodyPr/>
          <a:lstStyle/>
          <a:p>
            <a:fld id="{F957BA33-F358-47BF-9034-DC44A37A6D13}" type="slidenum">
              <a:rPr lang="en-CA" altLang="zh-CN" smtClean="0"/>
              <a:pPr/>
              <a:t>9</a:t>
            </a:fld>
            <a:endParaRPr lang="en-CA" altLang="zh-CN" dirty="0"/>
          </a:p>
        </p:txBody>
      </p:sp>
      <p:sp>
        <p:nvSpPr>
          <p:cNvPr id="8" name="幻灯片图像占位符 7"/>
          <p:cNvSpPr>
            <a:spLocks noGrp="1" noRot="1" noChangeAspect="1"/>
          </p:cNvSpPr>
          <p:nvPr>
            <p:ph type="sldImg"/>
          </p:nvPr>
        </p:nvSpPr>
        <p:spPr/>
      </p:sp>
      <p:sp>
        <p:nvSpPr>
          <p:cNvPr id="9" name="备注占位符 8"/>
          <p:cNvSpPr>
            <a:spLocks noGrp="1"/>
          </p:cNvSpPr>
          <p:nvPr>
            <p:ph type="body" idx="1"/>
          </p:nvPr>
        </p:nvSpPr>
        <p:spPr>
          <a:xfrm>
            <a:off x="681038" y="4724400"/>
            <a:ext cx="5453062" cy="4476750"/>
          </a:xfrm>
          <a:prstGeom prst="rect">
            <a:avLst/>
          </a:prstGeom>
        </p:spPr>
        <p:txBody>
          <a:bodyPr>
            <a:normAutofit/>
          </a:bodyPr>
          <a:lstStyle/>
          <a:p>
            <a:r>
              <a:rPr lang="zh-CN" altLang="en-US" b="1" dirty="0" smtClean="0">
                <a:latin typeface="Arial" charset="0"/>
              </a:rPr>
              <a:t>讲演者注解：</a:t>
            </a:r>
          </a:p>
          <a:p>
            <a:r>
              <a:rPr lang="zh-CN" altLang="en-US" dirty="0" smtClean="0">
                <a:latin typeface="Arial" charset="0"/>
              </a:rPr>
              <a:t>此页幻灯片尽可能简单的展示了神经病理性疼痛的病理生理基础，无论起源在哪（外周或中枢神经系统），它们都遵循大体相似的机制与途径。</a:t>
            </a:r>
          </a:p>
          <a:p>
            <a:r>
              <a:rPr lang="zh-CN" altLang="en-US" dirty="0" smtClean="0">
                <a:latin typeface="Arial" charset="0"/>
              </a:rPr>
              <a:t>根据定义，神经病理性疼痛发生在外周或中枢神经系统的原发损伤或功能障碍之后。这些损伤和</a:t>
            </a:r>
            <a:r>
              <a:rPr lang="en-US" altLang="zh-CN" dirty="0" smtClean="0">
                <a:latin typeface="Arial" charset="0"/>
              </a:rPr>
              <a:t>/</a:t>
            </a:r>
            <a:r>
              <a:rPr lang="zh-CN" altLang="en-US" dirty="0" smtClean="0">
                <a:latin typeface="Arial" charset="0"/>
              </a:rPr>
              <a:t>或功能障碍通过共同的机制产生神经病理性疼痛。</a:t>
            </a:r>
          </a:p>
          <a:p>
            <a:r>
              <a:rPr lang="zh-CN" altLang="en-US" dirty="0" smtClean="0">
                <a:latin typeface="Arial" charset="0"/>
              </a:rPr>
              <a:t>神经病理性疼痛的外周机制包括神经纤维过度兴奋，这可能会导致感觉神经的异位放电 。外周机制能触发继发机制（例如中枢机制）。</a:t>
            </a:r>
            <a:endParaRPr lang="en-US" altLang="zh-CN" dirty="0" smtClean="0">
              <a:latin typeface="Arial" charset="0"/>
              <a:ea typeface="宋体" charset="-122"/>
            </a:endParaRPr>
          </a:p>
          <a:p>
            <a:r>
              <a:rPr lang="zh-CN" altLang="en-US" dirty="0" smtClean="0">
                <a:latin typeface="Arial" charset="0"/>
              </a:rPr>
              <a:t>中枢机制包括神经元兴奋过度，失去抑制性控制以及突触间传递异常增强作用（功能改变与电生理性质改变一致</a:t>
            </a:r>
            <a:r>
              <a:rPr lang="en-US" altLang="zh-CN" dirty="0" smtClean="0">
                <a:latin typeface="Arial" charset="0"/>
              </a:rPr>
              <a:t>[</a:t>
            </a:r>
            <a:r>
              <a:rPr lang="zh-CN" altLang="en-US" dirty="0" smtClean="0">
                <a:latin typeface="Arial" charset="0"/>
              </a:rPr>
              <a:t>例如兴奋性</a:t>
            </a:r>
            <a:r>
              <a:rPr lang="en-US" altLang="zh-CN" dirty="0" smtClean="0">
                <a:latin typeface="Arial" charset="0"/>
              </a:rPr>
              <a:t>]</a:t>
            </a:r>
            <a:r>
              <a:rPr lang="zh-CN" altLang="en-US" dirty="0" smtClean="0">
                <a:latin typeface="Arial" charset="0"/>
              </a:rPr>
              <a:t>一致）。</a:t>
            </a:r>
            <a:endParaRPr lang="en-US" altLang="zh-CN" dirty="0" smtClean="0">
              <a:latin typeface="Arial" charset="0"/>
            </a:endParaRPr>
          </a:p>
          <a:p>
            <a:endParaRPr lang="en-US" altLang="zh-CN" dirty="0" smtClean="0">
              <a:latin typeface="Arial" charset="0"/>
            </a:endParaRPr>
          </a:p>
          <a:p>
            <a:pPr marL="0" marR="0" indent="0" algn="l" defTabSz="0" rtl="0" eaLnBrk="0" fontAlgn="base" latinLnBrk="0" hangingPunct="0">
              <a:lnSpc>
                <a:spcPct val="100000"/>
              </a:lnSpc>
              <a:spcBef>
                <a:spcPct val="30000"/>
              </a:spcBef>
              <a:spcAft>
                <a:spcPct val="0"/>
              </a:spcAft>
              <a:buClrTx/>
              <a:buSzTx/>
              <a:buFontTx/>
              <a:buNone/>
              <a:tabLst/>
              <a:defRPr/>
            </a:pPr>
            <a:r>
              <a:rPr lang="zh-CN" altLang="en-US" dirty="0" smtClean="0"/>
              <a:t>脊髓中枢机制包括背根神经元兴奋性增加、背根非感受性有髓</a:t>
            </a:r>
            <a:r>
              <a:rPr lang="en-US" altLang="zh-CN" dirty="0" smtClean="0"/>
              <a:t>A-β</a:t>
            </a:r>
            <a:r>
              <a:rPr lang="zh-CN" altLang="en-US" dirty="0" smtClean="0"/>
              <a:t>传入纤维出现（在椎板</a:t>
            </a:r>
            <a:r>
              <a:rPr lang="en-US" altLang="zh-CN" dirty="0" smtClean="0"/>
              <a:t>I</a:t>
            </a:r>
            <a:r>
              <a:rPr lang="zh-CN" altLang="en-US" dirty="0" smtClean="0"/>
              <a:t>和</a:t>
            </a:r>
            <a:r>
              <a:rPr lang="en-US" altLang="zh-CN" dirty="0" smtClean="0"/>
              <a:t>II</a:t>
            </a:r>
            <a:r>
              <a:rPr lang="zh-CN" altLang="en-US" dirty="0" smtClean="0"/>
              <a:t>中与伤害感受性神经元形成新的连接）、抑制性控制丧失（去抑制）。棘上系统中枢机制包括过度兴奋以及与疼痛矩阵有关的脑干核、丘脑和大脑皮层内突触活性变化与功能重建（</a:t>
            </a:r>
            <a:r>
              <a:rPr lang="zh-CN" altLang="en-US" b="1" dirty="0" smtClean="0"/>
              <a:t>中枢致敏</a:t>
            </a:r>
            <a:r>
              <a:rPr lang="zh-CN" altLang="en-US" dirty="0" smtClean="0"/>
              <a:t>）。</a:t>
            </a:r>
            <a:endParaRPr lang="en-GB" altLang="zh-CN" dirty="0" smtClean="0"/>
          </a:p>
          <a:p>
            <a:endParaRPr lang="zh-CN" altLang="en-US" dirty="0" smtClean="0">
              <a:latin typeface="Arial" charset="0"/>
            </a:endParaRPr>
          </a:p>
          <a:p>
            <a:endParaRPr lang="zh-CN" altLang="en-US" dirty="0" smtClean="0">
              <a:latin typeface="Arial" charset="0"/>
            </a:endParaRPr>
          </a:p>
          <a:p>
            <a:r>
              <a:rPr lang="zh-CN" altLang="en-US" dirty="0" smtClean="0">
                <a:latin typeface="Arial" charset="0"/>
              </a:rPr>
              <a:t>参考文献</a:t>
            </a:r>
          </a:p>
          <a:p>
            <a:r>
              <a:rPr lang="en-US" altLang="zh-CN" dirty="0" smtClean="0">
                <a:latin typeface="Arial" charset="0"/>
              </a:rPr>
              <a:t>1.</a:t>
            </a:r>
            <a:r>
              <a:rPr lang="zh-CN" altLang="en-US" dirty="0" smtClean="0">
                <a:latin typeface="Arial" charset="0"/>
              </a:rPr>
              <a:t>Gilron I et al. Neuropathic pain: a practical guide for the clinician. CMAJ 2006; 175(3):265-75.</a:t>
            </a:r>
          </a:p>
          <a:p>
            <a:r>
              <a:rPr lang="en-US" altLang="zh-CN" dirty="0" smtClean="0">
                <a:latin typeface="Arial" charset="0"/>
              </a:rPr>
              <a:t>2.Jarvis MF, Boyce-</a:t>
            </a:r>
            <a:r>
              <a:rPr lang="en-US" altLang="zh-CN" dirty="0" err="1" smtClean="0">
                <a:latin typeface="Arial" charset="0"/>
              </a:rPr>
              <a:t>Rustay</a:t>
            </a:r>
            <a:r>
              <a:rPr lang="en-US" altLang="zh-CN" dirty="0" smtClean="0">
                <a:latin typeface="Arial" charset="0"/>
              </a:rPr>
              <a:t> JM. </a:t>
            </a:r>
            <a:r>
              <a:rPr lang="zh-CN" altLang="en-US" dirty="0" smtClean="0">
                <a:latin typeface="Arial" charset="0"/>
              </a:rPr>
              <a:t>Neuropathic pain: models and mechanisms. Curr Pharm Des 2009; 15(15):1711-6. </a:t>
            </a:r>
            <a:endParaRPr lang="en-US" altLang="zh-CN" dirty="0" smtClean="0"/>
          </a:p>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E1128805-8D98-4F28-8092-CE585633B5CF}"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D3F257C8-ACEC-4980-90DA-83C8F484304E}" type="slidenum">
              <a:rPr lang="zh-CN" altLang="en-US"/>
              <a:pPr/>
              <a:t>‹#›</a:t>
            </a:fld>
            <a:endParaRPr 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E1128805-8D98-4F28-8092-CE585633B5CF}"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8E7F413F-E66E-44E6-A7BF-22AF7DAA0AF9}" type="slidenum">
              <a:rPr lang="zh-CN" altLang="en-US"/>
              <a:pPr/>
              <a:t>‹#›</a:t>
            </a:fld>
            <a:endParaRPr lang="en-US" sz="1800">
              <a:solidFill>
                <a:schemeClr val="tx1"/>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A4E0DD07-F61F-4F2D-BEC0-3C8D8588A8BF}"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AAD54526-A92F-4B98-81C5-6E432A875F2D}" type="slidenum">
              <a:rPr lang="zh-CN" altLang="en-US"/>
              <a:pPr/>
              <a:t>‹#›</a:t>
            </a:fld>
            <a:endParaRPr lang="en-US" sz="1800">
              <a:solidFill>
                <a:schemeClr val="tx1"/>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A4E0DD07-F61F-4F2D-BEC0-3C8D8588A8BF}" type="datetime1">
              <a:rPr lang="zh-CN" altLang="en-US"/>
              <a:pPr/>
              <a:t>2015/2/16</a:t>
            </a:fld>
            <a:endParaRPr 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691B9F41-CDD0-4045-9DA8-094C5C92558F}" type="slidenum">
              <a:rPr lang="zh-CN" altLang="en-US"/>
              <a:pPr/>
              <a:t>‹#›</a:t>
            </a:fld>
            <a:endParaRPr lang="en-US" sz="1800">
              <a:solidFill>
                <a:schemeClr val="tx1"/>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A4E0DD07-F61F-4F2D-BEC0-3C8D8588A8BF}" type="datetime1">
              <a:rPr lang="zh-CN" altLang="en-US"/>
              <a:pPr/>
              <a:t>2015/2/16</a:t>
            </a:fld>
            <a:endParaRPr 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07880208-3F43-4769-8CD2-5268D2BAB88F}" type="slidenum">
              <a:rPr lang="zh-CN" altLang="en-US"/>
              <a:pPr/>
              <a:t>‹#›</a:t>
            </a:fld>
            <a:endParaRPr lang="en-US" sz="1800">
              <a:solidFill>
                <a:schemeClr val="tx1"/>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A4E0DD07-F61F-4F2D-BEC0-3C8D8588A8BF}" type="datetime1">
              <a:rPr lang="zh-CN" altLang="en-US"/>
              <a:pPr/>
              <a:t>2015/2/16</a:t>
            </a:fld>
            <a:endParaRPr 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F4B3535F-67E1-4F45-8934-F25D27A55B6A}" type="slidenum">
              <a:rPr lang="zh-CN" altLang="en-US"/>
              <a:pPr/>
              <a:t>‹#›</a:t>
            </a:fld>
            <a:endParaRPr lang="en-US" sz="1800">
              <a:solidFill>
                <a:schemeClr val="tx1"/>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A4E0DD07-F61F-4F2D-BEC0-3C8D8588A8BF}"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A67DE505-8544-4E44-9B2F-00A1DB3E08F1}" type="slidenum">
              <a:rPr lang="zh-CN" altLang="en-US"/>
              <a:pPr/>
              <a:t>‹#›</a:t>
            </a:fld>
            <a:endParaRPr lang="en-US" sz="1800">
              <a:solidFill>
                <a:schemeClr val="tx1"/>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A4E0DD07-F61F-4F2D-BEC0-3C8D8588A8BF}"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74A10BB8-6D6D-4D90-98DA-A11D970013CC}" type="slidenum">
              <a:rPr lang="zh-CN" altLang="en-US"/>
              <a:pPr/>
              <a:t>‹#›</a:t>
            </a:fld>
            <a:endParaRPr lang="en-US" sz="1800">
              <a:solidFill>
                <a:schemeClr val="tx1"/>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A4E0DD07-F61F-4F2D-BEC0-3C8D8588A8BF}"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341513DF-3DAF-48BC-BF58-0D59E9442CD4}" type="slidenum">
              <a:rPr lang="zh-CN" altLang="en-US"/>
              <a:pPr/>
              <a:t>‹#›</a:t>
            </a:fld>
            <a:endParaRPr lang="en-US" sz="1800">
              <a:solidFill>
                <a:schemeClr val="tx1"/>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A4E0DD07-F61F-4F2D-BEC0-3C8D8588A8BF}"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7959FA95-56B4-4B36-A194-F4C1059C21E6}" type="slidenum">
              <a:rPr lang="zh-CN" altLang="en-US"/>
              <a:pPr/>
              <a:t>‹#›</a:t>
            </a:fld>
            <a:endParaRPr lang="en-US" sz="1800">
              <a:solidFill>
                <a:schemeClr val="tx1"/>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p:spPr>
        <p:txBody>
          <a:bodyPr/>
          <a:lstStyle>
            <a:lvl1pPr>
              <a:defRPr/>
            </a:lvl1pPr>
          </a:lstStyle>
          <a:p>
            <a:fld id="{A4E0DD07-F61F-4F2D-BEC0-3C8D8588A8BF}" type="datetime1">
              <a:rPr lang="zh-CN" altLang="en-US"/>
              <a:pPr/>
              <a:t>2015/2/16</a:t>
            </a:fld>
            <a:endParaRPr lang="en-US" sz="1800">
              <a:solidFill>
                <a:schemeClr val="tx1"/>
              </a:solidFill>
            </a:endParaRPr>
          </a:p>
        </p:txBody>
      </p:sp>
      <p:sp>
        <p:nvSpPr>
          <p:cNvPr id="4" name="页脚占位符 3"/>
          <p:cNvSpPr>
            <a:spLocks noGrp="1"/>
          </p:cNvSpPr>
          <p:nvPr>
            <p:ph type="ftr" sz="quarter" idx="11"/>
          </p:nvPr>
        </p:nvSpPr>
        <p:spPr>
          <a:xfrm>
            <a:off x="3124200" y="6356350"/>
            <a:ext cx="28956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553200" y="6356350"/>
            <a:ext cx="2133600" cy="365125"/>
          </a:xfrm>
        </p:spPr>
        <p:txBody>
          <a:bodyPr/>
          <a:lstStyle>
            <a:lvl1pPr>
              <a:defRPr/>
            </a:lvl1pPr>
          </a:lstStyle>
          <a:p>
            <a:fld id="{CAF507DB-562A-4E7F-A2C4-BABDBA827309}" type="slidenum">
              <a:rPr lang="zh-CN" altLang="en-US"/>
              <a:pPr/>
              <a:t>‹#›</a:t>
            </a:fld>
            <a:endParaRPr lang="en-US" sz="1800">
              <a:solidFill>
                <a:schemeClr val="tx1"/>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D2EDCACD-ACA3-4F93-AD52-628E2BB02F9C}" type="datetimeFigureOut">
              <a:rPr lang="en-CA"/>
              <a:pPr>
                <a:defRPr/>
              </a:pPr>
              <a:t>2015-02-16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CCFC698-9035-4243-8A96-4679FDA3248B}"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E1128805-8D98-4F28-8092-CE585633B5CF}"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92E9141C-AA00-4F52-A168-485FDFED9332}" type="slidenum">
              <a:rPr lang="zh-CN" altLang="en-US"/>
              <a:pPr/>
              <a:t>‹#›</a:t>
            </a:fld>
            <a:endParaRPr lang="en-US" sz="1800">
              <a:solidFill>
                <a:schemeClr val="tx1"/>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AFAD6F5F-F1D7-4B5E-9879-1CBAAB1BE80C}" type="datetimeFigureOut">
              <a:rPr lang="en-CA"/>
              <a:pPr>
                <a:defRPr/>
              </a:pPr>
              <a:t>2015-02-16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128C1B0-5B26-46BE-B209-B5DEC3ECF5C2}" type="slidenum">
              <a:rPr lang="en-CA"/>
              <a:pPr>
                <a:defRPr/>
              </a:pPr>
              <a:t>‹#›</a:t>
            </a:fld>
            <a:endParaRPr lang="en-CA"/>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2A0B57-B2B5-4E70-A4C5-4F79437A5087}" type="datetimeFigureOut">
              <a:rPr lang="en-CA"/>
              <a:pPr>
                <a:defRPr/>
              </a:pPr>
              <a:t>2015-02-16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89E3E58-342B-453A-BCB8-2D909B2EF47A}" type="slidenum">
              <a:rPr lang="en-CA"/>
              <a:pPr>
                <a:defRPr/>
              </a:pPr>
              <a:t>‹#›</a:t>
            </a:fld>
            <a:endParaRPr lang="en-CA"/>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C6DDF168-A808-498C-87BE-863476CE67C3}" type="datetimeFigureOut">
              <a:rPr lang="en-CA"/>
              <a:pPr>
                <a:defRPr/>
              </a:pPr>
              <a:t>2015-02-16</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95F38556-6798-4A8A-8000-9AC141C03E0C}" type="slidenum">
              <a:rPr lang="en-CA"/>
              <a:pPr>
                <a:defRPr/>
              </a:pPr>
              <a:t>‹#›</a:t>
            </a:fld>
            <a:endParaRPr lang="en-CA"/>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1264055E-27F4-46C7-97C4-6E736AAF5995}" type="datetimeFigureOut">
              <a:rPr lang="en-CA"/>
              <a:pPr>
                <a:defRPr/>
              </a:pPr>
              <a:t>2015-02-16</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C9C0DCCF-9F2C-40E4-8CD6-3FB85F2614DA}" type="slidenum">
              <a:rPr lang="en-CA"/>
              <a:pPr>
                <a:defRPr/>
              </a:pPr>
              <a:t>‹#›</a:t>
            </a:fld>
            <a:endParaRPr lang="en-CA"/>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3EFF1516-E551-457E-BE44-6CEDB0EA255B}" type="datetimeFigureOut">
              <a:rPr lang="en-CA"/>
              <a:pPr>
                <a:defRPr/>
              </a:pPr>
              <a:t>2015-02-16</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114D3A9C-936B-4F44-9033-E320A70E0766}" type="slidenum">
              <a:rPr lang="en-CA"/>
              <a:pPr>
                <a:defRPr/>
              </a:pPr>
              <a:t>‹#›</a:t>
            </a:fld>
            <a:endParaRPr lang="en-CA"/>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2FE760-77F4-4029-B3BE-398491B7CDC1}" type="datetimeFigureOut">
              <a:rPr lang="en-CA"/>
              <a:pPr>
                <a:defRPr/>
              </a:pPr>
              <a:t>2015-02-16</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87DD1879-BB10-4FE6-A87B-46F9431BDEA7}" type="slidenum">
              <a:rPr lang="en-CA"/>
              <a:pPr>
                <a:defRPr/>
              </a:pPr>
              <a:t>‹#›</a:t>
            </a:fld>
            <a:endParaRPr lang="en-CA"/>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EB7844-8B4D-4C32-A2AA-63F8504719E1}" type="datetimeFigureOut">
              <a:rPr lang="en-CA"/>
              <a:pPr>
                <a:defRPr/>
              </a:pPr>
              <a:t>2015-02-16</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E0CDC496-A94E-4CC9-B4AC-BD055528A236}" type="slidenum">
              <a:rPr lang="en-CA"/>
              <a:pPr>
                <a:defRPr/>
              </a:pPr>
              <a:t>‹#›</a:t>
            </a:fld>
            <a:endParaRPr lang="en-CA"/>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C6C6AC-249B-4957-BFEF-9C53732AA8C2}" type="datetimeFigureOut">
              <a:rPr lang="en-CA"/>
              <a:pPr>
                <a:defRPr/>
              </a:pPr>
              <a:t>2015-02-16</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577D885B-1D88-4274-9FAD-876160FB3D94}" type="slidenum">
              <a:rPr lang="en-CA"/>
              <a:pPr>
                <a:defRPr/>
              </a:pPr>
              <a:t>‹#›</a:t>
            </a:fld>
            <a:endParaRPr lang="en-CA"/>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71FF103-4FAE-4186-8F77-9ABDEAE8361B}" type="datetimeFigureOut">
              <a:rPr lang="en-CA"/>
              <a:pPr>
                <a:defRPr/>
              </a:pPr>
              <a:t>2015-02-16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07E330F-9B81-4AEA-8BDC-1E7548587016}" type="slidenum">
              <a:rPr lang="en-CA"/>
              <a:pPr>
                <a:defRPr/>
              </a:pPr>
              <a:t>‹#›</a:t>
            </a:fld>
            <a:endParaRPr lang="en-CA"/>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1687FFF4-52AB-42C1-919A-C6C6E1CC5451}" type="datetimeFigureOut">
              <a:rPr lang="en-CA"/>
              <a:pPr>
                <a:defRPr/>
              </a:pPr>
              <a:t>2015-02-16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1A252A1-FAF3-49CD-9F32-FF78B15DAA5C}" type="slidenum">
              <a:rPr lang="en-CA"/>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p:spPr>
        <p:txBody>
          <a:bodyPr/>
          <a:lstStyle>
            <a:lvl1pPr>
              <a:defRPr/>
            </a:lvl1pPr>
          </a:lstStyle>
          <a:p>
            <a:fld id="{E1128805-8D98-4F28-8092-CE585633B5CF}" type="datetime1">
              <a:rPr lang="zh-CN" altLang="en-US"/>
              <a:pPr/>
              <a:t>2015/2/16</a:t>
            </a:fld>
            <a:endParaRPr lang="en-US" sz="1800">
              <a:solidFill>
                <a:schemeClr val="tx1"/>
              </a:solidFill>
            </a:endParaRPr>
          </a:p>
        </p:txBody>
      </p:sp>
      <p:sp>
        <p:nvSpPr>
          <p:cNvPr id="4" name="页脚占位符 3"/>
          <p:cNvSpPr>
            <a:spLocks noGrp="1"/>
          </p:cNvSpPr>
          <p:nvPr>
            <p:ph type="ftr" sz="quarter" idx="11"/>
          </p:nvPr>
        </p:nvSpPr>
        <p:spPr>
          <a:xfrm>
            <a:off x="3124200" y="6356350"/>
            <a:ext cx="28956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553200" y="6356350"/>
            <a:ext cx="2133600" cy="365125"/>
          </a:xfrm>
        </p:spPr>
        <p:txBody>
          <a:bodyPr/>
          <a:lstStyle>
            <a:lvl1pPr>
              <a:defRPr/>
            </a:lvl1pPr>
          </a:lstStyle>
          <a:p>
            <a:fld id="{7B93C3DA-FD6E-4996-9439-76A9AE4645FE}" type="slidenum">
              <a:rPr lang="zh-CN" altLang="en-US"/>
              <a:pPr/>
              <a:t>‹#›</a:t>
            </a:fld>
            <a:endParaRPr lang="en-US" sz="1800">
              <a:solidFill>
                <a:schemeClr val="tx1"/>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54100" y="114300"/>
            <a:ext cx="7920038" cy="838200"/>
          </a:xfrm>
        </p:spPr>
        <p:txBody>
          <a:bodyPr/>
          <a:lstStyle/>
          <a:p>
            <a:r>
              <a:rPr lang="en-US" smtClean="0"/>
              <a:t>Click to edit Master title style</a:t>
            </a:r>
            <a:endParaRPr lang="es-MX"/>
          </a:p>
        </p:txBody>
      </p:sp>
      <p:sp>
        <p:nvSpPr>
          <p:cNvPr id="3" name="Chart Placeholder 2"/>
          <p:cNvSpPr>
            <a:spLocks noGrp="1"/>
          </p:cNvSpPr>
          <p:nvPr>
            <p:ph type="chart" idx="1"/>
          </p:nvPr>
        </p:nvSpPr>
        <p:spPr>
          <a:xfrm>
            <a:off x="900113" y="1279525"/>
            <a:ext cx="7586662" cy="4368800"/>
          </a:xfrm>
        </p:spPr>
        <p:txBody>
          <a:bodyPr rtlCol="0">
            <a:normAutofit/>
          </a:bodyPr>
          <a:lstStyle/>
          <a:p>
            <a:pPr lvl="0"/>
            <a:endParaRPr lang="es-MX" noProof="0" smtClean="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49288"/>
            <a:ext cx="8229600" cy="5259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63525" y="1525588"/>
            <a:ext cx="8574088"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160275" y="57150"/>
            <a:ext cx="8701088" cy="1047750"/>
          </a:xfrm>
          <a:prstGeom prst="rect">
            <a:avLst/>
          </a:prstGeom>
        </p:spPr>
        <p:txBody>
          <a:bodyPr rtlCol="0">
            <a:noAutofit/>
          </a:bodyPr>
          <a:lstStyle/>
          <a:p>
            <a:r>
              <a:rPr lang="en-US" smtClean="0"/>
              <a:t>Click to edit Master title style</a:t>
            </a:r>
            <a:endParaRPr lang="en-AU"/>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2BF0BCAE-604A-4D74-9907-21B6E7F5A43A}"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952DFA02-7A52-49DD-98B3-22397DAFA141}" type="slidenum">
              <a:rPr lang="zh-CN" altLang="en-US"/>
              <a:pPr/>
              <a:t>‹#›</a:t>
            </a:fld>
            <a:endParaRPr lang="en-US" sz="1800">
              <a:solidFill>
                <a:schemeClr val="tx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2BF0BCAE-604A-4D74-9907-21B6E7F5A43A}"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231F6303-81E3-40F2-A466-8E55D28EC139}" type="slidenum">
              <a:rPr lang="zh-CN" altLang="en-US"/>
              <a:pPr/>
              <a:t>‹#›</a:t>
            </a:fld>
            <a:endParaRPr lang="en-US" sz="1800">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2BF0BCAE-604A-4D74-9907-21B6E7F5A43A}"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212DE1C6-370B-4C34-B6C9-F1D054631337}" type="slidenum">
              <a:rPr lang="zh-CN" altLang="en-US"/>
              <a:pPr/>
              <a:t>‹#›</a:t>
            </a:fld>
            <a:endParaRPr lang="en-US" sz="1800">
              <a:solidFill>
                <a:schemeClr val="tx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2BF0BCAE-604A-4D74-9907-21B6E7F5A43A}"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3713A27B-D196-42A1-8AD3-FF8F7EBB5330}" type="slidenum">
              <a:rPr lang="zh-CN" altLang="en-US"/>
              <a:pPr/>
              <a:t>‹#›</a:t>
            </a:fld>
            <a:endParaRPr lang="en-US" sz="1800">
              <a:solidFill>
                <a:schemeClr val="tx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2BF0BCAE-604A-4D74-9907-21B6E7F5A43A}" type="datetime1">
              <a:rPr lang="zh-CN" altLang="en-US"/>
              <a:pPr/>
              <a:t>2015/2/16</a:t>
            </a:fld>
            <a:endParaRPr 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DBB65D11-9663-4D1D-9E96-822C181EA6D0}" type="slidenum">
              <a:rPr lang="zh-CN" altLang="en-US"/>
              <a:pPr/>
              <a:t>‹#›</a:t>
            </a:fld>
            <a:endParaRPr lang="en-US" sz="1800">
              <a:solidFill>
                <a:schemeClr val="tx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2BF0BCAE-604A-4D74-9907-21B6E7F5A43A}" type="datetime1">
              <a:rPr lang="zh-CN" altLang="en-US"/>
              <a:pPr/>
              <a:t>2015/2/16</a:t>
            </a:fld>
            <a:endParaRPr 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907B1D3C-BB5A-4750-9E77-563371DBCF42}" type="slidenum">
              <a:rPr lang="zh-CN" altLang="en-US"/>
              <a:pPr/>
              <a:t>‹#›</a:t>
            </a:fld>
            <a:endParaRPr lang="en-US" sz="1800">
              <a:solidFill>
                <a:schemeClr val="tx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2BF0BCAE-604A-4D74-9907-21B6E7F5A43A}" type="datetime1">
              <a:rPr lang="zh-CN" altLang="en-US"/>
              <a:pPr/>
              <a:t>2015/2/16</a:t>
            </a:fld>
            <a:endParaRPr 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73EAE3CD-B62B-4A88-A901-80C70AD37444}" type="slidenum">
              <a:rPr lang="zh-CN" altLang="en-US"/>
              <a:pPr/>
              <a:t>‹#›</a:t>
            </a:fld>
            <a:endParaRPr 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E1128805-8D98-4F28-8092-CE585633B5CF}"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7D5D8CB9-C024-47DB-A519-5094D409E0F5}" type="slidenum">
              <a:rPr lang="zh-CN" altLang="en-US"/>
              <a:pPr/>
              <a:t>‹#›</a:t>
            </a:fld>
            <a:endParaRPr lang="en-US" sz="180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2BF0BCAE-604A-4D74-9907-21B6E7F5A43A}"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0650DE55-BB12-4E69-A8D0-16066343BE75}" type="slidenum">
              <a:rPr lang="zh-CN" altLang="en-US"/>
              <a:pPr/>
              <a:t>‹#›</a:t>
            </a:fld>
            <a:endParaRPr lang="en-US" sz="1800">
              <a:solidFill>
                <a:schemeClr val="tx1"/>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2BF0BCAE-604A-4D74-9907-21B6E7F5A43A}"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681C8F97-FD14-4737-A187-ACEB5AEBD616}" type="slidenum">
              <a:rPr lang="zh-CN" altLang="en-US"/>
              <a:pPr/>
              <a:t>‹#›</a:t>
            </a:fld>
            <a:endParaRPr lang="en-US" sz="1800">
              <a:solidFill>
                <a:schemeClr val="tx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2BF0BCAE-604A-4D74-9907-21B6E7F5A43A}"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5AFDEB81-0528-441F-828E-8934A4589677}" type="slidenum">
              <a:rPr lang="zh-CN" altLang="en-US"/>
              <a:pPr/>
              <a:t>‹#›</a:t>
            </a:fld>
            <a:endParaRPr lang="en-US" sz="1800">
              <a:solidFill>
                <a:schemeClr val="tx1"/>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2BF0BCAE-604A-4D74-9907-21B6E7F5A43A}"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A9FDCA5D-9D6D-427E-A45C-CB3F1C2F2444}" type="slidenum">
              <a:rPr lang="zh-CN" altLang="en-US"/>
              <a:pPr/>
              <a:t>‹#›</a:t>
            </a:fld>
            <a:endParaRPr lang="en-US" sz="1800">
              <a:solidFill>
                <a:schemeClr val="tx1"/>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p:spPr>
        <p:txBody>
          <a:bodyPr/>
          <a:lstStyle>
            <a:lvl1pPr>
              <a:defRPr/>
            </a:lvl1pPr>
          </a:lstStyle>
          <a:p>
            <a:fld id="{2BF0BCAE-604A-4D74-9907-21B6E7F5A43A}" type="datetime1">
              <a:rPr lang="zh-CN" altLang="en-US"/>
              <a:pPr/>
              <a:t>2015/2/16</a:t>
            </a:fld>
            <a:endParaRPr lang="en-US" sz="1800">
              <a:solidFill>
                <a:schemeClr val="tx1"/>
              </a:solidFill>
            </a:endParaRPr>
          </a:p>
        </p:txBody>
      </p:sp>
      <p:sp>
        <p:nvSpPr>
          <p:cNvPr id="4" name="页脚占位符 3"/>
          <p:cNvSpPr>
            <a:spLocks noGrp="1"/>
          </p:cNvSpPr>
          <p:nvPr>
            <p:ph type="ftr" sz="quarter" idx="11"/>
          </p:nvPr>
        </p:nvSpPr>
        <p:spPr>
          <a:xfrm>
            <a:off x="3124200" y="6356350"/>
            <a:ext cx="28956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553200" y="6356350"/>
            <a:ext cx="2133600" cy="365125"/>
          </a:xfrm>
        </p:spPr>
        <p:txBody>
          <a:bodyPr/>
          <a:lstStyle>
            <a:lvl1pPr>
              <a:defRPr/>
            </a:lvl1pPr>
          </a:lstStyle>
          <a:p>
            <a:fld id="{AADC32DD-7E34-4575-BE8A-A970367D1695}" type="slidenum">
              <a:rPr lang="zh-CN" altLang="en-US"/>
              <a:pPr/>
              <a:t>‹#›</a:t>
            </a:fld>
            <a:endParaRPr lang="en-US" sz="1800">
              <a:solidFill>
                <a:schemeClr val="tx1"/>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3A205B10-D31F-4190-B774-2289C39A5BD9}"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146D20F8-6288-4DE1-A5D9-D2DFFBCC3C21}" type="slidenum">
              <a:rPr lang="zh-CN" altLang="en-US"/>
              <a:pPr/>
              <a:t>‹#›</a:t>
            </a:fld>
            <a:endParaRPr lang="en-US" sz="1800">
              <a:solidFill>
                <a:schemeClr val="tx1"/>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3A205B10-D31F-4190-B774-2289C39A5BD9}"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835D12DB-B850-40C9-8C28-61BF3E2A18C6}" type="slidenum">
              <a:rPr lang="zh-CN" altLang="en-US"/>
              <a:pPr/>
              <a:t>‹#›</a:t>
            </a:fld>
            <a:endParaRPr lang="en-US" sz="1800">
              <a:solidFill>
                <a:schemeClr val="tx1"/>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3A205B10-D31F-4190-B774-2289C39A5BD9}"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63A87475-3DE6-4B69-87DB-DFBD7530D9EE}" type="slidenum">
              <a:rPr lang="zh-CN" altLang="en-US"/>
              <a:pPr/>
              <a:t>‹#›</a:t>
            </a:fld>
            <a:endParaRPr lang="en-US" sz="1800">
              <a:solidFill>
                <a:schemeClr val="tx1"/>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3A205B10-D31F-4190-B774-2289C39A5BD9}"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DE67C9CE-3A2C-48AB-9423-7F93C6C76C25}" type="slidenum">
              <a:rPr lang="zh-CN" altLang="en-US"/>
              <a:pPr/>
              <a:t>‹#›</a:t>
            </a:fld>
            <a:endParaRPr lang="en-US" sz="1800">
              <a:solidFill>
                <a:schemeClr val="tx1"/>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3A205B10-D31F-4190-B774-2289C39A5BD9}" type="datetime1">
              <a:rPr lang="zh-CN" altLang="en-US"/>
              <a:pPr/>
              <a:t>2015/2/16</a:t>
            </a:fld>
            <a:endParaRPr 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231F0850-0D60-4135-BE44-4DEFB91F58EF}" type="slidenum">
              <a:rPr lang="zh-CN" altLang="en-US"/>
              <a:pPr/>
              <a:t>‹#›</a:t>
            </a:fld>
            <a:endParaRPr 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E1128805-8D98-4F28-8092-CE585633B5CF}"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FD12EB20-7BAE-4FA7-A8DB-B4F437951B1A}" type="slidenum">
              <a:rPr lang="zh-CN" altLang="en-US"/>
              <a:pPr/>
              <a:t>‹#›</a:t>
            </a:fld>
            <a:endParaRPr lang="en-US" sz="1800">
              <a:solidFill>
                <a:schemeClr val="tx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3A205B10-D31F-4190-B774-2289C39A5BD9}" type="datetime1">
              <a:rPr lang="zh-CN" altLang="en-US"/>
              <a:pPr/>
              <a:t>2015/2/16</a:t>
            </a:fld>
            <a:endParaRPr 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A1D97FBA-B4ED-493D-946C-2AB305E95A95}" type="slidenum">
              <a:rPr lang="zh-CN" altLang="en-US"/>
              <a:pPr/>
              <a:t>‹#›</a:t>
            </a:fld>
            <a:endParaRPr lang="en-US" sz="1800">
              <a:solidFill>
                <a:schemeClr val="tx1"/>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3A205B10-D31F-4190-B774-2289C39A5BD9}" type="datetime1">
              <a:rPr lang="zh-CN" altLang="en-US"/>
              <a:pPr/>
              <a:t>2015/2/16</a:t>
            </a:fld>
            <a:endParaRPr 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95BA675D-3522-4825-9F60-D2639032C784}" type="slidenum">
              <a:rPr lang="zh-CN" altLang="en-US"/>
              <a:pPr/>
              <a:t>‹#›</a:t>
            </a:fld>
            <a:endParaRPr lang="en-US" sz="1800">
              <a:solidFill>
                <a:schemeClr val="tx1"/>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3A205B10-D31F-4190-B774-2289C39A5BD9}"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7A6B241B-F376-4692-B03C-FEC297B46D9E}" type="slidenum">
              <a:rPr lang="zh-CN" altLang="en-US"/>
              <a:pPr/>
              <a:t>‹#›</a:t>
            </a:fld>
            <a:endParaRPr lang="en-US" sz="1800">
              <a:solidFill>
                <a:schemeClr val="tx1"/>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3A205B10-D31F-4190-B774-2289C39A5BD9}"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7C0E8044-715C-4708-87C7-A90D06C1AAA3}" type="slidenum">
              <a:rPr lang="zh-CN" altLang="en-US"/>
              <a:pPr/>
              <a:t>‹#›</a:t>
            </a:fld>
            <a:endParaRPr lang="en-US" sz="1800">
              <a:solidFill>
                <a:schemeClr val="tx1"/>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3A205B10-D31F-4190-B774-2289C39A5BD9}"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58DDD5AF-E177-4ECF-AA14-F28C9DE264E9}" type="slidenum">
              <a:rPr lang="zh-CN" altLang="en-US"/>
              <a:pPr/>
              <a:t>‹#›</a:t>
            </a:fld>
            <a:endParaRPr lang="en-US" sz="1800">
              <a:solidFill>
                <a:schemeClr val="tx1"/>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3A205B10-D31F-4190-B774-2289C39A5BD9}"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1CC9CB7A-0926-4446-9316-B1DBD8F42246}" type="slidenum">
              <a:rPr lang="zh-CN" altLang="en-US"/>
              <a:pPr/>
              <a:t>‹#›</a:t>
            </a:fld>
            <a:endParaRPr lang="en-US" sz="1800">
              <a:solidFill>
                <a:schemeClr val="tx1"/>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p:spPr>
        <p:txBody>
          <a:bodyPr/>
          <a:lstStyle>
            <a:lvl1pPr>
              <a:defRPr/>
            </a:lvl1pPr>
          </a:lstStyle>
          <a:p>
            <a:fld id="{3A205B10-D31F-4190-B774-2289C39A5BD9}" type="datetime1">
              <a:rPr lang="zh-CN" altLang="en-US"/>
              <a:pPr/>
              <a:t>2015/2/16</a:t>
            </a:fld>
            <a:endParaRPr lang="en-US" sz="1800">
              <a:solidFill>
                <a:schemeClr val="tx1"/>
              </a:solidFill>
            </a:endParaRPr>
          </a:p>
        </p:txBody>
      </p:sp>
      <p:sp>
        <p:nvSpPr>
          <p:cNvPr id="4" name="页脚占位符 3"/>
          <p:cNvSpPr>
            <a:spLocks noGrp="1"/>
          </p:cNvSpPr>
          <p:nvPr>
            <p:ph type="ftr" sz="quarter" idx="11"/>
          </p:nvPr>
        </p:nvSpPr>
        <p:spPr>
          <a:xfrm>
            <a:off x="3124200" y="6356350"/>
            <a:ext cx="28956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553200" y="6356350"/>
            <a:ext cx="2133600" cy="365125"/>
          </a:xfrm>
        </p:spPr>
        <p:txBody>
          <a:bodyPr/>
          <a:lstStyle>
            <a:lvl1pPr>
              <a:defRPr/>
            </a:lvl1pPr>
          </a:lstStyle>
          <a:p>
            <a:fld id="{C1CCA603-E629-46DB-9CC8-F0737E04C2EA}" type="slidenum">
              <a:rPr lang="zh-CN" altLang="en-US"/>
              <a:pPr/>
              <a:t>‹#›</a:t>
            </a:fld>
            <a:endParaRPr lang="en-US" sz="1800">
              <a:solidFill>
                <a:schemeClr val="tx1"/>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B9D4EC66-3E44-4A8C-BA30-9A650997EACC}"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327680BD-5EA0-435E-882F-CB06A4DF6142}" type="slidenum">
              <a:rPr lang="zh-CN" altLang="en-US"/>
              <a:pPr/>
              <a:t>‹#›</a:t>
            </a:fld>
            <a:endParaRPr lang="en-US" sz="1800">
              <a:solidFill>
                <a:schemeClr val="tx1"/>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B9D4EC66-3E44-4A8C-BA30-9A650997EACC}"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07E316D2-E3E9-47AA-A276-3244364BBAF1}" type="slidenum">
              <a:rPr lang="zh-CN" altLang="en-US"/>
              <a:pPr/>
              <a:t>‹#›</a:t>
            </a:fld>
            <a:endParaRPr lang="en-US" sz="1800">
              <a:solidFill>
                <a:schemeClr val="tx1"/>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B9D4EC66-3E44-4A8C-BA30-9A650997EACC}"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08F473B4-63FD-47B1-93B2-A2338F9EE71A}" type="slidenum">
              <a:rPr lang="zh-CN" altLang="en-US"/>
              <a:pPr/>
              <a:t>‹#›</a:t>
            </a:fld>
            <a:endParaRPr 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E1128805-8D98-4F28-8092-CE585633B5CF}"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DC335067-45F4-4490-9F88-5A0203199E77}" type="slidenum">
              <a:rPr lang="zh-CN" altLang="en-US"/>
              <a:pPr/>
              <a:t>‹#›</a:t>
            </a:fld>
            <a:endParaRPr lang="en-US" sz="1800">
              <a:solidFill>
                <a:schemeClr val="tx1"/>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B9D4EC66-3E44-4A8C-BA30-9A650997EACC}"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CCA473AB-0961-428A-9B2D-50BE258291F5}" type="slidenum">
              <a:rPr lang="zh-CN" altLang="en-US"/>
              <a:pPr/>
              <a:t>‹#›</a:t>
            </a:fld>
            <a:endParaRPr lang="en-US" sz="1800">
              <a:solidFill>
                <a:schemeClr val="tx1"/>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B9D4EC66-3E44-4A8C-BA30-9A650997EACC}" type="datetime1">
              <a:rPr lang="zh-CN" altLang="en-US"/>
              <a:pPr/>
              <a:t>2015/2/16</a:t>
            </a:fld>
            <a:endParaRPr 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1ADD1178-D4C5-4835-BED5-4A5B3D0E9A61}" type="slidenum">
              <a:rPr lang="zh-CN" altLang="en-US"/>
              <a:pPr/>
              <a:t>‹#›</a:t>
            </a:fld>
            <a:endParaRPr lang="en-US" sz="1800">
              <a:solidFill>
                <a:schemeClr val="tx1"/>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B9D4EC66-3E44-4A8C-BA30-9A650997EACC}" type="datetime1">
              <a:rPr lang="zh-CN" altLang="en-US"/>
              <a:pPr/>
              <a:t>2015/2/16</a:t>
            </a:fld>
            <a:endParaRPr 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CA660A34-40A4-4B40-B0F3-9EF45632DCED}" type="slidenum">
              <a:rPr lang="zh-CN" altLang="en-US"/>
              <a:pPr/>
              <a:t>‹#›</a:t>
            </a:fld>
            <a:endParaRPr lang="en-US" sz="1800">
              <a:solidFill>
                <a:schemeClr val="tx1"/>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B9D4EC66-3E44-4A8C-BA30-9A650997EACC}" type="datetime1">
              <a:rPr lang="zh-CN" altLang="en-US"/>
              <a:pPr/>
              <a:t>2015/2/16</a:t>
            </a:fld>
            <a:endParaRPr 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7018989B-66C6-478B-AB5A-5562CFD245CE}" type="slidenum">
              <a:rPr lang="zh-CN" altLang="en-US"/>
              <a:pPr/>
              <a:t>‹#›</a:t>
            </a:fld>
            <a:endParaRPr lang="en-US" sz="1800">
              <a:solidFill>
                <a:schemeClr val="tx1"/>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B9D4EC66-3E44-4A8C-BA30-9A650997EACC}"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CEF59DE6-DC41-42A9-9FC1-4BCD0484BAE3}" type="slidenum">
              <a:rPr lang="zh-CN" altLang="en-US"/>
              <a:pPr/>
              <a:t>‹#›</a:t>
            </a:fld>
            <a:endParaRPr lang="en-US" sz="1800">
              <a:solidFill>
                <a:schemeClr val="tx1"/>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B9D4EC66-3E44-4A8C-BA30-9A650997EACC}"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98072D76-E9A8-41CB-9990-14AAD34BFCF1}" type="slidenum">
              <a:rPr lang="zh-CN" altLang="en-US"/>
              <a:pPr/>
              <a:t>‹#›</a:t>
            </a:fld>
            <a:endParaRPr lang="en-US" sz="1800">
              <a:solidFill>
                <a:schemeClr val="tx1"/>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B9D4EC66-3E44-4A8C-BA30-9A650997EACC}"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11557AE2-BCEC-4AA6-8615-BD86A1364E8B}" type="slidenum">
              <a:rPr lang="zh-CN" altLang="en-US"/>
              <a:pPr/>
              <a:t>‹#›</a:t>
            </a:fld>
            <a:endParaRPr lang="en-US" sz="1800">
              <a:solidFill>
                <a:schemeClr val="tx1"/>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B9D4EC66-3E44-4A8C-BA30-9A650997EACC}"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BAFEC47D-E552-46A5-9F86-E23F2CD29ECF}" type="slidenum">
              <a:rPr lang="zh-CN" altLang="en-US"/>
              <a:pPr/>
              <a:t>‹#›</a:t>
            </a:fld>
            <a:endParaRPr lang="en-US" sz="1800">
              <a:solidFill>
                <a:schemeClr val="tx1"/>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p:spPr>
        <p:txBody>
          <a:bodyPr/>
          <a:lstStyle>
            <a:lvl1pPr>
              <a:defRPr/>
            </a:lvl1pPr>
          </a:lstStyle>
          <a:p>
            <a:fld id="{B9D4EC66-3E44-4A8C-BA30-9A650997EACC}" type="datetime1">
              <a:rPr lang="zh-CN" altLang="en-US"/>
              <a:pPr/>
              <a:t>2015/2/16</a:t>
            </a:fld>
            <a:endParaRPr lang="en-US" sz="1800">
              <a:solidFill>
                <a:schemeClr val="tx1"/>
              </a:solidFill>
            </a:endParaRPr>
          </a:p>
        </p:txBody>
      </p:sp>
      <p:sp>
        <p:nvSpPr>
          <p:cNvPr id="4" name="页脚占位符 3"/>
          <p:cNvSpPr>
            <a:spLocks noGrp="1"/>
          </p:cNvSpPr>
          <p:nvPr>
            <p:ph type="ftr" sz="quarter" idx="11"/>
          </p:nvPr>
        </p:nvSpPr>
        <p:spPr>
          <a:xfrm>
            <a:off x="3124200" y="6356350"/>
            <a:ext cx="28956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553200" y="6356350"/>
            <a:ext cx="2133600" cy="365125"/>
          </a:xfrm>
        </p:spPr>
        <p:txBody>
          <a:bodyPr/>
          <a:lstStyle>
            <a:lvl1pPr>
              <a:defRPr/>
            </a:lvl1pPr>
          </a:lstStyle>
          <a:p>
            <a:fld id="{E1577B98-9803-4D98-94B7-37763060E713}" type="slidenum">
              <a:rPr lang="zh-CN" altLang="en-US"/>
              <a:pPr/>
              <a:t>‹#›</a:t>
            </a:fld>
            <a:endParaRPr lang="en-US" sz="1800">
              <a:solidFill>
                <a:schemeClr val="tx1"/>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E3461F1E-4720-45E6-A28A-876043A68AB6}"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47948EF7-7080-434A-8043-67854E6DA3C4}" type="slidenum">
              <a:rPr lang="zh-CN" altLang="en-US"/>
              <a:pPr/>
              <a:t>‹#›</a:t>
            </a:fld>
            <a:endParaRPr 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E1128805-8D98-4F28-8092-CE585633B5CF}" type="datetime1">
              <a:rPr lang="zh-CN" altLang="en-US"/>
              <a:pPr/>
              <a:t>2015/2/16</a:t>
            </a:fld>
            <a:endParaRPr 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6A32F7E3-67D8-494A-A7BE-216C42440915}" type="slidenum">
              <a:rPr lang="zh-CN" altLang="en-US"/>
              <a:pPr/>
              <a:t>‹#›</a:t>
            </a:fld>
            <a:endParaRPr lang="en-US" sz="1800">
              <a:solidFill>
                <a:schemeClr val="tx1"/>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E3461F1E-4720-45E6-A28A-876043A68AB6}"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A14CEBAF-D68C-48D5-9224-89AEE77EC89A}" type="slidenum">
              <a:rPr lang="zh-CN" altLang="en-US"/>
              <a:pPr/>
              <a:t>‹#›</a:t>
            </a:fld>
            <a:endParaRPr lang="en-US" sz="1800">
              <a:solidFill>
                <a:schemeClr val="tx1"/>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E3461F1E-4720-45E6-A28A-876043A68AB6}"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E6BE7B7F-8401-495D-8279-AA71427F08BA}" type="slidenum">
              <a:rPr lang="zh-CN" altLang="en-US"/>
              <a:pPr/>
              <a:t>‹#›</a:t>
            </a:fld>
            <a:endParaRPr lang="en-US" sz="1800">
              <a:solidFill>
                <a:schemeClr val="tx1"/>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E3461F1E-4720-45E6-A28A-876043A68AB6}"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2E4B4A3E-B21E-492A-9EFA-CF7A9B144BA5}" type="slidenum">
              <a:rPr lang="zh-CN" altLang="en-US"/>
              <a:pPr/>
              <a:t>‹#›</a:t>
            </a:fld>
            <a:endParaRPr lang="en-US" sz="1800">
              <a:solidFill>
                <a:schemeClr val="tx1"/>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E3461F1E-4720-45E6-A28A-876043A68AB6}" type="datetime1">
              <a:rPr lang="zh-CN" altLang="en-US"/>
              <a:pPr/>
              <a:t>2015/2/16</a:t>
            </a:fld>
            <a:endParaRPr 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55352CB8-F064-4138-869D-50D5E6085B41}" type="slidenum">
              <a:rPr lang="zh-CN" altLang="en-US"/>
              <a:pPr/>
              <a:t>‹#›</a:t>
            </a:fld>
            <a:endParaRPr lang="en-US" sz="1800">
              <a:solidFill>
                <a:schemeClr val="tx1"/>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E3461F1E-4720-45E6-A28A-876043A68AB6}" type="datetime1">
              <a:rPr lang="zh-CN" altLang="en-US"/>
              <a:pPr/>
              <a:t>2015/2/16</a:t>
            </a:fld>
            <a:endParaRPr 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C329142C-9C48-41ED-A015-62332EE5F77D}" type="slidenum">
              <a:rPr lang="zh-CN" altLang="en-US"/>
              <a:pPr/>
              <a:t>‹#›</a:t>
            </a:fld>
            <a:endParaRPr lang="en-US" sz="1800">
              <a:solidFill>
                <a:schemeClr val="tx1"/>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E3461F1E-4720-45E6-A28A-876043A68AB6}" type="datetime1">
              <a:rPr lang="zh-CN" altLang="en-US"/>
              <a:pPr/>
              <a:t>2015/2/16</a:t>
            </a:fld>
            <a:endParaRPr 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4999BD22-927D-41E8-A6F9-E8C617936459}" type="slidenum">
              <a:rPr lang="zh-CN" altLang="en-US"/>
              <a:pPr/>
              <a:t>‹#›</a:t>
            </a:fld>
            <a:endParaRPr lang="en-US" sz="1800">
              <a:solidFill>
                <a:schemeClr val="tx1"/>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E3461F1E-4720-45E6-A28A-876043A68AB6}"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4C798F5D-E0B8-44DB-B74A-FC91B210DA4F}" type="slidenum">
              <a:rPr lang="zh-CN" altLang="en-US"/>
              <a:pPr/>
              <a:t>‹#›</a:t>
            </a:fld>
            <a:endParaRPr lang="en-US" sz="1800">
              <a:solidFill>
                <a:schemeClr val="tx1"/>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E3461F1E-4720-45E6-A28A-876043A68AB6}"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44E9B8E4-A203-4F2B-A4A3-B420B28A0C71}" type="slidenum">
              <a:rPr lang="zh-CN" altLang="en-US"/>
              <a:pPr/>
              <a:t>‹#›</a:t>
            </a:fld>
            <a:endParaRPr lang="en-US" sz="1800">
              <a:solidFill>
                <a:schemeClr val="tx1"/>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E3461F1E-4720-45E6-A28A-876043A68AB6}"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D09BF6AD-748D-486A-9363-B149217E0D2B}" type="slidenum">
              <a:rPr lang="zh-CN" altLang="en-US"/>
              <a:pPr/>
              <a:t>‹#›</a:t>
            </a:fld>
            <a:endParaRPr lang="en-US" sz="1800">
              <a:solidFill>
                <a:schemeClr val="tx1"/>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E3461F1E-4720-45E6-A28A-876043A68AB6}"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9C81D5D7-2CAE-4751-ADF1-AA1958CC040D}" type="slidenum">
              <a:rPr lang="zh-CN" altLang="en-US"/>
              <a:pPr/>
              <a:t>‹#›</a:t>
            </a:fld>
            <a:endParaRPr 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E1128805-8D98-4F28-8092-CE585633B5CF}" type="datetime1">
              <a:rPr lang="zh-CN" altLang="en-US"/>
              <a:pPr/>
              <a:t>2015/2/16</a:t>
            </a:fld>
            <a:endParaRPr 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D4AEB977-220C-43DF-9B47-9160973CBCEF}" type="slidenum">
              <a:rPr lang="zh-CN" altLang="en-US"/>
              <a:pPr/>
              <a:t>‹#›</a:t>
            </a:fld>
            <a:endParaRPr lang="en-US" sz="1800">
              <a:solidFill>
                <a:schemeClr val="tx1"/>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p:spPr>
        <p:txBody>
          <a:bodyPr/>
          <a:lstStyle>
            <a:lvl1pPr>
              <a:defRPr/>
            </a:lvl1pPr>
          </a:lstStyle>
          <a:p>
            <a:fld id="{E3461F1E-4720-45E6-A28A-876043A68AB6}" type="datetime1">
              <a:rPr lang="zh-CN" altLang="en-US"/>
              <a:pPr/>
              <a:t>2015/2/16</a:t>
            </a:fld>
            <a:endParaRPr lang="en-US" sz="1800">
              <a:solidFill>
                <a:schemeClr val="tx1"/>
              </a:solidFill>
            </a:endParaRPr>
          </a:p>
        </p:txBody>
      </p:sp>
      <p:sp>
        <p:nvSpPr>
          <p:cNvPr id="4" name="页脚占位符 3"/>
          <p:cNvSpPr>
            <a:spLocks noGrp="1"/>
          </p:cNvSpPr>
          <p:nvPr>
            <p:ph type="ftr" sz="quarter" idx="11"/>
          </p:nvPr>
        </p:nvSpPr>
        <p:spPr>
          <a:xfrm>
            <a:off x="3124200" y="6356350"/>
            <a:ext cx="28956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553200" y="6356350"/>
            <a:ext cx="2133600" cy="365125"/>
          </a:xfrm>
        </p:spPr>
        <p:txBody>
          <a:bodyPr/>
          <a:lstStyle>
            <a:lvl1pPr>
              <a:defRPr/>
            </a:lvl1pPr>
          </a:lstStyle>
          <a:p>
            <a:fld id="{5A0DAAC4-AE56-4CFB-B1C4-696B87399C40}" type="slidenum">
              <a:rPr lang="zh-CN" altLang="en-US"/>
              <a:pPr/>
              <a:t>‹#›</a:t>
            </a:fld>
            <a:endParaRPr lang="en-US" sz="1800">
              <a:solidFill>
                <a:schemeClr val="tx1"/>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9891CA84-F416-454C-8584-180DB5075488}"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A0C15BFB-1B2C-40EA-BEA0-00D25754BFBB}" type="slidenum">
              <a:rPr lang="zh-CN" altLang="en-US"/>
              <a:pPr/>
              <a:t>‹#›</a:t>
            </a:fld>
            <a:endParaRPr lang="en-US" sz="1800">
              <a:solidFill>
                <a:schemeClr val="tx1"/>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9891CA84-F416-454C-8584-180DB5075488}"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15800C75-EA9A-49D2-9FAD-6C60B0B3CFCE}" type="slidenum">
              <a:rPr lang="zh-CN" altLang="en-US"/>
              <a:pPr/>
              <a:t>‹#›</a:t>
            </a:fld>
            <a:endParaRPr lang="en-US" sz="1800">
              <a:solidFill>
                <a:schemeClr val="tx1"/>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9891CA84-F416-454C-8584-180DB5075488}"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6F19DA84-66DF-41F6-BD8C-2E8AC402E8A9}" type="slidenum">
              <a:rPr lang="zh-CN" altLang="en-US"/>
              <a:pPr/>
              <a:t>‹#›</a:t>
            </a:fld>
            <a:endParaRPr lang="en-US" sz="1800">
              <a:solidFill>
                <a:schemeClr val="tx1"/>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9891CA84-F416-454C-8584-180DB5075488}"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27926CA4-47F6-4E89-9CC8-1F5ECBC7A900}" type="slidenum">
              <a:rPr lang="zh-CN" altLang="en-US"/>
              <a:pPr/>
              <a:t>‹#›</a:t>
            </a:fld>
            <a:endParaRPr lang="en-US" sz="1800">
              <a:solidFill>
                <a:schemeClr val="tx1"/>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9891CA84-F416-454C-8584-180DB5075488}" type="datetime1">
              <a:rPr lang="zh-CN" altLang="en-US"/>
              <a:pPr/>
              <a:t>2015/2/16</a:t>
            </a:fld>
            <a:endParaRPr 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34261F40-858F-4C82-8333-0502300D70C8}" type="slidenum">
              <a:rPr lang="zh-CN" altLang="en-US"/>
              <a:pPr/>
              <a:t>‹#›</a:t>
            </a:fld>
            <a:endParaRPr lang="en-US" sz="1800">
              <a:solidFill>
                <a:schemeClr val="tx1"/>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9891CA84-F416-454C-8584-180DB5075488}" type="datetime1">
              <a:rPr lang="zh-CN" altLang="en-US"/>
              <a:pPr/>
              <a:t>2015/2/16</a:t>
            </a:fld>
            <a:endParaRPr 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2BBC3510-F018-4DF0-863C-C3432EA28C3D}" type="slidenum">
              <a:rPr lang="zh-CN" altLang="en-US"/>
              <a:pPr/>
              <a:t>‹#›</a:t>
            </a:fld>
            <a:endParaRPr lang="en-US" sz="1800">
              <a:solidFill>
                <a:schemeClr val="tx1"/>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9891CA84-F416-454C-8584-180DB5075488}" type="datetime1">
              <a:rPr lang="zh-CN" altLang="en-US"/>
              <a:pPr/>
              <a:t>2015/2/16</a:t>
            </a:fld>
            <a:endParaRPr 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50E4111A-ADD3-4244-95FE-F914286AA5EF}" type="slidenum">
              <a:rPr lang="zh-CN" altLang="en-US"/>
              <a:pPr/>
              <a:t>‹#›</a:t>
            </a:fld>
            <a:endParaRPr lang="en-US" sz="1800">
              <a:solidFill>
                <a:schemeClr val="tx1"/>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9891CA84-F416-454C-8584-180DB5075488}"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B4566388-9765-4BD6-825C-AEB602465F53}" type="slidenum">
              <a:rPr lang="zh-CN" altLang="en-US"/>
              <a:pPr/>
              <a:t>‹#›</a:t>
            </a:fld>
            <a:endParaRPr lang="en-US" sz="1800">
              <a:solidFill>
                <a:schemeClr val="tx1"/>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9891CA84-F416-454C-8584-180DB5075488}"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1349359C-31D7-4484-A0F8-C28A41E13BF3}" type="slidenum">
              <a:rPr lang="zh-CN" altLang="en-US"/>
              <a:pPr/>
              <a:t>‹#›</a:t>
            </a:fld>
            <a:endParaRPr 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E1128805-8D98-4F28-8092-CE585633B5CF}" type="datetime1">
              <a:rPr lang="zh-CN" altLang="en-US"/>
              <a:pPr/>
              <a:t>2015/2/16</a:t>
            </a:fld>
            <a:endParaRPr 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6FECDDA7-F3FE-4065-AC5D-F56C269EDBCA}" type="slidenum">
              <a:rPr lang="zh-CN" altLang="en-US"/>
              <a:pPr/>
              <a:t>‹#›</a:t>
            </a:fld>
            <a:endParaRPr lang="en-US" sz="1800">
              <a:solidFill>
                <a:schemeClr val="tx1"/>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9891CA84-F416-454C-8584-180DB5075488}"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D3AEDBF7-C380-48B0-8EE0-72532795C5B5}" type="slidenum">
              <a:rPr lang="zh-CN" altLang="en-US"/>
              <a:pPr/>
              <a:t>‹#›</a:t>
            </a:fld>
            <a:endParaRPr lang="en-US" sz="1800">
              <a:solidFill>
                <a:schemeClr val="tx1"/>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9891CA84-F416-454C-8584-180DB5075488}"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0A096800-E836-42FF-93D3-997EEF1F87F4}" type="slidenum">
              <a:rPr lang="zh-CN" altLang="en-US"/>
              <a:pPr/>
              <a:t>‹#›</a:t>
            </a:fld>
            <a:endParaRPr lang="en-US" sz="1800">
              <a:solidFill>
                <a:schemeClr val="tx1"/>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p:spPr>
        <p:txBody>
          <a:bodyPr/>
          <a:lstStyle>
            <a:lvl1pPr>
              <a:defRPr/>
            </a:lvl1pPr>
          </a:lstStyle>
          <a:p>
            <a:fld id="{9891CA84-F416-454C-8584-180DB5075488}" type="datetime1">
              <a:rPr lang="zh-CN" altLang="en-US"/>
              <a:pPr/>
              <a:t>2015/2/16</a:t>
            </a:fld>
            <a:endParaRPr lang="en-US" sz="1800">
              <a:solidFill>
                <a:schemeClr val="tx1"/>
              </a:solidFill>
            </a:endParaRPr>
          </a:p>
        </p:txBody>
      </p:sp>
      <p:sp>
        <p:nvSpPr>
          <p:cNvPr id="4" name="页脚占位符 3"/>
          <p:cNvSpPr>
            <a:spLocks noGrp="1"/>
          </p:cNvSpPr>
          <p:nvPr>
            <p:ph type="ftr" sz="quarter" idx="11"/>
          </p:nvPr>
        </p:nvSpPr>
        <p:spPr>
          <a:xfrm>
            <a:off x="3124200" y="6356350"/>
            <a:ext cx="28956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553200" y="6356350"/>
            <a:ext cx="2133600" cy="365125"/>
          </a:xfrm>
        </p:spPr>
        <p:txBody>
          <a:bodyPr/>
          <a:lstStyle>
            <a:lvl1pPr>
              <a:defRPr/>
            </a:lvl1pPr>
          </a:lstStyle>
          <a:p>
            <a:fld id="{7D436263-7323-4BB8-879A-3CFD7DC77C6B}" type="slidenum">
              <a:rPr lang="zh-CN" altLang="en-US"/>
              <a:pPr/>
              <a:t>‹#›</a:t>
            </a:fld>
            <a:endParaRPr lang="en-US" sz="1800">
              <a:solidFill>
                <a:schemeClr val="tx1"/>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9A91624D-EF5B-45C8-8829-E386320A68A7}"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53EBC51D-8D27-4DA6-A316-DE6E9EE4450B}" type="slidenum">
              <a:rPr lang="zh-CN" altLang="en-US"/>
              <a:pPr/>
              <a:t>‹#›</a:t>
            </a:fld>
            <a:endParaRPr lang="en-US" sz="1800">
              <a:solidFill>
                <a:schemeClr val="tx1"/>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9A91624D-EF5B-45C8-8829-E386320A68A7}"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04A3DABA-C3B6-40A6-B1BA-2C04C5FEDD7B}" type="slidenum">
              <a:rPr lang="zh-CN" altLang="en-US"/>
              <a:pPr/>
              <a:t>‹#›</a:t>
            </a:fld>
            <a:endParaRPr lang="en-US" sz="1800">
              <a:solidFill>
                <a:schemeClr val="tx1"/>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9A91624D-EF5B-45C8-8829-E386320A68A7}"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73C47CF7-E58E-4387-94AB-519874011B7A}" type="slidenum">
              <a:rPr lang="zh-CN" altLang="en-US"/>
              <a:pPr/>
              <a:t>‹#›</a:t>
            </a:fld>
            <a:endParaRPr lang="en-US" sz="1800">
              <a:solidFill>
                <a:schemeClr val="tx1"/>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9A91624D-EF5B-45C8-8829-E386320A68A7}"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341A0029-7C59-4641-B868-BDF49CDBF5F9}" type="slidenum">
              <a:rPr lang="zh-CN" altLang="en-US"/>
              <a:pPr/>
              <a:t>‹#›</a:t>
            </a:fld>
            <a:endParaRPr lang="en-US" sz="1800">
              <a:solidFill>
                <a:schemeClr val="tx1"/>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9A91624D-EF5B-45C8-8829-E386320A68A7}" type="datetime1">
              <a:rPr lang="zh-CN" altLang="en-US"/>
              <a:pPr/>
              <a:t>2015/2/16</a:t>
            </a:fld>
            <a:endParaRPr 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80A16C54-5ECE-4E87-ABD0-739665E21AE4}" type="slidenum">
              <a:rPr lang="zh-CN" altLang="en-US"/>
              <a:pPr/>
              <a:t>‹#›</a:t>
            </a:fld>
            <a:endParaRPr lang="en-US" sz="1800">
              <a:solidFill>
                <a:schemeClr val="tx1"/>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9A91624D-EF5B-45C8-8829-E386320A68A7}" type="datetime1">
              <a:rPr lang="zh-CN" altLang="en-US"/>
              <a:pPr/>
              <a:t>2015/2/16</a:t>
            </a:fld>
            <a:endParaRPr 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D2A50A0E-FB0C-4089-8BC9-4C93D82E4D3F}" type="slidenum">
              <a:rPr lang="zh-CN" altLang="en-US"/>
              <a:pPr/>
              <a:t>‹#›</a:t>
            </a:fld>
            <a:endParaRPr lang="en-US" sz="1800">
              <a:solidFill>
                <a:schemeClr val="tx1"/>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9A91624D-EF5B-45C8-8829-E386320A68A7}" type="datetime1">
              <a:rPr lang="zh-CN" altLang="en-US"/>
              <a:pPr/>
              <a:t>2015/2/16</a:t>
            </a:fld>
            <a:endParaRPr 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056AF757-C8B7-446B-AD72-F4A96659C25A}" type="slidenum">
              <a:rPr lang="zh-CN" altLang="en-US"/>
              <a:pPr/>
              <a:t>‹#›</a:t>
            </a:fld>
            <a:endParaRPr 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E1128805-8D98-4F28-8092-CE585633B5CF}"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A1D20647-54D7-4B9E-B993-8D9A35B99DC1}" type="slidenum">
              <a:rPr lang="zh-CN" altLang="en-US"/>
              <a:pPr/>
              <a:t>‹#›</a:t>
            </a:fld>
            <a:endParaRPr lang="en-US" sz="1800">
              <a:solidFill>
                <a:schemeClr val="tx1"/>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9A91624D-EF5B-45C8-8829-E386320A68A7}"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E6FA6CB4-81D5-4A0B-B94A-175B60E60281}" type="slidenum">
              <a:rPr lang="zh-CN" altLang="en-US"/>
              <a:pPr/>
              <a:t>‹#›</a:t>
            </a:fld>
            <a:endParaRPr lang="en-US" sz="1800">
              <a:solidFill>
                <a:schemeClr val="tx1"/>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9A91624D-EF5B-45C8-8829-E386320A68A7}"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22FE2BDE-990C-4D41-BCE1-C2A2DFDACE80}" type="slidenum">
              <a:rPr lang="zh-CN" altLang="en-US"/>
              <a:pPr/>
              <a:t>‹#›</a:t>
            </a:fld>
            <a:endParaRPr lang="en-US" sz="1800">
              <a:solidFill>
                <a:schemeClr val="tx1"/>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9A91624D-EF5B-45C8-8829-E386320A68A7}"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08DD5916-92AE-4904-AFB3-683DB9094230}" type="slidenum">
              <a:rPr lang="zh-CN" altLang="en-US"/>
              <a:pPr/>
              <a:t>‹#›</a:t>
            </a:fld>
            <a:endParaRPr lang="en-US" sz="1800">
              <a:solidFill>
                <a:schemeClr val="tx1"/>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9A91624D-EF5B-45C8-8829-E386320A68A7}"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29114482-BA30-42AE-9F9B-E13C3823522D}" type="slidenum">
              <a:rPr lang="zh-CN" altLang="en-US"/>
              <a:pPr/>
              <a:t>‹#›</a:t>
            </a:fld>
            <a:endParaRPr lang="en-US" sz="1800">
              <a:solidFill>
                <a:schemeClr val="tx1"/>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p:spPr>
        <p:txBody>
          <a:bodyPr/>
          <a:lstStyle>
            <a:lvl1pPr>
              <a:defRPr/>
            </a:lvl1pPr>
          </a:lstStyle>
          <a:p>
            <a:fld id="{9A91624D-EF5B-45C8-8829-E386320A68A7}" type="datetime1">
              <a:rPr lang="zh-CN" altLang="en-US"/>
              <a:pPr/>
              <a:t>2015/2/16</a:t>
            </a:fld>
            <a:endParaRPr lang="en-US" sz="1800">
              <a:solidFill>
                <a:schemeClr val="tx1"/>
              </a:solidFill>
            </a:endParaRPr>
          </a:p>
        </p:txBody>
      </p:sp>
      <p:sp>
        <p:nvSpPr>
          <p:cNvPr id="4" name="页脚占位符 3"/>
          <p:cNvSpPr>
            <a:spLocks noGrp="1"/>
          </p:cNvSpPr>
          <p:nvPr>
            <p:ph type="ftr" sz="quarter" idx="11"/>
          </p:nvPr>
        </p:nvSpPr>
        <p:spPr>
          <a:xfrm>
            <a:off x="3124200" y="6356350"/>
            <a:ext cx="28956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553200" y="6356350"/>
            <a:ext cx="2133600" cy="365125"/>
          </a:xfrm>
        </p:spPr>
        <p:txBody>
          <a:bodyPr/>
          <a:lstStyle>
            <a:lvl1pPr>
              <a:defRPr/>
            </a:lvl1pPr>
          </a:lstStyle>
          <a:p>
            <a:fld id="{32C8CAED-6740-4BCB-B472-CA936F541A62}" type="slidenum">
              <a:rPr lang="zh-CN" altLang="en-US"/>
              <a:pPr/>
              <a:t>‹#›</a:t>
            </a:fld>
            <a:endParaRPr lang="en-US" sz="1800">
              <a:solidFill>
                <a:schemeClr val="tx1"/>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1D6BFCD6-E140-4AAF-A610-5DBDAEFC71B2}"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7E551111-43E8-4352-BD38-284D519425B8}" type="slidenum">
              <a:rPr lang="zh-CN" altLang="en-US"/>
              <a:pPr/>
              <a:t>‹#›</a:t>
            </a:fld>
            <a:endParaRPr lang="en-US" sz="1800">
              <a:solidFill>
                <a:schemeClr val="tx1"/>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D6BFCD6-E140-4AAF-A610-5DBDAEFC71B2}"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903898FD-EA2D-44FA-9997-52631A410BF0}" type="slidenum">
              <a:rPr lang="zh-CN" altLang="en-US"/>
              <a:pPr/>
              <a:t>‹#›</a:t>
            </a:fld>
            <a:endParaRPr lang="en-US" sz="1800">
              <a:solidFill>
                <a:schemeClr val="tx1"/>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1D6BFCD6-E140-4AAF-A610-5DBDAEFC71B2}"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50EE90B2-54B6-44F9-AED7-C7D82CEAE455}" type="slidenum">
              <a:rPr lang="zh-CN" altLang="en-US"/>
              <a:pPr/>
              <a:t>‹#›</a:t>
            </a:fld>
            <a:endParaRPr lang="en-US" sz="1800">
              <a:solidFill>
                <a:schemeClr val="tx1"/>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1D6BFCD6-E140-4AAF-A610-5DBDAEFC71B2}"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75499EC1-A09C-4EFB-82FA-738D23045CA2}" type="slidenum">
              <a:rPr lang="zh-CN" altLang="en-US"/>
              <a:pPr/>
              <a:t>‹#›</a:t>
            </a:fld>
            <a:endParaRPr lang="en-US" sz="1800">
              <a:solidFill>
                <a:schemeClr val="tx1"/>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1D6BFCD6-E140-4AAF-A610-5DBDAEFC71B2}" type="datetime1">
              <a:rPr lang="zh-CN" altLang="en-US"/>
              <a:pPr/>
              <a:t>2015/2/16</a:t>
            </a:fld>
            <a:endParaRPr 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4525C3FA-A048-442A-9E7B-A37A515706F1}" type="slidenum">
              <a:rPr lang="zh-CN" altLang="en-US"/>
              <a:pPr/>
              <a:t>‹#›</a:t>
            </a:fld>
            <a:endParaRPr 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E1128805-8D98-4F28-8092-CE585633B5CF}"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BCA4AE33-CCC3-4A36-B1F2-A11053ED053F}" type="slidenum">
              <a:rPr lang="zh-CN" altLang="en-US"/>
              <a:pPr/>
              <a:t>‹#›</a:t>
            </a:fld>
            <a:endParaRPr lang="en-US" sz="1800">
              <a:solidFill>
                <a:schemeClr val="tx1"/>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1D6BFCD6-E140-4AAF-A610-5DBDAEFC71B2}" type="datetime1">
              <a:rPr lang="zh-CN" altLang="en-US"/>
              <a:pPr/>
              <a:t>2015/2/16</a:t>
            </a:fld>
            <a:endParaRPr 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C6EC51AA-0A8B-4D29-A3EB-87535131AE97}" type="slidenum">
              <a:rPr lang="zh-CN" altLang="en-US"/>
              <a:pPr/>
              <a:t>‹#›</a:t>
            </a:fld>
            <a:endParaRPr lang="en-US" sz="1800">
              <a:solidFill>
                <a:schemeClr val="tx1"/>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1D6BFCD6-E140-4AAF-A610-5DBDAEFC71B2}" type="datetime1">
              <a:rPr lang="zh-CN" altLang="en-US"/>
              <a:pPr/>
              <a:t>2015/2/16</a:t>
            </a:fld>
            <a:endParaRPr 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F57F2A20-DBFD-469D-BC20-310A5EA16357}" type="slidenum">
              <a:rPr lang="zh-CN" altLang="en-US"/>
              <a:pPr/>
              <a:t>‹#›</a:t>
            </a:fld>
            <a:endParaRPr lang="en-US" sz="1800">
              <a:solidFill>
                <a:schemeClr val="tx1"/>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1D6BFCD6-E140-4AAF-A610-5DBDAEFC71B2}"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BA8382F1-8E94-4B5F-9AE2-0414ED064D96}" type="slidenum">
              <a:rPr lang="zh-CN" altLang="en-US"/>
              <a:pPr/>
              <a:t>‹#›</a:t>
            </a:fld>
            <a:endParaRPr lang="en-US" sz="1800">
              <a:solidFill>
                <a:schemeClr val="tx1"/>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1D6BFCD6-E140-4AAF-A610-5DBDAEFC71B2}" type="datetime1">
              <a:rPr lang="zh-CN" altLang="en-US"/>
              <a:pPr/>
              <a:t>2015/2/16</a:t>
            </a:fld>
            <a:endParaRPr 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0E9D86B9-EAC3-433A-BDC3-60CD5CCEED4C}" type="slidenum">
              <a:rPr lang="zh-CN" altLang="en-US"/>
              <a:pPr/>
              <a:t>‹#›</a:t>
            </a:fld>
            <a:endParaRPr lang="en-US" sz="1800">
              <a:solidFill>
                <a:schemeClr val="tx1"/>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D6BFCD6-E140-4AAF-A610-5DBDAEFC71B2}"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B8182677-BF57-46AE-8298-F27EF8475929}" type="slidenum">
              <a:rPr lang="zh-CN" altLang="en-US"/>
              <a:pPr/>
              <a:t>‹#›</a:t>
            </a:fld>
            <a:endParaRPr lang="en-US" sz="1800">
              <a:solidFill>
                <a:schemeClr val="tx1"/>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D6BFCD6-E140-4AAF-A610-5DBDAEFC71B2}"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77B7DB18-7883-47FD-B93C-E70D6BB321FF}" type="slidenum">
              <a:rPr lang="zh-CN" altLang="en-US"/>
              <a:pPr/>
              <a:t>‹#›</a:t>
            </a:fld>
            <a:endParaRPr lang="en-US" sz="1800">
              <a:solidFill>
                <a:schemeClr val="tx1"/>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p:spPr>
        <p:txBody>
          <a:bodyPr/>
          <a:lstStyle>
            <a:lvl1pPr>
              <a:defRPr/>
            </a:lvl1pPr>
          </a:lstStyle>
          <a:p>
            <a:fld id="{1D6BFCD6-E140-4AAF-A610-5DBDAEFC71B2}" type="datetime1">
              <a:rPr lang="zh-CN" altLang="en-US"/>
              <a:pPr/>
              <a:t>2015/2/16</a:t>
            </a:fld>
            <a:endParaRPr lang="en-US" sz="1800">
              <a:solidFill>
                <a:schemeClr val="tx1"/>
              </a:solidFill>
            </a:endParaRPr>
          </a:p>
        </p:txBody>
      </p:sp>
      <p:sp>
        <p:nvSpPr>
          <p:cNvPr id="4" name="页脚占位符 3"/>
          <p:cNvSpPr>
            <a:spLocks noGrp="1"/>
          </p:cNvSpPr>
          <p:nvPr>
            <p:ph type="ftr" sz="quarter" idx="11"/>
          </p:nvPr>
        </p:nvSpPr>
        <p:spPr>
          <a:xfrm>
            <a:off x="3124200" y="6356350"/>
            <a:ext cx="28956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553200" y="6356350"/>
            <a:ext cx="2133600" cy="365125"/>
          </a:xfrm>
        </p:spPr>
        <p:txBody>
          <a:bodyPr/>
          <a:lstStyle>
            <a:lvl1pPr>
              <a:defRPr/>
            </a:lvl1pPr>
          </a:lstStyle>
          <a:p>
            <a:fld id="{91EA764C-F4EA-43B6-BA5D-A424CCCDFA26}" type="slidenum">
              <a:rPr lang="zh-CN" altLang="en-US"/>
              <a:pPr/>
              <a:t>‹#›</a:t>
            </a:fld>
            <a:endParaRPr lang="en-US" sz="1800">
              <a:solidFill>
                <a:schemeClr val="tx1"/>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A4E0DD07-F61F-4F2D-BEC0-3C8D8588A8BF}"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223158C8-4300-4F82-B9E2-233BDC1B70F7}" type="slidenum">
              <a:rPr lang="zh-CN" altLang="en-US"/>
              <a:pPr/>
              <a:t>‹#›</a:t>
            </a:fld>
            <a:endParaRPr lang="en-US" sz="1800">
              <a:solidFill>
                <a:schemeClr val="tx1"/>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A4E0DD07-F61F-4F2D-BEC0-3C8D8588A8BF}"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827E3560-18C5-4DC4-952E-6DEE8B074A95}" type="slidenum">
              <a:rPr lang="zh-CN" altLang="en-US"/>
              <a:pPr/>
              <a:t>‹#›</a:t>
            </a:fld>
            <a:endParaRPr lang="en-US" sz="1800">
              <a:solidFill>
                <a:schemeClr val="tx1"/>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A4E0DD07-F61F-4F2D-BEC0-3C8D8588A8BF}" type="datetime1">
              <a:rPr lang="zh-CN" altLang="en-US"/>
              <a:pPr/>
              <a:t>2015/2/16</a:t>
            </a:fld>
            <a:endParaRPr 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280E9967-1644-4ED8-BB36-CD4914F11E26}" type="slidenum">
              <a:rPr lang="zh-CN" altLang="en-US"/>
              <a:pPr/>
              <a:t>‹#›</a:t>
            </a:fld>
            <a:endParaRPr 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6" Type="http://schemas.openxmlformats.org/officeDocument/2006/relationships/image" Target="../media/image1.jpeg"/><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theme" Target="../theme/theme10.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7" descr="PPT_fond_23mai2013_3.jpg"/>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cmpd="sng">
            <a:noFill/>
            <a:miter lim="800000"/>
            <a:headEnd/>
            <a:tailEnd/>
          </a:ln>
        </p:spPr>
      </p:pic>
      <p:sp>
        <p:nvSpPr>
          <p:cNvPr id="1027" name="Title Placeholder 1"/>
          <p:cNvSpPr>
            <a:spLocks noGrp="1" noChangeArrowheads="1"/>
          </p:cNvSpPr>
          <p:nvPr>
            <p:ph type="title" idx="4294967295"/>
          </p:nvPr>
        </p:nvSpPr>
        <p:spPr bwMode="auto">
          <a:xfrm>
            <a:off x="457200" y="274638"/>
            <a:ext cx="8229600" cy="1143000"/>
          </a:xfrm>
          <a:prstGeom prst="rect">
            <a:avLst/>
          </a:prstGeom>
          <a:noFill/>
          <a:ln w="9525" cmpd="sng">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Click to edit Master title style</a:t>
            </a:r>
          </a:p>
        </p:txBody>
      </p:sp>
      <p:sp>
        <p:nvSpPr>
          <p:cNvPr id="1028" name="Text Placeholder 2"/>
          <p:cNvSpPr>
            <a:spLocks noGrp="1" noChangeArrowheads="1"/>
          </p:cNvSpPr>
          <p:nvPr>
            <p:ph type="body" idx="1"/>
          </p:nvPr>
        </p:nvSpPr>
        <p:spPr bwMode="auto">
          <a:xfrm>
            <a:off x="457200" y="1600200"/>
            <a:ext cx="8229600" cy="4525963"/>
          </a:xfrm>
          <a:prstGeom prst="rect">
            <a:avLst/>
          </a:prstGeom>
          <a:noFill/>
          <a:ln w="9525" cmpd="sng">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Click to edit Master text styles</a:t>
            </a:r>
          </a:p>
          <a:p>
            <a:pPr lvl="1"/>
            <a:r>
              <a:rPr lang="zh-CN" altLang="zh-CN" smtClean="0">
                <a:sym typeface="Calibri" pitchFamily="34" charset="0"/>
              </a:rPr>
              <a:t>Second level</a:t>
            </a:r>
          </a:p>
          <a:p>
            <a:pPr lvl="2"/>
            <a:r>
              <a:rPr lang="zh-CN" altLang="zh-CN" smtClean="0">
                <a:sym typeface="Calibri" pitchFamily="34" charset="0"/>
              </a:rPr>
              <a:t>Third level</a:t>
            </a:r>
          </a:p>
          <a:p>
            <a:pPr lvl="3"/>
            <a:r>
              <a:rPr lang="zh-CN" altLang="zh-CN" smtClean="0">
                <a:sym typeface="Calibri" pitchFamily="34" charset="0"/>
              </a:rPr>
              <a:t>Fourth level</a:t>
            </a:r>
          </a:p>
          <a:p>
            <a:pPr lvl="4"/>
            <a:r>
              <a:rPr lang="zh-CN" altLang="zh-CN" smtClean="0">
                <a:sym typeface="Calibri" pitchFamily="34" charset="0"/>
              </a:rPr>
              <a:t>Fifth level</a:t>
            </a:r>
          </a:p>
        </p:txBody>
      </p:sp>
      <p:sp>
        <p:nvSpPr>
          <p:cNvPr id="1029" name="Date Placeholder 3"/>
          <p:cNvSpPr>
            <a:spLocks noGrp="1" noChangeArrowheads="1"/>
          </p:cNvSpPr>
          <p:nvPr>
            <p:ph type="dt" sz="half" idx="2"/>
          </p:nvPr>
        </p:nvSpPr>
        <p:spPr bwMode="auto">
          <a:xfrm>
            <a:off x="457200" y="6356350"/>
            <a:ext cx="2133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defRPr sz="1200">
                <a:solidFill>
                  <a:srgbClr val="898989"/>
                </a:solidFill>
                <a:sym typeface="Arial" pitchFamily="34" charset="0"/>
              </a:defRPr>
            </a:lvl1pPr>
          </a:lstStyle>
          <a:p>
            <a:fld id="{E1128805-8D98-4F28-8092-CE585633B5CF}" type="datetime1">
              <a:rPr lang="zh-CN" altLang="en-US"/>
              <a:pPr/>
              <a:t>2015/2/16</a:t>
            </a:fld>
            <a:endParaRPr lang="en-US"/>
          </a:p>
        </p:txBody>
      </p:sp>
      <p:sp>
        <p:nvSpPr>
          <p:cNvPr id="1030" name="Footer Placeholder 4"/>
          <p:cNvSpPr>
            <a:spLocks noGrp="1" noChangeArrowheads="1"/>
          </p:cNvSpPr>
          <p:nvPr>
            <p:ph type="ftr" sz="quarter" idx="3"/>
          </p:nvPr>
        </p:nvSpPr>
        <p:spPr bwMode="auto">
          <a:xfrm>
            <a:off x="3124200" y="6356350"/>
            <a:ext cx="2895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lgn="ctr">
              <a:defRPr sz="1200">
                <a:solidFill>
                  <a:srgbClr val="898989"/>
                </a:solidFill>
                <a:sym typeface="Arial" pitchFamily="34" charset="0"/>
              </a:defRPr>
            </a:lvl1pPr>
          </a:lstStyle>
          <a:p>
            <a:endParaRPr lang="zh-CN" altLang="zh-CN"/>
          </a:p>
        </p:txBody>
      </p:sp>
      <p:sp>
        <p:nvSpPr>
          <p:cNvPr id="1031" name="Slide Number Placeholder 5"/>
          <p:cNvSpPr>
            <a:spLocks noGrp="1" noChangeArrowheads="1"/>
          </p:cNvSpPr>
          <p:nvPr>
            <p:ph type="sldNum" sz="quarter" idx="4"/>
          </p:nvPr>
        </p:nvSpPr>
        <p:spPr bwMode="auto">
          <a:xfrm>
            <a:off x="6553200" y="6356350"/>
            <a:ext cx="2133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sym typeface="Arial" pitchFamily="34" charset="0"/>
              </a:defRPr>
            </a:lvl1pPr>
          </a:lstStyle>
          <a:p>
            <a:fld id="{95A25133-120D-4018-9C62-D86ED1126842}" type="slidenum">
              <a:rPr lang="zh-CN" altLang="en-US"/>
              <a:pPr/>
              <a:t>‹#›</a:t>
            </a:fld>
            <a:endParaRPr lang="en-US"/>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4029" r:id="rId12"/>
  </p:sldLayoutIdLst>
  <p:hf sldNum="0" hdr="0" ftr="0"/>
  <p:txStyles>
    <p:titleStyle>
      <a:lvl1pPr marL="914400" indent="-914400" algn="ctr" defTabSz="0" rtl="0" eaLnBrk="0" fontAlgn="base" hangingPunct="0">
        <a:spcBef>
          <a:spcPct val="0"/>
        </a:spcBef>
        <a:spcAft>
          <a:spcPct val="0"/>
        </a:spcAft>
        <a:defRPr sz="4400">
          <a:solidFill>
            <a:schemeClr val="tx2"/>
          </a:solidFill>
          <a:latin typeface="+mj-lt"/>
          <a:ea typeface="+mj-ea"/>
          <a:cs typeface="+mj-cs"/>
          <a:sym typeface="Calibri" pitchFamily="34" charset="0"/>
        </a:defRPr>
      </a:lvl1pPr>
      <a:lvl2pPr marL="914400" indent="-914400" algn="ctr" defTabSz="0" rtl="0" eaLnBrk="0" fontAlgn="base" hangingPunct="0">
        <a:spcBef>
          <a:spcPct val="0"/>
        </a:spcBef>
        <a:spcAft>
          <a:spcPct val="0"/>
        </a:spcAft>
        <a:defRPr sz="4400">
          <a:solidFill>
            <a:schemeClr val="tx2"/>
          </a:solidFill>
          <a:latin typeface="Calibri" pitchFamily="34" charset="0"/>
          <a:ea typeface="宋体" pitchFamily="2" charset="-122"/>
          <a:sym typeface="Calibri" pitchFamily="34" charset="0"/>
        </a:defRPr>
      </a:lvl2pPr>
      <a:lvl3pPr marL="914400" indent="-914400" algn="ctr" defTabSz="0" rtl="0" eaLnBrk="0" fontAlgn="base" hangingPunct="0">
        <a:spcBef>
          <a:spcPct val="0"/>
        </a:spcBef>
        <a:spcAft>
          <a:spcPct val="0"/>
        </a:spcAft>
        <a:defRPr sz="4400">
          <a:solidFill>
            <a:schemeClr val="tx2"/>
          </a:solidFill>
          <a:latin typeface="Calibri" pitchFamily="34" charset="0"/>
          <a:ea typeface="宋体" pitchFamily="2" charset="-122"/>
          <a:sym typeface="Calibri" pitchFamily="34" charset="0"/>
        </a:defRPr>
      </a:lvl3pPr>
      <a:lvl4pPr marL="914400" indent="-914400" algn="ctr" defTabSz="0" rtl="0" eaLnBrk="0" fontAlgn="base" hangingPunct="0">
        <a:spcBef>
          <a:spcPct val="0"/>
        </a:spcBef>
        <a:spcAft>
          <a:spcPct val="0"/>
        </a:spcAft>
        <a:defRPr sz="4400">
          <a:solidFill>
            <a:schemeClr val="tx2"/>
          </a:solidFill>
          <a:latin typeface="Calibri" pitchFamily="34" charset="0"/>
          <a:ea typeface="宋体" pitchFamily="2" charset="-122"/>
          <a:sym typeface="Calibri" pitchFamily="34" charset="0"/>
        </a:defRPr>
      </a:lvl4pPr>
      <a:lvl5pPr marL="914400" indent="-914400" algn="ctr" defTabSz="0" rtl="0" eaLnBrk="0" fontAlgn="base" hangingPunct="0">
        <a:spcBef>
          <a:spcPct val="0"/>
        </a:spcBef>
        <a:spcAft>
          <a:spcPct val="0"/>
        </a:spcAft>
        <a:defRPr sz="4400">
          <a:solidFill>
            <a:schemeClr val="tx2"/>
          </a:solidFill>
          <a:latin typeface="Calibri" pitchFamily="34" charset="0"/>
          <a:ea typeface="宋体" pitchFamily="2" charset="-122"/>
          <a:sym typeface="Calibri" pitchFamily="34" charset="0"/>
        </a:defRPr>
      </a:lvl5pPr>
      <a:lvl6pPr marL="1371600" indent="-914400" algn="ctr" defTabSz="0" rtl="0" eaLnBrk="0" fontAlgn="base" hangingPunct="0">
        <a:spcBef>
          <a:spcPct val="0"/>
        </a:spcBef>
        <a:spcAft>
          <a:spcPct val="0"/>
        </a:spcAft>
        <a:defRPr sz="4400">
          <a:solidFill>
            <a:schemeClr val="tx2"/>
          </a:solidFill>
          <a:latin typeface="Calibri" pitchFamily="34" charset="0"/>
          <a:ea typeface="宋体" pitchFamily="2" charset="-122"/>
          <a:sym typeface="Calibri" pitchFamily="34" charset="0"/>
        </a:defRPr>
      </a:lvl6pPr>
      <a:lvl7pPr marL="1828800" indent="-914400" algn="ctr" defTabSz="0" rtl="0" eaLnBrk="0" fontAlgn="base" hangingPunct="0">
        <a:spcBef>
          <a:spcPct val="0"/>
        </a:spcBef>
        <a:spcAft>
          <a:spcPct val="0"/>
        </a:spcAft>
        <a:defRPr sz="4400">
          <a:solidFill>
            <a:schemeClr val="tx2"/>
          </a:solidFill>
          <a:latin typeface="Calibri" pitchFamily="34" charset="0"/>
          <a:ea typeface="宋体" pitchFamily="2" charset="-122"/>
          <a:sym typeface="Calibri" pitchFamily="34" charset="0"/>
        </a:defRPr>
      </a:lvl7pPr>
      <a:lvl8pPr marL="2286000" indent="-914400" algn="ctr" defTabSz="0" rtl="0" eaLnBrk="0" fontAlgn="base" hangingPunct="0">
        <a:spcBef>
          <a:spcPct val="0"/>
        </a:spcBef>
        <a:spcAft>
          <a:spcPct val="0"/>
        </a:spcAft>
        <a:defRPr sz="4400">
          <a:solidFill>
            <a:schemeClr val="tx2"/>
          </a:solidFill>
          <a:latin typeface="Calibri" pitchFamily="34" charset="0"/>
          <a:ea typeface="宋体" pitchFamily="2" charset="-122"/>
          <a:sym typeface="Calibri" pitchFamily="34" charset="0"/>
        </a:defRPr>
      </a:lvl8pPr>
      <a:lvl9pPr marL="2743200" indent="-914400" algn="ctr" defTabSz="0" rtl="0" eaLnBrk="0" fontAlgn="base" hangingPunct="0">
        <a:spcBef>
          <a:spcPct val="0"/>
        </a:spcBef>
        <a:spcAft>
          <a:spcPct val="0"/>
        </a:spcAft>
        <a:defRPr sz="4400">
          <a:solidFill>
            <a:schemeClr val="tx2"/>
          </a:solidFill>
          <a:latin typeface="Calibri" pitchFamily="34" charset="0"/>
          <a:ea typeface="宋体" pitchFamily="2" charset="-122"/>
          <a:sym typeface="Calibri" pitchFamily="34" charset="0"/>
        </a:defRPr>
      </a:lvl9pPr>
    </p:titleStyle>
    <p:bodyStyle>
      <a:lvl1pPr marL="342900" indent="-342900" algn="l" defTabSz="0" rtl="0" eaLnBrk="0" fontAlgn="base" hangingPunct="0">
        <a:spcBef>
          <a:spcPct val="20000"/>
        </a:spcBef>
        <a:spcAft>
          <a:spcPct val="0"/>
        </a:spcAft>
        <a:buFont typeface="Arial" pitchFamily="34" charset="0"/>
        <a:buChar char="•"/>
        <a:defRPr sz="3200">
          <a:solidFill>
            <a:srgbClr val="002060"/>
          </a:solidFill>
          <a:latin typeface="+mn-lt"/>
          <a:ea typeface="+mn-ea"/>
          <a:cs typeface="+mn-cs"/>
          <a:sym typeface="Calibri" pitchFamily="34" charset="0"/>
        </a:defRPr>
      </a:lvl1pPr>
      <a:lvl2pPr marL="742950" indent="-285750" algn="l" defTabSz="0" rtl="0" eaLnBrk="0" fontAlgn="base" hangingPunct="0">
        <a:spcBef>
          <a:spcPct val="20000"/>
        </a:spcBef>
        <a:spcAft>
          <a:spcPct val="0"/>
        </a:spcAft>
        <a:buFont typeface="Arial" pitchFamily="34" charset="0"/>
        <a:buChar char="–"/>
        <a:defRPr sz="2800">
          <a:solidFill>
            <a:srgbClr val="002060"/>
          </a:solidFill>
          <a:latin typeface="+mn-lt"/>
          <a:ea typeface="+mn-ea"/>
          <a:sym typeface="Calibri" pitchFamily="34" charset="0"/>
        </a:defRPr>
      </a:lvl2pPr>
      <a:lvl3pPr marL="1143000" indent="-228600" algn="l" defTabSz="0" rtl="0" eaLnBrk="0" fontAlgn="base" hangingPunct="0">
        <a:spcBef>
          <a:spcPct val="20000"/>
        </a:spcBef>
        <a:spcAft>
          <a:spcPct val="0"/>
        </a:spcAft>
        <a:buFont typeface="Arial" pitchFamily="34" charset="0"/>
        <a:buChar char="•"/>
        <a:defRPr sz="2400">
          <a:solidFill>
            <a:srgbClr val="002060"/>
          </a:solidFill>
          <a:latin typeface="+mn-lt"/>
          <a:ea typeface="+mn-ea"/>
          <a:sym typeface="Calibri" pitchFamily="34" charset="0"/>
        </a:defRPr>
      </a:lvl3pPr>
      <a:lvl4pPr marL="16002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4pPr>
      <a:lvl5pPr marL="20574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5pPr>
      <a:lvl6pPr marL="25146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6pPr>
      <a:lvl7pPr marL="29718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7pPr>
      <a:lvl8pPr marL="34290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8pPr>
      <a:lvl9pPr marL="38862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PPT_fond_23mai2013_3.jpg"/>
          <p:cNvPicPr>
            <a:picLocks noChangeAspect="1"/>
          </p:cNvPicPr>
          <p:nvPr userDrawn="1"/>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CA" altLang="zh-CN"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CA" altLang="zh-C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4C592E0-695E-41D4-9A27-DA7C05CFA455}" type="datetimeFigureOut">
              <a:rPr lang="en-CA"/>
              <a:pPr>
                <a:defRPr/>
              </a:pPr>
              <a:t>2015-02-16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B6A288FA-381D-4B68-BD05-44E161DE6640}"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Calibri" pitchFamily="34" charset="0"/>
        </a:defRPr>
      </a:lvl2pPr>
      <a:lvl3pPr algn="ctr" rtl="0" fontAlgn="base">
        <a:spcBef>
          <a:spcPct val="0"/>
        </a:spcBef>
        <a:spcAft>
          <a:spcPct val="0"/>
        </a:spcAft>
        <a:defRPr sz="4400">
          <a:solidFill>
            <a:schemeClr val="tx2"/>
          </a:solidFill>
          <a:latin typeface="Calibri" pitchFamily="34" charset="0"/>
        </a:defRPr>
      </a:lvl3pPr>
      <a:lvl4pPr algn="ctr" rtl="0" fontAlgn="base">
        <a:spcBef>
          <a:spcPct val="0"/>
        </a:spcBef>
        <a:spcAft>
          <a:spcPct val="0"/>
        </a:spcAft>
        <a:defRPr sz="4400">
          <a:solidFill>
            <a:schemeClr val="tx2"/>
          </a:solidFill>
          <a:latin typeface="Calibri" pitchFamily="34" charset="0"/>
        </a:defRPr>
      </a:lvl4pPr>
      <a:lvl5pPr algn="ctr" rtl="0" fontAlgn="base">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rgbClr val="002060"/>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rgbClr val="002060"/>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rgbClr val="002060"/>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rgbClr val="002060"/>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pic>
        <p:nvPicPr>
          <p:cNvPr id="2050" name="Picture 7" descr="PPT_fond_23mai2013_3.jpg"/>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cmpd="sng">
            <a:noFill/>
            <a:miter lim="800000"/>
            <a:headEnd/>
            <a:tailEnd/>
          </a:ln>
        </p:spPr>
      </p:pic>
      <p:sp>
        <p:nvSpPr>
          <p:cNvPr id="2051" name="Title Placeholder 1"/>
          <p:cNvSpPr>
            <a:spLocks noGrp="1" noChangeArrowheads="1"/>
          </p:cNvSpPr>
          <p:nvPr>
            <p:ph type="title" idx="4294967295"/>
          </p:nvPr>
        </p:nvSpPr>
        <p:spPr bwMode="auto">
          <a:xfrm>
            <a:off x="457200" y="274638"/>
            <a:ext cx="8229600" cy="1143000"/>
          </a:xfrm>
          <a:prstGeom prst="rect">
            <a:avLst/>
          </a:prstGeom>
          <a:noFill/>
          <a:ln w="9525" cmpd="sng">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Click to edit Master title style</a:t>
            </a:r>
          </a:p>
        </p:txBody>
      </p:sp>
      <p:sp>
        <p:nvSpPr>
          <p:cNvPr id="2052" name="Text Placeholder 2"/>
          <p:cNvSpPr>
            <a:spLocks noGrp="1" noChangeArrowheads="1"/>
          </p:cNvSpPr>
          <p:nvPr>
            <p:ph type="body" idx="1"/>
          </p:nvPr>
        </p:nvSpPr>
        <p:spPr bwMode="auto">
          <a:xfrm>
            <a:off x="457200" y="1600200"/>
            <a:ext cx="8229600" cy="4525963"/>
          </a:xfrm>
          <a:prstGeom prst="rect">
            <a:avLst/>
          </a:prstGeom>
          <a:noFill/>
          <a:ln w="9525" cmpd="sng">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Click to edit Master text styles</a:t>
            </a:r>
          </a:p>
          <a:p>
            <a:pPr lvl="1"/>
            <a:r>
              <a:rPr lang="zh-CN" altLang="zh-CN" smtClean="0">
                <a:sym typeface="Calibri" pitchFamily="34" charset="0"/>
              </a:rPr>
              <a:t>Second level</a:t>
            </a:r>
          </a:p>
          <a:p>
            <a:pPr lvl="2"/>
            <a:r>
              <a:rPr lang="zh-CN" altLang="zh-CN" smtClean="0">
                <a:sym typeface="Calibri" pitchFamily="34" charset="0"/>
              </a:rPr>
              <a:t>Third level</a:t>
            </a:r>
          </a:p>
          <a:p>
            <a:pPr lvl="3"/>
            <a:r>
              <a:rPr lang="zh-CN" altLang="zh-CN" smtClean="0">
                <a:sym typeface="Calibri" pitchFamily="34" charset="0"/>
              </a:rPr>
              <a:t>Fourth level</a:t>
            </a:r>
          </a:p>
          <a:p>
            <a:pPr lvl="4"/>
            <a:r>
              <a:rPr lang="zh-CN" altLang="zh-CN" smtClean="0">
                <a:sym typeface="Calibri" pitchFamily="34" charset="0"/>
              </a:rPr>
              <a:t>Fifth level</a:t>
            </a:r>
          </a:p>
        </p:txBody>
      </p:sp>
      <p:sp>
        <p:nvSpPr>
          <p:cNvPr id="2053" name="Date Placeholder 3"/>
          <p:cNvSpPr>
            <a:spLocks noGrp="1" noChangeArrowheads="1"/>
          </p:cNvSpPr>
          <p:nvPr>
            <p:ph type="dt" sz="half" idx="2"/>
          </p:nvPr>
        </p:nvSpPr>
        <p:spPr bwMode="auto">
          <a:xfrm>
            <a:off x="457200" y="6356350"/>
            <a:ext cx="2133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defRPr sz="1200">
                <a:solidFill>
                  <a:srgbClr val="FFFFFF"/>
                </a:solidFill>
                <a:sym typeface="Arial" pitchFamily="34" charset="0"/>
              </a:defRPr>
            </a:lvl1pPr>
          </a:lstStyle>
          <a:p>
            <a:fld id="{2BF0BCAE-604A-4D74-9907-21B6E7F5A43A}" type="datetime1">
              <a:rPr lang="zh-CN" altLang="en-US"/>
              <a:pPr/>
              <a:t>2015/2/16</a:t>
            </a:fld>
            <a:endParaRPr lang="en-US"/>
          </a:p>
        </p:txBody>
      </p:sp>
      <p:sp>
        <p:nvSpPr>
          <p:cNvPr id="2054" name="Footer Placeholder 4"/>
          <p:cNvSpPr>
            <a:spLocks noGrp="1" noChangeArrowheads="1"/>
          </p:cNvSpPr>
          <p:nvPr>
            <p:ph type="ftr" sz="quarter" idx="3"/>
          </p:nvPr>
        </p:nvSpPr>
        <p:spPr bwMode="auto">
          <a:xfrm>
            <a:off x="3124200" y="6356350"/>
            <a:ext cx="2895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lgn="ctr">
              <a:defRPr sz="1200">
                <a:solidFill>
                  <a:srgbClr val="FFFFFF"/>
                </a:solidFill>
                <a:sym typeface="Arial" pitchFamily="34" charset="0"/>
              </a:defRPr>
            </a:lvl1pPr>
          </a:lstStyle>
          <a:p>
            <a:endParaRPr lang="zh-CN" altLang="zh-CN"/>
          </a:p>
        </p:txBody>
      </p:sp>
      <p:sp>
        <p:nvSpPr>
          <p:cNvPr id="2055" name="Slide Number Placeholder 5"/>
          <p:cNvSpPr>
            <a:spLocks noGrp="1" noChangeArrowheads="1"/>
          </p:cNvSpPr>
          <p:nvPr>
            <p:ph type="sldNum" sz="quarter" idx="4"/>
          </p:nvPr>
        </p:nvSpPr>
        <p:spPr bwMode="auto">
          <a:xfrm>
            <a:off x="6553200" y="6356350"/>
            <a:ext cx="2133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lgn="r">
              <a:defRPr sz="1200">
                <a:solidFill>
                  <a:srgbClr val="FFFFFF"/>
                </a:solidFill>
                <a:sym typeface="Arial" pitchFamily="34" charset="0"/>
              </a:defRPr>
            </a:lvl1pPr>
          </a:lstStyle>
          <a:p>
            <a:fld id="{D1343E3C-0032-4EA6-8CCA-421F989C01AE}" type="slidenum">
              <a:rPr lang="zh-CN" altLang="en-US"/>
              <a:pPr/>
              <a:t>‹#›</a:t>
            </a:fld>
            <a:endParaRPr lang="en-US"/>
          </a:p>
        </p:txBody>
      </p:sp>
    </p:spTree>
  </p:cSld>
  <p:clrMap bg1="dk2" tx1="lt1" bg2="dk1"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4034" r:id="rId12"/>
  </p:sldLayoutIdLst>
  <p:hf sldNum="0" hdr="0" ftr="0"/>
  <p:txStyles>
    <p:titleStyle>
      <a:lvl1pPr marL="914400" indent="-914400" algn="ctr" defTabSz="0" rtl="0" eaLnBrk="0" fontAlgn="base" hangingPunct="0">
        <a:spcBef>
          <a:spcPct val="0"/>
        </a:spcBef>
        <a:spcAft>
          <a:spcPct val="0"/>
        </a:spcAft>
        <a:defRPr sz="4400">
          <a:solidFill>
            <a:srgbClr val="002060"/>
          </a:solidFill>
          <a:latin typeface="+mj-lt"/>
          <a:ea typeface="+mj-ea"/>
          <a:cs typeface="+mj-cs"/>
          <a:sym typeface="Calibri" pitchFamily="34" charset="0"/>
        </a:defRPr>
      </a:lvl1pPr>
      <a:lvl2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2pPr>
      <a:lvl3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3pPr>
      <a:lvl4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4pPr>
      <a:lvl5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5pPr>
      <a:lvl6pPr marL="13716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6pPr>
      <a:lvl7pPr marL="18288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7pPr>
      <a:lvl8pPr marL="22860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8pPr>
      <a:lvl9pPr marL="27432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9pPr>
    </p:titleStyle>
    <p:bodyStyle>
      <a:lvl1pPr marL="342900" indent="-342900" algn="l" defTabSz="0" rtl="0" eaLnBrk="0" fontAlgn="base" hangingPunct="0">
        <a:spcBef>
          <a:spcPct val="20000"/>
        </a:spcBef>
        <a:spcAft>
          <a:spcPct val="0"/>
        </a:spcAft>
        <a:buFont typeface="Arial" pitchFamily="34" charset="0"/>
        <a:buChar char="•"/>
        <a:defRPr sz="3200">
          <a:solidFill>
            <a:srgbClr val="002060"/>
          </a:solidFill>
          <a:latin typeface="+mn-lt"/>
          <a:ea typeface="+mn-ea"/>
          <a:cs typeface="+mn-cs"/>
          <a:sym typeface="Calibri" pitchFamily="34" charset="0"/>
        </a:defRPr>
      </a:lvl1pPr>
      <a:lvl2pPr marL="742950" indent="-285750" algn="l" defTabSz="0" rtl="0" eaLnBrk="0" fontAlgn="base" hangingPunct="0">
        <a:spcBef>
          <a:spcPct val="20000"/>
        </a:spcBef>
        <a:spcAft>
          <a:spcPct val="0"/>
        </a:spcAft>
        <a:buFont typeface="Arial" pitchFamily="34" charset="0"/>
        <a:buChar char="–"/>
        <a:defRPr sz="2800">
          <a:solidFill>
            <a:srgbClr val="002060"/>
          </a:solidFill>
          <a:latin typeface="+mn-lt"/>
          <a:ea typeface="+mn-ea"/>
          <a:sym typeface="Calibri" pitchFamily="34" charset="0"/>
        </a:defRPr>
      </a:lvl2pPr>
      <a:lvl3pPr marL="1143000" indent="-228600" algn="l" defTabSz="0" rtl="0" eaLnBrk="0" fontAlgn="base" hangingPunct="0">
        <a:spcBef>
          <a:spcPct val="20000"/>
        </a:spcBef>
        <a:spcAft>
          <a:spcPct val="0"/>
        </a:spcAft>
        <a:buFont typeface="Arial" pitchFamily="34" charset="0"/>
        <a:buChar char="•"/>
        <a:defRPr sz="2400">
          <a:solidFill>
            <a:srgbClr val="002060"/>
          </a:solidFill>
          <a:latin typeface="+mn-lt"/>
          <a:ea typeface="+mn-ea"/>
          <a:sym typeface="Calibri" pitchFamily="34" charset="0"/>
        </a:defRPr>
      </a:lvl3pPr>
      <a:lvl4pPr marL="16002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4pPr>
      <a:lvl5pPr marL="20574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5pPr>
      <a:lvl6pPr marL="25146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6pPr>
      <a:lvl7pPr marL="29718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7pPr>
      <a:lvl8pPr marL="34290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8pPr>
      <a:lvl9pPr marL="38862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pic>
        <p:nvPicPr>
          <p:cNvPr id="3074" name="Picture 7" descr="PPT_fond_23mai2013_3.jpg"/>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cmpd="sng">
            <a:noFill/>
            <a:miter lim="800000"/>
            <a:headEnd/>
            <a:tailEnd/>
          </a:ln>
        </p:spPr>
      </p:pic>
      <p:sp>
        <p:nvSpPr>
          <p:cNvPr id="3075" name="Title Placeholder 1"/>
          <p:cNvSpPr>
            <a:spLocks noGrp="1" noChangeArrowheads="1"/>
          </p:cNvSpPr>
          <p:nvPr>
            <p:ph type="title" idx="4294967295"/>
          </p:nvPr>
        </p:nvSpPr>
        <p:spPr bwMode="auto">
          <a:xfrm>
            <a:off x="457200" y="274638"/>
            <a:ext cx="8229600" cy="1143000"/>
          </a:xfrm>
          <a:prstGeom prst="rect">
            <a:avLst/>
          </a:prstGeom>
          <a:noFill/>
          <a:ln w="9525" cmpd="sng">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Click to edit Master title style</a:t>
            </a:r>
          </a:p>
        </p:txBody>
      </p:sp>
      <p:sp>
        <p:nvSpPr>
          <p:cNvPr id="3076" name="Text Placeholder 2"/>
          <p:cNvSpPr>
            <a:spLocks noGrp="1" noChangeArrowheads="1"/>
          </p:cNvSpPr>
          <p:nvPr>
            <p:ph type="body" idx="1"/>
          </p:nvPr>
        </p:nvSpPr>
        <p:spPr bwMode="auto">
          <a:xfrm>
            <a:off x="457200" y="1600200"/>
            <a:ext cx="8229600" cy="4525963"/>
          </a:xfrm>
          <a:prstGeom prst="rect">
            <a:avLst/>
          </a:prstGeom>
          <a:noFill/>
          <a:ln w="9525" cmpd="sng">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Click to edit Master text styles</a:t>
            </a:r>
          </a:p>
          <a:p>
            <a:pPr lvl="1"/>
            <a:r>
              <a:rPr lang="zh-CN" altLang="zh-CN" smtClean="0">
                <a:sym typeface="Calibri" pitchFamily="34" charset="0"/>
              </a:rPr>
              <a:t>Second level</a:t>
            </a:r>
          </a:p>
          <a:p>
            <a:pPr lvl="2"/>
            <a:r>
              <a:rPr lang="zh-CN" altLang="zh-CN" smtClean="0">
                <a:sym typeface="Calibri" pitchFamily="34" charset="0"/>
              </a:rPr>
              <a:t>Third level</a:t>
            </a:r>
          </a:p>
          <a:p>
            <a:pPr lvl="3"/>
            <a:r>
              <a:rPr lang="zh-CN" altLang="zh-CN" smtClean="0">
                <a:sym typeface="Calibri" pitchFamily="34" charset="0"/>
              </a:rPr>
              <a:t>Fourth level</a:t>
            </a:r>
          </a:p>
          <a:p>
            <a:pPr lvl="4"/>
            <a:r>
              <a:rPr lang="zh-CN" altLang="zh-CN" smtClean="0">
                <a:sym typeface="Calibri" pitchFamily="34" charset="0"/>
              </a:rPr>
              <a:t>Fifth level</a:t>
            </a:r>
          </a:p>
        </p:txBody>
      </p:sp>
      <p:sp>
        <p:nvSpPr>
          <p:cNvPr id="3077" name="Date Placeholder 3"/>
          <p:cNvSpPr>
            <a:spLocks noGrp="1" noChangeArrowheads="1"/>
          </p:cNvSpPr>
          <p:nvPr>
            <p:ph type="dt" sz="half" idx="2"/>
          </p:nvPr>
        </p:nvSpPr>
        <p:spPr bwMode="auto">
          <a:xfrm>
            <a:off x="457200" y="6356350"/>
            <a:ext cx="2133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defRPr sz="1200">
                <a:solidFill>
                  <a:srgbClr val="FFFFFF"/>
                </a:solidFill>
                <a:sym typeface="Arial" pitchFamily="34" charset="0"/>
              </a:defRPr>
            </a:lvl1pPr>
          </a:lstStyle>
          <a:p>
            <a:fld id="{3A205B10-D31F-4190-B774-2289C39A5BD9}" type="datetime1">
              <a:rPr lang="zh-CN" altLang="en-US"/>
              <a:pPr/>
              <a:t>2015/2/16</a:t>
            </a:fld>
            <a:endParaRPr lang="en-US"/>
          </a:p>
        </p:txBody>
      </p:sp>
      <p:sp>
        <p:nvSpPr>
          <p:cNvPr id="3078" name="Footer Placeholder 4"/>
          <p:cNvSpPr>
            <a:spLocks noGrp="1" noChangeArrowheads="1"/>
          </p:cNvSpPr>
          <p:nvPr>
            <p:ph type="ftr" sz="quarter" idx="3"/>
          </p:nvPr>
        </p:nvSpPr>
        <p:spPr bwMode="auto">
          <a:xfrm>
            <a:off x="3124200" y="6356350"/>
            <a:ext cx="2895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lgn="ctr">
              <a:defRPr sz="1200">
                <a:solidFill>
                  <a:srgbClr val="FFFFFF"/>
                </a:solidFill>
                <a:sym typeface="Arial" pitchFamily="34" charset="0"/>
              </a:defRPr>
            </a:lvl1pPr>
          </a:lstStyle>
          <a:p>
            <a:endParaRPr lang="zh-CN" altLang="zh-CN"/>
          </a:p>
        </p:txBody>
      </p:sp>
      <p:sp>
        <p:nvSpPr>
          <p:cNvPr id="3079" name="Slide Number Placeholder 5"/>
          <p:cNvSpPr>
            <a:spLocks noGrp="1" noChangeArrowheads="1"/>
          </p:cNvSpPr>
          <p:nvPr>
            <p:ph type="sldNum" sz="quarter" idx="4"/>
          </p:nvPr>
        </p:nvSpPr>
        <p:spPr bwMode="auto">
          <a:xfrm>
            <a:off x="6553200" y="6356350"/>
            <a:ext cx="2133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lgn="r">
              <a:defRPr sz="1200">
                <a:solidFill>
                  <a:srgbClr val="FFFFFF"/>
                </a:solidFill>
                <a:sym typeface="Arial" pitchFamily="34" charset="0"/>
              </a:defRPr>
            </a:lvl1pPr>
          </a:lstStyle>
          <a:p>
            <a:fld id="{3166E935-4766-4A91-9C17-CBAEBF38882D}" type="slidenum">
              <a:rPr lang="zh-CN" altLang="en-US"/>
              <a:pPr/>
              <a:t>‹#›</a:t>
            </a:fld>
            <a:endParaRPr lang="en-US"/>
          </a:p>
        </p:txBody>
      </p:sp>
    </p:spTree>
  </p:cSld>
  <p:clrMap bg1="dk2" tx1="lt1" bg2="dk1" tx2="lt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4040" r:id="rId12"/>
  </p:sldLayoutIdLst>
  <p:hf sldNum="0" hdr="0" ftr="0"/>
  <p:txStyles>
    <p:titleStyle>
      <a:lvl1pPr marL="914400" indent="-914400" algn="ctr" defTabSz="0" rtl="0" eaLnBrk="0" fontAlgn="base" hangingPunct="0">
        <a:spcBef>
          <a:spcPct val="0"/>
        </a:spcBef>
        <a:spcAft>
          <a:spcPct val="0"/>
        </a:spcAft>
        <a:defRPr sz="4400">
          <a:solidFill>
            <a:srgbClr val="002060"/>
          </a:solidFill>
          <a:latin typeface="+mj-lt"/>
          <a:ea typeface="+mj-ea"/>
          <a:cs typeface="+mj-cs"/>
          <a:sym typeface="Calibri" pitchFamily="34" charset="0"/>
        </a:defRPr>
      </a:lvl1pPr>
      <a:lvl2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2pPr>
      <a:lvl3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3pPr>
      <a:lvl4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4pPr>
      <a:lvl5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5pPr>
      <a:lvl6pPr marL="13716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6pPr>
      <a:lvl7pPr marL="18288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7pPr>
      <a:lvl8pPr marL="22860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8pPr>
      <a:lvl9pPr marL="27432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9pPr>
    </p:titleStyle>
    <p:bodyStyle>
      <a:lvl1pPr marL="342900" indent="-342900" algn="l" defTabSz="0" rtl="0" eaLnBrk="0" fontAlgn="base" hangingPunct="0">
        <a:spcBef>
          <a:spcPct val="20000"/>
        </a:spcBef>
        <a:spcAft>
          <a:spcPct val="0"/>
        </a:spcAft>
        <a:buFont typeface="Arial" pitchFamily="34" charset="0"/>
        <a:buChar char="•"/>
        <a:defRPr sz="3200">
          <a:solidFill>
            <a:srgbClr val="002060"/>
          </a:solidFill>
          <a:latin typeface="+mn-lt"/>
          <a:ea typeface="+mn-ea"/>
          <a:cs typeface="+mn-cs"/>
          <a:sym typeface="Calibri" pitchFamily="34" charset="0"/>
        </a:defRPr>
      </a:lvl1pPr>
      <a:lvl2pPr marL="742950" indent="-285750" algn="l" defTabSz="0" rtl="0" eaLnBrk="0" fontAlgn="base" hangingPunct="0">
        <a:spcBef>
          <a:spcPct val="20000"/>
        </a:spcBef>
        <a:spcAft>
          <a:spcPct val="0"/>
        </a:spcAft>
        <a:buFont typeface="Arial" pitchFamily="34" charset="0"/>
        <a:buChar char="–"/>
        <a:defRPr sz="2800">
          <a:solidFill>
            <a:srgbClr val="002060"/>
          </a:solidFill>
          <a:latin typeface="+mn-lt"/>
          <a:ea typeface="+mn-ea"/>
          <a:sym typeface="Calibri" pitchFamily="34" charset="0"/>
        </a:defRPr>
      </a:lvl2pPr>
      <a:lvl3pPr marL="1143000" indent="-228600" algn="l" defTabSz="0" rtl="0" eaLnBrk="0" fontAlgn="base" hangingPunct="0">
        <a:spcBef>
          <a:spcPct val="20000"/>
        </a:spcBef>
        <a:spcAft>
          <a:spcPct val="0"/>
        </a:spcAft>
        <a:buFont typeface="Arial" pitchFamily="34" charset="0"/>
        <a:buChar char="•"/>
        <a:defRPr sz="2400">
          <a:solidFill>
            <a:srgbClr val="002060"/>
          </a:solidFill>
          <a:latin typeface="+mn-lt"/>
          <a:ea typeface="+mn-ea"/>
          <a:sym typeface="Calibri" pitchFamily="34" charset="0"/>
        </a:defRPr>
      </a:lvl3pPr>
      <a:lvl4pPr marL="16002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4pPr>
      <a:lvl5pPr marL="20574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5pPr>
      <a:lvl6pPr marL="25146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6pPr>
      <a:lvl7pPr marL="29718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7pPr>
      <a:lvl8pPr marL="34290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8pPr>
      <a:lvl9pPr marL="38862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pic>
        <p:nvPicPr>
          <p:cNvPr id="4098" name="Picture 7" descr="PPT_fond_23mai2013_3.jpg"/>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cmpd="sng">
            <a:noFill/>
            <a:miter lim="800000"/>
            <a:headEnd/>
            <a:tailEnd/>
          </a:ln>
        </p:spPr>
      </p:pic>
      <p:sp>
        <p:nvSpPr>
          <p:cNvPr id="4099" name="Title Placeholder 1"/>
          <p:cNvSpPr>
            <a:spLocks noGrp="1" noChangeArrowheads="1"/>
          </p:cNvSpPr>
          <p:nvPr>
            <p:ph type="title" idx="4294967295"/>
          </p:nvPr>
        </p:nvSpPr>
        <p:spPr bwMode="auto">
          <a:xfrm>
            <a:off x="457200" y="274638"/>
            <a:ext cx="8229600" cy="1143000"/>
          </a:xfrm>
          <a:prstGeom prst="rect">
            <a:avLst/>
          </a:prstGeom>
          <a:noFill/>
          <a:ln w="9525" cmpd="sng">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Click to edit Master title style</a:t>
            </a:r>
          </a:p>
        </p:txBody>
      </p:sp>
      <p:sp>
        <p:nvSpPr>
          <p:cNvPr id="4100" name="Text Placeholder 2"/>
          <p:cNvSpPr>
            <a:spLocks noGrp="1" noChangeArrowheads="1"/>
          </p:cNvSpPr>
          <p:nvPr>
            <p:ph type="body" idx="1"/>
          </p:nvPr>
        </p:nvSpPr>
        <p:spPr bwMode="auto">
          <a:xfrm>
            <a:off x="457200" y="1600200"/>
            <a:ext cx="8229600" cy="4525963"/>
          </a:xfrm>
          <a:prstGeom prst="rect">
            <a:avLst/>
          </a:prstGeom>
          <a:noFill/>
          <a:ln w="9525" cmpd="sng">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Click to edit Master text styles</a:t>
            </a:r>
          </a:p>
          <a:p>
            <a:pPr lvl="1"/>
            <a:r>
              <a:rPr lang="zh-CN" altLang="zh-CN" smtClean="0">
                <a:sym typeface="Calibri" pitchFamily="34" charset="0"/>
              </a:rPr>
              <a:t>Second level</a:t>
            </a:r>
          </a:p>
          <a:p>
            <a:pPr lvl="2"/>
            <a:r>
              <a:rPr lang="zh-CN" altLang="zh-CN" smtClean="0">
                <a:sym typeface="Calibri" pitchFamily="34" charset="0"/>
              </a:rPr>
              <a:t>Third level</a:t>
            </a:r>
          </a:p>
          <a:p>
            <a:pPr lvl="3"/>
            <a:r>
              <a:rPr lang="zh-CN" altLang="zh-CN" smtClean="0">
                <a:sym typeface="Calibri" pitchFamily="34" charset="0"/>
              </a:rPr>
              <a:t>Fourth level</a:t>
            </a:r>
          </a:p>
          <a:p>
            <a:pPr lvl="4"/>
            <a:r>
              <a:rPr lang="zh-CN" altLang="zh-CN" smtClean="0">
                <a:sym typeface="Calibri" pitchFamily="34" charset="0"/>
              </a:rPr>
              <a:t>Fifth level</a:t>
            </a:r>
          </a:p>
        </p:txBody>
      </p:sp>
      <p:sp>
        <p:nvSpPr>
          <p:cNvPr id="4101" name="Date Placeholder 3"/>
          <p:cNvSpPr>
            <a:spLocks noGrp="1" noChangeArrowheads="1"/>
          </p:cNvSpPr>
          <p:nvPr>
            <p:ph type="dt" sz="half" idx="2"/>
          </p:nvPr>
        </p:nvSpPr>
        <p:spPr bwMode="auto">
          <a:xfrm>
            <a:off x="457200" y="6356350"/>
            <a:ext cx="2133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defRPr sz="1200">
                <a:solidFill>
                  <a:srgbClr val="FFFFFF"/>
                </a:solidFill>
                <a:sym typeface="Arial" pitchFamily="34" charset="0"/>
              </a:defRPr>
            </a:lvl1pPr>
          </a:lstStyle>
          <a:p>
            <a:fld id="{B9D4EC66-3E44-4A8C-BA30-9A650997EACC}" type="datetime1">
              <a:rPr lang="zh-CN" altLang="en-US"/>
              <a:pPr/>
              <a:t>2015/2/16</a:t>
            </a:fld>
            <a:endParaRPr lang="en-US"/>
          </a:p>
        </p:txBody>
      </p:sp>
      <p:sp>
        <p:nvSpPr>
          <p:cNvPr id="4102" name="Footer Placeholder 4"/>
          <p:cNvSpPr>
            <a:spLocks noGrp="1" noChangeArrowheads="1"/>
          </p:cNvSpPr>
          <p:nvPr>
            <p:ph type="ftr" sz="quarter" idx="3"/>
          </p:nvPr>
        </p:nvSpPr>
        <p:spPr bwMode="auto">
          <a:xfrm>
            <a:off x="3124200" y="6356350"/>
            <a:ext cx="2895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lgn="ctr">
              <a:defRPr sz="1200">
                <a:solidFill>
                  <a:srgbClr val="FFFFFF"/>
                </a:solidFill>
                <a:sym typeface="Arial" pitchFamily="34" charset="0"/>
              </a:defRPr>
            </a:lvl1pPr>
          </a:lstStyle>
          <a:p>
            <a:endParaRPr lang="zh-CN" altLang="zh-CN"/>
          </a:p>
        </p:txBody>
      </p:sp>
      <p:sp>
        <p:nvSpPr>
          <p:cNvPr id="4103" name="Slide Number Placeholder 5"/>
          <p:cNvSpPr>
            <a:spLocks noGrp="1" noChangeArrowheads="1"/>
          </p:cNvSpPr>
          <p:nvPr>
            <p:ph type="sldNum" sz="quarter" idx="4"/>
          </p:nvPr>
        </p:nvSpPr>
        <p:spPr bwMode="auto">
          <a:xfrm>
            <a:off x="6553200" y="6356350"/>
            <a:ext cx="2133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lgn="r">
              <a:defRPr sz="1200">
                <a:solidFill>
                  <a:srgbClr val="FFFFFF"/>
                </a:solidFill>
                <a:sym typeface="Arial" pitchFamily="34" charset="0"/>
              </a:defRPr>
            </a:lvl1pPr>
          </a:lstStyle>
          <a:p>
            <a:fld id="{58BCAC36-B75A-4B45-A761-FAF29F6779D8}" type="slidenum">
              <a:rPr lang="zh-CN" altLang="en-US"/>
              <a:pPr/>
              <a:t>‹#›</a:t>
            </a:fld>
            <a:endParaRPr lang="en-US"/>
          </a:p>
        </p:txBody>
      </p:sp>
    </p:spTree>
  </p:cSld>
  <p:clrMap bg1="dk2" tx1="lt1" bg2="dk1" tx2="lt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4037" r:id="rId12"/>
  </p:sldLayoutIdLst>
  <p:hf sldNum="0" hdr="0" ftr="0"/>
  <p:txStyles>
    <p:titleStyle>
      <a:lvl1pPr marL="914400" indent="-914400" algn="ctr" defTabSz="0" rtl="0" eaLnBrk="0" fontAlgn="base" hangingPunct="0">
        <a:spcBef>
          <a:spcPct val="0"/>
        </a:spcBef>
        <a:spcAft>
          <a:spcPct val="0"/>
        </a:spcAft>
        <a:defRPr sz="4400">
          <a:solidFill>
            <a:srgbClr val="002060"/>
          </a:solidFill>
          <a:latin typeface="+mj-lt"/>
          <a:ea typeface="+mj-ea"/>
          <a:cs typeface="+mj-cs"/>
          <a:sym typeface="Calibri" pitchFamily="34" charset="0"/>
        </a:defRPr>
      </a:lvl1pPr>
      <a:lvl2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2pPr>
      <a:lvl3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3pPr>
      <a:lvl4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4pPr>
      <a:lvl5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5pPr>
      <a:lvl6pPr marL="13716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6pPr>
      <a:lvl7pPr marL="18288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7pPr>
      <a:lvl8pPr marL="22860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8pPr>
      <a:lvl9pPr marL="27432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9pPr>
    </p:titleStyle>
    <p:bodyStyle>
      <a:lvl1pPr marL="342900" indent="-342900" algn="l" defTabSz="0" rtl="0" eaLnBrk="0" fontAlgn="base" hangingPunct="0">
        <a:spcBef>
          <a:spcPct val="20000"/>
        </a:spcBef>
        <a:spcAft>
          <a:spcPct val="0"/>
        </a:spcAft>
        <a:buFont typeface="Arial" pitchFamily="34" charset="0"/>
        <a:buChar char="•"/>
        <a:defRPr sz="3200">
          <a:solidFill>
            <a:srgbClr val="002060"/>
          </a:solidFill>
          <a:latin typeface="+mn-lt"/>
          <a:ea typeface="+mn-ea"/>
          <a:cs typeface="+mn-cs"/>
          <a:sym typeface="Calibri" pitchFamily="34" charset="0"/>
        </a:defRPr>
      </a:lvl1pPr>
      <a:lvl2pPr marL="742950" indent="-285750" algn="l" defTabSz="0" rtl="0" eaLnBrk="0" fontAlgn="base" hangingPunct="0">
        <a:spcBef>
          <a:spcPct val="20000"/>
        </a:spcBef>
        <a:spcAft>
          <a:spcPct val="0"/>
        </a:spcAft>
        <a:buFont typeface="Arial" pitchFamily="34" charset="0"/>
        <a:buChar char="–"/>
        <a:defRPr sz="2800">
          <a:solidFill>
            <a:srgbClr val="002060"/>
          </a:solidFill>
          <a:latin typeface="+mn-lt"/>
          <a:ea typeface="+mn-ea"/>
          <a:sym typeface="Calibri" pitchFamily="34" charset="0"/>
        </a:defRPr>
      </a:lvl2pPr>
      <a:lvl3pPr marL="1143000" indent="-228600" algn="l" defTabSz="0" rtl="0" eaLnBrk="0" fontAlgn="base" hangingPunct="0">
        <a:spcBef>
          <a:spcPct val="20000"/>
        </a:spcBef>
        <a:spcAft>
          <a:spcPct val="0"/>
        </a:spcAft>
        <a:buFont typeface="Arial" pitchFamily="34" charset="0"/>
        <a:buChar char="•"/>
        <a:defRPr sz="2400">
          <a:solidFill>
            <a:srgbClr val="002060"/>
          </a:solidFill>
          <a:latin typeface="+mn-lt"/>
          <a:ea typeface="+mn-ea"/>
          <a:sym typeface="Calibri" pitchFamily="34" charset="0"/>
        </a:defRPr>
      </a:lvl3pPr>
      <a:lvl4pPr marL="16002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4pPr>
      <a:lvl5pPr marL="20574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5pPr>
      <a:lvl6pPr marL="25146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6pPr>
      <a:lvl7pPr marL="29718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7pPr>
      <a:lvl8pPr marL="34290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8pPr>
      <a:lvl9pPr marL="38862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pic>
        <p:nvPicPr>
          <p:cNvPr id="5122" name="Picture 7" descr="PPT_fond_23mai2013_3.jpg"/>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cmpd="sng">
            <a:noFill/>
            <a:miter lim="800000"/>
            <a:headEnd/>
            <a:tailEnd/>
          </a:ln>
        </p:spPr>
      </p:pic>
      <p:sp>
        <p:nvSpPr>
          <p:cNvPr id="5123" name="Title Placeholder 1"/>
          <p:cNvSpPr>
            <a:spLocks noGrp="1" noChangeArrowheads="1"/>
          </p:cNvSpPr>
          <p:nvPr>
            <p:ph type="title" idx="4294967295"/>
          </p:nvPr>
        </p:nvSpPr>
        <p:spPr bwMode="auto">
          <a:xfrm>
            <a:off x="457200" y="274638"/>
            <a:ext cx="8229600" cy="1143000"/>
          </a:xfrm>
          <a:prstGeom prst="rect">
            <a:avLst/>
          </a:prstGeom>
          <a:noFill/>
          <a:ln w="9525" cmpd="sng">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Click to edit Master title style</a:t>
            </a:r>
          </a:p>
        </p:txBody>
      </p:sp>
      <p:sp>
        <p:nvSpPr>
          <p:cNvPr id="5124" name="Text Placeholder 2"/>
          <p:cNvSpPr>
            <a:spLocks noGrp="1" noChangeArrowheads="1"/>
          </p:cNvSpPr>
          <p:nvPr>
            <p:ph type="body" idx="1"/>
          </p:nvPr>
        </p:nvSpPr>
        <p:spPr bwMode="auto">
          <a:xfrm>
            <a:off x="457200" y="1600200"/>
            <a:ext cx="8229600" cy="4525963"/>
          </a:xfrm>
          <a:prstGeom prst="rect">
            <a:avLst/>
          </a:prstGeom>
          <a:noFill/>
          <a:ln w="9525" cmpd="sng">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Click to edit Master text styles</a:t>
            </a:r>
          </a:p>
          <a:p>
            <a:pPr lvl="1"/>
            <a:r>
              <a:rPr lang="zh-CN" altLang="zh-CN" smtClean="0">
                <a:sym typeface="Calibri" pitchFamily="34" charset="0"/>
              </a:rPr>
              <a:t>Second level</a:t>
            </a:r>
          </a:p>
          <a:p>
            <a:pPr lvl="2"/>
            <a:r>
              <a:rPr lang="zh-CN" altLang="zh-CN" smtClean="0">
                <a:sym typeface="Calibri" pitchFamily="34" charset="0"/>
              </a:rPr>
              <a:t>Third level</a:t>
            </a:r>
          </a:p>
          <a:p>
            <a:pPr lvl="3"/>
            <a:r>
              <a:rPr lang="zh-CN" altLang="zh-CN" smtClean="0">
                <a:sym typeface="Calibri" pitchFamily="34" charset="0"/>
              </a:rPr>
              <a:t>Fourth level</a:t>
            </a:r>
          </a:p>
          <a:p>
            <a:pPr lvl="4"/>
            <a:r>
              <a:rPr lang="zh-CN" altLang="zh-CN" smtClean="0">
                <a:sym typeface="Calibri" pitchFamily="34" charset="0"/>
              </a:rPr>
              <a:t>Fifth level</a:t>
            </a:r>
          </a:p>
        </p:txBody>
      </p:sp>
      <p:sp>
        <p:nvSpPr>
          <p:cNvPr id="5125" name="Date Placeholder 3"/>
          <p:cNvSpPr>
            <a:spLocks noGrp="1" noChangeArrowheads="1"/>
          </p:cNvSpPr>
          <p:nvPr>
            <p:ph type="dt" sz="half" idx="2"/>
          </p:nvPr>
        </p:nvSpPr>
        <p:spPr bwMode="auto">
          <a:xfrm>
            <a:off x="457200" y="6356350"/>
            <a:ext cx="2133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defRPr sz="1200">
                <a:solidFill>
                  <a:srgbClr val="FFFFFF"/>
                </a:solidFill>
                <a:sym typeface="Arial" pitchFamily="34" charset="0"/>
              </a:defRPr>
            </a:lvl1pPr>
          </a:lstStyle>
          <a:p>
            <a:fld id="{E3461F1E-4720-45E6-A28A-876043A68AB6}" type="datetime1">
              <a:rPr lang="zh-CN" altLang="en-US"/>
              <a:pPr/>
              <a:t>2015/2/16</a:t>
            </a:fld>
            <a:endParaRPr lang="en-US"/>
          </a:p>
        </p:txBody>
      </p:sp>
      <p:sp>
        <p:nvSpPr>
          <p:cNvPr id="5126" name="Footer Placeholder 4"/>
          <p:cNvSpPr>
            <a:spLocks noGrp="1" noChangeArrowheads="1"/>
          </p:cNvSpPr>
          <p:nvPr>
            <p:ph type="ftr" sz="quarter" idx="3"/>
          </p:nvPr>
        </p:nvSpPr>
        <p:spPr bwMode="auto">
          <a:xfrm>
            <a:off x="3124200" y="6356350"/>
            <a:ext cx="2895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lgn="ctr">
              <a:defRPr sz="1200">
                <a:solidFill>
                  <a:srgbClr val="FFFFFF"/>
                </a:solidFill>
                <a:sym typeface="Arial" pitchFamily="34" charset="0"/>
              </a:defRPr>
            </a:lvl1pPr>
          </a:lstStyle>
          <a:p>
            <a:endParaRPr lang="zh-CN" altLang="zh-CN"/>
          </a:p>
        </p:txBody>
      </p:sp>
      <p:sp>
        <p:nvSpPr>
          <p:cNvPr id="5127" name="Slide Number Placeholder 5"/>
          <p:cNvSpPr>
            <a:spLocks noGrp="1" noChangeArrowheads="1"/>
          </p:cNvSpPr>
          <p:nvPr>
            <p:ph type="sldNum" sz="quarter" idx="4"/>
          </p:nvPr>
        </p:nvSpPr>
        <p:spPr bwMode="auto">
          <a:xfrm>
            <a:off x="6553200" y="6356350"/>
            <a:ext cx="2133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lgn="r">
              <a:defRPr sz="1200">
                <a:solidFill>
                  <a:srgbClr val="FFFFFF"/>
                </a:solidFill>
                <a:sym typeface="Arial" pitchFamily="34" charset="0"/>
              </a:defRPr>
            </a:lvl1pPr>
          </a:lstStyle>
          <a:p>
            <a:fld id="{1D36561A-E7DD-40EA-820B-52507833E245}" type="slidenum">
              <a:rPr lang="zh-CN" altLang="en-US"/>
              <a:pPr/>
              <a:t>‹#›</a:t>
            </a:fld>
            <a:endParaRPr lang="en-US"/>
          </a:p>
        </p:txBody>
      </p:sp>
    </p:spTree>
  </p:cSld>
  <p:clrMap bg1="dk2" tx1="lt1" bg2="dk1" tx2="lt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4042" r:id="rId12"/>
  </p:sldLayoutIdLst>
  <p:hf sldNum="0" hdr="0" ftr="0"/>
  <p:txStyles>
    <p:titleStyle>
      <a:lvl1pPr marL="914400" indent="-914400" algn="ctr" defTabSz="0" rtl="0" eaLnBrk="0" fontAlgn="base" hangingPunct="0">
        <a:spcBef>
          <a:spcPct val="0"/>
        </a:spcBef>
        <a:spcAft>
          <a:spcPct val="0"/>
        </a:spcAft>
        <a:defRPr sz="4400">
          <a:solidFill>
            <a:srgbClr val="002060"/>
          </a:solidFill>
          <a:latin typeface="+mj-lt"/>
          <a:ea typeface="+mj-ea"/>
          <a:cs typeface="+mj-cs"/>
          <a:sym typeface="Calibri" pitchFamily="34" charset="0"/>
        </a:defRPr>
      </a:lvl1pPr>
      <a:lvl2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2pPr>
      <a:lvl3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3pPr>
      <a:lvl4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4pPr>
      <a:lvl5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5pPr>
      <a:lvl6pPr marL="13716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6pPr>
      <a:lvl7pPr marL="18288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7pPr>
      <a:lvl8pPr marL="22860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8pPr>
      <a:lvl9pPr marL="27432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9pPr>
    </p:titleStyle>
    <p:bodyStyle>
      <a:lvl1pPr marL="342900" indent="-342900" algn="l" defTabSz="0" rtl="0" eaLnBrk="0" fontAlgn="base" hangingPunct="0">
        <a:spcBef>
          <a:spcPct val="20000"/>
        </a:spcBef>
        <a:spcAft>
          <a:spcPct val="0"/>
        </a:spcAft>
        <a:buFont typeface="Arial" pitchFamily="34" charset="0"/>
        <a:buChar char="•"/>
        <a:defRPr sz="3200">
          <a:solidFill>
            <a:srgbClr val="002060"/>
          </a:solidFill>
          <a:latin typeface="+mn-lt"/>
          <a:ea typeface="+mn-ea"/>
          <a:cs typeface="+mn-cs"/>
          <a:sym typeface="Calibri" pitchFamily="34" charset="0"/>
        </a:defRPr>
      </a:lvl1pPr>
      <a:lvl2pPr marL="742950" indent="-285750" algn="l" defTabSz="0" rtl="0" eaLnBrk="0" fontAlgn="base" hangingPunct="0">
        <a:spcBef>
          <a:spcPct val="20000"/>
        </a:spcBef>
        <a:spcAft>
          <a:spcPct val="0"/>
        </a:spcAft>
        <a:buFont typeface="Arial" pitchFamily="34" charset="0"/>
        <a:buChar char="–"/>
        <a:defRPr sz="2800">
          <a:solidFill>
            <a:srgbClr val="002060"/>
          </a:solidFill>
          <a:latin typeface="+mn-lt"/>
          <a:ea typeface="+mn-ea"/>
          <a:sym typeface="Calibri" pitchFamily="34" charset="0"/>
        </a:defRPr>
      </a:lvl2pPr>
      <a:lvl3pPr marL="1143000" indent="-228600" algn="l" defTabSz="0" rtl="0" eaLnBrk="0" fontAlgn="base" hangingPunct="0">
        <a:spcBef>
          <a:spcPct val="20000"/>
        </a:spcBef>
        <a:spcAft>
          <a:spcPct val="0"/>
        </a:spcAft>
        <a:buFont typeface="Arial" pitchFamily="34" charset="0"/>
        <a:buChar char="•"/>
        <a:defRPr sz="2400">
          <a:solidFill>
            <a:srgbClr val="002060"/>
          </a:solidFill>
          <a:latin typeface="+mn-lt"/>
          <a:ea typeface="+mn-ea"/>
          <a:sym typeface="Calibri" pitchFamily="34" charset="0"/>
        </a:defRPr>
      </a:lvl3pPr>
      <a:lvl4pPr marL="16002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4pPr>
      <a:lvl5pPr marL="20574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5pPr>
      <a:lvl6pPr marL="25146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6pPr>
      <a:lvl7pPr marL="29718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7pPr>
      <a:lvl8pPr marL="34290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8pPr>
      <a:lvl9pPr marL="38862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pic>
        <p:nvPicPr>
          <p:cNvPr id="9218" name="Picture 7" descr="PPT_fond_23mai2013_3.jpg"/>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cmpd="sng">
            <a:noFill/>
            <a:miter lim="800000"/>
            <a:headEnd/>
            <a:tailEnd/>
          </a:ln>
        </p:spPr>
      </p:pic>
      <p:sp>
        <p:nvSpPr>
          <p:cNvPr id="9219" name="Title Placeholder 1"/>
          <p:cNvSpPr>
            <a:spLocks noGrp="1" noChangeArrowheads="1"/>
          </p:cNvSpPr>
          <p:nvPr>
            <p:ph type="title" idx="4294967295"/>
          </p:nvPr>
        </p:nvSpPr>
        <p:spPr bwMode="auto">
          <a:xfrm>
            <a:off x="457200" y="274638"/>
            <a:ext cx="8229600" cy="1143000"/>
          </a:xfrm>
          <a:prstGeom prst="rect">
            <a:avLst/>
          </a:prstGeom>
          <a:noFill/>
          <a:ln w="9525" cmpd="sng">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Click to edit Master title style</a:t>
            </a:r>
          </a:p>
        </p:txBody>
      </p:sp>
      <p:sp>
        <p:nvSpPr>
          <p:cNvPr id="9220" name="Text Placeholder 2"/>
          <p:cNvSpPr>
            <a:spLocks noGrp="1" noChangeArrowheads="1"/>
          </p:cNvSpPr>
          <p:nvPr>
            <p:ph type="body" idx="1"/>
          </p:nvPr>
        </p:nvSpPr>
        <p:spPr bwMode="auto">
          <a:xfrm>
            <a:off x="457200" y="1600200"/>
            <a:ext cx="8229600" cy="4525963"/>
          </a:xfrm>
          <a:prstGeom prst="rect">
            <a:avLst/>
          </a:prstGeom>
          <a:noFill/>
          <a:ln w="9525" cmpd="sng">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Click to edit Master text styles</a:t>
            </a:r>
          </a:p>
          <a:p>
            <a:pPr lvl="1"/>
            <a:r>
              <a:rPr lang="zh-CN" altLang="zh-CN" smtClean="0">
                <a:sym typeface="Calibri" pitchFamily="34" charset="0"/>
              </a:rPr>
              <a:t>Second level</a:t>
            </a:r>
          </a:p>
          <a:p>
            <a:pPr lvl="2"/>
            <a:r>
              <a:rPr lang="zh-CN" altLang="zh-CN" smtClean="0">
                <a:sym typeface="Calibri" pitchFamily="34" charset="0"/>
              </a:rPr>
              <a:t>Third level</a:t>
            </a:r>
          </a:p>
          <a:p>
            <a:pPr lvl="3"/>
            <a:r>
              <a:rPr lang="zh-CN" altLang="zh-CN" smtClean="0">
                <a:sym typeface="Calibri" pitchFamily="34" charset="0"/>
              </a:rPr>
              <a:t>Fourth level</a:t>
            </a:r>
          </a:p>
          <a:p>
            <a:pPr lvl="4"/>
            <a:r>
              <a:rPr lang="zh-CN" altLang="zh-CN" smtClean="0">
                <a:sym typeface="Calibri" pitchFamily="34" charset="0"/>
              </a:rPr>
              <a:t>Fifth level</a:t>
            </a:r>
          </a:p>
        </p:txBody>
      </p:sp>
      <p:sp>
        <p:nvSpPr>
          <p:cNvPr id="9221" name="Date Placeholder 3"/>
          <p:cNvSpPr>
            <a:spLocks noGrp="1" noChangeArrowheads="1"/>
          </p:cNvSpPr>
          <p:nvPr>
            <p:ph type="dt" sz="half" idx="2"/>
          </p:nvPr>
        </p:nvSpPr>
        <p:spPr bwMode="auto">
          <a:xfrm>
            <a:off x="457200" y="6356350"/>
            <a:ext cx="2133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defRPr sz="1200">
                <a:solidFill>
                  <a:srgbClr val="FFFFFF"/>
                </a:solidFill>
                <a:sym typeface="Arial" pitchFamily="34" charset="0"/>
              </a:defRPr>
            </a:lvl1pPr>
          </a:lstStyle>
          <a:p>
            <a:fld id="{9891CA84-F416-454C-8584-180DB5075488}" type="datetime1">
              <a:rPr lang="zh-CN" altLang="en-US"/>
              <a:pPr/>
              <a:t>2015/2/16</a:t>
            </a:fld>
            <a:endParaRPr lang="en-US"/>
          </a:p>
        </p:txBody>
      </p:sp>
      <p:sp>
        <p:nvSpPr>
          <p:cNvPr id="9222" name="Footer Placeholder 4"/>
          <p:cNvSpPr>
            <a:spLocks noGrp="1" noChangeArrowheads="1"/>
          </p:cNvSpPr>
          <p:nvPr>
            <p:ph type="ftr" sz="quarter" idx="3"/>
          </p:nvPr>
        </p:nvSpPr>
        <p:spPr bwMode="auto">
          <a:xfrm>
            <a:off x="3124200" y="6356350"/>
            <a:ext cx="2895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lgn="ctr">
              <a:defRPr sz="1200">
                <a:solidFill>
                  <a:srgbClr val="FFFFFF"/>
                </a:solidFill>
                <a:sym typeface="Arial" pitchFamily="34" charset="0"/>
              </a:defRPr>
            </a:lvl1pPr>
          </a:lstStyle>
          <a:p>
            <a:endParaRPr lang="zh-CN" altLang="zh-CN"/>
          </a:p>
        </p:txBody>
      </p:sp>
      <p:sp>
        <p:nvSpPr>
          <p:cNvPr id="9223" name="Slide Number Placeholder 5"/>
          <p:cNvSpPr>
            <a:spLocks noGrp="1" noChangeArrowheads="1"/>
          </p:cNvSpPr>
          <p:nvPr>
            <p:ph type="sldNum" sz="quarter" idx="4"/>
          </p:nvPr>
        </p:nvSpPr>
        <p:spPr bwMode="auto">
          <a:xfrm>
            <a:off x="6553200" y="6356350"/>
            <a:ext cx="2133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lgn="r">
              <a:defRPr sz="1200">
                <a:solidFill>
                  <a:srgbClr val="FFFFFF"/>
                </a:solidFill>
                <a:sym typeface="Arial" pitchFamily="34" charset="0"/>
              </a:defRPr>
            </a:lvl1pPr>
          </a:lstStyle>
          <a:p>
            <a:fld id="{B71FE9EB-BDBB-4C76-B19C-5115800A398B}" type="slidenum">
              <a:rPr lang="zh-CN" altLang="en-US"/>
              <a:pPr/>
              <a:t>‹#›</a:t>
            </a:fld>
            <a:endParaRPr lang="en-US"/>
          </a:p>
        </p:txBody>
      </p:sp>
    </p:spTree>
  </p:cSld>
  <p:clrMap bg1="dk2" tx1="lt1" bg2="dk1" tx2="lt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4036" r:id="rId12"/>
  </p:sldLayoutIdLst>
  <p:hf sldNum="0" hdr="0" ftr="0"/>
  <p:txStyles>
    <p:titleStyle>
      <a:lvl1pPr marL="914400" indent="-914400" algn="ctr" defTabSz="0" rtl="0" eaLnBrk="0" fontAlgn="base" hangingPunct="0">
        <a:spcBef>
          <a:spcPct val="0"/>
        </a:spcBef>
        <a:spcAft>
          <a:spcPct val="0"/>
        </a:spcAft>
        <a:defRPr sz="4400">
          <a:solidFill>
            <a:srgbClr val="002060"/>
          </a:solidFill>
          <a:latin typeface="+mj-lt"/>
          <a:ea typeface="+mj-ea"/>
          <a:cs typeface="+mj-cs"/>
          <a:sym typeface="Calibri" pitchFamily="34" charset="0"/>
        </a:defRPr>
      </a:lvl1pPr>
      <a:lvl2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2pPr>
      <a:lvl3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3pPr>
      <a:lvl4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4pPr>
      <a:lvl5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5pPr>
      <a:lvl6pPr marL="13716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6pPr>
      <a:lvl7pPr marL="18288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7pPr>
      <a:lvl8pPr marL="22860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8pPr>
      <a:lvl9pPr marL="27432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9pPr>
    </p:titleStyle>
    <p:bodyStyle>
      <a:lvl1pPr marL="342900" indent="-342900" algn="l" defTabSz="0" rtl="0" eaLnBrk="0" fontAlgn="base" hangingPunct="0">
        <a:spcBef>
          <a:spcPct val="20000"/>
        </a:spcBef>
        <a:spcAft>
          <a:spcPct val="0"/>
        </a:spcAft>
        <a:buFont typeface="Arial" pitchFamily="34" charset="0"/>
        <a:buChar char="•"/>
        <a:defRPr sz="3200">
          <a:solidFill>
            <a:srgbClr val="002060"/>
          </a:solidFill>
          <a:latin typeface="+mn-lt"/>
          <a:ea typeface="+mn-ea"/>
          <a:cs typeface="+mn-cs"/>
          <a:sym typeface="Calibri" pitchFamily="34" charset="0"/>
        </a:defRPr>
      </a:lvl1pPr>
      <a:lvl2pPr marL="742950" indent="-285750" algn="l" defTabSz="0" rtl="0" eaLnBrk="0" fontAlgn="base" hangingPunct="0">
        <a:spcBef>
          <a:spcPct val="20000"/>
        </a:spcBef>
        <a:spcAft>
          <a:spcPct val="0"/>
        </a:spcAft>
        <a:buFont typeface="Arial" pitchFamily="34" charset="0"/>
        <a:buChar char="–"/>
        <a:defRPr sz="2800">
          <a:solidFill>
            <a:srgbClr val="002060"/>
          </a:solidFill>
          <a:latin typeface="+mn-lt"/>
          <a:ea typeface="+mn-ea"/>
          <a:sym typeface="Calibri" pitchFamily="34" charset="0"/>
        </a:defRPr>
      </a:lvl2pPr>
      <a:lvl3pPr marL="1143000" indent="-228600" algn="l" defTabSz="0" rtl="0" eaLnBrk="0" fontAlgn="base" hangingPunct="0">
        <a:spcBef>
          <a:spcPct val="20000"/>
        </a:spcBef>
        <a:spcAft>
          <a:spcPct val="0"/>
        </a:spcAft>
        <a:buFont typeface="Arial" pitchFamily="34" charset="0"/>
        <a:buChar char="•"/>
        <a:defRPr sz="2400">
          <a:solidFill>
            <a:srgbClr val="002060"/>
          </a:solidFill>
          <a:latin typeface="+mn-lt"/>
          <a:ea typeface="+mn-ea"/>
          <a:sym typeface="Calibri" pitchFamily="34" charset="0"/>
        </a:defRPr>
      </a:lvl3pPr>
      <a:lvl4pPr marL="16002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4pPr>
      <a:lvl5pPr marL="20574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5pPr>
      <a:lvl6pPr marL="25146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6pPr>
      <a:lvl7pPr marL="29718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7pPr>
      <a:lvl8pPr marL="34290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8pPr>
      <a:lvl9pPr marL="38862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pic>
        <p:nvPicPr>
          <p:cNvPr id="11266" name="Picture 7" descr="PPT_fond_23mai2013_3.jpg"/>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cmpd="sng">
            <a:noFill/>
            <a:miter lim="800000"/>
            <a:headEnd/>
            <a:tailEnd/>
          </a:ln>
        </p:spPr>
      </p:pic>
      <p:sp>
        <p:nvSpPr>
          <p:cNvPr id="11267" name="Title Placeholder 1"/>
          <p:cNvSpPr>
            <a:spLocks noGrp="1" noChangeArrowheads="1"/>
          </p:cNvSpPr>
          <p:nvPr>
            <p:ph type="title" idx="4294967295"/>
          </p:nvPr>
        </p:nvSpPr>
        <p:spPr bwMode="auto">
          <a:xfrm>
            <a:off x="457200" y="274638"/>
            <a:ext cx="8229600" cy="1143000"/>
          </a:xfrm>
          <a:prstGeom prst="rect">
            <a:avLst/>
          </a:prstGeom>
          <a:noFill/>
          <a:ln w="9525" cmpd="sng">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Click to edit Master title style</a:t>
            </a:r>
          </a:p>
        </p:txBody>
      </p:sp>
      <p:sp>
        <p:nvSpPr>
          <p:cNvPr id="11268" name="Text Placeholder 2"/>
          <p:cNvSpPr>
            <a:spLocks noGrp="1" noChangeArrowheads="1"/>
          </p:cNvSpPr>
          <p:nvPr>
            <p:ph type="body" idx="1"/>
          </p:nvPr>
        </p:nvSpPr>
        <p:spPr bwMode="auto">
          <a:xfrm>
            <a:off x="457200" y="1600200"/>
            <a:ext cx="8229600" cy="4525963"/>
          </a:xfrm>
          <a:prstGeom prst="rect">
            <a:avLst/>
          </a:prstGeom>
          <a:noFill/>
          <a:ln w="9525" cmpd="sng">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Click to edit Master text styles</a:t>
            </a:r>
          </a:p>
          <a:p>
            <a:pPr lvl="1"/>
            <a:r>
              <a:rPr lang="zh-CN" altLang="zh-CN" smtClean="0">
                <a:sym typeface="Calibri" pitchFamily="34" charset="0"/>
              </a:rPr>
              <a:t>Second level</a:t>
            </a:r>
          </a:p>
          <a:p>
            <a:pPr lvl="2"/>
            <a:r>
              <a:rPr lang="zh-CN" altLang="zh-CN" smtClean="0">
                <a:sym typeface="Calibri" pitchFamily="34" charset="0"/>
              </a:rPr>
              <a:t>Third level</a:t>
            </a:r>
          </a:p>
          <a:p>
            <a:pPr lvl="3"/>
            <a:r>
              <a:rPr lang="zh-CN" altLang="zh-CN" smtClean="0">
                <a:sym typeface="Calibri" pitchFamily="34" charset="0"/>
              </a:rPr>
              <a:t>Fourth level</a:t>
            </a:r>
          </a:p>
          <a:p>
            <a:pPr lvl="4"/>
            <a:r>
              <a:rPr lang="zh-CN" altLang="zh-CN" smtClean="0">
                <a:sym typeface="Calibri" pitchFamily="34" charset="0"/>
              </a:rPr>
              <a:t>Fifth level</a:t>
            </a:r>
          </a:p>
        </p:txBody>
      </p:sp>
      <p:sp>
        <p:nvSpPr>
          <p:cNvPr id="11269" name="Date Placeholder 3"/>
          <p:cNvSpPr>
            <a:spLocks noGrp="1" noChangeArrowheads="1"/>
          </p:cNvSpPr>
          <p:nvPr>
            <p:ph type="dt" sz="half" idx="2"/>
          </p:nvPr>
        </p:nvSpPr>
        <p:spPr bwMode="auto">
          <a:xfrm>
            <a:off x="457200" y="6356350"/>
            <a:ext cx="2133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defRPr sz="1200">
                <a:solidFill>
                  <a:srgbClr val="FFFFFF"/>
                </a:solidFill>
                <a:sym typeface="Arial" pitchFamily="34" charset="0"/>
              </a:defRPr>
            </a:lvl1pPr>
          </a:lstStyle>
          <a:p>
            <a:fld id="{9A91624D-EF5B-45C8-8829-E386320A68A7}" type="datetime1">
              <a:rPr lang="zh-CN" altLang="en-US"/>
              <a:pPr/>
              <a:t>2015/2/16</a:t>
            </a:fld>
            <a:endParaRPr lang="en-US"/>
          </a:p>
        </p:txBody>
      </p:sp>
      <p:sp>
        <p:nvSpPr>
          <p:cNvPr id="11270" name="Footer Placeholder 4"/>
          <p:cNvSpPr>
            <a:spLocks noGrp="1" noChangeArrowheads="1"/>
          </p:cNvSpPr>
          <p:nvPr>
            <p:ph type="ftr" sz="quarter" idx="3"/>
          </p:nvPr>
        </p:nvSpPr>
        <p:spPr bwMode="auto">
          <a:xfrm>
            <a:off x="3124200" y="6356350"/>
            <a:ext cx="2895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lgn="ctr">
              <a:defRPr sz="1200">
                <a:solidFill>
                  <a:srgbClr val="FFFFFF"/>
                </a:solidFill>
                <a:sym typeface="Arial" pitchFamily="34" charset="0"/>
              </a:defRPr>
            </a:lvl1pPr>
          </a:lstStyle>
          <a:p>
            <a:endParaRPr lang="zh-CN" altLang="zh-CN"/>
          </a:p>
        </p:txBody>
      </p:sp>
      <p:sp>
        <p:nvSpPr>
          <p:cNvPr id="11271" name="Slide Number Placeholder 5"/>
          <p:cNvSpPr>
            <a:spLocks noGrp="1" noChangeArrowheads="1"/>
          </p:cNvSpPr>
          <p:nvPr>
            <p:ph type="sldNum" sz="quarter" idx="4"/>
          </p:nvPr>
        </p:nvSpPr>
        <p:spPr bwMode="auto">
          <a:xfrm>
            <a:off x="6553200" y="6356350"/>
            <a:ext cx="2133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lgn="r">
              <a:defRPr sz="1200">
                <a:solidFill>
                  <a:srgbClr val="FFFFFF"/>
                </a:solidFill>
                <a:sym typeface="Arial" pitchFamily="34" charset="0"/>
              </a:defRPr>
            </a:lvl1pPr>
          </a:lstStyle>
          <a:p>
            <a:fld id="{836D1755-3547-4E8C-9C4A-6D64E2B69099}" type="slidenum">
              <a:rPr lang="zh-CN" altLang="en-US"/>
              <a:pPr/>
              <a:t>‹#›</a:t>
            </a:fld>
            <a:endParaRPr lang="en-US"/>
          </a:p>
        </p:txBody>
      </p:sp>
    </p:spTree>
  </p:cSld>
  <p:clrMap bg1="dk2" tx1="lt1" bg2="dk1"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4039" r:id="rId12"/>
  </p:sldLayoutIdLst>
  <p:hf sldNum="0" hdr="0" ftr="0"/>
  <p:txStyles>
    <p:titleStyle>
      <a:lvl1pPr marL="914400" indent="-914400" algn="ctr" defTabSz="0" rtl="0" eaLnBrk="0" fontAlgn="base" hangingPunct="0">
        <a:spcBef>
          <a:spcPct val="0"/>
        </a:spcBef>
        <a:spcAft>
          <a:spcPct val="0"/>
        </a:spcAft>
        <a:defRPr sz="4400">
          <a:solidFill>
            <a:srgbClr val="002060"/>
          </a:solidFill>
          <a:latin typeface="+mj-lt"/>
          <a:ea typeface="+mj-ea"/>
          <a:cs typeface="+mj-cs"/>
          <a:sym typeface="Calibri" pitchFamily="34" charset="0"/>
        </a:defRPr>
      </a:lvl1pPr>
      <a:lvl2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2pPr>
      <a:lvl3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3pPr>
      <a:lvl4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4pPr>
      <a:lvl5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5pPr>
      <a:lvl6pPr marL="13716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6pPr>
      <a:lvl7pPr marL="18288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7pPr>
      <a:lvl8pPr marL="22860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8pPr>
      <a:lvl9pPr marL="27432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9pPr>
    </p:titleStyle>
    <p:bodyStyle>
      <a:lvl1pPr marL="342900" indent="-342900" algn="l" defTabSz="0" rtl="0" eaLnBrk="0" fontAlgn="base" hangingPunct="0">
        <a:spcBef>
          <a:spcPct val="20000"/>
        </a:spcBef>
        <a:spcAft>
          <a:spcPct val="0"/>
        </a:spcAft>
        <a:buFont typeface="Arial" pitchFamily="34" charset="0"/>
        <a:buChar char="•"/>
        <a:defRPr sz="3200">
          <a:solidFill>
            <a:srgbClr val="002060"/>
          </a:solidFill>
          <a:latin typeface="+mn-lt"/>
          <a:ea typeface="+mn-ea"/>
          <a:cs typeface="+mn-cs"/>
          <a:sym typeface="Calibri" pitchFamily="34" charset="0"/>
        </a:defRPr>
      </a:lvl1pPr>
      <a:lvl2pPr marL="742950" indent="-285750" algn="l" defTabSz="0" rtl="0" eaLnBrk="0" fontAlgn="base" hangingPunct="0">
        <a:spcBef>
          <a:spcPct val="20000"/>
        </a:spcBef>
        <a:spcAft>
          <a:spcPct val="0"/>
        </a:spcAft>
        <a:buFont typeface="Arial" pitchFamily="34" charset="0"/>
        <a:buChar char="–"/>
        <a:defRPr sz="2800">
          <a:solidFill>
            <a:srgbClr val="002060"/>
          </a:solidFill>
          <a:latin typeface="+mn-lt"/>
          <a:ea typeface="+mn-ea"/>
          <a:sym typeface="Calibri" pitchFamily="34" charset="0"/>
        </a:defRPr>
      </a:lvl2pPr>
      <a:lvl3pPr marL="1143000" indent="-228600" algn="l" defTabSz="0" rtl="0" eaLnBrk="0" fontAlgn="base" hangingPunct="0">
        <a:spcBef>
          <a:spcPct val="20000"/>
        </a:spcBef>
        <a:spcAft>
          <a:spcPct val="0"/>
        </a:spcAft>
        <a:buFont typeface="Arial" pitchFamily="34" charset="0"/>
        <a:buChar char="•"/>
        <a:defRPr sz="2400">
          <a:solidFill>
            <a:srgbClr val="002060"/>
          </a:solidFill>
          <a:latin typeface="+mn-lt"/>
          <a:ea typeface="+mn-ea"/>
          <a:sym typeface="Calibri" pitchFamily="34" charset="0"/>
        </a:defRPr>
      </a:lvl3pPr>
      <a:lvl4pPr marL="16002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4pPr>
      <a:lvl5pPr marL="20574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5pPr>
      <a:lvl6pPr marL="25146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6pPr>
      <a:lvl7pPr marL="29718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7pPr>
      <a:lvl8pPr marL="34290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8pPr>
      <a:lvl9pPr marL="38862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pic>
        <p:nvPicPr>
          <p:cNvPr id="12290" name="Picture 7" descr="PPT_fond_23mai2013_3.jpg"/>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cmpd="sng">
            <a:noFill/>
            <a:miter lim="800000"/>
            <a:headEnd/>
            <a:tailEnd/>
          </a:ln>
        </p:spPr>
      </p:pic>
      <p:sp>
        <p:nvSpPr>
          <p:cNvPr id="12291" name="Title Placeholder 1"/>
          <p:cNvSpPr>
            <a:spLocks noGrp="1" noChangeArrowheads="1"/>
          </p:cNvSpPr>
          <p:nvPr>
            <p:ph type="title" idx="4294967295"/>
          </p:nvPr>
        </p:nvSpPr>
        <p:spPr bwMode="auto">
          <a:xfrm>
            <a:off x="457200" y="274638"/>
            <a:ext cx="8229600" cy="1143000"/>
          </a:xfrm>
          <a:prstGeom prst="rect">
            <a:avLst/>
          </a:prstGeom>
          <a:noFill/>
          <a:ln w="9525" cmpd="sng">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Click to edit Master title style</a:t>
            </a:r>
          </a:p>
        </p:txBody>
      </p:sp>
      <p:sp>
        <p:nvSpPr>
          <p:cNvPr id="12292" name="Text Placeholder 2"/>
          <p:cNvSpPr>
            <a:spLocks noGrp="1" noChangeArrowheads="1"/>
          </p:cNvSpPr>
          <p:nvPr>
            <p:ph type="body" idx="1"/>
          </p:nvPr>
        </p:nvSpPr>
        <p:spPr bwMode="auto">
          <a:xfrm>
            <a:off x="457200" y="1600200"/>
            <a:ext cx="8229600" cy="4525963"/>
          </a:xfrm>
          <a:prstGeom prst="rect">
            <a:avLst/>
          </a:prstGeom>
          <a:noFill/>
          <a:ln w="9525" cmpd="sng">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Click to edit Master text styles</a:t>
            </a:r>
          </a:p>
          <a:p>
            <a:pPr lvl="1"/>
            <a:r>
              <a:rPr lang="zh-CN" altLang="zh-CN" smtClean="0">
                <a:sym typeface="Calibri" pitchFamily="34" charset="0"/>
              </a:rPr>
              <a:t>Second level</a:t>
            </a:r>
          </a:p>
          <a:p>
            <a:pPr lvl="2"/>
            <a:r>
              <a:rPr lang="zh-CN" altLang="zh-CN" smtClean="0">
                <a:sym typeface="Calibri" pitchFamily="34" charset="0"/>
              </a:rPr>
              <a:t>Third level</a:t>
            </a:r>
          </a:p>
          <a:p>
            <a:pPr lvl="3"/>
            <a:r>
              <a:rPr lang="zh-CN" altLang="zh-CN" smtClean="0">
                <a:sym typeface="Calibri" pitchFamily="34" charset="0"/>
              </a:rPr>
              <a:t>Fourth level</a:t>
            </a:r>
          </a:p>
          <a:p>
            <a:pPr lvl="4"/>
            <a:r>
              <a:rPr lang="zh-CN" altLang="zh-CN" smtClean="0">
                <a:sym typeface="Calibri" pitchFamily="34" charset="0"/>
              </a:rPr>
              <a:t>Fifth level</a:t>
            </a:r>
          </a:p>
        </p:txBody>
      </p:sp>
      <p:sp>
        <p:nvSpPr>
          <p:cNvPr id="12293" name="Date Placeholder 3"/>
          <p:cNvSpPr>
            <a:spLocks noGrp="1" noChangeArrowheads="1"/>
          </p:cNvSpPr>
          <p:nvPr>
            <p:ph type="dt" sz="half" idx="2"/>
          </p:nvPr>
        </p:nvSpPr>
        <p:spPr bwMode="auto">
          <a:xfrm>
            <a:off x="457200" y="6356350"/>
            <a:ext cx="2133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defRPr sz="1200">
                <a:solidFill>
                  <a:srgbClr val="FFFFFF"/>
                </a:solidFill>
                <a:sym typeface="Arial" pitchFamily="34" charset="0"/>
              </a:defRPr>
            </a:lvl1pPr>
          </a:lstStyle>
          <a:p>
            <a:fld id="{1D6BFCD6-E140-4AAF-A610-5DBDAEFC71B2}" type="datetime1">
              <a:rPr lang="zh-CN" altLang="en-US"/>
              <a:pPr/>
              <a:t>2015/2/16</a:t>
            </a:fld>
            <a:endParaRPr lang="en-US"/>
          </a:p>
        </p:txBody>
      </p:sp>
      <p:sp>
        <p:nvSpPr>
          <p:cNvPr id="12294" name="Footer Placeholder 4"/>
          <p:cNvSpPr>
            <a:spLocks noGrp="1" noChangeArrowheads="1"/>
          </p:cNvSpPr>
          <p:nvPr>
            <p:ph type="ftr" sz="quarter" idx="3"/>
          </p:nvPr>
        </p:nvSpPr>
        <p:spPr bwMode="auto">
          <a:xfrm>
            <a:off x="3124200" y="6356350"/>
            <a:ext cx="2895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lgn="ctr">
              <a:defRPr sz="1200">
                <a:solidFill>
                  <a:srgbClr val="FFFFFF"/>
                </a:solidFill>
                <a:sym typeface="Arial" pitchFamily="34" charset="0"/>
              </a:defRPr>
            </a:lvl1pPr>
          </a:lstStyle>
          <a:p>
            <a:endParaRPr lang="zh-CN" altLang="zh-CN"/>
          </a:p>
        </p:txBody>
      </p:sp>
      <p:sp>
        <p:nvSpPr>
          <p:cNvPr id="12295" name="Slide Number Placeholder 5"/>
          <p:cNvSpPr>
            <a:spLocks noGrp="1" noChangeArrowheads="1"/>
          </p:cNvSpPr>
          <p:nvPr>
            <p:ph type="sldNum" sz="quarter" idx="4"/>
          </p:nvPr>
        </p:nvSpPr>
        <p:spPr bwMode="auto">
          <a:xfrm>
            <a:off x="6553200" y="6356350"/>
            <a:ext cx="2133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lgn="r">
              <a:defRPr sz="1200">
                <a:solidFill>
                  <a:srgbClr val="FFFFFF"/>
                </a:solidFill>
                <a:sym typeface="Arial" pitchFamily="34" charset="0"/>
              </a:defRPr>
            </a:lvl1pPr>
          </a:lstStyle>
          <a:p>
            <a:fld id="{BC58F215-8AAD-4908-B3C8-1C53A6FAD929}" type="slidenum">
              <a:rPr lang="zh-CN" altLang="en-US"/>
              <a:pPr/>
              <a:t>‹#›</a:t>
            </a:fld>
            <a:endParaRPr lang="en-US"/>
          </a:p>
        </p:txBody>
      </p:sp>
    </p:spTree>
  </p:cSld>
  <p:clrMap bg1="dk2" tx1="lt1" bg2="dk1" tx2="lt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41" r:id="rId12"/>
  </p:sldLayoutIdLst>
  <p:hf sldNum="0" hdr="0" ftr="0"/>
  <p:txStyles>
    <p:titleStyle>
      <a:lvl1pPr marL="914400" indent="-914400" algn="ctr" defTabSz="0" rtl="0" eaLnBrk="0" fontAlgn="base" hangingPunct="0">
        <a:spcBef>
          <a:spcPct val="0"/>
        </a:spcBef>
        <a:spcAft>
          <a:spcPct val="0"/>
        </a:spcAft>
        <a:defRPr sz="4400">
          <a:solidFill>
            <a:srgbClr val="002060"/>
          </a:solidFill>
          <a:latin typeface="+mj-lt"/>
          <a:ea typeface="+mj-ea"/>
          <a:cs typeface="+mj-cs"/>
          <a:sym typeface="Calibri" pitchFamily="34" charset="0"/>
        </a:defRPr>
      </a:lvl1pPr>
      <a:lvl2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2pPr>
      <a:lvl3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3pPr>
      <a:lvl4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4pPr>
      <a:lvl5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5pPr>
      <a:lvl6pPr marL="13716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6pPr>
      <a:lvl7pPr marL="18288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7pPr>
      <a:lvl8pPr marL="22860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8pPr>
      <a:lvl9pPr marL="27432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9pPr>
    </p:titleStyle>
    <p:bodyStyle>
      <a:lvl1pPr marL="342900" indent="-342900" algn="l" defTabSz="0" rtl="0" eaLnBrk="0" fontAlgn="base" hangingPunct="0">
        <a:spcBef>
          <a:spcPct val="20000"/>
        </a:spcBef>
        <a:spcAft>
          <a:spcPct val="0"/>
        </a:spcAft>
        <a:buFont typeface="Arial" pitchFamily="34" charset="0"/>
        <a:buChar char="•"/>
        <a:defRPr sz="3200">
          <a:solidFill>
            <a:srgbClr val="002060"/>
          </a:solidFill>
          <a:latin typeface="+mn-lt"/>
          <a:ea typeface="+mn-ea"/>
          <a:cs typeface="+mn-cs"/>
          <a:sym typeface="Calibri" pitchFamily="34" charset="0"/>
        </a:defRPr>
      </a:lvl1pPr>
      <a:lvl2pPr marL="742950" indent="-285750" algn="l" defTabSz="0" rtl="0" eaLnBrk="0" fontAlgn="base" hangingPunct="0">
        <a:spcBef>
          <a:spcPct val="20000"/>
        </a:spcBef>
        <a:spcAft>
          <a:spcPct val="0"/>
        </a:spcAft>
        <a:buFont typeface="Arial" pitchFamily="34" charset="0"/>
        <a:buChar char="–"/>
        <a:defRPr sz="2800">
          <a:solidFill>
            <a:srgbClr val="002060"/>
          </a:solidFill>
          <a:latin typeface="+mn-lt"/>
          <a:ea typeface="+mn-ea"/>
          <a:sym typeface="Calibri" pitchFamily="34" charset="0"/>
        </a:defRPr>
      </a:lvl2pPr>
      <a:lvl3pPr marL="1143000" indent="-228600" algn="l" defTabSz="0" rtl="0" eaLnBrk="0" fontAlgn="base" hangingPunct="0">
        <a:spcBef>
          <a:spcPct val="20000"/>
        </a:spcBef>
        <a:spcAft>
          <a:spcPct val="0"/>
        </a:spcAft>
        <a:buFont typeface="Arial" pitchFamily="34" charset="0"/>
        <a:buChar char="•"/>
        <a:defRPr sz="2400">
          <a:solidFill>
            <a:srgbClr val="002060"/>
          </a:solidFill>
          <a:latin typeface="+mn-lt"/>
          <a:ea typeface="+mn-ea"/>
          <a:sym typeface="Calibri" pitchFamily="34" charset="0"/>
        </a:defRPr>
      </a:lvl3pPr>
      <a:lvl4pPr marL="16002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4pPr>
      <a:lvl5pPr marL="20574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5pPr>
      <a:lvl6pPr marL="25146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6pPr>
      <a:lvl7pPr marL="29718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7pPr>
      <a:lvl8pPr marL="34290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8pPr>
      <a:lvl9pPr marL="38862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pic>
        <p:nvPicPr>
          <p:cNvPr id="14338" name="Picture 7" descr="PPT_fond_23mai2013_3.jpg"/>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cmpd="sng">
            <a:noFill/>
            <a:miter lim="800000"/>
            <a:headEnd/>
            <a:tailEnd/>
          </a:ln>
        </p:spPr>
      </p:pic>
      <p:sp>
        <p:nvSpPr>
          <p:cNvPr id="14339" name="Title Placeholder 1"/>
          <p:cNvSpPr>
            <a:spLocks noGrp="1" noChangeArrowheads="1"/>
          </p:cNvSpPr>
          <p:nvPr>
            <p:ph type="title" idx="4294967295"/>
          </p:nvPr>
        </p:nvSpPr>
        <p:spPr bwMode="auto">
          <a:xfrm>
            <a:off x="457200" y="274638"/>
            <a:ext cx="8229600" cy="1143000"/>
          </a:xfrm>
          <a:prstGeom prst="rect">
            <a:avLst/>
          </a:prstGeom>
          <a:noFill/>
          <a:ln w="9525" cmpd="sng">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Click to edit Master title style</a:t>
            </a:r>
          </a:p>
        </p:txBody>
      </p:sp>
      <p:sp>
        <p:nvSpPr>
          <p:cNvPr id="14340" name="Text Placeholder 2"/>
          <p:cNvSpPr>
            <a:spLocks noGrp="1" noChangeArrowheads="1"/>
          </p:cNvSpPr>
          <p:nvPr>
            <p:ph type="body" idx="1"/>
          </p:nvPr>
        </p:nvSpPr>
        <p:spPr bwMode="auto">
          <a:xfrm>
            <a:off x="457200" y="1600200"/>
            <a:ext cx="8229600" cy="4525963"/>
          </a:xfrm>
          <a:prstGeom prst="rect">
            <a:avLst/>
          </a:prstGeom>
          <a:noFill/>
          <a:ln w="9525" cmpd="sng">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Click to edit Master text styles</a:t>
            </a:r>
          </a:p>
          <a:p>
            <a:pPr lvl="1"/>
            <a:r>
              <a:rPr lang="zh-CN" altLang="zh-CN" smtClean="0">
                <a:sym typeface="Calibri" pitchFamily="34" charset="0"/>
              </a:rPr>
              <a:t>Second level</a:t>
            </a:r>
          </a:p>
          <a:p>
            <a:pPr lvl="2"/>
            <a:r>
              <a:rPr lang="zh-CN" altLang="zh-CN" smtClean="0">
                <a:sym typeface="Calibri" pitchFamily="34" charset="0"/>
              </a:rPr>
              <a:t>Third level</a:t>
            </a:r>
          </a:p>
          <a:p>
            <a:pPr lvl="3"/>
            <a:r>
              <a:rPr lang="zh-CN" altLang="zh-CN" smtClean="0">
                <a:sym typeface="Calibri" pitchFamily="34" charset="0"/>
              </a:rPr>
              <a:t>Fourth level</a:t>
            </a:r>
          </a:p>
          <a:p>
            <a:pPr lvl="4"/>
            <a:r>
              <a:rPr lang="zh-CN" altLang="zh-CN" smtClean="0">
                <a:sym typeface="Calibri" pitchFamily="34" charset="0"/>
              </a:rPr>
              <a:t>Fifth level</a:t>
            </a:r>
          </a:p>
        </p:txBody>
      </p:sp>
      <p:sp>
        <p:nvSpPr>
          <p:cNvPr id="14341" name="Date Placeholder 3"/>
          <p:cNvSpPr>
            <a:spLocks noGrp="1" noChangeArrowheads="1"/>
          </p:cNvSpPr>
          <p:nvPr>
            <p:ph type="dt" sz="half" idx="2"/>
          </p:nvPr>
        </p:nvSpPr>
        <p:spPr bwMode="auto">
          <a:xfrm>
            <a:off x="457200" y="6356350"/>
            <a:ext cx="2133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defRPr sz="1200">
                <a:solidFill>
                  <a:srgbClr val="FFFFFF"/>
                </a:solidFill>
                <a:sym typeface="Arial" pitchFamily="34" charset="0"/>
              </a:defRPr>
            </a:lvl1pPr>
          </a:lstStyle>
          <a:p>
            <a:fld id="{A4E0DD07-F61F-4F2D-BEC0-3C8D8588A8BF}" type="datetime1">
              <a:rPr lang="zh-CN" altLang="en-US"/>
              <a:pPr/>
              <a:t>2015/2/16</a:t>
            </a:fld>
            <a:endParaRPr lang="en-US"/>
          </a:p>
        </p:txBody>
      </p:sp>
      <p:sp>
        <p:nvSpPr>
          <p:cNvPr id="14342" name="Footer Placeholder 4"/>
          <p:cNvSpPr>
            <a:spLocks noGrp="1" noChangeArrowheads="1"/>
          </p:cNvSpPr>
          <p:nvPr>
            <p:ph type="ftr" sz="quarter" idx="3"/>
          </p:nvPr>
        </p:nvSpPr>
        <p:spPr bwMode="auto">
          <a:xfrm>
            <a:off x="3124200" y="6356350"/>
            <a:ext cx="2895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lgn="ctr">
              <a:defRPr sz="1200">
                <a:solidFill>
                  <a:srgbClr val="FFFFFF"/>
                </a:solidFill>
                <a:sym typeface="Arial" pitchFamily="34" charset="0"/>
              </a:defRPr>
            </a:lvl1pPr>
          </a:lstStyle>
          <a:p>
            <a:endParaRPr lang="zh-CN" altLang="zh-CN"/>
          </a:p>
        </p:txBody>
      </p:sp>
      <p:sp>
        <p:nvSpPr>
          <p:cNvPr id="14343" name="Slide Number Placeholder 5"/>
          <p:cNvSpPr>
            <a:spLocks noGrp="1" noChangeArrowheads="1"/>
          </p:cNvSpPr>
          <p:nvPr>
            <p:ph type="sldNum" sz="quarter" idx="4"/>
          </p:nvPr>
        </p:nvSpPr>
        <p:spPr bwMode="auto">
          <a:xfrm>
            <a:off x="6553200" y="6356350"/>
            <a:ext cx="2133600" cy="365125"/>
          </a:xfrm>
          <a:prstGeom prst="rect">
            <a:avLst/>
          </a:prstGeom>
          <a:noFill/>
          <a:ln w="9525" cmpd="sng">
            <a:noFill/>
            <a:bevel/>
            <a:headEnd/>
            <a:tailEnd/>
          </a:ln>
        </p:spPr>
        <p:txBody>
          <a:bodyPr vert="horz" wrap="square" lIns="91440" tIns="45720" rIns="91440" bIns="45720" numCol="1" anchor="ctr" anchorCtr="0" compatLnSpc="1">
            <a:prstTxWarp prst="textNoShape">
              <a:avLst/>
            </a:prstTxWarp>
          </a:bodyPr>
          <a:lstStyle>
            <a:lvl1pPr algn="r">
              <a:defRPr sz="1200">
                <a:solidFill>
                  <a:srgbClr val="FFFFFF"/>
                </a:solidFill>
                <a:sym typeface="Arial" pitchFamily="34" charset="0"/>
              </a:defRPr>
            </a:lvl1pPr>
          </a:lstStyle>
          <a:p>
            <a:fld id="{13434E43-768B-410A-B134-7E77CB51F4BC}" type="slidenum">
              <a:rPr lang="zh-CN" altLang="en-US"/>
              <a:pPr/>
              <a:t>‹#›</a:t>
            </a:fld>
            <a:endParaRPr lang="en-US"/>
          </a:p>
        </p:txBody>
      </p:sp>
    </p:spTree>
  </p:cSld>
  <p:clrMap bg1="dk2" tx1="lt1" bg2="dk1" tx2="lt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38" r:id="rId12"/>
  </p:sldLayoutIdLst>
  <p:hf sldNum="0" hdr="0" ftr="0"/>
  <p:txStyles>
    <p:titleStyle>
      <a:lvl1pPr marL="914400" indent="-914400" algn="ctr" defTabSz="0" rtl="0" eaLnBrk="0" fontAlgn="base" hangingPunct="0">
        <a:spcBef>
          <a:spcPct val="0"/>
        </a:spcBef>
        <a:spcAft>
          <a:spcPct val="0"/>
        </a:spcAft>
        <a:defRPr sz="4400">
          <a:solidFill>
            <a:srgbClr val="002060"/>
          </a:solidFill>
          <a:latin typeface="+mj-lt"/>
          <a:ea typeface="+mj-ea"/>
          <a:cs typeface="+mj-cs"/>
          <a:sym typeface="Calibri" pitchFamily="34" charset="0"/>
        </a:defRPr>
      </a:lvl1pPr>
      <a:lvl2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2pPr>
      <a:lvl3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3pPr>
      <a:lvl4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4pPr>
      <a:lvl5pPr marL="9144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5pPr>
      <a:lvl6pPr marL="13716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6pPr>
      <a:lvl7pPr marL="18288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7pPr>
      <a:lvl8pPr marL="22860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8pPr>
      <a:lvl9pPr marL="2743200" indent="-914400" algn="ctr" defTabSz="0" rtl="0" eaLnBrk="0" fontAlgn="base" hangingPunct="0">
        <a:spcBef>
          <a:spcPct val="0"/>
        </a:spcBef>
        <a:spcAft>
          <a:spcPct val="0"/>
        </a:spcAft>
        <a:defRPr sz="4400">
          <a:solidFill>
            <a:srgbClr val="002060"/>
          </a:solidFill>
          <a:latin typeface="Calibri" pitchFamily="34" charset="0"/>
          <a:ea typeface="宋体" pitchFamily="2" charset="-122"/>
          <a:sym typeface="Calibri" pitchFamily="34" charset="0"/>
        </a:defRPr>
      </a:lvl9pPr>
    </p:titleStyle>
    <p:bodyStyle>
      <a:lvl1pPr marL="342900" indent="-342900" algn="l" defTabSz="0" rtl="0" eaLnBrk="0" fontAlgn="base" hangingPunct="0">
        <a:spcBef>
          <a:spcPct val="20000"/>
        </a:spcBef>
        <a:spcAft>
          <a:spcPct val="0"/>
        </a:spcAft>
        <a:buFont typeface="Arial" pitchFamily="34" charset="0"/>
        <a:buChar char="•"/>
        <a:defRPr sz="3200">
          <a:solidFill>
            <a:srgbClr val="002060"/>
          </a:solidFill>
          <a:latin typeface="+mn-lt"/>
          <a:ea typeface="+mn-ea"/>
          <a:cs typeface="+mn-cs"/>
          <a:sym typeface="Calibri" pitchFamily="34" charset="0"/>
        </a:defRPr>
      </a:lvl1pPr>
      <a:lvl2pPr marL="742950" indent="-285750" algn="l" defTabSz="0" rtl="0" eaLnBrk="0" fontAlgn="base" hangingPunct="0">
        <a:spcBef>
          <a:spcPct val="20000"/>
        </a:spcBef>
        <a:spcAft>
          <a:spcPct val="0"/>
        </a:spcAft>
        <a:buFont typeface="Arial" pitchFamily="34" charset="0"/>
        <a:buChar char="–"/>
        <a:defRPr sz="2800">
          <a:solidFill>
            <a:srgbClr val="002060"/>
          </a:solidFill>
          <a:latin typeface="+mn-lt"/>
          <a:ea typeface="+mn-ea"/>
          <a:sym typeface="Calibri" pitchFamily="34" charset="0"/>
        </a:defRPr>
      </a:lvl2pPr>
      <a:lvl3pPr marL="1143000" indent="-228600" algn="l" defTabSz="0" rtl="0" eaLnBrk="0" fontAlgn="base" hangingPunct="0">
        <a:spcBef>
          <a:spcPct val="20000"/>
        </a:spcBef>
        <a:spcAft>
          <a:spcPct val="0"/>
        </a:spcAft>
        <a:buFont typeface="Arial" pitchFamily="34" charset="0"/>
        <a:buChar char="•"/>
        <a:defRPr sz="2400">
          <a:solidFill>
            <a:srgbClr val="002060"/>
          </a:solidFill>
          <a:latin typeface="+mn-lt"/>
          <a:ea typeface="+mn-ea"/>
          <a:sym typeface="Calibri" pitchFamily="34" charset="0"/>
        </a:defRPr>
      </a:lvl3pPr>
      <a:lvl4pPr marL="16002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4pPr>
      <a:lvl5pPr marL="20574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5pPr>
      <a:lvl6pPr marL="25146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6pPr>
      <a:lvl7pPr marL="29718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7pPr>
      <a:lvl8pPr marL="34290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8pPr>
      <a:lvl9pPr marL="3886200" indent="-228600" algn="l" defTabSz="0" rtl="0" eaLnBrk="0" fontAlgn="base" hangingPunct="0">
        <a:spcBef>
          <a:spcPct val="20000"/>
        </a:spcBef>
        <a:spcAft>
          <a:spcPct val="0"/>
        </a:spcAft>
        <a:buFont typeface="Arial" pitchFamily="34" charset="0"/>
        <a:buChar char="»"/>
        <a:defRPr sz="2000">
          <a:solidFill>
            <a:srgbClr val="002060"/>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10.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Microsoft_Excel_97-2003_Worksheet1.xls"/></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10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84.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96.xml"/><Relationship Id="rId6" Type="http://schemas.openxmlformats.org/officeDocument/2006/relationships/image" Target="../media/image36.png"/><Relationship Id="rId5" Type="http://schemas.openxmlformats.org/officeDocument/2006/relationships/image" Target="../media/image39.png"/><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www.iasp-pain.org/AM/Template.cfm?Section=Pain_Definitions"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iasp-pain.org/AM/Template.cfm?Section=Pain_Definitions"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7" name="Picture 6"/>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88418" name="Subtitle 2"/>
          <p:cNvSpPr>
            <a:spLocks noGrp="1" noChangeArrowheads="1"/>
          </p:cNvSpPr>
          <p:nvPr/>
        </p:nvSpPr>
        <p:spPr bwMode="auto">
          <a:xfrm>
            <a:off x="250825" y="5264150"/>
            <a:ext cx="4968875" cy="1501775"/>
          </a:xfrm>
          <a:prstGeom prst="rect">
            <a:avLst/>
          </a:prstGeom>
          <a:noFill/>
          <a:ln w="9525">
            <a:noFill/>
            <a:miter lim="800000"/>
            <a:headEnd/>
            <a:tailEnd/>
          </a:ln>
        </p:spPr>
        <p:txBody>
          <a:bodyPr anchor="ctr"/>
          <a:lstStyle/>
          <a:p>
            <a:pPr algn="ctr">
              <a:spcBef>
                <a:spcPct val="20000"/>
              </a:spcBef>
              <a:buFont typeface="Arial" charset="0"/>
              <a:buNone/>
            </a:pPr>
            <a:r>
              <a:rPr lang="zh-CN" altLang="en-US" sz="2400" dirty="0">
                <a:solidFill>
                  <a:schemeClr val="accent2"/>
                </a:solidFill>
                <a:latin typeface="Calibri" pitchFamily="34" charset="0"/>
                <a:sym typeface="Calibri" pitchFamily="34" charset="0"/>
              </a:rPr>
              <a:t>理解、</a:t>
            </a:r>
            <a:r>
              <a:rPr lang="zh-CN" altLang="en-US" sz="2400" dirty="0" smtClean="0">
                <a:solidFill>
                  <a:schemeClr val="accent2"/>
                </a:solidFill>
                <a:latin typeface="Calibri" pitchFamily="34" charset="0"/>
                <a:sym typeface="Calibri" pitchFamily="34" charset="0"/>
              </a:rPr>
              <a:t>评估和管理</a:t>
            </a:r>
            <a:r>
              <a:rPr lang="zh-CN" altLang="en-US" sz="2400" dirty="0">
                <a:solidFill>
                  <a:schemeClr val="accent2"/>
                </a:solidFill>
                <a:latin typeface="Calibri" pitchFamily="34" charset="0"/>
                <a:sym typeface="Calibri" pitchFamily="34" charset="0"/>
              </a:rPr>
              <a:t>神经病理性疼痛</a:t>
            </a:r>
            <a:r>
              <a:rPr lang="zh-CN" altLang="en-US" sz="2400" dirty="0" smtClean="0">
                <a:solidFill>
                  <a:schemeClr val="accent2"/>
                </a:solidFill>
                <a:latin typeface="Calibri" pitchFamily="34" charset="0"/>
                <a:sym typeface="Calibri" pitchFamily="34" charset="0"/>
              </a:rPr>
              <a:t>的实践指南 </a:t>
            </a:r>
            <a:endParaRPr lang="zh-CN" altLang="en-US" sz="2400" dirty="0">
              <a:solidFill>
                <a:schemeClr val="accent2"/>
              </a:solidFill>
              <a:latin typeface="Calibri" pitchFamily="34" charset="0"/>
              <a:sym typeface="Calibri" pitchFamily="34" charset="0"/>
            </a:endParaRPr>
          </a:p>
        </p:txBody>
      </p:sp>
      <p:sp>
        <p:nvSpPr>
          <p:cNvPr id="5" name="Text Box 5"/>
          <p:cNvSpPr txBox="1">
            <a:spLocks noChangeArrowheads="1"/>
          </p:cNvSpPr>
          <p:nvPr/>
        </p:nvSpPr>
        <p:spPr bwMode="auto">
          <a:xfrm>
            <a:off x="323528" y="1124744"/>
            <a:ext cx="8268919" cy="830997"/>
          </a:xfrm>
          <a:prstGeom prst="rect">
            <a:avLst/>
          </a:prstGeom>
          <a:noFill/>
          <a:ln w="9525">
            <a:noFill/>
            <a:miter lim="800000"/>
            <a:headEnd/>
            <a:tailEnd/>
          </a:ln>
        </p:spPr>
        <p:txBody>
          <a:bodyPr wrap="square">
            <a:spAutoFit/>
          </a:bodyPr>
          <a:lstStyle/>
          <a:p>
            <a:pPr>
              <a:buFont typeface="Arial" charset="0"/>
              <a:buNone/>
            </a:pPr>
            <a:r>
              <a:rPr lang="zh-CN" altLang="en-US" sz="4800" b="1" dirty="0"/>
              <a:t>了解神经病理性疼痛</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灯片编号占位符 4"/>
          <p:cNvSpPr>
            <a:spLocks noGrp="1"/>
          </p:cNvSpPr>
          <p:nvPr>
            <p:ph type="sldNum" sz="quarter" idx="12"/>
          </p:nvPr>
        </p:nvSpPr>
        <p:spPr>
          <a:noFill/>
          <a:ln>
            <a:miter lim="800000"/>
            <a:headEnd/>
            <a:tailEnd/>
          </a:ln>
        </p:spPr>
        <p:txBody>
          <a:bodyPr/>
          <a:lstStyle/>
          <a:p>
            <a:pPr>
              <a:buFont typeface="Arial" charset="0"/>
              <a:buNone/>
            </a:pPr>
            <a:fld id="{7E39390F-213D-4BB3-A492-6A9026EA7CBA}" type="slidenum">
              <a:rPr lang="zh-CN" altLang="en-US" smtClean="0">
                <a:latin typeface="Arial" charset="0"/>
                <a:ea typeface="宋体" charset="-122"/>
              </a:rPr>
              <a:pPr>
                <a:buFont typeface="Arial" charset="0"/>
                <a:buNone/>
              </a:pPr>
              <a:t>10</a:t>
            </a:fld>
            <a:endParaRPr lang="en-US" altLang="zh-CN" sz="1800" smtClean="0">
              <a:latin typeface="Arial" charset="0"/>
              <a:ea typeface="宋体" charset="-122"/>
            </a:endParaRPr>
          </a:p>
        </p:txBody>
      </p:sp>
      <p:sp>
        <p:nvSpPr>
          <p:cNvPr id="205826" name="Rectangle 42"/>
          <p:cNvSpPr>
            <a:spLocks noGrp="1" noChangeArrowheads="1"/>
          </p:cNvSpPr>
          <p:nvPr>
            <p:ph type="title" idx="4294967295"/>
          </p:nvPr>
        </p:nvSpPr>
        <p:spPr/>
        <p:txBody>
          <a:bodyPr/>
          <a:lstStyle/>
          <a:p>
            <a:pPr eaLnBrk="1" hangingPunct="1"/>
            <a:r>
              <a:rPr lang="zh-CN" altLang="en-US" sz="3600" smtClean="0"/>
              <a:t>神经病理性疼痛在不同疾病中普遍存在</a:t>
            </a:r>
            <a:endParaRPr lang="zh-CN" altLang="en-US" sz="4800" smtClean="0"/>
          </a:p>
        </p:txBody>
      </p:sp>
      <p:sp>
        <p:nvSpPr>
          <p:cNvPr id="33795" name="Text Box 33"/>
          <p:cNvSpPr>
            <a:spLocks noChangeArrowheads="1"/>
          </p:cNvSpPr>
          <p:nvPr/>
        </p:nvSpPr>
        <p:spPr bwMode="auto">
          <a:xfrm>
            <a:off x="307975" y="2249488"/>
            <a:ext cx="1885950" cy="511175"/>
          </a:xfrm>
          <a:prstGeom prst="rect">
            <a:avLst/>
          </a:prstGeom>
          <a:solidFill>
            <a:schemeClr val="accent2"/>
          </a:solidFill>
          <a:ln w="9525">
            <a:noFill/>
            <a:miter lim="800000"/>
            <a:headEnd/>
            <a:tailEnd/>
          </a:ln>
        </p:spPr>
        <p:txBody>
          <a:bodyPr anchor="ctr"/>
          <a:lstStyle/>
          <a:p>
            <a:pPr algn="ctr" eaLnBrk="0" hangingPunct="0">
              <a:buFont typeface="Arial" charset="0"/>
              <a:buNone/>
            </a:pPr>
            <a:r>
              <a:rPr lang="en-US" altLang="zh-CN" sz="1400" b="1" dirty="0" smtClean="0">
                <a:solidFill>
                  <a:srgbClr val="FFFFFF"/>
                </a:solidFill>
                <a:latin typeface="Calibri" pitchFamily="34" charset="0"/>
                <a:sym typeface="Calibri" pitchFamily="34" charset="0"/>
              </a:rPr>
              <a:t>11%–</a:t>
            </a:r>
            <a:r>
              <a:rPr lang="en-US" altLang="zh-CN" sz="1400" b="1" dirty="0">
                <a:solidFill>
                  <a:srgbClr val="FFFFFF"/>
                </a:solidFill>
                <a:latin typeface="Calibri" pitchFamily="34" charset="0"/>
                <a:sym typeface="Calibri" pitchFamily="34" charset="0"/>
              </a:rPr>
              <a:t>26%</a:t>
            </a:r>
            <a:r>
              <a:rPr lang="en-US" altLang="zh-CN" sz="1400" baseline="30000" dirty="0">
                <a:solidFill>
                  <a:srgbClr val="FFFFFF"/>
                </a:solidFill>
                <a:latin typeface="Calibri" pitchFamily="34" charset="0"/>
                <a:sym typeface="Calibri" pitchFamily="34" charset="0"/>
              </a:rPr>
              <a:t>1</a:t>
            </a:r>
            <a:endParaRPr lang="en-US" altLang="zh-CN" sz="1400" dirty="0">
              <a:solidFill>
                <a:srgbClr val="FFFFFF"/>
              </a:solidFill>
              <a:latin typeface="Calibri" pitchFamily="34" charset="0"/>
              <a:sym typeface="Calibri" pitchFamily="34" charset="0"/>
            </a:endParaRPr>
          </a:p>
        </p:txBody>
      </p:sp>
      <p:sp>
        <p:nvSpPr>
          <p:cNvPr id="33796" name="Text Box 43"/>
          <p:cNvSpPr>
            <a:spLocks noChangeArrowheads="1"/>
          </p:cNvSpPr>
          <p:nvPr/>
        </p:nvSpPr>
        <p:spPr bwMode="auto">
          <a:xfrm>
            <a:off x="307975" y="2905125"/>
            <a:ext cx="1885950" cy="511175"/>
          </a:xfrm>
          <a:prstGeom prst="rect">
            <a:avLst/>
          </a:prstGeom>
          <a:solidFill>
            <a:schemeClr val="accent2"/>
          </a:solidFill>
          <a:ln w="9525">
            <a:noFill/>
            <a:miter lim="800000"/>
            <a:headEnd/>
            <a:tailEnd/>
          </a:ln>
        </p:spPr>
        <p:txBody>
          <a:bodyPr anchor="ctr"/>
          <a:lstStyle/>
          <a:p>
            <a:pPr algn="ctr" eaLnBrk="0" hangingPunct="0">
              <a:buFont typeface="Arial" charset="0"/>
              <a:buNone/>
            </a:pPr>
            <a:r>
              <a:rPr lang="en-US" altLang="zh-CN" sz="1400" b="1">
                <a:solidFill>
                  <a:srgbClr val="FFFFFF"/>
                </a:solidFill>
                <a:latin typeface="Calibri" pitchFamily="34" charset="0"/>
                <a:sym typeface="Calibri" pitchFamily="34" charset="0"/>
              </a:rPr>
              <a:t>~33%</a:t>
            </a:r>
            <a:r>
              <a:rPr lang="en-US" altLang="zh-CN" sz="1400" baseline="30000">
                <a:solidFill>
                  <a:srgbClr val="FFFFFF"/>
                </a:solidFill>
                <a:latin typeface="Calibri" pitchFamily="34" charset="0"/>
                <a:sym typeface="Calibri" pitchFamily="34" charset="0"/>
              </a:rPr>
              <a:t>2</a:t>
            </a:r>
            <a:endParaRPr lang="en-US" altLang="zh-CN" sz="1400">
              <a:solidFill>
                <a:srgbClr val="FFFFFF"/>
              </a:solidFill>
              <a:latin typeface="Calibri" pitchFamily="34" charset="0"/>
              <a:sym typeface="Calibri" pitchFamily="34" charset="0"/>
            </a:endParaRPr>
          </a:p>
        </p:txBody>
      </p:sp>
      <p:sp>
        <p:nvSpPr>
          <p:cNvPr id="33797" name="Text Box 37"/>
          <p:cNvSpPr>
            <a:spLocks noChangeArrowheads="1"/>
          </p:cNvSpPr>
          <p:nvPr/>
        </p:nvSpPr>
        <p:spPr bwMode="auto">
          <a:xfrm>
            <a:off x="307975" y="3560763"/>
            <a:ext cx="1885950" cy="560387"/>
          </a:xfrm>
          <a:prstGeom prst="rect">
            <a:avLst/>
          </a:prstGeom>
          <a:solidFill>
            <a:schemeClr val="accent2"/>
          </a:solidFill>
          <a:ln w="9525">
            <a:noFill/>
            <a:miter lim="800000"/>
            <a:headEnd/>
            <a:tailEnd/>
          </a:ln>
        </p:spPr>
        <p:txBody>
          <a:bodyPr anchor="ctr"/>
          <a:lstStyle/>
          <a:p>
            <a:pPr algn="ctr" eaLnBrk="0" hangingPunct="0">
              <a:buFont typeface="Arial" charset="0"/>
              <a:buNone/>
            </a:pPr>
            <a:r>
              <a:rPr lang="en-US" altLang="zh-CN" sz="1400" b="1" dirty="0" smtClean="0">
                <a:solidFill>
                  <a:srgbClr val="FFFFFF"/>
                </a:solidFill>
                <a:latin typeface="Calibri" pitchFamily="34" charset="0"/>
                <a:sym typeface="Calibri" pitchFamily="34" charset="0"/>
              </a:rPr>
              <a:t>35%–</a:t>
            </a:r>
            <a:r>
              <a:rPr lang="en-US" altLang="zh-CN" sz="1400" b="1" dirty="0">
                <a:solidFill>
                  <a:srgbClr val="FFFFFF"/>
                </a:solidFill>
                <a:latin typeface="Calibri" pitchFamily="34" charset="0"/>
                <a:sym typeface="Calibri" pitchFamily="34" charset="0"/>
              </a:rPr>
              <a:t>53%</a:t>
            </a:r>
            <a:r>
              <a:rPr lang="en-US" altLang="zh-CN" sz="1400" baseline="30000" dirty="0">
                <a:solidFill>
                  <a:srgbClr val="FFFFFF"/>
                </a:solidFill>
                <a:latin typeface="Calibri" pitchFamily="34" charset="0"/>
                <a:sym typeface="Calibri" pitchFamily="34" charset="0"/>
              </a:rPr>
              <a:t>3–5</a:t>
            </a:r>
            <a:endParaRPr lang="en-US" altLang="zh-CN" sz="1400" dirty="0">
              <a:solidFill>
                <a:srgbClr val="FFFFFF"/>
              </a:solidFill>
              <a:latin typeface="Calibri" pitchFamily="34" charset="0"/>
              <a:sym typeface="Calibri" pitchFamily="34" charset="0"/>
            </a:endParaRPr>
          </a:p>
        </p:txBody>
      </p:sp>
      <p:sp>
        <p:nvSpPr>
          <p:cNvPr id="33798" name="Text Box 40"/>
          <p:cNvSpPr>
            <a:spLocks noChangeArrowheads="1"/>
          </p:cNvSpPr>
          <p:nvPr/>
        </p:nvSpPr>
        <p:spPr bwMode="auto">
          <a:xfrm>
            <a:off x="307975" y="4265613"/>
            <a:ext cx="1885950" cy="560387"/>
          </a:xfrm>
          <a:prstGeom prst="rect">
            <a:avLst/>
          </a:prstGeom>
          <a:solidFill>
            <a:schemeClr val="accent2"/>
          </a:solidFill>
          <a:ln w="9525">
            <a:noFill/>
            <a:miter lim="800000"/>
            <a:headEnd/>
            <a:tailEnd/>
          </a:ln>
        </p:spPr>
        <p:txBody>
          <a:bodyPr anchor="ctr"/>
          <a:lstStyle/>
          <a:p>
            <a:pPr algn="ctr" eaLnBrk="0" hangingPunct="0"/>
            <a:r>
              <a:rPr lang="zh-CN" altLang="en-US" sz="1400" b="1" dirty="0" smtClean="0">
                <a:solidFill>
                  <a:srgbClr val="FFFFFF"/>
                </a:solidFill>
                <a:latin typeface="Calibri" pitchFamily="34" charset="0"/>
                <a:sym typeface="Calibri" pitchFamily="34" charset="0"/>
              </a:rPr>
              <a:t>乳房切除术患者</a:t>
            </a:r>
            <a:endParaRPr lang="en-US" altLang="zh-CN" sz="1400" b="1" dirty="0" smtClean="0">
              <a:solidFill>
                <a:srgbClr val="FFFFFF"/>
              </a:solidFill>
              <a:latin typeface="Calibri" pitchFamily="34" charset="0"/>
              <a:sym typeface="Calibri" pitchFamily="34" charset="0"/>
            </a:endParaRPr>
          </a:p>
          <a:p>
            <a:pPr algn="ctr" eaLnBrk="0" hangingPunct="0"/>
            <a:r>
              <a:rPr lang="en-US" altLang="zh-CN" sz="1400" b="1" dirty="0" smtClean="0">
                <a:solidFill>
                  <a:srgbClr val="FFFFFF"/>
                </a:solidFill>
                <a:latin typeface="Calibri" pitchFamily="34" charset="0"/>
                <a:sym typeface="Calibri" pitchFamily="34" charset="0"/>
              </a:rPr>
              <a:t>20%–43%  </a:t>
            </a:r>
            <a:r>
              <a:rPr lang="en-US" altLang="zh-CN" sz="1400" baseline="30000" dirty="0" smtClean="0">
                <a:solidFill>
                  <a:srgbClr val="FFFFFF"/>
                </a:solidFill>
                <a:latin typeface="Calibri" pitchFamily="34" charset="0"/>
                <a:sym typeface="Calibri" pitchFamily="34" charset="0"/>
              </a:rPr>
              <a:t>6,7</a:t>
            </a:r>
            <a:endParaRPr lang="en-US" altLang="zh-CN" sz="1400" dirty="0">
              <a:solidFill>
                <a:srgbClr val="FFFFFF"/>
              </a:solidFill>
              <a:latin typeface="Calibri" pitchFamily="34" charset="0"/>
              <a:sym typeface="Calibri" pitchFamily="34" charset="0"/>
            </a:endParaRPr>
          </a:p>
        </p:txBody>
      </p:sp>
      <p:sp>
        <p:nvSpPr>
          <p:cNvPr id="33799" name="Text Box 30"/>
          <p:cNvSpPr>
            <a:spLocks noChangeArrowheads="1"/>
          </p:cNvSpPr>
          <p:nvPr/>
        </p:nvSpPr>
        <p:spPr bwMode="auto">
          <a:xfrm>
            <a:off x="307975" y="4970463"/>
            <a:ext cx="1884363" cy="560387"/>
          </a:xfrm>
          <a:prstGeom prst="rect">
            <a:avLst/>
          </a:prstGeom>
          <a:solidFill>
            <a:schemeClr val="accent2"/>
          </a:solidFill>
          <a:ln w="9525">
            <a:noFill/>
            <a:miter lim="800000"/>
            <a:headEnd/>
            <a:tailEnd/>
          </a:ln>
        </p:spPr>
        <p:txBody>
          <a:bodyPr anchor="ctr"/>
          <a:lstStyle/>
          <a:p>
            <a:pPr algn="ctr" eaLnBrk="0" hangingPunct="0">
              <a:buFont typeface="Arial" charset="0"/>
              <a:buNone/>
            </a:pPr>
            <a:r>
              <a:rPr lang="zh-CN" altLang="en-US" sz="1400" b="1">
                <a:solidFill>
                  <a:srgbClr val="FFFFFF"/>
                </a:solidFill>
                <a:latin typeface="Calibri" pitchFamily="34" charset="0"/>
                <a:sym typeface="Calibri" pitchFamily="34" charset="0"/>
              </a:rPr>
              <a:t>多达</a:t>
            </a:r>
            <a:r>
              <a:rPr lang="en-US" altLang="zh-CN" sz="1400" b="1">
                <a:solidFill>
                  <a:srgbClr val="FFFFFF"/>
                </a:solidFill>
                <a:latin typeface="Calibri" pitchFamily="34" charset="0"/>
                <a:sym typeface="Calibri" pitchFamily="34" charset="0"/>
              </a:rPr>
              <a:t>37%</a:t>
            </a:r>
            <a:r>
              <a:rPr lang="en-US" altLang="zh-CN" sz="1400" baseline="30000">
                <a:solidFill>
                  <a:srgbClr val="FFFFFF"/>
                </a:solidFill>
                <a:latin typeface="Calibri" pitchFamily="34" charset="0"/>
                <a:sym typeface="Calibri" pitchFamily="34" charset="0"/>
              </a:rPr>
              <a:t>8</a:t>
            </a:r>
            <a:endParaRPr lang="en-US" altLang="zh-CN" sz="1400">
              <a:solidFill>
                <a:srgbClr val="FFFFFF"/>
              </a:solidFill>
              <a:latin typeface="Calibri" pitchFamily="34" charset="0"/>
              <a:sym typeface="Calibri" pitchFamily="34" charset="0"/>
            </a:endParaRPr>
          </a:p>
        </p:txBody>
      </p:sp>
      <p:sp>
        <p:nvSpPr>
          <p:cNvPr id="33800" name="Text Box 33"/>
          <p:cNvSpPr>
            <a:spLocks noChangeArrowheads="1"/>
          </p:cNvSpPr>
          <p:nvPr/>
        </p:nvSpPr>
        <p:spPr bwMode="auto">
          <a:xfrm>
            <a:off x="2520950" y="2249488"/>
            <a:ext cx="1885950" cy="511175"/>
          </a:xfrm>
          <a:prstGeom prst="rect">
            <a:avLst/>
          </a:prstGeom>
          <a:solidFill>
            <a:schemeClr val="folHlink"/>
          </a:solidFill>
          <a:ln w="9525">
            <a:noFill/>
            <a:miter lim="800000"/>
            <a:headEnd/>
            <a:tailEnd/>
          </a:ln>
        </p:spPr>
        <p:txBody>
          <a:bodyPr anchor="ctr"/>
          <a:lstStyle/>
          <a:p>
            <a:pPr algn="ctr" eaLnBrk="0" hangingPunct="0">
              <a:buFont typeface="Arial" charset="0"/>
              <a:buNone/>
            </a:pPr>
            <a:r>
              <a:rPr lang="zh-CN" altLang="en-US" sz="1400" b="1">
                <a:solidFill>
                  <a:srgbClr val="FFFFFF"/>
                </a:solidFill>
                <a:latin typeface="Calibri" pitchFamily="34" charset="0"/>
                <a:sym typeface="Calibri" pitchFamily="34" charset="0"/>
              </a:rPr>
              <a:t>糖尿病</a:t>
            </a:r>
            <a:endParaRPr lang="zh-CN" altLang="en-US" sz="1400">
              <a:solidFill>
                <a:srgbClr val="FFFFFF"/>
              </a:solidFill>
              <a:latin typeface="Calibri" pitchFamily="34" charset="0"/>
              <a:sym typeface="Calibri" pitchFamily="34" charset="0"/>
            </a:endParaRPr>
          </a:p>
        </p:txBody>
      </p:sp>
      <p:sp>
        <p:nvSpPr>
          <p:cNvPr id="33801" name="Text Box 43"/>
          <p:cNvSpPr>
            <a:spLocks noChangeArrowheads="1"/>
          </p:cNvSpPr>
          <p:nvPr/>
        </p:nvSpPr>
        <p:spPr bwMode="auto">
          <a:xfrm>
            <a:off x="2520950" y="2905125"/>
            <a:ext cx="1885950" cy="511175"/>
          </a:xfrm>
          <a:prstGeom prst="rect">
            <a:avLst/>
          </a:prstGeom>
          <a:solidFill>
            <a:schemeClr val="folHlink"/>
          </a:solidFill>
          <a:ln w="9525">
            <a:noFill/>
            <a:miter lim="800000"/>
            <a:headEnd/>
            <a:tailEnd/>
          </a:ln>
        </p:spPr>
        <p:txBody>
          <a:bodyPr anchor="ctr"/>
          <a:lstStyle/>
          <a:p>
            <a:pPr algn="ctr" eaLnBrk="0" hangingPunct="0">
              <a:buFont typeface="Arial" charset="0"/>
              <a:buNone/>
            </a:pPr>
            <a:r>
              <a:rPr lang="zh-CN" altLang="en-US" sz="1400" b="1">
                <a:solidFill>
                  <a:srgbClr val="FFFFFF"/>
                </a:solidFill>
                <a:latin typeface="Calibri" pitchFamily="34" charset="0"/>
                <a:sym typeface="Calibri" pitchFamily="34" charset="0"/>
              </a:rPr>
              <a:t>癌症</a:t>
            </a:r>
            <a:endParaRPr lang="zh-CN" altLang="en-US" sz="1400" baseline="30000">
              <a:solidFill>
                <a:srgbClr val="FFFFFF"/>
              </a:solidFill>
              <a:latin typeface="Calibri" pitchFamily="34" charset="0"/>
              <a:sym typeface="Calibri" pitchFamily="34" charset="0"/>
            </a:endParaRPr>
          </a:p>
        </p:txBody>
      </p:sp>
      <p:sp>
        <p:nvSpPr>
          <p:cNvPr id="33802" name="Text Box 37"/>
          <p:cNvSpPr>
            <a:spLocks noChangeArrowheads="1"/>
          </p:cNvSpPr>
          <p:nvPr/>
        </p:nvSpPr>
        <p:spPr bwMode="auto">
          <a:xfrm>
            <a:off x="2520950" y="3560763"/>
            <a:ext cx="1885950" cy="560387"/>
          </a:xfrm>
          <a:prstGeom prst="rect">
            <a:avLst/>
          </a:prstGeom>
          <a:solidFill>
            <a:schemeClr val="folHlink"/>
          </a:solidFill>
          <a:ln w="9525">
            <a:noFill/>
            <a:miter lim="800000"/>
            <a:headEnd/>
            <a:tailEnd/>
          </a:ln>
        </p:spPr>
        <p:txBody>
          <a:bodyPr anchor="ctr"/>
          <a:lstStyle/>
          <a:p>
            <a:pPr algn="ctr" eaLnBrk="0" hangingPunct="0">
              <a:buFont typeface="Arial" charset="0"/>
              <a:buNone/>
            </a:pPr>
            <a:r>
              <a:rPr lang="en-US" altLang="zh-CN" sz="1400" b="1" dirty="0" smtClean="0">
                <a:solidFill>
                  <a:srgbClr val="FFFFFF"/>
                </a:solidFill>
                <a:latin typeface="Calibri" pitchFamily="34" charset="0"/>
                <a:sym typeface="Calibri" pitchFamily="34" charset="0"/>
              </a:rPr>
              <a:t>HIV</a:t>
            </a:r>
            <a:endParaRPr lang="zh-CN" altLang="en-US" sz="1400" dirty="0">
              <a:solidFill>
                <a:srgbClr val="FFFFFF"/>
              </a:solidFill>
              <a:latin typeface="Calibri" pitchFamily="34" charset="0"/>
              <a:sym typeface="Calibri" pitchFamily="34" charset="0"/>
            </a:endParaRPr>
          </a:p>
        </p:txBody>
      </p:sp>
      <p:sp>
        <p:nvSpPr>
          <p:cNvPr id="33803" name="Text Box 40"/>
          <p:cNvSpPr>
            <a:spLocks noChangeArrowheads="1"/>
          </p:cNvSpPr>
          <p:nvPr/>
        </p:nvSpPr>
        <p:spPr bwMode="auto">
          <a:xfrm>
            <a:off x="2520950" y="4265613"/>
            <a:ext cx="1885950" cy="560387"/>
          </a:xfrm>
          <a:prstGeom prst="rect">
            <a:avLst/>
          </a:prstGeom>
          <a:solidFill>
            <a:schemeClr val="folHlink"/>
          </a:solidFill>
          <a:ln w="9525">
            <a:noFill/>
            <a:miter lim="800000"/>
            <a:headEnd/>
            <a:tailEnd/>
          </a:ln>
        </p:spPr>
        <p:txBody>
          <a:bodyPr anchor="ctr"/>
          <a:lstStyle/>
          <a:p>
            <a:pPr algn="ctr" eaLnBrk="0" hangingPunct="0">
              <a:buFont typeface="Arial" charset="0"/>
              <a:buNone/>
            </a:pPr>
            <a:r>
              <a:rPr lang="zh-CN" altLang="en-US" sz="1400" b="1">
                <a:solidFill>
                  <a:srgbClr val="FFFFFF"/>
                </a:solidFill>
                <a:latin typeface="Calibri" pitchFamily="34" charset="0"/>
                <a:sym typeface="Calibri" pitchFamily="34" charset="0"/>
              </a:rPr>
              <a:t>术后</a:t>
            </a:r>
            <a:endParaRPr lang="zh-CN" altLang="en-US" sz="1400">
              <a:solidFill>
                <a:srgbClr val="FFFFFF"/>
              </a:solidFill>
              <a:latin typeface="Calibri" pitchFamily="34" charset="0"/>
              <a:sym typeface="Calibri" pitchFamily="34" charset="0"/>
            </a:endParaRPr>
          </a:p>
        </p:txBody>
      </p:sp>
      <p:sp>
        <p:nvSpPr>
          <p:cNvPr id="33804" name="Text Box 30"/>
          <p:cNvSpPr>
            <a:spLocks noChangeArrowheads="1"/>
          </p:cNvSpPr>
          <p:nvPr/>
        </p:nvSpPr>
        <p:spPr bwMode="auto">
          <a:xfrm>
            <a:off x="2520950" y="5676900"/>
            <a:ext cx="1884363" cy="560388"/>
          </a:xfrm>
          <a:prstGeom prst="rect">
            <a:avLst/>
          </a:prstGeom>
          <a:solidFill>
            <a:schemeClr val="folHlink"/>
          </a:solidFill>
          <a:ln w="9525">
            <a:noFill/>
            <a:miter lim="800000"/>
            <a:headEnd/>
            <a:tailEnd/>
          </a:ln>
        </p:spPr>
        <p:txBody>
          <a:bodyPr anchor="ctr"/>
          <a:lstStyle/>
          <a:p>
            <a:pPr algn="ctr" eaLnBrk="0" hangingPunct="0">
              <a:buFont typeface="Arial" charset="0"/>
              <a:buNone/>
            </a:pPr>
            <a:r>
              <a:rPr lang="zh-CN" altLang="en-US" sz="1400" b="1">
                <a:solidFill>
                  <a:srgbClr val="FFFFFF"/>
                </a:solidFill>
                <a:latin typeface="Calibri" pitchFamily="34" charset="0"/>
                <a:sym typeface="Calibri" pitchFamily="34" charset="0"/>
              </a:rPr>
              <a:t>带状疱疹后神经痛 </a:t>
            </a:r>
            <a:endParaRPr lang="zh-CN" altLang="en-US" sz="1400">
              <a:solidFill>
                <a:srgbClr val="FFFFFF"/>
              </a:solidFill>
              <a:latin typeface="Calibri" pitchFamily="34" charset="0"/>
              <a:sym typeface="Calibri" pitchFamily="34" charset="0"/>
            </a:endParaRPr>
          </a:p>
        </p:txBody>
      </p:sp>
      <p:sp>
        <p:nvSpPr>
          <p:cNvPr id="33805" name="Text Box 30"/>
          <p:cNvSpPr>
            <a:spLocks noChangeArrowheads="1"/>
          </p:cNvSpPr>
          <p:nvPr/>
        </p:nvSpPr>
        <p:spPr bwMode="auto">
          <a:xfrm>
            <a:off x="2520950" y="4970463"/>
            <a:ext cx="1884363" cy="560387"/>
          </a:xfrm>
          <a:prstGeom prst="rect">
            <a:avLst/>
          </a:prstGeom>
          <a:solidFill>
            <a:schemeClr val="folHlink"/>
          </a:solidFill>
          <a:ln w="9525">
            <a:noFill/>
            <a:miter lim="800000"/>
            <a:headEnd/>
            <a:tailEnd/>
          </a:ln>
        </p:spPr>
        <p:txBody>
          <a:bodyPr anchor="ctr"/>
          <a:lstStyle/>
          <a:p>
            <a:pPr algn="ctr" eaLnBrk="0" hangingPunct="0">
              <a:buFont typeface="Arial" charset="0"/>
              <a:buNone/>
            </a:pPr>
            <a:r>
              <a:rPr lang="zh-CN" altLang="en-US" sz="1400" b="1" dirty="0" smtClean="0">
                <a:solidFill>
                  <a:srgbClr val="FFFFFF"/>
                </a:solidFill>
                <a:latin typeface="Calibri" pitchFamily="34" charset="0"/>
                <a:sym typeface="Calibri" pitchFamily="34" charset="0"/>
              </a:rPr>
              <a:t>慢性腰背部痛</a:t>
            </a:r>
            <a:endParaRPr lang="zh-CN" altLang="en-US" sz="1400" dirty="0">
              <a:solidFill>
                <a:srgbClr val="FFFFFF"/>
              </a:solidFill>
              <a:latin typeface="Calibri" pitchFamily="34" charset="0"/>
              <a:sym typeface="Calibri" pitchFamily="34" charset="0"/>
            </a:endParaRPr>
          </a:p>
        </p:txBody>
      </p:sp>
      <p:sp>
        <p:nvSpPr>
          <p:cNvPr id="33806" name="Text Box 33"/>
          <p:cNvSpPr>
            <a:spLocks noChangeArrowheads="1"/>
          </p:cNvSpPr>
          <p:nvPr/>
        </p:nvSpPr>
        <p:spPr bwMode="auto">
          <a:xfrm>
            <a:off x="6950075" y="2249488"/>
            <a:ext cx="1885950" cy="511175"/>
          </a:xfrm>
          <a:prstGeom prst="rect">
            <a:avLst/>
          </a:prstGeom>
          <a:solidFill>
            <a:schemeClr val="accent2"/>
          </a:solidFill>
          <a:ln w="9525">
            <a:noFill/>
            <a:miter lim="800000"/>
            <a:headEnd/>
            <a:tailEnd/>
          </a:ln>
        </p:spPr>
        <p:txBody>
          <a:bodyPr anchor="ctr"/>
          <a:lstStyle/>
          <a:p>
            <a:pPr algn="ctr" eaLnBrk="0" hangingPunct="0">
              <a:buFont typeface="Arial" charset="0"/>
              <a:buNone/>
            </a:pPr>
            <a:r>
              <a:rPr lang="en-US" altLang="zh-CN" sz="1400" b="1" dirty="0">
                <a:solidFill>
                  <a:srgbClr val="FFFFFF"/>
                </a:solidFill>
                <a:latin typeface="Calibri" pitchFamily="34" charset="0"/>
                <a:sym typeface="Calibri" pitchFamily="34" charset="0"/>
              </a:rPr>
              <a:t>8%</a:t>
            </a:r>
            <a:r>
              <a:rPr lang="en-US" altLang="zh-CN" sz="1400" baseline="30000" dirty="0">
                <a:solidFill>
                  <a:srgbClr val="FFFFFF"/>
                </a:solidFill>
                <a:latin typeface="Calibri" pitchFamily="34" charset="0"/>
                <a:sym typeface="Calibri" pitchFamily="34" charset="0"/>
              </a:rPr>
              <a:t>9</a:t>
            </a:r>
          </a:p>
        </p:txBody>
      </p:sp>
      <p:sp>
        <p:nvSpPr>
          <p:cNvPr id="33807" name="Text Box 43"/>
          <p:cNvSpPr>
            <a:spLocks noChangeArrowheads="1"/>
          </p:cNvSpPr>
          <p:nvPr/>
        </p:nvSpPr>
        <p:spPr bwMode="auto">
          <a:xfrm>
            <a:off x="6950075" y="2905125"/>
            <a:ext cx="1885950" cy="511175"/>
          </a:xfrm>
          <a:prstGeom prst="rect">
            <a:avLst/>
          </a:prstGeom>
          <a:solidFill>
            <a:schemeClr val="accent2"/>
          </a:solidFill>
          <a:ln w="9525">
            <a:noFill/>
            <a:miter lim="800000"/>
            <a:headEnd/>
            <a:tailEnd/>
          </a:ln>
        </p:spPr>
        <p:txBody>
          <a:bodyPr anchor="ctr"/>
          <a:lstStyle/>
          <a:p>
            <a:pPr algn="ctr" eaLnBrk="0" hangingPunct="0">
              <a:buFont typeface="Arial" charset="0"/>
              <a:buNone/>
            </a:pPr>
            <a:r>
              <a:rPr lang="en-US" altLang="zh-CN" sz="1400" b="1">
                <a:solidFill>
                  <a:srgbClr val="FFFFFF"/>
                </a:solidFill>
                <a:latin typeface="Calibri" pitchFamily="34" charset="0"/>
                <a:sym typeface="Calibri" pitchFamily="34" charset="0"/>
              </a:rPr>
              <a:t>75%</a:t>
            </a:r>
            <a:r>
              <a:rPr lang="en-US" altLang="zh-CN" sz="1400" baseline="30000">
                <a:solidFill>
                  <a:srgbClr val="FFFFFF"/>
                </a:solidFill>
                <a:latin typeface="Calibri" pitchFamily="34" charset="0"/>
                <a:sym typeface="Calibri" pitchFamily="34" charset="0"/>
              </a:rPr>
              <a:t>10</a:t>
            </a:r>
          </a:p>
        </p:txBody>
      </p:sp>
      <p:sp>
        <p:nvSpPr>
          <p:cNvPr id="33808" name="Text Box 37"/>
          <p:cNvSpPr>
            <a:spLocks noChangeArrowheads="1"/>
          </p:cNvSpPr>
          <p:nvPr/>
        </p:nvSpPr>
        <p:spPr bwMode="auto">
          <a:xfrm>
            <a:off x="6950075" y="3560763"/>
            <a:ext cx="1885950" cy="560387"/>
          </a:xfrm>
          <a:prstGeom prst="rect">
            <a:avLst/>
          </a:prstGeom>
          <a:solidFill>
            <a:schemeClr val="accent2"/>
          </a:solidFill>
          <a:ln w="9525">
            <a:noFill/>
            <a:miter lim="800000"/>
            <a:headEnd/>
            <a:tailEnd/>
          </a:ln>
        </p:spPr>
        <p:txBody>
          <a:bodyPr anchor="ctr"/>
          <a:lstStyle/>
          <a:p>
            <a:pPr algn="ctr" eaLnBrk="0" hangingPunct="0">
              <a:buFont typeface="Arial" charset="0"/>
              <a:buNone/>
            </a:pPr>
            <a:r>
              <a:rPr lang="en-US" altLang="zh-CN" sz="1400" b="1">
                <a:solidFill>
                  <a:srgbClr val="FFFFFF"/>
                </a:solidFill>
                <a:latin typeface="Calibri" pitchFamily="34" charset="0"/>
                <a:sym typeface="Calibri" pitchFamily="34" charset="0"/>
              </a:rPr>
              <a:t>~55%</a:t>
            </a:r>
            <a:r>
              <a:rPr lang="en-US" altLang="zh-CN" sz="1400" baseline="30000">
                <a:solidFill>
                  <a:srgbClr val="FFFFFF"/>
                </a:solidFill>
                <a:latin typeface="Calibri" pitchFamily="34" charset="0"/>
                <a:sym typeface="Calibri" pitchFamily="34" charset="0"/>
              </a:rPr>
              <a:t>11</a:t>
            </a:r>
          </a:p>
        </p:txBody>
      </p:sp>
      <p:sp>
        <p:nvSpPr>
          <p:cNvPr id="33809" name="Text Box 33"/>
          <p:cNvSpPr>
            <a:spLocks noChangeArrowheads="1"/>
          </p:cNvSpPr>
          <p:nvPr/>
        </p:nvSpPr>
        <p:spPr bwMode="auto">
          <a:xfrm>
            <a:off x="4735513" y="2249488"/>
            <a:ext cx="1885950" cy="511175"/>
          </a:xfrm>
          <a:prstGeom prst="rect">
            <a:avLst/>
          </a:prstGeom>
          <a:solidFill>
            <a:schemeClr val="folHlink"/>
          </a:solidFill>
          <a:ln w="9525">
            <a:noFill/>
            <a:miter lim="800000"/>
            <a:headEnd/>
            <a:tailEnd/>
          </a:ln>
        </p:spPr>
        <p:txBody>
          <a:bodyPr anchor="ctr"/>
          <a:lstStyle/>
          <a:p>
            <a:pPr algn="ctr" eaLnBrk="0" hangingPunct="0">
              <a:buFont typeface="Arial" charset="0"/>
              <a:buNone/>
            </a:pPr>
            <a:r>
              <a:rPr lang="zh-CN" altLang="en-US" sz="1400" b="1">
                <a:solidFill>
                  <a:srgbClr val="FFFFFF"/>
                </a:solidFill>
                <a:latin typeface="Calibri" pitchFamily="34" charset="0"/>
                <a:sym typeface="Calibri" pitchFamily="34" charset="0"/>
              </a:rPr>
              <a:t>中风</a:t>
            </a:r>
            <a:endParaRPr lang="zh-CN" altLang="en-US" sz="1400">
              <a:solidFill>
                <a:srgbClr val="FFFFFF"/>
              </a:solidFill>
              <a:latin typeface="Calibri" pitchFamily="34" charset="0"/>
              <a:sym typeface="Calibri" pitchFamily="34" charset="0"/>
            </a:endParaRPr>
          </a:p>
        </p:txBody>
      </p:sp>
      <p:sp>
        <p:nvSpPr>
          <p:cNvPr id="33810" name="Text Box 43"/>
          <p:cNvSpPr>
            <a:spLocks noChangeArrowheads="1"/>
          </p:cNvSpPr>
          <p:nvPr/>
        </p:nvSpPr>
        <p:spPr bwMode="auto">
          <a:xfrm>
            <a:off x="4735513" y="2905125"/>
            <a:ext cx="1885950" cy="511175"/>
          </a:xfrm>
          <a:prstGeom prst="rect">
            <a:avLst/>
          </a:prstGeom>
          <a:solidFill>
            <a:schemeClr val="folHlink"/>
          </a:solidFill>
          <a:ln w="9525">
            <a:noFill/>
            <a:miter lim="800000"/>
            <a:headEnd/>
            <a:tailEnd/>
          </a:ln>
        </p:spPr>
        <p:txBody>
          <a:bodyPr anchor="ctr"/>
          <a:lstStyle/>
          <a:p>
            <a:pPr algn="ctr" eaLnBrk="0" hangingPunct="0">
              <a:buFont typeface="Arial" charset="0"/>
              <a:buNone/>
            </a:pPr>
            <a:r>
              <a:rPr lang="zh-CN" altLang="en-US" sz="1400" b="1" dirty="0" smtClean="0">
                <a:solidFill>
                  <a:srgbClr val="FFFFFF"/>
                </a:solidFill>
                <a:latin typeface="Calibri" pitchFamily="34" charset="0"/>
                <a:sym typeface="Calibri" pitchFamily="34" charset="0"/>
              </a:rPr>
              <a:t>脊髓损伤</a:t>
            </a:r>
            <a:endParaRPr lang="zh-CN" altLang="en-US" sz="1400" dirty="0">
              <a:solidFill>
                <a:srgbClr val="FFFFFF"/>
              </a:solidFill>
              <a:latin typeface="Calibri" pitchFamily="34" charset="0"/>
              <a:sym typeface="Calibri" pitchFamily="34" charset="0"/>
            </a:endParaRPr>
          </a:p>
        </p:txBody>
      </p:sp>
      <p:sp>
        <p:nvSpPr>
          <p:cNvPr id="33811" name="Text Box 37"/>
          <p:cNvSpPr>
            <a:spLocks noChangeArrowheads="1"/>
          </p:cNvSpPr>
          <p:nvPr/>
        </p:nvSpPr>
        <p:spPr bwMode="auto">
          <a:xfrm>
            <a:off x="4735513" y="3560763"/>
            <a:ext cx="1885950" cy="560387"/>
          </a:xfrm>
          <a:prstGeom prst="rect">
            <a:avLst/>
          </a:prstGeom>
          <a:solidFill>
            <a:schemeClr val="folHlink"/>
          </a:solidFill>
          <a:ln w="9525">
            <a:noFill/>
            <a:miter lim="800000"/>
            <a:headEnd/>
            <a:tailEnd/>
          </a:ln>
        </p:spPr>
        <p:txBody>
          <a:bodyPr anchor="ctr"/>
          <a:lstStyle/>
          <a:p>
            <a:pPr algn="ctr" eaLnBrk="0" hangingPunct="0">
              <a:buFont typeface="Arial" charset="0"/>
              <a:buNone/>
            </a:pPr>
            <a:r>
              <a:rPr lang="zh-CN" altLang="en-US" sz="1400" b="1">
                <a:solidFill>
                  <a:srgbClr val="FFFFFF"/>
                </a:solidFill>
                <a:latin typeface="Calibri" pitchFamily="34" charset="0"/>
                <a:sym typeface="Calibri" pitchFamily="34" charset="0"/>
              </a:rPr>
              <a:t>多发性硬化</a:t>
            </a:r>
            <a:endParaRPr lang="zh-CN" altLang="en-US" sz="1400">
              <a:solidFill>
                <a:srgbClr val="FFFFFF"/>
              </a:solidFill>
              <a:latin typeface="Calibri" pitchFamily="34" charset="0"/>
              <a:sym typeface="Calibri" pitchFamily="34" charset="0"/>
            </a:endParaRPr>
          </a:p>
        </p:txBody>
      </p:sp>
      <p:sp>
        <p:nvSpPr>
          <p:cNvPr id="33812" name="Text Box 30"/>
          <p:cNvSpPr>
            <a:spLocks noChangeArrowheads="1"/>
          </p:cNvSpPr>
          <p:nvPr/>
        </p:nvSpPr>
        <p:spPr bwMode="auto">
          <a:xfrm>
            <a:off x="309563" y="5676900"/>
            <a:ext cx="1884362" cy="560388"/>
          </a:xfrm>
          <a:prstGeom prst="rect">
            <a:avLst/>
          </a:prstGeom>
          <a:solidFill>
            <a:schemeClr val="accent2"/>
          </a:solidFill>
          <a:ln w="9525">
            <a:noFill/>
            <a:miter lim="800000"/>
            <a:headEnd/>
            <a:tailEnd/>
          </a:ln>
        </p:spPr>
        <p:txBody>
          <a:bodyPr anchor="ctr"/>
          <a:lstStyle/>
          <a:p>
            <a:pPr algn="ctr" eaLnBrk="0" hangingPunct="0">
              <a:buFont typeface="Arial" charset="0"/>
              <a:buNone/>
            </a:pPr>
            <a:r>
              <a:rPr lang="zh-CN" altLang="en-US" sz="1400" b="1" dirty="0" smtClean="0">
                <a:solidFill>
                  <a:srgbClr val="FFFFFF"/>
                </a:solidFill>
                <a:latin typeface="Calibri" pitchFamily="34" charset="0"/>
                <a:sym typeface="Calibri" pitchFamily="34" charset="0"/>
              </a:rPr>
              <a:t>带状疱疹患者</a:t>
            </a:r>
            <a:endParaRPr lang="en-US" altLang="zh-CN" sz="1400" b="1" dirty="0" smtClean="0">
              <a:solidFill>
                <a:srgbClr val="FFFFFF"/>
              </a:solidFill>
              <a:latin typeface="Calibri" pitchFamily="34" charset="0"/>
              <a:sym typeface="Calibri" pitchFamily="34" charset="0"/>
            </a:endParaRPr>
          </a:p>
          <a:p>
            <a:pPr algn="ctr" eaLnBrk="0" hangingPunct="0">
              <a:buFont typeface="Arial" charset="0"/>
              <a:buNone/>
            </a:pPr>
            <a:r>
              <a:rPr lang="en-US" altLang="zh-CN" sz="1400" b="1" dirty="0" smtClean="0">
                <a:solidFill>
                  <a:srgbClr val="FFFFFF"/>
                </a:solidFill>
                <a:latin typeface="Calibri" pitchFamily="34" charset="0"/>
                <a:sym typeface="Calibri" pitchFamily="34" charset="0"/>
              </a:rPr>
              <a:t>7%–27% </a:t>
            </a:r>
            <a:r>
              <a:rPr lang="en-US" altLang="zh-CN" sz="1400" baseline="30000" dirty="0" smtClean="0">
                <a:solidFill>
                  <a:srgbClr val="FFFFFF"/>
                </a:solidFill>
                <a:latin typeface="Calibri" pitchFamily="34" charset="0"/>
                <a:sym typeface="Calibri" pitchFamily="34" charset="0"/>
              </a:rPr>
              <a:t>1</a:t>
            </a:r>
            <a:endParaRPr lang="en-US" altLang="zh-CN" sz="1400" baseline="30000" dirty="0">
              <a:solidFill>
                <a:srgbClr val="FFFFFF"/>
              </a:solidFill>
              <a:latin typeface="Calibri" pitchFamily="34" charset="0"/>
              <a:sym typeface="Calibri" pitchFamily="34" charset="0"/>
            </a:endParaRPr>
          </a:p>
        </p:txBody>
      </p:sp>
      <p:sp>
        <p:nvSpPr>
          <p:cNvPr id="205845" name="Rectangle 19"/>
          <p:cNvSpPr>
            <a:spLocks noChangeArrowheads="1"/>
          </p:cNvSpPr>
          <p:nvPr/>
        </p:nvSpPr>
        <p:spPr bwMode="auto">
          <a:xfrm>
            <a:off x="2520950" y="1622425"/>
            <a:ext cx="4100513" cy="482600"/>
          </a:xfrm>
          <a:prstGeom prst="rect">
            <a:avLst/>
          </a:prstGeom>
          <a:solidFill>
            <a:schemeClr val="accent1"/>
          </a:solidFill>
          <a:ln w="9525">
            <a:noFill/>
            <a:miter lim="800000"/>
            <a:headEnd/>
            <a:tailEnd/>
          </a:ln>
        </p:spPr>
        <p:txBody>
          <a:bodyPr wrap="none" anchor="ctr"/>
          <a:lstStyle/>
          <a:p>
            <a:pPr algn="ctr" eaLnBrk="0" hangingPunct="0">
              <a:buFont typeface="Arial" charset="0"/>
              <a:buNone/>
            </a:pPr>
            <a:r>
              <a:rPr lang="zh-CN" altLang="en-US" sz="1600" b="1">
                <a:solidFill>
                  <a:srgbClr val="FFFFFF"/>
                </a:solidFill>
                <a:latin typeface="Calibri" pitchFamily="34" charset="0"/>
                <a:sym typeface="Calibri" pitchFamily="34" charset="0"/>
              </a:rPr>
              <a:t>疾病</a:t>
            </a:r>
          </a:p>
        </p:txBody>
      </p:sp>
      <p:cxnSp>
        <p:nvCxnSpPr>
          <p:cNvPr id="33814" name="AutoShape 133"/>
          <p:cNvCxnSpPr>
            <a:cxnSpLocks noChangeShapeType="1"/>
            <a:stCxn id="33809" idx="3"/>
            <a:endCxn id="33806" idx="1"/>
          </p:cNvCxnSpPr>
          <p:nvPr/>
        </p:nvCxnSpPr>
        <p:spPr bwMode="auto">
          <a:xfrm>
            <a:off x="6621463" y="2505075"/>
            <a:ext cx="328612" cy="0"/>
          </a:xfrm>
          <a:prstGeom prst="straightConnector1">
            <a:avLst/>
          </a:prstGeom>
          <a:noFill/>
          <a:ln w="9525">
            <a:solidFill>
              <a:srgbClr val="6C6C6C"/>
            </a:solidFill>
            <a:bevel/>
            <a:headEnd/>
            <a:tailEnd/>
          </a:ln>
        </p:spPr>
      </p:cxnSp>
      <p:cxnSp>
        <p:nvCxnSpPr>
          <p:cNvPr id="33815" name="AutoShape 134"/>
          <p:cNvCxnSpPr>
            <a:cxnSpLocks noChangeShapeType="1"/>
            <a:stCxn id="33810" idx="3"/>
            <a:endCxn id="33807" idx="1"/>
          </p:cNvCxnSpPr>
          <p:nvPr/>
        </p:nvCxnSpPr>
        <p:spPr bwMode="auto">
          <a:xfrm>
            <a:off x="6621463" y="3160713"/>
            <a:ext cx="328612" cy="1587"/>
          </a:xfrm>
          <a:prstGeom prst="straightConnector1">
            <a:avLst/>
          </a:prstGeom>
          <a:noFill/>
          <a:ln w="9525">
            <a:solidFill>
              <a:srgbClr val="6C6C6C"/>
            </a:solidFill>
            <a:bevel/>
            <a:headEnd/>
            <a:tailEnd/>
          </a:ln>
        </p:spPr>
      </p:cxnSp>
      <p:cxnSp>
        <p:nvCxnSpPr>
          <p:cNvPr id="33816" name="AutoShape 135"/>
          <p:cNvCxnSpPr>
            <a:cxnSpLocks noChangeShapeType="1"/>
            <a:stCxn id="33811" idx="3"/>
            <a:endCxn id="33808" idx="1"/>
          </p:cNvCxnSpPr>
          <p:nvPr/>
        </p:nvCxnSpPr>
        <p:spPr bwMode="auto">
          <a:xfrm>
            <a:off x="6621463" y="3841750"/>
            <a:ext cx="328612" cy="0"/>
          </a:xfrm>
          <a:prstGeom prst="straightConnector1">
            <a:avLst/>
          </a:prstGeom>
          <a:noFill/>
          <a:ln w="9525">
            <a:solidFill>
              <a:srgbClr val="6C6C6C"/>
            </a:solidFill>
            <a:bevel/>
            <a:headEnd/>
            <a:tailEnd/>
          </a:ln>
        </p:spPr>
      </p:cxnSp>
      <p:sp>
        <p:nvSpPr>
          <p:cNvPr id="33817" name="Rectangle 19"/>
          <p:cNvSpPr>
            <a:spLocks noChangeArrowheads="1"/>
          </p:cNvSpPr>
          <p:nvPr/>
        </p:nvSpPr>
        <p:spPr bwMode="auto">
          <a:xfrm>
            <a:off x="285720" y="1579563"/>
            <a:ext cx="1906618" cy="525462"/>
          </a:xfrm>
          <a:prstGeom prst="rect">
            <a:avLst/>
          </a:prstGeom>
          <a:solidFill>
            <a:schemeClr val="accent2"/>
          </a:solidFill>
          <a:ln w="9525">
            <a:noFill/>
            <a:miter lim="800000"/>
            <a:headEnd/>
            <a:tailEnd/>
          </a:ln>
        </p:spPr>
        <p:txBody>
          <a:bodyPr wrap="none" anchor="ctr"/>
          <a:lstStyle/>
          <a:p>
            <a:pPr algn="ctr" eaLnBrk="0" hangingPunct="0">
              <a:buFont typeface="Arial" charset="0"/>
              <a:buNone/>
            </a:pPr>
            <a:r>
              <a:rPr lang="zh-CN" altLang="en-US" sz="1400" b="1" dirty="0" smtClean="0">
                <a:solidFill>
                  <a:srgbClr val="FFFFFF"/>
                </a:solidFill>
                <a:latin typeface="Calibri" pitchFamily="34" charset="0"/>
                <a:sym typeface="Calibri" pitchFamily="34" charset="0"/>
              </a:rPr>
              <a:t>     受外周神经病理</a:t>
            </a:r>
            <a:r>
              <a:rPr lang="zh-CN" altLang="en-US" sz="1400" b="1" dirty="0">
                <a:solidFill>
                  <a:srgbClr val="FFFFFF"/>
                </a:solidFill>
                <a:latin typeface="Calibri" pitchFamily="34" charset="0"/>
                <a:sym typeface="Calibri" pitchFamily="34" charset="0"/>
              </a:rPr>
              <a:t>性</a:t>
            </a:r>
            <a:r>
              <a:rPr lang="zh-CN" altLang="en-US" sz="1400" b="1" dirty="0" smtClean="0">
                <a:solidFill>
                  <a:srgbClr val="FFFFFF"/>
                </a:solidFill>
                <a:latin typeface="Calibri" pitchFamily="34" charset="0"/>
                <a:sym typeface="Calibri" pitchFamily="34" charset="0"/>
              </a:rPr>
              <a:t>疼痛      </a:t>
            </a:r>
            <a:endParaRPr lang="en-US" altLang="zh-CN" sz="1400" b="1" dirty="0" smtClean="0">
              <a:solidFill>
                <a:srgbClr val="FFFFFF"/>
              </a:solidFill>
              <a:latin typeface="Calibri" pitchFamily="34" charset="0"/>
              <a:sym typeface="Calibri" pitchFamily="34" charset="0"/>
            </a:endParaRPr>
          </a:p>
          <a:p>
            <a:pPr algn="ctr" eaLnBrk="0" hangingPunct="0">
              <a:buFont typeface="Arial" charset="0"/>
              <a:buNone/>
            </a:pPr>
            <a:r>
              <a:rPr lang="zh-CN" altLang="en-US" sz="1400" b="1" dirty="0" smtClean="0">
                <a:solidFill>
                  <a:srgbClr val="FFFFFF"/>
                </a:solidFill>
                <a:latin typeface="Calibri" pitchFamily="34" charset="0"/>
                <a:sym typeface="Calibri" pitchFamily="34" charset="0"/>
              </a:rPr>
              <a:t>影响的百分率</a:t>
            </a:r>
            <a:endParaRPr lang="en-US" sz="1400" b="1" dirty="0">
              <a:solidFill>
                <a:srgbClr val="FFFFFF"/>
              </a:solidFill>
              <a:latin typeface="Calibri" pitchFamily="34" charset="0"/>
              <a:sym typeface="Calibri" pitchFamily="34" charset="0"/>
            </a:endParaRPr>
          </a:p>
        </p:txBody>
      </p:sp>
      <p:sp>
        <p:nvSpPr>
          <p:cNvPr id="33818" name="Rectangle 19"/>
          <p:cNvSpPr>
            <a:spLocks noChangeArrowheads="1"/>
          </p:cNvSpPr>
          <p:nvPr/>
        </p:nvSpPr>
        <p:spPr bwMode="auto">
          <a:xfrm>
            <a:off x="6959600" y="1622425"/>
            <a:ext cx="1885950" cy="527050"/>
          </a:xfrm>
          <a:prstGeom prst="rect">
            <a:avLst/>
          </a:prstGeom>
          <a:solidFill>
            <a:schemeClr val="accent2"/>
          </a:solidFill>
          <a:ln w="9525">
            <a:noFill/>
            <a:miter lim="800000"/>
            <a:headEnd/>
            <a:tailEnd/>
          </a:ln>
        </p:spPr>
        <p:txBody>
          <a:bodyPr wrap="none" anchor="ctr"/>
          <a:lstStyle/>
          <a:p>
            <a:pPr algn="ctr" eaLnBrk="0" hangingPunct="0">
              <a:buFont typeface="Arial" charset="0"/>
              <a:buNone/>
            </a:pPr>
            <a:r>
              <a:rPr lang="zh-CN" altLang="en-US" sz="1400" b="1" dirty="0" smtClean="0">
                <a:solidFill>
                  <a:srgbClr val="FFFFFF"/>
                </a:solidFill>
                <a:latin typeface="Calibri" pitchFamily="34" charset="0"/>
                <a:sym typeface="Calibri" pitchFamily="34" charset="0"/>
              </a:rPr>
              <a:t>         受</a:t>
            </a:r>
            <a:r>
              <a:rPr lang="zh-CN" altLang="en-US" sz="1400" b="1" dirty="0">
                <a:solidFill>
                  <a:srgbClr val="FFFFFF"/>
                </a:solidFill>
                <a:latin typeface="Calibri" pitchFamily="34" charset="0"/>
                <a:sym typeface="Calibri" pitchFamily="34" charset="0"/>
              </a:rPr>
              <a:t>中枢神经病理性</a:t>
            </a:r>
            <a:r>
              <a:rPr lang="zh-CN" altLang="en-US" sz="1400" b="1" dirty="0" smtClean="0">
                <a:solidFill>
                  <a:srgbClr val="FFFFFF"/>
                </a:solidFill>
                <a:latin typeface="Calibri" pitchFamily="34" charset="0"/>
                <a:sym typeface="Calibri" pitchFamily="34" charset="0"/>
              </a:rPr>
              <a:t>疼痛          </a:t>
            </a:r>
            <a:endParaRPr lang="en-US" altLang="zh-CN" sz="1400" b="1" dirty="0" smtClean="0">
              <a:solidFill>
                <a:srgbClr val="FFFFFF"/>
              </a:solidFill>
              <a:latin typeface="Calibri" pitchFamily="34" charset="0"/>
              <a:sym typeface="Calibri" pitchFamily="34" charset="0"/>
            </a:endParaRPr>
          </a:p>
          <a:p>
            <a:pPr algn="ctr" eaLnBrk="0" hangingPunct="0">
              <a:buFont typeface="Arial" charset="0"/>
              <a:buNone/>
            </a:pPr>
            <a:r>
              <a:rPr lang="zh-CN" altLang="en-US" sz="1400" b="1" dirty="0" smtClean="0">
                <a:solidFill>
                  <a:srgbClr val="FFFFFF"/>
                </a:solidFill>
                <a:latin typeface="Calibri" pitchFamily="34" charset="0"/>
                <a:sym typeface="Calibri" pitchFamily="34" charset="0"/>
              </a:rPr>
              <a:t>影响的百分率</a:t>
            </a:r>
            <a:endParaRPr lang="en-US" sz="1400" b="1" dirty="0">
              <a:solidFill>
                <a:srgbClr val="FFFFFF"/>
              </a:solidFill>
              <a:latin typeface="Calibri" pitchFamily="34" charset="0"/>
              <a:sym typeface="Calibri" pitchFamily="34" charset="0"/>
            </a:endParaRPr>
          </a:p>
        </p:txBody>
      </p:sp>
      <p:cxnSp>
        <p:nvCxnSpPr>
          <p:cNvPr id="33819" name="AutoShape 133"/>
          <p:cNvCxnSpPr>
            <a:cxnSpLocks noChangeShapeType="1"/>
          </p:cNvCxnSpPr>
          <p:nvPr/>
        </p:nvCxnSpPr>
        <p:spPr bwMode="auto">
          <a:xfrm>
            <a:off x="2193925" y="2505075"/>
            <a:ext cx="328613" cy="0"/>
          </a:xfrm>
          <a:prstGeom prst="straightConnector1">
            <a:avLst/>
          </a:prstGeom>
          <a:noFill/>
          <a:ln w="9525">
            <a:solidFill>
              <a:srgbClr val="6C6C6C"/>
            </a:solidFill>
            <a:bevel/>
            <a:headEnd/>
            <a:tailEnd/>
          </a:ln>
        </p:spPr>
      </p:cxnSp>
      <p:cxnSp>
        <p:nvCxnSpPr>
          <p:cNvPr id="33820" name="AutoShape 133"/>
          <p:cNvCxnSpPr>
            <a:cxnSpLocks noChangeShapeType="1"/>
          </p:cNvCxnSpPr>
          <p:nvPr/>
        </p:nvCxnSpPr>
        <p:spPr bwMode="auto">
          <a:xfrm>
            <a:off x="2181225" y="3144838"/>
            <a:ext cx="328613" cy="1587"/>
          </a:xfrm>
          <a:prstGeom prst="straightConnector1">
            <a:avLst/>
          </a:prstGeom>
          <a:noFill/>
          <a:ln w="9525">
            <a:solidFill>
              <a:srgbClr val="6C6C6C"/>
            </a:solidFill>
            <a:bevel/>
            <a:headEnd/>
            <a:tailEnd/>
          </a:ln>
        </p:spPr>
      </p:cxnSp>
      <p:cxnSp>
        <p:nvCxnSpPr>
          <p:cNvPr id="33821" name="AutoShape 133"/>
          <p:cNvCxnSpPr>
            <a:cxnSpLocks noChangeShapeType="1"/>
          </p:cNvCxnSpPr>
          <p:nvPr/>
        </p:nvCxnSpPr>
        <p:spPr bwMode="auto">
          <a:xfrm>
            <a:off x="2195513" y="3840163"/>
            <a:ext cx="328612" cy="0"/>
          </a:xfrm>
          <a:prstGeom prst="straightConnector1">
            <a:avLst/>
          </a:prstGeom>
          <a:noFill/>
          <a:ln w="9525">
            <a:solidFill>
              <a:srgbClr val="6C6C6C"/>
            </a:solidFill>
            <a:bevel/>
            <a:headEnd/>
            <a:tailEnd/>
          </a:ln>
        </p:spPr>
      </p:cxnSp>
      <p:cxnSp>
        <p:nvCxnSpPr>
          <p:cNvPr id="33822" name="AutoShape 133"/>
          <p:cNvCxnSpPr>
            <a:cxnSpLocks noChangeShapeType="1"/>
          </p:cNvCxnSpPr>
          <p:nvPr/>
        </p:nvCxnSpPr>
        <p:spPr bwMode="auto">
          <a:xfrm>
            <a:off x="2192338" y="4546600"/>
            <a:ext cx="328612" cy="0"/>
          </a:xfrm>
          <a:prstGeom prst="straightConnector1">
            <a:avLst/>
          </a:prstGeom>
          <a:noFill/>
          <a:ln w="9525">
            <a:solidFill>
              <a:srgbClr val="6C6C6C"/>
            </a:solidFill>
            <a:bevel/>
            <a:headEnd/>
            <a:tailEnd/>
          </a:ln>
        </p:spPr>
      </p:cxnSp>
      <p:cxnSp>
        <p:nvCxnSpPr>
          <p:cNvPr id="33823" name="AutoShape 133"/>
          <p:cNvCxnSpPr>
            <a:cxnSpLocks noChangeShapeType="1"/>
          </p:cNvCxnSpPr>
          <p:nvPr/>
        </p:nvCxnSpPr>
        <p:spPr bwMode="auto">
          <a:xfrm>
            <a:off x="2192338" y="5207000"/>
            <a:ext cx="328612" cy="0"/>
          </a:xfrm>
          <a:prstGeom prst="straightConnector1">
            <a:avLst/>
          </a:prstGeom>
          <a:noFill/>
          <a:ln w="9525">
            <a:solidFill>
              <a:srgbClr val="6C6C6C"/>
            </a:solidFill>
            <a:bevel/>
            <a:headEnd/>
            <a:tailEnd/>
          </a:ln>
        </p:spPr>
      </p:cxnSp>
      <p:sp>
        <p:nvSpPr>
          <p:cNvPr id="205856" name="Text Box 43"/>
          <p:cNvSpPr>
            <a:spLocks noChangeArrowheads="1"/>
          </p:cNvSpPr>
          <p:nvPr/>
        </p:nvSpPr>
        <p:spPr bwMode="auto">
          <a:xfrm>
            <a:off x="307975" y="6270625"/>
            <a:ext cx="8008938" cy="530225"/>
          </a:xfrm>
          <a:prstGeom prst="rect">
            <a:avLst/>
          </a:prstGeom>
          <a:noFill/>
          <a:ln w="9525">
            <a:noFill/>
            <a:miter lim="800000"/>
            <a:headEnd/>
            <a:tailEnd/>
          </a:ln>
        </p:spPr>
        <p:txBody>
          <a:bodyPr lIns="0" tIns="0" rIns="0" bIns="0" anchor="b">
            <a:spAutoFit/>
          </a:bodyPr>
          <a:lstStyle/>
          <a:p>
            <a:pPr>
              <a:buFont typeface="Arial" charset="0"/>
              <a:buNone/>
            </a:pPr>
            <a:r>
              <a:rPr lang="en-US" altLang="zh-CN" sz="1000" b="1" dirty="0">
                <a:solidFill>
                  <a:srgbClr val="002060"/>
                </a:solidFill>
                <a:latin typeface="Calibri" pitchFamily="34" charset="0"/>
                <a:sym typeface="Calibri" pitchFamily="34" charset="0"/>
              </a:rPr>
              <a:t>HIV = </a:t>
            </a:r>
            <a:r>
              <a:rPr lang="zh-CN" altLang="en-US" sz="1000" b="1" dirty="0">
                <a:solidFill>
                  <a:srgbClr val="002060"/>
                </a:solidFill>
                <a:latin typeface="Calibri" pitchFamily="34" charset="0"/>
                <a:sym typeface="Calibri" pitchFamily="34" charset="0"/>
              </a:rPr>
              <a:t>人类免疫缺陷病毒</a:t>
            </a:r>
          </a:p>
          <a:p>
            <a:pPr>
              <a:buFont typeface="Arial" charset="0"/>
              <a:buNone/>
            </a:pPr>
            <a:r>
              <a:rPr lang="en-US" altLang="zh-CN" sz="800" dirty="0">
                <a:solidFill>
                  <a:srgbClr val="002060"/>
                </a:solidFill>
                <a:latin typeface="Calibri" pitchFamily="34" charset="0"/>
                <a:sym typeface="Calibri" pitchFamily="34" charset="0"/>
              </a:rPr>
              <a:t>1. </a:t>
            </a:r>
            <a:r>
              <a:rPr lang="en-US" altLang="zh-CN" sz="800" dirty="0" err="1">
                <a:solidFill>
                  <a:srgbClr val="002060"/>
                </a:solidFill>
                <a:latin typeface="Calibri" pitchFamily="34" charset="0"/>
                <a:sym typeface="Calibri" pitchFamily="34" charset="0"/>
              </a:rPr>
              <a:t>Sadosky</a:t>
            </a:r>
            <a:r>
              <a:rPr lang="en-US" altLang="zh-CN" sz="800" dirty="0">
                <a:solidFill>
                  <a:srgbClr val="002060"/>
                </a:solidFill>
                <a:latin typeface="Calibri" pitchFamily="34" charset="0"/>
                <a:sym typeface="Calibri" pitchFamily="34" charset="0"/>
              </a:rPr>
              <a:t> A </a:t>
            </a:r>
            <a:r>
              <a:rPr lang="en-US" altLang="zh-CN" sz="800" i="1" dirty="0">
                <a:solidFill>
                  <a:srgbClr val="002060"/>
                </a:solidFill>
                <a:latin typeface="Calibri" pitchFamily="34" charset="0"/>
                <a:sym typeface="Calibri" pitchFamily="34" charset="0"/>
              </a:rPr>
              <a:t>et al. Pain </a:t>
            </a:r>
            <a:r>
              <a:rPr lang="en-US" altLang="zh-CN" sz="800" i="1" dirty="0" err="1">
                <a:solidFill>
                  <a:srgbClr val="002060"/>
                </a:solidFill>
                <a:latin typeface="Calibri" pitchFamily="34" charset="0"/>
                <a:sym typeface="Calibri" pitchFamily="34" charset="0"/>
              </a:rPr>
              <a:t>Pract</a:t>
            </a:r>
            <a:r>
              <a:rPr lang="en-US" altLang="zh-CN" sz="800" dirty="0">
                <a:solidFill>
                  <a:srgbClr val="002060"/>
                </a:solidFill>
                <a:latin typeface="Calibri" pitchFamily="34" charset="0"/>
                <a:sym typeface="Calibri" pitchFamily="34" charset="0"/>
              </a:rPr>
              <a:t> 2008; 8(1):45-56; 2. Davis MP, Walsh D. </a:t>
            </a:r>
            <a:r>
              <a:rPr lang="en-US" altLang="zh-CN" sz="800" i="1" dirty="0">
                <a:solidFill>
                  <a:srgbClr val="002060"/>
                </a:solidFill>
                <a:latin typeface="Calibri" pitchFamily="34" charset="0"/>
                <a:sym typeface="Calibri" pitchFamily="34" charset="0"/>
              </a:rPr>
              <a:t>Am J Hosp </a:t>
            </a:r>
            <a:r>
              <a:rPr lang="en-US" altLang="zh-CN" sz="800" i="1" dirty="0" err="1">
                <a:solidFill>
                  <a:srgbClr val="002060"/>
                </a:solidFill>
                <a:latin typeface="Calibri" pitchFamily="34" charset="0"/>
                <a:sym typeface="Calibri" pitchFamily="34" charset="0"/>
              </a:rPr>
              <a:t>Palliat</a:t>
            </a:r>
            <a:r>
              <a:rPr lang="en-US" altLang="zh-CN" sz="800" i="1" dirty="0">
                <a:solidFill>
                  <a:srgbClr val="002060"/>
                </a:solidFill>
                <a:latin typeface="Calibri" pitchFamily="34" charset="0"/>
                <a:sym typeface="Calibri" pitchFamily="34" charset="0"/>
              </a:rPr>
              <a:t> Care</a:t>
            </a:r>
            <a:r>
              <a:rPr lang="en-US" altLang="zh-CN" sz="800" dirty="0">
                <a:solidFill>
                  <a:srgbClr val="002060"/>
                </a:solidFill>
                <a:latin typeface="Calibri" pitchFamily="34" charset="0"/>
                <a:sym typeface="Calibri" pitchFamily="34" charset="0"/>
              </a:rPr>
              <a:t> 2004; 21(2):137-42; 3. So YT </a:t>
            </a:r>
            <a:r>
              <a:rPr lang="en-US" altLang="zh-CN" sz="800" i="1" dirty="0">
                <a:solidFill>
                  <a:srgbClr val="002060"/>
                </a:solidFill>
                <a:latin typeface="Calibri" pitchFamily="34" charset="0"/>
                <a:sym typeface="Calibri" pitchFamily="34" charset="0"/>
              </a:rPr>
              <a:t>et al.</a:t>
            </a:r>
            <a:r>
              <a:rPr lang="en-US" altLang="zh-CN" sz="800" dirty="0">
                <a:solidFill>
                  <a:srgbClr val="002060"/>
                </a:solidFill>
                <a:latin typeface="Calibri" pitchFamily="34" charset="0"/>
                <a:sym typeface="Calibri" pitchFamily="34" charset="0"/>
              </a:rPr>
              <a:t> </a:t>
            </a:r>
            <a:r>
              <a:rPr lang="en-US" altLang="zh-CN" sz="800" i="1" dirty="0">
                <a:solidFill>
                  <a:srgbClr val="002060"/>
                </a:solidFill>
                <a:latin typeface="Calibri" pitchFamily="34" charset="0"/>
                <a:sym typeface="Calibri" pitchFamily="34" charset="0"/>
              </a:rPr>
              <a:t>Arch </a:t>
            </a:r>
            <a:r>
              <a:rPr lang="en-US" altLang="zh-CN" sz="800" i="1" dirty="0" err="1">
                <a:solidFill>
                  <a:srgbClr val="002060"/>
                </a:solidFill>
                <a:latin typeface="Calibri" pitchFamily="34" charset="0"/>
                <a:sym typeface="Calibri" pitchFamily="34" charset="0"/>
              </a:rPr>
              <a:t>Neurol</a:t>
            </a:r>
            <a:r>
              <a:rPr lang="en-US" altLang="zh-CN" sz="800" dirty="0">
                <a:solidFill>
                  <a:srgbClr val="002060"/>
                </a:solidFill>
                <a:latin typeface="Calibri" pitchFamily="34" charset="0"/>
                <a:sym typeface="Calibri" pitchFamily="34" charset="0"/>
              </a:rPr>
              <a:t> 1988; 45(9):945-8; 4. </a:t>
            </a:r>
            <a:r>
              <a:rPr lang="en-US" altLang="zh-CN" sz="800" dirty="0" err="1">
                <a:solidFill>
                  <a:srgbClr val="002060"/>
                </a:solidFill>
                <a:latin typeface="Calibri" pitchFamily="34" charset="0"/>
                <a:sym typeface="Calibri" pitchFamily="34" charset="0"/>
              </a:rPr>
              <a:t>Schifitto</a:t>
            </a:r>
            <a:r>
              <a:rPr lang="en-US" altLang="zh-CN" sz="800" dirty="0">
                <a:solidFill>
                  <a:srgbClr val="002060"/>
                </a:solidFill>
                <a:latin typeface="Calibri" pitchFamily="34" charset="0"/>
                <a:sym typeface="Calibri" pitchFamily="34" charset="0"/>
              </a:rPr>
              <a:t> G </a:t>
            </a:r>
            <a:r>
              <a:rPr lang="en-US" altLang="zh-CN" sz="800" i="1" dirty="0">
                <a:solidFill>
                  <a:srgbClr val="002060"/>
                </a:solidFill>
                <a:latin typeface="Calibri" pitchFamily="34" charset="0"/>
                <a:sym typeface="Calibri" pitchFamily="34" charset="0"/>
              </a:rPr>
              <a:t>et al.</a:t>
            </a:r>
            <a:r>
              <a:rPr lang="en-US" altLang="zh-CN" sz="800" dirty="0">
                <a:solidFill>
                  <a:srgbClr val="002060"/>
                </a:solidFill>
                <a:latin typeface="Calibri" pitchFamily="34" charset="0"/>
                <a:sym typeface="Calibri" pitchFamily="34" charset="0"/>
              </a:rPr>
              <a:t> </a:t>
            </a:r>
            <a:r>
              <a:rPr lang="en-US" altLang="zh-CN" sz="800" i="1" dirty="0">
                <a:solidFill>
                  <a:srgbClr val="002060"/>
                </a:solidFill>
                <a:latin typeface="Calibri" pitchFamily="34" charset="0"/>
                <a:sym typeface="Calibri" pitchFamily="34" charset="0"/>
              </a:rPr>
              <a:t>Neurology</a:t>
            </a:r>
            <a:r>
              <a:rPr lang="en-US" altLang="zh-CN" sz="800" dirty="0">
                <a:solidFill>
                  <a:srgbClr val="002060"/>
                </a:solidFill>
                <a:latin typeface="Calibri" pitchFamily="34" charset="0"/>
                <a:sym typeface="Calibri" pitchFamily="34" charset="0"/>
              </a:rPr>
              <a:t> 2002; 58(12):1764-8; 5. </a:t>
            </a:r>
            <a:r>
              <a:rPr lang="en-US" altLang="zh-CN" sz="800" dirty="0" err="1">
                <a:solidFill>
                  <a:srgbClr val="002060"/>
                </a:solidFill>
                <a:latin typeface="Calibri" pitchFamily="34" charset="0"/>
                <a:sym typeface="Calibri" pitchFamily="34" charset="0"/>
              </a:rPr>
              <a:t>Morgello</a:t>
            </a:r>
            <a:r>
              <a:rPr lang="en-US" altLang="zh-CN" sz="800" dirty="0">
                <a:solidFill>
                  <a:srgbClr val="002060"/>
                </a:solidFill>
                <a:latin typeface="Calibri" pitchFamily="34" charset="0"/>
                <a:sym typeface="Calibri" pitchFamily="34" charset="0"/>
              </a:rPr>
              <a:t> S </a:t>
            </a:r>
            <a:r>
              <a:rPr lang="en-US" altLang="zh-CN" sz="800" i="1" dirty="0">
                <a:solidFill>
                  <a:srgbClr val="002060"/>
                </a:solidFill>
                <a:latin typeface="Calibri" pitchFamily="34" charset="0"/>
                <a:sym typeface="Calibri" pitchFamily="34" charset="0"/>
              </a:rPr>
              <a:t>et al.</a:t>
            </a:r>
            <a:r>
              <a:rPr lang="en-US" altLang="zh-CN" sz="800" dirty="0">
                <a:solidFill>
                  <a:srgbClr val="002060"/>
                </a:solidFill>
                <a:latin typeface="Calibri" pitchFamily="34" charset="0"/>
                <a:sym typeface="Calibri" pitchFamily="34" charset="0"/>
              </a:rPr>
              <a:t> </a:t>
            </a:r>
            <a:r>
              <a:rPr lang="en-US" altLang="zh-CN" sz="800" i="1" dirty="0">
                <a:solidFill>
                  <a:srgbClr val="002060"/>
                </a:solidFill>
                <a:latin typeface="Calibri" pitchFamily="34" charset="0"/>
                <a:sym typeface="Calibri" pitchFamily="34" charset="0"/>
              </a:rPr>
              <a:t>Arch </a:t>
            </a:r>
            <a:r>
              <a:rPr lang="en-US" altLang="zh-CN" sz="800" i="1" dirty="0" err="1">
                <a:solidFill>
                  <a:srgbClr val="002060"/>
                </a:solidFill>
                <a:latin typeface="Calibri" pitchFamily="34" charset="0"/>
                <a:sym typeface="Calibri" pitchFamily="34" charset="0"/>
              </a:rPr>
              <a:t>Neurol</a:t>
            </a:r>
            <a:r>
              <a:rPr lang="en-US" altLang="zh-CN" sz="800" dirty="0">
                <a:solidFill>
                  <a:srgbClr val="002060"/>
                </a:solidFill>
                <a:latin typeface="Calibri" pitchFamily="34" charset="0"/>
                <a:sym typeface="Calibri" pitchFamily="34" charset="0"/>
              </a:rPr>
              <a:t> 2004; 61(4):546-51; 6. Stevens PE </a:t>
            </a:r>
            <a:r>
              <a:rPr lang="en-US" altLang="zh-CN" sz="800" i="1" dirty="0">
                <a:solidFill>
                  <a:srgbClr val="002060"/>
                </a:solidFill>
                <a:latin typeface="Calibri" pitchFamily="34" charset="0"/>
                <a:sym typeface="Calibri" pitchFamily="34" charset="0"/>
              </a:rPr>
              <a:t>et al.</a:t>
            </a:r>
            <a:r>
              <a:rPr lang="en-US" altLang="zh-CN" sz="800" dirty="0">
                <a:solidFill>
                  <a:srgbClr val="002060"/>
                </a:solidFill>
                <a:latin typeface="Calibri" pitchFamily="34" charset="0"/>
                <a:sym typeface="Calibri" pitchFamily="34" charset="0"/>
              </a:rPr>
              <a:t> </a:t>
            </a:r>
            <a:r>
              <a:rPr lang="en-US" altLang="zh-CN" sz="800" i="1" dirty="0">
                <a:solidFill>
                  <a:srgbClr val="002060"/>
                </a:solidFill>
                <a:latin typeface="Calibri" pitchFamily="34" charset="0"/>
                <a:sym typeface="Calibri" pitchFamily="34" charset="0"/>
              </a:rPr>
              <a:t>Pain</a:t>
            </a:r>
            <a:r>
              <a:rPr lang="en-US" altLang="zh-CN" sz="800" dirty="0">
                <a:solidFill>
                  <a:srgbClr val="002060"/>
                </a:solidFill>
                <a:latin typeface="Calibri" pitchFamily="34" charset="0"/>
                <a:sym typeface="Calibri" pitchFamily="34" charset="0"/>
              </a:rPr>
              <a:t> 1995; 61(1):61-8; 7. Smith  WC </a:t>
            </a:r>
            <a:r>
              <a:rPr lang="en-US" altLang="zh-CN" sz="800" i="1" dirty="0">
                <a:solidFill>
                  <a:srgbClr val="002060"/>
                </a:solidFill>
                <a:latin typeface="Calibri" pitchFamily="34" charset="0"/>
                <a:sym typeface="Calibri" pitchFamily="34" charset="0"/>
              </a:rPr>
              <a:t>et al.</a:t>
            </a:r>
            <a:r>
              <a:rPr lang="en-US" altLang="zh-CN" sz="800" dirty="0">
                <a:solidFill>
                  <a:srgbClr val="002060"/>
                </a:solidFill>
                <a:latin typeface="Calibri" pitchFamily="34" charset="0"/>
                <a:sym typeface="Calibri" pitchFamily="34" charset="0"/>
              </a:rPr>
              <a:t> </a:t>
            </a:r>
            <a:r>
              <a:rPr lang="en-US" altLang="zh-CN" sz="800" i="1" dirty="0">
                <a:solidFill>
                  <a:srgbClr val="002060"/>
                </a:solidFill>
                <a:latin typeface="Calibri" pitchFamily="34" charset="0"/>
                <a:sym typeface="Calibri" pitchFamily="34" charset="0"/>
              </a:rPr>
              <a:t>Pain</a:t>
            </a:r>
            <a:r>
              <a:rPr lang="en-US" altLang="zh-CN" sz="800" dirty="0">
                <a:solidFill>
                  <a:srgbClr val="002060"/>
                </a:solidFill>
                <a:latin typeface="Calibri" pitchFamily="34" charset="0"/>
                <a:sym typeface="Calibri" pitchFamily="34" charset="0"/>
              </a:rPr>
              <a:t> 1999; 83(1):91-5; 8. </a:t>
            </a:r>
            <a:r>
              <a:rPr lang="en-US" altLang="zh-CN" sz="800" dirty="0" err="1">
                <a:solidFill>
                  <a:srgbClr val="002060"/>
                </a:solidFill>
                <a:latin typeface="Calibri" pitchFamily="34" charset="0"/>
                <a:sym typeface="Calibri" pitchFamily="34" charset="0"/>
              </a:rPr>
              <a:t>Freynhagen</a:t>
            </a:r>
            <a:r>
              <a:rPr lang="en-US" altLang="zh-CN" sz="800" dirty="0">
                <a:solidFill>
                  <a:srgbClr val="002060"/>
                </a:solidFill>
                <a:latin typeface="Calibri" pitchFamily="34" charset="0"/>
                <a:sym typeface="Calibri" pitchFamily="34" charset="0"/>
              </a:rPr>
              <a:t> </a:t>
            </a:r>
            <a:r>
              <a:rPr lang="en-US" altLang="zh-CN" sz="800" i="1" dirty="0">
                <a:solidFill>
                  <a:srgbClr val="002060"/>
                </a:solidFill>
                <a:latin typeface="Calibri" pitchFamily="34" charset="0"/>
                <a:sym typeface="Calibri" pitchFamily="34" charset="0"/>
              </a:rPr>
              <a:t>et al.</a:t>
            </a:r>
            <a:r>
              <a:rPr lang="en-US" altLang="zh-CN" sz="800" dirty="0">
                <a:solidFill>
                  <a:srgbClr val="002060"/>
                </a:solidFill>
                <a:latin typeface="Calibri" pitchFamily="34" charset="0"/>
                <a:sym typeface="Calibri" pitchFamily="34" charset="0"/>
              </a:rPr>
              <a:t> </a:t>
            </a:r>
            <a:r>
              <a:rPr lang="en-US" altLang="zh-CN" sz="800" i="1" dirty="0" err="1">
                <a:solidFill>
                  <a:srgbClr val="002060"/>
                </a:solidFill>
                <a:latin typeface="Calibri" pitchFamily="34" charset="0"/>
                <a:sym typeface="Calibri" pitchFamily="34" charset="0"/>
              </a:rPr>
              <a:t>Curr</a:t>
            </a:r>
            <a:r>
              <a:rPr lang="en-US" altLang="zh-CN" sz="800" i="1" dirty="0">
                <a:solidFill>
                  <a:srgbClr val="002060"/>
                </a:solidFill>
                <a:latin typeface="Calibri" pitchFamily="34" charset="0"/>
                <a:sym typeface="Calibri" pitchFamily="34" charset="0"/>
              </a:rPr>
              <a:t> Med Res </a:t>
            </a:r>
            <a:r>
              <a:rPr lang="en-US" altLang="zh-CN" sz="800" i="1" dirty="0" err="1">
                <a:solidFill>
                  <a:srgbClr val="002060"/>
                </a:solidFill>
                <a:latin typeface="Calibri" pitchFamily="34" charset="0"/>
                <a:sym typeface="Calibri" pitchFamily="34" charset="0"/>
              </a:rPr>
              <a:t>Opin</a:t>
            </a:r>
            <a:r>
              <a:rPr lang="en-US" altLang="zh-CN" sz="800" dirty="0">
                <a:solidFill>
                  <a:srgbClr val="002060"/>
                </a:solidFill>
                <a:latin typeface="Calibri" pitchFamily="34" charset="0"/>
                <a:sym typeface="Calibri" pitchFamily="34" charset="0"/>
              </a:rPr>
              <a:t> 2006; 22(10):1911-20; 9.  Andersen G </a:t>
            </a:r>
            <a:r>
              <a:rPr lang="en-US" altLang="zh-CN" sz="800" i="1" dirty="0">
                <a:solidFill>
                  <a:srgbClr val="002060"/>
                </a:solidFill>
                <a:latin typeface="Calibri" pitchFamily="34" charset="0"/>
                <a:sym typeface="Calibri" pitchFamily="34" charset="0"/>
              </a:rPr>
              <a:t>et al.</a:t>
            </a:r>
            <a:r>
              <a:rPr lang="en-US" altLang="zh-CN" sz="800" dirty="0">
                <a:solidFill>
                  <a:srgbClr val="002060"/>
                </a:solidFill>
                <a:latin typeface="Calibri" pitchFamily="34" charset="0"/>
                <a:sym typeface="Calibri" pitchFamily="34" charset="0"/>
              </a:rPr>
              <a:t> </a:t>
            </a:r>
            <a:r>
              <a:rPr lang="en-US" altLang="zh-CN" sz="800" i="1" dirty="0">
                <a:solidFill>
                  <a:srgbClr val="002060"/>
                </a:solidFill>
                <a:latin typeface="Calibri" pitchFamily="34" charset="0"/>
                <a:sym typeface="Calibri" pitchFamily="34" charset="0"/>
              </a:rPr>
              <a:t>Pain</a:t>
            </a:r>
            <a:r>
              <a:rPr lang="en-US" altLang="zh-CN" sz="800" dirty="0">
                <a:solidFill>
                  <a:srgbClr val="002060"/>
                </a:solidFill>
                <a:latin typeface="Calibri" pitchFamily="34" charset="0"/>
                <a:sym typeface="Calibri" pitchFamily="34" charset="0"/>
              </a:rPr>
              <a:t> 1995; 61(2):187-93; 10. </a:t>
            </a:r>
            <a:r>
              <a:rPr lang="en-US" altLang="zh-CN" sz="800" dirty="0" err="1">
                <a:solidFill>
                  <a:srgbClr val="002060"/>
                </a:solidFill>
                <a:latin typeface="Calibri" pitchFamily="34" charset="0"/>
                <a:sym typeface="Calibri" pitchFamily="34" charset="0"/>
              </a:rPr>
              <a:t>Siddall</a:t>
            </a:r>
            <a:r>
              <a:rPr lang="en-US" altLang="zh-CN" sz="800" dirty="0">
                <a:solidFill>
                  <a:srgbClr val="002060"/>
                </a:solidFill>
                <a:latin typeface="Calibri" pitchFamily="34" charset="0"/>
                <a:sym typeface="Calibri" pitchFamily="34" charset="0"/>
              </a:rPr>
              <a:t> PJ </a:t>
            </a:r>
            <a:r>
              <a:rPr lang="en-US" altLang="zh-CN" sz="800" i="1" dirty="0">
                <a:solidFill>
                  <a:srgbClr val="002060"/>
                </a:solidFill>
                <a:latin typeface="Calibri" pitchFamily="34" charset="0"/>
                <a:sym typeface="Calibri" pitchFamily="34" charset="0"/>
              </a:rPr>
              <a:t>et al.</a:t>
            </a:r>
            <a:r>
              <a:rPr lang="en-US" altLang="zh-CN" sz="800" dirty="0">
                <a:solidFill>
                  <a:srgbClr val="002060"/>
                </a:solidFill>
                <a:latin typeface="Calibri" pitchFamily="34" charset="0"/>
                <a:sym typeface="Calibri" pitchFamily="34" charset="0"/>
              </a:rPr>
              <a:t> </a:t>
            </a:r>
            <a:r>
              <a:rPr lang="en-US" altLang="zh-CN" sz="800" i="1" dirty="0">
                <a:solidFill>
                  <a:srgbClr val="002060"/>
                </a:solidFill>
                <a:latin typeface="Calibri" pitchFamily="34" charset="0"/>
                <a:sym typeface="Calibri" pitchFamily="34" charset="0"/>
              </a:rPr>
              <a:t>Pain</a:t>
            </a:r>
            <a:r>
              <a:rPr lang="en-US" altLang="zh-CN" sz="800" dirty="0">
                <a:solidFill>
                  <a:srgbClr val="002060"/>
                </a:solidFill>
                <a:latin typeface="Calibri" pitchFamily="34" charset="0"/>
                <a:sym typeface="Calibri" pitchFamily="34" charset="0"/>
              </a:rPr>
              <a:t>. 2003; 103(3):249-57; 11. Rae-Grant AD </a:t>
            </a:r>
            <a:r>
              <a:rPr lang="en-US" altLang="zh-CN" sz="800" i="1" dirty="0">
                <a:solidFill>
                  <a:srgbClr val="002060"/>
                </a:solidFill>
                <a:latin typeface="Calibri" pitchFamily="34" charset="0"/>
                <a:sym typeface="Calibri" pitchFamily="34" charset="0"/>
              </a:rPr>
              <a:t>et al.</a:t>
            </a:r>
            <a:r>
              <a:rPr lang="en-US" altLang="zh-CN" sz="800" dirty="0">
                <a:solidFill>
                  <a:srgbClr val="002060"/>
                </a:solidFill>
                <a:latin typeface="Calibri" pitchFamily="34" charset="0"/>
                <a:sym typeface="Calibri" pitchFamily="34" charset="0"/>
              </a:rPr>
              <a:t> </a:t>
            </a:r>
            <a:r>
              <a:rPr lang="en-US" altLang="zh-CN" sz="800" i="1" dirty="0" err="1">
                <a:solidFill>
                  <a:srgbClr val="002060"/>
                </a:solidFill>
                <a:latin typeface="Calibri" pitchFamily="34" charset="0"/>
                <a:sym typeface="Calibri" pitchFamily="34" charset="0"/>
              </a:rPr>
              <a:t>Mult</a:t>
            </a:r>
            <a:r>
              <a:rPr lang="en-US" altLang="zh-CN" sz="800" i="1" dirty="0">
                <a:solidFill>
                  <a:srgbClr val="002060"/>
                </a:solidFill>
                <a:latin typeface="Calibri" pitchFamily="34" charset="0"/>
                <a:sym typeface="Calibri" pitchFamily="34" charset="0"/>
              </a:rPr>
              <a:t> </a:t>
            </a:r>
            <a:r>
              <a:rPr lang="en-US" altLang="zh-CN" sz="800" i="1" dirty="0" err="1">
                <a:solidFill>
                  <a:srgbClr val="002060"/>
                </a:solidFill>
                <a:latin typeface="Calibri" pitchFamily="34" charset="0"/>
                <a:sym typeface="Calibri" pitchFamily="34" charset="0"/>
              </a:rPr>
              <a:t>Scler</a:t>
            </a:r>
            <a:r>
              <a:rPr lang="en-US" altLang="zh-CN" sz="800" dirty="0">
                <a:solidFill>
                  <a:srgbClr val="002060"/>
                </a:solidFill>
                <a:latin typeface="Calibri" pitchFamily="34" charset="0"/>
                <a:sym typeface="Calibri" pitchFamily="34" charset="0"/>
              </a:rPr>
              <a:t> 1999; 5(3):179-83.</a:t>
            </a:r>
            <a:endParaRPr lang="en-US" altLang="zh-CN" sz="1000" dirty="0">
              <a:solidFill>
                <a:srgbClr val="002060"/>
              </a:solidFill>
              <a:latin typeface="Calibri" pitchFamily="34" charset="0"/>
              <a:sym typeface="Calibri" pitchFamily="34" charset="0"/>
            </a:endParaRPr>
          </a:p>
        </p:txBody>
      </p:sp>
      <p:sp>
        <p:nvSpPr>
          <p:cNvPr id="205857" name="Slide Number Placeholder 3"/>
          <p:cNvSpPr>
            <a:spLocks noChangeArrowheads="1"/>
          </p:cNvSpPr>
          <p:nvPr/>
        </p:nvSpPr>
        <p:spPr bwMode="auto">
          <a:xfrm>
            <a:off x="6553200" y="6381750"/>
            <a:ext cx="2133600" cy="365125"/>
          </a:xfrm>
          <a:prstGeom prst="rect">
            <a:avLst/>
          </a:prstGeom>
          <a:noFill/>
          <a:ln w="9525">
            <a:noFill/>
            <a:miter lim="800000"/>
            <a:headEnd/>
            <a:tailEnd/>
          </a:ln>
        </p:spPr>
        <p:txBody>
          <a:bodyPr anchor="ctr"/>
          <a:lstStyle/>
          <a:p>
            <a:pPr algn="r">
              <a:buFont typeface="Arial" charset="0"/>
              <a:buNone/>
            </a:pPr>
            <a:fld id="{E4DB1DDC-466C-4A56-B991-E30574CF8A17}" type="slidenum">
              <a:rPr lang="zh-CN" altLang="en-US">
                <a:solidFill>
                  <a:srgbClr val="000000"/>
                </a:solidFill>
                <a:latin typeface="Calibri" pitchFamily="34" charset="0"/>
                <a:sym typeface="MS PGothic" pitchFamily="34" charset="-128"/>
              </a:rPr>
              <a:pPr algn="r">
                <a:buFont typeface="Arial" charset="0"/>
                <a:buNone/>
              </a:pPr>
              <a:t>10</a:t>
            </a:fld>
            <a:endParaRPr lang="en-US" altLang="zh-CN" sz="1200">
              <a:solidFill>
                <a:srgbClr val="000000"/>
              </a:solidFill>
              <a:latin typeface="Calibri" pitchFamily="34" charset="0"/>
              <a:sym typeface="Calibri" pitchFamily="34" charset="0"/>
            </a:endParaRPr>
          </a:p>
        </p:txBody>
      </p:sp>
      <p:cxnSp>
        <p:nvCxnSpPr>
          <p:cNvPr id="33826" name="AutoShape 133"/>
          <p:cNvCxnSpPr>
            <a:cxnSpLocks noChangeShapeType="1"/>
          </p:cNvCxnSpPr>
          <p:nvPr/>
        </p:nvCxnSpPr>
        <p:spPr bwMode="auto">
          <a:xfrm>
            <a:off x="2195513" y="5949950"/>
            <a:ext cx="328612" cy="0"/>
          </a:xfrm>
          <a:prstGeom prst="straightConnector1">
            <a:avLst/>
          </a:prstGeom>
          <a:noFill/>
          <a:ln w="9525">
            <a:solidFill>
              <a:srgbClr val="6C6C6C"/>
            </a:solidFill>
            <a:bevel/>
            <a:headEnd/>
            <a:tailEnd/>
          </a:ln>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17"/>
                                        </p:tgtEl>
                                        <p:attrNameLst>
                                          <p:attrName>style.visibility</p:attrName>
                                        </p:attrNameLst>
                                      </p:cBhvr>
                                      <p:to>
                                        <p:strVal val="visible"/>
                                      </p:to>
                                    </p:set>
                                  </p:childTnLst>
                                </p:cTn>
                              </p:par>
                            </p:childTnLst>
                          </p:cTn>
                        </p:par>
                        <p:par>
                          <p:cTn id="7" fill="hold" nodeType="afterGroup">
                            <p:stCondLst>
                              <p:cond delay="1"/>
                            </p:stCondLst>
                            <p:childTnLst>
                              <p:par>
                                <p:cTn id="8" presetID="1" presetClass="entr" presetSubtype="0" fill="hold" grpId="0" nodeType="afterEffect">
                                  <p:stCondLst>
                                    <p:cond delay="300"/>
                                  </p:stCondLst>
                                  <p:childTnLst>
                                    <p:set>
                                      <p:cBhvr>
                                        <p:cTn id="9" dur="1" fill="hold">
                                          <p:stCondLst>
                                            <p:cond delay="0"/>
                                          </p:stCondLst>
                                        </p:cTn>
                                        <p:tgtEl>
                                          <p:spTgt spid="33800"/>
                                        </p:tgtEl>
                                        <p:attrNameLst>
                                          <p:attrName>style.visibility</p:attrName>
                                        </p:attrNameLst>
                                      </p:cBhvr>
                                      <p:to>
                                        <p:strVal val="visible"/>
                                      </p:to>
                                    </p:set>
                                  </p:childTnLst>
                                </p:cTn>
                              </p:par>
                              <p:par>
                                <p:cTn id="10" presetID="1" presetClass="entr" presetSubtype="0" fill="hold" grpId="0" nodeType="withEffect">
                                  <p:stCondLst>
                                    <p:cond delay="300"/>
                                  </p:stCondLst>
                                  <p:childTnLst>
                                    <p:set>
                                      <p:cBhvr>
                                        <p:cTn id="11" dur="1" fill="hold">
                                          <p:stCondLst>
                                            <p:cond delay="0"/>
                                          </p:stCondLst>
                                        </p:cTn>
                                        <p:tgtEl>
                                          <p:spTgt spid="33819"/>
                                        </p:tgtEl>
                                        <p:attrNameLst>
                                          <p:attrName>style.visibility</p:attrName>
                                        </p:attrNameLst>
                                      </p:cBhvr>
                                      <p:to>
                                        <p:strVal val="visible"/>
                                      </p:to>
                                    </p:set>
                                  </p:childTnLst>
                                </p:cTn>
                              </p:par>
                              <p:par>
                                <p:cTn id="12" presetID="1" presetClass="entr" presetSubtype="0" fill="hold" grpId="0" nodeType="withEffect">
                                  <p:stCondLst>
                                    <p:cond delay="300"/>
                                  </p:stCondLst>
                                  <p:childTnLst>
                                    <p:set>
                                      <p:cBhvr>
                                        <p:cTn id="13" dur="1" fill="hold">
                                          <p:stCondLst>
                                            <p:cond delay="0"/>
                                          </p:stCondLst>
                                        </p:cTn>
                                        <p:tgtEl>
                                          <p:spTgt spid="33795"/>
                                        </p:tgtEl>
                                        <p:attrNameLst>
                                          <p:attrName>style.visibility</p:attrName>
                                        </p:attrNameLst>
                                      </p:cBhvr>
                                      <p:to>
                                        <p:strVal val="visible"/>
                                      </p:to>
                                    </p:set>
                                  </p:childTnLst>
                                </p:cTn>
                              </p:par>
                            </p:childTnLst>
                          </p:cTn>
                        </p:par>
                        <p:par>
                          <p:cTn id="14" fill="hold" nodeType="afterGroup">
                            <p:stCondLst>
                              <p:cond delay="302"/>
                            </p:stCondLst>
                            <p:childTnLst>
                              <p:par>
                                <p:cTn id="15" presetID="1" presetClass="entr" presetSubtype="0" fill="hold" grpId="0" nodeType="afterEffect">
                                  <p:stCondLst>
                                    <p:cond delay="300"/>
                                  </p:stCondLst>
                                  <p:childTnLst>
                                    <p:set>
                                      <p:cBhvr>
                                        <p:cTn id="16" dur="1" fill="hold">
                                          <p:stCondLst>
                                            <p:cond delay="0"/>
                                          </p:stCondLst>
                                        </p:cTn>
                                        <p:tgtEl>
                                          <p:spTgt spid="33801"/>
                                        </p:tgtEl>
                                        <p:attrNameLst>
                                          <p:attrName>style.visibility</p:attrName>
                                        </p:attrNameLst>
                                      </p:cBhvr>
                                      <p:to>
                                        <p:strVal val="visible"/>
                                      </p:to>
                                    </p:set>
                                  </p:childTnLst>
                                </p:cTn>
                              </p:par>
                              <p:par>
                                <p:cTn id="17" presetID="1" presetClass="entr" presetSubtype="0" fill="hold" grpId="0" nodeType="withEffect">
                                  <p:stCondLst>
                                    <p:cond delay="300"/>
                                  </p:stCondLst>
                                  <p:childTnLst>
                                    <p:set>
                                      <p:cBhvr>
                                        <p:cTn id="18" dur="1" fill="hold">
                                          <p:stCondLst>
                                            <p:cond delay="0"/>
                                          </p:stCondLst>
                                        </p:cTn>
                                        <p:tgtEl>
                                          <p:spTgt spid="33796"/>
                                        </p:tgtEl>
                                        <p:attrNameLst>
                                          <p:attrName>style.visibility</p:attrName>
                                        </p:attrNameLst>
                                      </p:cBhvr>
                                      <p:to>
                                        <p:strVal val="visible"/>
                                      </p:to>
                                    </p:set>
                                  </p:childTnLst>
                                </p:cTn>
                              </p:par>
                              <p:par>
                                <p:cTn id="19" presetID="1" presetClass="entr" presetSubtype="0" fill="hold" grpId="0" nodeType="withEffect">
                                  <p:stCondLst>
                                    <p:cond delay="300"/>
                                  </p:stCondLst>
                                  <p:childTnLst>
                                    <p:set>
                                      <p:cBhvr>
                                        <p:cTn id="20" dur="1" fill="hold">
                                          <p:stCondLst>
                                            <p:cond delay="0"/>
                                          </p:stCondLst>
                                        </p:cTn>
                                        <p:tgtEl>
                                          <p:spTgt spid="33820"/>
                                        </p:tgtEl>
                                        <p:attrNameLst>
                                          <p:attrName>style.visibility</p:attrName>
                                        </p:attrNameLst>
                                      </p:cBhvr>
                                      <p:to>
                                        <p:strVal val="visible"/>
                                      </p:to>
                                    </p:set>
                                  </p:childTnLst>
                                </p:cTn>
                              </p:par>
                            </p:childTnLst>
                          </p:cTn>
                        </p:par>
                        <p:par>
                          <p:cTn id="21" fill="hold" nodeType="afterGroup">
                            <p:stCondLst>
                              <p:cond delay="603"/>
                            </p:stCondLst>
                            <p:childTnLst>
                              <p:par>
                                <p:cTn id="22" presetID="1" presetClass="entr" presetSubtype="0" fill="hold" grpId="0" nodeType="afterEffect">
                                  <p:stCondLst>
                                    <p:cond delay="300"/>
                                  </p:stCondLst>
                                  <p:childTnLst>
                                    <p:set>
                                      <p:cBhvr>
                                        <p:cTn id="23" dur="1" fill="hold">
                                          <p:stCondLst>
                                            <p:cond delay="0"/>
                                          </p:stCondLst>
                                        </p:cTn>
                                        <p:tgtEl>
                                          <p:spTgt spid="33802"/>
                                        </p:tgtEl>
                                        <p:attrNameLst>
                                          <p:attrName>style.visibility</p:attrName>
                                        </p:attrNameLst>
                                      </p:cBhvr>
                                      <p:to>
                                        <p:strVal val="visible"/>
                                      </p:to>
                                    </p:set>
                                  </p:childTnLst>
                                </p:cTn>
                              </p:par>
                              <p:par>
                                <p:cTn id="24" presetID="1" presetClass="entr" presetSubtype="0" fill="hold" grpId="0" nodeType="withEffect">
                                  <p:stCondLst>
                                    <p:cond delay="300"/>
                                  </p:stCondLst>
                                  <p:childTnLst>
                                    <p:set>
                                      <p:cBhvr>
                                        <p:cTn id="25" dur="1" fill="hold">
                                          <p:stCondLst>
                                            <p:cond delay="0"/>
                                          </p:stCondLst>
                                        </p:cTn>
                                        <p:tgtEl>
                                          <p:spTgt spid="33821"/>
                                        </p:tgtEl>
                                        <p:attrNameLst>
                                          <p:attrName>style.visibility</p:attrName>
                                        </p:attrNameLst>
                                      </p:cBhvr>
                                      <p:to>
                                        <p:strVal val="visible"/>
                                      </p:to>
                                    </p:set>
                                  </p:childTnLst>
                                </p:cTn>
                              </p:par>
                              <p:par>
                                <p:cTn id="26" presetID="1" presetClass="entr" presetSubtype="0" fill="hold" grpId="0" nodeType="withEffect">
                                  <p:stCondLst>
                                    <p:cond delay="300"/>
                                  </p:stCondLst>
                                  <p:childTnLst>
                                    <p:set>
                                      <p:cBhvr>
                                        <p:cTn id="27" dur="1" fill="hold">
                                          <p:stCondLst>
                                            <p:cond delay="0"/>
                                          </p:stCondLst>
                                        </p:cTn>
                                        <p:tgtEl>
                                          <p:spTgt spid="33797"/>
                                        </p:tgtEl>
                                        <p:attrNameLst>
                                          <p:attrName>style.visibility</p:attrName>
                                        </p:attrNameLst>
                                      </p:cBhvr>
                                      <p:to>
                                        <p:strVal val="visible"/>
                                      </p:to>
                                    </p:set>
                                  </p:childTnLst>
                                </p:cTn>
                              </p:par>
                            </p:childTnLst>
                          </p:cTn>
                        </p:par>
                        <p:par>
                          <p:cTn id="28" fill="hold" nodeType="afterGroup">
                            <p:stCondLst>
                              <p:cond delay="904"/>
                            </p:stCondLst>
                            <p:childTnLst>
                              <p:par>
                                <p:cTn id="29" presetID="1" presetClass="entr" presetSubtype="0" fill="hold" grpId="0" nodeType="afterEffect">
                                  <p:stCondLst>
                                    <p:cond delay="300"/>
                                  </p:stCondLst>
                                  <p:childTnLst>
                                    <p:set>
                                      <p:cBhvr>
                                        <p:cTn id="30" dur="1" fill="hold">
                                          <p:stCondLst>
                                            <p:cond delay="0"/>
                                          </p:stCondLst>
                                        </p:cTn>
                                        <p:tgtEl>
                                          <p:spTgt spid="33803"/>
                                        </p:tgtEl>
                                        <p:attrNameLst>
                                          <p:attrName>style.visibility</p:attrName>
                                        </p:attrNameLst>
                                      </p:cBhvr>
                                      <p:to>
                                        <p:strVal val="visible"/>
                                      </p:to>
                                    </p:set>
                                  </p:childTnLst>
                                </p:cTn>
                              </p:par>
                              <p:par>
                                <p:cTn id="31" presetID="1" presetClass="entr" presetSubtype="0" fill="hold" grpId="0" nodeType="withEffect">
                                  <p:stCondLst>
                                    <p:cond delay="300"/>
                                  </p:stCondLst>
                                  <p:childTnLst>
                                    <p:set>
                                      <p:cBhvr>
                                        <p:cTn id="32" dur="1" fill="hold">
                                          <p:stCondLst>
                                            <p:cond delay="0"/>
                                          </p:stCondLst>
                                        </p:cTn>
                                        <p:tgtEl>
                                          <p:spTgt spid="33822"/>
                                        </p:tgtEl>
                                        <p:attrNameLst>
                                          <p:attrName>style.visibility</p:attrName>
                                        </p:attrNameLst>
                                      </p:cBhvr>
                                      <p:to>
                                        <p:strVal val="visible"/>
                                      </p:to>
                                    </p:set>
                                  </p:childTnLst>
                                </p:cTn>
                              </p:par>
                              <p:par>
                                <p:cTn id="33" presetID="1" presetClass="entr" presetSubtype="0" fill="hold" grpId="0" nodeType="withEffect">
                                  <p:stCondLst>
                                    <p:cond delay="300"/>
                                  </p:stCondLst>
                                  <p:childTnLst>
                                    <p:set>
                                      <p:cBhvr>
                                        <p:cTn id="34" dur="1" fill="hold">
                                          <p:stCondLst>
                                            <p:cond delay="0"/>
                                          </p:stCondLst>
                                        </p:cTn>
                                        <p:tgtEl>
                                          <p:spTgt spid="33798"/>
                                        </p:tgtEl>
                                        <p:attrNameLst>
                                          <p:attrName>style.visibility</p:attrName>
                                        </p:attrNameLst>
                                      </p:cBhvr>
                                      <p:to>
                                        <p:strVal val="visible"/>
                                      </p:to>
                                    </p:set>
                                  </p:childTnLst>
                                </p:cTn>
                              </p:par>
                            </p:childTnLst>
                          </p:cTn>
                        </p:par>
                        <p:par>
                          <p:cTn id="35" fill="hold" nodeType="afterGroup">
                            <p:stCondLst>
                              <p:cond delay="1205"/>
                            </p:stCondLst>
                            <p:childTnLst>
                              <p:par>
                                <p:cTn id="36" presetID="1" presetClass="entr" presetSubtype="0" fill="hold" grpId="0" nodeType="afterEffect">
                                  <p:stCondLst>
                                    <p:cond delay="300"/>
                                  </p:stCondLst>
                                  <p:childTnLst>
                                    <p:set>
                                      <p:cBhvr>
                                        <p:cTn id="37" dur="1" fill="hold">
                                          <p:stCondLst>
                                            <p:cond delay="0"/>
                                          </p:stCondLst>
                                        </p:cTn>
                                        <p:tgtEl>
                                          <p:spTgt spid="33805"/>
                                        </p:tgtEl>
                                        <p:attrNameLst>
                                          <p:attrName>style.visibility</p:attrName>
                                        </p:attrNameLst>
                                      </p:cBhvr>
                                      <p:to>
                                        <p:strVal val="visible"/>
                                      </p:to>
                                    </p:set>
                                  </p:childTnLst>
                                </p:cTn>
                              </p:par>
                              <p:par>
                                <p:cTn id="38" presetID="1" presetClass="entr" presetSubtype="0" fill="hold" grpId="0" nodeType="withEffect">
                                  <p:stCondLst>
                                    <p:cond delay="300"/>
                                  </p:stCondLst>
                                  <p:childTnLst>
                                    <p:set>
                                      <p:cBhvr>
                                        <p:cTn id="39" dur="1" fill="hold">
                                          <p:stCondLst>
                                            <p:cond delay="0"/>
                                          </p:stCondLst>
                                        </p:cTn>
                                        <p:tgtEl>
                                          <p:spTgt spid="33823"/>
                                        </p:tgtEl>
                                        <p:attrNameLst>
                                          <p:attrName>style.visibility</p:attrName>
                                        </p:attrNameLst>
                                      </p:cBhvr>
                                      <p:to>
                                        <p:strVal val="visible"/>
                                      </p:to>
                                    </p:set>
                                  </p:childTnLst>
                                </p:cTn>
                              </p:par>
                              <p:par>
                                <p:cTn id="40" presetID="1" presetClass="entr" presetSubtype="0" fill="hold" grpId="0" nodeType="withEffect">
                                  <p:stCondLst>
                                    <p:cond delay="300"/>
                                  </p:stCondLst>
                                  <p:childTnLst>
                                    <p:set>
                                      <p:cBhvr>
                                        <p:cTn id="41" dur="1" fill="hold">
                                          <p:stCondLst>
                                            <p:cond delay="0"/>
                                          </p:stCondLst>
                                        </p:cTn>
                                        <p:tgtEl>
                                          <p:spTgt spid="33799"/>
                                        </p:tgtEl>
                                        <p:attrNameLst>
                                          <p:attrName>style.visibility</p:attrName>
                                        </p:attrNameLst>
                                      </p:cBhvr>
                                      <p:to>
                                        <p:strVal val="visible"/>
                                      </p:to>
                                    </p:set>
                                  </p:childTnLst>
                                </p:cTn>
                              </p:par>
                            </p:childTnLst>
                          </p:cTn>
                        </p:par>
                        <p:par>
                          <p:cTn id="42" fill="hold" nodeType="afterGroup">
                            <p:stCondLst>
                              <p:cond delay="1506"/>
                            </p:stCondLst>
                            <p:childTnLst>
                              <p:par>
                                <p:cTn id="43" presetID="1" presetClass="entr" presetSubtype="0" fill="hold" grpId="0" nodeType="afterEffect">
                                  <p:stCondLst>
                                    <p:cond delay="300"/>
                                  </p:stCondLst>
                                  <p:childTnLst>
                                    <p:set>
                                      <p:cBhvr>
                                        <p:cTn id="44" dur="1" fill="hold">
                                          <p:stCondLst>
                                            <p:cond delay="0"/>
                                          </p:stCondLst>
                                        </p:cTn>
                                        <p:tgtEl>
                                          <p:spTgt spid="33804"/>
                                        </p:tgtEl>
                                        <p:attrNameLst>
                                          <p:attrName>style.visibility</p:attrName>
                                        </p:attrNameLst>
                                      </p:cBhvr>
                                      <p:to>
                                        <p:strVal val="visible"/>
                                      </p:to>
                                    </p:set>
                                  </p:childTnLst>
                                </p:cTn>
                              </p:par>
                              <p:par>
                                <p:cTn id="45" presetID="1" presetClass="entr" presetSubtype="0" fill="hold" grpId="0" nodeType="withEffect">
                                  <p:stCondLst>
                                    <p:cond delay="300"/>
                                  </p:stCondLst>
                                  <p:childTnLst>
                                    <p:set>
                                      <p:cBhvr>
                                        <p:cTn id="46" dur="1" fill="hold">
                                          <p:stCondLst>
                                            <p:cond delay="0"/>
                                          </p:stCondLst>
                                        </p:cTn>
                                        <p:tgtEl>
                                          <p:spTgt spid="33826"/>
                                        </p:tgtEl>
                                        <p:attrNameLst>
                                          <p:attrName>style.visibility</p:attrName>
                                        </p:attrNameLst>
                                      </p:cBhvr>
                                      <p:to>
                                        <p:strVal val="visible"/>
                                      </p:to>
                                    </p:set>
                                  </p:childTnLst>
                                </p:cTn>
                              </p:par>
                              <p:par>
                                <p:cTn id="47" presetID="1" presetClass="entr" presetSubtype="0" fill="hold" grpId="0" nodeType="withEffect">
                                  <p:stCondLst>
                                    <p:cond delay="300"/>
                                  </p:stCondLst>
                                  <p:childTnLst>
                                    <p:set>
                                      <p:cBhvr>
                                        <p:cTn id="48" dur="1" fill="hold">
                                          <p:stCondLst>
                                            <p:cond delay="0"/>
                                          </p:stCondLst>
                                        </p:cTn>
                                        <p:tgtEl>
                                          <p:spTgt spid="3381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818"/>
                                        </p:tgtEl>
                                        <p:attrNameLst>
                                          <p:attrName>style.visibility</p:attrName>
                                        </p:attrNameLst>
                                      </p:cBhvr>
                                      <p:to>
                                        <p:strVal val="visible"/>
                                      </p:to>
                                    </p:set>
                                  </p:childTnLst>
                                </p:cTn>
                              </p:par>
                            </p:childTnLst>
                          </p:cTn>
                        </p:par>
                        <p:par>
                          <p:cTn id="53" fill="hold" nodeType="afterGroup">
                            <p:stCondLst>
                              <p:cond delay="1"/>
                            </p:stCondLst>
                            <p:childTnLst>
                              <p:par>
                                <p:cTn id="54" presetID="1" presetClass="entr" presetSubtype="0" fill="hold" grpId="0" nodeType="afterEffect">
                                  <p:stCondLst>
                                    <p:cond delay="300"/>
                                  </p:stCondLst>
                                  <p:childTnLst>
                                    <p:set>
                                      <p:cBhvr>
                                        <p:cTn id="55" dur="1" fill="hold">
                                          <p:stCondLst>
                                            <p:cond delay="0"/>
                                          </p:stCondLst>
                                        </p:cTn>
                                        <p:tgtEl>
                                          <p:spTgt spid="33809"/>
                                        </p:tgtEl>
                                        <p:attrNameLst>
                                          <p:attrName>style.visibility</p:attrName>
                                        </p:attrNameLst>
                                      </p:cBhvr>
                                      <p:to>
                                        <p:strVal val="visible"/>
                                      </p:to>
                                    </p:set>
                                  </p:childTnLst>
                                </p:cTn>
                              </p:par>
                              <p:par>
                                <p:cTn id="56" presetID="1" presetClass="entr" presetSubtype="0" fill="hold" nodeType="withEffect">
                                  <p:stCondLst>
                                    <p:cond delay="300"/>
                                  </p:stCondLst>
                                  <p:childTnLst>
                                    <p:set>
                                      <p:cBhvr>
                                        <p:cTn id="57" dur="1" fill="hold">
                                          <p:stCondLst>
                                            <p:cond delay="0"/>
                                          </p:stCondLst>
                                        </p:cTn>
                                        <p:tgtEl>
                                          <p:spTgt spid="33814"/>
                                        </p:tgtEl>
                                        <p:attrNameLst>
                                          <p:attrName>style.visibility</p:attrName>
                                        </p:attrNameLst>
                                      </p:cBhvr>
                                      <p:to>
                                        <p:strVal val="visible"/>
                                      </p:to>
                                    </p:set>
                                  </p:childTnLst>
                                </p:cTn>
                              </p:par>
                              <p:par>
                                <p:cTn id="58" presetID="1" presetClass="entr" presetSubtype="0" fill="hold" grpId="0" nodeType="withEffect">
                                  <p:stCondLst>
                                    <p:cond delay="300"/>
                                  </p:stCondLst>
                                  <p:childTnLst>
                                    <p:set>
                                      <p:cBhvr>
                                        <p:cTn id="59" dur="1" fill="hold">
                                          <p:stCondLst>
                                            <p:cond delay="0"/>
                                          </p:stCondLst>
                                        </p:cTn>
                                        <p:tgtEl>
                                          <p:spTgt spid="33806"/>
                                        </p:tgtEl>
                                        <p:attrNameLst>
                                          <p:attrName>style.visibility</p:attrName>
                                        </p:attrNameLst>
                                      </p:cBhvr>
                                      <p:to>
                                        <p:strVal val="visible"/>
                                      </p:to>
                                    </p:set>
                                  </p:childTnLst>
                                </p:cTn>
                              </p:par>
                            </p:childTnLst>
                          </p:cTn>
                        </p:par>
                        <p:par>
                          <p:cTn id="60" fill="hold" nodeType="afterGroup">
                            <p:stCondLst>
                              <p:cond delay="302"/>
                            </p:stCondLst>
                            <p:childTnLst>
                              <p:par>
                                <p:cTn id="61" presetID="1" presetClass="entr" presetSubtype="0" fill="hold" grpId="0" nodeType="afterEffect">
                                  <p:stCondLst>
                                    <p:cond delay="300"/>
                                  </p:stCondLst>
                                  <p:childTnLst>
                                    <p:set>
                                      <p:cBhvr>
                                        <p:cTn id="62" dur="1" fill="hold">
                                          <p:stCondLst>
                                            <p:cond delay="0"/>
                                          </p:stCondLst>
                                        </p:cTn>
                                        <p:tgtEl>
                                          <p:spTgt spid="33810"/>
                                        </p:tgtEl>
                                        <p:attrNameLst>
                                          <p:attrName>style.visibility</p:attrName>
                                        </p:attrNameLst>
                                      </p:cBhvr>
                                      <p:to>
                                        <p:strVal val="visible"/>
                                      </p:to>
                                    </p:set>
                                  </p:childTnLst>
                                </p:cTn>
                              </p:par>
                            </p:childTnLst>
                          </p:cTn>
                        </p:par>
                        <p:par>
                          <p:cTn id="63" fill="hold" nodeType="afterGroup">
                            <p:stCondLst>
                              <p:cond delay="603"/>
                            </p:stCondLst>
                            <p:childTnLst>
                              <p:par>
                                <p:cTn id="64" presetID="1" presetClass="entr" presetSubtype="0" fill="hold" nodeType="afterEffect">
                                  <p:stCondLst>
                                    <p:cond delay="0"/>
                                  </p:stCondLst>
                                  <p:childTnLst>
                                    <p:set>
                                      <p:cBhvr>
                                        <p:cTn id="65" dur="1" fill="hold">
                                          <p:stCondLst>
                                            <p:cond delay="0"/>
                                          </p:stCondLst>
                                        </p:cTn>
                                        <p:tgtEl>
                                          <p:spTgt spid="33815"/>
                                        </p:tgtEl>
                                        <p:attrNameLst>
                                          <p:attrName>style.visibility</p:attrName>
                                        </p:attrNameLst>
                                      </p:cBhvr>
                                      <p:to>
                                        <p:strVal val="visible"/>
                                      </p:to>
                                    </p:set>
                                  </p:childTnLst>
                                </p:cTn>
                              </p:par>
                            </p:childTnLst>
                          </p:cTn>
                        </p:par>
                        <p:par>
                          <p:cTn id="66" fill="hold" nodeType="afterGroup">
                            <p:stCondLst>
                              <p:cond delay="604"/>
                            </p:stCondLst>
                            <p:childTnLst>
                              <p:par>
                                <p:cTn id="67" presetID="1" presetClass="entr" presetSubtype="0" fill="hold" grpId="0" nodeType="afterEffect">
                                  <p:stCondLst>
                                    <p:cond delay="0"/>
                                  </p:stCondLst>
                                  <p:childTnLst>
                                    <p:set>
                                      <p:cBhvr>
                                        <p:cTn id="68" dur="1" fill="hold">
                                          <p:stCondLst>
                                            <p:cond delay="0"/>
                                          </p:stCondLst>
                                        </p:cTn>
                                        <p:tgtEl>
                                          <p:spTgt spid="33807"/>
                                        </p:tgtEl>
                                        <p:attrNameLst>
                                          <p:attrName>style.visibility</p:attrName>
                                        </p:attrNameLst>
                                      </p:cBhvr>
                                      <p:to>
                                        <p:strVal val="visible"/>
                                      </p:to>
                                    </p:set>
                                  </p:childTnLst>
                                </p:cTn>
                              </p:par>
                            </p:childTnLst>
                          </p:cTn>
                        </p:par>
                        <p:par>
                          <p:cTn id="69" fill="hold" nodeType="afterGroup">
                            <p:stCondLst>
                              <p:cond delay="605"/>
                            </p:stCondLst>
                            <p:childTnLst>
                              <p:par>
                                <p:cTn id="70" presetID="1" presetClass="entr" presetSubtype="0" fill="hold" grpId="0" nodeType="afterEffect">
                                  <p:stCondLst>
                                    <p:cond delay="300"/>
                                  </p:stCondLst>
                                  <p:childTnLst>
                                    <p:set>
                                      <p:cBhvr>
                                        <p:cTn id="71" dur="1" fill="hold">
                                          <p:stCondLst>
                                            <p:cond delay="0"/>
                                          </p:stCondLst>
                                        </p:cTn>
                                        <p:tgtEl>
                                          <p:spTgt spid="33811"/>
                                        </p:tgtEl>
                                        <p:attrNameLst>
                                          <p:attrName>style.visibility</p:attrName>
                                        </p:attrNameLst>
                                      </p:cBhvr>
                                      <p:to>
                                        <p:strVal val="visible"/>
                                      </p:to>
                                    </p:set>
                                  </p:childTnLst>
                                </p:cTn>
                              </p:par>
                              <p:par>
                                <p:cTn id="72" presetID="1" presetClass="entr" presetSubtype="0" fill="hold" nodeType="withEffect">
                                  <p:stCondLst>
                                    <p:cond delay="300"/>
                                  </p:stCondLst>
                                  <p:childTnLst>
                                    <p:set>
                                      <p:cBhvr>
                                        <p:cTn id="73" dur="1" fill="hold">
                                          <p:stCondLst>
                                            <p:cond delay="0"/>
                                          </p:stCondLst>
                                        </p:cTn>
                                        <p:tgtEl>
                                          <p:spTgt spid="33816"/>
                                        </p:tgtEl>
                                        <p:attrNameLst>
                                          <p:attrName>style.visibility</p:attrName>
                                        </p:attrNameLst>
                                      </p:cBhvr>
                                      <p:to>
                                        <p:strVal val="visible"/>
                                      </p:to>
                                    </p:set>
                                  </p:childTnLst>
                                </p:cTn>
                              </p:par>
                              <p:par>
                                <p:cTn id="74" presetID="1" presetClass="entr" presetSubtype="0" fill="hold" grpId="0" nodeType="withEffect">
                                  <p:stCondLst>
                                    <p:cond delay="300"/>
                                  </p:stCondLst>
                                  <p:childTnLst>
                                    <p:set>
                                      <p:cBhvr>
                                        <p:cTn id="75" dur="1" fill="hold">
                                          <p:stCondLst>
                                            <p:cond delay="0"/>
                                          </p:stCondLst>
                                        </p:cTn>
                                        <p:tgtEl>
                                          <p:spTgt spid="338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ldLvl="0" animBg="1" autoUpdateAnimBg="0"/>
      <p:bldP spid="33796" grpId="0" bldLvl="0" animBg="1" autoUpdateAnimBg="0"/>
      <p:bldP spid="33797" grpId="0" bldLvl="0" animBg="1" autoUpdateAnimBg="0"/>
      <p:bldP spid="33798" grpId="0" bldLvl="0" animBg="1" autoUpdateAnimBg="0"/>
      <p:bldP spid="33799" grpId="0" bldLvl="0" animBg="1" autoUpdateAnimBg="0"/>
      <p:bldP spid="33800" grpId="0" bldLvl="0" animBg="1" autoUpdateAnimBg="0"/>
      <p:bldP spid="33801" grpId="0" bldLvl="0" animBg="1" autoUpdateAnimBg="0"/>
      <p:bldP spid="33802" grpId="0" bldLvl="0" animBg="1" autoUpdateAnimBg="0"/>
      <p:bldP spid="33803" grpId="0" bldLvl="0" animBg="1" autoUpdateAnimBg="0"/>
      <p:bldP spid="33804" grpId="0" bldLvl="0" animBg="1" autoUpdateAnimBg="0"/>
      <p:bldP spid="33805" grpId="0" bldLvl="0" animBg="1" autoUpdateAnimBg="0"/>
      <p:bldP spid="33806" grpId="0" bldLvl="0" animBg="1" autoUpdateAnimBg="0"/>
      <p:bldP spid="33807" grpId="0" bldLvl="0" animBg="1" autoUpdateAnimBg="0"/>
      <p:bldP spid="33808" grpId="0" bldLvl="0" animBg="1" autoUpdateAnimBg="0"/>
      <p:bldP spid="33809" grpId="0" bldLvl="0" animBg="1" autoUpdateAnimBg="0"/>
      <p:bldP spid="33810" grpId="0" bldLvl="0" animBg="1" autoUpdateAnimBg="0"/>
      <p:bldP spid="33811" grpId="0" bldLvl="0" animBg="1" autoUpdateAnimBg="0"/>
      <p:bldP spid="33812" grpId="0" bldLvl="0" animBg="1" autoUpdateAnimBg="0"/>
      <p:bldP spid="33817" grpId="0" bldLvl="0" animBg="1" autoUpdateAnimBg="0"/>
      <p:bldP spid="33818" grpId="0" bldLvl="0" animBg="1" autoUpdateAnimBg="0"/>
      <p:bldP spid="33819" grpId="0" animBg="1"/>
      <p:bldP spid="33820" grpId="0" animBg="1"/>
      <p:bldP spid="33821" grpId="0" animBg="1"/>
      <p:bldP spid="33822" grpId="0" animBg="1"/>
      <p:bldP spid="33823" grpId="0" animBg="1"/>
      <p:bldP spid="338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问题讨论</a:t>
            </a:r>
            <a:endParaRPr lang="en-CA"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5112" b="14739"/>
          <a:stretch/>
        </p:blipFill>
        <p:spPr>
          <a:xfrm>
            <a:off x="1732318" y="1586806"/>
            <a:ext cx="5252209" cy="3684387"/>
          </a:xfrm>
          <a:prstGeom prst="rect">
            <a:avLst/>
          </a:prstGeom>
        </p:spPr>
      </p:pic>
      <p:sp>
        <p:nvSpPr>
          <p:cNvPr id="9" name="Rounded Rectangle 8"/>
          <p:cNvSpPr/>
          <p:nvPr/>
        </p:nvSpPr>
        <p:spPr>
          <a:xfrm>
            <a:off x="1280816" y="2536688"/>
            <a:ext cx="6552728" cy="20162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charset="0"/>
              <a:buNone/>
            </a:pPr>
            <a:r>
              <a:rPr lang="zh-CN" altLang="en-US" sz="4000" b="1" cap="small" dirty="0" smtClean="0">
                <a:solidFill>
                  <a:srgbClr val="E96E09"/>
                </a:solidFill>
                <a:sym typeface="MS PGothic" pitchFamily="34" charset="-128"/>
              </a:rPr>
              <a:t>您的患者中遭受神经病理性疼痛的比例是多少？</a:t>
            </a:r>
            <a:endParaRPr lang="en-US" altLang="zh-CN" sz="4000" dirty="0">
              <a:solidFill>
                <a:srgbClr val="FFFFFF"/>
              </a:solidFill>
              <a:latin typeface="MS PGothic" pitchFamily="34" charset="-128"/>
              <a:sym typeface="MS PGothic" pitchFamily="34" charset="-128"/>
            </a:endParaRPr>
          </a:p>
        </p:txBody>
      </p:sp>
    </p:spTree>
    <p:extLst>
      <p:ext uri="{BB962C8B-B14F-4D97-AF65-F5344CB8AC3E}">
        <p14:creationId xmlns:p14="http://schemas.microsoft.com/office/powerpoint/2010/main" val="314035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4"/>
          <p:cNvSpPr>
            <a:spLocks noGrp="1"/>
          </p:cNvSpPr>
          <p:nvPr>
            <p:ph type="sldNum" sz="quarter" idx="12"/>
          </p:nvPr>
        </p:nvSpPr>
        <p:spPr/>
        <p:txBody>
          <a:bodyPr/>
          <a:lstStyle/>
          <a:p>
            <a:fld id="{5160E974-409D-4E59-A63D-BF681837FA37}" type="slidenum">
              <a:rPr lang="zh-CN" altLang="en-US"/>
              <a:pPr/>
              <a:t>12</a:t>
            </a:fld>
            <a:endParaRPr lang="en-US" sz="1800">
              <a:solidFill>
                <a:schemeClr val="tx1"/>
              </a:solidFill>
            </a:endParaRPr>
          </a:p>
        </p:txBody>
      </p:sp>
      <p:sp>
        <p:nvSpPr>
          <p:cNvPr id="37890" name="Title 1"/>
          <p:cNvSpPr>
            <a:spLocks noGrp="1" noChangeArrowheads="1"/>
          </p:cNvSpPr>
          <p:nvPr>
            <p:ph type="title" idx="4294967295"/>
          </p:nvPr>
        </p:nvSpPr>
        <p:spPr>
          <a:ln/>
        </p:spPr>
        <p:txBody>
          <a:bodyPr/>
          <a:lstStyle/>
          <a:p>
            <a:pPr eaLnBrk="1" hangingPunct="1"/>
            <a:r>
              <a:rPr lang="zh-CN" altLang="en-US" sz="2800" dirty="0" smtClean="0">
                <a:latin typeface="Times New Roman" pitchFamily="18" charset="0"/>
                <a:cs typeface="Times New Roman" pitchFamily="18" charset="0"/>
              </a:rPr>
              <a:t>普通人群中5</a:t>
            </a:r>
            <a:r>
              <a:rPr lang="en-US" altLang="zh-CN" sz="2800" dirty="0" smtClean="0">
                <a:latin typeface="Times New Roman" pitchFamily="18" charset="0"/>
                <a:cs typeface="Times New Roman" pitchFamily="18" charset="0"/>
              </a:rPr>
              <a:t>%</a:t>
            </a:r>
            <a:r>
              <a:rPr lang="zh-CN" altLang="en-US" sz="2800" dirty="0" smtClean="0">
                <a:latin typeface="Times New Roman" pitchFamily="18" charset="0"/>
                <a:cs typeface="Times New Roman" pitchFamily="18" charset="0"/>
              </a:rPr>
              <a:t>–</a:t>
            </a:r>
            <a:r>
              <a:rPr lang="zh-CN" altLang="en-US" sz="2800" dirty="0">
                <a:latin typeface="Times New Roman" pitchFamily="18" charset="0"/>
                <a:cs typeface="Times New Roman" pitchFamily="18" charset="0"/>
              </a:rPr>
              <a:t>20% </a:t>
            </a:r>
            <a:r>
              <a:rPr lang="zh-CN" altLang="en-US" sz="2800" dirty="0" smtClean="0">
                <a:latin typeface="Times New Roman" pitchFamily="18" charset="0"/>
                <a:cs typeface="Times New Roman" pitchFamily="18" charset="0"/>
              </a:rPr>
              <a:t>可能会患上神经</a:t>
            </a:r>
            <a:r>
              <a:rPr lang="zh-CN" altLang="en-US" sz="2800" dirty="0">
                <a:latin typeface="Times New Roman" pitchFamily="18" charset="0"/>
                <a:cs typeface="Times New Roman" pitchFamily="18" charset="0"/>
              </a:rPr>
              <a:t>病理性疼痛</a:t>
            </a:r>
          </a:p>
        </p:txBody>
      </p:sp>
      <p:sp>
        <p:nvSpPr>
          <p:cNvPr id="37891" name="Rectangle 2"/>
          <p:cNvSpPr>
            <a:spLocks noChangeArrowheads="1"/>
          </p:cNvSpPr>
          <p:nvPr/>
        </p:nvSpPr>
        <p:spPr bwMode="auto">
          <a:xfrm>
            <a:off x="2511425" y="1406525"/>
            <a:ext cx="4156075" cy="369332"/>
          </a:xfrm>
          <a:prstGeom prst="rect">
            <a:avLst/>
          </a:prstGeom>
          <a:noFill/>
          <a:ln w="9525" cmpd="sng">
            <a:noFill/>
            <a:miter lim="800000"/>
            <a:headEnd/>
            <a:tailEnd/>
          </a:ln>
        </p:spPr>
        <p:txBody>
          <a:bodyPr>
            <a:spAutoFit/>
          </a:bodyPr>
          <a:lstStyle/>
          <a:p>
            <a:pPr algn="ctr"/>
            <a:r>
              <a:rPr lang="zh-CN" altLang="en-US" dirty="0" smtClean="0">
                <a:solidFill>
                  <a:srgbClr val="000000"/>
                </a:solidFill>
                <a:latin typeface="Times New Roman" pitchFamily="18" charset="0"/>
                <a:sym typeface="Calibri" pitchFamily="34" charset="0"/>
              </a:rPr>
              <a:t>选定患病率研究小结</a:t>
            </a:r>
            <a:endParaRPr lang="zh-CN" altLang="en-US" dirty="0">
              <a:solidFill>
                <a:srgbClr val="000000"/>
              </a:solidFill>
              <a:latin typeface="Times New Roman" pitchFamily="18" charset="0"/>
              <a:sym typeface="Calibri" pitchFamily="34" charset="0"/>
            </a:endParaRPr>
          </a:p>
        </p:txBody>
      </p:sp>
      <p:sp>
        <p:nvSpPr>
          <p:cNvPr id="37892" name="Text Box 16"/>
          <p:cNvSpPr>
            <a:spLocks noChangeArrowheads="1"/>
          </p:cNvSpPr>
          <p:nvPr/>
        </p:nvSpPr>
        <p:spPr bwMode="auto">
          <a:xfrm>
            <a:off x="242888" y="6242050"/>
            <a:ext cx="8528050" cy="457200"/>
          </a:xfrm>
          <a:prstGeom prst="rect">
            <a:avLst/>
          </a:prstGeom>
          <a:noFill/>
          <a:ln w="9525" cmpd="sng">
            <a:noFill/>
            <a:miter lim="800000"/>
            <a:headEnd/>
            <a:tailEnd/>
          </a:ln>
        </p:spPr>
        <p:txBody>
          <a:bodyPr lIns="0" tIns="0" rIns="0" bIns="0" anchor="b">
            <a:spAutoFit/>
          </a:bodyPr>
          <a:lstStyle/>
          <a:p>
            <a:r>
              <a:rPr lang="zh-CN" altLang="en-US" sz="1000" dirty="0" smtClean="0">
                <a:solidFill>
                  <a:schemeClr val="tx2"/>
                </a:solidFill>
                <a:latin typeface="Times New Roman" pitchFamily="18" charset="0"/>
                <a:sym typeface="Calibri" pitchFamily="34" charset="0"/>
              </a:rPr>
              <a:t>摘自：</a:t>
            </a:r>
            <a:r>
              <a:rPr lang="en-US" sz="1000" dirty="0" smtClean="0">
                <a:solidFill>
                  <a:schemeClr val="tx2"/>
                </a:solidFill>
                <a:latin typeface="Times New Roman" pitchFamily="18" charset="0"/>
                <a:sym typeface="Calibri" pitchFamily="34" charset="0"/>
              </a:rPr>
              <a:t> </a:t>
            </a:r>
            <a:r>
              <a:rPr lang="en-US" sz="1000" dirty="0" err="1">
                <a:solidFill>
                  <a:schemeClr val="tx2"/>
                </a:solidFill>
                <a:latin typeface="Times New Roman" pitchFamily="18" charset="0"/>
                <a:sym typeface="Calibri" pitchFamily="34" charset="0"/>
              </a:rPr>
              <a:t>Bouhassira</a:t>
            </a:r>
            <a:r>
              <a:rPr lang="en-US" sz="1000" dirty="0">
                <a:solidFill>
                  <a:schemeClr val="tx2"/>
                </a:solidFill>
                <a:latin typeface="Times New Roman" pitchFamily="18" charset="0"/>
                <a:sym typeface="Calibri" pitchFamily="34" charset="0"/>
              </a:rPr>
              <a:t> D </a:t>
            </a:r>
            <a:r>
              <a:rPr lang="en-US" sz="1000" i="1" dirty="0">
                <a:solidFill>
                  <a:schemeClr val="tx2"/>
                </a:solidFill>
                <a:latin typeface="Times New Roman" pitchFamily="18" charset="0"/>
                <a:sym typeface="Calibri" pitchFamily="34" charset="0"/>
              </a:rPr>
              <a:t>et al. Pain </a:t>
            </a:r>
            <a:r>
              <a:rPr lang="en-US" sz="1000" dirty="0">
                <a:solidFill>
                  <a:schemeClr val="tx2"/>
                </a:solidFill>
                <a:latin typeface="Times New Roman" pitchFamily="18" charset="0"/>
                <a:sym typeface="Calibri" pitchFamily="34" charset="0"/>
              </a:rPr>
              <a:t>2008;136(3):380-7; de </a:t>
            </a:r>
            <a:r>
              <a:rPr lang="en-US" sz="1000" dirty="0" err="1">
                <a:solidFill>
                  <a:schemeClr val="tx2"/>
                </a:solidFill>
                <a:latin typeface="Times New Roman" pitchFamily="18" charset="0"/>
                <a:sym typeface="Calibri" pitchFamily="34" charset="0"/>
              </a:rPr>
              <a:t>Moraes</a:t>
            </a:r>
            <a:r>
              <a:rPr lang="en-US" sz="1000" dirty="0">
                <a:solidFill>
                  <a:schemeClr val="tx2"/>
                </a:solidFill>
                <a:latin typeface="Times New Roman" pitchFamily="18" charset="0"/>
                <a:sym typeface="Calibri" pitchFamily="34" charset="0"/>
              </a:rPr>
              <a:t> Vieira EB </a:t>
            </a:r>
            <a:r>
              <a:rPr lang="en-US" sz="1000" i="1" dirty="0">
                <a:solidFill>
                  <a:schemeClr val="tx2"/>
                </a:solidFill>
                <a:latin typeface="Times New Roman" pitchFamily="18" charset="0"/>
                <a:sym typeface="Calibri" pitchFamily="34" charset="0"/>
              </a:rPr>
              <a:t>et al. J Pain Symptom Manage</a:t>
            </a:r>
            <a:r>
              <a:rPr lang="en-US" sz="1000" dirty="0">
                <a:solidFill>
                  <a:schemeClr val="tx2"/>
                </a:solidFill>
                <a:latin typeface="Times New Roman" pitchFamily="18" charset="0"/>
                <a:sym typeface="Calibri" pitchFamily="34" charset="0"/>
              </a:rPr>
              <a:t> 2012; 44(2):239-51; </a:t>
            </a:r>
            <a:r>
              <a:rPr lang="zh-CN" altLang="en-US" sz="1000" dirty="0">
                <a:solidFill>
                  <a:schemeClr val="tx2"/>
                </a:solidFill>
                <a:latin typeface="Times New Roman" pitchFamily="18" charset="0"/>
                <a:sym typeface="Calibri" pitchFamily="34" charset="0"/>
              </a:rPr>
              <a:t/>
            </a:r>
            <a:br>
              <a:rPr lang="zh-CN" altLang="en-US" sz="1000" dirty="0">
                <a:solidFill>
                  <a:schemeClr val="tx2"/>
                </a:solidFill>
                <a:latin typeface="Times New Roman" pitchFamily="18" charset="0"/>
                <a:sym typeface="Calibri" pitchFamily="34" charset="0"/>
              </a:rPr>
            </a:br>
            <a:r>
              <a:rPr lang="en-US" sz="1000" dirty="0" err="1">
                <a:solidFill>
                  <a:schemeClr val="tx2"/>
                </a:solidFill>
                <a:latin typeface="Times New Roman" pitchFamily="18" charset="0"/>
                <a:sym typeface="Calibri" pitchFamily="34" charset="0"/>
              </a:rPr>
              <a:t>Elzahaf</a:t>
            </a:r>
            <a:r>
              <a:rPr lang="en-US" sz="1000" dirty="0">
                <a:solidFill>
                  <a:schemeClr val="tx2"/>
                </a:solidFill>
                <a:latin typeface="Times New Roman" pitchFamily="18" charset="0"/>
                <a:sym typeface="Calibri" pitchFamily="34" charset="0"/>
              </a:rPr>
              <a:t> RA </a:t>
            </a:r>
            <a:r>
              <a:rPr lang="en-US" sz="1000" i="1" dirty="0">
                <a:solidFill>
                  <a:schemeClr val="tx2"/>
                </a:solidFill>
                <a:latin typeface="Times New Roman" pitchFamily="18" charset="0"/>
                <a:sym typeface="Calibri" pitchFamily="34" charset="0"/>
              </a:rPr>
              <a:t>et al. Pain </a:t>
            </a:r>
            <a:r>
              <a:rPr lang="en-US" sz="1000" i="1" dirty="0" err="1">
                <a:solidFill>
                  <a:schemeClr val="tx2"/>
                </a:solidFill>
                <a:latin typeface="Times New Roman" pitchFamily="18" charset="0"/>
                <a:sym typeface="Calibri" pitchFamily="34" charset="0"/>
              </a:rPr>
              <a:t>Pract</a:t>
            </a:r>
            <a:r>
              <a:rPr lang="en-US" sz="1000" dirty="0">
                <a:solidFill>
                  <a:schemeClr val="tx2"/>
                </a:solidFill>
                <a:latin typeface="Times New Roman" pitchFamily="18" charset="0"/>
                <a:sym typeface="Calibri" pitchFamily="34" charset="0"/>
              </a:rPr>
              <a:t> 2013; 13(3):198-205; </a:t>
            </a:r>
            <a:r>
              <a:rPr lang="en-US" sz="1000" dirty="0" err="1">
                <a:solidFill>
                  <a:schemeClr val="tx2"/>
                </a:solidFill>
                <a:latin typeface="Times New Roman" pitchFamily="18" charset="0"/>
                <a:sym typeface="Calibri" pitchFamily="34" charset="0"/>
              </a:rPr>
              <a:t>Johayon</a:t>
            </a:r>
            <a:r>
              <a:rPr lang="en-US" sz="1000" dirty="0">
                <a:solidFill>
                  <a:schemeClr val="tx2"/>
                </a:solidFill>
                <a:latin typeface="Times New Roman" pitchFamily="18" charset="0"/>
                <a:sym typeface="Calibri" pitchFamily="34" charset="0"/>
              </a:rPr>
              <a:t> MM, </a:t>
            </a:r>
            <a:r>
              <a:rPr lang="en-US" sz="1000" dirty="0" err="1">
                <a:solidFill>
                  <a:schemeClr val="tx2"/>
                </a:solidFill>
                <a:latin typeface="Times New Roman" pitchFamily="18" charset="0"/>
                <a:sym typeface="Calibri" pitchFamily="34" charset="0"/>
              </a:rPr>
              <a:t>Stingl</a:t>
            </a:r>
            <a:r>
              <a:rPr lang="en-US" sz="1000" dirty="0">
                <a:solidFill>
                  <a:schemeClr val="tx2"/>
                </a:solidFill>
                <a:latin typeface="Times New Roman" pitchFamily="18" charset="0"/>
                <a:sym typeface="Calibri" pitchFamily="34" charset="0"/>
              </a:rPr>
              <a:t> C. </a:t>
            </a:r>
            <a:r>
              <a:rPr lang="en-US" sz="1000" i="1" dirty="0" err="1">
                <a:solidFill>
                  <a:schemeClr val="tx2"/>
                </a:solidFill>
                <a:latin typeface="Times New Roman" pitchFamily="18" charset="0"/>
                <a:sym typeface="Calibri" pitchFamily="34" charset="0"/>
              </a:rPr>
              <a:t>Psychiatr</a:t>
            </a:r>
            <a:r>
              <a:rPr lang="en-US" sz="1000" i="1" dirty="0">
                <a:solidFill>
                  <a:schemeClr val="tx2"/>
                </a:solidFill>
                <a:latin typeface="Times New Roman" pitchFamily="18" charset="0"/>
                <a:sym typeface="Calibri" pitchFamily="34" charset="0"/>
              </a:rPr>
              <a:t> Res</a:t>
            </a:r>
            <a:r>
              <a:rPr lang="en-US" sz="1000" dirty="0">
                <a:solidFill>
                  <a:schemeClr val="tx2"/>
                </a:solidFill>
                <a:latin typeface="Times New Roman" pitchFamily="18" charset="0"/>
                <a:sym typeface="Calibri" pitchFamily="34" charset="0"/>
              </a:rPr>
              <a:t> 2012; 46(4):444-50;</a:t>
            </a:r>
            <a:r>
              <a:rPr lang="zh-CN" altLang="en-US" sz="1000" dirty="0">
                <a:solidFill>
                  <a:schemeClr val="tx2"/>
                </a:solidFill>
                <a:latin typeface="Times New Roman" pitchFamily="18" charset="0"/>
                <a:sym typeface="Calibri" pitchFamily="34" charset="0"/>
              </a:rPr>
              <a:t/>
            </a:r>
            <a:br>
              <a:rPr lang="zh-CN" altLang="en-US" sz="1000" dirty="0">
                <a:solidFill>
                  <a:schemeClr val="tx2"/>
                </a:solidFill>
                <a:latin typeface="Times New Roman" pitchFamily="18" charset="0"/>
                <a:sym typeface="Calibri" pitchFamily="34" charset="0"/>
              </a:rPr>
            </a:br>
            <a:r>
              <a:rPr lang="en-US" sz="1000" dirty="0">
                <a:solidFill>
                  <a:schemeClr val="tx2"/>
                </a:solidFill>
                <a:latin typeface="Times New Roman" pitchFamily="18" charset="0"/>
                <a:sym typeface="Calibri" pitchFamily="34" charset="0"/>
              </a:rPr>
              <a:t>Torrance N </a:t>
            </a:r>
            <a:r>
              <a:rPr lang="en-US" sz="1000" i="1" dirty="0">
                <a:solidFill>
                  <a:schemeClr val="tx2"/>
                </a:solidFill>
                <a:latin typeface="Times New Roman" pitchFamily="18" charset="0"/>
                <a:sym typeface="Calibri" pitchFamily="34" charset="0"/>
              </a:rPr>
              <a:t>et al. J Pain</a:t>
            </a:r>
            <a:r>
              <a:rPr lang="en-US" sz="1000" dirty="0">
                <a:solidFill>
                  <a:schemeClr val="tx2"/>
                </a:solidFill>
                <a:latin typeface="Times New Roman" pitchFamily="18" charset="0"/>
                <a:sym typeface="Calibri" pitchFamily="34" charset="0"/>
              </a:rPr>
              <a:t> 2006;7(4):281-9; </a:t>
            </a:r>
            <a:r>
              <a:rPr lang="en-US" sz="1000" dirty="0" err="1">
                <a:solidFill>
                  <a:schemeClr val="tx2"/>
                </a:solidFill>
                <a:latin typeface="Times New Roman" pitchFamily="18" charset="0"/>
                <a:sym typeface="Calibri" pitchFamily="34" charset="0"/>
              </a:rPr>
              <a:t>Toth</a:t>
            </a:r>
            <a:r>
              <a:rPr lang="en-US" sz="1000" dirty="0">
                <a:solidFill>
                  <a:schemeClr val="tx2"/>
                </a:solidFill>
                <a:latin typeface="Times New Roman" pitchFamily="18" charset="0"/>
                <a:sym typeface="Calibri" pitchFamily="34" charset="0"/>
              </a:rPr>
              <a:t> C </a:t>
            </a:r>
            <a:r>
              <a:rPr lang="en-US" sz="1000" i="1" dirty="0">
                <a:solidFill>
                  <a:schemeClr val="tx2"/>
                </a:solidFill>
                <a:latin typeface="Times New Roman" pitchFamily="18" charset="0"/>
                <a:sym typeface="Calibri" pitchFamily="34" charset="0"/>
              </a:rPr>
              <a:t>et al. Pain Med</a:t>
            </a:r>
            <a:r>
              <a:rPr lang="en-US" sz="1000" dirty="0">
                <a:solidFill>
                  <a:schemeClr val="tx2"/>
                </a:solidFill>
                <a:latin typeface="Times New Roman" pitchFamily="18" charset="0"/>
                <a:sym typeface="Calibri" pitchFamily="34" charset="0"/>
              </a:rPr>
              <a:t> 2009; 10(5):918-29; </a:t>
            </a:r>
            <a:endParaRPr lang="zh-CN" altLang="en-US" dirty="0">
              <a:latin typeface="Times New Roman" pitchFamily="18" charset="0"/>
            </a:endParaRPr>
          </a:p>
        </p:txBody>
      </p:sp>
      <p:sp>
        <p:nvSpPr>
          <p:cNvPr id="37893" name="Slide Number Placeholder 33"/>
          <p:cNvSpPr>
            <a:spLocks noChangeArrowheads="1"/>
          </p:cNvSpPr>
          <p:nvPr/>
        </p:nvSpPr>
        <p:spPr bwMode="auto">
          <a:xfrm>
            <a:off x="6553200" y="6356350"/>
            <a:ext cx="2133600" cy="365125"/>
          </a:xfrm>
          <a:prstGeom prst="rect">
            <a:avLst/>
          </a:prstGeom>
          <a:noFill/>
          <a:ln w="9525" cmpd="sng">
            <a:noFill/>
            <a:miter lim="800000"/>
            <a:headEnd/>
            <a:tailEnd/>
          </a:ln>
        </p:spPr>
        <p:txBody>
          <a:bodyPr anchor="ctr"/>
          <a:lstStyle/>
          <a:p>
            <a:pPr algn="r"/>
            <a:fld id="{558AD259-EA1B-4D67-923F-FEE68AC5178F}" type="slidenum">
              <a:rPr lang="zh-CN" altLang="en-US" sz="1200" b="1" i="1">
                <a:solidFill>
                  <a:srgbClr val="000000"/>
                </a:solidFill>
                <a:latin typeface="Times New Roman" pitchFamily="18" charset="0"/>
                <a:sym typeface="Calibri" pitchFamily="34" charset="0"/>
              </a:rPr>
              <a:pPr algn="r"/>
              <a:t>12</a:t>
            </a:fld>
            <a:endParaRPr lang="zh-CN" altLang="en-US" sz="1200" b="1" i="1">
              <a:solidFill>
                <a:srgbClr val="000000"/>
              </a:solidFill>
              <a:latin typeface="Times New Roman" pitchFamily="18" charset="0"/>
              <a:sym typeface="Calibri" pitchFamily="34" charset="0"/>
            </a:endParaRPr>
          </a:p>
        </p:txBody>
      </p:sp>
      <p:graphicFrame>
        <p:nvGraphicFramePr>
          <p:cNvPr id="9" name="Content Placeholder 3"/>
          <p:cNvGraphicFramePr>
            <a:graphicFrameLocks noGrp="1"/>
          </p:cNvGraphicFramePr>
          <p:nvPr>
            <p:extLst>
              <p:ext uri="{D42A27DB-BD31-4B8C-83A1-F6EECF244321}">
                <p14:modId xmlns:p14="http://schemas.microsoft.com/office/powerpoint/2010/main" val="2349023044"/>
              </p:ext>
            </p:extLst>
          </p:nvPr>
        </p:nvGraphicFramePr>
        <p:xfrm>
          <a:off x="519113" y="1911350"/>
          <a:ext cx="8066087" cy="4038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4"/>
          <p:cNvSpPr>
            <a:spLocks noGrp="1"/>
          </p:cNvSpPr>
          <p:nvPr>
            <p:ph type="sldNum" sz="quarter" idx="12"/>
          </p:nvPr>
        </p:nvSpPr>
        <p:spPr/>
        <p:txBody>
          <a:bodyPr/>
          <a:lstStyle/>
          <a:p>
            <a:fld id="{3DC53FA1-0695-4062-8840-513A34C41D7C}" type="slidenum">
              <a:rPr lang="zh-CN" altLang="en-US"/>
              <a:pPr/>
              <a:t>13</a:t>
            </a:fld>
            <a:endParaRPr lang="en-US" sz="1800">
              <a:solidFill>
                <a:schemeClr val="tx1"/>
              </a:solidFill>
            </a:endParaRPr>
          </a:p>
        </p:txBody>
      </p:sp>
      <p:sp>
        <p:nvSpPr>
          <p:cNvPr id="39938" name="Rectangle 3"/>
          <p:cNvSpPr>
            <a:spLocks noGrp="1" noChangeArrowheads="1"/>
          </p:cNvSpPr>
          <p:nvPr>
            <p:ph type="title" idx="4294967295"/>
          </p:nvPr>
        </p:nvSpPr>
        <p:spPr>
          <a:xfrm>
            <a:off x="179512" y="274638"/>
            <a:ext cx="8785101" cy="1143000"/>
          </a:xfrm>
          <a:ln/>
        </p:spPr>
        <p:txBody>
          <a:bodyPr/>
          <a:lstStyle/>
          <a:p>
            <a:pPr eaLnBrk="1" hangingPunct="1"/>
            <a:r>
              <a:rPr lang="zh-CN" altLang="en-US" sz="3200" dirty="0" smtClean="0">
                <a:latin typeface="Times New Roman" pitchFamily="18" charset="0"/>
              </a:rPr>
              <a:t>患有</a:t>
            </a:r>
            <a:r>
              <a:rPr lang="zh-CN" altLang="en-US" sz="3200" dirty="0">
                <a:latin typeface="Times New Roman" pitchFamily="18" charset="0"/>
              </a:rPr>
              <a:t>神经病理性疼痛</a:t>
            </a:r>
            <a:r>
              <a:rPr lang="zh-CN" altLang="en-US" sz="3200" dirty="0" smtClean="0">
                <a:latin typeface="Times New Roman" pitchFamily="18" charset="0"/>
              </a:rPr>
              <a:t>的患者体现了病因的多样性</a:t>
            </a:r>
            <a:endParaRPr lang="zh-CN" altLang="en-US" sz="3200" dirty="0">
              <a:latin typeface="Times New Roman" pitchFamily="18" charset="0"/>
            </a:endParaRPr>
          </a:p>
        </p:txBody>
      </p:sp>
      <p:sp>
        <p:nvSpPr>
          <p:cNvPr id="39939" name="Rectangle 3"/>
          <p:cNvSpPr>
            <a:spLocks noChangeArrowheads="1"/>
          </p:cNvSpPr>
          <p:nvPr/>
        </p:nvSpPr>
        <p:spPr bwMode="auto">
          <a:xfrm>
            <a:off x="250825" y="6165850"/>
            <a:ext cx="3877985" cy="615553"/>
          </a:xfrm>
          <a:prstGeom prst="rect">
            <a:avLst/>
          </a:prstGeom>
          <a:noFill/>
          <a:ln w="9525" cmpd="sng">
            <a:noFill/>
            <a:miter lim="800000"/>
            <a:headEnd/>
            <a:tailEnd/>
          </a:ln>
        </p:spPr>
        <p:txBody>
          <a:bodyPr wrap="none">
            <a:spAutoFit/>
          </a:bodyPr>
          <a:lstStyle/>
          <a:p>
            <a:r>
              <a:rPr lang="zh-CN" altLang="en-US" sz="1200" b="1" dirty="0" smtClean="0">
                <a:solidFill>
                  <a:schemeClr val="tx2"/>
                </a:solidFill>
                <a:latin typeface="Times New Roman" pitchFamily="18" charset="0"/>
                <a:sym typeface="Calibri" pitchFamily="34" charset="0"/>
              </a:rPr>
              <a:t>由于研究定义可能会高估的神经病理性背痛的发生率。</a:t>
            </a:r>
            <a:endParaRPr lang="zh-CN" altLang="en-US" sz="1200" b="1" dirty="0">
              <a:solidFill>
                <a:schemeClr val="tx2"/>
              </a:solidFill>
              <a:latin typeface="Times New Roman" pitchFamily="18" charset="0"/>
              <a:sym typeface="Calibri" pitchFamily="34" charset="0"/>
            </a:endParaRPr>
          </a:p>
          <a:p>
            <a:r>
              <a:rPr lang="en-US" sz="1200" b="1" dirty="0">
                <a:solidFill>
                  <a:schemeClr val="tx2"/>
                </a:solidFill>
                <a:latin typeface="Times New Roman" pitchFamily="18" charset="0"/>
                <a:sym typeface="Calibri" pitchFamily="34" charset="0"/>
              </a:rPr>
              <a:t>UK = </a:t>
            </a:r>
            <a:r>
              <a:rPr lang="zh-CN" altLang="en-US" sz="1200" b="1" dirty="0" smtClean="0">
                <a:solidFill>
                  <a:schemeClr val="tx2"/>
                </a:solidFill>
                <a:latin typeface="Times New Roman" pitchFamily="18" charset="0"/>
                <a:sym typeface="Calibri" pitchFamily="34" charset="0"/>
              </a:rPr>
              <a:t>英国</a:t>
            </a:r>
            <a:endParaRPr lang="zh-CN" altLang="en-US" sz="1200" b="1" dirty="0">
              <a:solidFill>
                <a:schemeClr val="tx2"/>
              </a:solidFill>
              <a:latin typeface="Times New Roman" pitchFamily="18" charset="0"/>
              <a:sym typeface="Calibri" pitchFamily="34" charset="0"/>
            </a:endParaRPr>
          </a:p>
          <a:p>
            <a:r>
              <a:rPr lang="zh-CN" altLang="en-US" sz="1000" dirty="0" smtClean="0">
                <a:solidFill>
                  <a:schemeClr val="tx2"/>
                </a:solidFill>
                <a:latin typeface="Times New Roman" pitchFamily="18" charset="0"/>
                <a:sym typeface="Calibri" pitchFamily="34" charset="0"/>
              </a:rPr>
              <a:t>摘自：</a:t>
            </a:r>
            <a:r>
              <a:rPr lang="en-US" sz="1000" dirty="0" smtClean="0">
                <a:solidFill>
                  <a:schemeClr val="tx2"/>
                </a:solidFill>
                <a:latin typeface="Times New Roman" pitchFamily="18" charset="0"/>
                <a:sym typeface="Calibri" pitchFamily="34" charset="0"/>
              </a:rPr>
              <a:t>Hall </a:t>
            </a:r>
            <a:r>
              <a:rPr lang="en-US" sz="1000" dirty="0">
                <a:solidFill>
                  <a:schemeClr val="tx2"/>
                </a:solidFill>
                <a:latin typeface="Times New Roman" pitchFamily="18" charset="0"/>
                <a:sym typeface="Calibri" pitchFamily="34" charset="0"/>
              </a:rPr>
              <a:t>GC </a:t>
            </a:r>
            <a:r>
              <a:rPr lang="en-US" sz="1000" i="1" dirty="0">
                <a:solidFill>
                  <a:schemeClr val="tx2"/>
                </a:solidFill>
                <a:latin typeface="Times New Roman" pitchFamily="18" charset="0"/>
                <a:sym typeface="Calibri" pitchFamily="34" charset="0"/>
              </a:rPr>
              <a:t>et al. BMC </a:t>
            </a:r>
            <a:r>
              <a:rPr lang="en-US" sz="1000" i="1" dirty="0" err="1">
                <a:solidFill>
                  <a:schemeClr val="tx2"/>
                </a:solidFill>
                <a:latin typeface="Times New Roman" pitchFamily="18" charset="0"/>
                <a:sym typeface="Calibri" pitchFamily="34" charset="0"/>
              </a:rPr>
              <a:t>Fam</a:t>
            </a:r>
            <a:r>
              <a:rPr lang="en-US" sz="1000" i="1" dirty="0">
                <a:solidFill>
                  <a:schemeClr val="tx2"/>
                </a:solidFill>
                <a:latin typeface="Times New Roman" pitchFamily="18" charset="0"/>
                <a:sym typeface="Calibri" pitchFamily="34" charset="0"/>
              </a:rPr>
              <a:t> </a:t>
            </a:r>
            <a:r>
              <a:rPr lang="en-US" sz="1000" i="1" dirty="0" err="1">
                <a:solidFill>
                  <a:schemeClr val="tx2"/>
                </a:solidFill>
                <a:latin typeface="Times New Roman" pitchFamily="18" charset="0"/>
                <a:sym typeface="Calibri" pitchFamily="34" charset="0"/>
              </a:rPr>
              <a:t>Pract</a:t>
            </a:r>
            <a:r>
              <a:rPr lang="en-US" sz="1000" dirty="0">
                <a:solidFill>
                  <a:schemeClr val="tx2"/>
                </a:solidFill>
                <a:latin typeface="Times New Roman" pitchFamily="18" charset="0"/>
                <a:sym typeface="Calibri" pitchFamily="34" charset="0"/>
              </a:rPr>
              <a:t> 2013; 14:28.</a:t>
            </a:r>
            <a:endParaRPr lang="zh-CN" altLang="en-US" dirty="0">
              <a:latin typeface="Times New Roman" pitchFamily="18" charset="0"/>
            </a:endParaRPr>
          </a:p>
        </p:txBody>
      </p:sp>
      <p:sp>
        <p:nvSpPr>
          <p:cNvPr id="39940" name="Slide Number Placeholder 33"/>
          <p:cNvSpPr>
            <a:spLocks noChangeArrowheads="1"/>
          </p:cNvSpPr>
          <p:nvPr/>
        </p:nvSpPr>
        <p:spPr bwMode="auto">
          <a:xfrm>
            <a:off x="6553200" y="6356350"/>
            <a:ext cx="2133600" cy="365125"/>
          </a:xfrm>
          <a:prstGeom prst="rect">
            <a:avLst/>
          </a:prstGeom>
          <a:noFill/>
          <a:ln w="9525" cmpd="sng">
            <a:noFill/>
            <a:miter lim="800000"/>
            <a:headEnd/>
            <a:tailEnd/>
          </a:ln>
        </p:spPr>
        <p:txBody>
          <a:bodyPr anchor="ctr"/>
          <a:lstStyle/>
          <a:p>
            <a:pPr algn="r"/>
            <a:fld id="{F9824B02-23E5-47B8-AD19-0230BB71E950}" type="slidenum">
              <a:rPr lang="zh-CN" altLang="en-US" sz="1200" b="1" i="1">
                <a:solidFill>
                  <a:srgbClr val="000000"/>
                </a:solidFill>
                <a:latin typeface="Times New Roman" pitchFamily="18" charset="0"/>
                <a:sym typeface="Calibri" pitchFamily="34" charset="0"/>
              </a:rPr>
              <a:pPr algn="r"/>
              <a:t>13</a:t>
            </a:fld>
            <a:endParaRPr lang="zh-CN" altLang="en-US" sz="1200" b="1" i="1">
              <a:solidFill>
                <a:srgbClr val="000000"/>
              </a:solidFill>
              <a:latin typeface="Times New Roman" pitchFamily="18" charset="0"/>
              <a:sym typeface="Calibri" pitchFamily="34" charset="0"/>
            </a:endParaRPr>
          </a:p>
        </p:txBody>
      </p:sp>
      <p:graphicFrame>
        <p:nvGraphicFramePr>
          <p:cNvPr id="11" name="Chart 1"/>
          <p:cNvGraphicFramePr>
            <a:graphicFrameLocks/>
          </p:cNvGraphicFramePr>
          <p:nvPr/>
        </p:nvGraphicFramePr>
        <p:xfrm>
          <a:off x="422583" y="1779636"/>
          <a:ext cx="8569325"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1836000" y="4824000"/>
            <a:ext cx="972000" cy="369332"/>
          </a:xfrm>
          <a:prstGeom prst="rect">
            <a:avLst/>
          </a:prstGeom>
          <a:solidFill>
            <a:schemeClr val="bg1">
              <a:lumMod val="95000"/>
            </a:schemeClr>
          </a:solidFill>
        </p:spPr>
        <p:txBody>
          <a:bodyPr wrap="square" rtlCol="0">
            <a:spAutoFit/>
          </a:bodyPr>
          <a:lstStyle/>
          <a:p>
            <a:pPr algn="ctr"/>
            <a:r>
              <a:rPr lang="zh-CN" altLang="en-US" dirty="0" smtClean="0"/>
              <a:t>背痛</a:t>
            </a:r>
            <a:endParaRPr lang="zh-CN" altLang="en-US" dirty="0"/>
          </a:p>
        </p:txBody>
      </p:sp>
      <p:sp>
        <p:nvSpPr>
          <p:cNvPr id="18" name="TextBox 17"/>
          <p:cNvSpPr txBox="1"/>
          <p:nvPr/>
        </p:nvSpPr>
        <p:spPr>
          <a:xfrm>
            <a:off x="3456000" y="4896000"/>
            <a:ext cx="1584000" cy="646331"/>
          </a:xfrm>
          <a:prstGeom prst="rect">
            <a:avLst/>
          </a:prstGeom>
          <a:solidFill>
            <a:schemeClr val="bg1">
              <a:lumMod val="95000"/>
            </a:schemeClr>
          </a:solidFill>
        </p:spPr>
        <p:txBody>
          <a:bodyPr wrap="square" rtlCol="0">
            <a:spAutoFit/>
          </a:bodyPr>
          <a:lstStyle/>
          <a:p>
            <a:pPr algn="ctr"/>
            <a:r>
              <a:rPr lang="zh-CN" altLang="en-US" dirty="0" smtClean="0"/>
              <a:t>带状疱疹后神经痛</a:t>
            </a:r>
            <a:endParaRPr lang="zh-CN" altLang="en-US" dirty="0"/>
          </a:p>
        </p:txBody>
      </p:sp>
      <p:sp>
        <p:nvSpPr>
          <p:cNvPr id="19" name="TextBox 18"/>
          <p:cNvSpPr txBox="1"/>
          <p:nvPr/>
        </p:nvSpPr>
        <p:spPr>
          <a:xfrm>
            <a:off x="5328000" y="4860000"/>
            <a:ext cx="1584000" cy="646331"/>
          </a:xfrm>
          <a:prstGeom prst="rect">
            <a:avLst/>
          </a:prstGeom>
          <a:solidFill>
            <a:schemeClr val="bg1">
              <a:lumMod val="95000"/>
            </a:schemeClr>
          </a:solidFill>
        </p:spPr>
        <p:txBody>
          <a:bodyPr wrap="square" rtlCol="0">
            <a:spAutoFit/>
          </a:bodyPr>
          <a:lstStyle/>
          <a:p>
            <a:pPr algn="ctr"/>
            <a:r>
              <a:rPr lang="zh-CN" altLang="en-US" dirty="0" smtClean="0"/>
              <a:t>疼痛糖尿病周围神经病</a:t>
            </a:r>
            <a:endParaRPr lang="zh-CN" altLang="en-US" dirty="0"/>
          </a:p>
        </p:txBody>
      </p:sp>
      <p:sp>
        <p:nvSpPr>
          <p:cNvPr id="20" name="TextBox 19"/>
          <p:cNvSpPr txBox="1"/>
          <p:nvPr/>
        </p:nvSpPr>
        <p:spPr>
          <a:xfrm>
            <a:off x="6984000" y="4824000"/>
            <a:ext cx="1944000" cy="369332"/>
          </a:xfrm>
          <a:prstGeom prst="rect">
            <a:avLst/>
          </a:prstGeom>
          <a:solidFill>
            <a:schemeClr val="bg1">
              <a:lumMod val="95000"/>
            </a:schemeClr>
          </a:solidFill>
        </p:spPr>
        <p:txBody>
          <a:bodyPr wrap="square" rtlCol="0">
            <a:spAutoFit/>
          </a:bodyPr>
          <a:lstStyle/>
          <a:p>
            <a:pPr algn="ctr"/>
            <a:r>
              <a:rPr lang="zh-CN" altLang="en-US" dirty="0" smtClean="0"/>
              <a:t>幻肢痛</a:t>
            </a:r>
            <a:endParaRPr lang="zh-CN" altLang="en-US" dirty="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4"/>
          <p:cNvSpPr>
            <a:spLocks noGrp="1"/>
          </p:cNvSpPr>
          <p:nvPr>
            <p:ph type="sldNum" sz="quarter" idx="12"/>
          </p:nvPr>
        </p:nvSpPr>
        <p:spPr/>
        <p:txBody>
          <a:bodyPr/>
          <a:lstStyle/>
          <a:p>
            <a:fld id="{CB9B0058-6A6F-4A92-AB22-004F7C43CB18}" type="slidenum">
              <a:rPr lang="zh-CN" altLang="en-US"/>
              <a:pPr/>
              <a:t>14</a:t>
            </a:fld>
            <a:endParaRPr lang="en-US" sz="1800" dirty="0">
              <a:solidFill>
                <a:schemeClr val="tx1"/>
              </a:solidFill>
            </a:endParaRPr>
          </a:p>
        </p:txBody>
      </p:sp>
      <p:sp>
        <p:nvSpPr>
          <p:cNvPr id="44034" name="Rectangle 2"/>
          <p:cNvSpPr>
            <a:spLocks noGrp="1" noChangeArrowheads="1"/>
          </p:cNvSpPr>
          <p:nvPr>
            <p:ph type="title" idx="4294967295"/>
          </p:nvPr>
        </p:nvSpPr>
        <p:spPr>
          <a:ln/>
        </p:spPr>
        <p:txBody>
          <a:bodyPr/>
          <a:lstStyle/>
          <a:p>
            <a:pPr eaLnBrk="1" hangingPunct="1"/>
            <a:r>
              <a:rPr lang="zh-CN" altLang="en-US" sz="3600" dirty="0">
                <a:latin typeface="Times New Roman" pitchFamily="18" charset="0"/>
              </a:rPr>
              <a:t>诊断神经病理性</a:t>
            </a:r>
            <a:r>
              <a:rPr lang="zh-CN" altLang="en-US" sz="3600" dirty="0" smtClean="0">
                <a:latin typeface="Times New Roman" pitchFamily="18" charset="0"/>
              </a:rPr>
              <a:t>疼痛具有挑战性</a:t>
            </a:r>
            <a:endParaRPr lang="zh-CN" altLang="en-US" sz="3600" dirty="0">
              <a:latin typeface="Times New Roman" pitchFamily="18" charset="0"/>
            </a:endParaRPr>
          </a:p>
        </p:txBody>
      </p:sp>
      <p:sp>
        <p:nvSpPr>
          <p:cNvPr id="44035" name="Text Box 9"/>
          <p:cNvSpPr>
            <a:spLocks noChangeArrowheads="1"/>
          </p:cNvSpPr>
          <p:nvPr/>
        </p:nvSpPr>
        <p:spPr bwMode="auto">
          <a:xfrm>
            <a:off x="395288" y="6588125"/>
            <a:ext cx="8281987" cy="152400"/>
          </a:xfrm>
          <a:prstGeom prst="rect">
            <a:avLst/>
          </a:prstGeom>
          <a:noFill/>
          <a:ln w="9525" cmpd="sng">
            <a:noFill/>
            <a:miter lim="800000"/>
            <a:headEnd/>
            <a:tailEnd/>
          </a:ln>
        </p:spPr>
        <p:txBody>
          <a:bodyPr lIns="0" tIns="0" rIns="0" bIns="0" anchor="b">
            <a:spAutoFit/>
          </a:bodyPr>
          <a:lstStyle/>
          <a:p>
            <a:pPr marL="114300" indent="-114300"/>
            <a:r>
              <a:rPr lang="en-US" sz="1000" dirty="0">
                <a:solidFill>
                  <a:srgbClr val="002060"/>
                </a:solidFill>
                <a:latin typeface="Times New Roman" pitchFamily="18" charset="0"/>
                <a:sym typeface="Calibri" pitchFamily="34" charset="0"/>
              </a:rPr>
              <a:t>Harden N, Cohen M. </a:t>
            </a:r>
            <a:r>
              <a:rPr lang="en-US" sz="1000" i="1" dirty="0">
                <a:solidFill>
                  <a:srgbClr val="002060"/>
                </a:solidFill>
                <a:latin typeface="Times New Roman" pitchFamily="18" charset="0"/>
                <a:sym typeface="Calibri" pitchFamily="34" charset="0"/>
              </a:rPr>
              <a:t>J Pain Symptom Manage</a:t>
            </a:r>
            <a:r>
              <a:rPr lang="en-US" sz="1000" dirty="0">
                <a:solidFill>
                  <a:srgbClr val="002060"/>
                </a:solidFill>
                <a:latin typeface="Times New Roman" pitchFamily="18" charset="0"/>
                <a:sym typeface="Calibri" pitchFamily="34" charset="0"/>
              </a:rPr>
              <a:t> 2003; 25(5 </a:t>
            </a:r>
            <a:r>
              <a:rPr lang="en-US" sz="1000" dirty="0" err="1">
                <a:solidFill>
                  <a:srgbClr val="002060"/>
                </a:solidFill>
                <a:latin typeface="Times New Roman" pitchFamily="18" charset="0"/>
                <a:sym typeface="Calibri" pitchFamily="34" charset="0"/>
              </a:rPr>
              <a:t>Suppl</a:t>
            </a:r>
            <a:r>
              <a:rPr lang="en-US" sz="1000" dirty="0">
                <a:solidFill>
                  <a:srgbClr val="002060"/>
                </a:solidFill>
                <a:latin typeface="Times New Roman" pitchFamily="18" charset="0"/>
                <a:sym typeface="Calibri" pitchFamily="34" charset="0"/>
              </a:rPr>
              <a:t>)S12-7; Woolf CJ, </a:t>
            </a:r>
            <a:r>
              <a:rPr lang="en-US" sz="1000" dirty="0" err="1">
                <a:solidFill>
                  <a:srgbClr val="002060"/>
                </a:solidFill>
                <a:latin typeface="Times New Roman" pitchFamily="18" charset="0"/>
                <a:sym typeface="Calibri" pitchFamily="34" charset="0"/>
              </a:rPr>
              <a:t>Mannion</a:t>
            </a:r>
            <a:r>
              <a:rPr lang="en-US" sz="1000" dirty="0">
                <a:solidFill>
                  <a:srgbClr val="002060"/>
                </a:solidFill>
                <a:latin typeface="Times New Roman" pitchFamily="18" charset="0"/>
                <a:sym typeface="Calibri" pitchFamily="34" charset="0"/>
              </a:rPr>
              <a:t> RJ. </a:t>
            </a:r>
            <a:r>
              <a:rPr lang="en-US" sz="1000" i="1" dirty="0">
                <a:solidFill>
                  <a:srgbClr val="002060"/>
                </a:solidFill>
                <a:latin typeface="Times New Roman" pitchFamily="18" charset="0"/>
                <a:sym typeface="Calibri" pitchFamily="34" charset="0"/>
              </a:rPr>
              <a:t>Lancet</a:t>
            </a:r>
            <a:r>
              <a:rPr lang="en-US" sz="1000" dirty="0">
                <a:solidFill>
                  <a:srgbClr val="002060"/>
                </a:solidFill>
                <a:latin typeface="Times New Roman" pitchFamily="18" charset="0"/>
                <a:sym typeface="Calibri" pitchFamily="34" charset="0"/>
              </a:rPr>
              <a:t> 1999; 353(9168):1959-64. </a:t>
            </a:r>
            <a:endParaRPr lang="zh-CN" altLang="en-US" dirty="0">
              <a:latin typeface="Times New Roman" pitchFamily="18" charset="0"/>
            </a:endParaRPr>
          </a:p>
        </p:txBody>
      </p:sp>
      <p:grpSp>
        <p:nvGrpSpPr>
          <p:cNvPr id="44036" name="Group 4"/>
          <p:cNvGrpSpPr>
            <a:grpSpLocks/>
          </p:cNvGrpSpPr>
          <p:nvPr/>
        </p:nvGrpSpPr>
        <p:grpSpPr bwMode="auto">
          <a:xfrm>
            <a:off x="539750" y="1628775"/>
            <a:ext cx="8064500" cy="4752975"/>
            <a:chOff x="0" y="0"/>
            <a:chExt cx="8064896" cy="4752528"/>
          </a:xfrm>
        </p:grpSpPr>
        <p:sp>
          <p:nvSpPr>
            <p:cNvPr id="44037" name="Oval 5"/>
            <p:cNvSpPr>
              <a:spLocks noChangeArrowheads="1"/>
            </p:cNvSpPr>
            <p:nvPr/>
          </p:nvSpPr>
          <p:spPr bwMode="auto">
            <a:xfrm>
              <a:off x="2564565" y="2076323"/>
              <a:ext cx="2951021" cy="2826096"/>
            </a:xfrm>
            <a:prstGeom prst="ellipse">
              <a:avLst/>
            </a:prstGeom>
            <a:solidFill>
              <a:schemeClr val="accent1"/>
            </a:solidFill>
            <a:ln w="9525" cmpd="sng">
              <a:noFill/>
              <a:bevel/>
              <a:headEnd/>
              <a:tailEnd/>
            </a:ln>
          </p:spPr>
          <p:txBody>
            <a:bodyPr/>
            <a:lstStyle/>
            <a:p>
              <a:endParaRPr lang="zh-CN" altLang="zh-CN">
                <a:solidFill>
                  <a:srgbClr val="000000"/>
                </a:solidFill>
                <a:latin typeface="Times New Roman" pitchFamily="18" charset="0"/>
                <a:sym typeface="Calibri" pitchFamily="34" charset="0"/>
              </a:endParaRPr>
            </a:p>
          </p:txBody>
        </p:sp>
        <p:sp>
          <p:nvSpPr>
            <p:cNvPr id="44038" name="Rectangle 6"/>
            <p:cNvSpPr>
              <a:spLocks noChangeArrowheads="1"/>
            </p:cNvSpPr>
            <p:nvPr/>
          </p:nvSpPr>
          <p:spPr bwMode="auto">
            <a:xfrm>
              <a:off x="2996732" y="2490195"/>
              <a:ext cx="2086687" cy="1998352"/>
            </a:xfrm>
            <a:prstGeom prst="rect">
              <a:avLst/>
            </a:prstGeom>
            <a:noFill/>
            <a:ln w="9525" cmpd="sng">
              <a:noFill/>
              <a:miter lim="800000"/>
              <a:headEnd/>
              <a:tailEnd/>
            </a:ln>
          </p:spPr>
          <p:txBody>
            <a:bodyPr lIns="17780" tIns="17780" rIns="17780" bIns="17780" anchor="ctr"/>
            <a:lstStyle/>
            <a:p>
              <a:pPr algn="ctr">
                <a:lnSpc>
                  <a:spcPct val="90000"/>
                </a:lnSpc>
                <a:spcAft>
                  <a:spcPct val="35000"/>
                </a:spcAft>
              </a:pPr>
              <a:r>
                <a:rPr lang="zh-CN" altLang="en-US" sz="2800" b="1">
                  <a:solidFill>
                    <a:srgbClr val="FFFFFF"/>
                  </a:solidFill>
                  <a:latin typeface="Times New Roman" pitchFamily="18" charset="0"/>
                  <a:sym typeface="MS PGothic" pitchFamily="34" charset="-128"/>
                </a:rPr>
                <a:t>诊断的挑战</a:t>
              </a:r>
            </a:p>
          </p:txBody>
        </p:sp>
        <p:sp>
          <p:nvSpPr>
            <p:cNvPr id="44039" name="AutoShape 7"/>
            <p:cNvSpPr>
              <a:spLocks noChangeArrowheads="1"/>
            </p:cNvSpPr>
            <p:nvPr/>
          </p:nvSpPr>
          <p:spPr bwMode="auto">
            <a:xfrm rot="11833841">
              <a:off x="1094126" y="2453204"/>
              <a:ext cx="1585842" cy="620593"/>
            </a:xfrm>
            <a:prstGeom prst="leftArrow">
              <a:avLst>
                <a:gd name="adj1" fmla="val 60000"/>
                <a:gd name="adj2" fmla="val 49983"/>
              </a:avLst>
            </a:prstGeom>
            <a:solidFill>
              <a:srgbClr val="C3C3C3"/>
            </a:solidFill>
            <a:ln w="9525" cmpd="sng">
              <a:noFill/>
              <a:miter lim="800000"/>
              <a:headEnd/>
              <a:tailEnd/>
            </a:ln>
          </p:spPr>
          <p:txBody>
            <a:bodyPr/>
            <a:lstStyle/>
            <a:p>
              <a:endParaRPr lang="zh-CN" altLang="zh-CN">
                <a:solidFill>
                  <a:srgbClr val="000000"/>
                </a:solidFill>
                <a:latin typeface="Times New Roman" pitchFamily="18" charset="0"/>
                <a:sym typeface="Calibri" pitchFamily="34" charset="0"/>
              </a:endParaRPr>
            </a:p>
          </p:txBody>
        </p:sp>
        <p:sp>
          <p:nvSpPr>
            <p:cNvPr id="44040" name="AutoShape 8"/>
            <p:cNvSpPr>
              <a:spLocks noChangeArrowheads="1"/>
            </p:cNvSpPr>
            <p:nvPr/>
          </p:nvSpPr>
          <p:spPr bwMode="auto">
            <a:xfrm>
              <a:off x="0" y="1728205"/>
              <a:ext cx="2067032" cy="1657432"/>
            </a:xfrm>
            <a:prstGeom prst="roundRect">
              <a:avLst>
                <a:gd name="adj" fmla="val 10000"/>
              </a:avLst>
            </a:prstGeom>
            <a:solidFill>
              <a:schemeClr val="accent2"/>
            </a:solidFill>
            <a:ln w="9525" cmpd="sng">
              <a:noFill/>
              <a:bevel/>
              <a:headEnd/>
              <a:tailEnd/>
            </a:ln>
          </p:spPr>
          <p:txBody>
            <a:bodyPr/>
            <a:lstStyle/>
            <a:p>
              <a:endParaRPr lang="zh-CN" altLang="zh-CN">
                <a:solidFill>
                  <a:srgbClr val="000000"/>
                </a:solidFill>
                <a:latin typeface="Times New Roman" pitchFamily="18" charset="0"/>
                <a:sym typeface="Calibri" pitchFamily="34" charset="0"/>
              </a:endParaRPr>
            </a:p>
          </p:txBody>
        </p:sp>
        <p:sp>
          <p:nvSpPr>
            <p:cNvPr id="44041" name="Rectangle 9"/>
            <p:cNvSpPr>
              <a:spLocks noChangeArrowheads="1"/>
            </p:cNvSpPr>
            <p:nvPr/>
          </p:nvSpPr>
          <p:spPr bwMode="auto">
            <a:xfrm>
              <a:off x="48545" y="1776750"/>
              <a:ext cx="1969942" cy="1560342"/>
            </a:xfrm>
            <a:prstGeom prst="rect">
              <a:avLst/>
            </a:prstGeom>
            <a:noFill/>
            <a:ln w="9525" cmpd="sng">
              <a:noFill/>
              <a:miter lim="800000"/>
              <a:headEnd/>
              <a:tailEnd/>
            </a:ln>
          </p:spPr>
          <p:txBody>
            <a:bodyPr lIns="45720" rIns="45720" anchor="ctr"/>
            <a:lstStyle/>
            <a:p>
              <a:pPr algn="ctr">
                <a:lnSpc>
                  <a:spcPct val="90000"/>
                </a:lnSpc>
                <a:spcAft>
                  <a:spcPct val="35000"/>
                </a:spcAft>
              </a:pPr>
              <a:r>
                <a:rPr lang="zh-CN" altLang="en-US" sz="2400" dirty="0" smtClean="0">
                  <a:solidFill>
                    <a:srgbClr val="FFFFFF"/>
                  </a:solidFill>
                  <a:latin typeface="Times New Roman" pitchFamily="18" charset="0"/>
                  <a:sym typeface="Calibri" pitchFamily="34" charset="0"/>
                </a:rPr>
                <a:t>机制复杂多样</a:t>
              </a:r>
              <a:endParaRPr lang="zh-CN" altLang="en-US" sz="2400" dirty="0">
                <a:solidFill>
                  <a:srgbClr val="FFFFFF"/>
                </a:solidFill>
                <a:latin typeface="Times New Roman" pitchFamily="18" charset="0"/>
                <a:sym typeface="Calibri" pitchFamily="34" charset="0"/>
              </a:endParaRPr>
            </a:p>
          </p:txBody>
        </p:sp>
        <p:sp>
          <p:nvSpPr>
            <p:cNvPr id="44042" name="AutoShape 10"/>
            <p:cNvSpPr>
              <a:spLocks noChangeArrowheads="1"/>
            </p:cNvSpPr>
            <p:nvPr/>
          </p:nvSpPr>
          <p:spPr bwMode="auto">
            <a:xfrm rot="14169315">
              <a:off x="1766349" y="1282156"/>
              <a:ext cx="1820747" cy="620593"/>
            </a:xfrm>
            <a:prstGeom prst="leftArrow">
              <a:avLst>
                <a:gd name="adj1" fmla="val 60000"/>
                <a:gd name="adj2" fmla="val 49985"/>
              </a:avLst>
            </a:prstGeom>
            <a:solidFill>
              <a:srgbClr val="C3C3C3"/>
            </a:solidFill>
            <a:ln w="9525" cmpd="sng">
              <a:noFill/>
              <a:miter lim="800000"/>
              <a:headEnd/>
              <a:tailEnd/>
            </a:ln>
          </p:spPr>
          <p:txBody>
            <a:bodyPr/>
            <a:lstStyle/>
            <a:p>
              <a:endParaRPr lang="zh-CN" altLang="zh-CN">
                <a:solidFill>
                  <a:srgbClr val="000000"/>
                </a:solidFill>
                <a:latin typeface="Times New Roman" pitchFamily="18" charset="0"/>
                <a:sym typeface="Calibri" pitchFamily="34" charset="0"/>
              </a:endParaRPr>
            </a:p>
          </p:txBody>
        </p:sp>
        <p:sp>
          <p:nvSpPr>
            <p:cNvPr id="44043" name="AutoShape 11"/>
            <p:cNvSpPr>
              <a:spLocks noChangeArrowheads="1"/>
            </p:cNvSpPr>
            <p:nvPr/>
          </p:nvSpPr>
          <p:spPr bwMode="auto">
            <a:xfrm>
              <a:off x="1135374" y="-127308"/>
              <a:ext cx="2068645" cy="1654916"/>
            </a:xfrm>
            <a:prstGeom prst="roundRect">
              <a:avLst>
                <a:gd name="adj" fmla="val 10000"/>
              </a:avLst>
            </a:prstGeom>
            <a:solidFill>
              <a:srgbClr val="F78B30"/>
            </a:solidFill>
            <a:ln w="9525" cmpd="sng">
              <a:noFill/>
              <a:bevel/>
              <a:headEnd/>
              <a:tailEnd/>
            </a:ln>
          </p:spPr>
          <p:txBody>
            <a:bodyPr/>
            <a:lstStyle/>
            <a:p>
              <a:endParaRPr lang="zh-CN" altLang="zh-CN">
                <a:solidFill>
                  <a:srgbClr val="000000"/>
                </a:solidFill>
                <a:latin typeface="Times New Roman" pitchFamily="18" charset="0"/>
                <a:sym typeface="Calibri" pitchFamily="34" charset="0"/>
              </a:endParaRPr>
            </a:p>
          </p:txBody>
        </p:sp>
        <p:sp>
          <p:nvSpPr>
            <p:cNvPr id="44044" name="Rectangle 12"/>
            <p:cNvSpPr>
              <a:spLocks noChangeArrowheads="1"/>
            </p:cNvSpPr>
            <p:nvPr/>
          </p:nvSpPr>
          <p:spPr bwMode="auto">
            <a:xfrm>
              <a:off x="1183845" y="-78837"/>
              <a:ext cx="1971703" cy="1557974"/>
            </a:xfrm>
            <a:prstGeom prst="rect">
              <a:avLst/>
            </a:prstGeom>
            <a:noFill/>
            <a:ln w="9525" cmpd="sng">
              <a:noFill/>
              <a:miter lim="800000"/>
              <a:headEnd/>
              <a:tailEnd/>
            </a:ln>
          </p:spPr>
          <p:txBody>
            <a:bodyPr lIns="45720" rIns="45720" anchor="ctr"/>
            <a:lstStyle/>
            <a:p>
              <a:pPr algn="ctr">
                <a:lnSpc>
                  <a:spcPct val="90000"/>
                </a:lnSpc>
                <a:spcAft>
                  <a:spcPct val="35000"/>
                </a:spcAft>
              </a:pPr>
              <a:r>
                <a:rPr lang="zh-CN" altLang="en-US" sz="2400" dirty="0" smtClean="0">
                  <a:solidFill>
                    <a:srgbClr val="FFFFFF"/>
                  </a:solidFill>
                  <a:latin typeface="Times New Roman" pitchFamily="18" charset="0"/>
                  <a:sym typeface="Calibri" pitchFamily="34" charset="0"/>
                </a:rPr>
                <a:t>症状多种多样</a:t>
              </a:r>
              <a:endParaRPr lang="zh-CN" altLang="en-US" sz="2400" dirty="0">
                <a:solidFill>
                  <a:srgbClr val="FFFFFF"/>
                </a:solidFill>
                <a:latin typeface="Times New Roman" pitchFamily="18" charset="0"/>
                <a:sym typeface="Calibri" pitchFamily="34" charset="0"/>
              </a:endParaRPr>
            </a:p>
          </p:txBody>
        </p:sp>
        <p:sp>
          <p:nvSpPr>
            <p:cNvPr id="44045" name="AutoShape 13"/>
            <p:cNvSpPr>
              <a:spLocks noChangeArrowheads="1"/>
            </p:cNvSpPr>
            <p:nvPr/>
          </p:nvSpPr>
          <p:spPr bwMode="auto">
            <a:xfrm rot="17700000">
              <a:off x="4222731" y="1187853"/>
              <a:ext cx="1586523" cy="620593"/>
            </a:xfrm>
            <a:prstGeom prst="leftArrow">
              <a:avLst>
                <a:gd name="adj1" fmla="val 60000"/>
                <a:gd name="adj2" fmla="val 49981"/>
              </a:avLst>
            </a:prstGeom>
            <a:solidFill>
              <a:srgbClr val="C3C3C3"/>
            </a:solidFill>
            <a:ln w="9525" cmpd="sng">
              <a:noFill/>
              <a:miter lim="800000"/>
              <a:headEnd/>
              <a:tailEnd/>
            </a:ln>
          </p:spPr>
          <p:txBody>
            <a:bodyPr/>
            <a:lstStyle/>
            <a:p>
              <a:endParaRPr lang="zh-CN" altLang="zh-CN">
                <a:solidFill>
                  <a:srgbClr val="000000"/>
                </a:solidFill>
                <a:latin typeface="Times New Roman" pitchFamily="18" charset="0"/>
                <a:sym typeface="Calibri" pitchFamily="34" charset="0"/>
              </a:endParaRPr>
            </a:p>
          </p:txBody>
        </p:sp>
        <p:sp>
          <p:nvSpPr>
            <p:cNvPr id="44046" name="AutoShape 14"/>
            <p:cNvSpPr>
              <a:spLocks noChangeArrowheads="1"/>
            </p:cNvSpPr>
            <p:nvPr/>
          </p:nvSpPr>
          <p:spPr bwMode="auto">
            <a:xfrm>
              <a:off x="3583471" y="-149892"/>
              <a:ext cx="3535543" cy="1654916"/>
            </a:xfrm>
            <a:prstGeom prst="roundRect">
              <a:avLst>
                <a:gd name="adj" fmla="val 10000"/>
              </a:avLst>
            </a:prstGeom>
            <a:solidFill>
              <a:srgbClr val="DDBB30"/>
            </a:solidFill>
            <a:ln w="9525" cmpd="sng">
              <a:noFill/>
              <a:bevel/>
              <a:headEnd/>
              <a:tailEnd/>
            </a:ln>
          </p:spPr>
          <p:txBody>
            <a:bodyPr/>
            <a:lstStyle/>
            <a:p>
              <a:endParaRPr lang="zh-CN" altLang="zh-CN">
                <a:solidFill>
                  <a:srgbClr val="000000"/>
                </a:solidFill>
                <a:latin typeface="Times New Roman" pitchFamily="18" charset="0"/>
                <a:sym typeface="Calibri" pitchFamily="34" charset="0"/>
              </a:endParaRPr>
            </a:p>
          </p:txBody>
        </p:sp>
        <p:sp>
          <p:nvSpPr>
            <p:cNvPr id="44047" name="Rectangle 15"/>
            <p:cNvSpPr>
              <a:spLocks noChangeArrowheads="1"/>
            </p:cNvSpPr>
            <p:nvPr/>
          </p:nvSpPr>
          <p:spPr bwMode="auto">
            <a:xfrm>
              <a:off x="3631942" y="-101421"/>
              <a:ext cx="3438601" cy="1557974"/>
            </a:xfrm>
            <a:prstGeom prst="rect">
              <a:avLst/>
            </a:prstGeom>
            <a:noFill/>
            <a:ln w="9525" cmpd="sng">
              <a:noFill/>
              <a:miter lim="800000"/>
              <a:headEnd/>
              <a:tailEnd/>
            </a:ln>
          </p:spPr>
          <p:txBody>
            <a:bodyPr lIns="45720" rIns="45720" anchor="ctr"/>
            <a:lstStyle/>
            <a:p>
              <a:pPr algn="ctr">
                <a:lnSpc>
                  <a:spcPct val="90000"/>
                </a:lnSpc>
                <a:spcAft>
                  <a:spcPct val="35000"/>
                </a:spcAft>
              </a:pPr>
              <a:r>
                <a:rPr lang="zh-CN" altLang="en-US" sz="2400" dirty="0">
                  <a:solidFill>
                    <a:schemeClr val="tx2"/>
                  </a:solidFill>
                  <a:latin typeface="Times New Roman" pitchFamily="18" charset="0"/>
                  <a:sym typeface="Calibri" pitchFamily="34" charset="0"/>
                </a:rPr>
                <a:t>难以交流和了解症状</a:t>
              </a:r>
            </a:p>
          </p:txBody>
        </p:sp>
        <p:sp>
          <p:nvSpPr>
            <p:cNvPr id="44048" name="AutoShape 16"/>
            <p:cNvSpPr>
              <a:spLocks noChangeArrowheads="1"/>
            </p:cNvSpPr>
            <p:nvPr/>
          </p:nvSpPr>
          <p:spPr bwMode="auto">
            <a:xfrm rot="20664355">
              <a:off x="5239282" y="2214477"/>
              <a:ext cx="1559952" cy="620593"/>
            </a:xfrm>
            <a:prstGeom prst="leftArrow">
              <a:avLst>
                <a:gd name="adj1" fmla="val 60000"/>
                <a:gd name="adj2" fmla="val 49994"/>
              </a:avLst>
            </a:prstGeom>
            <a:solidFill>
              <a:srgbClr val="C3C3C3"/>
            </a:solidFill>
            <a:ln w="9525" cmpd="sng">
              <a:noFill/>
              <a:miter lim="800000"/>
              <a:headEnd/>
              <a:tailEnd/>
            </a:ln>
          </p:spPr>
          <p:txBody>
            <a:bodyPr/>
            <a:lstStyle/>
            <a:p>
              <a:endParaRPr lang="zh-CN" altLang="zh-CN">
                <a:solidFill>
                  <a:srgbClr val="000000"/>
                </a:solidFill>
                <a:latin typeface="Times New Roman" pitchFamily="18" charset="0"/>
                <a:sym typeface="Calibri" pitchFamily="34" charset="0"/>
              </a:endParaRPr>
            </a:p>
          </p:txBody>
        </p:sp>
        <p:sp>
          <p:nvSpPr>
            <p:cNvPr id="44049" name="AutoShape 17"/>
            <p:cNvSpPr>
              <a:spLocks noChangeArrowheads="1"/>
            </p:cNvSpPr>
            <p:nvPr/>
          </p:nvSpPr>
          <p:spPr bwMode="auto">
            <a:xfrm>
              <a:off x="6028376" y="1822800"/>
              <a:ext cx="2036519" cy="1654916"/>
            </a:xfrm>
            <a:prstGeom prst="roundRect">
              <a:avLst>
                <a:gd name="adj" fmla="val 10000"/>
              </a:avLst>
            </a:prstGeom>
            <a:solidFill>
              <a:srgbClr val="8064A2"/>
            </a:solidFill>
            <a:ln w="9525" cmpd="sng">
              <a:noFill/>
              <a:bevel/>
              <a:headEnd/>
              <a:tailEnd/>
            </a:ln>
          </p:spPr>
          <p:txBody>
            <a:bodyPr/>
            <a:lstStyle/>
            <a:p>
              <a:endParaRPr lang="zh-CN" altLang="zh-CN">
                <a:solidFill>
                  <a:srgbClr val="000000"/>
                </a:solidFill>
                <a:latin typeface="Times New Roman" pitchFamily="18" charset="0"/>
                <a:sym typeface="Calibri" pitchFamily="34" charset="0"/>
              </a:endParaRPr>
            </a:p>
          </p:txBody>
        </p:sp>
        <p:sp>
          <p:nvSpPr>
            <p:cNvPr id="44050" name="Rectangle 18"/>
            <p:cNvSpPr>
              <a:spLocks noChangeArrowheads="1"/>
            </p:cNvSpPr>
            <p:nvPr/>
          </p:nvSpPr>
          <p:spPr bwMode="auto">
            <a:xfrm>
              <a:off x="6076847" y="1871271"/>
              <a:ext cx="1939577" cy="1557974"/>
            </a:xfrm>
            <a:prstGeom prst="rect">
              <a:avLst/>
            </a:prstGeom>
            <a:noFill/>
            <a:ln w="9525" cmpd="sng">
              <a:noFill/>
              <a:miter lim="800000"/>
              <a:headEnd/>
              <a:tailEnd/>
            </a:ln>
          </p:spPr>
          <p:txBody>
            <a:bodyPr lIns="45720" rIns="45720" anchor="ctr"/>
            <a:lstStyle/>
            <a:p>
              <a:pPr algn="ctr">
                <a:lnSpc>
                  <a:spcPct val="90000"/>
                </a:lnSpc>
                <a:spcAft>
                  <a:spcPct val="35000"/>
                </a:spcAft>
              </a:pPr>
              <a:r>
                <a:rPr lang="zh-CN" altLang="en-US" sz="2400" dirty="0" smtClean="0">
                  <a:solidFill>
                    <a:srgbClr val="FFFFFF"/>
                  </a:solidFill>
                  <a:latin typeface="Times New Roman" pitchFamily="18" charset="0"/>
                  <a:sym typeface="MS PGothic" pitchFamily="34" charset="-128"/>
                </a:rPr>
                <a:t>共病的识别</a:t>
              </a:r>
              <a:endParaRPr lang="zh-CN" altLang="en-US" sz="2400" dirty="0">
                <a:solidFill>
                  <a:srgbClr val="FFFFFF"/>
                </a:solidFill>
                <a:latin typeface="Times New Roman" pitchFamily="18" charset="0"/>
                <a:sym typeface="MS PGothic" pitchFamily="34" charset="-128"/>
              </a:endParaRPr>
            </a:p>
          </p:txBody>
        </p:sp>
      </p:grpSp>
      <p:sp>
        <p:nvSpPr>
          <p:cNvPr id="44051" name="Slide Number Placeholder 33"/>
          <p:cNvSpPr>
            <a:spLocks noChangeArrowheads="1"/>
          </p:cNvSpPr>
          <p:nvPr/>
        </p:nvSpPr>
        <p:spPr bwMode="auto">
          <a:xfrm>
            <a:off x="6553200" y="6356350"/>
            <a:ext cx="2133600" cy="365125"/>
          </a:xfrm>
          <a:prstGeom prst="rect">
            <a:avLst/>
          </a:prstGeom>
          <a:noFill/>
          <a:ln w="9525" cmpd="sng">
            <a:noFill/>
            <a:miter lim="800000"/>
            <a:headEnd/>
            <a:tailEnd/>
          </a:ln>
        </p:spPr>
        <p:txBody>
          <a:bodyPr anchor="ctr"/>
          <a:lstStyle/>
          <a:p>
            <a:pPr algn="r"/>
            <a:fld id="{F2466C2B-395B-4DFF-8593-B9D4B470913D}" type="slidenum">
              <a:rPr lang="zh-CN" altLang="en-US" sz="1200" b="1" i="1">
                <a:solidFill>
                  <a:srgbClr val="000000"/>
                </a:solidFill>
                <a:latin typeface="Times New Roman" pitchFamily="18" charset="0"/>
                <a:sym typeface="Calibri" pitchFamily="34" charset="0"/>
              </a:rPr>
              <a:pPr algn="r"/>
              <a:t>14</a:t>
            </a:fld>
            <a:endParaRPr lang="zh-CN" altLang="en-US" sz="1200" b="1" i="1">
              <a:solidFill>
                <a:srgbClr val="000000"/>
              </a:solidFill>
              <a:latin typeface="Times New Roman" pitchFamily="18" charset="0"/>
              <a:sym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7"/>
          <p:cNvSpPr>
            <a:spLocks noGrp="1" noChangeArrowheads="1"/>
          </p:cNvSpPr>
          <p:nvPr>
            <p:ph type="title" idx="4294967295"/>
          </p:nvPr>
        </p:nvSpPr>
        <p:spPr>
          <a:ln/>
        </p:spPr>
        <p:txBody>
          <a:bodyPr lIns="45720" rIns="45720"/>
          <a:lstStyle/>
          <a:p>
            <a:pPr eaLnBrk="1" hangingPunct="1"/>
            <a:r>
              <a:rPr lang="zh-CN" altLang="en-US" dirty="0">
                <a:latin typeface="Times New Roman" pitchFamily="18" charset="0"/>
                <a:cs typeface="Times New Roman" pitchFamily="18" charset="0"/>
              </a:rPr>
              <a:t>诊断3L</a:t>
            </a:r>
            <a:r>
              <a:rPr lang="zh-CN" altLang="en-US" dirty="0" smtClean="0">
                <a:latin typeface="Times New Roman" pitchFamily="18" charset="0"/>
                <a:cs typeface="Times New Roman" pitchFamily="18" charset="0"/>
              </a:rPr>
              <a:t>要点</a:t>
            </a:r>
            <a:r>
              <a:rPr lang="en-US" altLang="zh-CN" baseline="30000" dirty="0" smtClean="0">
                <a:latin typeface="Times New Roman" pitchFamily="18" charset="0"/>
                <a:cs typeface="Times New Roman" pitchFamily="18" charset="0"/>
              </a:rPr>
              <a:t>1</a:t>
            </a:r>
            <a:endParaRPr lang="zh-CN" altLang="en-US" baseline="30000" dirty="0">
              <a:latin typeface="Times New Roman" pitchFamily="18" charset="0"/>
              <a:cs typeface="Times New Roman" pitchFamily="18" charset="0"/>
            </a:endParaRPr>
          </a:p>
        </p:txBody>
      </p:sp>
      <p:sp>
        <p:nvSpPr>
          <p:cNvPr id="46083" name="AutoShape 25"/>
          <p:cNvSpPr>
            <a:spLocks noChangeArrowheads="1"/>
          </p:cNvSpPr>
          <p:nvPr/>
        </p:nvSpPr>
        <p:spPr bwMode="auto">
          <a:xfrm rot="7064905" flipH="1">
            <a:off x="4867275" y="4491038"/>
            <a:ext cx="1177925" cy="1114425"/>
          </a:xfrm>
          <a:prstGeom prst="triangle">
            <a:avLst>
              <a:gd name="adj" fmla="val 50000"/>
            </a:avLst>
          </a:prstGeom>
          <a:gradFill rotWithShape="1">
            <a:gsLst>
              <a:gs pos="0">
                <a:srgbClr val="FFFFFF"/>
              </a:gs>
              <a:gs pos="100000">
                <a:srgbClr val="0092FF"/>
              </a:gs>
            </a:gsLst>
            <a:lin ang="5400000" scaled="1"/>
          </a:gradFill>
          <a:ln w="9525" cmpd="sng">
            <a:noFill/>
            <a:miter lim="800000"/>
            <a:headEnd/>
            <a:tailEnd/>
          </a:ln>
        </p:spPr>
        <p:txBody>
          <a:bodyPr wrap="none" anchor="ctr"/>
          <a:lstStyle/>
          <a:p>
            <a:endParaRPr lang="zh-CN" altLang="zh-CN">
              <a:solidFill>
                <a:srgbClr val="000000"/>
              </a:solidFill>
              <a:latin typeface="Times New Roman" pitchFamily="18" charset="0"/>
              <a:sym typeface="Calibri" pitchFamily="34" charset="0"/>
            </a:endParaRPr>
          </a:p>
        </p:txBody>
      </p:sp>
      <p:sp>
        <p:nvSpPr>
          <p:cNvPr id="46084" name="AutoShape 24"/>
          <p:cNvSpPr>
            <a:spLocks noChangeArrowheads="1"/>
          </p:cNvSpPr>
          <p:nvPr/>
        </p:nvSpPr>
        <p:spPr bwMode="auto">
          <a:xfrm rot="14535095">
            <a:off x="2716213" y="4491038"/>
            <a:ext cx="1177925" cy="1114425"/>
          </a:xfrm>
          <a:prstGeom prst="triangle">
            <a:avLst>
              <a:gd name="adj" fmla="val 50000"/>
            </a:avLst>
          </a:prstGeom>
          <a:gradFill rotWithShape="1">
            <a:gsLst>
              <a:gs pos="0">
                <a:srgbClr val="FFFFFF"/>
              </a:gs>
              <a:gs pos="100000">
                <a:srgbClr val="0092FF"/>
              </a:gs>
            </a:gsLst>
            <a:lin ang="5400000" scaled="1"/>
          </a:gradFill>
          <a:ln w="9525" cmpd="sng">
            <a:noFill/>
            <a:miter lim="800000"/>
            <a:headEnd/>
            <a:tailEnd/>
          </a:ln>
        </p:spPr>
        <p:txBody>
          <a:bodyPr wrap="none" anchor="ctr"/>
          <a:lstStyle/>
          <a:p>
            <a:endParaRPr lang="zh-CN" altLang="zh-CN">
              <a:solidFill>
                <a:srgbClr val="000000"/>
              </a:solidFill>
              <a:latin typeface="Times New Roman" pitchFamily="18" charset="0"/>
              <a:sym typeface="Calibri" pitchFamily="34" charset="0"/>
            </a:endParaRPr>
          </a:p>
        </p:txBody>
      </p:sp>
      <p:sp>
        <p:nvSpPr>
          <p:cNvPr id="46085" name="AutoShape 22"/>
          <p:cNvSpPr>
            <a:spLocks noChangeArrowheads="1"/>
          </p:cNvSpPr>
          <p:nvPr/>
        </p:nvSpPr>
        <p:spPr bwMode="auto">
          <a:xfrm>
            <a:off x="3717925" y="2911475"/>
            <a:ext cx="1336675" cy="1023938"/>
          </a:xfrm>
          <a:prstGeom prst="triangle">
            <a:avLst>
              <a:gd name="adj" fmla="val 50000"/>
            </a:avLst>
          </a:prstGeom>
          <a:gradFill rotWithShape="1">
            <a:gsLst>
              <a:gs pos="0">
                <a:srgbClr val="FFFFFF"/>
              </a:gs>
              <a:gs pos="100000">
                <a:srgbClr val="0092FF"/>
              </a:gs>
            </a:gsLst>
            <a:lin ang="5400000" scaled="1"/>
          </a:gradFill>
          <a:ln w="9525" cmpd="sng">
            <a:noFill/>
            <a:miter lim="800000"/>
            <a:headEnd/>
            <a:tailEnd/>
          </a:ln>
        </p:spPr>
        <p:txBody>
          <a:bodyPr wrap="none" anchor="ctr"/>
          <a:lstStyle/>
          <a:p>
            <a:endParaRPr lang="zh-CN" altLang="zh-CN">
              <a:solidFill>
                <a:srgbClr val="000000"/>
              </a:solidFill>
              <a:latin typeface="Times New Roman" pitchFamily="18" charset="0"/>
              <a:sym typeface="Calibri" pitchFamily="34" charset="0"/>
            </a:endParaRPr>
          </a:p>
        </p:txBody>
      </p:sp>
      <p:sp>
        <p:nvSpPr>
          <p:cNvPr id="46086" name="Isosceles Triangle 3"/>
          <p:cNvSpPr>
            <a:spLocks noChangeArrowheads="1"/>
          </p:cNvSpPr>
          <p:nvPr/>
        </p:nvSpPr>
        <p:spPr bwMode="auto">
          <a:xfrm>
            <a:off x="2809875" y="2909888"/>
            <a:ext cx="3162300" cy="2409825"/>
          </a:xfrm>
          <a:prstGeom prst="triangle">
            <a:avLst>
              <a:gd name="adj" fmla="val 50000"/>
            </a:avLst>
          </a:prstGeom>
          <a:noFill/>
          <a:ln w="76200" cmpd="sng">
            <a:solidFill>
              <a:srgbClr val="0092FF"/>
            </a:solidFill>
            <a:miter lim="800000"/>
            <a:headEnd/>
            <a:tailEnd/>
          </a:ln>
        </p:spPr>
        <p:txBody>
          <a:bodyPr/>
          <a:lstStyle/>
          <a:p>
            <a:endParaRPr lang="zh-CN" altLang="zh-CN">
              <a:solidFill>
                <a:srgbClr val="000000"/>
              </a:solidFill>
              <a:latin typeface="Times New Roman" pitchFamily="18" charset="0"/>
              <a:sym typeface="Calibri" pitchFamily="34" charset="0"/>
            </a:endParaRPr>
          </a:p>
        </p:txBody>
      </p:sp>
      <p:sp>
        <p:nvSpPr>
          <p:cNvPr id="46087" name="Content Placeholder 2"/>
          <p:cNvSpPr>
            <a:spLocks noChangeArrowheads="1"/>
          </p:cNvSpPr>
          <p:nvPr/>
        </p:nvSpPr>
        <p:spPr bwMode="auto">
          <a:xfrm>
            <a:off x="2538413" y="2241550"/>
            <a:ext cx="3695700" cy="592138"/>
          </a:xfrm>
          <a:prstGeom prst="rect">
            <a:avLst/>
          </a:prstGeom>
          <a:noFill/>
          <a:ln w="9525" cmpd="sng">
            <a:noFill/>
            <a:miter lim="800000"/>
            <a:headEnd/>
            <a:tailEnd/>
          </a:ln>
        </p:spPr>
        <p:txBody>
          <a:bodyPr anchor="ctr"/>
          <a:lstStyle/>
          <a:p>
            <a:pPr algn="ctr">
              <a:lnSpc>
                <a:spcPct val="90000"/>
              </a:lnSpc>
              <a:spcBef>
                <a:spcPct val="50000"/>
              </a:spcBef>
              <a:buSzPct val="70000"/>
              <a:buFont typeface="Wingdings" pitchFamily="2" charset="2"/>
              <a:buNone/>
            </a:pPr>
            <a:r>
              <a:rPr lang="zh-CN" altLang="en-US" dirty="0" smtClean="0">
                <a:solidFill>
                  <a:srgbClr val="002060"/>
                </a:solidFill>
                <a:latin typeface="Times New Roman" pitchFamily="18" charset="0"/>
                <a:sym typeface="Calibri" pitchFamily="34" charset="0"/>
              </a:rPr>
              <a:t>病人口述疼痛的症状，提问</a:t>
            </a:r>
            <a:r>
              <a:rPr lang="zh-CN" altLang="en-US" dirty="0">
                <a:solidFill>
                  <a:srgbClr val="002060"/>
                </a:solidFill>
                <a:latin typeface="Times New Roman" pitchFamily="18" charset="0"/>
                <a:sym typeface="Calibri" pitchFamily="34" charset="0"/>
              </a:rPr>
              <a:t>并回答问题</a:t>
            </a:r>
          </a:p>
        </p:txBody>
      </p:sp>
      <p:sp>
        <p:nvSpPr>
          <p:cNvPr id="46088" name="Rectangle 5"/>
          <p:cNvSpPr>
            <a:spLocks noChangeArrowheads="1"/>
          </p:cNvSpPr>
          <p:nvPr/>
        </p:nvSpPr>
        <p:spPr bwMode="auto">
          <a:xfrm>
            <a:off x="257175" y="5583238"/>
            <a:ext cx="2674938" cy="468312"/>
          </a:xfrm>
          <a:prstGeom prst="rect">
            <a:avLst/>
          </a:prstGeom>
          <a:noFill/>
          <a:ln w="9525" cmpd="sng">
            <a:noFill/>
            <a:miter lim="800000"/>
            <a:headEnd/>
            <a:tailEnd/>
          </a:ln>
        </p:spPr>
        <p:txBody>
          <a:bodyPr anchor="ctr"/>
          <a:lstStyle/>
          <a:p>
            <a:pPr algn="ctr">
              <a:lnSpc>
                <a:spcPct val="90000"/>
              </a:lnSpc>
              <a:spcBef>
                <a:spcPct val="50000"/>
              </a:spcBef>
              <a:buSzPct val="70000"/>
            </a:pPr>
            <a:r>
              <a:rPr lang="zh-CN" altLang="en-US" dirty="0" smtClean="0">
                <a:solidFill>
                  <a:srgbClr val="002060"/>
                </a:solidFill>
                <a:latin typeface="Times New Roman" pitchFamily="18" charset="0"/>
                <a:sym typeface="Calibri" pitchFamily="34" charset="0"/>
              </a:rPr>
              <a:t>神经系统受损或</a:t>
            </a:r>
            <a:r>
              <a:rPr lang="zh-CN" altLang="en-US" dirty="0">
                <a:solidFill>
                  <a:srgbClr val="002060"/>
                </a:solidFill>
                <a:latin typeface="Times New Roman" pitchFamily="18" charset="0"/>
                <a:sym typeface="Calibri" pitchFamily="34" charset="0"/>
              </a:rPr>
              <a:t>疾病</a:t>
            </a:r>
          </a:p>
        </p:txBody>
      </p:sp>
      <p:sp>
        <p:nvSpPr>
          <p:cNvPr id="46089" name="Rectangle 5"/>
          <p:cNvSpPr>
            <a:spLocks noChangeArrowheads="1"/>
          </p:cNvSpPr>
          <p:nvPr/>
        </p:nvSpPr>
        <p:spPr bwMode="auto">
          <a:xfrm>
            <a:off x="5667375" y="5556250"/>
            <a:ext cx="3009900" cy="495300"/>
          </a:xfrm>
          <a:prstGeom prst="rect">
            <a:avLst/>
          </a:prstGeom>
          <a:noFill/>
          <a:ln w="9525" cmpd="sng">
            <a:noFill/>
            <a:miter lim="800000"/>
            <a:headEnd/>
            <a:tailEnd/>
          </a:ln>
        </p:spPr>
        <p:txBody>
          <a:bodyPr anchor="ctr"/>
          <a:lstStyle/>
          <a:p>
            <a:pPr algn="ctr">
              <a:lnSpc>
                <a:spcPct val="90000"/>
              </a:lnSpc>
              <a:spcBef>
                <a:spcPct val="50000"/>
              </a:spcBef>
              <a:buSzPct val="70000"/>
            </a:pPr>
            <a:r>
              <a:rPr lang="zh-CN" altLang="en-US" dirty="0" smtClean="0">
                <a:solidFill>
                  <a:srgbClr val="002060"/>
                </a:solidFill>
                <a:latin typeface="Times New Roman" pitchFamily="18" charset="0"/>
                <a:sym typeface="Calibri" pitchFamily="34" charset="0"/>
              </a:rPr>
              <a:t>疼痛部位的感觉异常</a:t>
            </a:r>
            <a:endParaRPr lang="zh-CN" altLang="en-US" dirty="0">
              <a:solidFill>
                <a:srgbClr val="002060"/>
              </a:solidFill>
              <a:latin typeface="Times New Roman" pitchFamily="18" charset="0"/>
              <a:sym typeface="Calibri" pitchFamily="34" charset="0"/>
            </a:endParaRPr>
          </a:p>
        </p:txBody>
      </p:sp>
      <p:sp>
        <p:nvSpPr>
          <p:cNvPr id="46090" name="AutoShape 17"/>
          <p:cNvSpPr>
            <a:spLocks noChangeArrowheads="1"/>
          </p:cNvSpPr>
          <p:nvPr/>
        </p:nvSpPr>
        <p:spPr bwMode="auto">
          <a:xfrm>
            <a:off x="3351213" y="1628775"/>
            <a:ext cx="2071687" cy="6127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86" y="10800"/>
                </a:moveTo>
                <a:cubicBezTo>
                  <a:pt x="1586" y="15889"/>
                  <a:pt x="5711" y="20014"/>
                  <a:pt x="10800" y="20014"/>
                </a:cubicBezTo>
                <a:cubicBezTo>
                  <a:pt x="15889" y="20014"/>
                  <a:pt x="20014" y="15889"/>
                  <a:pt x="20014" y="10800"/>
                </a:cubicBezTo>
                <a:cubicBezTo>
                  <a:pt x="20014" y="5711"/>
                  <a:pt x="15889" y="1586"/>
                  <a:pt x="10800" y="1586"/>
                </a:cubicBezTo>
                <a:cubicBezTo>
                  <a:pt x="5711" y="1586"/>
                  <a:pt x="1586" y="5711"/>
                  <a:pt x="1586" y="10800"/>
                </a:cubicBezTo>
                <a:close/>
              </a:path>
            </a:pathLst>
          </a:custGeom>
          <a:solidFill>
            <a:srgbClr val="C5DEF1"/>
          </a:solidFill>
          <a:ln w="9525" cmpd="sng">
            <a:noFill/>
            <a:miter lim="800000"/>
            <a:headEnd/>
            <a:tailEnd/>
          </a:ln>
        </p:spPr>
        <p:txBody>
          <a:bodyPr wrap="none" anchor="ctr"/>
          <a:lstStyle/>
          <a:p>
            <a:pPr algn="ctr">
              <a:lnSpc>
                <a:spcPct val="90000"/>
              </a:lnSpc>
            </a:pPr>
            <a:r>
              <a:rPr lang="zh-CN" altLang="en-US" sz="2800" b="1" dirty="0" smtClean="0">
                <a:solidFill>
                  <a:srgbClr val="002060"/>
                </a:solidFill>
                <a:latin typeface="Times New Roman" pitchFamily="18" charset="0"/>
                <a:cs typeface="Times New Roman" pitchFamily="18" charset="0"/>
                <a:sym typeface="Calibri" pitchFamily="34" charset="0"/>
              </a:rPr>
              <a:t>倾听（</a:t>
            </a:r>
            <a:r>
              <a:rPr lang="en-US" altLang="zh-CN" sz="2800" b="1" dirty="0" smtClean="0">
                <a:solidFill>
                  <a:srgbClr val="002060"/>
                </a:solidFill>
                <a:latin typeface="Times New Roman" pitchFamily="18" charset="0"/>
                <a:cs typeface="Times New Roman" pitchFamily="18" charset="0"/>
                <a:sym typeface="Calibri" pitchFamily="34" charset="0"/>
              </a:rPr>
              <a:t>Listen</a:t>
            </a:r>
            <a:r>
              <a:rPr lang="zh-CN" altLang="en-US" sz="2800" b="1" dirty="0" smtClean="0">
                <a:solidFill>
                  <a:srgbClr val="002060"/>
                </a:solidFill>
                <a:latin typeface="Times New Roman" pitchFamily="18" charset="0"/>
                <a:cs typeface="Times New Roman" pitchFamily="18" charset="0"/>
                <a:sym typeface="Calibri" pitchFamily="34" charset="0"/>
              </a:rPr>
              <a:t>）</a:t>
            </a:r>
            <a:r>
              <a:rPr lang="en-US" sz="2000" b="1" baseline="50000" dirty="0" smtClean="0">
                <a:solidFill>
                  <a:srgbClr val="002060"/>
                </a:solidFill>
                <a:latin typeface="Times New Roman" pitchFamily="18" charset="0"/>
                <a:cs typeface="Times New Roman" pitchFamily="18" charset="0"/>
                <a:sym typeface="Calibri" pitchFamily="34" charset="0"/>
              </a:rPr>
              <a:t>1,2</a:t>
            </a:r>
            <a:endParaRPr lang="en-US" sz="2800" b="1" baseline="50000" dirty="0">
              <a:solidFill>
                <a:srgbClr val="002060"/>
              </a:solidFill>
              <a:latin typeface="Times New Roman" pitchFamily="18" charset="0"/>
              <a:cs typeface="Times New Roman" pitchFamily="18" charset="0"/>
              <a:sym typeface="Calibri" pitchFamily="34" charset="0"/>
            </a:endParaRPr>
          </a:p>
        </p:txBody>
      </p:sp>
      <p:sp>
        <p:nvSpPr>
          <p:cNvPr id="46091" name="AutoShape 18"/>
          <p:cNvSpPr>
            <a:spLocks noChangeArrowheads="1"/>
          </p:cNvSpPr>
          <p:nvPr/>
        </p:nvSpPr>
        <p:spPr bwMode="auto">
          <a:xfrm>
            <a:off x="6137275" y="4940300"/>
            <a:ext cx="2071688" cy="6000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86" y="10800"/>
                </a:moveTo>
                <a:cubicBezTo>
                  <a:pt x="1586" y="15889"/>
                  <a:pt x="5711" y="20014"/>
                  <a:pt x="10800" y="20014"/>
                </a:cubicBezTo>
                <a:cubicBezTo>
                  <a:pt x="15889" y="20014"/>
                  <a:pt x="20014" y="15889"/>
                  <a:pt x="20014" y="10800"/>
                </a:cubicBezTo>
                <a:cubicBezTo>
                  <a:pt x="20014" y="5711"/>
                  <a:pt x="15889" y="1586"/>
                  <a:pt x="10800" y="1586"/>
                </a:cubicBezTo>
                <a:cubicBezTo>
                  <a:pt x="5711" y="1586"/>
                  <a:pt x="1586" y="5711"/>
                  <a:pt x="1586" y="10800"/>
                </a:cubicBezTo>
                <a:close/>
              </a:path>
            </a:pathLst>
          </a:custGeom>
          <a:solidFill>
            <a:srgbClr val="C5DEF1"/>
          </a:solidFill>
          <a:ln w="9525" cmpd="sng">
            <a:noFill/>
            <a:miter lim="800000"/>
            <a:headEnd/>
            <a:tailEnd/>
          </a:ln>
        </p:spPr>
        <p:txBody>
          <a:bodyPr wrap="none" anchor="ctr"/>
          <a:lstStyle/>
          <a:p>
            <a:pPr algn="ctr">
              <a:lnSpc>
                <a:spcPct val="90000"/>
              </a:lnSpc>
            </a:pPr>
            <a:r>
              <a:rPr lang="zh-CN" altLang="en-US" sz="2800" b="1" dirty="0" smtClean="0">
                <a:solidFill>
                  <a:srgbClr val="002060"/>
                </a:solidFill>
                <a:latin typeface="Times New Roman" pitchFamily="18" charset="0"/>
                <a:cs typeface="Times New Roman" pitchFamily="18" charset="0"/>
                <a:sym typeface="Calibri" pitchFamily="34" charset="0"/>
              </a:rPr>
              <a:t>观察（</a:t>
            </a:r>
            <a:r>
              <a:rPr lang="en-US" altLang="zh-CN" sz="2800" b="1" dirty="0" smtClean="0">
                <a:solidFill>
                  <a:srgbClr val="002060"/>
                </a:solidFill>
                <a:latin typeface="Times New Roman" pitchFamily="18" charset="0"/>
                <a:cs typeface="Times New Roman" pitchFamily="18" charset="0"/>
                <a:sym typeface="Calibri" pitchFamily="34" charset="0"/>
              </a:rPr>
              <a:t>Look</a:t>
            </a:r>
            <a:r>
              <a:rPr lang="zh-CN" altLang="en-US" sz="2800" b="1" dirty="0" smtClean="0">
                <a:solidFill>
                  <a:srgbClr val="002060"/>
                </a:solidFill>
                <a:latin typeface="Times New Roman" pitchFamily="18" charset="0"/>
                <a:cs typeface="Times New Roman" pitchFamily="18" charset="0"/>
                <a:sym typeface="Calibri" pitchFamily="34" charset="0"/>
              </a:rPr>
              <a:t>）</a:t>
            </a:r>
            <a:r>
              <a:rPr lang="en-US" sz="2000" b="1" baseline="50000" dirty="0" smtClean="0">
                <a:solidFill>
                  <a:srgbClr val="002060"/>
                </a:solidFill>
                <a:latin typeface="Times New Roman" pitchFamily="18" charset="0"/>
                <a:cs typeface="Times New Roman" pitchFamily="18" charset="0"/>
                <a:sym typeface="Calibri" pitchFamily="34" charset="0"/>
              </a:rPr>
              <a:t>1,4</a:t>
            </a:r>
            <a:endParaRPr lang="en-US" sz="2800" b="1" baseline="50000" dirty="0">
              <a:solidFill>
                <a:srgbClr val="002060"/>
              </a:solidFill>
              <a:latin typeface="Times New Roman" pitchFamily="18" charset="0"/>
              <a:cs typeface="Times New Roman" pitchFamily="18" charset="0"/>
              <a:sym typeface="Calibri" pitchFamily="34" charset="0"/>
            </a:endParaRPr>
          </a:p>
        </p:txBody>
      </p:sp>
      <p:sp>
        <p:nvSpPr>
          <p:cNvPr id="46092" name="AutoShape 19"/>
          <p:cNvSpPr>
            <a:spLocks noChangeArrowheads="1"/>
          </p:cNvSpPr>
          <p:nvPr/>
        </p:nvSpPr>
        <p:spPr bwMode="auto">
          <a:xfrm>
            <a:off x="558800" y="4940300"/>
            <a:ext cx="2071688" cy="6016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86" y="10800"/>
                </a:moveTo>
                <a:cubicBezTo>
                  <a:pt x="1586" y="15889"/>
                  <a:pt x="5711" y="20014"/>
                  <a:pt x="10800" y="20014"/>
                </a:cubicBezTo>
                <a:cubicBezTo>
                  <a:pt x="15889" y="20014"/>
                  <a:pt x="20014" y="15889"/>
                  <a:pt x="20014" y="10800"/>
                </a:cubicBezTo>
                <a:cubicBezTo>
                  <a:pt x="20014" y="5711"/>
                  <a:pt x="15889" y="1586"/>
                  <a:pt x="10800" y="1586"/>
                </a:cubicBezTo>
                <a:cubicBezTo>
                  <a:pt x="5711" y="1586"/>
                  <a:pt x="1586" y="5711"/>
                  <a:pt x="1586" y="10800"/>
                </a:cubicBezTo>
                <a:close/>
              </a:path>
            </a:pathLst>
          </a:custGeom>
          <a:solidFill>
            <a:srgbClr val="C5DEF1"/>
          </a:solidFill>
          <a:ln w="9525" cmpd="sng">
            <a:noFill/>
            <a:miter lim="800000"/>
            <a:headEnd/>
            <a:tailEnd/>
          </a:ln>
        </p:spPr>
        <p:txBody>
          <a:bodyPr wrap="none" anchor="ctr"/>
          <a:lstStyle/>
          <a:p>
            <a:pPr algn="ctr">
              <a:lnSpc>
                <a:spcPct val="90000"/>
              </a:lnSpc>
            </a:pPr>
            <a:r>
              <a:rPr lang="zh-CN" altLang="en-US" sz="2800" b="1" dirty="0" smtClean="0">
                <a:solidFill>
                  <a:srgbClr val="002060"/>
                </a:solidFill>
                <a:latin typeface="Times New Roman" pitchFamily="18" charset="0"/>
                <a:cs typeface="Times New Roman" pitchFamily="18" charset="0"/>
                <a:sym typeface="Calibri" pitchFamily="34" charset="0"/>
              </a:rPr>
              <a:t>定位（</a:t>
            </a:r>
            <a:r>
              <a:rPr lang="en-US" altLang="zh-CN" sz="2800" b="1" dirty="0" smtClean="0">
                <a:solidFill>
                  <a:srgbClr val="002060"/>
                </a:solidFill>
                <a:latin typeface="Times New Roman" pitchFamily="18" charset="0"/>
                <a:cs typeface="Times New Roman" pitchFamily="18" charset="0"/>
                <a:sym typeface="Calibri" pitchFamily="34" charset="0"/>
              </a:rPr>
              <a:t>Locate</a:t>
            </a:r>
            <a:r>
              <a:rPr lang="zh-CN" altLang="en-US" sz="2800" b="1" dirty="0" smtClean="0">
                <a:solidFill>
                  <a:srgbClr val="002060"/>
                </a:solidFill>
                <a:latin typeface="Times New Roman" pitchFamily="18" charset="0"/>
                <a:cs typeface="Times New Roman" pitchFamily="18" charset="0"/>
                <a:sym typeface="Calibri" pitchFamily="34" charset="0"/>
              </a:rPr>
              <a:t>）</a:t>
            </a:r>
            <a:r>
              <a:rPr lang="en-US" sz="2000" b="1" baseline="50000" dirty="0" smtClean="0">
                <a:solidFill>
                  <a:srgbClr val="002060"/>
                </a:solidFill>
                <a:latin typeface="Times New Roman" pitchFamily="18" charset="0"/>
                <a:cs typeface="Times New Roman" pitchFamily="18" charset="0"/>
                <a:sym typeface="Calibri" pitchFamily="34" charset="0"/>
              </a:rPr>
              <a:t>1,3</a:t>
            </a:r>
            <a:endParaRPr lang="en-US" sz="2800" b="1" baseline="50000" dirty="0">
              <a:solidFill>
                <a:srgbClr val="002060"/>
              </a:solidFill>
              <a:latin typeface="Times New Roman" pitchFamily="18" charset="0"/>
              <a:cs typeface="Times New Roman" pitchFamily="18" charset="0"/>
              <a:sym typeface="Calibri" pitchFamily="34" charset="0"/>
            </a:endParaRPr>
          </a:p>
        </p:txBody>
      </p:sp>
      <p:sp>
        <p:nvSpPr>
          <p:cNvPr id="46093" name="Text Box 9"/>
          <p:cNvSpPr>
            <a:spLocks noChangeArrowheads="1"/>
          </p:cNvSpPr>
          <p:nvPr/>
        </p:nvSpPr>
        <p:spPr bwMode="auto">
          <a:xfrm>
            <a:off x="466725" y="6467475"/>
            <a:ext cx="7345363" cy="273050"/>
          </a:xfrm>
          <a:prstGeom prst="rect">
            <a:avLst/>
          </a:prstGeom>
          <a:noFill/>
          <a:ln w="9525" cmpd="sng">
            <a:noFill/>
            <a:miter lim="800000"/>
            <a:headEnd/>
            <a:tailEnd/>
          </a:ln>
        </p:spPr>
        <p:txBody>
          <a:bodyPr lIns="0" tIns="0" rIns="0" bIns="0" anchor="b">
            <a:spAutoFit/>
          </a:bodyPr>
          <a:lstStyle/>
          <a:p>
            <a:pPr marL="0" lvl="2">
              <a:lnSpc>
                <a:spcPct val="90000"/>
              </a:lnSpc>
            </a:pPr>
            <a:r>
              <a:rPr lang="en-US" sz="1000">
                <a:solidFill>
                  <a:srgbClr val="002060"/>
                </a:solidFill>
                <a:latin typeface="Times New Roman" pitchFamily="18" charset="0"/>
                <a:sym typeface="Calibri" pitchFamily="34" charset="0"/>
              </a:rPr>
              <a:t>1. Freynhagen R, Bennett MI. </a:t>
            </a:r>
            <a:r>
              <a:rPr lang="en-US" sz="1000" i="1">
                <a:solidFill>
                  <a:srgbClr val="002060"/>
                </a:solidFill>
                <a:latin typeface="Times New Roman" pitchFamily="18" charset="0"/>
                <a:sym typeface="Calibri" pitchFamily="34" charset="0"/>
              </a:rPr>
              <a:t>BMJ</a:t>
            </a:r>
            <a:r>
              <a:rPr lang="en-US" sz="1000">
                <a:solidFill>
                  <a:srgbClr val="002060"/>
                </a:solidFill>
                <a:latin typeface="Times New Roman" pitchFamily="18" charset="0"/>
                <a:sym typeface="Calibri" pitchFamily="34" charset="0"/>
              </a:rPr>
              <a:t> 2009; 339:b3002; 2. Bennett MI </a:t>
            </a:r>
            <a:r>
              <a:rPr lang="en-US" sz="1000" i="1">
                <a:solidFill>
                  <a:srgbClr val="002060"/>
                </a:solidFill>
                <a:latin typeface="Times New Roman" pitchFamily="18" charset="0"/>
                <a:sym typeface="Calibri" pitchFamily="34" charset="0"/>
              </a:rPr>
              <a:t>et al</a:t>
            </a:r>
            <a:r>
              <a:rPr lang="en-US" sz="1000">
                <a:solidFill>
                  <a:srgbClr val="002060"/>
                </a:solidFill>
                <a:latin typeface="Times New Roman" pitchFamily="18" charset="0"/>
                <a:sym typeface="Calibri" pitchFamily="34" charset="0"/>
              </a:rPr>
              <a:t>. </a:t>
            </a:r>
            <a:r>
              <a:rPr lang="en-US" sz="1000" i="1">
                <a:solidFill>
                  <a:srgbClr val="002060"/>
                </a:solidFill>
                <a:latin typeface="Times New Roman" pitchFamily="18" charset="0"/>
                <a:sym typeface="Calibri" pitchFamily="34" charset="0"/>
              </a:rPr>
              <a:t>Pain </a:t>
            </a:r>
            <a:r>
              <a:rPr lang="en-US" sz="1000">
                <a:solidFill>
                  <a:srgbClr val="002060"/>
                </a:solidFill>
                <a:latin typeface="Times New Roman" pitchFamily="18" charset="0"/>
                <a:sym typeface="Calibri" pitchFamily="34" charset="0"/>
              </a:rPr>
              <a:t>2007; 127(3):199-203; </a:t>
            </a:r>
            <a:r>
              <a:rPr lang="zh-CN" altLang="en-US" sz="1000">
                <a:solidFill>
                  <a:srgbClr val="002060"/>
                </a:solidFill>
                <a:latin typeface="Times New Roman" pitchFamily="18" charset="0"/>
                <a:sym typeface="Calibri" pitchFamily="34" charset="0"/>
              </a:rPr>
              <a:t/>
            </a:r>
            <a:br>
              <a:rPr lang="zh-CN" altLang="en-US" sz="1000">
                <a:solidFill>
                  <a:srgbClr val="002060"/>
                </a:solidFill>
                <a:latin typeface="Times New Roman" pitchFamily="18" charset="0"/>
                <a:sym typeface="Calibri" pitchFamily="34" charset="0"/>
              </a:rPr>
            </a:br>
            <a:r>
              <a:rPr lang="en-US" sz="1000">
                <a:solidFill>
                  <a:srgbClr val="002060"/>
                </a:solidFill>
                <a:latin typeface="Times New Roman" pitchFamily="18" charset="0"/>
                <a:sym typeface="Calibri" pitchFamily="34" charset="0"/>
              </a:rPr>
              <a:t>3. Freynhagen R </a:t>
            </a:r>
            <a:r>
              <a:rPr lang="en-US" sz="1000" i="1">
                <a:solidFill>
                  <a:srgbClr val="002060"/>
                </a:solidFill>
                <a:latin typeface="Times New Roman" pitchFamily="18" charset="0"/>
                <a:sym typeface="Calibri" pitchFamily="34" charset="0"/>
              </a:rPr>
              <a:t>et al</a:t>
            </a:r>
            <a:r>
              <a:rPr lang="en-US" sz="1000">
                <a:solidFill>
                  <a:srgbClr val="002060"/>
                </a:solidFill>
                <a:latin typeface="Times New Roman" pitchFamily="18" charset="0"/>
                <a:sym typeface="Calibri" pitchFamily="34" charset="0"/>
              </a:rPr>
              <a:t>. </a:t>
            </a:r>
            <a:r>
              <a:rPr lang="en-US" sz="1000" i="1">
                <a:solidFill>
                  <a:srgbClr val="002060"/>
                </a:solidFill>
                <a:latin typeface="Times New Roman" pitchFamily="18" charset="0"/>
                <a:sym typeface="Calibri" pitchFamily="34" charset="0"/>
              </a:rPr>
              <a:t>Pain </a:t>
            </a:r>
            <a:r>
              <a:rPr lang="en-US" sz="1000">
                <a:solidFill>
                  <a:srgbClr val="002060"/>
                </a:solidFill>
                <a:latin typeface="Times New Roman" pitchFamily="18" charset="0"/>
                <a:sym typeface="Calibri" pitchFamily="34" charset="0"/>
              </a:rPr>
              <a:t>2008; 135(1-2):65-74; 4. Freynhagen R </a:t>
            </a:r>
            <a:r>
              <a:rPr lang="en-US" sz="1000" i="1">
                <a:solidFill>
                  <a:srgbClr val="002060"/>
                </a:solidFill>
                <a:latin typeface="Times New Roman" pitchFamily="18" charset="0"/>
                <a:sym typeface="Calibri" pitchFamily="34" charset="0"/>
              </a:rPr>
              <a:t>et al. Curr Pain Headache Rep </a:t>
            </a:r>
            <a:r>
              <a:rPr lang="en-US" sz="1000">
                <a:solidFill>
                  <a:srgbClr val="002060"/>
                </a:solidFill>
                <a:latin typeface="Times New Roman" pitchFamily="18" charset="0"/>
                <a:sym typeface="Calibri" pitchFamily="34" charset="0"/>
              </a:rPr>
              <a:t>2009; 13(3):185-90</a:t>
            </a:r>
            <a:r>
              <a:rPr lang="en-US" sz="1000" i="1">
                <a:solidFill>
                  <a:srgbClr val="002060"/>
                </a:solidFill>
                <a:latin typeface="Times New Roman" pitchFamily="18" charset="0"/>
                <a:sym typeface="Calibri" pitchFamily="34" charset="0"/>
              </a:rPr>
              <a:t>.</a:t>
            </a:r>
            <a:r>
              <a:rPr lang="en-US" sz="1000">
                <a:solidFill>
                  <a:srgbClr val="002060"/>
                </a:solidFill>
                <a:latin typeface="Times New Roman" pitchFamily="18" charset="0"/>
                <a:sym typeface="Calibri" pitchFamily="34" charset="0"/>
              </a:rPr>
              <a:t> </a:t>
            </a:r>
            <a:endParaRPr lang="zh-CN" altLang="en-US" sz="1000">
              <a:solidFill>
                <a:srgbClr val="000000"/>
              </a:solidFill>
              <a:latin typeface="Times New Roman" pitchFamily="18" charset="0"/>
              <a:sym typeface="Calibri" pitchFamily="34" charset="0"/>
            </a:endParaRPr>
          </a:p>
        </p:txBody>
      </p:sp>
      <p:sp>
        <p:nvSpPr>
          <p:cNvPr id="46094" name="Slide Number Placeholder 33"/>
          <p:cNvSpPr>
            <a:spLocks noChangeArrowheads="1"/>
          </p:cNvSpPr>
          <p:nvPr/>
        </p:nvSpPr>
        <p:spPr bwMode="auto">
          <a:xfrm>
            <a:off x="6553200" y="6356350"/>
            <a:ext cx="2133600" cy="365125"/>
          </a:xfrm>
          <a:prstGeom prst="rect">
            <a:avLst/>
          </a:prstGeom>
          <a:noFill/>
          <a:ln w="9525" cmpd="sng">
            <a:noFill/>
            <a:miter lim="800000"/>
            <a:headEnd/>
            <a:tailEnd/>
          </a:ln>
        </p:spPr>
        <p:txBody>
          <a:bodyPr anchor="ctr"/>
          <a:lstStyle/>
          <a:p>
            <a:pPr algn="r"/>
            <a:fld id="{AC68B713-A464-4250-A246-9896FCC5624B}" type="slidenum">
              <a:rPr lang="zh-CN" altLang="en-US" sz="1200" b="1" i="1">
                <a:solidFill>
                  <a:srgbClr val="000000"/>
                </a:solidFill>
                <a:latin typeface="Times New Roman" pitchFamily="18" charset="0"/>
                <a:sym typeface="Calibri" pitchFamily="34" charset="0"/>
              </a:rPr>
              <a:pPr algn="r"/>
              <a:t>15</a:t>
            </a:fld>
            <a:endParaRPr lang="zh-CN" altLang="en-US" sz="1200" b="1" i="1">
              <a:solidFill>
                <a:srgbClr val="000000"/>
              </a:solidFill>
              <a:latin typeface="Times New Roman" pitchFamily="18" charset="0"/>
              <a:sym typeface="Calibri" pitchFamily="34" charset="0"/>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4"/>
          <p:cNvSpPr>
            <a:spLocks noGrp="1"/>
          </p:cNvSpPr>
          <p:nvPr>
            <p:ph type="sldNum" sz="quarter" idx="12"/>
          </p:nvPr>
        </p:nvSpPr>
        <p:spPr/>
        <p:txBody>
          <a:bodyPr/>
          <a:lstStyle/>
          <a:p>
            <a:fld id="{EB845CF2-F6A3-42BB-BF35-BBD4F872B85D}" type="slidenum">
              <a:rPr lang="zh-CN" altLang="en-US"/>
              <a:pPr/>
              <a:t>16</a:t>
            </a:fld>
            <a:endParaRPr lang="en-US" sz="1800">
              <a:solidFill>
                <a:schemeClr val="tx1"/>
              </a:solidFill>
            </a:endParaRPr>
          </a:p>
        </p:txBody>
      </p:sp>
      <p:sp>
        <p:nvSpPr>
          <p:cNvPr id="48130" name="Rectangle 1029"/>
          <p:cNvSpPr>
            <a:spLocks noGrp="1" noChangeArrowheads="1"/>
          </p:cNvSpPr>
          <p:nvPr>
            <p:ph type="title" idx="4294967295"/>
          </p:nvPr>
        </p:nvSpPr>
        <p:spPr>
          <a:xfrm>
            <a:off x="504825" y="287338"/>
            <a:ext cx="8294688" cy="1143000"/>
          </a:xfrm>
          <a:ln/>
        </p:spPr>
        <p:txBody>
          <a:bodyPr lIns="45720" rIns="45720"/>
          <a:lstStyle/>
          <a:p>
            <a:pPr eaLnBrk="1" hangingPunct="1"/>
            <a:r>
              <a:rPr lang="zh-CN" altLang="en-US" sz="4000" b="1" i="1" dirty="0" smtClean="0">
                <a:latin typeface="Times New Roman" pitchFamily="18" charset="0"/>
              </a:rPr>
              <a:t>倾听：</a:t>
            </a:r>
            <a:r>
              <a:rPr lang="zh-CN" altLang="en-US" sz="4000" dirty="0" smtClean="0">
                <a:latin typeface="Times New Roman" pitchFamily="18" charset="0"/>
              </a:rPr>
              <a:t>患者对疼痛症状的描述</a:t>
            </a:r>
            <a:endParaRPr lang="zh-CN" altLang="en-US" sz="4800" dirty="0">
              <a:latin typeface="Times New Roman" pitchFamily="18" charset="0"/>
            </a:endParaRPr>
          </a:p>
        </p:txBody>
      </p:sp>
      <p:sp>
        <p:nvSpPr>
          <p:cNvPr id="48131" name="Rectangle 1030"/>
          <p:cNvSpPr>
            <a:spLocks noGrp="1" noChangeArrowheads="1"/>
          </p:cNvSpPr>
          <p:nvPr>
            <p:ph type="body" idx="4294967295"/>
          </p:nvPr>
        </p:nvSpPr>
        <p:spPr>
          <a:xfrm>
            <a:off x="2987674" y="1860550"/>
            <a:ext cx="6156325" cy="3384550"/>
          </a:xfrm>
          <a:ln/>
        </p:spPr>
        <p:txBody>
          <a:bodyPr/>
          <a:lstStyle/>
          <a:p>
            <a:pPr eaLnBrk="1" hangingPunct="1"/>
            <a:r>
              <a:rPr lang="zh-CN" altLang="en-US" sz="2800" b="1" dirty="0">
                <a:latin typeface="Times New Roman" pitchFamily="18" charset="0"/>
                <a:cs typeface="Times New Roman" pitchFamily="18" charset="0"/>
              </a:rPr>
              <a:t>问</a:t>
            </a:r>
            <a:r>
              <a:rPr lang="zh-CN" altLang="en-US" sz="2800" dirty="0">
                <a:latin typeface="Times New Roman" pitchFamily="18" charset="0"/>
                <a:cs typeface="Times New Roman" pitchFamily="18" charset="0"/>
              </a:rPr>
              <a:t> </a:t>
            </a:r>
            <a:r>
              <a:rPr lang="zh-CN" altLang="en-US" sz="2800" dirty="0" smtClean="0">
                <a:latin typeface="Times New Roman" pitchFamily="18" charset="0"/>
                <a:cs typeface="Times New Roman" pitchFamily="18" charset="0"/>
              </a:rPr>
              <a:t>患者的疼痛情况</a:t>
            </a:r>
            <a:r>
              <a:rPr lang="zh-CN" altLang="en-US" sz="2800" baseline="30000" dirty="0">
                <a:latin typeface="Times New Roman" pitchFamily="18" charset="0"/>
                <a:cs typeface="Times New Roman" pitchFamily="18" charset="0"/>
              </a:rPr>
              <a:t>1</a:t>
            </a:r>
            <a:r>
              <a:rPr lang="zh-CN" altLang="en-US" sz="2800" dirty="0">
                <a:latin typeface="Times New Roman" pitchFamily="18" charset="0"/>
                <a:cs typeface="Times New Roman" pitchFamily="18" charset="0"/>
              </a:rPr>
              <a:t> </a:t>
            </a:r>
            <a:endParaRPr lang="zh-CN" altLang="en-US" sz="2800" baseline="30000" dirty="0">
              <a:latin typeface="Times New Roman" pitchFamily="18" charset="0"/>
              <a:cs typeface="Times New Roman" pitchFamily="18" charset="0"/>
            </a:endParaRPr>
          </a:p>
          <a:p>
            <a:pPr eaLnBrk="1" hangingPunct="1">
              <a:spcAft>
                <a:spcPct val="20000"/>
              </a:spcAft>
            </a:pPr>
            <a:r>
              <a:rPr lang="zh-CN" altLang="en-US" sz="2800" dirty="0">
                <a:latin typeface="Times New Roman" pitchFamily="18" charset="0"/>
                <a:cs typeface="Times New Roman" pitchFamily="18" charset="0"/>
              </a:rPr>
              <a:t>在</a:t>
            </a:r>
            <a:r>
              <a:rPr lang="zh-CN" altLang="en-US" sz="2800" dirty="0" smtClean="0">
                <a:latin typeface="Times New Roman" pitchFamily="18" charset="0"/>
                <a:cs typeface="Times New Roman" pitchFamily="18" charset="0"/>
              </a:rPr>
              <a:t>询问</a:t>
            </a:r>
            <a:r>
              <a:rPr lang="zh-CN" altLang="en-US" sz="2800" dirty="0">
                <a:latin typeface="Times New Roman" pitchFamily="18" charset="0"/>
                <a:cs typeface="Times New Roman" pitchFamily="18" charset="0"/>
              </a:rPr>
              <a:t>神经病理性疼痛</a:t>
            </a:r>
            <a:r>
              <a:rPr lang="zh-CN" altLang="en-US" sz="2800" dirty="0" smtClean="0">
                <a:latin typeface="Times New Roman" pitchFamily="18" charset="0"/>
                <a:cs typeface="Times New Roman" pitchFamily="18" charset="0"/>
              </a:rPr>
              <a:t>的时，</a:t>
            </a:r>
            <a:r>
              <a:rPr lang="zh-CN" altLang="en-US" sz="2800" b="1" dirty="0" smtClean="0">
                <a:latin typeface="Times New Roman" pitchFamily="18" charset="0"/>
                <a:cs typeface="Times New Roman" pitchFamily="18" charset="0"/>
              </a:rPr>
              <a:t>注意</a:t>
            </a:r>
            <a:r>
              <a:rPr lang="zh-CN" altLang="en-US" sz="2800" b="1" i="1" dirty="0" smtClean="0">
                <a:latin typeface="Times New Roman" pitchFamily="18" charset="0"/>
                <a:cs typeface="Times New Roman" pitchFamily="18" charset="0"/>
              </a:rPr>
              <a:t>通用语言</a:t>
            </a:r>
            <a:r>
              <a:rPr lang="zh-CN" altLang="en-US" sz="2800" dirty="0" smtClean="0">
                <a:latin typeface="Times New Roman" pitchFamily="18" charset="0"/>
                <a:cs typeface="Times New Roman" pitchFamily="18" charset="0"/>
              </a:rPr>
              <a:t>对神经病理性疼痛的描述</a:t>
            </a:r>
            <a:r>
              <a:rPr lang="zh-CN" altLang="en-US" sz="2800" baseline="30000" dirty="0">
                <a:latin typeface="Times New Roman" pitchFamily="18" charset="0"/>
                <a:cs typeface="Times New Roman" pitchFamily="18" charset="0"/>
              </a:rPr>
              <a:t>3</a:t>
            </a:r>
          </a:p>
          <a:p>
            <a:pPr eaLnBrk="1" hangingPunct="1">
              <a:spcAft>
                <a:spcPct val="20000"/>
              </a:spcAft>
            </a:pPr>
            <a:r>
              <a:rPr lang="zh-CN" altLang="en-US" sz="2800" dirty="0" smtClean="0">
                <a:latin typeface="Times New Roman" pitchFamily="18" charset="0"/>
                <a:cs typeface="Times New Roman" pitchFamily="18" charset="0"/>
              </a:rPr>
              <a:t>使用比喻或数量表来描述疼痛</a:t>
            </a:r>
            <a:r>
              <a:rPr lang="zh-CN" altLang="en-US" sz="2800" baseline="30000" dirty="0">
                <a:latin typeface="Times New Roman" pitchFamily="18" charset="0"/>
                <a:cs typeface="Times New Roman" pitchFamily="18" charset="0"/>
              </a:rPr>
              <a:t>3</a:t>
            </a:r>
          </a:p>
          <a:p>
            <a:pPr eaLnBrk="1" hangingPunct="1">
              <a:spcAft>
                <a:spcPct val="20000"/>
              </a:spcAft>
            </a:pPr>
            <a:r>
              <a:rPr lang="zh-CN" altLang="en-US" sz="2800" dirty="0" smtClean="0">
                <a:latin typeface="Times New Roman" pitchFamily="18" charset="0"/>
                <a:cs typeface="Times New Roman" pitchFamily="18" charset="0"/>
              </a:rPr>
              <a:t>使用检查和</a:t>
            </a:r>
            <a:r>
              <a:rPr lang="zh-CN" altLang="en-US" sz="2800" dirty="0">
                <a:latin typeface="Times New Roman" pitchFamily="18" charset="0"/>
                <a:cs typeface="Times New Roman" pitchFamily="18" charset="0"/>
              </a:rPr>
              <a:t>评估</a:t>
            </a:r>
            <a:r>
              <a:rPr lang="zh-CN" altLang="en-US" sz="2800" dirty="0" smtClean="0">
                <a:latin typeface="Times New Roman" pitchFamily="18" charset="0"/>
                <a:cs typeface="Times New Roman" pitchFamily="18" charset="0"/>
              </a:rPr>
              <a:t>工具鉴别神经</a:t>
            </a:r>
            <a:r>
              <a:rPr lang="zh-CN" altLang="en-US" sz="2800" dirty="0">
                <a:latin typeface="Times New Roman" pitchFamily="18" charset="0"/>
                <a:cs typeface="Times New Roman" pitchFamily="18" charset="0"/>
              </a:rPr>
              <a:t>病理性疼痛与非神经病理性</a:t>
            </a:r>
            <a:r>
              <a:rPr lang="zh-CN" altLang="en-US" sz="2800" dirty="0" smtClean="0">
                <a:latin typeface="Times New Roman" pitchFamily="18" charset="0"/>
                <a:cs typeface="Times New Roman" pitchFamily="18" charset="0"/>
              </a:rPr>
              <a:t>疼痛</a:t>
            </a:r>
            <a:r>
              <a:rPr lang="zh-CN" altLang="en-US" sz="2800" baseline="30000" dirty="0" smtClean="0">
                <a:latin typeface="Times New Roman" pitchFamily="18" charset="0"/>
                <a:cs typeface="Times New Roman" pitchFamily="18" charset="0"/>
              </a:rPr>
              <a:t>2</a:t>
            </a:r>
            <a:endParaRPr lang="en-US" altLang="zh-CN" sz="2800" baseline="30000" dirty="0" smtClean="0">
              <a:latin typeface="Times New Roman" pitchFamily="18" charset="0"/>
              <a:cs typeface="Times New Roman" pitchFamily="18" charset="0"/>
            </a:endParaRPr>
          </a:p>
          <a:p>
            <a:pPr eaLnBrk="1" hangingPunct="1">
              <a:spcAft>
                <a:spcPct val="20000"/>
              </a:spcAft>
              <a:buNone/>
            </a:pPr>
            <a:r>
              <a:rPr lang="en-US" altLang="zh-CN" sz="3600" dirty="0" smtClean="0">
                <a:latin typeface="Times New Roman" pitchFamily="18" charset="0"/>
                <a:cs typeface="Times New Roman" pitchFamily="18" charset="0"/>
              </a:rPr>
              <a:t>            </a:t>
            </a:r>
            <a:endParaRPr lang="zh-CN" altLang="en-US" sz="3600" dirty="0">
              <a:solidFill>
                <a:srgbClr val="FF0000"/>
              </a:solidFill>
              <a:latin typeface="Times New Roman" pitchFamily="18" charset="0"/>
              <a:cs typeface="Times New Roman" pitchFamily="18" charset="0"/>
            </a:endParaRPr>
          </a:p>
        </p:txBody>
      </p:sp>
      <p:sp>
        <p:nvSpPr>
          <p:cNvPr id="48132" name="Text Box 9"/>
          <p:cNvSpPr>
            <a:spLocks noChangeArrowheads="1"/>
          </p:cNvSpPr>
          <p:nvPr/>
        </p:nvSpPr>
        <p:spPr bwMode="auto">
          <a:xfrm>
            <a:off x="179388" y="6467475"/>
            <a:ext cx="8713787" cy="273050"/>
          </a:xfrm>
          <a:prstGeom prst="rect">
            <a:avLst/>
          </a:prstGeom>
          <a:noFill/>
          <a:ln w="9525" cmpd="sng">
            <a:noFill/>
            <a:miter lim="800000"/>
            <a:headEnd/>
            <a:tailEnd/>
          </a:ln>
        </p:spPr>
        <p:txBody>
          <a:bodyPr lIns="0" tIns="0" rIns="0" bIns="0" anchor="b">
            <a:spAutoFit/>
          </a:bodyPr>
          <a:lstStyle/>
          <a:p>
            <a:pPr marL="177800" indent="-177800">
              <a:lnSpc>
                <a:spcPct val="90000"/>
              </a:lnSpc>
            </a:pPr>
            <a:endParaRPr lang="zh-CN" altLang="en-US" sz="1000">
              <a:solidFill>
                <a:srgbClr val="002060"/>
              </a:solidFill>
              <a:latin typeface="Times New Roman" pitchFamily="18" charset="0"/>
              <a:cs typeface="Times New Roman" pitchFamily="18" charset="0"/>
              <a:sym typeface="Calibri" pitchFamily="34" charset="0"/>
            </a:endParaRPr>
          </a:p>
          <a:p>
            <a:pPr marL="177800" indent="-177800">
              <a:lnSpc>
                <a:spcPct val="90000"/>
              </a:lnSpc>
            </a:pPr>
            <a:r>
              <a:rPr lang="en-US" sz="1000">
                <a:solidFill>
                  <a:srgbClr val="002060"/>
                </a:solidFill>
                <a:latin typeface="Times New Roman" pitchFamily="18" charset="0"/>
                <a:cs typeface="Times New Roman" pitchFamily="18" charset="0"/>
                <a:sym typeface="Calibri" pitchFamily="34" charset="0"/>
              </a:rPr>
              <a:t>1. Haanpää ML </a:t>
            </a:r>
            <a:r>
              <a:rPr lang="en-US" sz="1000" i="1">
                <a:solidFill>
                  <a:srgbClr val="002060"/>
                </a:solidFill>
                <a:latin typeface="Times New Roman" pitchFamily="18" charset="0"/>
                <a:cs typeface="Times New Roman" pitchFamily="18" charset="0"/>
                <a:sym typeface="Calibri" pitchFamily="34" charset="0"/>
              </a:rPr>
              <a:t>et al. Am J Med </a:t>
            </a:r>
            <a:r>
              <a:rPr lang="en-US" sz="1000">
                <a:solidFill>
                  <a:srgbClr val="002060"/>
                </a:solidFill>
                <a:latin typeface="Times New Roman" pitchFamily="18" charset="0"/>
                <a:cs typeface="Times New Roman" pitchFamily="18" charset="0"/>
                <a:sym typeface="Calibri" pitchFamily="34" charset="0"/>
              </a:rPr>
              <a:t>2009; 122(10 Suppl):S13-21; 2. Cruccu G </a:t>
            </a:r>
            <a:r>
              <a:rPr lang="en-US" sz="1000" i="1">
                <a:solidFill>
                  <a:srgbClr val="002060"/>
                </a:solidFill>
                <a:latin typeface="Times New Roman" pitchFamily="18" charset="0"/>
                <a:cs typeface="Times New Roman" pitchFamily="18" charset="0"/>
                <a:sym typeface="Calibri" pitchFamily="34" charset="0"/>
              </a:rPr>
              <a:t>et al. Eur J Neurol</a:t>
            </a:r>
            <a:r>
              <a:rPr lang="en-US" sz="1000">
                <a:solidFill>
                  <a:srgbClr val="002060"/>
                </a:solidFill>
                <a:latin typeface="Times New Roman" pitchFamily="18" charset="0"/>
                <a:cs typeface="Times New Roman" pitchFamily="18" charset="0"/>
                <a:sym typeface="Calibri" pitchFamily="34" charset="0"/>
              </a:rPr>
              <a:t> 2010; 17(8):1010-8; 3. Gilron I </a:t>
            </a:r>
            <a:r>
              <a:rPr lang="en-US" sz="1000" i="1">
                <a:solidFill>
                  <a:srgbClr val="002060"/>
                </a:solidFill>
                <a:latin typeface="Times New Roman" pitchFamily="18" charset="0"/>
                <a:cs typeface="Times New Roman" pitchFamily="18" charset="0"/>
                <a:sym typeface="Calibri" pitchFamily="34" charset="0"/>
              </a:rPr>
              <a:t>et al. CMAJ </a:t>
            </a:r>
            <a:r>
              <a:rPr lang="en-US" sz="1000">
                <a:solidFill>
                  <a:srgbClr val="002060"/>
                </a:solidFill>
                <a:latin typeface="Times New Roman" pitchFamily="18" charset="0"/>
                <a:cs typeface="Times New Roman" pitchFamily="18" charset="0"/>
                <a:sym typeface="Calibri" pitchFamily="34" charset="0"/>
              </a:rPr>
              <a:t>2006; 175(3):265-75.</a:t>
            </a:r>
            <a:endParaRPr lang="zh-CN" altLang="en-US">
              <a:solidFill>
                <a:srgbClr val="000000"/>
              </a:solidFill>
              <a:latin typeface="Times New Roman" pitchFamily="18" charset="0"/>
              <a:cs typeface="Times New Roman" pitchFamily="18" charset="0"/>
              <a:sym typeface="Calibri" pitchFamily="34" charset="0"/>
            </a:endParaRPr>
          </a:p>
        </p:txBody>
      </p:sp>
      <p:pic>
        <p:nvPicPr>
          <p:cNvPr id="48133" name="Picture 2" descr="C:\Users\RCowan\AppData\Local\Microsoft\Windows\Temporary Internet Files\Content.IE5\MY8ODV9I\MC900097935[1].wmf"/>
          <p:cNvPicPr>
            <a:picLocks noChangeAspect="1" noChangeArrowheads="1"/>
          </p:cNvPicPr>
          <p:nvPr/>
        </p:nvPicPr>
        <p:blipFill>
          <a:blip r:embed="rId3" cstate="print"/>
          <a:srcRect/>
          <a:stretch>
            <a:fillRect/>
          </a:stretch>
        </p:blipFill>
        <p:spPr bwMode="auto">
          <a:xfrm>
            <a:off x="539750" y="1844675"/>
            <a:ext cx="2160588" cy="3663950"/>
          </a:xfrm>
          <a:prstGeom prst="rect">
            <a:avLst/>
          </a:prstGeom>
          <a:noFill/>
          <a:ln w="9525" cmpd="sng">
            <a:noFill/>
            <a:miter lim="800000"/>
            <a:headEnd/>
            <a:tailEnd/>
          </a:ln>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灯片编号占位符 4"/>
          <p:cNvSpPr>
            <a:spLocks noGrp="1"/>
          </p:cNvSpPr>
          <p:nvPr>
            <p:ph type="sldNum" sz="quarter" idx="12"/>
          </p:nvPr>
        </p:nvSpPr>
        <p:spPr/>
        <p:txBody>
          <a:bodyPr/>
          <a:lstStyle/>
          <a:p>
            <a:fld id="{8721325E-5814-406F-9B68-FDC300C3068D}" type="slidenum">
              <a:rPr lang="zh-CN" altLang="en-US"/>
              <a:pPr/>
              <a:t>17</a:t>
            </a:fld>
            <a:endParaRPr lang="en-US" sz="1800">
              <a:solidFill>
                <a:schemeClr val="tx1"/>
              </a:solidFill>
            </a:endParaRPr>
          </a:p>
        </p:txBody>
      </p:sp>
      <p:sp>
        <p:nvSpPr>
          <p:cNvPr id="50178" name="Rectangle 2"/>
          <p:cNvSpPr>
            <a:spLocks noGrp="1" noChangeArrowheads="1"/>
          </p:cNvSpPr>
          <p:nvPr>
            <p:ph type="title" idx="4294967295"/>
          </p:nvPr>
        </p:nvSpPr>
        <p:spPr>
          <a:xfrm>
            <a:off x="611188" y="404813"/>
            <a:ext cx="7920037" cy="838200"/>
          </a:xfrm>
          <a:ln/>
        </p:spPr>
        <p:txBody>
          <a:bodyPr/>
          <a:lstStyle/>
          <a:p>
            <a:pPr eaLnBrk="1" hangingPunct="1"/>
            <a:r>
              <a:rPr lang="zh-CN" altLang="en-US" b="1" i="1" dirty="0" smtClean="0">
                <a:latin typeface="Times New Roman" pitchFamily="18" charset="0"/>
                <a:cs typeface="Times New Roman" pitchFamily="18" charset="0"/>
              </a:rPr>
              <a:t>倾听</a:t>
            </a:r>
            <a:r>
              <a:rPr lang="zh-CN" altLang="en-US" b="1" i="1" dirty="0">
                <a:latin typeface="Times New Roman" pitchFamily="18" charset="0"/>
                <a:cs typeface="Times New Roman" pitchFamily="18" charset="0"/>
              </a:rPr>
              <a:t>: </a:t>
            </a:r>
            <a:r>
              <a:rPr lang="zh-CN" altLang="en-US" dirty="0">
                <a:latin typeface="Times New Roman" pitchFamily="18" charset="0"/>
                <a:cs typeface="Times New Roman" pitchFamily="18" charset="0"/>
              </a:rPr>
              <a:t>神经病理性疼痛的疼痛史</a:t>
            </a:r>
          </a:p>
        </p:txBody>
      </p:sp>
      <p:sp>
        <p:nvSpPr>
          <p:cNvPr id="50179" name="Text Box 4"/>
          <p:cNvSpPr>
            <a:spLocks noChangeArrowheads="1"/>
          </p:cNvSpPr>
          <p:nvPr/>
        </p:nvSpPr>
        <p:spPr bwMode="auto">
          <a:xfrm>
            <a:off x="323850" y="6453188"/>
            <a:ext cx="2951163" cy="244475"/>
          </a:xfrm>
          <a:prstGeom prst="rect">
            <a:avLst/>
          </a:prstGeom>
          <a:noFill/>
          <a:ln w="9525" cmpd="sng">
            <a:noFill/>
            <a:miter lim="800000"/>
            <a:headEnd/>
            <a:tailEnd/>
          </a:ln>
        </p:spPr>
        <p:txBody>
          <a:bodyPr>
            <a:spAutoFit/>
          </a:bodyPr>
          <a:lstStyle/>
          <a:p>
            <a:pPr marL="342900" indent="-342900"/>
            <a:r>
              <a:rPr lang="en-US" sz="1000">
                <a:solidFill>
                  <a:srgbClr val="002060"/>
                </a:solidFill>
                <a:latin typeface="Times New Roman" pitchFamily="18" charset="0"/>
                <a:sym typeface="Calibri" pitchFamily="34" charset="0"/>
              </a:rPr>
              <a:t>Jensen TS, Baron R. </a:t>
            </a:r>
            <a:r>
              <a:rPr lang="en-US" sz="1000" i="1">
                <a:solidFill>
                  <a:srgbClr val="002060"/>
                </a:solidFill>
                <a:latin typeface="Times New Roman" pitchFamily="18" charset="0"/>
                <a:sym typeface="Calibri" pitchFamily="34" charset="0"/>
              </a:rPr>
              <a:t>Pain</a:t>
            </a:r>
            <a:r>
              <a:rPr lang="en-US" sz="1000">
                <a:solidFill>
                  <a:srgbClr val="002060"/>
                </a:solidFill>
                <a:latin typeface="Times New Roman" pitchFamily="18" charset="0"/>
                <a:sym typeface="Calibri" pitchFamily="34" charset="0"/>
              </a:rPr>
              <a:t> 2003; 102(1-2):1-8.</a:t>
            </a:r>
            <a:endParaRPr lang="zh-CN" altLang="en-US">
              <a:latin typeface="Times New Roman" pitchFamily="18" charset="0"/>
            </a:endParaRPr>
          </a:p>
        </p:txBody>
      </p:sp>
      <p:graphicFrame>
        <p:nvGraphicFramePr>
          <p:cNvPr id="50180" name="Group 38"/>
          <p:cNvGraphicFramePr>
            <a:graphicFrameLocks noGrp="1"/>
          </p:cNvGraphicFramePr>
          <p:nvPr>
            <p:extLst>
              <p:ext uri="{D42A27DB-BD31-4B8C-83A1-F6EECF244321}">
                <p14:modId xmlns:p14="http://schemas.microsoft.com/office/powerpoint/2010/main" val="172811889"/>
              </p:ext>
            </p:extLst>
          </p:nvPr>
        </p:nvGraphicFramePr>
        <p:xfrm>
          <a:off x="320675" y="2133600"/>
          <a:ext cx="8604250" cy="3168650"/>
        </p:xfrm>
        <a:graphic>
          <a:graphicData uri="http://schemas.openxmlformats.org/drawingml/2006/table">
            <a:tbl>
              <a:tblPr/>
              <a:tblGrid>
                <a:gridCol w="4140200"/>
                <a:gridCol w="323850"/>
                <a:gridCol w="4140200"/>
              </a:tblGrid>
              <a:tr h="635000">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en-US" sz="2400" b="1"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sym typeface="Calibri" pitchFamily="34" charset="0"/>
                        </a:rPr>
                        <a:t>了解以下项目：</a:t>
                      </a:r>
                      <a:r>
                        <a:rPr kumimoji="0" lang="zh-CN" altLang="en-US" sz="2400" b="1" i="0" u="none" strike="noStrike" cap="none" normalizeH="0" baseline="30000" dirty="0" smtClean="0">
                          <a:ln>
                            <a:noFill/>
                          </a:ln>
                          <a:solidFill>
                            <a:schemeClr val="bg1"/>
                          </a:solidFill>
                          <a:effectLst/>
                          <a:latin typeface="Times New Roman" pitchFamily="18" charset="0"/>
                          <a:ea typeface="宋体" pitchFamily="2" charset="-122"/>
                          <a:cs typeface="Times New Roman" pitchFamily="18" charset="0"/>
                          <a:sym typeface="Calibri" pitchFamily="34" charset="0"/>
                        </a:rPr>
                        <a:t>1</a:t>
                      </a:r>
                      <a:endParaRPr kumimoji="0" lang="zh-CN" altLang="en-US" sz="2800" b="0"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T="45730" marB="45730" anchor="ctr" horzOverflow="overflow">
                    <a:lnL cap="flat">
                      <a:noFill/>
                    </a:lnL>
                    <a:lnR cap="flat">
                      <a:noFill/>
                    </a:lnR>
                    <a:lnT w="28575" cap="flat" cmpd="sng" algn="ctr">
                      <a:solidFill>
                        <a:srgbClr val="FFFFFF"/>
                      </a:solidFill>
                      <a:prstDash val="solid"/>
                      <a:miter lim="800000"/>
                      <a:headEnd type="none" w="med" len="med"/>
                      <a:tailEnd type="none" w="med" len="med"/>
                    </a:lnT>
                    <a:lnB w="28575" cap="flat" cmpd="sng" algn="ctr">
                      <a:solidFill>
                        <a:srgbClr val="FFFFFF"/>
                      </a:solidFill>
                      <a:prstDash val="solid"/>
                      <a:miter lim="800000"/>
                      <a:headEnd type="none" w="med" len="med"/>
                      <a:tailEnd type="none" w="med" len="med"/>
                    </a:lnB>
                    <a:lnTlToBr>
                      <a:noFill/>
                    </a:lnTlToBr>
                    <a:lnBlToTr>
                      <a:noFill/>
                    </a:lnBlToTr>
                    <a:solidFill>
                      <a:srgbClr val="A3A3A3"/>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endParaRPr kumimoji="0" lang="zh-CN" altLang="zh-CN" sz="2400" b="1" i="1" u="none" strike="noStrike" cap="none" normalizeH="0" baseline="30000" smtClean="0">
                        <a:ln>
                          <a:noFill/>
                        </a:ln>
                        <a:solidFill>
                          <a:schemeClr val="bg1"/>
                        </a:solidFill>
                        <a:effectLst/>
                        <a:latin typeface="Times New Roman" pitchFamily="18" charset="0"/>
                        <a:ea typeface="宋体" pitchFamily="2" charset="-122"/>
                        <a:sym typeface="Calibri" pitchFamily="34" charset="0"/>
                      </a:endParaRPr>
                    </a:p>
                  </a:txBody>
                  <a:tcPr marT="45730" marB="4573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en-US" sz="2400" b="1" i="0" u="none" strike="noStrike" cap="none" normalizeH="0" baseline="0" dirty="0" smtClean="0">
                          <a:ln>
                            <a:noFill/>
                          </a:ln>
                          <a:solidFill>
                            <a:schemeClr val="bg1"/>
                          </a:solidFill>
                          <a:effectLst/>
                          <a:latin typeface="Times New Roman" pitchFamily="18" charset="0"/>
                          <a:ea typeface="宋体" pitchFamily="2" charset="-122"/>
                          <a:sym typeface="Calibri" pitchFamily="34" charset="0"/>
                        </a:rPr>
                        <a:t>深入了解项：</a:t>
                      </a:r>
                    </a:p>
                  </a:txBody>
                  <a:tcPr marT="45730" marB="45730" anchor="ctr" horzOverflow="overflow">
                    <a:lnL cap="flat">
                      <a:noFill/>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28575" cap="flat" cmpd="sng" algn="ctr">
                      <a:solidFill>
                        <a:schemeClr val="bg1"/>
                      </a:solidFill>
                      <a:prstDash val="solid"/>
                      <a:miter lim="800000"/>
                      <a:headEnd type="none" w="med" len="med"/>
                      <a:tailEnd type="none" w="med" len="med"/>
                    </a:lnB>
                    <a:lnTlToBr>
                      <a:noFill/>
                    </a:lnTlToBr>
                    <a:lnBlToTr>
                      <a:noFill/>
                    </a:lnBlToTr>
                    <a:solidFill>
                      <a:srgbClr val="5AA9F5"/>
                    </a:solidFill>
                  </a:tcPr>
                </a:tc>
              </a:tr>
              <a:tr h="2533650">
                <a:tc>
                  <a:txBody>
                    <a:bodyPr/>
                    <a:lstStyle/>
                    <a:p>
                      <a:pPr marL="352425" marR="0" lvl="0" indent="-263525" algn="l" defTabSz="0" rtl="0" eaLnBrk="1" fontAlgn="base" latinLnBrk="0" hangingPunct="1">
                        <a:lnSpc>
                          <a:spcPct val="100000"/>
                        </a:lnSpc>
                        <a:spcBef>
                          <a:spcPct val="0"/>
                        </a:spcBef>
                        <a:spcAft>
                          <a:spcPts val="600"/>
                        </a:spcAft>
                        <a:buClrTx/>
                        <a:buSzTx/>
                        <a:buFont typeface="Arial" pitchFamily="34" charset="0"/>
                        <a:buChar char="•"/>
                        <a:tabLst/>
                      </a:pPr>
                      <a:r>
                        <a:rPr kumimoji="0" lang="zh-CN" altLang="en-US" sz="1800" b="1" i="0" u="none" strike="noStrike" cap="none" normalizeH="0" baseline="0" dirty="0" smtClean="0">
                          <a:ln>
                            <a:noFill/>
                          </a:ln>
                          <a:solidFill>
                            <a:schemeClr val="tx2"/>
                          </a:solidFill>
                          <a:effectLst/>
                          <a:latin typeface="Times New Roman" pitchFamily="18" charset="0"/>
                          <a:ea typeface="宋体" pitchFamily="2" charset="-122"/>
                          <a:sym typeface="Calibri" pitchFamily="34" charset="0"/>
                        </a:rPr>
                        <a:t>持续时间</a:t>
                      </a:r>
                    </a:p>
                    <a:p>
                      <a:pPr marL="352425" marR="0" lvl="0" indent="-263525" algn="l" defTabSz="0" rtl="0" eaLnBrk="1" fontAlgn="base" latinLnBrk="0" hangingPunct="1">
                        <a:lnSpc>
                          <a:spcPct val="100000"/>
                        </a:lnSpc>
                        <a:spcBef>
                          <a:spcPct val="0"/>
                        </a:spcBef>
                        <a:spcAft>
                          <a:spcPts val="600"/>
                        </a:spcAft>
                        <a:buClrTx/>
                        <a:buSzTx/>
                        <a:buFont typeface="Arial" pitchFamily="34" charset="0"/>
                        <a:buChar char="•"/>
                        <a:tabLst/>
                      </a:pPr>
                      <a:r>
                        <a:rPr kumimoji="0" lang="zh-CN" altLang="en-US" sz="1800" b="1" i="0" u="none" strike="noStrike" cap="none" normalizeH="0" baseline="0" dirty="0" smtClean="0">
                          <a:ln>
                            <a:noFill/>
                          </a:ln>
                          <a:solidFill>
                            <a:schemeClr val="tx2"/>
                          </a:solidFill>
                          <a:effectLst/>
                          <a:latin typeface="Times New Roman" pitchFamily="18" charset="0"/>
                          <a:ea typeface="宋体" pitchFamily="2" charset="-122"/>
                          <a:sym typeface="Calibri" pitchFamily="34" charset="0"/>
                        </a:rPr>
                        <a:t>频率</a:t>
                      </a:r>
                    </a:p>
                    <a:p>
                      <a:pPr marL="352425" marR="0" lvl="0" indent="-263525" algn="l" defTabSz="0" rtl="0" eaLnBrk="1" fontAlgn="base" latinLnBrk="0" hangingPunct="1">
                        <a:lnSpc>
                          <a:spcPct val="100000"/>
                        </a:lnSpc>
                        <a:spcBef>
                          <a:spcPct val="0"/>
                        </a:spcBef>
                        <a:spcAft>
                          <a:spcPts val="600"/>
                        </a:spcAft>
                        <a:buClrTx/>
                        <a:buSzTx/>
                        <a:buFont typeface="Arial" pitchFamily="34" charset="0"/>
                        <a:buChar char="•"/>
                        <a:tabLst/>
                      </a:pPr>
                      <a:r>
                        <a:rPr kumimoji="0" lang="zh-CN" altLang="en-US" sz="1800" b="1" i="0" u="none" strike="noStrike" cap="none" normalizeH="0" baseline="0" dirty="0" smtClean="0">
                          <a:ln>
                            <a:noFill/>
                          </a:ln>
                          <a:solidFill>
                            <a:schemeClr val="tx2"/>
                          </a:solidFill>
                          <a:effectLst/>
                          <a:latin typeface="Times New Roman" pitchFamily="18" charset="0"/>
                          <a:ea typeface="宋体" pitchFamily="2" charset="-122"/>
                          <a:sym typeface="Calibri" pitchFamily="34" charset="0"/>
                        </a:rPr>
                        <a:t>性质</a:t>
                      </a:r>
                    </a:p>
                    <a:p>
                      <a:pPr marL="352425" marR="0" lvl="0" indent="-263525" algn="l" defTabSz="0" rtl="0" eaLnBrk="1" fontAlgn="base" latinLnBrk="0" hangingPunct="1">
                        <a:lnSpc>
                          <a:spcPct val="100000"/>
                        </a:lnSpc>
                        <a:spcBef>
                          <a:spcPct val="0"/>
                        </a:spcBef>
                        <a:spcAft>
                          <a:spcPts val="600"/>
                        </a:spcAft>
                        <a:buClrTx/>
                        <a:buSzTx/>
                        <a:buFont typeface="Arial" pitchFamily="34" charset="0"/>
                        <a:buChar char="•"/>
                        <a:tabLst/>
                      </a:pPr>
                      <a:r>
                        <a:rPr kumimoji="0" lang="zh-CN" altLang="en-US" sz="1800" b="1" i="0" u="none" strike="noStrike" cap="none" normalizeH="0" baseline="0" dirty="0" smtClean="0">
                          <a:ln>
                            <a:noFill/>
                          </a:ln>
                          <a:solidFill>
                            <a:schemeClr val="tx2"/>
                          </a:solidFill>
                          <a:effectLst/>
                          <a:latin typeface="Times New Roman" pitchFamily="18" charset="0"/>
                          <a:ea typeface="宋体" pitchFamily="2" charset="-122"/>
                          <a:sym typeface="Calibri" pitchFamily="34" charset="0"/>
                        </a:rPr>
                        <a:t>强度</a:t>
                      </a:r>
                    </a:p>
                    <a:p>
                      <a:pPr marL="352425" marR="0" lvl="0" indent="-263525" algn="l" defTabSz="0" rtl="0" eaLnBrk="1" fontAlgn="base" latinLnBrk="0" hangingPunct="1">
                        <a:lnSpc>
                          <a:spcPct val="100000"/>
                        </a:lnSpc>
                        <a:spcBef>
                          <a:spcPct val="0"/>
                        </a:spcBef>
                        <a:spcAft>
                          <a:spcPts val="600"/>
                        </a:spcAft>
                        <a:buClrTx/>
                        <a:buSzTx/>
                        <a:buFont typeface="Arial" pitchFamily="34" charset="0"/>
                        <a:buChar char="•"/>
                        <a:tabLst/>
                      </a:pPr>
                      <a:r>
                        <a:rPr kumimoji="0" lang="zh-CN" altLang="en-US" sz="1800" b="1" i="0" u="none" strike="noStrike" cap="none" normalizeH="0" baseline="0" dirty="0" smtClean="0">
                          <a:ln>
                            <a:noFill/>
                          </a:ln>
                          <a:solidFill>
                            <a:schemeClr val="tx2"/>
                          </a:solidFill>
                          <a:effectLst/>
                          <a:latin typeface="Times New Roman" pitchFamily="18" charset="0"/>
                          <a:ea typeface="宋体" pitchFamily="2" charset="-122"/>
                          <a:sym typeface="Calibri" pitchFamily="34" charset="0"/>
                        </a:rPr>
                        <a:t>疼痛分布及位置</a:t>
                      </a:r>
                    </a:p>
                    <a:p>
                      <a:pPr marL="352425" marR="0" lvl="0" indent="-263525" algn="l" defTabSz="0" rtl="0" eaLnBrk="1" fontAlgn="base" latinLnBrk="0" hangingPunct="1">
                        <a:lnSpc>
                          <a:spcPct val="100000"/>
                        </a:lnSpc>
                        <a:spcBef>
                          <a:spcPct val="0"/>
                        </a:spcBef>
                        <a:spcAft>
                          <a:spcPts val="600"/>
                        </a:spcAft>
                        <a:buClrTx/>
                        <a:buSzTx/>
                        <a:buFont typeface="Arial" pitchFamily="34" charset="0"/>
                        <a:buChar char="•"/>
                        <a:tabLst/>
                      </a:pPr>
                      <a:r>
                        <a:rPr kumimoji="0" lang="zh-CN" altLang="en-US" sz="1800" b="1" i="0" u="none" strike="noStrike" cap="none" normalizeH="0" baseline="0" dirty="0" smtClean="0">
                          <a:ln>
                            <a:noFill/>
                          </a:ln>
                          <a:solidFill>
                            <a:schemeClr val="tx2"/>
                          </a:solidFill>
                          <a:effectLst/>
                          <a:latin typeface="Times New Roman" pitchFamily="18" charset="0"/>
                          <a:ea typeface="宋体" pitchFamily="2" charset="-122"/>
                          <a:sym typeface="Calibri" pitchFamily="34" charset="0"/>
                        </a:rPr>
                        <a:t>对日常活动的影响程度</a:t>
                      </a:r>
                      <a:endParaRPr kumimoji="0" lang="zh-CN" altLang="en-US" sz="2800" b="1" i="0" u="none" strike="noStrike" cap="none" normalizeH="0" baseline="0" dirty="0" smtClean="0">
                        <a:ln>
                          <a:noFill/>
                        </a:ln>
                        <a:solidFill>
                          <a:srgbClr val="002060"/>
                        </a:solidFill>
                        <a:effectLst/>
                        <a:latin typeface="Times New Roman" pitchFamily="18" charset="0"/>
                        <a:ea typeface="宋体" pitchFamily="2" charset="-122"/>
                        <a:sym typeface="Calibri" pitchFamily="34" charset="0"/>
                      </a:endParaRPr>
                    </a:p>
                  </a:txBody>
                  <a:tcPr marL="90000" marR="90000" marT="72015" marB="72015" horzOverflow="overflow">
                    <a:lnL cap="flat">
                      <a:noFill/>
                    </a:lnL>
                    <a:lnR cap="flat">
                      <a:noFill/>
                    </a:lnR>
                    <a:lnT w="28575"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A2A2A2"/>
                    </a:solidFill>
                  </a:tcPr>
                </a:tc>
                <a:tc>
                  <a:txBody>
                    <a:bodyPr/>
                    <a:lstStyle/>
                    <a:p>
                      <a:pPr marL="352425" marR="0" lvl="0" indent="-263525" algn="l" defTabSz="0" rtl="0" eaLnBrk="1" fontAlgn="base" latinLnBrk="0" hangingPunct="1">
                        <a:lnSpc>
                          <a:spcPct val="100000"/>
                        </a:lnSpc>
                        <a:spcBef>
                          <a:spcPct val="20000"/>
                        </a:spcBef>
                        <a:spcAft>
                          <a:spcPct val="0"/>
                        </a:spcAft>
                        <a:buClrTx/>
                        <a:buSzTx/>
                        <a:buFont typeface="Arial" pitchFamily="34" charset="0"/>
                        <a:buChar char="•"/>
                        <a:tabLst/>
                      </a:pPr>
                      <a:endParaRPr kumimoji="0" lang="zh-CN" altLang="zh-CN" sz="1800" b="1" i="1" u="none" strike="noStrike" cap="none" normalizeH="0" baseline="0" smtClean="0">
                        <a:ln>
                          <a:noFill/>
                        </a:ln>
                        <a:solidFill>
                          <a:schemeClr val="tx2"/>
                        </a:solidFill>
                        <a:effectLst/>
                        <a:latin typeface="Times New Roman" pitchFamily="18" charset="0"/>
                        <a:ea typeface="宋体" pitchFamily="2" charset="-122"/>
                        <a:sym typeface="Calibri" pitchFamily="34" charset="0"/>
                      </a:endParaRPr>
                    </a:p>
                  </a:txBody>
                  <a:tcPr marL="90000" marR="90000" marT="72015" marB="72015" anchor="ctr" horzOverflow="overflow">
                    <a:lnL cap="flat">
                      <a:noFill/>
                    </a:lnL>
                    <a:lnR cap="flat">
                      <a:noFill/>
                    </a:lnR>
                    <a:lnT cap="flat">
                      <a:noFill/>
                    </a:lnT>
                    <a:lnB cap="flat">
                      <a:noFill/>
                    </a:lnB>
                    <a:lnTlToBr>
                      <a:noFill/>
                    </a:lnTlToBr>
                    <a:lnBlToTr>
                      <a:noFill/>
                    </a:lnBlToTr>
                    <a:noFill/>
                  </a:tcPr>
                </a:tc>
                <a:tc>
                  <a:txBody>
                    <a:bodyPr/>
                    <a:lstStyle/>
                    <a:p>
                      <a:pPr marL="352425" marR="0" lvl="0" indent="-263525" algn="l" defTabSz="0" rtl="0" eaLnBrk="1" fontAlgn="base" latinLnBrk="0" hangingPunct="1">
                        <a:lnSpc>
                          <a:spcPct val="100000"/>
                        </a:lnSpc>
                        <a:spcBef>
                          <a:spcPct val="0"/>
                        </a:spcBef>
                        <a:spcAft>
                          <a:spcPts val="600"/>
                        </a:spcAft>
                        <a:buClrTx/>
                        <a:buSzTx/>
                        <a:buFont typeface="Arial" pitchFamily="34" charset="0"/>
                        <a:buChar char="•"/>
                        <a:tabLst/>
                      </a:pPr>
                      <a:r>
                        <a:rPr kumimoji="0" lang="zh-CN" altLang="en-US" sz="1800" b="1" i="0" u="none" strike="noStrike" cap="none" normalizeH="0" baseline="0" dirty="0" smtClean="0">
                          <a:ln>
                            <a:noFill/>
                          </a:ln>
                          <a:solidFill>
                            <a:schemeClr val="tx2"/>
                          </a:solidFill>
                          <a:effectLst/>
                          <a:latin typeface="Times New Roman" pitchFamily="18" charset="0"/>
                          <a:ea typeface="宋体" pitchFamily="2" charset="-122"/>
                          <a:sym typeface="Calibri" pitchFamily="34" charset="0"/>
                        </a:rPr>
                        <a:t>既往病史</a:t>
                      </a:r>
                    </a:p>
                    <a:p>
                      <a:pPr marL="352425" marR="0" lvl="0" indent="-263525" algn="l" defTabSz="0" rtl="0" eaLnBrk="1" fontAlgn="base" latinLnBrk="0" hangingPunct="1">
                        <a:lnSpc>
                          <a:spcPct val="100000"/>
                        </a:lnSpc>
                        <a:spcBef>
                          <a:spcPct val="0"/>
                        </a:spcBef>
                        <a:spcAft>
                          <a:spcPts val="600"/>
                        </a:spcAft>
                        <a:buClrTx/>
                        <a:buSzTx/>
                        <a:buFont typeface="Arial" pitchFamily="34" charset="0"/>
                        <a:buChar char="•"/>
                        <a:tabLst/>
                      </a:pPr>
                      <a:r>
                        <a:rPr kumimoji="0" lang="zh-CN" altLang="en-US" sz="1800" b="1" i="0" u="none" strike="noStrike" cap="none" normalizeH="0" baseline="0" dirty="0" smtClean="0">
                          <a:ln>
                            <a:noFill/>
                          </a:ln>
                          <a:solidFill>
                            <a:schemeClr val="tx2"/>
                          </a:solidFill>
                          <a:effectLst/>
                          <a:latin typeface="Times New Roman" pitchFamily="18" charset="0"/>
                          <a:ea typeface="宋体" pitchFamily="2" charset="-122"/>
                          <a:sym typeface="Calibri" pitchFamily="34" charset="0"/>
                        </a:rPr>
                        <a:t>接受毒素治疗或其他药物治疗（例如：癌症化疗、放疗）</a:t>
                      </a:r>
                    </a:p>
                    <a:p>
                      <a:pPr marL="352425" marR="0" lvl="0" indent="-263525" algn="l" defTabSz="0" rtl="0" eaLnBrk="1" fontAlgn="base" latinLnBrk="0" hangingPunct="1">
                        <a:lnSpc>
                          <a:spcPct val="100000"/>
                        </a:lnSpc>
                        <a:spcBef>
                          <a:spcPct val="0"/>
                        </a:spcBef>
                        <a:spcAft>
                          <a:spcPts val="600"/>
                        </a:spcAft>
                        <a:buClrTx/>
                        <a:buSzTx/>
                        <a:buFont typeface="Arial" pitchFamily="34" charset="0"/>
                        <a:buChar char="•"/>
                        <a:tabLst/>
                      </a:pPr>
                      <a:r>
                        <a:rPr kumimoji="0" lang="zh-CN" altLang="en-US" sz="1800" b="1" i="0" u="none" strike="noStrike" cap="none" normalizeH="0" baseline="0" dirty="0" smtClean="0">
                          <a:ln>
                            <a:noFill/>
                          </a:ln>
                          <a:solidFill>
                            <a:schemeClr val="tx2"/>
                          </a:solidFill>
                          <a:effectLst/>
                          <a:latin typeface="Times New Roman" pitchFamily="18" charset="0"/>
                          <a:ea typeface="宋体" pitchFamily="2" charset="-122"/>
                          <a:sym typeface="Calibri" pitchFamily="34" charset="0"/>
                        </a:rPr>
                        <a:t>疼痛药物治疗</a:t>
                      </a:r>
                    </a:p>
                    <a:p>
                      <a:pPr marL="352425" marR="0" lvl="0" indent="-263525" algn="l" defTabSz="0" rtl="0" eaLnBrk="1" fontAlgn="base" latinLnBrk="0" hangingPunct="1">
                        <a:lnSpc>
                          <a:spcPct val="100000"/>
                        </a:lnSpc>
                        <a:spcBef>
                          <a:spcPct val="0"/>
                        </a:spcBef>
                        <a:spcAft>
                          <a:spcPts val="600"/>
                        </a:spcAft>
                        <a:buClrTx/>
                        <a:buSzTx/>
                        <a:buFont typeface="Arial" pitchFamily="34" charset="0"/>
                        <a:buChar char="•"/>
                        <a:tabLst/>
                      </a:pPr>
                      <a:r>
                        <a:rPr kumimoji="0" lang="zh-CN" altLang="en-US" sz="1800" b="1" i="0" u="none" strike="noStrike" cap="none" normalizeH="0" baseline="0" dirty="0" smtClean="0">
                          <a:ln>
                            <a:noFill/>
                          </a:ln>
                          <a:solidFill>
                            <a:schemeClr val="tx2"/>
                          </a:solidFill>
                          <a:effectLst/>
                          <a:latin typeface="Times New Roman" pitchFamily="18" charset="0"/>
                          <a:ea typeface="宋体" pitchFamily="2" charset="-122"/>
                          <a:sym typeface="Calibri" pitchFamily="34" charset="0"/>
                        </a:rPr>
                        <a:t>相关的精神和情绪障碍</a:t>
                      </a:r>
                    </a:p>
                  </a:txBody>
                  <a:tcPr marL="90000" marR="90000" marT="72015" marB="72015" horzOverflow="overflow">
                    <a:lnL cap="flat">
                      <a:noFill/>
                    </a:lnL>
                    <a:lnR w="12700" cap="flat" cmpd="sng" algn="ctr">
                      <a:solidFill>
                        <a:srgbClr val="FFFFFF"/>
                      </a:solidFill>
                      <a:prstDash val="solid"/>
                      <a:miter lim="800000"/>
                      <a:headEnd type="none" w="med" len="med"/>
                      <a:tailEnd type="none" w="med" len="med"/>
                    </a:lnR>
                    <a:lnT w="28575" cap="flat" cmpd="sng" algn="ctr">
                      <a:solidFill>
                        <a:schemeClr val="bg1"/>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59A8F5"/>
                    </a:solidFill>
                  </a:tcPr>
                </a:tc>
              </a:tr>
            </a:tbl>
          </a:graphicData>
        </a:graphic>
      </p:graphicFrame>
      <p:sp>
        <p:nvSpPr>
          <p:cNvPr id="6" name="TextBox 5"/>
          <p:cNvSpPr txBox="1"/>
          <p:nvPr/>
        </p:nvSpPr>
        <p:spPr>
          <a:xfrm>
            <a:off x="4139952" y="5517232"/>
            <a:ext cx="4032448"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3200" dirty="0" smtClean="0"/>
              <a:t>问诊应序贯性问询</a:t>
            </a:r>
            <a:endParaRPr lang="zh-CN" altLang="en-US" sz="3200" dirty="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灯片编号占位符 4"/>
          <p:cNvSpPr>
            <a:spLocks noGrp="1"/>
          </p:cNvSpPr>
          <p:nvPr>
            <p:ph type="sldNum" sz="quarter" idx="12"/>
          </p:nvPr>
        </p:nvSpPr>
        <p:spPr/>
        <p:txBody>
          <a:bodyPr/>
          <a:lstStyle/>
          <a:p>
            <a:fld id="{64E619AE-6C8D-43A7-B0EC-4EE5B95E3474}" type="slidenum">
              <a:rPr lang="zh-CN" altLang="en-US"/>
              <a:pPr/>
              <a:t>18</a:t>
            </a:fld>
            <a:endParaRPr lang="en-US" sz="1800">
              <a:solidFill>
                <a:schemeClr val="tx1"/>
              </a:solidFill>
            </a:endParaRPr>
          </a:p>
        </p:txBody>
      </p:sp>
      <p:sp>
        <p:nvSpPr>
          <p:cNvPr id="52226" name="Rectangle 2"/>
          <p:cNvSpPr>
            <a:spLocks noGrp="1" noChangeArrowheads="1"/>
          </p:cNvSpPr>
          <p:nvPr>
            <p:ph type="title" idx="4294967295"/>
          </p:nvPr>
        </p:nvSpPr>
        <p:spPr>
          <a:ln/>
        </p:spPr>
        <p:txBody>
          <a:bodyPr/>
          <a:lstStyle/>
          <a:p>
            <a:pPr eaLnBrk="1" hangingPunct="1">
              <a:lnSpc>
                <a:spcPct val="90000"/>
              </a:lnSpc>
            </a:pPr>
            <a:r>
              <a:rPr lang="zh-CN" altLang="en-US" sz="3600" b="1" i="1" dirty="0" smtClean="0">
                <a:latin typeface="Times New Roman" pitchFamily="18" charset="0"/>
                <a:cs typeface="Times New Roman" pitchFamily="18" charset="0"/>
              </a:rPr>
              <a:t>倾听</a:t>
            </a:r>
            <a:r>
              <a:rPr lang="zh-CN" altLang="en-US" sz="3600" b="1" i="1" dirty="0">
                <a:latin typeface="Times New Roman" pitchFamily="18" charset="0"/>
                <a:cs typeface="Times New Roman" pitchFamily="18" charset="0"/>
              </a:rPr>
              <a:t>：</a:t>
            </a:r>
            <a:r>
              <a:rPr lang="zh-CN" altLang="en-US" sz="3600" dirty="0">
                <a:latin typeface="Times New Roman" pitchFamily="18" charset="0"/>
                <a:cs typeface="Times New Roman" pitchFamily="18" charset="0"/>
              </a:rPr>
              <a:t>神经病变的体征及</a:t>
            </a:r>
            <a:r>
              <a:rPr lang="zh-CN" altLang="en-US" sz="3600" dirty="0" smtClean="0">
                <a:latin typeface="Times New Roman" pitchFamily="18" charset="0"/>
                <a:cs typeface="Times New Roman" pitchFamily="18" charset="0"/>
              </a:rPr>
              <a:t>症状变化多样</a:t>
            </a:r>
            <a:endParaRPr lang="zh-CN" altLang="en-US" sz="3600" dirty="0">
              <a:latin typeface="Times New Roman" pitchFamily="18" charset="0"/>
              <a:cs typeface="Times New Roman" pitchFamily="18" charset="0"/>
            </a:endParaRPr>
          </a:p>
        </p:txBody>
      </p:sp>
      <p:sp>
        <p:nvSpPr>
          <p:cNvPr id="52228" name="Text Placeholder 25"/>
          <p:cNvSpPr>
            <a:spLocks noGrp="1" noChangeArrowheads="1"/>
          </p:cNvSpPr>
          <p:nvPr>
            <p:ph sz="quarter" idx="4294967295"/>
          </p:nvPr>
        </p:nvSpPr>
        <p:spPr>
          <a:xfrm>
            <a:off x="4645025" y="1535113"/>
            <a:ext cx="4041775" cy="639762"/>
          </a:xfrm>
          <a:ln/>
        </p:spPr>
        <p:txBody>
          <a:bodyPr anchor="b"/>
          <a:lstStyle/>
          <a:p>
            <a:pPr marL="0" indent="0" algn="ctr" eaLnBrk="1" hangingPunct="1">
              <a:buFont typeface="Arial" pitchFamily="34" charset="0"/>
              <a:buNone/>
            </a:pPr>
            <a:r>
              <a:rPr lang="zh-CN" altLang="en-US" sz="2400" b="1" dirty="0" smtClean="0">
                <a:latin typeface="Times New Roman" pitchFamily="18" charset="0"/>
              </a:rPr>
              <a:t>个体间</a:t>
            </a:r>
            <a:endParaRPr lang="zh-CN" altLang="en-US" sz="2400" b="1" dirty="0">
              <a:latin typeface="Times New Roman" pitchFamily="18" charset="0"/>
            </a:endParaRPr>
          </a:p>
        </p:txBody>
      </p:sp>
      <p:sp>
        <p:nvSpPr>
          <p:cNvPr id="52230" name="Text Box 4"/>
          <p:cNvSpPr>
            <a:spLocks noChangeArrowheads="1"/>
          </p:cNvSpPr>
          <p:nvPr/>
        </p:nvSpPr>
        <p:spPr bwMode="auto">
          <a:xfrm>
            <a:off x="76200" y="6434138"/>
            <a:ext cx="8229600" cy="396875"/>
          </a:xfrm>
          <a:prstGeom prst="rect">
            <a:avLst/>
          </a:prstGeom>
          <a:noFill/>
          <a:ln w="9525" cmpd="sng">
            <a:noFill/>
            <a:miter lim="800000"/>
            <a:headEnd/>
            <a:tailEnd/>
          </a:ln>
        </p:spPr>
        <p:txBody>
          <a:bodyPr>
            <a:spAutoFit/>
          </a:bodyPr>
          <a:lstStyle/>
          <a:p>
            <a:r>
              <a:rPr lang="zh-CN" altLang="en-US" sz="1000">
                <a:solidFill>
                  <a:srgbClr val="002060"/>
                </a:solidFill>
                <a:latin typeface="Times New Roman" pitchFamily="18" charset="0"/>
                <a:sym typeface="Calibri" pitchFamily="34" charset="0"/>
              </a:rPr>
              <a:t>Dworkin RH. </a:t>
            </a:r>
            <a:r>
              <a:rPr lang="zh-CN" altLang="en-US" sz="1000" i="1">
                <a:solidFill>
                  <a:srgbClr val="002060"/>
                </a:solidFill>
                <a:latin typeface="Times New Roman" pitchFamily="18" charset="0"/>
                <a:sym typeface="Calibri" pitchFamily="34" charset="0"/>
              </a:rPr>
              <a:t>Clin J Pain </a:t>
            </a:r>
            <a:r>
              <a:rPr lang="zh-CN" altLang="en-US" sz="1000">
                <a:solidFill>
                  <a:srgbClr val="002060"/>
                </a:solidFill>
                <a:latin typeface="Times New Roman" pitchFamily="18" charset="0"/>
                <a:sym typeface="Calibri" pitchFamily="34" charset="0"/>
              </a:rPr>
              <a:t>2002; 18(6):343-9; </a:t>
            </a:r>
            <a:r>
              <a:rPr lang="en-US" sz="1000">
                <a:solidFill>
                  <a:srgbClr val="002060"/>
                </a:solidFill>
                <a:latin typeface="Times New Roman" pitchFamily="18" charset="0"/>
                <a:sym typeface="Calibri" pitchFamily="34" charset="0"/>
              </a:rPr>
              <a:t>Harden N, Cohen M. </a:t>
            </a:r>
            <a:r>
              <a:rPr lang="en-US" sz="1000" i="1">
                <a:solidFill>
                  <a:srgbClr val="002060"/>
                </a:solidFill>
                <a:latin typeface="Times New Roman" pitchFamily="18" charset="0"/>
                <a:sym typeface="Calibri" pitchFamily="34" charset="0"/>
              </a:rPr>
              <a:t>J Pain Symptom Manage</a:t>
            </a:r>
            <a:r>
              <a:rPr lang="en-US" sz="1000">
                <a:solidFill>
                  <a:srgbClr val="002060"/>
                </a:solidFill>
                <a:latin typeface="Times New Roman" pitchFamily="18" charset="0"/>
                <a:sym typeface="Calibri" pitchFamily="34" charset="0"/>
              </a:rPr>
              <a:t> 2003; 25(5 Suppl)S12-7); </a:t>
            </a:r>
            <a:r>
              <a:rPr lang="zh-CN" altLang="en-US" sz="1000">
                <a:solidFill>
                  <a:srgbClr val="002060"/>
                </a:solidFill>
                <a:latin typeface="Times New Roman" pitchFamily="18" charset="0"/>
                <a:sym typeface="Calibri" pitchFamily="34" charset="0"/>
              </a:rPr>
              <a:t/>
            </a:r>
            <a:br>
              <a:rPr lang="zh-CN" altLang="en-US" sz="1000">
                <a:solidFill>
                  <a:srgbClr val="002060"/>
                </a:solidFill>
                <a:latin typeface="Times New Roman" pitchFamily="18" charset="0"/>
                <a:sym typeface="Calibri" pitchFamily="34" charset="0"/>
              </a:rPr>
            </a:br>
            <a:r>
              <a:rPr lang="zh-CN" altLang="en-US" sz="1000">
                <a:solidFill>
                  <a:srgbClr val="002060"/>
                </a:solidFill>
                <a:latin typeface="Times New Roman" pitchFamily="18" charset="0"/>
                <a:sym typeface="Calibri" pitchFamily="34" charset="0"/>
              </a:rPr>
              <a:t>Jensen TS, Baron R. </a:t>
            </a:r>
            <a:r>
              <a:rPr lang="zh-CN" altLang="en-US" sz="1000" i="1">
                <a:solidFill>
                  <a:srgbClr val="002060"/>
                </a:solidFill>
                <a:latin typeface="Times New Roman" pitchFamily="18" charset="0"/>
                <a:sym typeface="Calibri" pitchFamily="34" charset="0"/>
              </a:rPr>
              <a:t>Pain</a:t>
            </a:r>
            <a:r>
              <a:rPr lang="zh-CN" altLang="en-US" sz="1000">
                <a:solidFill>
                  <a:srgbClr val="002060"/>
                </a:solidFill>
                <a:latin typeface="Times New Roman" pitchFamily="18" charset="0"/>
                <a:sym typeface="Calibri" pitchFamily="34" charset="0"/>
              </a:rPr>
              <a:t> 2003; 102(1-2):1-8; Krause SJ, Bajckonja MM. </a:t>
            </a:r>
            <a:r>
              <a:rPr lang="zh-CN" altLang="en-US" sz="1000" i="1">
                <a:solidFill>
                  <a:srgbClr val="002060"/>
                </a:solidFill>
                <a:latin typeface="Times New Roman" pitchFamily="18" charset="0"/>
                <a:sym typeface="Calibri" pitchFamily="34" charset="0"/>
              </a:rPr>
              <a:t>Clin J Pain </a:t>
            </a:r>
            <a:r>
              <a:rPr lang="zh-CN" altLang="en-US" sz="1000">
                <a:solidFill>
                  <a:srgbClr val="002060"/>
                </a:solidFill>
                <a:latin typeface="Times New Roman" pitchFamily="18" charset="0"/>
                <a:sym typeface="Calibri" pitchFamily="34" charset="0"/>
              </a:rPr>
              <a:t>2003; 19(5):306-14. </a:t>
            </a:r>
          </a:p>
        </p:txBody>
      </p:sp>
      <p:grpSp>
        <p:nvGrpSpPr>
          <p:cNvPr id="52231" name="Group 7"/>
          <p:cNvGrpSpPr>
            <a:grpSpLocks/>
          </p:cNvGrpSpPr>
          <p:nvPr/>
        </p:nvGrpSpPr>
        <p:grpSpPr bwMode="auto">
          <a:xfrm>
            <a:off x="739775" y="2147888"/>
            <a:ext cx="2505075" cy="2505075"/>
            <a:chOff x="0" y="0"/>
            <a:chExt cx="736" cy="736"/>
          </a:xfrm>
        </p:grpSpPr>
        <p:sp>
          <p:nvSpPr>
            <p:cNvPr id="52232" name="AutoShape 4"/>
            <p:cNvSpPr>
              <a:spLocks noChangeAspect="1" noChangeArrowheads="1" noTextEdit="1"/>
            </p:cNvSpPr>
            <p:nvPr/>
          </p:nvSpPr>
          <p:spPr bwMode="auto">
            <a:xfrm>
              <a:off x="0" y="0"/>
              <a:ext cx="736" cy="736"/>
            </a:xfrm>
            <a:prstGeom prst="rect">
              <a:avLst/>
            </a:prstGeom>
            <a:noFill/>
            <a:ln w="9525" cmpd="sng">
              <a:noFill/>
              <a:miter lim="800000"/>
              <a:headEnd/>
              <a:tailEnd/>
            </a:ln>
          </p:spPr>
          <p:txBody>
            <a:bodyPr/>
            <a:lstStyle/>
            <a:p>
              <a:endParaRPr lang="zh-CN" altLang="zh-CN">
                <a:solidFill>
                  <a:srgbClr val="000000"/>
                </a:solidFill>
                <a:latin typeface="Times New Roman" pitchFamily="18" charset="0"/>
                <a:sym typeface="Calibri" pitchFamily="34" charset="0"/>
              </a:endParaRPr>
            </a:p>
          </p:txBody>
        </p:sp>
        <p:sp>
          <p:nvSpPr>
            <p:cNvPr id="52233" name="Freeform 7"/>
            <p:cNvSpPr>
              <a:spLocks noChangeArrowheads="1"/>
            </p:cNvSpPr>
            <p:nvPr/>
          </p:nvSpPr>
          <p:spPr bwMode="auto">
            <a:xfrm>
              <a:off x="295" y="92"/>
              <a:ext cx="127" cy="126"/>
            </a:xfrm>
            <a:custGeom>
              <a:avLst/>
              <a:gdLst>
                <a:gd name="T0" fmla="*/ 31 w 255"/>
                <a:gd name="T1" fmla="*/ 0 h 254"/>
                <a:gd name="T2" fmla="*/ 38 w 255"/>
                <a:gd name="T3" fmla="*/ 0 h 254"/>
                <a:gd name="T4" fmla="*/ 44 w 255"/>
                <a:gd name="T5" fmla="*/ 2 h 254"/>
                <a:gd name="T6" fmla="*/ 49 w 255"/>
                <a:gd name="T7" fmla="*/ 5 h 254"/>
                <a:gd name="T8" fmla="*/ 54 w 255"/>
                <a:gd name="T9" fmla="*/ 9 h 254"/>
                <a:gd name="T10" fmla="*/ 58 w 255"/>
                <a:gd name="T11" fmla="*/ 14 h 254"/>
                <a:gd name="T12" fmla="*/ 61 w 255"/>
                <a:gd name="T13" fmla="*/ 19 h 254"/>
                <a:gd name="T14" fmla="*/ 63 w 255"/>
                <a:gd name="T15" fmla="*/ 25 h 254"/>
                <a:gd name="T16" fmla="*/ 63 w 255"/>
                <a:gd name="T17" fmla="*/ 31 h 254"/>
                <a:gd name="T18" fmla="*/ 63 w 255"/>
                <a:gd name="T19" fmla="*/ 37 h 254"/>
                <a:gd name="T20" fmla="*/ 61 w 255"/>
                <a:gd name="T21" fmla="*/ 44 h 254"/>
                <a:gd name="T22" fmla="*/ 58 w 255"/>
                <a:gd name="T23" fmla="*/ 49 h 254"/>
                <a:gd name="T24" fmla="*/ 54 w 255"/>
                <a:gd name="T25" fmla="*/ 54 h 254"/>
                <a:gd name="T26" fmla="*/ 49 w 255"/>
                <a:gd name="T27" fmla="*/ 57 h 254"/>
                <a:gd name="T28" fmla="*/ 44 w 255"/>
                <a:gd name="T29" fmla="*/ 60 h 254"/>
                <a:gd name="T30" fmla="*/ 38 w 255"/>
                <a:gd name="T31" fmla="*/ 62 h 254"/>
                <a:gd name="T32" fmla="*/ 31 w 255"/>
                <a:gd name="T33" fmla="*/ 63 h 254"/>
                <a:gd name="T34" fmla="*/ 25 w 255"/>
                <a:gd name="T35" fmla="*/ 62 h 254"/>
                <a:gd name="T36" fmla="*/ 19 w 255"/>
                <a:gd name="T37" fmla="*/ 60 h 254"/>
                <a:gd name="T38" fmla="*/ 13 w 255"/>
                <a:gd name="T39" fmla="*/ 57 h 254"/>
                <a:gd name="T40" fmla="*/ 9 w 255"/>
                <a:gd name="T41" fmla="*/ 54 h 254"/>
                <a:gd name="T42" fmla="*/ 5 w 255"/>
                <a:gd name="T43" fmla="*/ 49 h 254"/>
                <a:gd name="T44" fmla="*/ 2 w 255"/>
                <a:gd name="T45" fmla="*/ 44 h 254"/>
                <a:gd name="T46" fmla="*/ 0 w 255"/>
                <a:gd name="T47" fmla="*/ 37 h 254"/>
                <a:gd name="T48" fmla="*/ 0 w 255"/>
                <a:gd name="T49" fmla="*/ 31 h 254"/>
                <a:gd name="T50" fmla="*/ 0 w 255"/>
                <a:gd name="T51" fmla="*/ 25 h 254"/>
                <a:gd name="T52" fmla="*/ 2 w 255"/>
                <a:gd name="T53" fmla="*/ 19 h 254"/>
                <a:gd name="T54" fmla="*/ 5 w 255"/>
                <a:gd name="T55" fmla="*/ 14 h 254"/>
                <a:gd name="T56" fmla="*/ 9 w 255"/>
                <a:gd name="T57" fmla="*/ 9 h 254"/>
                <a:gd name="T58" fmla="*/ 13 w 255"/>
                <a:gd name="T59" fmla="*/ 5 h 254"/>
                <a:gd name="T60" fmla="*/ 19 w 255"/>
                <a:gd name="T61" fmla="*/ 2 h 254"/>
                <a:gd name="T62" fmla="*/ 25 w 255"/>
                <a:gd name="T63" fmla="*/ 0 h 254"/>
                <a:gd name="T64" fmla="*/ 31 w 255"/>
                <a:gd name="T65" fmla="*/ 0 h 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254"/>
                <a:gd name="T101" fmla="*/ 255 w 255"/>
                <a:gd name="T102" fmla="*/ 254 h 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254">
                  <a:moveTo>
                    <a:pt x="127" y="0"/>
                  </a:moveTo>
                  <a:lnTo>
                    <a:pt x="152" y="3"/>
                  </a:lnTo>
                  <a:lnTo>
                    <a:pt x="176" y="11"/>
                  </a:lnTo>
                  <a:lnTo>
                    <a:pt x="198" y="22"/>
                  </a:lnTo>
                  <a:lnTo>
                    <a:pt x="217" y="37"/>
                  </a:lnTo>
                  <a:lnTo>
                    <a:pt x="233" y="56"/>
                  </a:lnTo>
                  <a:lnTo>
                    <a:pt x="244" y="78"/>
                  </a:lnTo>
                  <a:lnTo>
                    <a:pt x="252" y="102"/>
                  </a:lnTo>
                  <a:lnTo>
                    <a:pt x="255" y="127"/>
                  </a:lnTo>
                  <a:lnTo>
                    <a:pt x="252" y="152"/>
                  </a:lnTo>
                  <a:lnTo>
                    <a:pt x="244" y="177"/>
                  </a:lnTo>
                  <a:lnTo>
                    <a:pt x="233" y="199"/>
                  </a:lnTo>
                  <a:lnTo>
                    <a:pt x="217" y="217"/>
                  </a:lnTo>
                  <a:lnTo>
                    <a:pt x="198" y="232"/>
                  </a:lnTo>
                  <a:lnTo>
                    <a:pt x="176" y="243"/>
                  </a:lnTo>
                  <a:lnTo>
                    <a:pt x="152" y="252"/>
                  </a:lnTo>
                  <a:lnTo>
                    <a:pt x="127" y="254"/>
                  </a:lnTo>
                  <a:lnTo>
                    <a:pt x="101" y="252"/>
                  </a:lnTo>
                  <a:lnTo>
                    <a:pt x="77" y="243"/>
                  </a:lnTo>
                  <a:lnTo>
                    <a:pt x="55" y="232"/>
                  </a:lnTo>
                  <a:lnTo>
                    <a:pt x="37" y="217"/>
                  </a:lnTo>
                  <a:lnTo>
                    <a:pt x="22" y="199"/>
                  </a:lnTo>
                  <a:lnTo>
                    <a:pt x="10" y="177"/>
                  </a:lnTo>
                  <a:lnTo>
                    <a:pt x="2" y="152"/>
                  </a:lnTo>
                  <a:lnTo>
                    <a:pt x="0" y="127"/>
                  </a:lnTo>
                  <a:lnTo>
                    <a:pt x="2" y="102"/>
                  </a:lnTo>
                  <a:lnTo>
                    <a:pt x="10" y="78"/>
                  </a:lnTo>
                  <a:lnTo>
                    <a:pt x="22" y="56"/>
                  </a:lnTo>
                  <a:lnTo>
                    <a:pt x="37" y="37"/>
                  </a:lnTo>
                  <a:lnTo>
                    <a:pt x="55" y="22"/>
                  </a:lnTo>
                  <a:lnTo>
                    <a:pt x="77" y="11"/>
                  </a:lnTo>
                  <a:lnTo>
                    <a:pt x="101" y="3"/>
                  </a:lnTo>
                  <a:lnTo>
                    <a:pt x="127" y="0"/>
                  </a:lnTo>
                  <a:close/>
                </a:path>
              </a:pathLst>
            </a:custGeom>
            <a:gradFill rotWithShape="1">
              <a:gsLst>
                <a:gs pos="0">
                  <a:srgbClr val="C03932"/>
                </a:gs>
                <a:gs pos="25000">
                  <a:srgbClr val="F78B30"/>
                </a:gs>
                <a:gs pos="50000">
                  <a:srgbClr val="DDBB30"/>
                </a:gs>
                <a:gs pos="75000">
                  <a:srgbClr val="8064A2"/>
                </a:gs>
                <a:gs pos="100000">
                  <a:srgbClr val="0092FF"/>
                </a:gs>
              </a:gsLst>
              <a:lin ang="5400000" scaled="1"/>
            </a:gradFill>
            <a:ln w="9525" cmpd="sng">
              <a:noFill/>
              <a:miter lim="800000"/>
              <a:headEnd/>
              <a:tailEnd/>
            </a:ln>
          </p:spPr>
          <p:txBody>
            <a:bodyPr/>
            <a:lstStyle/>
            <a:p>
              <a:endParaRPr lang="zh-CN" altLang="zh-CN">
                <a:solidFill>
                  <a:srgbClr val="000000"/>
                </a:solidFill>
                <a:sym typeface="Calibri" pitchFamily="34" charset="0"/>
              </a:endParaRPr>
            </a:p>
          </p:txBody>
        </p:sp>
        <p:sp>
          <p:nvSpPr>
            <p:cNvPr id="52234" name="Freeform 8"/>
            <p:cNvSpPr>
              <a:spLocks noChangeArrowheads="1"/>
            </p:cNvSpPr>
            <p:nvPr/>
          </p:nvSpPr>
          <p:spPr bwMode="auto">
            <a:xfrm>
              <a:off x="200" y="240"/>
              <a:ext cx="318" cy="426"/>
            </a:xfrm>
            <a:custGeom>
              <a:avLst/>
              <a:gdLst>
                <a:gd name="T0" fmla="*/ 159 w 636"/>
                <a:gd name="T1" fmla="*/ 112 h 853"/>
                <a:gd name="T2" fmla="*/ 126 w 636"/>
                <a:gd name="T3" fmla="*/ 0 h 853"/>
                <a:gd name="T4" fmla="*/ 115 w 636"/>
                <a:gd name="T5" fmla="*/ 0 h 853"/>
                <a:gd name="T6" fmla="*/ 99 w 636"/>
                <a:gd name="T7" fmla="*/ 0 h 853"/>
                <a:gd name="T8" fmla="*/ 60 w 636"/>
                <a:gd name="T9" fmla="*/ 0 h 853"/>
                <a:gd name="T10" fmla="*/ 44 w 636"/>
                <a:gd name="T11" fmla="*/ 0 h 853"/>
                <a:gd name="T12" fmla="*/ 34 w 636"/>
                <a:gd name="T13" fmla="*/ 0 h 853"/>
                <a:gd name="T14" fmla="*/ 0 w 636"/>
                <a:gd name="T15" fmla="*/ 112 h 853"/>
                <a:gd name="T16" fmla="*/ 25 w 636"/>
                <a:gd name="T17" fmla="*/ 112 h 853"/>
                <a:gd name="T18" fmla="*/ 44 w 636"/>
                <a:gd name="T19" fmla="*/ 52 h 853"/>
                <a:gd name="T20" fmla="*/ 44 w 636"/>
                <a:gd name="T21" fmla="*/ 134 h 853"/>
                <a:gd name="T22" fmla="*/ 53 w 636"/>
                <a:gd name="T23" fmla="*/ 134 h 853"/>
                <a:gd name="T24" fmla="*/ 53 w 636"/>
                <a:gd name="T25" fmla="*/ 213 h 853"/>
                <a:gd name="T26" fmla="*/ 74 w 636"/>
                <a:gd name="T27" fmla="*/ 213 h 853"/>
                <a:gd name="T28" fmla="*/ 74 w 636"/>
                <a:gd name="T29" fmla="*/ 134 h 853"/>
                <a:gd name="T30" fmla="*/ 85 w 636"/>
                <a:gd name="T31" fmla="*/ 134 h 853"/>
                <a:gd name="T32" fmla="*/ 85 w 636"/>
                <a:gd name="T33" fmla="*/ 213 h 853"/>
                <a:gd name="T34" fmla="*/ 105 w 636"/>
                <a:gd name="T35" fmla="*/ 213 h 853"/>
                <a:gd name="T36" fmla="*/ 105 w 636"/>
                <a:gd name="T37" fmla="*/ 134 h 853"/>
                <a:gd name="T38" fmla="*/ 115 w 636"/>
                <a:gd name="T39" fmla="*/ 134 h 853"/>
                <a:gd name="T40" fmla="*/ 115 w 636"/>
                <a:gd name="T41" fmla="*/ 51 h 853"/>
                <a:gd name="T42" fmla="*/ 134 w 636"/>
                <a:gd name="T43" fmla="*/ 112 h 853"/>
                <a:gd name="T44" fmla="*/ 159 w 636"/>
                <a:gd name="T45" fmla="*/ 112 h 8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6"/>
                <a:gd name="T70" fmla="*/ 0 h 853"/>
                <a:gd name="T71" fmla="*/ 636 w 636"/>
                <a:gd name="T72" fmla="*/ 853 h 8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6" h="853">
                  <a:moveTo>
                    <a:pt x="636" y="451"/>
                  </a:moveTo>
                  <a:lnTo>
                    <a:pt x="503" y="0"/>
                  </a:lnTo>
                  <a:lnTo>
                    <a:pt x="460" y="0"/>
                  </a:lnTo>
                  <a:lnTo>
                    <a:pt x="397" y="0"/>
                  </a:lnTo>
                  <a:lnTo>
                    <a:pt x="240" y="0"/>
                  </a:lnTo>
                  <a:lnTo>
                    <a:pt x="175" y="0"/>
                  </a:lnTo>
                  <a:lnTo>
                    <a:pt x="134" y="0"/>
                  </a:lnTo>
                  <a:lnTo>
                    <a:pt x="0" y="451"/>
                  </a:lnTo>
                  <a:lnTo>
                    <a:pt x="101" y="451"/>
                  </a:lnTo>
                  <a:lnTo>
                    <a:pt x="175" y="209"/>
                  </a:lnTo>
                  <a:lnTo>
                    <a:pt x="175" y="538"/>
                  </a:lnTo>
                  <a:lnTo>
                    <a:pt x="214" y="538"/>
                  </a:lnTo>
                  <a:lnTo>
                    <a:pt x="214" y="853"/>
                  </a:lnTo>
                  <a:lnTo>
                    <a:pt x="296" y="853"/>
                  </a:lnTo>
                  <a:lnTo>
                    <a:pt x="296" y="538"/>
                  </a:lnTo>
                  <a:lnTo>
                    <a:pt x="341" y="538"/>
                  </a:lnTo>
                  <a:lnTo>
                    <a:pt x="341" y="853"/>
                  </a:lnTo>
                  <a:lnTo>
                    <a:pt x="422" y="853"/>
                  </a:lnTo>
                  <a:lnTo>
                    <a:pt x="422" y="538"/>
                  </a:lnTo>
                  <a:lnTo>
                    <a:pt x="460" y="538"/>
                  </a:lnTo>
                  <a:lnTo>
                    <a:pt x="460" y="207"/>
                  </a:lnTo>
                  <a:lnTo>
                    <a:pt x="535" y="451"/>
                  </a:lnTo>
                  <a:lnTo>
                    <a:pt x="636" y="451"/>
                  </a:lnTo>
                  <a:close/>
                </a:path>
              </a:pathLst>
            </a:custGeom>
            <a:gradFill rotWithShape="1">
              <a:gsLst>
                <a:gs pos="0">
                  <a:srgbClr val="C03932"/>
                </a:gs>
                <a:gs pos="25000">
                  <a:srgbClr val="F78B30"/>
                </a:gs>
                <a:gs pos="50000">
                  <a:srgbClr val="DDBB30"/>
                </a:gs>
                <a:gs pos="75000">
                  <a:srgbClr val="8064A2"/>
                </a:gs>
                <a:gs pos="100000">
                  <a:srgbClr val="0092FF"/>
                </a:gs>
              </a:gsLst>
              <a:lin ang="5400000" scaled="1"/>
            </a:gradFill>
            <a:ln w="9525" cmpd="sng">
              <a:noFill/>
              <a:miter lim="800000"/>
              <a:headEnd/>
              <a:tailEnd/>
            </a:ln>
          </p:spPr>
          <p:txBody>
            <a:bodyPr/>
            <a:lstStyle/>
            <a:p>
              <a:endParaRPr lang="zh-CN" altLang="zh-CN">
                <a:solidFill>
                  <a:srgbClr val="000000"/>
                </a:solidFill>
                <a:sym typeface="Calibri" pitchFamily="34" charset="0"/>
              </a:endParaRPr>
            </a:p>
          </p:txBody>
        </p:sp>
      </p:grpSp>
      <p:grpSp>
        <p:nvGrpSpPr>
          <p:cNvPr id="52235" name="Group 11"/>
          <p:cNvGrpSpPr>
            <a:grpSpLocks/>
          </p:cNvGrpSpPr>
          <p:nvPr/>
        </p:nvGrpSpPr>
        <p:grpSpPr bwMode="auto">
          <a:xfrm>
            <a:off x="4124325" y="2227263"/>
            <a:ext cx="4981575" cy="2112962"/>
            <a:chOff x="0" y="0"/>
            <a:chExt cx="4981581" cy="2113439"/>
          </a:xfrm>
        </p:grpSpPr>
        <p:grpSp>
          <p:nvGrpSpPr>
            <p:cNvPr id="52236" name="Group 12"/>
            <p:cNvGrpSpPr>
              <a:grpSpLocks/>
            </p:cNvGrpSpPr>
            <p:nvPr/>
          </p:nvGrpSpPr>
          <p:grpSpPr bwMode="auto">
            <a:xfrm>
              <a:off x="439098" y="20821"/>
              <a:ext cx="1003948" cy="1003948"/>
              <a:chOff x="0" y="0"/>
              <a:chExt cx="736" cy="736"/>
            </a:xfrm>
          </p:grpSpPr>
          <p:sp>
            <p:nvSpPr>
              <p:cNvPr id="52237" name="AutoShape 4"/>
              <p:cNvSpPr>
                <a:spLocks noChangeAspect="1" noChangeArrowheads="1" noTextEdit="1"/>
              </p:cNvSpPr>
              <p:nvPr/>
            </p:nvSpPr>
            <p:spPr bwMode="auto">
              <a:xfrm>
                <a:off x="0" y="0"/>
                <a:ext cx="736" cy="736"/>
              </a:xfrm>
              <a:prstGeom prst="rect">
                <a:avLst/>
              </a:prstGeom>
              <a:noFill/>
              <a:ln w="9525" cmpd="sng">
                <a:noFill/>
                <a:miter lim="800000"/>
                <a:headEnd/>
                <a:tailEnd/>
              </a:ln>
            </p:spPr>
            <p:txBody>
              <a:bodyPr/>
              <a:lstStyle/>
              <a:p>
                <a:endParaRPr lang="zh-CN" altLang="zh-CN">
                  <a:solidFill>
                    <a:srgbClr val="000000"/>
                  </a:solidFill>
                  <a:latin typeface="Times New Roman" pitchFamily="18" charset="0"/>
                  <a:sym typeface="Calibri" pitchFamily="34" charset="0"/>
                </a:endParaRPr>
              </a:p>
            </p:txBody>
          </p:sp>
          <p:sp>
            <p:nvSpPr>
              <p:cNvPr id="52238" name="Freeform 7"/>
              <p:cNvSpPr>
                <a:spLocks noChangeArrowheads="1"/>
              </p:cNvSpPr>
              <p:nvPr/>
            </p:nvSpPr>
            <p:spPr bwMode="auto">
              <a:xfrm>
                <a:off x="295" y="92"/>
                <a:ext cx="127" cy="126"/>
              </a:xfrm>
              <a:custGeom>
                <a:avLst/>
                <a:gdLst>
                  <a:gd name="T0" fmla="*/ 31 w 255"/>
                  <a:gd name="T1" fmla="*/ 0 h 254"/>
                  <a:gd name="T2" fmla="*/ 38 w 255"/>
                  <a:gd name="T3" fmla="*/ 0 h 254"/>
                  <a:gd name="T4" fmla="*/ 44 w 255"/>
                  <a:gd name="T5" fmla="*/ 2 h 254"/>
                  <a:gd name="T6" fmla="*/ 49 w 255"/>
                  <a:gd name="T7" fmla="*/ 5 h 254"/>
                  <a:gd name="T8" fmla="*/ 54 w 255"/>
                  <a:gd name="T9" fmla="*/ 9 h 254"/>
                  <a:gd name="T10" fmla="*/ 58 w 255"/>
                  <a:gd name="T11" fmla="*/ 14 h 254"/>
                  <a:gd name="T12" fmla="*/ 61 w 255"/>
                  <a:gd name="T13" fmla="*/ 19 h 254"/>
                  <a:gd name="T14" fmla="*/ 63 w 255"/>
                  <a:gd name="T15" fmla="*/ 25 h 254"/>
                  <a:gd name="T16" fmla="*/ 63 w 255"/>
                  <a:gd name="T17" fmla="*/ 31 h 254"/>
                  <a:gd name="T18" fmla="*/ 63 w 255"/>
                  <a:gd name="T19" fmla="*/ 37 h 254"/>
                  <a:gd name="T20" fmla="*/ 61 w 255"/>
                  <a:gd name="T21" fmla="*/ 44 h 254"/>
                  <a:gd name="T22" fmla="*/ 58 w 255"/>
                  <a:gd name="T23" fmla="*/ 49 h 254"/>
                  <a:gd name="T24" fmla="*/ 54 w 255"/>
                  <a:gd name="T25" fmla="*/ 54 h 254"/>
                  <a:gd name="T26" fmla="*/ 49 w 255"/>
                  <a:gd name="T27" fmla="*/ 57 h 254"/>
                  <a:gd name="T28" fmla="*/ 44 w 255"/>
                  <a:gd name="T29" fmla="*/ 60 h 254"/>
                  <a:gd name="T30" fmla="*/ 38 w 255"/>
                  <a:gd name="T31" fmla="*/ 62 h 254"/>
                  <a:gd name="T32" fmla="*/ 31 w 255"/>
                  <a:gd name="T33" fmla="*/ 63 h 254"/>
                  <a:gd name="T34" fmla="*/ 25 w 255"/>
                  <a:gd name="T35" fmla="*/ 62 h 254"/>
                  <a:gd name="T36" fmla="*/ 19 w 255"/>
                  <a:gd name="T37" fmla="*/ 60 h 254"/>
                  <a:gd name="T38" fmla="*/ 13 w 255"/>
                  <a:gd name="T39" fmla="*/ 57 h 254"/>
                  <a:gd name="T40" fmla="*/ 9 w 255"/>
                  <a:gd name="T41" fmla="*/ 54 h 254"/>
                  <a:gd name="T42" fmla="*/ 5 w 255"/>
                  <a:gd name="T43" fmla="*/ 49 h 254"/>
                  <a:gd name="T44" fmla="*/ 2 w 255"/>
                  <a:gd name="T45" fmla="*/ 44 h 254"/>
                  <a:gd name="T46" fmla="*/ 0 w 255"/>
                  <a:gd name="T47" fmla="*/ 37 h 254"/>
                  <a:gd name="T48" fmla="*/ 0 w 255"/>
                  <a:gd name="T49" fmla="*/ 31 h 254"/>
                  <a:gd name="T50" fmla="*/ 0 w 255"/>
                  <a:gd name="T51" fmla="*/ 25 h 254"/>
                  <a:gd name="T52" fmla="*/ 2 w 255"/>
                  <a:gd name="T53" fmla="*/ 19 h 254"/>
                  <a:gd name="T54" fmla="*/ 5 w 255"/>
                  <a:gd name="T55" fmla="*/ 14 h 254"/>
                  <a:gd name="T56" fmla="*/ 9 w 255"/>
                  <a:gd name="T57" fmla="*/ 9 h 254"/>
                  <a:gd name="T58" fmla="*/ 13 w 255"/>
                  <a:gd name="T59" fmla="*/ 5 h 254"/>
                  <a:gd name="T60" fmla="*/ 19 w 255"/>
                  <a:gd name="T61" fmla="*/ 2 h 254"/>
                  <a:gd name="T62" fmla="*/ 25 w 255"/>
                  <a:gd name="T63" fmla="*/ 0 h 254"/>
                  <a:gd name="T64" fmla="*/ 31 w 255"/>
                  <a:gd name="T65" fmla="*/ 0 h 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254"/>
                  <a:gd name="T101" fmla="*/ 255 w 255"/>
                  <a:gd name="T102" fmla="*/ 254 h 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254">
                    <a:moveTo>
                      <a:pt x="127" y="0"/>
                    </a:moveTo>
                    <a:lnTo>
                      <a:pt x="152" y="3"/>
                    </a:lnTo>
                    <a:lnTo>
                      <a:pt x="176" y="11"/>
                    </a:lnTo>
                    <a:lnTo>
                      <a:pt x="198" y="22"/>
                    </a:lnTo>
                    <a:lnTo>
                      <a:pt x="217" y="37"/>
                    </a:lnTo>
                    <a:lnTo>
                      <a:pt x="233" y="56"/>
                    </a:lnTo>
                    <a:lnTo>
                      <a:pt x="244" y="78"/>
                    </a:lnTo>
                    <a:lnTo>
                      <a:pt x="252" y="102"/>
                    </a:lnTo>
                    <a:lnTo>
                      <a:pt x="255" y="127"/>
                    </a:lnTo>
                    <a:lnTo>
                      <a:pt x="252" y="152"/>
                    </a:lnTo>
                    <a:lnTo>
                      <a:pt x="244" y="177"/>
                    </a:lnTo>
                    <a:lnTo>
                      <a:pt x="233" y="199"/>
                    </a:lnTo>
                    <a:lnTo>
                      <a:pt x="217" y="217"/>
                    </a:lnTo>
                    <a:lnTo>
                      <a:pt x="198" y="232"/>
                    </a:lnTo>
                    <a:lnTo>
                      <a:pt x="176" y="243"/>
                    </a:lnTo>
                    <a:lnTo>
                      <a:pt x="152" y="252"/>
                    </a:lnTo>
                    <a:lnTo>
                      <a:pt x="127" y="254"/>
                    </a:lnTo>
                    <a:lnTo>
                      <a:pt x="101" y="252"/>
                    </a:lnTo>
                    <a:lnTo>
                      <a:pt x="77" y="243"/>
                    </a:lnTo>
                    <a:lnTo>
                      <a:pt x="55" y="232"/>
                    </a:lnTo>
                    <a:lnTo>
                      <a:pt x="37" y="217"/>
                    </a:lnTo>
                    <a:lnTo>
                      <a:pt x="22" y="199"/>
                    </a:lnTo>
                    <a:lnTo>
                      <a:pt x="10" y="177"/>
                    </a:lnTo>
                    <a:lnTo>
                      <a:pt x="2" y="152"/>
                    </a:lnTo>
                    <a:lnTo>
                      <a:pt x="0" y="127"/>
                    </a:lnTo>
                    <a:lnTo>
                      <a:pt x="2" y="102"/>
                    </a:lnTo>
                    <a:lnTo>
                      <a:pt x="10" y="78"/>
                    </a:lnTo>
                    <a:lnTo>
                      <a:pt x="22" y="56"/>
                    </a:lnTo>
                    <a:lnTo>
                      <a:pt x="37" y="37"/>
                    </a:lnTo>
                    <a:lnTo>
                      <a:pt x="55" y="22"/>
                    </a:lnTo>
                    <a:lnTo>
                      <a:pt x="77" y="11"/>
                    </a:lnTo>
                    <a:lnTo>
                      <a:pt x="101" y="3"/>
                    </a:lnTo>
                    <a:lnTo>
                      <a:pt x="127" y="0"/>
                    </a:lnTo>
                    <a:close/>
                  </a:path>
                </a:pathLst>
              </a:custGeom>
              <a:solidFill>
                <a:schemeClr val="accent2"/>
              </a:solidFill>
              <a:ln w="9525" cmpd="sng">
                <a:noFill/>
                <a:miter lim="800000"/>
                <a:headEnd/>
                <a:tailEnd/>
              </a:ln>
            </p:spPr>
            <p:txBody>
              <a:bodyPr/>
              <a:lstStyle/>
              <a:p>
                <a:endParaRPr lang="zh-CN" altLang="zh-CN">
                  <a:solidFill>
                    <a:srgbClr val="000000"/>
                  </a:solidFill>
                  <a:sym typeface="Calibri" pitchFamily="34" charset="0"/>
                </a:endParaRPr>
              </a:p>
            </p:txBody>
          </p:sp>
          <p:sp>
            <p:nvSpPr>
              <p:cNvPr id="52239" name="Freeform 8"/>
              <p:cNvSpPr>
                <a:spLocks noChangeArrowheads="1"/>
              </p:cNvSpPr>
              <p:nvPr/>
            </p:nvSpPr>
            <p:spPr bwMode="auto">
              <a:xfrm>
                <a:off x="200" y="240"/>
                <a:ext cx="318" cy="426"/>
              </a:xfrm>
              <a:custGeom>
                <a:avLst/>
                <a:gdLst>
                  <a:gd name="T0" fmla="*/ 159 w 636"/>
                  <a:gd name="T1" fmla="*/ 112 h 853"/>
                  <a:gd name="T2" fmla="*/ 126 w 636"/>
                  <a:gd name="T3" fmla="*/ 0 h 853"/>
                  <a:gd name="T4" fmla="*/ 115 w 636"/>
                  <a:gd name="T5" fmla="*/ 0 h 853"/>
                  <a:gd name="T6" fmla="*/ 99 w 636"/>
                  <a:gd name="T7" fmla="*/ 0 h 853"/>
                  <a:gd name="T8" fmla="*/ 60 w 636"/>
                  <a:gd name="T9" fmla="*/ 0 h 853"/>
                  <a:gd name="T10" fmla="*/ 44 w 636"/>
                  <a:gd name="T11" fmla="*/ 0 h 853"/>
                  <a:gd name="T12" fmla="*/ 34 w 636"/>
                  <a:gd name="T13" fmla="*/ 0 h 853"/>
                  <a:gd name="T14" fmla="*/ 0 w 636"/>
                  <a:gd name="T15" fmla="*/ 112 h 853"/>
                  <a:gd name="T16" fmla="*/ 25 w 636"/>
                  <a:gd name="T17" fmla="*/ 112 h 853"/>
                  <a:gd name="T18" fmla="*/ 44 w 636"/>
                  <a:gd name="T19" fmla="*/ 52 h 853"/>
                  <a:gd name="T20" fmla="*/ 44 w 636"/>
                  <a:gd name="T21" fmla="*/ 134 h 853"/>
                  <a:gd name="T22" fmla="*/ 53 w 636"/>
                  <a:gd name="T23" fmla="*/ 134 h 853"/>
                  <a:gd name="T24" fmla="*/ 53 w 636"/>
                  <a:gd name="T25" fmla="*/ 213 h 853"/>
                  <a:gd name="T26" fmla="*/ 74 w 636"/>
                  <a:gd name="T27" fmla="*/ 213 h 853"/>
                  <a:gd name="T28" fmla="*/ 74 w 636"/>
                  <a:gd name="T29" fmla="*/ 134 h 853"/>
                  <a:gd name="T30" fmla="*/ 85 w 636"/>
                  <a:gd name="T31" fmla="*/ 134 h 853"/>
                  <a:gd name="T32" fmla="*/ 85 w 636"/>
                  <a:gd name="T33" fmla="*/ 213 h 853"/>
                  <a:gd name="T34" fmla="*/ 105 w 636"/>
                  <a:gd name="T35" fmla="*/ 213 h 853"/>
                  <a:gd name="T36" fmla="*/ 105 w 636"/>
                  <a:gd name="T37" fmla="*/ 134 h 853"/>
                  <a:gd name="T38" fmla="*/ 115 w 636"/>
                  <a:gd name="T39" fmla="*/ 134 h 853"/>
                  <a:gd name="T40" fmla="*/ 115 w 636"/>
                  <a:gd name="T41" fmla="*/ 51 h 853"/>
                  <a:gd name="T42" fmla="*/ 134 w 636"/>
                  <a:gd name="T43" fmla="*/ 112 h 853"/>
                  <a:gd name="T44" fmla="*/ 159 w 636"/>
                  <a:gd name="T45" fmla="*/ 112 h 8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6"/>
                  <a:gd name="T70" fmla="*/ 0 h 853"/>
                  <a:gd name="T71" fmla="*/ 636 w 636"/>
                  <a:gd name="T72" fmla="*/ 853 h 8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6" h="853">
                    <a:moveTo>
                      <a:pt x="636" y="451"/>
                    </a:moveTo>
                    <a:lnTo>
                      <a:pt x="503" y="0"/>
                    </a:lnTo>
                    <a:lnTo>
                      <a:pt x="460" y="0"/>
                    </a:lnTo>
                    <a:lnTo>
                      <a:pt x="397" y="0"/>
                    </a:lnTo>
                    <a:lnTo>
                      <a:pt x="240" y="0"/>
                    </a:lnTo>
                    <a:lnTo>
                      <a:pt x="175" y="0"/>
                    </a:lnTo>
                    <a:lnTo>
                      <a:pt x="134" y="0"/>
                    </a:lnTo>
                    <a:lnTo>
                      <a:pt x="0" y="451"/>
                    </a:lnTo>
                    <a:lnTo>
                      <a:pt x="101" y="451"/>
                    </a:lnTo>
                    <a:lnTo>
                      <a:pt x="175" y="209"/>
                    </a:lnTo>
                    <a:lnTo>
                      <a:pt x="175" y="538"/>
                    </a:lnTo>
                    <a:lnTo>
                      <a:pt x="214" y="538"/>
                    </a:lnTo>
                    <a:lnTo>
                      <a:pt x="214" y="853"/>
                    </a:lnTo>
                    <a:lnTo>
                      <a:pt x="296" y="853"/>
                    </a:lnTo>
                    <a:lnTo>
                      <a:pt x="296" y="538"/>
                    </a:lnTo>
                    <a:lnTo>
                      <a:pt x="341" y="538"/>
                    </a:lnTo>
                    <a:lnTo>
                      <a:pt x="341" y="853"/>
                    </a:lnTo>
                    <a:lnTo>
                      <a:pt x="422" y="853"/>
                    </a:lnTo>
                    <a:lnTo>
                      <a:pt x="422" y="538"/>
                    </a:lnTo>
                    <a:lnTo>
                      <a:pt x="460" y="538"/>
                    </a:lnTo>
                    <a:lnTo>
                      <a:pt x="460" y="207"/>
                    </a:lnTo>
                    <a:lnTo>
                      <a:pt x="535" y="451"/>
                    </a:lnTo>
                    <a:lnTo>
                      <a:pt x="636" y="451"/>
                    </a:lnTo>
                    <a:close/>
                  </a:path>
                </a:pathLst>
              </a:custGeom>
              <a:solidFill>
                <a:schemeClr val="accent2"/>
              </a:solidFill>
              <a:ln w="9525" cmpd="sng">
                <a:noFill/>
                <a:miter lim="800000"/>
                <a:headEnd/>
                <a:tailEnd/>
              </a:ln>
            </p:spPr>
            <p:txBody>
              <a:bodyPr/>
              <a:lstStyle/>
              <a:p>
                <a:endParaRPr lang="zh-CN" altLang="zh-CN">
                  <a:solidFill>
                    <a:srgbClr val="000000"/>
                  </a:solidFill>
                  <a:sym typeface="Calibri" pitchFamily="34" charset="0"/>
                </a:endParaRPr>
              </a:p>
            </p:txBody>
          </p:sp>
        </p:grpSp>
        <p:grpSp>
          <p:nvGrpSpPr>
            <p:cNvPr id="52240" name="Group 16"/>
            <p:cNvGrpSpPr>
              <a:grpSpLocks/>
            </p:cNvGrpSpPr>
            <p:nvPr/>
          </p:nvGrpSpPr>
          <p:grpSpPr bwMode="auto">
            <a:xfrm>
              <a:off x="1015912" y="111474"/>
              <a:ext cx="1003948" cy="1003948"/>
              <a:chOff x="0" y="0"/>
              <a:chExt cx="736" cy="736"/>
            </a:xfrm>
          </p:grpSpPr>
          <p:sp>
            <p:nvSpPr>
              <p:cNvPr id="52241" name="AutoShape 4"/>
              <p:cNvSpPr>
                <a:spLocks noChangeAspect="1" noChangeArrowheads="1" noTextEdit="1"/>
              </p:cNvSpPr>
              <p:nvPr/>
            </p:nvSpPr>
            <p:spPr bwMode="auto">
              <a:xfrm>
                <a:off x="0" y="0"/>
                <a:ext cx="736" cy="736"/>
              </a:xfrm>
              <a:prstGeom prst="rect">
                <a:avLst/>
              </a:prstGeom>
              <a:noFill/>
              <a:ln w="9525" cmpd="sng">
                <a:noFill/>
                <a:miter lim="800000"/>
                <a:headEnd/>
                <a:tailEnd/>
              </a:ln>
            </p:spPr>
            <p:txBody>
              <a:bodyPr/>
              <a:lstStyle/>
              <a:p>
                <a:endParaRPr lang="zh-CN" altLang="zh-CN">
                  <a:solidFill>
                    <a:srgbClr val="000000"/>
                  </a:solidFill>
                  <a:latin typeface="Times New Roman" pitchFamily="18" charset="0"/>
                  <a:sym typeface="Calibri" pitchFamily="34" charset="0"/>
                </a:endParaRPr>
              </a:p>
            </p:txBody>
          </p:sp>
          <p:sp>
            <p:nvSpPr>
              <p:cNvPr id="52242" name="Freeform 7"/>
              <p:cNvSpPr>
                <a:spLocks noChangeArrowheads="1"/>
              </p:cNvSpPr>
              <p:nvPr/>
            </p:nvSpPr>
            <p:spPr bwMode="auto">
              <a:xfrm>
                <a:off x="295" y="92"/>
                <a:ext cx="127" cy="126"/>
              </a:xfrm>
              <a:custGeom>
                <a:avLst/>
                <a:gdLst>
                  <a:gd name="T0" fmla="*/ 31 w 255"/>
                  <a:gd name="T1" fmla="*/ 0 h 254"/>
                  <a:gd name="T2" fmla="*/ 38 w 255"/>
                  <a:gd name="T3" fmla="*/ 0 h 254"/>
                  <a:gd name="T4" fmla="*/ 44 w 255"/>
                  <a:gd name="T5" fmla="*/ 2 h 254"/>
                  <a:gd name="T6" fmla="*/ 49 w 255"/>
                  <a:gd name="T7" fmla="*/ 5 h 254"/>
                  <a:gd name="T8" fmla="*/ 54 w 255"/>
                  <a:gd name="T9" fmla="*/ 9 h 254"/>
                  <a:gd name="T10" fmla="*/ 58 w 255"/>
                  <a:gd name="T11" fmla="*/ 14 h 254"/>
                  <a:gd name="T12" fmla="*/ 61 w 255"/>
                  <a:gd name="T13" fmla="*/ 19 h 254"/>
                  <a:gd name="T14" fmla="*/ 63 w 255"/>
                  <a:gd name="T15" fmla="*/ 25 h 254"/>
                  <a:gd name="T16" fmla="*/ 63 w 255"/>
                  <a:gd name="T17" fmla="*/ 31 h 254"/>
                  <a:gd name="T18" fmla="*/ 63 w 255"/>
                  <a:gd name="T19" fmla="*/ 37 h 254"/>
                  <a:gd name="T20" fmla="*/ 61 w 255"/>
                  <a:gd name="T21" fmla="*/ 44 h 254"/>
                  <a:gd name="T22" fmla="*/ 58 w 255"/>
                  <a:gd name="T23" fmla="*/ 49 h 254"/>
                  <a:gd name="T24" fmla="*/ 54 w 255"/>
                  <a:gd name="T25" fmla="*/ 54 h 254"/>
                  <a:gd name="T26" fmla="*/ 49 w 255"/>
                  <a:gd name="T27" fmla="*/ 57 h 254"/>
                  <a:gd name="T28" fmla="*/ 44 w 255"/>
                  <a:gd name="T29" fmla="*/ 60 h 254"/>
                  <a:gd name="T30" fmla="*/ 38 w 255"/>
                  <a:gd name="T31" fmla="*/ 62 h 254"/>
                  <a:gd name="T32" fmla="*/ 31 w 255"/>
                  <a:gd name="T33" fmla="*/ 63 h 254"/>
                  <a:gd name="T34" fmla="*/ 25 w 255"/>
                  <a:gd name="T35" fmla="*/ 62 h 254"/>
                  <a:gd name="T36" fmla="*/ 19 w 255"/>
                  <a:gd name="T37" fmla="*/ 60 h 254"/>
                  <a:gd name="T38" fmla="*/ 13 w 255"/>
                  <a:gd name="T39" fmla="*/ 57 h 254"/>
                  <a:gd name="T40" fmla="*/ 9 w 255"/>
                  <a:gd name="T41" fmla="*/ 54 h 254"/>
                  <a:gd name="T42" fmla="*/ 5 w 255"/>
                  <a:gd name="T43" fmla="*/ 49 h 254"/>
                  <a:gd name="T44" fmla="*/ 2 w 255"/>
                  <a:gd name="T45" fmla="*/ 44 h 254"/>
                  <a:gd name="T46" fmla="*/ 0 w 255"/>
                  <a:gd name="T47" fmla="*/ 37 h 254"/>
                  <a:gd name="T48" fmla="*/ 0 w 255"/>
                  <a:gd name="T49" fmla="*/ 31 h 254"/>
                  <a:gd name="T50" fmla="*/ 0 w 255"/>
                  <a:gd name="T51" fmla="*/ 25 h 254"/>
                  <a:gd name="T52" fmla="*/ 2 w 255"/>
                  <a:gd name="T53" fmla="*/ 19 h 254"/>
                  <a:gd name="T54" fmla="*/ 5 w 255"/>
                  <a:gd name="T55" fmla="*/ 14 h 254"/>
                  <a:gd name="T56" fmla="*/ 9 w 255"/>
                  <a:gd name="T57" fmla="*/ 9 h 254"/>
                  <a:gd name="T58" fmla="*/ 13 w 255"/>
                  <a:gd name="T59" fmla="*/ 5 h 254"/>
                  <a:gd name="T60" fmla="*/ 19 w 255"/>
                  <a:gd name="T61" fmla="*/ 2 h 254"/>
                  <a:gd name="T62" fmla="*/ 25 w 255"/>
                  <a:gd name="T63" fmla="*/ 0 h 254"/>
                  <a:gd name="T64" fmla="*/ 31 w 255"/>
                  <a:gd name="T65" fmla="*/ 0 h 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254"/>
                  <a:gd name="T101" fmla="*/ 255 w 255"/>
                  <a:gd name="T102" fmla="*/ 254 h 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254">
                    <a:moveTo>
                      <a:pt x="127" y="0"/>
                    </a:moveTo>
                    <a:lnTo>
                      <a:pt x="152" y="3"/>
                    </a:lnTo>
                    <a:lnTo>
                      <a:pt x="176" y="11"/>
                    </a:lnTo>
                    <a:lnTo>
                      <a:pt x="198" y="22"/>
                    </a:lnTo>
                    <a:lnTo>
                      <a:pt x="217" y="37"/>
                    </a:lnTo>
                    <a:lnTo>
                      <a:pt x="233" y="56"/>
                    </a:lnTo>
                    <a:lnTo>
                      <a:pt x="244" y="78"/>
                    </a:lnTo>
                    <a:lnTo>
                      <a:pt x="252" y="102"/>
                    </a:lnTo>
                    <a:lnTo>
                      <a:pt x="255" y="127"/>
                    </a:lnTo>
                    <a:lnTo>
                      <a:pt x="252" y="152"/>
                    </a:lnTo>
                    <a:lnTo>
                      <a:pt x="244" y="177"/>
                    </a:lnTo>
                    <a:lnTo>
                      <a:pt x="233" y="199"/>
                    </a:lnTo>
                    <a:lnTo>
                      <a:pt x="217" y="217"/>
                    </a:lnTo>
                    <a:lnTo>
                      <a:pt x="198" y="232"/>
                    </a:lnTo>
                    <a:lnTo>
                      <a:pt x="176" y="243"/>
                    </a:lnTo>
                    <a:lnTo>
                      <a:pt x="152" y="252"/>
                    </a:lnTo>
                    <a:lnTo>
                      <a:pt x="127" y="254"/>
                    </a:lnTo>
                    <a:lnTo>
                      <a:pt x="101" y="252"/>
                    </a:lnTo>
                    <a:lnTo>
                      <a:pt x="77" y="243"/>
                    </a:lnTo>
                    <a:lnTo>
                      <a:pt x="55" y="232"/>
                    </a:lnTo>
                    <a:lnTo>
                      <a:pt x="37" y="217"/>
                    </a:lnTo>
                    <a:lnTo>
                      <a:pt x="22" y="199"/>
                    </a:lnTo>
                    <a:lnTo>
                      <a:pt x="10" y="177"/>
                    </a:lnTo>
                    <a:lnTo>
                      <a:pt x="2" y="152"/>
                    </a:lnTo>
                    <a:lnTo>
                      <a:pt x="0" y="127"/>
                    </a:lnTo>
                    <a:lnTo>
                      <a:pt x="2" y="102"/>
                    </a:lnTo>
                    <a:lnTo>
                      <a:pt x="10" y="78"/>
                    </a:lnTo>
                    <a:lnTo>
                      <a:pt x="22" y="56"/>
                    </a:lnTo>
                    <a:lnTo>
                      <a:pt x="37" y="37"/>
                    </a:lnTo>
                    <a:lnTo>
                      <a:pt x="55" y="22"/>
                    </a:lnTo>
                    <a:lnTo>
                      <a:pt x="77" y="11"/>
                    </a:lnTo>
                    <a:lnTo>
                      <a:pt x="101" y="3"/>
                    </a:lnTo>
                    <a:lnTo>
                      <a:pt x="127" y="0"/>
                    </a:lnTo>
                    <a:close/>
                  </a:path>
                </a:pathLst>
              </a:custGeom>
              <a:solidFill>
                <a:srgbClr val="8064A2"/>
              </a:solidFill>
              <a:ln w="9525" cmpd="sng">
                <a:noFill/>
                <a:miter lim="800000"/>
                <a:headEnd/>
                <a:tailEnd/>
              </a:ln>
            </p:spPr>
            <p:txBody>
              <a:bodyPr/>
              <a:lstStyle/>
              <a:p>
                <a:endParaRPr lang="zh-CN" altLang="zh-CN">
                  <a:solidFill>
                    <a:srgbClr val="000000"/>
                  </a:solidFill>
                  <a:sym typeface="Calibri" pitchFamily="34" charset="0"/>
                </a:endParaRPr>
              </a:p>
            </p:txBody>
          </p:sp>
          <p:sp>
            <p:nvSpPr>
              <p:cNvPr id="52243" name="Freeform 8"/>
              <p:cNvSpPr>
                <a:spLocks noChangeArrowheads="1"/>
              </p:cNvSpPr>
              <p:nvPr/>
            </p:nvSpPr>
            <p:spPr bwMode="auto">
              <a:xfrm>
                <a:off x="200" y="240"/>
                <a:ext cx="318" cy="426"/>
              </a:xfrm>
              <a:custGeom>
                <a:avLst/>
                <a:gdLst>
                  <a:gd name="T0" fmla="*/ 159 w 636"/>
                  <a:gd name="T1" fmla="*/ 112 h 853"/>
                  <a:gd name="T2" fmla="*/ 126 w 636"/>
                  <a:gd name="T3" fmla="*/ 0 h 853"/>
                  <a:gd name="T4" fmla="*/ 115 w 636"/>
                  <a:gd name="T5" fmla="*/ 0 h 853"/>
                  <a:gd name="T6" fmla="*/ 99 w 636"/>
                  <a:gd name="T7" fmla="*/ 0 h 853"/>
                  <a:gd name="T8" fmla="*/ 60 w 636"/>
                  <a:gd name="T9" fmla="*/ 0 h 853"/>
                  <a:gd name="T10" fmla="*/ 44 w 636"/>
                  <a:gd name="T11" fmla="*/ 0 h 853"/>
                  <a:gd name="T12" fmla="*/ 34 w 636"/>
                  <a:gd name="T13" fmla="*/ 0 h 853"/>
                  <a:gd name="T14" fmla="*/ 0 w 636"/>
                  <a:gd name="T15" fmla="*/ 112 h 853"/>
                  <a:gd name="T16" fmla="*/ 25 w 636"/>
                  <a:gd name="T17" fmla="*/ 112 h 853"/>
                  <a:gd name="T18" fmla="*/ 44 w 636"/>
                  <a:gd name="T19" fmla="*/ 52 h 853"/>
                  <a:gd name="T20" fmla="*/ 44 w 636"/>
                  <a:gd name="T21" fmla="*/ 134 h 853"/>
                  <a:gd name="T22" fmla="*/ 53 w 636"/>
                  <a:gd name="T23" fmla="*/ 134 h 853"/>
                  <a:gd name="T24" fmla="*/ 53 w 636"/>
                  <a:gd name="T25" fmla="*/ 213 h 853"/>
                  <a:gd name="T26" fmla="*/ 74 w 636"/>
                  <a:gd name="T27" fmla="*/ 213 h 853"/>
                  <a:gd name="T28" fmla="*/ 74 w 636"/>
                  <a:gd name="T29" fmla="*/ 134 h 853"/>
                  <a:gd name="T30" fmla="*/ 85 w 636"/>
                  <a:gd name="T31" fmla="*/ 134 h 853"/>
                  <a:gd name="T32" fmla="*/ 85 w 636"/>
                  <a:gd name="T33" fmla="*/ 213 h 853"/>
                  <a:gd name="T34" fmla="*/ 105 w 636"/>
                  <a:gd name="T35" fmla="*/ 213 h 853"/>
                  <a:gd name="T36" fmla="*/ 105 w 636"/>
                  <a:gd name="T37" fmla="*/ 134 h 853"/>
                  <a:gd name="T38" fmla="*/ 115 w 636"/>
                  <a:gd name="T39" fmla="*/ 134 h 853"/>
                  <a:gd name="T40" fmla="*/ 115 w 636"/>
                  <a:gd name="T41" fmla="*/ 51 h 853"/>
                  <a:gd name="T42" fmla="*/ 134 w 636"/>
                  <a:gd name="T43" fmla="*/ 112 h 853"/>
                  <a:gd name="T44" fmla="*/ 159 w 636"/>
                  <a:gd name="T45" fmla="*/ 112 h 8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6"/>
                  <a:gd name="T70" fmla="*/ 0 h 853"/>
                  <a:gd name="T71" fmla="*/ 636 w 636"/>
                  <a:gd name="T72" fmla="*/ 853 h 8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6" h="853">
                    <a:moveTo>
                      <a:pt x="636" y="451"/>
                    </a:moveTo>
                    <a:lnTo>
                      <a:pt x="503" y="0"/>
                    </a:lnTo>
                    <a:lnTo>
                      <a:pt x="460" y="0"/>
                    </a:lnTo>
                    <a:lnTo>
                      <a:pt x="397" y="0"/>
                    </a:lnTo>
                    <a:lnTo>
                      <a:pt x="240" y="0"/>
                    </a:lnTo>
                    <a:lnTo>
                      <a:pt x="175" y="0"/>
                    </a:lnTo>
                    <a:lnTo>
                      <a:pt x="134" y="0"/>
                    </a:lnTo>
                    <a:lnTo>
                      <a:pt x="0" y="451"/>
                    </a:lnTo>
                    <a:lnTo>
                      <a:pt x="101" y="451"/>
                    </a:lnTo>
                    <a:lnTo>
                      <a:pt x="175" y="209"/>
                    </a:lnTo>
                    <a:lnTo>
                      <a:pt x="175" y="538"/>
                    </a:lnTo>
                    <a:lnTo>
                      <a:pt x="214" y="538"/>
                    </a:lnTo>
                    <a:lnTo>
                      <a:pt x="214" y="853"/>
                    </a:lnTo>
                    <a:lnTo>
                      <a:pt x="296" y="853"/>
                    </a:lnTo>
                    <a:lnTo>
                      <a:pt x="296" y="538"/>
                    </a:lnTo>
                    <a:lnTo>
                      <a:pt x="341" y="538"/>
                    </a:lnTo>
                    <a:lnTo>
                      <a:pt x="341" y="853"/>
                    </a:lnTo>
                    <a:lnTo>
                      <a:pt x="422" y="853"/>
                    </a:lnTo>
                    <a:lnTo>
                      <a:pt x="422" y="538"/>
                    </a:lnTo>
                    <a:lnTo>
                      <a:pt x="460" y="538"/>
                    </a:lnTo>
                    <a:lnTo>
                      <a:pt x="460" y="207"/>
                    </a:lnTo>
                    <a:lnTo>
                      <a:pt x="535" y="451"/>
                    </a:lnTo>
                    <a:lnTo>
                      <a:pt x="636" y="451"/>
                    </a:lnTo>
                    <a:close/>
                  </a:path>
                </a:pathLst>
              </a:custGeom>
              <a:solidFill>
                <a:srgbClr val="8064A2"/>
              </a:solidFill>
              <a:ln w="9525" cmpd="sng">
                <a:noFill/>
                <a:miter lim="800000"/>
                <a:headEnd/>
                <a:tailEnd/>
              </a:ln>
            </p:spPr>
            <p:txBody>
              <a:bodyPr/>
              <a:lstStyle/>
              <a:p>
                <a:endParaRPr lang="zh-CN" altLang="zh-CN">
                  <a:solidFill>
                    <a:srgbClr val="000000"/>
                  </a:solidFill>
                  <a:sym typeface="Calibri" pitchFamily="34" charset="0"/>
                </a:endParaRPr>
              </a:p>
            </p:txBody>
          </p:sp>
        </p:grpSp>
        <p:grpSp>
          <p:nvGrpSpPr>
            <p:cNvPr id="52244" name="Group 20"/>
            <p:cNvGrpSpPr>
              <a:grpSpLocks/>
            </p:cNvGrpSpPr>
            <p:nvPr/>
          </p:nvGrpSpPr>
          <p:grpSpPr bwMode="auto">
            <a:xfrm>
              <a:off x="1040648" y="1057687"/>
              <a:ext cx="1003948" cy="1003948"/>
              <a:chOff x="0" y="0"/>
              <a:chExt cx="736" cy="736"/>
            </a:xfrm>
          </p:grpSpPr>
          <p:sp>
            <p:nvSpPr>
              <p:cNvPr id="52245" name="AutoShape 4"/>
              <p:cNvSpPr>
                <a:spLocks noChangeAspect="1" noChangeArrowheads="1" noTextEdit="1"/>
              </p:cNvSpPr>
              <p:nvPr/>
            </p:nvSpPr>
            <p:spPr bwMode="auto">
              <a:xfrm>
                <a:off x="0" y="0"/>
                <a:ext cx="736" cy="736"/>
              </a:xfrm>
              <a:prstGeom prst="rect">
                <a:avLst/>
              </a:prstGeom>
              <a:noFill/>
              <a:ln w="9525" cmpd="sng">
                <a:noFill/>
                <a:miter lim="800000"/>
                <a:headEnd/>
                <a:tailEnd/>
              </a:ln>
            </p:spPr>
            <p:txBody>
              <a:bodyPr/>
              <a:lstStyle/>
              <a:p>
                <a:endParaRPr lang="zh-CN" altLang="zh-CN">
                  <a:solidFill>
                    <a:srgbClr val="000000"/>
                  </a:solidFill>
                  <a:latin typeface="Times New Roman" pitchFamily="18" charset="0"/>
                  <a:sym typeface="Calibri" pitchFamily="34" charset="0"/>
                </a:endParaRPr>
              </a:p>
            </p:txBody>
          </p:sp>
          <p:sp>
            <p:nvSpPr>
              <p:cNvPr id="52246" name="Freeform 7"/>
              <p:cNvSpPr>
                <a:spLocks noChangeArrowheads="1"/>
              </p:cNvSpPr>
              <p:nvPr/>
            </p:nvSpPr>
            <p:spPr bwMode="auto">
              <a:xfrm>
                <a:off x="295" y="92"/>
                <a:ext cx="127" cy="126"/>
              </a:xfrm>
              <a:custGeom>
                <a:avLst/>
                <a:gdLst>
                  <a:gd name="T0" fmla="*/ 31 w 255"/>
                  <a:gd name="T1" fmla="*/ 0 h 254"/>
                  <a:gd name="T2" fmla="*/ 38 w 255"/>
                  <a:gd name="T3" fmla="*/ 0 h 254"/>
                  <a:gd name="T4" fmla="*/ 44 w 255"/>
                  <a:gd name="T5" fmla="*/ 2 h 254"/>
                  <a:gd name="T6" fmla="*/ 49 w 255"/>
                  <a:gd name="T7" fmla="*/ 5 h 254"/>
                  <a:gd name="T8" fmla="*/ 54 w 255"/>
                  <a:gd name="T9" fmla="*/ 9 h 254"/>
                  <a:gd name="T10" fmla="*/ 58 w 255"/>
                  <a:gd name="T11" fmla="*/ 14 h 254"/>
                  <a:gd name="T12" fmla="*/ 61 w 255"/>
                  <a:gd name="T13" fmla="*/ 19 h 254"/>
                  <a:gd name="T14" fmla="*/ 63 w 255"/>
                  <a:gd name="T15" fmla="*/ 25 h 254"/>
                  <a:gd name="T16" fmla="*/ 63 w 255"/>
                  <a:gd name="T17" fmla="*/ 31 h 254"/>
                  <a:gd name="T18" fmla="*/ 63 w 255"/>
                  <a:gd name="T19" fmla="*/ 37 h 254"/>
                  <a:gd name="T20" fmla="*/ 61 w 255"/>
                  <a:gd name="T21" fmla="*/ 44 h 254"/>
                  <a:gd name="T22" fmla="*/ 58 w 255"/>
                  <a:gd name="T23" fmla="*/ 49 h 254"/>
                  <a:gd name="T24" fmla="*/ 54 w 255"/>
                  <a:gd name="T25" fmla="*/ 54 h 254"/>
                  <a:gd name="T26" fmla="*/ 49 w 255"/>
                  <a:gd name="T27" fmla="*/ 57 h 254"/>
                  <a:gd name="T28" fmla="*/ 44 w 255"/>
                  <a:gd name="T29" fmla="*/ 60 h 254"/>
                  <a:gd name="T30" fmla="*/ 38 w 255"/>
                  <a:gd name="T31" fmla="*/ 62 h 254"/>
                  <a:gd name="T32" fmla="*/ 31 w 255"/>
                  <a:gd name="T33" fmla="*/ 63 h 254"/>
                  <a:gd name="T34" fmla="*/ 25 w 255"/>
                  <a:gd name="T35" fmla="*/ 62 h 254"/>
                  <a:gd name="T36" fmla="*/ 19 w 255"/>
                  <a:gd name="T37" fmla="*/ 60 h 254"/>
                  <a:gd name="T38" fmla="*/ 13 w 255"/>
                  <a:gd name="T39" fmla="*/ 57 h 254"/>
                  <a:gd name="T40" fmla="*/ 9 w 255"/>
                  <a:gd name="T41" fmla="*/ 54 h 254"/>
                  <a:gd name="T42" fmla="*/ 5 w 255"/>
                  <a:gd name="T43" fmla="*/ 49 h 254"/>
                  <a:gd name="T44" fmla="*/ 2 w 255"/>
                  <a:gd name="T45" fmla="*/ 44 h 254"/>
                  <a:gd name="T46" fmla="*/ 0 w 255"/>
                  <a:gd name="T47" fmla="*/ 37 h 254"/>
                  <a:gd name="T48" fmla="*/ 0 w 255"/>
                  <a:gd name="T49" fmla="*/ 31 h 254"/>
                  <a:gd name="T50" fmla="*/ 0 w 255"/>
                  <a:gd name="T51" fmla="*/ 25 h 254"/>
                  <a:gd name="T52" fmla="*/ 2 w 255"/>
                  <a:gd name="T53" fmla="*/ 19 h 254"/>
                  <a:gd name="T54" fmla="*/ 5 w 255"/>
                  <a:gd name="T55" fmla="*/ 14 h 254"/>
                  <a:gd name="T56" fmla="*/ 9 w 255"/>
                  <a:gd name="T57" fmla="*/ 9 h 254"/>
                  <a:gd name="T58" fmla="*/ 13 w 255"/>
                  <a:gd name="T59" fmla="*/ 5 h 254"/>
                  <a:gd name="T60" fmla="*/ 19 w 255"/>
                  <a:gd name="T61" fmla="*/ 2 h 254"/>
                  <a:gd name="T62" fmla="*/ 25 w 255"/>
                  <a:gd name="T63" fmla="*/ 0 h 254"/>
                  <a:gd name="T64" fmla="*/ 31 w 255"/>
                  <a:gd name="T65" fmla="*/ 0 h 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254"/>
                  <a:gd name="T101" fmla="*/ 255 w 255"/>
                  <a:gd name="T102" fmla="*/ 254 h 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254">
                    <a:moveTo>
                      <a:pt x="127" y="0"/>
                    </a:moveTo>
                    <a:lnTo>
                      <a:pt x="152" y="3"/>
                    </a:lnTo>
                    <a:lnTo>
                      <a:pt x="176" y="11"/>
                    </a:lnTo>
                    <a:lnTo>
                      <a:pt x="198" y="22"/>
                    </a:lnTo>
                    <a:lnTo>
                      <a:pt x="217" y="37"/>
                    </a:lnTo>
                    <a:lnTo>
                      <a:pt x="233" y="56"/>
                    </a:lnTo>
                    <a:lnTo>
                      <a:pt x="244" y="78"/>
                    </a:lnTo>
                    <a:lnTo>
                      <a:pt x="252" y="102"/>
                    </a:lnTo>
                    <a:lnTo>
                      <a:pt x="255" y="127"/>
                    </a:lnTo>
                    <a:lnTo>
                      <a:pt x="252" y="152"/>
                    </a:lnTo>
                    <a:lnTo>
                      <a:pt x="244" y="177"/>
                    </a:lnTo>
                    <a:lnTo>
                      <a:pt x="233" y="199"/>
                    </a:lnTo>
                    <a:lnTo>
                      <a:pt x="217" y="217"/>
                    </a:lnTo>
                    <a:lnTo>
                      <a:pt x="198" y="232"/>
                    </a:lnTo>
                    <a:lnTo>
                      <a:pt x="176" y="243"/>
                    </a:lnTo>
                    <a:lnTo>
                      <a:pt x="152" y="252"/>
                    </a:lnTo>
                    <a:lnTo>
                      <a:pt x="127" y="254"/>
                    </a:lnTo>
                    <a:lnTo>
                      <a:pt x="101" y="252"/>
                    </a:lnTo>
                    <a:lnTo>
                      <a:pt x="77" y="243"/>
                    </a:lnTo>
                    <a:lnTo>
                      <a:pt x="55" y="232"/>
                    </a:lnTo>
                    <a:lnTo>
                      <a:pt x="37" y="217"/>
                    </a:lnTo>
                    <a:lnTo>
                      <a:pt x="22" y="199"/>
                    </a:lnTo>
                    <a:lnTo>
                      <a:pt x="10" y="177"/>
                    </a:lnTo>
                    <a:lnTo>
                      <a:pt x="2" y="152"/>
                    </a:lnTo>
                    <a:lnTo>
                      <a:pt x="0" y="127"/>
                    </a:lnTo>
                    <a:lnTo>
                      <a:pt x="2" y="102"/>
                    </a:lnTo>
                    <a:lnTo>
                      <a:pt x="10" y="78"/>
                    </a:lnTo>
                    <a:lnTo>
                      <a:pt x="22" y="56"/>
                    </a:lnTo>
                    <a:lnTo>
                      <a:pt x="37" y="37"/>
                    </a:lnTo>
                    <a:lnTo>
                      <a:pt x="55" y="22"/>
                    </a:lnTo>
                    <a:lnTo>
                      <a:pt x="77" y="11"/>
                    </a:lnTo>
                    <a:lnTo>
                      <a:pt x="101" y="3"/>
                    </a:lnTo>
                    <a:lnTo>
                      <a:pt x="127" y="0"/>
                    </a:lnTo>
                    <a:close/>
                  </a:path>
                </a:pathLst>
              </a:custGeom>
              <a:solidFill>
                <a:srgbClr val="8064A2"/>
              </a:solidFill>
              <a:ln w="9525" cmpd="sng">
                <a:noFill/>
                <a:miter lim="800000"/>
                <a:headEnd/>
                <a:tailEnd/>
              </a:ln>
            </p:spPr>
            <p:txBody>
              <a:bodyPr/>
              <a:lstStyle/>
              <a:p>
                <a:endParaRPr lang="zh-CN" altLang="zh-CN">
                  <a:solidFill>
                    <a:srgbClr val="000000"/>
                  </a:solidFill>
                  <a:sym typeface="Calibri" pitchFamily="34" charset="0"/>
                </a:endParaRPr>
              </a:p>
            </p:txBody>
          </p:sp>
          <p:sp>
            <p:nvSpPr>
              <p:cNvPr id="52247" name="Freeform 8"/>
              <p:cNvSpPr>
                <a:spLocks noChangeArrowheads="1"/>
              </p:cNvSpPr>
              <p:nvPr/>
            </p:nvSpPr>
            <p:spPr bwMode="auto">
              <a:xfrm>
                <a:off x="200" y="240"/>
                <a:ext cx="318" cy="426"/>
              </a:xfrm>
              <a:custGeom>
                <a:avLst/>
                <a:gdLst>
                  <a:gd name="T0" fmla="*/ 159 w 636"/>
                  <a:gd name="T1" fmla="*/ 112 h 853"/>
                  <a:gd name="T2" fmla="*/ 126 w 636"/>
                  <a:gd name="T3" fmla="*/ 0 h 853"/>
                  <a:gd name="T4" fmla="*/ 115 w 636"/>
                  <a:gd name="T5" fmla="*/ 0 h 853"/>
                  <a:gd name="T6" fmla="*/ 99 w 636"/>
                  <a:gd name="T7" fmla="*/ 0 h 853"/>
                  <a:gd name="T8" fmla="*/ 60 w 636"/>
                  <a:gd name="T9" fmla="*/ 0 h 853"/>
                  <a:gd name="T10" fmla="*/ 44 w 636"/>
                  <a:gd name="T11" fmla="*/ 0 h 853"/>
                  <a:gd name="T12" fmla="*/ 34 w 636"/>
                  <a:gd name="T13" fmla="*/ 0 h 853"/>
                  <a:gd name="T14" fmla="*/ 0 w 636"/>
                  <a:gd name="T15" fmla="*/ 112 h 853"/>
                  <a:gd name="T16" fmla="*/ 25 w 636"/>
                  <a:gd name="T17" fmla="*/ 112 h 853"/>
                  <a:gd name="T18" fmla="*/ 44 w 636"/>
                  <a:gd name="T19" fmla="*/ 52 h 853"/>
                  <a:gd name="T20" fmla="*/ 44 w 636"/>
                  <a:gd name="T21" fmla="*/ 134 h 853"/>
                  <a:gd name="T22" fmla="*/ 53 w 636"/>
                  <a:gd name="T23" fmla="*/ 134 h 853"/>
                  <a:gd name="T24" fmla="*/ 53 w 636"/>
                  <a:gd name="T25" fmla="*/ 213 h 853"/>
                  <a:gd name="T26" fmla="*/ 74 w 636"/>
                  <a:gd name="T27" fmla="*/ 213 h 853"/>
                  <a:gd name="T28" fmla="*/ 74 w 636"/>
                  <a:gd name="T29" fmla="*/ 134 h 853"/>
                  <a:gd name="T30" fmla="*/ 85 w 636"/>
                  <a:gd name="T31" fmla="*/ 134 h 853"/>
                  <a:gd name="T32" fmla="*/ 85 w 636"/>
                  <a:gd name="T33" fmla="*/ 213 h 853"/>
                  <a:gd name="T34" fmla="*/ 105 w 636"/>
                  <a:gd name="T35" fmla="*/ 213 h 853"/>
                  <a:gd name="T36" fmla="*/ 105 w 636"/>
                  <a:gd name="T37" fmla="*/ 134 h 853"/>
                  <a:gd name="T38" fmla="*/ 115 w 636"/>
                  <a:gd name="T39" fmla="*/ 134 h 853"/>
                  <a:gd name="T40" fmla="*/ 115 w 636"/>
                  <a:gd name="T41" fmla="*/ 51 h 853"/>
                  <a:gd name="T42" fmla="*/ 134 w 636"/>
                  <a:gd name="T43" fmla="*/ 112 h 853"/>
                  <a:gd name="T44" fmla="*/ 159 w 636"/>
                  <a:gd name="T45" fmla="*/ 112 h 8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6"/>
                  <a:gd name="T70" fmla="*/ 0 h 853"/>
                  <a:gd name="T71" fmla="*/ 636 w 636"/>
                  <a:gd name="T72" fmla="*/ 853 h 8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6" h="853">
                    <a:moveTo>
                      <a:pt x="636" y="451"/>
                    </a:moveTo>
                    <a:lnTo>
                      <a:pt x="503" y="0"/>
                    </a:lnTo>
                    <a:lnTo>
                      <a:pt x="460" y="0"/>
                    </a:lnTo>
                    <a:lnTo>
                      <a:pt x="397" y="0"/>
                    </a:lnTo>
                    <a:lnTo>
                      <a:pt x="240" y="0"/>
                    </a:lnTo>
                    <a:lnTo>
                      <a:pt x="175" y="0"/>
                    </a:lnTo>
                    <a:lnTo>
                      <a:pt x="134" y="0"/>
                    </a:lnTo>
                    <a:lnTo>
                      <a:pt x="0" y="451"/>
                    </a:lnTo>
                    <a:lnTo>
                      <a:pt x="101" y="451"/>
                    </a:lnTo>
                    <a:lnTo>
                      <a:pt x="175" y="209"/>
                    </a:lnTo>
                    <a:lnTo>
                      <a:pt x="175" y="538"/>
                    </a:lnTo>
                    <a:lnTo>
                      <a:pt x="214" y="538"/>
                    </a:lnTo>
                    <a:lnTo>
                      <a:pt x="214" y="853"/>
                    </a:lnTo>
                    <a:lnTo>
                      <a:pt x="296" y="853"/>
                    </a:lnTo>
                    <a:lnTo>
                      <a:pt x="296" y="538"/>
                    </a:lnTo>
                    <a:lnTo>
                      <a:pt x="341" y="538"/>
                    </a:lnTo>
                    <a:lnTo>
                      <a:pt x="341" y="853"/>
                    </a:lnTo>
                    <a:lnTo>
                      <a:pt x="422" y="853"/>
                    </a:lnTo>
                    <a:lnTo>
                      <a:pt x="422" y="538"/>
                    </a:lnTo>
                    <a:lnTo>
                      <a:pt x="460" y="538"/>
                    </a:lnTo>
                    <a:lnTo>
                      <a:pt x="460" y="207"/>
                    </a:lnTo>
                    <a:lnTo>
                      <a:pt x="535" y="451"/>
                    </a:lnTo>
                    <a:lnTo>
                      <a:pt x="636" y="451"/>
                    </a:lnTo>
                    <a:close/>
                  </a:path>
                </a:pathLst>
              </a:custGeom>
              <a:solidFill>
                <a:srgbClr val="8064A2"/>
              </a:solidFill>
              <a:ln w="9525" cmpd="sng">
                <a:noFill/>
                <a:miter lim="800000"/>
                <a:headEnd/>
                <a:tailEnd/>
              </a:ln>
            </p:spPr>
            <p:txBody>
              <a:bodyPr/>
              <a:lstStyle/>
              <a:p>
                <a:endParaRPr lang="zh-CN" altLang="zh-CN">
                  <a:solidFill>
                    <a:srgbClr val="000000"/>
                  </a:solidFill>
                  <a:sym typeface="Calibri" pitchFamily="34" charset="0"/>
                </a:endParaRPr>
              </a:p>
            </p:txBody>
          </p:sp>
        </p:grpSp>
        <p:grpSp>
          <p:nvGrpSpPr>
            <p:cNvPr id="52248" name="Group 24"/>
            <p:cNvGrpSpPr>
              <a:grpSpLocks/>
            </p:cNvGrpSpPr>
            <p:nvPr/>
          </p:nvGrpSpPr>
          <p:grpSpPr bwMode="auto">
            <a:xfrm>
              <a:off x="476501" y="1019954"/>
              <a:ext cx="1003948" cy="1003948"/>
              <a:chOff x="0" y="0"/>
              <a:chExt cx="736" cy="736"/>
            </a:xfrm>
          </p:grpSpPr>
          <p:sp>
            <p:nvSpPr>
              <p:cNvPr id="52249" name="AutoShape 4"/>
              <p:cNvSpPr>
                <a:spLocks noChangeAspect="1" noChangeArrowheads="1" noTextEdit="1"/>
              </p:cNvSpPr>
              <p:nvPr/>
            </p:nvSpPr>
            <p:spPr bwMode="auto">
              <a:xfrm>
                <a:off x="0" y="0"/>
                <a:ext cx="736" cy="736"/>
              </a:xfrm>
              <a:prstGeom prst="rect">
                <a:avLst/>
              </a:prstGeom>
              <a:noFill/>
              <a:ln w="9525" cmpd="sng">
                <a:noFill/>
                <a:miter lim="800000"/>
                <a:headEnd/>
                <a:tailEnd/>
              </a:ln>
            </p:spPr>
            <p:txBody>
              <a:bodyPr/>
              <a:lstStyle/>
              <a:p>
                <a:endParaRPr lang="zh-CN" altLang="zh-CN">
                  <a:solidFill>
                    <a:srgbClr val="000000"/>
                  </a:solidFill>
                  <a:latin typeface="Times New Roman" pitchFamily="18" charset="0"/>
                  <a:sym typeface="Calibri" pitchFamily="34" charset="0"/>
                </a:endParaRPr>
              </a:p>
            </p:txBody>
          </p:sp>
          <p:sp>
            <p:nvSpPr>
              <p:cNvPr id="52250" name="Freeform 7"/>
              <p:cNvSpPr>
                <a:spLocks noChangeArrowheads="1"/>
              </p:cNvSpPr>
              <p:nvPr/>
            </p:nvSpPr>
            <p:spPr bwMode="auto">
              <a:xfrm>
                <a:off x="295" y="92"/>
                <a:ext cx="127" cy="126"/>
              </a:xfrm>
              <a:custGeom>
                <a:avLst/>
                <a:gdLst>
                  <a:gd name="T0" fmla="*/ 31 w 255"/>
                  <a:gd name="T1" fmla="*/ 0 h 254"/>
                  <a:gd name="T2" fmla="*/ 38 w 255"/>
                  <a:gd name="T3" fmla="*/ 0 h 254"/>
                  <a:gd name="T4" fmla="*/ 44 w 255"/>
                  <a:gd name="T5" fmla="*/ 2 h 254"/>
                  <a:gd name="T6" fmla="*/ 49 w 255"/>
                  <a:gd name="T7" fmla="*/ 5 h 254"/>
                  <a:gd name="T8" fmla="*/ 54 w 255"/>
                  <a:gd name="T9" fmla="*/ 9 h 254"/>
                  <a:gd name="T10" fmla="*/ 58 w 255"/>
                  <a:gd name="T11" fmla="*/ 14 h 254"/>
                  <a:gd name="T12" fmla="*/ 61 w 255"/>
                  <a:gd name="T13" fmla="*/ 19 h 254"/>
                  <a:gd name="T14" fmla="*/ 63 w 255"/>
                  <a:gd name="T15" fmla="*/ 25 h 254"/>
                  <a:gd name="T16" fmla="*/ 63 w 255"/>
                  <a:gd name="T17" fmla="*/ 31 h 254"/>
                  <a:gd name="T18" fmla="*/ 63 w 255"/>
                  <a:gd name="T19" fmla="*/ 37 h 254"/>
                  <a:gd name="T20" fmla="*/ 61 w 255"/>
                  <a:gd name="T21" fmla="*/ 44 h 254"/>
                  <a:gd name="T22" fmla="*/ 58 w 255"/>
                  <a:gd name="T23" fmla="*/ 49 h 254"/>
                  <a:gd name="T24" fmla="*/ 54 w 255"/>
                  <a:gd name="T25" fmla="*/ 54 h 254"/>
                  <a:gd name="T26" fmla="*/ 49 w 255"/>
                  <a:gd name="T27" fmla="*/ 57 h 254"/>
                  <a:gd name="T28" fmla="*/ 44 w 255"/>
                  <a:gd name="T29" fmla="*/ 60 h 254"/>
                  <a:gd name="T30" fmla="*/ 38 w 255"/>
                  <a:gd name="T31" fmla="*/ 62 h 254"/>
                  <a:gd name="T32" fmla="*/ 31 w 255"/>
                  <a:gd name="T33" fmla="*/ 63 h 254"/>
                  <a:gd name="T34" fmla="*/ 25 w 255"/>
                  <a:gd name="T35" fmla="*/ 62 h 254"/>
                  <a:gd name="T36" fmla="*/ 19 w 255"/>
                  <a:gd name="T37" fmla="*/ 60 h 254"/>
                  <a:gd name="T38" fmla="*/ 13 w 255"/>
                  <a:gd name="T39" fmla="*/ 57 h 254"/>
                  <a:gd name="T40" fmla="*/ 9 w 255"/>
                  <a:gd name="T41" fmla="*/ 54 h 254"/>
                  <a:gd name="T42" fmla="*/ 5 w 255"/>
                  <a:gd name="T43" fmla="*/ 49 h 254"/>
                  <a:gd name="T44" fmla="*/ 2 w 255"/>
                  <a:gd name="T45" fmla="*/ 44 h 254"/>
                  <a:gd name="T46" fmla="*/ 0 w 255"/>
                  <a:gd name="T47" fmla="*/ 37 h 254"/>
                  <a:gd name="T48" fmla="*/ 0 w 255"/>
                  <a:gd name="T49" fmla="*/ 31 h 254"/>
                  <a:gd name="T50" fmla="*/ 0 w 255"/>
                  <a:gd name="T51" fmla="*/ 25 h 254"/>
                  <a:gd name="T52" fmla="*/ 2 w 255"/>
                  <a:gd name="T53" fmla="*/ 19 h 254"/>
                  <a:gd name="T54" fmla="*/ 5 w 255"/>
                  <a:gd name="T55" fmla="*/ 14 h 254"/>
                  <a:gd name="T56" fmla="*/ 9 w 255"/>
                  <a:gd name="T57" fmla="*/ 9 h 254"/>
                  <a:gd name="T58" fmla="*/ 13 w 255"/>
                  <a:gd name="T59" fmla="*/ 5 h 254"/>
                  <a:gd name="T60" fmla="*/ 19 w 255"/>
                  <a:gd name="T61" fmla="*/ 2 h 254"/>
                  <a:gd name="T62" fmla="*/ 25 w 255"/>
                  <a:gd name="T63" fmla="*/ 0 h 254"/>
                  <a:gd name="T64" fmla="*/ 31 w 255"/>
                  <a:gd name="T65" fmla="*/ 0 h 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254"/>
                  <a:gd name="T101" fmla="*/ 255 w 255"/>
                  <a:gd name="T102" fmla="*/ 254 h 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254">
                    <a:moveTo>
                      <a:pt x="127" y="0"/>
                    </a:moveTo>
                    <a:lnTo>
                      <a:pt x="152" y="3"/>
                    </a:lnTo>
                    <a:lnTo>
                      <a:pt x="176" y="11"/>
                    </a:lnTo>
                    <a:lnTo>
                      <a:pt x="198" y="22"/>
                    </a:lnTo>
                    <a:lnTo>
                      <a:pt x="217" y="37"/>
                    </a:lnTo>
                    <a:lnTo>
                      <a:pt x="233" y="56"/>
                    </a:lnTo>
                    <a:lnTo>
                      <a:pt x="244" y="78"/>
                    </a:lnTo>
                    <a:lnTo>
                      <a:pt x="252" y="102"/>
                    </a:lnTo>
                    <a:lnTo>
                      <a:pt x="255" y="127"/>
                    </a:lnTo>
                    <a:lnTo>
                      <a:pt x="252" y="152"/>
                    </a:lnTo>
                    <a:lnTo>
                      <a:pt x="244" y="177"/>
                    </a:lnTo>
                    <a:lnTo>
                      <a:pt x="233" y="199"/>
                    </a:lnTo>
                    <a:lnTo>
                      <a:pt x="217" y="217"/>
                    </a:lnTo>
                    <a:lnTo>
                      <a:pt x="198" y="232"/>
                    </a:lnTo>
                    <a:lnTo>
                      <a:pt x="176" y="243"/>
                    </a:lnTo>
                    <a:lnTo>
                      <a:pt x="152" y="252"/>
                    </a:lnTo>
                    <a:lnTo>
                      <a:pt x="127" y="254"/>
                    </a:lnTo>
                    <a:lnTo>
                      <a:pt x="101" y="252"/>
                    </a:lnTo>
                    <a:lnTo>
                      <a:pt x="77" y="243"/>
                    </a:lnTo>
                    <a:lnTo>
                      <a:pt x="55" y="232"/>
                    </a:lnTo>
                    <a:lnTo>
                      <a:pt x="37" y="217"/>
                    </a:lnTo>
                    <a:lnTo>
                      <a:pt x="22" y="199"/>
                    </a:lnTo>
                    <a:lnTo>
                      <a:pt x="10" y="177"/>
                    </a:lnTo>
                    <a:lnTo>
                      <a:pt x="2" y="152"/>
                    </a:lnTo>
                    <a:lnTo>
                      <a:pt x="0" y="127"/>
                    </a:lnTo>
                    <a:lnTo>
                      <a:pt x="2" y="102"/>
                    </a:lnTo>
                    <a:lnTo>
                      <a:pt x="10" y="78"/>
                    </a:lnTo>
                    <a:lnTo>
                      <a:pt x="22" y="56"/>
                    </a:lnTo>
                    <a:lnTo>
                      <a:pt x="37" y="37"/>
                    </a:lnTo>
                    <a:lnTo>
                      <a:pt x="55" y="22"/>
                    </a:lnTo>
                    <a:lnTo>
                      <a:pt x="77" y="11"/>
                    </a:lnTo>
                    <a:lnTo>
                      <a:pt x="101" y="3"/>
                    </a:lnTo>
                    <a:lnTo>
                      <a:pt x="127" y="0"/>
                    </a:lnTo>
                    <a:close/>
                  </a:path>
                </a:pathLst>
              </a:custGeom>
              <a:solidFill>
                <a:srgbClr val="C03932"/>
              </a:solidFill>
              <a:ln w="9525" cmpd="sng">
                <a:noFill/>
                <a:miter lim="800000"/>
                <a:headEnd/>
                <a:tailEnd/>
              </a:ln>
            </p:spPr>
            <p:txBody>
              <a:bodyPr/>
              <a:lstStyle/>
              <a:p>
                <a:endParaRPr lang="zh-CN" altLang="zh-CN">
                  <a:solidFill>
                    <a:srgbClr val="000000"/>
                  </a:solidFill>
                  <a:sym typeface="Calibri" pitchFamily="34" charset="0"/>
                </a:endParaRPr>
              </a:p>
            </p:txBody>
          </p:sp>
          <p:sp>
            <p:nvSpPr>
              <p:cNvPr id="52251" name="Freeform 8"/>
              <p:cNvSpPr>
                <a:spLocks noChangeArrowheads="1"/>
              </p:cNvSpPr>
              <p:nvPr/>
            </p:nvSpPr>
            <p:spPr bwMode="auto">
              <a:xfrm>
                <a:off x="200" y="240"/>
                <a:ext cx="318" cy="426"/>
              </a:xfrm>
              <a:custGeom>
                <a:avLst/>
                <a:gdLst>
                  <a:gd name="T0" fmla="*/ 159 w 636"/>
                  <a:gd name="T1" fmla="*/ 112 h 853"/>
                  <a:gd name="T2" fmla="*/ 126 w 636"/>
                  <a:gd name="T3" fmla="*/ 0 h 853"/>
                  <a:gd name="T4" fmla="*/ 115 w 636"/>
                  <a:gd name="T5" fmla="*/ 0 h 853"/>
                  <a:gd name="T6" fmla="*/ 99 w 636"/>
                  <a:gd name="T7" fmla="*/ 0 h 853"/>
                  <a:gd name="T8" fmla="*/ 60 w 636"/>
                  <a:gd name="T9" fmla="*/ 0 h 853"/>
                  <a:gd name="T10" fmla="*/ 44 w 636"/>
                  <a:gd name="T11" fmla="*/ 0 h 853"/>
                  <a:gd name="T12" fmla="*/ 34 w 636"/>
                  <a:gd name="T13" fmla="*/ 0 h 853"/>
                  <a:gd name="T14" fmla="*/ 0 w 636"/>
                  <a:gd name="T15" fmla="*/ 112 h 853"/>
                  <a:gd name="T16" fmla="*/ 25 w 636"/>
                  <a:gd name="T17" fmla="*/ 112 h 853"/>
                  <a:gd name="T18" fmla="*/ 44 w 636"/>
                  <a:gd name="T19" fmla="*/ 52 h 853"/>
                  <a:gd name="T20" fmla="*/ 44 w 636"/>
                  <a:gd name="T21" fmla="*/ 134 h 853"/>
                  <a:gd name="T22" fmla="*/ 53 w 636"/>
                  <a:gd name="T23" fmla="*/ 134 h 853"/>
                  <a:gd name="T24" fmla="*/ 53 w 636"/>
                  <a:gd name="T25" fmla="*/ 213 h 853"/>
                  <a:gd name="T26" fmla="*/ 74 w 636"/>
                  <a:gd name="T27" fmla="*/ 213 h 853"/>
                  <a:gd name="T28" fmla="*/ 74 w 636"/>
                  <a:gd name="T29" fmla="*/ 134 h 853"/>
                  <a:gd name="T30" fmla="*/ 85 w 636"/>
                  <a:gd name="T31" fmla="*/ 134 h 853"/>
                  <a:gd name="T32" fmla="*/ 85 w 636"/>
                  <a:gd name="T33" fmla="*/ 213 h 853"/>
                  <a:gd name="T34" fmla="*/ 105 w 636"/>
                  <a:gd name="T35" fmla="*/ 213 h 853"/>
                  <a:gd name="T36" fmla="*/ 105 w 636"/>
                  <a:gd name="T37" fmla="*/ 134 h 853"/>
                  <a:gd name="T38" fmla="*/ 115 w 636"/>
                  <a:gd name="T39" fmla="*/ 134 h 853"/>
                  <a:gd name="T40" fmla="*/ 115 w 636"/>
                  <a:gd name="T41" fmla="*/ 51 h 853"/>
                  <a:gd name="T42" fmla="*/ 134 w 636"/>
                  <a:gd name="T43" fmla="*/ 112 h 853"/>
                  <a:gd name="T44" fmla="*/ 159 w 636"/>
                  <a:gd name="T45" fmla="*/ 112 h 8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6"/>
                  <a:gd name="T70" fmla="*/ 0 h 853"/>
                  <a:gd name="T71" fmla="*/ 636 w 636"/>
                  <a:gd name="T72" fmla="*/ 853 h 8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6" h="853">
                    <a:moveTo>
                      <a:pt x="636" y="451"/>
                    </a:moveTo>
                    <a:lnTo>
                      <a:pt x="503" y="0"/>
                    </a:lnTo>
                    <a:lnTo>
                      <a:pt x="460" y="0"/>
                    </a:lnTo>
                    <a:lnTo>
                      <a:pt x="397" y="0"/>
                    </a:lnTo>
                    <a:lnTo>
                      <a:pt x="240" y="0"/>
                    </a:lnTo>
                    <a:lnTo>
                      <a:pt x="175" y="0"/>
                    </a:lnTo>
                    <a:lnTo>
                      <a:pt x="134" y="0"/>
                    </a:lnTo>
                    <a:lnTo>
                      <a:pt x="0" y="451"/>
                    </a:lnTo>
                    <a:lnTo>
                      <a:pt x="101" y="451"/>
                    </a:lnTo>
                    <a:lnTo>
                      <a:pt x="175" y="209"/>
                    </a:lnTo>
                    <a:lnTo>
                      <a:pt x="175" y="538"/>
                    </a:lnTo>
                    <a:lnTo>
                      <a:pt x="214" y="538"/>
                    </a:lnTo>
                    <a:lnTo>
                      <a:pt x="214" y="853"/>
                    </a:lnTo>
                    <a:lnTo>
                      <a:pt x="296" y="853"/>
                    </a:lnTo>
                    <a:lnTo>
                      <a:pt x="296" y="538"/>
                    </a:lnTo>
                    <a:lnTo>
                      <a:pt x="341" y="538"/>
                    </a:lnTo>
                    <a:lnTo>
                      <a:pt x="341" y="853"/>
                    </a:lnTo>
                    <a:lnTo>
                      <a:pt x="422" y="853"/>
                    </a:lnTo>
                    <a:lnTo>
                      <a:pt x="422" y="538"/>
                    </a:lnTo>
                    <a:lnTo>
                      <a:pt x="460" y="538"/>
                    </a:lnTo>
                    <a:lnTo>
                      <a:pt x="460" y="207"/>
                    </a:lnTo>
                    <a:lnTo>
                      <a:pt x="535" y="451"/>
                    </a:lnTo>
                    <a:lnTo>
                      <a:pt x="636" y="451"/>
                    </a:lnTo>
                    <a:close/>
                  </a:path>
                </a:pathLst>
              </a:custGeom>
              <a:solidFill>
                <a:srgbClr val="C03932"/>
              </a:solidFill>
              <a:ln w="9525" cmpd="sng">
                <a:noFill/>
                <a:miter lim="800000"/>
                <a:headEnd/>
                <a:tailEnd/>
              </a:ln>
            </p:spPr>
            <p:txBody>
              <a:bodyPr/>
              <a:lstStyle/>
              <a:p>
                <a:endParaRPr lang="zh-CN" altLang="zh-CN">
                  <a:solidFill>
                    <a:srgbClr val="000000"/>
                  </a:solidFill>
                  <a:sym typeface="Calibri" pitchFamily="34" charset="0"/>
                </a:endParaRPr>
              </a:p>
            </p:txBody>
          </p:sp>
        </p:grpSp>
        <p:grpSp>
          <p:nvGrpSpPr>
            <p:cNvPr id="52252" name="Group 28"/>
            <p:cNvGrpSpPr>
              <a:grpSpLocks/>
            </p:cNvGrpSpPr>
            <p:nvPr/>
          </p:nvGrpSpPr>
          <p:grpSpPr bwMode="auto">
            <a:xfrm>
              <a:off x="0" y="547972"/>
              <a:ext cx="1003948" cy="1003948"/>
              <a:chOff x="0" y="0"/>
              <a:chExt cx="736" cy="736"/>
            </a:xfrm>
          </p:grpSpPr>
          <p:sp>
            <p:nvSpPr>
              <p:cNvPr id="52253" name="AutoShape 4"/>
              <p:cNvSpPr>
                <a:spLocks noChangeAspect="1" noChangeArrowheads="1" noTextEdit="1"/>
              </p:cNvSpPr>
              <p:nvPr/>
            </p:nvSpPr>
            <p:spPr bwMode="auto">
              <a:xfrm>
                <a:off x="0" y="0"/>
                <a:ext cx="736" cy="736"/>
              </a:xfrm>
              <a:prstGeom prst="rect">
                <a:avLst/>
              </a:prstGeom>
              <a:noFill/>
              <a:ln w="9525" cmpd="sng">
                <a:noFill/>
                <a:miter lim="800000"/>
                <a:headEnd/>
                <a:tailEnd/>
              </a:ln>
            </p:spPr>
            <p:txBody>
              <a:bodyPr/>
              <a:lstStyle/>
              <a:p>
                <a:endParaRPr lang="zh-CN" altLang="zh-CN">
                  <a:solidFill>
                    <a:srgbClr val="000000"/>
                  </a:solidFill>
                  <a:latin typeface="Times New Roman" pitchFamily="18" charset="0"/>
                  <a:sym typeface="Calibri" pitchFamily="34" charset="0"/>
                </a:endParaRPr>
              </a:p>
            </p:txBody>
          </p:sp>
          <p:sp>
            <p:nvSpPr>
              <p:cNvPr id="52254" name="Freeform 7"/>
              <p:cNvSpPr>
                <a:spLocks noChangeArrowheads="1"/>
              </p:cNvSpPr>
              <p:nvPr/>
            </p:nvSpPr>
            <p:spPr bwMode="auto">
              <a:xfrm>
                <a:off x="295" y="92"/>
                <a:ext cx="127" cy="126"/>
              </a:xfrm>
              <a:custGeom>
                <a:avLst/>
                <a:gdLst>
                  <a:gd name="T0" fmla="*/ 31 w 255"/>
                  <a:gd name="T1" fmla="*/ 0 h 254"/>
                  <a:gd name="T2" fmla="*/ 38 w 255"/>
                  <a:gd name="T3" fmla="*/ 0 h 254"/>
                  <a:gd name="T4" fmla="*/ 44 w 255"/>
                  <a:gd name="T5" fmla="*/ 2 h 254"/>
                  <a:gd name="T6" fmla="*/ 49 w 255"/>
                  <a:gd name="T7" fmla="*/ 5 h 254"/>
                  <a:gd name="T8" fmla="*/ 54 w 255"/>
                  <a:gd name="T9" fmla="*/ 9 h 254"/>
                  <a:gd name="T10" fmla="*/ 58 w 255"/>
                  <a:gd name="T11" fmla="*/ 14 h 254"/>
                  <a:gd name="T12" fmla="*/ 61 w 255"/>
                  <a:gd name="T13" fmla="*/ 19 h 254"/>
                  <a:gd name="T14" fmla="*/ 63 w 255"/>
                  <a:gd name="T15" fmla="*/ 25 h 254"/>
                  <a:gd name="T16" fmla="*/ 63 w 255"/>
                  <a:gd name="T17" fmla="*/ 31 h 254"/>
                  <a:gd name="T18" fmla="*/ 63 w 255"/>
                  <a:gd name="T19" fmla="*/ 37 h 254"/>
                  <a:gd name="T20" fmla="*/ 61 w 255"/>
                  <a:gd name="T21" fmla="*/ 44 h 254"/>
                  <a:gd name="T22" fmla="*/ 58 w 255"/>
                  <a:gd name="T23" fmla="*/ 49 h 254"/>
                  <a:gd name="T24" fmla="*/ 54 w 255"/>
                  <a:gd name="T25" fmla="*/ 54 h 254"/>
                  <a:gd name="T26" fmla="*/ 49 w 255"/>
                  <a:gd name="T27" fmla="*/ 57 h 254"/>
                  <a:gd name="T28" fmla="*/ 44 w 255"/>
                  <a:gd name="T29" fmla="*/ 60 h 254"/>
                  <a:gd name="T30" fmla="*/ 38 w 255"/>
                  <a:gd name="T31" fmla="*/ 62 h 254"/>
                  <a:gd name="T32" fmla="*/ 31 w 255"/>
                  <a:gd name="T33" fmla="*/ 63 h 254"/>
                  <a:gd name="T34" fmla="*/ 25 w 255"/>
                  <a:gd name="T35" fmla="*/ 62 h 254"/>
                  <a:gd name="T36" fmla="*/ 19 w 255"/>
                  <a:gd name="T37" fmla="*/ 60 h 254"/>
                  <a:gd name="T38" fmla="*/ 13 w 255"/>
                  <a:gd name="T39" fmla="*/ 57 h 254"/>
                  <a:gd name="T40" fmla="*/ 9 w 255"/>
                  <a:gd name="T41" fmla="*/ 54 h 254"/>
                  <a:gd name="T42" fmla="*/ 5 w 255"/>
                  <a:gd name="T43" fmla="*/ 49 h 254"/>
                  <a:gd name="T44" fmla="*/ 2 w 255"/>
                  <a:gd name="T45" fmla="*/ 44 h 254"/>
                  <a:gd name="T46" fmla="*/ 0 w 255"/>
                  <a:gd name="T47" fmla="*/ 37 h 254"/>
                  <a:gd name="T48" fmla="*/ 0 w 255"/>
                  <a:gd name="T49" fmla="*/ 31 h 254"/>
                  <a:gd name="T50" fmla="*/ 0 w 255"/>
                  <a:gd name="T51" fmla="*/ 25 h 254"/>
                  <a:gd name="T52" fmla="*/ 2 w 255"/>
                  <a:gd name="T53" fmla="*/ 19 h 254"/>
                  <a:gd name="T54" fmla="*/ 5 w 255"/>
                  <a:gd name="T55" fmla="*/ 14 h 254"/>
                  <a:gd name="T56" fmla="*/ 9 w 255"/>
                  <a:gd name="T57" fmla="*/ 9 h 254"/>
                  <a:gd name="T58" fmla="*/ 13 w 255"/>
                  <a:gd name="T59" fmla="*/ 5 h 254"/>
                  <a:gd name="T60" fmla="*/ 19 w 255"/>
                  <a:gd name="T61" fmla="*/ 2 h 254"/>
                  <a:gd name="T62" fmla="*/ 25 w 255"/>
                  <a:gd name="T63" fmla="*/ 0 h 254"/>
                  <a:gd name="T64" fmla="*/ 31 w 255"/>
                  <a:gd name="T65" fmla="*/ 0 h 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254"/>
                  <a:gd name="T101" fmla="*/ 255 w 255"/>
                  <a:gd name="T102" fmla="*/ 254 h 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254">
                    <a:moveTo>
                      <a:pt x="127" y="0"/>
                    </a:moveTo>
                    <a:lnTo>
                      <a:pt x="152" y="3"/>
                    </a:lnTo>
                    <a:lnTo>
                      <a:pt x="176" y="11"/>
                    </a:lnTo>
                    <a:lnTo>
                      <a:pt x="198" y="22"/>
                    </a:lnTo>
                    <a:lnTo>
                      <a:pt x="217" y="37"/>
                    </a:lnTo>
                    <a:lnTo>
                      <a:pt x="233" y="56"/>
                    </a:lnTo>
                    <a:lnTo>
                      <a:pt x="244" y="78"/>
                    </a:lnTo>
                    <a:lnTo>
                      <a:pt x="252" y="102"/>
                    </a:lnTo>
                    <a:lnTo>
                      <a:pt x="255" y="127"/>
                    </a:lnTo>
                    <a:lnTo>
                      <a:pt x="252" y="152"/>
                    </a:lnTo>
                    <a:lnTo>
                      <a:pt x="244" y="177"/>
                    </a:lnTo>
                    <a:lnTo>
                      <a:pt x="233" y="199"/>
                    </a:lnTo>
                    <a:lnTo>
                      <a:pt x="217" y="217"/>
                    </a:lnTo>
                    <a:lnTo>
                      <a:pt x="198" y="232"/>
                    </a:lnTo>
                    <a:lnTo>
                      <a:pt x="176" y="243"/>
                    </a:lnTo>
                    <a:lnTo>
                      <a:pt x="152" y="252"/>
                    </a:lnTo>
                    <a:lnTo>
                      <a:pt x="127" y="254"/>
                    </a:lnTo>
                    <a:lnTo>
                      <a:pt x="101" y="252"/>
                    </a:lnTo>
                    <a:lnTo>
                      <a:pt x="77" y="243"/>
                    </a:lnTo>
                    <a:lnTo>
                      <a:pt x="55" y="232"/>
                    </a:lnTo>
                    <a:lnTo>
                      <a:pt x="37" y="217"/>
                    </a:lnTo>
                    <a:lnTo>
                      <a:pt x="22" y="199"/>
                    </a:lnTo>
                    <a:lnTo>
                      <a:pt x="10" y="177"/>
                    </a:lnTo>
                    <a:lnTo>
                      <a:pt x="2" y="152"/>
                    </a:lnTo>
                    <a:lnTo>
                      <a:pt x="0" y="127"/>
                    </a:lnTo>
                    <a:lnTo>
                      <a:pt x="2" y="102"/>
                    </a:lnTo>
                    <a:lnTo>
                      <a:pt x="10" y="78"/>
                    </a:lnTo>
                    <a:lnTo>
                      <a:pt x="22" y="56"/>
                    </a:lnTo>
                    <a:lnTo>
                      <a:pt x="37" y="37"/>
                    </a:lnTo>
                    <a:lnTo>
                      <a:pt x="55" y="22"/>
                    </a:lnTo>
                    <a:lnTo>
                      <a:pt x="77" y="11"/>
                    </a:lnTo>
                    <a:lnTo>
                      <a:pt x="101" y="3"/>
                    </a:lnTo>
                    <a:lnTo>
                      <a:pt x="127" y="0"/>
                    </a:lnTo>
                    <a:close/>
                  </a:path>
                </a:pathLst>
              </a:custGeom>
              <a:solidFill>
                <a:srgbClr val="8064A2"/>
              </a:solidFill>
              <a:ln w="9525" cmpd="sng">
                <a:noFill/>
                <a:miter lim="800000"/>
                <a:headEnd/>
                <a:tailEnd/>
              </a:ln>
            </p:spPr>
            <p:txBody>
              <a:bodyPr/>
              <a:lstStyle/>
              <a:p>
                <a:endParaRPr lang="zh-CN" altLang="zh-CN">
                  <a:solidFill>
                    <a:srgbClr val="000000"/>
                  </a:solidFill>
                  <a:sym typeface="Calibri" pitchFamily="34" charset="0"/>
                </a:endParaRPr>
              </a:p>
            </p:txBody>
          </p:sp>
          <p:sp>
            <p:nvSpPr>
              <p:cNvPr id="52255" name="Freeform 8"/>
              <p:cNvSpPr>
                <a:spLocks noChangeArrowheads="1"/>
              </p:cNvSpPr>
              <p:nvPr/>
            </p:nvSpPr>
            <p:spPr bwMode="auto">
              <a:xfrm>
                <a:off x="200" y="240"/>
                <a:ext cx="318" cy="426"/>
              </a:xfrm>
              <a:custGeom>
                <a:avLst/>
                <a:gdLst>
                  <a:gd name="T0" fmla="*/ 159 w 636"/>
                  <a:gd name="T1" fmla="*/ 112 h 853"/>
                  <a:gd name="T2" fmla="*/ 126 w 636"/>
                  <a:gd name="T3" fmla="*/ 0 h 853"/>
                  <a:gd name="T4" fmla="*/ 115 w 636"/>
                  <a:gd name="T5" fmla="*/ 0 h 853"/>
                  <a:gd name="T6" fmla="*/ 99 w 636"/>
                  <a:gd name="T7" fmla="*/ 0 h 853"/>
                  <a:gd name="T8" fmla="*/ 60 w 636"/>
                  <a:gd name="T9" fmla="*/ 0 h 853"/>
                  <a:gd name="T10" fmla="*/ 44 w 636"/>
                  <a:gd name="T11" fmla="*/ 0 h 853"/>
                  <a:gd name="T12" fmla="*/ 34 w 636"/>
                  <a:gd name="T13" fmla="*/ 0 h 853"/>
                  <a:gd name="T14" fmla="*/ 0 w 636"/>
                  <a:gd name="T15" fmla="*/ 112 h 853"/>
                  <a:gd name="T16" fmla="*/ 25 w 636"/>
                  <a:gd name="T17" fmla="*/ 112 h 853"/>
                  <a:gd name="T18" fmla="*/ 44 w 636"/>
                  <a:gd name="T19" fmla="*/ 52 h 853"/>
                  <a:gd name="T20" fmla="*/ 44 w 636"/>
                  <a:gd name="T21" fmla="*/ 134 h 853"/>
                  <a:gd name="T22" fmla="*/ 53 w 636"/>
                  <a:gd name="T23" fmla="*/ 134 h 853"/>
                  <a:gd name="T24" fmla="*/ 53 w 636"/>
                  <a:gd name="T25" fmla="*/ 213 h 853"/>
                  <a:gd name="T26" fmla="*/ 74 w 636"/>
                  <a:gd name="T27" fmla="*/ 213 h 853"/>
                  <a:gd name="T28" fmla="*/ 74 w 636"/>
                  <a:gd name="T29" fmla="*/ 134 h 853"/>
                  <a:gd name="T30" fmla="*/ 85 w 636"/>
                  <a:gd name="T31" fmla="*/ 134 h 853"/>
                  <a:gd name="T32" fmla="*/ 85 w 636"/>
                  <a:gd name="T33" fmla="*/ 213 h 853"/>
                  <a:gd name="T34" fmla="*/ 105 w 636"/>
                  <a:gd name="T35" fmla="*/ 213 h 853"/>
                  <a:gd name="T36" fmla="*/ 105 w 636"/>
                  <a:gd name="T37" fmla="*/ 134 h 853"/>
                  <a:gd name="T38" fmla="*/ 115 w 636"/>
                  <a:gd name="T39" fmla="*/ 134 h 853"/>
                  <a:gd name="T40" fmla="*/ 115 w 636"/>
                  <a:gd name="T41" fmla="*/ 51 h 853"/>
                  <a:gd name="T42" fmla="*/ 134 w 636"/>
                  <a:gd name="T43" fmla="*/ 112 h 853"/>
                  <a:gd name="T44" fmla="*/ 159 w 636"/>
                  <a:gd name="T45" fmla="*/ 112 h 8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6"/>
                  <a:gd name="T70" fmla="*/ 0 h 853"/>
                  <a:gd name="T71" fmla="*/ 636 w 636"/>
                  <a:gd name="T72" fmla="*/ 853 h 8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6" h="853">
                    <a:moveTo>
                      <a:pt x="636" y="451"/>
                    </a:moveTo>
                    <a:lnTo>
                      <a:pt x="503" y="0"/>
                    </a:lnTo>
                    <a:lnTo>
                      <a:pt x="460" y="0"/>
                    </a:lnTo>
                    <a:lnTo>
                      <a:pt x="397" y="0"/>
                    </a:lnTo>
                    <a:lnTo>
                      <a:pt x="240" y="0"/>
                    </a:lnTo>
                    <a:lnTo>
                      <a:pt x="175" y="0"/>
                    </a:lnTo>
                    <a:lnTo>
                      <a:pt x="134" y="0"/>
                    </a:lnTo>
                    <a:lnTo>
                      <a:pt x="0" y="451"/>
                    </a:lnTo>
                    <a:lnTo>
                      <a:pt x="101" y="451"/>
                    </a:lnTo>
                    <a:lnTo>
                      <a:pt x="175" y="209"/>
                    </a:lnTo>
                    <a:lnTo>
                      <a:pt x="175" y="538"/>
                    </a:lnTo>
                    <a:lnTo>
                      <a:pt x="214" y="538"/>
                    </a:lnTo>
                    <a:lnTo>
                      <a:pt x="214" y="853"/>
                    </a:lnTo>
                    <a:lnTo>
                      <a:pt x="296" y="853"/>
                    </a:lnTo>
                    <a:lnTo>
                      <a:pt x="296" y="538"/>
                    </a:lnTo>
                    <a:lnTo>
                      <a:pt x="341" y="538"/>
                    </a:lnTo>
                    <a:lnTo>
                      <a:pt x="341" y="853"/>
                    </a:lnTo>
                    <a:lnTo>
                      <a:pt x="422" y="853"/>
                    </a:lnTo>
                    <a:lnTo>
                      <a:pt x="422" y="538"/>
                    </a:lnTo>
                    <a:lnTo>
                      <a:pt x="460" y="538"/>
                    </a:lnTo>
                    <a:lnTo>
                      <a:pt x="460" y="207"/>
                    </a:lnTo>
                    <a:lnTo>
                      <a:pt x="535" y="451"/>
                    </a:lnTo>
                    <a:lnTo>
                      <a:pt x="636" y="451"/>
                    </a:lnTo>
                    <a:close/>
                  </a:path>
                </a:pathLst>
              </a:custGeom>
              <a:solidFill>
                <a:srgbClr val="8064A2"/>
              </a:solidFill>
              <a:ln w="9525" cmpd="sng">
                <a:noFill/>
                <a:miter lim="800000"/>
                <a:headEnd/>
                <a:tailEnd/>
              </a:ln>
            </p:spPr>
            <p:txBody>
              <a:bodyPr/>
              <a:lstStyle/>
              <a:p>
                <a:endParaRPr lang="zh-CN" altLang="zh-CN">
                  <a:solidFill>
                    <a:srgbClr val="000000"/>
                  </a:solidFill>
                  <a:sym typeface="Calibri" pitchFamily="34" charset="0"/>
                </a:endParaRPr>
              </a:p>
            </p:txBody>
          </p:sp>
        </p:grpSp>
        <p:sp>
          <p:nvSpPr>
            <p:cNvPr id="52256" name="Oval 27"/>
            <p:cNvSpPr>
              <a:spLocks noChangeArrowheads="1"/>
            </p:cNvSpPr>
            <p:nvPr/>
          </p:nvSpPr>
          <p:spPr bwMode="auto">
            <a:xfrm>
              <a:off x="134141" y="0"/>
              <a:ext cx="2309163" cy="2088865"/>
            </a:xfrm>
            <a:prstGeom prst="ellipse">
              <a:avLst/>
            </a:prstGeom>
            <a:noFill/>
            <a:ln w="25400" cmpd="sng">
              <a:solidFill>
                <a:schemeClr val="accent1"/>
              </a:solidFill>
              <a:miter lim="800000"/>
              <a:headEnd/>
              <a:tailEnd/>
            </a:ln>
          </p:spPr>
          <p:txBody>
            <a:bodyPr anchor="ctr"/>
            <a:lstStyle/>
            <a:p>
              <a:pPr algn="ctr"/>
              <a:endParaRPr lang="zh-CN" altLang="zh-CN">
                <a:solidFill>
                  <a:srgbClr val="FFFFFF"/>
                </a:solidFill>
                <a:latin typeface="Times New Roman" pitchFamily="18" charset="0"/>
                <a:sym typeface="MS PGothic" pitchFamily="34" charset="-128"/>
              </a:endParaRPr>
            </a:p>
          </p:txBody>
        </p:sp>
        <p:grpSp>
          <p:nvGrpSpPr>
            <p:cNvPr id="52257" name="Group 33"/>
            <p:cNvGrpSpPr>
              <a:grpSpLocks/>
            </p:cNvGrpSpPr>
            <p:nvPr/>
          </p:nvGrpSpPr>
          <p:grpSpPr bwMode="auto">
            <a:xfrm>
              <a:off x="2826611" y="63039"/>
              <a:ext cx="1003948" cy="1003948"/>
              <a:chOff x="0" y="0"/>
              <a:chExt cx="736" cy="736"/>
            </a:xfrm>
          </p:grpSpPr>
          <p:sp>
            <p:nvSpPr>
              <p:cNvPr id="52258" name="AutoShape 4"/>
              <p:cNvSpPr>
                <a:spLocks noChangeAspect="1" noChangeArrowheads="1" noTextEdit="1"/>
              </p:cNvSpPr>
              <p:nvPr/>
            </p:nvSpPr>
            <p:spPr bwMode="auto">
              <a:xfrm>
                <a:off x="0" y="0"/>
                <a:ext cx="736" cy="736"/>
              </a:xfrm>
              <a:prstGeom prst="rect">
                <a:avLst/>
              </a:prstGeom>
              <a:noFill/>
              <a:ln w="9525" cmpd="sng">
                <a:noFill/>
                <a:miter lim="800000"/>
                <a:headEnd/>
                <a:tailEnd/>
              </a:ln>
            </p:spPr>
            <p:txBody>
              <a:bodyPr/>
              <a:lstStyle/>
              <a:p>
                <a:endParaRPr lang="zh-CN" altLang="zh-CN">
                  <a:solidFill>
                    <a:srgbClr val="000000"/>
                  </a:solidFill>
                  <a:latin typeface="Times New Roman" pitchFamily="18" charset="0"/>
                  <a:sym typeface="Calibri" pitchFamily="34" charset="0"/>
                </a:endParaRPr>
              </a:p>
            </p:txBody>
          </p:sp>
          <p:sp>
            <p:nvSpPr>
              <p:cNvPr id="52259" name="Freeform 7"/>
              <p:cNvSpPr>
                <a:spLocks noChangeArrowheads="1"/>
              </p:cNvSpPr>
              <p:nvPr/>
            </p:nvSpPr>
            <p:spPr bwMode="auto">
              <a:xfrm>
                <a:off x="295" y="92"/>
                <a:ext cx="127" cy="126"/>
              </a:xfrm>
              <a:custGeom>
                <a:avLst/>
                <a:gdLst>
                  <a:gd name="T0" fmla="*/ 31 w 255"/>
                  <a:gd name="T1" fmla="*/ 0 h 254"/>
                  <a:gd name="T2" fmla="*/ 38 w 255"/>
                  <a:gd name="T3" fmla="*/ 0 h 254"/>
                  <a:gd name="T4" fmla="*/ 44 w 255"/>
                  <a:gd name="T5" fmla="*/ 2 h 254"/>
                  <a:gd name="T6" fmla="*/ 49 w 255"/>
                  <a:gd name="T7" fmla="*/ 5 h 254"/>
                  <a:gd name="T8" fmla="*/ 54 w 255"/>
                  <a:gd name="T9" fmla="*/ 9 h 254"/>
                  <a:gd name="T10" fmla="*/ 58 w 255"/>
                  <a:gd name="T11" fmla="*/ 14 h 254"/>
                  <a:gd name="T12" fmla="*/ 61 w 255"/>
                  <a:gd name="T13" fmla="*/ 19 h 254"/>
                  <a:gd name="T14" fmla="*/ 63 w 255"/>
                  <a:gd name="T15" fmla="*/ 25 h 254"/>
                  <a:gd name="T16" fmla="*/ 63 w 255"/>
                  <a:gd name="T17" fmla="*/ 31 h 254"/>
                  <a:gd name="T18" fmla="*/ 63 w 255"/>
                  <a:gd name="T19" fmla="*/ 37 h 254"/>
                  <a:gd name="T20" fmla="*/ 61 w 255"/>
                  <a:gd name="T21" fmla="*/ 44 h 254"/>
                  <a:gd name="T22" fmla="*/ 58 w 255"/>
                  <a:gd name="T23" fmla="*/ 49 h 254"/>
                  <a:gd name="T24" fmla="*/ 54 w 255"/>
                  <a:gd name="T25" fmla="*/ 54 h 254"/>
                  <a:gd name="T26" fmla="*/ 49 w 255"/>
                  <a:gd name="T27" fmla="*/ 57 h 254"/>
                  <a:gd name="T28" fmla="*/ 44 w 255"/>
                  <a:gd name="T29" fmla="*/ 60 h 254"/>
                  <a:gd name="T30" fmla="*/ 38 w 255"/>
                  <a:gd name="T31" fmla="*/ 62 h 254"/>
                  <a:gd name="T32" fmla="*/ 31 w 255"/>
                  <a:gd name="T33" fmla="*/ 63 h 254"/>
                  <a:gd name="T34" fmla="*/ 25 w 255"/>
                  <a:gd name="T35" fmla="*/ 62 h 254"/>
                  <a:gd name="T36" fmla="*/ 19 w 255"/>
                  <a:gd name="T37" fmla="*/ 60 h 254"/>
                  <a:gd name="T38" fmla="*/ 13 w 255"/>
                  <a:gd name="T39" fmla="*/ 57 h 254"/>
                  <a:gd name="T40" fmla="*/ 9 w 255"/>
                  <a:gd name="T41" fmla="*/ 54 h 254"/>
                  <a:gd name="T42" fmla="*/ 5 w 255"/>
                  <a:gd name="T43" fmla="*/ 49 h 254"/>
                  <a:gd name="T44" fmla="*/ 2 w 255"/>
                  <a:gd name="T45" fmla="*/ 44 h 254"/>
                  <a:gd name="T46" fmla="*/ 0 w 255"/>
                  <a:gd name="T47" fmla="*/ 37 h 254"/>
                  <a:gd name="T48" fmla="*/ 0 w 255"/>
                  <a:gd name="T49" fmla="*/ 31 h 254"/>
                  <a:gd name="T50" fmla="*/ 0 w 255"/>
                  <a:gd name="T51" fmla="*/ 25 h 254"/>
                  <a:gd name="T52" fmla="*/ 2 w 255"/>
                  <a:gd name="T53" fmla="*/ 19 h 254"/>
                  <a:gd name="T54" fmla="*/ 5 w 255"/>
                  <a:gd name="T55" fmla="*/ 14 h 254"/>
                  <a:gd name="T56" fmla="*/ 9 w 255"/>
                  <a:gd name="T57" fmla="*/ 9 h 254"/>
                  <a:gd name="T58" fmla="*/ 13 w 255"/>
                  <a:gd name="T59" fmla="*/ 5 h 254"/>
                  <a:gd name="T60" fmla="*/ 19 w 255"/>
                  <a:gd name="T61" fmla="*/ 2 h 254"/>
                  <a:gd name="T62" fmla="*/ 25 w 255"/>
                  <a:gd name="T63" fmla="*/ 0 h 254"/>
                  <a:gd name="T64" fmla="*/ 31 w 255"/>
                  <a:gd name="T65" fmla="*/ 0 h 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254"/>
                  <a:gd name="T101" fmla="*/ 255 w 255"/>
                  <a:gd name="T102" fmla="*/ 254 h 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254">
                    <a:moveTo>
                      <a:pt x="127" y="0"/>
                    </a:moveTo>
                    <a:lnTo>
                      <a:pt x="152" y="3"/>
                    </a:lnTo>
                    <a:lnTo>
                      <a:pt x="176" y="11"/>
                    </a:lnTo>
                    <a:lnTo>
                      <a:pt x="198" y="22"/>
                    </a:lnTo>
                    <a:lnTo>
                      <a:pt x="217" y="37"/>
                    </a:lnTo>
                    <a:lnTo>
                      <a:pt x="233" y="56"/>
                    </a:lnTo>
                    <a:lnTo>
                      <a:pt x="244" y="78"/>
                    </a:lnTo>
                    <a:lnTo>
                      <a:pt x="252" y="102"/>
                    </a:lnTo>
                    <a:lnTo>
                      <a:pt x="255" y="127"/>
                    </a:lnTo>
                    <a:lnTo>
                      <a:pt x="252" y="152"/>
                    </a:lnTo>
                    <a:lnTo>
                      <a:pt x="244" y="177"/>
                    </a:lnTo>
                    <a:lnTo>
                      <a:pt x="233" y="199"/>
                    </a:lnTo>
                    <a:lnTo>
                      <a:pt x="217" y="217"/>
                    </a:lnTo>
                    <a:lnTo>
                      <a:pt x="198" y="232"/>
                    </a:lnTo>
                    <a:lnTo>
                      <a:pt x="176" y="243"/>
                    </a:lnTo>
                    <a:lnTo>
                      <a:pt x="152" y="252"/>
                    </a:lnTo>
                    <a:lnTo>
                      <a:pt x="127" y="254"/>
                    </a:lnTo>
                    <a:lnTo>
                      <a:pt x="101" y="252"/>
                    </a:lnTo>
                    <a:lnTo>
                      <a:pt x="77" y="243"/>
                    </a:lnTo>
                    <a:lnTo>
                      <a:pt x="55" y="232"/>
                    </a:lnTo>
                    <a:lnTo>
                      <a:pt x="37" y="217"/>
                    </a:lnTo>
                    <a:lnTo>
                      <a:pt x="22" y="199"/>
                    </a:lnTo>
                    <a:lnTo>
                      <a:pt x="10" y="177"/>
                    </a:lnTo>
                    <a:lnTo>
                      <a:pt x="2" y="152"/>
                    </a:lnTo>
                    <a:lnTo>
                      <a:pt x="0" y="127"/>
                    </a:lnTo>
                    <a:lnTo>
                      <a:pt x="2" y="102"/>
                    </a:lnTo>
                    <a:lnTo>
                      <a:pt x="10" y="78"/>
                    </a:lnTo>
                    <a:lnTo>
                      <a:pt x="22" y="56"/>
                    </a:lnTo>
                    <a:lnTo>
                      <a:pt x="37" y="37"/>
                    </a:lnTo>
                    <a:lnTo>
                      <a:pt x="55" y="22"/>
                    </a:lnTo>
                    <a:lnTo>
                      <a:pt x="77" y="11"/>
                    </a:lnTo>
                    <a:lnTo>
                      <a:pt x="101" y="3"/>
                    </a:lnTo>
                    <a:lnTo>
                      <a:pt x="127" y="0"/>
                    </a:lnTo>
                    <a:close/>
                  </a:path>
                </a:pathLst>
              </a:custGeom>
              <a:solidFill>
                <a:srgbClr val="0092FF"/>
              </a:solidFill>
              <a:ln w="9525" cmpd="sng">
                <a:noFill/>
                <a:miter lim="800000"/>
                <a:headEnd/>
                <a:tailEnd/>
              </a:ln>
            </p:spPr>
            <p:txBody>
              <a:bodyPr/>
              <a:lstStyle/>
              <a:p>
                <a:endParaRPr lang="zh-CN" altLang="zh-CN">
                  <a:solidFill>
                    <a:srgbClr val="000000"/>
                  </a:solidFill>
                  <a:sym typeface="Calibri" pitchFamily="34" charset="0"/>
                </a:endParaRPr>
              </a:p>
            </p:txBody>
          </p:sp>
          <p:sp>
            <p:nvSpPr>
              <p:cNvPr id="52260" name="Freeform 8"/>
              <p:cNvSpPr>
                <a:spLocks noChangeArrowheads="1"/>
              </p:cNvSpPr>
              <p:nvPr/>
            </p:nvSpPr>
            <p:spPr bwMode="auto">
              <a:xfrm>
                <a:off x="200" y="240"/>
                <a:ext cx="318" cy="426"/>
              </a:xfrm>
              <a:custGeom>
                <a:avLst/>
                <a:gdLst>
                  <a:gd name="T0" fmla="*/ 159 w 636"/>
                  <a:gd name="T1" fmla="*/ 112 h 853"/>
                  <a:gd name="T2" fmla="*/ 126 w 636"/>
                  <a:gd name="T3" fmla="*/ 0 h 853"/>
                  <a:gd name="T4" fmla="*/ 115 w 636"/>
                  <a:gd name="T5" fmla="*/ 0 h 853"/>
                  <a:gd name="T6" fmla="*/ 99 w 636"/>
                  <a:gd name="T7" fmla="*/ 0 h 853"/>
                  <a:gd name="T8" fmla="*/ 60 w 636"/>
                  <a:gd name="T9" fmla="*/ 0 h 853"/>
                  <a:gd name="T10" fmla="*/ 44 w 636"/>
                  <a:gd name="T11" fmla="*/ 0 h 853"/>
                  <a:gd name="T12" fmla="*/ 34 w 636"/>
                  <a:gd name="T13" fmla="*/ 0 h 853"/>
                  <a:gd name="T14" fmla="*/ 0 w 636"/>
                  <a:gd name="T15" fmla="*/ 112 h 853"/>
                  <a:gd name="T16" fmla="*/ 25 w 636"/>
                  <a:gd name="T17" fmla="*/ 112 h 853"/>
                  <a:gd name="T18" fmla="*/ 44 w 636"/>
                  <a:gd name="T19" fmla="*/ 52 h 853"/>
                  <a:gd name="T20" fmla="*/ 44 w 636"/>
                  <a:gd name="T21" fmla="*/ 134 h 853"/>
                  <a:gd name="T22" fmla="*/ 53 w 636"/>
                  <a:gd name="T23" fmla="*/ 134 h 853"/>
                  <a:gd name="T24" fmla="*/ 53 w 636"/>
                  <a:gd name="T25" fmla="*/ 213 h 853"/>
                  <a:gd name="T26" fmla="*/ 74 w 636"/>
                  <a:gd name="T27" fmla="*/ 213 h 853"/>
                  <a:gd name="T28" fmla="*/ 74 w 636"/>
                  <a:gd name="T29" fmla="*/ 134 h 853"/>
                  <a:gd name="T30" fmla="*/ 85 w 636"/>
                  <a:gd name="T31" fmla="*/ 134 h 853"/>
                  <a:gd name="T32" fmla="*/ 85 w 636"/>
                  <a:gd name="T33" fmla="*/ 213 h 853"/>
                  <a:gd name="T34" fmla="*/ 105 w 636"/>
                  <a:gd name="T35" fmla="*/ 213 h 853"/>
                  <a:gd name="T36" fmla="*/ 105 w 636"/>
                  <a:gd name="T37" fmla="*/ 134 h 853"/>
                  <a:gd name="T38" fmla="*/ 115 w 636"/>
                  <a:gd name="T39" fmla="*/ 134 h 853"/>
                  <a:gd name="T40" fmla="*/ 115 w 636"/>
                  <a:gd name="T41" fmla="*/ 51 h 853"/>
                  <a:gd name="T42" fmla="*/ 134 w 636"/>
                  <a:gd name="T43" fmla="*/ 112 h 853"/>
                  <a:gd name="T44" fmla="*/ 159 w 636"/>
                  <a:gd name="T45" fmla="*/ 112 h 8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6"/>
                  <a:gd name="T70" fmla="*/ 0 h 853"/>
                  <a:gd name="T71" fmla="*/ 636 w 636"/>
                  <a:gd name="T72" fmla="*/ 853 h 8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6" h="853">
                    <a:moveTo>
                      <a:pt x="636" y="451"/>
                    </a:moveTo>
                    <a:lnTo>
                      <a:pt x="503" y="0"/>
                    </a:lnTo>
                    <a:lnTo>
                      <a:pt x="460" y="0"/>
                    </a:lnTo>
                    <a:lnTo>
                      <a:pt x="397" y="0"/>
                    </a:lnTo>
                    <a:lnTo>
                      <a:pt x="240" y="0"/>
                    </a:lnTo>
                    <a:lnTo>
                      <a:pt x="175" y="0"/>
                    </a:lnTo>
                    <a:lnTo>
                      <a:pt x="134" y="0"/>
                    </a:lnTo>
                    <a:lnTo>
                      <a:pt x="0" y="451"/>
                    </a:lnTo>
                    <a:lnTo>
                      <a:pt x="101" y="451"/>
                    </a:lnTo>
                    <a:lnTo>
                      <a:pt x="175" y="209"/>
                    </a:lnTo>
                    <a:lnTo>
                      <a:pt x="175" y="538"/>
                    </a:lnTo>
                    <a:lnTo>
                      <a:pt x="214" y="538"/>
                    </a:lnTo>
                    <a:lnTo>
                      <a:pt x="214" y="853"/>
                    </a:lnTo>
                    <a:lnTo>
                      <a:pt x="296" y="853"/>
                    </a:lnTo>
                    <a:lnTo>
                      <a:pt x="296" y="538"/>
                    </a:lnTo>
                    <a:lnTo>
                      <a:pt x="341" y="538"/>
                    </a:lnTo>
                    <a:lnTo>
                      <a:pt x="341" y="853"/>
                    </a:lnTo>
                    <a:lnTo>
                      <a:pt x="422" y="853"/>
                    </a:lnTo>
                    <a:lnTo>
                      <a:pt x="422" y="538"/>
                    </a:lnTo>
                    <a:lnTo>
                      <a:pt x="460" y="538"/>
                    </a:lnTo>
                    <a:lnTo>
                      <a:pt x="460" y="207"/>
                    </a:lnTo>
                    <a:lnTo>
                      <a:pt x="535" y="451"/>
                    </a:lnTo>
                    <a:lnTo>
                      <a:pt x="636" y="451"/>
                    </a:lnTo>
                    <a:close/>
                  </a:path>
                </a:pathLst>
              </a:custGeom>
              <a:solidFill>
                <a:srgbClr val="0092FF"/>
              </a:solidFill>
              <a:ln w="9525" cmpd="sng">
                <a:noFill/>
                <a:miter lim="800000"/>
                <a:headEnd/>
                <a:tailEnd/>
              </a:ln>
            </p:spPr>
            <p:txBody>
              <a:bodyPr/>
              <a:lstStyle/>
              <a:p>
                <a:endParaRPr lang="zh-CN" altLang="zh-CN">
                  <a:solidFill>
                    <a:srgbClr val="000000"/>
                  </a:solidFill>
                  <a:sym typeface="Calibri" pitchFamily="34" charset="0"/>
                </a:endParaRPr>
              </a:p>
            </p:txBody>
          </p:sp>
        </p:grpSp>
        <p:grpSp>
          <p:nvGrpSpPr>
            <p:cNvPr id="52261" name="Group 37"/>
            <p:cNvGrpSpPr>
              <a:grpSpLocks/>
            </p:cNvGrpSpPr>
            <p:nvPr/>
          </p:nvGrpSpPr>
          <p:grpSpPr bwMode="auto">
            <a:xfrm>
              <a:off x="3425588" y="111474"/>
              <a:ext cx="1003948" cy="1003948"/>
              <a:chOff x="0" y="0"/>
              <a:chExt cx="736" cy="736"/>
            </a:xfrm>
          </p:grpSpPr>
          <p:sp>
            <p:nvSpPr>
              <p:cNvPr id="52262" name="AutoShape 4"/>
              <p:cNvSpPr>
                <a:spLocks noChangeAspect="1" noChangeArrowheads="1" noTextEdit="1"/>
              </p:cNvSpPr>
              <p:nvPr/>
            </p:nvSpPr>
            <p:spPr bwMode="auto">
              <a:xfrm>
                <a:off x="0" y="0"/>
                <a:ext cx="736" cy="736"/>
              </a:xfrm>
              <a:prstGeom prst="rect">
                <a:avLst/>
              </a:prstGeom>
              <a:noFill/>
              <a:ln w="9525" cmpd="sng">
                <a:noFill/>
                <a:miter lim="800000"/>
                <a:headEnd/>
                <a:tailEnd/>
              </a:ln>
            </p:spPr>
            <p:txBody>
              <a:bodyPr/>
              <a:lstStyle/>
              <a:p>
                <a:endParaRPr lang="zh-CN" altLang="zh-CN">
                  <a:solidFill>
                    <a:srgbClr val="000000"/>
                  </a:solidFill>
                  <a:latin typeface="Times New Roman" pitchFamily="18" charset="0"/>
                  <a:sym typeface="Calibri" pitchFamily="34" charset="0"/>
                </a:endParaRPr>
              </a:p>
            </p:txBody>
          </p:sp>
          <p:sp>
            <p:nvSpPr>
              <p:cNvPr id="52263" name="Freeform 7"/>
              <p:cNvSpPr>
                <a:spLocks noChangeArrowheads="1"/>
              </p:cNvSpPr>
              <p:nvPr/>
            </p:nvSpPr>
            <p:spPr bwMode="auto">
              <a:xfrm>
                <a:off x="295" y="92"/>
                <a:ext cx="127" cy="126"/>
              </a:xfrm>
              <a:custGeom>
                <a:avLst/>
                <a:gdLst>
                  <a:gd name="T0" fmla="*/ 31 w 255"/>
                  <a:gd name="T1" fmla="*/ 0 h 254"/>
                  <a:gd name="T2" fmla="*/ 38 w 255"/>
                  <a:gd name="T3" fmla="*/ 0 h 254"/>
                  <a:gd name="T4" fmla="*/ 44 w 255"/>
                  <a:gd name="T5" fmla="*/ 2 h 254"/>
                  <a:gd name="T6" fmla="*/ 49 w 255"/>
                  <a:gd name="T7" fmla="*/ 5 h 254"/>
                  <a:gd name="T8" fmla="*/ 54 w 255"/>
                  <a:gd name="T9" fmla="*/ 9 h 254"/>
                  <a:gd name="T10" fmla="*/ 58 w 255"/>
                  <a:gd name="T11" fmla="*/ 14 h 254"/>
                  <a:gd name="T12" fmla="*/ 61 w 255"/>
                  <a:gd name="T13" fmla="*/ 19 h 254"/>
                  <a:gd name="T14" fmla="*/ 63 w 255"/>
                  <a:gd name="T15" fmla="*/ 25 h 254"/>
                  <a:gd name="T16" fmla="*/ 63 w 255"/>
                  <a:gd name="T17" fmla="*/ 31 h 254"/>
                  <a:gd name="T18" fmla="*/ 63 w 255"/>
                  <a:gd name="T19" fmla="*/ 37 h 254"/>
                  <a:gd name="T20" fmla="*/ 61 w 255"/>
                  <a:gd name="T21" fmla="*/ 44 h 254"/>
                  <a:gd name="T22" fmla="*/ 58 w 255"/>
                  <a:gd name="T23" fmla="*/ 49 h 254"/>
                  <a:gd name="T24" fmla="*/ 54 w 255"/>
                  <a:gd name="T25" fmla="*/ 54 h 254"/>
                  <a:gd name="T26" fmla="*/ 49 w 255"/>
                  <a:gd name="T27" fmla="*/ 57 h 254"/>
                  <a:gd name="T28" fmla="*/ 44 w 255"/>
                  <a:gd name="T29" fmla="*/ 60 h 254"/>
                  <a:gd name="T30" fmla="*/ 38 w 255"/>
                  <a:gd name="T31" fmla="*/ 62 h 254"/>
                  <a:gd name="T32" fmla="*/ 31 w 255"/>
                  <a:gd name="T33" fmla="*/ 63 h 254"/>
                  <a:gd name="T34" fmla="*/ 25 w 255"/>
                  <a:gd name="T35" fmla="*/ 62 h 254"/>
                  <a:gd name="T36" fmla="*/ 19 w 255"/>
                  <a:gd name="T37" fmla="*/ 60 h 254"/>
                  <a:gd name="T38" fmla="*/ 13 w 255"/>
                  <a:gd name="T39" fmla="*/ 57 h 254"/>
                  <a:gd name="T40" fmla="*/ 9 w 255"/>
                  <a:gd name="T41" fmla="*/ 54 h 254"/>
                  <a:gd name="T42" fmla="*/ 5 w 255"/>
                  <a:gd name="T43" fmla="*/ 49 h 254"/>
                  <a:gd name="T44" fmla="*/ 2 w 255"/>
                  <a:gd name="T45" fmla="*/ 44 h 254"/>
                  <a:gd name="T46" fmla="*/ 0 w 255"/>
                  <a:gd name="T47" fmla="*/ 37 h 254"/>
                  <a:gd name="T48" fmla="*/ 0 w 255"/>
                  <a:gd name="T49" fmla="*/ 31 h 254"/>
                  <a:gd name="T50" fmla="*/ 0 w 255"/>
                  <a:gd name="T51" fmla="*/ 25 h 254"/>
                  <a:gd name="T52" fmla="*/ 2 w 255"/>
                  <a:gd name="T53" fmla="*/ 19 h 254"/>
                  <a:gd name="T54" fmla="*/ 5 w 255"/>
                  <a:gd name="T55" fmla="*/ 14 h 254"/>
                  <a:gd name="T56" fmla="*/ 9 w 255"/>
                  <a:gd name="T57" fmla="*/ 9 h 254"/>
                  <a:gd name="T58" fmla="*/ 13 w 255"/>
                  <a:gd name="T59" fmla="*/ 5 h 254"/>
                  <a:gd name="T60" fmla="*/ 19 w 255"/>
                  <a:gd name="T61" fmla="*/ 2 h 254"/>
                  <a:gd name="T62" fmla="*/ 25 w 255"/>
                  <a:gd name="T63" fmla="*/ 0 h 254"/>
                  <a:gd name="T64" fmla="*/ 31 w 255"/>
                  <a:gd name="T65" fmla="*/ 0 h 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254"/>
                  <a:gd name="T101" fmla="*/ 255 w 255"/>
                  <a:gd name="T102" fmla="*/ 254 h 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254">
                    <a:moveTo>
                      <a:pt x="127" y="0"/>
                    </a:moveTo>
                    <a:lnTo>
                      <a:pt x="152" y="3"/>
                    </a:lnTo>
                    <a:lnTo>
                      <a:pt x="176" y="11"/>
                    </a:lnTo>
                    <a:lnTo>
                      <a:pt x="198" y="22"/>
                    </a:lnTo>
                    <a:lnTo>
                      <a:pt x="217" y="37"/>
                    </a:lnTo>
                    <a:lnTo>
                      <a:pt x="233" y="56"/>
                    </a:lnTo>
                    <a:lnTo>
                      <a:pt x="244" y="78"/>
                    </a:lnTo>
                    <a:lnTo>
                      <a:pt x="252" y="102"/>
                    </a:lnTo>
                    <a:lnTo>
                      <a:pt x="255" y="127"/>
                    </a:lnTo>
                    <a:lnTo>
                      <a:pt x="252" y="152"/>
                    </a:lnTo>
                    <a:lnTo>
                      <a:pt x="244" y="177"/>
                    </a:lnTo>
                    <a:lnTo>
                      <a:pt x="233" y="199"/>
                    </a:lnTo>
                    <a:lnTo>
                      <a:pt x="217" y="217"/>
                    </a:lnTo>
                    <a:lnTo>
                      <a:pt x="198" y="232"/>
                    </a:lnTo>
                    <a:lnTo>
                      <a:pt x="176" y="243"/>
                    </a:lnTo>
                    <a:lnTo>
                      <a:pt x="152" y="252"/>
                    </a:lnTo>
                    <a:lnTo>
                      <a:pt x="127" y="254"/>
                    </a:lnTo>
                    <a:lnTo>
                      <a:pt x="101" y="252"/>
                    </a:lnTo>
                    <a:lnTo>
                      <a:pt x="77" y="243"/>
                    </a:lnTo>
                    <a:lnTo>
                      <a:pt x="55" y="232"/>
                    </a:lnTo>
                    <a:lnTo>
                      <a:pt x="37" y="217"/>
                    </a:lnTo>
                    <a:lnTo>
                      <a:pt x="22" y="199"/>
                    </a:lnTo>
                    <a:lnTo>
                      <a:pt x="10" y="177"/>
                    </a:lnTo>
                    <a:lnTo>
                      <a:pt x="2" y="152"/>
                    </a:lnTo>
                    <a:lnTo>
                      <a:pt x="0" y="127"/>
                    </a:lnTo>
                    <a:lnTo>
                      <a:pt x="2" y="102"/>
                    </a:lnTo>
                    <a:lnTo>
                      <a:pt x="10" y="78"/>
                    </a:lnTo>
                    <a:lnTo>
                      <a:pt x="22" y="56"/>
                    </a:lnTo>
                    <a:lnTo>
                      <a:pt x="37" y="37"/>
                    </a:lnTo>
                    <a:lnTo>
                      <a:pt x="55" y="22"/>
                    </a:lnTo>
                    <a:lnTo>
                      <a:pt x="77" y="11"/>
                    </a:lnTo>
                    <a:lnTo>
                      <a:pt x="101" y="3"/>
                    </a:lnTo>
                    <a:lnTo>
                      <a:pt x="127" y="0"/>
                    </a:lnTo>
                    <a:close/>
                  </a:path>
                </a:pathLst>
              </a:custGeom>
              <a:solidFill>
                <a:srgbClr val="C03932"/>
              </a:solidFill>
              <a:ln w="9525" cmpd="sng">
                <a:noFill/>
                <a:miter lim="800000"/>
                <a:headEnd/>
                <a:tailEnd/>
              </a:ln>
            </p:spPr>
            <p:txBody>
              <a:bodyPr/>
              <a:lstStyle/>
              <a:p>
                <a:endParaRPr lang="zh-CN" altLang="zh-CN">
                  <a:solidFill>
                    <a:srgbClr val="000000"/>
                  </a:solidFill>
                  <a:sym typeface="Calibri" pitchFamily="34" charset="0"/>
                </a:endParaRPr>
              </a:p>
            </p:txBody>
          </p:sp>
          <p:sp>
            <p:nvSpPr>
              <p:cNvPr id="52264" name="Freeform 8"/>
              <p:cNvSpPr>
                <a:spLocks noChangeArrowheads="1"/>
              </p:cNvSpPr>
              <p:nvPr/>
            </p:nvSpPr>
            <p:spPr bwMode="auto">
              <a:xfrm>
                <a:off x="200" y="240"/>
                <a:ext cx="318" cy="426"/>
              </a:xfrm>
              <a:custGeom>
                <a:avLst/>
                <a:gdLst>
                  <a:gd name="T0" fmla="*/ 159 w 636"/>
                  <a:gd name="T1" fmla="*/ 112 h 853"/>
                  <a:gd name="T2" fmla="*/ 126 w 636"/>
                  <a:gd name="T3" fmla="*/ 0 h 853"/>
                  <a:gd name="T4" fmla="*/ 115 w 636"/>
                  <a:gd name="T5" fmla="*/ 0 h 853"/>
                  <a:gd name="T6" fmla="*/ 99 w 636"/>
                  <a:gd name="T7" fmla="*/ 0 h 853"/>
                  <a:gd name="T8" fmla="*/ 60 w 636"/>
                  <a:gd name="T9" fmla="*/ 0 h 853"/>
                  <a:gd name="T10" fmla="*/ 44 w 636"/>
                  <a:gd name="T11" fmla="*/ 0 h 853"/>
                  <a:gd name="T12" fmla="*/ 34 w 636"/>
                  <a:gd name="T13" fmla="*/ 0 h 853"/>
                  <a:gd name="T14" fmla="*/ 0 w 636"/>
                  <a:gd name="T15" fmla="*/ 112 h 853"/>
                  <a:gd name="T16" fmla="*/ 25 w 636"/>
                  <a:gd name="T17" fmla="*/ 112 h 853"/>
                  <a:gd name="T18" fmla="*/ 44 w 636"/>
                  <a:gd name="T19" fmla="*/ 52 h 853"/>
                  <a:gd name="T20" fmla="*/ 44 w 636"/>
                  <a:gd name="T21" fmla="*/ 134 h 853"/>
                  <a:gd name="T22" fmla="*/ 53 w 636"/>
                  <a:gd name="T23" fmla="*/ 134 h 853"/>
                  <a:gd name="T24" fmla="*/ 53 w 636"/>
                  <a:gd name="T25" fmla="*/ 213 h 853"/>
                  <a:gd name="T26" fmla="*/ 74 w 636"/>
                  <a:gd name="T27" fmla="*/ 213 h 853"/>
                  <a:gd name="T28" fmla="*/ 74 w 636"/>
                  <a:gd name="T29" fmla="*/ 134 h 853"/>
                  <a:gd name="T30" fmla="*/ 85 w 636"/>
                  <a:gd name="T31" fmla="*/ 134 h 853"/>
                  <a:gd name="T32" fmla="*/ 85 w 636"/>
                  <a:gd name="T33" fmla="*/ 213 h 853"/>
                  <a:gd name="T34" fmla="*/ 105 w 636"/>
                  <a:gd name="T35" fmla="*/ 213 h 853"/>
                  <a:gd name="T36" fmla="*/ 105 w 636"/>
                  <a:gd name="T37" fmla="*/ 134 h 853"/>
                  <a:gd name="T38" fmla="*/ 115 w 636"/>
                  <a:gd name="T39" fmla="*/ 134 h 853"/>
                  <a:gd name="T40" fmla="*/ 115 w 636"/>
                  <a:gd name="T41" fmla="*/ 51 h 853"/>
                  <a:gd name="T42" fmla="*/ 134 w 636"/>
                  <a:gd name="T43" fmla="*/ 112 h 853"/>
                  <a:gd name="T44" fmla="*/ 159 w 636"/>
                  <a:gd name="T45" fmla="*/ 112 h 8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6"/>
                  <a:gd name="T70" fmla="*/ 0 h 853"/>
                  <a:gd name="T71" fmla="*/ 636 w 636"/>
                  <a:gd name="T72" fmla="*/ 853 h 8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6" h="853">
                    <a:moveTo>
                      <a:pt x="636" y="451"/>
                    </a:moveTo>
                    <a:lnTo>
                      <a:pt x="503" y="0"/>
                    </a:lnTo>
                    <a:lnTo>
                      <a:pt x="460" y="0"/>
                    </a:lnTo>
                    <a:lnTo>
                      <a:pt x="397" y="0"/>
                    </a:lnTo>
                    <a:lnTo>
                      <a:pt x="240" y="0"/>
                    </a:lnTo>
                    <a:lnTo>
                      <a:pt x="175" y="0"/>
                    </a:lnTo>
                    <a:lnTo>
                      <a:pt x="134" y="0"/>
                    </a:lnTo>
                    <a:lnTo>
                      <a:pt x="0" y="451"/>
                    </a:lnTo>
                    <a:lnTo>
                      <a:pt x="101" y="451"/>
                    </a:lnTo>
                    <a:lnTo>
                      <a:pt x="175" y="209"/>
                    </a:lnTo>
                    <a:lnTo>
                      <a:pt x="175" y="538"/>
                    </a:lnTo>
                    <a:lnTo>
                      <a:pt x="214" y="538"/>
                    </a:lnTo>
                    <a:lnTo>
                      <a:pt x="214" y="853"/>
                    </a:lnTo>
                    <a:lnTo>
                      <a:pt x="296" y="853"/>
                    </a:lnTo>
                    <a:lnTo>
                      <a:pt x="296" y="538"/>
                    </a:lnTo>
                    <a:lnTo>
                      <a:pt x="341" y="538"/>
                    </a:lnTo>
                    <a:lnTo>
                      <a:pt x="341" y="853"/>
                    </a:lnTo>
                    <a:lnTo>
                      <a:pt x="422" y="853"/>
                    </a:lnTo>
                    <a:lnTo>
                      <a:pt x="422" y="538"/>
                    </a:lnTo>
                    <a:lnTo>
                      <a:pt x="460" y="538"/>
                    </a:lnTo>
                    <a:lnTo>
                      <a:pt x="460" y="207"/>
                    </a:lnTo>
                    <a:lnTo>
                      <a:pt x="535" y="451"/>
                    </a:lnTo>
                    <a:lnTo>
                      <a:pt x="636" y="451"/>
                    </a:lnTo>
                    <a:close/>
                  </a:path>
                </a:pathLst>
              </a:custGeom>
              <a:solidFill>
                <a:srgbClr val="C03932"/>
              </a:solidFill>
              <a:ln w="9525" cmpd="sng">
                <a:noFill/>
                <a:miter lim="800000"/>
                <a:headEnd/>
                <a:tailEnd/>
              </a:ln>
            </p:spPr>
            <p:txBody>
              <a:bodyPr/>
              <a:lstStyle/>
              <a:p>
                <a:endParaRPr lang="zh-CN" altLang="zh-CN">
                  <a:solidFill>
                    <a:srgbClr val="000000"/>
                  </a:solidFill>
                  <a:sym typeface="Calibri" pitchFamily="34" charset="0"/>
                </a:endParaRPr>
              </a:p>
            </p:txBody>
          </p:sp>
        </p:grpSp>
        <p:grpSp>
          <p:nvGrpSpPr>
            <p:cNvPr id="52265" name="Group 41"/>
            <p:cNvGrpSpPr>
              <a:grpSpLocks/>
            </p:cNvGrpSpPr>
            <p:nvPr/>
          </p:nvGrpSpPr>
          <p:grpSpPr bwMode="auto">
            <a:xfrm>
              <a:off x="3475659" y="1109491"/>
              <a:ext cx="1003948" cy="1003948"/>
              <a:chOff x="0" y="0"/>
              <a:chExt cx="736" cy="736"/>
            </a:xfrm>
          </p:grpSpPr>
          <p:sp>
            <p:nvSpPr>
              <p:cNvPr id="52266" name="AutoShape 4"/>
              <p:cNvSpPr>
                <a:spLocks noChangeAspect="1" noChangeArrowheads="1" noTextEdit="1"/>
              </p:cNvSpPr>
              <p:nvPr/>
            </p:nvSpPr>
            <p:spPr bwMode="auto">
              <a:xfrm>
                <a:off x="0" y="0"/>
                <a:ext cx="736" cy="736"/>
              </a:xfrm>
              <a:prstGeom prst="rect">
                <a:avLst/>
              </a:prstGeom>
              <a:noFill/>
              <a:ln w="9525" cmpd="sng">
                <a:noFill/>
                <a:miter lim="800000"/>
                <a:headEnd/>
                <a:tailEnd/>
              </a:ln>
            </p:spPr>
            <p:txBody>
              <a:bodyPr/>
              <a:lstStyle/>
              <a:p>
                <a:endParaRPr lang="zh-CN" altLang="zh-CN">
                  <a:solidFill>
                    <a:srgbClr val="000000"/>
                  </a:solidFill>
                  <a:latin typeface="Times New Roman" pitchFamily="18" charset="0"/>
                  <a:sym typeface="Calibri" pitchFamily="34" charset="0"/>
                </a:endParaRPr>
              </a:p>
            </p:txBody>
          </p:sp>
          <p:sp>
            <p:nvSpPr>
              <p:cNvPr id="52267" name="Freeform 7"/>
              <p:cNvSpPr>
                <a:spLocks noChangeArrowheads="1"/>
              </p:cNvSpPr>
              <p:nvPr/>
            </p:nvSpPr>
            <p:spPr bwMode="auto">
              <a:xfrm>
                <a:off x="295" y="92"/>
                <a:ext cx="127" cy="126"/>
              </a:xfrm>
              <a:custGeom>
                <a:avLst/>
                <a:gdLst>
                  <a:gd name="T0" fmla="*/ 31 w 255"/>
                  <a:gd name="T1" fmla="*/ 0 h 254"/>
                  <a:gd name="T2" fmla="*/ 38 w 255"/>
                  <a:gd name="T3" fmla="*/ 0 h 254"/>
                  <a:gd name="T4" fmla="*/ 44 w 255"/>
                  <a:gd name="T5" fmla="*/ 2 h 254"/>
                  <a:gd name="T6" fmla="*/ 49 w 255"/>
                  <a:gd name="T7" fmla="*/ 5 h 254"/>
                  <a:gd name="T8" fmla="*/ 54 w 255"/>
                  <a:gd name="T9" fmla="*/ 9 h 254"/>
                  <a:gd name="T10" fmla="*/ 58 w 255"/>
                  <a:gd name="T11" fmla="*/ 14 h 254"/>
                  <a:gd name="T12" fmla="*/ 61 w 255"/>
                  <a:gd name="T13" fmla="*/ 19 h 254"/>
                  <a:gd name="T14" fmla="*/ 63 w 255"/>
                  <a:gd name="T15" fmla="*/ 25 h 254"/>
                  <a:gd name="T16" fmla="*/ 63 w 255"/>
                  <a:gd name="T17" fmla="*/ 31 h 254"/>
                  <a:gd name="T18" fmla="*/ 63 w 255"/>
                  <a:gd name="T19" fmla="*/ 37 h 254"/>
                  <a:gd name="T20" fmla="*/ 61 w 255"/>
                  <a:gd name="T21" fmla="*/ 44 h 254"/>
                  <a:gd name="T22" fmla="*/ 58 w 255"/>
                  <a:gd name="T23" fmla="*/ 49 h 254"/>
                  <a:gd name="T24" fmla="*/ 54 w 255"/>
                  <a:gd name="T25" fmla="*/ 54 h 254"/>
                  <a:gd name="T26" fmla="*/ 49 w 255"/>
                  <a:gd name="T27" fmla="*/ 57 h 254"/>
                  <a:gd name="T28" fmla="*/ 44 w 255"/>
                  <a:gd name="T29" fmla="*/ 60 h 254"/>
                  <a:gd name="T30" fmla="*/ 38 w 255"/>
                  <a:gd name="T31" fmla="*/ 62 h 254"/>
                  <a:gd name="T32" fmla="*/ 31 w 255"/>
                  <a:gd name="T33" fmla="*/ 63 h 254"/>
                  <a:gd name="T34" fmla="*/ 25 w 255"/>
                  <a:gd name="T35" fmla="*/ 62 h 254"/>
                  <a:gd name="T36" fmla="*/ 19 w 255"/>
                  <a:gd name="T37" fmla="*/ 60 h 254"/>
                  <a:gd name="T38" fmla="*/ 13 w 255"/>
                  <a:gd name="T39" fmla="*/ 57 h 254"/>
                  <a:gd name="T40" fmla="*/ 9 w 255"/>
                  <a:gd name="T41" fmla="*/ 54 h 254"/>
                  <a:gd name="T42" fmla="*/ 5 w 255"/>
                  <a:gd name="T43" fmla="*/ 49 h 254"/>
                  <a:gd name="T44" fmla="*/ 2 w 255"/>
                  <a:gd name="T45" fmla="*/ 44 h 254"/>
                  <a:gd name="T46" fmla="*/ 0 w 255"/>
                  <a:gd name="T47" fmla="*/ 37 h 254"/>
                  <a:gd name="T48" fmla="*/ 0 w 255"/>
                  <a:gd name="T49" fmla="*/ 31 h 254"/>
                  <a:gd name="T50" fmla="*/ 0 w 255"/>
                  <a:gd name="T51" fmla="*/ 25 h 254"/>
                  <a:gd name="T52" fmla="*/ 2 w 255"/>
                  <a:gd name="T53" fmla="*/ 19 h 254"/>
                  <a:gd name="T54" fmla="*/ 5 w 255"/>
                  <a:gd name="T55" fmla="*/ 14 h 254"/>
                  <a:gd name="T56" fmla="*/ 9 w 255"/>
                  <a:gd name="T57" fmla="*/ 9 h 254"/>
                  <a:gd name="T58" fmla="*/ 13 w 255"/>
                  <a:gd name="T59" fmla="*/ 5 h 254"/>
                  <a:gd name="T60" fmla="*/ 19 w 255"/>
                  <a:gd name="T61" fmla="*/ 2 h 254"/>
                  <a:gd name="T62" fmla="*/ 25 w 255"/>
                  <a:gd name="T63" fmla="*/ 0 h 254"/>
                  <a:gd name="T64" fmla="*/ 31 w 255"/>
                  <a:gd name="T65" fmla="*/ 0 h 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254"/>
                  <a:gd name="T101" fmla="*/ 255 w 255"/>
                  <a:gd name="T102" fmla="*/ 254 h 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254">
                    <a:moveTo>
                      <a:pt x="127" y="0"/>
                    </a:moveTo>
                    <a:lnTo>
                      <a:pt x="152" y="3"/>
                    </a:lnTo>
                    <a:lnTo>
                      <a:pt x="176" y="11"/>
                    </a:lnTo>
                    <a:lnTo>
                      <a:pt x="198" y="22"/>
                    </a:lnTo>
                    <a:lnTo>
                      <a:pt x="217" y="37"/>
                    </a:lnTo>
                    <a:lnTo>
                      <a:pt x="233" y="56"/>
                    </a:lnTo>
                    <a:lnTo>
                      <a:pt x="244" y="78"/>
                    </a:lnTo>
                    <a:lnTo>
                      <a:pt x="252" y="102"/>
                    </a:lnTo>
                    <a:lnTo>
                      <a:pt x="255" y="127"/>
                    </a:lnTo>
                    <a:lnTo>
                      <a:pt x="252" y="152"/>
                    </a:lnTo>
                    <a:lnTo>
                      <a:pt x="244" y="177"/>
                    </a:lnTo>
                    <a:lnTo>
                      <a:pt x="233" y="199"/>
                    </a:lnTo>
                    <a:lnTo>
                      <a:pt x="217" y="217"/>
                    </a:lnTo>
                    <a:lnTo>
                      <a:pt x="198" y="232"/>
                    </a:lnTo>
                    <a:lnTo>
                      <a:pt x="176" y="243"/>
                    </a:lnTo>
                    <a:lnTo>
                      <a:pt x="152" y="252"/>
                    </a:lnTo>
                    <a:lnTo>
                      <a:pt x="127" y="254"/>
                    </a:lnTo>
                    <a:lnTo>
                      <a:pt x="101" y="252"/>
                    </a:lnTo>
                    <a:lnTo>
                      <a:pt x="77" y="243"/>
                    </a:lnTo>
                    <a:lnTo>
                      <a:pt x="55" y="232"/>
                    </a:lnTo>
                    <a:lnTo>
                      <a:pt x="37" y="217"/>
                    </a:lnTo>
                    <a:lnTo>
                      <a:pt x="22" y="199"/>
                    </a:lnTo>
                    <a:lnTo>
                      <a:pt x="10" y="177"/>
                    </a:lnTo>
                    <a:lnTo>
                      <a:pt x="2" y="152"/>
                    </a:lnTo>
                    <a:lnTo>
                      <a:pt x="0" y="127"/>
                    </a:lnTo>
                    <a:lnTo>
                      <a:pt x="2" y="102"/>
                    </a:lnTo>
                    <a:lnTo>
                      <a:pt x="10" y="78"/>
                    </a:lnTo>
                    <a:lnTo>
                      <a:pt x="22" y="56"/>
                    </a:lnTo>
                    <a:lnTo>
                      <a:pt x="37" y="37"/>
                    </a:lnTo>
                    <a:lnTo>
                      <a:pt x="55" y="22"/>
                    </a:lnTo>
                    <a:lnTo>
                      <a:pt x="77" y="11"/>
                    </a:lnTo>
                    <a:lnTo>
                      <a:pt x="101" y="3"/>
                    </a:lnTo>
                    <a:lnTo>
                      <a:pt x="127" y="0"/>
                    </a:lnTo>
                    <a:close/>
                  </a:path>
                </a:pathLst>
              </a:custGeom>
              <a:solidFill>
                <a:srgbClr val="C03932"/>
              </a:solidFill>
              <a:ln w="9525" cmpd="sng">
                <a:noFill/>
                <a:miter lim="800000"/>
                <a:headEnd/>
                <a:tailEnd/>
              </a:ln>
            </p:spPr>
            <p:txBody>
              <a:bodyPr/>
              <a:lstStyle/>
              <a:p>
                <a:endParaRPr lang="zh-CN" altLang="zh-CN">
                  <a:solidFill>
                    <a:srgbClr val="000000"/>
                  </a:solidFill>
                  <a:sym typeface="Calibri" pitchFamily="34" charset="0"/>
                </a:endParaRPr>
              </a:p>
            </p:txBody>
          </p:sp>
          <p:sp>
            <p:nvSpPr>
              <p:cNvPr id="52268" name="Freeform 8"/>
              <p:cNvSpPr>
                <a:spLocks noChangeArrowheads="1"/>
              </p:cNvSpPr>
              <p:nvPr/>
            </p:nvSpPr>
            <p:spPr bwMode="auto">
              <a:xfrm>
                <a:off x="200" y="240"/>
                <a:ext cx="318" cy="426"/>
              </a:xfrm>
              <a:custGeom>
                <a:avLst/>
                <a:gdLst>
                  <a:gd name="T0" fmla="*/ 159 w 636"/>
                  <a:gd name="T1" fmla="*/ 112 h 853"/>
                  <a:gd name="T2" fmla="*/ 126 w 636"/>
                  <a:gd name="T3" fmla="*/ 0 h 853"/>
                  <a:gd name="T4" fmla="*/ 115 w 636"/>
                  <a:gd name="T5" fmla="*/ 0 h 853"/>
                  <a:gd name="T6" fmla="*/ 99 w 636"/>
                  <a:gd name="T7" fmla="*/ 0 h 853"/>
                  <a:gd name="T8" fmla="*/ 60 w 636"/>
                  <a:gd name="T9" fmla="*/ 0 h 853"/>
                  <a:gd name="T10" fmla="*/ 44 w 636"/>
                  <a:gd name="T11" fmla="*/ 0 h 853"/>
                  <a:gd name="T12" fmla="*/ 34 w 636"/>
                  <a:gd name="T13" fmla="*/ 0 h 853"/>
                  <a:gd name="T14" fmla="*/ 0 w 636"/>
                  <a:gd name="T15" fmla="*/ 112 h 853"/>
                  <a:gd name="T16" fmla="*/ 25 w 636"/>
                  <a:gd name="T17" fmla="*/ 112 h 853"/>
                  <a:gd name="T18" fmla="*/ 44 w 636"/>
                  <a:gd name="T19" fmla="*/ 52 h 853"/>
                  <a:gd name="T20" fmla="*/ 44 w 636"/>
                  <a:gd name="T21" fmla="*/ 134 h 853"/>
                  <a:gd name="T22" fmla="*/ 53 w 636"/>
                  <a:gd name="T23" fmla="*/ 134 h 853"/>
                  <a:gd name="T24" fmla="*/ 53 w 636"/>
                  <a:gd name="T25" fmla="*/ 213 h 853"/>
                  <a:gd name="T26" fmla="*/ 74 w 636"/>
                  <a:gd name="T27" fmla="*/ 213 h 853"/>
                  <a:gd name="T28" fmla="*/ 74 w 636"/>
                  <a:gd name="T29" fmla="*/ 134 h 853"/>
                  <a:gd name="T30" fmla="*/ 85 w 636"/>
                  <a:gd name="T31" fmla="*/ 134 h 853"/>
                  <a:gd name="T32" fmla="*/ 85 w 636"/>
                  <a:gd name="T33" fmla="*/ 213 h 853"/>
                  <a:gd name="T34" fmla="*/ 105 w 636"/>
                  <a:gd name="T35" fmla="*/ 213 h 853"/>
                  <a:gd name="T36" fmla="*/ 105 w 636"/>
                  <a:gd name="T37" fmla="*/ 134 h 853"/>
                  <a:gd name="T38" fmla="*/ 115 w 636"/>
                  <a:gd name="T39" fmla="*/ 134 h 853"/>
                  <a:gd name="T40" fmla="*/ 115 w 636"/>
                  <a:gd name="T41" fmla="*/ 51 h 853"/>
                  <a:gd name="T42" fmla="*/ 134 w 636"/>
                  <a:gd name="T43" fmla="*/ 112 h 853"/>
                  <a:gd name="T44" fmla="*/ 159 w 636"/>
                  <a:gd name="T45" fmla="*/ 112 h 8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6"/>
                  <a:gd name="T70" fmla="*/ 0 h 853"/>
                  <a:gd name="T71" fmla="*/ 636 w 636"/>
                  <a:gd name="T72" fmla="*/ 853 h 8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6" h="853">
                    <a:moveTo>
                      <a:pt x="636" y="451"/>
                    </a:moveTo>
                    <a:lnTo>
                      <a:pt x="503" y="0"/>
                    </a:lnTo>
                    <a:lnTo>
                      <a:pt x="460" y="0"/>
                    </a:lnTo>
                    <a:lnTo>
                      <a:pt x="397" y="0"/>
                    </a:lnTo>
                    <a:lnTo>
                      <a:pt x="240" y="0"/>
                    </a:lnTo>
                    <a:lnTo>
                      <a:pt x="175" y="0"/>
                    </a:lnTo>
                    <a:lnTo>
                      <a:pt x="134" y="0"/>
                    </a:lnTo>
                    <a:lnTo>
                      <a:pt x="0" y="451"/>
                    </a:lnTo>
                    <a:lnTo>
                      <a:pt x="101" y="451"/>
                    </a:lnTo>
                    <a:lnTo>
                      <a:pt x="175" y="209"/>
                    </a:lnTo>
                    <a:lnTo>
                      <a:pt x="175" y="538"/>
                    </a:lnTo>
                    <a:lnTo>
                      <a:pt x="214" y="538"/>
                    </a:lnTo>
                    <a:lnTo>
                      <a:pt x="214" y="853"/>
                    </a:lnTo>
                    <a:lnTo>
                      <a:pt x="296" y="853"/>
                    </a:lnTo>
                    <a:lnTo>
                      <a:pt x="296" y="538"/>
                    </a:lnTo>
                    <a:lnTo>
                      <a:pt x="341" y="538"/>
                    </a:lnTo>
                    <a:lnTo>
                      <a:pt x="341" y="853"/>
                    </a:lnTo>
                    <a:lnTo>
                      <a:pt x="422" y="853"/>
                    </a:lnTo>
                    <a:lnTo>
                      <a:pt x="422" y="538"/>
                    </a:lnTo>
                    <a:lnTo>
                      <a:pt x="460" y="538"/>
                    </a:lnTo>
                    <a:lnTo>
                      <a:pt x="460" y="207"/>
                    </a:lnTo>
                    <a:lnTo>
                      <a:pt x="535" y="451"/>
                    </a:lnTo>
                    <a:lnTo>
                      <a:pt x="636" y="451"/>
                    </a:lnTo>
                    <a:close/>
                  </a:path>
                </a:pathLst>
              </a:custGeom>
              <a:solidFill>
                <a:srgbClr val="C03932"/>
              </a:solidFill>
              <a:ln w="9525" cmpd="sng">
                <a:noFill/>
                <a:miter lim="800000"/>
                <a:headEnd/>
                <a:tailEnd/>
              </a:ln>
            </p:spPr>
            <p:txBody>
              <a:bodyPr/>
              <a:lstStyle/>
              <a:p>
                <a:endParaRPr lang="zh-CN" altLang="zh-CN">
                  <a:solidFill>
                    <a:srgbClr val="000000"/>
                  </a:solidFill>
                  <a:sym typeface="Calibri" pitchFamily="34" charset="0"/>
                </a:endParaRPr>
              </a:p>
            </p:txBody>
          </p:sp>
        </p:grpSp>
        <p:grpSp>
          <p:nvGrpSpPr>
            <p:cNvPr id="52269" name="Group 45"/>
            <p:cNvGrpSpPr>
              <a:grpSpLocks/>
            </p:cNvGrpSpPr>
            <p:nvPr/>
          </p:nvGrpSpPr>
          <p:grpSpPr bwMode="auto">
            <a:xfrm>
              <a:off x="2949249" y="1052048"/>
              <a:ext cx="1003948" cy="1003948"/>
              <a:chOff x="0" y="0"/>
              <a:chExt cx="736" cy="736"/>
            </a:xfrm>
          </p:grpSpPr>
          <p:sp>
            <p:nvSpPr>
              <p:cNvPr id="52270" name="AutoShape 4"/>
              <p:cNvSpPr>
                <a:spLocks noChangeAspect="1" noChangeArrowheads="1" noTextEdit="1"/>
              </p:cNvSpPr>
              <p:nvPr/>
            </p:nvSpPr>
            <p:spPr bwMode="auto">
              <a:xfrm>
                <a:off x="0" y="0"/>
                <a:ext cx="736" cy="736"/>
              </a:xfrm>
              <a:prstGeom prst="rect">
                <a:avLst/>
              </a:prstGeom>
              <a:noFill/>
              <a:ln w="9525" cmpd="sng">
                <a:noFill/>
                <a:miter lim="800000"/>
                <a:headEnd/>
                <a:tailEnd/>
              </a:ln>
            </p:spPr>
            <p:txBody>
              <a:bodyPr/>
              <a:lstStyle/>
              <a:p>
                <a:endParaRPr lang="zh-CN" altLang="zh-CN">
                  <a:solidFill>
                    <a:srgbClr val="000000"/>
                  </a:solidFill>
                  <a:latin typeface="Times New Roman" pitchFamily="18" charset="0"/>
                  <a:sym typeface="Calibri" pitchFamily="34" charset="0"/>
                </a:endParaRPr>
              </a:p>
            </p:txBody>
          </p:sp>
          <p:sp>
            <p:nvSpPr>
              <p:cNvPr id="52271" name="Freeform 7"/>
              <p:cNvSpPr>
                <a:spLocks noChangeArrowheads="1"/>
              </p:cNvSpPr>
              <p:nvPr/>
            </p:nvSpPr>
            <p:spPr bwMode="auto">
              <a:xfrm>
                <a:off x="295" y="92"/>
                <a:ext cx="127" cy="126"/>
              </a:xfrm>
              <a:custGeom>
                <a:avLst/>
                <a:gdLst>
                  <a:gd name="T0" fmla="*/ 31 w 255"/>
                  <a:gd name="T1" fmla="*/ 0 h 254"/>
                  <a:gd name="T2" fmla="*/ 38 w 255"/>
                  <a:gd name="T3" fmla="*/ 0 h 254"/>
                  <a:gd name="T4" fmla="*/ 44 w 255"/>
                  <a:gd name="T5" fmla="*/ 2 h 254"/>
                  <a:gd name="T6" fmla="*/ 49 w 255"/>
                  <a:gd name="T7" fmla="*/ 5 h 254"/>
                  <a:gd name="T8" fmla="*/ 54 w 255"/>
                  <a:gd name="T9" fmla="*/ 9 h 254"/>
                  <a:gd name="T10" fmla="*/ 58 w 255"/>
                  <a:gd name="T11" fmla="*/ 14 h 254"/>
                  <a:gd name="T12" fmla="*/ 61 w 255"/>
                  <a:gd name="T13" fmla="*/ 19 h 254"/>
                  <a:gd name="T14" fmla="*/ 63 w 255"/>
                  <a:gd name="T15" fmla="*/ 25 h 254"/>
                  <a:gd name="T16" fmla="*/ 63 w 255"/>
                  <a:gd name="T17" fmla="*/ 31 h 254"/>
                  <a:gd name="T18" fmla="*/ 63 w 255"/>
                  <a:gd name="T19" fmla="*/ 37 h 254"/>
                  <a:gd name="T20" fmla="*/ 61 w 255"/>
                  <a:gd name="T21" fmla="*/ 44 h 254"/>
                  <a:gd name="T22" fmla="*/ 58 w 255"/>
                  <a:gd name="T23" fmla="*/ 49 h 254"/>
                  <a:gd name="T24" fmla="*/ 54 w 255"/>
                  <a:gd name="T25" fmla="*/ 54 h 254"/>
                  <a:gd name="T26" fmla="*/ 49 w 255"/>
                  <a:gd name="T27" fmla="*/ 57 h 254"/>
                  <a:gd name="T28" fmla="*/ 44 w 255"/>
                  <a:gd name="T29" fmla="*/ 60 h 254"/>
                  <a:gd name="T30" fmla="*/ 38 w 255"/>
                  <a:gd name="T31" fmla="*/ 62 h 254"/>
                  <a:gd name="T32" fmla="*/ 31 w 255"/>
                  <a:gd name="T33" fmla="*/ 63 h 254"/>
                  <a:gd name="T34" fmla="*/ 25 w 255"/>
                  <a:gd name="T35" fmla="*/ 62 h 254"/>
                  <a:gd name="T36" fmla="*/ 19 w 255"/>
                  <a:gd name="T37" fmla="*/ 60 h 254"/>
                  <a:gd name="T38" fmla="*/ 13 w 255"/>
                  <a:gd name="T39" fmla="*/ 57 h 254"/>
                  <a:gd name="T40" fmla="*/ 9 w 255"/>
                  <a:gd name="T41" fmla="*/ 54 h 254"/>
                  <a:gd name="T42" fmla="*/ 5 w 255"/>
                  <a:gd name="T43" fmla="*/ 49 h 254"/>
                  <a:gd name="T44" fmla="*/ 2 w 255"/>
                  <a:gd name="T45" fmla="*/ 44 h 254"/>
                  <a:gd name="T46" fmla="*/ 0 w 255"/>
                  <a:gd name="T47" fmla="*/ 37 h 254"/>
                  <a:gd name="T48" fmla="*/ 0 w 255"/>
                  <a:gd name="T49" fmla="*/ 31 h 254"/>
                  <a:gd name="T50" fmla="*/ 0 w 255"/>
                  <a:gd name="T51" fmla="*/ 25 h 254"/>
                  <a:gd name="T52" fmla="*/ 2 w 255"/>
                  <a:gd name="T53" fmla="*/ 19 h 254"/>
                  <a:gd name="T54" fmla="*/ 5 w 255"/>
                  <a:gd name="T55" fmla="*/ 14 h 254"/>
                  <a:gd name="T56" fmla="*/ 9 w 255"/>
                  <a:gd name="T57" fmla="*/ 9 h 254"/>
                  <a:gd name="T58" fmla="*/ 13 w 255"/>
                  <a:gd name="T59" fmla="*/ 5 h 254"/>
                  <a:gd name="T60" fmla="*/ 19 w 255"/>
                  <a:gd name="T61" fmla="*/ 2 h 254"/>
                  <a:gd name="T62" fmla="*/ 25 w 255"/>
                  <a:gd name="T63" fmla="*/ 0 h 254"/>
                  <a:gd name="T64" fmla="*/ 31 w 255"/>
                  <a:gd name="T65" fmla="*/ 0 h 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254"/>
                  <a:gd name="T101" fmla="*/ 255 w 255"/>
                  <a:gd name="T102" fmla="*/ 254 h 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254">
                    <a:moveTo>
                      <a:pt x="127" y="0"/>
                    </a:moveTo>
                    <a:lnTo>
                      <a:pt x="152" y="3"/>
                    </a:lnTo>
                    <a:lnTo>
                      <a:pt x="176" y="11"/>
                    </a:lnTo>
                    <a:lnTo>
                      <a:pt x="198" y="22"/>
                    </a:lnTo>
                    <a:lnTo>
                      <a:pt x="217" y="37"/>
                    </a:lnTo>
                    <a:lnTo>
                      <a:pt x="233" y="56"/>
                    </a:lnTo>
                    <a:lnTo>
                      <a:pt x="244" y="78"/>
                    </a:lnTo>
                    <a:lnTo>
                      <a:pt x="252" y="102"/>
                    </a:lnTo>
                    <a:lnTo>
                      <a:pt x="255" y="127"/>
                    </a:lnTo>
                    <a:lnTo>
                      <a:pt x="252" y="152"/>
                    </a:lnTo>
                    <a:lnTo>
                      <a:pt x="244" y="177"/>
                    </a:lnTo>
                    <a:lnTo>
                      <a:pt x="233" y="199"/>
                    </a:lnTo>
                    <a:lnTo>
                      <a:pt x="217" y="217"/>
                    </a:lnTo>
                    <a:lnTo>
                      <a:pt x="198" y="232"/>
                    </a:lnTo>
                    <a:lnTo>
                      <a:pt x="176" y="243"/>
                    </a:lnTo>
                    <a:lnTo>
                      <a:pt x="152" y="252"/>
                    </a:lnTo>
                    <a:lnTo>
                      <a:pt x="127" y="254"/>
                    </a:lnTo>
                    <a:lnTo>
                      <a:pt x="101" y="252"/>
                    </a:lnTo>
                    <a:lnTo>
                      <a:pt x="77" y="243"/>
                    </a:lnTo>
                    <a:lnTo>
                      <a:pt x="55" y="232"/>
                    </a:lnTo>
                    <a:lnTo>
                      <a:pt x="37" y="217"/>
                    </a:lnTo>
                    <a:lnTo>
                      <a:pt x="22" y="199"/>
                    </a:lnTo>
                    <a:lnTo>
                      <a:pt x="10" y="177"/>
                    </a:lnTo>
                    <a:lnTo>
                      <a:pt x="2" y="152"/>
                    </a:lnTo>
                    <a:lnTo>
                      <a:pt x="0" y="127"/>
                    </a:lnTo>
                    <a:lnTo>
                      <a:pt x="2" y="102"/>
                    </a:lnTo>
                    <a:lnTo>
                      <a:pt x="10" y="78"/>
                    </a:lnTo>
                    <a:lnTo>
                      <a:pt x="22" y="56"/>
                    </a:lnTo>
                    <a:lnTo>
                      <a:pt x="37" y="37"/>
                    </a:lnTo>
                    <a:lnTo>
                      <a:pt x="55" y="22"/>
                    </a:lnTo>
                    <a:lnTo>
                      <a:pt x="77" y="11"/>
                    </a:lnTo>
                    <a:lnTo>
                      <a:pt x="101" y="3"/>
                    </a:lnTo>
                    <a:lnTo>
                      <a:pt x="127" y="0"/>
                    </a:lnTo>
                    <a:close/>
                  </a:path>
                </a:pathLst>
              </a:custGeom>
              <a:solidFill>
                <a:srgbClr val="0092FF"/>
              </a:solidFill>
              <a:ln w="9525" cmpd="sng">
                <a:noFill/>
                <a:miter lim="800000"/>
                <a:headEnd/>
                <a:tailEnd/>
              </a:ln>
            </p:spPr>
            <p:txBody>
              <a:bodyPr/>
              <a:lstStyle/>
              <a:p>
                <a:endParaRPr lang="zh-CN" altLang="zh-CN">
                  <a:solidFill>
                    <a:srgbClr val="000000"/>
                  </a:solidFill>
                  <a:sym typeface="Calibri" pitchFamily="34" charset="0"/>
                </a:endParaRPr>
              </a:p>
            </p:txBody>
          </p:sp>
          <p:sp>
            <p:nvSpPr>
              <p:cNvPr id="52272" name="Freeform 8"/>
              <p:cNvSpPr>
                <a:spLocks noChangeArrowheads="1"/>
              </p:cNvSpPr>
              <p:nvPr/>
            </p:nvSpPr>
            <p:spPr bwMode="auto">
              <a:xfrm>
                <a:off x="200" y="240"/>
                <a:ext cx="318" cy="426"/>
              </a:xfrm>
              <a:custGeom>
                <a:avLst/>
                <a:gdLst>
                  <a:gd name="T0" fmla="*/ 159 w 636"/>
                  <a:gd name="T1" fmla="*/ 112 h 853"/>
                  <a:gd name="T2" fmla="*/ 126 w 636"/>
                  <a:gd name="T3" fmla="*/ 0 h 853"/>
                  <a:gd name="T4" fmla="*/ 115 w 636"/>
                  <a:gd name="T5" fmla="*/ 0 h 853"/>
                  <a:gd name="T6" fmla="*/ 99 w 636"/>
                  <a:gd name="T7" fmla="*/ 0 h 853"/>
                  <a:gd name="T8" fmla="*/ 60 w 636"/>
                  <a:gd name="T9" fmla="*/ 0 h 853"/>
                  <a:gd name="T10" fmla="*/ 44 w 636"/>
                  <a:gd name="T11" fmla="*/ 0 h 853"/>
                  <a:gd name="T12" fmla="*/ 34 w 636"/>
                  <a:gd name="T13" fmla="*/ 0 h 853"/>
                  <a:gd name="T14" fmla="*/ 0 w 636"/>
                  <a:gd name="T15" fmla="*/ 112 h 853"/>
                  <a:gd name="T16" fmla="*/ 25 w 636"/>
                  <a:gd name="T17" fmla="*/ 112 h 853"/>
                  <a:gd name="T18" fmla="*/ 44 w 636"/>
                  <a:gd name="T19" fmla="*/ 52 h 853"/>
                  <a:gd name="T20" fmla="*/ 44 w 636"/>
                  <a:gd name="T21" fmla="*/ 134 h 853"/>
                  <a:gd name="T22" fmla="*/ 53 w 636"/>
                  <a:gd name="T23" fmla="*/ 134 h 853"/>
                  <a:gd name="T24" fmla="*/ 53 w 636"/>
                  <a:gd name="T25" fmla="*/ 213 h 853"/>
                  <a:gd name="T26" fmla="*/ 74 w 636"/>
                  <a:gd name="T27" fmla="*/ 213 h 853"/>
                  <a:gd name="T28" fmla="*/ 74 w 636"/>
                  <a:gd name="T29" fmla="*/ 134 h 853"/>
                  <a:gd name="T30" fmla="*/ 85 w 636"/>
                  <a:gd name="T31" fmla="*/ 134 h 853"/>
                  <a:gd name="T32" fmla="*/ 85 w 636"/>
                  <a:gd name="T33" fmla="*/ 213 h 853"/>
                  <a:gd name="T34" fmla="*/ 105 w 636"/>
                  <a:gd name="T35" fmla="*/ 213 h 853"/>
                  <a:gd name="T36" fmla="*/ 105 w 636"/>
                  <a:gd name="T37" fmla="*/ 134 h 853"/>
                  <a:gd name="T38" fmla="*/ 115 w 636"/>
                  <a:gd name="T39" fmla="*/ 134 h 853"/>
                  <a:gd name="T40" fmla="*/ 115 w 636"/>
                  <a:gd name="T41" fmla="*/ 51 h 853"/>
                  <a:gd name="T42" fmla="*/ 134 w 636"/>
                  <a:gd name="T43" fmla="*/ 112 h 853"/>
                  <a:gd name="T44" fmla="*/ 159 w 636"/>
                  <a:gd name="T45" fmla="*/ 112 h 8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6"/>
                  <a:gd name="T70" fmla="*/ 0 h 853"/>
                  <a:gd name="T71" fmla="*/ 636 w 636"/>
                  <a:gd name="T72" fmla="*/ 853 h 8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6" h="853">
                    <a:moveTo>
                      <a:pt x="636" y="451"/>
                    </a:moveTo>
                    <a:lnTo>
                      <a:pt x="503" y="0"/>
                    </a:lnTo>
                    <a:lnTo>
                      <a:pt x="460" y="0"/>
                    </a:lnTo>
                    <a:lnTo>
                      <a:pt x="397" y="0"/>
                    </a:lnTo>
                    <a:lnTo>
                      <a:pt x="240" y="0"/>
                    </a:lnTo>
                    <a:lnTo>
                      <a:pt x="175" y="0"/>
                    </a:lnTo>
                    <a:lnTo>
                      <a:pt x="134" y="0"/>
                    </a:lnTo>
                    <a:lnTo>
                      <a:pt x="0" y="451"/>
                    </a:lnTo>
                    <a:lnTo>
                      <a:pt x="101" y="451"/>
                    </a:lnTo>
                    <a:lnTo>
                      <a:pt x="175" y="209"/>
                    </a:lnTo>
                    <a:lnTo>
                      <a:pt x="175" y="538"/>
                    </a:lnTo>
                    <a:lnTo>
                      <a:pt x="214" y="538"/>
                    </a:lnTo>
                    <a:lnTo>
                      <a:pt x="214" y="853"/>
                    </a:lnTo>
                    <a:lnTo>
                      <a:pt x="296" y="853"/>
                    </a:lnTo>
                    <a:lnTo>
                      <a:pt x="296" y="538"/>
                    </a:lnTo>
                    <a:lnTo>
                      <a:pt x="341" y="538"/>
                    </a:lnTo>
                    <a:lnTo>
                      <a:pt x="341" y="853"/>
                    </a:lnTo>
                    <a:lnTo>
                      <a:pt x="422" y="853"/>
                    </a:lnTo>
                    <a:lnTo>
                      <a:pt x="422" y="538"/>
                    </a:lnTo>
                    <a:lnTo>
                      <a:pt x="460" y="538"/>
                    </a:lnTo>
                    <a:lnTo>
                      <a:pt x="460" y="207"/>
                    </a:lnTo>
                    <a:lnTo>
                      <a:pt x="535" y="451"/>
                    </a:lnTo>
                    <a:lnTo>
                      <a:pt x="636" y="451"/>
                    </a:lnTo>
                    <a:close/>
                  </a:path>
                </a:pathLst>
              </a:custGeom>
              <a:solidFill>
                <a:srgbClr val="0092FF"/>
              </a:solidFill>
              <a:ln w="9525" cmpd="sng">
                <a:noFill/>
                <a:miter lim="800000"/>
                <a:headEnd/>
                <a:tailEnd/>
              </a:ln>
            </p:spPr>
            <p:txBody>
              <a:bodyPr/>
              <a:lstStyle/>
              <a:p>
                <a:endParaRPr lang="zh-CN" altLang="zh-CN">
                  <a:solidFill>
                    <a:srgbClr val="000000"/>
                  </a:solidFill>
                  <a:sym typeface="Calibri" pitchFamily="34" charset="0"/>
                </a:endParaRPr>
              </a:p>
            </p:txBody>
          </p:sp>
        </p:grpSp>
        <p:grpSp>
          <p:nvGrpSpPr>
            <p:cNvPr id="52273" name="Group 49"/>
            <p:cNvGrpSpPr>
              <a:grpSpLocks/>
            </p:cNvGrpSpPr>
            <p:nvPr/>
          </p:nvGrpSpPr>
          <p:grpSpPr bwMode="auto">
            <a:xfrm>
              <a:off x="1598751" y="439519"/>
              <a:ext cx="1003948" cy="1003948"/>
              <a:chOff x="0" y="0"/>
              <a:chExt cx="736" cy="736"/>
            </a:xfrm>
          </p:grpSpPr>
          <p:sp>
            <p:nvSpPr>
              <p:cNvPr id="52274" name="AutoShape 4"/>
              <p:cNvSpPr>
                <a:spLocks noChangeAspect="1" noChangeArrowheads="1" noTextEdit="1"/>
              </p:cNvSpPr>
              <p:nvPr/>
            </p:nvSpPr>
            <p:spPr bwMode="auto">
              <a:xfrm>
                <a:off x="0" y="0"/>
                <a:ext cx="736" cy="736"/>
              </a:xfrm>
              <a:prstGeom prst="rect">
                <a:avLst/>
              </a:prstGeom>
              <a:noFill/>
              <a:ln w="9525" cmpd="sng">
                <a:noFill/>
                <a:miter lim="800000"/>
                <a:headEnd/>
                <a:tailEnd/>
              </a:ln>
            </p:spPr>
            <p:txBody>
              <a:bodyPr/>
              <a:lstStyle/>
              <a:p>
                <a:endParaRPr lang="zh-CN" altLang="zh-CN">
                  <a:solidFill>
                    <a:srgbClr val="000000"/>
                  </a:solidFill>
                  <a:latin typeface="Times New Roman" pitchFamily="18" charset="0"/>
                  <a:sym typeface="Calibri" pitchFamily="34" charset="0"/>
                </a:endParaRPr>
              </a:p>
            </p:txBody>
          </p:sp>
          <p:sp>
            <p:nvSpPr>
              <p:cNvPr id="52275" name="Freeform 7"/>
              <p:cNvSpPr>
                <a:spLocks noChangeArrowheads="1"/>
              </p:cNvSpPr>
              <p:nvPr/>
            </p:nvSpPr>
            <p:spPr bwMode="auto">
              <a:xfrm>
                <a:off x="295" y="92"/>
                <a:ext cx="127" cy="126"/>
              </a:xfrm>
              <a:custGeom>
                <a:avLst/>
                <a:gdLst>
                  <a:gd name="T0" fmla="*/ 31 w 255"/>
                  <a:gd name="T1" fmla="*/ 0 h 254"/>
                  <a:gd name="T2" fmla="*/ 38 w 255"/>
                  <a:gd name="T3" fmla="*/ 0 h 254"/>
                  <a:gd name="T4" fmla="*/ 44 w 255"/>
                  <a:gd name="T5" fmla="*/ 2 h 254"/>
                  <a:gd name="T6" fmla="*/ 49 w 255"/>
                  <a:gd name="T7" fmla="*/ 5 h 254"/>
                  <a:gd name="T8" fmla="*/ 54 w 255"/>
                  <a:gd name="T9" fmla="*/ 9 h 254"/>
                  <a:gd name="T10" fmla="*/ 58 w 255"/>
                  <a:gd name="T11" fmla="*/ 14 h 254"/>
                  <a:gd name="T12" fmla="*/ 61 w 255"/>
                  <a:gd name="T13" fmla="*/ 19 h 254"/>
                  <a:gd name="T14" fmla="*/ 63 w 255"/>
                  <a:gd name="T15" fmla="*/ 25 h 254"/>
                  <a:gd name="T16" fmla="*/ 63 w 255"/>
                  <a:gd name="T17" fmla="*/ 31 h 254"/>
                  <a:gd name="T18" fmla="*/ 63 w 255"/>
                  <a:gd name="T19" fmla="*/ 37 h 254"/>
                  <a:gd name="T20" fmla="*/ 61 w 255"/>
                  <a:gd name="T21" fmla="*/ 44 h 254"/>
                  <a:gd name="T22" fmla="*/ 58 w 255"/>
                  <a:gd name="T23" fmla="*/ 49 h 254"/>
                  <a:gd name="T24" fmla="*/ 54 w 255"/>
                  <a:gd name="T25" fmla="*/ 54 h 254"/>
                  <a:gd name="T26" fmla="*/ 49 w 255"/>
                  <a:gd name="T27" fmla="*/ 57 h 254"/>
                  <a:gd name="T28" fmla="*/ 44 w 255"/>
                  <a:gd name="T29" fmla="*/ 60 h 254"/>
                  <a:gd name="T30" fmla="*/ 38 w 255"/>
                  <a:gd name="T31" fmla="*/ 62 h 254"/>
                  <a:gd name="T32" fmla="*/ 31 w 255"/>
                  <a:gd name="T33" fmla="*/ 63 h 254"/>
                  <a:gd name="T34" fmla="*/ 25 w 255"/>
                  <a:gd name="T35" fmla="*/ 62 h 254"/>
                  <a:gd name="T36" fmla="*/ 19 w 255"/>
                  <a:gd name="T37" fmla="*/ 60 h 254"/>
                  <a:gd name="T38" fmla="*/ 13 w 255"/>
                  <a:gd name="T39" fmla="*/ 57 h 254"/>
                  <a:gd name="T40" fmla="*/ 9 w 255"/>
                  <a:gd name="T41" fmla="*/ 54 h 254"/>
                  <a:gd name="T42" fmla="*/ 5 w 255"/>
                  <a:gd name="T43" fmla="*/ 49 h 254"/>
                  <a:gd name="T44" fmla="*/ 2 w 255"/>
                  <a:gd name="T45" fmla="*/ 44 h 254"/>
                  <a:gd name="T46" fmla="*/ 0 w 255"/>
                  <a:gd name="T47" fmla="*/ 37 h 254"/>
                  <a:gd name="T48" fmla="*/ 0 w 255"/>
                  <a:gd name="T49" fmla="*/ 31 h 254"/>
                  <a:gd name="T50" fmla="*/ 0 w 255"/>
                  <a:gd name="T51" fmla="*/ 25 h 254"/>
                  <a:gd name="T52" fmla="*/ 2 w 255"/>
                  <a:gd name="T53" fmla="*/ 19 h 254"/>
                  <a:gd name="T54" fmla="*/ 5 w 255"/>
                  <a:gd name="T55" fmla="*/ 14 h 254"/>
                  <a:gd name="T56" fmla="*/ 9 w 255"/>
                  <a:gd name="T57" fmla="*/ 9 h 254"/>
                  <a:gd name="T58" fmla="*/ 13 w 255"/>
                  <a:gd name="T59" fmla="*/ 5 h 254"/>
                  <a:gd name="T60" fmla="*/ 19 w 255"/>
                  <a:gd name="T61" fmla="*/ 2 h 254"/>
                  <a:gd name="T62" fmla="*/ 25 w 255"/>
                  <a:gd name="T63" fmla="*/ 0 h 254"/>
                  <a:gd name="T64" fmla="*/ 31 w 255"/>
                  <a:gd name="T65" fmla="*/ 0 h 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254"/>
                  <a:gd name="T101" fmla="*/ 255 w 255"/>
                  <a:gd name="T102" fmla="*/ 254 h 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254">
                    <a:moveTo>
                      <a:pt x="127" y="0"/>
                    </a:moveTo>
                    <a:lnTo>
                      <a:pt x="152" y="3"/>
                    </a:lnTo>
                    <a:lnTo>
                      <a:pt x="176" y="11"/>
                    </a:lnTo>
                    <a:lnTo>
                      <a:pt x="198" y="22"/>
                    </a:lnTo>
                    <a:lnTo>
                      <a:pt x="217" y="37"/>
                    </a:lnTo>
                    <a:lnTo>
                      <a:pt x="233" y="56"/>
                    </a:lnTo>
                    <a:lnTo>
                      <a:pt x="244" y="78"/>
                    </a:lnTo>
                    <a:lnTo>
                      <a:pt x="252" y="102"/>
                    </a:lnTo>
                    <a:lnTo>
                      <a:pt x="255" y="127"/>
                    </a:lnTo>
                    <a:lnTo>
                      <a:pt x="252" y="152"/>
                    </a:lnTo>
                    <a:lnTo>
                      <a:pt x="244" y="177"/>
                    </a:lnTo>
                    <a:lnTo>
                      <a:pt x="233" y="199"/>
                    </a:lnTo>
                    <a:lnTo>
                      <a:pt x="217" y="217"/>
                    </a:lnTo>
                    <a:lnTo>
                      <a:pt x="198" y="232"/>
                    </a:lnTo>
                    <a:lnTo>
                      <a:pt x="176" y="243"/>
                    </a:lnTo>
                    <a:lnTo>
                      <a:pt x="152" y="252"/>
                    </a:lnTo>
                    <a:lnTo>
                      <a:pt x="127" y="254"/>
                    </a:lnTo>
                    <a:lnTo>
                      <a:pt x="101" y="252"/>
                    </a:lnTo>
                    <a:lnTo>
                      <a:pt x="77" y="243"/>
                    </a:lnTo>
                    <a:lnTo>
                      <a:pt x="55" y="232"/>
                    </a:lnTo>
                    <a:lnTo>
                      <a:pt x="37" y="217"/>
                    </a:lnTo>
                    <a:lnTo>
                      <a:pt x="22" y="199"/>
                    </a:lnTo>
                    <a:lnTo>
                      <a:pt x="10" y="177"/>
                    </a:lnTo>
                    <a:lnTo>
                      <a:pt x="2" y="152"/>
                    </a:lnTo>
                    <a:lnTo>
                      <a:pt x="0" y="127"/>
                    </a:lnTo>
                    <a:lnTo>
                      <a:pt x="2" y="102"/>
                    </a:lnTo>
                    <a:lnTo>
                      <a:pt x="10" y="78"/>
                    </a:lnTo>
                    <a:lnTo>
                      <a:pt x="22" y="56"/>
                    </a:lnTo>
                    <a:lnTo>
                      <a:pt x="37" y="37"/>
                    </a:lnTo>
                    <a:lnTo>
                      <a:pt x="55" y="22"/>
                    </a:lnTo>
                    <a:lnTo>
                      <a:pt x="77" y="11"/>
                    </a:lnTo>
                    <a:lnTo>
                      <a:pt x="101" y="3"/>
                    </a:lnTo>
                    <a:lnTo>
                      <a:pt x="127" y="0"/>
                    </a:lnTo>
                    <a:close/>
                  </a:path>
                </a:pathLst>
              </a:custGeom>
              <a:solidFill>
                <a:srgbClr val="C03932"/>
              </a:solidFill>
              <a:ln w="9525" cmpd="sng">
                <a:noFill/>
                <a:miter lim="800000"/>
                <a:headEnd/>
                <a:tailEnd/>
              </a:ln>
            </p:spPr>
            <p:txBody>
              <a:bodyPr/>
              <a:lstStyle/>
              <a:p>
                <a:endParaRPr lang="zh-CN" altLang="zh-CN">
                  <a:solidFill>
                    <a:srgbClr val="000000"/>
                  </a:solidFill>
                  <a:sym typeface="Calibri" pitchFamily="34" charset="0"/>
                </a:endParaRPr>
              </a:p>
            </p:txBody>
          </p:sp>
          <p:sp>
            <p:nvSpPr>
              <p:cNvPr id="52276" name="Freeform 8"/>
              <p:cNvSpPr>
                <a:spLocks noChangeArrowheads="1"/>
              </p:cNvSpPr>
              <p:nvPr/>
            </p:nvSpPr>
            <p:spPr bwMode="auto">
              <a:xfrm>
                <a:off x="200" y="240"/>
                <a:ext cx="318" cy="426"/>
              </a:xfrm>
              <a:custGeom>
                <a:avLst/>
                <a:gdLst>
                  <a:gd name="T0" fmla="*/ 159 w 636"/>
                  <a:gd name="T1" fmla="*/ 112 h 853"/>
                  <a:gd name="T2" fmla="*/ 126 w 636"/>
                  <a:gd name="T3" fmla="*/ 0 h 853"/>
                  <a:gd name="T4" fmla="*/ 115 w 636"/>
                  <a:gd name="T5" fmla="*/ 0 h 853"/>
                  <a:gd name="T6" fmla="*/ 99 w 636"/>
                  <a:gd name="T7" fmla="*/ 0 h 853"/>
                  <a:gd name="T8" fmla="*/ 60 w 636"/>
                  <a:gd name="T9" fmla="*/ 0 h 853"/>
                  <a:gd name="T10" fmla="*/ 44 w 636"/>
                  <a:gd name="T11" fmla="*/ 0 h 853"/>
                  <a:gd name="T12" fmla="*/ 34 w 636"/>
                  <a:gd name="T13" fmla="*/ 0 h 853"/>
                  <a:gd name="T14" fmla="*/ 0 w 636"/>
                  <a:gd name="T15" fmla="*/ 112 h 853"/>
                  <a:gd name="T16" fmla="*/ 25 w 636"/>
                  <a:gd name="T17" fmla="*/ 112 h 853"/>
                  <a:gd name="T18" fmla="*/ 44 w 636"/>
                  <a:gd name="T19" fmla="*/ 52 h 853"/>
                  <a:gd name="T20" fmla="*/ 44 w 636"/>
                  <a:gd name="T21" fmla="*/ 134 h 853"/>
                  <a:gd name="T22" fmla="*/ 53 w 636"/>
                  <a:gd name="T23" fmla="*/ 134 h 853"/>
                  <a:gd name="T24" fmla="*/ 53 w 636"/>
                  <a:gd name="T25" fmla="*/ 213 h 853"/>
                  <a:gd name="T26" fmla="*/ 74 w 636"/>
                  <a:gd name="T27" fmla="*/ 213 h 853"/>
                  <a:gd name="T28" fmla="*/ 74 w 636"/>
                  <a:gd name="T29" fmla="*/ 134 h 853"/>
                  <a:gd name="T30" fmla="*/ 85 w 636"/>
                  <a:gd name="T31" fmla="*/ 134 h 853"/>
                  <a:gd name="T32" fmla="*/ 85 w 636"/>
                  <a:gd name="T33" fmla="*/ 213 h 853"/>
                  <a:gd name="T34" fmla="*/ 105 w 636"/>
                  <a:gd name="T35" fmla="*/ 213 h 853"/>
                  <a:gd name="T36" fmla="*/ 105 w 636"/>
                  <a:gd name="T37" fmla="*/ 134 h 853"/>
                  <a:gd name="T38" fmla="*/ 115 w 636"/>
                  <a:gd name="T39" fmla="*/ 134 h 853"/>
                  <a:gd name="T40" fmla="*/ 115 w 636"/>
                  <a:gd name="T41" fmla="*/ 51 h 853"/>
                  <a:gd name="T42" fmla="*/ 134 w 636"/>
                  <a:gd name="T43" fmla="*/ 112 h 853"/>
                  <a:gd name="T44" fmla="*/ 159 w 636"/>
                  <a:gd name="T45" fmla="*/ 112 h 8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6"/>
                  <a:gd name="T70" fmla="*/ 0 h 853"/>
                  <a:gd name="T71" fmla="*/ 636 w 636"/>
                  <a:gd name="T72" fmla="*/ 853 h 8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6" h="853">
                    <a:moveTo>
                      <a:pt x="636" y="451"/>
                    </a:moveTo>
                    <a:lnTo>
                      <a:pt x="503" y="0"/>
                    </a:lnTo>
                    <a:lnTo>
                      <a:pt x="460" y="0"/>
                    </a:lnTo>
                    <a:lnTo>
                      <a:pt x="397" y="0"/>
                    </a:lnTo>
                    <a:lnTo>
                      <a:pt x="240" y="0"/>
                    </a:lnTo>
                    <a:lnTo>
                      <a:pt x="175" y="0"/>
                    </a:lnTo>
                    <a:lnTo>
                      <a:pt x="134" y="0"/>
                    </a:lnTo>
                    <a:lnTo>
                      <a:pt x="0" y="451"/>
                    </a:lnTo>
                    <a:lnTo>
                      <a:pt x="101" y="451"/>
                    </a:lnTo>
                    <a:lnTo>
                      <a:pt x="175" y="209"/>
                    </a:lnTo>
                    <a:lnTo>
                      <a:pt x="175" y="538"/>
                    </a:lnTo>
                    <a:lnTo>
                      <a:pt x="214" y="538"/>
                    </a:lnTo>
                    <a:lnTo>
                      <a:pt x="214" y="853"/>
                    </a:lnTo>
                    <a:lnTo>
                      <a:pt x="296" y="853"/>
                    </a:lnTo>
                    <a:lnTo>
                      <a:pt x="296" y="538"/>
                    </a:lnTo>
                    <a:lnTo>
                      <a:pt x="341" y="538"/>
                    </a:lnTo>
                    <a:lnTo>
                      <a:pt x="341" y="853"/>
                    </a:lnTo>
                    <a:lnTo>
                      <a:pt x="422" y="853"/>
                    </a:lnTo>
                    <a:lnTo>
                      <a:pt x="422" y="538"/>
                    </a:lnTo>
                    <a:lnTo>
                      <a:pt x="460" y="538"/>
                    </a:lnTo>
                    <a:lnTo>
                      <a:pt x="460" y="207"/>
                    </a:lnTo>
                    <a:lnTo>
                      <a:pt x="535" y="451"/>
                    </a:lnTo>
                    <a:lnTo>
                      <a:pt x="636" y="451"/>
                    </a:lnTo>
                    <a:close/>
                  </a:path>
                </a:pathLst>
              </a:custGeom>
              <a:solidFill>
                <a:srgbClr val="C03932"/>
              </a:solidFill>
              <a:ln w="9525" cmpd="sng">
                <a:noFill/>
                <a:miter lim="800000"/>
                <a:headEnd/>
                <a:tailEnd/>
              </a:ln>
            </p:spPr>
            <p:txBody>
              <a:bodyPr/>
              <a:lstStyle/>
              <a:p>
                <a:endParaRPr lang="zh-CN" altLang="zh-CN">
                  <a:solidFill>
                    <a:srgbClr val="000000"/>
                  </a:solidFill>
                  <a:sym typeface="Calibri" pitchFamily="34" charset="0"/>
                </a:endParaRPr>
              </a:p>
            </p:txBody>
          </p:sp>
        </p:grpSp>
        <p:sp>
          <p:nvSpPr>
            <p:cNvPr id="52277" name="Oval 72"/>
            <p:cNvSpPr>
              <a:spLocks noChangeArrowheads="1"/>
            </p:cNvSpPr>
            <p:nvPr/>
          </p:nvSpPr>
          <p:spPr bwMode="auto">
            <a:xfrm>
              <a:off x="2535362" y="15746"/>
              <a:ext cx="2309163" cy="2088865"/>
            </a:xfrm>
            <a:prstGeom prst="ellipse">
              <a:avLst/>
            </a:prstGeom>
            <a:noFill/>
            <a:ln w="25400" cmpd="sng">
              <a:solidFill>
                <a:schemeClr val="accent1"/>
              </a:solidFill>
              <a:miter lim="800000"/>
              <a:headEnd/>
              <a:tailEnd/>
            </a:ln>
          </p:spPr>
          <p:txBody>
            <a:bodyPr anchor="ctr"/>
            <a:lstStyle/>
            <a:p>
              <a:pPr algn="ctr"/>
              <a:endParaRPr lang="zh-CN" altLang="zh-CN">
                <a:solidFill>
                  <a:srgbClr val="FFFFFF"/>
                </a:solidFill>
                <a:latin typeface="Times New Roman" pitchFamily="18" charset="0"/>
                <a:sym typeface="MS PGothic" pitchFamily="34" charset="-128"/>
              </a:endParaRPr>
            </a:p>
          </p:txBody>
        </p:sp>
        <p:grpSp>
          <p:nvGrpSpPr>
            <p:cNvPr id="52278" name="Group 54"/>
            <p:cNvGrpSpPr>
              <a:grpSpLocks/>
            </p:cNvGrpSpPr>
            <p:nvPr/>
          </p:nvGrpSpPr>
          <p:grpSpPr bwMode="auto">
            <a:xfrm>
              <a:off x="3977633" y="613448"/>
              <a:ext cx="1003948" cy="1003948"/>
              <a:chOff x="0" y="0"/>
              <a:chExt cx="736" cy="736"/>
            </a:xfrm>
          </p:grpSpPr>
          <p:sp>
            <p:nvSpPr>
              <p:cNvPr id="52279" name="AutoShape 4"/>
              <p:cNvSpPr>
                <a:spLocks noChangeAspect="1" noChangeArrowheads="1" noTextEdit="1"/>
              </p:cNvSpPr>
              <p:nvPr/>
            </p:nvSpPr>
            <p:spPr bwMode="auto">
              <a:xfrm>
                <a:off x="0" y="0"/>
                <a:ext cx="736" cy="736"/>
              </a:xfrm>
              <a:prstGeom prst="rect">
                <a:avLst/>
              </a:prstGeom>
              <a:noFill/>
              <a:ln w="9525" cmpd="sng">
                <a:noFill/>
                <a:miter lim="800000"/>
                <a:headEnd/>
                <a:tailEnd/>
              </a:ln>
            </p:spPr>
            <p:txBody>
              <a:bodyPr/>
              <a:lstStyle/>
              <a:p>
                <a:endParaRPr lang="zh-CN" altLang="zh-CN">
                  <a:solidFill>
                    <a:srgbClr val="000000"/>
                  </a:solidFill>
                  <a:latin typeface="Times New Roman" pitchFamily="18" charset="0"/>
                  <a:sym typeface="Calibri" pitchFamily="34" charset="0"/>
                </a:endParaRPr>
              </a:p>
            </p:txBody>
          </p:sp>
          <p:sp>
            <p:nvSpPr>
              <p:cNvPr id="52280" name="Freeform 7"/>
              <p:cNvSpPr>
                <a:spLocks noChangeArrowheads="1"/>
              </p:cNvSpPr>
              <p:nvPr/>
            </p:nvSpPr>
            <p:spPr bwMode="auto">
              <a:xfrm>
                <a:off x="295" y="92"/>
                <a:ext cx="127" cy="126"/>
              </a:xfrm>
              <a:custGeom>
                <a:avLst/>
                <a:gdLst>
                  <a:gd name="T0" fmla="*/ 31 w 255"/>
                  <a:gd name="T1" fmla="*/ 0 h 254"/>
                  <a:gd name="T2" fmla="*/ 38 w 255"/>
                  <a:gd name="T3" fmla="*/ 0 h 254"/>
                  <a:gd name="T4" fmla="*/ 44 w 255"/>
                  <a:gd name="T5" fmla="*/ 2 h 254"/>
                  <a:gd name="T6" fmla="*/ 49 w 255"/>
                  <a:gd name="T7" fmla="*/ 5 h 254"/>
                  <a:gd name="T8" fmla="*/ 54 w 255"/>
                  <a:gd name="T9" fmla="*/ 9 h 254"/>
                  <a:gd name="T10" fmla="*/ 58 w 255"/>
                  <a:gd name="T11" fmla="*/ 14 h 254"/>
                  <a:gd name="T12" fmla="*/ 61 w 255"/>
                  <a:gd name="T13" fmla="*/ 19 h 254"/>
                  <a:gd name="T14" fmla="*/ 63 w 255"/>
                  <a:gd name="T15" fmla="*/ 25 h 254"/>
                  <a:gd name="T16" fmla="*/ 63 w 255"/>
                  <a:gd name="T17" fmla="*/ 31 h 254"/>
                  <a:gd name="T18" fmla="*/ 63 w 255"/>
                  <a:gd name="T19" fmla="*/ 37 h 254"/>
                  <a:gd name="T20" fmla="*/ 61 w 255"/>
                  <a:gd name="T21" fmla="*/ 44 h 254"/>
                  <a:gd name="T22" fmla="*/ 58 w 255"/>
                  <a:gd name="T23" fmla="*/ 49 h 254"/>
                  <a:gd name="T24" fmla="*/ 54 w 255"/>
                  <a:gd name="T25" fmla="*/ 54 h 254"/>
                  <a:gd name="T26" fmla="*/ 49 w 255"/>
                  <a:gd name="T27" fmla="*/ 57 h 254"/>
                  <a:gd name="T28" fmla="*/ 44 w 255"/>
                  <a:gd name="T29" fmla="*/ 60 h 254"/>
                  <a:gd name="T30" fmla="*/ 38 w 255"/>
                  <a:gd name="T31" fmla="*/ 62 h 254"/>
                  <a:gd name="T32" fmla="*/ 31 w 255"/>
                  <a:gd name="T33" fmla="*/ 63 h 254"/>
                  <a:gd name="T34" fmla="*/ 25 w 255"/>
                  <a:gd name="T35" fmla="*/ 62 h 254"/>
                  <a:gd name="T36" fmla="*/ 19 w 255"/>
                  <a:gd name="T37" fmla="*/ 60 h 254"/>
                  <a:gd name="T38" fmla="*/ 13 w 255"/>
                  <a:gd name="T39" fmla="*/ 57 h 254"/>
                  <a:gd name="T40" fmla="*/ 9 w 255"/>
                  <a:gd name="T41" fmla="*/ 54 h 254"/>
                  <a:gd name="T42" fmla="*/ 5 w 255"/>
                  <a:gd name="T43" fmla="*/ 49 h 254"/>
                  <a:gd name="T44" fmla="*/ 2 w 255"/>
                  <a:gd name="T45" fmla="*/ 44 h 254"/>
                  <a:gd name="T46" fmla="*/ 0 w 255"/>
                  <a:gd name="T47" fmla="*/ 37 h 254"/>
                  <a:gd name="T48" fmla="*/ 0 w 255"/>
                  <a:gd name="T49" fmla="*/ 31 h 254"/>
                  <a:gd name="T50" fmla="*/ 0 w 255"/>
                  <a:gd name="T51" fmla="*/ 25 h 254"/>
                  <a:gd name="T52" fmla="*/ 2 w 255"/>
                  <a:gd name="T53" fmla="*/ 19 h 254"/>
                  <a:gd name="T54" fmla="*/ 5 w 255"/>
                  <a:gd name="T55" fmla="*/ 14 h 254"/>
                  <a:gd name="T56" fmla="*/ 9 w 255"/>
                  <a:gd name="T57" fmla="*/ 9 h 254"/>
                  <a:gd name="T58" fmla="*/ 13 w 255"/>
                  <a:gd name="T59" fmla="*/ 5 h 254"/>
                  <a:gd name="T60" fmla="*/ 19 w 255"/>
                  <a:gd name="T61" fmla="*/ 2 h 254"/>
                  <a:gd name="T62" fmla="*/ 25 w 255"/>
                  <a:gd name="T63" fmla="*/ 0 h 254"/>
                  <a:gd name="T64" fmla="*/ 31 w 255"/>
                  <a:gd name="T65" fmla="*/ 0 h 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254"/>
                  <a:gd name="T101" fmla="*/ 255 w 255"/>
                  <a:gd name="T102" fmla="*/ 254 h 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254">
                    <a:moveTo>
                      <a:pt x="127" y="0"/>
                    </a:moveTo>
                    <a:lnTo>
                      <a:pt x="152" y="3"/>
                    </a:lnTo>
                    <a:lnTo>
                      <a:pt x="176" y="11"/>
                    </a:lnTo>
                    <a:lnTo>
                      <a:pt x="198" y="22"/>
                    </a:lnTo>
                    <a:lnTo>
                      <a:pt x="217" y="37"/>
                    </a:lnTo>
                    <a:lnTo>
                      <a:pt x="233" y="56"/>
                    </a:lnTo>
                    <a:lnTo>
                      <a:pt x="244" y="78"/>
                    </a:lnTo>
                    <a:lnTo>
                      <a:pt x="252" y="102"/>
                    </a:lnTo>
                    <a:lnTo>
                      <a:pt x="255" y="127"/>
                    </a:lnTo>
                    <a:lnTo>
                      <a:pt x="252" y="152"/>
                    </a:lnTo>
                    <a:lnTo>
                      <a:pt x="244" y="177"/>
                    </a:lnTo>
                    <a:lnTo>
                      <a:pt x="233" y="199"/>
                    </a:lnTo>
                    <a:lnTo>
                      <a:pt x="217" y="217"/>
                    </a:lnTo>
                    <a:lnTo>
                      <a:pt x="198" y="232"/>
                    </a:lnTo>
                    <a:lnTo>
                      <a:pt x="176" y="243"/>
                    </a:lnTo>
                    <a:lnTo>
                      <a:pt x="152" y="252"/>
                    </a:lnTo>
                    <a:lnTo>
                      <a:pt x="127" y="254"/>
                    </a:lnTo>
                    <a:lnTo>
                      <a:pt x="101" y="252"/>
                    </a:lnTo>
                    <a:lnTo>
                      <a:pt x="77" y="243"/>
                    </a:lnTo>
                    <a:lnTo>
                      <a:pt x="55" y="232"/>
                    </a:lnTo>
                    <a:lnTo>
                      <a:pt x="37" y="217"/>
                    </a:lnTo>
                    <a:lnTo>
                      <a:pt x="22" y="199"/>
                    </a:lnTo>
                    <a:lnTo>
                      <a:pt x="10" y="177"/>
                    </a:lnTo>
                    <a:lnTo>
                      <a:pt x="2" y="152"/>
                    </a:lnTo>
                    <a:lnTo>
                      <a:pt x="0" y="127"/>
                    </a:lnTo>
                    <a:lnTo>
                      <a:pt x="2" y="102"/>
                    </a:lnTo>
                    <a:lnTo>
                      <a:pt x="10" y="78"/>
                    </a:lnTo>
                    <a:lnTo>
                      <a:pt x="22" y="56"/>
                    </a:lnTo>
                    <a:lnTo>
                      <a:pt x="37" y="37"/>
                    </a:lnTo>
                    <a:lnTo>
                      <a:pt x="55" y="22"/>
                    </a:lnTo>
                    <a:lnTo>
                      <a:pt x="77" y="11"/>
                    </a:lnTo>
                    <a:lnTo>
                      <a:pt x="101" y="3"/>
                    </a:lnTo>
                    <a:lnTo>
                      <a:pt x="127" y="0"/>
                    </a:lnTo>
                    <a:close/>
                  </a:path>
                </a:pathLst>
              </a:custGeom>
              <a:solidFill>
                <a:srgbClr val="0092FF"/>
              </a:solidFill>
              <a:ln w="9525" cmpd="sng">
                <a:noFill/>
                <a:miter lim="800000"/>
                <a:headEnd/>
                <a:tailEnd/>
              </a:ln>
            </p:spPr>
            <p:txBody>
              <a:bodyPr/>
              <a:lstStyle/>
              <a:p>
                <a:endParaRPr lang="zh-CN" altLang="zh-CN">
                  <a:solidFill>
                    <a:srgbClr val="000000"/>
                  </a:solidFill>
                  <a:sym typeface="Calibri" pitchFamily="34" charset="0"/>
                </a:endParaRPr>
              </a:p>
            </p:txBody>
          </p:sp>
          <p:sp>
            <p:nvSpPr>
              <p:cNvPr id="52281" name="Freeform 8"/>
              <p:cNvSpPr>
                <a:spLocks noChangeArrowheads="1"/>
              </p:cNvSpPr>
              <p:nvPr/>
            </p:nvSpPr>
            <p:spPr bwMode="auto">
              <a:xfrm>
                <a:off x="200" y="240"/>
                <a:ext cx="318" cy="426"/>
              </a:xfrm>
              <a:custGeom>
                <a:avLst/>
                <a:gdLst>
                  <a:gd name="T0" fmla="*/ 159 w 636"/>
                  <a:gd name="T1" fmla="*/ 112 h 853"/>
                  <a:gd name="T2" fmla="*/ 126 w 636"/>
                  <a:gd name="T3" fmla="*/ 0 h 853"/>
                  <a:gd name="T4" fmla="*/ 115 w 636"/>
                  <a:gd name="T5" fmla="*/ 0 h 853"/>
                  <a:gd name="T6" fmla="*/ 99 w 636"/>
                  <a:gd name="T7" fmla="*/ 0 h 853"/>
                  <a:gd name="T8" fmla="*/ 60 w 636"/>
                  <a:gd name="T9" fmla="*/ 0 h 853"/>
                  <a:gd name="T10" fmla="*/ 44 w 636"/>
                  <a:gd name="T11" fmla="*/ 0 h 853"/>
                  <a:gd name="T12" fmla="*/ 34 w 636"/>
                  <a:gd name="T13" fmla="*/ 0 h 853"/>
                  <a:gd name="T14" fmla="*/ 0 w 636"/>
                  <a:gd name="T15" fmla="*/ 112 h 853"/>
                  <a:gd name="T16" fmla="*/ 25 w 636"/>
                  <a:gd name="T17" fmla="*/ 112 h 853"/>
                  <a:gd name="T18" fmla="*/ 44 w 636"/>
                  <a:gd name="T19" fmla="*/ 52 h 853"/>
                  <a:gd name="T20" fmla="*/ 44 w 636"/>
                  <a:gd name="T21" fmla="*/ 134 h 853"/>
                  <a:gd name="T22" fmla="*/ 53 w 636"/>
                  <a:gd name="T23" fmla="*/ 134 h 853"/>
                  <a:gd name="T24" fmla="*/ 53 w 636"/>
                  <a:gd name="T25" fmla="*/ 213 h 853"/>
                  <a:gd name="T26" fmla="*/ 74 w 636"/>
                  <a:gd name="T27" fmla="*/ 213 h 853"/>
                  <a:gd name="T28" fmla="*/ 74 w 636"/>
                  <a:gd name="T29" fmla="*/ 134 h 853"/>
                  <a:gd name="T30" fmla="*/ 85 w 636"/>
                  <a:gd name="T31" fmla="*/ 134 h 853"/>
                  <a:gd name="T32" fmla="*/ 85 w 636"/>
                  <a:gd name="T33" fmla="*/ 213 h 853"/>
                  <a:gd name="T34" fmla="*/ 105 w 636"/>
                  <a:gd name="T35" fmla="*/ 213 h 853"/>
                  <a:gd name="T36" fmla="*/ 105 w 636"/>
                  <a:gd name="T37" fmla="*/ 134 h 853"/>
                  <a:gd name="T38" fmla="*/ 115 w 636"/>
                  <a:gd name="T39" fmla="*/ 134 h 853"/>
                  <a:gd name="T40" fmla="*/ 115 w 636"/>
                  <a:gd name="T41" fmla="*/ 51 h 853"/>
                  <a:gd name="T42" fmla="*/ 134 w 636"/>
                  <a:gd name="T43" fmla="*/ 112 h 853"/>
                  <a:gd name="T44" fmla="*/ 159 w 636"/>
                  <a:gd name="T45" fmla="*/ 112 h 8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6"/>
                  <a:gd name="T70" fmla="*/ 0 h 853"/>
                  <a:gd name="T71" fmla="*/ 636 w 636"/>
                  <a:gd name="T72" fmla="*/ 853 h 8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6" h="853">
                    <a:moveTo>
                      <a:pt x="636" y="451"/>
                    </a:moveTo>
                    <a:lnTo>
                      <a:pt x="503" y="0"/>
                    </a:lnTo>
                    <a:lnTo>
                      <a:pt x="460" y="0"/>
                    </a:lnTo>
                    <a:lnTo>
                      <a:pt x="397" y="0"/>
                    </a:lnTo>
                    <a:lnTo>
                      <a:pt x="240" y="0"/>
                    </a:lnTo>
                    <a:lnTo>
                      <a:pt x="175" y="0"/>
                    </a:lnTo>
                    <a:lnTo>
                      <a:pt x="134" y="0"/>
                    </a:lnTo>
                    <a:lnTo>
                      <a:pt x="0" y="451"/>
                    </a:lnTo>
                    <a:lnTo>
                      <a:pt x="101" y="451"/>
                    </a:lnTo>
                    <a:lnTo>
                      <a:pt x="175" y="209"/>
                    </a:lnTo>
                    <a:lnTo>
                      <a:pt x="175" y="538"/>
                    </a:lnTo>
                    <a:lnTo>
                      <a:pt x="214" y="538"/>
                    </a:lnTo>
                    <a:lnTo>
                      <a:pt x="214" y="853"/>
                    </a:lnTo>
                    <a:lnTo>
                      <a:pt x="296" y="853"/>
                    </a:lnTo>
                    <a:lnTo>
                      <a:pt x="296" y="538"/>
                    </a:lnTo>
                    <a:lnTo>
                      <a:pt x="341" y="538"/>
                    </a:lnTo>
                    <a:lnTo>
                      <a:pt x="341" y="853"/>
                    </a:lnTo>
                    <a:lnTo>
                      <a:pt x="422" y="853"/>
                    </a:lnTo>
                    <a:lnTo>
                      <a:pt x="422" y="538"/>
                    </a:lnTo>
                    <a:lnTo>
                      <a:pt x="460" y="538"/>
                    </a:lnTo>
                    <a:lnTo>
                      <a:pt x="460" y="207"/>
                    </a:lnTo>
                    <a:lnTo>
                      <a:pt x="535" y="451"/>
                    </a:lnTo>
                    <a:lnTo>
                      <a:pt x="636" y="451"/>
                    </a:lnTo>
                    <a:close/>
                  </a:path>
                </a:pathLst>
              </a:custGeom>
              <a:solidFill>
                <a:srgbClr val="0092FF"/>
              </a:solidFill>
              <a:ln w="9525" cmpd="sng">
                <a:noFill/>
                <a:miter lim="800000"/>
                <a:headEnd/>
                <a:tailEnd/>
              </a:ln>
            </p:spPr>
            <p:txBody>
              <a:bodyPr/>
              <a:lstStyle/>
              <a:p>
                <a:endParaRPr lang="zh-CN" altLang="zh-CN">
                  <a:solidFill>
                    <a:srgbClr val="000000"/>
                  </a:solidFill>
                  <a:sym typeface="Calibri" pitchFamily="34" charset="0"/>
                </a:endParaRPr>
              </a:p>
            </p:txBody>
          </p:sp>
        </p:grpSp>
        <p:grpSp>
          <p:nvGrpSpPr>
            <p:cNvPr id="52282" name="Group 58"/>
            <p:cNvGrpSpPr>
              <a:grpSpLocks/>
            </p:cNvGrpSpPr>
            <p:nvPr/>
          </p:nvGrpSpPr>
          <p:grpSpPr bwMode="auto">
            <a:xfrm>
              <a:off x="2491839" y="658400"/>
              <a:ext cx="1003948" cy="1003948"/>
              <a:chOff x="0" y="0"/>
              <a:chExt cx="736" cy="736"/>
            </a:xfrm>
          </p:grpSpPr>
          <p:sp>
            <p:nvSpPr>
              <p:cNvPr id="52283" name="AutoShape 4"/>
              <p:cNvSpPr>
                <a:spLocks noChangeAspect="1" noChangeArrowheads="1" noTextEdit="1"/>
              </p:cNvSpPr>
              <p:nvPr/>
            </p:nvSpPr>
            <p:spPr bwMode="auto">
              <a:xfrm>
                <a:off x="0" y="0"/>
                <a:ext cx="736" cy="736"/>
              </a:xfrm>
              <a:prstGeom prst="rect">
                <a:avLst/>
              </a:prstGeom>
              <a:noFill/>
              <a:ln w="9525" cmpd="sng">
                <a:noFill/>
                <a:miter lim="800000"/>
                <a:headEnd/>
                <a:tailEnd/>
              </a:ln>
            </p:spPr>
            <p:txBody>
              <a:bodyPr/>
              <a:lstStyle/>
              <a:p>
                <a:endParaRPr lang="zh-CN" altLang="zh-CN">
                  <a:solidFill>
                    <a:srgbClr val="000000"/>
                  </a:solidFill>
                  <a:latin typeface="Times New Roman" pitchFamily="18" charset="0"/>
                  <a:sym typeface="Calibri" pitchFamily="34" charset="0"/>
                </a:endParaRPr>
              </a:p>
            </p:txBody>
          </p:sp>
          <p:sp>
            <p:nvSpPr>
              <p:cNvPr id="52284" name="Freeform 7"/>
              <p:cNvSpPr>
                <a:spLocks noChangeArrowheads="1"/>
              </p:cNvSpPr>
              <p:nvPr/>
            </p:nvSpPr>
            <p:spPr bwMode="auto">
              <a:xfrm>
                <a:off x="295" y="92"/>
                <a:ext cx="127" cy="126"/>
              </a:xfrm>
              <a:custGeom>
                <a:avLst/>
                <a:gdLst>
                  <a:gd name="T0" fmla="*/ 31 w 255"/>
                  <a:gd name="T1" fmla="*/ 0 h 254"/>
                  <a:gd name="T2" fmla="*/ 38 w 255"/>
                  <a:gd name="T3" fmla="*/ 0 h 254"/>
                  <a:gd name="T4" fmla="*/ 44 w 255"/>
                  <a:gd name="T5" fmla="*/ 2 h 254"/>
                  <a:gd name="T6" fmla="*/ 49 w 255"/>
                  <a:gd name="T7" fmla="*/ 5 h 254"/>
                  <a:gd name="T8" fmla="*/ 54 w 255"/>
                  <a:gd name="T9" fmla="*/ 9 h 254"/>
                  <a:gd name="T10" fmla="*/ 58 w 255"/>
                  <a:gd name="T11" fmla="*/ 14 h 254"/>
                  <a:gd name="T12" fmla="*/ 61 w 255"/>
                  <a:gd name="T13" fmla="*/ 19 h 254"/>
                  <a:gd name="T14" fmla="*/ 63 w 255"/>
                  <a:gd name="T15" fmla="*/ 25 h 254"/>
                  <a:gd name="T16" fmla="*/ 63 w 255"/>
                  <a:gd name="T17" fmla="*/ 31 h 254"/>
                  <a:gd name="T18" fmla="*/ 63 w 255"/>
                  <a:gd name="T19" fmla="*/ 37 h 254"/>
                  <a:gd name="T20" fmla="*/ 61 w 255"/>
                  <a:gd name="T21" fmla="*/ 44 h 254"/>
                  <a:gd name="T22" fmla="*/ 58 w 255"/>
                  <a:gd name="T23" fmla="*/ 49 h 254"/>
                  <a:gd name="T24" fmla="*/ 54 w 255"/>
                  <a:gd name="T25" fmla="*/ 54 h 254"/>
                  <a:gd name="T26" fmla="*/ 49 w 255"/>
                  <a:gd name="T27" fmla="*/ 57 h 254"/>
                  <a:gd name="T28" fmla="*/ 44 w 255"/>
                  <a:gd name="T29" fmla="*/ 60 h 254"/>
                  <a:gd name="T30" fmla="*/ 38 w 255"/>
                  <a:gd name="T31" fmla="*/ 62 h 254"/>
                  <a:gd name="T32" fmla="*/ 31 w 255"/>
                  <a:gd name="T33" fmla="*/ 63 h 254"/>
                  <a:gd name="T34" fmla="*/ 25 w 255"/>
                  <a:gd name="T35" fmla="*/ 62 h 254"/>
                  <a:gd name="T36" fmla="*/ 19 w 255"/>
                  <a:gd name="T37" fmla="*/ 60 h 254"/>
                  <a:gd name="T38" fmla="*/ 13 w 255"/>
                  <a:gd name="T39" fmla="*/ 57 h 254"/>
                  <a:gd name="T40" fmla="*/ 9 w 255"/>
                  <a:gd name="T41" fmla="*/ 54 h 254"/>
                  <a:gd name="T42" fmla="*/ 5 w 255"/>
                  <a:gd name="T43" fmla="*/ 49 h 254"/>
                  <a:gd name="T44" fmla="*/ 2 w 255"/>
                  <a:gd name="T45" fmla="*/ 44 h 254"/>
                  <a:gd name="T46" fmla="*/ 0 w 255"/>
                  <a:gd name="T47" fmla="*/ 37 h 254"/>
                  <a:gd name="T48" fmla="*/ 0 w 255"/>
                  <a:gd name="T49" fmla="*/ 31 h 254"/>
                  <a:gd name="T50" fmla="*/ 0 w 255"/>
                  <a:gd name="T51" fmla="*/ 25 h 254"/>
                  <a:gd name="T52" fmla="*/ 2 w 255"/>
                  <a:gd name="T53" fmla="*/ 19 h 254"/>
                  <a:gd name="T54" fmla="*/ 5 w 255"/>
                  <a:gd name="T55" fmla="*/ 14 h 254"/>
                  <a:gd name="T56" fmla="*/ 9 w 255"/>
                  <a:gd name="T57" fmla="*/ 9 h 254"/>
                  <a:gd name="T58" fmla="*/ 13 w 255"/>
                  <a:gd name="T59" fmla="*/ 5 h 254"/>
                  <a:gd name="T60" fmla="*/ 19 w 255"/>
                  <a:gd name="T61" fmla="*/ 2 h 254"/>
                  <a:gd name="T62" fmla="*/ 25 w 255"/>
                  <a:gd name="T63" fmla="*/ 0 h 254"/>
                  <a:gd name="T64" fmla="*/ 31 w 255"/>
                  <a:gd name="T65" fmla="*/ 0 h 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254"/>
                  <a:gd name="T101" fmla="*/ 255 w 255"/>
                  <a:gd name="T102" fmla="*/ 254 h 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254">
                    <a:moveTo>
                      <a:pt x="127" y="0"/>
                    </a:moveTo>
                    <a:lnTo>
                      <a:pt x="152" y="3"/>
                    </a:lnTo>
                    <a:lnTo>
                      <a:pt x="176" y="11"/>
                    </a:lnTo>
                    <a:lnTo>
                      <a:pt x="198" y="22"/>
                    </a:lnTo>
                    <a:lnTo>
                      <a:pt x="217" y="37"/>
                    </a:lnTo>
                    <a:lnTo>
                      <a:pt x="233" y="56"/>
                    </a:lnTo>
                    <a:lnTo>
                      <a:pt x="244" y="78"/>
                    </a:lnTo>
                    <a:lnTo>
                      <a:pt x="252" y="102"/>
                    </a:lnTo>
                    <a:lnTo>
                      <a:pt x="255" y="127"/>
                    </a:lnTo>
                    <a:lnTo>
                      <a:pt x="252" y="152"/>
                    </a:lnTo>
                    <a:lnTo>
                      <a:pt x="244" y="177"/>
                    </a:lnTo>
                    <a:lnTo>
                      <a:pt x="233" y="199"/>
                    </a:lnTo>
                    <a:lnTo>
                      <a:pt x="217" y="217"/>
                    </a:lnTo>
                    <a:lnTo>
                      <a:pt x="198" y="232"/>
                    </a:lnTo>
                    <a:lnTo>
                      <a:pt x="176" y="243"/>
                    </a:lnTo>
                    <a:lnTo>
                      <a:pt x="152" y="252"/>
                    </a:lnTo>
                    <a:lnTo>
                      <a:pt x="127" y="254"/>
                    </a:lnTo>
                    <a:lnTo>
                      <a:pt x="101" y="252"/>
                    </a:lnTo>
                    <a:lnTo>
                      <a:pt x="77" y="243"/>
                    </a:lnTo>
                    <a:lnTo>
                      <a:pt x="55" y="232"/>
                    </a:lnTo>
                    <a:lnTo>
                      <a:pt x="37" y="217"/>
                    </a:lnTo>
                    <a:lnTo>
                      <a:pt x="22" y="199"/>
                    </a:lnTo>
                    <a:lnTo>
                      <a:pt x="10" y="177"/>
                    </a:lnTo>
                    <a:lnTo>
                      <a:pt x="2" y="152"/>
                    </a:lnTo>
                    <a:lnTo>
                      <a:pt x="0" y="127"/>
                    </a:lnTo>
                    <a:lnTo>
                      <a:pt x="2" y="102"/>
                    </a:lnTo>
                    <a:lnTo>
                      <a:pt x="10" y="78"/>
                    </a:lnTo>
                    <a:lnTo>
                      <a:pt x="22" y="56"/>
                    </a:lnTo>
                    <a:lnTo>
                      <a:pt x="37" y="37"/>
                    </a:lnTo>
                    <a:lnTo>
                      <a:pt x="55" y="22"/>
                    </a:lnTo>
                    <a:lnTo>
                      <a:pt x="77" y="11"/>
                    </a:lnTo>
                    <a:lnTo>
                      <a:pt x="101" y="3"/>
                    </a:lnTo>
                    <a:lnTo>
                      <a:pt x="127" y="0"/>
                    </a:lnTo>
                    <a:close/>
                  </a:path>
                </a:pathLst>
              </a:custGeom>
              <a:solidFill>
                <a:srgbClr val="C03932"/>
              </a:solidFill>
              <a:ln w="9525" cmpd="sng">
                <a:noFill/>
                <a:miter lim="800000"/>
                <a:headEnd/>
                <a:tailEnd/>
              </a:ln>
            </p:spPr>
            <p:txBody>
              <a:bodyPr/>
              <a:lstStyle/>
              <a:p>
                <a:endParaRPr lang="zh-CN" altLang="zh-CN">
                  <a:solidFill>
                    <a:srgbClr val="000000"/>
                  </a:solidFill>
                  <a:sym typeface="Calibri" pitchFamily="34" charset="0"/>
                </a:endParaRPr>
              </a:p>
            </p:txBody>
          </p:sp>
          <p:sp>
            <p:nvSpPr>
              <p:cNvPr id="52285" name="Freeform 8"/>
              <p:cNvSpPr>
                <a:spLocks noChangeArrowheads="1"/>
              </p:cNvSpPr>
              <p:nvPr/>
            </p:nvSpPr>
            <p:spPr bwMode="auto">
              <a:xfrm>
                <a:off x="200" y="240"/>
                <a:ext cx="318" cy="426"/>
              </a:xfrm>
              <a:custGeom>
                <a:avLst/>
                <a:gdLst>
                  <a:gd name="T0" fmla="*/ 159 w 636"/>
                  <a:gd name="T1" fmla="*/ 112 h 853"/>
                  <a:gd name="T2" fmla="*/ 126 w 636"/>
                  <a:gd name="T3" fmla="*/ 0 h 853"/>
                  <a:gd name="T4" fmla="*/ 115 w 636"/>
                  <a:gd name="T5" fmla="*/ 0 h 853"/>
                  <a:gd name="T6" fmla="*/ 99 w 636"/>
                  <a:gd name="T7" fmla="*/ 0 h 853"/>
                  <a:gd name="T8" fmla="*/ 60 w 636"/>
                  <a:gd name="T9" fmla="*/ 0 h 853"/>
                  <a:gd name="T10" fmla="*/ 44 w 636"/>
                  <a:gd name="T11" fmla="*/ 0 h 853"/>
                  <a:gd name="T12" fmla="*/ 34 w 636"/>
                  <a:gd name="T13" fmla="*/ 0 h 853"/>
                  <a:gd name="T14" fmla="*/ 0 w 636"/>
                  <a:gd name="T15" fmla="*/ 112 h 853"/>
                  <a:gd name="T16" fmla="*/ 25 w 636"/>
                  <a:gd name="T17" fmla="*/ 112 h 853"/>
                  <a:gd name="T18" fmla="*/ 44 w 636"/>
                  <a:gd name="T19" fmla="*/ 52 h 853"/>
                  <a:gd name="T20" fmla="*/ 44 w 636"/>
                  <a:gd name="T21" fmla="*/ 134 h 853"/>
                  <a:gd name="T22" fmla="*/ 53 w 636"/>
                  <a:gd name="T23" fmla="*/ 134 h 853"/>
                  <a:gd name="T24" fmla="*/ 53 w 636"/>
                  <a:gd name="T25" fmla="*/ 213 h 853"/>
                  <a:gd name="T26" fmla="*/ 74 w 636"/>
                  <a:gd name="T27" fmla="*/ 213 h 853"/>
                  <a:gd name="T28" fmla="*/ 74 w 636"/>
                  <a:gd name="T29" fmla="*/ 134 h 853"/>
                  <a:gd name="T30" fmla="*/ 85 w 636"/>
                  <a:gd name="T31" fmla="*/ 134 h 853"/>
                  <a:gd name="T32" fmla="*/ 85 w 636"/>
                  <a:gd name="T33" fmla="*/ 213 h 853"/>
                  <a:gd name="T34" fmla="*/ 105 w 636"/>
                  <a:gd name="T35" fmla="*/ 213 h 853"/>
                  <a:gd name="T36" fmla="*/ 105 w 636"/>
                  <a:gd name="T37" fmla="*/ 134 h 853"/>
                  <a:gd name="T38" fmla="*/ 115 w 636"/>
                  <a:gd name="T39" fmla="*/ 134 h 853"/>
                  <a:gd name="T40" fmla="*/ 115 w 636"/>
                  <a:gd name="T41" fmla="*/ 51 h 853"/>
                  <a:gd name="T42" fmla="*/ 134 w 636"/>
                  <a:gd name="T43" fmla="*/ 112 h 853"/>
                  <a:gd name="T44" fmla="*/ 159 w 636"/>
                  <a:gd name="T45" fmla="*/ 112 h 8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6"/>
                  <a:gd name="T70" fmla="*/ 0 h 853"/>
                  <a:gd name="T71" fmla="*/ 636 w 636"/>
                  <a:gd name="T72" fmla="*/ 853 h 8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6" h="853">
                    <a:moveTo>
                      <a:pt x="636" y="451"/>
                    </a:moveTo>
                    <a:lnTo>
                      <a:pt x="503" y="0"/>
                    </a:lnTo>
                    <a:lnTo>
                      <a:pt x="460" y="0"/>
                    </a:lnTo>
                    <a:lnTo>
                      <a:pt x="397" y="0"/>
                    </a:lnTo>
                    <a:lnTo>
                      <a:pt x="240" y="0"/>
                    </a:lnTo>
                    <a:lnTo>
                      <a:pt x="175" y="0"/>
                    </a:lnTo>
                    <a:lnTo>
                      <a:pt x="134" y="0"/>
                    </a:lnTo>
                    <a:lnTo>
                      <a:pt x="0" y="451"/>
                    </a:lnTo>
                    <a:lnTo>
                      <a:pt x="101" y="451"/>
                    </a:lnTo>
                    <a:lnTo>
                      <a:pt x="175" y="209"/>
                    </a:lnTo>
                    <a:lnTo>
                      <a:pt x="175" y="538"/>
                    </a:lnTo>
                    <a:lnTo>
                      <a:pt x="214" y="538"/>
                    </a:lnTo>
                    <a:lnTo>
                      <a:pt x="214" y="853"/>
                    </a:lnTo>
                    <a:lnTo>
                      <a:pt x="296" y="853"/>
                    </a:lnTo>
                    <a:lnTo>
                      <a:pt x="296" y="538"/>
                    </a:lnTo>
                    <a:lnTo>
                      <a:pt x="341" y="538"/>
                    </a:lnTo>
                    <a:lnTo>
                      <a:pt x="341" y="853"/>
                    </a:lnTo>
                    <a:lnTo>
                      <a:pt x="422" y="853"/>
                    </a:lnTo>
                    <a:lnTo>
                      <a:pt x="422" y="538"/>
                    </a:lnTo>
                    <a:lnTo>
                      <a:pt x="460" y="538"/>
                    </a:lnTo>
                    <a:lnTo>
                      <a:pt x="460" y="207"/>
                    </a:lnTo>
                    <a:lnTo>
                      <a:pt x="535" y="451"/>
                    </a:lnTo>
                    <a:lnTo>
                      <a:pt x="636" y="451"/>
                    </a:lnTo>
                    <a:close/>
                  </a:path>
                </a:pathLst>
              </a:custGeom>
              <a:solidFill>
                <a:srgbClr val="C03932"/>
              </a:solidFill>
              <a:ln w="9525" cmpd="sng">
                <a:noFill/>
                <a:miter lim="800000"/>
                <a:headEnd/>
                <a:tailEnd/>
              </a:ln>
            </p:spPr>
            <p:txBody>
              <a:bodyPr/>
              <a:lstStyle/>
              <a:p>
                <a:endParaRPr lang="zh-CN" altLang="zh-CN">
                  <a:solidFill>
                    <a:srgbClr val="000000"/>
                  </a:solidFill>
                  <a:sym typeface="Calibri" pitchFamily="34" charset="0"/>
                </a:endParaRPr>
              </a:p>
            </p:txBody>
          </p:sp>
        </p:grpSp>
      </p:grpSp>
      <p:sp>
        <p:nvSpPr>
          <p:cNvPr id="52286" name="Text Placeholder 25"/>
          <p:cNvSpPr>
            <a:spLocks noChangeArrowheads="1"/>
          </p:cNvSpPr>
          <p:nvPr/>
        </p:nvSpPr>
        <p:spPr bwMode="auto">
          <a:xfrm>
            <a:off x="468313" y="1508125"/>
            <a:ext cx="4041775" cy="639763"/>
          </a:xfrm>
          <a:prstGeom prst="rect">
            <a:avLst/>
          </a:prstGeom>
          <a:noFill/>
          <a:ln w="9525" cmpd="sng">
            <a:noFill/>
            <a:bevel/>
            <a:headEnd/>
            <a:tailEnd/>
          </a:ln>
        </p:spPr>
        <p:txBody>
          <a:bodyPr anchor="b"/>
          <a:lstStyle/>
          <a:p>
            <a:pPr marL="342900" indent="-342900" algn="ctr" eaLnBrk="1" hangingPunct="1">
              <a:spcBef>
                <a:spcPct val="20000"/>
              </a:spcBef>
            </a:pPr>
            <a:r>
              <a:rPr lang="zh-CN" altLang="en-US" sz="2400" b="1" dirty="0">
                <a:solidFill>
                  <a:srgbClr val="002060"/>
                </a:solidFill>
                <a:latin typeface="Times New Roman" pitchFamily="18" charset="0"/>
                <a:sym typeface="Calibri" pitchFamily="34" charset="0"/>
              </a:rPr>
              <a:t>个</a:t>
            </a:r>
            <a:r>
              <a:rPr lang="zh-CN" altLang="en-US" sz="2400" b="1" dirty="0" smtClean="0">
                <a:solidFill>
                  <a:srgbClr val="002060"/>
                </a:solidFill>
                <a:latin typeface="Times New Roman" pitchFamily="18" charset="0"/>
                <a:sym typeface="Calibri" pitchFamily="34" charset="0"/>
              </a:rPr>
              <a:t>体内</a:t>
            </a:r>
            <a:endParaRPr lang="zh-CN" altLang="en-US" sz="2400" b="1" dirty="0">
              <a:solidFill>
                <a:srgbClr val="002060"/>
              </a:solidFill>
              <a:latin typeface="Times New Roman" pitchFamily="18" charset="0"/>
              <a:sym typeface="Calibri" pitchFamily="34" charset="0"/>
            </a:endParaRPr>
          </a:p>
        </p:txBody>
      </p:sp>
      <p:sp>
        <p:nvSpPr>
          <p:cNvPr id="64" name="Rectangle 3"/>
          <p:cNvSpPr txBox="1">
            <a:spLocks noChangeArrowheads="1"/>
          </p:cNvSpPr>
          <p:nvPr/>
        </p:nvSpPr>
        <p:spPr bwMode="auto">
          <a:xfrm>
            <a:off x="116947" y="2319340"/>
            <a:ext cx="4376870" cy="3951287"/>
          </a:xfrm>
          <a:prstGeom prst="rect">
            <a:avLst/>
          </a:prstGeom>
          <a:noFill/>
          <a:ln w="9525" cmpd="sng">
            <a:noFill/>
            <a:miter lim="800000"/>
            <a:headEnd/>
            <a:tailEnd/>
          </a:ln>
        </p:spPr>
        <p:txBody>
          <a:bodyPr vert="horz" wrap="square" lIns="91440" tIns="45720" rIns="91440" bIns="45720" numCol="1" anchor="t" anchorCtr="0" compatLnSpc="1">
            <a:prstTxWarp prst="textNoShape">
              <a:avLst/>
            </a:prstTxWarp>
          </a:bodyPr>
          <a:lstStyle/>
          <a:p>
            <a:pPr marL="254000" marR="0" lvl="0" indent="-254000" algn="l" defTabSz="0" rtl="0" eaLnBrk="1" fontAlgn="base" latinLnBrk="0" hangingPunct="1">
              <a:lnSpc>
                <a:spcPct val="100000"/>
              </a:lnSpc>
              <a:spcBef>
                <a:spcPct val="20000"/>
              </a:spcBef>
              <a:spcAft>
                <a:spcPct val="0"/>
              </a:spcAft>
              <a:buClrTx/>
              <a:buSzTx/>
              <a:buFont typeface="Arial" pitchFamily="34" charset="0"/>
              <a:buChar char="•"/>
              <a:tabLst/>
              <a:defRPr/>
            </a:pPr>
            <a:endParaRPr kumimoji="0" lang="zh-CN" altLang="en-US" sz="2400" b="0" i="0" u="none" strike="noStrike" kern="0" cap="none" spc="0" normalizeH="0" baseline="0" noProof="0" dirty="0" smtClean="0">
              <a:ln>
                <a:noFill/>
              </a:ln>
              <a:solidFill>
                <a:srgbClr val="002060"/>
              </a:solidFill>
              <a:effectLst/>
              <a:uLnTx/>
              <a:uFillTx/>
              <a:latin typeface="+mn-lt"/>
              <a:ea typeface="+mn-ea"/>
              <a:cs typeface="+mn-cs"/>
              <a:sym typeface="Calibri" pitchFamily="34" charset="0"/>
            </a:endParaRPr>
          </a:p>
          <a:p>
            <a:pPr marL="254000" marR="0" lvl="0" indent="-254000" algn="l" defTabSz="0" rtl="0" eaLnBrk="1" fontAlgn="base" latinLnBrk="0" hangingPunct="1">
              <a:lnSpc>
                <a:spcPct val="100000"/>
              </a:lnSpc>
              <a:spcBef>
                <a:spcPct val="20000"/>
              </a:spcBef>
              <a:spcAft>
                <a:spcPct val="0"/>
              </a:spcAft>
              <a:buClrTx/>
              <a:buSzTx/>
              <a:buFont typeface="Arial" pitchFamily="34" charset="0"/>
              <a:buChar char="•"/>
              <a:tabLst/>
              <a:defRPr/>
            </a:pPr>
            <a:endParaRPr kumimoji="0" lang="zh-CN" altLang="en-US" sz="2400" b="0" i="0" u="none" strike="noStrike" kern="0" cap="none" spc="0" normalizeH="0" baseline="0" noProof="0" dirty="0" smtClean="0">
              <a:ln>
                <a:noFill/>
              </a:ln>
              <a:solidFill>
                <a:srgbClr val="002060"/>
              </a:solidFill>
              <a:effectLst/>
              <a:uLnTx/>
              <a:uFillTx/>
              <a:latin typeface="+mn-lt"/>
              <a:ea typeface="+mn-ea"/>
              <a:cs typeface="+mn-cs"/>
              <a:sym typeface="Calibri" pitchFamily="34" charset="0"/>
            </a:endParaRPr>
          </a:p>
          <a:p>
            <a:pPr marL="254000" marR="0" lvl="0" indent="-254000" algn="l" defTabSz="0" rtl="0" eaLnBrk="1" fontAlgn="base" latinLnBrk="0" hangingPunct="1">
              <a:lnSpc>
                <a:spcPct val="100000"/>
              </a:lnSpc>
              <a:spcBef>
                <a:spcPct val="20000"/>
              </a:spcBef>
              <a:spcAft>
                <a:spcPct val="0"/>
              </a:spcAft>
              <a:buClrTx/>
              <a:buSzTx/>
              <a:buFont typeface="Arial" pitchFamily="34" charset="0"/>
              <a:buChar char="•"/>
              <a:tabLst/>
              <a:defRPr/>
            </a:pPr>
            <a:endParaRPr kumimoji="0" lang="zh-CN" altLang="en-US" sz="2400" b="0" i="0" u="none" strike="noStrike" kern="0" cap="none" spc="0" normalizeH="0" baseline="0" noProof="0" dirty="0" smtClean="0">
              <a:ln>
                <a:noFill/>
              </a:ln>
              <a:solidFill>
                <a:srgbClr val="002060"/>
              </a:solidFill>
              <a:effectLst/>
              <a:uLnTx/>
              <a:uFillTx/>
              <a:latin typeface="+mn-lt"/>
              <a:ea typeface="+mn-ea"/>
              <a:cs typeface="+mn-cs"/>
              <a:sym typeface="Calibri" pitchFamily="34" charset="0"/>
            </a:endParaRPr>
          </a:p>
          <a:p>
            <a:pPr marL="254000" marR="0" lvl="0" indent="-254000" algn="l" defTabSz="0" rtl="0" eaLnBrk="1" fontAlgn="base" latinLnBrk="0" hangingPunct="1">
              <a:lnSpc>
                <a:spcPct val="100000"/>
              </a:lnSpc>
              <a:spcBef>
                <a:spcPct val="20000"/>
              </a:spcBef>
              <a:spcAft>
                <a:spcPct val="0"/>
              </a:spcAft>
              <a:buClrTx/>
              <a:buSzTx/>
              <a:buFont typeface="Arial" pitchFamily="34" charset="0"/>
              <a:buChar char="•"/>
              <a:tabLst/>
              <a:defRPr/>
            </a:pPr>
            <a:endParaRPr kumimoji="0" lang="zh-CN" altLang="en-US" sz="2400" b="0" i="0" u="none" strike="noStrike" kern="0" cap="none" spc="0" normalizeH="0" baseline="0" noProof="0" dirty="0" smtClean="0">
              <a:ln>
                <a:noFill/>
              </a:ln>
              <a:solidFill>
                <a:srgbClr val="002060"/>
              </a:solidFill>
              <a:effectLst/>
              <a:uLnTx/>
              <a:uFillTx/>
              <a:latin typeface="+mn-lt"/>
              <a:ea typeface="+mn-ea"/>
              <a:cs typeface="+mn-cs"/>
              <a:sym typeface="Calibri" pitchFamily="34" charset="0"/>
            </a:endParaRPr>
          </a:p>
          <a:p>
            <a:pPr marL="254000" marR="0" lvl="0" indent="-254000" algn="l" defTabSz="0" rtl="0" eaLnBrk="1" fontAlgn="base" latinLnBrk="0" hangingPunct="1">
              <a:lnSpc>
                <a:spcPct val="100000"/>
              </a:lnSpc>
              <a:spcBef>
                <a:spcPct val="20000"/>
              </a:spcBef>
              <a:spcAft>
                <a:spcPct val="0"/>
              </a:spcAft>
              <a:buClrTx/>
              <a:buSzTx/>
              <a:buFont typeface="Arial" pitchFamily="34" charset="0"/>
              <a:buChar char="•"/>
              <a:tabLst/>
              <a:defRPr/>
            </a:pPr>
            <a:endParaRPr kumimoji="0" lang="zh-CN" altLang="en-US" sz="2400" b="0" i="0" u="none" strike="noStrike" kern="0" cap="none" spc="0" normalizeH="0" baseline="0" noProof="0" dirty="0" smtClean="0">
              <a:ln>
                <a:noFill/>
              </a:ln>
              <a:solidFill>
                <a:srgbClr val="002060"/>
              </a:solidFill>
              <a:effectLst/>
              <a:uLnTx/>
              <a:uFillTx/>
              <a:latin typeface="+mn-lt"/>
              <a:ea typeface="+mn-ea"/>
              <a:cs typeface="+mn-cs"/>
              <a:sym typeface="Calibri" pitchFamily="34" charset="0"/>
            </a:endParaRPr>
          </a:p>
          <a:p>
            <a:pPr marL="254000" marR="0" lvl="0" indent="-254000" algn="l" defTabSz="0" rtl="0" eaLnBrk="1" fontAlgn="base" latinLnBrk="0" hangingPunct="1">
              <a:lnSpc>
                <a:spcPct val="100000"/>
              </a:lnSpc>
              <a:spcBef>
                <a:spcPct val="20000"/>
              </a:spcBef>
              <a:spcAft>
                <a:spcPct val="0"/>
              </a:spcAft>
              <a:buClrTx/>
              <a:buSzTx/>
              <a:buFont typeface="Arial" pitchFamily="34" charset="0"/>
              <a:buChar char="•"/>
              <a:tabLst/>
              <a:defRPr/>
            </a:pPr>
            <a:endParaRPr kumimoji="0" lang="zh-CN" altLang="en-US" sz="2400" b="0" i="0" u="none" strike="noStrike" kern="0" cap="none" spc="0" normalizeH="0" baseline="0" noProof="0" dirty="0" smtClean="0">
              <a:ln>
                <a:noFill/>
              </a:ln>
              <a:solidFill>
                <a:srgbClr val="002060"/>
              </a:solidFill>
              <a:effectLst/>
              <a:uLnTx/>
              <a:uFillTx/>
              <a:latin typeface="+mn-lt"/>
              <a:ea typeface="+mn-ea"/>
              <a:cs typeface="+mn-cs"/>
              <a:sym typeface="Calibri" pitchFamily="34" charset="0"/>
            </a:endParaRPr>
          </a:p>
          <a:p>
            <a:pPr marL="254000" lvl="0" indent="-254000" defTabSz="0" eaLnBrk="1" hangingPunct="1">
              <a:spcBef>
                <a:spcPct val="20000"/>
              </a:spcBef>
              <a:buFont typeface="Arial" pitchFamily="34" charset="0"/>
              <a:buChar char="•"/>
              <a:defRPr/>
            </a:pPr>
            <a:r>
              <a:rPr lang="zh-CN" altLang="en-US" kern="0" dirty="0">
                <a:solidFill>
                  <a:srgbClr val="002060"/>
                </a:solidFill>
                <a:latin typeface="+mn-lt"/>
                <a:ea typeface="+mn-ea"/>
                <a:sym typeface="Calibri" pitchFamily="34" charset="0"/>
              </a:rPr>
              <a:t>多种体征及症状经常同时共存</a:t>
            </a:r>
          </a:p>
          <a:p>
            <a:pPr marL="254000" marR="0" lvl="0" indent="-254000" algn="l" defTabSz="0" rtl="0" eaLnBrk="1" fontAlgn="base" latinLnBrk="0" hangingPunct="1">
              <a:lnSpc>
                <a:spcPct val="100000"/>
              </a:lnSpc>
              <a:spcBef>
                <a:spcPct val="20000"/>
              </a:spcBef>
              <a:spcAft>
                <a:spcPct val="0"/>
              </a:spcAft>
              <a:buClrTx/>
              <a:buSzTx/>
              <a:buFont typeface="Arial" pitchFamily="34" charset="0"/>
              <a:buChar char="•"/>
              <a:tabLst/>
              <a:defRPr/>
            </a:pPr>
            <a:r>
              <a:rPr kumimoji="0" lang="zh-CN" altLang="en-US" sz="1800" b="0" i="0" u="none" strike="noStrike" kern="0" cap="none" spc="0" normalizeH="0" baseline="0" noProof="0" dirty="0" smtClean="0">
                <a:ln>
                  <a:noFill/>
                </a:ln>
                <a:solidFill>
                  <a:srgbClr val="002060"/>
                </a:solidFill>
                <a:effectLst/>
                <a:uLnTx/>
                <a:uFillTx/>
                <a:latin typeface="+mn-lt"/>
                <a:ea typeface="+mn-ea"/>
                <a:cs typeface="+mn-cs"/>
                <a:sym typeface="Calibri" pitchFamily="34" charset="0"/>
              </a:rPr>
              <a:t>体征及症状可能会在</a:t>
            </a:r>
            <a:r>
              <a:rPr lang="zh-CN" altLang="en-US" kern="0" dirty="0" smtClean="0">
                <a:solidFill>
                  <a:srgbClr val="002060"/>
                </a:solidFill>
                <a:latin typeface="+mn-lt"/>
                <a:ea typeface="+mn-ea"/>
                <a:sym typeface="Calibri" pitchFamily="34" charset="0"/>
              </a:rPr>
              <a:t>患者自身体内</a:t>
            </a:r>
            <a:r>
              <a:rPr kumimoji="0" lang="zh-CN" altLang="en-US" sz="1800" b="0" i="0" u="none" strike="noStrike" kern="0" cap="none" spc="0" normalizeH="0" baseline="0" noProof="0" dirty="0" smtClean="0">
                <a:ln>
                  <a:noFill/>
                </a:ln>
                <a:solidFill>
                  <a:srgbClr val="002060"/>
                </a:solidFill>
                <a:effectLst/>
                <a:uLnTx/>
                <a:uFillTx/>
                <a:latin typeface="+mn-lt"/>
                <a:ea typeface="+mn-ea"/>
                <a:cs typeface="+mn-cs"/>
                <a:sym typeface="Calibri" pitchFamily="34" charset="0"/>
              </a:rPr>
              <a:t>随时间改变</a:t>
            </a:r>
            <a:endParaRPr kumimoji="0" lang="en-US" altLang="zh-CN" sz="1800" b="1" i="0" u="none" strike="noStrike" kern="0" cap="none" spc="0" normalizeH="0" baseline="0" noProof="0" dirty="0" smtClean="0">
              <a:ln>
                <a:noFill/>
              </a:ln>
              <a:solidFill>
                <a:srgbClr val="002060"/>
              </a:solidFill>
              <a:effectLst/>
              <a:uLnTx/>
              <a:uFillTx/>
              <a:latin typeface="+mn-lt"/>
              <a:ea typeface="+mn-ea"/>
              <a:cs typeface="+mn-cs"/>
              <a:sym typeface="Calibri" pitchFamily="34" charset="0"/>
            </a:endParaRPr>
          </a:p>
        </p:txBody>
      </p:sp>
      <p:sp>
        <p:nvSpPr>
          <p:cNvPr id="65" name="Content Placeholder 26"/>
          <p:cNvSpPr txBox="1">
            <a:spLocks noChangeArrowheads="1"/>
          </p:cNvSpPr>
          <p:nvPr/>
        </p:nvSpPr>
        <p:spPr bwMode="auto">
          <a:xfrm>
            <a:off x="4442520" y="2348880"/>
            <a:ext cx="4449960" cy="3951287"/>
          </a:xfrm>
          <a:prstGeom prst="rect">
            <a:avLst/>
          </a:prstGeom>
          <a:noFill/>
          <a:ln w="9525" cmpd="sng">
            <a:noFill/>
            <a:miter lim="800000"/>
            <a:headEnd/>
            <a:tailEnd/>
          </a:ln>
        </p:spPr>
        <p:txBody>
          <a:bodyPr vert="horz" wrap="square" lIns="91440" tIns="45720" rIns="91440" bIns="45720" numCol="1" anchor="t" anchorCtr="0" compatLnSpc="1">
            <a:prstTxWarp prst="textNoShape">
              <a:avLst/>
            </a:prstTxWarp>
          </a:bodyPr>
          <a:lstStyle/>
          <a:p>
            <a:pPr marL="254000" marR="0" lvl="0" indent="-254000" algn="l" defTabSz="0" rtl="0" eaLnBrk="1" fontAlgn="base" latinLnBrk="0" hangingPunct="1">
              <a:lnSpc>
                <a:spcPct val="100000"/>
              </a:lnSpc>
              <a:spcBef>
                <a:spcPct val="20000"/>
              </a:spcBef>
              <a:spcAft>
                <a:spcPct val="0"/>
              </a:spcAft>
              <a:buClrTx/>
              <a:buSzTx/>
              <a:buFont typeface="Arial" pitchFamily="34" charset="0"/>
              <a:buChar char="•"/>
              <a:tabLst/>
              <a:defRPr/>
            </a:pPr>
            <a:endParaRPr kumimoji="0" lang="zh-CN" altLang="en-US" sz="2000" b="0" i="0" u="none" strike="noStrike" kern="0" cap="none" spc="0" normalizeH="0" baseline="0" noProof="0" dirty="0" smtClean="0">
              <a:ln>
                <a:noFill/>
              </a:ln>
              <a:solidFill>
                <a:srgbClr val="002060"/>
              </a:solidFill>
              <a:effectLst/>
              <a:uLnTx/>
              <a:uFillTx/>
              <a:latin typeface="+mn-lt"/>
              <a:ea typeface="+mn-ea"/>
              <a:cs typeface="+mn-cs"/>
              <a:sym typeface="Calibri" pitchFamily="34" charset="0"/>
            </a:endParaRPr>
          </a:p>
          <a:p>
            <a:pPr marL="254000" marR="0" lvl="0" indent="-254000" algn="l" defTabSz="0" rtl="0" eaLnBrk="1" fontAlgn="base" latinLnBrk="0" hangingPunct="1">
              <a:lnSpc>
                <a:spcPct val="100000"/>
              </a:lnSpc>
              <a:spcBef>
                <a:spcPct val="20000"/>
              </a:spcBef>
              <a:spcAft>
                <a:spcPct val="0"/>
              </a:spcAft>
              <a:buClrTx/>
              <a:buSzTx/>
              <a:buFont typeface="Arial" pitchFamily="34" charset="0"/>
              <a:buChar char="•"/>
              <a:tabLst/>
              <a:defRPr/>
            </a:pPr>
            <a:endParaRPr kumimoji="0" lang="zh-CN" altLang="en-US" sz="2000" b="0" i="0" u="none" strike="noStrike" kern="0" cap="none" spc="0" normalizeH="0" baseline="0" noProof="0" dirty="0" smtClean="0">
              <a:ln>
                <a:noFill/>
              </a:ln>
              <a:solidFill>
                <a:srgbClr val="002060"/>
              </a:solidFill>
              <a:effectLst/>
              <a:uLnTx/>
              <a:uFillTx/>
              <a:latin typeface="+mn-lt"/>
              <a:ea typeface="+mn-ea"/>
              <a:cs typeface="+mn-cs"/>
              <a:sym typeface="Calibri" pitchFamily="34" charset="0"/>
            </a:endParaRPr>
          </a:p>
          <a:p>
            <a:pPr marL="254000" marR="0" lvl="0" indent="-254000" algn="l" defTabSz="0" rtl="0" eaLnBrk="1" fontAlgn="base" latinLnBrk="0" hangingPunct="1">
              <a:lnSpc>
                <a:spcPct val="100000"/>
              </a:lnSpc>
              <a:spcBef>
                <a:spcPct val="20000"/>
              </a:spcBef>
              <a:spcAft>
                <a:spcPct val="0"/>
              </a:spcAft>
              <a:buClrTx/>
              <a:buSzTx/>
              <a:buFont typeface="Arial" pitchFamily="34" charset="0"/>
              <a:buChar char="•"/>
              <a:tabLst/>
              <a:defRPr/>
            </a:pPr>
            <a:endParaRPr kumimoji="0" lang="zh-CN" altLang="en-US" sz="2000" b="0" i="0" u="none" strike="noStrike" kern="0" cap="none" spc="0" normalizeH="0" baseline="0" noProof="0" dirty="0" smtClean="0">
              <a:ln>
                <a:noFill/>
              </a:ln>
              <a:solidFill>
                <a:srgbClr val="002060"/>
              </a:solidFill>
              <a:effectLst/>
              <a:uLnTx/>
              <a:uFillTx/>
              <a:latin typeface="+mn-lt"/>
              <a:ea typeface="+mn-ea"/>
              <a:cs typeface="+mn-cs"/>
              <a:sym typeface="Calibri" pitchFamily="34" charset="0"/>
            </a:endParaRPr>
          </a:p>
          <a:p>
            <a:pPr marL="254000" marR="0" lvl="0" indent="-254000" algn="l" defTabSz="0" rtl="0" eaLnBrk="1" fontAlgn="base" latinLnBrk="0" hangingPunct="1">
              <a:lnSpc>
                <a:spcPct val="100000"/>
              </a:lnSpc>
              <a:spcBef>
                <a:spcPct val="20000"/>
              </a:spcBef>
              <a:spcAft>
                <a:spcPct val="0"/>
              </a:spcAft>
              <a:buClrTx/>
              <a:buSzTx/>
              <a:buFont typeface="Arial" pitchFamily="34" charset="0"/>
              <a:buChar char="•"/>
              <a:tabLst/>
              <a:defRPr/>
            </a:pPr>
            <a:endParaRPr kumimoji="0" lang="zh-CN" altLang="en-US" sz="2000" b="0" i="0" u="none" strike="noStrike" kern="0" cap="none" spc="0" normalizeH="0" baseline="0" noProof="0" dirty="0" smtClean="0">
              <a:ln>
                <a:noFill/>
              </a:ln>
              <a:solidFill>
                <a:srgbClr val="002060"/>
              </a:solidFill>
              <a:effectLst/>
              <a:uLnTx/>
              <a:uFillTx/>
              <a:latin typeface="+mn-lt"/>
              <a:ea typeface="+mn-ea"/>
              <a:cs typeface="+mn-cs"/>
              <a:sym typeface="Calibri" pitchFamily="34" charset="0"/>
            </a:endParaRPr>
          </a:p>
          <a:p>
            <a:pPr marL="254000" marR="0" lvl="0" indent="-254000" algn="l" defTabSz="0" rtl="0" eaLnBrk="1" fontAlgn="base" latinLnBrk="0" hangingPunct="1">
              <a:lnSpc>
                <a:spcPct val="100000"/>
              </a:lnSpc>
              <a:spcBef>
                <a:spcPct val="20000"/>
              </a:spcBef>
              <a:spcAft>
                <a:spcPct val="0"/>
              </a:spcAft>
              <a:buClrTx/>
              <a:buSzTx/>
              <a:buFont typeface="Arial" pitchFamily="34" charset="0"/>
              <a:buChar char="•"/>
              <a:tabLst/>
              <a:defRPr/>
            </a:pPr>
            <a:endParaRPr kumimoji="0" lang="zh-CN" altLang="en-US" sz="2000" b="0" i="0" u="none" strike="noStrike" kern="0" cap="none" spc="0" normalizeH="0" baseline="0" noProof="0" dirty="0" smtClean="0">
              <a:ln>
                <a:noFill/>
              </a:ln>
              <a:solidFill>
                <a:srgbClr val="002060"/>
              </a:solidFill>
              <a:effectLst/>
              <a:uLnTx/>
              <a:uFillTx/>
              <a:latin typeface="+mn-lt"/>
              <a:ea typeface="+mn-ea"/>
              <a:cs typeface="+mn-cs"/>
              <a:sym typeface="Calibri" pitchFamily="34" charset="0"/>
            </a:endParaRPr>
          </a:p>
          <a:p>
            <a:pPr marL="254000" marR="0" lvl="0" indent="-254000" algn="l" defTabSz="0" rtl="0" eaLnBrk="1" fontAlgn="base" latinLnBrk="0" hangingPunct="1">
              <a:lnSpc>
                <a:spcPct val="100000"/>
              </a:lnSpc>
              <a:spcBef>
                <a:spcPct val="20000"/>
              </a:spcBef>
              <a:spcAft>
                <a:spcPct val="0"/>
              </a:spcAft>
              <a:buClrTx/>
              <a:buSzTx/>
              <a:buFont typeface="Arial" pitchFamily="34" charset="0"/>
              <a:buChar char="•"/>
              <a:tabLst/>
              <a:defRPr/>
            </a:pPr>
            <a:endParaRPr kumimoji="0" lang="zh-CN" altLang="en-US" sz="2000" b="0" i="0" u="none" strike="noStrike" kern="0" cap="none" spc="0" normalizeH="0" baseline="0" noProof="0" dirty="0" smtClean="0">
              <a:ln>
                <a:noFill/>
              </a:ln>
              <a:solidFill>
                <a:srgbClr val="002060"/>
              </a:solidFill>
              <a:effectLst/>
              <a:uLnTx/>
              <a:uFillTx/>
              <a:latin typeface="+mn-lt"/>
              <a:ea typeface="+mn-ea"/>
              <a:cs typeface="+mn-cs"/>
              <a:sym typeface="Calibri" pitchFamily="34" charset="0"/>
            </a:endParaRPr>
          </a:p>
          <a:p>
            <a:pPr marL="254000" marR="0" lvl="0" indent="-254000" algn="l" defTabSz="0" rtl="0" eaLnBrk="1" fontAlgn="base" latinLnBrk="0" hangingPunct="1">
              <a:lnSpc>
                <a:spcPct val="100000"/>
              </a:lnSpc>
              <a:spcBef>
                <a:spcPct val="20000"/>
              </a:spcBef>
              <a:spcAft>
                <a:spcPct val="0"/>
              </a:spcAft>
              <a:buClrTx/>
              <a:buSzTx/>
              <a:buFont typeface="Arial" pitchFamily="34" charset="0"/>
              <a:buChar char="•"/>
              <a:tabLst/>
              <a:defRPr/>
            </a:pPr>
            <a:r>
              <a:rPr kumimoji="0" lang="zh-CN" altLang="en-US" sz="1800" b="0" i="0" u="none" strike="noStrike" kern="0" cap="none" spc="0" normalizeH="0" baseline="0" noProof="0" dirty="0" smtClean="0">
                <a:ln>
                  <a:noFill/>
                </a:ln>
                <a:solidFill>
                  <a:srgbClr val="002060"/>
                </a:solidFill>
                <a:effectLst/>
                <a:uLnTx/>
                <a:uFillTx/>
                <a:latin typeface="+mn-lt"/>
                <a:ea typeface="+mn-ea"/>
                <a:cs typeface="+mn-cs"/>
                <a:sym typeface="Calibri" pitchFamily="34" charset="0"/>
              </a:rPr>
              <a:t>即使潜在病因相同，在不同的个体中，体征和症状也不同</a:t>
            </a:r>
            <a:endParaRPr kumimoji="0" lang="en-US" altLang="zh-CN" sz="1800" b="0" i="0" u="none" strike="noStrike" kern="0" cap="none" spc="0" normalizeH="0" baseline="0" noProof="0" dirty="0" smtClean="0">
              <a:ln>
                <a:noFill/>
              </a:ln>
              <a:solidFill>
                <a:srgbClr val="002060"/>
              </a:solidFill>
              <a:effectLst/>
              <a:uLnTx/>
              <a:uFillTx/>
              <a:latin typeface="+mn-lt"/>
              <a:ea typeface="+mn-ea"/>
              <a:cs typeface="+mn-cs"/>
              <a:sym typeface="Calibri" pitchFamily="34" charset="0"/>
            </a:endParaRPr>
          </a:p>
          <a:p>
            <a:pPr marL="254000" marR="0" lvl="0" indent="-254000" algn="l" defTabSz="0" rtl="0" eaLnBrk="1" fontAlgn="base" latinLnBrk="0" hangingPunct="1">
              <a:lnSpc>
                <a:spcPct val="80000"/>
              </a:lnSpc>
              <a:spcBef>
                <a:spcPct val="20000"/>
              </a:spcBef>
              <a:spcAft>
                <a:spcPct val="0"/>
              </a:spcAft>
              <a:buClrTx/>
              <a:buSzTx/>
              <a:buFont typeface="Arial" pitchFamily="34" charset="0"/>
              <a:buChar char="•"/>
              <a:tabLst/>
              <a:defRPr/>
            </a:pPr>
            <a:endParaRPr kumimoji="0" lang="en-US" altLang="zh-CN" sz="1800" b="0" i="0" u="none" strike="noStrike" kern="0" cap="none" spc="0" normalizeH="0" baseline="0" noProof="0" dirty="0" smtClean="0">
              <a:ln>
                <a:noFill/>
              </a:ln>
              <a:solidFill>
                <a:srgbClr val="002060"/>
              </a:solidFill>
              <a:effectLst/>
              <a:uLnTx/>
              <a:uFillTx/>
              <a:latin typeface="+mn-lt"/>
              <a:ea typeface="+mn-ea"/>
              <a:cs typeface="+mn-cs"/>
              <a:sym typeface="Calibri" pitchFamily="34" charset="0"/>
            </a:endParaRPr>
          </a:p>
          <a:p>
            <a:pPr marL="254000" marR="0" lvl="0" indent="-254000" algn="l" defTabSz="0" rtl="0" eaLnBrk="1" fontAlgn="base" latinLnBrk="0" hangingPunct="1">
              <a:lnSpc>
                <a:spcPct val="100000"/>
              </a:lnSpc>
              <a:spcBef>
                <a:spcPct val="20000"/>
              </a:spcBef>
              <a:spcAft>
                <a:spcPct val="0"/>
              </a:spcAft>
              <a:buClrTx/>
              <a:buSzTx/>
              <a:buFont typeface="Arial" pitchFamily="34" charset="0"/>
              <a:buChar char="•"/>
              <a:tabLst/>
              <a:defRPr/>
            </a:pPr>
            <a:r>
              <a:rPr kumimoji="0" lang="zh-CN" altLang="en-US" sz="1800" b="0" i="0" strike="noStrike" kern="0" cap="none" spc="0" normalizeH="0" baseline="0" noProof="0" dirty="0" smtClean="0">
                <a:ln>
                  <a:noFill/>
                </a:ln>
                <a:solidFill>
                  <a:srgbClr val="002060"/>
                </a:solidFill>
                <a:effectLst/>
                <a:uLnTx/>
                <a:uFillTx/>
                <a:latin typeface="+mn-lt"/>
                <a:ea typeface="+mn-ea"/>
                <a:cs typeface="+mn-cs"/>
                <a:sym typeface="Calibri" pitchFamily="34" charset="0"/>
              </a:rPr>
              <a:t>不同的神经病理性疼痛状态</a:t>
            </a:r>
            <a:r>
              <a:rPr lang="zh-CN" altLang="en-US" kern="0" dirty="0" smtClean="0">
                <a:solidFill>
                  <a:srgbClr val="002060"/>
                </a:solidFill>
                <a:latin typeface="+mn-lt"/>
                <a:ea typeface="+mn-ea"/>
                <a:sym typeface="Calibri" pitchFamily="34" charset="0"/>
              </a:rPr>
              <a:t>具</a:t>
            </a:r>
            <a:r>
              <a:rPr kumimoji="0" lang="zh-CN" altLang="en-US" sz="1800" b="0" i="0" strike="noStrike" kern="0" cap="none" spc="0" normalizeH="0" baseline="0" noProof="0" dirty="0" smtClean="0">
                <a:ln>
                  <a:noFill/>
                </a:ln>
                <a:solidFill>
                  <a:srgbClr val="002060"/>
                </a:solidFill>
                <a:effectLst/>
                <a:uLnTx/>
                <a:uFillTx/>
                <a:latin typeface="+mn-lt"/>
                <a:ea typeface="+mn-ea"/>
                <a:cs typeface="+mn-cs"/>
                <a:sym typeface="Calibri" pitchFamily="34" charset="0"/>
              </a:rPr>
              <a:t>相同的体征和症状</a:t>
            </a:r>
            <a:endParaRPr kumimoji="0" lang="en-US" altLang="zh-CN" sz="1800" b="0" i="0" strike="noStrike" kern="0" cap="none" spc="0" normalizeH="0" baseline="0" noProof="0" dirty="0" smtClean="0">
              <a:ln>
                <a:noFill/>
              </a:ln>
              <a:solidFill>
                <a:srgbClr val="002060"/>
              </a:solidFill>
              <a:effectLst/>
              <a:uLnTx/>
              <a:uFillTx/>
              <a:latin typeface="+mn-lt"/>
              <a:ea typeface="+mn-ea"/>
              <a:cs typeface="+mn-cs"/>
              <a:sym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4"/>
          <p:cNvSpPr>
            <a:spLocks noGrp="1"/>
          </p:cNvSpPr>
          <p:nvPr>
            <p:ph type="sldNum" sz="quarter" idx="12"/>
          </p:nvPr>
        </p:nvSpPr>
        <p:spPr/>
        <p:txBody>
          <a:bodyPr/>
          <a:lstStyle/>
          <a:p>
            <a:fld id="{B781835C-8B3E-43A7-8360-CE8FB10A1762}" type="slidenum">
              <a:rPr lang="zh-CN" altLang="en-US"/>
              <a:pPr/>
              <a:t>19</a:t>
            </a:fld>
            <a:endParaRPr lang="en-US" sz="1800">
              <a:solidFill>
                <a:schemeClr val="tx1"/>
              </a:solidFill>
            </a:endParaRPr>
          </a:p>
        </p:txBody>
      </p:sp>
      <p:sp>
        <p:nvSpPr>
          <p:cNvPr id="54274" name="Rectangle 2"/>
          <p:cNvSpPr>
            <a:spLocks noGrp="1" noChangeArrowheads="1"/>
          </p:cNvSpPr>
          <p:nvPr>
            <p:ph type="title" idx="4294967295"/>
          </p:nvPr>
        </p:nvSpPr>
        <p:spPr>
          <a:ln/>
        </p:spPr>
        <p:txBody>
          <a:bodyPr/>
          <a:lstStyle/>
          <a:p>
            <a:pPr eaLnBrk="1" hangingPunct="1"/>
            <a:r>
              <a:rPr lang="zh-CN" altLang="en-US" b="1" i="1" dirty="0" smtClean="0">
                <a:latin typeface="Times New Roman" pitchFamily="18" charset="0"/>
                <a:cs typeface="Times New Roman" pitchFamily="18" charset="0"/>
                <a:sym typeface="Arial Unicode MS" pitchFamily="34" charset="-122"/>
              </a:rPr>
              <a:t>倾听</a:t>
            </a:r>
            <a:r>
              <a:rPr lang="zh-CN" altLang="en-US" b="1" i="1" dirty="0">
                <a:latin typeface="Times New Roman" pitchFamily="18" charset="0"/>
                <a:cs typeface="Times New Roman" pitchFamily="18" charset="0"/>
                <a:sym typeface="Arial Unicode MS" pitchFamily="34" charset="-122"/>
              </a:rPr>
              <a:t>： </a:t>
            </a:r>
            <a:r>
              <a:rPr lang="zh-CN" altLang="en-US" dirty="0">
                <a:latin typeface="Times New Roman" pitchFamily="18" charset="0"/>
                <a:cs typeface="Times New Roman" pitchFamily="18" charset="0"/>
                <a:sym typeface="Arial Unicode MS" pitchFamily="34" charset="-122"/>
              </a:rPr>
              <a:t>识别神经病理性疼痛</a:t>
            </a:r>
            <a:endParaRPr lang="zh-CN" altLang="en-US" dirty="0">
              <a:latin typeface="Times New Roman" pitchFamily="18" charset="0"/>
              <a:cs typeface="Times New Roman" pitchFamily="18" charset="0"/>
            </a:endParaRPr>
          </a:p>
        </p:txBody>
      </p:sp>
      <p:sp>
        <p:nvSpPr>
          <p:cNvPr id="54275" name="Rectangle 4"/>
          <p:cNvSpPr>
            <a:spLocks noChangeArrowheads="1"/>
          </p:cNvSpPr>
          <p:nvPr/>
        </p:nvSpPr>
        <p:spPr bwMode="auto">
          <a:xfrm>
            <a:off x="539750" y="4591050"/>
            <a:ext cx="8604250" cy="457200"/>
          </a:xfrm>
          <a:prstGeom prst="rect">
            <a:avLst/>
          </a:prstGeom>
          <a:noFill/>
          <a:ln w="9525" cmpd="sng">
            <a:noFill/>
            <a:miter lim="800000"/>
            <a:headEnd/>
            <a:tailEnd/>
          </a:ln>
        </p:spPr>
        <p:txBody>
          <a:bodyPr tIns="91440" bIns="91440">
            <a:spAutoFit/>
          </a:bodyPr>
          <a:lstStyle/>
          <a:p>
            <a:pPr>
              <a:buClr>
                <a:srgbClr val="FFFFFF"/>
              </a:buClr>
              <a:buSzPct val="120000"/>
            </a:pPr>
            <a:r>
              <a:rPr lang="zh-CN" altLang="en-US" b="1" i="1" dirty="0" smtClean="0">
                <a:solidFill>
                  <a:srgbClr val="002060"/>
                </a:solidFill>
                <a:latin typeface="Times New Roman" pitchFamily="18" charset="0"/>
                <a:cs typeface="Times New Roman" pitchFamily="18" charset="0"/>
                <a:sym typeface="Arial Unicode MS" pitchFamily="34" charset="-122"/>
              </a:rPr>
              <a:t>烧灼感                     </a:t>
            </a:r>
            <a:r>
              <a:rPr lang="zh-CN" altLang="en-US" b="1" i="1" dirty="0">
                <a:solidFill>
                  <a:srgbClr val="002060"/>
                </a:solidFill>
                <a:latin typeface="Times New Roman" pitchFamily="18" charset="0"/>
                <a:cs typeface="Times New Roman" pitchFamily="18" charset="0"/>
                <a:sym typeface="Arial Unicode MS" pitchFamily="34" charset="-122"/>
              </a:rPr>
              <a:t>麻</a:t>
            </a:r>
            <a:r>
              <a:rPr lang="zh-CN" altLang="en-US" b="1" i="1" dirty="0" smtClean="0">
                <a:solidFill>
                  <a:srgbClr val="002060"/>
                </a:solidFill>
                <a:latin typeface="Times New Roman" pitchFamily="18" charset="0"/>
                <a:cs typeface="Times New Roman" pitchFamily="18" charset="0"/>
                <a:sym typeface="Arial Unicode MS" pitchFamily="34" charset="-122"/>
              </a:rPr>
              <a:t>刺感</a:t>
            </a:r>
            <a:r>
              <a:rPr lang="en-US" b="1" i="1" dirty="0" smtClean="0">
                <a:solidFill>
                  <a:srgbClr val="002060"/>
                </a:solidFill>
                <a:latin typeface="Times New Roman" pitchFamily="18" charset="0"/>
                <a:cs typeface="Times New Roman" pitchFamily="18" charset="0"/>
                <a:sym typeface="Arial Unicode MS" pitchFamily="34" charset="-122"/>
              </a:rPr>
              <a:t>                   </a:t>
            </a:r>
            <a:r>
              <a:rPr lang="zh-CN" altLang="en-US" b="1" i="1" dirty="0" smtClean="0">
                <a:solidFill>
                  <a:srgbClr val="002060"/>
                </a:solidFill>
                <a:latin typeface="Times New Roman" pitchFamily="18" charset="0"/>
                <a:cs typeface="Times New Roman" pitchFamily="18" charset="0"/>
                <a:sym typeface="Arial Unicode MS" pitchFamily="34" charset="-122"/>
              </a:rPr>
              <a:t>刺痛                  电击感                       麻木</a:t>
            </a:r>
            <a:endParaRPr lang="en-US" b="1" i="1" dirty="0">
              <a:solidFill>
                <a:srgbClr val="002060"/>
              </a:solidFill>
              <a:latin typeface="Times New Roman" pitchFamily="18" charset="0"/>
              <a:cs typeface="Times New Roman" pitchFamily="18" charset="0"/>
              <a:sym typeface="Arial Unicode MS" pitchFamily="34" charset="-122"/>
            </a:endParaRPr>
          </a:p>
        </p:txBody>
      </p:sp>
      <p:pic>
        <p:nvPicPr>
          <p:cNvPr id="54276" name="Picture 5" descr="Semptom Bilinclendirmesi ayak görselleri"/>
          <p:cNvPicPr>
            <a:picLocks noChangeAspect="1" noChangeArrowheads="1"/>
          </p:cNvPicPr>
          <p:nvPr/>
        </p:nvPicPr>
        <p:blipFill>
          <a:blip r:embed="rId3" cstate="print"/>
          <a:srcRect t="7300" b="29218"/>
          <a:stretch>
            <a:fillRect/>
          </a:stretch>
        </p:blipFill>
        <p:spPr bwMode="auto">
          <a:xfrm>
            <a:off x="96838" y="3057525"/>
            <a:ext cx="9020175" cy="1571625"/>
          </a:xfrm>
          <a:prstGeom prst="rect">
            <a:avLst/>
          </a:prstGeom>
          <a:noFill/>
          <a:ln w="9525" cmpd="sng">
            <a:noFill/>
            <a:miter lim="800000"/>
            <a:headEnd/>
            <a:tailEnd/>
          </a:ln>
        </p:spPr>
      </p:pic>
      <p:sp>
        <p:nvSpPr>
          <p:cNvPr id="54277" name="Rectangle 4"/>
          <p:cNvSpPr>
            <a:spLocks noChangeArrowheads="1"/>
          </p:cNvSpPr>
          <p:nvPr/>
        </p:nvSpPr>
        <p:spPr bwMode="auto">
          <a:xfrm>
            <a:off x="407988" y="1989138"/>
            <a:ext cx="8281987" cy="549275"/>
          </a:xfrm>
          <a:prstGeom prst="rect">
            <a:avLst/>
          </a:prstGeom>
          <a:noFill/>
          <a:ln w="9525" cmpd="sng">
            <a:noFill/>
            <a:miter lim="800000"/>
            <a:headEnd/>
            <a:tailEnd/>
          </a:ln>
        </p:spPr>
        <p:txBody>
          <a:bodyPr tIns="91440" bIns="91440">
            <a:spAutoFit/>
          </a:bodyPr>
          <a:lstStyle/>
          <a:p>
            <a:pPr marL="168275" indent="-168275" algn="ctr">
              <a:buClr>
                <a:srgbClr val="FFFFFF"/>
              </a:buClr>
              <a:buSzPct val="120000"/>
            </a:pPr>
            <a:r>
              <a:rPr lang="zh-CN" altLang="en-US" sz="2400" b="1" dirty="0">
                <a:solidFill>
                  <a:srgbClr val="DDBB30"/>
                </a:solidFill>
                <a:latin typeface="Times New Roman" pitchFamily="18" charset="0"/>
                <a:sym typeface="Arial Unicode MS" pitchFamily="34" charset="-122"/>
              </a:rPr>
              <a:t>注意</a:t>
            </a:r>
            <a:r>
              <a:rPr lang="zh-CN" altLang="en-US" sz="2400" b="1" dirty="0" smtClean="0">
                <a:solidFill>
                  <a:srgbClr val="DDBB30"/>
                </a:solidFill>
                <a:latin typeface="Times New Roman" pitchFamily="18" charset="0"/>
                <a:sym typeface="Arial Unicode MS" pitchFamily="34" charset="-122"/>
              </a:rPr>
              <a:t>对</a:t>
            </a:r>
            <a:r>
              <a:rPr lang="zh-CN" altLang="en-US" sz="2400" b="1" dirty="0">
                <a:solidFill>
                  <a:srgbClr val="DDBB30"/>
                </a:solidFill>
                <a:latin typeface="Times New Roman" pitchFamily="18" charset="0"/>
                <a:sym typeface="Arial Unicode MS" pitchFamily="34" charset="-122"/>
              </a:rPr>
              <a:t>神经病理性疼痛的</a:t>
            </a:r>
            <a:r>
              <a:rPr lang="zh-CN" altLang="en-US" sz="2400" b="1" dirty="0" smtClean="0">
                <a:solidFill>
                  <a:srgbClr val="DDBB30"/>
                </a:solidFill>
                <a:latin typeface="Times New Roman" pitchFamily="18" charset="0"/>
                <a:sym typeface="Arial Unicode MS" pitchFamily="34" charset="-122"/>
              </a:rPr>
              <a:t>常见描述</a:t>
            </a:r>
            <a:r>
              <a:rPr lang="zh-CN" altLang="en-US" sz="2400" b="1" dirty="0">
                <a:solidFill>
                  <a:srgbClr val="DDBB30"/>
                </a:solidFill>
                <a:latin typeface="Times New Roman" pitchFamily="18" charset="0"/>
                <a:sym typeface="Arial Unicode MS" pitchFamily="34" charset="-122"/>
              </a:rPr>
              <a:t>：</a:t>
            </a:r>
          </a:p>
        </p:txBody>
      </p:sp>
      <p:sp>
        <p:nvSpPr>
          <p:cNvPr id="54278" name="Rectangle 9"/>
          <p:cNvSpPr>
            <a:spLocks noChangeArrowheads="1"/>
          </p:cNvSpPr>
          <p:nvPr/>
        </p:nvSpPr>
        <p:spPr bwMode="auto">
          <a:xfrm>
            <a:off x="96838" y="6521450"/>
            <a:ext cx="6848475" cy="244475"/>
          </a:xfrm>
          <a:prstGeom prst="rect">
            <a:avLst/>
          </a:prstGeom>
          <a:noFill/>
          <a:ln w="9525" cmpd="sng">
            <a:noFill/>
            <a:miter lim="800000"/>
            <a:headEnd/>
            <a:tailEnd/>
          </a:ln>
        </p:spPr>
        <p:txBody>
          <a:bodyPr>
            <a:spAutoFit/>
          </a:bodyPr>
          <a:lstStyle/>
          <a:p>
            <a:pPr marL="180975" lvl="2" indent="-180975"/>
            <a:r>
              <a:rPr lang="en-US" sz="1000">
                <a:solidFill>
                  <a:srgbClr val="002060"/>
                </a:solidFill>
                <a:latin typeface="Times New Roman" pitchFamily="18" charset="0"/>
                <a:sym typeface="Arial" pitchFamily="34" charset="0"/>
              </a:rPr>
              <a:t>Baron R </a:t>
            </a:r>
            <a:r>
              <a:rPr lang="en-US" sz="1000" i="1">
                <a:solidFill>
                  <a:srgbClr val="002060"/>
                </a:solidFill>
                <a:latin typeface="Times New Roman" pitchFamily="18" charset="0"/>
                <a:sym typeface="Arial" pitchFamily="34" charset="0"/>
              </a:rPr>
              <a:t>et al.</a:t>
            </a:r>
            <a:r>
              <a:rPr lang="en-US" sz="1000">
                <a:solidFill>
                  <a:srgbClr val="002060"/>
                </a:solidFill>
                <a:latin typeface="Times New Roman" pitchFamily="18" charset="0"/>
                <a:sym typeface="Arial" pitchFamily="34" charset="0"/>
              </a:rPr>
              <a:t> </a:t>
            </a:r>
            <a:r>
              <a:rPr lang="en-US" sz="1000" i="1">
                <a:solidFill>
                  <a:srgbClr val="002060"/>
                </a:solidFill>
                <a:latin typeface="Times New Roman" pitchFamily="18" charset="0"/>
                <a:sym typeface="Arial" pitchFamily="34" charset="0"/>
              </a:rPr>
              <a:t>Lancet Neurol </a:t>
            </a:r>
            <a:r>
              <a:rPr lang="en-US" sz="1000">
                <a:solidFill>
                  <a:srgbClr val="002060"/>
                </a:solidFill>
                <a:latin typeface="Times New Roman" pitchFamily="18" charset="0"/>
                <a:sym typeface="Arial" pitchFamily="34" charset="0"/>
              </a:rPr>
              <a:t>2010; 9(8):807-19; </a:t>
            </a:r>
            <a:r>
              <a:rPr lang="zh-CN" altLang="en-US" sz="1000">
                <a:solidFill>
                  <a:srgbClr val="002060"/>
                </a:solidFill>
                <a:latin typeface="Times New Roman" pitchFamily="18" charset="0"/>
                <a:sym typeface="Arial" pitchFamily="34" charset="0"/>
              </a:rPr>
              <a:t>Gilron I </a:t>
            </a:r>
            <a:r>
              <a:rPr lang="zh-CN" altLang="en-US" sz="1000" i="1">
                <a:solidFill>
                  <a:srgbClr val="002060"/>
                </a:solidFill>
                <a:latin typeface="Times New Roman" pitchFamily="18" charset="0"/>
                <a:sym typeface="Arial" pitchFamily="34" charset="0"/>
              </a:rPr>
              <a:t>et al. </a:t>
            </a:r>
            <a:r>
              <a:rPr lang="en-US" sz="1000" i="1">
                <a:solidFill>
                  <a:srgbClr val="002060"/>
                </a:solidFill>
                <a:latin typeface="Times New Roman" pitchFamily="18" charset="0"/>
                <a:sym typeface="Arial" pitchFamily="34" charset="0"/>
              </a:rPr>
              <a:t>CMAJ </a:t>
            </a:r>
            <a:r>
              <a:rPr lang="zh-CN" altLang="en-US" sz="1000">
                <a:solidFill>
                  <a:srgbClr val="002060"/>
                </a:solidFill>
                <a:latin typeface="Times New Roman" pitchFamily="18" charset="0"/>
                <a:sym typeface="Arial" pitchFamily="34" charset="0"/>
              </a:rPr>
              <a:t>2006; 175(3):265-75.</a:t>
            </a:r>
            <a:endParaRPr lang="en-US" sz="1000">
              <a:solidFill>
                <a:srgbClr val="002060"/>
              </a:solidFill>
              <a:latin typeface="Times New Roman" pitchFamily="18" charset="0"/>
              <a:sym typeface="Arial" pitchFamily="34"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457200" y="263525"/>
            <a:ext cx="8229600" cy="1143000"/>
          </a:xfrm>
        </p:spPr>
        <p:txBody>
          <a:bodyPr/>
          <a:lstStyle/>
          <a:p>
            <a:pPr eaLnBrk="1" hangingPunct="1"/>
            <a:r>
              <a:rPr lang="zh-CN" altLang="en-US" dirty="0">
                <a:latin typeface="Arial" pitchFamily="34" charset="0"/>
                <a:ea typeface="宋体" pitchFamily="2" charset="-122"/>
                <a:cs typeface="Arial" pitchFamily="34" charset="0"/>
              </a:rPr>
              <a:t>编委</a:t>
            </a:r>
            <a:r>
              <a:rPr lang="zh-CN" altLang="en-US" dirty="0" smtClean="0">
                <a:latin typeface="Arial" pitchFamily="34" charset="0"/>
                <a:ea typeface="宋体" pitchFamily="2" charset="-122"/>
                <a:cs typeface="Arial" pitchFamily="34" charset="0"/>
              </a:rPr>
              <a:t>会</a:t>
            </a:r>
            <a:endParaRPr lang="en-US" altLang="en-US" dirty="0" smtClean="0">
              <a:latin typeface="Arial" pitchFamily="34" charset="0"/>
              <a:ea typeface="宋体" pitchFamily="2" charset="-122"/>
              <a:cs typeface="Arial" pitchFamily="34" charset="0"/>
            </a:endParaRPr>
          </a:p>
        </p:txBody>
      </p:sp>
      <p:sp>
        <p:nvSpPr>
          <p:cNvPr id="4" name="Rectangle 3"/>
          <p:cNvSpPr/>
          <p:nvPr/>
        </p:nvSpPr>
        <p:spPr>
          <a:xfrm>
            <a:off x="395288" y="1443038"/>
            <a:ext cx="2881312" cy="5539978"/>
          </a:xfrm>
          <a:prstGeom prst="rect">
            <a:avLst/>
          </a:prstGeom>
        </p:spPr>
        <p:txBody>
          <a:bodyPr>
            <a:spAutoFit/>
          </a:bodyPr>
          <a:lstStyle/>
          <a:p>
            <a:pPr fontAlgn="auto">
              <a:spcBef>
                <a:spcPts val="0"/>
              </a:spcBef>
              <a:spcAft>
                <a:spcPts val="0"/>
              </a:spcAft>
              <a:defRPr/>
            </a:pPr>
            <a:r>
              <a:rPr lang="en-CA" sz="1600" b="1" dirty="0">
                <a:solidFill>
                  <a:prstClr val="black"/>
                </a:solidFill>
                <a:ea typeface="宋体" pitchFamily="2" charset="-122"/>
                <a:cs typeface="Arial" pitchFamily="34" charset="0"/>
              </a:rPr>
              <a:t>Mario H. Cardiel, MD, MSc</a:t>
            </a:r>
          </a:p>
          <a:p>
            <a:pPr fontAlgn="auto">
              <a:spcBef>
                <a:spcPts val="0"/>
              </a:spcBef>
              <a:spcAft>
                <a:spcPts val="0"/>
              </a:spcAft>
              <a:defRPr/>
            </a:pPr>
            <a:r>
              <a:rPr lang="zh-CN" altLang="en-US" sz="1600" dirty="0" smtClean="0">
                <a:solidFill>
                  <a:srgbClr val="0C6FCF">
                    <a:lumMod val="75000"/>
                  </a:srgbClr>
                </a:solidFill>
                <a:ea typeface="宋体" pitchFamily="2" charset="-122"/>
                <a:cs typeface="Arial" pitchFamily="34" charset="0"/>
              </a:rPr>
              <a:t>风湿病学家</a:t>
            </a:r>
            <a:endParaRPr lang="en-US" altLang="zh-CN" sz="1600" dirty="0" smtClean="0">
              <a:solidFill>
                <a:srgbClr val="0C6FCF">
                  <a:lumMod val="75000"/>
                </a:srgbClr>
              </a:solidFill>
              <a:ea typeface="宋体" pitchFamily="2" charset="-122"/>
              <a:cs typeface="Arial" pitchFamily="34" charset="0"/>
            </a:endParaRPr>
          </a:p>
          <a:p>
            <a:pPr fontAlgn="auto">
              <a:spcBef>
                <a:spcPts val="0"/>
              </a:spcBef>
              <a:spcAft>
                <a:spcPts val="0"/>
              </a:spcAft>
              <a:defRPr/>
            </a:pPr>
            <a:r>
              <a:rPr lang="en-US" sz="1600" dirty="0" smtClean="0">
                <a:solidFill>
                  <a:srgbClr val="0C6FCF">
                    <a:lumMod val="75000"/>
                  </a:srgbClr>
                </a:solidFill>
                <a:ea typeface="宋体" pitchFamily="2" charset="-122"/>
                <a:cs typeface="Arial" pitchFamily="34" charset="0"/>
              </a:rPr>
              <a:t>Morelia</a:t>
            </a:r>
            <a:r>
              <a:rPr lang="en-CA" sz="1600" dirty="0">
                <a:solidFill>
                  <a:srgbClr val="0C6FCF">
                    <a:lumMod val="75000"/>
                  </a:srgbClr>
                </a:solidFill>
                <a:ea typeface="宋体" pitchFamily="2" charset="-122"/>
                <a:cs typeface="Arial" pitchFamily="34" charset="0"/>
              </a:rPr>
              <a:t>, Mexico</a:t>
            </a:r>
          </a:p>
          <a:p>
            <a:pPr fontAlgn="auto">
              <a:spcBef>
                <a:spcPts val="0"/>
              </a:spcBef>
              <a:spcAft>
                <a:spcPts val="0"/>
              </a:spcAft>
              <a:defRPr/>
            </a:pPr>
            <a:r>
              <a:rPr lang="en-CA" sz="1600" dirty="0">
                <a:solidFill>
                  <a:prstClr val="white"/>
                </a:solidFill>
                <a:ea typeface="宋体" pitchFamily="2" charset="-122"/>
                <a:cs typeface="Arial" pitchFamily="34" charset="0"/>
              </a:rPr>
              <a:t> </a:t>
            </a:r>
            <a:endParaRPr lang="en-CA" sz="2400" dirty="0">
              <a:solidFill>
                <a:prstClr val="white"/>
              </a:solidFill>
              <a:ea typeface="宋体" pitchFamily="2" charset="-122"/>
              <a:cs typeface="Arial" pitchFamily="34" charset="0"/>
            </a:endParaRPr>
          </a:p>
          <a:p>
            <a:pPr fontAlgn="auto">
              <a:spcBef>
                <a:spcPts val="0"/>
              </a:spcBef>
              <a:spcAft>
                <a:spcPts val="0"/>
              </a:spcAft>
              <a:defRPr/>
            </a:pPr>
            <a:r>
              <a:rPr lang="en-CA" sz="1600" b="1" dirty="0">
                <a:solidFill>
                  <a:prstClr val="black"/>
                </a:solidFill>
                <a:ea typeface="宋体" pitchFamily="2" charset="-122"/>
                <a:cs typeface="Arial" pitchFamily="34" charset="0"/>
              </a:rPr>
              <a:t>Andrei Danilov, MD, DSc</a:t>
            </a:r>
          </a:p>
          <a:p>
            <a:pPr fontAlgn="auto">
              <a:spcBef>
                <a:spcPts val="0"/>
              </a:spcBef>
              <a:spcAft>
                <a:spcPts val="0"/>
              </a:spcAft>
              <a:defRPr/>
            </a:pPr>
            <a:r>
              <a:rPr lang="zh-CN" altLang="en-US" sz="1600" dirty="0" smtClean="0">
                <a:solidFill>
                  <a:srgbClr val="0C6FCF">
                    <a:lumMod val="75000"/>
                  </a:srgbClr>
                </a:solidFill>
                <a:ea typeface="宋体" pitchFamily="2" charset="-122"/>
                <a:cs typeface="Arial" pitchFamily="34" charset="0"/>
              </a:rPr>
              <a:t>神经病学家</a:t>
            </a:r>
            <a:endParaRPr lang="en-US" altLang="zh-CN" sz="1600" dirty="0" smtClean="0">
              <a:solidFill>
                <a:srgbClr val="0C6FCF">
                  <a:lumMod val="75000"/>
                </a:srgbClr>
              </a:solidFill>
              <a:ea typeface="宋体" pitchFamily="2" charset="-122"/>
              <a:cs typeface="Arial" pitchFamily="34" charset="0"/>
            </a:endParaRPr>
          </a:p>
          <a:p>
            <a:pPr fontAlgn="auto">
              <a:spcBef>
                <a:spcPts val="0"/>
              </a:spcBef>
              <a:spcAft>
                <a:spcPts val="0"/>
              </a:spcAft>
              <a:defRPr/>
            </a:pPr>
            <a:r>
              <a:rPr lang="en-CA" sz="1600" dirty="0" smtClean="0">
                <a:solidFill>
                  <a:srgbClr val="0C6FCF">
                    <a:lumMod val="75000"/>
                  </a:srgbClr>
                </a:solidFill>
                <a:ea typeface="宋体" pitchFamily="2" charset="-122"/>
                <a:cs typeface="Arial" pitchFamily="34" charset="0"/>
              </a:rPr>
              <a:t>Moscow</a:t>
            </a:r>
            <a:r>
              <a:rPr lang="en-CA" sz="1600" dirty="0">
                <a:solidFill>
                  <a:srgbClr val="0C6FCF">
                    <a:lumMod val="75000"/>
                  </a:srgbClr>
                </a:solidFill>
                <a:ea typeface="宋体" pitchFamily="2" charset="-122"/>
                <a:cs typeface="Arial" pitchFamily="34" charset="0"/>
              </a:rPr>
              <a:t>, Russia</a:t>
            </a:r>
          </a:p>
          <a:p>
            <a:pPr fontAlgn="auto">
              <a:spcBef>
                <a:spcPts val="0"/>
              </a:spcBef>
              <a:spcAft>
                <a:spcPts val="0"/>
              </a:spcAft>
              <a:defRPr/>
            </a:pPr>
            <a:r>
              <a:rPr lang="en-CA" sz="1600" dirty="0">
                <a:solidFill>
                  <a:prstClr val="white"/>
                </a:solidFill>
                <a:ea typeface="宋体" pitchFamily="2" charset="-122"/>
                <a:cs typeface="Arial" pitchFamily="34" charset="0"/>
              </a:rPr>
              <a:t> </a:t>
            </a:r>
          </a:p>
          <a:p>
            <a:pPr fontAlgn="auto">
              <a:spcBef>
                <a:spcPts val="0"/>
              </a:spcBef>
              <a:spcAft>
                <a:spcPts val="0"/>
              </a:spcAft>
              <a:defRPr/>
            </a:pPr>
            <a:r>
              <a:rPr lang="en-CA" sz="1600" b="1" dirty="0">
                <a:solidFill>
                  <a:prstClr val="black"/>
                </a:solidFill>
                <a:ea typeface="宋体" pitchFamily="2" charset="-122"/>
                <a:cs typeface="Arial" pitchFamily="34" charset="0"/>
              </a:rPr>
              <a:t>Smail Daoudi, MD</a:t>
            </a:r>
          </a:p>
          <a:p>
            <a:pPr>
              <a:defRPr/>
            </a:pPr>
            <a:r>
              <a:rPr lang="zh-CN" altLang="en-US" sz="1600" dirty="0" smtClean="0">
                <a:solidFill>
                  <a:srgbClr val="0C6FCF">
                    <a:lumMod val="75000"/>
                  </a:srgbClr>
                </a:solidFill>
                <a:ea typeface="宋体" pitchFamily="2" charset="-122"/>
                <a:cs typeface="Arial" pitchFamily="34" charset="0"/>
              </a:rPr>
              <a:t>神经病学家</a:t>
            </a:r>
            <a:endParaRPr lang="en-CA" sz="1600" dirty="0">
              <a:solidFill>
                <a:srgbClr val="0C6FCF">
                  <a:lumMod val="75000"/>
                </a:srgbClr>
              </a:solidFill>
              <a:ea typeface="宋体" pitchFamily="2" charset="-122"/>
              <a:cs typeface="Arial" pitchFamily="34" charset="0"/>
            </a:endParaRPr>
          </a:p>
          <a:p>
            <a:pPr fontAlgn="auto">
              <a:spcBef>
                <a:spcPts val="0"/>
              </a:spcBef>
              <a:spcAft>
                <a:spcPts val="0"/>
              </a:spcAft>
              <a:defRPr/>
            </a:pPr>
            <a:r>
              <a:rPr lang="fr-CA" sz="1600" dirty="0">
                <a:solidFill>
                  <a:srgbClr val="0C6FCF">
                    <a:lumMod val="75000"/>
                  </a:srgbClr>
                </a:solidFill>
                <a:ea typeface="宋体" pitchFamily="2" charset="-122"/>
                <a:cs typeface="Arial" pitchFamily="34" charset="0"/>
              </a:rPr>
              <a:t>Tizi Ouzou, Algeria</a:t>
            </a:r>
          </a:p>
          <a:p>
            <a:pPr fontAlgn="auto">
              <a:spcBef>
                <a:spcPts val="0"/>
              </a:spcBef>
              <a:spcAft>
                <a:spcPts val="0"/>
              </a:spcAft>
              <a:defRPr/>
            </a:pPr>
            <a:endParaRPr lang="fr-CA" sz="1600" dirty="0">
              <a:solidFill>
                <a:prstClr val="white"/>
              </a:solidFill>
              <a:ea typeface="宋体" pitchFamily="2" charset="-122"/>
              <a:cs typeface="Arial" pitchFamily="34" charset="0"/>
            </a:endParaRPr>
          </a:p>
          <a:p>
            <a:pPr fontAlgn="auto">
              <a:spcBef>
                <a:spcPts val="0"/>
              </a:spcBef>
              <a:spcAft>
                <a:spcPts val="0"/>
              </a:spcAft>
              <a:defRPr/>
            </a:pPr>
            <a:r>
              <a:rPr lang="fr-CA" sz="1600" b="1" dirty="0">
                <a:solidFill>
                  <a:prstClr val="black"/>
                </a:solidFill>
                <a:ea typeface="宋体" pitchFamily="2" charset="-122"/>
                <a:cs typeface="Arial" pitchFamily="34" charset="0"/>
              </a:rPr>
              <a:t>João Batista S. Garcia, MD, PhD</a:t>
            </a:r>
            <a:endParaRPr lang="en-CA" sz="1600" b="1" dirty="0">
              <a:solidFill>
                <a:prstClr val="black"/>
              </a:solidFill>
              <a:ea typeface="宋体" pitchFamily="2" charset="-122"/>
              <a:cs typeface="Arial" pitchFamily="34" charset="0"/>
            </a:endParaRPr>
          </a:p>
          <a:p>
            <a:pPr fontAlgn="auto">
              <a:spcBef>
                <a:spcPts val="0"/>
              </a:spcBef>
              <a:spcAft>
                <a:spcPts val="0"/>
              </a:spcAft>
              <a:defRPr/>
            </a:pPr>
            <a:r>
              <a:rPr lang="zh-CN" altLang="en-US" sz="1600" dirty="0" smtClean="0">
                <a:solidFill>
                  <a:srgbClr val="0C6FCF">
                    <a:lumMod val="75000"/>
                  </a:srgbClr>
                </a:solidFill>
                <a:ea typeface="宋体" pitchFamily="2" charset="-122"/>
                <a:cs typeface="Arial" pitchFamily="34" charset="0"/>
              </a:rPr>
              <a:t>麻醉学家</a:t>
            </a:r>
            <a:endParaRPr lang="en-US" altLang="zh-CN" sz="1600" dirty="0" smtClean="0">
              <a:solidFill>
                <a:srgbClr val="0C6FCF">
                  <a:lumMod val="75000"/>
                </a:srgbClr>
              </a:solidFill>
              <a:ea typeface="宋体" pitchFamily="2" charset="-122"/>
              <a:cs typeface="Arial" pitchFamily="34" charset="0"/>
            </a:endParaRPr>
          </a:p>
          <a:p>
            <a:pPr fontAlgn="auto">
              <a:spcBef>
                <a:spcPts val="0"/>
              </a:spcBef>
              <a:spcAft>
                <a:spcPts val="0"/>
              </a:spcAft>
              <a:defRPr/>
            </a:pPr>
            <a:r>
              <a:rPr lang="en-CA" sz="1600" dirty="0" smtClean="0">
                <a:solidFill>
                  <a:srgbClr val="0C6FCF">
                    <a:lumMod val="75000"/>
                  </a:srgbClr>
                </a:solidFill>
                <a:ea typeface="宋体" pitchFamily="2" charset="-122"/>
                <a:cs typeface="Arial" pitchFamily="34" charset="0"/>
              </a:rPr>
              <a:t>S</a:t>
            </a:r>
            <a:r>
              <a:rPr lang="fr-CA" sz="1600" dirty="0">
                <a:solidFill>
                  <a:srgbClr val="0C6FCF">
                    <a:lumMod val="75000"/>
                  </a:srgbClr>
                </a:solidFill>
                <a:ea typeface="宋体" pitchFamily="2" charset="-122"/>
                <a:cs typeface="Arial" pitchFamily="34" charset="0"/>
              </a:rPr>
              <a:t>ã</a:t>
            </a:r>
            <a:r>
              <a:rPr lang="en-CA" sz="1600" dirty="0">
                <a:solidFill>
                  <a:srgbClr val="0C6FCF">
                    <a:lumMod val="75000"/>
                  </a:srgbClr>
                </a:solidFill>
                <a:ea typeface="宋体" pitchFamily="2" charset="-122"/>
                <a:cs typeface="Arial" pitchFamily="34" charset="0"/>
              </a:rPr>
              <a:t>o Luis, Brazil</a:t>
            </a:r>
          </a:p>
          <a:p>
            <a:pPr fontAlgn="auto">
              <a:spcBef>
                <a:spcPts val="0"/>
              </a:spcBef>
              <a:spcAft>
                <a:spcPts val="0"/>
              </a:spcAft>
              <a:defRPr/>
            </a:pPr>
            <a:endParaRPr lang="en-CA" sz="1600" b="1" dirty="0" smtClean="0">
              <a:solidFill>
                <a:prstClr val="black"/>
              </a:solidFill>
              <a:ea typeface="宋体" pitchFamily="2" charset="-122"/>
              <a:cs typeface="Arial" pitchFamily="34" charset="0"/>
            </a:endParaRPr>
          </a:p>
          <a:p>
            <a:pPr fontAlgn="auto">
              <a:spcBef>
                <a:spcPts val="0"/>
              </a:spcBef>
              <a:spcAft>
                <a:spcPts val="0"/>
              </a:spcAft>
              <a:defRPr/>
            </a:pPr>
            <a:r>
              <a:rPr lang="en-CA" sz="1600" b="1" dirty="0" err="1" smtClean="0">
                <a:solidFill>
                  <a:prstClr val="black"/>
                </a:solidFill>
                <a:ea typeface="宋体" pitchFamily="2" charset="-122"/>
                <a:cs typeface="Arial" pitchFamily="34" charset="0"/>
              </a:rPr>
              <a:t>Yuzhou</a:t>
            </a:r>
            <a:r>
              <a:rPr lang="en-CA" sz="1600" b="1" dirty="0" smtClean="0">
                <a:solidFill>
                  <a:prstClr val="black"/>
                </a:solidFill>
                <a:ea typeface="宋体" pitchFamily="2" charset="-122"/>
                <a:cs typeface="Arial" pitchFamily="34" charset="0"/>
              </a:rPr>
              <a:t> </a:t>
            </a:r>
            <a:r>
              <a:rPr lang="en-CA" sz="1600" b="1" dirty="0">
                <a:solidFill>
                  <a:prstClr val="black"/>
                </a:solidFill>
                <a:ea typeface="宋体" pitchFamily="2" charset="-122"/>
                <a:cs typeface="Arial" pitchFamily="34" charset="0"/>
              </a:rPr>
              <a:t>Guan, </a:t>
            </a:r>
            <a:r>
              <a:rPr lang="en-CA" sz="1600" b="1" dirty="0" smtClean="0">
                <a:solidFill>
                  <a:prstClr val="black"/>
                </a:solidFill>
                <a:ea typeface="宋体" pitchFamily="2" charset="-122"/>
                <a:cs typeface="Arial" pitchFamily="34" charset="0"/>
              </a:rPr>
              <a:t>MD</a:t>
            </a:r>
          </a:p>
          <a:p>
            <a:pPr fontAlgn="auto">
              <a:spcBef>
                <a:spcPts val="0"/>
              </a:spcBef>
              <a:spcAft>
                <a:spcPts val="0"/>
              </a:spcAft>
              <a:defRPr/>
            </a:pPr>
            <a:r>
              <a:rPr lang="zh-CN" altLang="en-US" sz="1600" dirty="0" smtClean="0">
                <a:solidFill>
                  <a:srgbClr val="0C6FCF">
                    <a:lumMod val="75000"/>
                  </a:srgbClr>
                </a:solidFill>
                <a:ea typeface="宋体" pitchFamily="2" charset="-122"/>
                <a:cs typeface="Arial" pitchFamily="34" charset="0"/>
              </a:rPr>
              <a:t>神经病学家</a:t>
            </a:r>
            <a:endParaRPr lang="en-US" altLang="zh-CN" sz="1600" dirty="0" smtClean="0">
              <a:solidFill>
                <a:srgbClr val="0C6FCF">
                  <a:lumMod val="75000"/>
                </a:srgbClr>
              </a:solidFill>
              <a:ea typeface="宋体" pitchFamily="2" charset="-122"/>
              <a:cs typeface="Arial" pitchFamily="34" charset="0"/>
            </a:endParaRPr>
          </a:p>
          <a:p>
            <a:pPr fontAlgn="auto">
              <a:spcBef>
                <a:spcPts val="0"/>
              </a:spcBef>
              <a:spcAft>
                <a:spcPts val="0"/>
              </a:spcAft>
              <a:defRPr/>
            </a:pPr>
            <a:r>
              <a:rPr lang="en-CA" sz="1600" dirty="0" smtClean="0">
                <a:solidFill>
                  <a:srgbClr val="0C6FCF">
                    <a:lumMod val="75000"/>
                  </a:srgbClr>
                </a:solidFill>
                <a:ea typeface="宋体" pitchFamily="2" charset="-122"/>
                <a:cs typeface="Arial" pitchFamily="34" charset="0"/>
              </a:rPr>
              <a:t>Beijing</a:t>
            </a:r>
            <a:r>
              <a:rPr lang="en-CA" sz="1600" dirty="0">
                <a:solidFill>
                  <a:srgbClr val="0C6FCF">
                    <a:lumMod val="75000"/>
                  </a:srgbClr>
                </a:solidFill>
                <a:ea typeface="宋体" pitchFamily="2" charset="-122"/>
                <a:cs typeface="Arial" pitchFamily="34" charset="0"/>
              </a:rPr>
              <a:t>, China</a:t>
            </a:r>
          </a:p>
          <a:p>
            <a:pPr fontAlgn="auto">
              <a:spcBef>
                <a:spcPts val="0"/>
              </a:spcBef>
              <a:spcAft>
                <a:spcPts val="0"/>
              </a:spcAft>
              <a:defRPr/>
            </a:pPr>
            <a:endParaRPr lang="en-CA" sz="1700" dirty="0">
              <a:solidFill>
                <a:prstClr val="white"/>
              </a:solidFill>
              <a:ea typeface="宋体" pitchFamily="2" charset="-122"/>
              <a:cs typeface="Arial" pitchFamily="34" charset="0"/>
            </a:endParaRPr>
          </a:p>
          <a:p>
            <a:pPr fontAlgn="auto">
              <a:spcBef>
                <a:spcPts val="0"/>
              </a:spcBef>
              <a:spcAft>
                <a:spcPts val="0"/>
              </a:spcAft>
              <a:defRPr/>
            </a:pPr>
            <a:r>
              <a:rPr lang="fr-CA" sz="1700" dirty="0">
                <a:solidFill>
                  <a:prstClr val="white"/>
                </a:solidFill>
                <a:ea typeface="宋体" pitchFamily="2" charset="-122"/>
                <a:cs typeface="Arial" pitchFamily="34" charset="0"/>
              </a:rPr>
              <a:t> </a:t>
            </a:r>
            <a:endParaRPr lang="en-CA" sz="1700" dirty="0">
              <a:solidFill>
                <a:prstClr val="white"/>
              </a:solidFill>
              <a:ea typeface="宋体" pitchFamily="2" charset="-122"/>
              <a:cs typeface="Arial" pitchFamily="34" charset="0"/>
            </a:endParaRPr>
          </a:p>
        </p:txBody>
      </p:sp>
      <p:sp>
        <p:nvSpPr>
          <p:cNvPr id="5" name="Rectangle 4"/>
          <p:cNvSpPr/>
          <p:nvPr/>
        </p:nvSpPr>
        <p:spPr>
          <a:xfrm>
            <a:off x="3276600" y="1443038"/>
            <a:ext cx="2805113" cy="5509200"/>
          </a:xfrm>
          <a:prstGeom prst="rect">
            <a:avLst/>
          </a:prstGeom>
        </p:spPr>
        <p:txBody>
          <a:bodyPr>
            <a:spAutoFit/>
          </a:bodyPr>
          <a:lstStyle/>
          <a:p>
            <a:pPr fontAlgn="auto">
              <a:spcBef>
                <a:spcPts val="0"/>
              </a:spcBef>
              <a:spcAft>
                <a:spcPts val="0"/>
              </a:spcAft>
              <a:defRPr/>
            </a:pPr>
            <a:r>
              <a:rPr lang="en-CA" sz="1600" b="1" dirty="0" err="1">
                <a:solidFill>
                  <a:prstClr val="black"/>
                </a:solidFill>
                <a:ea typeface="宋体" pitchFamily="2" charset="-122"/>
                <a:cs typeface="Arial" pitchFamily="34" charset="0"/>
              </a:rPr>
              <a:t>Jianhao</a:t>
            </a:r>
            <a:r>
              <a:rPr lang="en-CA" sz="1600" b="1" dirty="0">
                <a:solidFill>
                  <a:prstClr val="black"/>
                </a:solidFill>
                <a:ea typeface="宋体" pitchFamily="2" charset="-122"/>
                <a:cs typeface="Arial" pitchFamily="34" charset="0"/>
              </a:rPr>
              <a:t> Lin, MD</a:t>
            </a:r>
          </a:p>
          <a:p>
            <a:pPr fontAlgn="auto">
              <a:spcBef>
                <a:spcPts val="0"/>
              </a:spcBef>
              <a:spcAft>
                <a:spcPts val="0"/>
              </a:spcAft>
              <a:defRPr/>
            </a:pPr>
            <a:r>
              <a:rPr lang="zh-CN" altLang="en-US" sz="1600" dirty="0" smtClean="0">
                <a:solidFill>
                  <a:srgbClr val="0C6FCF">
                    <a:lumMod val="75000"/>
                  </a:srgbClr>
                </a:solidFill>
                <a:ea typeface="宋体" pitchFamily="2" charset="-122"/>
                <a:cs typeface="Arial" pitchFamily="34" charset="0"/>
              </a:rPr>
              <a:t>整形外科医生</a:t>
            </a:r>
            <a:endParaRPr lang="en-US" altLang="zh-CN" sz="1600" dirty="0" smtClean="0">
              <a:solidFill>
                <a:srgbClr val="0C6FCF">
                  <a:lumMod val="75000"/>
                </a:srgbClr>
              </a:solidFill>
              <a:ea typeface="宋体" pitchFamily="2" charset="-122"/>
              <a:cs typeface="Arial" pitchFamily="34" charset="0"/>
            </a:endParaRPr>
          </a:p>
          <a:p>
            <a:pPr fontAlgn="auto">
              <a:spcBef>
                <a:spcPts val="0"/>
              </a:spcBef>
              <a:spcAft>
                <a:spcPts val="0"/>
              </a:spcAft>
              <a:defRPr/>
            </a:pPr>
            <a:r>
              <a:rPr lang="en-CA" sz="1600" dirty="0" smtClean="0">
                <a:solidFill>
                  <a:srgbClr val="0C6FCF">
                    <a:lumMod val="75000"/>
                  </a:srgbClr>
                </a:solidFill>
                <a:ea typeface="宋体" pitchFamily="2" charset="-122"/>
                <a:cs typeface="Arial" pitchFamily="34" charset="0"/>
              </a:rPr>
              <a:t>Beijing</a:t>
            </a:r>
            <a:r>
              <a:rPr lang="en-CA" sz="1600" dirty="0">
                <a:solidFill>
                  <a:srgbClr val="0C6FCF">
                    <a:lumMod val="75000"/>
                  </a:srgbClr>
                </a:solidFill>
                <a:ea typeface="宋体" pitchFamily="2" charset="-122"/>
                <a:cs typeface="Arial" pitchFamily="34" charset="0"/>
              </a:rPr>
              <a:t>, China</a:t>
            </a:r>
          </a:p>
          <a:p>
            <a:pPr fontAlgn="auto">
              <a:spcBef>
                <a:spcPts val="0"/>
              </a:spcBef>
              <a:spcAft>
                <a:spcPts val="0"/>
              </a:spcAft>
              <a:defRPr/>
            </a:pPr>
            <a:r>
              <a:rPr lang="en-CA" sz="1600" dirty="0">
                <a:solidFill>
                  <a:srgbClr val="0C6FCF">
                    <a:lumMod val="75000"/>
                  </a:srgbClr>
                </a:solidFill>
                <a:ea typeface="宋体" pitchFamily="2" charset="-122"/>
                <a:cs typeface="Arial" pitchFamily="34" charset="0"/>
              </a:rPr>
              <a:t> </a:t>
            </a:r>
          </a:p>
          <a:p>
            <a:pPr fontAlgn="auto">
              <a:spcBef>
                <a:spcPts val="0"/>
              </a:spcBef>
              <a:spcAft>
                <a:spcPts val="0"/>
              </a:spcAft>
              <a:defRPr/>
            </a:pPr>
            <a:r>
              <a:rPr lang="en-CA" sz="1600" b="1" dirty="0">
                <a:solidFill>
                  <a:prstClr val="black"/>
                </a:solidFill>
                <a:ea typeface="宋体" pitchFamily="2" charset="-122"/>
                <a:cs typeface="Arial" pitchFamily="34" charset="0"/>
              </a:rPr>
              <a:t>Supranee Niruthisard, MD</a:t>
            </a:r>
          </a:p>
          <a:p>
            <a:pPr fontAlgn="auto">
              <a:spcBef>
                <a:spcPts val="0"/>
              </a:spcBef>
              <a:spcAft>
                <a:spcPts val="0"/>
              </a:spcAft>
              <a:defRPr/>
            </a:pPr>
            <a:r>
              <a:rPr lang="zh-CN" altLang="en-US" sz="1600" dirty="0" smtClean="0">
                <a:solidFill>
                  <a:srgbClr val="0C6FCF">
                    <a:lumMod val="75000"/>
                  </a:srgbClr>
                </a:solidFill>
                <a:ea typeface="宋体" pitchFamily="2" charset="-122"/>
                <a:cs typeface="Arial" pitchFamily="34" charset="0"/>
              </a:rPr>
              <a:t>疼痛专家</a:t>
            </a:r>
            <a:endParaRPr lang="en-US" altLang="zh-CN" sz="1600" dirty="0" smtClean="0">
              <a:solidFill>
                <a:srgbClr val="0C6FCF">
                  <a:lumMod val="75000"/>
                </a:srgbClr>
              </a:solidFill>
              <a:ea typeface="宋体" pitchFamily="2" charset="-122"/>
              <a:cs typeface="Arial" pitchFamily="34" charset="0"/>
            </a:endParaRPr>
          </a:p>
          <a:p>
            <a:pPr fontAlgn="auto">
              <a:spcBef>
                <a:spcPts val="0"/>
              </a:spcBef>
              <a:spcAft>
                <a:spcPts val="0"/>
              </a:spcAft>
              <a:defRPr/>
            </a:pPr>
            <a:r>
              <a:rPr lang="en-CA" sz="1600" dirty="0" smtClean="0">
                <a:solidFill>
                  <a:srgbClr val="0C6FCF">
                    <a:lumMod val="75000"/>
                  </a:srgbClr>
                </a:solidFill>
                <a:ea typeface="宋体" pitchFamily="2" charset="-122"/>
                <a:cs typeface="Arial" pitchFamily="34" charset="0"/>
              </a:rPr>
              <a:t>Bangkok</a:t>
            </a:r>
            <a:r>
              <a:rPr lang="en-CA" sz="1600" dirty="0">
                <a:solidFill>
                  <a:srgbClr val="0C6FCF">
                    <a:lumMod val="75000"/>
                  </a:srgbClr>
                </a:solidFill>
                <a:ea typeface="宋体" pitchFamily="2" charset="-122"/>
                <a:cs typeface="Arial" pitchFamily="34" charset="0"/>
              </a:rPr>
              <a:t>, Thailand</a:t>
            </a:r>
          </a:p>
          <a:p>
            <a:pPr fontAlgn="auto">
              <a:spcBef>
                <a:spcPts val="0"/>
              </a:spcBef>
              <a:spcAft>
                <a:spcPts val="0"/>
              </a:spcAft>
              <a:defRPr/>
            </a:pPr>
            <a:r>
              <a:rPr lang="en-CA" sz="1600" dirty="0">
                <a:solidFill>
                  <a:prstClr val="white"/>
                </a:solidFill>
                <a:ea typeface="宋体" pitchFamily="2" charset="-122"/>
                <a:cs typeface="Arial" pitchFamily="34" charset="0"/>
              </a:rPr>
              <a:t> </a:t>
            </a:r>
          </a:p>
          <a:p>
            <a:pPr fontAlgn="auto">
              <a:spcBef>
                <a:spcPts val="0"/>
              </a:spcBef>
              <a:spcAft>
                <a:spcPts val="0"/>
              </a:spcAft>
              <a:defRPr/>
            </a:pPr>
            <a:r>
              <a:rPr lang="en-CA" sz="1600" b="1" dirty="0">
                <a:solidFill>
                  <a:prstClr val="black"/>
                </a:solidFill>
                <a:ea typeface="宋体" pitchFamily="2" charset="-122"/>
                <a:cs typeface="Arial" pitchFamily="34" charset="0"/>
              </a:rPr>
              <a:t>Germán Ochoa, MD</a:t>
            </a:r>
          </a:p>
          <a:p>
            <a:pPr fontAlgn="auto">
              <a:spcBef>
                <a:spcPts val="0"/>
              </a:spcBef>
              <a:spcAft>
                <a:spcPts val="0"/>
              </a:spcAft>
              <a:defRPr/>
            </a:pPr>
            <a:r>
              <a:rPr lang="zh-CN" altLang="en-US" sz="1600" dirty="0" smtClean="0">
                <a:solidFill>
                  <a:srgbClr val="0C6FCF">
                    <a:lumMod val="75000"/>
                  </a:srgbClr>
                </a:solidFill>
                <a:ea typeface="宋体" pitchFamily="2" charset="-122"/>
                <a:cs typeface="Arial" pitchFamily="34" charset="0"/>
              </a:rPr>
              <a:t>骨科，脊柱外科医生</a:t>
            </a:r>
            <a:endParaRPr lang="en-US" altLang="zh-CN" sz="1600" dirty="0" smtClean="0">
              <a:solidFill>
                <a:srgbClr val="0C6FCF">
                  <a:lumMod val="75000"/>
                </a:srgbClr>
              </a:solidFill>
              <a:ea typeface="宋体" pitchFamily="2" charset="-122"/>
              <a:cs typeface="Arial" pitchFamily="34" charset="0"/>
            </a:endParaRPr>
          </a:p>
          <a:p>
            <a:pPr fontAlgn="auto">
              <a:spcBef>
                <a:spcPts val="0"/>
              </a:spcBef>
              <a:spcAft>
                <a:spcPts val="0"/>
              </a:spcAft>
              <a:defRPr/>
            </a:pPr>
            <a:r>
              <a:rPr lang="zh-CN" altLang="en-US" sz="1600" dirty="0" smtClean="0">
                <a:solidFill>
                  <a:srgbClr val="0C6FCF">
                    <a:lumMod val="75000"/>
                  </a:srgbClr>
                </a:solidFill>
                <a:ea typeface="宋体" pitchFamily="2" charset="-122"/>
                <a:cs typeface="Arial" pitchFamily="34" charset="0"/>
              </a:rPr>
              <a:t>和疼痛专家</a:t>
            </a:r>
            <a:endParaRPr lang="en-CA" sz="1600" dirty="0">
              <a:solidFill>
                <a:srgbClr val="0C6FCF">
                  <a:lumMod val="75000"/>
                </a:srgbClr>
              </a:solidFill>
              <a:ea typeface="宋体" pitchFamily="2" charset="-122"/>
              <a:cs typeface="Arial" pitchFamily="34" charset="0"/>
            </a:endParaRPr>
          </a:p>
          <a:p>
            <a:pPr fontAlgn="auto">
              <a:spcBef>
                <a:spcPts val="0"/>
              </a:spcBef>
              <a:spcAft>
                <a:spcPts val="0"/>
              </a:spcAft>
              <a:defRPr/>
            </a:pPr>
            <a:r>
              <a:rPr lang="en-CA" sz="1600" dirty="0">
                <a:solidFill>
                  <a:srgbClr val="0C6FCF">
                    <a:lumMod val="75000"/>
                  </a:srgbClr>
                </a:solidFill>
                <a:ea typeface="宋体" pitchFamily="2" charset="-122"/>
                <a:cs typeface="Arial" pitchFamily="34" charset="0"/>
              </a:rPr>
              <a:t>Bogotá, Colombia</a:t>
            </a:r>
          </a:p>
          <a:p>
            <a:pPr fontAlgn="auto">
              <a:spcBef>
                <a:spcPts val="0"/>
              </a:spcBef>
              <a:spcAft>
                <a:spcPts val="0"/>
              </a:spcAft>
              <a:defRPr/>
            </a:pPr>
            <a:r>
              <a:rPr lang="en-CA" sz="1600" b="1" dirty="0" smtClean="0">
                <a:solidFill>
                  <a:prstClr val="black"/>
                </a:solidFill>
                <a:ea typeface="宋体" pitchFamily="2" charset="-122"/>
                <a:cs typeface="Arial" pitchFamily="34" charset="0"/>
              </a:rPr>
              <a:t>Milton </a:t>
            </a:r>
            <a:r>
              <a:rPr lang="en-CA" sz="1600" b="1" dirty="0">
                <a:solidFill>
                  <a:prstClr val="black"/>
                </a:solidFill>
                <a:ea typeface="宋体" pitchFamily="2" charset="-122"/>
                <a:cs typeface="Arial" pitchFamily="34" charset="0"/>
              </a:rPr>
              <a:t>Raff, MD, BSc</a:t>
            </a:r>
          </a:p>
          <a:p>
            <a:pPr fontAlgn="auto">
              <a:spcBef>
                <a:spcPts val="0"/>
              </a:spcBef>
              <a:spcAft>
                <a:spcPts val="0"/>
              </a:spcAft>
              <a:defRPr/>
            </a:pPr>
            <a:r>
              <a:rPr lang="zh-CN" altLang="en-US" sz="1600" dirty="0" smtClean="0">
                <a:solidFill>
                  <a:srgbClr val="0C6FCF">
                    <a:lumMod val="75000"/>
                  </a:srgbClr>
                </a:solidFill>
                <a:ea typeface="宋体" pitchFamily="2" charset="-122"/>
                <a:cs typeface="Arial" pitchFamily="34" charset="0"/>
              </a:rPr>
              <a:t>麻醉顾问</a:t>
            </a:r>
            <a:endParaRPr lang="en-US" altLang="zh-CN" sz="1600" dirty="0" smtClean="0">
              <a:solidFill>
                <a:srgbClr val="0C6FCF">
                  <a:lumMod val="75000"/>
                </a:srgbClr>
              </a:solidFill>
              <a:ea typeface="宋体" pitchFamily="2" charset="-122"/>
              <a:cs typeface="Arial" pitchFamily="34" charset="0"/>
            </a:endParaRPr>
          </a:p>
          <a:p>
            <a:pPr fontAlgn="auto">
              <a:spcBef>
                <a:spcPts val="0"/>
              </a:spcBef>
              <a:spcAft>
                <a:spcPts val="0"/>
              </a:spcAft>
              <a:defRPr/>
            </a:pPr>
            <a:r>
              <a:rPr lang="en-CA" sz="1600" dirty="0" smtClean="0">
                <a:solidFill>
                  <a:srgbClr val="0C6FCF">
                    <a:lumMod val="75000"/>
                  </a:srgbClr>
                </a:solidFill>
                <a:ea typeface="宋体" pitchFamily="2" charset="-122"/>
                <a:cs typeface="Arial" pitchFamily="34" charset="0"/>
              </a:rPr>
              <a:t>Cape </a:t>
            </a:r>
            <a:r>
              <a:rPr lang="en-CA" sz="1600" dirty="0">
                <a:solidFill>
                  <a:srgbClr val="0C6FCF">
                    <a:lumMod val="75000"/>
                  </a:srgbClr>
                </a:solidFill>
                <a:ea typeface="宋体" pitchFamily="2" charset="-122"/>
                <a:cs typeface="Arial" pitchFamily="34" charset="0"/>
              </a:rPr>
              <a:t>Town, South Africa</a:t>
            </a:r>
          </a:p>
          <a:p>
            <a:pPr fontAlgn="auto">
              <a:spcBef>
                <a:spcPts val="0"/>
              </a:spcBef>
              <a:spcAft>
                <a:spcPts val="0"/>
              </a:spcAft>
              <a:defRPr/>
            </a:pPr>
            <a:r>
              <a:rPr lang="en-CA" sz="1600" dirty="0">
                <a:solidFill>
                  <a:prstClr val="white"/>
                </a:solidFill>
                <a:ea typeface="宋体" pitchFamily="2" charset="-122"/>
                <a:cs typeface="Arial" pitchFamily="34" charset="0"/>
              </a:rPr>
              <a:t> </a:t>
            </a:r>
          </a:p>
          <a:p>
            <a:pPr fontAlgn="auto">
              <a:spcBef>
                <a:spcPts val="0"/>
              </a:spcBef>
              <a:spcAft>
                <a:spcPts val="0"/>
              </a:spcAft>
              <a:defRPr/>
            </a:pPr>
            <a:endParaRPr lang="en-CA" sz="1600" b="1" dirty="0" smtClean="0">
              <a:solidFill>
                <a:prstClr val="black"/>
              </a:solidFill>
              <a:ea typeface="宋体" pitchFamily="2" charset="-122"/>
              <a:cs typeface="Arial" pitchFamily="34" charset="0"/>
            </a:endParaRPr>
          </a:p>
          <a:p>
            <a:pPr fontAlgn="auto">
              <a:spcBef>
                <a:spcPts val="0"/>
              </a:spcBef>
              <a:spcAft>
                <a:spcPts val="0"/>
              </a:spcAft>
              <a:defRPr/>
            </a:pPr>
            <a:r>
              <a:rPr lang="en-CA" sz="1600" b="1" dirty="0" smtClean="0">
                <a:solidFill>
                  <a:prstClr val="black"/>
                </a:solidFill>
                <a:ea typeface="宋体" pitchFamily="2" charset="-122"/>
                <a:cs typeface="Arial" pitchFamily="34" charset="0"/>
              </a:rPr>
              <a:t>Raymond </a:t>
            </a:r>
            <a:r>
              <a:rPr lang="en-CA" sz="1600" b="1" dirty="0">
                <a:solidFill>
                  <a:prstClr val="black"/>
                </a:solidFill>
                <a:ea typeface="宋体" pitchFamily="2" charset="-122"/>
                <a:cs typeface="Arial" pitchFamily="34" charset="0"/>
              </a:rPr>
              <a:t>L. Rosales, MD, PhD</a:t>
            </a:r>
          </a:p>
          <a:p>
            <a:pPr fontAlgn="auto">
              <a:spcBef>
                <a:spcPts val="0"/>
              </a:spcBef>
              <a:spcAft>
                <a:spcPts val="0"/>
              </a:spcAft>
              <a:defRPr/>
            </a:pPr>
            <a:r>
              <a:rPr lang="zh-CN" altLang="en-US" sz="1600" dirty="0" smtClean="0">
                <a:solidFill>
                  <a:srgbClr val="0C6FCF">
                    <a:lumMod val="75000"/>
                  </a:srgbClr>
                </a:solidFill>
                <a:ea typeface="宋体" pitchFamily="2" charset="-122"/>
                <a:cs typeface="Arial" pitchFamily="34" charset="0"/>
              </a:rPr>
              <a:t>神经病学家</a:t>
            </a:r>
            <a:endParaRPr lang="en-CA" sz="1600" dirty="0">
              <a:solidFill>
                <a:srgbClr val="0C6FCF">
                  <a:lumMod val="75000"/>
                </a:srgbClr>
              </a:solidFill>
              <a:ea typeface="宋体" pitchFamily="2" charset="-122"/>
              <a:cs typeface="Arial" pitchFamily="34" charset="0"/>
            </a:endParaRPr>
          </a:p>
          <a:p>
            <a:pPr fontAlgn="auto">
              <a:spcBef>
                <a:spcPts val="0"/>
              </a:spcBef>
              <a:spcAft>
                <a:spcPts val="0"/>
              </a:spcAft>
              <a:defRPr/>
            </a:pPr>
            <a:r>
              <a:rPr lang="en-CA" sz="1600" dirty="0">
                <a:solidFill>
                  <a:srgbClr val="0C6FCF">
                    <a:lumMod val="75000"/>
                  </a:srgbClr>
                </a:solidFill>
                <a:ea typeface="宋体" pitchFamily="2" charset="-122"/>
                <a:cs typeface="Arial" pitchFamily="34" charset="0"/>
              </a:rPr>
              <a:t>Manila, Philippines</a:t>
            </a:r>
          </a:p>
          <a:p>
            <a:pPr fontAlgn="auto">
              <a:spcBef>
                <a:spcPts val="0"/>
              </a:spcBef>
              <a:spcAft>
                <a:spcPts val="0"/>
              </a:spcAft>
              <a:defRPr/>
            </a:pPr>
            <a:endParaRPr lang="en-CA" sz="1600" dirty="0">
              <a:solidFill>
                <a:prstClr val="white"/>
              </a:solidFill>
              <a:ea typeface="宋体" pitchFamily="2" charset="-122"/>
              <a:cs typeface="Arial" pitchFamily="34" charset="0"/>
            </a:endParaRPr>
          </a:p>
        </p:txBody>
      </p:sp>
      <p:sp>
        <p:nvSpPr>
          <p:cNvPr id="6" name="Rectangle 5"/>
          <p:cNvSpPr/>
          <p:nvPr/>
        </p:nvSpPr>
        <p:spPr>
          <a:xfrm>
            <a:off x="6008688" y="1447800"/>
            <a:ext cx="2955925" cy="4278094"/>
          </a:xfrm>
          <a:prstGeom prst="rect">
            <a:avLst/>
          </a:prstGeom>
        </p:spPr>
        <p:txBody>
          <a:bodyPr>
            <a:spAutoFit/>
          </a:bodyPr>
          <a:lstStyle/>
          <a:p>
            <a:pPr fontAlgn="auto">
              <a:spcBef>
                <a:spcPts val="0"/>
              </a:spcBef>
              <a:spcAft>
                <a:spcPts val="0"/>
              </a:spcAft>
              <a:defRPr/>
            </a:pPr>
            <a:r>
              <a:rPr lang="en-CA" sz="1600" b="1" dirty="0">
                <a:solidFill>
                  <a:prstClr val="black"/>
                </a:solidFill>
                <a:ea typeface="宋体" pitchFamily="2" charset="-122"/>
                <a:cs typeface="Arial" pitchFamily="34" charset="0"/>
              </a:rPr>
              <a:t>Ammar Salti, MD</a:t>
            </a:r>
          </a:p>
          <a:p>
            <a:pPr fontAlgn="auto">
              <a:spcBef>
                <a:spcPts val="0"/>
              </a:spcBef>
              <a:spcAft>
                <a:spcPts val="0"/>
              </a:spcAft>
              <a:defRPr/>
            </a:pPr>
            <a:r>
              <a:rPr lang="zh-CN" altLang="en-US" sz="1600" dirty="0" smtClean="0">
                <a:solidFill>
                  <a:srgbClr val="0C6FCF">
                    <a:lumMod val="75000"/>
                  </a:srgbClr>
                </a:solidFill>
                <a:ea typeface="宋体" pitchFamily="2" charset="-122"/>
                <a:cs typeface="Arial" pitchFamily="34" charset="0"/>
              </a:rPr>
              <a:t>麻醉顾问</a:t>
            </a:r>
            <a:endParaRPr lang="en-US" altLang="zh-CN" sz="1600" dirty="0" smtClean="0">
              <a:solidFill>
                <a:srgbClr val="0C6FCF">
                  <a:lumMod val="75000"/>
                </a:srgbClr>
              </a:solidFill>
              <a:ea typeface="宋体" pitchFamily="2" charset="-122"/>
              <a:cs typeface="Arial" pitchFamily="34" charset="0"/>
            </a:endParaRPr>
          </a:p>
          <a:p>
            <a:pPr fontAlgn="auto">
              <a:spcBef>
                <a:spcPts val="0"/>
              </a:spcBef>
              <a:spcAft>
                <a:spcPts val="0"/>
              </a:spcAft>
              <a:defRPr/>
            </a:pPr>
            <a:r>
              <a:rPr lang="en-CA" sz="1600" dirty="0" smtClean="0">
                <a:solidFill>
                  <a:srgbClr val="0C6FCF">
                    <a:lumMod val="75000"/>
                  </a:srgbClr>
                </a:solidFill>
                <a:ea typeface="宋体" pitchFamily="2" charset="-122"/>
                <a:cs typeface="Arial" pitchFamily="34" charset="0"/>
              </a:rPr>
              <a:t>Abu </a:t>
            </a:r>
            <a:r>
              <a:rPr lang="en-CA" sz="1600" dirty="0">
                <a:solidFill>
                  <a:srgbClr val="0C6FCF">
                    <a:lumMod val="75000"/>
                  </a:srgbClr>
                </a:solidFill>
                <a:ea typeface="宋体" pitchFamily="2" charset="-122"/>
                <a:cs typeface="Arial" pitchFamily="34" charset="0"/>
              </a:rPr>
              <a:t>Dhabi, United Arab Emirates</a:t>
            </a:r>
          </a:p>
          <a:p>
            <a:pPr fontAlgn="auto">
              <a:spcBef>
                <a:spcPts val="0"/>
              </a:spcBef>
              <a:spcAft>
                <a:spcPts val="0"/>
              </a:spcAft>
              <a:defRPr/>
            </a:pPr>
            <a:r>
              <a:rPr lang="en-CA" sz="1600" b="1" dirty="0" smtClean="0">
                <a:solidFill>
                  <a:prstClr val="black"/>
                </a:solidFill>
                <a:ea typeface="宋体" pitchFamily="2" charset="-122"/>
                <a:cs typeface="Arial" pitchFamily="34" charset="0"/>
              </a:rPr>
              <a:t>Jose </a:t>
            </a:r>
            <a:r>
              <a:rPr lang="en-CA" sz="1600" b="1" dirty="0">
                <a:solidFill>
                  <a:prstClr val="black"/>
                </a:solidFill>
                <a:ea typeface="宋体" pitchFamily="2" charset="-122"/>
                <a:cs typeface="Arial" pitchFamily="34" charset="0"/>
              </a:rPr>
              <a:t>Antonio San Juan, MD</a:t>
            </a:r>
          </a:p>
          <a:p>
            <a:pPr fontAlgn="auto">
              <a:spcBef>
                <a:spcPts val="0"/>
              </a:spcBef>
              <a:spcAft>
                <a:spcPts val="0"/>
              </a:spcAft>
              <a:defRPr/>
            </a:pPr>
            <a:r>
              <a:rPr lang="zh-CN" altLang="en-US" sz="1600" dirty="0" smtClean="0">
                <a:solidFill>
                  <a:srgbClr val="0C6FCF">
                    <a:lumMod val="75000"/>
                  </a:srgbClr>
                </a:solidFill>
                <a:ea typeface="宋体" pitchFamily="2" charset="-122"/>
                <a:cs typeface="Arial" pitchFamily="34" charset="0"/>
              </a:rPr>
              <a:t>整形外科医生</a:t>
            </a:r>
            <a:endParaRPr lang="en-US" altLang="zh-CN" sz="1600" dirty="0" smtClean="0">
              <a:solidFill>
                <a:srgbClr val="0C6FCF">
                  <a:lumMod val="75000"/>
                </a:srgbClr>
              </a:solidFill>
              <a:ea typeface="宋体" pitchFamily="2" charset="-122"/>
              <a:cs typeface="Arial" pitchFamily="34" charset="0"/>
            </a:endParaRPr>
          </a:p>
          <a:p>
            <a:pPr fontAlgn="auto">
              <a:spcBef>
                <a:spcPts val="0"/>
              </a:spcBef>
              <a:spcAft>
                <a:spcPts val="0"/>
              </a:spcAft>
              <a:defRPr/>
            </a:pPr>
            <a:r>
              <a:rPr lang="en-CA" sz="1600" dirty="0" smtClean="0">
                <a:solidFill>
                  <a:srgbClr val="0C6FCF">
                    <a:lumMod val="75000"/>
                  </a:srgbClr>
                </a:solidFill>
                <a:ea typeface="宋体" pitchFamily="2" charset="-122"/>
                <a:cs typeface="Arial" pitchFamily="34" charset="0"/>
              </a:rPr>
              <a:t>Cebu </a:t>
            </a:r>
            <a:r>
              <a:rPr lang="en-CA" sz="1600" dirty="0">
                <a:solidFill>
                  <a:srgbClr val="0C6FCF">
                    <a:lumMod val="75000"/>
                  </a:srgbClr>
                </a:solidFill>
                <a:ea typeface="宋体" pitchFamily="2" charset="-122"/>
                <a:cs typeface="Arial" pitchFamily="34" charset="0"/>
              </a:rPr>
              <a:t>City, Philippines</a:t>
            </a:r>
          </a:p>
          <a:p>
            <a:pPr fontAlgn="auto">
              <a:spcBef>
                <a:spcPts val="0"/>
              </a:spcBef>
              <a:spcAft>
                <a:spcPts val="0"/>
              </a:spcAft>
              <a:defRPr/>
            </a:pPr>
            <a:endParaRPr lang="en-CA" sz="1600" b="1" dirty="0">
              <a:solidFill>
                <a:prstClr val="black"/>
              </a:solidFill>
              <a:ea typeface="宋体" pitchFamily="2" charset="-122"/>
              <a:cs typeface="Arial" pitchFamily="34" charset="0"/>
            </a:endParaRPr>
          </a:p>
          <a:p>
            <a:pPr fontAlgn="auto">
              <a:spcBef>
                <a:spcPts val="0"/>
              </a:spcBef>
              <a:spcAft>
                <a:spcPts val="0"/>
              </a:spcAft>
              <a:defRPr/>
            </a:pPr>
            <a:r>
              <a:rPr lang="en-CA" sz="1600" b="1" dirty="0" err="1">
                <a:solidFill>
                  <a:prstClr val="black"/>
                </a:solidFill>
                <a:ea typeface="宋体" pitchFamily="2" charset="-122"/>
                <a:cs typeface="Arial" pitchFamily="34" charset="0"/>
              </a:rPr>
              <a:t>Xinping</a:t>
            </a:r>
            <a:r>
              <a:rPr lang="en-CA" sz="1600" b="1" dirty="0">
                <a:solidFill>
                  <a:prstClr val="black"/>
                </a:solidFill>
                <a:ea typeface="宋体" pitchFamily="2" charset="-122"/>
                <a:cs typeface="Arial" pitchFamily="34" charset="0"/>
              </a:rPr>
              <a:t> </a:t>
            </a:r>
            <a:r>
              <a:rPr lang="en-CA" sz="1600" b="1" dirty="0" err="1">
                <a:solidFill>
                  <a:prstClr val="black"/>
                </a:solidFill>
                <a:ea typeface="宋体" pitchFamily="2" charset="-122"/>
                <a:cs typeface="Arial" pitchFamily="34" charset="0"/>
              </a:rPr>
              <a:t>Tian</a:t>
            </a:r>
            <a:r>
              <a:rPr lang="en-CA" sz="1600" b="1" dirty="0">
                <a:solidFill>
                  <a:prstClr val="black"/>
                </a:solidFill>
                <a:ea typeface="宋体" pitchFamily="2" charset="-122"/>
                <a:cs typeface="Arial" pitchFamily="34" charset="0"/>
              </a:rPr>
              <a:t>, MD</a:t>
            </a:r>
          </a:p>
          <a:p>
            <a:pPr>
              <a:defRPr/>
            </a:pPr>
            <a:r>
              <a:rPr lang="zh-CN" altLang="en-US" sz="1600" dirty="0" smtClean="0">
                <a:solidFill>
                  <a:srgbClr val="0C6FCF">
                    <a:lumMod val="75000"/>
                  </a:srgbClr>
                </a:solidFill>
                <a:ea typeface="宋体" pitchFamily="2" charset="-122"/>
                <a:cs typeface="Arial" pitchFamily="34" charset="0"/>
              </a:rPr>
              <a:t>风湿病学家</a:t>
            </a:r>
            <a:endParaRPr lang="en-CA" sz="1600" dirty="0">
              <a:solidFill>
                <a:srgbClr val="0C6FCF">
                  <a:lumMod val="75000"/>
                </a:srgbClr>
              </a:solidFill>
              <a:ea typeface="宋体" pitchFamily="2" charset="-122"/>
              <a:cs typeface="Arial" pitchFamily="34" charset="0"/>
            </a:endParaRPr>
          </a:p>
          <a:p>
            <a:pPr fontAlgn="auto">
              <a:spcBef>
                <a:spcPts val="0"/>
              </a:spcBef>
              <a:spcAft>
                <a:spcPts val="0"/>
              </a:spcAft>
              <a:defRPr/>
            </a:pPr>
            <a:r>
              <a:rPr lang="en-CA" sz="1600" dirty="0">
                <a:solidFill>
                  <a:srgbClr val="0C6FCF">
                    <a:lumMod val="75000"/>
                  </a:srgbClr>
                </a:solidFill>
                <a:ea typeface="宋体" pitchFamily="2" charset="-122"/>
                <a:cs typeface="Arial" pitchFamily="34" charset="0"/>
              </a:rPr>
              <a:t>Beijing, China</a:t>
            </a:r>
          </a:p>
          <a:p>
            <a:pPr fontAlgn="auto">
              <a:spcBef>
                <a:spcPts val="0"/>
              </a:spcBef>
              <a:spcAft>
                <a:spcPts val="0"/>
              </a:spcAft>
              <a:defRPr/>
            </a:pPr>
            <a:r>
              <a:rPr lang="en-CA" sz="1600" dirty="0">
                <a:solidFill>
                  <a:prstClr val="white"/>
                </a:solidFill>
                <a:ea typeface="宋体" pitchFamily="2" charset="-122"/>
                <a:cs typeface="Arial" pitchFamily="34" charset="0"/>
              </a:rPr>
              <a:t> </a:t>
            </a:r>
          </a:p>
          <a:p>
            <a:pPr fontAlgn="auto">
              <a:spcBef>
                <a:spcPts val="0"/>
              </a:spcBef>
              <a:spcAft>
                <a:spcPts val="0"/>
              </a:spcAft>
              <a:defRPr/>
            </a:pPr>
            <a:r>
              <a:rPr lang="en-CA" sz="1600" b="1" dirty="0" err="1">
                <a:solidFill>
                  <a:prstClr val="black"/>
                </a:solidFill>
                <a:ea typeface="宋体" pitchFamily="2" charset="-122"/>
                <a:cs typeface="Arial" pitchFamily="34" charset="0"/>
              </a:rPr>
              <a:t>Işin</a:t>
            </a:r>
            <a:r>
              <a:rPr lang="en-CA" sz="1600" b="1" dirty="0">
                <a:solidFill>
                  <a:prstClr val="black"/>
                </a:solidFill>
                <a:ea typeface="宋体" pitchFamily="2" charset="-122"/>
                <a:cs typeface="Arial" pitchFamily="34" charset="0"/>
              </a:rPr>
              <a:t> </a:t>
            </a:r>
            <a:r>
              <a:rPr lang="en-CA" sz="1600" b="1" dirty="0" err="1">
                <a:solidFill>
                  <a:prstClr val="black"/>
                </a:solidFill>
                <a:ea typeface="宋体" pitchFamily="2" charset="-122"/>
                <a:cs typeface="Arial" pitchFamily="34" charset="0"/>
              </a:rPr>
              <a:t>Ünal-Çevik</a:t>
            </a:r>
            <a:r>
              <a:rPr lang="en-CA" sz="1600" b="1" dirty="0">
                <a:solidFill>
                  <a:prstClr val="black"/>
                </a:solidFill>
                <a:ea typeface="宋体" pitchFamily="2" charset="-122"/>
                <a:cs typeface="Arial" pitchFamily="34" charset="0"/>
              </a:rPr>
              <a:t>, MD, PhD</a:t>
            </a:r>
          </a:p>
          <a:p>
            <a:pPr fontAlgn="auto">
              <a:spcBef>
                <a:spcPts val="0"/>
              </a:spcBef>
              <a:spcAft>
                <a:spcPts val="0"/>
              </a:spcAft>
              <a:defRPr/>
            </a:pPr>
            <a:r>
              <a:rPr lang="zh-CN" altLang="en-US" sz="1600" dirty="0" smtClean="0">
                <a:solidFill>
                  <a:srgbClr val="0C6FCF">
                    <a:lumMod val="75000"/>
                  </a:srgbClr>
                </a:solidFill>
                <a:ea typeface="宋体" pitchFamily="2" charset="-122"/>
                <a:cs typeface="Arial" pitchFamily="34" charset="0"/>
              </a:rPr>
              <a:t>神经学家，神经病学家</a:t>
            </a:r>
            <a:endParaRPr lang="en-US" altLang="zh-CN" sz="1600" dirty="0" smtClean="0">
              <a:solidFill>
                <a:srgbClr val="0C6FCF">
                  <a:lumMod val="75000"/>
                </a:srgbClr>
              </a:solidFill>
              <a:ea typeface="宋体" pitchFamily="2" charset="-122"/>
              <a:cs typeface="Arial" pitchFamily="34" charset="0"/>
            </a:endParaRPr>
          </a:p>
          <a:p>
            <a:pPr fontAlgn="auto">
              <a:spcBef>
                <a:spcPts val="0"/>
              </a:spcBef>
              <a:spcAft>
                <a:spcPts val="0"/>
              </a:spcAft>
              <a:defRPr/>
            </a:pPr>
            <a:r>
              <a:rPr lang="zh-CN" altLang="en-US" sz="1600" dirty="0" smtClean="0">
                <a:solidFill>
                  <a:srgbClr val="0C6FCF">
                    <a:lumMod val="75000"/>
                  </a:srgbClr>
                </a:solidFill>
                <a:ea typeface="宋体" pitchFamily="2" charset="-122"/>
                <a:cs typeface="Arial" pitchFamily="34" charset="0"/>
              </a:rPr>
              <a:t>和疼痛专家</a:t>
            </a:r>
            <a:endParaRPr lang="en-US" altLang="zh-CN" sz="1600" dirty="0" smtClean="0">
              <a:solidFill>
                <a:srgbClr val="0C6FCF">
                  <a:lumMod val="75000"/>
                </a:srgbClr>
              </a:solidFill>
              <a:ea typeface="宋体" pitchFamily="2" charset="-122"/>
              <a:cs typeface="Arial" pitchFamily="34" charset="0"/>
            </a:endParaRPr>
          </a:p>
          <a:p>
            <a:pPr fontAlgn="auto">
              <a:spcBef>
                <a:spcPts val="0"/>
              </a:spcBef>
              <a:spcAft>
                <a:spcPts val="0"/>
              </a:spcAft>
              <a:defRPr/>
            </a:pPr>
            <a:r>
              <a:rPr lang="en-CA" sz="1600" dirty="0" smtClean="0">
                <a:solidFill>
                  <a:srgbClr val="0C6FCF">
                    <a:lumMod val="75000"/>
                  </a:srgbClr>
                </a:solidFill>
                <a:ea typeface="宋体" pitchFamily="2" charset="-122"/>
                <a:cs typeface="Arial" pitchFamily="34" charset="0"/>
              </a:rPr>
              <a:t>Ankara</a:t>
            </a:r>
            <a:r>
              <a:rPr lang="en-CA" sz="1600" dirty="0">
                <a:solidFill>
                  <a:srgbClr val="0C6FCF">
                    <a:lumMod val="75000"/>
                  </a:srgbClr>
                </a:solidFill>
                <a:ea typeface="宋体" pitchFamily="2" charset="-122"/>
                <a:cs typeface="Arial" pitchFamily="34" charset="0"/>
              </a:rPr>
              <a:t>, Turkey</a:t>
            </a:r>
          </a:p>
          <a:p>
            <a:pPr fontAlgn="auto">
              <a:spcBef>
                <a:spcPts val="0"/>
              </a:spcBef>
              <a:spcAft>
                <a:spcPts val="0"/>
              </a:spcAft>
              <a:defRPr/>
            </a:pPr>
            <a:r>
              <a:rPr lang="en-CA" sz="1600" dirty="0">
                <a:solidFill>
                  <a:srgbClr val="0C6FCF">
                    <a:lumMod val="75000"/>
                  </a:srgbClr>
                </a:solidFill>
                <a:ea typeface="宋体" pitchFamily="2" charset="-122"/>
                <a:cs typeface="Arial" pitchFamily="34" charset="0"/>
              </a:rPr>
              <a:t> </a:t>
            </a:r>
            <a:endParaRPr lang="en-CA" sz="1700" dirty="0">
              <a:solidFill>
                <a:prstClr val="white"/>
              </a:solidFill>
              <a:ea typeface="宋体" pitchFamily="2" charset="-122"/>
              <a:cs typeface="Arial" pitchFamily="34" charset="0"/>
            </a:endParaRPr>
          </a:p>
        </p:txBody>
      </p:sp>
      <p:sp>
        <p:nvSpPr>
          <p:cNvPr id="3" name="TextBox 2"/>
          <p:cNvSpPr txBox="1"/>
          <p:nvPr/>
        </p:nvSpPr>
        <p:spPr>
          <a:xfrm>
            <a:off x="2613074" y="6539834"/>
            <a:ext cx="2492990" cy="369332"/>
          </a:xfrm>
          <a:prstGeom prst="rect">
            <a:avLst/>
          </a:prstGeom>
          <a:noFill/>
        </p:spPr>
        <p:txBody>
          <a:bodyPr wrap="none">
            <a:spAutoFit/>
          </a:bodyPr>
          <a:lstStyle/>
          <a:p>
            <a:pPr fontAlgn="auto">
              <a:spcBef>
                <a:spcPts val="0"/>
              </a:spcBef>
              <a:spcAft>
                <a:spcPts val="0"/>
              </a:spcAft>
              <a:defRPr/>
            </a:pPr>
            <a:r>
              <a:rPr lang="zh-CN" altLang="en-US" i="1" dirty="0" smtClean="0">
                <a:solidFill>
                  <a:srgbClr val="002060"/>
                </a:solidFill>
                <a:ea typeface="宋体" pitchFamily="2" charset="-122"/>
                <a:cs typeface="Arial" pitchFamily="34" charset="0"/>
              </a:rPr>
              <a:t>本项目由辉瑞公司赞助</a:t>
            </a:r>
            <a:endParaRPr lang="en-CA" i="1" dirty="0">
              <a:solidFill>
                <a:srgbClr val="002060"/>
              </a:solidFill>
              <a:ea typeface="宋体" pitchFamily="2" charset="-122"/>
              <a:cs typeface="Arial" pitchFamily="34" charset="0"/>
            </a:endParaRPr>
          </a:p>
        </p:txBody>
      </p:sp>
    </p:spTree>
    <p:extLst>
      <p:ext uri="{BB962C8B-B14F-4D97-AF65-F5344CB8AC3E}">
        <p14:creationId xmlns:p14="http://schemas.microsoft.com/office/powerpoint/2010/main" val="13983261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7" descr="blockyellow"/>
          <p:cNvPicPr>
            <a:picLocks noChangeAspect="1" noChangeArrowheads="1"/>
          </p:cNvPicPr>
          <p:nvPr/>
        </p:nvPicPr>
        <p:blipFill>
          <a:blip r:embed="rId3" cstate="print">
            <a:duotone>
              <a:prstClr val="black"/>
              <a:srgbClr val="DD9330">
                <a:tint val="45000"/>
                <a:satMod val="400000"/>
              </a:srgbClr>
            </a:duotone>
            <a:extLst/>
          </a:blip>
          <a:srcRect/>
          <a:stretch>
            <a:fillRect/>
          </a:stretch>
        </p:blipFill>
        <p:spPr bwMode="auto">
          <a:xfrm>
            <a:off x="1027113" y="5156200"/>
            <a:ext cx="6748463" cy="1152525"/>
          </a:xfrm>
          <a:prstGeom prst="rect">
            <a:avLst/>
          </a:prstGeom>
          <a:noFill/>
          <a:ln w="9525">
            <a:noFill/>
            <a:miter lim="800000"/>
            <a:headEnd/>
            <a:tailEnd/>
          </a:ln>
        </p:spPr>
      </p:pic>
      <p:pic>
        <p:nvPicPr>
          <p:cNvPr id="25" name="Picture 54" descr="block3"/>
          <p:cNvPicPr>
            <a:picLocks noChangeAspect="1" noChangeArrowheads="1"/>
          </p:cNvPicPr>
          <p:nvPr/>
        </p:nvPicPr>
        <p:blipFill>
          <a:blip r:embed="rId4" cstate="print">
            <a:duotone>
              <a:prstClr val="black"/>
              <a:srgbClr val="8064A2">
                <a:tint val="45000"/>
                <a:satMod val="400000"/>
              </a:srgbClr>
            </a:duotone>
            <a:extLst/>
          </a:blip>
          <a:srcRect/>
          <a:stretch>
            <a:fillRect/>
          </a:stretch>
        </p:blipFill>
        <p:spPr bwMode="auto">
          <a:xfrm>
            <a:off x="857224" y="2143116"/>
            <a:ext cx="3060700" cy="982663"/>
          </a:xfrm>
          <a:prstGeom prst="rect">
            <a:avLst/>
          </a:prstGeom>
          <a:noFill/>
          <a:ln w="9525">
            <a:noFill/>
            <a:miter lim="800000"/>
            <a:headEnd/>
            <a:tailEnd/>
          </a:ln>
        </p:spPr>
      </p:pic>
      <p:sp>
        <p:nvSpPr>
          <p:cNvPr id="228353" name="灯片编号占位符 4"/>
          <p:cNvSpPr>
            <a:spLocks noGrp="1"/>
          </p:cNvSpPr>
          <p:nvPr>
            <p:ph type="sldNum" sz="quarter" idx="12"/>
          </p:nvPr>
        </p:nvSpPr>
        <p:spPr>
          <a:noFill/>
          <a:ln>
            <a:miter lim="800000"/>
            <a:headEnd/>
            <a:tailEnd/>
          </a:ln>
        </p:spPr>
        <p:txBody>
          <a:bodyPr/>
          <a:lstStyle/>
          <a:p>
            <a:pPr>
              <a:buFont typeface="Arial" charset="0"/>
              <a:buNone/>
            </a:pPr>
            <a:fld id="{0AF299C5-B23E-449A-A2C8-F7E0D0231598}" type="slidenum">
              <a:rPr lang="zh-CN" altLang="en-US" smtClean="0">
                <a:latin typeface="Times New Roman" pitchFamily="18" charset="0"/>
                <a:ea typeface="+mn-ea"/>
                <a:cs typeface="Times New Roman" pitchFamily="18" charset="0"/>
              </a:rPr>
              <a:pPr>
                <a:buFont typeface="Arial" charset="0"/>
                <a:buNone/>
              </a:pPr>
              <a:t>20</a:t>
            </a:fld>
            <a:endParaRPr lang="en-US" altLang="zh-CN" sz="1800" dirty="0" smtClean="0">
              <a:solidFill>
                <a:schemeClr val="tx1"/>
              </a:solidFill>
              <a:latin typeface="Times New Roman" pitchFamily="18" charset="0"/>
              <a:ea typeface="+mn-ea"/>
              <a:cs typeface="Times New Roman" pitchFamily="18" charset="0"/>
            </a:endParaRPr>
          </a:p>
        </p:txBody>
      </p:sp>
      <p:sp>
        <p:nvSpPr>
          <p:cNvPr id="228354" name="Rectangle 2"/>
          <p:cNvSpPr>
            <a:spLocks noGrp="1" noChangeArrowheads="1"/>
          </p:cNvSpPr>
          <p:nvPr>
            <p:ph type="title" idx="4294967295"/>
          </p:nvPr>
        </p:nvSpPr>
        <p:spPr>
          <a:xfrm>
            <a:off x="444500" y="215900"/>
            <a:ext cx="8686800" cy="1143000"/>
          </a:xfrm>
        </p:spPr>
        <p:txBody>
          <a:bodyPr/>
          <a:lstStyle/>
          <a:p>
            <a:pPr eaLnBrk="1" hangingPunct="1"/>
            <a:r>
              <a:rPr lang="zh-CN" altLang="en-US" sz="3600" b="1" i="1" dirty="0" smtClean="0">
                <a:solidFill>
                  <a:srgbClr val="002060"/>
                </a:solidFill>
                <a:latin typeface="Times New Roman" pitchFamily="18" charset="0"/>
                <a:ea typeface="+mn-ea"/>
                <a:cs typeface="Times New Roman" pitchFamily="18" charset="0"/>
              </a:rPr>
              <a:t>倾听：</a:t>
            </a:r>
            <a:r>
              <a:rPr lang="zh-CN" altLang="en-US" sz="3600" dirty="0" smtClean="0">
                <a:solidFill>
                  <a:srgbClr val="002060"/>
                </a:solidFill>
                <a:latin typeface="Times New Roman" pitchFamily="18" charset="0"/>
                <a:ea typeface="+mn-ea"/>
                <a:cs typeface="Times New Roman" pitchFamily="18" charset="0"/>
              </a:rPr>
              <a:t>神经病理性疼痛的感觉症状</a:t>
            </a:r>
            <a:endParaRPr lang="en-US" altLang="zh-CN" sz="3600" dirty="0" smtClean="0">
              <a:solidFill>
                <a:srgbClr val="002060"/>
              </a:solidFill>
              <a:latin typeface="Times New Roman" pitchFamily="18" charset="0"/>
              <a:ea typeface="+mn-ea"/>
              <a:cs typeface="Times New Roman" pitchFamily="18" charset="0"/>
            </a:endParaRPr>
          </a:p>
        </p:txBody>
      </p:sp>
      <p:sp>
        <p:nvSpPr>
          <p:cNvPr id="228356" name="Rectangle 55"/>
          <p:cNvSpPr>
            <a:spLocks noChangeArrowheads="1"/>
          </p:cNvSpPr>
          <p:nvPr/>
        </p:nvSpPr>
        <p:spPr bwMode="auto">
          <a:xfrm>
            <a:off x="739775" y="2198688"/>
            <a:ext cx="3024188" cy="909637"/>
          </a:xfrm>
          <a:prstGeom prst="rect">
            <a:avLst/>
          </a:prstGeom>
          <a:noFill/>
          <a:ln w="9525">
            <a:noFill/>
            <a:miter lim="800000"/>
            <a:headEnd/>
            <a:tailEnd/>
          </a:ln>
        </p:spPr>
        <p:txBody>
          <a:bodyPr wrap="none" anchor="ctr"/>
          <a:lstStyle/>
          <a:p>
            <a:pPr algn="ctr">
              <a:buFont typeface="Arial" charset="0"/>
              <a:buNone/>
            </a:pPr>
            <a:r>
              <a:rPr lang="zh-CN" altLang="en-US" b="1" u="sng" dirty="0">
                <a:solidFill>
                  <a:schemeClr val="bg1"/>
                </a:solidFill>
                <a:latin typeface="Times New Roman" pitchFamily="18" charset="0"/>
                <a:ea typeface="+mn-ea"/>
                <a:cs typeface="Times New Roman" pitchFamily="18" charset="0"/>
                <a:sym typeface="Arial" charset="0"/>
              </a:rPr>
              <a:t>阳性症状</a:t>
            </a:r>
            <a:endParaRPr lang="zh-CN" altLang="en-US" b="1" dirty="0">
              <a:solidFill>
                <a:schemeClr val="bg1"/>
              </a:solidFill>
              <a:latin typeface="Times New Roman" pitchFamily="18" charset="0"/>
              <a:ea typeface="+mn-ea"/>
              <a:cs typeface="Times New Roman" pitchFamily="18" charset="0"/>
              <a:sym typeface="Arial" charset="0"/>
            </a:endParaRPr>
          </a:p>
          <a:p>
            <a:pPr algn="ctr">
              <a:buFont typeface="Arial" charset="0"/>
              <a:buNone/>
            </a:pPr>
            <a:r>
              <a:rPr lang="en-US" altLang="zh-CN" sz="1600" dirty="0">
                <a:solidFill>
                  <a:schemeClr val="bg1"/>
                </a:solidFill>
                <a:latin typeface="Times New Roman" pitchFamily="18" charset="0"/>
                <a:ea typeface="+mn-ea"/>
                <a:cs typeface="Times New Roman" pitchFamily="18" charset="0"/>
                <a:sym typeface="Arial" charset="0"/>
              </a:rPr>
              <a:t>(</a:t>
            </a:r>
            <a:r>
              <a:rPr lang="zh-CN" altLang="en-US" sz="1600" dirty="0" smtClean="0">
                <a:solidFill>
                  <a:schemeClr val="bg1"/>
                </a:solidFill>
                <a:latin typeface="Times New Roman" pitchFamily="18" charset="0"/>
                <a:ea typeface="+mn-ea"/>
                <a:cs typeface="Times New Roman" pitchFamily="18" charset="0"/>
                <a:sym typeface="Arial" charset="0"/>
              </a:rPr>
              <a:t>由于神经活动过度</a:t>
            </a:r>
            <a:r>
              <a:rPr lang="en-US" altLang="zh-CN" sz="1600" dirty="0" smtClean="0">
                <a:solidFill>
                  <a:schemeClr val="bg1"/>
                </a:solidFill>
                <a:latin typeface="Times New Roman" pitchFamily="18" charset="0"/>
                <a:ea typeface="+mn-ea"/>
                <a:cs typeface="Times New Roman" pitchFamily="18" charset="0"/>
                <a:sym typeface="Arial" charset="0"/>
              </a:rPr>
              <a:t>)</a:t>
            </a:r>
            <a:endParaRPr lang="zh-CN" altLang="en-US" sz="1600" dirty="0">
              <a:solidFill>
                <a:schemeClr val="bg1"/>
              </a:solidFill>
              <a:latin typeface="Times New Roman" pitchFamily="18" charset="0"/>
              <a:ea typeface="+mn-ea"/>
              <a:cs typeface="Times New Roman" pitchFamily="18" charset="0"/>
              <a:sym typeface="Arial" charset="0"/>
            </a:endParaRPr>
          </a:p>
        </p:txBody>
      </p:sp>
      <p:sp>
        <p:nvSpPr>
          <p:cNvPr id="56325" name="Text Box 59"/>
          <p:cNvSpPr>
            <a:spLocks noChangeArrowheads="1"/>
          </p:cNvSpPr>
          <p:nvPr/>
        </p:nvSpPr>
        <p:spPr bwMode="auto">
          <a:xfrm>
            <a:off x="1131888" y="4276725"/>
            <a:ext cx="1673225" cy="284163"/>
          </a:xfrm>
          <a:prstGeom prst="rect">
            <a:avLst/>
          </a:prstGeom>
          <a:noFill/>
          <a:ln w="9525">
            <a:noFill/>
            <a:miter lim="800000"/>
            <a:headEnd/>
            <a:tailEnd/>
          </a:ln>
        </p:spPr>
        <p:txBody>
          <a:bodyPr>
            <a:spAutoFit/>
          </a:bodyPr>
          <a:lstStyle/>
          <a:p>
            <a:pPr>
              <a:lnSpc>
                <a:spcPct val="70000"/>
              </a:lnSpc>
              <a:spcBef>
                <a:spcPct val="50000"/>
              </a:spcBef>
              <a:buFont typeface="Arial" charset="0"/>
              <a:buNone/>
            </a:pPr>
            <a:r>
              <a:rPr lang="zh-CN" altLang="en-US" dirty="0">
                <a:solidFill>
                  <a:srgbClr val="002060"/>
                </a:solidFill>
                <a:latin typeface="Times New Roman" pitchFamily="18" charset="0"/>
                <a:ea typeface="+mn-ea"/>
                <a:cs typeface="Times New Roman" pitchFamily="18" charset="0"/>
                <a:sym typeface="Arial" charset="0"/>
              </a:rPr>
              <a:t>感觉迟钝</a:t>
            </a:r>
          </a:p>
        </p:txBody>
      </p:sp>
      <p:grpSp>
        <p:nvGrpSpPr>
          <p:cNvPr id="2" name="Group 6"/>
          <p:cNvGrpSpPr>
            <a:grpSpLocks/>
          </p:cNvGrpSpPr>
          <p:nvPr/>
        </p:nvGrpSpPr>
        <p:grpSpPr bwMode="auto">
          <a:xfrm>
            <a:off x="638175" y="4800600"/>
            <a:ext cx="7820025" cy="1293813"/>
            <a:chOff x="0" y="0"/>
            <a:chExt cx="4926" cy="815"/>
          </a:xfrm>
        </p:grpSpPr>
        <p:sp>
          <p:nvSpPr>
            <p:cNvPr id="228374" name="Rectangle 60"/>
            <p:cNvSpPr>
              <a:spLocks noChangeArrowheads="1"/>
            </p:cNvSpPr>
            <p:nvPr/>
          </p:nvSpPr>
          <p:spPr bwMode="auto">
            <a:xfrm>
              <a:off x="437" y="287"/>
              <a:ext cx="3882" cy="528"/>
            </a:xfrm>
            <a:prstGeom prst="rect">
              <a:avLst/>
            </a:prstGeom>
            <a:noFill/>
            <a:ln w="9525">
              <a:noFill/>
              <a:miter lim="800000"/>
              <a:headEnd/>
              <a:tailEnd/>
            </a:ln>
          </p:spPr>
          <p:txBody>
            <a:bodyPr wrap="none" anchor="ctr"/>
            <a:lstStyle/>
            <a:p>
              <a:pPr algn="ctr">
                <a:buFont typeface="Arial" charset="0"/>
                <a:buNone/>
                <a:tabLst>
                  <a:tab pos="58738" algn="l"/>
                </a:tabLst>
              </a:pPr>
              <a:r>
                <a:rPr lang="zh-CN" altLang="en-US" sz="2000" dirty="0">
                  <a:solidFill>
                    <a:schemeClr val="bg2"/>
                  </a:solidFill>
                  <a:latin typeface="Times New Roman" pitchFamily="18" charset="0"/>
                  <a:ea typeface="+mn-ea"/>
                  <a:cs typeface="Times New Roman" pitchFamily="18" charset="0"/>
                  <a:sym typeface="Arial" charset="0"/>
                </a:rPr>
                <a:t>感觉异常及疼痛矛盾</a:t>
              </a:r>
              <a:r>
                <a:rPr lang="zh-CN" altLang="en-US" sz="2000" dirty="0" smtClean="0">
                  <a:solidFill>
                    <a:schemeClr val="bg2"/>
                  </a:solidFill>
                  <a:latin typeface="Times New Roman" pitchFamily="18" charset="0"/>
                  <a:ea typeface="+mn-ea"/>
                  <a:cs typeface="Times New Roman" pitchFamily="18" charset="0"/>
                  <a:sym typeface="Arial" charset="0"/>
                </a:rPr>
                <a:t>共存</a:t>
              </a:r>
              <a:endParaRPr lang="zh-CN" altLang="en-US" sz="2000" baseline="30000" dirty="0" smtClean="0">
                <a:solidFill>
                  <a:schemeClr val="bg2"/>
                </a:solidFill>
                <a:latin typeface="Times New Roman" pitchFamily="18" charset="0"/>
                <a:ea typeface="+mn-ea"/>
                <a:cs typeface="Times New Roman" pitchFamily="18" charset="0"/>
                <a:sym typeface="Arial" charset="0"/>
              </a:endParaRPr>
            </a:p>
            <a:p>
              <a:pPr algn="ctr">
                <a:buFont typeface="Arial" charset="0"/>
                <a:buNone/>
                <a:tabLst>
                  <a:tab pos="58738" algn="l"/>
                </a:tabLst>
              </a:pPr>
              <a:r>
                <a:rPr lang="zh-CN" altLang="en-US" sz="1600" dirty="0" smtClean="0">
                  <a:solidFill>
                    <a:schemeClr val="bg2"/>
                  </a:solidFill>
                  <a:latin typeface="Times New Roman" pitchFamily="18" charset="0"/>
                  <a:ea typeface="+mn-ea"/>
                  <a:cs typeface="Times New Roman" pitchFamily="18" charset="0"/>
                  <a:sym typeface="Arial" charset="0"/>
                </a:rPr>
                <a:t>每一个患者可能会有随时间改变的混合症状（即使只有一种病因）</a:t>
              </a:r>
              <a:endParaRPr lang="zh-CN" altLang="en-US" sz="1600" dirty="0">
                <a:solidFill>
                  <a:schemeClr val="bg2"/>
                </a:solidFill>
                <a:latin typeface="Times New Roman" pitchFamily="18" charset="0"/>
                <a:ea typeface="+mn-ea"/>
                <a:cs typeface="Times New Roman" pitchFamily="18" charset="0"/>
                <a:sym typeface="Arial" charset="0"/>
              </a:endParaRPr>
            </a:p>
          </p:txBody>
        </p:sp>
        <p:pic>
          <p:nvPicPr>
            <p:cNvPr id="228375" name="Picture 62" descr="Picture1"/>
            <p:cNvPicPr>
              <a:picLocks noChangeAspect="1" noChangeArrowheads="1"/>
            </p:cNvPicPr>
            <p:nvPr/>
          </p:nvPicPr>
          <p:blipFill>
            <a:blip r:embed="rId5" cstate="print"/>
            <a:srcRect l="-20"/>
            <a:stretch>
              <a:fillRect/>
            </a:stretch>
          </p:blipFill>
          <p:spPr bwMode="auto">
            <a:xfrm>
              <a:off x="0" y="0"/>
              <a:ext cx="4926" cy="304"/>
            </a:xfrm>
            <a:prstGeom prst="rect">
              <a:avLst/>
            </a:prstGeom>
            <a:noFill/>
            <a:ln w="9525">
              <a:noFill/>
              <a:miter lim="800000"/>
              <a:headEnd/>
              <a:tailEnd/>
            </a:ln>
          </p:spPr>
        </p:pic>
      </p:grpSp>
      <p:sp>
        <p:nvSpPr>
          <p:cNvPr id="56331" name="Text Box 63"/>
          <p:cNvSpPr>
            <a:spLocks noChangeArrowheads="1"/>
          </p:cNvSpPr>
          <p:nvPr/>
        </p:nvSpPr>
        <p:spPr bwMode="auto">
          <a:xfrm>
            <a:off x="1131888" y="4610100"/>
            <a:ext cx="2895600" cy="284163"/>
          </a:xfrm>
          <a:prstGeom prst="rect">
            <a:avLst/>
          </a:prstGeom>
          <a:noFill/>
          <a:ln w="9525">
            <a:noFill/>
            <a:miter lim="800000"/>
            <a:headEnd/>
            <a:tailEnd/>
          </a:ln>
        </p:spPr>
        <p:txBody>
          <a:bodyPr>
            <a:spAutoFit/>
          </a:bodyPr>
          <a:lstStyle/>
          <a:p>
            <a:pPr>
              <a:lnSpc>
                <a:spcPct val="70000"/>
              </a:lnSpc>
              <a:spcBef>
                <a:spcPct val="50000"/>
              </a:spcBef>
              <a:buFont typeface="Arial" charset="0"/>
              <a:buNone/>
            </a:pPr>
            <a:r>
              <a:rPr lang="zh-CN" altLang="en-US">
                <a:solidFill>
                  <a:srgbClr val="002060"/>
                </a:solidFill>
                <a:latin typeface="Times New Roman" pitchFamily="18" charset="0"/>
                <a:ea typeface="+mn-ea"/>
                <a:cs typeface="Times New Roman" pitchFamily="18" charset="0"/>
                <a:sym typeface="Arial" charset="0"/>
              </a:rPr>
              <a:t>感觉异常</a:t>
            </a:r>
          </a:p>
        </p:txBody>
      </p:sp>
      <p:sp>
        <p:nvSpPr>
          <p:cNvPr id="56332" name="Text Box 64"/>
          <p:cNvSpPr>
            <a:spLocks noChangeArrowheads="1"/>
          </p:cNvSpPr>
          <p:nvPr/>
        </p:nvSpPr>
        <p:spPr bwMode="auto">
          <a:xfrm>
            <a:off x="1131888" y="3268663"/>
            <a:ext cx="2895600" cy="284162"/>
          </a:xfrm>
          <a:prstGeom prst="rect">
            <a:avLst/>
          </a:prstGeom>
          <a:noFill/>
          <a:ln w="9525">
            <a:noFill/>
            <a:miter lim="800000"/>
            <a:headEnd/>
            <a:tailEnd/>
          </a:ln>
        </p:spPr>
        <p:txBody>
          <a:bodyPr>
            <a:spAutoFit/>
          </a:bodyPr>
          <a:lstStyle/>
          <a:p>
            <a:pPr>
              <a:lnSpc>
                <a:spcPct val="70000"/>
              </a:lnSpc>
              <a:spcBef>
                <a:spcPct val="50000"/>
              </a:spcBef>
              <a:buFont typeface="Arial" charset="0"/>
              <a:buNone/>
            </a:pPr>
            <a:r>
              <a:rPr lang="zh-CN" altLang="en-US">
                <a:solidFill>
                  <a:srgbClr val="002060"/>
                </a:solidFill>
                <a:latin typeface="Times New Roman" pitchFamily="18" charset="0"/>
                <a:ea typeface="+mn-ea"/>
                <a:cs typeface="Times New Roman" pitchFamily="18" charset="0"/>
                <a:sym typeface="Arial" charset="0"/>
              </a:rPr>
              <a:t>自发疼痛</a:t>
            </a:r>
            <a:endParaRPr lang="en-US" baseline="30000">
              <a:solidFill>
                <a:srgbClr val="002060"/>
              </a:solidFill>
              <a:latin typeface="Times New Roman" pitchFamily="18" charset="0"/>
              <a:ea typeface="+mn-ea"/>
              <a:cs typeface="Times New Roman" pitchFamily="18" charset="0"/>
              <a:sym typeface="Arial" charset="0"/>
            </a:endParaRPr>
          </a:p>
        </p:txBody>
      </p:sp>
      <p:sp>
        <p:nvSpPr>
          <p:cNvPr id="56333" name="Text Box 65"/>
          <p:cNvSpPr>
            <a:spLocks noChangeArrowheads="1"/>
          </p:cNvSpPr>
          <p:nvPr/>
        </p:nvSpPr>
        <p:spPr bwMode="auto">
          <a:xfrm>
            <a:off x="1131888" y="3938588"/>
            <a:ext cx="2895600" cy="284162"/>
          </a:xfrm>
          <a:prstGeom prst="rect">
            <a:avLst/>
          </a:prstGeom>
          <a:noFill/>
          <a:ln w="9525">
            <a:noFill/>
            <a:miter lim="800000"/>
            <a:headEnd/>
            <a:tailEnd/>
          </a:ln>
        </p:spPr>
        <p:txBody>
          <a:bodyPr>
            <a:spAutoFit/>
          </a:bodyPr>
          <a:lstStyle/>
          <a:p>
            <a:pPr>
              <a:lnSpc>
                <a:spcPct val="70000"/>
              </a:lnSpc>
              <a:spcBef>
                <a:spcPct val="50000"/>
              </a:spcBef>
              <a:buFont typeface="Arial" charset="0"/>
              <a:buNone/>
            </a:pPr>
            <a:r>
              <a:rPr lang="zh-CN" altLang="en-US">
                <a:solidFill>
                  <a:srgbClr val="002060"/>
                </a:solidFill>
                <a:latin typeface="Times New Roman" pitchFamily="18" charset="0"/>
                <a:ea typeface="+mn-ea"/>
                <a:cs typeface="Times New Roman" pitchFamily="18" charset="0"/>
                <a:sym typeface="Arial" charset="0"/>
              </a:rPr>
              <a:t>痛觉过敏</a:t>
            </a:r>
          </a:p>
        </p:txBody>
      </p:sp>
      <p:sp>
        <p:nvSpPr>
          <p:cNvPr id="56334" name="Text Box 66"/>
          <p:cNvSpPr>
            <a:spLocks noChangeArrowheads="1"/>
          </p:cNvSpPr>
          <p:nvPr/>
        </p:nvSpPr>
        <p:spPr bwMode="auto">
          <a:xfrm>
            <a:off x="1131888" y="3606800"/>
            <a:ext cx="2895600" cy="290513"/>
          </a:xfrm>
          <a:prstGeom prst="rect">
            <a:avLst/>
          </a:prstGeom>
          <a:noFill/>
          <a:ln w="9525">
            <a:noFill/>
            <a:miter lim="800000"/>
            <a:headEnd/>
            <a:tailEnd/>
          </a:ln>
        </p:spPr>
        <p:txBody>
          <a:bodyPr>
            <a:spAutoFit/>
          </a:bodyPr>
          <a:lstStyle/>
          <a:p>
            <a:pPr>
              <a:lnSpc>
                <a:spcPct val="70000"/>
              </a:lnSpc>
              <a:spcBef>
                <a:spcPct val="50000"/>
              </a:spcBef>
              <a:buFont typeface="Arial" charset="0"/>
              <a:buNone/>
            </a:pPr>
            <a:r>
              <a:rPr lang="zh-CN" altLang="en-US" dirty="0" smtClean="0">
                <a:solidFill>
                  <a:srgbClr val="002060"/>
                </a:solidFill>
                <a:latin typeface="Times New Roman" pitchFamily="18" charset="0"/>
                <a:ea typeface="+mn-ea"/>
                <a:cs typeface="Times New Roman" pitchFamily="18" charset="0"/>
                <a:sym typeface="Arial" charset="0"/>
              </a:rPr>
              <a:t>异常性疼痛</a:t>
            </a:r>
            <a:endParaRPr lang="zh-CN" altLang="en-US" dirty="0">
              <a:solidFill>
                <a:srgbClr val="002060"/>
              </a:solidFill>
              <a:latin typeface="Times New Roman" pitchFamily="18" charset="0"/>
              <a:ea typeface="+mn-ea"/>
              <a:cs typeface="Times New Roman" pitchFamily="18" charset="0"/>
              <a:sym typeface="Arial" charset="0"/>
            </a:endParaRPr>
          </a:p>
        </p:txBody>
      </p:sp>
      <p:sp>
        <p:nvSpPr>
          <p:cNvPr id="56335" name="Text Box 68"/>
          <p:cNvSpPr>
            <a:spLocks noChangeArrowheads="1"/>
          </p:cNvSpPr>
          <p:nvPr/>
        </p:nvSpPr>
        <p:spPr bwMode="auto">
          <a:xfrm>
            <a:off x="5697538" y="3536950"/>
            <a:ext cx="2895600" cy="366713"/>
          </a:xfrm>
          <a:prstGeom prst="rect">
            <a:avLst/>
          </a:prstGeom>
          <a:noFill/>
          <a:ln w="9525">
            <a:noFill/>
            <a:miter lim="800000"/>
            <a:headEnd/>
            <a:tailEnd/>
          </a:ln>
        </p:spPr>
        <p:txBody>
          <a:bodyPr>
            <a:spAutoFit/>
          </a:bodyPr>
          <a:lstStyle/>
          <a:p>
            <a:pPr>
              <a:buFont typeface="Arial" charset="0"/>
              <a:buNone/>
            </a:pPr>
            <a:r>
              <a:rPr lang="zh-CN" altLang="en-US">
                <a:solidFill>
                  <a:srgbClr val="002060"/>
                </a:solidFill>
                <a:latin typeface="Times New Roman" pitchFamily="18" charset="0"/>
                <a:ea typeface="+mn-ea"/>
                <a:cs typeface="Times New Roman" pitchFamily="18" charset="0"/>
                <a:sym typeface="Arial" charset="0"/>
              </a:rPr>
              <a:t>感觉缺失</a:t>
            </a:r>
          </a:p>
        </p:txBody>
      </p:sp>
      <p:sp>
        <p:nvSpPr>
          <p:cNvPr id="228365" name="Rectangle 81"/>
          <p:cNvSpPr>
            <a:spLocks noChangeArrowheads="1"/>
          </p:cNvSpPr>
          <p:nvPr/>
        </p:nvSpPr>
        <p:spPr bwMode="auto">
          <a:xfrm>
            <a:off x="5360988" y="2198688"/>
            <a:ext cx="3024187" cy="909637"/>
          </a:xfrm>
          <a:prstGeom prst="rect">
            <a:avLst/>
          </a:prstGeom>
          <a:noFill/>
          <a:ln w="9525">
            <a:noFill/>
            <a:miter lim="800000"/>
            <a:headEnd/>
            <a:tailEnd/>
          </a:ln>
        </p:spPr>
        <p:txBody>
          <a:bodyPr wrap="none" anchor="ctr"/>
          <a:lstStyle/>
          <a:p>
            <a:pPr algn="ctr">
              <a:buFont typeface="Arial" charset="0"/>
              <a:buNone/>
            </a:pPr>
            <a:r>
              <a:rPr lang="zh-CN" altLang="en-US" b="1" u="sng">
                <a:solidFill>
                  <a:schemeClr val="bg1"/>
                </a:solidFill>
                <a:latin typeface="Times New Roman" pitchFamily="18" charset="0"/>
                <a:ea typeface="+mn-ea"/>
                <a:cs typeface="Times New Roman" pitchFamily="18" charset="0"/>
                <a:sym typeface="Arial" charset="0"/>
              </a:rPr>
              <a:t>阴性症状</a:t>
            </a:r>
            <a:endParaRPr lang="zh-CN" altLang="en-US" b="1">
              <a:solidFill>
                <a:schemeClr val="bg1"/>
              </a:solidFill>
              <a:latin typeface="Times New Roman" pitchFamily="18" charset="0"/>
              <a:ea typeface="+mn-ea"/>
              <a:cs typeface="Times New Roman" pitchFamily="18" charset="0"/>
              <a:sym typeface="Arial" charset="0"/>
            </a:endParaRPr>
          </a:p>
          <a:p>
            <a:pPr algn="ctr">
              <a:buFont typeface="Arial" charset="0"/>
              <a:buNone/>
            </a:pPr>
            <a:r>
              <a:rPr lang="en-US" altLang="zh-CN" sz="1600">
                <a:solidFill>
                  <a:schemeClr val="bg1"/>
                </a:solidFill>
                <a:latin typeface="Times New Roman" pitchFamily="18" charset="0"/>
                <a:ea typeface="+mn-ea"/>
                <a:cs typeface="Times New Roman" pitchFamily="18" charset="0"/>
                <a:sym typeface="Arial" charset="0"/>
              </a:rPr>
              <a:t>(</a:t>
            </a:r>
            <a:r>
              <a:rPr lang="zh-CN" altLang="en-US" sz="1600">
                <a:solidFill>
                  <a:schemeClr val="bg1"/>
                </a:solidFill>
                <a:latin typeface="Times New Roman" pitchFamily="18" charset="0"/>
                <a:ea typeface="+mn-ea"/>
                <a:cs typeface="Times New Roman" pitchFamily="18" charset="0"/>
                <a:sym typeface="Arial" charset="0"/>
              </a:rPr>
              <a:t>由于功能不足</a:t>
            </a:r>
            <a:r>
              <a:rPr lang="en-US" altLang="zh-CN" sz="1600">
                <a:solidFill>
                  <a:schemeClr val="bg1"/>
                </a:solidFill>
                <a:latin typeface="Times New Roman" pitchFamily="18" charset="0"/>
                <a:ea typeface="+mn-ea"/>
                <a:cs typeface="Times New Roman" pitchFamily="18" charset="0"/>
                <a:sym typeface="Arial" charset="0"/>
              </a:rPr>
              <a:t>)</a:t>
            </a:r>
            <a:endParaRPr lang="zh-CN" altLang="en-US" sz="1600">
              <a:solidFill>
                <a:schemeClr val="bg1"/>
              </a:solidFill>
              <a:latin typeface="Times New Roman" pitchFamily="18" charset="0"/>
              <a:ea typeface="+mn-ea"/>
              <a:cs typeface="Times New Roman" pitchFamily="18" charset="0"/>
              <a:sym typeface="Arial" charset="0"/>
            </a:endParaRPr>
          </a:p>
        </p:txBody>
      </p:sp>
      <p:pic>
        <p:nvPicPr>
          <p:cNvPr id="228366" name="Picture 51" descr="block"/>
          <p:cNvPicPr>
            <a:picLocks noChangeAspect="1" noChangeArrowheads="1"/>
          </p:cNvPicPr>
          <p:nvPr/>
        </p:nvPicPr>
        <p:blipFill>
          <a:blip r:embed="rId6" cstate="print"/>
          <a:srcRect/>
          <a:stretch>
            <a:fillRect/>
          </a:stretch>
        </p:blipFill>
        <p:spPr bwMode="auto">
          <a:xfrm>
            <a:off x="903288" y="1441450"/>
            <a:ext cx="7334250" cy="644525"/>
          </a:xfrm>
          <a:prstGeom prst="rect">
            <a:avLst/>
          </a:prstGeom>
          <a:noFill/>
          <a:ln w="9525">
            <a:noFill/>
            <a:miter lim="800000"/>
            <a:headEnd/>
            <a:tailEnd/>
          </a:ln>
        </p:spPr>
      </p:pic>
      <p:sp>
        <p:nvSpPr>
          <p:cNvPr id="228367" name="Rectangle 52"/>
          <p:cNvSpPr>
            <a:spLocks noChangeArrowheads="1"/>
          </p:cNvSpPr>
          <p:nvPr/>
        </p:nvSpPr>
        <p:spPr bwMode="auto">
          <a:xfrm>
            <a:off x="1331913" y="1514475"/>
            <a:ext cx="6477000" cy="546100"/>
          </a:xfrm>
          <a:prstGeom prst="rect">
            <a:avLst/>
          </a:prstGeom>
          <a:noFill/>
          <a:ln w="9525">
            <a:noFill/>
            <a:miter lim="800000"/>
            <a:headEnd/>
            <a:tailEnd/>
          </a:ln>
        </p:spPr>
        <p:txBody>
          <a:bodyPr wrap="none" anchor="ctr"/>
          <a:lstStyle/>
          <a:p>
            <a:pPr algn="ctr">
              <a:buFont typeface="Arial" charset="0"/>
              <a:buNone/>
            </a:pPr>
            <a:r>
              <a:rPr lang="zh-CN" altLang="en-US" sz="2400" b="1" dirty="0">
                <a:solidFill>
                  <a:schemeClr val="bg1"/>
                </a:solidFill>
                <a:latin typeface="Times New Roman" pitchFamily="18" charset="0"/>
                <a:ea typeface="+mn-ea"/>
                <a:cs typeface="Times New Roman" pitchFamily="18" charset="0"/>
                <a:sym typeface="Arial" charset="0"/>
              </a:rPr>
              <a:t>神经系统</a:t>
            </a:r>
            <a:r>
              <a:rPr lang="zh-CN" altLang="en-US" sz="2400" b="1" dirty="0" smtClean="0">
                <a:solidFill>
                  <a:schemeClr val="bg1"/>
                </a:solidFill>
                <a:latin typeface="Times New Roman" pitchFamily="18" charset="0"/>
                <a:ea typeface="+mn-ea"/>
                <a:cs typeface="Times New Roman" pitchFamily="18" charset="0"/>
                <a:sym typeface="Arial" charset="0"/>
              </a:rPr>
              <a:t>功能</a:t>
            </a:r>
            <a:r>
              <a:rPr lang="zh-CN" altLang="en-US" sz="2400" b="1" dirty="0">
                <a:solidFill>
                  <a:schemeClr val="bg1"/>
                </a:solidFill>
                <a:latin typeface="Times New Roman" pitchFamily="18" charset="0"/>
                <a:ea typeface="+mn-ea"/>
                <a:cs typeface="Times New Roman" pitchFamily="18" charset="0"/>
                <a:sym typeface="Arial" charset="0"/>
              </a:rPr>
              <a:t>病变</a:t>
            </a:r>
            <a:r>
              <a:rPr lang="zh-CN" altLang="en-US" sz="2400" b="1" dirty="0" smtClean="0">
                <a:solidFill>
                  <a:schemeClr val="bg1"/>
                </a:solidFill>
                <a:latin typeface="Times New Roman" pitchFamily="18" charset="0"/>
                <a:ea typeface="+mn-ea"/>
                <a:cs typeface="Times New Roman" pitchFamily="18" charset="0"/>
                <a:sym typeface="Arial" charset="0"/>
              </a:rPr>
              <a:t>或</a:t>
            </a:r>
            <a:r>
              <a:rPr lang="zh-CN" altLang="en-US" sz="2400" b="1" dirty="0">
                <a:solidFill>
                  <a:schemeClr val="bg1"/>
                </a:solidFill>
                <a:latin typeface="Times New Roman" pitchFamily="18" charset="0"/>
                <a:ea typeface="+mn-ea"/>
                <a:cs typeface="Times New Roman" pitchFamily="18" charset="0"/>
                <a:sym typeface="Arial" charset="0"/>
              </a:rPr>
              <a:t>损害</a:t>
            </a:r>
            <a:endParaRPr lang="en-US" altLang="zh-CN" sz="2000" dirty="0">
              <a:latin typeface="Times New Roman" pitchFamily="18" charset="0"/>
              <a:ea typeface="+mn-ea"/>
              <a:cs typeface="Times New Roman" pitchFamily="18" charset="0"/>
            </a:endParaRPr>
          </a:p>
        </p:txBody>
      </p:sp>
      <p:sp>
        <p:nvSpPr>
          <p:cNvPr id="56340" name="Text Box 99"/>
          <p:cNvSpPr>
            <a:spLocks noChangeArrowheads="1"/>
          </p:cNvSpPr>
          <p:nvPr/>
        </p:nvSpPr>
        <p:spPr bwMode="auto">
          <a:xfrm>
            <a:off x="5697538" y="3267075"/>
            <a:ext cx="2895600" cy="284163"/>
          </a:xfrm>
          <a:prstGeom prst="rect">
            <a:avLst/>
          </a:prstGeom>
          <a:noFill/>
          <a:ln w="9525">
            <a:noFill/>
            <a:miter lim="800000"/>
            <a:headEnd/>
            <a:tailEnd/>
          </a:ln>
        </p:spPr>
        <p:txBody>
          <a:bodyPr>
            <a:spAutoFit/>
          </a:bodyPr>
          <a:lstStyle/>
          <a:p>
            <a:pPr>
              <a:lnSpc>
                <a:spcPct val="70000"/>
              </a:lnSpc>
              <a:spcBef>
                <a:spcPct val="50000"/>
              </a:spcBef>
              <a:buFont typeface="Arial" charset="0"/>
              <a:buNone/>
            </a:pPr>
            <a:r>
              <a:rPr lang="zh-CN" altLang="en-US">
                <a:solidFill>
                  <a:srgbClr val="002060"/>
                </a:solidFill>
                <a:latin typeface="Times New Roman" pitchFamily="18" charset="0"/>
                <a:ea typeface="+mn-ea"/>
                <a:cs typeface="Times New Roman" pitchFamily="18" charset="0"/>
                <a:sym typeface="Arial" charset="0"/>
              </a:rPr>
              <a:t>感觉减退</a:t>
            </a:r>
            <a:endParaRPr lang="zh-CN" altLang="en-US" baseline="30000">
              <a:solidFill>
                <a:srgbClr val="002060"/>
              </a:solidFill>
              <a:latin typeface="Times New Roman" pitchFamily="18" charset="0"/>
              <a:ea typeface="+mn-ea"/>
              <a:cs typeface="Times New Roman" pitchFamily="18" charset="0"/>
              <a:sym typeface="Arial" charset="0"/>
            </a:endParaRPr>
          </a:p>
        </p:txBody>
      </p:sp>
      <p:sp>
        <p:nvSpPr>
          <p:cNvPr id="56341" name="Text Box 100"/>
          <p:cNvSpPr>
            <a:spLocks noChangeArrowheads="1"/>
          </p:cNvSpPr>
          <p:nvPr/>
        </p:nvSpPr>
        <p:spPr bwMode="auto">
          <a:xfrm>
            <a:off x="5697538" y="3938588"/>
            <a:ext cx="2895600" cy="284162"/>
          </a:xfrm>
          <a:prstGeom prst="rect">
            <a:avLst/>
          </a:prstGeom>
          <a:noFill/>
          <a:ln w="9525">
            <a:noFill/>
            <a:miter lim="800000"/>
            <a:headEnd/>
            <a:tailEnd/>
          </a:ln>
        </p:spPr>
        <p:txBody>
          <a:bodyPr>
            <a:spAutoFit/>
          </a:bodyPr>
          <a:lstStyle/>
          <a:p>
            <a:pPr>
              <a:lnSpc>
                <a:spcPct val="70000"/>
              </a:lnSpc>
              <a:spcBef>
                <a:spcPct val="50000"/>
              </a:spcBef>
              <a:buFont typeface="Arial" charset="0"/>
              <a:buNone/>
            </a:pPr>
            <a:r>
              <a:rPr lang="zh-CN" altLang="en-US">
                <a:solidFill>
                  <a:srgbClr val="002060"/>
                </a:solidFill>
                <a:latin typeface="Times New Roman" pitchFamily="18" charset="0"/>
                <a:ea typeface="+mn-ea"/>
                <a:cs typeface="Times New Roman" pitchFamily="18" charset="0"/>
                <a:sym typeface="Arial" charset="0"/>
              </a:rPr>
              <a:t>痛觉减退</a:t>
            </a:r>
          </a:p>
        </p:txBody>
      </p:sp>
      <p:sp>
        <p:nvSpPr>
          <p:cNvPr id="56342" name="Text Box 101"/>
          <p:cNvSpPr>
            <a:spLocks noChangeArrowheads="1"/>
          </p:cNvSpPr>
          <p:nvPr/>
        </p:nvSpPr>
        <p:spPr bwMode="auto">
          <a:xfrm>
            <a:off x="5697538" y="4273550"/>
            <a:ext cx="2895600" cy="284163"/>
          </a:xfrm>
          <a:prstGeom prst="rect">
            <a:avLst/>
          </a:prstGeom>
          <a:noFill/>
          <a:ln w="9525">
            <a:noFill/>
            <a:miter lim="800000"/>
            <a:headEnd/>
            <a:tailEnd/>
          </a:ln>
        </p:spPr>
        <p:txBody>
          <a:bodyPr>
            <a:spAutoFit/>
          </a:bodyPr>
          <a:lstStyle/>
          <a:p>
            <a:pPr>
              <a:lnSpc>
                <a:spcPct val="70000"/>
              </a:lnSpc>
              <a:spcBef>
                <a:spcPct val="50000"/>
              </a:spcBef>
              <a:buFont typeface="Arial" charset="0"/>
              <a:buNone/>
            </a:pPr>
            <a:r>
              <a:rPr lang="zh-CN" altLang="en-US">
                <a:solidFill>
                  <a:srgbClr val="002060"/>
                </a:solidFill>
                <a:latin typeface="Times New Roman" pitchFamily="18" charset="0"/>
                <a:ea typeface="+mn-ea"/>
                <a:cs typeface="Times New Roman" pitchFamily="18" charset="0"/>
                <a:sym typeface="Arial" charset="0"/>
              </a:rPr>
              <a:t>痛觉缺失</a:t>
            </a:r>
          </a:p>
        </p:txBody>
      </p:sp>
      <p:sp>
        <p:nvSpPr>
          <p:cNvPr id="228371" name="Rectangle 25"/>
          <p:cNvSpPr>
            <a:spLocks noChangeArrowheads="1"/>
          </p:cNvSpPr>
          <p:nvPr/>
        </p:nvSpPr>
        <p:spPr bwMode="auto">
          <a:xfrm>
            <a:off x="466725" y="6627813"/>
            <a:ext cx="5776913" cy="153888"/>
          </a:xfrm>
          <a:prstGeom prst="rect">
            <a:avLst/>
          </a:prstGeom>
          <a:noFill/>
          <a:ln w="9525">
            <a:noFill/>
            <a:miter lim="800000"/>
            <a:headEnd/>
            <a:tailEnd/>
          </a:ln>
        </p:spPr>
        <p:txBody>
          <a:bodyPr lIns="0" tIns="0" rIns="0" bIns="0" anchor="b">
            <a:spAutoFit/>
          </a:bodyPr>
          <a:lstStyle/>
          <a:p>
            <a:pPr>
              <a:buFont typeface="Arial" charset="0"/>
              <a:buNone/>
            </a:pPr>
            <a:r>
              <a:rPr lang="en-US" altLang="zh-CN" sz="1000">
                <a:solidFill>
                  <a:srgbClr val="002060"/>
                </a:solidFill>
                <a:latin typeface="Times New Roman" pitchFamily="18" charset="0"/>
                <a:ea typeface="+mn-ea"/>
                <a:cs typeface="Times New Roman" pitchFamily="18" charset="0"/>
                <a:sym typeface="Arial" charset="0"/>
              </a:rPr>
              <a:t>Baron R </a:t>
            </a:r>
            <a:r>
              <a:rPr lang="en-US" altLang="zh-CN" sz="1000" i="1">
                <a:solidFill>
                  <a:srgbClr val="002060"/>
                </a:solidFill>
                <a:latin typeface="Times New Roman" pitchFamily="18" charset="0"/>
                <a:ea typeface="+mn-ea"/>
                <a:cs typeface="Times New Roman" pitchFamily="18" charset="0"/>
                <a:sym typeface="Arial" charset="0"/>
              </a:rPr>
              <a:t>et al. </a:t>
            </a:r>
            <a:r>
              <a:rPr lang="en-US" altLang="zh-CN" sz="1000" i="1">
                <a:solidFill>
                  <a:schemeClr val="tx2"/>
                </a:solidFill>
                <a:latin typeface="Times New Roman" pitchFamily="18" charset="0"/>
                <a:ea typeface="+mn-ea"/>
                <a:cs typeface="Times New Roman" pitchFamily="18" charset="0"/>
                <a:sym typeface="Arial" charset="0"/>
              </a:rPr>
              <a:t>Lancet</a:t>
            </a:r>
            <a:r>
              <a:rPr lang="en-US" altLang="zh-CN" sz="1000" i="1">
                <a:solidFill>
                  <a:srgbClr val="8064A2"/>
                </a:solidFill>
                <a:latin typeface="Times New Roman" pitchFamily="18" charset="0"/>
                <a:ea typeface="+mn-ea"/>
                <a:cs typeface="Times New Roman" pitchFamily="18" charset="0"/>
                <a:sym typeface="Arial" charset="0"/>
              </a:rPr>
              <a:t> </a:t>
            </a:r>
            <a:r>
              <a:rPr lang="en-US" altLang="zh-CN" sz="1000" i="1">
                <a:solidFill>
                  <a:srgbClr val="002060"/>
                </a:solidFill>
                <a:latin typeface="Times New Roman" pitchFamily="18" charset="0"/>
                <a:ea typeface="+mn-ea"/>
                <a:cs typeface="Times New Roman" pitchFamily="18" charset="0"/>
                <a:sym typeface="Arial" charset="0"/>
              </a:rPr>
              <a:t>Neurol </a:t>
            </a:r>
            <a:r>
              <a:rPr lang="en-US" altLang="zh-CN" sz="1000">
                <a:solidFill>
                  <a:srgbClr val="002060"/>
                </a:solidFill>
                <a:latin typeface="Times New Roman" pitchFamily="18" charset="0"/>
                <a:ea typeface="+mn-ea"/>
                <a:cs typeface="Times New Roman" pitchFamily="18" charset="0"/>
                <a:sym typeface="Arial" charset="0"/>
              </a:rPr>
              <a:t>2010; 9(8):807-19; Jensen TS </a:t>
            </a:r>
            <a:r>
              <a:rPr lang="en-US" altLang="zh-CN" sz="1000" i="1">
                <a:solidFill>
                  <a:srgbClr val="002060"/>
                </a:solidFill>
                <a:latin typeface="Times New Roman" pitchFamily="18" charset="0"/>
                <a:ea typeface="+mn-ea"/>
                <a:cs typeface="Times New Roman" pitchFamily="18" charset="0"/>
                <a:sym typeface="Arial" charset="0"/>
              </a:rPr>
              <a:t>et al. Eur J Pharmacol </a:t>
            </a:r>
            <a:r>
              <a:rPr lang="en-US" altLang="zh-CN" sz="1000">
                <a:solidFill>
                  <a:srgbClr val="002060"/>
                </a:solidFill>
                <a:latin typeface="Times New Roman" pitchFamily="18" charset="0"/>
                <a:ea typeface="+mn-ea"/>
                <a:cs typeface="Times New Roman" pitchFamily="18" charset="0"/>
                <a:sym typeface="Arial" charset="0"/>
              </a:rPr>
              <a:t>2001; 429(1-3):1-11.</a:t>
            </a:r>
          </a:p>
        </p:txBody>
      </p:sp>
      <p:pic>
        <p:nvPicPr>
          <p:cNvPr id="26" name="Picture 54" descr="block3"/>
          <p:cNvPicPr>
            <a:picLocks noChangeAspect="1" noChangeArrowheads="1"/>
          </p:cNvPicPr>
          <p:nvPr/>
        </p:nvPicPr>
        <p:blipFill>
          <a:blip r:embed="rId4" cstate="print">
            <a:duotone>
              <a:prstClr val="black"/>
              <a:srgbClr val="8064A2">
                <a:tint val="45000"/>
                <a:satMod val="400000"/>
              </a:srgbClr>
            </a:duotone>
            <a:extLst/>
          </a:blip>
          <a:srcRect/>
          <a:stretch>
            <a:fillRect/>
          </a:stretch>
        </p:blipFill>
        <p:spPr bwMode="auto">
          <a:xfrm>
            <a:off x="5500694" y="2143116"/>
            <a:ext cx="3060700" cy="982663"/>
          </a:xfrm>
          <a:prstGeom prst="rect">
            <a:avLst/>
          </a:prstGeom>
          <a:noFill/>
          <a:ln w="9525">
            <a:noFill/>
            <a:miter lim="800000"/>
            <a:headEnd/>
            <a:tailEnd/>
          </a:ln>
        </p:spPr>
      </p:pic>
      <p:sp>
        <p:nvSpPr>
          <p:cNvPr id="27" name="Rectangle 55"/>
          <p:cNvSpPr>
            <a:spLocks noChangeArrowheads="1"/>
          </p:cNvSpPr>
          <p:nvPr/>
        </p:nvSpPr>
        <p:spPr bwMode="auto">
          <a:xfrm>
            <a:off x="5383245" y="2198688"/>
            <a:ext cx="3024188" cy="909637"/>
          </a:xfrm>
          <a:prstGeom prst="rect">
            <a:avLst/>
          </a:prstGeom>
          <a:noFill/>
          <a:ln w="9525">
            <a:noFill/>
            <a:miter lim="800000"/>
            <a:headEnd/>
            <a:tailEnd/>
          </a:ln>
        </p:spPr>
        <p:txBody>
          <a:bodyPr wrap="none" anchor="ctr"/>
          <a:lstStyle/>
          <a:p>
            <a:pPr algn="ctr">
              <a:buFont typeface="Arial" charset="0"/>
              <a:buNone/>
            </a:pPr>
            <a:r>
              <a:rPr lang="zh-CN" altLang="en-US" b="1" u="sng" dirty="0">
                <a:solidFill>
                  <a:schemeClr val="bg1"/>
                </a:solidFill>
                <a:latin typeface="Times New Roman" pitchFamily="18" charset="0"/>
                <a:ea typeface="+mn-ea"/>
                <a:cs typeface="Times New Roman" pitchFamily="18" charset="0"/>
                <a:sym typeface="Arial" charset="0"/>
              </a:rPr>
              <a:t>阴</a:t>
            </a:r>
            <a:r>
              <a:rPr lang="zh-CN" altLang="en-US" b="1" u="sng" dirty="0" smtClean="0">
                <a:solidFill>
                  <a:schemeClr val="bg1"/>
                </a:solidFill>
                <a:latin typeface="Times New Roman" pitchFamily="18" charset="0"/>
                <a:ea typeface="+mn-ea"/>
                <a:cs typeface="Times New Roman" pitchFamily="18" charset="0"/>
                <a:sym typeface="Arial" charset="0"/>
              </a:rPr>
              <a:t>性</a:t>
            </a:r>
            <a:r>
              <a:rPr lang="zh-CN" altLang="en-US" b="1" u="sng" dirty="0">
                <a:solidFill>
                  <a:schemeClr val="bg1"/>
                </a:solidFill>
                <a:latin typeface="Times New Roman" pitchFamily="18" charset="0"/>
                <a:ea typeface="+mn-ea"/>
                <a:cs typeface="Times New Roman" pitchFamily="18" charset="0"/>
                <a:sym typeface="Arial" charset="0"/>
              </a:rPr>
              <a:t>症状</a:t>
            </a:r>
            <a:endParaRPr lang="zh-CN" altLang="en-US" b="1" dirty="0">
              <a:solidFill>
                <a:schemeClr val="bg1"/>
              </a:solidFill>
              <a:latin typeface="Times New Roman" pitchFamily="18" charset="0"/>
              <a:ea typeface="+mn-ea"/>
              <a:cs typeface="Times New Roman" pitchFamily="18" charset="0"/>
              <a:sym typeface="Arial" charset="0"/>
            </a:endParaRPr>
          </a:p>
          <a:p>
            <a:pPr algn="ctr">
              <a:buFont typeface="Arial" charset="0"/>
              <a:buNone/>
            </a:pPr>
            <a:r>
              <a:rPr lang="en-US" altLang="zh-CN" sz="1600" dirty="0">
                <a:solidFill>
                  <a:schemeClr val="bg1"/>
                </a:solidFill>
                <a:latin typeface="Times New Roman" pitchFamily="18" charset="0"/>
                <a:ea typeface="+mn-ea"/>
                <a:cs typeface="Times New Roman" pitchFamily="18" charset="0"/>
                <a:sym typeface="Arial" charset="0"/>
              </a:rPr>
              <a:t>(</a:t>
            </a:r>
            <a:r>
              <a:rPr lang="zh-CN" altLang="en-US" sz="1600" dirty="0" smtClean="0">
                <a:solidFill>
                  <a:schemeClr val="bg1"/>
                </a:solidFill>
                <a:latin typeface="Times New Roman" pitchFamily="18" charset="0"/>
                <a:ea typeface="+mn-ea"/>
                <a:cs typeface="Times New Roman" pitchFamily="18" charset="0"/>
                <a:sym typeface="Arial" charset="0"/>
              </a:rPr>
              <a:t>由于功能不足</a:t>
            </a:r>
            <a:r>
              <a:rPr lang="en-US" altLang="zh-CN" sz="1600" dirty="0" smtClean="0">
                <a:solidFill>
                  <a:schemeClr val="bg1"/>
                </a:solidFill>
                <a:latin typeface="Times New Roman" pitchFamily="18" charset="0"/>
                <a:ea typeface="+mn-ea"/>
                <a:cs typeface="Times New Roman" pitchFamily="18" charset="0"/>
                <a:sym typeface="Arial" charset="0"/>
              </a:rPr>
              <a:t>)</a:t>
            </a:r>
            <a:endParaRPr lang="zh-CN" altLang="en-US" sz="1600" dirty="0">
              <a:solidFill>
                <a:schemeClr val="bg1"/>
              </a:solidFill>
              <a:latin typeface="Times New Roman" pitchFamily="18" charset="0"/>
              <a:ea typeface="+mn-ea"/>
              <a:cs typeface="Times New Roman" pitchFamily="18" charset="0"/>
              <a:sym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56325"/>
                                        </p:tgtEl>
                                        <p:attrNameLst>
                                          <p:attrName>style.opacity</p:attrName>
                                        </p:attrNameLst>
                                      </p:cBhvr>
                                      <p:to>
                                        <p:strVal val="0.5"/>
                                      </p:to>
                                    </p:set>
                                    <p:animEffect prLst="opacity: 0.5">
                                      <p:cBhvr rctx="IE">
                                        <p:cTn id="7" dur="indefinite"/>
                                        <p:tgtEl>
                                          <p:spTgt spid="56325"/>
                                        </p:tgtEl>
                                      </p:cBhvr>
                                    </p:animEffect>
                                  </p:childTnLst>
                                </p:cTn>
                              </p:par>
                              <p:par>
                                <p:cTn id="8" presetID="9" presetClass="emph" presetSubtype="0" grpId="0" nodeType="withEffect">
                                  <p:stCondLst>
                                    <p:cond delay="0"/>
                                  </p:stCondLst>
                                  <p:childTnLst>
                                    <p:set>
                                      <p:cBhvr rctx="PPT">
                                        <p:cTn id="9" dur="indefinite"/>
                                        <p:tgtEl>
                                          <p:spTgt spid="56331"/>
                                        </p:tgtEl>
                                        <p:attrNameLst>
                                          <p:attrName>style.opacity</p:attrName>
                                        </p:attrNameLst>
                                      </p:cBhvr>
                                      <p:to>
                                        <p:strVal val="0.5"/>
                                      </p:to>
                                    </p:set>
                                    <p:animEffect prLst="opacity: 0.5">
                                      <p:cBhvr rctx="IE">
                                        <p:cTn id="10" dur="indefinite"/>
                                        <p:tgtEl>
                                          <p:spTgt spid="56331"/>
                                        </p:tgtEl>
                                      </p:cBhvr>
                                    </p:animEffect>
                                  </p:childTnLst>
                                </p:cTn>
                              </p:par>
                              <p:par>
                                <p:cTn id="11" presetID="9" presetClass="emph" presetSubtype="0" grpId="0" nodeType="withEffect">
                                  <p:stCondLst>
                                    <p:cond delay="0"/>
                                  </p:stCondLst>
                                  <p:childTnLst>
                                    <p:set>
                                      <p:cBhvr rctx="PPT">
                                        <p:cTn id="12" dur="indefinite"/>
                                        <p:tgtEl>
                                          <p:spTgt spid="56332"/>
                                        </p:tgtEl>
                                        <p:attrNameLst>
                                          <p:attrName>style.opacity</p:attrName>
                                        </p:attrNameLst>
                                      </p:cBhvr>
                                      <p:to>
                                        <p:strVal val="0.5"/>
                                      </p:to>
                                    </p:set>
                                    <p:animEffect prLst="opacity: 0.5">
                                      <p:cBhvr rctx="IE">
                                        <p:cTn id="13" dur="indefinite"/>
                                        <p:tgtEl>
                                          <p:spTgt spid="56332"/>
                                        </p:tgtEl>
                                      </p:cBhvr>
                                    </p:animEffect>
                                  </p:childTnLst>
                                </p:cTn>
                              </p:par>
                              <p:par>
                                <p:cTn id="14" presetID="9" presetClass="emph" presetSubtype="0" grpId="0" nodeType="withEffect">
                                  <p:stCondLst>
                                    <p:cond delay="0"/>
                                  </p:stCondLst>
                                  <p:childTnLst>
                                    <p:set>
                                      <p:cBhvr rctx="PPT">
                                        <p:cTn id="15" dur="indefinite"/>
                                        <p:tgtEl>
                                          <p:spTgt spid="56333"/>
                                        </p:tgtEl>
                                        <p:attrNameLst>
                                          <p:attrName>style.opacity</p:attrName>
                                        </p:attrNameLst>
                                      </p:cBhvr>
                                      <p:to>
                                        <p:strVal val="0.5"/>
                                      </p:to>
                                    </p:set>
                                    <p:animEffect prLst="opacity: 0.5">
                                      <p:cBhvr rctx="IE">
                                        <p:cTn id="16" dur="indefinite"/>
                                        <p:tgtEl>
                                          <p:spTgt spid="56333"/>
                                        </p:tgtEl>
                                      </p:cBhvr>
                                    </p:animEffect>
                                  </p:childTnLst>
                                </p:cTn>
                              </p:par>
                              <p:par>
                                <p:cTn id="17" presetID="9" presetClass="emph" presetSubtype="0" grpId="0" nodeType="withEffect">
                                  <p:stCondLst>
                                    <p:cond delay="0"/>
                                  </p:stCondLst>
                                  <p:childTnLst>
                                    <p:set>
                                      <p:cBhvr rctx="PPT">
                                        <p:cTn id="18" dur="indefinite"/>
                                        <p:tgtEl>
                                          <p:spTgt spid="56334"/>
                                        </p:tgtEl>
                                        <p:attrNameLst>
                                          <p:attrName>style.opacity</p:attrName>
                                        </p:attrNameLst>
                                      </p:cBhvr>
                                      <p:to>
                                        <p:strVal val="0.5"/>
                                      </p:to>
                                    </p:set>
                                    <p:animEffect prLst="opacity: 0.5">
                                      <p:cBhvr rctx="IE">
                                        <p:cTn id="19" dur="indefinite"/>
                                        <p:tgtEl>
                                          <p:spTgt spid="56334"/>
                                        </p:tgtEl>
                                      </p:cBhvr>
                                    </p:animEffect>
                                  </p:childTnLst>
                                </p:cTn>
                              </p:par>
                              <p:par>
                                <p:cTn id="20" presetID="9" presetClass="emph" presetSubtype="0" grpId="0" nodeType="withEffect">
                                  <p:stCondLst>
                                    <p:cond delay="0"/>
                                  </p:stCondLst>
                                  <p:childTnLst>
                                    <p:set>
                                      <p:cBhvr rctx="PPT">
                                        <p:cTn id="21" dur="indefinite"/>
                                        <p:tgtEl>
                                          <p:spTgt spid="56335"/>
                                        </p:tgtEl>
                                        <p:attrNameLst>
                                          <p:attrName>style.opacity</p:attrName>
                                        </p:attrNameLst>
                                      </p:cBhvr>
                                      <p:to>
                                        <p:strVal val="0.5"/>
                                      </p:to>
                                    </p:set>
                                    <p:animEffect prLst="opacity: 0.5">
                                      <p:cBhvr rctx="IE">
                                        <p:cTn id="22" dur="indefinite"/>
                                        <p:tgtEl>
                                          <p:spTgt spid="56335"/>
                                        </p:tgtEl>
                                      </p:cBhvr>
                                    </p:animEffect>
                                  </p:childTnLst>
                                </p:cTn>
                              </p:par>
                              <p:par>
                                <p:cTn id="23" presetID="9" presetClass="emph" presetSubtype="0" grpId="0" nodeType="withEffect">
                                  <p:stCondLst>
                                    <p:cond delay="0"/>
                                  </p:stCondLst>
                                  <p:childTnLst>
                                    <p:set>
                                      <p:cBhvr rctx="PPT">
                                        <p:cTn id="24" dur="indefinite"/>
                                        <p:tgtEl>
                                          <p:spTgt spid="56340"/>
                                        </p:tgtEl>
                                        <p:attrNameLst>
                                          <p:attrName>style.opacity</p:attrName>
                                        </p:attrNameLst>
                                      </p:cBhvr>
                                      <p:to>
                                        <p:strVal val="0.5"/>
                                      </p:to>
                                    </p:set>
                                    <p:animEffect prLst="opacity: 0.5">
                                      <p:cBhvr rctx="IE">
                                        <p:cTn id="25" dur="indefinite"/>
                                        <p:tgtEl>
                                          <p:spTgt spid="56340"/>
                                        </p:tgtEl>
                                      </p:cBhvr>
                                    </p:animEffect>
                                  </p:childTnLst>
                                </p:cTn>
                              </p:par>
                              <p:par>
                                <p:cTn id="26" presetID="9" presetClass="emph" presetSubtype="0" grpId="0" nodeType="withEffect">
                                  <p:stCondLst>
                                    <p:cond delay="0"/>
                                  </p:stCondLst>
                                  <p:childTnLst>
                                    <p:set>
                                      <p:cBhvr rctx="PPT">
                                        <p:cTn id="27" dur="indefinite"/>
                                        <p:tgtEl>
                                          <p:spTgt spid="56341"/>
                                        </p:tgtEl>
                                        <p:attrNameLst>
                                          <p:attrName>style.opacity</p:attrName>
                                        </p:attrNameLst>
                                      </p:cBhvr>
                                      <p:to>
                                        <p:strVal val="0.5"/>
                                      </p:to>
                                    </p:set>
                                    <p:animEffect prLst="opacity: 0.5">
                                      <p:cBhvr rctx="IE">
                                        <p:cTn id="28" dur="indefinite"/>
                                        <p:tgtEl>
                                          <p:spTgt spid="56341"/>
                                        </p:tgtEl>
                                      </p:cBhvr>
                                    </p:animEffect>
                                  </p:childTnLst>
                                </p:cTn>
                              </p:par>
                              <p:par>
                                <p:cTn id="29" presetID="9" presetClass="emph" presetSubtype="0" grpId="0" nodeType="withEffect">
                                  <p:stCondLst>
                                    <p:cond delay="0"/>
                                  </p:stCondLst>
                                  <p:childTnLst>
                                    <p:set>
                                      <p:cBhvr rctx="PPT">
                                        <p:cTn id="30" dur="indefinite"/>
                                        <p:tgtEl>
                                          <p:spTgt spid="56342"/>
                                        </p:tgtEl>
                                        <p:attrNameLst>
                                          <p:attrName>style.opacity</p:attrName>
                                        </p:attrNameLst>
                                      </p:cBhvr>
                                      <p:to>
                                        <p:strVal val="0.5"/>
                                      </p:to>
                                    </p:set>
                                    <p:animEffect prLst="opacity: 0.5">
                                      <p:cBhvr rctx="IE">
                                        <p:cTn id="31" dur="indefinite"/>
                                        <p:tgtEl>
                                          <p:spTgt spid="56342"/>
                                        </p:tgtEl>
                                      </p:cBhvr>
                                    </p:animEffect>
                                  </p:childTnLst>
                                </p:cTn>
                              </p:par>
                            </p:childTnLst>
                          </p:cTn>
                        </p:par>
                        <p:par>
                          <p:cTn id="32" fill="hold" nodeType="afterGroup">
                            <p:stCondLst>
                              <p:cond delay="indefinite"/>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bldLvl="0" autoUpdateAnimBg="0"/>
      <p:bldP spid="56331" grpId="0" bldLvl="0" autoUpdateAnimBg="0"/>
      <p:bldP spid="56332" grpId="0" bldLvl="0" autoUpdateAnimBg="0"/>
      <p:bldP spid="56333" grpId="0" bldLvl="0" autoUpdateAnimBg="0"/>
      <p:bldP spid="56334" grpId="0" bldLvl="0" autoUpdateAnimBg="0"/>
      <p:bldP spid="56335" grpId="0" bldLvl="0" autoUpdateAnimBg="0"/>
      <p:bldP spid="56340" grpId="0" bldLvl="0" autoUpdateAnimBg="0"/>
      <p:bldP spid="56341" grpId="0" bldLvl="0" autoUpdateAnimBg="0"/>
      <p:bldP spid="56342"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灯片编号占位符 4"/>
          <p:cNvSpPr>
            <a:spLocks noGrp="1"/>
          </p:cNvSpPr>
          <p:nvPr>
            <p:ph type="sldNum" sz="quarter" idx="12"/>
          </p:nvPr>
        </p:nvSpPr>
        <p:spPr/>
        <p:txBody>
          <a:bodyPr/>
          <a:lstStyle/>
          <a:p>
            <a:fld id="{93FBE8A4-23DF-4B91-A0E1-ECA9B599824E}" type="slidenum">
              <a:rPr lang="zh-CN" altLang="en-US"/>
              <a:pPr/>
              <a:t>21</a:t>
            </a:fld>
            <a:endParaRPr lang="en-US" sz="1800">
              <a:solidFill>
                <a:schemeClr val="tx1"/>
              </a:solidFill>
            </a:endParaRPr>
          </a:p>
        </p:txBody>
      </p:sp>
      <p:graphicFrame>
        <p:nvGraphicFramePr>
          <p:cNvPr id="58370" name="Group 44"/>
          <p:cNvGraphicFramePr>
            <a:graphicFrameLocks noGrp="1"/>
          </p:cNvGraphicFramePr>
          <p:nvPr>
            <p:extLst>
              <p:ext uri="{D42A27DB-BD31-4B8C-83A1-F6EECF244321}">
                <p14:modId xmlns:p14="http://schemas.microsoft.com/office/powerpoint/2010/main" val="547281216"/>
              </p:ext>
            </p:extLst>
          </p:nvPr>
        </p:nvGraphicFramePr>
        <p:xfrm>
          <a:off x="660400" y="1692275"/>
          <a:ext cx="8088313" cy="4202113"/>
        </p:xfrm>
        <a:graphic>
          <a:graphicData uri="http://schemas.openxmlformats.org/drawingml/2006/table">
            <a:tbl>
              <a:tblPr/>
              <a:tblGrid>
                <a:gridCol w="1508125"/>
                <a:gridCol w="3916363"/>
                <a:gridCol w="2663825"/>
              </a:tblGrid>
              <a:tr h="695325">
                <a:tc>
                  <a:txBody>
                    <a:bodyPr/>
                    <a:lstStyle/>
                    <a:p>
                      <a:pPr marL="0" marR="0" lvl="0" indent="0" algn="ctr"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800" b="1" i="0" u="none" strike="noStrike" cap="none" normalizeH="0" baseline="0" dirty="0" smtClean="0">
                          <a:ln>
                            <a:noFill/>
                          </a:ln>
                          <a:solidFill>
                            <a:schemeClr val="bg1"/>
                          </a:solidFill>
                          <a:effectLst/>
                          <a:latin typeface="Times New Roman" pitchFamily="18" charset="0"/>
                          <a:ea typeface="宋体" pitchFamily="2" charset="-122"/>
                          <a:sym typeface="Arial" pitchFamily="34" charset="0"/>
                        </a:rPr>
                        <a:t>阳性症状</a:t>
                      </a:r>
                    </a:p>
                  </a:txBody>
                  <a:tcPr marL="92611" marR="92611" marT="45675" marB="45675"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28575" cap="flat" cmpd="sng" algn="ctr">
                      <a:solidFill>
                        <a:srgbClr val="FFFFFF"/>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800" b="1" i="0" u="none" strike="noStrike" cap="none" normalizeH="0" baseline="0" smtClean="0">
                          <a:ln>
                            <a:noFill/>
                          </a:ln>
                          <a:solidFill>
                            <a:schemeClr val="bg1"/>
                          </a:solidFill>
                          <a:effectLst/>
                          <a:latin typeface="Times New Roman" pitchFamily="18" charset="0"/>
                          <a:ea typeface="宋体" pitchFamily="2" charset="-122"/>
                          <a:sym typeface="Arial" pitchFamily="34" charset="0"/>
                        </a:rPr>
                        <a:t>定义</a:t>
                      </a:r>
                    </a:p>
                  </a:txBody>
                  <a:tcPr marL="92611" marR="92611" marT="45675" marB="45675"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28575" cap="flat" cmpd="sng" algn="ctr">
                      <a:solidFill>
                        <a:srgbClr val="FFFFFF"/>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800" b="1" i="0" u="none" strike="noStrike" cap="none" normalizeH="0" baseline="0" smtClean="0">
                          <a:ln>
                            <a:noFill/>
                          </a:ln>
                          <a:solidFill>
                            <a:schemeClr val="bg1"/>
                          </a:solidFill>
                          <a:effectLst/>
                          <a:latin typeface="Times New Roman" pitchFamily="18" charset="0"/>
                          <a:ea typeface="宋体" pitchFamily="2" charset="-122"/>
                          <a:sym typeface="Arial" pitchFamily="34" charset="0"/>
                        </a:rPr>
                        <a:t>典型描述</a:t>
                      </a:r>
                    </a:p>
                  </a:txBody>
                  <a:tcPr marL="92611" marR="92611" marT="45675" marB="45675"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28575" cap="flat" cmpd="sng" algn="ctr">
                      <a:solidFill>
                        <a:srgbClr val="FFFFFF"/>
                      </a:solidFill>
                      <a:prstDash val="solid"/>
                      <a:miter lim="800000"/>
                      <a:headEnd type="none" w="med" len="med"/>
                      <a:tailEnd type="none" w="med" len="med"/>
                    </a:lnB>
                    <a:lnTlToBr>
                      <a:noFill/>
                    </a:lnTlToBr>
                    <a:lnBlToTr>
                      <a:noFill/>
                    </a:lnBlToTr>
                    <a:solidFill>
                      <a:schemeClr val="accent1"/>
                    </a:solidFill>
                  </a:tcPr>
                </a:tc>
              </a:tr>
              <a:tr h="682625">
                <a:tc>
                  <a:txBody>
                    <a:bodyPr/>
                    <a:lstStyle/>
                    <a:p>
                      <a:pPr marL="0" marR="0" lvl="0" indent="0" algn="l"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600" b="1" i="0" u="none" strike="noStrike" cap="none" normalizeH="0" baseline="0" dirty="0" smtClean="0">
                          <a:ln>
                            <a:noFill/>
                          </a:ln>
                          <a:solidFill>
                            <a:schemeClr val="tx2"/>
                          </a:solidFill>
                          <a:effectLst/>
                          <a:latin typeface="Times New Roman" pitchFamily="18" charset="0"/>
                          <a:ea typeface="宋体" pitchFamily="2" charset="-122"/>
                          <a:sym typeface="Arial" pitchFamily="34" charset="0"/>
                        </a:rPr>
                        <a:t>自发性疼痛</a:t>
                      </a:r>
                    </a:p>
                  </a:txBody>
                  <a:tcPr marL="93600" marR="93600" marT="36000" marB="3600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28575"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6E2FC"/>
                    </a:solidFill>
                  </a:tcPr>
                </a:tc>
                <a:tc>
                  <a:txBody>
                    <a:bodyPr/>
                    <a:lstStyle/>
                    <a:p>
                      <a:pPr marL="0" marR="0" lvl="0" indent="0" algn="l"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600" b="1" i="0" u="none" strike="noStrike" cap="none" normalizeH="0" baseline="0" dirty="0" smtClean="0">
                          <a:ln>
                            <a:noFill/>
                          </a:ln>
                          <a:solidFill>
                            <a:schemeClr val="tx2"/>
                          </a:solidFill>
                          <a:effectLst/>
                          <a:latin typeface="Times New Roman" pitchFamily="18" charset="0"/>
                          <a:ea typeface="宋体" pitchFamily="2" charset="-122"/>
                          <a:sym typeface="Arial" pitchFamily="34" charset="0"/>
                        </a:rPr>
                        <a:t>无明显刺激引起的疼痛感</a:t>
                      </a:r>
                    </a:p>
                  </a:txBody>
                  <a:tcPr marL="93600" marR="93600" marT="36000" marB="3600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28575"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6E2FC"/>
                    </a:solidFill>
                  </a:tcPr>
                </a:tc>
                <a:tc>
                  <a:txBody>
                    <a:bodyPr/>
                    <a:lstStyle/>
                    <a:p>
                      <a:pPr marL="0" marR="0" lvl="0" indent="0" algn="l"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600" b="1" i="0" u="none" strike="noStrike" cap="none" normalizeH="0" baseline="0" dirty="0" smtClean="0">
                          <a:ln>
                            <a:noFill/>
                          </a:ln>
                          <a:solidFill>
                            <a:schemeClr val="tx2"/>
                          </a:solidFill>
                          <a:effectLst/>
                          <a:latin typeface="Times New Roman" pitchFamily="18" charset="0"/>
                          <a:ea typeface="宋体" pitchFamily="2" charset="-122"/>
                          <a:sym typeface="Arial" pitchFamily="34" charset="0"/>
                        </a:rPr>
                        <a:t>电击感、烧灼感</a:t>
                      </a:r>
                    </a:p>
                  </a:txBody>
                  <a:tcPr marL="93600" marR="93600" marT="36000" marB="3600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28575"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6E2FC"/>
                    </a:solidFill>
                  </a:tcPr>
                </a:tc>
              </a:tr>
              <a:tr h="774700">
                <a:tc>
                  <a:txBody>
                    <a:bodyPr/>
                    <a:lstStyle/>
                    <a:p>
                      <a:pPr marL="0" marR="0" lvl="0" indent="0" algn="l"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600" b="1" i="0" u="none" strike="noStrike" cap="none" normalizeH="0" baseline="0" dirty="0" smtClean="0">
                          <a:ln>
                            <a:noFill/>
                          </a:ln>
                          <a:solidFill>
                            <a:schemeClr val="tx2"/>
                          </a:solidFill>
                          <a:effectLst/>
                          <a:latin typeface="Times New Roman" pitchFamily="18" charset="0"/>
                          <a:ea typeface="宋体" pitchFamily="2" charset="-122"/>
                          <a:sym typeface="Arial" pitchFamily="34" charset="0"/>
                        </a:rPr>
                        <a:t>触摸痛</a:t>
                      </a:r>
                    </a:p>
                  </a:txBody>
                  <a:tcPr marL="93600" marR="93600" marT="36000" marB="3600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59A8F5"/>
                    </a:solidFill>
                  </a:tcPr>
                </a:tc>
                <a:tc>
                  <a:txBody>
                    <a:bodyPr/>
                    <a:lstStyle/>
                    <a:p>
                      <a:pPr marL="0" marR="0" lvl="0" indent="0" algn="l" defTabSz="0" rtl="0" eaLnBrk="1" fontAlgn="base" latinLnBrk="0" hangingPunct="1">
                        <a:lnSpc>
                          <a:spcPct val="110000"/>
                        </a:lnSpc>
                        <a:spcBef>
                          <a:spcPct val="0"/>
                        </a:spcBef>
                        <a:spcAft>
                          <a:spcPct val="10000"/>
                        </a:spcAft>
                        <a:buClr>
                          <a:schemeClr val="tx1"/>
                        </a:buClr>
                        <a:buSzPct val="90000"/>
                        <a:buFont typeface="Wingdings" pitchFamily="2" charset="2"/>
                        <a:buNone/>
                        <a:tabLst/>
                      </a:pPr>
                      <a:r>
                        <a:rPr kumimoji="0" lang="zh-CN" altLang="en-US" sz="1600" b="1" i="0" u="none" strike="noStrike" cap="none" normalizeH="0" baseline="0" dirty="0" smtClean="0">
                          <a:ln>
                            <a:noFill/>
                          </a:ln>
                          <a:solidFill>
                            <a:schemeClr val="tx2"/>
                          </a:solidFill>
                          <a:effectLst/>
                          <a:latin typeface="Times New Roman" pitchFamily="18" charset="0"/>
                          <a:ea typeface="宋体" pitchFamily="2" charset="-122"/>
                          <a:sym typeface="Arial" pitchFamily="34" charset="0"/>
                        </a:rPr>
                        <a:t>由通常不会引起疼痛的刺激引起的疼痛（例如：触摸、移动、冷、热）</a:t>
                      </a:r>
                    </a:p>
                  </a:txBody>
                  <a:tcPr marL="93600" marR="93600" marT="36000" marB="3600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59A8F5"/>
                    </a:solidFill>
                  </a:tcPr>
                </a:tc>
                <a:tc>
                  <a:txBody>
                    <a:bodyPr/>
                    <a:lstStyle/>
                    <a:p>
                      <a:pPr marL="0" marR="0" lvl="0" indent="0" algn="l" defTabSz="0" rtl="0" eaLnBrk="1" fontAlgn="base" latinLnBrk="0" hangingPunct="1">
                        <a:lnSpc>
                          <a:spcPct val="110000"/>
                        </a:lnSpc>
                        <a:spcBef>
                          <a:spcPct val="0"/>
                        </a:spcBef>
                        <a:spcAft>
                          <a:spcPct val="10000"/>
                        </a:spcAft>
                        <a:buClr>
                          <a:schemeClr val="tx1"/>
                        </a:buClr>
                        <a:buSzPct val="90000"/>
                        <a:buFont typeface="Wingdings" pitchFamily="2" charset="2"/>
                        <a:buNone/>
                        <a:tabLst/>
                      </a:pPr>
                      <a:r>
                        <a:rPr kumimoji="0" lang="zh-CN" altLang="en-US" sz="1600" b="1" i="0" u="none" strike="noStrike" cap="none" normalizeH="0" baseline="0" smtClean="0">
                          <a:ln>
                            <a:noFill/>
                          </a:ln>
                          <a:solidFill>
                            <a:schemeClr val="tx2"/>
                          </a:solidFill>
                          <a:effectLst/>
                          <a:latin typeface="Times New Roman" pitchFamily="18" charset="0"/>
                          <a:ea typeface="宋体" pitchFamily="2" charset="-122"/>
                          <a:sym typeface="Arial" pitchFamily="34" charset="0"/>
                        </a:rPr>
                        <a:t>因刺激不同而改变</a:t>
                      </a:r>
                    </a:p>
                  </a:txBody>
                  <a:tcPr marL="93600" marR="93600" marT="36000" marB="3600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59A8F5"/>
                    </a:solidFill>
                  </a:tcPr>
                </a:tc>
              </a:tr>
              <a:tr h="682625">
                <a:tc>
                  <a:txBody>
                    <a:bodyPr/>
                    <a:lstStyle/>
                    <a:p>
                      <a:pPr marL="0" marR="0" lvl="0" indent="0" algn="l"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600" b="1" i="0" u="none" strike="noStrike" cap="none" normalizeH="0" baseline="0" smtClean="0">
                          <a:ln>
                            <a:noFill/>
                          </a:ln>
                          <a:solidFill>
                            <a:schemeClr val="tx2"/>
                          </a:solidFill>
                          <a:effectLst/>
                          <a:latin typeface="Times New Roman" pitchFamily="18" charset="0"/>
                          <a:ea typeface="宋体" pitchFamily="2" charset="-122"/>
                          <a:sym typeface="Arial" pitchFamily="34" charset="0"/>
                        </a:rPr>
                        <a:t>痛觉过敏</a:t>
                      </a:r>
                    </a:p>
                  </a:txBody>
                  <a:tcPr marL="93600" marR="93600" marT="36000" marB="3600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8E2FC"/>
                    </a:solidFill>
                  </a:tcPr>
                </a:tc>
                <a:tc>
                  <a:txBody>
                    <a:bodyPr/>
                    <a:lstStyle/>
                    <a:p>
                      <a:pPr marL="0" marR="0" lvl="0" indent="0" algn="l"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GB" sz="1600" b="1" i="0" u="none" strike="noStrike" kern="1200" cap="none" normalizeH="0" baseline="0" dirty="0" smtClean="0">
                          <a:ln>
                            <a:noFill/>
                          </a:ln>
                          <a:solidFill>
                            <a:schemeClr val="tx2"/>
                          </a:solidFill>
                          <a:effectLst/>
                          <a:latin typeface="Times New Roman" pitchFamily="18" charset="0"/>
                          <a:ea typeface="宋体" pitchFamily="2" charset="-122"/>
                          <a:cs typeface="+mn-cs"/>
                          <a:sym typeface="Arial" pitchFamily="34" charset="0"/>
                        </a:rPr>
                        <a:t>对通常诱发疼痛的刺激反应加强</a:t>
                      </a:r>
                      <a:r>
                        <a:rPr kumimoji="0" lang="zh-CN" altLang="en-US" sz="1600" b="1" i="0" u="none" strike="noStrike" kern="1200" cap="none" normalizeH="0" baseline="0" dirty="0" smtClean="0">
                          <a:ln>
                            <a:noFill/>
                          </a:ln>
                          <a:solidFill>
                            <a:schemeClr val="tx2"/>
                          </a:solidFill>
                          <a:effectLst/>
                          <a:latin typeface="Times New Roman" pitchFamily="18" charset="0"/>
                          <a:ea typeface="宋体" pitchFamily="2" charset="-122"/>
                          <a:cs typeface="+mn-cs"/>
                          <a:sym typeface="Arial" pitchFamily="34" charset="0"/>
                        </a:rPr>
                        <a:t>（</a:t>
                      </a:r>
                      <a:r>
                        <a:rPr kumimoji="0" lang="zh-CN" altLang="en-US" sz="1600" b="1" i="0" u="none" strike="noStrike" cap="none" normalizeH="0" baseline="0" dirty="0" smtClean="0">
                          <a:ln>
                            <a:noFill/>
                          </a:ln>
                          <a:solidFill>
                            <a:schemeClr val="tx2"/>
                          </a:solidFill>
                          <a:effectLst/>
                          <a:latin typeface="Times New Roman" pitchFamily="18" charset="0"/>
                          <a:ea typeface="宋体" pitchFamily="2" charset="-122"/>
                          <a:sym typeface="Arial" pitchFamily="34" charset="0"/>
                        </a:rPr>
                        <a:t>例如：冷、热、小刺激）</a:t>
                      </a:r>
                    </a:p>
                  </a:txBody>
                  <a:tcPr marL="93600" marR="93600" marT="36000" marB="3600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8E2FC"/>
                    </a:solidFill>
                  </a:tcPr>
                </a:tc>
                <a:tc>
                  <a:txBody>
                    <a:bodyPr/>
                    <a:lstStyle/>
                    <a:p>
                      <a:pPr marL="0" marR="0" lvl="0" indent="0" algn="l" defTabSz="0" rtl="0" eaLnBrk="1" fontAlgn="base" latinLnBrk="0" hangingPunct="1">
                        <a:lnSpc>
                          <a:spcPct val="110000"/>
                        </a:lnSpc>
                        <a:spcBef>
                          <a:spcPct val="0"/>
                        </a:spcBef>
                        <a:spcAft>
                          <a:spcPct val="10000"/>
                        </a:spcAft>
                        <a:buClr>
                          <a:schemeClr val="tx1"/>
                        </a:buClr>
                        <a:buSzPct val="90000"/>
                        <a:buFont typeface="Wingdings" pitchFamily="2" charset="2"/>
                        <a:buNone/>
                        <a:tabLst/>
                      </a:pPr>
                      <a:r>
                        <a:rPr kumimoji="0" lang="zh-CN" altLang="en-US" sz="1600" b="1" i="0" u="none" strike="noStrike" cap="none" normalizeH="0" baseline="0" dirty="0" smtClean="0">
                          <a:ln>
                            <a:noFill/>
                          </a:ln>
                          <a:solidFill>
                            <a:schemeClr val="tx2"/>
                          </a:solidFill>
                          <a:effectLst/>
                          <a:latin typeface="Times New Roman" pitchFamily="18" charset="0"/>
                          <a:ea typeface="宋体" pitchFamily="2" charset="-122"/>
                          <a:sym typeface="Arial" pitchFamily="34" charset="0"/>
                        </a:rPr>
                        <a:t>因刺激不同而改变</a:t>
                      </a:r>
                    </a:p>
                  </a:txBody>
                  <a:tcPr marL="93600" marR="93600" marT="36000" marB="3600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8E2FC"/>
                    </a:solidFill>
                  </a:tcPr>
                </a:tc>
              </a:tr>
              <a:tr h="684213">
                <a:tc>
                  <a:txBody>
                    <a:bodyPr/>
                    <a:lstStyle/>
                    <a:p>
                      <a:pPr marL="0" marR="0" lvl="0" indent="0" algn="l"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600" b="1" i="0" u="none" strike="noStrike" cap="none" normalizeH="0" baseline="0" dirty="0" smtClean="0">
                          <a:ln>
                            <a:noFill/>
                          </a:ln>
                          <a:solidFill>
                            <a:schemeClr val="tx2"/>
                          </a:solidFill>
                          <a:effectLst/>
                          <a:latin typeface="Times New Roman" pitchFamily="18" charset="0"/>
                          <a:ea typeface="宋体" pitchFamily="2" charset="-122"/>
                          <a:sym typeface="Arial" pitchFamily="34" charset="0"/>
                        </a:rPr>
                        <a:t>感觉迟钝</a:t>
                      </a:r>
                    </a:p>
                  </a:txBody>
                  <a:tcPr marL="93600" marR="93600" marT="36000" marB="3600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59A8F5"/>
                    </a:solidFill>
                  </a:tcPr>
                </a:tc>
                <a:tc>
                  <a:txBody>
                    <a:bodyPr/>
                    <a:lstStyle/>
                    <a:p>
                      <a:pPr marL="0" marR="0" lvl="0" indent="0" algn="l"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600" b="1" i="0" u="none" strike="noStrike" cap="none" normalizeH="0" baseline="0" dirty="0" smtClean="0">
                          <a:ln>
                            <a:noFill/>
                          </a:ln>
                          <a:solidFill>
                            <a:schemeClr val="tx2"/>
                          </a:solidFill>
                          <a:effectLst/>
                          <a:latin typeface="Times New Roman" pitchFamily="18" charset="0"/>
                          <a:ea typeface="宋体" pitchFamily="2" charset="-122"/>
                          <a:sym typeface="Arial" pitchFamily="34" charset="0"/>
                        </a:rPr>
                        <a:t>自发或引起的一种令人不快的异常感觉</a:t>
                      </a:r>
                    </a:p>
                  </a:txBody>
                  <a:tcPr marL="93600" marR="93600" marT="36000" marB="3600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59A8F5"/>
                    </a:solidFill>
                  </a:tcPr>
                </a:tc>
                <a:tc>
                  <a:txBody>
                    <a:bodyPr/>
                    <a:lstStyle/>
                    <a:p>
                      <a:pPr marL="0" marR="0" lvl="0" indent="0" algn="l"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600" b="1" i="0" u="none" strike="noStrike" cap="none" normalizeH="0" baseline="0" dirty="0" smtClean="0">
                          <a:ln>
                            <a:noFill/>
                          </a:ln>
                          <a:solidFill>
                            <a:schemeClr val="tx2"/>
                          </a:solidFill>
                          <a:effectLst/>
                          <a:latin typeface="Times New Roman" pitchFamily="18" charset="0"/>
                          <a:ea typeface="宋体" pitchFamily="2" charset="-122"/>
                          <a:sym typeface="Arial" pitchFamily="34" charset="0"/>
                        </a:rPr>
                        <a:t>闪电样、穿孔痛、烧灼感</a:t>
                      </a:r>
                    </a:p>
                  </a:txBody>
                  <a:tcPr marL="93600" marR="93600" marT="36000" marB="3600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59A8F5"/>
                    </a:solidFill>
                  </a:tcPr>
                </a:tc>
              </a:tr>
              <a:tr h="682625">
                <a:tc>
                  <a:txBody>
                    <a:bodyPr/>
                    <a:lstStyle/>
                    <a:p>
                      <a:pPr marL="0" marR="0" lvl="0" indent="0" algn="l"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600" b="1" i="0" u="none" strike="noStrike" cap="none" normalizeH="0" baseline="0" dirty="0" smtClean="0">
                          <a:ln>
                            <a:noFill/>
                          </a:ln>
                          <a:solidFill>
                            <a:schemeClr val="tx2"/>
                          </a:solidFill>
                          <a:effectLst/>
                          <a:latin typeface="Times New Roman" pitchFamily="18" charset="0"/>
                          <a:ea typeface="宋体" pitchFamily="2" charset="-122"/>
                          <a:sym typeface="Arial" pitchFamily="34" charset="0"/>
                        </a:rPr>
                        <a:t>感觉异常</a:t>
                      </a:r>
                    </a:p>
                  </a:txBody>
                  <a:tcPr marL="93600" marR="93600" marT="36000" marB="3600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8E2FC"/>
                    </a:solidFill>
                  </a:tcPr>
                </a:tc>
                <a:tc>
                  <a:txBody>
                    <a:bodyPr/>
                    <a:lstStyle/>
                    <a:p>
                      <a:pPr marL="0" marR="0" lvl="0" indent="0" algn="l"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600" b="1" i="0" u="none" strike="noStrike" cap="none" normalizeH="0" baseline="0" dirty="0" smtClean="0">
                          <a:ln>
                            <a:noFill/>
                          </a:ln>
                          <a:solidFill>
                            <a:schemeClr val="tx2"/>
                          </a:solidFill>
                          <a:effectLst/>
                          <a:latin typeface="Times New Roman" pitchFamily="18" charset="0"/>
                          <a:ea typeface="宋体" pitchFamily="2" charset="-122"/>
                          <a:sym typeface="Arial" pitchFamily="34" charset="0"/>
                        </a:rPr>
                        <a:t>自发或引起的一种异常感觉</a:t>
                      </a:r>
                    </a:p>
                  </a:txBody>
                  <a:tcPr marL="93600" marR="93600" marT="36000" marB="3600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8E2FC"/>
                    </a:solidFill>
                  </a:tcPr>
                </a:tc>
                <a:tc>
                  <a:txBody>
                    <a:bodyPr/>
                    <a:lstStyle/>
                    <a:p>
                      <a:pPr marL="0" marR="0" lvl="0" indent="0" algn="l"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600" b="1" i="0" u="none" strike="noStrike" cap="none" normalizeH="0" baseline="0" dirty="0" smtClean="0">
                          <a:ln>
                            <a:noFill/>
                          </a:ln>
                          <a:solidFill>
                            <a:schemeClr val="tx2"/>
                          </a:solidFill>
                          <a:effectLst/>
                          <a:latin typeface="Times New Roman" pitchFamily="18" charset="0"/>
                          <a:ea typeface="宋体" pitchFamily="2" charset="-122"/>
                          <a:sym typeface="Arial" pitchFamily="34" charset="0"/>
                        </a:rPr>
                        <a:t>麻刺感、蜂鸣感、震动感</a:t>
                      </a:r>
                    </a:p>
                  </a:txBody>
                  <a:tcPr marL="93600" marR="93600" marT="36000" marB="3600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8E2FC"/>
                    </a:solidFill>
                  </a:tcPr>
                </a:tc>
              </a:tr>
            </a:tbl>
          </a:graphicData>
        </a:graphic>
      </p:graphicFrame>
      <p:sp>
        <p:nvSpPr>
          <p:cNvPr id="58400" name="Rectangle 42"/>
          <p:cNvSpPr>
            <a:spLocks noGrp="1" noChangeArrowheads="1"/>
          </p:cNvSpPr>
          <p:nvPr>
            <p:ph type="title" idx="4294967295"/>
          </p:nvPr>
        </p:nvSpPr>
        <p:spPr>
          <a:ln/>
        </p:spPr>
        <p:txBody>
          <a:bodyPr/>
          <a:lstStyle/>
          <a:p>
            <a:pPr eaLnBrk="1" hangingPunct="1">
              <a:lnSpc>
                <a:spcPct val="90000"/>
              </a:lnSpc>
            </a:pPr>
            <a:r>
              <a:rPr lang="zh-CN" altLang="en-US" sz="3600" b="1" i="1" smtClean="0">
                <a:solidFill>
                  <a:srgbClr val="002060"/>
                </a:solidFill>
                <a:latin typeface="Times New Roman" pitchFamily="18" charset="0"/>
              </a:rPr>
              <a:t>倾听</a:t>
            </a:r>
            <a:r>
              <a:rPr lang="zh-CN" altLang="en-US" sz="3600" b="1" i="1">
                <a:solidFill>
                  <a:srgbClr val="002060"/>
                </a:solidFill>
                <a:latin typeface="Times New Roman" pitchFamily="18" charset="0"/>
              </a:rPr>
              <a:t>：</a:t>
            </a:r>
            <a:r>
              <a:rPr lang="zh-CN" altLang="en-US" sz="3600">
                <a:solidFill>
                  <a:srgbClr val="002060"/>
                </a:solidFill>
                <a:latin typeface="Times New Roman" pitchFamily="18" charset="0"/>
              </a:rPr>
              <a:t>神经病理性疼痛的阳性感觉症状</a:t>
            </a:r>
            <a:endParaRPr lang="zh-CN" altLang="en-US" sz="3600">
              <a:latin typeface="Times New Roman" pitchFamily="18" charset="0"/>
            </a:endParaRPr>
          </a:p>
        </p:txBody>
      </p:sp>
      <p:sp>
        <p:nvSpPr>
          <p:cNvPr id="58401" name="Text Box 27"/>
          <p:cNvSpPr>
            <a:spLocks noChangeArrowheads="1"/>
          </p:cNvSpPr>
          <p:nvPr/>
        </p:nvSpPr>
        <p:spPr bwMode="auto">
          <a:xfrm>
            <a:off x="539750" y="6403975"/>
            <a:ext cx="7127875" cy="276999"/>
          </a:xfrm>
          <a:prstGeom prst="rect">
            <a:avLst/>
          </a:prstGeom>
          <a:noFill/>
          <a:ln w="9525" cmpd="sng">
            <a:noFill/>
            <a:miter lim="800000"/>
            <a:headEnd/>
            <a:tailEnd/>
          </a:ln>
        </p:spPr>
        <p:txBody>
          <a:bodyPr lIns="0" tIns="0" rIns="0" bIns="0" anchor="b">
            <a:spAutoFit/>
          </a:bodyPr>
          <a:lstStyle/>
          <a:p>
            <a:pPr>
              <a:lnSpc>
                <a:spcPct val="90000"/>
              </a:lnSpc>
            </a:pPr>
            <a:r>
              <a:rPr lang="zh-CN" altLang="en-US" sz="1000" dirty="0" smtClean="0">
                <a:solidFill>
                  <a:srgbClr val="002060"/>
                </a:solidFill>
                <a:latin typeface="Times New Roman" pitchFamily="18" charset="0"/>
                <a:sym typeface="Calibri" pitchFamily="34" charset="0"/>
              </a:rPr>
              <a:t>摘自：</a:t>
            </a:r>
            <a:r>
              <a:rPr lang="en-US" sz="1000" dirty="0" smtClean="0">
                <a:solidFill>
                  <a:srgbClr val="002060"/>
                </a:solidFill>
                <a:latin typeface="Times New Roman" pitchFamily="18" charset="0"/>
                <a:sym typeface="Calibri" pitchFamily="34" charset="0"/>
              </a:rPr>
              <a:t>Jensen </a:t>
            </a:r>
            <a:r>
              <a:rPr lang="en-US" sz="1000" dirty="0">
                <a:solidFill>
                  <a:srgbClr val="002060"/>
                </a:solidFill>
                <a:latin typeface="Times New Roman" pitchFamily="18" charset="0"/>
                <a:sym typeface="Calibri" pitchFamily="34" charset="0"/>
              </a:rPr>
              <a:t>TS, Baron R</a:t>
            </a:r>
            <a:r>
              <a:rPr lang="en-US" sz="1000" i="1" dirty="0">
                <a:solidFill>
                  <a:srgbClr val="002060"/>
                </a:solidFill>
                <a:latin typeface="Times New Roman" pitchFamily="18" charset="0"/>
                <a:sym typeface="Calibri" pitchFamily="34" charset="0"/>
              </a:rPr>
              <a:t>. Pain </a:t>
            </a:r>
            <a:r>
              <a:rPr lang="en-US" sz="1000" dirty="0">
                <a:solidFill>
                  <a:srgbClr val="002060"/>
                </a:solidFill>
                <a:latin typeface="Times New Roman" pitchFamily="18" charset="0"/>
                <a:sym typeface="Calibri" pitchFamily="34" charset="0"/>
              </a:rPr>
              <a:t>2003; 102(1-2):1-8; </a:t>
            </a:r>
            <a:r>
              <a:rPr lang="zh-CN" altLang="en-US" sz="1000" dirty="0">
                <a:solidFill>
                  <a:srgbClr val="002060"/>
                </a:solidFill>
                <a:latin typeface="Times New Roman" pitchFamily="18" charset="0"/>
                <a:sym typeface="Calibri" pitchFamily="34" charset="0"/>
              </a:rPr>
              <a:t/>
            </a:r>
            <a:br>
              <a:rPr lang="zh-CN" altLang="en-US" sz="1000" dirty="0">
                <a:solidFill>
                  <a:srgbClr val="002060"/>
                </a:solidFill>
                <a:latin typeface="Times New Roman" pitchFamily="18" charset="0"/>
                <a:sym typeface="Calibri" pitchFamily="34" charset="0"/>
              </a:rPr>
            </a:br>
            <a:r>
              <a:rPr lang="en-US" sz="1000" dirty="0" err="1">
                <a:solidFill>
                  <a:srgbClr val="002060"/>
                </a:solidFill>
                <a:latin typeface="Times New Roman" pitchFamily="18" charset="0"/>
                <a:sym typeface="Calibri" pitchFamily="34" charset="0"/>
              </a:rPr>
              <a:t>Merskey</a:t>
            </a:r>
            <a:r>
              <a:rPr lang="en-US" sz="1000" dirty="0">
                <a:solidFill>
                  <a:srgbClr val="002060"/>
                </a:solidFill>
                <a:latin typeface="Times New Roman" pitchFamily="18" charset="0"/>
                <a:sym typeface="Calibri" pitchFamily="34" charset="0"/>
              </a:rPr>
              <a:t> H, </a:t>
            </a:r>
            <a:r>
              <a:rPr lang="en-US" sz="1000" dirty="0" err="1">
                <a:solidFill>
                  <a:srgbClr val="002060"/>
                </a:solidFill>
                <a:latin typeface="Times New Roman" pitchFamily="18" charset="0"/>
                <a:sym typeface="Calibri" pitchFamily="34" charset="0"/>
              </a:rPr>
              <a:t>Bogduk</a:t>
            </a:r>
            <a:r>
              <a:rPr lang="en-US" sz="1000" dirty="0">
                <a:solidFill>
                  <a:srgbClr val="002060"/>
                </a:solidFill>
                <a:latin typeface="Times New Roman" pitchFamily="18" charset="0"/>
                <a:sym typeface="Calibri" pitchFamily="34" charset="0"/>
              </a:rPr>
              <a:t> N (</a:t>
            </a:r>
            <a:r>
              <a:rPr lang="en-US" sz="1000" dirty="0" err="1">
                <a:solidFill>
                  <a:srgbClr val="002060"/>
                </a:solidFill>
                <a:latin typeface="Times New Roman" pitchFamily="18" charset="0"/>
                <a:sym typeface="Calibri" pitchFamily="34" charset="0"/>
              </a:rPr>
              <a:t>eds</a:t>
            </a:r>
            <a:r>
              <a:rPr lang="en-US" sz="1000" dirty="0">
                <a:solidFill>
                  <a:srgbClr val="002060"/>
                </a:solidFill>
                <a:latin typeface="Times New Roman" pitchFamily="18" charset="0"/>
                <a:sym typeface="Calibri" pitchFamily="34" charset="0"/>
              </a:rPr>
              <a:t>). In: </a:t>
            </a:r>
            <a:r>
              <a:rPr lang="en-US" sz="1000" i="1" dirty="0">
                <a:solidFill>
                  <a:srgbClr val="002060"/>
                </a:solidFill>
                <a:latin typeface="Times New Roman" pitchFamily="18" charset="0"/>
                <a:sym typeface="Calibri" pitchFamily="34" charset="0"/>
              </a:rPr>
              <a:t>Classification of Chronic Pain</a:t>
            </a:r>
            <a:r>
              <a:rPr lang="en-US" sz="1000" dirty="0">
                <a:solidFill>
                  <a:srgbClr val="002060"/>
                </a:solidFill>
                <a:latin typeface="Times New Roman" pitchFamily="18" charset="0"/>
                <a:sym typeface="Calibri" pitchFamily="34" charset="0"/>
              </a:rPr>
              <a:t>. 2</a:t>
            </a:r>
            <a:r>
              <a:rPr lang="en-US" sz="1000" baseline="30000" dirty="0">
                <a:solidFill>
                  <a:srgbClr val="002060"/>
                </a:solidFill>
                <a:latin typeface="Times New Roman" pitchFamily="18" charset="0"/>
                <a:sym typeface="Calibri" pitchFamily="34" charset="0"/>
              </a:rPr>
              <a:t>nd</a:t>
            </a:r>
            <a:r>
              <a:rPr lang="en-US" sz="1000" dirty="0">
                <a:solidFill>
                  <a:srgbClr val="002060"/>
                </a:solidFill>
                <a:latin typeface="Times New Roman" pitchFamily="18" charset="0"/>
                <a:sym typeface="Calibri" pitchFamily="34" charset="0"/>
              </a:rPr>
              <a:t> ed. IASP Press; Seattle, WA: 2011.</a:t>
            </a:r>
            <a:endParaRPr lang="zh-CN" altLang="en-US" sz="1000" dirty="0">
              <a:solidFill>
                <a:srgbClr val="002060"/>
              </a:solidFill>
              <a:latin typeface="Times New Roman" pitchFamily="18" charset="0"/>
              <a:sym typeface="Calibri" pitchFamily="34" charset="0"/>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灯片编号占位符 4"/>
          <p:cNvSpPr>
            <a:spLocks noGrp="1"/>
          </p:cNvSpPr>
          <p:nvPr>
            <p:ph type="sldNum" sz="quarter" idx="12"/>
          </p:nvPr>
        </p:nvSpPr>
        <p:spPr/>
        <p:txBody>
          <a:bodyPr/>
          <a:lstStyle/>
          <a:p>
            <a:fld id="{9FA0ACE4-3CB3-4CFB-B9FC-D5093918AC1A}" type="slidenum">
              <a:rPr lang="zh-CN" altLang="en-US"/>
              <a:pPr/>
              <a:t>22</a:t>
            </a:fld>
            <a:endParaRPr lang="en-US" sz="1800">
              <a:solidFill>
                <a:schemeClr val="tx1"/>
              </a:solidFill>
            </a:endParaRPr>
          </a:p>
        </p:txBody>
      </p:sp>
      <p:graphicFrame>
        <p:nvGraphicFramePr>
          <p:cNvPr id="60418" name="Group 43"/>
          <p:cNvGraphicFramePr>
            <a:graphicFrameLocks noGrp="1"/>
          </p:cNvGraphicFramePr>
          <p:nvPr>
            <p:extLst>
              <p:ext uri="{D42A27DB-BD31-4B8C-83A1-F6EECF244321}">
                <p14:modId xmlns:p14="http://schemas.microsoft.com/office/powerpoint/2010/main" val="1770658890"/>
              </p:ext>
            </p:extLst>
          </p:nvPr>
        </p:nvGraphicFramePr>
        <p:xfrm>
          <a:off x="539552" y="1879600"/>
          <a:ext cx="8134548" cy="3582989"/>
        </p:xfrm>
        <a:graphic>
          <a:graphicData uri="http://schemas.openxmlformats.org/drawingml/2006/table">
            <a:tbl>
              <a:tblPr/>
              <a:tblGrid>
                <a:gridCol w="1554361"/>
                <a:gridCol w="4278312"/>
                <a:gridCol w="2301875"/>
              </a:tblGrid>
              <a:tr h="782638">
                <a:tc>
                  <a:txBody>
                    <a:bodyPr/>
                    <a:lstStyle/>
                    <a:p>
                      <a:pPr marL="0" marR="0" lvl="0" indent="0" algn="ctr"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800" b="1" i="0" u="none" strike="noStrike" cap="none" normalizeH="0" baseline="0" dirty="0" smtClean="0">
                          <a:ln>
                            <a:noFill/>
                          </a:ln>
                          <a:solidFill>
                            <a:schemeClr val="bg1"/>
                          </a:solidFill>
                          <a:effectLst/>
                          <a:latin typeface="Times New Roman" pitchFamily="18" charset="0"/>
                          <a:ea typeface="宋体" pitchFamily="2" charset="-122"/>
                          <a:sym typeface="Arial" pitchFamily="34" charset="0"/>
                        </a:rPr>
                        <a:t>阴性症状</a:t>
                      </a:r>
                    </a:p>
                  </a:txBody>
                  <a:tcPr marL="89999" marR="89999" marT="90007" marB="90007"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28575" cap="flat" cmpd="sng" algn="ctr">
                      <a:solidFill>
                        <a:srgbClr val="FFFFFF"/>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800" b="1" i="0" u="none" strike="noStrike" cap="none" normalizeH="0" baseline="0" smtClean="0">
                          <a:ln>
                            <a:noFill/>
                          </a:ln>
                          <a:solidFill>
                            <a:schemeClr val="bg1"/>
                          </a:solidFill>
                          <a:effectLst/>
                          <a:latin typeface="Times New Roman" pitchFamily="18" charset="0"/>
                          <a:ea typeface="宋体" pitchFamily="2" charset="-122"/>
                          <a:sym typeface="Arial" pitchFamily="34" charset="0"/>
                        </a:rPr>
                        <a:t>定义</a:t>
                      </a:r>
                    </a:p>
                  </a:txBody>
                  <a:tcPr marL="89999" marR="89999" marT="90007" marB="90007"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28575" cap="flat" cmpd="sng" algn="ctr">
                      <a:solidFill>
                        <a:srgbClr val="FFFFFF"/>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800" b="1" i="0" u="none" strike="noStrike" cap="none" normalizeH="0" baseline="0" smtClean="0">
                          <a:ln>
                            <a:noFill/>
                          </a:ln>
                          <a:solidFill>
                            <a:schemeClr val="bg1"/>
                          </a:solidFill>
                          <a:effectLst/>
                          <a:latin typeface="Times New Roman" pitchFamily="18" charset="0"/>
                          <a:ea typeface="宋体" pitchFamily="2" charset="-122"/>
                          <a:sym typeface="Arial" pitchFamily="34" charset="0"/>
                        </a:rPr>
                        <a:t>典型描述</a:t>
                      </a:r>
                    </a:p>
                  </a:txBody>
                  <a:tcPr marL="89999" marR="89999" marT="90007" marB="90007"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28575" cap="flat" cmpd="sng" algn="ctr">
                      <a:solidFill>
                        <a:srgbClr val="FFFFFF"/>
                      </a:solidFill>
                      <a:prstDash val="solid"/>
                      <a:miter lim="800000"/>
                      <a:headEnd type="none" w="med" len="med"/>
                      <a:tailEnd type="none" w="med" len="med"/>
                    </a:lnB>
                    <a:lnTlToBr>
                      <a:noFill/>
                    </a:lnTlToBr>
                    <a:lnBlToTr>
                      <a:noFill/>
                    </a:lnBlToTr>
                    <a:solidFill>
                      <a:schemeClr val="accent1"/>
                    </a:solidFill>
                  </a:tcPr>
                </a:tc>
              </a:tr>
              <a:tr h="684213">
                <a:tc>
                  <a:txBody>
                    <a:bodyPr/>
                    <a:lstStyle/>
                    <a:p>
                      <a:pPr marL="0" marR="0" lvl="0" indent="0" algn="l"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800" b="1" i="0" u="none" strike="noStrike" cap="none" normalizeH="0" baseline="0" dirty="0" smtClean="0">
                          <a:ln>
                            <a:noFill/>
                          </a:ln>
                          <a:solidFill>
                            <a:schemeClr val="tx2"/>
                          </a:solidFill>
                          <a:effectLst/>
                          <a:latin typeface="Times New Roman" pitchFamily="18" charset="0"/>
                          <a:ea typeface="宋体" pitchFamily="2" charset="-122"/>
                          <a:sym typeface="Arial" pitchFamily="34" charset="0"/>
                        </a:rPr>
                        <a:t>感觉减退</a:t>
                      </a:r>
                    </a:p>
                  </a:txBody>
                  <a:tcPr marL="89999" marR="89999" marT="90007" marB="90007"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28575"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6E2FC"/>
                    </a:solidFill>
                  </a:tcPr>
                </a:tc>
                <a:tc>
                  <a:txBody>
                    <a:bodyPr/>
                    <a:lstStyle/>
                    <a:p>
                      <a:pPr marL="0" marR="0" lvl="0" indent="0" algn="l"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800" b="1" i="0" u="none" strike="noStrike" cap="none" normalizeH="0" baseline="0" dirty="0" smtClean="0">
                          <a:ln>
                            <a:noFill/>
                          </a:ln>
                          <a:solidFill>
                            <a:schemeClr val="tx2"/>
                          </a:solidFill>
                          <a:effectLst/>
                          <a:latin typeface="Times New Roman" pitchFamily="18" charset="0"/>
                          <a:ea typeface="宋体" pitchFamily="2" charset="-122"/>
                          <a:sym typeface="Arial" pitchFamily="34" charset="0"/>
                        </a:rPr>
                        <a:t>对刺激的敏感性下降</a:t>
                      </a:r>
                    </a:p>
                  </a:txBody>
                  <a:tcPr marL="89999" marR="89999" marT="90007" marB="90007"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28575"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6E2FC"/>
                    </a:solidFill>
                  </a:tcPr>
                </a:tc>
                <a:tc>
                  <a:txBody>
                    <a:bodyPr/>
                    <a:lstStyle/>
                    <a:p>
                      <a:pPr marL="0" marR="0" lvl="0" indent="0" algn="l"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800" b="1" i="0" u="none" strike="noStrike" cap="none" normalizeH="0" baseline="0" dirty="0" smtClean="0">
                          <a:ln>
                            <a:noFill/>
                          </a:ln>
                          <a:solidFill>
                            <a:schemeClr val="tx2"/>
                          </a:solidFill>
                          <a:effectLst/>
                          <a:latin typeface="Times New Roman" pitchFamily="18" charset="0"/>
                          <a:ea typeface="宋体" pitchFamily="2" charset="-122"/>
                          <a:sym typeface="Arial" pitchFamily="34" charset="0"/>
                        </a:rPr>
                        <a:t>麻木感</a:t>
                      </a:r>
                    </a:p>
                  </a:txBody>
                  <a:tcPr marL="89999" marR="89999" marT="90007" marB="90007"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28575"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6E2FC"/>
                    </a:solidFill>
                  </a:tcPr>
                </a:tc>
              </a:tr>
              <a:tr h="717550">
                <a:tc>
                  <a:txBody>
                    <a:bodyPr/>
                    <a:lstStyle/>
                    <a:p>
                      <a:pPr marL="0" marR="0" lvl="0" indent="0" algn="l"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800" b="1" i="0" u="none" strike="noStrike" cap="none" normalizeH="0" baseline="0" dirty="0" smtClean="0">
                          <a:ln>
                            <a:noFill/>
                          </a:ln>
                          <a:solidFill>
                            <a:schemeClr val="tx2"/>
                          </a:solidFill>
                          <a:effectLst/>
                          <a:latin typeface="Times New Roman" pitchFamily="18" charset="0"/>
                          <a:ea typeface="宋体" pitchFamily="2" charset="-122"/>
                          <a:sym typeface="Arial" pitchFamily="34" charset="0"/>
                        </a:rPr>
                        <a:t>感觉缺失</a:t>
                      </a:r>
                    </a:p>
                  </a:txBody>
                  <a:tcPr marL="89999" marR="89999" marT="90007" marB="90007"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59A8F5"/>
                    </a:solidFill>
                  </a:tcPr>
                </a:tc>
                <a:tc>
                  <a:txBody>
                    <a:bodyPr/>
                    <a:lstStyle/>
                    <a:p>
                      <a:pPr marL="0" marR="0" lvl="0" indent="0" algn="l"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800" b="1" i="0" u="none" strike="noStrike" cap="none" normalizeH="0" baseline="0" dirty="0" smtClean="0">
                          <a:ln>
                            <a:noFill/>
                          </a:ln>
                          <a:solidFill>
                            <a:schemeClr val="tx2"/>
                          </a:solidFill>
                          <a:effectLst/>
                          <a:latin typeface="Times New Roman" pitchFamily="18" charset="0"/>
                          <a:ea typeface="宋体" pitchFamily="2" charset="-122"/>
                          <a:sym typeface="Arial" pitchFamily="34" charset="0"/>
                        </a:rPr>
                        <a:t>完全失去感觉（特别是触觉敏感性）</a:t>
                      </a:r>
                    </a:p>
                  </a:txBody>
                  <a:tcPr marL="89999" marR="89999" marT="90007" marB="90007"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59A8F5"/>
                    </a:solidFill>
                  </a:tcPr>
                </a:tc>
                <a:tc>
                  <a:txBody>
                    <a:bodyPr/>
                    <a:lstStyle/>
                    <a:p>
                      <a:pPr marL="0" marR="0" lvl="0" indent="0" algn="l"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800" b="1" i="0" u="none" strike="noStrike" cap="none" normalizeH="0" baseline="0" dirty="0" smtClean="0">
                          <a:ln>
                            <a:noFill/>
                          </a:ln>
                          <a:solidFill>
                            <a:schemeClr val="tx2"/>
                          </a:solidFill>
                          <a:effectLst/>
                          <a:latin typeface="Times New Roman" pitchFamily="18" charset="0"/>
                          <a:ea typeface="宋体" pitchFamily="2" charset="-122"/>
                          <a:sym typeface="Arial" pitchFamily="34" charset="0"/>
                        </a:rPr>
                        <a:t>麻木感</a:t>
                      </a:r>
                    </a:p>
                  </a:txBody>
                  <a:tcPr marL="89999" marR="89999" marT="90007" marB="90007"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59A8F5"/>
                    </a:solidFill>
                  </a:tcPr>
                </a:tc>
              </a:tr>
              <a:tr h="715963">
                <a:tc>
                  <a:txBody>
                    <a:bodyPr/>
                    <a:lstStyle/>
                    <a:p>
                      <a:pPr marL="0" marR="0" lvl="0" indent="0" algn="l"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800" b="1" i="0" u="none" strike="noStrike" cap="none" normalizeH="0" baseline="0" smtClean="0">
                          <a:ln>
                            <a:noFill/>
                          </a:ln>
                          <a:solidFill>
                            <a:schemeClr val="tx2"/>
                          </a:solidFill>
                          <a:effectLst/>
                          <a:latin typeface="Times New Roman" pitchFamily="18" charset="0"/>
                          <a:ea typeface="宋体" pitchFamily="2" charset="-122"/>
                          <a:sym typeface="Arial" pitchFamily="34" charset="0"/>
                        </a:rPr>
                        <a:t>痛觉减退</a:t>
                      </a:r>
                    </a:p>
                  </a:txBody>
                  <a:tcPr marL="89999" marR="89999" marT="90007" marB="90007"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8E2FC"/>
                    </a:solidFill>
                  </a:tcPr>
                </a:tc>
                <a:tc>
                  <a:txBody>
                    <a:bodyPr/>
                    <a:lstStyle/>
                    <a:p>
                      <a:pPr marL="0" marR="0" lvl="0" indent="0" algn="l"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800" b="1" i="0" u="none" strike="noStrike" cap="none" normalizeH="0" baseline="0" dirty="0" smtClean="0">
                          <a:ln>
                            <a:noFill/>
                          </a:ln>
                          <a:solidFill>
                            <a:schemeClr val="tx2"/>
                          </a:solidFill>
                          <a:effectLst/>
                          <a:latin typeface="Times New Roman" pitchFamily="18" charset="0"/>
                          <a:ea typeface="宋体" pitchFamily="2" charset="-122"/>
                          <a:sym typeface="Arial" pitchFamily="34" charset="0"/>
                        </a:rPr>
                        <a:t>对通常引起疼痛的刺激，疼痛反应减弱</a:t>
                      </a:r>
                    </a:p>
                  </a:txBody>
                  <a:tcPr marL="89999" marR="89999" marT="90007" marB="90007"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8E2FC"/>
                    </a:solidFill>
                  </a:tcPr>
                </a:tc>
                <a:tc>
                  <a:txBody>
                    <a:bodyPr/>
                    <a:lstStyle/>
                    <a:p>
                      <a:pPr marL="0" marR="0" lvl="0" indent="0" algn="l"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800" b="1" i="0" u="none" strike="noStrike" cap="none" normalizeH="0" baseline="0" dirty="0" smtClean="0">
                          <a:ln>
                            <a:noFill/>
                          </a:ln>
                          <a:solidFill>
                            <a:schemeClr val="tx2"/>
                          </a:solidFill>
                          <a:effectLst/>
                          <a:latin typeface="Times New Roman" pitchFamily="18" charset="0"/>
                          <a:ea typeface="宋体" pitchFamily="2" charset="-122"/>
                          <a:sym typeface="Arial" pitchFamily="34" charset="0"/>
                        </a:rPr>
                        <a:t>麻木感</a:t>
                      </a:r>
                    </a:p>
                  </a:txBody>
                  <a:tcPr marL="89999" marR="89999" marT="90007" marB="90007"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8E2FC"/>
                    </a:solidFill>
                  </a:tcPr>
                </a:tc>
              </a:tr>
              <a:tr h="682625">
                <a:tc>
                  <a:txBody>
                    <a:bodyPr/>
                    <a:lstStyle/>
                    <a:p>
                      <a:pPr marL="0" marR="0" lvl="0" indent="0" algn="l" defTabSz="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zh-CN" altLang="en-US" sz="1800" b="1" i="0" u="none" strike="noStrike" cap="none" normalizeH="0" baseline="0" smtClean="0">
                          <a:ln>
                            <a:noFill/>
                          </a:ln>
                          <a:solidFill>
                            <a:schemeClr val="tx2"/>
                          </a:solidFill>
                          <a:effectLst/>
                          <a:latin typeface="Times New Roman" pitchFamily="18" charset="0"/>
                          <a:ea typeface="宋体" pitchFamily="2" charset="-122"/>
                          <a:sym typeface="Arial" pitchFamily="34" charset="0"/>
                        </a:rPr>
                        <a:t>痛觉缺失</a:t>
                      </a:r>
                    </a:p>
                  </a:txBody>
                  <a:tcPr marL="89999" marR="89999" marT="90007" marB="90007"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5AA9F5"/>
                    </a:solidFill>
                  </a:tcPr>
                </a:tc>
                <a:tc>
                  <a:txBody>
                    <a:bodyPr/>
                    <a:lstStyle/>
                    <a:p>
                      <a:pPr marL="0" marR="0" lvl="0" indent="0" algn="l" defTabSz="0" rtl="0" eaLnBrk="1" fontAlgn="base" latinLnBrk="0" hangingPunct="1">
                        <a:lnSpc>
                          <a:spcPct val="90000"/>
                        </a:lnSpc>
                        <a:spcBef>
                          <a:spcPct val="0"/>
                        </a:spcBef>
                        <a:spcAft>
                          <a:spcPct val="20000"/>
                        </a:spcAft>
                        <a:buClr>
                          <a:schemeClr val="accent1"/>
                        </a:buClr>
                        <a:buSzPct val="90000"/>
                        <a:buFont typeface="Wingdings" pitchFamily="2" charset="2"/>
                        <a:buNone/>
                        <a:tabLst/>
                      </a:pPr>
                      <a:r>
                        <a:rPr kumimoji="0" lang="zh-CN" altLang="en-US" sz="1800" b="1" i="0" u="none" strike="noStrike" cap="none" normalizeH="0" baseline="0" dirty="0" smtClean="0">
                          <a:ln>
                            <a:noFill/>
                          </a:ln>
                          <a:solidFill>
                            <a:schemeClr val="tx2"/>
                          </a:solidFill>
                          <a:effectLst/>
                          <a:latin typeface="Times New Roman" pitchFamily="18" charset="0"/>
                          <a:ea typeface="宋体" pitchFamily="2" charset="-122"/>
                          <a:sym typeface="Arial" pitchFamily="34" charset="0"/>
                        </a:rPr>
                        <a:t>对通常引起疼痛的刺激没有疼痛反应</a:t>
                      </a:r>
                    </a:p>
                  </a:txBody>
                  <a:tcPr marL="89999" marR="89999" marT="90007" marB="90007"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5AA9F5"/>
                    </a:solidFill>
                  </a:tcPr>
                </a:tc>
                <a:tc>
                  <a:txBody>
                    <a:bodyPr/>
                    <a:lstStyle/>
                    <a:p>
                      <a:pPr marL="0" marR="0" lvl="0" indent="0" algn="l" defTabSz="0" rtl="0" eaLnBrk="1" fontAlgn="base" latinLnBrk="0" hangingPunct="1">
                        <a:lnSpc>
                          <a:spcPct val="90000"/>
                        </a:lnSpc>
                        <a:spcBef>
                          <a:spcPct val="0"/>
                        </a:spcBef>
                        <a:spcAft>
                          <a:spcPct val="20000"/>
                        </a:spcAft>
                        <a:buClr>
                          <a:schemeClr val="accent1"/>
                        </a:buClr>
                        <a:buSzPct val="90000"/>
                        <a:buFont typeface="Wingdings" pitchFamily="2" charset="2"/>
                        <a:buNone/>
                        <a:tabLst/>
                      </a:pPr>
                      <a:r>
                        <a:rPr kumimoji="0" lang="zh-CN" altLang="en-US" sz="1800" b="1" i="0" u="none" strike="noStrike" cap="none" normalizeH="0" baseline="0" dirty="0" smtClean="0">
                          <a:ln>
                            <a:noFill/>
                          </a:ln>
                          <a:solidFill>
                            <a:schemeClr val="tx2"/>
                          </a:solidFill>
                          <a:effectLst/>
                          <a:latin typeface="Times New Roman" pitchFamily="18" charset="0"/>
                          <a:ea typeface="宋体" pitchFamily="2" charset="-122"/>
                          <a:sym typeface="Arial" pitchFamily="34" charset="0"/>
                        </a:rPr>
                        <a:t>麻木感</a:t>
                      </a:r>
                    </a:p>
                  </a:txBody>
                  <a:tcPr marL="89999" marR="89999" marT="90007" marB="90007"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5AA9F5"/>
                    </a:solidFill>
                  </a:tcPr>
                </a:tc>
              </a:tr>
            </a:tbl>
          </a:graphicData>
        </a:graphic>
      </p:graphicFrame>
      <p:sp>
        <p:nvSpPr>
          <p:cNvPr id="60444" name="Rectangle 27"/>
          <p:cNvSpPr>
            <a:spLocks noGrp="1" noChangeArrowheads="1"/>
          </p:cNvSpPr>
          <p:nvPr>
            <p:ph type="title" idx="4294967295"/>
          </p:nvPr>
        </p:nvSpPr>
        <p:spPr>
          <a:ln/>
        </p:spPr>
        <p:txBody>
          <a:bodyPr/>
          <a:lstStyle/>
          <a:p>
            <a:pPr eaLnBrk="1" hangingPunct="1"/>
            <a:r>
              <a:rPr lang="zh-CN" altLang="en-US" sz="3600" b="1" i="1" dirty="0" smtClean="0">
                <a:solidFill>
                  <a:srgbClr val="002060"/>
                </a:solidFill>
                <a:latin typeface="Times New Roman" pitchFamily="18" charset="0"/>
                <a:cs typeface="Times New Roman" pitchFamily="18" charset="0"/>
              </a:rPr>
              <a:t>倾听</a:t>
            </a:r>
            <a:r>
              <a:rPr lang="zh-CN" altLang="en-US" sz="3600" b="1" i="1" dirty="0">
                <a:solidFill>
                  <a:srgbClr val="002060"/>
                </a:solidFill>
                <a:latin typeface="Times New Roman" pitchFamily="18" charset="0"/>
                <a:cs typeface="Times New Roman" pitchFamily="18" charset="0"/>
              </a:rPr>
              <a:t>：</a:t>
            </a:r>
            <a:r>
              <a:rPr lang="zh-CN" altLang="en-US" sz="3600" b="1" dirty="0">
                <a:solidFill>
                  <a:srgbClr val="002060"/>
                </a:solidFill>
                <a:latin typeface="Times New Roman" pitchFamily="18" charset="0"/>
                <a:cs typeface="Times New Roman" pitchFamily="18" charset="0"/>
              </a:rPr>
              <a:t> </a:t>
            </a:r>
            <a:r>
              <a:rPr lang="zh-CN" altLang="en-US" sz="3600" dirty="0">
                <a:solidFill>
                  <a:srgbClr val="002060"/>
                </a:solidFill>
                <a:latin typeface="Times New Roman" pitchFamily="18" charset="0"/>
                <a:cs typeface="Times New Roman" pitchFamily="18" charset="0"/>
              </a:rPr>
              <a:t>神经病理性疼痛的阴性感觉症状</a:t>
            </a:r>
            <a:endParaRPr lang="zh-CN" altLang="en-US" sz="3600" dirty="0">
              <a:latin typeface="Times New Roman" pitchFamily="18" charset="0"/>
              <a:cs typeface="Times New Roman" pitchFamily="18" charset="0"/>
            </a:endParaRPr>
          </a:p>
        </p:txBody>
      </p:sp>
      <p:sp>
        <p:nvSpPr>
          <p:cNvPr id="60445" name="Text Box 27"/>
          <p:cNvSpPr>
            <a:spLocks noChangeArrowheads="1"/>
          </p:cNvSpPr>
          <p:nvPr/>
        </p:nvSpPr>
        <p:spPr bwMode="auto">
          <a:xfrm>
            <a:off x="682625" y="6403975"/>
            <a:ext cx="6985000" cy="276999"/>
          </a:xfrm>
          <a:prstGeom prst="rect">
            <a:avLst/>
          </a:prstGeom>
          <a:noFill/>
          <a:ln w="9525" cmpd="sng">
            <a:noFill/>
            <a:miter lim="800000"/>
            <a:headEnd/>
            <a:tailEnd/>
          </a:ln>
        </p:spPr>
        <p:txBody>
          <a:bodyPr lIns="0" tIns="0" rIns="0" bIns="0" anchor="b">
            <a:spAutoFit/>
          </a:bodyPr>
          <a:lstStyle/>
          <a:p>
            <a:pPr>
              <a:lnSpc>
                <a:spcPct val="90000"/>
              </a:lnSpc>
            </a:pPr>
            <a:r>
              <a:rPr lang="zh-CN" altLang="en-US" sz="1000" dirty="0" smtClean="0">
                <a:solidFill>
                  <a:srgbClr val="002060"/>
                </a:solidFill>
                <a:latin typeface="Times New Roman" pitchFamily="18" charset="0"/>
                <a:sym typeface="Calibri" pitchFamily="34" charset="0"/>
              </a:rPr>
              <a:t>摘自：</a:t>
            </a:r>
            <a:r>
              <a:rPr lang="en-US" sz="1000" dirty="0" smtClean="0">
                <a:solidFill>
                  <a:srgbClr val="002060"/>
                </a:solidFill>
                <a:latin typeface="Times New Roman" pitchFamily="18" charset="0"/>
                <a:sym typeface="Calibri" pitchFamily="34" charset="0"/>
              </a:rPr>
              <a:t>Jensen </a:t>
            </a:r>
            <a:r>
              <a:rPr lang="en-US" sz="1000" dirty="0">
                <a:solidFill>
                  <a:srgbClr val="002060"/>
                </a:solidFill>
                <a:latin typeface="Times New Roman" pitchFamily="18" charset="0"/>
                <a:sym typeface="Calibri" pitchFamily="34" charset="0"/>
              </a:rPr>
              <a:t>TS, Baron R</a:t>
            </a:r>
            <a:r>
              <a:rPr lang="en-US" sz="1000" i="1" dirty="0">
                <a:solidFill>
                  <a:srgbClr val="002060"/>
                </a:solidFill>
                <a:latin typeface="Times New Roman" pitchFamily="18" charset="0"/>
                <a:sym typeface="Calibri" pitchFamily="34" charset="0"/>
              </a:rPr>
              <a:t>. Pain </a:t>
            </a:r>
            <a:r>
              <a:rPr lang="en-US" sz="1000" dirty="0">
                <a:solidFill>
                  <a:srgbClr val="002060"/>
                </a:solidFill>
                <a:latin typeface="Times New Roman" pitchFamily="18" charset="0"/>
                <a:sym typeface="Calibri" pitchFamily="34" charset="0"/>
              </a:rPr>
              <a:t>2003; 102(1-2):1-8; </a:t>
            </a:r>
            <a:r>
              <a:rPr lang="zh-CN" altLang="en-US" sz="1000" dirty="0">
                <a:solidFill>
                  <a:srgbClr val="002060"/>
                </a:solidFill>
                <a:latin typeface="Times New Roman" pitchFamily="18" charset="0"/>
                <a:sym typeface="Calibri" pitchFamily="34" charset="0"/>
              </a:rPr>
              <a:t/>
            </a:r>
            <a:br>
              <a:rPr lang="zh-CN" altLang="en-US" sz="1000" dirty="0">
                <a:solidFill>
                  <a:srgbClr val="002060"/>
                </a:solidFill>
                <a:latin typeface="Times New Roman" pitchFamily="18" charset="0"/>
                <a:sym typeface="Calibri" pitchFamily="34" charset="0"/>
              </a:rPr>
            </a:br>
            <a:r>
              <a:rPr lang="en-US" sz="1000" dirty="0" err="1">
                <a:solidFill>
                  <a:srgbClr val="002060"/>
                </a:solidFill>
                <a:latin typeface="Times New Roman" pitchFamily="18" charset="0"/>
                <a:sym typeface="Calibri" pitchFamily="34" charset="0"/>
              </a:rPr>
              <a:t>Merskey</a:t>
            </a:r>
            <a:r>
              <a:rPr lang="en-US" sz="1000" dirty="0">
                <a:solidFill>
                  <a:srgbClr val="002060"/>
                </a:solidFill>
                <a:latin typeface="Times New Roman" pitchFamily="18" charset="0"/>
                <a:sym typeface="Calibri" pitchFamily="34" charset="0"/>
              </a:rPr>
              <a:t> H, </a:t>
            </a:r>
            <a:r>
              <a:rPr lang="en-US" sz="1000" dirty="0" err="1">
                <a:solidFill>
                  <a:srgbClr val="002060"/>
                </a:solidFill>
                <a:latin typeface="Times New Roman" pitchFamily="18" charset="0"/>
                <a:sym typeface="Calibri" pitchFamily="34" charset="0"/>
              </a:rPr>
              <a:t>Bogduk</a:t>
            </a:r>
            <a:r>
              <a:rPr lang="en-US" sz="1000" dirty="0">
                <a:solidFill>
                  <a:srgbClr val="002060"/>
                </a:solidFill>
                <a:latin typeface="Times New Roman" pitchFamily="18" charset="0"/>
                <a:sym typeface="Calibri" pitchFamily="34" charset="0"/>
              </a:rPr>
              <a:t> N (</a:t>
            </a:r>
            <a:r>
              <a:rPr lang="en-US" sz="1000" dirty="0" err="1">
                <a:solidFill>
                  <a:srgbClr val="002060"/>
                </a:solidFill>
                <a:latin typeface="Times New Roman" pitchFamily="18" charset="0"/>
                <a:sym typeface="Calibri" pitchFamily="34" charset="0"/>
              </a:rPr>
              <a:t>eds</a:t>
            </a:r>
            <a:r>
              <a:rPr lang="en-US" sz="1000" dirty="0">
                <a:solidFill>
                  <a:srgbClr val="002060"/>
                </a:solidFill>
                <a:latin typeface="Times New Roman" pitchFamily="18" charset="0"/>
                <a:sym typeface="Calibri" pitchFamily="34" charset="0"/>
              </a:rPr>
              <a:t>). In: </a:t>
            </a:r>
            <a:r>
              <a:rPr lang="en-US" sz="1000" i="1" dirty="0">
                <a:solidFill>
                  <a:srgbClr val="002060"/>
                </a:solidFill>
                <a:latin typeface="Times New Roman" pitchFamily="18" charset="0"/>
                <a:sym typeface="Calibri" pitchFamily="34" charset="0"/>
              </a:rPr>
              <a:t>Classification of Chronic Pain</a:t>
            </a:r>
            <a:r>
              <a:rPr lang="en-US" sz="1000" dirty="0">
                <a:solidFill>
                  <a:srgbClr val="002060"/>
                </a:solidFill>
                <a:latin typeface="Times New Roman" pitchFamily="18" charset="0"/>
                <a:sym typeface="Calibri" pitchFamily="34" charset="0"/>
              </a:rPr>
              <a:t>. 2</a:t>
            </a:r>
            <a:r>
              <a:rPr lang="en-US" sz="1000" baseline="30000" dirty="0">
                <a:solidFill>
                  <a:srgbClr val="002060"/>
                </a:solidFill>
                <a:latin typeface="Times New Roman" pitchFamily="18" charset="0"/>
                <a:sym typeface="Calibri" pitchFamily="34" charset="0"/>
              </a:rPr>
              <a:t>nd</a:t>
            </a:r>
            <a:r>
              <a:rPr lang="en-US" sz="1000" dirty="0">
                <a:solidFill>
                  <a:srgbClr val="002060"/>
                </a:solidFill>
                <a:latin typeface="Times New Roman" pitchFamily="18" charset="0"/>
                <a:sym typeface="Calibri" pitchFamily="34" charset="0"/>
              </a:rPr>
              <a:t> ed. IASP Press; Seattle, WA: 2011.</a:t>
            </a:r>
            <a:endParaRPr lang="zh-CN" altLang="en-US" sz="1000" dirty="0">
              <a:solidFill>
                <a:srgbClr val="000000"/>
              </a:solidFill>
              <a:latin typeface="Times New Roman" pitchFamily="18" charset="0"/>
              <a:sym typeface="Calibri" pitchFamily="34" charset="0"/>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07667" y="2537487"/>
            <a:ext cx="6428448" cy="22377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41987" name="Rectangle 2"/>
          <p:cNvSpPr>
            <a:spLocks noGrp="1" noChangeArrowheads="1"/>
          </p:cNvSpPr>
          <p:nvPr>
            <p:ph type="title"/>
          </p:nvPr>
        </p:nvSpPr>
        <p:spPr/>
        <p:txBody>
          <a:bodyPr>
            <a:noAutofit/>
          </a:bodyPr>
          <a:lstStyle/>
          <a:p>
            <a:r>
              <a:rPr lang="zh-CN" altLang="en-US" sz="4000" b="1" i="1" dirty="0" smtClean="0">
                <a:latin typeface="Times New Roman" pitchFamily="18" charset="0"/>
                <a:sym typeface="Arial Unicode MS" pitchFamily="34" charset="-122"/>
              </a:rPr>
              <a:t>定位</a:t>
            </a:r>
            <a:r>
              <a:rPr lang="zh-CN" altLang="en-US" sz="4000" b="1" dirty="0" smtClean="0">
                <a:latin typeface="Times New Roman" pitchFamily="18" charset="0"/>
                <a:sym typeface="Arial Unicode MS" pitchFamily="34" charset="-122"/>
              </a:rPr>
              <a:t>：</a:t>
            </a:r>
            <a:r>
              <a:rPr lang="zh-CN" altLang="en-US" sz="4000" dirty="0" smtClean="0">
                <a:latin typeface="Times New Roman" pitchFamily="18" charset="0"/>
                <a:sym typeface="Arial Unicode MS" pitchFamily="34" charset="-122"/>
              </a:rPr>
              <a:t>疼痛部位</a:t>
            </a:r>
            <a:endParaRPr lang="en-CA" sz="4000" dirty="0">
              <a:ea typeface="Arial Unicode MS" charset="0"/>
              <a:cs typeface="Arial Unicode MS" charset="0"/>
            </a:endParaRPr>
          </a:p>
        </p:txBody>
      </p:sp>
      <p:sp>
        <p:nvSpPr>
          <p:cNvPr id="41989" name="Rectangle 25"/>
          <p:cNvSpPr>
            <a:spLocks noChangeArrowheads="1"/>
          </p:cNvSpPr>
          <p:nvPr/>
        </p:nvSpPr>
        <p:spPr bwMode="auto">
          <a:xfrm>
            <a:off x="209210" y="6298607"/>
            <a:ext cx="7758509" cy="338554"/>
          </a:xfrm>
          <a:prstGeom prst="rect">
            <a:avLst/>
          </a:prstGeom>
          <a:noFill/>
          <a:ln w="9525">
            <a:noFill/>
            <a:miter lim="800000"/>
            <a:headEnd/>
            <a:tailEnd/>
          </a:ln>
          <a:effectLst>
            <a:prstShdw prst="shdw17" dist="17961" dir="2700000">
              <a:srgbClr val="998300">
                <a:alpha val="74998"/>
              </a:srgbClr>
            </a:prstShdw>
          </a:effectLst>
        </p:spPr>
        <p:txBody>
          <a:bodyPr wrap="square" lIns="0" tIns="0" rIns="0" bIns="0" anchor="b">
            <a:prstTxWarp prst="textNoShape">
              <a:avLst/>
            </a:prstTxWarp>
            <a:spAutoFit/>
          </a:bodyPr>
          <a:lstStyle/>
          <a:p>
            <a:r>
              <a:rPr lang="en-US" sz="1200" b="1" dirty="0" smtClean="0">
                <a:solidFill>
                  <a:srgbClr val="002060"/>
                </a:solidFill>
              </a:rPr>
              <a:t>*</a:t>
            </a:r>
            <a:r>
              <a:rPr lang="zh-CN" altLang="en-US" sz="1200" b="1" dirty="0" smtClean="0">
                <a:solidFill>
                  <a:srgbClr val="002060"/>
                </a:solidFill>
                <a:latin typeface="Times New Roman" pitchFamily="18" charset="0"/>
                <a:cs typeface="Times New Roman" pitchFamily="18" charset="0"/>
                <a:sym typeface="Calibri" pitchFamily="34" charset="0"/>
              </a:rPr>
              <a:t>注意，对于牵涉性神经病理性疼痛，例如某些脊髓损伤患者，疼痛的部位与病变</a:t>
            </a:r>
            <a:r>
              <a:rPr lang="en-US" sz="1200" b="1" dirty="0" smtClean="0">
                <a:solidFill>
                  <a:srgbClr val="002060"/>
                </a:solidFill>
                <a:latin typeface="Times New Roman" pitchFamily="18" charset="0"/>
                <a:cs typeface="Times New Roman" pitchFamily="18" charset="0"/>
                <a:sym typeface="Calibri" pitchFamily="34" charset="0"/>
              </a:rPr>
              <a:t>/</a:t>
            </a:r>
            <a:r>
              <a:rPr lang="zh-CN" altLang="en-US" sz="1200" b="1" dirty="0" smtClean="0">
                <a:solidFill>
                  <a:srgbClr val="002060"/>
                </a:solidFill>
                <a:latin typeface="Times New Roman" pitchFamily="18" charset="0"/>
                <a:cs typeface="Times New Roman" pitchFamily="18" charset="0"/>
                <a:sym typeface="Calibri" pitchFamily="34" charset="0"/>
              </a:rPr>
              <a:t>功能障碍的部位可能不相关。</a:t>
            </a:r>
            <a:endParaRPr lang="en-US" sz="1200" b="1" dirty="0" smtClean="0">
              <a:solidFill>
                <a:srgbClr val="002060"/>
              </a:solidFill>
            </a:endParaRPr>
          </a:p>
          <a:p>
            <a:r>
              <a:rPr lang="en-US" sz="1000" dirty="0" err="1" smtClean="0">
                <a:solidFill>
                  <a:srgbClr val="002060"/>
                </a:solidFill>
              </a:rPr>
              <a:t>Gilron</a:t>
            </a:r>
            <a:r>
              <a:rPr lang="en-US" sz="1000" dirty="0" smtClean="0">
                <a:solidFill>
                  <a:srgbClr val="002060"/>
                </a:solidFill>
              </a:rPr>
              <a:t> </a:t>
            </a:r>
            <a:r>
              <a:rPr lang="en-US" sz="1000" dirty="0">
                <a:solidFill>
                  <a:srgbClr val="002060"/>
                </a:solidFill>
              </a:rPr>
              <a:t>I </a:t>
            </a:r>
            <a:r>
              <a:rPr lang="en-US" sz="1000" i="1" dirty="0">
                <a:solidFill>
                  <a:srgbClr val="002060"/>
                </a:solidFill>
              </a:rPr>
              <a:t>et al</a:t>
            </a:r>
            <a:r>
              <a:rPr lang="en-US" sz="1000" dirty="0">
                <a:solidFill>
                  <a:srgbClr val="002060"/>
                </a:solidFill>
              </a:rPr>
              <a:t>. </a:t>
            </a:r>
            <a:r>
              <a:rPr lang="en-US" sz="1000" i="1" dirty="0" smtClean="0">
                <a:solidFill>
                  <a:srgbClr val="002060"/>
                </a:solidFill>
              </a:rPr>
              <a:t>CMAJ </a:t>
            </a:r>
            <a:r>
              <a:rPr lang="en-US" sz="1000" dirty="0">
                <a:solidFill>
                  <a:srgbClr val="002060"/>
                </a:solidFill>
              </a:rPr>
              <a:t>2006</a:t>
            </a:r>
            <a:r>
              <a:rPr lang="en-US" sz="1000" dirty="0" smtClean="0">
                <a:solidFill>
                  <a:srgbClr val="002060"/>
                </a:solidFill>
              </a:rPr>
              <a:t>; 175(3):265-75</a:t>
            </a:r>
            <a:r>
              <a:rPr lang="en-US" sz="1000" dirty="0">
                <a:solidFill>
                  <a:srgbClr val="002060"/>
                </a:solidFill>
              </a:rPr>
              <a:t>; </a:t>
            </a:r>
            <a:r>
              <a:rPr lang="en-US" sz="1000" dirty="0" err="1" smtClean="0">
                <a:solidFill>
                  <a:srgbClr val="002060"/>
                </a:solidFill>
              </a:rPr>
              <a:t>Soler</a:t>
            </a:r>
            <a:r>
              <a:rPr lang="en-US" sz="1000" dirty="0" smtClean="0">
                <a:solidFill>
                  <a:srgbClr val="002060"/>
                </a:solidFill>
              </a:rPr>
              <a:t> MD </a:t>
            </a:r>
            <a:r>
              <a:rPr lang="en-US" sz="1000" i="1" dirty="0" smtClean="0">
                <a:solidFill>
                  <a:srgbClr val="002060"/>
                </a:solidFill>
              </a:rPr>
              <a:t>et al. Pain</a:t>
            </a:r>
            <a:r>
              <a:rPr lang="en-US" sz="1000" dirty="0" smtClean="0">
                <a:solidFill>
                  <a:srgbClr val="002060"/>
                </a:solidFill>
              </a:rPr>
              <a:t> 2010; 150(1</a:t>
            </a:r>
            <a:r>
              <a:rPr lang="en-US" sz="1000" dirty="0">
                <a:solidFill>
                  <a:srgbClr val="002060"/>
                </a:solidFill>
              </a:rPr>
              <a:t>):</a:t>
            </a:r>
            <a:r>
              <a:rPr lang="en-US" sz="1000" dirty="0" smtClean="0">
                <a:solidFill>
                  <a:srgbClr val="002060"/>
                </a:solidFill>
              </a:rPr>
              <a:t>192-8; Walk </a:t>
            </a:r>
            <a:r>
              <a:rPr lang="en-US" sz="1000" dirty="0">
                <a:solidFill>
                  <a:srgbClr val="002060"/>
                </a:solidFill>
              </a:rPr>
              <a:t>D </a:t>
            </a:r>
            <a:r>
              <a:rPr lang="en-US" sz="1000" i="1" dirty="0">
                <a:solidFill>
                  <a:srgbClr val="002060"/>
                </a:solidFill>
              </a:rPr>
              <a:t>et al. </a:t>
            </a:r>
            <a:r>
              <a:rPr lang="fi-FI" sz="1000" i="1" dirty="0">
                <a:solidFill>
                  <a:srgbClr val="002060"/>
                </a:solidFill>
              </a:rPr>
              <a:t>Clin J Pain </a:t>
            </a:r>
            <a:r>
              <a:rPr lang="fi-FI" sz="1000" dirty="0">
                <a:solidFill>
                  <a:srgbClr val="002060"/>
                </a:solidFill>
              </a:rPr>
              <a:t>2009</a:t>
            </a:r>
            <a:r>
              <a:rPr lang="fi-FI" sz="1000" dirty="0" smtClean="0">
                <a:solidFill>
                  <a:srgbClr val="002060"/>
                </a:solidFill>
              </a:rPr>
              <a:t>; 25(7):632-40. </a:t>
            </a:r>
            <a:endParaRPr lang="en-US" sz="1000" dirty="0">
              <a:solidFill>
                <a:srgbClr val="002060"/>
              </a:solidFill>
            </a:endParaRPr>
          </a:p>
        </p:txBody>
      </p:sp>
      <p:sp>
        <p:nvSpPr>
          <p:cNvPr id="5" name="Rounded Rectangle 4"/>
          <p:cNvSpPr/>
          <p:nvPr/>
        </p:nvSpPr>
        <p:spPr>
          <a:xfrm>
            <a:off x="2177884" y="2695211"/>
            <a:ext cx="4646556" cy="1922263"/>
          </a:xfrm>
          <a:prstGeom prst="roundRect">
            <a:avLst>
              <a:gd name="adj" fmla="val 767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6850" indent="-196850">
              <a:spcAft>
                <a:spcPts val="1200"/>
              </a:spcAft>
            </a:pPr>
            <a:r>
              <a:rPr lang="zh-CN" altLang="en-US" sz="2400" b="1" dirty="0">
                <a:solidFill>
                  <a:schemeClr val="tx1"/>
                </a:solidFill>
                <a:latin typeface="Times New Roman" pitchFamily="18" charset="0"/>
                <a:sym typeface="Arial Unicode MS" pitchFamily="34" charset="-122"/>
              </a:rPr>
              <a:t>体感分布图对疼痛症状和</a:t>
            </a:r>
            <a:r>
              <a:rPr lang="zh-CN" altLang="en-US" sz="2400" b="1" dirty="0" smtClean="0">
                <a:solidFill>
                  <a:schemeClr val="tx1"/>
                </a:solidFill>
                <a:latin typeface="Times New Roman" pitchFamily="18" charset="0"/>
                <a:sym typeface="Arial Unicode MS" pitchFamily="34" charset="-122"/>
              </a:rPr>
              <a:t>感觉体征</a:t>
            </a:r>
            <a:r>
              <a:rPr lang="zh-CN" altLang="en-US" sz="2400" b="1" dirty="0">
                <a:solidFill>
                  <a:schemeClr val="tx1"/>
                </a:solidFill>
                <a:latin typeface="Times New Roman" pitchFamily="18" charset="0"/>
                <a:sym typeface="Arial Unicode MS" pitchFamily="34" charset="-122"/>
              </a:rPr>
              <a:t>的准确定位十分有用。</a:t>
            </a:r>
          </a:p>
          <a:p>
            <a:pPr marL="196850" indent="-196850">
              <a:spcAft>
                <a:spcPts val="1200"/>
              </a:spcAft>
            </a:pPr>
            <a:r>
              <a:rPr lang="zh-CN" altLang="en-US" sz="2400" b="1" dirty="0">
                <a:solidFill>
                  <a:schemeClr val="tx1"/>
                </a:solidFill>
                <a:latin typeface="Times New Roman" pitchFamily="18" charset="0"/>
                <a:sym typeface="Arial Unicode MS" pitchFamily="34" charset="-122"/>
              </a:rPr>
              <a:t>体感分布图可识别神经损伤</a:t>
            </a:r>
          </a:p>
        </p:txBody>
      </p:sp>
      <p:sp>
        <p:nvSpPr>
          <p:cNvPr id="4" name="Rectangle 3"/>
          <p:cNvSpPr/>
          <p:nvPr/>
        </p:nvSpPr>
        <p:spPr>
          <a:xfrm>
            <a:off x="375183" y="1477726"/>
            <a:ext cx="8383834" cy="369332"/>
          </a:xfrm>
          <a:prstGeom prst="rect">
            <a:avLst/>
          </a:prstGeom>
        </p:spPr>
        <p:txBody>
          <a:bodyPr wrap="square">
            <a:spAutoFit/>
          </a:bodyPr>
          <a:lstStyle/>
          <a:p>
            <a:pPr algn="ctr">
              <a:spcBef>
                <a:spcPct val="20000"/>
              </a:spcBef>
            </a:pPr>
            <a:r>
              <a:rPr lang="zh-CN" altLang="en-US" dirty="0" smtClean="0">
                <a:solidFill>
                  <a:srgbClr val="002060"/>
                </a:solidFill>
                <a:latin typeface="Times New Roman" pitchFamily="18" charset="0"/>
                <a:cs typeface="Times New Roman" pitchFamily="18" charset="0"/>
                <a:sym typeface="Calibri" pitchFamily="34" charset="0"/>
              </a:rPr>
              <a:t>疼痛部位与神经系统的病变</a:t>
            </a:r>
            <a:r>
              <a:rPr lang="en-US" dirty="0" smtClean="0">
                <a:solidFill>
                  <a:srgbClr val="002060"/>
                </a:solidFill>
                <a:latin typeface="Times New Roman" pitchFamily="18" charset="0"/>
                <a:cs typeface="Times New Roman" pitchFamily="18" charset="0"/>
                <a:sym typeface="Calibri" pitchFamily="34" charset="0"/>
              </a:rPr>
              <a:t>/</a:t>
            </a:r>
            <a:r>
              <a:rPr lang="zh-CN" altLang="en-US" dirty="0" smtClean="0">
                <a:solidFill>
                  <a:srgbClr val="002060"/>
                </a:solidFill>
                <a:latin typeface="Times New Roman" pitchFamily="18" charset="0"/>
                <a:cs typeface="Times New Roman" pitchFamily="18" charset="0"/>
                <a:sym typeface="Calibri" pitchFamily="34" charset="0"/>
              </a:rPr>
              <a:t>功能障碍相关</a:t>
            </a:r>
            <a:r>
              <a:rPr lang="en-US" dirty="0" smtClean="0">
                <a:solidFill>
                  <a:srgbClr val="002060"/>
                </a:solidFill>
                <a:latin typeface="Times New Roman" pitchFamily="18" charset="0"/>
                <a:cs typeface="Times New Roman" pitchFamily="18" charset="0"/>
                <a:sym typeface="Calibri" pitchFamily="34" charset="0"/>
              </a:rPr>
              <a:t>*</a:t>
            </a:r>
            <a:endParaRPr lang="zh-CN" altLang="en-US" dirty="0">
              <a:solidFill>
                <a:srgbClr val="000000"/>
              </a:solidFill>
              <a:latin typeface="Times New Roman" pitchFamily="18" charset="0"/>
              <a:cs typeface="Times New Roman" pitchFamily="18" charset="0"/>
            </a:endParaRPr>
          </a:p>
        </p:txBody>
      </p:sp>
      <p:pic>
        <p:nvPicPr>
          <p:cNvPr id="8" name="Picture 7"/>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6616384" y="2077810"/>
            <a:ext cx="1925597" cy="4231409"/>
          </a:xfrm>
          <a:prstGeom prst="rect">
            <a:avLst/>
          </a:prstGeom>
        </p:spPr>
      </p:pic>
      <p:sp>
        <p:nvSpPr>
          <p:cNvPr id="9" name="TextBox 8"/>
          <p:cNvSpPr txBox="1"/>
          <p:nvPr/>
        </p:nvSpPr>
        <p:spPr>
          <a:xfrm>
            <a:off x="6824440" y="1932670"/>
            <a:ext cx="1509486" cy="369332"/>
          </a:xfrm>
          <a:prstGeom prst="rect">
            <a:avLst/>
          </a:prstGeom>
          <a:noFill/>
        </p:spPr>
        <p:txBody>
          <a:bodyPr wrap="square" rtlCol="0">
            <a:spAutoFit/>
          </a:bodyPr>
          <a:lstStyle/>
          <a:p>
            <a:pPr algn="ctr"/>
            <a:r>
              <a:rPr lang="zh-CN" altLang="en-US" b="1" dirty="0" smtClean="0">
                <a:solidFill>
                  <a:srgbClr val="000000"/>
                </a:solidFill>
              </a:rPr>
              <a:t>后</a:t>
            </a:r>
            <a:endParaRPr lang="en-CA" b="1" dirty="0">
              <a:solidFill>
                <a:srgbClr val="000000"/>
              </a:solidFill>
            </a:endParaRPr>
          </a:p>
        </p:txBody>
      </p:sp>
      <p:sp>
        <p:nvSpPr>
          <p:cNvPr id="16" name="TextBox 15"/>
          <p:cNvSpPr txBox="1"/>
          <p:nvPr/>
        </p:nvSpPr>
        <p:spPr>
          <a:xfrm>
            <a:off x="7517272" y="2207681"/>
            <a:ext cx="1509486" cy="369332"/>
          </a:xfrm>
          <a:prstGeom prst="rect">
            <a:avLst/>
          </a:prstGeom>
          <a:noFill/>
        </p:spPr>
        <p:txBody>
          <a:bodyPr wrap="square" rtlCol="0">
            <a:spAutoFit/>
          </a:bodyPr>
          <a:lstStyle/>
          <a:p>
            <a:pPr algn="ctr"/>
            <a:r>
              <a:rPr lang="zh-CN" altLang="en-US" dirty="0" smtClean="0">
                <a:solidFill>
                  <a:srgbClr val="000000"/>
                </a:solidFill>
              </a:rPr>
              <a:t>右</a:t>
            </a:r>
            <a:endParaRPr lang="en-CA" dirty="0">
              <a:solidFill>
                <a:srgbClr val="000000"/>
              </a:solidFill>
            </a:endParaRPr>
          </a:p>
        </p:txBody>
      </p:sp>
      <p:sp>
        <p:nvSpPr>
          <p:cNvPr id="17" name="TextBox 16"/>
          <p:cNvSpPr txBox="1"/>
          <p:nvPr/>
        </p:nvSpPr>
        <p:spPr>
          <a:xfrm>
            <a:off x="6036814" y="2207681"/>
            <a:ext cx="1509486" cy="369332"/>
          </a:xfrm>
          <a:prstGeom prst="rect">
            <a:avLst/>
          </a:prstGeom>
          <a:noFill/>
        </p:spPr>
        <p:txBody>
          <a:bodyPr wrap="square" rtlCol="0">
            <a:spAutoFit/>
          </a:bodyPr>
          <a:lstStyle/>
          <a:p>
            <a:pPr algn="ctr"/>
            <a:r>
              <a:rPr lang="zh-CN" altLang="en-US" dirty="0" smtClean="0">
                <a:solidFill>
                  <a:srgbClr val="000000"/>
                </a:solidFill>
              </a:rPr>
              <a:t>左</a:t>
            </a:r>
            <a:endParaRPr lang="en-CA" dirty="0">
              <a:solidFill>
                <a:srgbClr val="000000"/>
              </a:solidFill>
            </a:endParaRPr>
          </a:p>
        </p:txBody>
      </p:sp>
      <p:sp>
        <p:nvSpPr>
          <p:cNvPr id="18" name="TextBox 17"/>
          <p:cNvSpPr txBox="1"/>
          <p:nvPr/>
        </p:nvSpPr>
        <p:spPr>
          <a:xfrm>
            <a:off x="668398" y="1932670"/>
            <a:ext cx="1509486" cy="369332"/>
          </a:xfrm>
          <a:prstGeom prst="rect">
            <a:avLst/>
          </a:prstGeom>
          <a:noFill/>
        </p:spPr>
        <p:txBody>
          <a:bodyPr wrap="square" rtlCol="0">
            <a:spAutoFit/>
          </a:bodyPr>
          <a:lstStyle/>
          <a:p>
            <a:pPr algn="ctr"/>
            <a:r>
              <a:rPr lang="zh-CN" altLang="en-US" b="1" dirty="0" smtClean="0">
                <a:solidFill>
                  <a:srgbClr val="000000"/>
                </a:solidFill>
              </a:rPr>
              <a:t>前</a:t>
            </a:r>
            <a:endParaRPr lang="en-CA" b="1" dirty="0">
              <a:solidFill>
                <a:srgbClr val="000000"/>
              </a:solidFill>
            </a:endParaRPr>
          </a:p>
        </p:txBody>
      </p:sp>
      <p:sp>
        <p:nvSpPr>
          <p:cNvPr id="19" name="TextBox 18"/>
          <p:cNvSpPr txBox="1"/>
          <p:nvPr/>
        </p:nvSpPr>
        <p:spPr>
          <a:xfrm>
            <a:off x="1361230" y="2207681"/>
            <a:ext cx="1509486" cy="369332"/>
          </a:xfrm>
          <a:prstGeom prst="rect">
            <a:avLst/>
          </a:prstGeom>
          <a:noFill/>
        </p:spPr>
        <p:txBody>
          <a:bodyPr wrap="square" rtlCol="0">
            <a:spAutoFit/>
          </a:bodyPr>
          <a:lstStyle/>
          <a:p>
            <a:pPr algn="ctr"/>
            <a:r>
              <a:rPr lang="zh-CN" altLang="en-US" dirty="0" smtClean="0">
                <a:solidFill>
                  <a:srgbClr val="000000"/>
                </a:solidFill>
              </a:rPr>
              <a:t>右</a:t>
            </a:r>
            <a:endParaRPr lang="en-CA" dirty="0">
              <a:solidFill>
                <a:srgbClr val="000000"/>
              </a:solidFill>
            </a:endParaRPr>
          </a:p>
        </p:txBody>
      </p:sp>
      <p:sp>
        <p:nvSpPr>
          <p:cNvPr id="20" name="TextBox 19"/>
          <p:cNvSpPr txBox="1"/>
          <p:nvPr/>
        </p:nvSpPr>
        <p:spPr>
          <a:xfrm>
            <a:off x="-119228" y="2207681"/>
            <a:ext cx="1509486" cy="369332"/>
          </a:xfrm>
          <a:prstGeom prst="rect">
            <a:avLst/>
          </a:prstGeom>
          <a:noFill/>
        </p:spPr>
        <p:txBody>
          <a:bodyPr wrap="square" rtlCol="0">
            <a:spAutoFit/>
          </a:bodyPr>
          <a:lstStyle/>
          <a:p>
            <a:pPr algn="ctr"/>
            <a:r>
              <a:rPr lang="zh-CN" altLang="en-US" dirty="0" smtClean="0">
                <a:solidFill>
                  <a:srgbClr val="000000"/>
                </a:solidFill>
              </a:rPr>
              <a:t>左</a:t>
            </a:r>
            <a:endParaRPr lang="en-CA" dirty="0">
              <a:solidFill>
                <a:srgbClr val="000000"/>
              </a:solidFill>
            </a:endParaRPr>
          </a:p>
        </p:txBody>
      </p:sp>
      <p:pic>
        <p:nvPicPr>
          <p:cNvPr id="15" name="Picture 13"/>
          <p:cNvPicPr>
            <a:picLocks noChangeAspect="1"/>
          </p:cNvPicPr>
          <p:nvPr/>
        </p:nvPicPr>
        <p:blipFill>
          <a:blip r:embed="rId4">
            <a:biLevel thresh="50000"/>
            <a:extLst>
              <a:ext uri="{28A0092B-C50C-407E-A947-70E740481C1C}">
                <a14:useLocalDpi xmlns:a14="http://schemas.microsoft.com/office/drawing/2010/main" val="0"/>
              </a:ext>
            </a:extLst>
          </a:blip>
          <a:stretch>
            <a:fillRect/>
          </a:stretch>
        </p:blipFill>
        <p:spPr>
          <a:xfrm>
            <a:off x="353020" y="2102982"/>
            <a:ext cx="1909292" cy="4195579"/>
          </a:xfrm>
          <a:prstGeom prst="rect">
            <a:avLst/>
          </a:prstGeom>
          <a:noFill/>
          <a:effectLst>
            <a:outerShdw blurRad="50800" dist="50800" dir="5400000" algn="ctr" rotWithShape="0">
              <a:schemeClr val="bg1"/>
            </a:outerShdw>
          </a:effectLst>
        </p:spPr>
      </p:pic>
    </p:spTree>
    <p:extLst>
      <p:ext uri="{BB962C8B-B14F-4D97-AF65-F5344CB8AC3E}">
        <p14:creationId xmlns:p14="http://schemas.microsoft.com/office/powerpoint/2010/main" val="3480095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8"/>
          <p:cNvSpPr>
            <a:spLocks noGrp="1" noChangeArrowheads="1"/>
          </p:cNvSpPr>
          <p:nvPr>
            <p:ph type="title" idx="4294967295"/>
          </p:nvPr>
        </p:nvSpPr>
        <p:spPr>
          <a:xfrm>
            <a:off x="504825" y="274638"/>
            <a:ext cx="8294688" cy="1143000"/>
          </a:xfrm>
          <a:ln/>
        </p:spPr>
        <p:txBody>
          <a:bodyPr lIns="45720" rIns="45720"/>
          <a:lstStyle/>
          <a:p>
            <a:pPr eaLnBrk="1" hangingPunct="1"/>
            <a:r>
              <a:rPr lang="zh-CN" altLang="en-US" sz="3600" b="1" i="1" dirty="0">
                <a:solidFill>
                  <a:srgbClr val="002060"/>
                </a:solidFill>
                <a:latin typeface="Times New Roman" pitchFamily="18" charset="0"/>
                <a:cs typeface="Times New Roman" pitchFamily="18" charset="0"/>
              </a:rPr>
              <a:t>观察</a:t>
            </a:r>
            <a:r>
              <a:rPr lang="zh-CN" altLang="en-US" sz="3600" b="1" i="1" dirty="0" smtClean="0">
                <a:solidFill>
                  <a:srgbClr val="002060"/>
                </a:solidFill>
                <a:latin typeface="Times New Roman" pitchFamily="18" charset="0"/>
                <a:cs typeface="Times New Roman" pitchFamily="18" charset="0"/>
              </a:rPr>
              <a:t>：</a:t>
            </a:r>
            <a:r>
              <a:rPr lang="zh-CN" altLang="en-US" sz="3600" dirty="0">
                <a:solidFill>
                  <a:srgbClr val="002060"/>
                </a:solidFill>
                <a:latin typeface="Times New Roman" pitchFamily="18" charset="0"/>
                <a:cs typeface="Times New Roman" pitchFamily="18" charset="0"/>
              </a:rPr>
              <a:t>感觉和/或</a:t>
            </a:r>
            <a:r>
              <a:rPr lang="zh-CN" altLang="en-US" sz="3600" dirty="0" smtClean="0">
                <a:solidFill>
                  <a:srgbClr val="002060"/>
                </a:solidFill>
                <a:latin typeface="Times New Roman" pitchFamily="18" charset="0"/>
                <a:cs typeface="Times New Roman" pitchFamily="18" charset="0"/>
              </a:rPr>
              <a:t>身体异常</a:t>
            </a:r>
            <a:endParaRPr lang="zh-CN" altLang="en-US" sz="3600" dirty="0">
              <a:solidFill>
                <a:srgbClr val="002060"/>
              </a:solidFill>
              <a:latin typeface="Times New Roman" pitchFamily="18" charset="0"/>
              <a:cs typeface="Times New Roman" pitchFamily="18" charset="0"/>
            </a:endParaRPr>
          </a:p>
        </p:txBody>
      </p:sp>
      <p:sp>
        <p:nvSpPr>
          <p:cNvPr id="64515" name="Rectangle 1029"/>
          <p:cNvSpPr>
            <a:spLocks noGrp="1" noChangeArrowheads="1"/>
          </p:cNvSpPr>
          <p:nvPr>
            <p:ph type="body" idx="4294967295"/>
          </p:nvPr>
        </p:nvSpPr>
        <p:spPr>
          <a:xfrm>
            <a:off x="446088" y="2324100"/>
            <a:ext cx="4460875" cy="3302000"/>
          </a:xfrm>
          <a:ln/>
        </p:spPr>
        <p:txBody>
          <a:bodyPr/>
          <a:lstStyle/>
          <a:p>
            <a:pPr eaLnBrk="1" fontAlgn="t" hangingPunct="1">
              <a:spcBef>
                <a:spcPct val="0"/>
              </a:spcBef>
              <a:spcAft>
                <a:spcPts val="1800"/>
              </a:spcAft>
            </a:pPr>
            <a:r>
              <a:rPr lang="zh-CN" altLang="en-US" sz="2800" dirty="0">
                <a:latin typeface="Times New Roman" pitchFamily="18" charset="0"/>
                <a:cs typeface="Times New Roman" pitchFamily="18" charset="0"/>
              </a:rPr>
              <a:t>检查身体疼痛部位</a:t>
            </a:r>
            <a:r>
              <a:rPr lang="zh-CN" altLang="en-US" sz="2800" dirty="0" smtClean="0">
                <a:latin typeface="Times New Roman" pitchFamily="18" charset="0"/>
                <a:cs typeface="Times New Roman" pitchFamily="18" charset="0"/>
              </a:rPr>
              <a:t>，并与相应的</a:t>
            </a:r>
            <a:r>
              <a:rPr lang="zh-CN" altLang="en-US" sz="2800" dirty="0">
                <a:latin typeface="Times New Roman" pitchFamily="18" charset="0"/>
                <a:cs typeface="Times New Roman" pitchFamily="18" charset="0"/>
              </a:rPr>
              <a:t>健康部</a:t>
            </a:r>
            <a:r>
              <a:rPr lang="zh-CN" altLang="en-US" sz="2800" dirty="0" smtClean="0">
                <a:latin typeface="Times New Roman" pitchFamily="18" charset="0"/>
                <a:cs typeface="Times New Roman" pitchFamily="18" charset="0"/>
              </a:rPr>
              <a:t>位相比较</a:t>
            </a:r>
            <a:r>
              <a:rPr lang="zh-CN" altLang="en-US" sz="2800" baseline="8000" dirty="0">
                <a:latin typeface="Times New Roman" pitchFamily="18" charset="0"/>
                <a:cs typeface="Times New Roman" pitchFamily="18" charset="0"/>
              </a:rPr>
              <a:t>1,2</a:t>
            </a:r>
          </a:p>
          <a:p>
            <a:pPr eaLnBrk="1" fontAlgn="t" hangingPunct="1"/>
            <a:r>
              <a:rPr lang="zh-CN" altLang="en-US" sz="2800" dirty="0">
                <a:latin typeface="Times New Roman" pitchFamily="18" charset="0"/>
                <a:cs typeface="Times New Roman" pitchFamily="18" charset="0"/>
              </a:rPr>
              <a:t>进行简单床</a:t>
            </a:r>
            <a:r>
              <a:rPr lang="zh-CN" altLang="en-US" sz="2800" dirty="0" smtClean="0">
                <a:latin typeface="Times New Roman" pitchFamily="18" charset="0"/>
                <a:cs typeface="Times New Roman" pitchFamily="18" charset="0"/>
              </a:rPr>
              <a:t>边查体以</a:t>
            </a:r>
            <a:r>
              <a:rPr lang="zh-CN" altLang="en-US" sz="2800" dirty="0">
                <a:latin typeface="Times New Roman" pitchFamily="18" charset="0"/>
                <a:cs typeface="Times New Roman" pitchFamily="18" charset="0"/>
              </a:rPr>
              <a:t>确认异常</a:t>
            </a:r>
            <a:r>
              <a:rPr lang="zh-CN" altLang="en-US" sz="2800" dirty="0" smtClean="0">
                <a:latin typeface="Times New Roman" pitchFamily="18" charset="0"/>
                <a:cs typeface="Times New Roman" pitchFamily="18" charset="0"/>
              </a:rPr>
              <a:t>感觉（</a:t>
            </a:r>
            <a:r>
              <a:rPr lang="en-US" altLang="zh-CN" sz="2800" dirty="0" smtClean="0">
                <a:latin typeface="Times New Roman" pitchFamily="18" charset="0"/>
                <a:cs typeface="Times New Roman" pitchFamily="18" charset="0"/>
              </a:rPr>
              <a:t>sensory abnormalities</a:t>
            </a:r>
            <a:r>
              <a:rPr lang="zh-CN" altLang="en-US" sz="2800" dirty="0" smtClean="0">
                <a:latin typeface="Times New Roman" pitchFamily="18" charset="0"/>
                <a:cs typeface="Times New Roman" pitchFamily="18" charset="0"/>
              </a:rPr>
              <a:t>）</a:t>
            </a:r>
            <a:r>
              <a:rPr lang="zh-CN" altLang="en-US" sz="2800" baseline="8000" dirty="0" smtClean="0">
                <a:latin typeface="Times New Roman" pitchFamily="18" charset="0"/>
                <a:cs typeface="Times New Roman" pitchFamily="18" charset="0"/>
              </a:rPr>
              <a:t>1</a:t>
            </a:r>
            <a:r>
              <a:rPr lang="zh-CN" altLang="en-US" sz="2800" baseline="8000" dirty="0">
                <a:latin typeface="Times New Roman" pitchFamily="18" charset="0"/>
                <a:cs typeface="Times New Roman" pitchFamily="18" charset="0"/>
              </a:rPr>
              <a:t>-4 </a:t>
            </a:r>
            <a:endParaRPr lang="zh-CN" altLang="en-US" sz="2800" dirty="0">
              <a:latin typeface="Times New Roman" pitchFamily="18" charset="0"/>
              <a:cs typeface="Times New Roman" pitchFamily="18" charset="0"/>
            </a:endParaRPr>
          </a:p>
        </p:txBody>
      </p:sp>
      <p:sp>
        <p:nvSpPr>
          <p:cNvPr id="64516" name="Text Box 9"/>
          <p:cNvSpPr>
            <a:spLocks noChangeArrowheads="1"/>
          </p:cNvSpPr>
          <p:nvPr/>
        </p:nvSpPr>
        <p:spPr bwMode="auto">
          <a:xfrm>
            <a:off x="395288" y="6565900"/>
            <a:ext cx="8497887" cy="247650"/>
          </a:xfrm>
          <a:prstGeom prst="rect">
            <a:avLst/>
          </a:prstGeom>
          <a:noFill/>
          <a:ln w="9525" cmpd="sng">
            <a:noFill/>
            <a:miter lim="800000"/>
            <a:headEnd/>
            <a:tailEnd/>
          </a:ln>
        </p:spPr>
        <p:txBody>
          <a:bodyPr lIns="0" tIns="0" rIns="0" bIns="0" anchor="b">
            <a:spAutoFit/>
          </a:bodyPr>
          <a:lstStyle/>
          <a:p>
            <a:pPr marL="114300" lvl="2">
              <a:lnSpc>
                <a:spcPct val="90000"/>
              </a:lnSpc>
            </a:pPr>
            <a:r>
              <a:rPr lang="en-US" sz="900">
                <a:solidFill>
                  <a:srgbClr val="002060"/>
                </a:solidFill>
                <a:latin typeface="Times New Roman" pitchFamily="18" charset="0"/>
                <a:cs typeface="Times New Roman" pitchFamily="18" charset="0"/>
                <a:sym typeface="Calibri" pitchFamily="34" charset="0"/>
              </a:rPr>
              <a:t>1. Baron R, Tölle TR. </a:t>
            </a:r>
            <a:r>
              <a:rPr lang="en-US" sz="900" i="1">
                <a:solidFill>
                  <a:srgbClr val="002060"/>
                </a:solidFill>
                <a:latin typeface="Times New Roman" pitchFamily="18" charset="0"/>
                <a:cs typeface="Times New Roman" pitchFamily="18" charset="0"/>
                <a:sym typeface="Calibri" pitchFamily="34" charset="0"/>
              </a:rPr>
              <a:t>Curr Opin Support Palliat Care </a:t>
            </a:r>
            <a:r>
              <a:rPr lang="en-US" sz="900">
                <a:solidFill>
                  <a:srgbClr val="002060"/>
                </a:solidFill>
                <a:latin typeface="Times New Roman" pitchFamily="18" charset="0"/>
                <a:cs typeface="Times New Roman" pitchFamily="18" charset="0"/>
                <a:sym typeface="Calibri" pitchFamily="34" charset="0"/>
              </a:rPr>
              <a:t>2008; 2(1):1-8; 2. Freynhagen R, Bennett MI. </a:t>
            </a:r>
            <a:r>
              <a:rPr lang="en-US" sz="900" i="1">
                <a:solidFill>
                  <a:srgbClr val="002060"/>
                </a:solidFill>
                <a:latin typeface="Times New Roman" pitchFamily="18" charset="0"/>
                <a:cs typeface="Times New Roman" pitchFamily="18" charset="0"/>
                <a:sym typeface="Calibri" pitchFamily="34" charset="0"/>
              </a:rPr>
              <a:t>BMJ</a:t>
            </a:r>
            <a:r>
              <a:rPr lang="en-US" sz="900">
                <a:solidFill>
                  <a:srgbClr val="002060"/>
                </a:solidFill>
                <a:latin typeface="Times New Roman" pitchFamily="18" charset="0"/>
                <a:cs typeface="Times New Roman" pitchFamily="18" charset="0"/>
                <a:sym typeface="Calibri" pitchFamily="34" charset="0"/>
              </a:rPr>
              <a:t> 2009; 339:b3002;</a:t>
            </a:r>
            <a:endParaRPr lang="zh-CN" altLang="en-US" sz="900">
              <a:solidFill>
                <a:srgbClr val="002060"/>
              </a:solidFill>
              <a:latin typeface="Times New Roman" pitchFamily="18" charset="0"/>
              <a:cs typeface="Times New Roman" pitchFamily="18" charset="0"/>
              <a:sym typeface="Calibri" pitchFamily="34" charset="0"/>
            </a:endParaRPr>
          </a:p>
          <a:p>
            <a:pPr marL="114300" lvl="2">
              <a:lnSpc>
                <a:spcPct val="90000"/>
              </a:lnSpc>
            </a:pPr>
            <a:r>
              <a:rPr lang="en-US" sz="900">
                <a:solidFill>
                  <a:srgbClr val="002060"/>
                </a:solidFill>
                <a:latin typeface="Times New Roman" pitchFamily="18" charset="0"/>
                <a:cs typeface="Times New Roman" pitchFamily="18" charset="0"/>
                <a:sym typeface="Calibri" pitchFamily="34" charset="0"/>
              </a:rPr>
              <a:t>3. Haanpää ML </a:t>
            </a:r>
            <a:r>
              <a:rPr lang="en-US" sz="900" i="1">
                <a:solidFill>
                  <a:srgbClr val="002060"/>
                </a:solidFill>
                <a:latin typeface="Times New Roman" pitchFamily="18" charset="0"/>
                <a:cs typeface="Times New Roman" pitchFamily="18" charset="0"/>
                <a:sym typeface="Calibri" pitchFamily="34" charset="0"/>
              </a:rPr>
              <a:t>et al. Am J Med </a:t>
            </a:r>
            <a:r>
              <a:rPr lang="en-US" sz="900">
                <a:solidFill>
                  <a:srgbClr val="002060"/>
                </a:solidFill>
                <a:latin typeface="Times New Roman" pitchFamily="18" charset="0"/>
                <a:cs typeface="Times New Roman" pitchFamily="18" charset="0"/>
                <a:sym typeface="Calibri" pitchFamily="34" charset="0"/>
              </a:rPr>
              <a:t>2009; 122(10 Suppl):S13-21; 4. Gilron I </a:t>
            </a:r>
            <a:r>
              <a:rPr lang="en-US" sz="900" i="1">
                <a:solidFill>
                  <a:srgbClr val="002060"/>
                </a:solidFill>
                <a:latin typeface="Times New Roman" pitchFamily="18" charset="0"/>
                <a:cs typeface="Times New Roman" pitchFamily="18" charset="0"/>
                <a:sym typeface="Calibri" pitchFamily="34" charset="0"/>
              </a:rPr>
              <a:t>et al. CMAJ </a:t>
            </a:r>
            <a:r>
              <a:rPr lang="en-US" sz="900">
                <a:solidFill>
                  <a:srgbClr val="002060"/>
                </a:solidFill>
                <a:latin typeface="Times New Roman" pitchFamily="18" charset="0"/>
                <a:cs typeface="Times New Roman" pitchFamily="18" charset="0"/>
                <a:sym typeface="Calibri" pitchFamily="34" charset="0"/>
              </a:rPr>
              <a:t>2006; 175(3):265-75.</a:t>
            </a:r>
            <a:endParaRPr lang="zh-CN" altLang="en-US">
              <a:latin typeface="Times New Roman" pitchFamily="18" charset="0"/>
              <a:cs typeface="Times New Roman" pitchFamily="18" charset="0"/>
            </a:endParaRPr>
          </a:p>
        </p:txBody>
      </p:sp>
      <p:pic>
        <p:nvPicPr>
          <p:cNvPr id="64517" name="Picture 7" descr="shinglelesion"/>
          <p:cNvPicPr>
            <a:picLocks noChangeArrowheads="1"/>
          </p:cNvPicPr>
          <p:nvPr/>
        </p:nvPicPr>
        <p:blipFill>
          <a:blip r:embed="rId3" cstate="print"/>
          <a:srcRect/>
          <a:stretch>
            <a:fillRect/>
          </a:stretch>
        </p:blipFill>
        <p:spPr bwMode="auto">
          <a:xfrm>
            <a:off x="5148263" y="1687513"/>
            <a:ext cx="2886075" cy="2195512"/>
          </a:xfrm>
          <a:prstGeom prst="rect">
            <a:avLst/>
          </a:prstGeom>
          <a:noFill/>
          <a:ln w="9525" cmpd="sng">
            <a:noFill/>
            <a:miter lim="800000"/>
            <a:headEnd/>
            <a:tailEnd/>
          </a:ln>
        </p:spPr>
      </p:pic>
      <p:pic>
        <p:nvPicPr>
          <p:cNvPr id="64518" name="Picture 4" descr="PSNI STILL"/>
          <p:cNvPicPr>
            <a:picLocks noChangeArrowheads="1"/>
          </p:cNvPicPr>
          <p:nvPr/>
        </p:nvPicPr>
        <p:blipFill>
          <a:blip r:embed="rId4" cstate="print"/>
          <a:srcRect/>
          <a:stretch>
            <a:fillRect/>
          </a:stretch>
        </p:blipFill>
        <p:spPr bwMode="auto">
          <a:xfrm>
            <a:off x="5148263" y="4067175"/>
            <a:ext cx="2886075" cy="2195513"/>
          </a:xfrm>
          <a:prstGeom prst="rect">
            <a:avLst/>
          </a:prstGeom>
          <a:noFill/>
          <a:ln w="9525" cmpd="sng">
            <a:noFill/>
            <a:miter lim="800000"/>
            <a:headEnd/>
            <a:tailEnd/>
          </a:ln>
        </p:spPr>
      </p:pic>
      <p:sp>
        <p:nvSpPr>
          <p:cNvPr id="64519" name="Slide Number Placeholder 3"/>
          <p:cNvSpPr>
            <a:spLocks noChangeArrowheads="1"/>
          </p:cNvSpPr>
          <p:nvPr/>
        </p:nvSpPr>
        <p:spPr bwMode="auto">
          <a:xfrm>
            <a:off x="6553200" y="6356350"/>
            <a:ext cx="2133600" cy="365125"/>
          </a:xfrm>
          <a:prstGeom prst="rect">
            <a:avLst/>
          </a:prstGeom>
          <a:noFill/>
          <a:ln w="9525" cmpd="sng">
            <a:noFill/>
            <a:miter lim="800000"/>
            <a:headEnd/>
            <a:tailEnd/>
          </a:ln>
        </p:spPr>
        <p:txBody>
          <a:bodyPr anchor="ctr"/>
          <a:lstStyle/>
          <a:p>
            <a:pPr algn="r"/>
            <a:fld id="{05FD669F-FE0F-4FFF-A7D1-896DDBD7E9AE}" type="slidenum">
              <a:rPr lang="zh-CN" altLang="en-US" sz="1200" b="1" i="1">
                <a:solidFill>
                  <a:srgbClr val="000000"/>
                </a:solidFill>
                <a:latin typeface="Times New Roman" pitchFamily="18" charset="0"/>
                <a:sym typeface="Calibri" pitchFamily="34" charset="0"/>
              </a:rPr>
              <a:pPr algn="r"/>
              <a:t>24</a:t>
            </a:fld>
            <a:endParaRPr lang="zh-CN" altLang="en-US" sz="1200" b="1" i="1">
              <a:solidFill>
                <a:srgbClr val="000000"/>
              </a:solidFill>
              <a:latin typeface="Times New Roman" pitchFamily="18" charset="0"/>
              <a:sym typeface="Calibri" pitchFamily="34" charset="0"/>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灯片编号占位符 4"/>
          <p:cNvSpPr>
            <a:spLocks noGrp="1"/>
          </p:cNvSpPr>
          <p:nvPr>
            <p:ph type="sldNum" sz="quarter" idx="12"/>
          </p:nvPr>
        </p:nvSpPr>
        <p:spPr/>
        <p:txBody>
          <a:bodyPr/>
          <a:lstStyle/>
          <a:p>
            <a:fld id="{C1088C8D-C941-4AD5-90E4-A07CDFEEF336}" type="slidenum">
              <a:rPr lang="zh-CN" altLang="en-US"/>
              <a:pPr/>
              <a:t>25</a:t>
            </a:fld>
            <a:endParaRPr lang="en-US" sz="1800">
              <a:solidFill>
                <a:schemeClr val="tx1"/>
              </a:solidFill>
            </a:endParaRPr>
          </a:p>
        </p:txBody>
      </p:sp>
      <p:sp>
        <p:nvSpPr>
          <p:cNvPr id="68610" name="Rectangle 2"/>
          <p:cNvSpPr>
            <a:spLocks noGrp="1" noChangeArrowheads="1"/>
          </p:cNvSpPr>
          <p:nvPr>
            <p:ph type="title" idx="4294967295"/>
          </p:nvPr>
        </p:nvSpPr>
        <p:spPr>
          <a:xfrm>
            <a:off x="520700" y="273050"/>
            <a:ext cx="8229600" cy="1143000"/>
          </a:xfrm>
          <a:ln/>
        </p:spPr>
        <p:txBody>
          <a:bodyPr/>
          <a:lstStyle/>
          <a:p>
            <a:pPr eaLnBrk="1" hangingPunct="1"/>
            <a:r>
              <a:rPr lang="zh-CN" altLang="en-US" sz="4000" b="1" i="1" dirty="0">
                <a:latin typeface="Times New Roman" pitchFamily="18" charset="0"/>
              </a:rPr>
              <a:t>观察</a:t>
            </a:r>
            <a:r>
              <a:rPr lang="zh-CN" altLang="en-US" sz="4000" b="1" i="1" dirty="0" smtClean="0">
                <a:latin typeface="Times New Roman" pitchFamily="18" charset="0"/>
              </a:rPr>
              <a:t>：</a:t>
            </a:r>
            <a:r>
              <a:rPr lang="zh-CN" altLang="en-US" sz="4000" dirty="0">
                <a:latin typeface="Times New Roman" pitchFamily="18" charset="0"/>
              </a:rPr>
              <a:t>简单检查及预期反应</a:t>
            </a:r>
            <a:endParaRPr lang="zh-CN" altLang="en-US" dirty="0">
              <a:latin typeface="Times New Roman" pitchFamily="18" charset="0"/>
            </a:endParaRPr>
          </a:p>
        </p:txBody>
      </p:sp>
      <p:sp>
        <p:nvSpPr>
          <p:cNvPr id="68611" name="Text Box 33"/>
          <p:cNvSpPr>
            <a:spLocks noChangeArrowheads="1"/>
          </p:cNvSpPr>
          <p:nvPr/>
        </p:nvSpPr>
        <p:spPr bwMode="auto">
          <a:xfrm>
            <a:off x="246063" y="6597650"/>
            <a:ext cx="5054600" cy="244475"/>
          </a:xfrm>
          <a:prstGeom prst="rect">
            <a:avLst/>
          </a:prstGeom>
          <a:noFill/>
          <a:ln w="9525" cmpd="sng">
            <a:noFill/>
            <a:miter lim="800000"/>
            <a:headEnd/>
            <a:tailEnd/>
          </a:ln>
        </p:spPr>
        <p:txBody>
          <a:bodyPr wrap="none">
            <a:spAutoFit/>
          </a:bodyPr>
          <a:lstStyle/>
          <a:p>
            <a:r>
              <a:rPr lang="en-US" sz="1000">
                <a:solidFill>
                  <a:srgbClr val="002060"/>
                </a:solidFill>
                <a:latin typeface="Times New Roman" pitchFamily="18" charset="0"/>
                <a:sym typeface="Calibri" pitchFamily="34" charset="0"/>
              </a:rPr>
              <a:t>Baron R. </a:t>
            </a:r>
            <a:r>
              <a:rPr lang="en-US" sz="1000" i="1">
                <a:solidFill>
                  <a:srgbClr val="002060"/>
                </a:solidFill>
                <a:latin typeface="Times New Roman" pitchFamily="18" charset="0"/>
                <a:sym typeface="Calibri" pitchFamily="34" charset="0"/>
              </a:rPr>
              <a:t>Clin J Pain. </a:t>
            </a:r>
            <a:r>
              <a:rPr lang="en-US" sz="1000">
                <a:solidFill>
                  <a:srgbClr val="002060"/>
                </a:solidFill>
                <a:latin typeface="Times New Roman" pitchFamily="18" charset="0"/>
                <a:sym typeface="Calibri" pitchFamily="34" charset="0"/>
              </a:rPr>
              <a:t>2000; 16(2 Suppl):S12-20; Jensen TS, Baron R. </a:t>
            </a:r>
            <a:r>
              <a:rPr lang="en-US" sz="1000" i="1">
                <a:solidFill>
                  <a:srgbClr val="002060"/>
                </a:solidFill>
                <a:latin typeface="Times New Roman" pitchFamily="18" charset="0"/>
                <a:sym typeface="Calibri" pitchFamily="34" charset="0"/>
              </a:rPr>
              <a:t>Pain</a:t>
            </a:r>
            <a:r>
              <a:rPr lang="en-US" sz="1000">
                <a:solidFill>
                  <a:srgbClr val="002060"/>
                </a:solidFill>
                <a:latin typeface="Times New Roman" pitchFamily="18" charset="0"/>
                <a:sym typeface="Calibri" pitchFamily="34" charset="0"/>
              </a:rPr>
              <a:t> 2003; 102(1-2):1-8.</a:t>
            </a:r>
            <a:endParaRPr lang="zh-CN" altLang="en-US" sz="1000">
              <a:solidFill>
                <a:srgbClr val="002060"/>
              </a:solidFill>
              <a:latin typeface="Times New Roman" pitchFamily="18" charset="0"/>
              <a:sym typeface="Calibri" pitchFamily="34" charset="0"/>
            </a:endParaRPr>
          </a:p>
        </p:txBody>
      </p:sp>
      <p:grpSp>
        <p:nvGrpSpPr>
          <p:cNvPr id="68612" name="Group 4"/>
          <p:cNvGrpSpPr>
            <a:grpSpLocks/>
          </p:cNvGrpSpPr>
          <p:nvPr/>
        </p:nvGrpSpPr>
        <p:grpSpPr bwMode="auto">
          <a:xfrm>
            <a:off x="336550" y="1693863"/>
            <a:ext cx="5442061" cy="4042807"/>
            <a:chOff x="0" y="0"/>
            <a:chExt cx="5442974" cy="4043642"/>
          </a:xfrm>
        </p:grpSpPr>
        <p:sp>
          <p:nvSpPr>
            <p:cNvPr id="68613" name="TextBox 7"/>
            <p:cNvSpPr>
              <a:spLocks noChangeArrowheads="1"/>
            </p:cNvSpPr>
            <p:nvPr/>
          </p:nvSpPr>
          <p:spPr bwMode="auto">
            <a:xfrm>
              <a:off x="687428" y="0"/>
              <a:ext cx="1579543" cy="369408"/>
            </a:xfrm>
            <a:prstGeom prst="rect">
              <a:avLst/>
            </a:prstGeom>
            <a:noFill/>
            <a:ln w="9525" cmpd="sng">
              <a:noFill/>
              <a:miter lim="800000"/>
              <a:headEnd/>
              <a:tailEnd/>
            </a:ln>
          </p:spPr>
          <p:txBody>
            <a:bodyPr wrap="none">
              <a:spAutoFit/>
            </a:bodyPr>
            <a:lstStyle/>
            <a:p>
              <a:pPr algn="ctr"/>
              <a:r>
                <a:rPr lang="zh-CN" altLang="en-US" b="1" dirty="0" smtClean="0">
                  <a:solidFill>
                    <a:srgbClr val="002C89"/>
                  </a:solidFill>
                  <a:latin typeface="Times New Roman" pitchFamily="18" charset="0"/>
                  <a:sym typeface="Calibri" pitchFamily="34" charset="0"/>
                </a:rPr>
                <a:t>用手轻</a:t>
              </a:r>
              <a:r>
                <a:rPr lang="zh-CN" altLang="en-US" b="1" dirty="0">
                  <a:solidFill>
                    <a:srgbClr val="002C89"/>
                  </a:solidFill>
                  <a:latin typeface="Times New Roman" pitchFamily="18" charset="0"/>
                  <a:sym typeface="Calibri" pitchFamily="34" charset="0"/>
                </a:rPr>
                <a:t>压皮肤</a:t>
              </a:r>
            </a:p>
          </p:txBody>
        </p:sp>
        <p:sp>
          <p:nvSpPr>
            <p:cNvPr id="68614" name="TextBox 13"/>
            <p:cNvSpPr>
              <a:spLocks noChangeArrowheads="1"/>
            </p:cNvSpPr>
            <p:nvPr/>
          </p:nvSpPr>
          <p:spPr bwMode="auto">
            <a:xfrm>
              <a:off x="3166007" y="976514"/>
              <a:ext cx="1105086" cy="366788"/>
            </a:xfrm>
            <a:prstGeom prst="rect">
              <a:avLst/>
            </a:prstGeom>
            <a:noFill/>
            <a:ln w="9525" cmpd="sng">
              <a:noFill/>
              <a:miter lim="800000"/>
              <a:headEnd/>
              <a:tailEnd/>
            </a:ln>
          </p:spPr>
          <p:txBody>
            <a:bodyPr wrap="none">
              <a:spAutoFit/>
            </a:bodyPr>
            <a:lstStyle/>
            <a:p>
              <a:r>
                <a:rPr lang="zh-CN" altLang="en-US" b="1" dirty="0">
                  <a:solidFill>
                    <a:srgbClr val="002C89"/>
                  </a:solidFill>
                  <a:latin typeface="Times New Roman" pitchFamily="18" charset="0"/>
                  <a:sym typeface="Calibri" pitchFamily="34" charset="0"/>
                </a:rPr>
                <a:t>疼痛迟钝</a:t>
              </a:r>
            </a:p>
          </p:txBody>
        </p:sp>
        <p:sp>
          <p:nvSpPr>
            <p:cNvPr id="68615" name="TextBox 15"/>
            <p:cNvSpPr>
              <a:spLocks noChangeArrowheads="1"/>
            </p:cNvSpPr>
            <p:nvPr/>
          </p:nvSpPr>
          <p:spPr bwMode="auto">
            <a:xfrm>
              <a:off x="0" y="2164209"/>
              <a:ext cx="2946896" cy="366788"/>
            </a:xfrm>
            <a:prstGeom prst="rect">
              <a:avLst/>
            </a:prstGeom>
            <a:noFill/>
            <a:ln w="9525" cmpd="sng">
              <a:noFill/>
              <a:miter lim="800000"/>
              <a:headEnd/>
              <a:tailEnd/>
            </a:ln>
          </p:spPr>
          <p:txBody>
            <a:bodyPr wrap="none">
              <a:spAutoFit/>
            </a:bodyPr>
            <a:lstStyle/>
            <a:p>
              <a:pPr algn="ctr"/>
              <a:r>
                <a:rPr lang="zh-CN" altLang="en-US" b="1">
                  <a:solidFill>
                    <a:srgbClr val="3F3151"/>
                  </a:solidFill>
                  <a:latin typeface="Times New Roman" pitchFamily="18" charset="0"/>
                  <a:sym typeface="Calibri" pitchFamily="34" charset="0"/>
                </a:rPr>
                <a:t>手拿安全针或尖锐物体轻刺</a:t>
              </a:r>
            </a:p>
          </p:txBody>
        </p:sp>
        <p:sp>
          <p:nvSpPr>
            <p:cNvPr id="68616" name="TextBox 10"/>
            <p:cNvSpPr>
              <a:spLocks noChangeArrowheads="1"/>
            </p:cNvSpPr>
            <p:nvPr/>
          </p:nvSpPr>
          <p:spPr bwMode="auto">
            <a:xfrm>
              <a:off x="3166007" y="3674234"/>
              <a:ext cx="2276967" cy="369408"/>
            </a:xfrm>
            <a:prstGeom prst="rect">
              <a:avLst/>
            </a:prstGeom>
            <a:noFill/>
            <a:ln w="9525" cmpd="sng">
              <a:noFill/>
              <a:miter lim="800000"/>
              <a:headEnd/>
              <a:tailEnd/>
            </a:ln>
          </p:spPr>
          <p:txBody>
            <a:bodyPr wrap="none">
              <a:spAutoFit/>
            </a:bodyPr>
            <a:lstStyle/>
            <a:p>
              <a:r>
                <a:rPr lang="zh-CN" altLang="en-US" b="1" dirty="0">
                  <a:solidFill>
                    <a:srgbClr val="3F3151"/>
                  </a:solidFill>
                  <a:latin typeface="Times New Roman" pitchFamily="18" charset="0"/>
                  <a:sym typeface="Calibri" pitchFamily="34" charset="0"/>
                </a:rPr>
                <a:t>尖锐的</a:t>
              </a:r>
              <a:r>
                <a:rPr lang="zh-CN" altLang="en-US" b="1" dirty="0" smtClean="0">
                  <a:solidFill>
                    <a:srgbClr val="3F3151"/>
                  </a:solidFill>
                  <a:latin typeface="Times New Roman" pitchFamily="18" charset="0"/>
                  <a:sym typeface="Calibri" pitchFamily="34" charset="0"/>
                </a:rPr>
                <a:t>、表面的疼痛</a:t>
              </a:r>
              <a:endParaRPr lang="zh-CN" altLang="en-US" b="1" dirty="0">
                <a:solidFill>
                  <a:srgbClr val="3F3151"/>
                </a:solidFill>
                <a:latin typeface="Times New Roman" pitchFamily="18" charset="0"/>
                <a:sym typeface="Calibri" pitchFamily="34" charset="0"/>
              </a:endParaRPr>
            </a:p>
          </p:txBody>
        </p:sp>
        <p:sp>
          <p:nvSpPr>
            <p:cNvPr id="68617" name="Right Arrow 20"/>
            <p:cNvSpPr>
              <a:spLocks noChangeArrowheads="1"/>
            </p:cNvSpPr>
            <p:nvPr/>
          </p:nvSpPr>
          <p:spPr bwMode="auto">
            <a:xfrm>
              <a:off x="2373918" y="3662175"/>
              <a:ext cx="690657" cy="363935"/>
            </a:xfrm>
            <a:prstGeom prst="rightArrow">
              <a:avLst>
                <a:gd name="adj1" fmla="val 50000"/>
                <a:gd name="adj2" fmla="val 49992"/>
              </a:avLst>
            </a:prstGeom>
            <a:solidFill>
              <a:srgbClr val="5F497A"/>
            </a:solidFill>
            <a:ln w="25400" cmpd="sng">
              <a:solidFill>
                <a:srgbClr val="3F3151"/>
              </a:solidFill>
              <a:miter lim="800000"/>
              <a:headEnd/>
              <a:tailEnd/>
            </a:ln>
          </p:spPr>
          <p:txBody>
            <a:bodyPr anchor="ctr"/>
            <a:lstStyle/>
            <a:p>
              <a:pPr algn="ctr"/>
              <a:r>
                <a:rPr lang="zh-CN" altLang="en-US">
                  <a:solidFill>
                    <a:srgbClr val="FFFFFF"/>
                  </a:solidFill>
                  <a:latin typeface="Times New Roman" pitchFamily="18" charset="0"/>
                  <a:sym typeface="MS PGothic" pitchFamily="34" charset="-128"/>
                </a:rPr>
                <a:t> </a:t>
              </a:r>
            </a:p>
          </p:txBody>
        </p:sp>
        <p:sp>
          <p:nvSpPr>
            <p:cNvPr id="68618" name="Right Arrow 24"/>
            <p:cNvSpPr>
              <a:spLocks noChangeArrowheads="1"/>
            </p:cNvSpPr>
            <p:nvPr/>
          </p:nvSpPr>
          <p:spPr bwMode="auto">
            <a:xfrm>
              <a:off x="2373918" y="964162"/>
              <a:ext cx="690657" cy="363935"/>
            </a:xfrm>
            <a:prstGeom prst="rightArrow">
              <a:avLst>
                <a:gd name="adj1" fmla="val 50000"/>
                <a:gd name="adj2" fmla="val 49992"/>
              </a:avLst>
            </a:prstGeom>
            <a:solidFill>
              <a:schemeClr val="accent1"/>
            </a:solidFill>
            <a:ln w="25400" cmpd="sng">
              <a:solidFill>
                <a:srgbClr val="085197"/>
              </a:solidFill>
              <a:miter lim="800000"/>
              <a:headEnd/>
              <a:tailEnd/>
            </a:ln>
          </p:spPr>
          <p:txBody>
            <a:bodyPr anchor="ctr"/>
            <a:lstStyle/>
            <a:p>
              <a:pPr algn="ctr"/>
              <a:r>
                <a:rPr lang="zh-CN" altLang="en-US">
                  <a:solidFill>
                    <a:srgbClr val="FFFFFF"/>
                  </a:solidFill>
                  <a:latin typeface="Times New Roman" pitchFamily="18" charset="0"/>
                  <a:sym typeface="MS PGothic" pitchFamily="34" charset="-128"/>
                </a:rPr>
                <a:t> </a:t>
              </a:r>
            </a:p>
          </p:txBody>
        </p:sp>
      </p:grpSp>
      <p:grpSp>
        <p:nvGrpSpPr>
          <p:cNvPr id="68619" name="Group 11"/>
          <p:cNvGrpSpPr>
            <a:grpSpLocks/>
          </p:cNvGrpSpPr>
          <p:nvPr/>
        </p:nvGrpSpPr>
        <p:grpSpPr bwMode="auto">
          <a:xfrm>
            <a:off x="5770563" y="2297113"/>
            <a:ext cx="2750617" cy="3445434"/>
            <a:chOff x="0" y="0"/>
            <a:chExt cx="2750539" cy="3445167"/>
          </a:xfrm>
        </p:grpSpPr>
        <p:sp>
          <p:nvSpPr>
            <p:cNvPr id="68620" name="TextBox 16"/>
            <p:cNvSpPr>
              <a:spLocks noChangeArrowheads="1"/>
            </p:cNvSpPr>
            <p:nvPr/>
          </p:nvSpPr>
          <p:spPr bwMode="auto">
            <a:xfrm>
              <a:off x="0" y="0"/>
              <a:ext cx="2716136" cy="366684"/>
            </a:xfrm>
            <a:prstGeom prst="rect">
              <a:avLst/>
            </a:prstGeom>
            <a:noFill/>
            <a:ln w="9525" cmpd="sng">
              <a:noFill/>
              <a:miter lim="800000"/>
              <a:headEnd/>
              <a:tailEnd/>
            </a:ln>
          </p:spPr>
          <p:txBody>
            <a:bodyPr wrap="none">
              <a:spAutoFit/>
            </a:bodyPr>
            <a:lstStyle/>
            <a:p>
              <a:pPr algn="ctr"/>
              <a:r>
                <a:rPr lang="zh-CN" altLang="en-US" b="1">
                  <a:solidFill>
                    <a:srgbClr val="601C18"/>
                  </a:solidFill>
                  <a:latin typeface="Times New Roman" pitchFamily="18" charset="0"/>
                  <a:sym typeface="Calibri" pitchFamily="34" charset="0"/>
                </a:rPr>
                <a:t>用刷子、棉签或纱布敲打</a:t>
              </a:r>
            </a:p>
          </p:txBody>
        </p:sp>
        <p:sp>
          <p:nvSpPr>
            <p:cNvPr id="68621" name="TextBox 18"/>
            <p:cNvSpPr>
              <a:spLocks noChangeArrowheads="1"/>
            </p:cNvSpPr>
            <p:nvPr/>
          </p:nvSpPr>
          <p:spPr bwMode="auto">
            <a:xfrm>
              <a:off x="241590" y="3075864"/>
              <a:ext cx="2508949" cy="369303"/>
            </a:xfrm>
            <a:prstGeom prst="rect">
              <a:avLst/>
            </a:prstGeom>
            <a:noFill/>
            <a:ln w="9525" cmpd="sng">
              <a:noFill/>
              <a:miter lim="800000"/>
              <a:headEnd/>
              <a:tailEnd/>
            </a:ln>
          </p:spPr>
          <p:txBody>
            <a:bodyPr wrap="none">
              <a:spAutoFit/>
            </a:bodyPr>
            <a:lstStyle/>
            <a:p>
              <a:r>
                <a:rPr lang="zh-CN" altLang="en-US" b="1" dirty="0" smtClean="0">
                  <a:solidFill>
                    <a:srgbClr val="601C18"/>
                  </a:solidFill>
                  <a:latin typeface="Times New Roman" pitchFamily="18" charset="0"/>
                  <a:sym typeface="Calibri" pitchFamily="34" charset="0"/>
                </a:rPr>
                <a:t>表面尖锐</a:t>
              </a:r>
              <a:r>
                <a:rPr lang="zh-CN" altLang="en-US" b="1" dirty="0">
                  <a:solidFill>
                    <a:srgbClr val="601C18"/>
                  </a:solidFill>
                  <a:latin typeface="Times New Roman" pitchFamily="18" charset="0"/>
                  <a:sym typeface="Calibri" pitchFamily="34" charset="0"/>
                </a:rPr>
                <a:t>的、</a:t>
              </a:r>
              <a:r>
                <a:rPr lang="zh-CN" altLang="en-US" b="1" dirty="0" smtClean="0">
                  <a:solidFill>
                    <a:srgbClr val="601C18"/>
                  </a:solidFill>
                  <a:latin typeface="Times New Roman" pitchFamily="18" charset="0"/>
                  <a:sym typeface="Calibri" pitchFamily="34" charset="0"/>
                </a:rPr>
                <a:t>灼烧疼痛</a:t>
              </a:r>
              <a:endParaRPr lang="zh-CN" altLang="en-US" b="1" dirty="0">
                <a:solidFill>
                  <a:srgbClr val="601C18"/>
                </a:solidFill>
                <a:latin typeface="Times New Roman" pitchFamily="18" charset="0"/>
                <a:sym typeface="Calibri" pitchFamily="34" charset="0"/>
              </a:endParaRPr>
            </a:p>
          </p:txBody>
        </p:sp>
        <p:sp>
          <p:nvSpPr>
            <p:cNvPr id="68622" name="Right Arrow 27"/>
            <p:cNvSpPr>
              <a:spLocks noChangeArrowheads="1"/>
            </p:cNvSpPr>
            <p:nvPr/>
          </p:nvSpPr>
          <p:spPr bwMode="auto">
            <a:xfrm rot="5400000">
              <a:off x="1119986" y="2607965"/>
              <a:ext cx="469814" cy="363935"/>
            </a:xfrm>
            <a:prstGeom prst="rightArrow">
              <a:avLst>
                <a:gd name="adj1" fmla="val 50000"/>
                <a:gd name="adj2" fmla="val 50000"/>
              </a:avLst>
            </a:prstGeom>
            <a:solidFill>
              <a:srgbClr val="8F2A25"/>
            </a:solidFill>
            <a:ln w="25400" cmpd="sng">
              <a:solidFill>
                <a:srgbClr val="601C18"/>
              </a:solidFill>
              <a:miter lim="800000"/>
              <a:headEnd/>
              <a:tailEnd/>
            </a:ln>
          </p:spPr>
          <p:txBody>
            <a:bodyPr anchor="ctr"/>
            <a:lstStyle/>
            <a:p>
              <a:pPr algn="ctr"/>
              <a:r>
                <a:rPr lang="zh-CN" altLang="en-US">
                  <a:solidFill>
                    <a:srgbClr val="FFFFFF"/>
                  </a:solidFill>
                  <a:latin typeface="Times New Roman" pitchFamily="18" charset="0"/>
                  <a:sym typeface="MS PGothic" pitchFamily="34" charset="-128"/>
                </a:rPr>
                <a:t> </a:t>
              </a:r>
            </a:p>
          </p:txBody>
        </p:sp>
      </p:grpSp>
      <p:pic>
        <p:nvPicPr>
          <p:cNvPr id="68623" name="Picture 4"/>
          <p:cNvPicPr>
            <a:picLocks noChangeAspect="1" noChangeArrowheads="1"/>
          </p:cNvPicPr>
          <p:nvPr/>
        </p:nvPicPr>
        <p:blipFill>
          <a:blip r:embed="rId3" cstate="print"/>
          <a:srcRect l="20691" t="7433" r="34401" b="12755"/>
          <a:stretch>
            <a:fillRect/>
          </a:stretch>
        </p:blipFill>
        <p:spPr bwMode="auto">
          <a:xfrm>
            <a:off x="6300788" y="2954338"/>
            <a:ext cx="1651000" cy="1766887"/>
          </a:xfrm>
          <a:prstGeom prst="rect">
            <a:avLst/>
          </a:prstGeom>
          <a:noFill/>
          <a:ln w="9525" cmpd="sng">
            <a:noFill/>
            <a:miter lim="800000"/>
            <a:headEnd/>
            <a:tailEnd/>
          </a:ln>
        </p:spPr>
      </p:pic>
      <p:pic>
        <p:nvPicPr>
          <p:cNvPr id="68624" name="Picture 6"/>
          <p:cNvPicPr>
            <a:picLocks noChangeAspect="1" noChangeArrowheads="1"/>
          </p:cNvPicPr>
          <p:nvPr/>
        </p:nvPicPr>
        <p:blipFill>
          <a:blip r:embed="rId4" cstate="print"/>
          <a:srcRect l="40088" t="37473" r="40948" b="22931"/>
          <a:stretch>
            <a:fillRect/>
          </a:stretch>
        </p:blipFill>
        <p:spPr bwMode="auto">
          <a:xfrm>
            <a:off x="896938" y="4473575"/>
            <a:ext cx="1670050" cy="2098675"/>
          </a:xfrm>
          <a:prstGeom prst="rect">
            <a:avLst/>
          </a:prstGeom>
          <a:noFill/>
          <a:ln w="9525" cmpd="sng">
            <a:noFill/>
            <a:miter lim="800000"/>
            <a:headEnd/>
            <a:tailEnd/>
          </a:ln>
        </p:spPr>
      </p:pic>
      <p:pic>
        <p:nvPicPr>
          <p:cNvPr id="68625" name="Picture 7"/>
          <p:cNvPicPr>
            <a:picLocks noChangeAspect="1" noChangeArrowheads="1"/>
          </p:cNvPicPr>
          <p:nvPr/>
        </p:nvPicPr>
        <p:blipFill>
          <a:blip r:embed="rId5" cstate="print"/>
          <a:srcRect l="39745" t="28345" r="34253" b="32265"/>
          <a:stretch>
            <a:fillRect/>
          </a:stretch>
        </p:blipFill>
        <p:spPr bwMode="auto">
          <a:xfrm>
            <a:off x="903288" y="2185988"/>
            <a:ext cx="1663700" cy="1516062"/>
          </a:xfrm>
          <a:prstGeom prst="rect">
            <a:avLst/>
          </a:prstGeom>
          <a:noFill/>
          <a:ln w="9525" cmpd="sng">
            <a:noFill/>
            <a:miter lim="800000"/>
            <a:headEnd/>
            <a:tailEnd/>
          </a:ln>
        </p:spPr>
      </p:pic>
      <p:sp>
        <p:nvSpPr>
          <p:cNvPr id="68626" name="Slide Number Placeholder 3"/>
          <p:cNvSpPr>
            <a:spLocks noChangeArrowheads="1"/>
          </p:cNvSpPr>
          <p:nvPr/>
        </p:nvSpPr>
        <p:spPr bwMode="auto">
          <a:xfrm>
            <a:off x="6553200" y="6356350"/>
            <a:ext cx="2133600" cy="365125"/>
          </a:xfrm>
          <a:prstGeom prst="rect">
            <a:avLst/>
          </a:prstGeom>
          <a:noFill/>
          <a:ln w="9525" cmpd="sng">
            <a:noFill/>
            <a:miter lim="800000"/>
            <a:headEnd/>
            <a:tailEnd/>
          </a:ln>
        </p:spPr>
        <p:txBody>
          <a:bodyPr anchor="ctr"/>
          <a:lstStyle/>
          <a:p>
            <a:pPr algn="r"/>
            <a:fld id="{B71E264C-6429-4F02-97FF-36885EAEED11}" type="slidenum">
              <a:rPr lang="zh-CN" altLang="en-US" sz="1200" b="1" i="1">
                <a:solidFill>
                  <a:srgbClr val="000000"/>
                </a:solidFill>
                <a:latin typeface="Times New Roman" pitchFamily="18" charset="0"/>
                <a:sym typeface="Calibri" pitchFamily="34" charset="0"/>
              </a:rPr>
              <a:pPr algn="r"/>
              <a:t>25</a:t>
            </a:fld>
            <a:endParaRPr lang="zh-CN" altLang="en-US" sz="1200" b="1" i="1">
              <a:solidFill>
                <a:srgbClr val="000000"/>
              </a:solidFill>
              <a:latin typeface="Times New Roman" pitchFamily="18" charset="0"/>
              <a:sym typeface="Calibri" pitchFamily="34" charset="0"/>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灯片编号占位符 4"/>
          <p:cNvSpPr>
            <a:spLocks noGrp="1"/>
          </p:cNvSpPr>
          <p:nvPr>
            <p:ph type="sldNum" sz="quarter" idx="12"/>
          </p:nvPr>
        </p:nvSpPr>
        <p:spPr/>
        <p:txBody>
          <a:bodyPr/>
          <a:lstStyle/>
          <a:p>
            <a:fld id="{366A8BC8-F31F-450B-A9F1-08E06B867135}" type="slidenum">
              <a:rPr lang="zh-CN" altLang="en-US"/>
              <a:pPr/>
              <a:t>26</a:t>
            </a:fld>
            <a:endParaRPr lang="en-US" sz="1800">
              <a:solidFill>
                <a:schemeClr val="tx1"/>
              </a:solidFill>
            </a:endParaRPr>
          </a:p>
        </p:txBody>
      </p:sp>
      <p:sp>
        <p:nvSpPr>
          <p:cNvPr id="72706" name="Title 1"/>
          <p:cNvSpPr>
            <a:spLocks noGrp="1" noChangeArrowheads="1"/>
          </p:cNvSpPr>
          <p:nvPr>
            <p:ph type="title" idx="4294967295"/>
          </p:nvPr>
        </p:nvSpPr>
        <p:spPr>
          <a:ln/>
        </p:spPr>
        <p:txBody>
          <a:bodyPr/>
          <a:lstStyle/>
          <a:p>
            <a:pPr eaLnBrk="1" hangingPunct="1"/>
            <a:r>
              <a:rPr lang="zh-CN" altLang="en-US" dirty="0">
                <a:latin typeface="Times New Roman" pitchFamily="18" charset="0"/>
              </a:rPr>
              <a:t>神经病理性</a:t>
            </a:r>
            <a:r>
              <a:rPr lang="zh-CN" altLang="en-US" dirty="0" smtClean="0">
                <a:latin typeface="Times New Roman" pitchFamily="18" charset="0"/>
              </a:rPr>
              <a:t>疼痛筛查工具</a:t>
            </a:r>
            <a:endParaRPr lang="zh-CN" altLang="en-US" dirty="0">
              <a:latin typeface="Times New Roman" pitchFamily="18" charset="0"/>
            </a:endParaRPr>
          </a:p>
        </p:txBody>
      </p:sp>
      <p:graphicFrame>
        <p:nvGraphicFramePr>
          <p:cNvPr id="72707" name="Group 112"/>
          <p:cNvGraphicFramePr>
            <a:graphicFrameLocks noGrp="1"/>
          </p:cNvGraphicFramePr>
          <p:nvPr/>
        </p:nvGraphicFramePr>
        <p:xfrm>
          <a:off x="323850" y="1484313"/>
          <a:ext cx="8496300" cy="5064126"/>
        </p:xfrm>
        <a:graphic>
          <a:graphicData uri="http://schemas.openxmlformats.org/drawingml/2006/table">
            <a:tbl>
              <a:tblPr/>
              <a:tblGrid>
                <a:gridCol w="3803650"/>
                <a:gridCol w="909638"/>
                <a:gridCol w="646112"/>
                <a:gridCol w="666750"/>
                <a:gridCol w="1490663"/>
                <a:gridCol w="979487"/>
              </a:tblGrid>
              <a:tr h="701675">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endParaRPr kumimoji="0" lang="zh-CN" altLang="zh-CN" sz="2800" b="1" i="1" u="none" strike="noStrike" cap="none" normalizeH="0" baseline="0" dirty="0" smtClean="0">
                        <a:ln>
                          <a:noFill/>
                        </a:ln>
                        <a:solidFill>
                          <a:srgbClr val="FFFFFF"/>
                        </a:solidFill>
                        <a:effectLst/>
                        <a:latin typeface="Times New Roman" pitchFamily="18" charset="0"/>
                        <a:ea typeface="宋体" pitchFamily="2" charset="-122"/>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0C6FCF"/>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2000" b="1" i="1" u="none" strike="noStrike" cap="none" normalizeH="0" baseline="0" smtClean="0">
                          <a:ln>
                            <a:noFill/>
                          </a:ln>
                          <a:solidFill>
                            <a:srgbClr val="FFFFFF"/>
                          </a:solidFill>
                          <a:effectLst/>
                          <a:latin typeface="Times New Roman" pitchFamily="18" charset="0"/>
                          <a:ea typeface="宋体" pitchFamily="2" charset="-122"/>
                          <a:sym typeface="Calibri" pitchFamily="34" charset="0"/>
                        </a:rPr>
                        <a:t>LANSS</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0C6FCF"/>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2000" b="1" i="1" u="none" strike="noStrike" cap="none" normalizeH="0" baseline="0" smtClean="0">
                          <a:ln>
                            <a:noFill/>
                          </a:ln>
                          <a:solidFill>
                            <a:srgbClr val="FFFFFF"/>
                          </a:solidFill>
                          <a:effectLst/>
                          <a:latin typeface="Times New Roman" pitchFamily="18" charset="0"/>
                          <a:ea typeface="宋体" pitchFamily="2" charset="-122"/>
                          <a:sym typeface="Calibri" pitchFamily="34" charset="0"/>
                        </a:rPr>
                        <a:t>DN4</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0C6FCF"/>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2000" b="1" i="1" u="none" strike="noStrike" cap="none" normalizeH="0" baseline="0" smtClean="0">
                          <a:ln>
                            <a:noFill/>
                          </a:ln>
                          <a:solidFill>
                            <a:srgbClr val="FFFFFF"/>
                          </a:solidFill>
                          <a:effectLst/>
                          <a:latin typeface="Times New Roman" pitchFamily="18" charset="0"/>
                          <a:ea typeface="宋体" pitchFamily="2" charset="-122"/>
                          <a:sym typeface="Calibri" pitchFamily="34" charset="0"/>
                        </a:rPr>
                        <a:t>NPQ</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0C6FCF"/>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2000" b="1" i="1" u="none" strike="noStrike" cap="none" normalizeH="0" baseline="0" dirty="0" smtClean="0">
                          <a:ln>
                            <a:noFill/>
                          </a:ln>
                          <a:solidFill>
                            <a:srgbClr val="FFFFFF"/>
                          </a:solidFill>
                          <a:effectLst/>
                          <a:latin typeface="Times New Roman" pitchFamily="18" charset="0"/>
                          <a:ea typeface="宋体" pitchFamily="2" charset="-122"/>
                          <a:sym typeface="Calibri" pitchFamily="34" charset="0"/>
                        </a:rPr>
                        <a:t>painDETECT</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0C6FCF"/>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2000" b="1" i="1" u="none" strike="noStrike" cap="none" normalizeH="0" baseline="0" dirty="0" smtClean="0">
                          <a:ln>
                            <a:noFill/>
                          </a:ln>
                          <a:solidFill>
                            <a:srgbClr val="FFFFFF"/>
                          </a:solidFill>
                          <a:effectLst/>
                          <a:latin typeface="Times New Roman" pitchFamily="18" charset="0"/>
                          <a:ea typeface="宋体" pitchFamily="2" charset="-122"/>
                          <a:sym typeface="Calibri" pitchFamily="34" charset="0"/>
                        </a:rPr>
                        <a:t>ID </a:t>
                      </a:r>
                      <a:r>
                        <a:rPr kumimoji="0" lang="zh-CN" altLang="en-US" sz="2000" b="1" i="1" u="none" strike="noStrike" cap="none" normalizeH="0" baseline="0" dirty="0" smtClean="0">
                          <a:ln>
                            <a:noFill/>
                          </a:ln>
                          <a:solidFill>
                            <a:srgbClr val="FFFFFF"/>
                          </a:solidFill>
                          <a:effectLst/>
                          <a:latin typeface="Times New Roman" pitchFamily="18" charset="0"/>
                          <a:ea typeface="宋体" pitchFamily="2" charset="-122"/>
                          <a:sym typeface="Calibri" pitchFamily="34" charset="0"/>
                        </a:rPr>
                        <a:t>疼痛问卷</a:t>
                      </a:r>
                      <a:endParaRPr kumimoji="0" lang="zh-CN" altLang="zh-CN" sz="2000" b="1" i="1" u="none" strike="noStrike" cap="none" normalizeH="0" baseline="0" dirty="0" smtClean="0">
                        <a:ln>
                          <a:noFill/>
                        </a:ln>
                        <a:solidFill>
                          <a:srgbClr val="FFFFFF"/>
                        </a:solidFill>
                        <a:effectLst/>
                        <a:latin typeface="Times New Roman" pitchFamily="18" charset="0"/>
                        <a:ea typeface="宋体" pitchFamily="2" charset="-122"/>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0C6FCF"/>
                    </a:solidFill>
                  </a:tcPr>
                </a:tc>
              </a:tr>
              <a:tr h="396875">
                <a:tc gridSpan="6">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rPr>
                        <a:t>症状</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96875">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rPr>
                        <a:t>麻刺感、刺痛、针刺感</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B2A0C7"/>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B2A0C7"/>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B2A0C7"/>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B2A0C7"/>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B2A0C7"/>
                    </a:solidFill>
                  </a:tcPr>
                </a:tc>
              </a:tr>
              <a:tr h="395288">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rPr>
                        <a:t>电击感</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B2A0C7"/>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B2A0C7"/>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B2A0C7"/>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B2A0C7"/>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B2A0C7"/>
                    </a:solidFill>
                  </a:tcPr>
                </a:tc>
              </a:tr>
              <a:tr h="396875">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rPr>
                        <a:t>热或烧灼感</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B2A0C7"/>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B2A0C7"/>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B2A0C7"/>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B2A0C7"/>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B2A0C7"/>
                    </a:solidFill>
                  </a:tcPr>
                </a:tc>
              </a:tr>
              <a:tr h="396875">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rPr>
                        <a:t>麻木感</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endPar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CD5ED"/>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CC0D9"/>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CC0D9"/>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CC0D9"/>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CC0D9"/>
                    </a:solidFill>
                  </a:tcPr>
                </a:tc>
              </a:tr>
              <a:tr h="396875">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rPr>
                        <a:t>轻触引起的疼痛</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CC0D9"/>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endPar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CC0D9"/>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CC0D9"/>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CC0D9"/>
                    </a:solidFill>
                  </a:tcPr>
                </a:tc>
              </a:tr>
              <a:tr h="396875">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rPr>
                        <a:t>痛性冷觉或冷性疼痛</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CC0D9"/>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CC0D9"/>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endPar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r>
              <a:tr h="395288">
                <a:tc gridSpan="6">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rPr>
                        <a:t>临床检查</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96875">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rPr>
                        <a:t>轻擦触摸痛</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CC0D9"/>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CC0D9"/>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endPar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endPar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r>
              <a:tr h="396875">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rPr>
                        <a:t>软碰阈值升高</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endPar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r>
              <a:tr h="396875">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rPr>
                        <a:t>针刺疼痛阈值</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CC0D9"/>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r>
                        <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rPr>
                        <a:t>X</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CC0D9"/>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endParaRPr kumimoji="0" lang="zh-CN" altLang="zh-CN" sz="1600" b="0" i="0" u="none" strike="noStrike" cap="none" normalizeH="0" baseline="0" smtClean="0">
                        <a:ln>
                          <a:noFill/>
                        </a:ln>
                        <a:solidFill>
                          <a:srgbClr val="000000"/>
                        </a:solidFill>
                        <a:effectLst/>
                        <a:latin typeface="Times New Roman" pitchFamily="18" charset="0"/>
                        <a:ea typeface="宋体" pitchFamily="2" charset="-122"/>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endPar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a:txBody>
                    <a:bodyPr/>
                    <a:lstStyle/>
                    <a:p>
                      <a:pPr marL="0" marR="0" lvl="0" indent="0" algn="ctr" defTabSz="0" rtl="0" eaLnBrk="1" fontAlgn="base" latinLnBrk="0" hangingPunct="1">
                        <a:lnSpc>
                          <a:spcPct val="100000"/>
                        </a:lnSpc>
                        <a:spcBef>
                          <a:spcPct val="0"/>
                        </a:spcBef>
                        <a:spcAft>
                          <a:spcPct val="0"/>
                        </a:spcAft>
                        <a:buClrTx/>
                        <a:buSzTx/>
                        <a:buFont typeface="Arial" pitchFamily="34" charset="0"/>
                        <a:buNone/>
                        <a:tabLst/>
                      </a:pPr>
                      <a:endParaRPr kumimoji="0" lang="zh-CN" altLang="zh-CN" sz="16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r>
            </a:tbl>
          </a:graphicData>
        </a:graphic>
      </p:graphicFrame>
      <p:sp>
        <p:nvSpPr>
          <p:cNvPr id="72800" name="Rectangle 5"/>
          <p:cNvSpPr>
            <a:spLocks noChangeArrowheads="1"/>
          </p:cNvSpPr>
          <p:nvPr/>
        </p:nvSpPr>
        <p:spPr bwMode="auto">
          <a:xfrm>
            <a:off x="250825" y="6454775"/>
            <a:ext cx="8348663" cy="369332"/>
          </a:xfrm>
          <a:prstGeom prst="rect">
            <a:avLst/>
          </a:prstGeom>
          <a:noFill/>
          <a:ln w="9525" cmpd="sng">
            <a:noFill/>
            <a:miter lim="800000"/>
            <a:headEnd/>
            <a:tailEnd/>
          </a:ln>
        </p:spPr>
        <p:txBody>
          <a:bodyPr>
            <a:spAutoFit/>
          </a:bodyPr>
          <a:lstStyle/>
          <a:p>
            <a:r>
              <a:rPr lang="en-US" sz="900" dirty="0">
                <a:solidFill>
                  <a:srgbClr val="002060"/>
                </a:solidFill>
                <a:latin typeface="Times New Roman" pitchFamily="18" charset="0"/>
                <a:sym typeface="Arial" pitchFamily="34" charset="0"/>
              </a:rPr>
              <a:t>DN4 = </a:t>
            </a:r>
            <a:r>
              <a:rPr lang="en-US" sz="900" dirty="0" err="1">
                <a:solidFill>
                  <a:srgbClr val="002060"/>
                </a:solidFill>
                <a:latin typeface="Times New Roman" pitchFamily="18" charset="0"/>
                <a:sym typeface="Arial" pitchFamily="34" charset="0"/>
              </a:rPr>
              <a:t>Douleur</a:t>
            </a:r>
            <a:r>
              <a:rPr lang="en-US" sz="900" dirty="0">
                <a:solidFill>
                  <a:srgbClr val="002060"/>
                </a:solidFill>
                <a:latin typeface="Times New Roman" pitchFamily="18" charset="0"/>
                <a:sym typeface="Arial" pitchFamily="34" charset="0"/>
              </a:rPr>
              <a:t> </a:t>
            </a:r>
            <a:r>
              <a:rPr lang="en-US" sz="900" dirty="0" err="1">
                <a:solidFill>
                  <a:srgbClr val="002060"/>
                </a:solidFill>
                <a:latin typeface="Times New Roman" pitchFamily="18" charset="0"/>
                <a:sym typeface="Arial" pitchFamily="34" charset="0"/>
              </a:rPr>
              <a:t>Neuropathique</a:t>
            </a:r>
            <a:r>
              <a:rPr lang="en-US" sz="900" dirty="0">
                <a:solidFill>
                  <a:srgbClr val="002060"/>
                </a:solidFill>
                <a:latin typeface="Times New Roman" pitchFamily="18" charset="0"/>
                <a:sym typeface="Arial" pitchFamily="34" charset="0"/>
              </a:rPr>
              <a:t> en 4 Questions (DN4) </a:t>
            </a:r>
            <a:r>
              <a:rPr lang="zh-CN" altLang="en-US" sz="900" dirty="0" smtClean="0">
                <a:solidFill>
                  <a:srgbClr val="002060"/>
                </a:solidFill>
                <a:latin typeface="Times New Roman" pitchFamily="18" charset="0"/>
                <a:sym typeface="Arial" pitchFamily="34" charset="0"/>
              </a:rPr>
              <a:t>问卷</a:t>
            </a:r>
            <a:r>
              <a:rPr lang="en-US" sz="900" dirty="0" smtClean="0">
                <a:solidFill>
                  <a:srgbClr val="002060"/>
                </a:solidFill>
                <a:latin typeface="Times New Roman" pitchFamily="18" charset="0"/>
                <a:sym typeface="Arial" pitchFamily="34" charset="0"/>
              </a:rPr>
              <a:t>; </a:t>
            </a:r>
            <a:r>
              <a:rPr lang="en-US" sz="900" dirty="0">
                <a:solidFill>
                  <a:srgbClr val="002060"/>
                </a:solidFill>
                <a:latin typeface="Times New Roman" pitchFamily="18" charset="0"/>
                <a:sym typeface="Arial" pitchFamily="34" charset="0"/>
              </a:rPr>
              <a:t>LANSS = </a:t>
            </a:r>
            <a:r>
              <a:rPr lang="zh-CN" altLang="en-US" sz="900" dirty="0" smtClean="0">
                <a:solidFill>
                  <a:srgbClr val="002060"/>
                </a:solidFill>
                <a:latin typeface="Times New Roman" pitchFamily="18" charset="0"/>
                <a:sym typeface="Arial" pitchFamily="34" charset="0"/>
              </a:rPr>
              <a:t>利兹神经病理性症状与体征评估</a:t>
            </a:r>
            <a:r>
              <a:rPr lang="en-US" sz="900" dirty="0" smtClean="0">
                <a:solidFill>
                  <a:srgbClr val="002060"/>
                </a:solidFill>
                <a:latin typeface="Times New Roman" pitchFamily="18" charset="0"/>
                <a:sym typeface="Arial" pitchFamily="34" charset="0"/>
              </a:rPr>
              <a:t>; </a:t>
            </a:r>
            <a:r>
              <a:rPr lang="en-US" sz="900" dirty="0">
                <a:solidFill>
                  <a:srgbClr val="002060"/>
                </a:solidFill>
                <a:latin typeface="Times New Roman" pitchFamily="18" charset="0"/>
                <a:sym typeface="Arial" pitchFamily="34" charset="0"/>
              </a:rPr>
              <a:t>NPQ = </a:t>
            </a:r>
            <a:r>
              <a:rPr lang="zh-CN" altLang="en-US" sz="900" dirty="0" smtClean="0">
                <a:solidFill>
                  <a:srgbClr val="002060"/>
                </a:solidFill>
                <a:latin typeface="Times New Roman" pitchFamily="18" charset="0"/>
                <a:sym typeface="Arial" pitchFamily="34" charset="0"/>
              </a:rPr>
              <a:t>神经病理性疼痛问卷</a:t>
            </a:r>
            <a:endParaRPr lang="zh-CN" altLang="en-US" sz="900" dirty="0">
              <a:solidFill>
                <a:srgbClr val="002060"/>
              </a:solidFill>
              <a:latin typeface="Times New Roman" pitchFamily="18" charset="0"/>
              <a:sym typeface="Arial" pitchFamily="34" charset="0"/>
            </a:endParaRPr>
          </a:p>
          <a:p>
            <a:r>
              <a:rPr lang="en-US" sz="900" dirty="0">
                <a:solidFill>
                  <a:srgbClr val="002060"/>
                </a:solidFill>
                <a:latin typeface="Times New Roman" pitchFamily="18" charset="0"/>
                <a:sym typeface="Calibri" pitchFamily="34" charset="0"/>
              </a:rPr>
              <a:t>Bennett MI </a:t>
            </a:r>
            <a:r>
              <a:rPr lang="en-US" sz="900" i="1" dirty="0">
                <a:solidFill>
                  <a:srgbClr val="002060"/>
                </a:solidFill>
                <a:latin typeface="Times New Roman" pitchFamily="18" charset="0"/>
                <a:sym typeface="Calibri" pitchFamily="34" charset="0"/>
              </a:rPr>
              <a:t>et al. Pain</a:t>
            </a:r>
            <a:r>
              <a:rPr lang="en-US" sz="900" dirty="0">
                <a:solidFill>
                  <a:srgbClr val="002060"/>
                </a:solidFill>
                <a:latin typeface="Times New Roman" pitchFamily="18" charset="0"/>
                <a:sym typeface="Calibri" pitchFamily="34" charset="0"/>
              </a:rPr>
              <a:t> 2007; 127(3):199-203.</a:t>
            </a:r>
            <a:endParaRPr lang="en-US" dirty="0">
              <a:solidFill>
                <a:srgbClr val="FFFFFF"/>
              </a:solidFill>
              <a:latin typeface="Times New Roman" pitchFamily="18" charset="0"/>
              <a:sym typeface="Calibri" pitchFamily="34" charset="0"/>
            </a:endParaRPr>
          </a:p>
        </p:txBody>
      </p:sp>
      <p:sp>
        <p:nvSpPr>
          <p:cNvPr id="72801" name="Rectangle 2"/>
          <p:cNvSpPr>
            <a:spLocks noChangeArrowheads="1"/>
          </p:cNvSpPr>
          <p:nvPr/>
        </p:nvSpPr>
        <p:spPr bwMode="auto">
          <a:xfrm>
            <a:off x="4692650" y="2697163"/>
            <a:ext cx="3906837" cy="769441"/>
          </a:xfrm>
          <a:prstGeom prst="rect">
            <a:avLst/>
          </a:prstGeom>
          <a:solidFill>
            <a:srgbClr val="3F3151"/>
          </a:solidFill>
          <a:ln w="9525" cmpd="sng">
            <a:noFill/>
            <a:miter lim="800000"/>
            <a:headEnd/>
            <a:tailEnd/>
          </a:ln>
        </p:spPr>
        <p:txBody>
          <a:bodyPr wrap="square">
            <a:spAutoFit/>
          </a:bodyPr>
          <a:lstStyle/>
          <a:p>
            <a:pPr algn="ctr"/>
            <a:r>
              <a:rPr lang="zh-CN" altLang="en-US" sz="2200" b="1" dirty="0">
                <a:latin typeface="Times New Roman" pitchFamily="18" charset="0"/>
                <a:sym typeface="Calibri" pitchFamily="34" charset="0"/>
              </a:rPr>
              <a:t>神经病理性疼痛筛查</a:t>
            </a:r>
            <a:r>
              <a:rPr lang="zh-CN" altLang="en-US" sz="2200" b="1" dirty="0" smtClean="0">
                <a:latin typeface="Times New Roman" pitchFamily="18" charset="0"/>
                <a:sym typeface="Calibri" pitchFamily="34" charset="0"/>
              </a:rPr>
              <a:t>工具主要依赖于对疼痛的常用言语描述</a:t>
            </a:r>
            <a:endParaRPr lang="zh-CN" altLang="en-US" sz="2200" b="1" dirty="0">
              <a:latin typeface="Times New Roman" pitchFamily="18" charset="0"/>
              <a:sym typeface="Calibri" pitchFamily="34" charset="0"/>
            </a:endParaRPr>
          </a:p>
        </p:txBody>
      </p:sp>
      <p:sp>
        <p:nvSpPr>
          <p:cNvPr id="72802" name="TextBox 4"/>
          <p:cNvSpPr>
            <a:spLocks noChangeArrowheads="1"/>
          </p:cNvSpPr>
          <p:nvPr/>
        </p:nvSpPr>
        <p:spPr bwMode="auto">
          <a:xfrm>
            <a:off x="4029075" y="2282825"/>
            <a:ext cx="663575" cy="1554163"/>
          </a:xfrm>
          <a:prstGeom prst="rect">
            <a:avLst/>
          </a:prstGeom>
          <a:noFill/>
          <a:ln w="9525" cmpd="sng">
            <a:noFill/>
            <a:miter lim="800000"/>
            <a:headEnd/>
            <a:tailEnd/>
          </a:ln>
        </p:spPr>
        <p:txBody>
          <a:bodyPr wrap="none">
            <a:spAutoFit/>
          </a:bodyPr>
          <a:lstStyle/>
          <a:p>
            <a:r>
              <a:rPr lang="en-US" sz="9600" b="1" dirty="0">
                <a:solidFill>
                  <a:srgbClr val="3F3151"/>
                </a:solidFill>
                <a:latin typeface="Times New Roman" pitchFamily="18" charset="0"/>
                <a:sym typeface="Calibri" pitchFamily="34" charset="0"/>
              </a:rPr>
              <a:t>}</a:t>
            </a:r>
          </a:p>
        </p:txBody>
      </p:sp>
      <p:sp>
        <p:nvSpPr>
          <p:cNvPr id="72803" name="Rectangle 6"/>
          <p:cNvSpPr>
            <a:spLocks noChangeArrowheads="1"/>
          </p:cNvSpPr>
          <p:nvPr/>
        </p:nvSpPr>
        <p:spPr bwMode="auto">
          <a:xfrm>
            <a:off x="355600" y="2547938"/>
            <a:ext cx="3784600" cy="1584325"/>
          </a:xfrm>
          <a:prstGeom prst="rect">
            <a:avLst/>
          </a:prstGeom>
          <a:noFill/>
          <a:ln w="25400" cmpd="sng">
            <a:solidFill>
              <a:srgbClr val="3F3151"/>
            </a:solidFill>
            <a:miter lim="800000"/>
            <a:headEnd/>
            <a:tailEnd/>
          </a:ln>
        </p:spPr>
        <p:txBody>
          <a:bodyPr anchor="ctr"/>
          <a:lstStyle/>
          <a:p>
            <a:pPr algn="ctr"/>
            <a:endParaRPr lang="zh-CN" altLang="zh-CN">
              <a:solidFill>
                <a:srgbClr val="FFFFFF"/>
              </a:solidFill>
              <a:latin typeface="Times New Roman" pitchFamily="18" charset="0"/>
              <a:sym typeface="MS PGothic" pitchFamily="34" charset="-128"/>
            </a:endParaRPr>
          </a:p>
        </p:txBody>
      </p:sp>
      <p:sp>
        <p:nvSpPr>
          <p:cNvPr id="72804" name="Rectangle 8"/>
          <p:cNvSpPr>
            <a:spLocks noChangeArrowheads="1"/>
          </p:cNvSpPr>
          <p:nvPr/>
        </p:nvSpPr>
        <p:spPr bwMode="auto">
          <a:xfrm>
            <a:off x="323850" y="5289550"/>
            <a:ext cx="3784600" cy="1250950"/>
          </a:xfrm>
          <a:prstGeom prst="rect">
            <a:avLst/>
          </a:prstGeom>
          <a:noFill/>
          <a:ln w="25400" cmpd="sng">
            <a:solidFill>
              <a:srgbClr val="3F3151"/>
            </a:solidFill>
            <a:miter lim="800000"/>
            <a:headEnd/>
            <a:tailEnd/>
          </a:ln>
        </p:spPr>
        <p:txBody>
          <a:bodyPr lIns="0" tIns="0" rIns="0" bIns="0" anchor="ctr"/>
          <a:lstStyle/>
          <a:p>
            <a:pPr algn="ctr"/>
            <a:endParaRPr lang="zh-CN" altLang="zh-CN">
              <a:solidFill>
                <a:srgbClr val="FFFFFF"/>
              </a:solidFill>
              <a:latin typeface="Times New Roman" pitchFamily="18" charset="0"/>
              <a:sym typeface="MS PGothic" pitchFamily="34" charset="-128"/>
            </a:endParaRPr>
          </a:p>
        </p:txBody>
      </p:sp>
      <p:sp>
        <p:nvSpPr>
          <p:cNvPr id="72805" name="TextBox 9"/>
          <p:cNvSpPr>
            <a:spLocks noChangeArrowheads="1"/>
          </p:cNvSpPr>
          <p:nvPr/>
        </p:nvSpPr>
        <p:spPr bwMode="auto">
          <a:xfrm>
            <a:off x="4068763" y="4948238"/>
            <a:ext cx="663575" cy="1554162"/>
          </a:xfrm>
          <a:prstGeom prst="rect">
            <a:avLst/>
          </a:prstGeom>
          <a:noFill/>
          <a:ln w="9525" cmpd="sng">
            <a:noFill/>
            <a:miter lim="800000"/>
            <a:headEnd/>
            <a:tailEnd/>
          </a:ln>
        </p:spPr>
        <p:txBody>
          <a:bodyPr wrap="none">
            <a:spAutoFit/>
          </a:bodyPr>
          <a:lstStyle/>
          <a:p>
            <a:r>
              <a:rPr lang="en-US" sz="9600" b="1">
                <a:solidFill>
                  <a:srgbClr val="3F3151"/>
                </a:solidFill>
                <a:latin typeface="Times New Roman" pitchFamily="18" charset="0"/>
                <a:sym typeface="Calibri" pitchFamily="34" charset="0"/>
              </a:rPr>
              <a:t>}</a:t>
            </a:r>
          </a:p>
        </p:txBody>
      </p:sp>
      <p:sp>
        <p:nvSpPr>
          <p:cNvPr id="72806" name="Rectangle 10"/>
          <p:cNvSpPr>
            <a:spLocks noChangeArrowheads="1"/>
          </p:cNvSpPr>
          <p:nvPr/>
        </p:nvSpPr>
        <p:spPr bwMode="auto">
          <a:xfrm>
            <a:off x="4732338" y="5799554"/>
            <a:ext cx="3867150" cy="338554"/>
          </a:xfrm>
          <a:prstGeom prst="rect">
            <a:avLst/>
          </a:prstGeom>
          <a:solidFill>
            <a:srgbClr val="3F3151"/>
          </a:solidFill>
          <a:ln w="9525" cmpd="sng">
            <a:noFill/>
            <a:miter lim="800000"/>
            <a:headEnd/>
            <a:tailEnd/>
          </a:ln>
        </p:spPr>
        <p:txBody>
          <a:bodyPr wrap="square" lIns="0" tIns="0" rIns="0" bIns="0">
            <a:spAutoFit/>
          </a:bodyPr>
          <a:lstStyle/>
          <a:p>
            <a:pPr algn="ctr"/>
            <a:r>
              <a:rPr lang="zh-CN" altLang="en-US" sz="2200" b="1" dirty="0">
                <a:solidFill>
                  <a:srgbClr val="FFFFFF"/>
                </a:solidFill>
                <a:latin typeface="Times New Roman" pitchFamily="18" charset="0"/>
                <a:sym typeface="Calibri" pitchFamily="34" charset="0"/>
              </a:rPr>
              <a:t>一些筛查</a:t>
            </a:r>
            <a:r>
              <a:rPr lang="zh-CN" altLang="en-US" sz="2200" b="1" dirty="0" smtClean="0">
                <a:solidFill>
                  <a:srgbClr val="FFFFFF"/>
                </a:solidFill>
                <a:latin typeface="Times New Roman" pitchFamily="18" charset="0"/>
                <a:sym typeface="Calibri" pitchFamily="34" charset="0"/>
              </a:rPr>
              <a:t>工具还包括躯体检查</a:t>
            </a:r>
            <a:endParaRPr lang="zh-CN" altLang="en-US" sz="2200" b="1" dirty="0">
              <a:solidFill>
                <a:srgbClr val="FFFFFF"/>
              </a:solidFill>
              <a:latin typeface="Times New Roman" pitchFamily="18" charset="0"/>
              <a:sym typeface="Calibri" pitchFamily="34" charset="0"/>
            </a:endParaRPr>
          </a:p>
        </p:txBody>
      </p:sp>
      <p:sp>
        <p:nvSpPr>
          <p:cNvPr id="72807" name="Rounded Rectangle 11"/>
          <p:cNvSpPr>
            <a:spLocks noChangeArrowheads="1"/>
          </p:cNvSpPr>
          <p:nvPr/>
        </p:nvSpPr>
        <p:spPr bwMode="auto">
          <a:xfrm>
            <a:off x="2555777" y="4238625"/>
            <a:ext cx="6480720" cy="790575"/>
          </a:xfrm>
          <a:prstGeom prst="roundRect">
            <a:avLst>
              <a:gd name="adj" fmla="val 16667"/>
            </a:avLst>
          </a:prstGeom>
          <a:solidFill>
            <a:schemeClr val="accent1"/>
          </a:solidFill>
          <a:ln w="25400" cmpd="sng">
            <a:solidFill>
              <a:srgbClr val="085197"/>
            </a:solidFill>
            <a:miter lim="800000"/>
            <a:headEnd/>
            <a:tailEnd/>
          </a:ln>
        </p:spPr>
        <p:txBody>
          <a:bodyPr lIns="0" tIns="0" rIns="0" bIns="0" anchor="ctr"/>
          <a:lstStyle/>
          <a:p>
            <a:pPr marL="0" lvl="1" indent="6350" algn="ctr"/>
            <a:r>
              <a:rPr lang="zh-CN" altLang="en-CA" sz="2400" b="1" dirty="0">
                <a:solidFill>
                  <a:schemeClr val="bg1"/>
                </a:solidFill>
              </a:rPr>
              <a:t>基于</a:t>
            </a:r>
            <a:r>
              <a:rPr lang="zh-CN" altLang="en-CA" sz="2400" b="1" dirty="0" smtClean="0">
                <a:solidFill>
                  <a:schemeClr val="bg1"/>
                </a:solidFill>
              </a:rPr>
              <a:t>使用</a:t>
            </a:r>
            <a:r>
              <a:rPr lang="zh-CN" altLang="en-US" sz="2400" b="1" dirty="0" smtClean="0">
                <a:solidFill>
                  <a:schemeClr val="bg1"/>
                </a:solidFill>
              </a:rPr>
              <a:t>的</a:t>
            </a:r>
            <a:r>
              <a:rPr lang="zh-CN" altLang="en-CA" sz="2400" b="1" dirty="0" smtClean="0">
                <a:solidFill>
                  <a:schemeClr val="bg1"/>
                </a:solidFill>
              </a:rPr>
              <a:t>便利</a:t>
            </a:r>
            <a:r>
              <a:rPr lang="zh-CN" altLang="en-CA" sz="2400" b="1" dirty="0">
                <a:solidFill>
                  <a:schemeClr val="bg1"/>
                </a:solidFill>
              </a:rPr>
              <a:t>性</a:t>
            </a:r>
            <a:r>
              <a:rPr lang="en-CA" altLang="zh-CN" sz="2400" b="1" dirty="0">
                <a:solidFill>
                  <a:schemeClr val="bg1"/>
                </a:solidFill>
              </a:rPr>
              <a:t> </a:t>
            </a:r>
            <a:r>
              <a:rPr lang="zh-CN" altLang="en-CA" sz="2400" b="1" dirty="0">
                <a:solidFill>
                  <a:schemeClr val="bg1"/>
                </a:solidFill>
              </a:rPr>
              <a:t>和</a:t>
            </a:r>
            <a:r>
              <a:rPr lang="zh-CN" altLang="en-US" sz="2400" b="1" dirty="0">
                <a:solidFill>
                  <a:schemeClr val="bg1"/>
                </a:solidFill>
              </a:rPr>
              <a:t>当地</a:t>
            </a:r>
            <a:r>
              <a:rPr lang="zh-CN" altLang="en-CA" sz="2400" b="1" dirty="0">
                <a:solidFill>
                  <a:schemeClr val="bg1"/>
                </a:solidFill>
              </a:rPr>
              <a:t>语言</a:t>
            </a:r>
            <a:r>
              <a:rPr lang="zh-CN" altLang="en-CA" sz="2400" b="1" dirty="0" smtClean="0">
                <a:solidFill>
                  <a:schemeClr val="bg1"/>
                </a:solidFill>
              </a:rPr>
              <a:t>验证</a:t>
            </a:r>
            <a:r>
              <a:rPr lang="zh-CN" altLang="en-US" sz="2400" b="1" dirty="0" smtClean="0">
                <a:solidFill>
                  <a:schemeClr val="bg1"/>
                </a:solidFill>
              </a:rPr>
              <a:t>来</a:t>
            </a:r>
            <a:r>
              <a:rPr lang="zh-CN" altLang="en-CA" sz="2400" b="1" dirty="0" smtClean="0">
                <a:solidFill>
                  <a:schemeClr val="bg1"/>
                </a:solidFill>
              </a:rPr>
              <a:t>选择</a:t>
            </a:r>
            <a:r>
              <a:rPr lang="zh-CN" altLang="en-CA" sz="2400" b="1" dirty="0">
                <a:solidFill>
                  <a:schemeClr val="bg1"/>
                </a:solidFill>
              </a:rPr>
              <a:t>工具</a:t>
            </a:r>
            <a:endParaRPr lang="en-CA" altLang="zh-CN"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8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8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8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8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8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8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8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01" grpId="0" bldLvl="0" animBg="1" autoUpdateAnimBg="0"/>
      <p:bldP spid="72802" grpId="0" bldLvl="0" autoUpdateAnimBg="0"/>
      <p:bldP spid="72803" grpId="0" bldLvl="0" animBg="1" autoUpdateAnimBg="0"/>
      <p:bldP spid="72804" grpId="0" bldLvl="0" animBg="1" autoUpdateAnimBg="0"/>
      <p:bldP spid="72805" grpId="0" bldLvl="0" autoUpdateAnimBg="0"/>
      <p:bldP spid="72806" grpId="0" bldLvl="0" animBg="1" autoUpdateAnimBg="0"/>
      <p:bldP spid="72807" grpId="0" bldLvl="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灯片编号占位符 4"/>
          <p:cNvSpPr>
            <a:spLocks noGrp="1"/>
          </p:cNvSpPr>
          <p:nvPr>
            <p:ph type="sldNum" sz="quarter" idx="12"/>
          </p:nvPr>
        </p:nvSpPr>
        <p:spPr/>
        <p:txBody>
          <a:bodyPr/>
          <a:lstStyle/>
          <a:p>
            <a:fld id="{C0A74307-C7F8-44FA-B964-B25070EB0B65}" type="slidenum">
              <a:rPr lang="zh-CN" altLang="en-US"/>
              <a:pPr/>
              <a:t>27</a:t>
            </a:fld>
            <a:endParaRPr lang="en-US" sz="1800" dirty="0">
              <a:solidFill>
                <a:schemeClr val="tx1"/>
              </a:solidFill>
            </a:endParaRPr>
          </a:p>
        </p:txBody>
      </p:sp>
      <p:sp>
        <p:nvSpPr>
          <p:cNvPr id="74754" name="Rectangle 2"/>
          <p:cNvSpPr>
            <a:spLocks noGrp="1" noChangeArrowheads="1"/>
          </p:cNvSpPr>
          <p:nvPr>
            <p:ph type="title" idx="4294967295"/>
          </p:nvPr>
        </p:nvSpPr>
        <p:spPr>
          <a:xfrm>
            <a:off x="203200" y="325438"/>
            <a:ext cx="8701088" cy="1047750"/>
          </a:xfrm>
          <a:ln/>
        </p:spPr>
        <p:txBody>
          <a:bodyPr/>
          <a:lstStyle/>
          <a:p>
            <a:pPr eaLnBrk="1" hangingPunct="1"/>
            <a:r>
              <a:rPr lang="zh-CN" altLang="en-US" sz="3200" dirty="0">
                <a:latin typeface="Times New Roman" pitchFamily="18" charset="0"/>
              </a:rPr>
              <a:t>神经病理性疼痛筛查工具的灵敏度和特异</a:t>
            </a:r>
            <a:r>
              <a:rPr lang="zh-CN" altLang="en-US" sz="3200" dirty="0" smtClean="0">
                <a:latin typeface="Times New Roman" pitchFamily="18" charset="0"/>
              </a:rPr>
              <a:t>度</a:t>
            </a:r>
            <a:endParaRPr lang="zh-CN" altLang="en-US" sz="3200" dirty="0">
              <a:latin typeface="Times New Roman" pitchFamily="18" charset="0"/>
            </a:endParaRPr>
          </a:p>
        </p:txBody>
      </p:sp>
      <p:sp>
        <p:nvSpPr>
          <p:cNvPr id="74755" name="Rectangle 23"/>
          <p:cNvSpPr>
            <a:spLocks noChangeArrowheads="1"/>
          </p:cNvSpPr>
          <p:nvPr/>
        </p:nvSpPr>
        <p:spPr bwMode="auto">
          <a:xfrm>
            <a:off x="1517650" y="3246438"/>
            <a:ext cx="309563" cy="365125"/>
          </a:xfrm>
          <a:prstGeom prst="rect">
            <a:avLst/>
          </a:prstGeom>
          <a:noFill/>
          <a:ln w="9525" cmpd="sng">
            <a:noFill/>
            <a:miter lim="800000"/>
            <a:headEnd/>
            <a:tailEnd/>
          </a:ln>
        </p:spPr>
        <p:txBody>
          <a:bodyPr wrap="none" anchor="ctr">
            <a:spAutoFit/>
          </a:bodyPr>
          <a:lstStyle/>
          <a:p>
            <a:endParaRPr lang="zh-CN" altLang="zh-CN">
              <a:solidFill>
                <a:srgbClr val="000000"/>
              </a:solidFill>
              <a:latin typeface="Times New Roman" pitchFamily="18" charset="0"/>
              <a:sym typeface="Arial Unicode MS" pitchFamily="34" charset="-122"/>
            </a:endParaRPr>
          </a:p>
        </p:txBody>
      </p:sp>
      <p:sp>
        <p:nvSpPr>
          <p:cNvPr id="74756" name="Text Box 48"/>
          <p:cNvSpPr>
            <a:spLocks noChangeArrowheads="1"/>
          </p:cNvSpPr>
          <p:nvPr/>
        </p:nvSpPr>
        <p:spPr bwMode="auto">
          <a:xfrm>
            <a:off x="179388" y="6432550"/>
            <a:ext cx="8713787" cy="369332"/>
          </a:xfrm>
          <a:prstGeom prst="rect">
            <a:avLst/>
          </a:prstGeom>
          <a:noFill/>
          <a:ln w="9525" cmpd="sng">
            <a:noFill/>
            <a:miter lim="800000"/>
            <a:headEnd/>
            <a:tailEnd/>
          </a:ln>
        </p:spPr>
        <p:txBody>
          <a:bodyPr lIns="0" tIns="0" rIns="0" bIns="0" anchor="b">
            <a:spAutoFit/>
          </a:bodyPr>
          <a:lstStyle/>
          <a:p>
            <a:r>
              <a:rPr lang="zh-CN" altLang="en-US" sz="800" dirty="0" smtClean="0">
                <a:solidFill>
                  <a:srgbClr val="002060"/>
                </a:solidFill>
                <a:latin typeface="Times New Roman" pitchFamily="18" charset="0"/>
                <a:sym typeface="Arial" pitchFamily="34" charset="0"/>
              </a:rPr>
              <a:t>*与临床诊断相比</a:t>
            </a:r>
            <a:endParaRPr lang="zh-CN" altLang="en-US" sz="800" dirty="0">
              <a:solidFill>
                <a:srgbClr val="002060"/>
              </a:solidFill>
              <a:latin typeface="Times New Roman" pitchFamily="18" charset="0"/>
              <a:sym typeface="Arial" pitchFamily="34" charset="0"/>
            </a:endParaRPr>
          </a:p>
          <a:p>
            <a:r>
              <a:rPr lang="zh-CN" altLang="en-US" sz="800" dirty="0">
                <a:solidFill>
                  <a:srgbClr val="002060"/>
                </a:solidFill>
                <a:latin typeface="Times New Roman" pitchFamily="18" charset="0"/>
                <a:sym typeface="Arial" pitchFamily="34" charset="0"/>
              </a:rPr>
              <a:t>DN4 = Douleur neuropathic en </a:t>
            </a:r>
            <a:r>
              <a:rPr lang="zh-CN" altLang="en-US" sz="800" dirty="0" smtClean="0">
                <a:solidFill>
                  <a:srgbClr val="002060"/>
                </a:solidFill>
                <a:latin typeface="Times New Roman" pitchFamily="18" charset="0"/>
                <a:sym typeface="Arial" pitchFamily="34" charset="0"/>
              </a:rPr>
              <a:t>4问卷; </a:t>
            </a:r>
            <a:r>
              <a:rPr lang="zh-CN" altLang="en-US" sz="800" dirty="0">
                <a:solidFill>
                  <a:srgbClr val="002060"/>
                </a:solidFill>
                <a:latin typeface="Times New Roman" pitchFamily="18" charset="0"/>
                <a:sym typeface="Arial" pitchFamily="34" charset="0"/>
              </a:rPr>
              <a:t>LANSS = </a:t>
            </a:r>
            <a:r>
              <a:rPr lang="zh-CN" altLang="en-US" sz="800" dirty="0" smtClean="0">
                <a:solidFill>
                  <a:srgbClr val="002060"/>
                </a:solidFill>
                <a:latin typeface="Times New Roman" pitchFamily="18" charset="0"/>
                <a:sym typeface="Arial" pitchFamily="34" charset="0"/>
              </a:rPr>
              <a:t>利兹神经病理性症状与体征评估; </a:t>
            </a:r>
            <a:r>
              <a:rPr lang="zh-CN" altLang="en-US" sz="800" dirty="0">
                <a:solidFill>
                  <a:srgbClr val="002060"/>
                </a:solidFill>
                <a:latin typeface="Times New Roman" pitchFamily="18" charset="0"/>
                <a:sym typeface="Arial" pitchFamily="34" charset="0"/>
              </a:rPr>
              <a:t>NPQ = </a:t>
            </a:r>
            <a:r>
              <a:rPr lang="zh-CN" altLang="en-US" sz="800" dirty="0" smtClean="0">
                <a:solidFill>
                  <a:srgbClr val="002060"/>
                </a:solidFill>
                <a:latin typeface="Times New Roman" pitchFamily="18" charset="0"/>
                <a:sym typeface="Arial" pitchFamily="34" charset="0"/>
              </a:rPr>
              <a:t>神经病理性疼痛问卷; </a:t>
            </a:r>
            <a:r>
              <a:rPr lang="zh-CN" altLang="en-US" sz="800" dirty="0">
                <a:solidFill>
                  <a:srgbClr val="002060"/>
                </a:solidFill>
                <a:latin typeface="Times New Roman" pitchFamily="18" charset="0"/>
                <a:sym typeface="Arial" pitchFamily="34" charset="0"/>
              </a:rPr>
              <a:t>NR = </a:t>
            </a:r>
            <a:r>
              <a:rPr lang="zh-CN" altLang="en-US" sz="800" dirty="0" smtClean="0">
                <a:solidFill>
                  <a:srgbClr val="002060"/>
                </a:solidFill>
                <a:latin typeface="Times New Roman" pitchFamily="18" charset="0"/>
                <a:sym typeface="Arial" pitchFamily="34" charset="0"/>
              </a:rPr>
              <a:t>未报告</a:t>
            </a:r>
            <a:endParaRPr lang="en-US" sz="800" dirty="0">
              <a:solidFill>
                <a:srgbClr val="002060"/>
              </a:solidFill>
              <a:latin typeface="Times New Roman" pitchFamily="18" charset="0"/>
              <a:sym typeface="Arial" pitchFamily="34" charset="0"/>
            </a:endParaRPr>
          </a:p>
          <a:p>
            <a:r>
              <a:rPr lang="zh-CN" altLang="en-US" sz="800" dirty="0">
                <a:solidFill>
                  <a:srgbClr val="002060"/>
                </a:solidFill>
                <a:latin typeface="Times New Roman" pitchFamily="18" charset="0"/>
                <a:sym typeface="Arial" pitchFamily="34" charset="0"/>
              </a:rPr>
              <a:t>Bennett MI </a:t>
            </a:r>
            <a:r>
              <a:rPr lang="zh-CN" altLang="en-US" sz="800" i="1" dirty="0">
                <a:solidFill>
                  <a:srgbClr val="002060"/>
                </a:solidFill>
                <a:latin typeface="Times New Roman" pitchFamily="18" charset="0"/>
                <a:sym typeface="Arial" pitchFamily="34" charset="0"/>
              </a:rPr>
              <a:t>et al. Pain</a:t>
            </a:r>
            <a:r>
              <a:rPr lang="zh-CN" altLang="en-US" sz="800" dirty="0">
                <a:solidFill>
                  <a:srgbClr val="002060"/>
                </a:solidFill>
                <a:latin typeface="Times New Roman" pitchFamily="18" charset="0"/>
                <a:sym typeface="Arial" pitchFamily="34" charset="0"/>
              </a:rPr>
              <a:t> 2007; 127(3):199-203.</a:t>
            </a:r>
            <a:endParaRPr lang="zh-CN" altLang="en-US" dirty="0">
              <a:latin typeface="Times New Roman" pitchFamily="18" charset="0"/>
            </a:endParaRPr>
          </a:p>
        </p:txBody>
      </p:sp>
      <p:graphicFrame>
        <p:nvGraphicFramePr>
          <p:cNvPr id="74757" name="Group 60"/>
          <p:cNvGraphicFramePr>
            <a:graphicFrameLocks noGrp="1"/>
          </p:cNvGraphicFramePr>
          <p:nvPr>
            <p:extLst>
              <p:ext uri="{D42A27DB-BD31-4B8C-83A1-F6EECF244321}">
                <p14:modId xmlns:p14="http://schemas.microsoft.com/office/powerpoint/2010/main" val="1244321832"/>
              </p:ext>
            </p:extLst>
          </p:nvPr>
        </p:nvGraphicFramePr>
        <p:xfrm>
          <a:off x="301625" y="1741488"/>
          <a:ext cx="8518525" cy="3899348"/>
        </p:xfrm>
        <a:graphic>
          <a:graphicData uri="http://schemas.openxmlformats.org/drawingml/2006/table">
            <a:tbl>
              <a:tblPr/>
              <a:tblGrid>
                <a:gridCol w="1498600"/>
                <a:gridCol w="4068763"/>
                <a:gridCol w="1474787"/>
                <a:gridCol w="1476375"/>
              </a:tblGrid>
              <a:tr h="430213">
                <a:tc>
                  <a:txBody>
                    <a:bodyPr/>
                    <a:lstStyle/>
                    <a:p>
                      <a:pPr marL="0" marR="0" lvl="0" indent="0" algn="ctr" defTabSz="0" rtl="0" eaLnBrk="0" fontAlgn="base" latinLnBrk="0" hangingPunct="0">
                        <a:lnSpc>
                          <a:spcPct val="115000"/>
                        </a:lnSpc>
                        <a:spcBef>
                          <a:spcPts val="600"/>
                        </a:spcBef>
                        <a:spcAft>
                          <a:spcPct val="0"/>
                        </a:spcAft>
                        <a:buClrTx/>
                        <a:buSzTx/>
                        <a:buFont typeface="Arial" pitchFamily="34" charset="0"/>
                        <a:buNone/>
                        <a:tabLst/>
                      </a:pPr>
                      <a:r>
                        <a:rPr kumimoji="0" lang="zh-CN" altLang="en-US" sz="1800" b="1" i="0" u="none" strike="noStrike" cap="none" normalizeH="0" baseline="0" dirty="0" smtClean="0">
                          <a:ln>
                            <a:noFill/>
                          </a:ln>
                          <a:solidFill>
                            <a:srgbClr val="FFFFFF"/>
                          </a:solidFill>
                          <a:effectLst/>
                          <a:latin typeface="Times New Roman" pitchFamily="18" charset="0"/>
                          <a:ea typeface="宋体" pitchFamily="2" charset="-122"/>
                          <a:sym typeface="Arial Unicode MS" pitchFamily="34" charset="-122"/>
                        </a:rPr>
                        <a:t>名称</a:t>
                      </a:r>
                    </a:p>
                  </a:txBody>
                  <a:tcPr marL="68580" marR="68580" marT="0" marB="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28575" cap="flat" cmpd="sng" algn="ctr">
                      <a:solidFill>
                        <a:srgbClr val="FFFFFF"/>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0" rtl="0" eaLnBrk="0" fontAlgn="base" latinLnBrk="0" hangingPunct="0">
                        <a:lnSpc>
                          <a:spcPct val="115000"/>
                        </a:lnSpc>
                        <a:spcBef>
                          <a:spcPts val="600"/>
                        </a:spcBef>
                        <a:spcAft>
                          <a:spcPct val="0"/>
                        </a:spcAft>
                        <a:buClrTx/>
                        <a:buSzTx/>
                        <a:buFont typeface="Arial" pitchFamily="34" charset="0"/>
                        <a:buNone/>
                        <a:tabLst/>
                      </a:pPr>
                      <a:r>
                        <a:rPr kumimoji="0" lang="zh-CN" altLang="en-US" sz="1800" b="1" i="0" u="none" strike="noStrike" cap="none" normalizeH="0" baseline="0" dirty="0" smtClean="0">
                          <a:ln>
                            <a:noFill/>
                          </a:ln>
                          <a:solidFill>
                            <a:srgbClr val="FFFFFF"/>
                          </a:solidFill>
                          <a:effectLst/>
                          <a:latin typeface="Times New Roman" pitchFamily="18" charset="0"/>
                          <a:ea typeface="宋体" pitchFamily="2" charset="-122"/>
                          <a:cs typeface="Times New Roman" pitchFamily="18" charset="0"/>
                          <a:sym typeface="Arial Unicode MS" pitchFamily="34" charset="-122"/>
                        </a:rPr>
                        <a:t>描述 </a:t>
                      </a:r>
                    </a:p>
                  </a:txBody>
                  <a:tcPr marL="68580" marR="68580" marT="0" marB="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28575" cap="flat" cmpd="sng" algn="ctr">
                      <a:solidFill>
                        <a:srgbClr val="FFFFFF"/>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0" rtl="0" eaLnBrk="0" fontAlgn="base" latinLnBrk="0" hangingPunct="0">
                        <a:lnSpc>
                          <a:spcPct val="115000"/>
                        </a:lnSpc>
                        <a:spcBef>
                          <a:spcPts val="600"/>
                        </a:spcBef>
                        <a:spcAft>
                          <a:spcPct val="0"/>
                        </a:spcAft>
                        <a:buClrTx/>
                        <a:buSzTx/>
                        <a:buFont typeface="Arial" pitchFamily="34" charset="0"/>
                        <a:buNone/>
                        <a:tabLst/>
                      </a:pPr>
                      <a:r>
                        <a:rPr kumimoji="0" lang="zh-CN" altLang="en-US" sz="18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sym typeface="Arial Unicode MS" pitchFamily="34" charset="-122"/>
                        </a:rPr>
                        <a:t>灵敏度* </a:t>
                      </a:r>
                    </a:p>
                  </a:txBody>
                  <a:tcPr marL="68580" marR="68580" marT="0" marB="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28575" cap="flat" cmpd="sng" algn="ctr">
                      <a:solidFill>
                        <a:srgbClr val="FFFFFF"/>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0" rtl="0" eaLnBrk="0" fontAlgn="base" latinLnBrk="0" hangingPunct="0">
                        <a:lnSpc>
                          <a:spcPct val="115000"/>
                        </a:lnSpc>
                        <a:spcBef>
                          <a:spcPts val="600"/>
                        </a:spcBef>
                        <a:spcAft>
                          <a:spcPct val="0"/>
                        </a:spcAft>
                        <a:buClrTx/>
                        <a:buSzTx/>
                        <a:buFont typeface="Arial" pitchFamily="34" charset="0"/>
                        <a:buNone/>
                        <a:tabLst/>
                      </a:pPr>
                      <a:r>
                        <a:rPr kumimoji="0" lang="zh-CN" altLang="en-US" sz="1800" b="1" i="0" u="none" strike="noStrike" cap="none" normalizeH="0" baseline="0" smtClean="0">
                          <a:ln>
                            <a:noFill/>
                          </a:ln>
                          <a:solidFill>
                            <a:srgbClr val="FFFFFF"/>
                          </a:solidFill>
                          <a:effectLst/>
                          <a:latin typeface="Times New Roman" pitchFamily="18" charset="0"/>
                          <a:ea typeface="宋体" pitchFamily="2" charset="-122"/>
                          <a:cs typeface="Times New Roman" pitchFamily="18" charset="0"/>
                          <a:sym typeface="Arial Unicode MS" pitchFamily="34" charset="-122"/>
                        </a:rPr>
                        <a:t>特异度* </a:t>
                      </a:r>
                    </a:p>
                  </a:txBody>
                  <a:tcPr marL="68580" marR="68580" marT="0" marB="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28575" cap="flat" cmpd="sng" algn="ctr">
                      <a:solidFill>
                        <a:srgbClr val="FFFFFF"/>
                      </a:solidFill>
                      <a:prstDash val="solid"/>
                      <a:miter lim="800000"/>
                      <a:headEnd type="none" w="med" len="med"/>
                      <a:tailEnd type="none" w="med" len="med"/>
                    </a:lnB>
                    <a:lnTlToBr>
                      <a:noFill/>
                    </a:lnTlToBr>
                    <a:lnBlToTr>
                      <a:noFill/>
                    </a:lnBlToTr>
                    <a:solidFill>
                      <a:schemeClr val="accent1"/>
                    </a:solidFill>
                  </a:tcPr>
                </a:tc>
              </a:tr>
              <a:tr h="414338">
                <a:tc gridSpan="4">
                  <a:txBody>
                    <a:bodyPr/>
                    <a:lstStyle/>
                    <a:p>
                      <a:pPr marL="0" marR="0" lvl="0" indent="0" algn="l" defTabSz="0" rtl="0" eaLnBrk="0" fontAlgn="base" latinLnBrk="0" hangingPunct="0">
                        <a:lnSpc>
                          <a:spcPct val="115000"/>
                        </a:lnSpc>
                        <a:spcBef>
                          <a:spcPts val="600"/>
                        </a:spcBef>
                        <a:spcAft>
                          <a:spcPct val="0"/>
                        </a:spcAft>
                        <a:buClrTx/>
                        <a:buSzTx/>
                        <a:buFont typeface="Arial" pitchFamily="34" charset="0"/>
                        <a:buNone/>
                        <a:tabLst/>
                      </a:pPr>
                      <a:r>
                        <a:rPr kumimoji="0" lang="zh-CN" altLang="en-US" sz="2000" b="1" i="0" u="none" strike="noStrike" cap="none" normalizeH="0" baseline="0" dirty="0" smtClean="0">
                          <a:ln>
                            <a:noFill/>
                          </a:ln>
                          <a:solidFill>
                            <a:srgbClr val="002060"/>
                          </a:solidFill>
                          <a:effectLst/>
                          <a:latin typeface="Times New Roman" pitchFamily="18" charset="0"/>
                          <a:ea typeface="宋体" pitchFamily="2" charset="-122"/>
                          <a:sym typeface="Calibri" pitchFamily="34" charset="0"/>
                        </a:rPr>
                        <a:t>面谈询问</a:t>
                      </a:r>
                    </a:p>
                  </a:txBody>
                  <a:tcPr marL="68580" marR="68580" marT="0" marB="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28575" cap="flat" cmpd="sng" algn="ctr">
                      <a:solidFill>
                        <a:srgbClr val="FFFFFF"/>
                      </a:solidFill>
                      <a:prstDash val="solid"/>
                      <a:miter lim="800000"/>
                      <a:headEnd type="none" w="med" len="med"/>
                      <a:tailEnd type="none" w="med" len="med"/>
                    </a:lnT>
                    <a:lnB w="28575" cap="flat" cmpd="sng" algn="ctr">
                      <a:solidFill>
                        <a:srgbClr val="FFFFFF"/>
                      </a:solidFill>
                      <a:prstDash val="solid"/>
                      <a:miter lim="800000"/>
                      <a:headEnd type="none" w="med" len="med"/>
                      <a:tailEnd type="none" w="med" len="med"/>
                    </a:lnB>
                    <a:lnTlToBr>
                      <a:noFill/>
                    </a:lnTlToBr>
                    <a:lnBlToTr>
                      <a:noFill/>
                    </a:lnBlToTr>
                    <a:solidFill>
                      <a:srgbClr val="C6E2FC"/>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15938">
                <a:tc>
                  <a:txBody>
                    <a:bodyPr/>
                    <a:lstStyle/>
                    <a:p>
                      <a:pPr marL="266700" marR="0" lvl="0" indent="0" algn="l" defTabSz="0" rtl="0" eaLnBrk="0" fontAlgn="base" latinLnBrk="0" hangingPunct="0">
                        <a:lnSpc>
                          <a:spcPct val="115000"/>
                        </a:lnSpc>
                        <a:spcBef>
                          <a:spcPts val="600"/>
                        </a:spcBef>
                        <a:spcAft>
                          <a:spcPct val="0"/>
                        </a:spcAft>
                        <a:buClrTx/>
                        <a:buSzTx/>
                        <a:buFont typeface="Arial" pitchFamily="34" charset="0"/>
                        <a:buNone/>
                        <a:tabLst/>
                      </a:pPr>
                      <a:r>
                        <a:rPr kumimoji="0" lang="zh-CN" altLang="zh-CN" sz="1600" b="1" i="0" u="none" strike="noStrike" cap="none" normalizeH="0" baseline="0" dirty="0" smtClean="0">
                          <a:ln>
                            <a:noFill/>
                          </a:ln>
                          <a:solidFill>
                            <a:srgbClr val="002060"/>
                          </a:solidFill>
                          <a:effectLst/>
                          <a:latin typeface="Times New Roman" pitchFamily="18" charset="0"/>
                          <a:ea typeface="宋体" pitchFamily="2" charset="-122"/>
                          <a:sym typeface="Calibri" pitchFamily="34" charset="0"/>
                        </a:rPr>
                        <a:t>NPQ </a:t>
                      </a:r>
                    </a:p>
                  </a:txBody>
                  <a:tcPr marL="68580" marR="68580" marT="0" marB="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28575" cap="flat" cmpd="sng" algn="ctr">
                      <a:solidFill>
                        <a:srgbClr val="FFFFFF"/>
                      </a:solidFill>
                      <a:prstDash val="solid"/>
                      <a:miter lim="800000"/>
                      <a:headEnd type="none" w="med" len="med"/>
                      <a:tailEnd type="none" w="med" len="med"/>
                    </a:lnT>
                    <a:lnB w="28575" cap="flat" cmpd="sng" algn="ctr">
                      <a:solidFill>
                        <a:srgbClr val="FFFFFF"/>
                      </a:solidFill>
                      <a:prstDash val="solid"/>
                      <a:miter lim="800000"/>
                      <a:headEnd type="none" w="med" len="med"/>
                      <a:tailEnd type="none" w="med" len="med"/>
                    </a:lnB>
                    <a:lnTlToBr>
                      <a:noFill/>
                    </a:lnTlToBr>
                    <a:lnBlToTr>
                      <a:noFill/>
                    </a:lnBlToTr>
                    <a:solidFill>
                      <a:srgbClr val="99D3FF"/>
                    </a:solidFill>
                  </a:tcPr>
                </a:tc>
                <a:tc>
                  <a:txBody>
                    <a:bodyPr/>
                    <a:lstStyle/>
                    <a:p>
                      <a:pPr marL="0" marR="0" lvl="0" indent="0" algn="l" defTabSz="0" rtl="0" eaLnBrk="0" fontAlgn="base" latinLnBrk="0" hangingPunct="0">
                        <a:lnSpc>
                          <a:spcPct val="115000"/>
                        </a:lnSpc>
                        <a:spcBef>
                          <a:spcPct val="0"/>
                        </a:spcBef>
                        <a:spcAft>
                          <a:spcPct val="0"/>
                        </a:spcAft>
                        <a:buClrTx/>
                        <a:buSzTx/>
                        <a:buFont typeface="Arial" pitchFamily="34" charset="0"/>
                        <a:buNone/>
                        <a:tabLst/>
                      </a:pPr>
                      <a:r>
                        <a:rPr kumimoji="0" lang="zh-CN" altLang="en-US" sz="1600" b="1" i="0" u="sng"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Arial Unicode MS" pitchFamily="34" charset="-122"/>
                        </a:rPr>
                        <a:t>10个感觉相关项+2个影响项</a:t>
                      </a:r>
                      <a:endParaRPr kumimoji="0" lang="zh-CN" altLang="en-US" sz="1100" b="1" i="0" u="sng"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L="68580" marR="68580" marT="0" marB="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28575" cap="flat" cmpd="sng" algn="ctr">
                      <a:solidFill>
                        <a:srgbClr val="FFFFFF"/>
                      </a:solidFill>
                      <a:prstDash val="solid"/>
                      <a:miter lim="800000"/>
                      <a:headEnd type="none" w="med" len="med"/>
                      <a:tailEnd type="none" w="med" len="med"/>
                    </a:lnT>
                    <a:lnB w="28575" cap="flat" cmpd="sng" algn="ctr">
                      <a:solidFill>
                        <a:srgbClr val="FFFFFF"/>
                      </a:solidFill>
                      <a:prstDash val="solid"/>
                      <a:miter lim="800000"/>
                      <a:headEnd type="none" w="med" len="med"/>
                      <a:tailEnd type="none" w="med" len="med"/>
                    </a:lnB>
                    <a:lnTlToBr>
                      <a:noFill/>
                    </a:lnTlToBr>
                    <a:lnBlToTr>
                      <a:noFill/>
                    </a:lnBlToTr>
                    <a:solidFill>
                      <a:srgbClr val="99D3FF"/>
                    </a:solidFill>
                  </a:tcPr>
                </a:tc>
                <a:tc>
                  <a:txBody>
                    <a:bodyPr/>
                    <a:lstStyle/>
                    <a:p>
                      <a:pPr marL="0" marR="0" lvl="0" indent="0" algn="ctr" defTabSz="0" rtl="0" eaLnBrk="0" fontAlgn="base" latinLnBrk="0" hangingPunct="0">
                        <a:lnSpc>
                          <a:spcPct val="115000"/>
                        </a:lnSpc>
                        <a:spcBef>
                          <a:spcPts val="600"/>
                        </a:spcBef>
                        <a:spcAft>
                          <a:spcPct val="0"/>
                        </a:spcAft>
                        <a:buClrTx/>
                        <a:buSzTx/>
                        <a:buFont typeface="Arial" pitchFamily="34" charset="0"/>
                        <a:buNone/>
                        <a:tabLst/>
                      </a:pPr>
                      <a:r>
                        <a:rPr kumimoji="0" lang="zh-CN" altLang="zh-CN" sz="1600" b="1" i="0" u="none" strike="noStrike" cap="none" normalizeH="0" baseline="0" smtClean="0">
                          <a:ln>
                            <a:noFill/>
                          </a:ln>
                          <a:solidFill>
                            <a:srgbClr val="002060"/>
                          </a:solidFill>
                          <a:effectLst/>
                          <a:latin typeface="Times New Roman" pitchFamily="18" charset="0"/>
                          <a:ea typeface="宋体" pitchFamily="2" charset="-122"/>
                          <a:sym typeface="Arial Unicode MS" pitchFamily="34" charset="-122"/>
                        </a:rPr>
                        <a:t>66%</a:t>
                      </a:r>
                    </a:p>
                  </a:txBody>
                  <a:tcPr marL="68580" marR="68580" marT="0" marB="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28575" cap="flat" cmpd="sng" algn="ctr">
                      <a:solidFill>
                        <a:srgbClr val="FFFFFF"/>
                      </a:solidFill>
                      <a:prstDash val="solid"/>
                      <a:miter lim="800000"/>
                      <a:headEnd type="none" w="med" len="med"/>
                      <a:tailEnd type="none" w="med" len="med"/>
                    </a:lnT>
                    <a:lnB w="28575" cap="flat" cmpd="sng" algn="ctr">
                      <a:solidFill>
                        <a:srgbClr val="FFFFFF"/>
                      </a:solidFill>
                      <a:prstDash val="solid"/>
                      <a:miter lim="800000"/>
                      <a:headEnd type="none" w="med" len="med"/>
                      <a:tailEnd type="none" w="med" len="med"/>
                    </a:lnB>
                    <a:lnTlToBr>
                      <a:noFill/>
                    </a:lnTlToBr>
                    <a:lnBlToTr>
                      <a:noFill/>
                    </a:lnBlToTr>
                    <a:solidFill>
                      <a:srgbClr val="99D3FF"/>
                    </a:solidFill>
                  </a:tcPr>
                </a:tc>
                <a:tc>
                  <a:txBody>
                    <a:bodyPr/>
                    <a:lstStyle/>
                    <a:p>
                      <a:pPr marL="0" marR="0" lvl="0" indent="0" algn="ctr" defTabSz="0" rtl="0" eaLnBrk="0" fontAlgn="base" latinLnBrk="0" hangingPunct="0">
                        <a:lnSpc>
                          <a:spcPct val="115000"/>
                        </a:lnSpc>
                        <a:spcBef>
                          <a:spcPts val="600"/>
                        </a:spcBef>
                        <a:spcAft>
                          <a:spcPct val="0"/>
                        </a:spcAft>
                        <a:buClrTx/>
                        <a:buSzTx/>
                        <a:buFont typeface="Arial" pitchFamily="34" charset="0"/>
                        <a:buNone/>
                        <a:tabLst/>
                      </a:pPr>
                      <a:r>
                        <a:rPr kumimoji="0" lang="zh-CN" altLang="zh-CN" sz="1600" b="1" i="0" u="none" strike="noStrike" cap="none" normalizeH="0" baseline="0" smtClean="0">
                          <a:ln>
                            <a:noFill/>
                          </a:ln>
                          <a:solidFill>
                            <a:srgbClr val="002060"/>
                          </a:solidFill>
                          <a:effectLst/>
                          <a:latin typeface="Times New Roman" pitchFamily="18" charset="0"/>
                          <a:ea typeface="宋体" pitchFamily="2" charset="-122"/>
                          <a:sym typeface="Arial Unicode MS" pitchFamily="34" charset="-122"/>
                        </a:rPr>
                        <a:t>74%</a:t>
                      </a:r>
                    </a:p>
                  </a:txBody>
                  <a:tcPr marL="68580" marR="68580" marT="0" marB="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28575" cap="flat" cmpd="sng" algn="ctr">
                      <a:solidFill>
                        <a:srgbClr val="FFFFFF"/>
                      </a:solidFill>
                      <a:prstDash val="solid"/>
                      <a:miter lim="800000"/>
                      <a:headEnd type="none" w="med" len="med"/>
                      <a:tailEnd type="none" w="med" len="med"/>
                    </a:lnT>
                    <a:lnB w="28575" cap="flat" cmpd="sng" algn="ctr">
                      <a:solidFill>
                        <a:srgbClr val="FFFFFF"/>
                      </a:solidFill>
                      <a:prstDash val="solid"/>
                      <a:miter lim="800000"/>
                      <a:headEnd type="none" w="med" len="med"/>
                      <a:tailEnd type="none" w="med" len="med"/>
                    </a:lnB>
                    <a:lnTlToBr>
                      <a:noFill/>
                    </a:lnTlToBr>
                    <a:lnBlToTr>
                      <a:noFill/>
                    </a:lnBlToTr>
                    <a:solidFill>
                      <a:srgbClr val="99D3FF"/>
                    </a:solidFill>
                  </a:tcPr>
                </a:tc>
              </a:tr>
              <a:tr h="515938">
                <a:tc>
                  <a:txBody>
                    <a:bodyPr/>
                    <a:lstStyle/>
                    <a:p>
                      <a:pPr marL="266700" marR="0" lvl="0" indent="0" algn="l" defTabSz="0" rtl="0" eaLnBrk="0" fontAlgn="base" latinLnBrk="0" hangingPunct="0">
                        <a:lnSpc>
                          <a:spcPct val="115000"/>
                        </a:lnSpc>
                        <a:spcBef>
                          <a:spcPts val="600"/>
                        </a:spcBef>
                        <a:spcAft>
                          <a:spcPct val="0"/>
                        </a:spcAft>
                        <a:buClrTx/>
                        <a:buSzTx/>
                        <a:buFont typeface="Arial" pitchFamily="34" charset="0"/>
                        <a:buNone/>
                        <a:tabLst/>
                      </a:pPr>
                      <a:r>
                        <a:rPr kumimoji="0" lang="zh-CN" altLang="zh-CN" sz="1600" b="1" i="0" u="none" strike="noStrike" cap="none" normalizeH="0" baseline="0" smtClean="0">
                          <a:ln>
                            <a:noFill/>
                          </a:ln>
                          <a:solidFill>
                            <a:srgbClr val="002060"/>
                          </a:solidFill>
                          <a:effectLst/>
                          <a:latin typeface="Times New Roman" pitchFamily="18" charset="0"/>
                          <a:ea typeface="宋体" pitchFamily="2" charset="-122"/>
                          <a:sym typeface="Calibri" pitchFamily="34" charset="0"/>
                        </a:rPr>
                        <a:t>ID-Pain </a:t>
                      </a:r>
                    </a:p>
                  </a:txBody>
                  <a:tcPr marL="68580" marR="68580" marT="0" marB="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28575" cap="flat" cmpd="sng" algn="ctr">
                      <a:solidFill>
                        <a:srgbClr val="FFFFFF"/>
                      </a:solidFill>
                      <a:prstDash val="solid"/>
                      <a:miter lim="800000"/>
                      <a:headEnd type="none" w="med" len="med"/>
                      <a:tailEnd type="none" w="med" len="med"/>
                    </a:lnT>
                    <a:lnB w="28575" cap="flat" cmpd="sng" algn="ctr">
                      <a:solidFill>
                        <a:srgbClr val="FFFFFF"/>
                      </a:solidFill>
                      <a:prstDash val="solid"/>
                      <a:miter lim="800000"/>
                      <a:headEnd type="none" w="med" len="med"/>
                      <a:tailEnd type="none" w="med" len="med"/>
                    </a:lnB>
                    <a:lnTlToBr>
                      <a:noFill/>
                    </a:lnTlToBr>
                    <a:lnBlToTr>
                      <a:noFill/>
                    </a:lnBlToTr>
                    <a:solidFill>
                      <a:srgbClr val="99D3FF"/>
                    </a:solidFill>
                  </a:tcPr>
                </a:tc>
                <a:tc>
                  <a:txBody>
                    <a:bodyPr/>
                    <a:lstStyle/>
                    <a:p>
                      <a:pPr marL="0" marR="0" lvl="0" indent="0" algn="l" defTabSz="0" rtl="0" eaLnBrk="0" fontAlgn="base" latinLnBrk="0" hangingPunct="0">
                        <a:lnSpc>
                          <a:spcPct val="115000"/>
                        </a:lnSpc>
                        <a:spcBef>
                          <a:spcPct val="0"/>
                        </a:spcBef>
                        <a:spcAft>
                          <a:spcPct val="0"/>
                        </a:spcAft>
                        <a:buClrTx/>
                        <a:buSzTx/>
                        <a:buFont typeface="Arial" pitchFamily="34" charset="0"/>
                        <a:buNone/>
                        <a:tabLst/>
                      </a:pPr>
                      <a:r>
                        <a:rPr kumimoji="0" lang="zh-CN" altLang="en-US" sz="1600" b="1" i="0" u="sng"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Arial Unicode MS" pitchFamily="34" charset="-122"/>
                        </a:rPr>
                        <a:t>5个感觉项+1个疼痛定位</a:t>
                      </a:r>
                      <a:endParaRPr kumimoji="0" lang="zh-CN" altLang="en-US" sz="1100" b="1" i="0" u="sng"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L="68580" marR="68580" marT="0" marB="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28575" cap="flat" cmpd="sng" algn="ctr">
                      <a:solidFill>
                        <a:srgbClr val="FFFFFF"/>
                      </a:solidFill>
                      <a:prstDash val="solid"/>
                      <a:miter lim="800000"/>
                      <a:headEnd type="none" w="med" len="med"/>
                      <a:tailEnd type="none" w="med" len="med"/>
                    </a:lnT>
                    <a:lnB w="28575" cap="flat" cmpd="sng" algn="ctr">
                      <a:solidFill>
                        <a:srgbClr val="FFFFFF"/>
                      </a:solidFill>
                      <a:prstDash val="solid"/>
                      <a:miter lim="800000"/>
                      <a:headEnd type="none" w="med" len="med"/>
                      <a:tailEnd type="none" w="med" len="med"/>
                    </a:lnB>
                    <a:lnTlToBr>
                      <a:noFill/>
                    </a:lnTlToBr>
                    <a:lnBlToTr>
                      <a:noFill/>
                    </a:lnBlToTr>
                    <a:solidFill>
                      <a:srgbClr val="99D3FF"/>
                    </a:solidFill>
                  </a:tcPr>
                </a:tc>
                <a:tc>
                  <a:txBody>
                    <a:bodyPr/>
                    <a:lstStyle/>
                    <a:p>
                      <a:pPr marL="0" marR="0" lvl="0" indent="0" algn="ctr" defTabSz="0" rtl="0" eaLnBrk="0" fontAlgn="base" latinLnBrk="0" hangingPunct="0">
                        <a:lnSpc>
                          <a:spcPct val="115000"/>
                        </a:lnSpc>
                        <a:spcBef>
                          <a:spcPts val="600"/>
                        </a:spcBef>
                        <a:spcAft>
                          <a:spcPct val="0"/>
                        </a:spcAft>
                        <a:buClrTx/>
                        <a:buSzTx/>
                        <a:buFont typeface="Arial" pitchFamily="34" charset="0"/>
                        <a:buNone/>
                        <a:tabLst/>
                      </a:pPr>
                      <a:r>
                        <a:rPr kumimoji="0" lang="en-US" altLang="zh-CN" sz="1600" b="1" i="0" u="none" strike="noStrike" cap="none" normalizeH="0" baseline="0" dirty="0" smtClean="0">
                          <a:ln>
                            <a:noFill/>
                          </a:ln>
                          <a:solidFill>
                            <a:srgbClr val="002060"/>
                          </a:solidFill>
                          <a:effectLst/>
                          <a:latin typeface="Times New Roman" pitchFamily="18" charset="0"/>
                          <a:ea typeface="宋体" pitchFamily="2" charset="-122"/>
                          <a:sym typeface="Arial Unicode MS" pitchFamily="34" charset="-122"/>
                        </a:rPr>
                        <a:t>NR</a:t>
                      </a:r>
                      <a:endParaRPr kumimoji="0" lang="zh-CN" altLang="en-US" sz="1600" b="1" i="0" u="none" strike="noStrike" cap="none" normalizeH="0" baseline="0" dirty="0" smtClean="0">
                        <a:ln>
                          <a:noFill/>
                        </a:ln>
                        <a:solidFill>
                          <a:srgbClr val="002060"/>
                        </a:solidFill>
                        <a:effectLst/>
                        <a:latin typeface="Times New Roman" pitchFamily="18" charset="0"/>
                        <a:ea typeface="宋体" pitchFamily="2" charset="-122"/>
                        <a:sym typeface="Arial Unicode MS" pitchFamily="34" charset="-122"/>
                      </a:endParaRPr>
                    </a:p>
                  </a:txBody>
                  <a:tcPr marL="68580" marR="68580" marT="0" marB="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28575" cap="flat" cmpd="sng" algn="ctr">
                      <a:solidFill>
                        <a:srgbClr val="FFFFFF"/>
                      </a:solidFill>
                      <a:prstDash val="solid"/>
                      <a:miter lim="800000"/>
                      <a:headEnd type="none" w="med" len="med"/>
                      <a:tailEnd type="none" w="med" len="med"/>
                    </a:lnT>
                    <a:lnB w="28575" cap="flat" cmpd="sng" algn="ctr">
                      <a:solidFill>
                        <a:srgbClr val="FFFFFF"/>
                      </a:solidFill>
                      <a:prstDash val="solid"/>
                      <a:miter lim="800000"/>
                      <a:headEnd type="none" w="med" len="med"/>
                      <a:tailEnd type="none" w="med" len="med"/>
                    </a:lnB>
                    <a:lnTlToBr>
                      <a:noFill/>
                    </a:lnTlToBr>
                    <a:lnBlToTr>
                      <a:noFill/>
                    </a:lnBlToTr>
                    <a:solidFill>
                      <a:srgbClr val="99D3FF"/>
                    </a:solidFill>
                  </a:tcPr>
                </a:tc>
                <a:tc>
                  <a:txBody>
                    <a:bodyPr/>
                    <a:lstStyle/>
                    <a:p>
                      <a:pPr marL="0" marR="0" lvl="0" indent="0" algn="ctr" defTabSz="0" rtl="0" eaLnBrk="0" fontAlgn="base" latinLnBrk="0" hangingPunct="0">
                        <a:lnSpc>
                          <a:spcPct val="115000"/>
                        </a:lnSpc>
                        <a:spcBef>
                          <a:spcPts val="600"/>
                        </a:spcBef>
                        <a:spcAft>
                          <a:spcPct val="0"/>
                        </a:spcAft>
                        <a:buClrTx/>
                        <a:buSzTx/>
                        <a:buFont typeface="Arial" pitchFamily="34" charset="0"/>
                        <a:buNone/>
                        <a:tabLst/>
                      </a:pPr>
                      <a:r>
                        <a:rPr kumimoji="0" lang="en-US" altLang="zh-CN" sz="1600" b="1" i="0" u="none" strike="noStrike" cap="none" normalizeH="0" baseline="0" dirty="0" smtClean="0">
                          <a:ln>
                            <a:noFill/>
                          </a:ln>
                          <a:solidFill>
                            <a:srgbClr val="002060"/>
                          </a:solidFill>
                          <a:effectLst/>
                          <a:latin typeface="Times New Roman" pitchFamily="18" charset="0"/>
                          <a:ea typeface="宋体" pitchFamily="2" charset="-122"/>
                          <a:sym typeface="Arial Unicode MS" pitchFamily="34" charset="-122"/>
                        </a:rPr>
                        <a:t>NR</a:t>
                      </a:r>
                      <a:endParaRPr kumimoji="0" lang="zh-CN" altLang="en-US" sz="1600" b="1" i="0" u="none" strike="noStrike" cap="none" normalizeH="0" baseline="0" dirty="0" smtClean="0">
                        <a:ln>
                          <a:noFill/>
                        </a:ln>
                        <a:solidFill>
                          <a:srgbClr val="002060"/>
                        </a:solidFill>
                        <a:effectLst/>
                        <a:latin typeface="Times New Roman" pitchFamily="18" charset="0"/>
                        <a:ea typeface="宋体" pitchFamily="2" charset="-122"/>
                        <a:sym typeface="Arial Unicode MS" pitchFamily="34" charset="-122"/>
                      </a:endParaRPr>
                    </a:p>
                  </a:txBody>
                  <a:tcPr marL="68580" marR="68580" marT="0" marB="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28575" cap="flat" cmpd="sng" algn="ctr">
                      <a:solidFill>
                        <a:srgbClr val="FFFFFF"/>
                      </a:solidFill>
                      <a:prstDash val="solid"/>
                      <a:miter lim="800000"/>
                      <a:headEnd type="none" w="med" len="med"/>
                      <a:tailEnd type="none" w="med" len="med"/>
                    </a:lnT>
                    <a:lnB w="28575" cap="flat" cmpd="sng" algn="ctr">
                      <a:solidFill>
                        <a:srgbClr val="FFFFFF"/>
                      </a:solidFill>
                      <a:prstDash val="solid"/>
                      <a:miter lim="800000"/>
                      <a:headEnd type="none" w="med" len="med"/>
                      <a:tailEnd type="none" w="med" len="med"/>
                    </a:lnB>
                    <a:lnTlToBr>
                      <a:noFill/>
                    </a:lnTlToBr>
                    <a:lnBlToTr>
                      <a:noFill/>
                    </a:lnBlToTr>
                    <a:solidFill>
                      <a:srgbClr val="99D3FF"/>
                    </a:solidFill>
                  </a:tcPr>
                </a:tc>
              </a:tr>
              <a:tr h="560388">
                <a:tc>
                  <a:txBody>
                    <a:bodyPr/>
                    <a:lstStyle/>
                    <a:p>
                      <a:pPr marL="266700" marR="0" lvl="0" indent="0" algn="l" defTabSz="0" rtl="0" eaLnBrk="0" fontAlgn="base" latinLnBrk="0" hangingPunct="0">
                        <a:lnSpc>
                          <a:spcPct val="115000"/>
                        </a:lnSpc>
                        <a:spcBef>
                          <a:spcPts val="600"/>
                        </a:spcBef>
                        <a:spcAft>
                          <a:spcPct val="0"/>
                        </a:spcAft>
                        <a:buClrTx/>
                        <a:buSzTx/>
                        <a:buFont typeface="Arial" pitchFamily="34" charset="0"/>
                        <a:buNone/>
                        <a:tabLst/>
                      </a:pPr>
                      <a:r>
                        <a:rPr kumimoji="0" lang="zh-CN" altLang="zh-CN" sz="1600" b="1" i="0" u="none" strike="noStrike" cap="none" normalizeH="0" baseline="0" smtClean="0">
                          <a:ln>
                            <a:noFill/>
                          </a:ln>
                          <a:solidFill>
                            <a:srgbClr val="002060"/>
                          </a:solidFill>
                          <a:effectLst/>
                          <a:latin typeface="Times New Roman" pitchFamily="18" charset="0"/>
                          <a:ea typeface="宋体" pitchFamily="2" charset="-122"/>
                          <a:sym typeface="Calibri" pitchFamily="34" charset="0"/>
                        </a:rPr>
                        <a:t>painDETECT </a:t>
                      </a:r>
                    </a:p>
                  </a:txBody>
                  <a:tcPr marL="68580" marR="68580" marT="0" marB="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28575" cap="flat" cmpd="sng" algn="ctr">
                      <a:solidFill>
                        <a:srgbClr val="FFFFFF"/>
                      </a:solidFill>
                      <a:prstDash val="solid"/>
                      <a:miter lim="800000"/>
                      <a:headEnd type="none" w="med" len="med"/>
                      <a:tailEnd type="none" w="med" len="med"/>
                    </a:lnT>
                    <a:lnB w="28575" cap="flat" cmpd="sng" algn="ctr">
                      <a:solidFill>
                        <a:srgbClr val="FFFFFF"/>
                      </a:solidFill>
                      <a:prstDash val="solid"/>
                      <a:miter lim="800000"/>
                      <a:headEnd type="none" w="med" len="med"/>
                      <a:tailEnd type="none" w="med" len="med"/>
                    </a:lnB>
                    <a:lnTlToBr>
                      <a:noFill/>
                    </a:lnTlToBr>
                    <a:lnBlToTr>
                      <a:noFill/>
                    </a:lnBlToTr>
                    <a:solidFill>
                      <a:srgbClr val="99D3FF"/>
                    </a:solidFill>
                  </a:tcPr>
                </a:tc>
                <a:tc>
                  <a:txBody>
                    <a:bodyPr/>
                    <a:lstStyle/>
                    <a:p>
                      <a:pPr marL="0" marR="0" lvl="0" indent="0" algn="l" defTabSz="0" rtl="0" eaLnBrk="0" fontAlgn="base" latinLnBrk="0" hangingPunct="0">
                        <a:lnSpc>
                          <a:spcPct val="115000"/>
                        </a:lnSpc>
                        <a:spcBef>
                          <a:spcPct val="0"/>
                        </a:spcBef>
                        <a:spcAft>
                          <a:spcPct val="0"/>
                        </a:spcAft>
                        <a:buClrTx/>
                        <a:buSzTx/>
                        <a:buFont typeface="Arial" pitchFamily="34" charset="0"/>
                        <a:buNone/>
                        <a:tabLst/>
                      </a:pPr>
                      <a:r>
                        <a:rPr kumimoji="0" lang="zh-CN" altLang="en-US" sz="1600" b="1" i="0" u="sng"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Arial Unicode MS" pitchFamily="34" charset="-122"/>
                        </a:rPr>
                        <a:t>7个感觉项+2个空间特征项</a:t>
                      </a:r>
                      <a:endParaRPr kumimoji="0" lang="zh-CN" altLang="en-US" sz="1100" b="1" i="0" u="sng"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L="68580" marR="68580" marT="0" marB="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28575" cap="flat" cmpd="sng" algn="ctr">
                      <a:solidFill>
                        <a:srgbClr val="FFFFFF"/>
                      </a:solidFill>
                      <a:prstDash val="solid"/>
                      <a:miter lim="800000"/>
                      <a:headEnd type="none" w="med" len="med"/>
                      <a:tailEnd type="none" w="med" len="med"/>
                    </a:lnT>
                    <a:lnB w="28575" cap="flat" cmpd="sng" algn="ctr">
                      <a:solidFill>
                        <a:srgbClr val="FFFFFF"/>
                      </a:solidFill>
                      <a:prstDash val="solid"/>
                      <a:miter lim="800000"/>
                      <a:headEnd type="none" w="med" len="med"/>
                      <a:tailEnd type="none" w="med" len="med"/>
                    </a:lnB>
                    <a:lnTlToBr>
                      <a:noFill/>
                    </a:lnTlToBr>
                    <a:lnBlToTr>
                      <a:noFill/>
                    </a:lnBlToTr>
                    <a:solidFill>
                      <a:srgbClr val="99D3FF"/>
                    </a:solidFill>
                  </a:tcPr>
                </a:tc>
                <a:tc>
                  <a:txBody>
                    <a:bodyPr/>
                    <a:lstStyle/>
                    <a:p>
                      <a:pPr marL="0" marR="0" lvl="0" indent="0" algn="ctr" defTabSz="0" rtl="0" eaLnBrk="0" fontAlgn="base" latinLnBrk="0" hangingPunct="0">
                        <a:lnSpc>
                          <a:spcPct val="115000"/>
                        </a:lnSpc>
                        <a:spcBef>
                          <a:spcPts val="600"/>
                        </a:spcBef>
                        <a:spcAft>
                          <a:spcPct val="0"/>
                        </a:spcAft>
                        <a:buClrTx/>
                        <a:buSzTx/>
                        <a:buFont typeface="Arial" pitchFamily="34" charset="0"/>
                        <a:buNone/>
                        <a:tabLst/>
                      </a:pPr>
                      <a:r>
                        <a:rPr kumimoji="0" lang="zh-CN" altLang="zh-CN" sz="1600" b="1" i="0" u="none" strike="noStrike" cap="none" normalizeH="0" baseline="0" dirty="0" smtClean="0">
                          <a:ln>
                            <a:noFill/>
                          </a:ln>
                          <a:solidFill>
                            <a:srgbClr val="002060"/>
                          </a:solidFill>
                          <a:effectLst/>
                          <a:latin typeface="Times New Roman" pitchFamily="18" charset="0"/>
                          <a:ea typeface="宋体" pitchFamily="2" charset="-122"/>
                          <a:sym typeface="Arial Unicode MS" pitchFamily="34" charset="-122"/>
                        </a:rPr>
                        <a:t>85%</a:t>
                      </a:r>
                    </a:p>
                  </a:txBody>
                  <a:tcPr marL="68580" marR="68580" marT="0" marB="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28575" cap="flat" cmpd="sng" algn="ctr">
                      <a:solidFill>
                        <a:srgbClr val="FFFFFF"/>
                      </a:solidFill>
                      <a:prstDash val="solid"/>
                      <a:miter lim="800000"/>
                      <a:headEnd type="none" w="med" len="med"/>
                      <a:tailEnd type="none" w="med" len="med"/>
                    </a:lnT>
                    <a:lnB w="28575" cap="flat" cmpd="sng" algn="ctr">
                      <a:solidFill>
                        <a:srgbClr val="FFFFFF"/>
                      </a:solidFill>
                      <a:prstDash val="solid"/>
                      <a:miter lim="800000"/>
                      <a:headEnd type="none" w="med" len="med"/>
                      <a:tailEnd type="none" w="med" len="med"/>
                    </a:lnB>
                    <a:lnTlToBr>
                      <a:noFill/>
                    </a:lnTlToBr>
                    <a:lnBlToTr>
                      <a:noFill/>
                    </a:lnBlToTr>
                    <a:solidFill>
                      <a:srgbClr val="99D3FF"/>
                    </a:solidFill>
                  </a:tcPr>
                </a:tc>
                <a:tc>
                  <a:txBody>
                    <a:bodyPr/>
                    <a:lstStyle/>
                    <a:p>
                      <a:pPr marL="0" marR="0" lvl="0" indent="0" algn="ctr" defTabSz="0" rtl="0" eaLnBrk="0" fontAlgn="base" latinLnBrk="0" hangingPunct="0">
                        <a:lnSpc>
                          <a:spcPct val="115000"/>
                        </a:lnSpc>
                        <a:spcBef>
                          <a:spcPts val="600"/>
                        </a:spcBef>
                        <a:spcAft>
                          <a:spcPct val="0"/>
                        </a:spcAft>
                        <a:buClrTx/>
                        <a:buSzTx/>
                        <a:buFont typeface="Arial" pitchFamily="34" charset="0"/>
                        <a:buNone/>
                        <a:tabLst/>
                      </a:pPr>
                      <a:r>
                        <a:rPr kumimoji="0" lang="zh-CN" altLang="zh-CN" sz="1600" b="1" i="0" u="none" strike="noStrike" cap="none" normalizeH="0" baseline="0" smtClean="0">
                          <a:ln>
                            <a:noFill/>
                          </a:ln>
                          <a:solidFill>
                            <a:srgbClr val="002060"/>
                          </a:solidFill>
                          <a:effectLst/>
                          <a:latin typeface="Times New Roman" pitchFamily="18" charset="0"/>
                          <a:ea typeface="宋体" pitchFamily="2" charset="-122"/>
                          <a:sym typeface="Arial Unicode MS" pitchFamily="34" charset="-122"/>
                        </a:rPr>
                        <a:t>80%</a:t>
                      </a:r>
                    </a:p>
                  </a:txBody>
                  <a:tcPr marL="68580" marR="68580" marT="0" marB="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28575" cap="flat" cmpd="sng" algn="ctr">
                      <a:solidFill>
                        <a:srgbClr val="FFFFFF"/>
                      </a:solidFill>
                      <a:prstDash val="solid"/>
                      <a:miter lim="800000"/>
                      <a:headEnd type="none" w="med" len="med"/>
                      <a:tailEnd type="none" w="med" len="med"/>
                    </a:lnT>
                    <a:lnB w="28575" cap="flat" cmpd="sng" algn="ctr">
                      <a:solidFill>
                        <a:srgbClr val="FFFFFF"/>
                      </a:solidFill>
                      <a:prstDash val="solid"/>
                      <a:miter lim="800000"/>
                      <a:headEnd type="none" w="med" len="med"/>
                      <a:tailEnd type="none" w="med" len="med"/>
                    </a:lnB>
                    <a:lnTlToBr>
                      <a:noFill/>
                    </a:lnTlToBr>
                    <a:lnBlToTr>
                      <a:noFill/>
                    </a:lnBlToTr>
                    <a:solidFill>
                      <a:srgbClr val="99D3FF"/>
                    </a:solidFill>
                  </a:tcPr>
                </a:tc>
              </a:tr>
              <a:tr h="430213">
                <a:tc gridSpan="4">
                  <a:txBody>
                    <a:bodyPr/>
                    <a:lstStyle/>
                    <a:p>
                      <a:pPr marL="0" marR="0" lvl="0" indent="0" algn="l" defTabSz="0" rtl="0" eaLnBrk="0" fontAlgn="base" latinLnBrk="0" hangingPunct="0">
                        <a:lnSpc>
                          <a:spcPct val="115000"/>
                        </a:lnSpc>
                        <a:spcBef>
                          <a:spcPts val="600"/>
                        </a:spcBef>
                        <a:spcAft>
                          <a:spcPct val="0"/>
                        </a:spcAft>
                        <a:buClrTx/>
                        <a:buSzTx/>
                        <a:buFont typeface="Arial" pitchFamily="34" charset="0"/>
                        <a:buNone/>
                        <a:tabLst/>
                      </a:pPr>
                      <a:r>
                        <a:rPr kumimoji="0" lang="zh-CN" altLang="en-US" sz="2000" b="1"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Calibri" pitchFamily="34" charset="0"/>
                        </a:rPr>
                        <a:t>面谈询问+体格检查</a:t>
                      </a:r>
                    </a:p>
                  </a:txBody>
                  <a:tcPr marL="68580" marR="68580" marT="0" marB="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28575" cap="flat" cmpd="sng" algn="ctr">
                      <a:solidFill>
                        <a:srgbClr val="FFFFFF"/>
                      </a:solidFill>
                      <a:prstDash val="solid"/>
                      <a:miter lim="800000"/>
                      <a:headEnd type="none" w="med" len="med"/>
                      <a:tailEnd type="none" w="med" len="med"/>
                    </a:lnT>
                    <a:lnB w="28575" cap="flat" cmpd="sng" algn="ctr">
                      <a:solidFill>
                        <a:srgbClr val="FFFFFF"/>
                      </a:solidFill>
                      <a:prstDash val="solid"/>
                      <a:miter lim="800000"/>
                      <a:headEnd type="none" w="med" len="med"/>
                      <a:tailEnd type="none" w="med" len="med"/>
                    </a:lnB>
                    <a:lnTlToBr>
                      <a:noFill/>
                    </a:lnTlToBr>
                    <a:lnBlToTr>
                      <a:noFill/>
                    </a:lnBlToTr>
                    <a:solidFill>
                      <a:srgbClr val="C6E2FC"/>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15938">
                <a:tc>
                  <a:txBody>
                    <a:bodyPr/>
                    <a:lstStyle/>
                    <a:p>
                      <a:pPr marL="266700" marR="0" lvl="0" indent="0" algn="l" defTabSz="0" rtl="0" eaLnBrk="0" fontAlgn="base" latinLnBrk="0" hangingPunct="0">
                        <a:lnSpc>
                          <a:spcPct val="115000"/>
                        </a:lnSpc>
                        <a:spcBef>
                          <a:spcPts val="600"/>
                        </a:spcBef>
                        <a:spcAft>
                          <a:spcPct val="0"/>
                        </a:spcAft>
                        <a:buClrTx/>
                        <a:buSzTx/>
                        <a:buFont typeface="Arial" pitchFamily="34" charset="0"/>
                        <a:buNone/>
                        <a:tabLst/>
                      </a:pPr>
                      <a:r>
                        <a:rPr kumimoji="0" lang="zh-CN" altLang="zh-CN" sz="1600" b="1" i="0" u="none" strike="noStrike" cap="none" normalizeH="0" baseline="0" smtClean="0">
                          <a:ln>
                            <a:noFill/>
                          </a:ln>
                          <a:solidFill>
                            <a:srgbClr val="002060"/>
                          </a:solidFill>
                          <a:effectLst/>
                          <a:latin typeface="Times New Roman" pitchFamily="18" charset="0"/>
                          <a:ea typeface="宋体" pitchFamily="2" charset="-122"/>
                          <a:sym typeface="Calibri" pitchFamily="34" charset="0"/>
                        </a:rPr>
                        <a:t>LANSS </a:t>
                      </a:r>
                    </a:p>
                  </a:txBody>
                  <a:tcPr marL="68580" marR="68580" marT="0" marB="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28575"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99D3FF"/>
                    </a:solidFill>
                  </a:tcPr>
                </a:tc>
                <a:tc>
                  <a:txBody>
                    <a:bodyPr/>
                    <a:lstStyle/>
                    <a:p>
                      <a:pPr marL="0" marR="0" lvl="0" indent="0" algn="l" defTabSz="0" rtl="0" eaLnBrk="0" fontAlgn="base" latinLnBrk="0" hangingPunct="0">
                        <a:lnSpc>
                          <a:spcPct val="115000"/>
                        </a:lnSpc>
                        <a:spcBef>
                          <a:spcPct val="0"/>
                        </a:spcBef>
                        <a:spcAft>
                          <a:spcPct val="0"/>
                        </a:spcAft>
                        <a:buClrTx/>
                        <a:buSzTx/>
                        <a:buFont typeface="Arial" pitchFamily="34" charset="0"/>
                        <a:buNone/>
                        <a:tabLst/>
                      </a:pPr>
                      <a:r>
                        <a:rPr kumimoji="0" lang="zh-CN" altLang="en-US" sz="1600" b="1" i="0" u="sng"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Arial Unicode MS" pitchFamily="34" charset="-122"/>
                        </a:rPr>
                        <a:t>5个症状项+2个临床检查项</a:t>
                      </a:r>
                      <a:endParaRPr kumimoji="0" lang="zh-CN" altLang="en-US" sz="1600" b="1" i="0" u="sng"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L="68580" marR="68580" marT="0" marB="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28575"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99D3FF"/>
                    </a:solidFill>
                  </a:tcPr>
                </a:tc>
                <a:tc>
                  <a:txBody>
                    <a:bodyPr/>
                    <a:lstStyle/>
                    <a:p>
                      <a:pPr marL="0" marR="0" lvl="0" indent="0" algn="ctr" defTabSz="0" rtl="0" eaLnBrk="0" fontAlgn="base" latinLnBrk="0" hangingPunct="0">
                        <a:lnSpc>
                          <a:spcPct val="115000"/>
                        </a:lnSpc>
                        <a:spcBef>
                          <a:spcPts val="600"/>
                        </a:spcBef>
                        <a:spcAft>
                          <a:spcPct val="0"/>
                        </a:spcAft>
                        <a:buClrTx/>
                        <a:buSzTx/>
                        <a:buFont typeface="Arial" pitchFamily="34" charset="0"/>
                        <a:buNone/>
                        <a:tabLst/>
                      </a:pPr>
                      <a:r>
                        <a:rPr kumimoji="0" lang="zh-CN" altLang="zh-CN" sz="1600" b="1" i="0" u="none" strike="noStrike" cap="none" normalizeH="0" baseline="0" dirty="0" smtClean="0">
                          <a:ln>
                            <a:noFill/>
                          </a:ln>
                          <a:solidFill>
                            <a:srgbClr val="002060"/>
                          </a:solidFill>
                          <a:effectLst/>
                          <a:latin typeface="Times New Roman" pitchFamily="18" charset="0"/>
                          <a:ea typeface="宋体" pitchFamily="2" charset="-122"/>
                          <a:sym typeface="Arial Unicode MS" pitchFamily="34" charset="-122"/>
                        </a:rPr>
                        <a:t>82-91%</a:t>
                      </a:r>
                    </a:p>
                  </a:txBody>
                  <a:tcPr marL="68580" marR="68580" marT="0" marB="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28575"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99D3FF"/>
                    </a:solidFill>
                  </a:tcPr>
                </a:tc>
                <a:tc>
                  <a:txBody>
                    <a:bodyPr/>
                    <a:lstStyle/>
                    <a:p>
                      <a:pPr marL="0" marR="0" lvl="0" indent="0" algn="ctr" defTabSz="0" rtl="0" eaLnBrk="0" fontAlgn="base" latinLnBrk="0" hangingPunct="0">
                        <a:lnSpc>
                          <a:spcPct val="115000"/>
                        </a:lnSpc>
                        <a:spcBef>
                          <a:spcPts val="600"/>
                        </a:spcBef>
                        <a:spcAft>
                          <a:spcPct val="0"/>
                        </a:spcAft>
                        <a:buClrTx/>
                        <a:buSzTx/>
                        <a:buFont typeface="Arial" pitchFamily="34" charset="0"/>
                        <a:buNone/>
                        <a:tabLst/>
                      </a:pPr>
                      <a:r>
                        <a:rPr kumimoji="0" lang="zh-CN" altLang="zh-CN" sz="1600" b="1" i="0" u="none" strike="noStrike" cap="none" normalizeH="0" baseline="0" smtClean="0">
                          <a:ln>
                            <a:noFill/>
                          </a:ln>
                          <a:solidFill>
                            <a:srgbClr val="002060"/>
                          </a:solidFill>
                          <a:effectLst/>
                          <a:latin typeface="Times New Roman" pitchFamily="18" charset="0"/>
                          <a:ea typeface="宋体" pitchFamily="2" charset="-122"/>
                          <a:sym typeface="Arial Unicode MS" pitchFamily="34" charset="-122"/>
                        </a:rPr>
                        <a:t>80-94%</a:t>
                      </a:r>
                    </a:p>
                  </a:txBody>
                  <a:tcPr marL="68580" marR="68580" marT="0" marB="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28575"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99D3FF"/>
                    </a:solidFill>
                  </a:tcPr>
                </a:tc>
              </a:tr>
              <a:tr h="515938">
                <a:tc>
                  <a:txBody>
                    <a:bodyPr/>
                    <a:lstStyle/>
                    <a:p>
                      <a:pPr marL="266700" marR="0" lvl="0" indent="0" algn="l" defTabSz="0" rtl="0" eaLnBrk="0" fontAlgn="base" latinLnBrk="0" hangingPunct="0">
                        <a:lnSpc>
                          <a:spcPct val="115000"/>
                        </a:lnSpc>
                        <a:spcBef>
                          <a:spcPts val="600"/>
                        </a:spcBef>
                        <a:spcAft>
                          <a:spcPct val="0"/>
                        </a:spcAft>
                        <a:buClrTx/>
                        <a:buSzTx/>
                        <a:buFont typeface="Arial" pitchFamily="34" charset="0"/>
                        <a:buNone/>
                        <a:tabLst/>
                      </a:pPr>
                      <a:r>
                        <a:rPr kumimoji="0" lang="zh-CN" altLang="zh-CN" sz="1600" b="1" i="0" u="none" strike="noStrike" cap="none" normalizeH="0" baseline="0" smtClean="0">
                          <a:ln>
                            <a:noFill/>
                          </a:ln>
                          <a:solidFill>
                            <a:srgbClr val="002060"/>
                          </a:solidFill>
                          <a:effectLst/>
                          <a:latin typeface="Times New Roman" pitchFamily="18" charset="0"/>
                          <a:ea typeface="宋体" pitchFamily="2" charset="-122"/>
                          <a:sym typeface="Calibri" pitchFamily="34" charset="0"/>
                        </a:rPr>
                        <a:t>DN4 </a:t>
                      </a:r>
                    </a:p>
                  </a:txBody>
                  <a:tcPr marL="68580" marR="68580" marT="0" marB="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99D3FF"/>
                    </a:solidFill>
                  </a:tcPr>
                </a:tc>
                <a:tc>
                  <a:txBody>
                    <a:bodyPr/>
                    <a:lstStyle/>
                    <a:p>
                      <a:pPr marL="0" marR="0" lvl="0" indent="0" algn="l" defTabSz="0" rtl="0" eaLnBrk="0" fontAlgn="base" latinLnBrk="0" hangingPunct="0">
                        <a:lnSpc>
                          <a:spcPct val="115000"/>
                        </a:lnSpc>
                        <a:spcBef>
                          <a:spcPct val="0"/>
                        </a:spcBef>
                        <a:spcAft>
                          <a:spcPct val="0"/>
                        </a:spcAft>
                        <a:buClrTx/>
                        <a:buSzTx/>
                        <a:buFont typeface="Arial" pitchFamily="34" charset="0"/>
                        <a:buNone/>
                        <a:tabLst/>
                      </a:pPr>
                      <a:r>
                        <a:rPr kumimoji="0" lang="zh-CN" altLang="en-US" sz="1600" b="1" i="0" u="sng"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Arial Unicode MS" pitchFamily="34" charset="-122"/>
                        </a:rPr>
                        <a:t>7个症状项+3个临床检查项</a:t>
                      </a:r>
                      <a:endParaRPr kumimoji="0" lang="zh-CN" altLang="en-US" sz="1600" b="1" i="0" u="sng"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L="68580" marR="68580" marT="0" marB="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99D3FF"/>
                    </a:solidFill>
                  </a:tcPr>
                </a:tc>
                <a:tc>
                  <a:txBody>
                    <a:bodyPr/>
                    <a:lstStyle/>
                    <a:p>
                      <a:pPr marL="0" marR="0" lvl="0" indent="0" algn="ctr" defTabSz="0" rtl="0" eaLnBrk="0" fontAlgn="base" latinLnBrk="0" hangingPunct="0">
                        <a:lnSpc>
                          <a:spcPct val="115000"/>
                        </a:lnSpc>
                        <a:spcBef>
                          <a:spcPts val="600"/>
                        </a:spcBef>
                        <a:spcAft>
                          <a:spcPct val="0"/>
                        </a:spcAft>
                        <a:buClrTx/>
                        <a:buSzTx/>
                        <a:buFont typeface="Arial" pitchFamily="34" charset="0"/>
                        <a:buNone/>
                        <a:tabLst/>
                      </a:pPr>
                      <a:r>
                        <a:rPr kumimoji="0" lang="zh-CN" altLang="zh-CN" sz="1600" b="1" i="0" u="none" strike="noStrike" cap="none" normalizeH="0" baseline="0" dirty="0" smtClean="0">
                          <a:ln>
                            <a:noFill/>
                          </a:ln>
                          <a:solidFill>
                            <a:srgbClr val="002060"/>
                          </a:solidFill>
                          <a:effectLst/>
                          <a:latin typeface="Times New Roman" pitchFamily="18" charset="0"/>
                          <a:ea typeface="宋体" pitchFamily="2" charset="-122"/>
                          <a:sym typeface="Arial Unicode MS" pitchFamily="34" charset="-122"/>
                        </a:rPr>
                        <a:t>83%</a:t>
                      </a:r>
                    </a:p>
                  </a:txBody>
                  <a:tcPr marL="68580" marR="68580" marT="0" marB="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99D3FF"/>
                    </a:solidFill>
                  </a:tcPr>
                </a:tc>
                <a:tc>
                  <a:txBody>
                    <a:bodyPr/>
                    <a:lstStyle/>
                    <a:p>
                      <a:pPr marL="0" marR="0" lvl="0" indent="0" algn="ctr" defTabSz="0" rtl="0" eaLnBrk="0" fontAlgn="base" latinLnBrk="0" hangingPunct="0">
                        <a:lnSpc>
                          <a:spcPct val="115000"/>
                        </a:lnSpc>
                        <a:spcBef>
                          <a:spcPts val="600"/>
                        </a:spcBef>
                        <a:spcAft>
                          <a:spcPct val="0"/>
                        </a:spcAft>
                        <a:buClrTx/>
                        <a:buSzTx/>
                        <a:buFont typeface="Arial" pitchFamily="34" charset="0"/>
                        <a:buNone/>
                        <a:tabLst/>
                      </a:pPr>
                      <a:r>
                        <a:rPr kumimoji="0" lang="zh-CN" altLang="zh-CN" sz="1600" b="1" i="0" u="none" strike="noStrike" cap="none" normalizeH="0" baseline="0" dirty="0" smtClean="0">
                          <a:ln>
                            <a:noFill/>
                          </a:ln>
                          <a:solidFill>
                            <a:srgbClr val="002060"/>
                          </a:solidFill>
                          <a:effectLst/>
                          <a:latin typeface="Times New Roman" pitchFamily="18" charset="0"/>
                          <a:ea typeface="宋体" pitchFamily="2" charset="-122"/>
                          <a:sym typeface="Arial Unicode MS" pitchFamily="34" charset="-122"/>
                        </a:rPr>
                        <a:t>90%</a:t>
                      </a:r>
                    </a:p>
                  </a:txBody>
                  <a:tcPr marL="68580" marR="68580" marT="0" marB="0"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99D3FF"/>
                    </a:solidFill>
                  </a:tcPr>
                </a:tc>
              </a:tr>
            </a:tbl>
          </a:graphicData>
        </a:graphic>
      </p:graphicFrame>
      <p:sp>
        <p:nvSpPr>
          <p:cNvPr id="74804" name="Rounded Rectangle 5"/>
          <p:cNvSpPr>
            <a:spLocks noChangeArrowheads="1"/>
          </p:cNvSpPr>
          <p:nvPr/>
        </p:nvSpPr>
        <p:spPr bwMode="auto">
          <a:xfrm>
            <a:off x="250825" y="5662613"/>
            <a:ext cx="8569325" cy="650875"/>
          </a:xfrm>
          <a:prstGeom prst="roundRect">
            <a:avLst>
              <a:gd name="adj" fmla="val 16667"/>
            </a:avLst>
          </a:prstGeom>
          <a:solidFill>
            <a:schemeClr val="accent1"/>
          </a:solidFill>
          <a:ln w="25400" cmpd="sng">
            <a:solidFill>
              <a:srgbClr val="085197"/>
            </a:solidFill>
            <a:miter lim="800000"/>
            <a:headEnd/>
            <a:tailEnd/>
          </a:ln>
        </p:spPr>
        <p:txBody>
          <a:bodyPr anchor="ctr"/>
          <a:lstStyle/>
          <a:p>
            <a:pPr marL="0" lvl="1" indent="6350" algn="ctr"/>
            <a:r>
              <a:rPr lang="zh-CN" altLang="en-US" dirty="0">
                <a:solidFill>
                  <a:srgbClr val="FFFFFF"/>
                </a:solidFill>
                <a:latin typeface="Times New Roman" pitchFamily="18" charset="0"/>
                <a:sym typeface="MS PGothic" pitchFamily="34" charset="-128"/>
              </a:rPr>
              <a:t>通过</a:t>
            </a:r>
            <a:r>
              <a:rPr lang="zh-CN" altLang="en-US" dirty="0" smtClean="0">
                <a:solidFill>
                  <a:srgbClr val="FFFFFF"/>
                </a:solidFill>
                <a:latin typeface="Times New Roman" pitchFamily="18" charset="0"/>
                <a:sym typeface="MS PGothic" pitchFamily="34" charset="-128"/>
              </a:rPr>
              <a:t>面谈</a:t>
            </a:r>
            <a:r>
              <a:rPr lang="zh-CN" altLang="en-US" dirty="0">
                <a:solidFill>
                  <a:srgbClr val="FFFFFF"/>
                </a:solidFill>
                <a:latin typeface="Times New Roman" pitchFamily="18" charset="0"/>
                <a:sym typeface="MS PGothic" pitchFamily="34" charset="-128"/>
              </a:rPr>
              <a:t>及</a:t>
            </a:r>
            <a:r>
              <a:rPr lang="zh-CN" altLang="en-US" dirty="0" smtClean="0">
                <a:solidFill>
                  <a:srgbClr val="FFFFFF"/>
                </a:solidFill>
                <a:latin typeface="Times New Roman" pitchFamily="18" charset="0"/>
                <a:sym typeface="MS PGothic" pitchFamily="34" charset="-128"/>
              </a:rPr>
              <a:t>体格检查的筛查方法比单纯依靠面谈的灵敏度</a:t>
            </a:r>
            <a:r>
              <a:rPr lang="zh-CN" altLang="en-US" dirty="0">
                <a:solidFill>
                  <a:srgbClr val="FFFFFF"/>
                </a:solidFill>
                <a:latin typeface="Times New Roman" pitchFamily="18" charset="0"/>
                <a:sym typeface="MS PGothic" pitchFamily="34" charset="-128"/>
              </a:rPr>
              <a:t>及特异</a:t>
            </a:r>
            <a:r>
              <a:rPr lang="zh-CN" altLang="en-US" dirty="0" smtClean="0">
                <a:solidFill>
                  <a:srgbClr val="FFFFFF"/>
                </a:solidFill>
                <a:latin typeface="Times New Roman" pitchFamily="18" charset="0"/>
                <a:sym typeface="MS PGothic" pitchFamily="34" charset="-128"/>
              </a:rPr>
              <a:t>度更高</a:t>
            </a:r>
            <a:endParaRPr lang="en-US" dirty="0">
              <a:solidFill>
                <a:srgbClr val="FFFFFF"/>
              </a:solidFill>
              <a:latin typeface="Times New Roman" pitchFamily="18" charset="0"/>
              <a:sym typeface="MS PGothic" pitchFamily="34" charset="-128"/>
            </a:endParaRPr>
          </a:p>
        </p:txBody>
      </p:sp>
      <p:sp>
        <p:nvSpPr>
          <p:cNvPr id="74805" name="Slide Number Placeholder 18"/>
          <p:cNvSpPr>
            <a:spLocks noChangeArrowheads="1"/>
          </p:cNvSpPr>
          <p:nvPr/>
        </p:nvSpPr>
        <p:spPr bwMode="auto">
          <a:xfrm>
            <a:off x="6553200" y="6356350"/>
            <a:ext cx="2133600" cy="365125"/>
          </a:xfrm>
          <a:prstGeom prst="rect">
            <a:avLst/>
          </a:prstGeom>
          <a:noFill/>
          <a:ln w="9525" cmpd="sng">
            <a:noFill/>
            <a:miter lim="800000"/>
            <a:headEnd/>
            <a:tailEnd/>
          </a:ln>
        </p:spPr>
        <p:txBody>
          <a:bodyPr anchor="ctr"/>
          <a:lstStyle/>
          <a:p>
            <a:pPr algn="r"/>
            <a:fld id="{BF5C80D4-7DA4-40DC-AB46-D8051A8804B0}" type="slidenum">
              <a:rPr lang="zh-CN" altLang="en-US" sz="1200" b="1" i="1">
                <a:solidFill>
                  <a:srgbClr val="000000"/>
                </a:solidFill>
                <a:latin typeface="Times New Roman" pitchFamily="18" charset="0"/>
                <a:sym typeface="Calibri" pitchFamily="34" charset="0"/>
              </a:rPr>
              <a:pPr algn="r"/>
              <a:t>27</a:t>
            </a:fld>
            <a:endParaRPr lang="zh-CN" altLang="en-US" sz="1200" b="1" i="1">
              <a:solidFill>
                <a:srgbClr val="000000"/>
              </a:solidFill>
              <a:latin typeface="Times New Roman" pitchFamily="18" charset="0"/>
              <a:sym typeface="Calibri"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04" grpId="0" bldLvl="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4"/>
          <p:cNvSpPr>
            <a:spLocks noGrp="1"/>
          </p:cNvSpPr>
          <p:nvPr>
            <p:ph type="sldNum" sz="quarter" idx="12"/>
          </p:nvPr>
        </p:nvSpPr>
        <p:spPr/>
        <p:txBody>
          <a:bodyPr/>
          <a:lstStyle/>
          <a:p>
            <a:fld id="{93A241E5-96AE-44AF-8A32-9C2A0BD8E03C}" type="slidenum">
              <a:rPr lang="zh-CN" altLang="en-US"/>
              <a:pPr/>
              <a:t>28</a:t>
            </a:fld>
            <a:endParaRPr lang="en-US" sz="1800">
              <a:solidFill>
                <a:srgbClr val="000000"/>
              </a:solidFill>
            </a:endParaRPr>
          </a:p>
        </p:txBody>
      </p:sp>
      <p:sp>
        <p:nvSpPr>
          <p:cNvPr id="78850" name="Rectangle 2"/>
          <p:cNvSpPr>
            <a:spLocks noGrp="1" noChangeArrowheads="1"/>
          </p:cNvSpPr>
          <p:nvPr>
            <p:ph type="title" idx="4294967295"/>
          </p:nvPr>
        </p:nvSpPr>
        <p:spPr>
          <a:xfrm>
            <a:off x="457200" y="269875"/>
            <a:ext cx="8229600" cy="1143000"/>
          </a:xfrm>
          <a:ln/>
        </p:spPr>
        <p:txBody>
          <a:bodyPr/>
          <a:lstStyle/>
          <a:p>
            <a:pPr eaLnBrk="1" hangingPunct="1"/>
            <a:r>
              <a:rPr lang="en-US" altLang="zh-CN" dirty="0" smtClean="0">
                <a:latin typeface="Times New Roman" pitchFamily="18" charset="0"/>
                <a:cs typeface="Times New Roman" pitchFamily="18" charset="0"/>
              </a:rPr>
              <a:t>Pain DETECT</a:t>
            </a:r>
            <a:endParaRPr lang="zh-CN" altLang="zh-CN" dirty="0">
              <a:latin typeface="Times New Roman" pitchFamily="18" charset="0"/>
              <a:cs typeface="Times New Roman" pitchFamily="18" charset="0"/>
            </a:endParaRPr>
          </a:p>
        </p:txBody>
      </p:sp>
      <p:sp>
        <p:nvSpPr>
          <p:cNvPr id="78851" name="Rectangle 3"/>
          <p:cNvSpPr>
            <a:spLocks noGrp="1" noChangeArrowheads="1"/>
          </p:cNvSpPr>
          <p:nvPr>
            <p:ph type="body" idx="4294967295"/>
          </p:nvPr>
        </p:nvSpPr>
        <p:spPr>
          <a:xfrm>
            <a:off x="4572000" y="1628775"/>
            <a:ext cx="4356100" cy="4343400"/>
          </a:xfrm>
          <a:ln/>
        </p:spPr>
        <p:txBody>
          <a:bodyPr/>
          <a:lstStyle/>
          <a:p>
            <a:pPr eaLnBrk="1" hangingPunct="1">
              <a:spcBef>
                <a:spcPct val="55000"/>
              </a:spcBef>
              <a:spcAft>
                <a:spcPct val="30000"/>
              </a:spcAft>
              <a:buClr>
                <a:schemeClr val="accent1"/>
              </a:buClr>
              <a:buSzPct val="90000"/>
            </a:pPr>
            <a:r>
              <a:rPr lang="zh-CN" altLang="en-US" sz="2200" b="1" dirty="0" smtClean="0">
                <a:latin typeface="Times New Roman" pitchFamily="18" charset="0"/>
                <a:cs typeface="Times New Roman" pitchFamily="18" charset="0"/>
              </a:rPr>
              <a:t>既可由医生完成，也可由患者自己完成</a:t>
            </a:r>
            <a:endParaRPr lang="zh-CN" altLang="en-US" sz="2200" b="1" dirty="0">
              <a:latin typeface="Times New Roman" pitchFamily="18" charset="0"/>
              <a:cs typeface="Times New Roman" pitchFamily="18" charset="0"/>
            </a:endParaRPr>
          </a:p>
          <a:p>
            <a:pPr eaLnBrk="1" hangingPunct="1">
              <a:spcBef>
                <a:spcPct val="55000"/>
              </a:spcBef>
              <a:spcAft>
                <a:spcPct val="30000"/>
              </a:spcAft>
              <a:buClr>
                <a:schemeClr val="accent1"/>
              </a:buClr>
              <a:buSzPct val="90000"/>
            </a:pPr>
            <a:r>
              <a:rPr lang="zh-CN" altLang="en-US" sz="2200" b="1" dirty="0" smtClean="0">
                <a:latin typeface="Times New Roman" pitchFamily="18" charset="0"/>
                <a:cs typeface="Times New Roman" pitchFamily="18" charset="0"/>
              </a:rPr>
              <a:t>鉴别神经</a:t>
            </a:r>
            <a:r>
              <a:rPr lang="zh-CN" altLang="en-US" sz="2200" b="1" dirty="0">
                <a:latin typeface="Times New Roman" pitchFamily="18" charset="0"/>
                <a:cs typeface="Times New Roman" pitchFamily="18" charset="0"/>
              </a:rPr>
              <a:t>病理性</a:t>
            </a:r>
            <a:r>
              <a:rPr lang="zh-CN" altLang="en-US" sz="2200" b="1" dirty="0" smtClean="0">
                <a:latin typeface="Times New Roman" pitchFamily="18" charset="0"/>
                <a:cs typeface="Times New Roman" pitchFamily="18" charset="0"/>
              </a:rPr>
              <a:t>疼痛与伤害感受性疼痛</a:t>
            </a:r>
            <a:endParaRPr lang="zh-CN" altLang="en-US" sz="2200" b="1" dirty="0">
              <a:latin typeface="Times New Roman" pitchFamily="18" charset="0"/>
              <a:cs typeface="Times New Roman" pitchFamily="18" charset="0"/>
            </a:endParaRPr>
          </a:p>
          <a:p>
            <a:pPr eaLnBrk="1" hangingPunct="1">
              <a:spcBef>
                <a:spcPct val="55000"/>
              </a:spcBef>
              <a:spcAft>
                <a:spcPct val="30000"/>
              </a:spcAft>
              <a:buClr>
                <a:schemeClr val="accent1"/>
              </a:buClr>
              <a:buSzPct val="90000"/>
            </a:pPr>
            <a:r>
              <a:rPr lang="zh-CN" altLang="en-US" sz="2200" b="1" dirty="0" smtClean="0">
                <a:latin typeface="Times New Roman" pitchFamily="18" charset="0"/>
                <a:cs typeface="Times New Roman" pitchFamily="18" charset="0"/>
              </a:rPr>
              <a:t>既有疼痛问题，也有其他感觉异常问题</a:t>
            </a:r>
            <a:endParaRPr lang="zh-CN" altLang="en-US" sz="2200" b="1" dirty="0">
              <a:latin typeface="Times New Roman" pitchFamily="18" charset="0"/>
              <a:cs typeface="Times New Roman" pitchFamily="18" charset="0"/>
            </a:endParaRPr>
          </a:p>
          <a:p>
            <a:pPr eaLnBrk="1" hangingPunct="1">
              <a:spcBef>
                <a:spcPct val="55000"/>
              </a:spcBef>
              <a:spcAft>
                <a:spcPct val="30000"/>
              </a:spcAft>
              <a:buClr>
                <a:schemeClr val="accent1"/>
              </a:buClr>
              <a:buSzPct val="90000"/>
              <a:buFont typeface="Wingdings" pitchFamily="2" charset="2"/>
              <a:buChar char="Ø"/>
            </a:pPr>
            <a:r>
              <a:rPr lang="zh-CN" altLang="en-US" sz="2200" b="1" dirty="0" smtClean="0">
                <a:latin typeface="Times New Roman" pitchFamily="18" charset="0"/>
                <a:cs typeface="Times New Roman" pitchFamily="18" charset="0"/>
              </a:rPr>
              <a:t>评分 </a:t>
            </a:r>
            <a:r>
              <a:rPr lang="zh-CN" altLang="en-US" sz="2200" b="1" dirty="0" smtClean="0">
                <a:latin typeface="Times New Roman" pitchFamily="18" charset="0"/>
                <a:cs typeface="Times New Roman" pitchFamily="18" charset="0"/>
                <a:sym typeface="Symbol" pitchFamily="18" charset="2"/>
              </a:rPr>
              <a:t></a:t>
            </a:r>
            <a:r>
              <a:rPr lang="en-US" altLang="zh-CN" sz="2200" b="1" dirty="0" smtClean="0">
                <a:latin typeface="Times New Roman" pitchFamily="18" charset="0"/>
                <a:cs typeface="Times New Roman" pitchFamily="18" charset="0"/>
                <a:sym typeface="Symbol" pitchFamily="18" charset="2"/>
              </a:rPr>
              <a:t>19</a:t>
            </a:r>
            <a:r>
              <a:rPr lang="zh-CN" altLang="en-US" sz="2200" b="1" dirty="0" smtClean="0">
                <a:latin typeface="Times New Roman" pitchFamily="18" charset="0"/>
                <a:cs typeface="Times New Roman" pitchFamily="18" charset="0"/>
                <a:sym typeface="Symbol" pitchFamily="18" charset="2"/>
              </a:rPr>
              <a:t> 则提示神经</a:t>
            </a:r>
            <a:r>
              <a:rPr lang="zh-CN" altLang="en-US" sz="2200" b="1" dirty="0">
                <a:latin typeface="Times New Roman" pitchFamily="18" charset="0"/>
                <a:cs typeface="Times New Roman" pitchFamily="18" charset="0"/>
                <a:sym typeface="Symbol" pitchFamily="18" charset="2"/>
              </a:rPr>
              <a:t>病理性</a:t>
            </a:r>
            <a:r>
              <a:rPr lang="zh-CN" altLang="en-US" sz="2200" b="1" dirty="0" smtClean="0">
                <a:latin typeface="Times New Roman" pitchFamily="18" charset="0"/>
                <a:cs typeface="Times New Roman" pitchFamily="18" charset="0"/>
                <a:sym typeface="Symbol" pitchFamily="18" charset="2"/>
              </a:rPr>
              <a:t>疼痛可能性非常大， 评分≤</a:t>
            </a:r>
            <a:r>
              <a:rPr lang="en-US" altLang="zh-CN" sz="2200" b="1" dirty="0" smtClean="0">
                <a:latin typeface="Times New Roman" pitchFamily="18" charset="0"/>
                <a:cs typeface="Times New Roman" pitchFamily="18" charset="0"/>
                <a:sym typeface="Symbol" pitchFamily="18" charset="2"/>
              </a:rPr>
              <a:t>12</a:t>
            </a:r>
            <a:r>
              <a:rPr lang="zh-CN" altLang="en-US" sz="2200" b="1" dirty="0" smtClean="0">
                <a:latin typeface="Times New Roman" pitchFamily="18" charset="0"/>
                <a:cs typeface="Times New Roman" pitchFamily="18" charset="0"/>
                <a:sym typeface="Symbol" pitchFamily="18" charset="2"/>
              </a:rPr>
              <a:t>， 则提示神经病理性疼痛可能很低</a:t>
            </a:r>
            <a:endParaRPr lang="zh-CN" altLang="en-US" sz="2200" b="1" dirty="0">
              <a:latin typeface="Times New Roman" pitchFamily="18" charset="0"/>
              <a:cs typeface="Times New Roman" pitchFamily="18" charset="0"/>
              <a:sym typeface="Symbol" pitchFamily="18" charset="2"/>
            </a:endParaRPr>
          </a:p>
          <a:p>
            <a:pPr eaLnBrk="1" hangingPunct="1">
              <a:spcBef>
                <a:spcPct val="55000"/>
              </a:spcBef>
              <a:spcAft>
                <a:spcPct val="30000"/>
              </a:spcAft>
              <a:buClr>
                <a:schemeClr val="accent1"/>
              </a:buClr>
              <a:buSzPct val="90000"/>
            </a:pPr>
            <a:r>
              <a:rPr lang="zh-CN" altLang="en-US" sz="2200" b="1" dirty="0">
                <a:latin typeface="Times New Roman" pitchFamily="18" charset="0"/>
                <a:cs typeface="Times New Roman" pitchFamily="18" charset="0"/>
                <a:sym typeface="MS PGothic" pitchFamily="34" charset="-128"/>
              </a:rPr>
              <a:t>经过</a:t>
            </a:r>
            <a:r>
              <a:rPr lang="zh-CN" altLang="en-US" sz="2200" b="1" dirty="0" smtClean="0">
                <a:latin typeface="Times New Roman" pitchFamily="18" charset="0"/>
                <a:cs typeface="Times New Roman" pitchFamily="18" charset="0"/>
                <a:sym typeface="MS PGothic" pitchFamily="34" charset="-128"/>
              </a:rPr>
              <a:t>验证</a:t>
            </a:r>
            <a:endParaRPr lang="zh-CN" altLang="en-US" dirty="0">
              <a:latin typeface="Times New Roman" pitchFamily="18" charset="0"/>
              <a:cs typeface="Times New Roman" pitchFamily="18" charset="0"/>
            </a:endParaRPr>
          </a:p>
        </p:txBody>
      </p:sp>
      <p:sp>
        <p:nvSpPr>
          <p:cNvPr id="78854" name="Slide Number Placeholder 3"/>
          <p:cNvSpPr>
            <a:spLocks noChangeArrowheads="1"/>
          </p:cNvSpPr>
          <p:nvPr/>
        </p:nvSpPr>
        <p:spPr bwMode="auto">
          <a:xfrm>
            <a:off x="6553200" y="6356350"/>
            <a:ext cx="2133600" cy="365125"/>
          </a:xfrm>
          <a:prstGeom prst="rect">
            <a:avLst/>
          </a:prstGeom>
          <a:noFill/>
          <a:ln w="9525" cmpd="sng">
            <a:noFill/>
            <a:miter lim="800000"/>
            <a:headEnd/>
            <a:tailEnd/>
          </a:ln>
        </p:spPr>
        <p:txBody>
          <a:bodyPr anchor="ctr"/>
          <a:lstStyle/>
          <a:p>
            <a:pPr algn="r"/>
            <a:fld id="{D104D911-BACE-4FD7-A4BF-5D551D51FDB4}" type="slidenum">
              <a:rPr lang="zh-CN" altLang="en-US" sz="1200" b="1" i="1">
                <a:solidFill>
                  <a:srgbClr val="000000"/>
                </a:solidFill>
                <a:latin typeface="Calibri" pitchFamily="34" charset="0"/>
                <a:sym typeface="Calibri" pitchFamily="34" charset="0"/>
              </a:rPr>
              <a:pPr algn="r"/>
              <a:t>28</a:t>
            </a:fld>
            <a:endParaRPr lang="en-US" sz="1200" b="1" i="1">
              <a:solidFill>
                <a:srgbClr val="000000"/>
              </a:solidFill>
              <a:latin typeface="Calibri" pitchFamily="34" charset="0"/>
              <a:sym typeface="Calibri" pitchFamily="34" charset="0"/>
            </a:endParaRPr>
          </a:p>
        </p:txBody>
      </p:sp>
      <p:pic>
        <p:nvPicPr>
          <p:cNvPr id="8" name="图片 7" descr="Pain DETECT.png"/>
          <p:cNvPicPr>
            <a:picLocks noChangeAspect="1"/>
          </p:cNvPicPr>
          <p:nvPr/>
        </p:nvPicPr>
        <p:blipFill>
          <a:blip r:embed="rId3" cstate="print"/>
          <a:stretch>
            <a:fillRect/>
          </a:stretch>
        </p:blipFill>
        <p:spPr>
          <a:xfrm>
            <a:off x="179512" y="1484784"/>
            <a:ext cx="4248472" cy="5122507"/>
          </a:xfrm>
          <a:prstGeom prst="rect">
            <a:avLst/>
          </a:prstGeom>
        </p:spPr>
      </p:pic>
    </p:spTree>
    <p:extLst>
      <p:ext uri="{BB962C8B-B14F-4D97-AF65-F5344CB8AC3E}">
        <p14:creationId xmlns:p14="http://schemas.microsoft.com/office/powerpoint/2010/main" val="246628429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457200" y="274638"/>
            <a:ext cx="8229600" cy="1143000"/>
          </a:xfrm>
          <a:prstGeom prst="rect">
            <a:avLst/>
          </a:prstGeom>
          <a:noFill/>
          <a:ln w="9525" cmpd="sng">
            <a:noFill/>
            <a:miter lim="800000"/>
            <a:headEnd/>
            <a:tailEnd/>
          </a:ln>
        </p:spPr>
        <p:txBody>
          <a:bodyPr anchor="ctr"/>
          <a:lstStyle/>
          <a:p>
            <a:pPr marL="914400" indent="-914400" algn="ctr" defTabSz="0" eaLnBrk="1" hangingPunct="1"/>
            <a:r>
              <a:rPr lang="en-US" altLang="zh-CN" sz="5400" dirty="0">
                <a:solidFill>
                  <a:schemeClr val="tx2"/>
                </a:solidFill>
                <a:latin typeface="Times New Roman" pitchFamily="18" charset="0"/>
                <a:ea typeface="+mj-ea"/>
                <a:cs typeface="Times New Roman" pitchFamily="18" charset="0"/>
                <a:sym typeface="Calibri" pitchFamily="34" charset="0"/>
              </a:rPr>
              <a:t>LANSS </a:t>
            </a:r>
            <a:r>
              <a:rPr lang="zh-CN" altLang="en-US" sz="5400" dirty="0">
                <a:solidFill>
                  <a:schemeClr val="tx2"/>
                </a:solidFill>
                <a:latin typeface="Times New Roman" pitchFamily="18" charset="0"/>
                <a:ea typeface="+mj-ea"/>
                <a:cs typeface="Times New Roman" pitchFamily="18" charset="0"/>
                <a:sym typeface="Calibri" pitchFamily="34" charset="0"/>
              </a:rPr>
              <a:t>量表</a:t>
            </a:r>
          </a:p>
        </p:txBody>
      </p:sp>
      <p:sp>
        <p:nvSpPr>
          <p:cNvPr id="76803" name="Rectangle 7"/>
          <p:cNvSpPr>
            <a:spLocks noChangeArrowheads="1"/>
          </p:cNvSpPr>
          <p:nvPr/>
        </p:nvSpPr>
        <p:spPr bwMode="auto">
          <a:xfrm>
            <a:off x="4787900" y="1628775"/>
            <a:ext cx="3722688" cy="4368800"/>
          </a:xfrm>
          <a:prstGeom prst="rect">
            <a:avLst/>
          </a:prstGeom>
          <a:noFill/>
          <a:ln w="9525" cmpd="sng">
            <a:noFill/>
            <a:miter lim="800000"/>
            <a:headEnd/>
            <a:tailEnd/>
          </a:ln>
        </p:spPr>
        <p:txBody>
          <a:bodyPr/>
          <a:lstStyle/>
          <a:p>
            <a:pPr marL="342900" indent="-342900">
              <a:spcBef>
                <a:spcPct val="55000"/>
              </a:spcBef>
              <a:spcAft>
                <a:spcPct val="30000"/>
              </a:spcAft>
              <a:buSzPct val="90000"/>
              <a:buFont typeface="Arial" pitchFamily="34" charset="0"/>
              <a:buChar char="•"/>
            </a:pPr>
            <a:r>
              <a:rPr lang="zh-CN" altLang="en-US" sz="2200" b="1" i="1" dirty="0" smtClean="0">
                <a:solidFill>
                  <a:srgbClr val="002060"/>
                </a:solidFill>
                <a:latin typeface="Calibri" pitchFamily="34" charset="0"/>
                <a:sym typeface="Calibri" pitchFamily="34" charset="0"/>
              </a:rPr>
              <a:t>由医生</a:t>
            </a:r>
            <a:r>
              <a:rPr lang="zh-CN" altLang="en-US" sz="2200" b="1" i="1" dirty="0">
                <a:solidFill>
                  <a:srgbClr val="002060"/>
                </a:solidFill>
                <a:latin typeface="Calibri" pitchFamily="34" charset="0"/>
                <a:sym typeface="Calibri" pitchFamily="34" charset="0"/>
              </a:rPr>
              <a:t>完成</a:t>
            </a:r>
            <a:endParaRPr lang="en-US" sz="2200" b="1" i="1" dirty="0">
              <a:solidFill>
                <a:srgbClr val="002060"/>
              </a:solidFill>
              <a:latin typeface="Calibri" pitchFamily="34" charset="0"/>
              <a:sym typeface="Calibri" pitchFamily="34" charset="0"/>
            </a:endParaRPr>
          </a:p>
          <a:p>
            <a:pPr marL="342900" indent="-342900">
              <a:spcBef>
                <a:spcPct val="55000"/>
              </a:spcBef>
              <a:spcAft>
                <a:spcPct val="30000"/>
              </a:spcAft>
              <a:buSzPct val="90000"/>
              <a:buFont typeface="Arial" pitchFamily="34" charset="0"/>
              <a:buChar char="•"/>
            </a:pPr>
            <a:r>
              <a:rPr lang="zh-CN" altLang="en-US" sz="2200" b="1" i="1" dirty="0" smtClean="0">
                <a:solidFill>
                  <a:srgbClr val="002060"/>
                </a:solidFill>
                <a:latin typeface="Calibri" pitchFamily="34" charset="0"/>
                <a:sym typeface="Calibri" pitchFamily="34" charset="0"/>
              </a:rPr>
              <a:t>鉴别神经</a:t>
            </a:r>
            <a:r>
              <a:rPr lang="zh-CN" altLang="en-US" sz="2200" b="1" i="1" dirty="0">
                <a:solidFill>
                  <a:srgbClr val="002060"/>
                </a:solidFill>
                <a:latin typeface="Calibri" pitchFamily="34" charset="0"/>
                <a:sym typeface="Calibri" pitchFamily="34" charset="0"/>
              </a:rPr>
              <a:t>病理性疼痛与</a:t>
            </a:r>
            <a:r>
              <a:rPr lang="zh-CN" altLang="en-US" sz="2200" b="1" i="1" dirty="0" smtClean="0">
                <a:solidFill>
                  <a:srgbClr val="002060"/>
                </a:solidFill>
                <a:latin typeface="Calibri" pitchFamily="34" charset="0"/>
                <a:sym typeface="Calibri" pitchFamily="34" charset="0"/>
              </a:rPr>
              <a:t>伤害感受性疼痛</a:t>
            </a:r>
            <a:endParaRPr lang="en-US" sz="2200" b="1" i="1" dirty="0">
              <a:solidFill>
                <a:srgbClr val="002060"/>
              </a:solidFill>
              <a:latin typeface="Calibri" pitchFamily="34" charset="0"/>
              <a:sym typeface="Calibri" pitchFamily="34" charset="0"/>
            </a:endParaRPr>
          </a:p>
          <a:p>
            <a:pPr marL="342900" indent="-342900">
              <a:spcBef>
                <a:spcPct val="55000"/>
              </a:spcBef>
              <a:spcAft>
                <a:spcPct val="30000"/>
              </a:spcAft>
              <a:buSzPct val="90000"/>
              <a:buFont typeface="Arial" pitchFamily="34" charset="0"/>
              <a:buChar char="•"/>
            </a:pPr>
            <a:r>
              <a:rPr lang="en-US" sz="2200" b="1" i="1" dirty="0">
                <a:solidFill>
                  <a:srgbClr val="002060"/>
                </a:solidFill>
                <a:latin typeface="Calibri" pitchFamily="34" charset="0"/>
                <a:sym typeface="Calibri" pitchFamily="34" charset="0"/>
              </a:rPr>
              <a:t>5</a:t>
            </a:r>
            <a:r>
              <a:rPr lang="zh-CN" altLang="en-US" sz="2200" b="1" i="1" dirty="0">
                <a:solidFill>
                  <a:srgbClr val="002060"/>
                </a:solidFill>
                <a:latin typeface="Calibri" pitchFamily="34" charset="0"/>
                <a:sym typeface="Calibri" pitchFamily="34" charset="0"/>
              </a:rPr>
              <a:t>个疼痛问题及</a:t>
            </a:r>
            <a:r>
              <a:rPr lang="en-US" sz="2200" b="1" i="1" dirty="0">
                <a:solidFill>
                  <a:srgbClr val="002060"/>
                </a:solidFill>
                <a:latin typeface="Calibri" pitchFamily="34" charset="0"/>
                <a:sym typeface="Calibri" pitchFamily="34" charset="0"/>
              </a:rPr>
              <a:t>2</a:t>
            </a:r>
            <a:r>
              <a:rPr lang="zh-CN" altLang="en-US" sz="2200" b="1" i="1" dirty="0">
                <a:solidFill>
                  <a:srgbClr val="002060"/>
                </a:solidFill>
                <a:latin typeface="Calibri" pitchFamily="34" charset="0"/>
                <a:sym typeface="Calibri" pitchFamily="34" charset="0"/>
              </a:rPr>
              <a:t>个皮肤</a:t>
            </a:r>
            <a:r>
              <a:rPr lang="zh-CN" altLang="en-US" sz="2200" b="1" i="1" dirty="0" smtClean="0">
                <a:solidFill>
                  <a:srgbClr val="002060"/>
                </a:solidFill>
                <a:latin typeface="Calibri" pitchFamily="34" charset="0"/>
                <a:sym typeface="Calibri" pitchFamily="34" charset="0"/>
              </a:rPr>
              <a:t>敏感测试</a:t>
            </a:r>
            <a:endParaRPr lang="en-US" sz="2200" b="1" i="1" dirty="0">
              <a:solidFill>
                <a:srgbClr val="002060"/>
              </a:solidFill>
              <a:latin typeface="Calibri" pitchFamily="34" charset="0"/>
              <a:sym typeface="Calibri" pitchFamily="34" charset="0"/>
            </a:endParaRPr>
          </a:p>
          <a:p>
            <a:pPr marL="342900" indent="-342900">
              <a:spcBef>
                <a:spcPct val="55000"/>
              </a:spcBef>
              <a:spcAft>
                <a:spcPct val="30000"/>
              </a:spcAft>
              <a:buSzPct val="90000"/>
              <a:buFont typeface="Arial" pitchFamily="34" charset="0"/>
              <a:buChar char="•"/>
            </a:pPr>
            <a:r>
              <a:rPr lang="zh-CN" altLang="en-US" sz="2200" b="1" i="1" dirty="0">
                <a:solidFill>
                  <a:srgbClr val="002060"/>
                </a:solidFill>
                <a:latin typeface="Calibri" pitchFamily="34" charset="0"/>
                <a:sym typeface="Calibri" pitchFamily="34" charset="0"/>
              </a:rPr>
              <a:t>识别造成疼痛的</a:t>
            </a:r>
            <a:r>
              <a:rPr lang="zh-CN" altLang="en-US" sz="2200" b="1" i="1" dirty="0" smtClean="0">
                <a:solidFill>
                  <a:srgbClr val="002060"/>
                </a:solidFill>
                <a:latin typeface="Calibri" pitchFamily="34" charset="0"/>
                <a:sym typeface="Calibri" pitchFamily="34" charset="0"/>
              </a:rPr>
              <a:t>神经病理性</a:t>
            </a:r>
            <a:r>
              <a:rPr lang="zh-CN" altLang="en-US" sz="2200" b="1" i="1" dirty="0">
                <a:solidFill>
                  <a:srgbClr val="002060"/>
                </a:solidFill>
                <a:latin typeface="Calibri" pitchFamily="34" charset="0"/>
                <a:sym typeface="Calibri" pitchFamily="34" charset="0"/>
              </a:rPr>
              <a:t>机制</a:t>
            </a:r>
            <a:r>
              <a:rPr lang="zh-CN" altLang="en-US" sz="2200" b="1" i="1" dirty="0" smtClean="0">
                <a:solidFill>
                  <a:srgbClr val="002060"/>
                </a:solidFill>
                <a:latin typeface="Calibri" pitchFamily="34" charset="0"/>
                <a:sym typeface="Calibri" pitchFamily="34" charset="0"/>
              </a:rPr>
              <a:t>及其贡献</a:t>
            </a:r>
            <a:endParaRPr lang="zh-CN" altLang="en-US" sz="2200" b="1" i="1" dirty="0">
              <a:solidFill>
                <a:srgbClr val="002060"/>
              </a:solidFill>
              <a:latin typeface="Calibri" pitchFamily="34" charset="0"/>
              <a:sym typeface="Calibri" pitchFamily="34" charset="0"/>
            </a:endParaRPr>
          </a:p>
          <a:p>
            <a:pPr marL="342900" indent="-342900">
              <a:spcBef>
                <a:spcPct val="55000"/>
              </a:spcBef>
              <a:spcAft>
                <a:spcPct val="30000"/>
              </a:spcAft>
              <a:buSzPct val="90000"/>
              <a:buFont typeface="Arial" pitchFamily="34" charset="0"/>
              <a:buChar char="•"/>
            </a:pPr>
            <a:r>
              <a:rPr lang="zh-CN" altLang="en-US" sz="2200" b="1" i="1" dirty="0">
                <a:solidFill>
                  <a:srgbClr val="002060"/>
                </a:solidFill>
                <a:latin typeface="Calibri" pitchFamily="34" charset="0"/>
                <a:sym typeface="Calibri" pitchFamily="34" charset="0"/>
              </a:rPr>
              <a:t>经过</a:t>
            </a:r>
            <a:r>
              <a:rPr lang="zh-CN" altLang="en-US" sz="2200" b="1" i="1" dirty="0" smtClean="0">
                <a:solidFill>
                  <a:srgbClr val="002060"/>
                </a:solidFill>
                <a:latin typeface="Calibri" pitchFamily="34" charset="0"/>
                <a:sym typeface="Calibri" pitchFamily="34" charset="0"/>
              </a:rPr>
              <a:t>验证的</a:t>
            </a:r>
            <a:endParaRPr lang="zh-CN" altLang="en-US" sz="2200" b="1" i="1" dirty="0">
              <a:solidFill>
                <a:srgbClr val="002060"/>
              </a:solidFill>
              <a:latin typeface="Calibri" pitchFamily="34" charset="0"/>
              <a:sym typeface="Calibri" pitchFamily="34" charset="0"/>
            </a:endParaRPr>
          </a:p>
          <a:p>
            <a:pPr marL="342900" indent="-342900">
              <a:spcBef>
                <a:spcPct val="20000"/>
              </a:spcBef>
              <a:buFont typeface="Arial" pitchFamily="34" charset="0"/>
              <a:buChar char="•"/>
            </a:pPr>
            <a:endParaRPr lang="zh-CN" altLang="en-US" sz="2200" b="1" i="1" dirty="0">
              <a:solidFill>
                <a:srgbClr val="002060"/>
              </a:solidFill>
              <a:latin typeface="Calibri" pitchFamily="34" charset="0"/>
              <a:sym typeface="Calibri" pitchFamily="34" charset="0"/>
            </a:endParaRPr>
          </a:p>
        </p:txBody>
      </p:sp>
      <p:sp>
        <p:nvSpPr>
          <p:cNvPr id="76804" name="Rectangle 6"/>
          <p:cNvSpPr>
            <a:spLocks noChangeArrowheads="1"/>
          </p:cNvSpPr>
          <p:nvPr/>
        </p:nvSpPr>
        <p:spPr bwMode="auto">
          <a:xfrm>
            <a:off x="381000" y="6308725"/>
            <a:ext cx="3036409" cy="430887"/>
          </a:xfrm>
          <a:prstGeom prst="rect">
            <a:avLst/>
          </a:prstGeom>
          <a:noFill/>
          <a:ln w="9525" cmpd="sng">
            <a:noFill/>
            <a:miter lim="800000"/>
            <a:headEnd/>
            <a:tailEnd/>
          </a:ln>
        </p:spPr>
        <p:txBody>
          <a:bodyPr wrap="none">
            <a:spAutoFit/>
          </a:bodyPr>
          <a:lstStyle/>
          <a:p>
            <a:r>
              <a:rPr lang="en-US" sz="1200" b="1" dirty="0">
                <a:solidFill>
                  <a:srgbClr val="002060"/>
                </a:solidFill>
                <a:sym typeface="Arial" pitchFamily="34" charset="0"/>
              </a:rPr>
              <a:t>LANSS = </a:t>
            </a:r>
            <a:r>
              <a:rPr lang="zh-CN" altLang="en-US" sz="1200" b="1" dirty="0" smtClean="0">
                <a:solidFill>
                  <a:srgbClr val="002060"/>
                </a:solidFill>
                <a:sym typeface="Arial" pitchFamily="34" charset="0"/>
              </a:rPr>
              <a:t>利兹神经病理性症状与体征评估</a:t>
            </a:r>
            <a:endParaRPr lang="en-US" sz="1200" b="1" i="1" dirty="0">
              <a:solidFill>
                <a:srgbClr val="002060"/>
              </a:solidFill>
              <a:latin typeface="Calibri" pitchFamily="34" charset="0"/>
              <a:sym typeface="Calibri" pitchFamily="34" charset="0"/>
            </a:endParaRPr>
          </a:p>
          <a:p>
            <a:r>
              <a:rPr lang="en-US" sz="1000" b="1" i="1" dirty="0">
                <a:solidFill>
                  <a:srgbClr val="002060"/>
                </a:solidFill>
                <a:latin typeface="Calibri" pitchFamily="34" charset="0"/>
                <a:sym typeface="Calibri" pitchFamily="34" charset="0"/>
              </a:rPr>
              <a:t>Bennett M. Pain 2001; 92(1-2):147-57.</a:t>
            </a:r>
            <a:endParaRPr lang="zh-CN" altLang="en-US" dirty="0"/>
          </a:p>
        </p:txBody>
      </p:sp>
      <p:pic>
        <p:nvPicPr>
          <p:cNvPr id="76805" name="Picture 3" descr="Scale"/>
          <p:cNvPicPr>
            <a:picLocks noChangeAspect="1" noChangeArrowheads="1"/>
          </p:cNvPicPr>
          <p:nvPr/>
        </p:nvPicPr>
        <p:blipFill>
          <a:blip r:embed="rId3" cstate="print"/>
          <a:srcRect l="2425" t="3563" r="51781" b="4047"/>
          <a:stretch>
            <a:fillRect/>
          </a:stretch>
        </p:blipFill>
        <p:spPr bwMode="auto">
          <a:xfrm>
            <a:off x="471488" y="1592263"/>
            <a:ext cx="2386012" cy="3192462"/>
          </a:xfrm>
          <a:prstGeom prst="rect">
            <a:avLst/>
          </a:prstGeom>
          <a:noFill/>
          <a:ln w="12700" cmpd="sng">
            <a:solidFill>
              <a:srgbClr val="0C6FCF"/>
            </a:solidFill>
            <a:miter lim="800000"/>
            <a:headEnd/>
            <a:tailEnd/>
          </a:ln>
        </p:spPr>
      </p:pic>
      <p:pic>
        <p:nvPicPr>
          <p:cNvPr id="76806" name="Picture 4" descr="Scale"/>
          <p:cNvPicPr>
            <a:picLocks noChangeAspect="1" noChangeArrowheads="1"/>
          </p:cNvPicPr>
          <p:nvPr/>
        </p:nvPicPr>
        <p:blipFill>
          <a:blip r:embed="rId3" cstate="print"/>
          <a:srcRect l="50565" t="3592" r="2617" b="3951"/>
          <a:stretch>
            <a:fillRect/>
          </a:stretch>
        </p:blipFill>
        <p:spPr bwMode="auto">
          <a:xfrm>
            <a:off x="1663700" y="2971800"/>
            <a:ext cx="2439988" cy="3194050"/>
          </a:xfrm>
          <a:prstGeom prst="rect">
            <a:avLst/>
          </a:prstGeom>
          <a:noFill/>
          <a:ln w="12700" cmpd="sng">
            <a:solidFill>
              <a:srgbClr val="0C6FCF"/>
            </a:solidFill>
            <a:miter lim="800000"/>
            <a:headEnd/>
            <a:tailEnd/>
          </a:ln>
        </p:spPr>
      </p:pic>
      <p:sp>
        <p:nvSpPr>
          <p:cNvPr id="76807" name="Slide Number Placeholder 3"/>
          <p:cNvSpPr>
            <a:spLocks noChangeArrowheads="1"/>
          </p:cNvSpPr>
          <p:nvPr/>
        </p:nvSpPr>
        <p:spPr bwMode="auto">
          <a:xfrm>
            <a:off x="6553200" y="6356350"/>
            <a:ext cx="2133600" cy="365125"/>
          </a:xfrm>
          <a:prstGeom prst="rect">
            <a:avLst/>
          </a:prstGeom>
          <a:noFill/>
          <a:ln w="9525" cmpd="sng">
            <a:noFill/>
            <a:miter lim="800000"/>
            <a:headEnd/>
            <a:tailEnd/>
          </a:ln>
        </p:spPr>
        <p:txBody>
          <a:bodyPr anchor="ctr"/>
          <a:lstStyle/>
          <a:p>
            <a:pPr algn="r"/>
            <a:fld id="{53E17CD0-4549-41A7-9DA4-3056EE74C4CB}" type="slidenum">
              <a:rPr lang="zh-CN" altLang="en-US" sz="1200" b="1" i="1">
                <a:solidFill>
                  <a:srgbClr val="000000"/>
                </a:solidFill>
                <a:latin typeface="Calibri" pitchFamily="34" charset="0"/>
                <a:sym typeface="Calibri" pitchFamily="34" charset="0"/>
              </a:rPr>
              <a:pPr algn="r"/>
              <a:t>29</a:t>
            </a:fld>
            <a:endParaRPr lang="en-US" sz="1200" b="1" i="1">
              <a:solidFill>
                <a:srgbClr val="000000"/>
              </a:solidFill>
              <a:latin typeface="Calibri" pitchFamily="34" charset="0"/>
              <a:sym typeface="Calibri" pitchFamily="34" charset="0"/>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灯片编号占位符 4"/>
          <p:cNvSpPr>
            <a:spLocks noGrp="1"/>
          </p:cNvSpPr>
          <p:nvPr>
            <p:ph type="sldNum" sz="quarter" idx="12"/>
          </p:nvPr>
        </p:nvSpPr>
        <p:spPr>
          <a:noFill/>
          <a:ln>
            <a:miter lim="800000"/>
            <a:headEnd/>
            <a:tailEnd/>
          </a:ln>
        </p:spPr>
        <p:txBody>
          <a:bodyPr/>
          <a:lstStyle/>
          <a:p>
            <a:pPr>
              <a:buFont typeface="Arial" charset="0"/>
              <a:buNone/>
            </a:pPr>
            <a:fld id="{217F2BFD-58CC-4336-B099-0213CBD41D30}" type="slidenum">
              <a:rPr lang="zh-CN" altLang="en-US" smtClean="0">
                <a:latin typeface="Arial" charset="0"/>
                <a:ea typeface="宋体" charset="-122"/>
              </a:rPr>
              <a:pPr>
                <a:buFont typeface="Arial" charset="0"/>
                <a:buNone/>
              </a:pPr>
              <a:t>3</a:t>
            </a:fld>
            <a:endParaRPr lang="en-US" altLang="zh-CN" sz="1800" smtClean="0">
              <a:solidFill>
                <a:schemeClr val="tx1"/>
              </a:solidFill>
              <a:latin typeface="Arial" charset="0"/>
              <a:ea typeface="宋体" charset="-122"/>
            </a:endParaRPr>
          </a:p>
        </p:txBody>
      </p:sp>
      <p:sp>
        <p:nvSpPr>
          <p:cNvPr id="191490" name="Title 1"/>
          <p:cNvSpPr>
            <a:spLocks noGrp="1" noChangeArrowheads="1"/>
          </p:cNvSpPr>
          <p:nvPr>
            <p:ph type="title" idx="4294967295"/>
          </p:nvPr>
        </p:nvSpPr>
        <p:spPr/>
        <p:txBody>
          <a:bodyPr/>
          <a:lstStyle/>
          <a:p>
            <a:pPr eaLnBrk="1" hangingPunct="1"/>
            <a:r>
              <a:rPr lang="zh-CN" altLang="en-US" smtClean="0"/>
              <a:t>学习目标</a:t>
            </a:r>
          </a:p>
        </p:txBody>
      </p:sp>
      <p:sp>
        <p:nvSpPr>
          <p:cNvPr id="191491" name="Content Placeholder 2"/>
          <p:cNvSpPr>
            <a:spLocks noGrp="1" noChangeArrowheads="1"/>
          </p:cNvSpPr>
          <p:nvPr>
            <p:ph idx="4294967295"/>
          </p:nvPr>
        </p:nvSpPr>
        <p:spPr>
          <a:xfrm>
            <a:off x="323528" y="1600200"/>
            <a:ext cx="8569647" cy="4525963"/>
          </a:xfrm>
        </p:spPr>
        <p:txBody>
          <a:bodyPr/>
          <a:lstStyle/>
          <a:p>
            <a:pPr eaLnBrk="1" hangingPunct="1">
              <a:lnSpc>
                <a:spcPct val="110000"/>
              </a:lnSpc>
              <a:spcAft>
                <a:spcPts val="1200"/>
              </a:spcAft>
            </a:pPr>
            <a:r>
              <a:rPr lang="zh-CN" altLang="en-US" sz="2400" dirty="0" smtClean="0"/>
              <a:t>完成本单元的学习之后</a:t>
            </a:r>
            <a:r>
              <a:rPr lang="en-US" altLang="zh-CN" sz="2400" dirty="0" smtClean="0"/>
              <a:t>, </a:t>
            </a:r>
            <a:r>
              <a:rPr lang="zh-CN" altLang="en-US" sz="2400" dirty="0" smtClean="0"/>
              <a:t>参与者将能够 ：</a:t>
            </a:r>
            <a:endParaRPr lang="en-US" altLang="zh-CN" sz="2400" dirty="0" smtClean="0"/>
          </a:p>
          <a:p>
            <a:pPr lvl="1" eaLnBrk="1" hangingPunct="1">
              <a:lnSpc>
                <a:spcPct val="110000"/>
              </a:lnSpc>
              <a:spcAft>
                <a:spcPts val="600"/>
              </a:spcAft>
            </a:pPr>
            <a:r>
              <a:rPr lang="zh-CN" altLang="en-US" sz="2000" dirty="0" smtClean="0"/>
              <a:t>解释神经病理性疼痛的病理生理学原理</a:t>
            </a:r>
          </a:p>
          <a:p>
            <a:pPr lvl="1" eaLnBrk="1" hangingPunct="1">
              <a:lnSpc>
                <a:spcPct val="110000"/>
              </a:lnSpc>
              <a:spcAft>
                <a:spcPts val="600"/>
              </a:spcAft>
            </a:pPr>
            <a:r>
              <a:rPr lang="zh-CN" altLang="en-US" sz="2000" dirty="0" smtClean="0"/>
              <a:t>讨论神经病理性疼痛的患病率</a:t>
            </a:r>
          </a:p>
          <a:p>
            <a:pPr lvl="1" eaLnBrk="1" hangingPunct="1">
              <a:lnSpc>
                <a:spcPct val="110000"/>
              </a:lnSpc>
              <a:spcAft>
                <a:spcPts val="600"/>
              </a:spcAft>
            </a:pPr>
            <a:r>
              <a:rPr lang="zh-CN" altLang="en-US" sz="2000" dirty="0" smtClean="0"/>
              <a:t>运用简单的诊断方法诊断神经病理性疼痛</a:t>
            </a:r>
            <a:endParaRPr lang="en-US" altLang="zh-CN" sz="2000" dirty="0" smtClean="0"/>
          </a:p>
          <a:p>
            <a:pPr lvl="1" eaLnBrk="1" hangingPunct="1">
              <a:lnSpc>
                <a:spcPct val="110000"/>
              </a:lnSpc>
              <a:spcAft>
                <a:spcPts val="600"/>
              </a:spcAft>
            </a:pPr>
            <a:r>
              <a:rPr lang="zh-CN" altLang="en-US" sz="2000" dirty="0" smtClean="0"/>
              <a:t>了解神经病理性疼痛及其共患病病对患者的身体机能和生活质量的影响</a:t>
            </a:r>
          </a:p>
          <a:p>
            <a:pPr lvl="1" eaLnBrk="1" hangingPunct="1">
              <a:lnSpc>
                <a:spcPct val="110000"/>
              </a:lnSpc>
              <a:spcAft>
                <a:spcPts val="600"/>
              </a:spcAft>
            </a:pPr>
            <a:r>
              <a:rPr lang="zh-CN" altLang="en-US" sz="2000" dirty="0" smtClean="0"/>
              <a:t>选择适当的药物或非药物方法治疗神经病理性疼痛</a:t>
            </a:r>
          </a:p>
          <a:p>
            <a:pPr lvl="1" eaLnBrk="1" hangingPunct="1">
              <a:lnSpc>
                <a:spcPct val="110000"/>
              </a:lnSpc>
              <a:spcAft>
                <a:spcPts val="600"/>
              </a:spcAft>
            </a:pPr>
            <a:r>
              <a:rPr lang="zh-CN" altLang="en-US" sz="2000" dirty="0" smtClean="0"/>
              <a:t>知晓何时应将患者转诊至专科医生处</a:t>
            </a:r>
          </a:p>
        </p:txBody>
      </p:sp>
      <p:sp>
        <p:nvSpPr>
          <p:cNvPr id="191492" name="Slide Number Placeholder 33"/>
          <p:cNvSpPr>
            <a:spLocks noChangeArrowheads="1"/>
          </p:cNvSpPr>
          <p:nvPr/>
        </p:nvSpPr>
        <p:spPr bwMode="auto">
          <a:xfrm>
            <a:off x="6553200" y="6356350"/>
            <a:ext cx="2133600" cy="365125"/>
          </a:xfrm>
          <a:prstGeom prst="rect">
            <a:avLst/>
          </a:prstGeom>
          <a:noFill/>
          <a:ln w="9525">
            <a:noFill/>
            <a:miter lim="800000"/>
            <a:headEnd/>
            <a:tailEnd/>
          </a:ln>
        </p:spPr>
        <p:txBody>
          <a:bodyPr anchor="ctr"/>
          <a:lstStyle/>
          <a:p>
            <a:pPr algn="r">
              <a:buFont typeface="Arial" charset="0"/>
              <a:buNone/>
            </a:pPr>
            <a:fld id="{64600ADF-0894-4A5A-8DE0-D1CD801E0CC6}" type="slidenum">
              <a:rPr lang="zh-CN" altLang="en-US" sz="1200" b="1" i="1">
                <a:solidFill>
                  <a:srgbClr val="000000"/>
                </a:solidFill>
                <a:latin typeface="Calibri" pitchFamily="34" charset="0"/>
                <a:sym typeface="MS PGothic" pitchFamily="34" charset="-128"/>
              </a:rPr>
              <a:pPr algn="r">
                <a:buFont typeface="Arial" charset="0"/>
                <a:buNone/>
              </a:pPr>
              <a:t>3</a:t>
            </a:fld>
            <a:endParaRPr lang="en-US" altLang="zh-CN" sz="1200" b="1" i="1">
              <a:solidFill>
                <a:srgbClr val="000000"/>
              </a:solidFill>
              <a:latin typeface="Calibri" pitchFamily="34" charset="0"/>
              <a:sym typeface="MS PGothic"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4"/>
          <p:cNvSpPr>
            <a:spLocks noGrp="1"/>
          </p:cNvSpPr>
          <p:nvPr>
            <p:ph type="sldNum" sz="quarter" idx="12"/>
          </p:nvPr>
        </p:nvSpPr>
        <p:spPr/>
        <p:txBody>
          <a:bodyPr/>
          <a:lstStyle/>
          <a:p>
            <a:fld id="{93A241E5-96AE-44AF-8A32-9C2A0BD8E03C}" type="slidenum">
              <a:rPr lang="zh-CN" altLang="en-US"/>
              <a:pPr/>
              <a:t>30</a:t>
            </a:fld>
            <a:endParaRPr lang="en-US" sz="1800">
              <a:solidFill>
                <a:schemeClr val="tx1"/>
              </a:solidFill>
            </a:endParaRPr>
          </a:p>
        </p:txBody>
      </p:sp>
      <p:sp>
        <p:nvSpPr>
          <p:cNvPr id="78850" name="Rectangle 2"/>
          <p:cNvSpPr>
            <a:spLocks noGrp="1" noChangeArrowheads="1"/>
          </p:cNvSpPr>
          <p:nvPr>
            <p:ph type="title" idx="4294967295"/>
          </p:nvPr>
        </p:nvSpPr>
        <p:spPr>
          <a:xfrm>
            <a:off x="457200" y="269875"/>
            <a:ext cx="8229600" cy="1143000"/>
          </a:xfrm>
          <a:ln/>
        </p:spPr>
        <p:txBody>
          <a:bodyPr/>
          <a:lstStyle/>
          <a:p>
            <a:pPr eaLnBrk="1" hangingPunct="1"/>
            <a:r>
              <a:rPr lang="zh-CN" altLang="zh-CN" sz="5400" dirty="0">
                <a:latin typeface="Times New Roman" pitchFamily="18" charset="0"/>
                <a:cs typeface="Times New Roman" pitchFamily="18" charset="0"/>
              </a:rPr>
              <a:t>DN4</a:t>
            </a:r>
            <a:endParaRPr lang="zh-CN" altLang="zh-CN" dirty="0">
              <a:latin typeface="Times New Roman" pitchFamily="18" charset="0"/>
              <a:cs typeface="Times New Roman" pitchFamily="18" charset="0"/>
            </a:endParaRPr>
          </a:p>
        </p:txBody>
      </p:sp>
      <p:sp>
        <p:nvSpPr>
          <p:cNvPr id="78851" name="Rectangle 3"/>
          <p:cNvSpPr>
            <a:spLocks noGrp="1" noChangeArrowheads="1"/>
          </p:cNvSpPr>
          <p:nvPr>
            <p:ph type="body" idx="4294967295"/>
          </p:nvPr>
        </p:nvSpPr>
        <p:spPr>
          <a:xfrm>
            <a:off x="4572000" y="1628775"/>
            <a:ext cx="4356100" cy="4343400"/>
          </a:xfrm>
          <a:ln/>
        </p:spPr>
        <p:txBody>
          <a:bodyPr/>
          <a:lstStyle/>
          <a:p>
            <a:pPr eaLnBrk="1" hangingPunct="1">
              <a:lnSpc>
                <a:spcPct val="80000"/>
              </a:lnSpc>
              <a:spcBef>
                <a:spcPct val="55000"/>
              </a:spcBef>
              <a:spcAft>
                <a:spcPct val="30000"/>
              </a:spcAft>
              <a:buClr>
                <a:schemeClr val="accent1"/>
              </a:buClr>
              <a:buSzPct val="90000"/>
            </a:pPr>
            <a:r>
              <a:rPr lang="zh-CN" altLang="en-US" sz="2400" b="1" dirty="0" smtClean="0">
                <a:solidFill>
                  <a:schemeClr val="tx1"/>
                </a:solidFill>
                <a:latin typeface="Times New Roman" pitchFamily="18" charset="0"/>
                <a:cs typeface="Times New Roman" pitchFamily="18" charset="0"/>
              </a:rPr>
              <a:t>由医生</a:t>
            </a:r>
            <a:r>
              <a:rPr lang="zh-CN" altLang="en-US" sz="2400" b="1" dirty="0">
                <a:solidFill>
                  <a:schemeClr val="tx1"/>
                </a:solidFill>
                <a:latin typeface="Times New Roman" pitchFamily="18" charset="0"/>
                <a:cs typeface="Times New Roman" pitchFamily="18" charset="0"/>
              </a:rPr>
              <a:t>完成</a:t>
            </a:r>
          </a:p>
          <a:p>
            <a:pPr eaLnBrk="1" hangingPunct="1">
              <a:spcBef>
                <a:spcPct val="55000"/>
              </a:spcBef>
              <a:spcAft>
                <a:spcPct val="30000"/>
              </a:spcAft>
              <a:buClr>
                <a:schemeClr val="accent1"/>
              </a:buClr>
              <a:buSzPct val="90000"/>
            </a:pPr>
            <a:r>
              <a:rPr lang="zh-CN" altLang="en-US" sz="2400" b="1" dirty="0" smtClean="0">
                <a:solidFill>
                  <a:schemeClr val="tx1"/>
                </a:solidFill>
                <a:latin typeface="Times New Roman" pitchFamily="18" charset="0"/>
                <a:cs typeface="Times New Roman" pitchFamily="18" charset="0"/>
              </a:rPr>
              <a:t>鉴别神经</a:t>
            </a:r>
            <a:r>
              <a:rPr lang="zh-CN" altLang="en-US" sz="2400" b="1" dirty="0">
                <a:solidFill>
                  <a:schemeClr val="tx1"/>
                </a:solidFill>
                <a:latin typeface="Times New Roman" pitchFamily="18" charset="0"/>
                <a:cs typeface="Times New Roman" pitchFamily="18" charset="0"/>
              </a:rPr>
              <a:t>病理性</a:t>
            </a:r>
            <a:r>
              <a:rPr lang="zh-CN" altLang="en-US" sz="2400" b="1" dirty="0" smtClean="0">
                <a:solidFill>
                  <a:schemeClr val="tx1"/>
                </a:solidFill>
                <a:latin typeface="Times New Roman" pitchFamily="18" charset="0"/>
                <a:cs typeface="Times New Roman" pitchFamily="18" charset="0"/>
              </a:rPr>
              <a:t>疼痛与伤害感受性疼痛</a:t>
            </a:r>
            <a:endParaRPr lang="zh-CN" altLang="en-US" sz="2400" b="1" dirty="0">
              <a:solidFill>
                <a:schemeClr val="tx1"/>
              </a:solidFill>
              <a:latin typeface="Times New Roman" pitchFamily="18" charset="0"/>
              <a:cs typeface="Times New Roman" pitchFamily="18" charset="0"/>
            </a:endParaRPr>
          </a:p>
          <a:p>
            <a:pPr eaLnBrk="1" hangingPunct="1">
              <a:lnSpc>
                <a:spcPct val="80000"/>
              </a:lnSpc>
              <a:spcBef>
                <a:spcPct val="55000"/>
              </a:spcBef>
              <a:spcAft>
                <a:spcPct val="30000"/>
              </a:spcAft>
              <a:buClr>
                <a:schemeClr val="accent1"/>
              </a:buClr>
              <a:buSzPct val="90000"/>
            </a:pPr>
            <a:r>
              <a:rPr lang="zh-CN" altLang="en-US" sz="2400" b="1" dirty="0">
                <a:solidFill>
                  <a:schemeClr val="tx1"/>
                </a:solidFill>
                <a:latin typeface="Times New Roman" pitchFamily="18" charset="0"/>
                <a:cs typeface="Times New Roman" pitchFamily="18" charset="0"/>
              </a:rPr>
              <a:t>2个疼痛问题（7项）</a:t>
            </a:r>
          </a:p>
          <a:p>
            <a:pPr eaLnBrk="1" hangingPunct="1">
              <a:lnSpc>
                <a:spcPct val="80000"/>
              </a:lnSpc>
              <a:spcBef>
                <a:spcPct val="55000"/>
              </a:spcBef>
              <a:spcAft>
                <a:spcPct val="30000"/>
              </a:spcAft>
              <a:buClr>
                <a:schemeClr val="accent1"/>
              </a:buClr>
              <a:buSzPct val="90000"/>
            </a:pPr>
            <a:r>
              <a:rPr lang="zh-CN" altLang="en-US" sz="2400" b="1" dirty="0">
                <a:solidFill>
                  <a:schemeClr val="tx1"/>
                </a:solidFill>
                <a:latin typeface="Times New Roman" pitchFamily="18" charset="0"/>
                <a:cs typeface="Times New Roman" pitchFamily="18" charset="0"/>
              </a:rPr>
              <a:t>2个皮肤</a:t>
            </a:r>
            <a:r>
              <a:rPr lang="zh-CN" altLang="en-US" sz="2400" b="1" dirty="0" smtClean="0">
                <a:solidFill>
                  <a:schemeClr val="tx1"/>
                </a:solidFill>
                <a:latin typeface="Times New Roman" pitchFamily="18" charset="0"/>
                <a:cs typeface="Times New Roman" pitchFamily="18" charset="0"/>
              </a:rPr>
              <a:t>敏感性测试</a:t>
            </a:r>
            <a:r>
              <a:rPr lang="zh-CN" altLang="en-US" sz="2400" b="1" dirty="0">
                <a:solidFill>
                  <a:schemeClr val="tx1"/>
                </a:solidFill>
                <a:latin typeface="Times New Roman" pitchFamily="18" charset="0"/>
                <a:cs typeface="Times New Roman" pitchFamily="18" charset="0"/>
              </a:rPr>
              <a:t>（3项）</a:t>
            </a:r>
          </a:p>
          <a:p>
            <a:pPr eaLnBrk="1" hangingPunct="1">
              <a:spcBef>
                <a:spcPct val="55000"/>
              </a:spcBef>
              <a:spcAft>
                <a:spcPct val="30000"/>
              </a:spcAft>
              <a:buClr>
                <a:schemeClr val="accent1"/>
              </a:buClr>
              <a:buSzPct val="90000"/>
            </a:pPr>
            <a:r>
              <a:rPr lang="zh-CN" altLang="en-US" sz="2400" b="1" dirty="0" smtClean="0">
                <a:solidFill>
                  <a:schemeClr val="tx1"/>
                </a:solidFill>
                <a:latin typeface="Times New Roman" pitchFamily="18" charset="0"/>
                <a:cs typeface="Times New Roman" pitchFamily="18" charset="0"/>
              </a:rPr>
              <a:t>评分 </a:t>
            </a:r>
            <a:r>
              <a:rPr lang="zh-CN" altLang="en-US" sz="2400" b="1" dirty="0">
                <a:solidFill>
                  <a:schemeClr val="tx1"/>
                </a:solidFill>
                <a:latin typeface="Times New Roman" pitchFamily="18" charset="0"/>
                <a:cs typeface="Times New Roman" pitchFamily="18" charset="0"/>
                <a:sym typeface="Symbol" pitchFamily="18" charset="2"/>
              </a:rPr>
              <a:t>4 </a:t>
            </a:r>
            <a:r>
              <a:rPr lang="zh-CN" altLang="en-US" sz="2400" b="1" dirty="0" smtClean="0">
                <a:solidFill>
                  <a:schemeClr val="tx1"/>
                </a:solidFill>
                <a:latin typeface="Times New Roman" pitchFamily="18" charset="0"/>
                <a:cs typeface="Times New Roman" pitchFamily="18" charset="0"/>
                <a:sym typeface="Symbol" pitchFamily="18" charset="2"/>
              </a:rPr>
              <a:t>则提示神经</a:t>
            </a:r>
            <a:r>
              <a:rPr lang="zh-CN" altLang="en-US" sz="2400" b="1" dirty="0">
                <a:solidFill>
                  <a:schemeClr val="tx1"/>
                </a:solidFill>
                <a:latin typeface="Times New Roman" pitchFamily="18" charset="0"/>
                <a:cs typeface="Times New Roman" pitchFamily="18" charset="0"/>
                <a:sym typeface="Symbol" pitchFamily="18" charset="2"/>
              </a:rPr>
              <a:t>病理性</a:t>
            </a:r>
            <a:r>
              <a:rPr lang="zh-CN" altLang="en-US" sz="2400" b="1" dirty="0" smtClean="0">
                <a:solidFill>
                  <a:schemeClr val="tx1"/>
                </a:solidFill>
                <a:latin typeface="Times New Roman" pitchFamily="18" charset="0"/>
                <a:cs typeface="Times New Roman" pitchFamily="18" charset="0"/>
                <a:sym typeface="Symbol" pitchFamily="18" charset="2"/>
              </a:rPr>
              <a:t>疼痛</a:t>
            </a:r>
            <a:endParaRPr lang="zh-CN" altLang="en-US" sz="2400" b="1" dirty="0">
              <a:solidFill>
                <a:schemeClr val="tx1"/>
              </a:solidFill>
              <a:latin typeface="Times New Roman" pitchFamily="18" charset="0"/>
              <a:cs typeface="Times New Roman" pitchFamily="18" charset="0"/>
              <a:sym typeface="Symbol" pitchFamily="18" charset="2"/>
            </a:endParaRPr>
          </a:p>
          <a:p>
            <a:pPr eaLnBrk="1" hangingPunct="1">
              <a:lnSpc>
                <a:spcPct val="80000"/>
              </a:lnSpc>
              <a:spcBef>
                <a:spcPct val="55000"/>
              </a:spcBef>
              <a:spcAft>
                <a:spcPct val="30000"/>
              </a:spcAft>
              <a:buClr>
                <a:schemeClr val="accent1"/>
              </a:buClr>
              <a:buSzPct val="90000"/>
            </a:pPr>
            <a:r>
              <a:rPr lang="zh-CN" altLang="en-US" sz="2400" b="1" dirty="0">
                <a:solidFill>
                  <a:schemeClr val="tx1"/>
                </a:solidFill>
                <a:latin typeface="Times New Roman" pitchFamily="18" charset="0"/>
                <a:cs typeface="Times New Roman" pitchFamily="18" charset="0"/>
                <a:sym typeface="MS PGothic" pitchFamily="34" charset="-128"/>
              </a:rPr>
              <a:t>经过</a:t>
            </a:r>
            <a:r>
              <a:rPr lang="zh-CN" altLang="en-US" sz="2400" b="1" dirty="0" smtClean="0">
                <a:solidFill>
                  <a:schemeClr val="tx1"/>
                </a:solidFill>
                <a:latin typeface="Times New Roman" pitchFamily="18" charset="0"/>
                <a:cs typeface="Times New Roman" pitchFamily="18" charset="0"/>
                <a:sym typeface="MS PGothic" pitchFamily="34" charset="-128"/>
              </a:rPr>
              <a:t>验证</a:t>
            </a:r>
            <a:endParaRPr lang="zh-CN" altLang="en-US" sz="3600" dirty="0">
              <a:solidFill>
                <a:schemeClr val="tx1"/>
              </a:solidFill>
              <a:latin typeface="Times New Roman" pitchFamily="18" charset="0"/>
              <a:cs typeface="Times New Roman" pitchFamily="18" charset="0"/>
            </a:endParaRPr>
          </a:p>
        </p:txBody>
      </p:sp>
      <p:pic>
        <p:nvPicPr>
          <p:cNvPr id="78852" name="Picture 7"/>
          <p:cNvPicPr>
            <a:picLocks noChangeAspect="1" noChangeArrowheads="1"/>
          </p:cNvPicPr>
          <p:nvPr/>
        </p:nvPicPr>
        <p:blipFill>
          <a:blip r:embed="rId3" cstate="print"/>
          <a:srcRect/>
          <a:stretch>
            <a:fillRect/>
          </a:stretch>
        </p:blipFill>
        <p:spPr bwMode="auto">
          <a:xfrm>
            <a:off x="568325" y="1506538"/>
            <a:ext cx="3643313" cy="4946650"/>
          </a:xfrm>
          <a:prstGeom prst="rect">
            <a:avLst/>
          </a:prstGeom>
          <a:noFill/>
          <a:ln w="9525" cmpd="sng">
            <a:noFill/>
            <a:miter lim="800000"/>
            <a:headEnd/>
            <a:tailEnd/>
          </a:ln>
        </p:spPr>
      </p:pic>
      <p:sp>
        <p:nvSpPr>
          <p:cNvPr id="78853" name="Text Box 7"/>
          <p:cNvSpPr>
            <a:spLocks noChangeArrowheads="1"/>
          </p:cNvSpPr>
          <p:nvPr/>
        </p:nvSpPr>
        <p:spPr bwMode="auto">
          <a:xfrm>
            <a:off x="412750" y="6345238"/>
            <a:ext cx="7259638" cy="473075"/>
          </a:xfrm>
          <a:prstGeom prst="rect">
            <a:avLst/>
          </a:prstGeom>
          <a:noFill/>
          <a:ln w="9525" cmpd="sng">
            <a:noFill/>
            <a:miter lim="800000"/>
            <a:headEnd/>
            <a:tailEnd/>
          </a:ln>
        </p:spPr>
        <p:txBody>
          <a:bodyPr>
            <a:spAutoFit/>
          </a:bodyPr>
          <a:lstStyle/>
          <a:p>
            <a:pPr>
              <a:lnSpc>
                <a:spcPct val="110000"/>
              </a:lnSpc>
              <a:spcBef>
                <a:spcPct val="30000"/>
              </a:spcBef>
            </a:pPr>
            <a:r>
              <a:rPr lang="en-US" sz="1200" b="1" dirty="0">
                <a:solidFill>
                  <a:srgbClr val="002060"/>
                </a:solidFill>
                <a:latin typeface="Calibri" pitchFamily="34" charset="0"/>
                <a:sym typeface="Calibri" pitchFamily="34" charset="0"/>
              </a:rPr>
              <a:t>DN4 = </a:t>
            </a:r>
            <a:r>
              <a:rPr lang="en-US" sz="1200" b="1" dirty="0" err="1">
                <a:solidFill>
                  <a:srgbClr val="002060"/>
                </a:solidFill>
                <a:latin typeface="Calibri" pitchFamily="34" charset="0"/>
                <a:sym typeface="Calibri" pitchFamily="34" charset="0"/>
              </a:rPr>
              <a:t>Douleur</a:t>
            </a:r>
            <a:r>
              <a:rPr lang="en-US" sz="1200" b="1" dirty="0">
                <a:solidFill>
                  <a:srgbClr val="002060"/>
                </a:solidFill>
                <a:latin typeface="Calibri" pitchFamily="34" charset="0"/>
                <a:sym typeface="Calibri" pitchFamily="34" charset="0"/>
              </a:rPr>
              <a:t> </a:t>
            </a:r>
            <a:r>
              <a:rPr lang="en-US" sz="1200" b="1" dirty="0" err="1">
                <a:solidFill>
                  <a:srgbClr val="002060"/>
                </a:solidFill>
                <a:latin typeface="Calibri" pitchFamily="34" charset="0"/>
                <a:sym typeface="Calibri" pitchFamily="34" charset="0"/>
              </a:rPr>
              <a:t>neuropathique</a:t>
            </a:r>
            <a:r>
              <a:rPr lang="en-US" sz="1200" b="1" dirty="0">
                <a:solidFill>
                  <a:srgbClr val="002060"/>
                </a:solidFill>
                <a:latin typeface="Calibri" pitchFamily="34" charset="0"/>
                <a:sym typeface="Calibri" pitchFamily="34" charset="0"/>
              </a:rPr>
              <a:t> en 4 </a:t>
            </a:r>
            <a:r>
              <a:rPr lang="en-US" sz="1200" b="1" dirty="0" smtClean="0">
                <a:solidFill>
                  <a:srgbClr val="002060"/>
                </a:solidFill>
                <a:latin typeface="Calibri" pitchFamily="34" charset="0"/>
                <a:sym typeface="Calibri" pitchFamily="34" charset="0"/>
              </a:rPr>
              <a:t>questions</a:t>
            </a:r>
            <a:r>
              <a:rPr lang="zh-CN" altLang="en-US" sz="1200" b="1" dirty="0" smtClean="0">
                <a:solidFill>
                  <a:srgbClr val="002060"/>
                </a:solidFill>
                <a:latin typeface="Calibri" pitchFamily="34" charset="0"/>
                <a:sym typeface="Calibri" pitchFamily="34" charset="0"/>
              </a:rPr>
              <a:t/>
            </a:r>
            <a:br>
              <a:rPr lang="zh-CN" altLang="en-US" sz="1200" b="1" dirty="0" smtClean="0">
                <a:solidFill>
                  <a:srgbClr val="002060"/>
                </a:solidFill>
                <a:latin typeface="Calibri" pitchFamily="34" charset="0"/>
                <a:sym typeface="Calibri" pitchFamily="34" charset="0"/>
              </a:rPr>
            </a:br>
            <a:r>
              <a:rPr lang="en-US" sz="1000" dirty="0" err="1" smtClean="0">
                <a:solidFill>
                  <a:srgbClr val="002060"/>
                </a:solidFill>
                <a:latin typeface="Calibri" pitchFamily="34" charset="0"/>
                <a:sym typeface="Calibri" pitchFamily="34" charset="0"/>
              </a:rPr>
              <a:t>Bouhassira</a:t>
            </a:r>
            <a:r>
              <a:rPr lang="en-US" sz="1000" dirty="0" smtClean="0">
                <a:solidFill>
                  <a:srgbClr val="002060"/>
                </a:solidFill>
                <a:latin typeface="Calibri" pitchFamily="34" charset="0"/>
                <a:sym typeface="Calibri" pitchFamily="34" charset="0"/>
              </a:rPr>
              <a:t> </a:t>
            </a:r>
            <a:r>
              <a:rPr lang="en-US" sz="1000" dirty="0">
                <a:solidFill>
                  <a:srgbClr val="002060"/>
                </a:solidFill>
                <a:latin typeface="Calibri" pitchFamily="34" charset="0"/>
                <a:sym typeface="Calibri" pitchFamily="34" charset="0"/>
              </a:rPr>
              <a:t>D </a:t>
            </a:r>
            <a:r>
              <a:rPr lang="en-US" sz="1000" i="1" dirty="0">
                <a:solidFill>
                  <a:srgbClr val="002060"/>
                </a:solidFill>
                <a:latin typeface="Calibri" pitchFamily="34" charset="0"/>
                <a:sym typeface="Calibri" pitchFamily="34" charset="0"/>
              </a:rPr>
              <a:t>et al. Pain </a:t>
            </a:r>
            <a:r>
              <a:rPr lang="en-US" sz="1000" dirty="0">
                <a:solidFill>
                  <a:srgbClr val="002060"/>
                </a:solidFill>
                <a:latin typeface="Calibri" pitchFamily="34" charset="0"/>
                <a:sym typeface="Calibri" pitchFamily="34" charset="0"/>
              </a:rPr>
              <a:t>2005; 114(1-2):29-36.</a:t>
            </a:r>
            <a:endParaRPr lang="zh-CN" altLang="en-US" dirty="0"/>
          </a:p>
        </p:txBody>
      </p:sp>
      <p:sp>
        <p:nvSpPr>
          <p:cNvPr id="78854" name="Slide Number Placeholder 3"/>
          <p:cNvSpPr>
            <a:spLocks noChangeArrowheads="1"/>
          </p:cNvSpPr>
          <p:nvPr/>
        </p:nvSpPr>
        <p:spPr bwMode="auto">
          <a:xfrm>
            <a:off x="6553200" y="6356350"/>
            <a:ext cx="2133600" cy="365125"/>
          </a:xfrm>
          <a:prstGeom prst="rect">
            <a:avLst/>
          </a:prstGeom>
          <a:noFill/>
          <a:ln w="9525" cmpd="sng">
            <a:noFill/>
            <a:miter lim="800000"/>
            <a:headEnd/>
            <a:tailEnd/>
          </a:ln>
        </p:spPr>
        <p:txBody>
          <a:bodyPr anchor="ctr"/>
          <a:lstStyle/>
          <a:p>
            <a:pPr algn="r"/>
            <a:fld id="{D104D911-BACE-4FD7-A4BF-5D551D51FDB4}" type="slidenum">
              <a:rPr lang="zh-CN" altLang="en-US" sz="1200" b="1" i="1">
                <a:solidFill>
                  <a:srgbClr val="000000"/>
                </a:solidFill>
                <a:latin typeface="Calibri" pitchFamily="34" charset="0"/>
                <a:sym typeface="Calibri" pitchFamily="34" charset="0"/>
              </a:rPr>
              <a:pPr algn="r"/>
              <a:t>30</a:t>
            </a:fld>
            <a:endParaRPr lang="en-US" sz="1200" b="1" i="1">
              <a:solidFill>
                <a:srgbClr val="000000"/>
              </a:solidFill>
              <a:latin typeface="Calibri" pitchFamily="34" charset="0"/>
              <a:sym typeface="Calibr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灯片编号占位符 4"/>
          <p:cNvSpPr>
            <a:spLocks noGrp="1"/>
          </p:cNvSpPr>
          <p:nvPr>
            <p:ph type="sldNum" sz="quarter" idx="12"/>
          </p:nvPr>
        </p:nvSpPr>
        <p:spPr/>
        <p:txBody>
          <a:bodyPr/>
          <a:lstStyle/>
          <a:p>
            <a:fld id="{E10ED3DE-A719-4006-8920-949BCC8BC506}" type="slidenum">
              <a:rPr lang="zh-CN" altLang="en-US"/>
              <a:pPr/>
              <a:t>31</a:t>
            </a:fld>
            <a:endParaRPr lang="en-US" sz="1800">
              <a:solidFill>
                <a:schemeClr val="tx1"/>
              </a:solidFill>
            </a:endParaRPr>
          </a:p>
        </p:txBody>
      </p:sp>
      <p:grpSp>
        <p:nvGrpSpPr>
          <p:cNvPr id="80898" name="Group 2"/>
          <p:cNvGrpSpPr>
            <a:grpSpLocks/>
          </p:cNvGrpSpPr>
          <p:nvPr/>
        </p:nvGrpSpPr>
        <p:grpSpPr bwMode="auto">
          <a:xfrm>
            <a:off x="5410200" y="4340225"/>
            <a:ext cx="2441575" cy="1073150"/>
            <a:chOff x="0" y="0"/>
            <a:chExt cx="1649" cy="725"/>
          </a:xfrm>
        </p:grpSpPr>
        <p:sp>
          <p:nvSpPr>
            <p:cNvPr id="80899" name="AutoShape 13"/>
            <p:cNvSpPr>
              <a:spLocks noChangeShapeType="1"/>
            </p:cNvSpPr>
            <p:nvPr/>
          </p:nvSpPr>
          <p:spPr bwMode="auto">
            <a:xfrm>
              <a:off x="942" y="0"/>
              <a:ext cx="340" cy="725"/>
            </a:xfrm>
            <a:prstGeom prst="bentConnector2">
              <a:avLst/>
            </a:prstGeom>
            <a:noFill/>
            <a:ln w="38100" cmpd="sng">
              <a:solidFill>
                <a:srgbClr val="6C6C6C"/>
              </a:solidFill>
              <a:miter lim="800000"/>
              <a:headEnd/>
              <a:tailEnd type="triangle" w="med" len="med"/>
            </a:ln>
          </p:spPr>
          <p:txBody>
            <a:bodyPr/>
            <a:lstStyle/>
            <a:p>
              <a:endParaRPr lang="zh-CN" altLang="en-US"/>
            </a:p>
          </p:txBody>
        </p:sp>
        <p:sp>
          <p:nvSpPr>
            <p:cNvPr id="80900" name="Text Box 16"/>
            <p:cNvSpPr>
              <a:spLocks noChangeArrowheads="1"/>
            </p:cNvSpPr>
            <p:nvPr/>
          </p:nvSpPr>
          <p:spPr bwMode="auto">
            <a:xfrm>
              <a:off x="1370" y="295"/>
              <a:ext cx="279" cy="248"/>
            </a:xfrm>
            <a:prstGeom prst="rect">
              <a:avLst/>
            </a:prstGeom>
            <a:noFill/>
            <a:ln w="9525" cmpd="sng">
              <a:noFill/>
              <a:miter lim="800000"/>
              <a:headEnd/>
              <a:tailEnd/>
            </a:ln>
          </p:spPr>
          <p:txBody>
            <a:bodyPr wrap="none">
              <a:spAutoFit/>
            </a:bodyPr>
            <a:lstStyle/>
            <a:p>
              <a:r>
                <a:rPr lang="zh-CN" altLang="en-US" b="1">
                  <a:solidFill>
                    <a:srgbClr val="006600"/>
                  </a:solidFill>
                  <a:latin typeface="Times New Roman" pitchFamily="18" charset="0"/>
                  <a:sym typeface="Arial Unicode MS" pitchFamily="34" charset="-122"/>
                </a:rPr>
                <a:t>是</a:t>
              </a:r>
            </a:p>
          </p:txBody>
        </p:sp>
        <p:sp>
          <p:nvSpPr>
            <p:cNvPr id="80901" name="Text Box 25"/>
            <p:cNvSpPr>
              <a:spLocks noChangeArrowheads="1"/>
            </p:cNvSpPr>
            <p:nvPr/>
          </p:nvSpPr>
          <p:spPr bwMode="auto">
            <a:xfrm>
              <a:off x="0" y="404"/>
              <a:ext cx="279" cy="248"/>
            </a:xfrm>
            <a:prstGeom prst="rect">
              <a:avLst/>
            </a:prstGeom>
            <a:noFill/>
            <a:ln w="9525" cmpd="sng">
              <a:noFill/>
              <a:miter lim="800000"/>
              <a:headEnd/>
              <a:tailEnd/>
            </a:ln>
          </p:spPr>
          <p:txBody>
            <a:bodyPr wrap="none">
              <a:spAutoFit/>
            </a:bodyPr>
            <a:lstStyle/>
            <a:p>
              <a:r>
                <a:rPr lang="zh-CN" altLang="en-US" b="1">
                  <a:solidFill>
                    <a:schemeClr val="accent2"/>
                  </a:solidFill>
                  <a:latin typeface="Times New Roman" pitchFamily="18" charset="0"/>
                  <a:sym typeface="Arial Unicode MS" pitchFamily="34" charset="-122"/>
                </a:rPr>
                <a:t>否</a:t>
              </a:r>
            </a:p>
          </p:txBody>
        </p:sp>
      </p:grpSp>
      <p:sp>
        <p:nvSpPr>
          <p:cNvPr id="80902" name="Rectangle 4"/>
          <p:cNvSpPr>
            <a:spLocks noGrp="1" noChangeArrowheads="1"/>
          </p:cNvSpPr>
          <p:nvPr>
            <p:ph type="title" idx="4294967295"/>
          </p:nvPr>
        </p:nvSpPr>
        <p:spPr>
          <a:xfrm>
            <a:off x="682625" y="188913"/>
            <a:ext cx="7702550" cy="1143000"/>
          </a:xfrm>
          <a:ln/>
        </p:spPr>
        <p:txBody>
          <a:bodyPr/>
          <a:lstStyle/>
          <a:p>
            <a:pPr eaLnBrk="1" hangingPunct="1"/>
            <a:r>
              <a:rPr lang="zh-CN" altLang="en-US" sz="3600" dirty="0">
                <a:solidFill>
                  <a:srgbClr val="002060"/>
                </a:solidFill>
                <a:latin typeface="Times New Roman" pitchFamily="18" charset="0"/>
                <a:sym typeface="MS PGothic" pitchFamily="34" charset="-128"/>
              </a:rPr>
              <a:t>诊断疑似神经病理性</a:t>
            </a:r>
            <a:r>
              <a:rPr lang="zh-CN" altLang="en-US" sz="3600" dirty="0" smtClean="0">
                <a:solidFill>
                  <a:srgbClr val="002060"/>
                </a:solidFill>
                <a:latin typeface="Times New Roman" pitchFamily="18" charset="0"/>
                <a:sym typeface="MS PGothic" pitchFamily="34" charset="-128"/>
              </a:rPr>
              <a:t>疼痛的临床路径</a:t>
            </a:r>
            <a:endParaRPr lang="zh-CN" altLang="en-US" sz="3600" dirty="0">
              <a:solidFill>
                <a:srgbClr val="002060"/>
              </a:solidFill>
              <a:latin typeface="Times New Roman" pitchFamily="18" charset="0"/>
              <a:sym typeface="MS PGothic" pitchFamily="34" charset="-128"/>
            </a:endParaRPr>
          </a:p>
        </p:txBody>
      </p:sp>
      <p:grpSp>
        <p:nvGrpSpPr>
          <p:cNvPr id="80903" name="Group 7"/>
          <p:cNvGrpSpPr>
            <a:grpSpLocks/>
          </p:cNvGrpSpPr>
          <p:nvPr/>
        </p:nvGrpSpPr>
        <p:grpSpPr bwMode="auto">
          <a:xfrm>
            <a:off x="2925763" y="3063875"/>
            <a:ext cx="2873375" cy="2017713"/>
            <a:chOff x="0" y="0"/>
            <a:chExt cx="1940" cy="1362"/>
          </a:xfrm>
        </p:grpSpPr>
        <p:sp>
          <p:nvSpPr>
            <p:cNvPr id="80904" name="AutoShape 12"/>
            <p:cNvSpPr>
              <a:spLocks noChangeShapeType="1"/>
            </p:cNvSpPr>
            <p:nvPr/>
          </p:nvSpPr>
          <p:spPr bwMode="auto">
            <a:xfrm>
              <a:off x="1078" y="0"/>
              <a:ext cx="594" cy="557"/>
            </a:xfrm>
            <a:prstGeom prst="bentConnector2">
              <a:avLst/>
            </a:prstGeom>
            <a:noFill/>
            <a:ln w="38100" cmpd="sng">
              <a:solidFill>
                <a:srgbClr val="6C6C6C"/>
              </a:solidFill>
              <a:miter lim="800000"/>
              <a:headEnd/>
              <a:tailEnd type="triangle" w="med" len="med"/>
            </a:ln>
          </p:spPr>
          <p:txBody>
            <a:bodyPr/>
            <a:lstStyle/>
            <a:p>
              <a:endParaRPr lang="zh-CN" altLang="en-US"/>
            </a:p>
          </p:txBody>
        </p:sp>
        <p:sp>
          <p:nvSpPr>
            <p:cNvPr id="80905" name="Text Box 15"/>
            <p:cNvSpPr>
              <a:spLocks noChangeArrowheads="1"/>
            </p:cNvSpPr>
            <p:nvPr/>
          </p:nvSpPr>
          <p:spPr bwMode="auto">
            <a:xfrm>
              <a:off x="1661" y="162"/>
              <a:ext cx="279" cy="247"/>
            </a:xfrm>
            <a:prstGeom prst="rect">
              <a:avLst/>
            </a:prstGeom>
            <a:noFill/>
            <a:ln w="9525" cmpd="sng">
              <a:noFill/>
              <a:miter lim="800000"/>
              <a:headEnd/>
              <a:tailEnd/>
            </a:ln>
          </p:spPr>
          <p:txBody>
            <a:bodyPr wrap="none">
              <a:spAutoFit/>
            </a:bodyPr>
            <a:lstStyle/>
            <a:p>
              <a:r>
                <a:rPr lang="zh-CN" altLang="en-US" b="1">
                  <a:solidFill>
                    <a:srgbClr val="006600"/>
                  </a:solidFill>
                  <a:latin typeface="Times New Roman" pitchFamily="18" charset="0"/>
                  <a:sym typeface="Arial Unicode MS" pitchFamily="34" charset="-122"/>
                </a:rPr>
                <a:t>是</a:t>
              </a:r>
            </a:p>
          </p:txBody>
        </p:sp>
        <p:sp>
          <p:nvSpPr>
            <p:cNvPr id="80906" name="Text Box 24"/>
            <p:cNvSpPr>
              <a:spLocks noChangeArrowheads="1"/>
            </p:cNvSpPr>
            <p:nvPr/>
          </p:nvSpPr>
          <p:spPr bwMode="auto">
            <a:xfrm>
              <a:off x="0" y="643"/>
              <a:ext cx="279" cy="247"/>
            </a:xfrm>
            <a:prstGeom prst="rect">
              <a:avLst/>
            </a:prstGeom>
            <a:noFill/>
            <a:ln w="9525" cmpd="sng">
              <a:noFill/>
              <a:miter lim="800000"/>
              <a:headEnd/>
              <a:tailEnd/>
            </a:ln>
          </p:spPr>
          <p:txBody>
            <a:bodyPr wrap="none">
              <a:spAutoFit/>
            </a:bodyPr>
            <a:lstStyle/>
            <a:p>
              <a:r>
                <a:rPr lang="zh-CN" altLang="en-US" b="1">
                  <a:solidFill>
                    <a:schemeClr val="accent2"/>
                  </a:solidFill>
                  <a:latin typeface="Times New Roman" pitchFamily="18" charset="0"/>
                  <a:sym typeface="Arial Unicode MS" pitchFamily="34" charset="-122"/>
                </a:rPr>
                <a:t>否</a:t>
              </a:r>
            </a:p>
          </p:txBody>
        </p:sp>
        <p:sp>
          <p:nvSpPr>
            <p:cNvPr id="80907" name="AutoShape 31"/>
            <p:cNvSpPr>
              <a:spLocks noChangeShapeType="1"/>
            </p:cNvSpPr>
            <p:nvPr/>
          </p:nvSpPr>
          <p:spPr bwMode="auto">
            <a:xfrm>
              <a:off x="313" y="232"/>
              <a:ext cx="1" cy="1130"/>
            </a:xfrm>
            <a:prstGeom prst="straightConnector1">
              <a:avLst/>
            </a:prstGeom>
            <a:noFill/>
            <a:ln w="38100" cmpd="sng">
              <a:solidFill>
                <a:srgbClr val="6C6C6C"/>
              </a:solidFill>
              <a:miter lim="800000"/>
              <a:headEnd/>
              <a:tailEnd type="triangle" w="med" len="med"/>
            </a:ln>
          </p:spPr>
          <p:txBody>
            <a:bodyPr/>
            <a:lstStyle/>
            <a:p>
              <a:endParaRPr lang="zh-CN" altLang="en-US"/>
            </a:p>
          </p:txBody>
        </p:sp>
      </p:grpSp>
      <p:grpSp>
        <p:nvGrpSpPr>
          <p:cNvPr id="80908" name="Group 12"/>
          <p:cNvGrpSpPr>
            <a:grpSpLocks/>
          </p:cNvGrpSpPr>
          <p:nvPr/>
        </p:nvGrpSpPr>
        <p:grpSpPr bwMode="auto">
          <a:xfrm>
            <a:off x="827088" y="1844675"/>
            <a:ext cx="2886075" cy="2120900"/>
            <a:chOff x="0" y="0"/>
            <a:chExt cx="1948" cy="1432"/>
          </a:xfrm>
        </p:grpSpPr>
        <p:sp>
          <p:nvSpPr>
            <p:cNvPr id="80909" name="AutoShape 11"/>
            <p:cNvSpPr>
              <a:spLocks noChangeShapeType="1"/>
            </p:cNvSpPr>
            <p:nvPr/>
          </p:nvSpPr>
          <p:spPr bwMode="auto">
            <a:xfrm>
              <a:off x="1123" y="0"/>
              <a:ext cx="578" cy="490"/>
            </a:xfrm>
            <a:prstGeom prst="bentConnector2">
              <a:avLst/>
            </a:prstGeom>
            <a:noFill/>
            <a:ln w="38100" cmpd="sng">
              <a:solidFill>
                <a:srgbClr val="A2A2A2"/>
              </a:solidFill>
              <a:miter lim="800000"/>
              <a:headEnd/>
              <a:tailEnd type="triangle" w="med" len="med"/>
            </a:ln>
          </p:spPr>
          <p:txBody>
            <a:bodyPr/>
            <a:lstStyle/>
            <a:p>
              <a:endParaRPr lang="zh-CN" altLang="en-US"/>
            </a:p>
          </p:txBody>
        </p:sp>
        <p:sp>
          <p:nvSpPr>
            <p:cNvPr id="80910" name="Text Box 14"/>
            <p:cNvSpPr>
              <a:spLocks noChangeArrowheads="1"/>
            </p:cNvSpPr>
            <p:nvPr/>
          </p:nvSpPr>
          <p:spPr bwMode="auto">
            <a:xfrm>
              <a:off x="1669" y="123"/>
              <a:ext cx="279" cy="248"/>
            </a:xfrm>
            <a:prstGeom prst="rect">
              <a:avLst/>
            </a:prstGeom>
            <a:noFill/>
            <a:ln w="9525" cmpd="sng">
              <a:noFill/>
              <a:miter lim="800000"/>
              <a:headEnd/>
              <a:tailEnd/>
            </a:ln>
          </p:spPr>
          <p:txBody>
            <a:bodyPr wrap="none">
              <a:spAutoFit/>
            </a:bodyPr>
            <a:lstStyle/>
            <a:p>
              <a:r>
                <a:rPr lang="zh-CN" altLang="en-US" b="1">
                  <a:solidFill>
                    <a:srgbClr val="006600"/>
                  </a:solidFill>
                  <a:latin typeface="Times New Roman" pitchFamily="18" charset="0"/>
                  <a:sym typeface="Arial Unicode MS" pitchFamily="34" charset="-122"/>
                </a:rPr>
                <a:t>是</a:t>
              </a:r>
            </a:p>
          </p:txBody>
        </p:sp>
        <p:sp>
          <p:nvSpPr>
            <p:cNvPr id="80911" name="Text Box 17"/>
            <p:cNvSpPr>
              <a:spLocks noChangeArrowheads="1"/>
            </p:cNvSpPr>
            <p:nvPr/>
          </p:nvSpPr>
          <p:spPr bwMode="auto">
            <a:xfrm>
              <a:off x="0" y="708"/>
              <a:ext cx="279" cy="248"/>
            </a:xfrm>
            <a:prstGeom prst="rect">
              <a:avLst/>
            </a:prstGeom>
            <a:noFill/>
            <a:ln w="9525" cmpd="sng">
              <a:noFill/>
              <a:miter lim="800000"/>
              <a:headEnd/>
              <a:tailEnd/>
            </a:ln>
          </p:spPr>
          <p:txBody>
            <a:bodyPr wrap="none">
              <a:spAutoFit/>
            </a:bodyPr>
            <a:lstStyle/>
            <a:p>
              <a:r>
                <a:rPr lang="zh-CN" altLang="en-US" b="1">
                  <a:solidFill>
                    <a:schemeClr val="accent2"/>
                  </a:solidFill>
                  <a:latin typeface="Times New Roman" pitchFamily="18" charset="0"/>
                  <a:sym typeface="Arial Unicode MS" pitchFamily="34" charset="-122"/>
                </a:rPr>
                <a:t>否</a:t>
              </a:r>
            </a:p>
          </p:txBody>
        </p:sp>
        <p:sp>
          <p:nvSpPr>
            <p:cNvPr id="80912" name="AutoShape 23"/>
            <p:cNvSpPr>
              <a:spLocks noChangeShapeType="1"/>
            </p:cNvSpPr>
            <p:nvPr/>
          </p:nvSpPr>
          <p:spPr bwMode="auto">
            <a:xfrm flipH="1">
              <a:off x="371" y="195"/>
              <a:ext cx="8" cy="1237"/>
            </a:xfrm>
            <a:prstGeom prst="straightConnector1">
              <a:avLst/>
            </a:prstGeom>
            <a:noFill/>
            <a:ln w="38100" cmpd="sng">
              <a:solidFill>
                <a:srgbClr val="A2A2A2"/>
              </a:solidFill>
              <a:miter lim="800000"/>
              <a:headEnd/>
              <a:tailEnd type="triangle" w="med" len="med"/>
            </a:ln>
          </p:spPr>
          <p:txBody>
            <a:bodyPr/>
            <a:lstStyle/>
            <a:p>
              <a:endParaRPr lang="zh-CN" altLang="en-US"/>
            </a:p>
          </p:txBody>
        </p:sp>
      </p:grpSp>
      <p:sp>
        <p:nvSpPr>
          <p:cNvPr id="80913" name="Text Box 9"/>
          <p:cNvSpPr>
            <a:spLocks noChangeArrowheads="1"/>
          </p:cNvSpPr>
          <p:nvPr/>
        </p:nvSpPr>
        <p:spPr bwMode="auto">
          <a:xfrm>
            <a:off x="250825" y="6526213"/>
            <a:ext cx="7096125" cy="152400"/>
          </a:xfrm>
          <a:prstGeom prst="rect">
            <a:avLst/>
          </a:prstGeom>
          <a:noFill/>
          <a:ln w="9525" cmpd="sng">
            <a:noFill/>
            <a:miter lim="800000"/>
            <a:headEnd/>
            <a:tailEnd/>
          </a:ln>
        </p:spPr>
        <p:txBody>
          <a:bodyPr lIns="0" tIns="0" rIns="0" bIns="0" anchor="b">
            <a:spAutoFit/>
          </a:bodyPr>
          <a:lstStyle/>
          <a:p>
            <a:r>
              <a:rPr lang="zh-CN" altLang="en-US" sz="1000">
                <a:solidFill>
                  <a:srgbClr val="002060"/>
                </a:solidFill>
                <a:latin typeface="Times New Roman" pitchFamily="18" charset="0"/>
                <a:cs typeface="Times New Roman" pitchFamily="18" charset="0"/>
                <a:sym typeface="Osaka" charset="0"/>
              </a:rPr>
              <a:t>1. Freynhagen R, Bennett MI. </a:t>
            </a:r>
            <a:r>
              <a:rPr lang="zh-CN" altLang="en-US" sz="1000" i="1">
                <a:solidFill>
                  <a:srgbClr val="002060"/>
                </a:solidFill>
                <a:latin typeface="Times New Roman" pitchFamily="18" charset="0"/>
                <a:cs typeface="Times New Roman" pitchFamily="18" charset="0"/>
                <a:sym typeface="Osaka" charset="0"/>
              </a:rPr>
              <a:t>BMJ</a:t>
            </a:r>
            <a:r>
              <a:rPr lang="zh-CN" altLang="en-US" sz="1000">
                <a:solidFill>
                  <a:srgbClr val="002060"/>
                </a:solidFill>
                <a:latin typeface="Times New Roman" pitchFamily="18" charset="0"/>
                <a:cs typeface="Times New Roman" pitchFamily="18" charset="0"/>
                <a:sym typeface="Osaka" charset="0"/>
              </a:rPr>
              <a:t> 2009;339:b3002; </a:t>
            </a:r>
            <a:r>
              <a:rPr lang="zh-CN" altLang="en-US" sz="1000">
                <a:solidFill>
                  <a:srgbClr val="002060"/>
                </a:solidFill>
                <a:latin typeface="Times New Roman" pitchFamily="18" charset="0"/>
                <a:cs typeface="Times New Roman" pitchFamily="18" charset="0"/>
                <a:sym typeface="Arial" pitchFamily="34" charset="0"/>
              </a:rPr>
              <a:t>2. </a:t>
            </a:r>
            <a:r>
              <a:rPr lang="en-US" sz="1000">
                <a:solidFill>
                  <a:srgbClr val="002060"/>
                </a:solidFill>
                <a:latin typeface="Times New Roman" pitchFamily="18" charset="0"/>
                <a:cs typeface="Times New Roman" pitchFamily="18" charset="0"/>
                <a:sym typeface="Calibri" pitchFamily="34" charset="0"/>
              </a:rPr>
              <a:t>Haanpää ML </a:t>
            </a:r>
            <a:r>
              <a:rPr lang="en-US" sz="1000" i="1">
                <a:solidFill>
                  <a:srgbClr val="002060"/>
                </a:solidFill>
                <a:latin typeface="Times New Roman" pitchFamily="18" charset="0"/>
                <a:cs typeface="Times New Roman" pitchFamily="18" charset="0"/>
                <a:sym typeface="Calibri" pitchFamily="34" charset="0"/>
              </a:rPr>
              <a:t>et al. Am J Med </a:t>
            </a:r>
            <a:r>
              <a:rPr lang="en-US" sz="1000">
                <a:solidFill>
                  <a:srgbClr val="002060"/>
                </a:solidFill>
                <a:latin typeface="Times New Roman" pitchFamily="18" charset="0"/>
                <a:cs typeface="Times New Roman" pitchFamily="18" charset="0"/>
                <a:sym typeface="Calibri" pitchFamily="34" charset="0"/>
              </a:rPr>
              <a:t>2009; 122(10 Suppl):S13-21</a:t>
            </a:r>
            <a:r>
              <a:rPr lang="en-US" sz="1000">
                <a:solidFill>
                  <a:srgbClr val="002060"/>
                </a:solidFill>
                <a:latin typeface="Times New Roman" pitchFamily="18" charset="0"/>
                <a:cs typeface="Times New Roman" pitchFamily="18" charset="0"/>
                <a:sym typeface="Arial" pitchFamily="34" charset="0"/>
              </a:rPr>
              <a:t>.</a:t>
            </a:r>
            <a:endParaRPr lang="zh-CN" altLang="en-US">
              <a:latin typeface="Times New Roman" pitchFamily="18" charset="0"/>
              <a:cs typeface="Times New Roman" pitchFamily="18" charset="0"/>
            </a:endParaRPr>
          </a:p>
        </p:txBody>
      </p:sp>
      <p:sp>
        <p:nvSpPr>
          <p:cNvPr id="80914" name="Straight Connector 64"/>
          <p:cNvSpPr>
            <a:spLocks noChangeShapeType="1"/>
          </p:cNvSpPr>
          <p:nvPr/>
        </p:nvSpPr>
        <p:spPr bwMode="auto">
          <a:xfrm rot="16200000" flipH="1">
            <a:off x="4991100" y="5203825"/>
            <a:ext cx="838200" cy="0"/>
          </a:xfrm>
          <a:prstGeom prst="line">
            <a:avLst/>
          </a:prstGeom>
          <a:noFill/>
          <a:ln w="31750" cmpd="sng">
            <a:solidFill>
              <a:srgbClr val="6C6C6C"/>
            </a:solidFill>
            <a:miter lim="800000"/>
            <a:headEnd/>
            <a:tailEnd/>
          </a:ln>
        </p:spPr>
        <p:txBody>
          <a:bodyPr/>
          <a:lstStyle/>
          <a:p>
            <a:endParaRPr lang="zh-CN" altLang="zh-CN">
              <a:solidFill>
                <a:srgbClr val="000000"/>
              </a:solidFill>
              <a:sym typeface="Calibri" pitchFamily="34" charset="0"/>
            </a:endParaRPr>
          </a:p>
        </p:txBody>
      </p:sp>
      <p:sp>
        <p:nvSpPr>
          <p:cNvPr id="80915" name="Straight Arrow Connector 67"/>
          <p:cNvSpPr>
            <a:spLocks noChangeShapeType="1"/>
          </p:cNvSpPr>
          <p:nvPr/>
        </p:nvSpPr>
        <p:spPr bwMode="auto">
          <a:xfrm rot="10800000">
            <a:off x="4648200" y="5622925"/>
            <a:ext cx="762000" cy="1588"/>
          </a:xfrm>
          <a:prstGeom prst="straightConnector1">
            <a:avLst/>
          </a:prstGeom>
          <a:noFill/>
          <a:ln w="28575" cmpd="sng">
            <a:solidFill>
              <a:srgbClr val="6C6C6C"/>
            </a:solidFill>
            <a:miter lim="800000"/>
            <a:headEnd/>
            <a:tailEnd type="arrow" w="med" len="med"/>
          </a:ln>
        </p:spPr>
        <p:txBody>
          <a:bodyPr/>
          <a:lstStyle/>
          <a:p>
            <a:endParaRPr lang="zh-CN" altLang="en-US"/>
          </a:p>
        </p:txBody>
      </p:sp>
      <p:sp>
        <p:nvSpPr>
          <p:cNvPr id="80916" name="Rectangle 49"/>
          <p:cNvSpPr>
            <a:spLocks noChangeArrowheads="1"/>
          </p:cNvSpPr>
          <p:nvPr/>
        </p:nvSpPr>
        <p:spPr bwMode="auto">
          <a:xfrm>
            <a:off x="1093412" y="5121774"/>
            <a:ext cx="3429000" cy="1084262"/>
          </a:xfrm>
          <a:prstGeom prst="rect">
            <a:avLst/>
          </a:prstGeom>
          <a:solidFill>
            <a:srgbClr val="C03932"/>
          </a:solidFill>
          <a:ln w="28575" cmpd="sng">
            <a:solidFill>
              <a:srgbClr val="C00000"/>
            </a:solidFill>
            <a:miter lim="800000"/>
            <a:headEnd/>
            <a:tailEnd/>
          </a:ln>
        </p:spPr>
        <p:txBody>
          <a:bodyPr wrap="none" anchor="ctr"/>
          <a:lstStyle/>
          <a:p>
            <a:r>
              <a:rPr lang="zh-CN" altLang="en-US" sz="1700" dirty="0">
                <a:solidFill>
                  <a:schemeClr val="bg1"/>
                </a:solidFill>
                <a:latin typeface="Times New Roman" pitchFamily="18" charset="0"/>
                <a:cs typeface="Times New Roman" pitchFamily="18" charset="0"/>
                <a:sym typeface="Arial Unicode MS" pitchFamily="34" charset="-122"/>
              </a:rPr>
              <a:t>考虑</a:t>
            </a:r>
            <a:r>
              <a:rPr lang="zh-CN" altLang="en-US" sz="1700" dirty="0" smtClean="0">
                <a:solidFill>
                  <a:schemeClr val="bg1"/>
                </a:solidFill>
                <a:latin typeface="Times New Roman" pitchFamily="18" charset="0"/>
                <a:cs typeface="Times New Roman" pitchFamily="18" charset="0"/>
                <a:sym typeface="Arial Unicode MS" pitchFamily="34" charset="-122"/>
              </a:rPr>
              <a:t>转诊给专科医生，</a:t>
            </a:r>
            <a:r>
              <a:rPr lang="zh-CN" altLang="en-US" sz="1700" dirty="0">
                <a:solidFill>
                  <a:schemeClr val="bg1"/>
                </a:solidFill>
                <a:latin typeface="Times New Roman" pitchFamily="18" charset="0"/>
                <a:cs typeface="Times New Roman" pitchFamily="18" charset="0"/>
                <a:sym typeface="Arial Unicode MS" pitchFamily="34" charset="-122"/>
              </a:rPr>
              <a:t>如果</a:t>
            </a:r>
            <a:r>
              <a:rPr lang="zh-CN" altLang="en-US" sz="1700" dirty="0" smtClean="0">
                <a:solidFill>
                  <a:schemeClr val="bg1"/>
                </a:solidFill>
                <a:latin typeface="Times New Roman" pitchFamily="18" charset="0"/>
                <a:cs typeface="Times New Roman" pitchFamily="18" charset="0"/>
                <a:sym typeface="Arial Unicode MS" pitchFamily="34" charset="-122"/>
              </a:rPr>
              <a:t>仍然</a:t>
            </a:r>
            <a:endParaRPr lang="en-US" altLang="zh-CN" sz="1700" dirty="0" smtClean="0">
              <a:solidFill>
                <a:schemeClr val="bg1"/>
              </a:solidFill>
              <a:latin typeface="Times New Roman" pitchFamily="18" charset="0"/>
              <a:cs typeface="Times New Roman" pitchFamily="18" charset="0"/>
              <a:sym typeface="Arial Unicode MS" pitchFamily="34" charset="-122"/>
            </a:endParaRPr>
          </a:p>
          <a:p>
            <a:r>
              <a:rPr lang="zh-CN" altLang="en-US" sz="1700" dirty="0" smtClean="0">
                <a:solidFill>
                  <a:schemeClr val="bg1"/>
                </a:solidFill>
                <a:latin typeface="Times New Roman" pitchFamily="18" charset="0"/>
                <a:cs typeface="Times New Roman" pitchFamily="18" charset="0"/>
                <a:sym typeface="Arial Unicode MS" pitchFamily="34" charset="-122"/>
              </a:rPr>
              <a:t>怀疑是 神经病理性疼痛，</a:t>
            </a:r>
            <a:endParaRPr lang="en-US" altLang="zh-CN" sz="1700" dirty="0" smtClean="0">
              <a:solidFill>
                <a:schemeClr val="bg1"/>
              </a:solidFill>
              <a:latin typeface="Times New Roman" pitchFamily="18" charset="0"/>
              <a:cs typeface="Times New Roman" pitchFamily="18" charset="0"/>
              <a:sym typeface="Arial Unicode MS" pitchFamily="34" charset="-122"/>
            </a:endParaRPr>
          </a:p>
          <a:p>
            <a:pPr algn="ctr">
              <a:lnSpc>
                <a:spcPct val="150000"/>
              </a:lnSpc>
            </a:pPr>
            <a:r>
              <a:rPr lang="zh-CN" altLang="en-US" sz="1700" b="1" dirty="0" smtClean="0">
                <a:solidFill>
                  <a:schemeClr val="bg1"/>
                </a:solidFill>
                <a:latin typeface="Times New Roman" pitchFamily="18" charset="0"/>
                <a:cs typeface="Times New Roman" pitchFamily="18" charset="0"/>
                <a:sym typeface="Arial Unicode MS" pitchFamily="34" charset="-122"/>
              </a:rPr>
              <a:t>考虑短期临时治疗</a:t>
            </a:r>
            <a:r>
              <a:rPr lang="en-US" sz="1700" baseline="30000" dirty="0" smtClean="0">
                <a:solidFill>
                  <a:schemeClr val="bg1"/>
                </a:solidFill>
                <a:latin typeface="Times New Roman" pitchFamily="18" charset="0"/>
                <a:cs typeface="Times New Roman" pitchFamily="18" charset="0"/>
                <a:sym typeface="Arial Unicode MS" pitchFamily="34" charset="-122"/>
              </a:rPr>
              <a:t>2</a:t>
            </a:r>
            <a:endParaRPr lang="zh-CN" altLang="en-US" sz="1700" dirty="0">
              <a:latin typeface="Times New Roman" pitchFamily="18" charset="0"/>
              <a:cs typeface="Times New Roman" pitchFamily="18" charset="0"/>
            </a:endParaRPr>
          </a:p>
        </p:txBody>
      </p:sp>
      <p:sp>
        <p:nvSpPr>
          <p:cNvPr id="80917" name="Rectangle 38"/>
          <p:cNvSpPr>
            <a:spLocks noChangeArrowheads="1"/>
          </p:cNvSpPr>
          <p:nvPr/>
        </p:nvSpPr>
        <p:spPr bwMode="auto">
          <a:xfrm>
            <a:off x="278574" y="3944938"/>
            <a:ext cx="2380781" cy="353943"/>
          </a:xfrm>
          <a:prstGeom prst="rect">
            <a:avLst/>
          </a:prstGeom>
          <a:solidFill>
            <a:srgbClr val="C03932"/>
          </a:solidFill>
          <a:ln w="9525" cmpd="sng">
            <a:solidFill>
              <a:srgbClr val="C00000"/>
            </a:solidFill>
            <a:miter lim="800000"/>
            <a:headEnd/>
            <a:tailEnd/>
          </a:ln>
        </p:spPr>
        <p:txBody>
          <a:bodyPr wrap="none">
            <a:spAutoFit/>
          </a:bodyPr>
          <a:lstStyle/>
          <a:p>
            <a:pPr algn="ctr"/>
            <a:r>
              <a:rPr lang="zh-CN" altLang="en-US" sz="1700" b="1" dirty="0" smtClean="0">
                <a:solidFill>
                  <a:schemeClr val="bg1"/>
                </a:solidFill>
                <a:latin typeface="Times New Roman" pitchFamily="18" charset="0"/>
                <a:sym typeface="Arial Unicode MS" pitchFamily="34" charset="-122"/>
              </a:rPr>
              <a:t>可能</a:t>
            </a:r>
            <a:r>
              <a:rPr lang="zh-CN" altLang="en-US" sz="1700" b="1" dirty="0">
                <a:solidFill>
                  <a:schemeClr val="bg1"/>
                </a:solidFill>
                <a:latin typeface="Times New Roman" pitchFamily="18" charset="0"/>
                <a:sym typeface="Arial Unicode MS" pitchFamily="34" charset="-122"/>
              </a:rPr>
              <a:t>为</a:t>
            </a:r>
            <a:r>
              <a:rPr lang="zh-CN" altLang="en-US" sz="1700" b="1" dirty="0" smtClean="0">
                <a:solidFill>
                  <a:schemeClr val="bg1"/>
                </a:solidFill>
                <a:latin typeface="Times New Roman" pitchFamily="18" charset="0"/>
                <a:sym typeface="Arial Unicode MS" pitchFamily="34" charset="-122"/>
              </a:rPr>
              <a:t>伤害感受性</a:t>
            </a:r>
            <a:r>
              <a:rPr lang="zh-CN" altLang="en-US" sz="1700" b="1" dirty="0">
                <a:solidFill>
                  <a:schemeClr val="bg1"/>
                </a:solidFill>
                <a:latin typeface="Times New Roman" pitchFamily="18" charset="0"/>
                <a:sym typeface="Arial Unicode MS" pitchFamily="34" charset="-122"/>
              </a:rPr>
              <a:t>疼痛</a:t>
            </a:r>
          </a:p>
        </p:txBody>
      </p:sp>
      <p:sp>
        <p:nvSpPr>
          <p:cNvPr id="80918" name="Rectangle 40"/>
          <p:cNvSpPr>
            <a:spLocks noChangeArrowheads="1"/>
          </p:cNvSpPr>
          <p:nvPr/>
        </p:nvSpPr>
        <p:spPr bwMode="auto">
          <a:xfrm>
            <a:off x="1948957" y="2645030"/>
            <a:ext cx="2709863" cy="615553"/>
          </a:xfrm>
          <a:prstGeom prst="rect">
            <a:avLst/>
          </a:prstGeom>
          <a:solidFill>
            <a:schemeClr val="accent2"/>
          </a:solidFill>
          <a:ln w="9525" cmpd="sng">
            <a:solidFill>
              <a:srgbClr val="C00000"/>
            </a:solidFill>
            <a:miter lim="800000"/>
            <a:headEnd/>
            <a:tailEnd/>
          </a:ln>
        </p:spPr>
        <p:txBody>
          <a:bodyPr>
            <a:spAutoFit/>
          </a:bodyPr>
          <a:lstStyle/>
          <a:p>
            <a:pPr algn="ctr"/>
            <a:r>
              <a:rPr lang="zh-CN" altLang="en-US" sz="1700" dirty="0" smtClean="0">
                <a:solidFill>
                  <a:schemeClr val="bg1"/>
                </a:solidFill>
                <a:latin typeface="Times New Roman" pitchFamily="18" charset="0"/>
                <a:cs typeface="Times New Roman" pitchFamily="18" charset="0"/>
                <a:sym typeface="Arial Unicode MS" pitchFamily="34" charset="-122"/>
              </a:rPr>
              <a:t>您能</a:t>
            </a:r>
            <a:r>
              <a:rPr lang="zh-CN" altLang="en-US" sz="1700" dirty="0">
                <a:solidFill>
                  <a:schemeClr val="bg1"/>
                </a:solidFill>
                <a:latin typeface="Times New Roman" pitchFamily="18" charset="0"/>
                <a:cs typeface="Times New Roman" pitchFamily="18" charset="0"/>
                <a:sym typeface="Arial Unicode MS" pitchFamily="34" charset="-122"/>
              </a:rPr>
              <a:t>用</a:t>
            </a:r>
            <a:r>
              <a:rPr lang="zh-CN" altLang="en-US" sz="1700" dirty="0" smtClean="0">
                <a:solidFill>
                  <a:schemeClr val="bg1"/>
                </a:solidFill>
                <a:latin typeface="Times New Roman" pitchFamily="18" charset="0"/>
                <a:cs typeface="Times New Roman" pitchFamily="18" charset="0"/>
                <a:sym typeface="Arial Unicode MS" pitchFamily="34" charset="-122"/>
              </a:rPr>
              <a:t>简单的床边体检检测感觉异常</a:t>
            </a:r>
            <a:r>
              <a:rPr lang="zh-CN" altLang="en-US" sz="1700" dirty="0">
                <a:solidFill>
                  <a:schemeClr val="bg1"/>
                </a:solidFill>
                <a:latin typeface="Times New Roman" pitchFamily="18" charset="0"/>
                <a:cs typeface="Times New Roman" pitchFamily="18" charset="0"/>
                <a:sym typeface="Arial Unicode MS" pitchFamily="34" charset="-122"/>
              </a:rPr>
              <a:t>吗？</a:t>
            </a:r>
            <a:r>
              <a:rPr lang="en-US" sz="1700" baseline="30000" dirty="0">
                <a:solidFill>
                  <a:schemeClr val="bg1"/>
                </a:solidFill>
                <a:latin typeface="Times New Roman" pitchFamily="18" charset="0"/>
                <a:cs typeface="Times New Roman" pitchFamily="18" charset="0"/>
                <a:sym typeface="Arial Unicode MS" pitchFamily="34" charset="-122"/>
              </a:rPr>
              <a:t>1,2</a:t>
            </a:r>
            <a:endParaRPr lang="zh-CN" altLang="en-US" sz="1700" dirty="0">
              <a:latin typeface="Times New Roman" pitchFamily="18" charset="0"/>
              <a:cs typeface="Times New Roman" pitchFamily="18" charset="0"/>
            </a:endParaRPr>
          </a:p>
        </p:txBody>
      </p:sp>
      <p:sp>
        <p:nvSpPr>
          <p:cNvPr id="80919" name="Rectangle 42"/>
          <p:cNvSpPr>
            <a:spLocks noChangeArrowheads="1"/>
          </p:cNvSpPr>
          <p:nvPr/>
        </p:nvSpPr>
        <p:spPr bwMode="auto">
          <a:xfrm>
            <a:off x="3995738" y="3894138"/>
            <a:ext cx="2754312" cy="892175"/>
          </a:xfrm>
          <a:prstGeom prst="rect">
            <a:avLst/>
          </a:prstGeom>
          <a:solidFill>
            <a:srgbClr val="C03932"/>
          </a:solidFill>
          <a:ln w="28575" cmpd="sng">
            <a:solidFill>
              <a:srgbClr val="C00000"/>
            </a:solidFill>
            <a:miter lim="800000"/>
            <a:headEnd/>
            <a:tailEnd/>
          </a:ln>
        </p:spPr>
        <p:txBody>
          <a:bodyPr wrap="none" anchor="ctr"/>
          <a:lstStyle/>
          <a:p>
            <a:pPr algn="ctr"/>
            <a:r>
              <a:rPr lang="zh-CN" altLang="en-US" sz="1700" dirty="0" smtClean="0">
                <a:solidFill>
                  <a:schemeClr val="bg1"/>
                </a:solidFill>
                <a:latin typeface="Times New Roman" pitchFamily="18" charset="0"/>
                <a:cs typeface="Times New Roman" pitchFamily="18" charset="0"/>
                <a:sym typeface="Arial Unicode MS" pitchFamily="34" charset="-122"/>
              </a:rPr>
              <a:t>您能识别出作为原因的神经</a:t>
            </a:r>
            <a:endParaRPr lang="en-US" altLang="zh-CN" sz="1700" dirty="0" smtClean="0">
              <a:solidFill>
                <a:schemeClr val="bg1"/>
              </a:solidFill>
              <a:latin typeface="Times New Roman" pitchFamily="18" charset="0"/>
              <a:cs typeface="Times New Roman" pitchFamily="18" charset="0"/>
              <a:sym typeface="Arial Unicode MS" pitchFamily="34" charset="-122"/>
            </a:endParaRPr>
          </a:p>
          <a:p>
            <a:pPr algn="ctr"/>
            <a:r>
              <a:rPr lang="zh-CN" altLang="en-US" sz="1700" dirty="0" smtClean="0">
                <a:solidFill>
                  <a:schemeClr val="bg1"/>
                </a:solidFill>
                <a:latin typeface="Times New Roman" pitchFamily="18" charset="0"/>
                <a:cs typeface="Times New Roman" pitchFamily="18" charset="0"/>
                <a:sym typeface="Arial Unicode MS" pitchFamily="34" charset="-122"/>
              </a:rPr>
              <a:t>系统病变</a:t>
            </a:r>
            <a:r>
              <a:rPr lang="en-US" sz="1700" dirty="0" smtClean="0">
                <a:solidFill>
                  <a:schemeClr val="bg1"/>
                </a:solidFill>
                <a:latin typeface="Times New Roman" pitchFamily="18" charset="0"/>
                <a:cs typeface="Times New Roman" pitchFamily="18" charset="0"/>
                <a:sym typeface="Arial Unicode MS" pitchFamily="34" charset="-122"/>
              </a:rPr>
              <a:t>/</a:t>
            </a:r>
            <a:r>
              <a:rPr lang="zh-CN" altLang="en-US" sz="1700" dirty="0">
                <a:solidFill>
                  <a:schemeClr val="bg1"/>
                </a:solidFill>
                <a:latin typeface="Times New Roman" pitchFamily="18" charset="0"/>
                <a:cs typeface="Times New Roman" pitchFamily="18" charset="0"/>
                <a:sym typeface="Arial Unicode MS" pitchFamily="34" charset="-122"/>
              </a:rPr>
              <a:t>损伤</a:t>
            </a:r>
            <a:r>
              <a:rPr lang="zh-CN" altLang="en-US" sz="1700" dirty="0" smtClean="0">
                <a:solidFill>
                  <a:schemeClr val="bg1"/>
                </a:solidFill>
                <a:latin typeface="Times New Roman" pitchFamily="18" charset="0"/>
                <a:cs typeface="Times New Roman" pitchFamily="18" charset="0"/>
                <a:sym typeface="Arial Unicode MS" pitchFamily="34" charset="-122"/>
              </a:rPr>
              <a:t>吗</a:t>
            </a:r>
            <a:r>
              <a:rPr lang="zh-CN" altLang="en-US" sz="1700" dirty="0">
                <a:solidFill>
                  <a:schemeClr val="bg1"/>
                </a:solidFill>
                <a:latin typeface="Times New Roman" pitchFamily="18" charset="0"/>
                <a:cs typeface="Times New Roman" pitchFamily="18" charset="0"/>
                <a:sym typeface="Arial Unicode MS" pitchFamily="34" charset="-122"/>
              </a:rPr>
              <a:t>？</a:t>
            </a:r>
            <a:r>
              <a:rPr lang="en-US" sz="1700" baseline="30000" dirty="0">
                <a:solidFill>
                  <a:schemeClr val="bg1"/>
                </a:solidFill>
                <a:latin typeface="Times New Roman" pitchFamily="18" charset="0"/>
                <a:cs typeface="Times New Roman" pitchFamily="18" charset="0"/>
                <a:sym typeface="Arial Unicode MS" pitchFamily="34" charset="-122"/>
              </a:rPr>
              <a:t>2</a:t>
            </a:r>
            <a:endParaRPr lang="zh-CN" altLang="en-US" sz="1700" dirty="0">
              <a:latin typeface="Times New Roman" pitchFamily="18" charset="0"/>
              <a:cs typeface="Times New Roman" pitchFamily="18" charset="0"/>
            </a:endParaRPr>
          </a:p>
        </p:txBody>
      </p:sp>
      <p:sp>
        <p:nvSpPr>
          <p:cNvPr id="80920" name="Rectangle 44"/>
          <p:cNvSpPr>
            <a:spLocks noChangeArrowheads="1"/>
          </p:cNvSpPr>
          <p:nvPr/>
        </p:nvSpPr>
        <p:spPr bwMode="auto">
          <a:xfrm>
            <a:off x="5867400" y="5394325"/>
            <a:ext cx="3048000" cy="763588"/>
          </a:xfrm>
          <a:prstGeom prst="rect">
            <a:avLst/>
          </a:prstGeom>
          <a:solidFill>
            <a:srgbClr val="C03932"/>
          </a:solidFill>
          <a:ln w="28575" cmpd="sng">
            <a:solidFill>
              <a:srgbClr val="C00000"/>
            </a:solidFill>
            <a:miter lim="800000"/>
            <a:headEnd/>
            <a:tailEnd/>
          </a:ln>
        </p:spPr>
        <p:txBody>
          <a:bodyPr wrap="none" anchor="ctr"/>
          <a:lstStyle/>
          <a:p>
            <a:pPr algn="ctr"/>
            <a:r>
              <a:rPr lang="zh-CN" altLang="en-US" sz="1700" b="1" dirty="0">
                <a:solidFill>
                  <a:schemeClr val="bg1"/>
                </a:solidFill>
                <a:latin typeface="Times New Roman" pitchFamily="18" charset="0"/>
                <a:cs typeface="Times New Roman" pitchFamily="18" charset="0"/>
                <a:sym typeface="Arial Unicode MS" pitchFamily="34" charset="-122"/>
              </a:rPr>
              <a:t>可能是神经病理性疼痛综合征：</a:t>
            </a:r>
          </a:p>
          <a:p>
            <a:pPr algn="ctr"/>
            <a:r>
              <a:rPr lang="zh-CN" altLang="en-US" sz="1700" b="1" dirty="0">
                <a:solidFill>
                  <a:schemeClr val="bg1"/>
                </a:solidFill>
                <a:latin typeface="Times New Roman" pitchFamily="18" charset="0"/>
                <a:cs typeface="Times New Roman" pitchFamily="18" charset="0"/>
                <a:sym typeface="Arial Unicode MS" pitchFamily="34" charset="-122"/>
              </a:rPr>
              <a:t>开始治疗</a:t>
            </a:r>
            <a:r>
              <a:rPr lang="en-US" sz="1700" b="1" baseline="30000" dirty="0">
                <a:solidFill>
                  <a:schemeClr val="bg1"/>
                </a:solidFill>
                <a:latin typeface="Times New Roman" pitchFamily="18" charset="0"/>
                <a:cs typeface="Times New Roman" pitchFamily="18" charset="0"/>
                <a:sym typeface="Arial Unicode MS" pitchFamily="34" charset="-122"/>
              </a:rPr>
              <a:t>2</a:t>
            </a:r>
            <a:endParaRPr lang="zh-CN" altLang="en-US" sz="1700" dirty="0">
              <a:latin typeface="Times New Roman" pitchFamily="18" charset="0"/>
              <a:cs typeface="Times New Roman" pitchFamily="18" charset="0"/>
            </a:endParaRPr>
          </a:p>
        </p:txBody>
      </p:sp>
      <p:sp>
        <p:nvSpPr>
          <p:cNvPr id="80921" name="Rectangle 36"/>
          <p:cNvSpPr>
            <a:spLocks noChangeArrowheads="1"/>
          </p:cNvSpPr>
          <p:nvPr/>
        </p:nvSpPr>
        <p:spPr bwMode="auto">
          <a:xfrm>
            <a:off x="250825" y="1538288"/>
            <a:ext cx="2451100" cy="877163"/>
          </a:xfrm>
          <a:prstGeom prst="rect">
            <a:avLst/>
          </a:prstGeom>
          <a:solidFill>
            <a:schemeClr val="accent2"/>
          </a:solidFill>
          <a:ln w="9525" cmpd="sng">
            <a:solidFill>
              <a:srgbClr val="C00000"/>
            </a:solidFill>
            <a:miter lim="800000"/>
            <a:headEnd/>
            <a:tailEnd/>
          </a:ln>
        </p:spPr>
        <p:txBody>
          <a:bodyPr>
            <a:spAutoFit/>
          </a:bodyPr>
          <a:lstStyle/>
          <a:p>
            <a:pPr algn="ctr"/>
            <a:r>
              <a:rPr lang="zh-CN" altLang="en-US" sz="1700" dirty="0" smtClean="0">
                <a:solidFill>
                  <a:schemeClr val="bg1"/>
                </a:solidFill>
                <a:latin typeface="Times New Roman" pitchFamily="18" charset="0"/>
                <a:cs typeface="Times New Roman" pitchFamily="18" charset="0"/>
                <a:sym typeface="Arial Unicode MS" pitchFamily="34" charset="-122"/>
              </a:rPr>
              <a:t>患者描述的症状和病史是否提示神经</a:t>
            </a:r>
            <a:r>
              <a:rPr lang="zh-CN" altLang="en-US" sz="1700" dirty="0">
                <a:solidFill>
                  <a:schemeClr val="bg1"/>
                </a:solidFill>
                <a:latin typeface="Times New Roman" pitchFamily="18" charset="0"/>
                <a:cs typeface="Times New Roman" pitchFamily="18" charset="0"/>
                <a:sym typeface="Arial Unicode MS" pitchFamily="34" charset="-122"/>
              </a:rPr>
              <a:t>病理性</a:t>
            </a:r>
            <a:r>
              <a:rPr lang="zh-CN" altLang="en-US" sz="1700" dirty="0" smtClean="0">
                <a:solidFill>
                  <a:schemeClr val="bg1"/>
                </a:solidFill>
                <a:latin typeface="Times New Roman" pitchFamily="18" charset="0"/>
                <a:cs typeface="Times New Roman" pitchFamily="18" charset="0"/>
                <a:sym typeface="Arial Unicode MS" pitchFamily="34" charset="-122"/>
              </a:rPr>
              <a:t>疼痛？</a:t>
            </a:r>
            <a:r>
              <a:rPr lang="en-US" sz="1700" baseline="30000" dirty="0">
                <a:solidFill>
                  <a:schemeClr val="bg1"/>
                </a:solidFill>
                <a:latin typeface="Times New Roman" pitchFamily="18" charset="0"/>
                <a:cs typeface="Times New Roman" pitchFamily="18" charset="0"/>
                <a:sym typeface="Arial Unicode MS" pitchFamily="34" charset="-122"/>
              </a:rPr>
              <a:t>1</a:t>
            </a:r>
            <a:endParaRPr lang="zh-CN" altLang="en-US" sz="1700" dirty="0">
              <a:latin typeface="Times New Roman" pitchFamily="18" charset="0"/>
              <a:cs typeface="Times New Roman" pitchFamily="18" charset="0"/>
            </a:endParaRPr>
          </a:p>
        </p:txBody>
      </p:sp>
      <p:sp>
        <p:nvSpPr>
          <p:cNvPr id="80922" name="Rounded Rectangle 9"/>
          <p:cNvSpPr>
            <a:spLocks noChangeArrowheads="1"/>
          </p:cNvSpPr>
          <p:nvPr/>
        </p:nvSpPr>
        <p:spPr bwMode="auto">
          <a:xfrm>
            <a:off x="5618163" y="1603375"/>
            <a:ext cx="3274317" cy="1214438"/>
          </a:xfrm>
          <a:prstGeom prst="roundRect">
            <a:avLst>
              <a:gd name="adj" fmla="val 16667"/>
            </a:avLst>
          </a:prstGeom>
          <a:solidFill>
            <a:schemeClr val="accent1"/>
          </a:solidFill>
          <a:ln w="25400" cmpd="sng">
            <a:solidFill>
              <a:srgbClr val="006600"/>
            </a:solidFill>
            <a:miter lim="800000"/>
            <a:headEnd/>
            <a:tailEnd/>
          </a:ln>
        </p:spPr>
        <p:txBody>
          <a:bodyPr anchor="ctr"/>
          <a:lstStyle/>
          <a:p>
            <a:pPr algn="ctr"/>
            <a:r>
              <a:rPr lang="zh-CN" altLang="en-US" b="1" dirty="0" smtClean="0">
                <a:solidFill>
                  <a:schemeClr val="bg1"/>
                </a:solidFill>
                <a:latin typeface="Times New Roman" pitchFamily="18" charset="0"/>
                <a:cs typeface="Times New Roman" pitchFamily="18" charset="0"/>
                <a:sym typeface="MS PGothic" pitchFamily="34" charset="-128"/>
              </a:rPr>
              <a:t>如果可能，治疗潜在病因或疾病</a:t>
            </a:r>
            <a:endParaRPr lang="en-US" b="1" dirty="0">
              <a:solidFill>
                <a:schemeClr val="bg1"/>
              </a:solidFill>
              <a:latin typeface="Times New Roman" pitchFamily="18" charset="0"/>
              <a:cs typeface="Times New Roman" pitchFamily="18" charset="0"/>
              <a:sym typeface="MS PGothic" pitchFamily="34" charset="-128"/>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灯片编号占位符 4"/>
          <p:cNvSpPr>
            <a:spLocks noGrp="1"/>
          </p:cNvSpPr>
          <p:nvPr>
            <p:ph type="sldNum" sz="quarter" idx="12"/>
          </p:nvPr>
        </p:nvSpPr>
        <p:spPr/>
        <p:txBody>
          <a:bodyPr/>
          <a:lstStyle/>
          <a:p>
            <a:fld id="{6B4DE12C-D46B-491C-825C-E82212992728}" type="slidenum">
              <a:rPr lang="zh-CN" altLang="en-US"/>
              <a:pPr/>
              <a:t>32</a:t>
            </a:fld>
            <a:endParaRPr lang="en-US" sz="1800">
              <a:solidFill>
                <a:schemeClr val="tx1"/>
              </a:solidFill>
            </a:endParaRPr>
          </a:p>
        </p:txBody>
      </p:sp>
      <p:sp>
        <p:nvSpPr>
          <p:cNvPr id="87042" name="Rectangle 7"/>
          <p:cNvSpPr>
            <a:spLocks noGrp="1" noChangeArrowheads="1"/>
          </p:cNvSpPr>
          <p:nvPr>
            <p:ph type="title" idx="4294967295"/>
          </p:nvPr>
        </p:nvSpPr>
        <p:spPr>
          <a:xfrm>
            <a:off x="485775" y="263525"/>
            <a:ext cx="8294688" cy="1143000"/>
          </a:xfrm>
          <a:ln/>
        </p:spPr>
        <p:txBody>
          <a:bodyPr/>
          <a:lstStyle/>
          <a:p>
            <a:pPr eaLnBrk="1" hangingPunct="1"/>
            <a:r>
              <a:rPr lang="zh-CN" altLang="en-US" sz="3600">
                <a:latin typeface="Times New Roman" pitchFamily="18" charset="0"/>
              </a:rPr>
              <a:t>患者报告的神经病理性疼痛负担显著</a:t>
            </a:r>
            <a:endParaRPr lang="zh-CN" altLang="en-US" sz="3600" baseline="30000">
              <a:latin typeface="Times New Roman" pitchFamily="18" charset="0"/>
            </a:endParaRPr>
          </a:p>
        </p:txBody>
      </p:sp>
      <p:grpSp>
        <p:nvGrpSpPr>
          <p:cNvPr id="87043" name="Group 3"/>
          <p:cNvGrpSpPr>
            <a:grpSpLocks/>
          </p:cNvGrpSpPr>
          <p:nvPr/>
        </p:nvGrpSpPr>
        <p:grpSpPr bwMode="auto">
          <a:xfrm>
            <a:off x="539750" y="1700213"/>
            <a:ext cx="8353425" cy="3865562"/>
            <a:chOff x="0" y="0"/>
            <a:chExt cx="8352928" cy="3864625"/>
          </a:xfrm>
        </p:grpSpPr>
        <p:sp>
          <p:nvSpPr>
            <p:cNvPr id="87044" name="未知"/>
            <p:cNvSpPr>
              <a:spLocks noChangeArrowheads="1"/>
            </p:cNvSpPr>
            <p:nvPr/>
          </p:nvSpPr>
          <p:spPr bwMode="auto">
            <a:xfrm>
              <a:off x="0" y="0"/>
              <a:ext cx="3864624" cy="3864624"/>
            </a:xfrm>
            <a:custGeom>
              <a:avLst/>
              <a:gdLst>
                <a:gd name="T0" fmla="*/ 1932312 w 3864624"/>
                <a:gd name="T1" fmla="*/ 3864624 h 3864624"/>
                <a:gd name="T2" fmla="*/ 1932312 w 3864624"/>
                <a:gd name="T3" fmla="*/ 3864624 h 3864624"/>
                <a:gd name="T4" fmla="*/ 0 w 3864624"/>
                <a:gd name="T5" fmla="*/ 1932312 h 3864624"/>
                <a:gd name="T6" fmla="*/ 1932311 w 3864624"/>
                <a:gd name="T7" fmla="*/ 0 h 3864624"/>
                <a:gd name="T8" fmla="*/ 1932312 w 3864624"/>
                <a:gd name="T9" fmla="*/ 1932312 h 3864624"/>
                <a:gd name="T10" fmla="*/ 0 60000 65536"/>
                <a:gd name="T11" fmla="*/ 0 60000 65536"/>
                <a:gd name="T12" fmla="*/ 0 60000 65536"/>
                <a:gd name="T13" fmla="*/ 0 60000 65536"/>
                <a:gd name="T14" fmla="*/ 0 60000 65536"/>
                <a:gd name="T15" fmla="*/ 0 w 3864624"/>
                <a:gd name="T16" fmla="*/ 0 h 3864624"/>
                <a:gd name="T17" fmla="*/ 3864624 w 3864624"/>
                <a:gd name="T18" fmla="*/ 3864624 h 3864624"/>
              </a:gdLst>
              <a:ahLst/>
              <a:cxnLst>
                <a:cxn ang="T10">
                  <a:pos x="T0" y="T1"/>
                </a:cxn>
                <a:cxn ang="T11">
                  <a:pos x="T2" y="T3"/>
                </a:cxn>
                <a:cxn ang="T12">
                  <a:pos x="T4" y="T5"/>
                </a:cxn>
                <a:cxn ang="T13">
                  <a:pos x="T6" y="T7"/>
                </a:cxn>
                <a:cxn ang="T14">
                  <a:pos x="T8" y="T9"/>
                </a:cxn>
              </a:cxnLst>
              <a:rect l="T15" t="T16" r="T17" b="T18"/>
              <a:pathLst>
                <a:path w="3864624" h="3864624">
                  <a:moveTo>
                    <a:pt x="1932312" y="3864624"/>
                  </a:moveTo>
                  <a:lnTo>
                    <a:pt x="1932312" y="3864624"/>
                  </a:lnTo>
                  <a:cubicBezTo>
                    <a:pt x="865125" y="3864624"/>
                    <a:pt x="0" y="2999498"/>
                    <a:pt x="0" y="1932312"/>
                  </a:cubicBezTo>
                  <a:cubicBezTo>
                    <a:pt x="-1" y="865125"/>
                    <a:pt x="865125" y="0"/>
                    <a:pt x="1932311" y="0"/>
                  </a:cubicBezTo>
                  <a:lnTo>
                    <a:pt x="1932312" y="1932312"/>
                  </a:lnTo>
                  <a:lnTo>
                    <a:pt x="1932312" y="3864624"/>
                  </a:lnTo>
                  <a:close/>
                </a:path>
              </a:pathLst>
            </a:custGeom>
            <a:solidFill>
              <a:srgbClr val="8064A2"/>
            </a:solidFill>
            <a:ln w="25400" cmpd="sng">
              <a:solidFill>
                <a:srgbClr val="FFFFFF"/>
              </a:solidFill>
              <a:miter lim="800000"/>
              <a:headEnd/>
              <a:tailEnd/>
            </a:ln>
          </p:spPr>
          <p:txBody>
            <a:bodyPr/>
            <a:lstStyle/>
            <a:p>
              <a:endParaRPr lang="zh-CN" altLang="zh-CN">
                <a:solidFill>
                  <a:srgbClr val="000000"/>
                </a:solidFill>
                <a:sym typeface="Calibri" pitchFamily="34" charset="0"/>
              </a:endParaRPr>
            </a:p>
          </p:txBody>
        </p:sp>
        <p:sp>
          <p:nvSpPr>
            <p:cNvPr id="87045" name="Rectangle 5"/>
            <p:cNvSpPr>
              <a:spLocks noChangeArrowheads="1"/>
            </p:cNvSpPr>
            <p:nvPr/>
          </p:nvSpPr>
          <p:spPr bwMode="auto">
            <a:xfrm>
              <a:off x="1932312" y="0"/>
              <a:ext cx="6420615" cy="3864624"/>
            </a:xfrm>
            <a:prstGeom prst="rect">
              <a:avLst/>
            </a:prstGeom>
            <a:solidFill>
              <a:srgbClr val="8064A2"/>
            </a:solidFill>
            <a:ln w="25400" cmpd="sng">
              <a:solidFill>
                <a:schemeClr val="bg1"/>
              </a:solidFill>
              <a:miter lim="800000"/>
              <a:headEnd/>
              <a:tailEnd/>
            </a:ln>
          </p:spPr>
          <p:txBody>
            <a:bodyPr/>
            <a:lstStyle/>
            <a:p>
              <a:endParaRPr lang="zh-CN" altLang="zh-CN">
                <a:solidFill>
                  <a:srgbClr val="000000"/>
                </a:solidFill>
                <a:latin typeface="Times New Roman" pitchFamily="18" charset="0"/>
                <a:sym typeface="Calibri" pitchFamily="34" charset="0"/>
              </a:endParaRPr>
            </a:p>
          </p:txBody>
        </p:sp>
        <p:sp>
          <p:nvSpPr>
            <p:cNvPr id="87046" name="Rectangle 6"/>
            <p:cNvSpPr>
              <a:spLocks noChangeArrowheads="1"/>
            </p:cNvSpPr>
            <p:nvPr/>
          </p:nvSpPr>
          <p:spPr bwMode="auto">
            <a:xfrm>
              <a:off x="1932312" y="0"/>
              <a:ext cx="3210307" cy="821232"/>
            </a:xfrm>
            <a:prstGeom prst="rect">
              <a:avLst/>
            </a:prstGeom>
            <a:noFill/>
            <a:ln w="9525" cmpd="sng">
              <a:noFill/>
              <a:miter lim="800000"/>
              <a:headEnd/>
              <a:tailEnd/>
            </a:ln>
          </p:spPr>
          <p:txBody>
            <a:bodyPr tIns="91440" bIns="91440" anchor="ctr"/>
            <a:lstStyle/>
            <a:p>
              <a:pPr algn="ctr">
                <a:lnSpc>
                  <a:spcPct val="90000"/>
                </a:lnSpc>
                <a:spcAft>
                  <a:spcPct val="35000"/>
                </a:spcAft>
              </a:pPr>
              <a:r>
                <a:rPr lang="zh-CN" altLang="en-US" sz="2400" b="1">
                  <a:solidFill>
                    <a:schemeClr val="bg1"/>
                  </a:solidFill>
                  <a:latin typeface="Times New Roman" pitchFamily="18" charset="0"/>
                  <a:sym typeface="Calibri" pitchFamily="34" charset="0"/>
                </a:rPr>
                <a:t>日常生活活动</a:t>
              </a:r>
            </a:p>
          </p:txBody>
        </p:sp>
        <p:sp>
          <p:nvSpPr>
            <p:cNvPr id="87047" name="未知"/>
            <p:cNvSpPr>
              <a:spLocks noChangeArrowheads="1"/>
            </p:cNvSpPr>
            <p:nvPr/>
          </p:nvSpPr>
          <p:spPr bwMode="auto">
            <a:xfrm>
              <a:off x="507232" y="821232"/>
              <a:ext cx="2850160" cy="2850160"/>
            </a:xfrm>
            <a:custGeom>
              <a:avLst/>
              <a:gdLst>
                <a:gd name="T0" fmla="*/ 1425080 w 2850160"/>
                <a:gd name="T1" fmla="*/ 2850160 h 2850160"/>
                <a:gd name="T2" fmla="*/ 1425080 w 2850160"/>
                <a:gd name="T3" fmla="*/ 2850160 h 2850160"/>
                <a:gd name="T4" fmla="*/ 0 w 2850160"/>
                <a:gd name="T5" fmla="*/ 1425080 h 2850160"/>
                <a:gd name="T6" fmla="*/ 1425079 w 2850160"/>
                <a:gd name="T7" fmla="*/ 0 h 2850160"/>
                <a:gd name="T8" fmla="*/ 1425080 w 2850160"/>
                <a:gd name="T9" fmla="*/ 1425080 h 2850160"/>
                <a:gd name="T10" fmla="*/ 0 60000 65536"/>
                <a:gd name="T11" fmla="*/ 0 60000 65536"/>
                <a:gd name="T12" fmla="*/ 0 60000 65536"/>
                <a:gd name="T13" fmla="*/ 0 60000 65536"/>
                <a:gd name="T14" fmla="*/ 0 60000 65536"/>
                <a:gd name="T15" fmla="*/ 0 w 2850160"/>
                <a:gd name="T16" fmla="*/ 0 h 2850160"/>
                <a:gd name="T17" fmla="*/ 2850160 w 2850160"/>
                <a:gd name="T18" fmla="*/ 2850160 h 2850160"/>
              </a:gdLst>
              <a:ahLst/>
              <a:cxnLst>
                <a:cxn ang="T10">
                  <a:pos x="T0" y="T1"/>
                </a:cxn>
                <a:cxn ang="T11">
                  <a:pos x="T2" y="T3"/>
                </a:cxn>
                <a:cxn ang="T12">
                  <a:pos x="T4" y="T5"/>
                </a:cxn>
                <a:cxn ang="T13">
                  <a:pos x="T6" y="T7"/>
                </a:cxn>
                <a:cxn ang="T14">
                  <a:pos x="T8" y="T9"/>
                </a:cxn>
              </a:cxnLst>
              <a:rect l="T15" t="T16" r="T17" b="T18"/>
              <a:pathLst>
                <a:path w="2850160" h="2850160">
                  <a:moveTo>
                    <a:pt x="1425080" y="2850160"/>
                  </a:moveTo>
                  <a:lnTo>
                    <a:pt x="1425080" y="2850160"/>
                  </a:lnTo>
                  <a:cubicBezTo>
                    <a:pt x="638030" y="2850160"/>
                    <a:pt x="0" y="2212129"/>
                    <a:pt x="0" y="1425080"/>
                  </a:cubicBezTo>
                  <a:cubicBezTo>
                    <a:pt x="-1" y="638030"/>
                    <a:pt x="638030" y="0"/>
                    <a:pt x="1425079" y="0"/>
                  </a:cubicBezTo>
                  <a:lnTo>
                    <a:pt x="1425080" y="1425080"/>
                  </a:lnTo>
                  <a:lnTo>
                    <a:pt x="1425080" y="2850160"/>
                  </a:lnTo>
                  <a:close/>
                </a:path>
              </a:pathLst>
            </a:custGeom>
            <a:solidFill>
              <a:srgbClr val="DDBB30"/>
            </a:solidFill>
            <a:ln w="25400" cmpd="sng">
              <a:solidFill>
                <a:srgbClr val="FFFFFF"/>
              </a:solidFill>
              <a:miter lim="800000"/>
              <a:headEnd/>
              <a:tailEnd/>
            </a:ln>
          </p:spPr>
          <p:txBody>
            <a:bodyPr/>
            <a:lstStyle/>
            <a:p>
              <a:endParaRPr lang="zh-CN" altLang="zh-CN">
                <a:solidFill>
                  <a:srgbClr val="000000"/>
                </a:solidFill>
                <a:sym typeface="Calibri" pitchFamily="34" charset="0"/>
              </a:endParaRPr>
            </a:p>
          </p:txBody>
        </p:sp>
        <p:sp>
          <p:nvSpPr>
            <p:cNvPr id="87048" name="Rectangle 8"/>
            <p:cNvSpPr>
              <a:spLocks noChangeArrowheads="1"/>
            </p:cNvSpPr>
            <p:nvPr/>
          </p:nvSpPr>
          <p:spPr bwMode="auto">
            <a:xfrm>
              <a:off x="1932312" y="821232"/>
              <a:ext cx="6420615" cy="2850160"/>
            </a:xfrm>
            <a:prstGeom prst="rect">
              <a:avLst/>
            </a:prstGeom>
            <a:solidFill>
              <a:srgbClr val="DDBB30"/>
            </a:solidFill>
            <a:ln w="25400" cmpd="sng">
              <a:solidFill>
                <a:schemeClr val="bg1"/>
              </a:solidFill>
              <a:miter lim="800000"/>
              <a:headEnd/>
              <a:tailEnd/>
            </a:ln>
          </p:spPr>
          <p:txBody>
            <a:bodyPr/>
            <a:lstStyle/>
            <a:p>
              <a:endParaRPr lang="zh-CN" altLang="zh-CN">
                <a:solidFill>
                  <a:srgbClr val="000000"/>
                </a:solidFill>
                <a:latin typeface="Times New Roman" pitchFamily="18" charset="0"/>
                <a:sym typeface="Calibri" pitchFamily="34" charset="0"/>
              </a:endParaRPr>
            </a:p>
          </p:txBody>
        </p:sp>
        <p:sp>
          <p:nvSpPr>
            <p:cNvPr id="87049" name="Rectangle 9"/>
            <p:cNvSpPr>
              <a:spLocks noChangeArrowheads="1"/>
            </p:cNvSpPr>
            <p:nvPr/>
          </p:nvSpPr>
          <p:spPr bwMode="auto">
            <a:xfrm>
              <a:off x="1932312" y="821232"/>
              <a:ext cx="3210307" cy="821232"/>
            </a:xfrm>
            <a:prstGeom prst="rect">
              <a:avLst/>
            </a:prstGeom>
            <a:noFill/>
            <a:ln w="9525" cmpd="sng">
              <a:noFill/>
              <a:miter lim="800000"/>
              <a:headEnd/>
              <a:tailEnd/>
            </a:ln>
          </p:spPr>
          <p:txBody>
            <a:bodyPr tIns="91440" bIns="91440" anchor="ctr"/>
            <a:lstStyle/>
            <a:p>
              <a:pPr algn="ctr">
                <a:lnSpc>
                  <a:spcPct val="90000"/>
                </a:lnSpc>
                <a:spcAft>
                  <a:spcPct val="35000"/>
                </a:spcAft>
              </a:pPr>
              <a:r>
                <a:rPr lang="zh-CN" altLang="en-US" sz="2400" b="1">
                  <a:solidFill>
                    <a:schemeClr val="tx2"/>
                  </a:solidFill>
                  <a:latin typeface="Times New Roman" pitchFamily="18" charset="0"/>
                  <a:sym typeface="Calibri" pitchFamily="34" charset="0"/>
                </a:rPr>
                <a:t>心理负担</a:t>
              </a:r>
            </a:p>
          </p:txBody>
        </p:sp>
        <p:sp>
          <p:nvSpPr>
            <p:cNvPr id="87050" name="未知"/>
            <p:cNvSpPr>
              <a:spLocks noChangeArrowheads="1"/>
            </p:cNvSpPr>
            <p:nvPr/>
          </p:nvSpPr>
          <p:spPr bwMode="auto">
            <a:xfrm>
              <a:off x="1014464" y="1642465"/>
              <a:ext cx="1835696" cy="1835696"/>
            </a:xfrm>
            <a:custGeom>
              <a:avLst/>
              <a:gdLst>
                <a:gd name="T0" fmla="*/ 917848 w 1835696"/>
                <a:gd name="T1" fmla="*/ 1835696 h 1835696"/>
                <a:gd name="T2" fmla="*/ 917848 w 1835696"/>
                <a:gd name="T3" fmla="*/ 1835696 h 1835696"/>
                <a:gd name="T4" fmla="*/ 0 w 1835696"/>
                <a:gd name="T5" fmla="*/ 917848 h 1835696"/>
                <a:gd name="T6" fmla="*/ 917847 w 1835696"/>
                <a:gd name="T7" fmla="*/ 0 h 1835696"/>
                <a:gd name="T8" fmla="*/ 917848 w 1835696"/>
                <a:gd name="T9" fmla="*/ 917848 h 1835696"/>
                <a:gd name="T10" fmla="*/ 0 60000 65536"/>
                <a:gd name="T11" fmla="*/ 0 60000 65536"/>
                <a:gd name="T12" fmla="*/ 0 60000 65536"/>
                <a:gd name="T13" fmla="*/ 0 60000 65536"/>
                <a:gd name="T14" fmla="*/ 0 60000 65536"/>
                <a:gd name="T15" fmla="*/ 0 w 1835696"/>
                <a:gd name="T16" fmla="*/ 0 h 1835696"/>
                <a:gd name="T17" fmla="*/ 1835696 w 1835696"/>
                <a:gd name="T18" fmla="*/ 1835696 h 1835696"/>
              </a:gdLst>
              <a:ahLst/>
              <a:cxnLst>
                <a:cxn ang="T10">
                  <a:pos x="T0" y="T1"/>
                </a:cxn>
                <a:cxn ang="T11">
                  <a:pos x="T2" y="T3"/>
                </a:cxn>
                <a:cxn ang="T12">
                  <a:pos x="T4" y="T5"/>
                </a:cxn>
                <a:cxn ang="T13">
                  <a:pos x="T6" y="T7"/>
                </a:cxn>
                <a:cxn ang="T14">
                  <a:pos x="T8" y="T9"/>
                </a:cxn>
              </a:cxnLst>
              <a:rect l="T15" t="T16" r="T17" b="T18"/>
              <a:pathLst>
                <a:path w="1835696" h="1835696">
                  <a:moveTo>
                    <a:pt x="917848" y="1835696"/>
                  </a:moveTo>
                  <a:lnTo>
                    <a:pt x="917848" y="1835696"/>
                  </a:lnTo>
                  <a:cubicBezTo>
                    <a:pt x="410934" y="1835696"/>
                    <a:pt x="0" y="1424761"/>
                    <a:pt x="0" y="917848"/>
                  </a:cubicBezTo>
                  <a:cubicBezTo>
                    <a:pt x="-1" y="410934"/>
                    <a:pt x="410934" y="0"/>
                    <a:pt x="917847" y="0"/>
                  </a:cubicBezTo>
                  <a:lnTo>
                    <a:pt x="917848" y="917848"/>
                  </a:lnTo>
                  <a:lnTo>
                    <a:pt x="917848" y="1835696"/>
                  </a:lnTo>
                  <a:close/>
                </a:path>
              </a:pathLst>
            </a:custGeom>
            <a:solidFill>
              <a:srgbClr val="096ECF"/>
            </a:solidFill>
            <a:ln w="25400" cmpd="sng">
              <a:solidFill>
                <a:srgbClr val="FFFFFF"/>
              </a:solidFill>
              <a:miter lim="800000"/>
              <a:headEnd/>
              <a:tailEnd/>
            </a:ln>
          </p:spPr>
          <p:txBody>
            <a:bodyPr/>
            <a:lstStyle/>
            <a:p>
              <a:endParaRPr lang="zh-CN" altLang="zh-CN">
                <a:solidFill>
                  <a:srgbClr val="000000"/>
                </a:solidFill>
                <a:sym typeface="Calibri" pitchFamily="34" charset="0"/>
              </a:endParaRPr>
            </a:p>
          </p:txBody>
        </p:sp>
        <p:sp>
          <p:nvSpPr>
            <p:cNvPr id="87051" name="Rectangle 11"/>
            <p:cNvSpPr>
              <a:spLocks noChangeArrowheads="1"/>
            </p:cNvSpPr>
            <p:nvPr/>
          </p:nvSpPr>
          <p:spPr bwMode="auto">
            <a:xfrm>
              <a:off x="1932312" y="1642465"/>
              <a:ext cx="6420615" cy="1835696"/>
            </a:xfrm>
            <a:prstGeom prst="rect">
              <a:avLst/>
            </a:prstGeom>
            <a:solidFill>
              <a:schemeClr val="accent1"/>
            </a:solidFill>
            <a:ln w="25400" cmpd="sng">
              <a:solidFill>
                <a:schemeClr val="bg1"/>
              </a:solidFill>
              <a:miter lim="800000"/>
              <a:headEnd/>
              <a:tailEnd/>
            </a:ln>
          </p:spPr>
          <p:txBody>
            <a:bodyPr/>
            <a:lstStyle/>
            <a:p>
              <a:endParaRPr lang="zh-CN" altLang="zh-CN">
                <a:solidFill>
                  <a:srgbClr val="000000"/>
                </a:solidFill>
                <a:latin typeface="Times New Roman" pitchFamily="18" charset="0"/>
                <a:sym typeface="Calibri" pitchFamily="34" charset="0"/>
              </a:endParaRPr>
            </a:p>
          </p:txBody>
        </p:sp>
        <p:sp>
          <p:nvSpPr>
            <p:cNvPr id="87052" name="Rectangle 12"/>
            <p:cNvSpPr>
              <a:spLocks noChangeArrowheads="1"/>
            </p:cNvSpPr>
            <p:nvPr/>
          </p:nvSpPr>
          <p:spPr bwMode="auto">
            <a:xfrm>
              <a:off x="1932312" y="1642465"/>
              <a:ext cx="3210307" cy="821232"/>
            </a:xfrm>
            <a:prstGeom prst="rect">
              <a:avLst/>
            </a:prstGeom>
            <a:noFill/>
            <a:ln w="9525" cmpd="sng">
              <a:noFill/>
              <a:miter lim="800000"/>
              <a:headEnd/>
              <a:tailEnd/>
            </a:ln>
          </p:spPr>
          <p:txBody>
            <a:bodyPr tIns="91440" bIns="91440" anchor="ctr"/>
            <a:lstStyle/>
            <a:p>
              <a:pPr algn="ctr">
                <a:lnSpc>
                  <a:spcPct val="90000"/>
                </a:lnSpc>
                <a:spcAft>
                  <a:spcPct val="35000"/>
                </a:spcAft>
              </a:pPr>
              <a:r>
                <a:rPr lang="zh-CN" altLang="en-US" sz="2400" b="1">
                  <a:solidFill>
                    <a:srgbClr val="FFFFFF"/>
                  </a:solidFill>
                  <a:latin typeface="Times New Roman" pitchFamily="18" charset="0"/>
                  <a:sym typeface="Calibri" pitchFamily="34" charset="0"/>
                </a:rPr>
                <a:t>身体负担</a:t>
              </a:r>
            </a:p>
          </p:txBody>
        </p:sp>
        <p:sp>
          <p:nvSpPr>
            <p:cNvPr id="87053" name="未知"/>
            <p:cNvSpPr>
              <a:spLocks noChangeArrowheads="1"/>
            </p:cNvSpPr>
            <p:nvPr/>
          </p:nvSpPr>
          <p:spPr bwMode="auto">
            <a:xfrm>
              <a:off x="1521696" y="2463698"/>
              <a:ext cx="821232" cy="821232"/>
            </a:xfrm>
            <a:custGeom>
              <a:avLst/>
              <a:gdLst>
                <a:gd name="T0" fmla="*/ 410616 w 821232"/>
                <a:gd name="T1" fmla="*/ 821232 h 821232"/>
                <a:gd name="T2" fmla="*/ 410616 w 821232"/>
                <a:gd name="T3" fmla="*/ 821232 h 821232"/>
                <a:gd name="T4" fmla="*/ 0 w 821232"/>
                <a:gd name="T5" fmla="*/ 410616 h 821232"/>
                <a:gd name="T6" fmla="*/ 410615 w 821232"/>
                <a:gd name="T7" fmla="*/ 0 h 821232"/>
                <a:gd name="T8" fmla="*/ 410616 w 821232"/>
                <a:gd name="T9" fmla="*/ 410616 h 821232"/>
                <a:gd name="T10" fmla="*/ 0 60000 65536"/>
                <a:gd name="T11" fmla="*/ 0 60000 65536"/>
                <a:gd name="T12" fmla="*/ 0 60000 65536"/>
                <a:gd name="T13" fmla="*/ 0 60000 65536"/>
                <a:gd name="T14" fmla="*/ 0 60000 65536"/>
                <a:gd name="T15" fmla="*/ 0 w 821232"/>
                <a:gd name="T16" fmla="*/ 0 h 821232"/>
                <a:gd name="T17" fmla="*/ 821232 w 821232"/>
                <a:gd name="T18" fmla="*/ 821232 h 821232"/>
              </a:gdLst>
              <a:ahLst/>
              <a:cxnLst>
                <a:cxn ang="T10">
                  <a:pos x="T0" y="T1"/>
                </a:cxn>
                <a:cxn ang="T11">
                  <a:pos x="T2" y="T3"/>
                </a:cxn>
                <a:cxn ang="T12">
                  <a:pos x="T4" y="T5"/>
                </a:cxn>
                <a:cxn ang="T13">
                  <a:pos x="T6" y="T7"/>
                </a:cxn>
                <a:cxn ang="T14">
                  <a:pos x="T8" y="T9"/>
                </a:cxn>
              </a:cxnLst>
              <a:rect l="T15" t="T16" r="T17" b="T18"/>
              <a:pathLst>
                <a:path w="821232" h="821232">
                  <a:moveTo>
                    <a:pt x="410616" y="821232"/>
                  </a:moveTo>
                  <a:lnTo>
                    <a:pt x="410616" y="821232"/>
                  </a:lnTo>
                  <a:cubicBezTo>
                    <a:pt x="183839" y="821232"/>
                    <a:pt x="0" y="637392"/>
                    <a:pt x="0" y="410616"/>
                  </a:cubicBezTo>
                  <a:cubicBezTo>
                    <a:pt x="-1" y="183839"/>
                    <a:pt x="183839" y="0"/>
                    <a:pt x="410615" y="0"/>
                  </a:cubicBezTo>
                  <a:lnTo>
                    <a:pt x="410616" y="410616"/>
                  </a:lnTo>
                  <a:lnTo>
                    <a:pt x="410616" y="821232"/>
                  </a:lnTo>
                  <a:close/>
                </a:path>
              </a:pathLst>
            </a:custGeom>
            <a:solidFill>
              <a:schemeClr val="accent2"/>
            </a:solidFill>
            <a:ln w="25400" cmpd="sng">
              <a:solidFill>
                <a:srgbClr val="FFFFFF"/>
              </a:solidFill>
              <a:miter lim="800000"/>
              <a:headEnd/>
              <a:tailEnd/>
            </a:ln>
          </p:spPr>
          <p:txBody>
            <a:bodyPr/>
            <a:lstStyle/>
            <a:p>
              <a:endParaRPr lang="zh-CN" altLang="zh-CN">
                <a:solidFill>
                  <a:srgbClr val="000000"/>
                </a:solidFill>
                <a:sym typeface="Calibri" pitchFamily="34" charset="0"/>
              </a:endParaRPr>
            </a:p>
          </p:txBody>
        </p:sp>
        <p:sp>
          <p:nvSpPr>
            <p:cNvPr id="87054" name="Rectangle 14"/>
            <p:cNvSpPr>
              <a:spLocks noChangeArrowheads="1"/>
            </p:cNvSpPr>
            <p:nvPr/>
          </p:nvSpPr>
          <p:spPr bwMode="auto">
            <a:xfrm>
              <a:off x="1932312" y="2463698"/>
              <a:ext cx="6420615" cy="821232"/>
            </a:xfrm>
            <a:prstGeom prst="rect">
              <a:avLst/>
            </a:prstGeom>
            <a:solidFill>
              <a:schemeClr val="accent2"/>
            </a:solidFill>
            <a:ln w="25400" cmpd="sng">
              <a:solidFill>
                <a:schemeClr val="bg1"/>
              </a:solidFill>
              <a:miter lim="800000"/>
              <a:headEnd/>
              <a:tailEnd/>
            </a:ln>
          </p:spPr>
          <p:txBody>
            <a:bodyPr/>
            <a:lstStyle/>
            <a:p>
              <a:endParaRPr lang="zh-CN" altLang="zh-CN">
                <a:solidFill>
                  <a:srgbClr val="000000"/>
                </a:solidFill>
                <a:latin typeface="Times New Roman" pitchFamily="18" charset="0"/>
                <a:sym typeface="Calibri" pitchFamily="34" charset="0"/>
              </a:endParaRPr>
            </a:p>
          </p:txBody>
        </p:sp>
        <p:sp>
          <p:nvSpPr>
            <p:cNvPr id="87055" name="Rectangle 15"/>
            <p:cNvSpPr>
              <a:spLocks noChangeArrowheads="1"/>
            </p:cNvSpPr>
            <p:nvPr/>
          </p:nvSpPr>
          <p:spPr bwMode="auto">
            <a:xfrm>
              <a:off x="1932312" y="2463698"/>
              <a:ext cx="3210307" cy="821232"/>
            </a:xfrm>
            <a:prstGeom prst="rect">
              <a:avLst/>
            </a:prstGeom>
            <a:noFill/>
            <a:ln w="9525" cmpd="sng">
              <a:noFill/>
              <a:miter lim="800000"/>
              <a:headEnd/>
              <a:tailEnd/>
            </a:ln>
          </p:spPr>
          <p:txBody>
            <a:bodyPr tIns="91440" bIns="91440" anchor="ctr"/>
            <a:lstStyle/>
            <a:p>
              <a:pPr algn="ctr">
                <a:lnSpc>
                  <a:spcPct val="90000"/>
                </a:lnSpc>
                <a:spcAft>
                  <a:spcPct val="35000"/>
                </a:spcAft>
              </a:pPr>
              <a:r>
                <a:rPr lang="zh-CN" altLang="en-US" sz="2400" b="1">
                  <a:solidFill>
                    <a:schemeClr val="bg1"/>
                  </a:solidFill>
                  <a:latin typeface="Times New Roman" pitchFamily="18" charset="0"/>
                  <a:sym typeface="Calibri" pitchFamily="34" charset="0"/>
                </a:rPr>
                <a:t>神经病理性疼痛</a:t>
              </a:r>
            </a:p>
          </p:txBody>
        </p:sp>
        <p:sp>
          <p:nvSpPr>
            <p:cNvPr id="87056" name="Rectangle 16"/>
            <p:cNvSpPr>
              <a:spLocks noChangeArrowheads="1"/>
            </p:cNvSpPr>
            <p:nvPr/>
          </p:nvSpPr>
          <p:spPr bwMode="auto">
            <a:xfrm>
              <a:off x="5142620" y="0"/>
              <a:ext cx="3210307" cy="821232"/>
            </a:xfrm>
            <a:prstGeom prst="rect">
              <a:avLst/>
            </a:prstGeom>
            <a:noFill/>
            <a:ln w="9525" cmpd="sng">
              <a:noFill/>
              <a:miter lim="800000"/>
              <a:headEnd/>
              <a:tailEnd/>
            </a:ln>
          </p:spPr>
          <p:txBody>
            <a:bodyPr/>
            <a:lstStyle/>
            <a:p>
              <a:endParaRPr lang="zh-CN" altLang="zh-CN">
                <a:solidFill>
                  <a:srgbClr val="000000"/>
                </a:solidFill>
                <a:latin typeface="Times New Roman" pitchFamily="18" charset="0"/>
                <a:sym typeface="Calibri" pitchFamily="34" charset="0"/>
              </a:endParaRPr>
            </a:p>
          </p:txBody>
        </p:sp>
        <p:sp>
          <p:nvSpPr>
            <p:cNvPr id="87057" name="Rectangle 17"/>
            <p:cNvSpPr>
              <a:spLocks noChangeArrowheads="1"/>
            </p:cNvSpPr>
            <p:nvPr/>
          </p:nvSpPr>
          <p:spPr bwMode="auto">
            <a:xfrm>
              <a:off x="5142620" y="0"/>
              <a:ext cx="3210307" cy="821232"/>
            </a:xfrm>
            <a:prstGeom prst="rect">
              <a:avLst/>
            </a:prstGeom>
            <a:noFill/>
            <a:ln w="9525" cmpd="sng">
              <a:noFill/>
              <a:miter lim="800000"/>
              <a:headEnd/>
              <a:tailEnd/>
            </a:ln>
          </p:spPr>
          <p:txBody>
            <a:bodyPr lIns="57150" tIns="57150" rIns="57150" bIns="57150" anchor="ctr"/>
            <a:lstStyle/>
            <a:p>
              <a:pPr marL="114300" lvl="1" indent="-114300">
                <a:lnSpc>
                  <a:spcPct val="90000"/>
                </a:lnSpc>
                <a:spcAft>
                  <a:spcPct val="15000"/>
                </a:spcAft>
                <a:buFont typeface="Arial" pitchFamily="34" charset="0"/>
                <a:buChar char="•"/>
              </a:pPr>
              <a:r>
                <a:rPr lang="zh-CN" altLang="en-US" sz="1500" b="1" dirty="0">
                  <a:solidFill>
                    <a:schemeClr val="bg1"/>
                  </a:solidFill>
                  <a:latin typeface="Times New Roman" pitchFamily="18" charset="0"/>
                  <a:sym typeface="Calibri" pitchFamily="34" charset="0"/>
                </a:rPr>
                <a:t>降低生活质量</a:t>
              </a:r>
            </a:p>
            <a:p>
              <a:pPr marL="114300" lvl="1" indent="-114300">
                <a:lnSpc>
                  <a:spcPct val="90000"/>
                </a:lnSpc>
                <a:spcAft>
                  <a:spcPct val="15000"/>
                </a:spcAft>
                <a:buFont typeface="Arial" pitchFamily="34" charset="0"/>
                <a:buChar char="•"/>
              </a:pPr>
              <a:r>
                <a:rPr lang="zh-CN" altLang="en-US" sz="1500" b="1" dirty="0" smtClean="0">
                  <a:solidFill>
                    <a:schemeClr val="bg1"/>
                  </a:solidFill>
                  <a:latin typeface="Times New Roman" pitchFamily="18" charset="0"/>
                  <a:sym typeface="Calibri" pitchFamily="34" charset="0"/>
                </a:rPr>
                <a:t>睡眠</a:t>
              </a:r>
              <a:r>
                <a:rPr lang="zh-CN" altLang="en-US" sz="1500" b="1" dirty="0">
                  <a:solidFill>
                    <a:schemeClr val="bg1"/>
                  </a:solidFill>
                  <a:latin typeface="Times New Roman" pitchFamily="18" charset="0"/>
                  <a:sym typeface="Calibri" pitchFamily="34" charset="0"/>
                </a:rPr>
                <a:t>障碍</a:t>
              </a:r>
              <a:endParaRPr lang="en-US" sz="1500" b="1" dirty="0">
                <a:solidFill>
                  <a:schemeClr val="bg1"/>
                </a:solidFill>
                <a:latin typeface="Times New Roman" pitchFamily="18" charset="0"/>
                <a:sym typeface="Calibri" pitchFamily="34" charset="0"/>
              </a:endParaRPr>
            </a:p>
            <a:p>
              <a:pPr marL="114300" lvl="1" indent="-114300">
                <a:lnSpc>
                  <a:spcPct val="90000"/>
                </a:lnSpc>
                <a:spcAft>
                  <a:spcPct val="15000"/>
                </a:spcAft>
                <a:buFont typeface="Arial" pitchFamily="34" charset="0"/>
                <a:buChar char="•"/>
              </a:pPr>
              <a:r>
                <a:rPr lang="zh-CN" altLang="en-US" sz="1500" b="1" dirty="0">
                  <a:solidFill>
                    <a:schemeClr val="bg1"/>
                  </a:solidFill>
                  <a:latin typeface="Times New Roman" pitchFamily="18" charset="0"/>
                  <a:sym typeface="Calibri" pitchFamily="34" charset="0"/>
                </a:rPr>
                <a:t>醒时困倦</a:t>
              </a:r>
              <a:endParaRPr lang="en-US" sz="1500" b="1" dirty="0">
                <a:solidFill>
                  <a:schemeClr val="bg1"/>
                </a:solidFill>
                <a:latin typeface="Times New Roman" pitchFamily="18" charset="0"/>
                <a:sym typeface="Calibri" pitchFamily="34" charset="0"/>
              </a:endParaRPr>
            </a:p>
          </p:txBody>
        </p:sp>
        <p:sp>
          <p:nvSpPr>
            <p:cNvPr id="87058" name="Rectangle 18"/>
            <p:cNvSpPr>
              <a:spLocks noChangeArrowheads="1"/>
            </p:cNvSpPr>
            <p:nvPr/>
          </p:nvSpPr>
          <p:spPr bwMode="auto">
            <a:xfrm>
              <a:off x="5142620" y="821232"/>
              <a:ext cx="3210307" cy="821232"/>
            </a:xfrm>
            <a:prstGeom prst="rect">
              <a:avLst/>
            </a:prstGeom>
            <a:noFill/>
            <a:ln w="9525" cmpd="sng">
              <a:noFill/>
              <a:miter lim="800000"/>
              <a:headEnd/>
              <a:tailEnd/>
            </a:ln>
          </p:spPr>
          <p:txBody>
            <a:bodyPr/>
            <a:lstStyle/>
            <a:p>
              <a:endParaRPr lang="zh-CN" altLang="zh-CN">
                <a:solidFill>
                  <a:srgbClr val="000000"/>
                </a:solidFill>
                <a:latin typeface="Times New Roman" pitchFamily="18" charset="0"/>
                <a:sym typeface="Calibri" pitchFamily="34" charset="0"/>
              </a:endParaRPr>
            </a:p>
          </p:txBody>
        </p:sp>
        <p:sp>
          <p:nvSpPr>
            <p:cNvPr id="87059" name="Rectangle 19"/>
            <p:cNvSpPr>
              <a:spLocks noChangeArrowheads="1"/>
            </p:cNvSpPr>
            <p:nvPr/>
          </p:nvSpPr>
          <p:spPr bwMode="auto">
            <a:xfrm>
              <a:off x="5142620" y="821232"/>
              <a:ext cx="3210307" cy="821232"/>
            </a:xfrm>
            <a:prstGeom prst="rect">
              <a:avLst/>
            </a:prstGeom>
            <a:noFill/>
            <a:ln w="9525" cmpd="sng">
              <a:noFill/>
              <a:miter lim="800000"/>
              <a:headEnd/>
              <a:tailEnd/>
            </a:ln>
          </p:spPr>
          <p:txBody>
            <a:bodyPr lIns="57150" tIns="57150" rIns="57150" bIns="57150" anchor="ctr"/>
            <a:lstStyle/>
            <a:p>
              <a:pPr marL="114300" lvl="1" indent="-114300">
                <a:lnSpc>
                  <a:spcPct val="90000"/>
                </a:lnSpc>
                <a:spcAft>
                  <a:spcPct val="15000"/>
                </a:spcAft>
                <a:buFont typeface="Arial" pitchFamily="34" charset="0"/>
                <a:buChar char="•"/>
              </a:pPr>
              <a:r>
                <a:rPr lang="zh-CN" altLang="en-US" sz="1500" b="1">
                  <a:solidFill>
                    <a:srgbClr val="000000"/>
                  </a:solidFill>
                  <a:latin typeface="Times New Roman" pitchFamily="18" charset="0"/>
                  <a:sym typeface="Calibri" pitchFamily="34" charset="0"/>
                </a:rPr>
                <a:t>抑郁</a:t>
              </a:r>
            </a:p>
            <a:p>
              <a:pPr marL="114300" lvl="1" indent="-114300">
                <a:lnSpc>
                  <a:spcPct val="90000"/>
                </a:lnSpc>
                <a:spcAft>
                  <a:spcPct val="15000"/>
                </a:spcAft>
                <a:buFont typeface="Arial" pitchFamily="34" charset="0"/>
                <a:buChar char="•"/>
              </a:pPr>
              <a:r>
                <a:rPr lang="zh-CN" altLang="en-US" sz="1500" b="1">
                  <a:solidFill>
                    <a:srgbClr val="000000"/>
                  </a:solidFill>
                  <a:latin typeface="Times New Roman" pitchFamily="18" charset="0"/>
                  <a:sym typeface="Calibri" pitchFamily="34" charset="0"/>
                </a:rPr>
                <a:t>心理忧虑</a:t>
              </a:r>
            </a:p>
            <a:p>
              <a:pPr marL="114300" lvl="1" indent="-114300">
                <a:lnSpc>
                  <a:spcPct val="90000"/>
                </a:lnSpc>
                <a:spcAft>
                  <a:spcPct val="15000"/>
                </a:spcAft>
                <a:buFont typeface="Arial" pitchFamily="34" charset="0"/>
                <a:buChar char="•"/>
              </a:pPr>
              <a:r>
                <a:rPr lang="zh-CN" altLang="en-US" sz="1500" b="1">
                  <a:solidFill>
                    <a:srgbClr val="000000"/>
                  </a:solidFill>
                  <a:latin typeface="Times New Roman" pitchFamily="18" charset="0"/>
                  <a:sym typeface="Calibri" pitchFamily="34" charset="0"/>
                </a:rPr>
                <a:t>难以集中注意力</a:t>
              </a:r>
              <a:endParaRPr lang="en-US" sz="1500" b="1">
                <a:solidFill>
                  <a:srgbClr val="000000"/>
                </a:solidFill>
                <a:latin typeface="Times New Roman" pitchFamily="18" charset="0"/>
                <a:sym typeface="Calibri" pitchFamily="34" charset="0"/>
              </a:endParaRPr>
            </a:p>
          </p:txBody>
        </p:sp>
        <p:sp>
          <p:nvSpPr>
            <p:cNvPr id="87060" name="Rectangle 20"/>
            <p:cNvSpPr>
              <a:spLocks noChangeArrowheads="1"/>
            </p:cNvSpPr>
            <p:nvPr/>
          </p:nvSpPr>
          <p:spPr bwMode="auto">
            <a:xfrm>
              <a:off x="5142620" y="1642465"/>
              <a:ext cx="3210307" cy="821232"/>
            </a:xfrm>
            <a:prstGeom prst="rect">
              <a:avLst/>
            </a:prstGeom>
            <a:noFill/>
            <a:ln w="9525" cmpd="sng">
              <a:noFill/>
              <a:miter lim="800000"/>
              <a:headEnd/>
              <a:tailEnd/>
            </a:ln>
          </p:spPr>
          <p:txBody>
            <a:bodyPr/>
            <a:lstStyle/>
            <a:p>
              <a:endParaRPr lang="zh-CN" altLang="zh-CN">
                <a:solidFill>
                  <a:srgbClr val="000000"/>
                </a:solidFill>
                <a:latin typeface="Times New Roman" pitchFamily="18" charset="0"/>
                <a:sym typeface="Calibri" pitchFamily="34" charset="0"/>
              </a:endParaRPr>
            </a:p>
          </p:txBody>
        </p:sp>
        <p:sp>
          <p:nvSpPr>
            <p:cNvPr id="87061" name="Rectangle 21"/>
            <p:cNvSpPr>
              <a:spLocks noChangeArrowheads="1"/>
            </p:cNvSpPr>
            <p:nvPr/>
          </p:nvSpPr>
          <p:spPr bwMode="auto">
            <a:xfrm>
              <a:off x="5142620" y="1642465"/>
              <a:ext cx="3210307" cy="821232"/>
            </a:xfrm>
            <a:prstGeom prst="rect">
              <a:avLst/>
            </a:prstGeom>
            <a:noFill/>
            <a:ln w="9525" cmpd="sng">
              <a:noFill/>
              <a:miter lim="800000"/>
              <a:headEnd/>
              <a:tailEnd/>
            </a:ln>
          </p:spPr>
          <p:txBody>
            <a:bodyPr lIns="57150" tIns="57150" rIns="57150" bIns="57150" anchor="ctr"/>
            <a:lstStyle/>
            <a:p>
              <a:pPr marL="114300" lvl="1" indent="-114300">
                <a:lnSpc>
                  <a:spcPct val="90000"/>
                </a:lnSpc>
                <a:spcAft>
                  <a:spcPct val="15000"/>
                </a:spcAft>
                <a:buFont typeface="Arial" pitchFamily="34" charset="0"/>
                <a:buChar char="•"/>
              </a:pPr>
              <a:r>
                <a:rPr lang="zh-CN" altLang="en-US" sz="1500" b="1">
                  <a:solidFill>
                    <a:schemeClr val="bg1"/>
                  </a:solidFill>
                  <a:latin typeface="Times New Roman" pitchFamily="18" charset="0"/>
                  <a:sym typeface="Calibri" pitchFamily="34" charset="0"/>
                </a:rPr>
                <a:t>身体伤残</a:t>
              </a:r>
            </a:p>
          </p:txBody>
        </p:sp>
      </p:grpSp>
      <p:sp>
        <p:nvSpPr>
          <p:cNvPr id="87062" name="Rectangle 10"/>
          <p:cNvSpPr>
            <a:spLocks noChangeArrowheads="1"/>
          </p:cNvSpPr>
          <p:nvPr/>
        </p:nvSpPr>
        <p:spPr bwMode="auto">
          <a:xfrm>
            <a:off x="323850" y="6356350"/>
            <a:ext cx="6840538" cy="409575"/>
          </a:xfrm>
          <a:prstGeom prst="rect">
            <a:avLst/>
          </a:prstGeom>
          <a:noFill/>
          <a:ln w="9525" cmpd="sng">
            <a:noFill/>
            <a:miter lim="800000"/>
            <a:headEnd/>
            <a:tailEnd/>
          </a:ln>
        </p:spPr>
        <p:txBody>
          <a:bodyPr lIns="0" tIns="0" rIns="0" bIns="0">
            <a:spAutoFit/>
          </a:bodyPr>
          <a:lstStyle/>
          <a:p>
            <a:pPr>
              <a:lnSpc>
                <a:spcPct val="90000"/>
              </a:lnSpc>
              <a:buClr>
                <a:srgbClr val="FECC68"/>
              </a:buClr>
              <a:buSzPct val="85000"/>
              <a:buFont typeface="Wingdings 2" pitchFamily="18" charset="2"/>
              <a:buNone/>
            </a:pPr>
            <a:r>
              <a:rPr lang="en-US" sz="1000">
                <a:solidFill>
                  <a:schemeClr val="tx2"/>
                </a:solidFill>
                <a:latin typeface="Times New Roman" pitchFamily="18" charset="0"/>
                <a:sym typeface="Calibri" pitchFamily="34" charset="0"/>
              </a:rPr>
              <a:t>Cruz-Almeida </a:t>
            </a:r>
            <a:r>
              <a:rPr lang="en-US" sz="1000" i="1">
                <a:solidFill>
                  <a:schemeClr val="tx2"/>
                </a:solidFill>
                <a:latin typeface="Times New Roman" pitchFamily="18" charset="0"/>
                <a:sym typeface="Calibri" pitchFamily="34" charset="0"/>
              </a:rPr>
              <a:t>Y et al. J Rehab Res Dev </a:t>
            </a:r>
            <a:r>
              <a:rPr lang="en-US" sz="1000">
                <a:solidFill>
                  <a:schemeClr val="tx2"/>
                </a:solidFill>
                <a:latin typeface="Times New Roman" pitchFamily="18" charset="0"/>
                <a:sym typeface="Calibri" pitchFamily="34" charset="0"/>
              </a:rPr>
              <a:t>2005; 42(5):585-94; Gilron I </a:t>
            </a:r>
            <a:r>
              <a:rPr lang="en-US" sz="1000" i="1">
                <a:solidFill>
                  <a:schemeClr val="tx2"/>
                </a:solidFill>
                <a:latin typeface="Times New Roman" pitchFamily="18" charset="0"/>
                <a:sym typeface="Calibri" pitchFamily="34" charset="0"/>
              </a:rPr>
              <a:t>et al. CMAJ </a:t>
            </a:r>
            <a:r>
              <a:rPr lang="en-US" sz="1000">
                <a:solidFill>
                  <a:schemeClr val="tx2"/>
                </a:solidFill>
                <a:latin typeface="Times New Roman" pitchFamily="18" charset="0"/>
                <a:sym typeface="Calibri" pitchFamily="34" charset="0"/>
              </a:rPr>
              <a:t>2006;175(3):265-75; Jensen MP </a:t>
            </a:r>
            <a:r>
              <a:rPr lang="en-US" sz="1000" i="1">
                <a:solidFill>
                  <a:schemeClr val="tx2"/>
                </a:solidFill>
                <a:latin typeface="Times New Roman" pitchFamily="18" charset="0"/>
                <a:sym typeface="Calibri" pitchFamily="34" charset="0"/>
              </a:rPr>
              <a:t>et al. Neurology </a:t>
            </a:r>
            <a:r>
              <a:rPr lang="en-US" sz="1000">
                <a:solidFill>
                  <a:schemeClr val="tx2"/>
                </a:solidFill>
                <a:latin typeface="Times New Roman" pitchFamily="18" charset="0"/>
                <a:sym typeface="Calibri" pitchFamily="34" charset="0"/>
              </a:rPr>
              <a:t>2007; 68(15):1178-82; Khenioui H </a:t>
            </a:r>
            <a:r>
              <a:rPr lang="en-US" sz="1000" i="1">
                <a:solidFill>
                  <a:schemeClr val="tx2"/>
                </a:solidFill>
                <a:latin typeface="Times New Roman" pitchFamily="18" charset="0"/>
                <a:sym typeface="Calibri" pitchFamily="34" charset="0"/>
              </a:rPr>
              <a:t>et al. Ann Readapt Med Phys</a:t>
            </a:r>
            <a:r>
              <a:rPr lang="en-US" sz="1000">
                <a:solidFill>
                  <a:schemeClr val="tx2"/>
                </a:solidFill>
                <a:latin typeface="Times New Roman" pitchFamily="18" charset="0"/>
                <a:sym typeface="Calibri" pitchFamily="34" charset="0"/>
              </a:rPr>
              <a:t> 2006; 49(3):125-37; Meyer-Rosberg K</a:t>
            </a:r>
            <a:r>
              <a:rPr lang="en-US" sz="1000" i="1">
                <a:solidFill>
                  <a:schemeClr val="tx2"/>
                </a:solidFill>
                <a:latin typeface="Times New Roman" pitchFamily="18" charset="0"/>
                <a:sym typeface="Calibri" pitchFamily="34" charset="0"/>
              </a:rPr>
              <a:t> et al. Eur J Pain</a:t>
            </a:r>
            <a:r>
              <a:rPr lang="en-US" sz="1000">
                <a:solidFill>
                  <a:schemeClr val="tx2"/>
                </a:solidFill>
                <a:latin typeface="Times New Roman" pitchFamily="18" charset="0"/>
                <a:sym typeface="Calibri" pitchFamily="34" charset="0"/>
              </a:rPr>
              <a:t> 2001; 5(4):379-89.</a:t>
            </a:r>
            <a:endParaRPr lang="zh-CN" altLang="en-US">
              <a:solidFill>
                <a:srgbClr val="000000"/>
              </a:solidFill>
              <a:latin typeface="Times New Roman" pitchFamily="18" charset="0"/>
              <a:sym typeface="Calibri" pitchFamily="34" charset="0"/>
            </a:endParaRPr>
          </a:p>
        </p:txBody>
      </p:sp>
      <p:sp>
        <p:nvSpPr>
          <p:cNvPr id="87063" name="Rounded Rectangle 2"/>
          <p:cNvSpPr>
            <a:spLocks noChangeArrowheads="1"/>
          </p:cNvSpPr>
          <p:nvPr/>
        </p:nvSpPr>
        <p:spPr bwMode="auto">
          <a:xfrm>
            <a:off x="1279525" y="5075238"/>
            <a:ext cx="6913563" cy="981075"/>
          </a:xfrm>
          <a:prstGeom prst="roundRect">
            <a:avLst>
              <a:gd name="adj" fmla="val 16667"/>
            </a:avLst>
          </a:prstGeom>
          <a:solidFill>
            <a:srgbClr val="C6E2FC"/>
          </a:solidFill>
          <a:ln w="25400" cmpd="sng">
            <a:solidFill>
              <a:srgbClr val="085197"/>
            </a:solidFill>
            <a:miter lim="800000"/>
            <a:headEnd/>
            <a:tailEnd/>
          </a:ln>
        </p:spPr>
        <p:txBody>
          <a:bodyPr anchor="ctr"/>
          <a:lstStyle/>
          <a:p>
            <a:pPr algn="ctr">
              <a:lnSpc>
                <a:spcPct val="90000"/>
              </a:lnSpc>
              <a:spcBef>
                <a:spcPct val="50000"/>
              </a:spcBef>
              <a:spcAft>
                <a:spcPct val="35000"/>
              </a:spcAft>
              <a:buClr>
                <a:srgbClr val="FECC68"/>
              </a:buClr>
              <a:buSzPct val="85000"/>
              <a:buFont typeface="Wingdings 2" pitchFamily="18" charset="2"/>
              <a:buNone/>
            </a:pPr>
            <a:r>
              <a:rPr lang="zh-CN" altLang="en-US" sz="2400" dirty="0">
                <a:solidFill>
                  <a:schemeClr val="tx2"/>
                </a:solidFill>
                <a:latin typeface="Times New Roman" pitchFamily="18" charset="0"/>
                <a:sym typeface="Calibri" pitchFamily="34" charset="0"/>
              </a:rPr>
              <a:t>疼痛</a:t>
            </a:r>
            <a:r>
              <a:rPr lang="zh-CN" altLang="en-US" sz="2400" b="1" dirty="0">
                <a:solidFill>
                  <a:schemeClr val="tx2"/>
                </a:solidFill>
                <a:latin typeface="Times New Roman" pitchFamily="18" charset="0"/>
                <a:sym typeface="Calibri" pitchFamily="34" charset="0"/>
              </a:rPr>
              <a:t>强度</a:t>
            </a:r>
            <a:r>
              <a:rPr lang="zh-CN" altLang="en-US" sz="2400" dirty="0">
                <a:solidFill>
                  <a:schemeClr val="tx2"/>
                </a:solidFill>
                <a:latin typeface="Times New Roman" pitchFamily="18" charset="0"/>
                <a:sym typeface="Calibri" pitchFamily="34" charset="0"/>
              </a:rPr>
              <a:t>及疾病</a:t>
            </a:r>
            <a:r>
              <a:rPr lang="zh-CN" altLang="en-US" sz="2400" b="1" dirty="0">
                <a:solidFill>
                  <a:schemeClr val="tx2"/>
                </a:solidFill>
                <a:latin typeface="Times New Roman" pitchFamily="18" charset="0"/>
                <a:sym typeface="Calibri" pitchFamily="34" charset="0"/>
              </a:rPr>
              <a:t>持续时间</a:t>
            </a:r>
            <a:r>
              <a:rPr lang="zh-CN" altLang="en-US" sz="2400" dirty="0">
                <a:solidFill>
                  <a:schemeClr val="tx2"/>
                </a:solidFill>
                <a:latin typeface="Times New Roman" pitchFamily="18" charset="0"/>
                <a:sym typeface="Calibri" pitchFamily="34" charset="0"/>
              </a:rPr>
              <a:t>都会加剧患者的</a:t>
            </a:r>
            <a:r>
              <a:rPr lang="zh-CN" altLang="en-US" sz="2400" dirty="0" smtClean="0">
                <a:solidFill>
                  <a:schemeClr val="tx2"/>
                </a:solidFill>
                <a:latin typeface="Times New Roman" pitchFamily="18" charset="0"/>
                <a:sym typeface="Calibri" pitchFamily="34" charset="0"/>
              </a:rPr>
              <a:t>负担（包括经济负担）</a:t>
            </a:r>
            <a:endParaRPr lang="zh-CN" altLang="en-US" sz="2400" baseline="30000" dirty="0">
              <a:solidFill>
                <a:schemeClr val="tx2"/>
              </a:solidFill>
              <a:latin typeface="Times New Roman" pitchFamily="18" charset="0"/>
              <a:sym typeface="Calibri" pitchFamily="34" charset="0"/>
            </a:endParaRPr>
          </a:p>
        </p:txBody>
      </p:sp>
      <p:sp>
        <p:nvSpPr>
          <p:cNvPr id="87064" name="Slide Number Placeholder 33"/>
          <p:cNvSpPr>
            <a:spLocks noChangeArrowheads="1"/>
          </p:cNvSpPr>
          <p:nvPr/>
        </p:nvSpPr>
        <p:spPr bwMode="auto">
          <a:xfrm>
            <a:off x="6553200" y="6356350"/>
            <a:ext cx="2133600" cy="365125"/>
          </a:xfrm>
          <a:prstGeom prst="rect">
            <a:avLst/>
          </a:prstGeom>
          <a:noFill/>
          <a:ln w="9525" cmpd="sng">
            <a:noFill/>
            <a:miter lim="800000"/>
            <a:headEnd/>
            <a:tailEnd/>
          </a:ln>
        </p:spPr>
        <p:txBody>
          <a:bodyPr anchor="ctr"/>
          <a:lstStyle/>
          <a:p>
            <a:pPr algn="r"/>
            <a:fld id="{381215A8-FD75-4779-A191-03CB9386A515}" type="slidenum">
              <a:rPr lang="zh-CN" altLang="en-US" sz="1200" b="1" i="1">
                <a:solidFill>
                  <a:srgbClr val="000000"/>
                </a:solidFill>
                <a:latin typeface="Times New Roman" pitchFamily="18" charset="0"/>
                <a:sym typeface="Calibri" pitchFamily="34" charset="0"/>
              </a:rPr>
              <a:pPr algn="r"/>
              <a:t>32</a:t>
            </a:fld>
            <a:endParaRPr lang="zh-CN" altLang="en-US" sz="1200" b="1" i="1">
              <a:solidFill>
                <a:srgbClr val="000000"/>
              </a:solidFill>
              <a:latin typeface="Times New Roman" pitchFamily="18" charset="0"/>
              <a:sym typeface="Calibri" pitchFamily="34" charset="0"/>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ChangeArrowheads="1"/>
          </p:cNvSpPr>
          <p:nvPr>
            <p:ph type="title"/>
          </p:nvPr>
        </p:nvSpPr>
        <p:spPr/>
        <p:txBody>
          <a:bodyPr/>
          <a:lstStyle/>
          <a:p>
            <a:r>
              <a:rPr lang="zh-CN" altLang="en-US" sz="2800" dirty="0" smtClean="0">
                <a:latin typeface="Times New Roman" pitchFamily="18" charset="0"/>
              </a:rPr>
              <a:t>慢性神经病理性疼痛对日常功能有显著影响</a:t>
            </a:r>
            <a:endParaRPr lang="en-GB" altLang="zh-CN" sz="2800" dirty="0" smtClean="0"/>
          </a:p>
        </p:txBody>
      </p:sp>
      <p:sp>
        <p:nvSpPr>
          <p:cNvPr id="12292" name="Text Box 4"/>
          <p:cNvSpPr txBox="1">
            <a:spLocks noChangeArrowheads="1"/>
          </p:cNvSpPr>
          <p:nvPr/>
        </p:nvSpPr>
        <p:spPr bwMode="auto">
          <a:xfrm>
            <a:off x="347663" y="6237288"/>
            <a:ext cx="8040687" cy="461665"/>
          </a:xfrm>
          <a:prstGeom prst="rect">
            <a:avLst/>
          </a:prstGeom>
          <a:noFill/>
          <a:ln>
            <a:noFill/>
          </a:ln>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200" b="1" dirty="0" smtClean="0">
                <a:solidFill>
                  <a:srgbClr val="000000"/>
                </a:solidFill>
                <a:latin typeface="Times New Roman" pitchFamily="18" charset="0"/>
                <a:cs typeface="Times New Roman" pitchFamily="18" charset="0"/>
              </a:rPr>
              <a:t>BPI = </a:t>
            </a:r>
            <a:r>
              <a:rPr lang="zh-CN" altLang="en-US" sz="1200" b="1" dirty="0" smtClean="0">
                <a:solidFill>
                  <a:srgbClr val="000000"/>
                </a:solidFill>
                <a:latin typeface="Times New Roman" pitchFamily="18" charset="0"/>
                <a:cs typeface="Times New Roman" pitchFamily="18" charset="0"/>
              </a:rPr>
              <a:t>简易疼痛量表，用</a:t>
            </a:r>
            <a:r>
              <a:rPr lang="en-US" sz="1200" b="1" dirty="0" smtClean="0">
                <a:solidFill>
                  <a:srgbClr val="000000"/>
                </a:solidFill>
                <a:latin typeface="Times New Roman" pitchFamily="18" charset="0"/>
                <a:cs typeface="Times New Roman" pitchFamily="18" charset="0"/>
              </a:rPr>
              <a:t>0 (</a:t>
            </a:r>
            <a:r>
              <a:rPr lang="zh-CN" altLang="en-US" sz="1200" b="1" dirty="0" smtClean="0">
                <a:solidFill>
                  <a:srgbClr val="000000"/>
                </a:solidFill>
                <a:latin typeface="Times New Roman" pitchFamily="18" charset="0"/>
                <a:cs typeface="Times New Roman" pitchFamily="18" charset="0"/>
              </a:rPr>
              <a:t>无影响</a:t>
            </a:r>
            <a:r>
              <a:rPr lang="en-US" sz="1200" b="1" dirty="0" smtClean="0">
                <a:solidFill>
                  <a:srgbClr val="000000"/>
                </a:solidFill>
                <a:latin typeface="Times New Roman" pitchFamily="18" charset="0"/>
                <a:cs typeface="Times New Roman" pitchFamily="18" charset="0"/>
              </a:rPr>
              <a:t>)</a:t>
            </a:r>
            <a:r>
              <a:rPr lang="zh-CN" altLang="en-US" sz="1200" b="1" dirty="0" smtClean="0">
                <a:solidFill>
                  <a:srgbClr val="000000"/>
                </a:solidFill>
                <a:latin typeface="Times New Roman" pitchFamily="18" charset="0"/>
                <a:cs typeface="Times New Roman" pitchFamily="18" charset="0"/>
              </a:rPr>
              <a:t>至</a:t>
            </a:r>
            <a:r>
              <a:rPr lang="en-US" sz="1200" b="1" dirty="0" smtClean="0">
                <a:solidFill>
                  <a:srgbClr val="000000"/>
                </a:solidFill>
                <a:latin typeface="Times New Roman" pitchFamily="18" charset="0"/>
                <a:cs typeface="Times New Roman" pitchFamily="18" charset="0"/>
              </a:rPr>
              <a:t>10 (</a:t>
            </a:r>
            <a:r>
              <a:rPr lang="zh-CN" altLang="en-US" sz="1200" b="1" dirty="0" smtClean="0">
                <a:solidFill>
                  <a:srgbClr val="000000"/>
                </a:solidFill>
                <a:latin typeface="Times New Roman" pitchFamily="18" charset="0"/>
                <a:cs typeface="Times New Roman" pitchFamily="18" charset="0"/>
              </a:rPr>
              <a:t>完全影响</a:t>
            </a:r>
            <a:r>
              <a:rPr lang="en-US" sz="1200" b="1" dirty="0" smtClean="0">
                <a:solidFill>
                  <a:srgbClr val="000000"/>
                </a:solidFill>
                <a:latin typeface="Times New Roman" pitchFamily="18" charset="0"/>
                <a:cs typeface="Times New Roman" pitchFamily="18" charset="0"/>
              </a:rPr>
              <a:t>)</a:t>
            </a:r>
            <a:r>
              <a:rPr lang="zh-CN" altLang="en-US" sz="1200" b="1" dirty="0" smtClean="0">
                <a:solidFill>
                  <a:srgbClr val="000000"/>
                </a:solidFill>
                <a:latin typeface="Times New Roman" pitchFamily="18" charset="0"/>
                <a:cs typeface="Times New Roman" pitchFamily="18" charset="0"/>
              </a:rPr>
              <a:t>对过去</a:t>
            </a:r>
            <a:r>
              <a:rPr lang="en-US" sz="1200" b="1" dirty="0" smtClean="0">
                <a:solidFill>
                  <a:srgbClr val="000000"/>
                </a:solidFill>
                <a:latin typeface="Times New Roman" pitchFamily="18" charset="0"/>
                <a:cs typeface="Times New Roman" pitchFamily="18" charset="0"/>
              </a:rPr>
              <a:t>24</a:t>
            </a:r>
            <a:r>
              <a:rPr lang="zh-CN" altLang="en-US" sz="1200" b="1" dirty="0" smtClean="0">
                <a:solidFill>
                  <a:srgbClr val="000000"/>
                </a:solidFill>
                <a:latin typeface="Times New Roman" pitchFamily="18" charset="0"/>
                <a:cs typeface="Times New Roman" pitchFamily="18" charset="0"/>
              </a:rPr>
              <a:t>小时内疼痛对活动的影响程度进行评分。</a:t>
            </a:r>
            <a:endParaRPr lang="zh-CN" altLang="en-US" sz="1200" dirty="0" smtClean="0">
              <a:solidFill>
                <a:srgbClr val="000000"/>
              </a:solidFill>
              <a:latin typeface="Times New Roman" pitchFamily="18" charset="0"/>
              <a:cs typeface="Times New Roman" pitchFamily="18" charset="0"/>
            </a:endParaRPr>
          </a:p>
          <a:p>
            <a:r>
              <a:rPr lang="zh-CN" altLang="en-US" sz="1200" dirty="0" smtClean="0">
                <a:solidFill>
                  <a:srgbClr val="000000"/>
                </a:solidFill>
                <a:latin typeface="Times New Roman" pitchFamily="18" charset="0"/>
                <a:cs typeface="Times New Roman" pitchFamily="18" charset="0"/>
              </a:rPr>
              <a:t>摘自：</a:t>
            </a:r>
            <a:r>
              <a:rPr lang="en-US" sz="1200" dirty="0" smtClean="0">
                <a:solidFill>
                  <a:srgbClr val="000000"/>
                </a:solidFill>
                <a:latin typeface="Times New Roman" pitchFamily="18" charset="0"/>
                <a:cs typeface="Times New Roman" pitchFamily="18" charset="0"/>
              </a:rPr>
              <a:t>Smith BH </a:t>
            </a:r>
            <a:r>
              <a:rPr lang="en-US" sz="1200" i="1" dirty="0" smtClean="0">
                <a:solidFill>
                  <a:srgbClr val="000000"/>
                </a:solidFill>
                <a:latin typeface="Times New Roman" pitchFamily="18" charset="0"/>
                <a:cs typeface="Times New Roman" pitchFamily="18" charset="0"/>
              </a:rPr>
              <a:t>et al. </a:t>
            </a:r>
            <a:r>
              <a:rPr lang="en-US" sz="1200" i="1" dirty="0" err="1" smtClean="0">
                <a:solidFill>
                  <a:srgbClr val="000000"/>
                </a:solidFill>
                <a:latin typeface="Times New Roman" pitchFamily="18" charset="0"/>
                <a:cs typeface="Times New Roman" pitchFamily="18" charset="0"/>
              </a:rPr>
              <a:t>Clin</a:t>
            </a:r>
            <a:r>
              <a:rPr lang="en-US" sz="1200" i="1" dirty="0" smtClean="0">
                <a:solidFill>
                  <a:srgbClr val="000000"/>
                </a:solidFill>
                <a:latin typeface="Times New Roman" pitchFamily="18" charset="0"/>
                <a:cs typeface="Times New Roman" pitchFamily="18" charset="0"/>
              </a:rPr>
              <a:t> J Pain </a:t>
            </a:r>
            <a:r>
              <a:rPr lang="en-US" sz="1200" dirty="0" smtClean="0">
                <a:solidFill>
                  <a:srgbClr val="000000"/>
                </a:solidFill>
                <a:latin typeface="Times New Roman" pitchFamily="18" charset="0"/>
                <a:cs typeface="Times New Roman" pitchFamily="18" charset="0"/>
              </a:rPr>
              <a:t>2007; 23(2):143-9.</a:t>
            </a:r>
            <a:endParaRPr lang="zh-CN" altLang="en-US" sz="1200" dirty="0">
              <a:solidFill>
                <a:srgbClr val="000000"/>
              </a:solidFill>
              <a:latin typeface="Times New Roman" pitchFamily="18" charset="0"/>
              <a:cs typeface="Times New Roman" pitchFamily="18" charset="0"/>
            </a:endParaRPr>
          </a:p>
        </p:txBody>
      </p:sp>
      <p:sp>
        <p:nvSpPr>
          <p:cNvPr id="28" name="Text Box 5"/>
          <p:cNvSpPr txBox="1">
            <a:spLocks noChangeArrowheads="1"/>
          </p:cNvSpPr>
          <p:nvPr/>
        </p:nvSpPr>
        <p:spPr bwMode="auto">
          <a:xfrm rot="10800000">
            <a:off x="1214414" y="2143116"/>
            <a:ext cx="430887" cy="2790825"/>
          </a:xfrm>
          <a:prstGeom prst="rect">
            <a:avLst/>
          </a:prstGeom>
          <a:noFill/>
          <a:ln>
            <a:noFill/>
          </a:ln>
          <a:extLst/>
        </p:spPr>
        <p:txBody>
          <a:bodyPr vert="vert">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auto" hangingPunct="1">
              <a:spcBef>
                <a:spcPts val="0"/>
              </a:spcBef>
              <a:spcAft>
                <a:spcPts val="0"/>
              </a:spcAft>
              <a:defRPr/>
            </a:pPr>
            <a:r>
              <a:rPr lang="zh-CN" altLang="en-US" b="1" kern="0" dirty="0" smtClean="0">
                <a:solidFill>
                  <a:srgbClr val="002060"/>
                </a:solidFill>
                <a:ea typeface="宋体"/>
              </a:rPr>
              <a:t>疼痛影响</a:t>
            </a:r>
            <a:endParaRPr lang="en-GB" b="1" kern="0" dirty="0">
              <a:solidFill>
                <a:srgbClr val="002060"/>
              </a:solidFill>
              <a:ea typeface="宋体"/>
            </a:endParaRPr>
          </a:p>
        </p:txBody>
      </p:sp>
      <p:sp>
        <p:nvSpPr>
          <p:cNvPr id="29" name="Text Box 6"/>
          <p:cNvSpPr txBox="1">
            <a:spLocks noChangeArrowheads="1"/>
          </p:cNvSpPr>
          <p:nvPr/>
        </p:nvSpPr>
        <p:spPr bwMode="auto">
          <a:xfrm>
            <a:off x="5795963" y="1836738"/>
            <a:ext cx="287337" cy="400050"/>
          </a:xfrm>
          <a:prstGeom prst="rect">
            <a:avLst/>
          </a:prstGeom>
          <a:noFill/>
          <a:ln>
            <a:noFill/>
          </a:ln>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fontAlgn="auto" hangingPunct="1">
              <a:spcBef>
                <a:spcPts val="0"/>
              </a:spcBef>
              <a:spcAft>
                <a:spcPts val="0"/>
              </a:spcAft>
              <a:defRPr/>
            </a:pPr>
            <a:r>
              <a:rPr lang="en-GB" sz="2000" b="1" kern="0" dirty="0">
                <a:solidFill>
                  <a:srgbClr val="002060"/>
                </a:solidFill>
                <a:ea typeface="宋体"/>
              </a:rPr>
              <a:t>*</a:t>
            </a:r>
          </a:p>
        </p:txBody>
      </p:sp>
      <p:sp>
        <p:nvSpPr>
          <p:cNvPr id="30" name="Text Box 7"/>
          <p:cNvSpPr txBox="1">
            <a:spLocks noChangeArrowheads="1"/>
          </p:cNvSpPr>
          <p:nvPr/>
        </p:nvSpPr>
        <p:spPr bwMode="auto">
          <a:xfrm>
            <a:off x="5797550" y="2257425"/>
            <a:ext cx="287338" cy="400050"/>
          </a:xfrm>
          <a:prstGeom prst="rect">
            <a:avLst/>
          </a:prstGeom>
          <a:noFill/>
          <a:ln>
            <a:noFill/>
          </a:ln>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fontAlgn="auto" hangingPunct="1">
              <a:spcBef>
                <a:spcPts val="0"/>
              </a:spcBef>
              <a:spcAft>
                <a:spcPts val="0"/>
              </a:spcAft>
              <a:defRPr/>
            </a:pPr>
            <a:r>
              <a:rPr lang="en-GB" sz="2000" b="1" kern="0" dirty="0">
                <a:solidFill>
                  <a:srgbClr val="002060"/>
                </a:solidFill>
                <a:ea typeface="宋体"/>
              </a:rPr>
              <a:t>*</a:t>
            </a:r>
          </a:p>
        </p:txBody>
      </p:sp>
      <p:sp>
        <p:nvSpPr>
          <p:cNvPr id="31" name="Text Box 8"/>
          <p:cNvSpPr txBox="1">
            <a:spLocks noChangeArrowheads="1"/>
          </p:cNvSpPr>
          <p:nvPr/>
        </p:nvSpPr>
        <p:spPr bwMode="auto">
          <a:xfrm>
            <a:off x="4787900" y="2024063"/>
            <a:ext cx="287338" cy="401637"/>
          </a:xfrm>
          <a:prstGeom prst="rect">
            <a:avLst/>
          </a:prstGeom>
          <a:noFill/>
          <a:ln>
            <a:noFill/>
          </a:ln>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fontAlgn="auto" hangingPunct="1">
              <a:spcBef>
                <a:spcPts val="0"/>
              </a:spcBef>
              <a:spcAft>
                <a:spcPts val="0"/>
              </a:spcAft>
              <a:defRPr/>
            </a:pPr>
            <a:r>
              <a:rPr lang="en-GB" sz="2000" b="1" kern="0" dirty="0">
                <a:solidFill>
                  <a:srgbClr val="002060"/>
                </a:solidFill>
                <a:ea typeface="宋体"/>
              </a:rPr>
              <a:t>*</a:t>
            </a:r>
          </a:p>
        </p:txBody>
      </p:sp>
      <p:sp>
        <p:nvSpPr>
          <p:cNvPr id="32" name="Text Box 9"/>
          <p:cNvSpPr txBox="1">
            <a:spLocks noChangeArrowheads="1"/>
          </p:cNvSpPr>
          <p:nvPr/>
        </p:nvSpPr>
        <p:spPr bwMode="auto">
          <a:xfrm>
            <a:off x="5749925" y="3044825"/>
            <a:ext cx="287338" cy="400050"/>
          </a:xfrm>
          <a:prstGeom prst="rect">
            <a:avLst/>
          </a:prstGeom>
          <a:noFill/>
          <a:ln>
            <a:noFill/>
          </a:ln>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fontAlgn="auto" hangingPunct="1">
              <a:spcBef>
                <a:spcPts val="0"/>
              </a:spcBef>
              <a:spcAft>
                <a:spcPts val="0"/>
              </a:spcAft>
              <a:defRPr/>
            </a:pPr>
            <a:r>
              <a:rPr lang="en-GB" sz="2000" b="1" kern="0" dirty="0">
                <a:solidFill>
                  <a:srgbClr val="002060"/>
                </a:solidFill>
                <a:ea typeface="宋体"/>
              </a:rPr>
              <a:t>*</a:t>
            </a:r>
          </a:p>
        </p:txBody>
      </p:sp>
      <p:sp>
        <p:nvSpPr>
          <p:cNvPr id="33" name="Text Box 10"/>
          <p:cNvSpPr txBox="1">
            <a:spLocks noChangeArrowheads="1"/>
          </p:cNvSpPr>
          <p:nvPr/>
        </p:nvSpPr>
        <p:spPr bwMode="auto">
          <a:xfrm>
            <a:off x="5546725" y="3438525"/>
            <a:ext cx="287338" cy="400050"/>
          </a:xfrm>
          <a:prstGeom prst="rect">
            <a:avLst/>
          </a:prstGeom>
          <a:noFill/>
          <a:ln>
            <a:noFill/>
          </a:ln>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fontAlgn="auto" hangingPunct="1">
              <a:spcBef>
                <a:spcPts val="0"/>
              </a:spcBef>
              <a:spcAft>
                <a:spcPts val="0"/>
              </a:spcAft>
              <a:defRPr/>
            </a:pPr>
            <a:r>
              <a:rPr lang="en-GB" sz="2000" b="1" kern="0">
                <a:solidFill>
                  <a:srgbClr val="002060"/>
                </a:solidFill>
                <a:ea typeface="宋体"/>
              </a:rPr>
              <a:t>*</a:t>
            </a:r>
          </a:p>
        </p:txBody>
      </p:sp>
      <p:sp>
        <p:nvSpPr>
          <p:cNvPr id="34" name="Text Box 11"/>
          <p:cNvSpPr txBox="1">
            <a:spLocks noChangeArrowheads="1"/>
          </p:cNvSpPr>
          <p:nvPr/>
        </p:nvSpPr>
        <p:spPr bwMode="auto">
          <a:xfrm>
            <a:off x="5292725" y="3857625"/>
            <a:ext cx="287338" cy="400050"/>
          </a:xfrm>
          <a:prstGeom prst="rect">
            <a:avLst/>
          </a:prstGeom>
          <a:noFill/>
          <a:ln>
            <a:noFill/>
          </a:ln>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fontAlgn="auto" hangingPunct="1">
              <a:spcBef>
                <a:spcPts val="0"/>
              </a:spcBef>
              <a:spcAft>
                <a:spcPts val="0"/>
              </a:spcAft>
              <a:defRPr/>
            </a:pPr>
            <a:r>
              <a:rPr lang="en-GB" sz="2000" b="1" kern="0">
                <a:solidFill>
                  <a:srgbClr val="002060"/>
                </a:solidFill>
                <a:ea typeface="宋体"/>
              </a:rPr>
              <a:t>*</a:t>
            </a:r>
          </a:p>
        </p:txBody>
      </p:sp>
      <p:sp>
        <p:nvSpPr>
          <p:cNvPr id="35" name="Text Box 12"/>
          <p:cNvSpPr txBox="1">
            <a:spLocks noChangeArrowheads="1"/>
          </p:cNvSpPr>
          <p:nvPr/>
        </p:nvSpPr>
        <p:spPr bwMode="auto">
          <a:xfrm>
            <a:off x="6300788" y="4935538"/>
            <a:ext cx="287337" cy="400050"/>
          </a:xfrm>
          <a:prstGeom prst="rect">
            <a:avLst/>
          </a:prstGeom>
          <a:noFill/>
          <a:ln>
            <a:noFill/>
          </a:ln>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fontAlgn="auto" hangingPunct="1">
              <a:spcBef>
                <a:spcPts val="0"/>
              </a:spcBef>
              <a:spcAft>
                <a:spcPts val="0"/>
              </a:spcAft>
              <a:defRPr/>
            </a:pPr>
            <a:r>
              <a:rPr lang="en-GB" sz="2000" b="1" kern="0" dirty="0">
                <a:solidFill>
                  <a:srgbClr val="002060"/>
                </a:solidFill>
                <a:ea typeface="宋体"/>
              </a:rPr>
              <a:t>*</a:t>
            </a:r>
          </a:p>
        </p:txBody>
      </p:sp>
      <p:sp>
        <p:nvSpPr>
          <p:cNvPr id="36" name="Text Box 13"/>
          <p:cNvSpPr txBox="1">
            <a:spLocks noChangeArrowheads="1"/>
          </p:cNvSpPr>
          <p:nvPr/>
        </p:nvSpPr>
        <p:spPr bwMode="auto">
          <a:xfrm>
            <a:off x="6681788" y="3060700"/>
            <a:ext cx="965200" cy="307975"/>
          </a:xfrm>
          <a:prstGeom prst="rect">
            <a:avLst/>
          </a:prstGeom>
          <a:noFill/>
          <a:ln>
            <a:noFill/>
          </a:ln>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fontAlgn="auto" hangingPunct="1">
              <a:spcBef>
                <a:spcPts val="0"/>
              </a:spcBef>
              <a:spcAft>
                <a:spcPts val="0"/>
              </a:spcAft>
              <a:defRPr/>
            </a:pPr>
            <a:r>
              <a:rPr lang="en-GB" sz="1400" b="1" kern="0" dirty="0" smtClean="0">
                <a:solidFill>
                  <a:srgbClr val="002060"/>
                </a:solidFill>
                <a:ea typeface="宋体"/>
              </a:rPr>
              <a:t>*</a:t>
            </a:r>
            <a:r>
              <a:rPr lang="en-GB" sz="1400" b="1" i="1" kern="0" dirty="0" smtClean="0">
                <a:solidFill>
                  <a:srgbClr val="002060"/>
                </a:solidFill>
                <a:ea typeface="宋体"/>
              </a:rPr>
              <a:t>p </a:t>
            </a:r>
            <a:r>
              <a:rPr lang="en-GB" sz="1400" b="1" kern="0" dirty="0" smtClean="0">
                <a:solidFill>
                  <a:srgbClr val="002060"/>
                </a:solidFill>
                <a:ea typeface="宋体"/>
              </a:rPr>
              <a:t>&lt;0.001</a:t>
            </a:r>
            <a:endParaRPr lang="en-GB" sz="1400" b="1" kern="0" dirty="0">
              <a:solidFill>
                <a:srgbClr val="002060"/>
              </a:solidFill>
              <a:ea typeface="宋体"/>
            </a:endParaRPr>
          </a:p>
        </p:txBody>
      </p:sp>
      <p:sp>
        <p:nvSpPr>
          <p:cNvPr id="37" name="Text Box 11"/>
          <p:cNvSpPr txBox="1">
            <a:spLocks noChangeArrowheads="1"/>
          </p:cNvSpPr>
          <p:nvPr/>
        </p:nvSpPr>
        <p:spPr bwMode="auto">
          <a:xfrm>
            <a:off x="5651500" y="4252913"/>
            <a:ext cx="287338" cy="400050"/>
          </a:xfrm>
          <a:prstGeom prst="rect">
            <a:avLst/>
          </a:prstGeom>
          <a:noFill/>
          <a:ln>
            <a:noFill/>
          </a:ln>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fontAlgn="auto" hangingPunct="1">
              <a:spcBef>
                <a:spcPts val="0"/>
              </a:spcBef>
              <a:spcAft>
                <a:spcPts val="0"/>
              </a:spcAft>
              <a:defRPr/>
            </a:pPr>
            <a:r>
              <a:rPr lang="en-GB" sz="2000" b="1" kern="0" dirty="0">
                <a:solidFill>
                  <a:srgbClr val="002060"/>
                </a:solidFill>
                <a:ea typeface="宋体"/>
              </a:rPr>
              <a:t>*</a:t>
            </a:r>
          </a:p>
        </p:txBody>
      </p:sp>
      <p:sp>
        <p:nvSpPr>
          <p:cNvPr id="254990" name="Slide Number Placeholder 33"/>
          <p:cNvSpPr txBox="1">
            <a:spLocks/>
          </p:cNvSpPr>
          <p:nvPr/>
        </p:nvSpPr>
        <p:spPr bwMode="auto">
          <a:xfrm>
            <a:off x="6553200" y="6356350"/>
            <a:ext cx="2133600" cy="365125"/>
          </a:xfrm>
          <a:prstGeom prst="rect">
            <a:avLst/>
          </a:prstGeom>
          <a:noFill/>
          <a:ln w="9525">
            <a:noFill/>
            <a:miter lim="800000"/>
            <a:headEnd/>
            <a:tailEnd/>
          </a:ln>
        </p:spPr>
        <p:txBody>
          <a:bodyPr anchor="ctr"/>
          <a:lstStyle/>
          <a:p>
            <a:pPr algn="r"/>
            <a:fld id="{F0757369-159C-4A47-BC84-A38F5583F51C}" type="slidenum">
              <a:rPr lang="en-CA" altLang="zh-CN" sz="1200">
                <a:solidFill>
                  <a:srgbClr val="000000"/>
                </a:solidFill>
                <a:latin typeface="Calibri" pitchFamily="34" charset="0"/>
              </a:rPr>
              <a:pPr algn="r"/>
              <a:t>33</a:t>
            </a:fld>
            <a:endParaRPr lang="en-CA" altLang="zh-CN" sz="1200">
              <a:solidFill>
                <a:srgbClr val="000000"/>
              </a:solidFill>
              <a:latin typeface="Calibri" pitchFamily="34" charset="0"/>
            </a:endParaRPr>
          </a:p>
        </p:txBody>
      </p:sp>
      <p:graphicFrame>
        <p:nvGraphicFramePr>
          <p:cNvPr id="17" name="Object 3"/>
          <p:cNvGraphicFramePr>
            <a:graphicFrameLocks noGrp="1" noChangeAspect="1"/>
          </p:cNvGraphicFramePr>
          <p:nvPr>
            <p:ph idx="1"/>
            <p:extLst>
              <p:ext uri="{D42A27DB-BD31-4B8C-83A1-F6EECF244321}">
                <p14:modId xmlns:p14="http://schemas.microsoft.com/office/powerpoint/2010/main" val="244124485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38724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395288" y="6511925"/>
            <a:ext cx="3168650" cy="246063"/>
          </a:xfrm>
          <a:prstGeom prst="rect">
            <a:avLst/>
          </a:prstGeom>
          <a:noFill/>
          <a:ln>
            <a:noFill/>
          </a:ln>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fontAlgn="auto">
              <a:spcBef>
                <a:spcPts val="0"/>
              </a:spcBef>
              <a:spcAft>
                <a:spcPts val="0"/>
              </a:spcAft>
              <a:buClr>
                <a:srgbClr val="67CFE1"/>
              </a:buClr>
              <a:defRPr/>
            </a:pPr>
            <a:r>
              <a:rPr lang="en-US" sz="1000" dirty="0">
                <a:solidFill>
                  <a:schemeClr val="tx2"/>
                </a:solidFill>
                <a:latin typeface="+mn-lt"/>
                <a:ea typeface="+mn-ea"/>
              </a:rPr>
              <a:t>Meyer-</a:t>
            </a:r>
            <a:r>
              <a:rPr lang="en-US" sz="1000" dirty="0" err="1">
                <a:solidFill>
                  <a:schemeClr val="tx2"/>
                </a:solidFill>
                <a:latin typeface="+mn-lt"/>
                <a:ea typeface="+mn-ea"/>
              </a:rPr>
              <a:t>Rosberg</a:t>
            </a:r>
            <a:r>
              <a:rPr lang="en-US" sz="1000" dirty="0">
                <a:solidFill>
                  <a:schemeClr val="tx2"/>
                </a:solidFill>
                <a:latin typeface="+mn-lt"/>
                <a:ea typeface="+mn-ea"/>
              </a:rPr>
              <a:t> K</a:t>
            </a:r>
            <a:r>
              <a:rPr lang="en-US" sz="1000" i="1" dirty="0">
                <a:solidFill>
                  <a:schemeClr val="tx2"/>
                </a:solidFill>
                <a:latin typeface="+mn-lt"/>
                <a:ea typeface="+mn-ea"/>
              </a:rPr>
              <a:t> et al. </a:t>
            </a:r>
            <a:r>
              <a:rPr lang="en-US" sz="1000" i="1" dirty="0" err="1">
                <a:solidFill>
                  <a:schemeClr val="tx2"/>
                </a:solidFill>
                <a:latin typeface="+mn-lt"/>
                <a:ea typeface="+mn-ea"/>
              </a:rPr>
              <a:t>Eur</a:t>
            </a:r>
            <a:r>
              <a:rPr lang="en-US" sz="1000" i="1" dirty="0">
                <a:solidFill>
                  <a:schemeClr val="tx2"/>
                </a:solidFill>
                <a:latin typeface="+mn-lt"/>
                <a:ea typeface="+mn-ea"/>
              </a:rPr>
              <a:t> J Pain</a:t>
            </a:r>
            <a:r>
              <a:rPr lang="en-US" sz="1000" dirty="0">
                <a:solidFill>
                  <a:schemeClr val="tx2"/>
                </a:solidFill>
                <a:latin typeface="+mn-lt"/>
                <a:ea typeface="+mn-ea"/>
              </a:rPr>
              <a:t> 2001; 5(4):379-89</a:t>
            </a:r>
            <a:endParaRPr lang="en-GB" sz="1000" dirty="0">
              <a:solidFill>
                <a:srgbClr val="002060"/>
              </a:solidFill>
              <a:latin typeface="+mn-lt"/>
              <a:ea typeface="+mn-ea"/>
            </a:endParaRPr>
          </a:p>
        </p:txBody>
      </p:sp>
      <p:sp>
        <p:nvSpPr>
          <p:cNvPr id="257026" name="Rectangle 3"/>
          <p:cNvSpPr>
            <a:spLocks noGrp="1" noChangeArrowheads="1"/>
          </p:cNvSpPr>
          <p:nvPr>
            <p:ph type="title"/>
          </p:nvPr>
        </p:nvSpPr>
        <p:spPr>
          <a:xfrm>
            <a:off x="395536" y="260648"/>
            <a:ext cx="8435280" cy="1143000"/>
          </a:xfrm>
        </p:spPr>
        <p:txBody>
          <a:bodyPr/>
          <a:lstStyle/>
          <a:p>
            <a:r>
              <a:rPr lang="zh-CN" altLang="en-US" sz="3200" dirty="0">
                <a:latin typeface="Times New Roman" pitchFamily="18" charset="0"/>
              </a:rPr>
              <a:t>外周</a:t>
            </a:r>
            <a:r>
              <a:rPr lang="zh-CN" altLang="en-US" sz="3200" dirty="0" smtClean="0">
                <a:latin typeface="Times New Roman" pitchFamily="18" charset="0"/>
              </a:rPr>
              <a:t>神经病理性疼痛患者经历显著共存症状</a:t>
            </a:r>
            <a:endParaRPr lang="en-GB" altLang="zh-CN" sz="3200" dirty="0" smtClean="0"/>
          </a:p>
        </p:txBody>
      </p:sp>
      <p:graphicFrame>
        <p:nvGraphicFramePr>
          <p:cNvPr id="257027" name="Object 4"/>
          <p:cNvGraphicFramePr>
            <a:graphicFrameLocks noGrp="1" noChangeAspect="1"/>
          </p:cNvGraphicFramePr>
          <p:nvPr>
            <p:ph idx="1"/>
          </p:nvPr>
        </p:nvGraphicFramePr>
        <p:xfrm>
          <a:off x="609600" y="1885950"/>
          <a:ext cx="7639050" cy="3790950"/>
        </p:xfrm>
        <a:graphic>
          <a:graphicData uri="http://schemas.openxmlformats.org/presentationml/2006/ole">
            <mc:AlternateContent xmlns:mc="http://schemas.openxmlformats.org/markup-compatibility/2006">
              <mc:Choice xmlns:v="urn:schemas-microsoft-com:vml" Requires="v">
                <p:oleObj spid="_x0000_s301072" name="Worksheet" r:id="rId4" imgW="7638955" imgH="3790759" progId="Excel.Sheet.8">
                  <p:embed/>
                </p:oleObj>
              </mc:Choice>
              <mc:Fallback>
                <p:oleObj name="Worksheet" r:id="rId4" imgW="7638955" imgH="3790759" progId="Excel.Sheet.8">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885950"/>
                        <a:ext cx="7639050" cy="379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5"/>
          <p:cNvSpPr txBox="1">
            <a:spLocks noChangeArrowheads="1"/>
          </p:cNvSpPr>
          <p:nvPr/>
        </p:nvSpPr>
        <p:spPr bwMode="auto">
          <a:xfrm rot="10800000">
            <a:off x="522744" y="2133600"/>
            <a:ext cx="430887" cy="2790825"/>
          </a:xfrm>
          <a:prstGeom prst="rect">
            <a:avLst/>
          </a:prstGeom>
          <a:noFill/>
          <a:ln>
            <a:noFill/>
          </a:ln>
          <a:extLst/>
        </p:spPr>
        <p:txBody>
          <a:bodyPr vert="vert">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auto" hangingPunct="1">
              <a:spcBef>
                <a:spcPts val="0"/>
              </a:spcBef>
              <a:spcAft>
                <a:spcPts val="0"/>
              </a:spcAft>
              <a:defRPr/>
            </a:pPr>
            <a:r>
              <a:rPr lang="zh-CN" altLang="en-US" b="1" kern="0" dirty="0" smtClean="0">
                <a:solidFill>
                  <a:srgbClr val="002060"/>
                </a:solidFill>
                <a:ea typeface="+mn-ea"/>
              </a:rPr>
              <a:t>疼痛影响</a:t>
            </a:r>
            <a:endParaRPr lang="en-GB" b="1" kern="0" dirty="0">
              <a:solidFill>
                <a:srgbClr val="002060"/>
              </a:solidFill>
              <a:ea typeface="+mn-ea"/>
            </a:endParaRPr>
          </a:p>
        </p:txBody>
      </p:sp>
      <p:sp>
        <p:nvSpPr>
          <p:cNvPr id="257029" name="Slide Number Placeholder 33"/>
          <p:cNvSpPr txBox="1">
            <a:spLocks/>
          </p:cNvSpPr>
          <p:nvPr/>
        </p:nvSpPr>
        <p:spPr bwMode="auto">
          <a:xfrm>
            <a:off x="6553200" y="6356350"/>
            <a:ext cx="2133600" cy="365125"/>
          </a:xfrm>
          <a:prstGeom prst="rect">
            <a:avLst/>
          </a:prstGeom>
          <a:noFill/>
          <a:ln w="9525">
            <a:noFill/>
            <a:miter lim="800000"/>
            <a:headEnd/>
            <a:tailEnd/>
          </a:ln>
        </p:spPr>
        <p:txBody>
          <a:bodyPr anchor="ctr"/>
          <a:lstStyle/>
          <a:p>
            <a:pPr algn="r"/>
            <a:fld id="{8F7B6497-90D4-4AA1-B2CF-150716751A92}" type="slidenum">
              <a:rPr lang="en-CA" altLang="zh-CN" sz="1200">
                <a:solidFill>
                  <a:srgbClr val="000000"/>
                </a:solidFill>
                <a:latin typeface="Calibri" pitchFamily="34" charset="0"/>
              </a:rPr>
              <a:pPr algn="r"/>
              <a:t>34</a:t>
            </a:fld>
            <a:endParaRPr lang="en-CA" altLang="zh-CN" sz="1200">
              <a:solidFill>
                <a:srgbClr val="000000"/>
              </a:solidFill>
              <a:latin typeface="Calibri"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灯片编号占位符 4"/>
          <p:cNvSpPr>
            <a:spLocks noGrp="1"/>
          </p:cNvSpPr>
          <p:nvPr>
            <p:ph type="sldNum" sz="quarter" idx="12"/>
          </p:nvPr>
        </p:nvSpPr>
        <p:spPr/>
        <p:txBody>
          <a:bodyPr/>
          <a:lstStyle/>
          <a:p>
            <a:fld id="{4872B82C-BB0C-4E57-BA70-17CA2E426284}" type="slidenum">
              <a:rPr lang="zh-CN" altLang="en-US"/>
              <a:pPr/>
              <a:t>35</a:t>
            </a:fld>
            <a:endParaRPr lang="en-US" sz="1800">
              <a:solidFill>
                <a:schemeClr val="tx1"/>
              </a:solidFill>
            </a:endParaRPr>
          </a:p>
        </p:txBody>
      </p:sp>
      <p:sp>
        <p:nvSpPr>
          <p:cNvPr id="93186" name="Rectangle 2"/>
          <p:cNvSpPr>
            <a:spLocks noGrp="1" noChangeArrowheads="1"/>
          </p:cNvSpPr>
          <p:nvPr>
            <p:ph type="title" idx="4294967295"/>
          </p:nvPr>
        </p:nvSpPr>
        <p:spPr>
          <a:ln/>
        </p:spPr>
        <p:txBody>
          <a:bodyPr/>
          <a:lstStyle/>
          <a:p>
            <a:pPr eaLnBrk="1" hangingPunct="1"/>
            <a:r>
              <a:rPr lang="zh-CN" altLang="en-US" sz="2800" dirty="0">
                <a:latin typeface="Times New Roman" pitchFamily="18" charset="0"/>
                <a:cs typeface="Times New Roman" pitchFamily="18" charset="0"/>
              </a:rPr>
              <a:t> 神经病理性</a:t>
            </a:r>
            <a:r>
              <a:rPr lang="zh-CN" altLang="en-US" sz="2800" dirty="0" smtClean="0">
                <a:latin typeface="Times New Roman" pitchFamily="18" charset="0"/>
                <a:cs typeface="Times New Roman" pitchFamily="18" charset="0"/>
              </a:rPr>
              <a:t>疼痛与睡眠困难、</a:t>
            </a:r>
            <a:r>
              <a:rPr lang="zh-CN" altLang="en-US" sz="2800" dirty="0">
                <a:latin typeface="Times New Roman" pitchFamily="18" charset="0"/>
                <a:cs typeface="Times New Roman" pitchFamily="18" charset="0"/>
              </a:rPr>
              <a:t>焦虑及</a:t>
            </a:r>
            <a:r>
              <a:rPr lang="zh-CN" altLang="en-US" sz="2800" dirty="0" smtClean="0">
                <a:latin typeface="Times New Roman" pitchFamily="18" charset="0"/>
                <a:cs typeface="Times New Roman" pitchFamily="18" charset="0"/>
              </a:rPr>
              <a:t>抑郁相关</a:t>
            </a:r>
            <a:endParaRPr lang="zh-CN" altLang="en-US" sz="2800" dirty="0">
              <a:latin typeface="Times New Roman" pitchFamily="18" charset="0"/>
              <a:cs typeface="Times New Roman" pitchFamily="18" charset="0"/>
            </a:endParaRPr>
          </a:p>
        </p:txBody>
      </p:sp>
      <p:sp>
        <p:nvSpPr>
          <p:cNvPr id="93187" name="Text Box 4"/>
          <p:cNvSpPr>
            <a:spLocks noChangeArrowheads="1"/>
          </p:cNvSpPr>
          <p:nvPr/>
        </p:nvSpPr>
        <p:spPr bwMode="auto">
          <a:xfrm>
            <a:off x="4070350" y="1685925"/>
            <a:ext cx="893763" cy="474663"/>
          </a:xfrm>
          <a:prstGeom prst="rect">
            <a:avLst/>
          </a:prstGeom>
          <a:noFill/>
          <a:ln w="9525" cmpd="sng">
            <a:noFill/>
            <a:miter lim="800000"/>
            <a:headEnd/>
            <a:tailEnd/>
          </a:ln>
        </p:spPr>
        <p:txBody>
          <a:bodyPr wrap="none">
            <a:spAutoFit/>
          </a:bodyPr>
          <a:lstStyle/>
          <a:p>
            <a:pPr>
              <a:lnSpc>
                <a:spcPct val="90000"/>
              </a:lnSpc>
            </a:pPr>
            <a:r>
              <a:rPr lang="zh-CN" altLang="en-US" sz="2800" b="1">
                <a:solidFill>
                  <a:schemeClr val="accent2"/>
                </a:solidFill>
                <a:latin typeface="Times New Roman" pitchFamily="18" charset="0"/>
                <a:sym typeface="Calibri" pitchFamily="34" charset="0"/>
              </a:rPr>
              <a:t>疼痛</a:t>
            </a:r>
          </a:p>
        </p:txBody>
      </p:sp>
      <p:sp>
        <p:nvSpPr>
          <p:cNvPr id="93188" name="Text Box 5"/>
          <p:cNvSpPr>
            <a:spLocks noChangeArrowheads="1"/>
          </p:cNvSpPr>
          <p:nvPr/>
        </p:nvSpPr>
        <p:spPr bwMode="auto">
          <a:xfrm>
            <a:off x="6838949" y="4670425"/>
            <a:ext cx="1422185" cy="424732"/>
          </a:xfrm>
          <a:prstGeom prst="rect">
            <a:avLst/>
          </a:prstGeom>
          <a:noFill/>
          <a:ln w="9525" cmpd="sng">
            <a:noFill/>
            <a:miter lim="800000"/>
            <a:headEnd/>
            <a:tailEnd/>
          </a:ln>
        </p:spPr>
        <p:txBody>
          <a:bodyPr wrap="none">
            <a:spAutoFit/>
          </a:bodyPr>
          <a:lstStyle/>
          <a:p>
            <a:pPr algn="ctr">
              <a:lnSpc>
                <a:spcPct val="90000"/>
              </a:lnSpc>
            </a:pPr>
            <a:r>
              <a:rPr lang="zh-CN" altLang="en-US" sz="2400" b="1" dirty="0" smtClean="0">
                <a:solidFill>
                  <a:schemeClr val="accent1"/>
                </a:solidFill>
                <a:latin typeface="Times New Roman" pitchFamily="18" charset="0"/>
                <a:sym typeface="Calibri" pitchFamily="34" charset="0"/>
              </a:rPr>
              <a:t>睡眠困难</a:t>
            </a:r>
            <a:endParaRPr lang="zh-CN" altLang="en-US" sz="2400" b="1" dirty="0">
              <a:solidFill>
                <a:schemeClr val="accent1"/>
              </a:solidFill>
              <a:latin typeface="Times New Roman" pitchFamily="18" charset="0"/>
              <a:sym typeface="Calibri" pitchFamily="34" charset="0"/>
            </a:endParaRPr>
          </a:p>
        </p:txBody>
      </p:sp>
      <p:sp>
        <p:nvSpPr>
          <p:cNvPr id="93189" name="Text Box 6"/>
          <p:cNvSpPr>
            <a:spLocks noChangeArrowheads="1"/>
          </p:cNvSpPr>
          <p:nvPr/>
        </p:nvSpPr>
        <p:spPr bwMode="auto">
          <a:xfrm>
            <a:off x="609600" y="4670425"/>
            <a:ext cx="1928813" cy="420688"/>
          </a:xfrm>
          <a:prstGeom prst="rect">
            <a:avLst/>
          </a:prstGeom>
          <a:noFill/>
          <a:ln w="9525" cmpd="sng">
            <a:noFill/>
            <a:miter lim="800000"/>
            <a:headEnd/>
            <a:tailEnd/>
          </a:ln>
        </p:spPr>
        <p:txBody>
          <a:bodyPr>
            <a:spAutoFit/>
          </a:bodyPr>
          <a:lstStyle/>
          <a:p>
            <a:pPr algn="ctr">
              <a:lnSpc>
                <a:spcPct val="90000"/>
              </a:lnSpc>
            </a:pPr>
            <a:r>
              <a:rPr lang="zh-CN" altLang="en-US" sz="2400" b="1" dirty="0" smtClean="0">
                <a:solidFill>
                  <a:schemeClr val="accent1"/>
                </a:solidFill>
                <a:latin typeface="Times New Roman" pitchFamily="18" charset="0"/>
                <a:sym typeface="Calibri" pitchFamily="34" charset="0"/>
              </a:rPr>
              <a:t>焦虑、抑郁</a:t>
            </a:r>
            <a:endParaRPr lang="zh-CN" altLang="en-US" sz="2400" b="1" dirty="0">
              <a:solidFill>
                <a:schemeClr val="accent1"/>
              </a:solidFill>
              <a:latin typeface="Times New Roman" pitchFamily="18" charset="0"/>
              <a:sym typeface="Calibri" pitchFamily="34" charset="0"/>
            </a:endParaRPr>
          </a:p>
        </p:txBody>
      </p:sp>
      <p:grpSp>
        <p:nvGrpSpPr>
          <p:cNvPr id="93190" name="Group 6"/>
          <p:cNvGrpSpPr>
            <a:grpSpLocks/>
          </p:cNvGrpSpPr>
          <p:nvPr/>
        </p:nvGrpSpPr>
        <p:grpSpPr bwMode="auto">
          <a:xfrm>
            <a:off x="2582863" y="2282825"/>
            <a:ext cx="3917950" cy="3235325"/>
            <a:chOff x="0" y="0"/>
            <a:chExt cx="2717" cy="2246"/>
          </a:xfrm>
        </p:grpSpPr>
        <p:grpSp>
          <p:nvGrpSpPr>
            <p:cNvPr id="93191" name="Group 7"/>
            <p:cNvGrpSpPr>
              <a:grpSpLocks/>
            </p:cNvGrpSpPr>
            <p:nvPr/>
          </p:nvGrpSpPr>
          <p:grpSpPr bwMode="auto">
            <a:xfrm>
              <a:off x="0" y="836"/>
              <a:ext cx="1277" cy="1410"/>
              <a:chOff x="0" y="0"/>
              <a:chExt cx="1277" cy="1410"/>
            </a:xfrm>
          </p:grpSpPr>
          <p:sp>
            <p:nvSpPr>
              <p:cNvPr id="93192" name="Freeform 9"/>
              <p:cNvSpPr>
                <a:spLocks noChangeArrowheads="1"/>
              </p:cNvSpPr>
              <p:nvPr/>
            </p:nvSpPr>
            <p:spPr bwMode="auto">
              <a:xfrm rot="200007">
                <a:off x="0" y="0"/>
                <a:ext cx="642" cy="1277"/>
              </a:xfrm>
              <a:custGeom>
                <a:avLst/>
                <a:gdLst>
                  <a:gd name="T0" fmla="*/ 172 w 930"/>
                  <a:gd name="T1" fmla="*/ 1371 h 1187"/>
                  <a:gd name="T2" fmla="*/ 142 w 930"/>
                  <a:gd name="T3" fmla="*/ 1362 h 1187"/>
                  <a:gd name="T4" fmla="*/ 115 w 930"/>
                  <a:gd name="T5" fmla="*/ 1349 h 1187"/>
                  <a:gd name="T6" fmla="*/ 88 w 930"/>
                  <a:gd name="T7" fmla="*/ 1331 h 1187"/>
                  <a:gd name="T8" fmla="*/ 64 w 930"/>
                  <a:gd name="T9" fmla="*/ 1308 h 1187"/>
                  <a:gd name="T10" fmla="*/ 43 w 930"/>
                  <a:gd name="T11" fmla="*/ 1276 h 1187"/>
                  <a:gd name="T12" fmla="*/ 26 w 930"/>
                  <a:gd name="T13" fmla="*/ 1237 h 1187"/>
                  <a:gd name="T14" fmla="*/ 12 w 930"/>
                  <a:gd name="T15" fmla="*/ 1190 h 1187"/>
                  <a:gd name="T16" fmla="*/ 1 w 930"/>
                  <a:gd name="T17" fmla="*/ 1110 h 1187"/>
                  <a:gd name="T18" fmla="*/ 3 w 930"/>
                  <a:gd name="T19" fmla="*/ 990 h 1187"/>
                  <a:gd name="T20" fmla="*/ 19 w 930"/>
                  <a:gd name="T21" fmla="*/ 869 h 1187"/>
                  <a:gd name="T22" fmla="*/ 43 w 930"/>
                  <a:gd name="T23" fmla="*/ 753 h 1187"/>
                  <a:gd name="T24" fmla="*/ 72 w 930"/>
                  <a:gd name="T25" fmla="*/ 640 h 1187"/>
                  <a:gd name="T26" fmla="*/ 106 w 930"/>
                  <a:gd name="T27" fmla="*/ 533 h 1187"/>
                  <a:gd name="T28" fmla="*/ 141 w 930"/>
                  <a:gd name="T29" fmla="*/ 434 h 1187"/>
                  <a:gd name="T30" fmla="*/ 175 w 930"/>
                  <a:gd name="T31" fmla="*/ 350 h 1187"/>
                  <a:gd name="T32" fmla="*/ 205 w 930"/>
                  <a:gd name="T33" fmla="*/ 284 h 1187"/>
                  <a:gd name="T34" fmla="*/ 230 w 930"/>
                  <a:gd name="T35" fmla="*/ 239 h 1187"/>
                  <a:gd name="T36" fmla="*/ 113 w 930"/>
                  <a:gd name="T37" fmla="*/ 170 h 1187"/>
                  <a:gd name="T38" fmla="*/ 121 w 930"/>
                  <a:gd name="T39" fmla="*/ 159 h 1187"/>
                  <a:gd name="T40" fmla="*/ 141 w 930"/>
                  <a:gd name="T41" fmla="*/ 129 h 1187"/>
                  <a:gd name="T42" fmla="*/ 170 w 930"/>
                  <a:gd name="T43" fmla="*/ 93 h 1187"/>
                  <a:gd name="T44" fmla="*/ 207 w 930"/>
                  <a:gd name="T45" fmla="*/ 52 h 1187"/>
                  <a:gd name="T46" fmla="*/ 246 w 930"/>
                  <a:gd name="T47" fmla="*/ 20 h 1187"/>
                  <a:gd name="T48" fmla="*/ 284 w 930"/>
                  <a:gd name="T49" fmla="*/ 2 h 1187"/>
                  <a:gd name="T50" fmla="*/ 320 w 930"/>
                  <a:gd name="T51" fmla="*/ 6 h 1187"/>
                  <a:gd name="T52" fmla="*/ 349 w 930"/>
                  <a:gd name="T53" fmla="*/ 42 h 1187"/>
                  <a:gd name="T54" fmla="*/ 356 w 930"/>
                  <a:gd name="T55" fmla="*/ 88 h 1187"/>
                  <a:gd name="T56" fmla="*/ 354 w 930"/>
                  <a:gd name="T57" fmla="*/ 166 h 1187"/>
                  <a:gd name="T58" fmla="*/ 346 w 930"/>
                  <a:gd name="T59" fmla="*/ 263 h 1187"/>
                  <a:gd name="T60" fmla="*/ 333 w 930"/>
                  <a:gd name="T61" fmla="*/ 368 h 1187"/>
                  <a:gd name="T62" fmla="*/ 320 w 930"/>
                  <a:gd name="T63" fmla="*/ 471 h 1187"/>
                  <a:gd name="T64" fmla="*/ 306 w 930"/>
                  <a:gd name="T65" fmla="*/ 559 h 1187"/>
                  <a:gd name="T66" fmla="*/ 296 w 930"/>
                  <a:gd name="T67" fmla="*/ 621 h 1187"/>
                  <a:gd name="T68" fmla="*/ 292 w 930"/>
                  <a:gd name="T69" fmla="*/ 643 h 1187"/>
                  <a:gd name="T70" fmla="*/ 249 w 930"/>
                  <a:gd name="T71" fmla="*/ 311 h 1187"/>
                  <a:gd name="T72" fmla="*/ 231 w 930"/>
                  <a:gd name="T73" fmla="*/ 366 h 1187"/>
                  <a:gd name="T74" fmla="*/ 208 w 930"/>
                  <a:gd name="T75" fmla="*/ 445 h 1187"/>
                  <a:gd name="T76" fmla="*/ 184 w 930"/>
                  <a:gd name="T77" fmla="*/ 545 h 1187"/>
                  <a:gd name="T78" fmla="*/ 161 w 930"/>
                  <a:gd name="T79" fmla="*/ 656 h 1187"/>
                  <a:gd name="T80" fmla="*/ 142 w 930"/>
                  <a:gd name="T81" fmla="*/ 776 h 1187"/>
                  <a:gd name="T82" fmla="*/ 130 w 930"/>
                  <a:gd name="T83" fmla="*/ 891 h 1187"/>
                  <a:gd name="T84" fmla="*/ 128 w 930"/>
                  <a:gd name="T85" fmla="*/ 1002 h 1187"/>
                  <a:gd name="T86" fmla="*/ 139 w 930"/>
                  <a:gd name="T87" fmla="*/ 1086 h 1187"/>
                  <a:gd name="T88" fmla="*/ 170 w 930"/>
                  <a:gd name="T89" fmla="*/ 1148 h 1187"/>
                  <a:gd name="T90" fmla="*/ 215 w 930"/>
                  <a:gd name="T91" fmla="*/ 1197 h 1187"/>
                  <a:gd name="T92" fmla="*/ 269 w 930"/>
                  <a:gd name="T93" fmla="*/ 1237 h 1187"/>
                  <a:gd name="T94" fmla="*/ 324 w 930"/>
                  <a:gd name="T95" fmla="*/ 1266 h 1187"/>
                  <a:gd name="T96" fmla="*/ 376 w 930"/>
                  <a:gd name="T97" fmla="*/ 1286 h 1187"/>
                  <a:gd name="T98" fmla="*/ 416 w 930"/>
                  <a:gd name="T99" fmla="*/ 1296 h 1187"/>
                  <a:gd name="T100" fmla="*/ 440 w 930"/>
                  <a:gd name="T101" fmla="*/ 1303 h 1187"/>
                  <a:gd name="T102" fmla="*/ 442 w 930"/>
                  <a:gd name="T103" fmla="*/ 1304 h 1187"/>
                  <a:gd name="T104" fmla="*/ 430 w 930"/>
                  <a:gd name="T105" fmla="*/ 1311 h 1187"/>
                  <a:gd name="T106" fmla="*/ 408 w 930"/>
                  <a:gd name="T107" fmla="*/ 1322 h 1187"/>
                  <a:gd name="T108" fmla="*/ 378 w 930"/>
                  <a:gd name="T109" fmla="*/ 1337 h 1187"/>
                  <a:gd name="T110" fmla="*/ 341 w 930"/>
                  <a:gd name="T111" fmla="*/ 1349 h 1187"/>
                  <a:gd name="T112" fmla="*/ 300 w 930"/>
                  <a:gd name="T113" fmla="*/ 1363 h 1187"/>
                  <a:gd name="T114" fmla="*/ 255 w 930"/>
                  <a:gd name="T115" fmla="*/ 1372 h 1187"/>
                  <a:gd name="T116" fmla="*/ 209 w 930"/>
                  <a:gd name="T117" fmla="*/ 1374 h 11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0"/>
                  <a:gd name="T178" fmla="*/ 0 h 1187"/>
                  <a:gd name="T179" fmla="*/ 930 w 930"/>
                  <a:gd name="T180" fmla="*/ 1187 h 11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0" h="1187">
                    <a:moveTo>
                      <a:pt x="392" y="1186"/>
                    </a:moveTo>
                    <a:lnTo>
                      <a:pt x="361" y="1184"/>
                    </a:lnTo>
                    <a:lnTo>
                      <a:pt x="330" y="1181"/>
                    </a:lnTo>
                    <a:lnTo>
                      <a:pt x="299" y="1177"/>
                    </a:lnTo>
                    <a:lnTo>
                      <a:pt x="269" y="1172"/>
                    </a:lnTo>
                    <a:lnTo>
                      <a:pt x="240" y="1166"/>
                    </a:lnTo>
                    <a:lnTo>
                      <a:pt x="212" y="1160"/>
                    </a:lnTo>
                    <a:lnTo>
                      <a:pt x="185" y="1150"/>
                    </a:lnTo>
                    <a:lnTo>
                      <a:pt x="159" y="1140"/>
                    </a:lnTo>
                    <a:lnTo>
                      <a:pt x="135" y="1130"/>
                    </a:lnTo>
                    <a:lnTo>
                      <a:pt x="112" y="1117"/>
                    </a:lnTo>
                    <a:lnTo>
                      <a:pt x="91" y="1102"/>
                    </a:lnTo>
                    <a:lnTo>
                      <a:pt x="72" y="1086"/>
                    </a:lnTo>
                    <a:lnTo>
                      <a:pt x="54" y="1069"/>
                    </a:lnTo>
                    <a:lnTo>
                      <a:pt x="39" y="1049"/>
                    </a:lnTo>
                    <a:lnTo>
                      <a:pt x="26" y="1028"/>
                    </a:lnTo>
                    <a:lnTo>
                      <a:pt x="15" y="1005"/>
                    </a:lnTo>
                    <a:lnTo>
                      <a:pt x="3" y="959"/>
                    </a:lnTo>
                    <a:lnTo>
                      <a:pt x="0" y="908"/>
                    </a:lnTo>
                    <a:lnTo>
                      <a:pt x="7" y="855"/>
                    </a:lnTo>
                    <a:lnTo>
                      <a:pt x="22" y="799"/>
                    </a:lnTo>
                    <a:lnTo>
                      <a:pt x="41" y="751"/>
                    </a:lnTo>
                    <a:lnTo>
                      <a:pt x="64" y="701"/>
                    </a:lnTo>
                    <a:lnTo>
                      <a:pt x="90" y="651"/>
                    </a:lnTo>
                    <a:lnTo>
                      <a:pt x="119" y="602"/>
                    </a:lnTo>
                    <a:lnTo>
                      <a:pt x="152" y="553"/>
                    </a:lnTo>
                    <a:lnTo>
                      <a:pt x="186" y="506"/>
                    </a:lnTo>
                    <a:lnTo>
                      <a:pt x="221" y="460"/>
                    </a:lnTo>
                    <a:lnTo>
                      <a:pt x="258" y="416"/>
                    </a:lnTo>
                    <a:lnTo>
                      <a:pt x="295" y="375"/>
                    </a:lnTo>
                    <a:lnTo>
                      <a:pt x="331" y="337"/>
                    </a:lnTo>
                    <a:lnTo>
                      <a:pt x="367" y="302"/>
                    </a:lnTo>
                    <a:lnTo>
                      <a:pt x="400" y="271"/>
                    </a:lnTo>
                    <a:lnTo>
                      <a:pt x="430" y="245"/>
                    </a:lnTo>
                    <a:lnTo>
                      <a:pt x="459" y="223"/>
                    </a:lnTo>
                    <a:lnTo>
                      <a:pt x="483" y="206"/>
                    </a:lnTo>
                    <a:lnTo>
                      <a:pt x="503" y="195"/>
                    </a:lnTo>
                    <a:lnTo>
                      <a:pt x="238" y="147"/>
                    </a:lnTo>
                    <a:lnTo>
                      <a:pt x="241" y="144"/>
                    </a:lnTo>
                    <a:lnTo>
                      <a:pt x="254" y="138"/>
                    </a:lnTo>
                    <a:lnTo>
                      <a:pt x="271" y="126"/>
                    </a:lnTo>
                    <a:lnTo>
                      <a:pt x="295" y="112"/>
                    </a:lnTo>
                    <a:lnTo>
                      <a:pt x="324" y="96"/>
                    </a:lnTo>
                    <a:lnTo>
                      <a:pt x="357" y="80"/>
                    </a:lnTo>
                    <a:lnTo>
                      <a:pt x="394" y="63"/>
                    </a:lnTo>
                    <a:lnTo>
                      <a:pt x="434" y="45"/>
                    </a:lnTo>
                    <a:lnTo>
                      <a:pt x="474" y="30"/>
                    </a:lnTo>
                    <a:lnTo>
                      <a:pt x="515" y="18"/>
                    </a:lnTo>
                    <a:lnTo>
                      <a:pt x="557" y="7"/>
                    </a:lnTo>
                    <a:lnTo>
                      <a:pt x="597" y="2"/>
                    </a:lnTo>
                    <a:lnTo>
                      <a:pt x="635" y="0"/>
                    </a:lnTo>
                    <a:lnTo>
                      <a:pt x="672" y="6"/>
                    </a:lnTo>
                    <a:lnTo>
                      <a:pt x="704" y="18"/>
                    </a:lnTo>
                    <a:lnTo>
                      <a:pt x="733" y="36"/>
                    </a:lnTo>
                    <a:lnTo>
                      <a:pt x="743" y="52"/>
                    </a:lnTo>
                    <a:lnTo>
                      <a:pt x="748" y="76"/>
                    </a:lnTo>
                    <a:lnTo>
                      <a:pt x="748" y="106"/>
                    </a:lnTo>
                    <a:lnTo>
                      <a:pt x="743" y="143"/>
                    </a:lnTo>
                    <a:lnTo>
                      <a:pt x="737" y="184"/>
                    </a:lnTo>
                    <a:lnTo>
                      <a:pt x="726" y="227"/>
                    </a:lnTo>
                    <a:lnTo>
                      <a:pt x="714" y="272"/>
                    </a:lnTo>
                    <a:lnTo>
                      <a:pt x="700" y="318"/>
                    </a:lnTo>
                    <a:lnTo>
                      <a:pt x="685" y="365"/>
                    </a:lnTo>
                    <a:lnTo>
                      <a:pt x="670" y="407"/>
                    </a:lnTo>
                    <a:lnTo>
                      <a:pt x="655" y="447"/>
                    </a:lnTo>
                    <a:lnTo>
                      <a:pt x="642" y="483"/>
                    </a:lnTo>
                    <a:lnTo>
                      <a:pt x="631" y="513"/>
                    </a:lnTo>
                    <a:lnTo>
                      <a:pt x="621" y="536"/>
                    </a:lnTo>
                    <a:lnTo>
                      <a:pt x="616" y="551"/>
                    </a:lnTo>
                    <a:lnTo>
                      <a:pt x="613" y="556"/>
                    </a:lnTo>
                    <a:lnTo>
                      <a:pt x="537" y="256"/>
                    </a:lnTo>
                    <a:lnTo>
                      <a:pt x="523" y="269"/>
                    </a:lnTo>
                    <a:lnTo>
                      <a:pt x="506" y="290"/>
                    </a:lnTo>
                    <a:lnTo>
                      <a:pt x="485" y="316"/>
                    </a:lnTo>
                    <a:lnTo>
                      <a:pt x="462" y="347"/>
                    </a:lnTo>
                    <a:lnTo>
                      <a:pt x="437" y="385"/>
                    </a:lnTo>
                    <a:lnTo>
                      <a:pt x="412" y="426"/>
                    </a:lnTo>
                    <a:lnTo>
                      <a:pt x="386" y="471"/>
                    </a:lnTo>
                    <a:lnTo>
                      <a:pt x="362" y="518"/>
                    </a:lnTo>
                    <a:lnTo>
                      <a:pt x="338" y="567"/>
                    </a:lnTo>
                    <a:lnTo>
                      <a:pt x="317" y="618"/>
                    </a:lnTo>
                    <a:lnTo>
                      <a:pt x="299" y="670"/>
                    </a:lnTo>
                    <a:lnTo>
                      <a:pt x="285" y="721"/>
                    </a:lnTo>
                    <a:lnTo>
                      <a:pt x="274" y="770"/>
                    </a:lnTo>
                    <a:lnTo>
                      <a:pt x="270" y="818"/>
                    </a:lnTo>
                    <a:lnTo>
                      <a:pt x="270" y="865"/>
                    </a:lnTo>
                    <a:lnTo>
                      <a:pt x="278" y="907"/>
                    </a:lnTo>
                    <a:lnTo>
                      <a:pt x="293" y="938"/>
                    </a:lnTo>
                    <a:lnTo>
                      <a:pt x="319" y="967"/>
                    </a:lnTo>
                    <a:lnTo>
                      <a:pt x="356" y="992"/>
                    </a:lnTo>
                    <a:lnTo>
                      <a:pt x="400" y="1016"/>
                    </a:lnTo>
                    <a:lnTo>
                      <a:pt x="451" y="1035"/>
                    </a:lnTo>
                    <a:lnTo>
                      <a:pt x="506" y="1054"/>
                    </a:lnTo>
                    <a:lnTo>
                      <a:pt x="564" y="1069"/>
                    </a:lnTo>
                    <a:lnTo>
                      <a:pt x="622" y="1082"/>
                    </a:lnTo>
                    <a:lnTo>
                      <a:pt x="680" y="1094"/>
                    </a:lnTo>
                    <a:lnTo>
                      <a:pt x="737" y="1103"/>
                    </a:lnTo>
                    <a:lnTo>
                      <a:pt x="788" y="1111"/>
                    </a:lnTo>
                    <a:lnTo>
                      <a:pt x="835" y="1117"/>
                    </a:lnTo>
                    <a:lnTo>
                      <a:pt x="874" y="1120"/>
                    </a:lnTo>
                    <a:lnTo>
                      <a:pt x="904" y="1124"/>
                    </a:lnTo>
                    <a:lnTo>
                      <a:pt x="923" y="1126"/>
                    </a:lnTo>
                    <a:lnTo>
                      <a:pt x="930" y="1126"/>
                    </a:lnTo>
                    <a:lnTo>
                      <a:pt x="927" y="1127"/>
                    </a:lnTo>
                    <a:lnTo>
                      <a:pt x="917" y="1130"/>
                    </a:lnTo>
                    <a:lnTo>
                      <a:pt x="903" y="1133"/>
                    </a:lnTo>
                    <a:lnTo>
                      <a:pt x="882" y="1138"/>
                    </a:lnTo>
                    <a:lnTo>
                      <a:pt x="856" y="1142"/>
                    </a:lnTo>
                    <a:lnTo>
                      <a:pt x="826" y="1148"/>
                    </a:lnTo>
                    <a:lnTo>
                      <a:pt x="793" y="1155"/>
                    </a:lnTo>
                    <a:lnTo>
                      <a:pt x="756" y="1161"/>
                    </a:lnTo>
                    <a:lnTo>
                      <a:pt x="716" y="1166"/>
                    </a:lnTo>
                    <a:lnTo>
                      <a:pt x="673" y="1172"/>
                    </a:lnTo>
                    <a:lnTo>
                      <a:pt x="629" y="1178"/>
                    </a:lnTo>
                    <a:lnTo>
                      <a:pt x="583" y="1183"/>
                    </a:lnTo>
                    <a:lnTo>
                      <a:pt x="536" y="1185"/>
                    </a:lnTo>
                    <a:lnTo>
                      <a:pt x="488" y="1187"/>
                    </a:lnTo>
                    <a:lnTo>
                      <a:pt x="439" y="1187"/>
                    </a:lnTo>
                    <a:lnTo>
                      <a:pt x="392" y="1186"/>
                    </a:lnTo>
                    <a:close/>
                  </a:path>
                </a:pathLst>
              </a:custGeom>
              <a:solidFill>
                <a:srgbClr val="DDBB30"/>
              </a:solidFill>
              <a:ln w="9525" cmpd="sng">
                <a:noFill/>
                <a:miter lim="800000"/>
                <a:headEnd/>
                <a:tailEnd/>
              </a:ln>
            </p:spPr>
            <p:txBody>
              <a:bodyPr/>
              <a:lstStyle/>
              <a:p>
                <a:endParaRPr lang="zh-CN" altLang="zh-CN">
                  <a:solidFill>
                    <a:srgbClr val="000000"/>
                  </a:solidFill>
                  <a:sym typeface="Calibri" pitchFamily="34" charset="0"/>
                </a:endParaRPr>
              </a:p>
            </p:txBody>
          </p:sp>
          <p:sp>
            <p:nvSpPr>
              <p:cNvPr id="93193" name="Freeform 10"/>
              <p:cNvSpPr>
                <a:spLocks noChangeArrowheads="1"/>
              </p:cNvSpPr>
              <p:nvPr/>
            </p:nvSpPr>
            <p:spPr bwMode="auto">
              <a:xfrm rot="17438850" flipV="1">
                <a:off x="318" y="448"/>
                <a:ext cx="642" cy="1277"/>
              </a:xfrm>
              <a:custGeom>
                <a:avLst/>
                <a:gdLst>
                  <a:gd name="T0" fmla="*/ 172 w 930"/>
                  <a:gd name="T1" fmla="*/ 1371 h 1187"/>
                  <a:gd name="T2" fmla="*/ 142 w 930"/>
                  <a:gd name="T3" fmla="*/ 1362 h 1187"/>
                  <a:gd name="T4" fmla="*/ 115 w 930"/>
                  <a:gd name="T5" fmla="*/ 1349 h 1187"/>
                  <a:gd name="T6" fmla="*/ 88 w 930"/>
                  <a:gd name="T7" fmla="*/ 1331 h 1187"/>
                  <a:gd name="T8" fmla="*/ 64 w 930"/>
                  <a:gd name="T9" fmla="*/ 1308 h 1187"/>
                  <a:gd name="T10" fmla="*/ 43 w 930"/>
                  <a:gd name="T11" fmla="*/ 1276 h 1187"/>
                  <a:gd name="T12" fmla="*/ 26 w 930"/>
                  <a:gd name="T13" fmla="*/ 1237 h 1187"/>
                  <a:gd name="T14" fmla="*/ 12 w 930"/>
                  <a:gd name="T15" fmla="*/ 1190 h 1187"/>
                  <a:gd name="T16" fmla="*/ 1 w 930"/>
                  <a:gd name="T17" fmla="*/ 1110 h 1187"/>
                  <a:gd name="T18" fmla="*/ 3 w 930"/>
                  <a:gd name="T19" fmla="*/ 990 h 1187"/>
                  <a:gd name="T20" fmla="*/ 19 w 930"/>
                  <a:gd name="T21" fmla="*/ 869 h 1187"/>
                  <a:gd name="T22" fmla="*/ 43 w 930"/>
                  <a:gd name="T23" fmla="*/ 753 h 1187"/>
                  <a:gd name="T24" fmla="*/ 72 w 930"/>
                  <a:gd name="T25" fmla="*/ 640 h 1187"/>
                  <a:gd name="T26" fmla="*/ 106 w 930"/>
                  <a:gd name="T27" fmla="*/ 533 h 1187"/>
                  <a:gd name="T28" fmla="*/ 141 w 930"/>
                  <a:gd name="T29" fmla="*/ 434 h 1187"/>
                  <a:gd name="T30" fmla="*/ 175 w 930"/>
                  <a:gd name="T31" fmla="*/ 350 h 1187"/>
                  <a:gd name="T32" fmla="*/ 205 w 930"/>
                  <a:gd name="T33" fmla="*/ 284 h 1187"/>
                  <a:gd name="T34" fmla="*/ 230 w 930"/>
                  <a:gd name="T35" fmla="*/ 239 h 1187"/>
                  <a:gd name="T36" fmla="*/ 113 w 930"/>
                  <a:gd name="T37" fmla="*/ 170 h 1187"/>
                  <a:gd name="T38" fmla="*/ 121 w 930"/>
                  <a:gd name="T39" fmla="*/ 159 h 1187"/>
                  <a:gd name="T40" fmla="*/ 141 w 930"/>
                  <a:gd name="T41" fmla="*/ 129 h 1187"/>
                  <a:gd name="T42" fmla="*/ 170 w 930"/>
                  <a:gd name="T43" fmla="*/ 93 h 1187"/>
                  <a:gd name="T44" fmla="*/ 207 w 930"/>
                  <a:gd name="T45" fmla="*/ 52 h 1187"/>
                  <a:gd name="T46" fmla="*/ 246 w 930"/>
                  <a:gd name="T47" fmla="*/ 20 h 1187"/>
                  <a:gd name="T48" fmla="*/ 284 w 930"/>
                  <a:gd name="T49" fmla="*/ 2 h 1187"/>
                  <a:gd name="T50" fmla="*/ 320 w 930"/>
                  <a:gd name="T51" fmla="*/ 6 h 1187"/>
                  <a:gd name="T52" fmla="*/ 349 w 930"/>
                  <a:gd name="T53" fmla="*/ 42 h 1187"/>
                  <a:gd name="T54" fmla="*/ 356 w 930"/>
                  <a:gd name="T55" fmla="*/ 88 h 1187"/>
                  <a:gd name="T56" fmla="*/ 354 w 930"/>
                  <a:gd name="T57" fmla="*/ 166 h 1187"/>
                  <a:gd name="T58" fmla="*/ 346 w 930"/>
                  <a:gd name="T59" fmla="*/ 263 h 1187"/>
                  <a:gd name="T60" fmla="*/ 333 w 930"/>
                  <a:gd name="T61" fmla="*/ 368 h 1187"/>
                  <a:gd name="T62" fmla="*/ 320 w 930"/>
                  <a:gd name="T63" fmla="*/ 471 h 1187"/>
                  <a:gd name="T64" fmla="*/ 306 w 930"/>
                  <a:gd name="T65" fmla="*/ 559 h 1187"/>
                  <a:gd name="T66" fmla="*/ 296 w 930"/>
                  <a:gd name="T67" fmla="*/ 621 h 1187"/>
                  <a:gd name="T68" fmla="*/ 292 w 930"/>
                  <a:gd name="T69" fmla="*/ 643 h 1187"/>
                  <a:gd name="T70" fmla="*/ 249 w 930"/>
                  <a:gd name="T71" fmla="*/ 311 h 1187"/>
                  <a:gd name="T72" fmla="*/ 231 w 930"/>
                  <a:gd name="T73" fmla="*/ 366 h 1187"/>
                  <a:gd name="T74" fmla="*/ 208 w 930"/>
                  <a:gd name="T75" fmla="*/ 445 h 1187"/>
                  <a:gd name="T76" fmla="*/ 184 w 930"/>
                  <a:gd name="T77" fmla="*/ 545 h 1187"/>
                  <a:gd name="T78" fmla="*/ 161 w 930"/>
                  <a:gd name="T79" fmla="*/ 656 h 1187"/>
                  <a:gd name="T80" fmla="*/ 142 w 930"/>
                  <a:gd name="T81" fmla="*/ 776 h 1187"/>
                  <a:gd name="T82" fmla="*/ 130 w 930"/>
                  <a:gd name="T83" fmla="*/ 891 h 1187"/>
                  <a:gd name="T84" fmla="*/ 128 w 930"/>
                  <a:gd name="T85" fmla="*/ 1002 h 1187"/>
                  <a:gd name="T86" fmla="*/ 139 w 930"/>
                  <a:gd name="T87" fmla="*/ 1086 h 1187"/>
                  <a:gd name="T88" fmla="*/ 170 w 930"/>
                  <a:gd name="T89" fmla="*/ 1148 h 1187"/>
                  <a:gd name="T90" fmla="*/ 215 w 930"/>
                  <a:gd name="T91" fmla="*/ 1197 h 1187"/>
                  <a:gd name="T92" fmla="*/ 269 w 930"/>
                  <a:gd name="T93" fmla="*/ 1237 h 1187"/>
                  <a:gd name="T94" fmla="*/ 324 w 930"/>
                  <a:gd name="T95" fmla="*/ 1266 h 1187"/>
                  <a:gd name="T96" fmla="*/ 376 w 930"/>
                  <a:gd name="T97" fmla="*/ 1286 h 1187"/>
                  <a:gd name="T98" fmla="*/ 416 w 930"/>
                  <a:gd name="T99" fmla="*/ 1296 h 1187"/>
                  <a:gd name="T100" fmla="*/ 440 w 930"/>
                  <a:gd name="T101" fmla="*/ 1303 h 1187"/>
                  <a:gd name="T102" fmla="*/ 442 w 930"/>
                  <a:gd name="T103" fmla="*/ 1304 h 1187"/>
                  <a:gd name="T104" fmla="*/ 430 w 930"/>
                  <a:gd name="T105" fmla="*/ 1311 h 1187"/>
                  <a:gd name="T106" fmla="*/ 408 w 930"/>
                  <a:gd name="T107" fmla="*/ 1322 h 1187"/>
                  <a:gd name="T108" fmla="*/ 378 w 930"/>
                  <a:gd name="T109" fmla="*/ 1337 h 1187"/>
                  <a:gd name="T110" fmla="*/ 341 w 930"/>
                  <a:gd name="T111" fmla="*/ 1349 h 1187"/>
                  <a:gd name="T112" fmla="*/ 300 w 930"/>
                  <a:gd name="T113" fmla="*/ 1363 h 1187"/>
                  <a:gd name="T114" fmla="*/ 255 w 930"/>
                  <a:gd name="T115" fmla="*/ 1372 h 1187"/>
                  <a:gd name="T116" fmla="*/ 209 w 930"/>
                  <a:gd name="T117" fmla="*/ 1374 h 11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0"/>
                  <a:gd name="T178" fmla="*/ 0 h 1187"/>
                  <a:gd name="T179" fmla="*/ 930 w 930"/>
                  <a:gd name="T180" fmla="*/ 1187 h 11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0" h="1187">
                    <a:moveTo>
                      <a:pt x="392" y="1186"/>
                    </a:moveTo>
                    <a:lnTo>
                      <a:pt x="361" y="1184"/>
                    </a:lnTo>
                    <a:lnTo>
                      <a:pt x="330" y="1181"/>
                    </a:lnTo>
                    <a:lnTo>
                      <a:pt x="299" y="1177"/>
                    </a:lnTo>
                    <a:lnTo>
                      <a:pt x="269" y="1172"/>
                    </a:lnTo>
                    <a:lnTo>
                      <a:pt x="240" y="1166"/>
                    </a:lnTo>
                    <a:lnTo>
                      <a:pt x="212" y="1160"/>
                    </a:lnTo>
                    <a:lnTo>
                      <a:pt x="185" y="1150"/>
                    </a:lnTo>
                    <a:lnTo>
                      <a:pt x="159" y="1140"/>
                    </a:lnTo>
                    <a:lnTo>
                      <a:pt x="135" y="1130"/>
                    </a:lnTo>
                    <a:lnTo>
                      <a:pt x="112" y="1117"/>
                    </a:lnTo>
                    <a:lnTo>
                      <a:pt x="91" y="1102"/>
                    </a:lnTo>
                    <a:lnTo>
                      <a:pt x="72" y="1086"/>
                    </a:lnTo>
                    <a:lnTo>
                      <a:pt x="54" y="1069"/>
                    </a:lnTo>
                    <a:lnTo>
                      <a:pt x="39" y="1049"/>
                    </a:lnTo>
                    <a:lnTo>
                      <a:pt x="26" y="1028"/>
                    </a:lnTo>
                    <a:lnTo>
                      <a:pt x="15" y="1005"/>
                    </a:lnTo>
                    <a:lnTo>
                      <a:pt x="3" y="959"/>
                    </a:lnTo>
                    <a:lnTo>
                      <a:pt x="0" y="908"/>
                    </a:lnTo>
                    <a:lnTo>
                      <a:pt x="7" y="855"/>
                    </a:lnTo>
                    <a:lnTo>
                      <a:pt x="22" y="799"/>
                    </a:lnTo>
                    <a:lnTo>
                      <a:pt x="41" y="751"/>
                    </a:lnTo>
                    <a:lnTo>
                      <a:pt x="64" y="701"/>
                    </a:lnTo>
                    <a:lnTo>
                      <a:pt x="90" y="651"/>
                    </a:lnTo>
                    <a:lnTo>
                      <a:pt x="119" y="602"/>
                    </a:lnTo>
                    <a:lnTo>
                      <a:pt x="152" y="553"/>
                    </a:lnTo>
                    <a:lnTo>
                      <a:pt x="186" y="506"/>
                    </a:lnTo>
                    <a:lnTo>
                      <a:pt x="221" y="460"/>
                    </a:lnTo>
                    <a:lnTo>
                      <a:pt x="258" y="416"/>
                    </a:lnTo>
                    <a:lnTo>
                      <a:pt x="295" y="375"/>
                    </a:lnTo>
                    <a:lnTo>
                      <a:pt x="331" y="337"/>
                    </a:lnTo>
                    <a:lnTo>
                      <a:pt x="367" y="302"/>
                    </a:lnTo>
                    <a:lnTo>
                      <a:pt x="400" y="271"/>
                    </a:lnTo>
                    <a:lnTo>
                      <a:pt x="430" y="245"/>
                    </a:lnTo>
                    <a:lnTo>
                      <a:pt x="459" y="223"/>
                    </a:lnTo>
                    <a:lnTo>
                      <a:pt x="483" y="206"/>
                    </a:lnTo>
                    <a:lnTo>
                      <a:pt x="503" y="195"/>
                    </a:lnTo>
                    <a:lnTo>
                      <a:pt x="238" y="147"/>
                    </a:lnTo>
                    <a:lnTo>
                      <a:pt x="241" y="144"/>
                    </a:lnTo>
                    <a:lnTo>
                      <a:pt x="254" y="138"/>
                    </a:lnTo>
                    <a:lnTo>
                      <a:pt x="271" y="126"/>
                    </a:lnTo>
                    <a:lnTo>
                      <a:pt x="295" y="112"/>
                    </a:lnTo>
                    <a:lnTo>
                      <a:pt x="324" y="96"/>
                    </a:lnTo>
                    <a:lnTo>
                      <a:pt x="357" y="80"/>
                    </a:lnTo>
                    <a:lnTo>
                      <a:pt x="394" y="63"/>
                    </a:lnTo>
                    <a:lnTo>
                      <a:pt x="434" y="45"/>
                    </a:lnTo>
                    <a:lnTo>
                      <a:pt x="474" y="30"/>
                    </a:lnTo>
                    <a:lnTo>
                      <a:pt x="515" y="18"/>
                    </a:lnTo>
                    <a:lnTo>
                      <a:pt x="557" y="7"/>
                    </a:lnTo>
                    <a:lnTo>
                      <a:pt x="597" y="2"/>
                    </a:lnTo>
                    <a:lnTo>
                      <a:pt x="635" y="0"/>
                    </a:lnTo>
                    <a:lnTo>
                      <a:pt x="672" y="6"/>
                    </a:lnTo>
                    <a:lnTo>
                      <a:pt x="704" y="18"/>
                    </a:lnTo>
                    <a:lnTo>
                      <a:pt x="733" y="36"/>
                    </a:lnTo>
                    <a:lnTo>
                      <a:pt x="743" y="52"/>
                    </a:lnTo>
                    <a:lnTo>
                      <a:pt x="748" y="76"/>
                    </a:lnTo>
                    <a:lnTo>
                      <a:pt x="748" y="106"/>
                    </a:lnTo>
                    <a:lnTo>
                      <a:pt x="743" y="143"/>
                    </a:lnTo>
                    <a:lnTo>
                      <a:pt x="737" y="184"/>
                    </a:lnTo>
                    <a:lnTo>
                      <a:pt x="726" y="227"/>
                    </a:lnTo>
                    <a:lnTo>
                      <a:pt x="714" y="272"/>
                    </a:lnTo>
                    <a:lnTo>
                      <a:pt x="700" y="318"/>
                    </a:lnTo>
                    <a:lnTo>
                      <a:pt x="685" y="365"/>
                    </a:lnTo>
                    <a:lnTo>
                      <a:pt x="670" y="407"/>
                    </a:lnTo>
                    <a:lnTo>
                      <a:pt x="655" y="447"/>
                    </a:lnTo>
                    <a:lnTo>
                      <a:pt x="642" y="483"/>
                    </a:lnTo>
                    <a:lnTo>
                      <a:pt x="631" y="513"/>
                    </a:lnTo>
                    <a:lnTo>
                      <a:pt x="621" y="536"/>
                    </a:lnTo>
                    <a:lnTo>
                      <a:pt x="616" y="551"/>
                    </a:lnTo>
                    <a:lnTo>
                      <a:pt x="613" y="556"/>
                    </a:lnTo>
                    <a:lnTo>
                      <a:pt x="537" y="256"/>
                    </a:lnTo>
                    <a:lnTo>
                      <a:pt x="523" y="269"/>
                    </a:lnTo>
                    <a:lnTo>
                      <a:pt x="506" y="290"/>
                    </a:lnTo>
                    <a:lnTo>
                      <a:pt x="485" y="316"/>
                    </a:lnTo>
                    <a:lnTo>
                      <a:pt x="462" y="347"/>
                    </a:lnTo>
                    <a:lnTo>
                      <a:pt x="437" y="385"/>
                    </a:lnTo>
                    <a:lnTo>
                      <a:pt x="412" y="426"/>
                    </a:lnTo>
                    <a:lnTo>
                      <a:pt x="386" y="471"/>
                    </a:lnTo>
                    <a:lnTo>
                      <a:pt x="362" y="518"/>
                    </a:lnTo>
                    <a:lnTo>
                      <a:pt x="338" y="567"/>
                    </a:lnTo>
                    <a:lnTo>
                      <a:pt x="317" y="618"/>
                    </a:lnTo>
                    <a:lnTo>
                      <a:pt x="299" y="670"/>
                    </a:lnTo>
                    <a:lnTo>
                      <a:pt x="285" y="721"/>
                    </a:lnTo>
                    <a:lnTo>
                      <a:pt x="274" y="770"/>
                    </a:lnTo>
                    <a:lnTo>
                      <a:pt x="270" y="818"/>
                    </a:lnTo>
                    <a:lnTo>
                      <a:pt x="270" y="865"/>
                    </a:lnTo>
                    <a:lnTo>
                      <a:pt x="278" y="907"/>
                    </a:lnTo>
                    <a:lnTo>
                      <a:pt x="293" y="938"/>
                    </a:lnTo>
                    <a:lnTo>
                      <a:pt x="319" y="967"/>
                    </a:lnTo>
                    <a:lnTo>
                      <a:pt x="356" y="992"/>
                    </a:lnTo>
                    <a:lnTo>
                      <a:pt x="400" y="1016"/>
                    </a:lnTo>
                    <a:lnTo>
                      <a:pt x="451" y="1035"/>
                    </a:lnTo>
                    <a:lnTo>
                      <a:pt x="506" y="1054"/>
                    </a:lnTo>
                    <a:lnTo>
                      <a:pt x="564" y="1069"/>
                    </a:lnTo>
                    <a:lnTo>
                      <a:pt x="622" y="1082"/>
                    </a:lnTo>
                    <a:lnTo>
                      <a:pt x="680" y="1094"/>
                    </a:lnTo>
                    <a:lnTo>
                      <a:pt x="737" y="1103"/>
                    </a:lnTo>
                    <a:lnTo>
                      <a:pt x="788" y="1111"/>
                    </a:lnTo>
                    <a:lnTo>
                      <a:pt x="835" y="1117"/>
                    </a:lnTo>
                    <a:lnTo>
                      <a:pt x="874" y="1120"/>
                    </a:lnTo>
                    <a:lnTo>
                      <a:pt x="904" y="1124"/>
                    </a:lnTo>
                    <a:lnTo>
                      <a:pt x="923" y="1126"/>
                    </a:lnTo>
                    <a:lnTo>
                      <a:pt x="930" y="1126"/>
                    </a:lnTo>
                    <a:lnTo>
                      <a:pt x="927" y="1127"/>
                    </a:lnTo>
                    <a:lnTo>
                      <a:pt x="917" y="1130"/>
                    </a:lnTo>
                    <a:lnTo>
                      <a:pt x="903" y="1133"/>
                    </a:lnTo>
                    <a:lnTo>
                      <a:pt x="882" y="1138"/>
                    </a:lnTo>
                    <a:lnTo>
                      <a:pt x="856" y="1142"/>
                    </a:lnTo>
                    <a:lnTo>
                      <a:pt x="826" y="1148"/>
                    </a:lnTo>
                    <a:lnTo>
                      <a:pt x="793" y="1155"/>
                    </a:lnTo>
                    <a:lnTo>
                      <a:pt x="756" y="1161"/>
                    </a:lnTo>
                    <a:lnTo>
                      <a:pt x="716" y="1166"/>
                    </a:lnTo>
                    <a:lnTo>
                      <a:pt x="673" y="1172"/>
                    </a:lnTo>
                    <a:lnTo>
                      <a:pt x="629" y="1178"/>
                    </a:lnTo>
                    <a:lnTo>
                      <a:pt x="583" y="1183"/>
                    </a:lnTo>
                    <a:lnTo>
                      <a:pt x="536" y="1185"/>
                    </a:lnTo>
                    <a:lnTo>
                      <a:pt x="488" y="1187"/>
                    </a:lnTo>
                    <a:lnTo>
                      <a:pt x="439" y="1187"/>
                    </a:lnTo>
                    <a:lnTo>
                      <a:pt x="392" y="1186"/>
                    </a:lnTo>
                    <a:close/>
                  </a:path>
                </a:pathLst>
              </a:custGeom>
              <a:solidFill>
                <a:srgbClr val="DDBB30"/>
              </a:solidFill>
              <a:ln w="9525" cmpd="sng">
                <a:noFill/>
                <a:miter lim="800000"/>
                <a:headEnd/>
                <a:tailEnd/>
              </a:ln>
            </p:spPr>
            <p:txBody>
              <a:bodyPr/>
              <a:lstStyle/>
              <a:p>
                <a:endParaRPr lang="zh-CN" altLang="zh-CN">
                  <a:solidFill>
                    <a:srgbClr val="000000"/>
                  </a:solidFill>
                  <a:sym typeface="Calibri" pitchFamily="34" charset="0"/>
                </a:endParaRPr>
              </a:p>
            </p:txBody>
          </p:sp>
        </p:grpSp>
        <p:grpSp>
          <p:nvGrpSpPr>
            <p:cNvPr id="93194" name="Group 10"/>
            <p:cNvGrpSpPr>
              <a:grpSpLocks/>
            </p:cNvGrpSpPr>
            <p:nvPr/>
          </p:nvGrpSpPr>
          <p:grpSpPr bwMode="auto">
            <a:xfrm>
              <a:off x="1440" y="836"/>
              <a:ext cx="1277" cy="1410"/>
              <a:chOff x="0" y="0"/>
              <a:chExt cx="1277" cy="1410"/>
            </a:xfrm>
          </p:grpSpPr>
          <p:sp>
            <p:nvSpPr>
              <p:cNvPr id="93195" name="Freeform 12"/>
              <p:cNvSpPr>
                <a:spLocks noChangeArrowheads="1"/>
              </p:cNvSpPr>
              <p:nvPr/>
            </p:nvSpPr>
            <p:spPr bwMode="auto">
              <a:xfrm rot="21399993" flipH="1">
                <a:off x="635" y="0"/>
                <a:ext cx="642" cy="1277"/>
              </a:xfrm>
              <a:custGeom>
                <a:avLst/>
                <a:gdLst>
                  <a:gd name="T0" fmla="*/ 172 w 930"/>
                  <a:gd name="T1" fmla="*/ 1371 h 1187"/>
                  <a:gd name="T2" fmla="*/ 142 w 930"/>
                  <a:gd name="T3" fmla="*/ 1362 h 1187"/>
                  <a:gd name="T4" fmla="*/ 115 w 930"/>
                  <a:gd name="T5" fmla="*/ 1349 h 1187"/>
                  <a:gd name="T6" fmla="*/ 88 w 930"/>
                  <a:gd name="T7" fmla="*/ 1331 h 1187"/>
                  <a:gd name="T8" fmla="*/ 64 w 930"/>
                  <a:gd name="T9" fmla="*/ 1308 h 1187"/>
                  <a:gd name="T10" fmla="*/ 43 w 930"/>
                  <a:gd name="T11" fmla="*/ 1276 h 1187"/>
                  <a:gd name="T12" fmla="*/ 26 w 930"/>
                  <a:gd name="T13" fmla="*/ 1237 h 1187"/>
                  <a:gd name="T14" fmla="*/ 12 w 930"/>
                  <a:gd name="T15" fmla="*/ 1190 h 1187"/>
                  <a:gd name="T16" fmla="*/ 1 w 930"/>
                  <a:gd name="T17" fmla="*/ 1110 h 1187"/>
                  <a:gd name="T18" fmla="*/ 3 w 930"/>
                  <a:gd name="T19" fmla="*/ 990 h 1187"/>
                  <a:gd name="T20" fmla="*/ 19 w 930"/>
                  <a:gd name="T21" fmla="*/ 869 h 1187"/>
                  <a:gd name="T22" fmla="*/ 43 w 930"/>
                  <a:gd name="T23" fmla="*/ 753 h 1187"/>
                  <a:gd name="T24" fmla="*/ 72 w 930"/>
                  <a:gd name="T25" fmla="*/ 640 h 1187"/>
                  <a:gd name="T26" fmla="*/ 106 w 930"/>
                  <a:gd name="T27" fmla="*/ 533 h 1187"/>
                  <a:gd name="T28" fmla="*/ 141 w 930"/>
                  <a:gd name="T29" fmla="*/ 434 h 1187"/>
                  <a:gd name="T30" fmla="*/ 175 w 930"/>
                  <a:gd name="T31" fmla="*/ 350 h 1187"/>
                  <a:gd name="T32" fmla="*/ 205 w 930"/>
                  <a:gd name="T33" fmla="*/ 284 h 1187"/>
                  <a:gd name="T34" fmla="*/ 230 w 930"/>
                  <a:gd name="T35" fmla="*/ 239 h 1187"/>
                  <a:gd name="T36" fmla="*/ 113 w 930"/>
                  <a:gd name="T37" fmla="*/ 170 h 1187"/>
                  <a:gd name="T38" fmla="*/ 121 w 930"/>
                  <a:gd name="T39" fmla="*/ 159 h 1187"/>
                  <a:gd name="T40" fmla="*/ 141 w 930"/>
                  <a:gd name="T41" fmla="*/ 129 h 1187"/>
                  <a:gd name="T42" fmla="*/ 170 w 930"/>
                  <a:gd name="T43" fmla="*/ 93 h 1187"/>
                  <a:gd name="T44" fmla="*/ 207 w 930"/>
                  <a:gd name="T45" fmla="*/ 52 h 1187"/>
                  <a:gd name="T46" fmla="*/ 246 w 930"/>
                  <a:gd name="T47" fmla="*/ 20 h 1187"/>
                  <a:gd name="T48" fmla="*/ 284 w 930"/>
                  <a:gd name="T49" fmla="*/ 2 h 1187"/>
                  <a:gd name="T50" fmla="*/ 320 w 930"/>
                  <a:gd name="T51" fmla="*/ 6 h 1187"/>
                  <a:gd name="T52" fmla="*/ 349 w 930"/>
                  <a:gd name="T53" fmla="*/ 42 h 1187"/>
                  <a:gd name="T54" fmla="*/ 356 w 930"/>
                  <a:gd name="T55" fmla="*/ 88 h 1187"/>
                  <a:gd name="T56" fmla="*/ 354 w 930"/>
                  <a:gd name="T57" fmla="*/ 166 h 1187"/>
                  <a:gd name="T58" fmla="*/ 346 w 930"/>
                  <a:gd name="T59" fmla="*/ 263 h 1187"/>
                  <a:gd name="T60" fmla="*/ 333 w 930"/>
                  <a:gd name="T61" fmla="*/ 368 h 1187"/>
                  <a:gd name="T62" fmla="*/ 320 w 930"/>
                  <a:gd name="T63" fmla="*/ 471 h 1187"/>
                  <a:gd name="T64" fmla="*/ 306 w 930"/>
                  <a:gd name="T65" fmla="*/ 559 h 1187"/>
                  <a:gd name="T66" fmla="*/ 296 w 930"/>
                  <a:gd name="T67" fmla="*/ 621 h 1187"/>
                  <a:gd name="T68" fmla="*/ 292 w 930"/>
                  <a:gd name="T69" fmla="*/ 643 h 1187"/>
                  <a:gd name="T70" fmla="*/ 249 w 930"/>
                  <a:gd name="T71" fmla="*/ 311 h 1187"/>
                  <a:gd name="T72" fmla="*/ 231 w 930"/>
                  <a:gd name="T73" fmla="*/ 366 h 1187"/>
                  <a:gd name="T74" fmla="*/ 208 w 930"/>
                  <a:gd name="T75" fmla="*/ 445 h 1187"/>
                  <a:gd name="T76" fmla="*/ 184 w 930"/>
                  <a:gd name="T77" fmla="*/ 545 h 1187"/>
                  <a:gd name="T78" fmla="*/ 161 w 930"/>
                  <a:gd name="T79" fmla="*/ 656 h 1187"/>
                  <a:gd name="T80" fmla="*/ 142 w 930"/>
                  <a:gd name="T81" fmla="*/ 776 h 1187"/>
                  <a:gd name="T82" fmla="*/ 130 w 930"/>
                  <a:gd name="T83" fmla="*/ 891 h 1187"/>
                  <a:gd name="T84" fmla="*/ 128 w 930"/>
                  <a:gd name="T85" fmla="*/ 1002 h 1187"/>
                  <a:gd name="T86" fmla="*/ 139 w 930"/>
                  <a:gd name="T87" fmla="*/ 1086 h 1187"/>
                  <a:gd name="T88" fmla="*/ 170 w 930"/>
                  <a:gd name="T89" fmla="*/ 1148 h 1187"/>
                  <a:gd name="T90" fmla="*/ 215 w 930"/>
                  <a:gd name="T91" fmla="*/ 1197 h 1187"/>
                  <a:gd name="T92" fmla="*/ 269 w 930"/>
                  <a:gd name="T93" fmla="*/ 1237 h 1187"/>
                  <a:gd name="T94" fmla="*/ 324 w 930"/>
                  <a:gd name="T95" fmla="*/ 1266 h 1187"/>
                  <a:gd name="T96" fmla="*/ 376 w 930"/>
                  <a:gd name="T97" fmla="*/ 1286 h 1187"/>
                  <a:gd name="T98" fmla="*/ 416 w 930"/>
                  <a:gd name="T99" fmla="*/ 1296 h 1187"/>
                  <a:gd name="T100" fmla="*/ 440 w 930"/>
                  <a:gd name="T101" fmla="*/ 1303 h 1187"/>
                  <a:gd name="T102" fmla="*/ 442 w 930"/>
                  <a:gd name="T103" fmla="*/ 1304 h 1187"/>
                  <a:gd name="T104" fmla="*/ 430 w 930"/>
                  <a:gd name="T105" fmla="*/ 1311 h 1187"/>
                  <a:gd name="T106" fmla="*/ 408 w 930"/>
                  <a:gd name="T107" fmla="*/ 1322 h 1187"/>
                  <a:gd name="T108" fmla="*/ 378 w 930"/>
                  <a:gd name="T109" fmla="*/ 1337 h 1187"/>
                  <a:gd name="T110" fmla="*/ 341 w 930"/>
                  <a:gd name="T111" fmla="*/ 1349 h 1187"/>
                  <a:gd name="T112" fmla="*/ 300 w 930"/>
                  <a:gd name="T113" fmla="*/ 1363 h 1187"/>
                  <a:gd name="T114" fmla="*/ 255 w 930"/>
                  <a:gd name="T115" fmla="*/ 1372 h 1187"/>
                  <a:gd name="T116" fmla="*/ 209 w 930"/>
                  <a:gd name="T117" fmla="*/ 1374 h 11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0"/>
                  <a:gd name="T178" fmla="*/ 0 h 1187"/>
                  <a:gd name="T179" fmla="*/ 930 w 930"/>
                  <a:gd name="T180" fmla="*/ 1187 h 11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0" h="1187">
                    <a:moveTo>
                      <a:pt x="392" y="1186"/>
                    </a:moveTo>
                    <a:lnTo>
                      <a:pt x="361" y="1184"/>
                    </a:lnTo>
                    <a:lnTo>
                      <a:pt x="330" y="1181"/>
                    </a:lnTo>
                    <a:lnTo>
                      <a:pt x="299" y="1177"/>
                    </a:lnTo>
                    <a:lnTo>
                      <a:pt x="269" y="1172"/>
                    </a:lnTo>
                    <a:lnTo>
                      <a:pt x="240" y="1166"/>
                    </a:lnTo>
                    <a:lnTo>
                      <a:pt x="212" y="1160"/>
                    </a:lnTo>
                    <a:lnTo>
                      <a:pt x="185" y="1150"/>
                    </a:lnTo>
                    <a:lnTo>
                      <a:pt x="159" y="1140"/>
                    </a:lnTo>
                    <a:lnTo>
                      <a:pt x="135" y="1130"/>
                    </a:lnTo>
                    <a:lnTo>
                      <a:pt x="112" y="1117"/>
                    </a:lnTo>
                    <a:lnTo>
                      <a:pt x="91" y="1102"/>
                    </a:lnTo>
                    <a:lnTo>
                      <a:pt x="72" y="1086"/>
                    </a:lnTo>
                    <a:lnTo>
                      <a:pt x="54" y="1069"/>
                    </a:lnTo>
                    <a:lnTo>
                      <a:pt x="39" y="1049"/>
                    </a:lnTo>
                    <a:lnTo>
                      <a:pt x="26" y="1028"/>
                    </a:lnTo>
                    <a:lnTo>
                      <a:pt x="15" y="1005"/>
                    </a:lnTo>
                    <a:lnTo>
                      <a:pt x="3" y="959"/>
                    </a:lnTo>
                    <a:lnTo>
                      <a:pt x="0" y="908"/>
                    </a:lnTo>
                    <a:lnTo>
                      <a:pt x="7" y="855"/>
                    </a:lnTo>
                    <a:lnTo>
                      <a:pt x="22" y="799"/>
                    </a:lnTo>
                    <a:lnTo>
                      <a:pt x="41" y="751"/>
                    </a:lnTo>
                    <a:lnTo>
                      <a:pt x="64" y="701"/>
                    </a:lnTo>
                    <a:lnTo>
                      <a:pt x="90" y="651"/>
                    </a:lnTo>
                    <a:lnTo>
                      <a:pt x="119" y="602"/>
                    </a:lnTo>
                    <a:lnTo>
                      <a:pt x="152" y="553"/>
                    </a:lnTo>
                    <a:lnTo>
                      <a:pt x="186" y="506"/>
                    </a:lnTo>
                    <a:lnTo>
                      <a:pt x="221" y="460"/>
                    </a:lnTo>
                    <a:lnTo>
                      <a:pt x="258" y="416"/>
                    </a:lnTo>
                    <a:lnTo>
                      <a:pt x="295" y="375"/>
                    </a:lnTo>
                    <a:lnTo>
                      <a:pt x="331" y="337"/>
                    </a:lnTo>
                    <a:lnTo>
                      <a:pt x="367" y="302"/>
                    </a:lnTo>
                    <a:lnTo>
                      <a:pt x="400" y="271"/>
                    </a:lnTo>
                    <a:lnTo>
                      <a:pt x="430" y="245"/>
                    </a:lnTo>
                    <a:lnTo>
                      <a:pt x="459" y="223"/>
                    </a:lnTo>
                    <a:lnTo>
                      <a:pt x="483" y="206"/>
                    </a:lnTo>
                    <a:lnTo>
                      <a:pt x="503" y="195"/>
                    </a:lnTo>
                    <a:lnTo>
                      <a:pt x="238" y="147"/>
                    </a:lnTo>
                    <a:lnTo>
                      <a:pt x="241" y="144"/>
                    </a:lnTo>
                    <a:lnTo>
                      <a:pt x="254" y="138"/>
                    </a:lnTo>
                    <a:lnTo>
                      <a:pt x="271" y="126"/>
                    </a:lnTo>
                    <a:lnTo>
                      <a:pt x="295" y="112"/>
                    </a:lnTo>
                    <a:lnTo>
                      <a:pt x="324" y="96"/>
                    </a:lnTo>
                    <a:lnTo>
                      <a:pt x="357" y="80"/>
                    </a:lnTo>
                    <a:lnTo>
                      <a:pt x="394" y="63"/>
                    </a:lnTo>
                    <a:lnTo>
                      <a:pt x="434" y="45"/>
                    </a:lnTo>
                    <a:lnTo>
                      <a:pt x="474" y="30"/>
                    </a:lnTo>
                    <a:lnTo>
                      <a:pt x="515" y="18"/>
                    </a:lnTo>
                    <a:lnTo>
                      <a:pt x="557" y="7"/>
                    </a:lnTo>
                    <a:lnTo>
                      <a:pt x="597" y="2"/>
                    </a:lnTo>
                    <a:lnTo>
                      <a:pt x="635" y="0"/>
                    </a:lnTo>
                    <a:lnTo>
                      <a:pt x="672" y="6"/>
                    </a:lnTo>
                    <a:lnTo>
                      <a:pt x="704" y="18"/>
                    </a:lnTo>
                    <a:lnTo>
                      <a:pt x="733" y="36"/>
                    </a:lnTo>
                    <a:lnTo>
                      <a:pt x="743" y="52"/>
                    </a:lnTo>
                    <a:lnTo>
                      <a:pt x="748" y="76"/>
                    </a:lnTo>
                    <a:lnTo>
                      <a:pt x="748" y="106"/>
                    </a:lnTo>
                    <a:lnTo>
                      <a:pt x="743" y="143"/>
                    </a:lnTo>
                    <a:lnTo>
                      <a:pt x="737" y="184"/>
                    </a:lnTo>
                    <a:lnTo>
                      <a:pt x="726" y="227"/>
                    </a:lnTo>
                    <a:lnTo>
                      <a:pt x="714" y="272"/>
                    </a:lnTo>
                    <a:lnTo>
                      <a:pt x="700" y="318"/>
                    </a:lnTo>
                    <a:lnTo>
                      <a:pt x="685" y="365"/>
                    </a:lnTo>
                    <a:lnTo>
                      <a:pt x="670" y="407"/>
                    </a:lnTo>
                    <a:lnTo>
                      <a:pt x="655" y="447"/>
                    </a:lnTo>
                    <a:lnTo>
                      <a:pt x="642" y="483"/>
                    </a:lnTo>
                    <a:lnTo>
                      <a:pt x="631" y="513"/>
                    </a:lnTo>
                    <a:lnTo>
                      <a:pt x="621" y="536"/>
                    </a:lnTo>
                    <a:lnTo>
                      <a:pt x="616" y="551"/>
                    </a:lnTo>
                    <a:lnTo>
                      <a:pt x="613" y="556"/>
                    </a:lnTo>
                    <a:lnTo>
                      <a:pt x="537" y="256"/>
                    </a:lnTo>
                    <a:lnTo>
                      <a:pt x="523" y="269"/>
                    </a:lnTo>
                    <a:lnTo>
                      <a:pt x="506" y="290"/>
                    </a:lnTo>
                    <a:lnTo>
                      <a:pt x="485" y="316"/>
                    </a:lnTo>
                    <a:lnTo>
                      <a:pt x="462" y="347"/>
                    </a:lnTo>
                    <a:lnTo>
                      <a:pt x="437" y="385"/>
                    </a:lnTo>
                    <a:lnTo>
                      <a:pt x="412" y="426"/>
                    </a:lnTo>
                    <a:lnTo>
                      <a:pt x="386" y="471"/>
                    </a:lnTo>
                    <a:lnTo>
                      <a:pt x="362" y="518"/>
                    </a:lnTo>
                    <a:lnTo>
                      <a:pt x="338" y="567"/>
                    </a:lnTo>
                    <a:lnTo>
                      <a:pt x="317" y="618"/>
                    </a:lnTo>
                    <a:lnTo>
                      <a:pt x="299" y="670"/>
                    </a:lnTo>
                    <a:lnTo>
                      <a:pt x="285" y="721"/>
                    </a:lnTo>
                    <a:lnTo>
                      <a:pt x="274" y="770"/>
                    </a:lnTo>
                    <a:lnTo>
                      <a:pt x="270" y="818"/>
                    </a:lnTo>
                    <a:lnTo>
                      <a:pt x="270" y="865"/>
                    </a:lnTo>
                    <a:lnTo>
                      <a:pt x="278" y="907"/>
                    </a:lnTo>
                    <a:lnTo>
                      <a:pt x="293" y="938"/>
                    </a:lnTo>
                    <a:lnTo>
                      <a:pt x="319" y="967"/>
                    </a:lnTo>
                    <a:lnTo>
                      <a:pt x="356" y="992"/>
                    </a:lnTo>
                    <a:lnTo>
                      <a:pt x="400" y="1016"/>
                    </a:lnTo>
                    <a:lnTo>
                      <a:pt x="451" y="1035"/>
                    </a:lnTo>
                    <a:lnTo>
                      <a:pt x="506" y="1054"/>
                    </a:lnTo>
                    <a:lnTo>
                      <a:pt x="564" y="1069"/>
                    </a:lnTo>
                    <a:lnTo>
                      <a:pt x="622" y="1082"/>
                    </a:lnTo>
                    <a:lnTo>
                      <a:pt x="680" y="1094"/>
                    </a:lnTo>
                    <a:lnTo>
                      <a:pt x="737" y="1103"/>
                    </a:lnTo>
                    <a:lnTo>
                      <a:pt x="788" y="1111"/>
                    </a:lnTo>
                    <a:lnTo>
                      <a:pt x="835" y="1117"/>
                    </a:lnTo>
                    <a:lnTo>
                      <a:pt x="874" y="1120"/>
                    </a:lnTo>
                    <a:lnTo>
                      <a:pt x="904" y="1124"/>
                    </a:lnTo>
                    <a:lnTo>
                      <a:pt x="923" y="1126"/>
                    </a:lnTo>
                    <a:lnTo>
                      <a:pt x="930" y="1126"/>
                    </a:lnTo>
                    <a:lnTo>
                      <a:pt x="927" y="1127"/>
                    </a:lnTo>
                    <a:lnTo>
                      <a:pt x="917" y="1130"/>
                    </a:lnTo>
                    <a:lnTo>
                      <a:pt x="903" y="1133"/>
                    </a:lnTo>
                    <a:lnTo>
                      <a:pt x="882" y="1138"/>
                    </a:lnTo>
                    <a:lnTo>
                      <a:pt x="856" y="1142"/>
                    </a:lnTo>
                    <a:lnTo>
                      <a:pt x="826" y="1148"/>
                    </a:lnTo>
                    <a:lnTo>
                      <a:pt x="793" y="1155"/>
                    </a:lnTo>
                    <a:lnTo>
                      <a:pt x="756" y="1161"/>
                    </a:lnTo>
                    <a:lnTo>
                      <a:pt x="716" y="1166"/>
                    </a:lnTo>
                    <a:lnTo>
                      <a:pt x="673" y="1172"/>
                    </a:lnTo>
                    <a:lnTo>
                      <a:pt x="629" y="1178"/>
                    </a:lnTo>
                    <a:lnTo>
                      <a:pt x="583" y="1183"/>
                    </a:lnTo>
                    <a:lnTo>
                      <a:pt x="536" y="1185"/>
                    </a:lnTo>
                    <a:lnTo>
                      <a:pt x="488" y="1187"/>
                    </a:lnTo>
                    <a:lnTo>
                      <a:pt x="439" y="1187"/>
                    </a:lnTo>
                    <a:lnTo>
                      <a:pt x="392" y="1186"/>
                    </a:lnTo>
                    <a:close/>
                  </a:path>
                </a:pathLst>
              </a:custGeom>
              <a:solidFill>
                <a:srgbClr val="DDBB30"/>
              </a:solidFill>
              <a:ln w="9525" cmpd="sng">
                <a:noFill/>
                <a:miter lim="800000"/>
                <a:headEnd/>
                <a:tailEnd/>
              </a:ln>
            </p:spPr>
            <p:txBody>
              <a:bodyPr/>
              <a:lstStyle/>
              <a:p>
                <a:endParaRPr lang="zh-CN" altLang="zh-CN">
                  <a:solidFill>
                    <a:srgbClr val="000000"/>
                  </a:solidFill>
                  <a:sym typeface="Calibri" pitchFamily="34" charset="0"/>
                </a:endParaRPr>
              </a:p>
            </p:txBody>
          </p:sp>
          <p:sp>
            <p:nvSpPr>
              <p:cNvPr id="93196" name="Freeform 13"/>
              <p:cNvSpPr>
                <a:spLocks noChangeArrowheads="1"/>
              </p:cNvSpPr>
              <p:nvPr/>
            </p:nvSpPr>
            <p:spPr bwMode="auto">
              <a:xfrm rot="4161150" flipH="1" flipV="1">
                <a:off x="318" y="448"/>
                <a:ext cx="642" cy="1277"/>
              </a:xfrm>
              <a:custGeom>
                <a:avLst/>
                <a:gdLst>
                  <a:gd name="T0" fmla="*/ 172 w 930"/>
                  <a:gd name="T1" fmla="*/ 1371 h 1187"/>
                  <a:gd name="T2" fmla="*/ 142 w 930"/>
                  <a:gd name="T3" fmla="*/ 1362 h 1187"/>
                  <a:gd name="T4" fmla="*/ 115 w 930"/>
                  <a:gd name="T5" fmla="*/ 1349 h 1187"/>
                  <a:gd name="T6" fmla="*/ 88 w 930"/>
                  <a:gd name="T7" fmla="*/ 1331 h 1187"/>
                  <a:gd name="T8" fmla="*/ 64 w 930"/>
                  <a:gd name="T9" fmla="*/ 1308 h 1187"/>
                  <a:gd name="T10" fmla="*/ 43 w 930"/>
                  <a:gd name="T11" fmla="*/ 1276 h 1187"/>
                  <a:gd name="T12" fmla="*/ 26 w 930"/>
                  <a:gd name="T13" fmla="*/ 1237 h 1187"/>
                  <a:gd name="T14" fmla="*/ 12 w 930"/>
                  <a:gd name="T15" fmla="*/ 1190 h 1187"/>
                  <a:gd name="T16" fmla="*/ 1 w 930"/>
                  <a:gd name="T17" fmla="*/ 1110 h 1187"/>
                  <a:gd name="T18" fmla="*/ 3 w 930"/>
                  <a:gd name="T19" fmla="*/ 990 h 1187"/>
                  <a:gd name="T20" fmla="*/ 19 w 930"/>
                  <a:gd name="T21" fmla="*/ 869 h 1187"/>
                  <a:gd name="T22" fmla="*/ 43 w 930"/>
                  <a:gd name="T23" fmla="*/ 753 h 1187"/>
                  <a:gd name="T24" fmla="*/ 72 w 930"/>
                  <a:gd name="T25" fmla="*/ 640 h 1187"/>
                  <a:gd name="T26" fmla="*/ 106 w 930"/>
                  <a:gd name="T27" fmla="*/ 533 h 1187"/>
                  <a:gd name="T28" fmla="*/ 141 w 930"/>
                  <a:gd name="T29" fmla="*/ 434 h 1187"/>
                  <a:gd name="T30" fmla="*/ 175 w 930"/>
                  <a:gd name="T31" fmla="*/ 350 h 1187"/>
                  <a:gd name="T32" fmla="*/ 205 w 930"/>
                  <a:gd name="T33" fmla="*/ 284 h 1187"/>
                  <a:gd name="T34" fmla="*/ 230 w 930"/>
                  <a:gd name="T35" fmla="*/ 239 h 1187"/>
                  <a:gd name="T36" fmla="*/ 113 w 930"/>
                  <a:gd name="T37" fmla="*/ 170 h 1187"/>
                  <a:gd name="T38" fmla="*/ 121 w 930"/>
                  <a:gd name="T39" fmla="*/ 159 h 1187"/>
                  <a:gd name="T40" fmla="*/ 141 w 930"/>
                  <a:gd name="T41" fmla="*/ 129 h 1187"/>
                  <a:gd name="T42" fmla="*/ 170 w 930"/>
                  <a:gd name="T43" fmla="*/ 93 h 1187"/>
                  <a:gd name="T44" fmla="*/ 207 w 930"/>
                  <a:gd name="T45" fmla="*/ 52 h 1187"/>
                  <a:gd name="T46" fmla="*/ 246 w 930"/>
                  <a:gd name="T47" fmla="*/ 20 h 1187"/>
                  <a:gd name="T48" fmla="*/ 284 w 930"/>
                  <a:gd name="T49" fmla="*/ 2 h 1187"/>
                  <a:gd name="T50" fmla="*/ 320 w 930"/>
                  <a:gd name="T51" fmla="*/ 6 h 1187"/>
                  <a:gd name="T52" fmla="*/ 349 w 930"/>
                  <a:gd name="T53" fmla="*/ 42 h 1187"/>
                  <a:gd name="T54" fmla="*/ 356 w 930"/>
                  <a:gd name="T55" fmla="*/ 88 h 1187"/>
                  <a:gd name="T56" fmla="*/ 354 w 930"/>
                  <a:gd name="T57" fmla="*/ 166 h 1187"/>
                  <a:gd name="T58" fmla="*/ 346 w 930"/>
                  <a:gd name="T59" fmla="*/ 263 h 1187"/>
                  <a:gd name="T60" fmla="*/ 333 w 930"/>
                  <a:gd name="T61" fmla="*/ 368 h 1187"/>
                  <a:gd name="T62" fmla="*/ 320 w 930"/>
                  <a:gd name="T63" fmla="*/ 471 h 1187"/>
                  <a:gd name="T64" fmla="*/ 306 w 930"/>
                  <a:gd name="T65" fmla="*/ 559 h 1187"/>
                  <a:gd name="T66" fmla="*/ 296 w 930"/>
                  <a:gd name="T67" fmla="*/ 621 h 1187"/>
                  <a:gd name="T68" fmla="*/ 292 w 930"/>
                  <a:gd name="T69" fmla="*/ 643 h 1187"/>
                  <a:gd name="T70" fmla="*/ 249 w 930"/>
                  <a:gd name="T71" fmla="*/ 311 h 1187"/>
                  <a:gd name="T72" fmla="*/ 231 w 930"/>
                  <a:gd name="T73" fmla="*/ 366 h 1187"/>
                  <a:gd name="T74" fmla="*/ 208 w 930"/>
                  <a:gd name="T75" fmla="*/ 445 h 1187"/>
                  <a:gd name="T76" fmla="*/ 184 w 930"/>
                  <a:gd name="T77" fmla="*/ 545 h 1187"/>
                  <a:gd name="T78" fmla="*/ 161 w 930"/>
                  <a:gd name="T79" fmla="*/ 656 h 1187"/>
                  <a:gd name="T80" fmla="*/ 142 w 930"/>
                  <a:gd name="T81" fmla="*/ 776 h 1187"/>
                  <a:gd name="T82" fmla="*/ 130 w 930"/>
                  <a:gd name="T83" fmla="*/ 891 h 1187"/>
                  <a:gd name="T84" fmla="*/ 128 w 930"/>
                  <a:gd name="T85" fmla="*/ 1002 h 1187"/>
                  <a:gd name="T86" fmla="*/ 139 w 930"/>
                  <a:gd name="T87" fmla="*/ 1086 h 1187"/>
                  <a:gd name="T88" fmla="*/ 170 w 930"/>
                  <a:gd name="T89" fmla="*/ 1148 h 1187"/>
                  <a:gd name="T90" fmla="*/ 215 w 930"/>
                  <a:gd name="T91" fmla="*/ 1197 h 1187"/>
                  <a:gd name="T92" fmla="*/ 269 w 930"/>
                  <a:gd name="T93" fmla="*/ 1237 h 1187"/>
                  <a:gd name="T94" fmla="*/ 324 w 930"/>
                  <a:gd name="T95" fmla="*/ 1266 h 1187"/>
                  <a:gd name="T96" fmla="*/ 376 w 930"/>
                  <a:gd name="T97" fmla="*/ 1286 h 1187"/>
                  <a:gd name="T98" fmla="*/ 416 w 930"/>
                  <a:gd name="T99" fmla="*/ 1296 h 1187"/>
                  <a:gd name="T100" fmla="*/ 440 w 930"/>
                  <a:gd name="T101" fmla="*/ 1303 h 1187"/>
                  <a:gd name="T102" fmla="*/ 442 w 930"/>
                  <a:gd name="T103" fmla="*/ 1304 h 1187"/>
                  <a:gd name="T104" fmla="*/ 430 w 930"/>
                  <a:gd name="T105" fmla="*/ 1311 h 1187"/>
                  <a:gd name="T106" fmla="*/ 408 w 930"/>
                  <a:gd name="T107" fmla="*/ 1322 h 1187"/>
                  <a:gd name="T108" fmla="*/ 378 w 930"/>
                  <a:gd name="T109" fmla="*/ 1337 h 1187"/>
                  <a:gd name="T110" fmla="*/ 341 w 930"/>
                  <a:gd name="T111" fmla="*/ 1349 h 1187"/>
                  <a:gd name="T112" fmla="*/ 300 w 930"/>
                  <a:gd name="T113" fmla="*/ 1363 h 1187"/>
                  <a:gd name="T114" fmla="*/ 255 w 930"/>
                  <a:gd name="T115" fmla="*/ 1372 h 1187"/>
                  <a:gd name="T116" fmla="*/ 209 w 930"/>
                  <a:gd name="T117" fmla="*/ 1374 h 11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0"/>
                  <a:gd name="T178" fmla="*/ 0 h 1187"/>
                  <a:gd name="T179" fmla="*/ 930 w 930"/>
                  <a:gd name="T180" fmla="*/ 1187 h 11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0" h="1187">
                    <a:moveTo>
                      <a:pt x="392" y="1186"/>
                    </a:moveTo>
                    <a:lnTo>
                      <a:pt x="361" y="1184"/>
                    </a:lnTo>
                    <a:lnTo>
                      <a:pt x="330" y="1181"/>
                    </a:lnTo>
                    <a:lnTo>
                      <a:pt x="299" y="1177"/>
                    </a:lnTo>
                    <a:lnTo>
                      <a:pt x="269" y="1172"/>
                    </a:lnTo>
                    <a:lnTo>
                      <a:pt x="240" y="1166"/>
                    </a:lnTo>
                    <a:lnTo>
                      <a:pt x="212" y="1160"/>
                    </a:lnTo>
                    <a:lnTo>
                      <a:pt x="185" y="1150"/>
                    </a:lnTo>
                    <a:lnTo>
                      <a:pt x="159" y="1140"/>
                    </a:lnTo>
                    <a:lnTo>
                      <a:pt x="135" y="1130"/>
                    </a:lnTo>
                    <a:lnTo>
                      <a:pt x="112" y="1117"/>
                    </a:lnTo>
                    <a:lnTo>
                      <a:pt x="91" y="1102"/>
                    </a:lnTo>
                    <a:lnTo>
                      <a:pt x="72" y="1086"/>
                    </a:lnTo>
                    <a:lnTo>
                      <a:pt x="54" y="1069"/>
                    </a:lnTo>
                    <a:lnTo>
                      <a:pt x="39" y="1049"/>
                    </a:lnTo>
                    <a:lnTo>
                      <a:pt x="26" y="1028"/>
                    </a:lnTo>
                    <a:lnTo>
                      <a:pt x="15" y="1005"/>
                    </a:lnTo>
                    <a:lnTo>
                      <a:pt x="3" y="959"/>
                    </a:lnTo>
                    <a:lnTo>
                      <a:pt x="0" y="908"/>
                    </a:lnTo>
                    <a:lnTo>
                      <a:pt x="7" y="855"/>
                    </a:lnTo>
                    <a:lnTo>
                      <a:pt x="22" y="799"/>
                    </a:lnTo>
                    <a:lnTo>
                      <a:pt x="41" y="751"/>
                    </a:lnTo>
                    <a:lnTo>
                      <a:pt x="64" y="701"/>
                    </a:lnTo>
                    <a:lnTo>
                      <a:pt x="90" y="651"/>
                    </a:lnTo>
                    <a:lnTo>
                      <a:pt x="119" y="602"/>
                    </a:lnTo>
                    <a:lnTo>
                      <a:pt x="152" y="553"/>
                    </a:lnTo>
                    <a:lnTo>
                      <a:pt x="186" y="506"/>
                    </a:lnTo>
                    <a:lnTo>
                      <a:pt x="221" y="460"/>
                    </a:lnTo>
                    <a:lnTo>
                      <a:pt x="258" y="416"/>
                    </a:lnTo>
                    <a:lnTo>
                      <a:pt x="295" y="375"/>
                    </a:lnTo>
                    <a:lnTo>
                      <a:pt x="331" y="337"/>
                    </a:lnTo>
                    <a:lnTo>
                      <a:pt x="367" y="302"/>
                    </a:lnTo>
                    <a:lnTo>
                      <a:pt x="400" y="271"/>
                    </a:lnTo>
                    <a:lnTo>
                      <a:pt x="430" y="245"/>
                    </a:lnTo>
                    <a:lnTo>
                      <a:pt x="459" y="223"/>
                    </a:lnTo>
                    <a:lnTo>
                      <a:pt x="483" y="206"/>
                    </a:lnTo>
                    <a:lnTo>
                      <a:pt x="503" y="195"/>
                    </a:lnTo>
                    <a:lnTo>
                      <a:pt x="238" y="147"/>
                    </a:lnTo>
                    <a:lnTo>
                      <a:pt x="241" y="144"/>
                    </a:lnTo>
                    <a:lnTo>
                      <a:pt x="254" y="138"/>
                    </a:lnTo>
                    <a:lnTo>
                      <a:pt x="271" y="126"/>
                    </a:lnTo>
                    <a:lnTo>
                      <a:pt x="295" y="112"/>
                    </a:lnTo>
                    <a:lnTo>
                      <a:pt x="324" y="96"/>
                    </a:lnTo>
                    <a:lnTo>
                      <a:pt x="357" y="80"/>
                    </a:lnTo>
                    <a:lnTo>
                      <a:pt x="394" y="63"/>
                    </a:lnTo>
                    <a:lnTo>
                      <a:pt x="434" y="45"/>
                    </a:lnTo>
                    <a:lnTo>
                      <a:pt x="474" y="30"/>
                    </a:lnTo>
                    <a:lnTo>
                      <a:pt x="515" y="18"/>
                    </a:lnTo>
                    <a:lnTo>
                      <a:pt x="557" y="7"/>
                    </a:lnTo>
                    <a:lnTo>
                      <a:pt x="597" y="2"/>
                    </a:lnTo>
                    <a:lnTo>
                      <a:pt x="635" y="0"/>
                    </a:lnTo>
                    <a:lnTo>
                      <a:pt x="672" y="6"/>
                    </a:lnTo>
                    <a:lnTo>
                      <a:pt x="704" y="18"/>
                    </a:lnTo>
                    <a:lnTo>
                      <a:pt x="733" y="36"/>
                    </a:lnTo>
                    <a:lnTo>
                      <a:pt x="743" y="52"/>
                    </a:lnTo>
                    <a:lnTo>
                      <a:pt x="748" y="76"/>
                    </a:lnTo>
                    <a:lnTo>
                      <a:pt x="748" y="106"/>
                    </a:lnTo>
                    <a:lnTo>
                      <a:pt x="743" y="143"/>
                    </a:lnTo>
                    <a:lnTo>
                      <a:pt x="737" y="184"/>
                    </a:lnTo>
                    <a:lnTo>
                      <a:pt x="726" y="227"/>
                    </a:lnTo>
                    <a:lnTo>
                      <a:pt x="714" y="272"/>
                    </a:lnTo>
                    <a:lnTo>
                      <a:pt x="700" y="318"/>
                    </a:lnTo>
                    <a:lnTo>
                      <a:pt x="685" y="365"/>
                    </a:lnTo>
                    <a:lnTo>
                      <a:pt x="670" y="407"/>
                    </a:lnTo>
                    <a:lnTo>
                      <a:pt x="655" y="447"/>
                    </a:lnTo>
                    <a:lnTo>
                      <a:pt x="642" y="483"/>
                    </a:lnTo>
                    <a:lnTo>
                      <a:pt x="631" y="513"/>
                    </a:lnTo>
                    <a:lnTo>
                      <a:pt x="621" y="536"/>
                    </a:lnTo>
                    <a:lnTo>
                      <a:pt x="616" y="551"/>
                    </a:lnTo>
                    <a:lnTo>
                      <a:pt x="613" y="556"/>
                    </a:lnTo>
                    <a:lnTo>
                      <a:pt x="537" y="256"/>
                    </a:lnTo>
                    <a:lnTo>
                      <a:pt x="523" y="269"/>
                    </a:lnTo>
                    <a:lnTo>
                      <a:pt x="506" y="290"/>
                    </a:lnTo>
                    <a:lnTo>
                      <a:pt x="485" y="316"/>
                    </a:lnTo>
                    <a:lnTo>
                      <a:pt x="462" y="347"/>
                    </a:lnTo>
                    <a:lnTo>
                      <a:pt x="437" y="385"/>
                    </a:lnTo>
                    <a:lnTo>
                      <a:pt x="412" y="426"/>
                    </a:lnTo>
                    <a:lnTo>
                      <a:pt x="386" y="471"/>
                    </a:lnTo>
                    <a:lnTo>
                      <a:pt x="362" y="518"/>
                    </a:lnTo>
                    <a:lnTo>
                      <a:pt x="338" y="567"/>
                    </a:lnTo>
                    <a:lnTo>
                      <a:pt x="317" y="618"/>
                    </a:lnTo>
                    <a:lnTo>
                      <a:pt x="299" y="670"/>
                    </a:lnTo>
                    <a:lnTo>
                      <a:pt x="285" y="721"/>
                    </a:lnTo>
                    <a:lnTo>
                      <a:pt x="274" y="770"/>
                    </a:lnTo>
                    <a:lnTo>
                      <a:pt x="270" y="818"/>
                    </a:lnTo>
                    <a:lnTo>
                      <a:pt x="270" y="865"/>
                    </a:lnTo>
                    <a:lnTo>
                      <a:pt x="278" y="907"/>
                    </a:lnTo>
                    <a:lnTo>
                      <a:pt x="293" y="938"/>
                    </a:lnTo>
                    <a:lnTo>
                      <a:pt x="319" y="967"/>
                    </a:lnTo>
                    <a:lnTo>
                      <a:pt x="356" y="992"/>
                    </a:lnTo>
                    <a:lnTo>
                      <a:pt x="400" y="1016"/>
                    </a:lnTo>
                    <a:lnTo>
                      <a:pt x="451" y="1035"/>
                    </a:lnTo>
                    <a:lnTo>
                      <a:pt x="506" y="1054"/>
                    </a:lnTo>
                    <a:lnTo>
                      <a:pt x="564" y="1069"/>
                    </a:lnTo>
                    <a:lnTo>
                      <a:pt x="622" y="1082"/>
                    </a:lnTo>
                    <a:lnTo>
                      <a:pt x="680" y="1094"/>
                    </a:lnTo>
                    <a:lnTo>
                      <a:pt x="737" y="1103"/>
                    </a:lnTo>
                    <a:lnTo>
                      <a:pt x="788" y="1111"/>
                    </a:lnTo>
                    <a:lnTo>
                      <a:pt x="835" y="1117"/>
                    </a:lnTo>
                    <a:lnTo>
                      <a:pt x="874" y="1120"/>
                    </a:lnTo>
                    <a:lnTo>
                      <a:pt x="904" y="1124"/>
                    </a:lnTo>
                    <a:lnTo>
                      <a:pt x="923" y="1126"/>
                    </a:lnTo>
                    <a:lnTo>
                      <a:pt x="930" y="1126"/>
                    </a:lnTo>
                    <a:lnTo>
                      <a:pt x="927" y="1127"/>
                    </a:lnTo>
                    <a:lnTo>
                      <a:pt x="917" y="1130"/>
                    </a:lnTo>
                    <a:lnTo>
                      <a:pt x="903" y="1133"/>
                    </a:lnTo>
                    <a:lnTo>
                      <a:pt x="882" y="1138"/>
                    </a:lnTo>
                    <a:lnTo>
                      <a:pt x="856" y="1142"/>
                    </a:lnTo>
                    <a:lnTo>
                      <a:pt x="826" y="1148"/>
                    </a:lnTo>
                    <a:lnTo>
                      <a:pt x="793" y="1155"/>
                    </a:lnTo>
                    <a:lnTo>
                      <a:pt x="756" y="1161"/>
                    </a:lnTo>
                    <a:lnTo>
                      <a:pt x="716" y="1166"/>
                    </a:lnTo>
                    <a:lnTo>
                      <a:pt x="673" y="1172"/>
                    </a:lnTo>
                    <a:lnTo>
                      <a:pt x="629" y="1178"/>
                    </a:lnTo>
                    <a:lnTo>
                      <a:pt x="583" y="1183"/>
                    </a:lnTo>
                    <a:lnTo>
                      <a:pt x="536" y="1185"/>
                    </a:lnTo>
                    <a:lnTo>
                      <a:pt x="488" y="1187"/>
                    </a:lnTo>
                    <a:lnTo>
                      <a:pt x="439" y="1187"/>
                    </a:lnTo>
                    <a:lnTo>
                      <a:pt x="392" y="1186"/>
                    </a:lnTo>
                    <a:close/>
                  </a:path>
                </a:pathLst>
              </a:custGeom>
              <a:solidFill>
                <a:srgbClr val="DDBB30"/>
              </a:solidFill>
              <a:ln w="9525" cmpd="sng">
                <a:noFill/>
                <a:miter lim="800000"/>
                <a:headEnd/>
                <a:tailEnd/>
              </a:ln>
            </p:spPr>
            <p:txBody>
              <a:bodyPr/>
              <a:lstStyle/>
              <a:p>
                <a:endParaRPr lang="zh-CN" altLang="zh-CN">
                  <a:solidFill>
                    <a:srgbClr val="000000"/>
                  </a:solidFill>
                  <a:sym typeface="Calibri" pitchFamily="34" charset="0"/>
                </a:endParaRPr>
              </a:p>
            </p:txBody>
          </p:sp>
        </p:grpSp>
        <p:grpSp>
          <p:nvGrpSpPr>
            <p:cNvPr id="93197" name="Group 13"/>
            <p:cNvGrpSpPr>
              <a:grpSpLocks/>
            </p:cNvGrpSpPr>
            <p:nvPr/>
          </p:nvGrpSpPr>
          <p:grpSpPr bwMode="auto">
            <a:xfrm>
              <a:off x="393" y="0"/>
              <a:ext cx="1911" cy="683"/>
              <a:chOff x="0" y="0"/>
              <a:chExt cx="1911" cy="683"/>
            </a:xfrm>
          </p:grpSpPr>
          <p:sp>
            <p:nvSpPr>
              <p:cNvPr id="93198" name="Freeform 15"/>
              <p:cNvSpPr>
                <a:spLocks noChangeArrowheads="1"/>
              </p:cNvSpPr>
              <p:nvPr/>
            </p:nvSpPr>
            <p:spPr bwMode="auto">
              <a:xfrm rot="21206565" flipH="1">
                <a:off x="0" y="0"/>
                <a:ext cx="1617" cy="682"/>
              </a:xfrm>
              <a:custGeom>
                <a:avLst/>
                <a:gdLst>
                  <a:gd name="T0" fmla="*/ 574 w 1237"/>
                  <a:gd name="T1" fmla="*/ 49 h 986"/>
                  <a:gd name="T2" fmla="*/ 613 w 1237"/>
                  <a:gd name="T3" fmla="*/ 39 h 986"/>
                  <a:gd name="T4" fmla="*/ 655 w 1237"/>
                  <a:gd name="T5" fmla="*/ 29 h 986"/>
                  <a:gd name="T6" fmla="*/ 699 w 1237"/>
                  <a:gd name="T7" fmla="*/ 21 h 986"/>
                  <a:gd name="T8" fmla="*/ 741 w 1237"/>
                  <a:gd name="T9" fmla="*/ 15 h 986"/>
                  <a:gd name="T10" fmla="*/ 788 w 1237"/>
                  <a:gd name="T11" fmla="*/ 8 h 986"/>
                  <a:gd name="T12" fmla="*/ 833 w 1237"/>
                  <a:gd name="T13" fmla="*/ 4 h 986"/>
                  <a:gd name="T14" fmla="*/ 880 w 1237"/>
                  <a:gd name="T15" fmla="*/ 1 h 986"/>
                  <a:gd name="T16" fmla="*/ 918 w 1237"/>
                  <a:gd name="T17" fmla="*/ 0 h 986"/>
                  <a:gd name="T18" fmla="*/ 946 w 1237"/>
                  <a:gd name="T19" fmla="*/ 0 h 986"/>
                  <a:gd name="T20" fmla="*/ 980 w 1237"/>
                  <a:gd name="T21" fmla="*/ 1 h 986"/>
                  <a:gd name="T22" fmla="*/ 1022 w 1237"/>
                  <a:gd name="T23" fmla="*/ 4 h 986"/>
                  <a:gd name="T24" fmla="*/ 1063 w 1237"/>
                  <a:gd name="T25" fmla="*/ 8 h 986"/>
                  <a:gd name="T26" fmla="*/ 1103 w 1237"/>
                  <a:gd name="T27" fmla="*/ 13 h 986"/>
                  <a:gd name="T28" fmla="*/ 1145 w 1237"/>
                  <a:gd name="T29" fmla="*/ 19 h 986"/>
                  <a:gd name="T30" fmla="*/ 1184 w 1237"/>
                  <a:gd name="T31" fmla="*/ 26 h 986"/>
                  <a:gd name="T32" fmla="*/ 1225 w 1237"/>
                  <a:gd name="T33" fmla="*/ 34 h 986"/>
                  <a:gd name="T34" fmla="*/ 1264 w 1237"/>
                  <a:gd name="T35" fmla="*/ 44 h 986"/>
                  <a:gd name="T36" fmla="*/ 1341 w 1237"/>
                  <a:gd name="T37" fmla="*/ 65 h 986"/>
                  <a:gd name="T38" fmla="*/ 1450 w 1237"/>
                  <a:gd name="T39" fmla="*/ 102 h 986"/>
                  <a:gd name="T40" fmla="*/ 1550 w 1237"/>
                  <a:gd name="T41" fmla="*/ 142 h 986"/>
                  <a:gd name="T42" fmla="*/ 1635 w 1237"/>
                  <a:gd name="T43" fmla="*/ 185 h 986"/>
                  <a:gd name="T44" fmla="*/ 1711 w 1237"/>
                  <a:gd name="T45" fmla="*/ 228 h 986"/>
                  <a:gd name="T46" fmla="*/ 1770 w 1237"/>
                  <a:gd name="T47" fmla="*/ 267 h 986"/>
                  <a:gd name="T48" fmla="*/ 1812 w 1237"/>
                  <a:gd name="T49" fmla="*/ 301 h 986"/>
                  <a:gd name="T50" fmla="*/ 1834 w 1237"/>
                  <a:gd name="T51" fmla="*/ 328 h 986"/>
                  <a:gd name="T52" fmla="*/ 2081 w 1237"/>
                  <a:gd name="T53" fmla="*/ 224 h 986"/>
                  <a:gd name="T54" fmla="*/ 2098 w 1237"/>
                  <a:gd name="T55" fmla="*/ 257 h 986"/>
                  <a:gd name="T56" fmla="*/ 2114 w 1237"/>
                  <a:gd name="T57" fmla="*/ 330 h 986"/>
                  <a:gd name="T58" fmla="*/ 2076 w 1237"/>
                  <a:gd name="T59" fmla="*/ 412 h 986"/>
                  <a:gd name="T60" fmla="*/ 1937 w 1237"/>
                  <a:gd name="T61" fmla="*/ 470 h 986"/>
                  <a:gd name="T62" fmla="*/ 1864 w 1237"/>
                  <a:gd name="T63" fmla="*/ 471 h 986"/>
                  <a:gd name="T64" fmla="*/ 1762 w 1237"/>
                  <a:gd name="T65" fmla="*/ 459 h 986"/>
                  <a:gd name="T66" fmla="*/ 1642 w 1237"/>
                  <a:gd name="T67" fmla="*/ 439 h 986"/>
                  <a:gd name="T68" fmla="*/ 1515 w 1237"/>
                  <a:gd name="T69" fmla="*/ 414 h 986"/>
                  <a:gd name="T70" fmla="*/ 1396 w 1237"/>
                  <a:gd name="T71" fmla="*/ 387 h 986"/>
                  <a:gd name="T72" fmla="*/ 1294 w 1237"/>
                  <a:gd name="T73" fmla="*/ 363 h 986"/>
                  <a:gd name="T74" fmla="*/ 1225 w 1237"/>
                  <a:gd name="T75" fmla="*/ 347 h 986"/>
                  <a:gd name="T76" fmla="*/ 1200 w 1237"/>
                  <a:gd name="T77" fmla="*/ 340 h 986"/>
                  <a:gd name="T78" fmla="*/ 1707 w 1237"/>
                  <a:gd name="T79" fmla="*/ 337 h 986"/>
                  <a:gd name="T80" fmla="*/ 1658 w 1237"/>
                  <a:gd name="T81" fmla="*/ 313 h 986"/>
                  <a:gd name="T82" fmla="*/ 1580 w 1237"/>
                  <a:gd name="T83" fmla="*/ 282 h 986"/>
                  <a:gd name="T84" fmla="*/ 1478 w 1237"/>
                  <a:gd name="T85" fmla="*/ 246 h 986"/>
                  <a:gd name="T86" fmla="*/ 1357 w 1237"/>
                  <a:gd name="T87" fmla="*/ 210 h 986"/>
                  <a:gd name="T88" fmla="*/ 1222 w 1237"/>
                  <a:gd name="T89" fmla="*/ 178 h 986"/>
                  <a:gd name="T90" fmla="*/ 1078 w 1237"/>
                  <a:gd name="T91" fmla="*/ 151 h 986"/>
                  <a:gd name="T92" fmla="*/ 933 w 1237"/>
                  <a:gd name="T93" fmla="*/ 137 h 986"/>
                  <a:gd name="T94" fmla="*/ 803 w 1237"/>
                  <a:gd name="T95" fmla="*/ 136 h 986"/>
                  <a:gd name="T96" fmla="*/ 669 w 1237"/>
                  <a:gd name="T97" fmla="*/ 156 h 986"/>
                  <a:gd name="T98" fmla="*/ 528 w 1237"/>
                  <a:gd name="T99" fmla="*/ 191 h 986"/>
                  <a:gd name="T100" fmla="*/ 386 w 1237"/>
                  <a:gd name="T101" fmla="*/ 234 h 986"/>
                  <a:gd name="T102" fmla="*/ 251 w 1237"/>
                  <a:gd name="T103" fmla="*/ 282 h 986"/>
                  <a:gd name="T104" fmla="*/ 140 w 1237"/>
                  <a:gd name="T105" fmla="*/ 325 h 986"/>
                  <a:gd name="T106" fmla="*/ 54 w 1237"/>
                  <a:gd name="T107" fmla="*/ 360 h 986"/>
                  <a:gd name="T108" fmla="*/ 5 w 1237"/>
                  <a:gd name="T109" fmla="*/ 380 h 986"/>
                  <a:gd name="T110" fmla="*/ 1 w 1237"/>
                  <a:gd name="T111" fmla="*/ 380 h 986"/>
                  <a:gd name="T112" fmla="*/ 18 w 1237"/>
                  <a:gd name="T113" fmla="*/ 362 h 986"/>
                  <a:gd name="T114" fmla="*/ 55 w 1237"/>
                  <a:gd name="T115" fmla="*/ 328 h 986"/>
                  <a:gd name="T116" fmla="*/ 107 w 1237"/>
                  <a:gd name="T117" fmla="*/ 283 h 986"/>
                  <a:gd name="T118" fmla="*/ 179 w 1237"/>
                  <a:gd name="T119" fmla="*/ 232 h 986"/>
                  <a:gd name="T120" fmla="*/ 265 w 1237"/>
                  <a:gd name="T121" fmla="*/ 178 h 986"/>
                  <a:gd name="T122" fmla="*/ 369 w 1237"/>
                  <a:gd name="T123" fmla="*/ 124 h 986"/>
                  <a:gd name="T124" fmla="*/ 490 w 1237"/>
                  <a:gd name="T125" fmla="*/ 75 h 9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7"/>
                  <a:gd name="T190" fmla="*/ 0 h 986"/>
                  <a:gd name="T191" fmla="*/ 1237 w 1237"/>
                  <a:gd name="T192" fmla="*/ 986 h 9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7" h="986">
                    <a:moveTo>
                      <a:pt x="325" y="114"/>
                    </a:moveTo>
                    <a:lnTo>
                      <a:pt x="336" y="103"/>
                    </a:lnTo>
                    <a:lnTo>
                      <a:pt x="348" y="91"/>
                    </a:lnTo>
                    <a:lnTo>
                      <a:pt x="359" y="81"/>
                    </a:lnTo>
                    <a:lnTo>
                      <a:pt x="371" y="70"/>
                    </a:lnTo>
                    <a:lnTo>
                      <a:pt x="383" y="61"/>
                    </a:lnTo>
                    <a:lnTo>
                      <a:pt x="396" y="52"/>
                    </a:lnTo>
                    <a:lnTo>
                      <a:pt x="409" y="44"/>
                    </a:lnTo>
                    <a:lnTo>
                      <a:pt x="422" y="37"/>
                    </a:lnTo>
                    <a:lnTo>
                      <a:pt x="434" y="30"/>
                    </a:lnTo>
                    <a:lnTo>
                      <a:pt x="447" y="23"/>
                    </a:lnTo>
                    <a:lnTo>
                      <a:pt x="461" y="17"/>
                    </a:lnTo>
                    <a:lnTo>
                      <a:pt x="473" y="13"/>
                    </a:lnTo>
                    <a:lnTo>
                      <a:pt x="487" y="9"/>
                    </a:lnTo>
                    <a:lnTo>
                      <a:pt x="501" y="6"/>
                    </a:lnTo>
                    <a:lnTo>
                      <a:pt x="515" y="2"/>
                    </a:lnTo>
                    <a:lnTo>
                      <a:pt x="529" y="1"/>
                    </a:lnTo>
                    <a:lnTo>
                      <a:pt x="537" y="0"/>
                    </a:lnTo>
                    <a:lnTo>
                      <a:pt x="546" y="0"/>
                    </a:lnTo>
                    <a:lnTo>
                      <a:pt x="554" y="0"/>
                    </a:lnTo>
                    <a:lnTo>
                      <a:pt x="562" y="1"/>
                    </a:lnTo>
                    <a:lnTo>
                      <a:pt x="574" y="2"/>
                    </a:lnTo>
                    <a:lnTo>
                      <a:pt x="586" y="5"/>
                    </a:lnTo>
                    <a:lnTo>
                      <a:pt x="598" y="8"/>
                    </a:lnTo>
                    <a:lnTo>
                      <a:pt x="611" y="12"/>
                    </a:lnTo>
                    <a:lnTo>
                      <a:pt x="622" y="16"/>
                    </a:lnTo>
                    <a:lnTo>
                      <a:pt x="635" y="21"/>
                    </a:lnTo>
                    <a:lnTo>
                      <a:pt x="646" y="27"/>
                    </a:lnTo>
                    <a:lnTo>
                      <a:pt x="659" y="32"/>
                    </a:lnTo>
                    <a:lnTo>
                      <a:pt x="670" y="39"/>
                    </a:lnTo>
                    <a:lnTo>
                      <a:pt x="682" y="46"/>
                    </a:lnTo>
                    <a:lnTo>
                      <a:pt x="693" y="54"/>
                    </a:lnTo>
                    <a:lnTo>
                      <a:pt x="705" y="62"/>
                    </a:lnTo>
                    <a:lnTo>
                      <a:pt x="717" y="71"/>
                    </a:lnTo>
                    <a:lnTo>
                      <a:pt x="728" y="81"/>
                    </a:lnTo>
                    <a:lnTo>
                      <a:pt x="740" y="91"/>
                    </a:lnTo>
                    <a:lnTo>
                      <a:pt x="751" y="101"/>
                    </a:lnTo>
                    <a:lnTo>
                      <a:pt x="785" y="136"/>
                    </a:lnTo>
                    <a:lnTo>
                      <a:pt x="817" y="173"/>
                    </a:lnTo>
                    <a:lnTo>
                      <a:pt x="848" y="213"/>
                    </a:lnTo>
                    <a:lnTo>
                      <a:pt x="878" y="255"/>
                    </a:lnTo>
                    <a:lnTo>
                      <a:pt x="907" y="298"/>
                    </a:lnTo>
                    <a:lnTo>
                      <a:pt x="933" y="342"/>
                    </a:lnTo>
                    <a:lnTo>
                      <a:pt x="957" y="387"/>
                    </a:lnTo>
                    <a:lnTo>
                      <a:pt x="980" y="432"/>
                    </a:lnTo>
                    <a:lnTo>
                      <a:pt x="1001" y="476"/>
                    </a:lnTo>
                    <a:lnTo>
                      <a:pt x="1020" y="517"/>
                    </a:lnTo>
                    <a:lnTo>
                      <a:pt x="1036" y="558"/>
                    </a:lnTo>
                    <a:lnTo>
                      <a:pt x="1048" y="595"/>
                    </a:lnTo>
                    <a:lnTo>
                      <a:pt x="1060" y="629"/>
                    </a:lnTo>
                    <a:lnTo>
                      <a:pt x="1068" y="659"/>
                    </a:lnTo>
                    <a:lnTo>
                      <a:pt x="1073" y="686"/>
                    </a:lnTo>
                    <a:lnTo>
                      <a:pt x="1075" y="706"/>
                    </a:lnTo>
                    <a:lnTo>
                      <a:pt x="1218" y="469"/>
                    </a:lnTo>
                    <a:lnTo>
                      <a:pt x="1221" y="487"/>
                    </a:lnTo>
                    <a:lnTo>
                      <a:pt x="1228" y="536"/>
                    </a:lnTo>
                    <a:lnTo>
                      <a:pt x="1234" y="605"/>
                    </a:lnTo>
                    <a:lnTo>
                      <a:pt x="1237" y="689"/>
                    </a:lnTo>
                    <a:lnTo>
                      <a:pt x="1233" y="777"/>
                    </a:lnTo>
                    <a:lnTo>
                      <a:pt x="1215" y="861"/>
                    </a:lnTo>
                    <a:lnTo>
                      <a:pt x="1184" y="931"/>
                    </a:lnTo>
                    <a:lnTo>
                      <a:pt x="1134" y="982"/>
                    </a:lnTo>
                    <a:lnTo>
                      <a:pt x="1115" y="986"/>
                    </a:lnTo>
                    <a:lnTo>
                      <a:pt x="1091" y="984"/>
                    </a:lnTo>
                    <a:lnTo>
                      <a:pt x="1063" y="975"/>
                    </a:lnTo>
                    <a:lnTo>
                      <a:pt x="1031" y="960"/>
                    </a:lnTo>
                    <a:lnTo>
                      <a:pt x="997" y="940"/>
                    </a:lnTo>
                    <a:lnTo>
                      <a:pt x="961" y="917"/>
                    </a:lnTo>
                    <a:lnTo>
                      <a:pt x="924" y="892"/>
                    </a:lnTo>
                    <a:lnTo>
                      <a:pt x="887" y="864"/>
                    </a:lnTo>
                    <a:lnTo>
                      <a:pt x="850" y="837"/>
                    </a:lnTo>
                    <a:lnTo>
                      <a:pt x="817" y="809"/>
                    </a:lnTo>
                    <a:lnTo>
                      <a:pt x="785" y="782"/>
                    </a:lnTo>
                    <a:lnTo>
                      <a:pt x="757" y="759"/>
                    </a:lnTo>
                    <a:lnTo>
                      <a:pt x="734" y="739"/>
                    </a:lnTo>
                    <a:lnTo>
                      <a:pt x="717" y="724"/>
                    </a:lnTo>
                    <a:lnTo>
                      <a:pt x="705" y="713"/>
                    </a:lnTo>
                    <a:lnTo>
                      <a:pt x="702" y="710"/>
                    </a:lnTo>
                    <a:lnTo>
                      <a:pt x="1006" y="721"/>
                    </a:lnTo>
                    <a:lnTo>
                      <a:pt x="999" y="704"/>
                    </a:lnTo>
                    <a:lnTo>
                      <a:pt x="987" y="681"/>
                    </a:lnTo>
                    <a:lnTo>
                      <a:pt x="970" y="653"/>
                    </a:lnTo>
                    <a:lnTo>
                      <a:pt x="949" y="622"/>
                    </a:lnTo>
                    <a:lnTo>
                      <a:pt x="925" y="588"/>
                    </a:lnTo>
                    <a:lnTo>
                      <a:pt x="896" y="551"/>
                    </a:lnTo>
                    <a:lnTo>
                      <a:pt x="865" y="514"/>
                    </a:lnTo>
                    <a:lnTo>
                      <a:pt x="831" y="476"/>
                    </a:lnTo>
                    <a:lnTo>
                      <a:pt x="794" y="439"/>
                    </a:lnTo>
                    <a:lnTo>
                      <a:pt x="755" y="403"/>
                    </a:lnTo>
                    <a:lnTo>
                      <a:pt x="715" y="371"/>
                    </a:lnTo>
                    <a:lnTo>
                      <a:pt x="674" y="341"/>
                    </a:lnTo>
                    <a:lnTo>
                      <a:pt x="631" y="317"/>
                    </a:lnTo>
                    <a:lnTo>
                      <a:pt x="589" y="298"/>
                    </a:lnTo>
                    <a:lnTo>
                      <a:pt x="546" y="286"/>
                    </a:lnTo>
                    <a:lnTo>
                      <a:pt x="504" y="280"/>
                    </a:lnTo>
                    <a:lnTo>
                      <a:pt x="470" y="285"/>
                    </a:lnTo>
                    <a:lnTo>
                      <a:pt x="432" y="301"/>
                    </a:lnTo>
                    <a:lnTo>
                      <a:pt x="392" y="326"/>
                    </a:lnTo>
                    <a:lnTo>
                      <a:pt x="351" y="359"/>
                    </a:lnTo>
                    <a:lnTo>
                      <a:pt x="309" y="399"/>
                    </a:lnTo>
                    <a:lnTo>
                      <a:pt x="267" y="442"/>
                    </a:lnTo>
                    <a:lnTo>
                      <a:pt x="226" y="490"/>
                    </a:lnTo>
                    <a:lnTo>
                      <a:pt x="185" y="538"/>
                    </a:lnTo>
                    <a:lnTo>
                      <a:pt x="147" y="588"/>
                    </a:lnTo>
                    <a:lnTo>
                      <a:pt x="113" y="635"/>
                    </a:lnTo>
                    <a:lnTo>
                      <a:pt x="82" y="679"/>
                    </a:lnTo>
                    <a:lnTo>
                      <a:pt x="54" y="719"/>
                    </a:lnTo>
                    <a:lnTo>
                      <a:pt x="31" y="752"/>
                    </a:lnTo>
                    <a:lnTo>
                      <a:pt x="15" y="778"/>
                    </a:lnTo>
                    <a:lnTo>
                      <a:pt x="3" y="795"/>
                    </a:lnTo>
                    <a:lnTo>
                      <a:pt x="0" y="801"/>
                    </a:lnTo>
                    <a:lnTo>
                      <a:pt x="1" y="795"/>
                    </a:lnTo>
                    <a:lnTo>
                      <a:pt x="6" y="780"/>
                    </a:lnTo>
                    <a:lnTo>
                      <a:pt x="11" y="756"/>
                    </a:lnTo>
                    <a:lnTo>
                      <a:pt x="21" y="725"/>
                    </a:lnTo>
                    <a:lnTo>
                      <a:pt x="32" y="686"/>
                    </a:lnTo>
                    <a:lnTo>
                      <a:pt x="47" y="642"/>
                    </a:lnTo>
                    <a:lnTo>
                      <a:pt x="63" y="592"/>
                    </a:lnTo>
                    <a:lnTo>
                      <a:pt x="83" y="540"/>
                    </a:lnTo>
                    <a:lnTo>
                      <a:pt x="105" y="485"/>
                    </a:lnTo>
                    <a:lnTo>
                      <a:pt x="129" y="429"/>
                    </a:lnTo>
                    <a:lnTo>
                      <a:pt x="155" y="371"/>
                    </a:lnTo>
                    <a:lnTo>
                      <a:pt x="184" y="315"/>
                    </a:lnTo>
                    <a:lnTo>
                      <a:pt x="216" y="259"/>
                    </a:lnTo>
                    <a:lnTo>
                      <a:pt x="250" y="206"/>
                    </a:lnTo>
                    <a:lnTo>
                      <a:pt x="287" y="158"/>
                    </a:lnTo>
                    <a:lnTo>
                      <a:pt x="325" y="114"/>
                    </a:lnTo>
                    <a:close/>
                  </a:path>
                </a:pathLst>
              </a:custGeom>
              <a:solidFill>
                <a:srgbClr val="DDBB30"/>
              </a:solidFill>
              <a:ln w="9525" cmpd="sng">
                <a:noFill/>
                <a:miter lim="800000"/>
                <a:headEnd/>
                <a:tailEnd/>
              </a:ln>
            </p:spPr>
            <p:txBody>
              <a:bodyPr/>
              <a:lstStyle/>
              <a:p>
                <a:endParaRPr lang="zh-CN" altLang="zh-CN">
                  <a:solidFill>
                    <a:srgbClr val="000000"/>
                  </a:solidFill>
                  <a:sym typeface="Calibri" pitchFamily="34" charset="0"/>
                </a:endParaRPr>
              </a:p>
            </p:txBody>
          </p:sp>
          <p:sp>
            <p:nvSpPr>
              <p:cNvPr id="93199" name="Freeform 16"/>
              <p:cNvSpPr>
                <a:spLocks noChangeArrowheads="1"/>
              </p:cNvSpPr>
              <p:nvPr/>
            </p:nvSpPr>
            <p:spPr bwMode="auto">
              <a:xfrm rot="405673">
                <a:off x="294" y="1"/>
                <a:ext cx="1617" cy="682"/>
              </a:xfrm>
              <a:custGeom>
                <a:avLst/>
                <a:gdLst>
                  <a:gd name="T0" fmla="*/ 574 w 1237"/>
                  <a:gd name="T1" fmla="*/ 49 h 986"/>
                  <a:gd name="T2" fmla="*/ 613 w 1237"/>
                  <a:gd name="T3" fmla="*/ 39 h 986"/>
                  <a:gd name="T4" fmla="*/ 655 w 1237"/>
                  <a:gd name="T5" fmla="*/ 29 h 986"/>
                  <a:gd name="T6" fmla="*/ 699 w 1237"/>
                  <a:gd name="T7" fmla="*/ 21 h 986"/>
                  <a:gd name="T8" fmla="*/ 741 w 1237"/>
                  <a:gd name="T9" fmla="*/ 15 h 986"/>
                  <a:gd name="T10" fmla="*/ 788 w 1237"/>
                  <a:gd name="T11" fmla="*/ 8 h 986"/>
                  <a:gd name="T12" fmla="*/ 833 w 1237"/>
                  <a:gd name="T13" fmla="*/ 4 h 986"/>
                  <a:gd name="T14" fmla="*/ 880 w 1237"/>
                  <a:gd name="T15" fmla="*/ 1 h 986"/>
                  <a:gd name="T16" fmla="*/ 918 w 1237"/>
                  <a:gd name="T17" fmla="*/ 0 h 986"/>
                  <a:gd name="T18" fmla="*/ 946 w 1237"/>
                  <a:gd name="T19" fmla="*/ 0 h 986"/>
                  <a:gd name="T20" fmla="*/ 980 w 1237"/>
                  <a:gd name="T21" fmla="*/ 1 h 986"/>
                  <a:gd name="T22" fmla="*/ 1022 w 1237"/>
                  <a:gd name="T23" fmla="*/ 4 h 986"/>
                  <a:gd name="T24" fmla="*/ 1063 w 1237"/>
                  <a:gd name="T25" fmla="*/ 8 h 986"/>
                  <a:gd name="T26" fmla="*/ 1103 w 1237"/>
                  <a:gd name="T27" fmla="*/ 13 h 986"/>
                  <a:gd name="T28" fmla="*/ 1145 w 1237"/>
                  <a:gd name="T29" fmla="*/ 19 h 986"/>
                  <a:gd name="T30" fmla="*/ 1184 w 1237"/>
                  <a:gd name="T31" fmla="*/ 26 h 986"/>
                  <a:gd name="T32" fmla="*/ 1225 w 1237"/>
                  <a:gd name="T33" fmla="*/ 34 h 986"/>
                  <a:gd name="T34" fmla="*/ 1264 w 1237"/>
                  <a:gd name="T35" fmla="*/ 44 h 986"/>
                  <a:gd name="T36" fmla="*/ 1341 w 1237"/>
                  <a:gd name="T37" fmla="*/ 65 h 986"/>
                  <a:gd name="T38" fmla="*/ 1450 w 1237"/>
                  <a:gd name="T39" fmla="*/ 102 h 986"/>
                  <a:gd name="T40" fmla="*/ 1550 w 1237"/>
                  <a:gd name="T41" fmla="*/ 142 h 986"/>
                  <a:gd name="T42" fmla="*/ 1635 w 1237"/>
                  <a:gd name="T43" fmla="*/ 185 h 986"/>
                  <a:gd name="T44" fmla="*/ 1711 w 1237"/>
                  <a:gd name="T45" fmla="*/ 228 h 986"/>
                  <a:gd name="T46" fmla="*/ 1770 w 1237"/>
                  <a:gd name="T47" fmla="*/ 267 h 986"/>
                  <a:gd name="T48" fmla="*/ 1812 w 1237"/>
                  <a:gd name="T49" fmla="*/ 301 h 986"/>
                  <a:gd name="T50" fmla="*/ 1834 w 1237"/>
                  <a:gd name="T51" fmla="*/ 328 h 986"/>
                  <a:gd name="T52" fmla="*/ 2081 w 1237"/>
                  <a:gd name="T53" fmla="*/ 224 h 986"/>
                  <a:gd name="T54" fmla="*/ 2098 w 1237"/>
                  <a:gd name="T55" fmla="*/ 257 h 986"/>
                  <a:gd name="T56" fmla="*/ 2114 w 1237"/>
                  <a:gd name="T57" fmla="*/ 330 h 986"/>
                  <a:gd name="T58" fmla="*/ 2076 w 1237"/>
                  <a:gd name="T59" fmla="*/ 412 h 986"/>
                  <a:gd name="T60" fmla="*/ 1937 w 1237"/>
                  <a:gd name="T61" fmla="*/ 470 h 986"/>
                  <a:gd name="T62" fmla="*/ 1864 w 1237"/>
                  <a:gd name="T63" fmla="*/ 471 h 986"/>
                  <a:gd name="T64" fmla="*/ 1762 w 1237"/>
                  <a:gd name="T65" fmla="*/ 459 h 986"/>
                  <a:gd name="T66" fmla="*/ 1642 w 1237"/>
                  <a:gd name="T67" fmla="*/ 439 h 986"/>
                  <a:gd name="T68" fmla="*/ 1515 w 1237"/>
                  <a:gd name="T69" fmla="*/ 414 h 986"/>
                  <a:gd name="T70" fmla="*/ 1396 w 1237"/>
                  <a:gd name="T71" fmla="*/ 387 h 986"/>
                  <a:gd name="T72" fmla="*/ 1294 w 1237"/>
                  <a:gd name="T73" fmla="*/ 363 h 986"/>
                  <a:gd name="T74" fmla="*/ 1225 w 1237"/>
                  <a:gd name="T75" fmla="*/ 347 h 986"/>
                  <a:gd name="T76" fmla="*/ 1200 w 1237"/>
                  <a:gd name="T77" fmla="*/ 340 h 986"/>
                  <a:gd name="T78" fmla="*/ 1707 w 1237"/>
                  <a:gd name="T79" fmla="*/ 337 h 986"/>
                  <a:gd name="T80" fmla="*/ 1658 w 1237"/>
                  <a:gd name="T81" fmla="*/ 313 h 986"/>
                  <a:gd name="T82" fmla="*/ 1580 w 1237"/>
                  <a:gd name="T83" fmla="*/ 282 h 986"/>
                  <a:gd name="T84" fmla="*/ 1478 w 1237"/>
                  <a:gd name="T85" fmla="*/ 246 h 986"/>
                  <a:gd name="T86" fmla="*/ 1357 w 1237"/>
                  <a:gd name="T87" fmla="*/ 210 h 986"/>
                  <a:gd name="T88" fmla="*/ 1222 w 1237"/>
                  <a:gd name="T89" fmla="*/ 178 h 986"/>
                  <a:gd name="T90" fmla="*/ 1078 w 1237"/>
                  <a:gd name="T91" fmla="*/ 151 h 986"/>
                  <a:gd name="T92" fmla="*/ 933 w 1237"/>
                  <a:gd name="T93" fmla="*/ 137 h 986"/>
                  <a:gd name="T94" fmla="*/ 803 w 1237"/>
                  <a:gd name="T95" fmla="*/ 136 h 986"/>
                  <a:gd name="T96" fmla="*/ 669 w 1237"/>
                  <a:gd name="T97" fmla="*/ 156 h 986"/>
                  <a:gd name="T98" fmla="*/ 528 w 1237"/>
                  <a:gd name="T99" fmla="*/ 191 h 986"/>
                  <a:gd name="T100" fmla="*/ 386 w 1237"/>
                  <a:gd name="T101" fmla="*/ 234 h 986"/>
                  <a:gd name="T102" fmla="*/ 251 w 1237"/>
                  <a:gd name="T103" fmla="*/ 282 h 986"/>
                  <a:gd name="T104" fmla="*/ 140 w 1237"/>
                  <a:gd name="T105" fmla="*/ 325 h 986"/>
                  <a:gd name="T106" fmla="*/ 54 w 1237"/>
                  <a:gd name="T107" fmla="*/ 360 h 986"/>
                  <a:gd name="T108" fmla="*/ 5 w 1237"/>
                  <a:gd name="T109" fmla="*/ 380 h 986"/>
                  <a:gd name="T110" fmla="*/ 1 w 1237"/>
                  <a:gd name="T111" fmla="*/ 380 h 986"/>
                  <a:gd name="T112" fmla="*/ 18 w 1237"/>
                  <a:gd name="T113" fmla="*/ 362 h 986"/>
                  <a:gd name="T114" fmla="*/ 55 w 1237"/>
                  <a:gd name="T115" fmla="*/ 328 h 986"/>
                  <a:gd name="T116" fmla="*/ 107 w 1237"/>
                  <a:gd name="T117" fmla="*/ 283 h 986"/>
                  <a:gd name="T118" fmla="*/ 179 w 1237"/>
                  <a:gd name="T119" fmla="*/ 232 h 986"/>
                  <a:gd name="T120" fmla="*/ 265 w 1237"/>
                  <a:gd name="T121" fmla="*/ 178 h 986"/>
                  <a:gd name="T122" fmla="*/ 369 w 1237"/>
                  <a:gd name="T123" fmla="*/ 124 h 986"/>
                  <a:gd name="T124" fmla="*/ 490 w 1237"/>
                  <a:gd name="T125" fmla="*/ 75 h 9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7"/>
                  <a:gd name="T190" fmla="*/ 0 h 986"/>
                  <a:gd name="T191" fmla="*/ 1237 w 1237"/>
                  <a:gd name="T192" fmla="*/ 986 h 9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7" h="986">
                    <a:moveTo>
                      <a:pt x="325" y="114"/>
                    </a:moveTo>
                    <a:lnTo>
                      <a:pt x="336" y="103"/>
                    </a:lnTo>
                    <a:lnTo>
                      <a:pt x="348" y="91"/>
                    </a:lnTo>
                    <a:lnTo>
                      <a:pt x="359" y="81"/>
                    </a:lnTo>
                    <a:lnTo>
                      <a:pt x="371" y="70"/>
                    </a:lnTo>
                    <a:lnTo>
                      <a:pt x="383" y="61"/>
                    </a:lnTo>
                    <a:lnTo>
                      <a:pt x="396" y="52"/>
                    </a:lnTo>
                    <a:lnTo>
                      <a:pt x="409" y="44"/>
                    </a:lnTo>
                    <a:lnTo>
                      <a:pt x="422" y="37"/>
                    </a:lnTo>
                    <a:lnTo>
                      <a:pt x="434" y="30"/>
                    </a:lnTo>
                    <a:lnTo>
                      <a:pt x="447" y="23"/>
                    </a:lnTo>
                    <a:lnTo>
                      <a:pt x="461" y="17"/>
                    </a:lnTo>
                    <a:lnTo>
                      <a:pt x="473" y="13"/>
                    </a:lnTo>
                    <a:lnTo>
                      <a:pt x="487" y="9"/>
                    </a:lnTo>
                    <a:lnTo>
                      <a:pt x="501" y="6"/>
                    </a:lnTo>
                    <a:lnTo>
                      <a:pt x="515" y="2"/>
                    </a:lnTo>
                    <a:lnTo>
                      <a:pt x="529" y="1"/>
                    </a:lnTo>
                    <a:lnTo>
                      <a:pt x="537" y="0"/>
                    </a:lnTo>
                    <a:lnTo>
                      <a:pt x="546" y="0"/>
                    </a:lnTo>
                    <a:lnTo>
                      <a:pt x="554" y="0"/>
                    </a:lnTo>
                    <a:lnTo>
                      <a:pt x="562" y="1"/>
                    </a:lnTo>
                    <a:lnTo>
                      <a:pt x="574" y="2"/>
                    </a:lnTo>
                    <a:lnTo>
                      <a:pt x="586" y="5"/>
                    </a:lnTo>
                    <a:lnTo>
                      <a:pt x="598" y="8"/>
                    </a:lnTo>
                    <a:lnTo>
                      <a:pt x="611" y="12"/>
                    </a:lnTo>
                    <a:lnTo>
                      <a:pt x="622" y="16"/>
                    </a:lnTo>
                    <a:lnTo>
                      <a:pt x="635" y="21"/>
                    </a:lnTo>
                    <a:lnTo>
                      <a:pt x="646" y="27"/>
                    </a:lnTo>
                    <a:lnTo>
                      <a:pt x="659" y="32"/>
                    </a:lnTo>
                    <a:lnTo>
                      <a:pt x="670" y="39"/>
                    </a:lnTo>
                    <a:lnTo>
                      <a:pt x="682" y="46"/>
                    </a:lnTo>
                    <a:lnTo>
                      <a:pt x="693" y="54"/>
                    </a:lnTo>
                    <a:lnTo>
                      <a:pt x="705" y="62"/>
                    </a:lnTo>
                    <a:lnTo>
                      <a:pt x="717" y="71"/>
                    </a:lnTo>
                    <a:lnTo>
                      <a:pt x="728" y="81"/>
                    </a:lnTo>
                    <a:lnTo>
                      <a:pt x="740" y="91"/>
                    </a:lnTo>
                    <a:lnTo>
                      <a:pt x="751" y="101"/>
                    </a:lnTo>
                    <a:lnTo>
                      <a:pt x="785" y="136"/>
                    </a:lnTo>
                    <a:lnTo>
                      <a:pt x="817" y="173"/>
                    </a:lnTo>
                    <a:lnTo>
                      <a:pt x="848" y="213"/>
                    </a:lnTo>
                    <a:lnTo>
                      <a:pt x="878" y="255"/>
                    </a:lnTo>
                    <a:lnTo>
                      <a:pt x="907" y="298"/>
                    </a:lnTo>
                    <a:lnTo>
                      <a:pt x="933" y="342"/>
                    </a:lnTo>
                    <a:lnTo>
                      <a:pt x="957" y="387"/>
                    </a:lnTo>
                    <a:lnTo>
                      <a:pt x="980" y="432"/>
                    </a:lnTo>
                    <a:lnTo>
                      <a:pt x="1001" y="476"/>
                    </a:lnTo>
                    <a:lnTo>
                      <a:pt x="1020" y="517"/>
                    </a:lnTo>
                    <a:lnTo>
                      <a:pt x="1036" y="558"/>
                    </a:lnTo>
                    <a:lnTo>
                      <a:pt x="1048" y="595"/>
                    </a:lnTo>
                    <a:lnTo>
                      <a:pt x="1060" y="629"/>
                    </a:lnTo>
                    <a:lnTo>
                      <a:pt x="1068" y="659"/>
                    </a:lnTo>
                    <a:lnTo>
                      <a:pt x="1073" y="686"/>
                    </a:lnTo>
                    <a:lnTo>
                      <a:pt x="1075" y="706"/>
                    </a:lnTo>
                    <a:lnTo>
                      <a:pt x="1218" y="469"/>
                    </a:lnTo>
                    <a:lnTo>
                      <a:pt x="1221" y="487"/>
                    </a:lnTo>
                    <a:lnTo>
                      <a:pt x="1228" y="536"/>
                    </a:lnTo>
                    <a:lnTo>
                      <a:pt x="1234" y="605"/>
                    </a:lnTo>
                    <a:lnTo>
                      <a:pt x="1237" y="689"/>
                    </a:lnTo>
                    <a:lnTo>
                      <a:pt x="1233" y="777"/>
                    </a:lnTo>
                    <a:lnTo>
                      <a:pt x="1215" y="861"/>
                    </a:lnTo>
                    <a:lnTo>
                      <a:pt x="1184" y="931"/>
                    </a:lnTo>
                    <a:lnTo>
                      <a:pt x="1134" y="982"/>
                    </a:lnTo>
                    <a:lnTo>
                      <a:pt x="1115" y="986"/>
                    </a:lnTo>
                    <a:lnTo>
                      <a:pt x="1091" y="984"/>
                    </a:lnTo>
                    <a:lnTo>
                      <a:pt x="1063" y="975"/>
                    </a:lnTo>
                    <a:lnTo>
                      <a:pt x="1031" y="960"/>
                    </a:lnTo>
                    <a:lnTo>
                      <a:pt x="997" y="940"/>
                    </a:lnTo>
                    <a:lnTo>
                      <a:pt x="961" y="917"/>
                    </a:lnTo>
                    <a:lnTo>
                      <a:pt x="924" y="892"/>
                    </a:lnTo>
                    <a:lnTo>
                      <a:pt x="887" y="864"/>
                    </a:lnTo>
                    <a:lnTo>
                      <a:pt x="850" y="837"/>
                    </a:lnTo>
                    <a:lnTo>
                      <a:pt x="817" y="809"/>
                    </a:lnTo>
                    <a:lnTo>
                      <a:pt x="785" y="782"/>
                    </a:lnTo>
                    <a:lnTo>
                      <a:pt x="757" y="759"/>
                    </a:lnTo>
                    <a:lnTo>
                      <a:pt x="734" y="739"/>
                    </a:lnTo>
                    <a:lnTo>
                      <a:pt x="717" y="724"/>
                    </a:lnTo>
                    <a:lnTo>
                      <a:pt x="705" y="713"/>
                    </a:lnTo>
                    <a:lnTo>
                      <a:pt x="702" y="710"/>
                    </a:lnTo>
                    <a:lnTo>
                      <a:pt x="1006" y="721"/>
                    </a:lnTo>
                    <a:lnTo>
                      <a:pt x="999" y="704"/>
                    </a:lnTo>
                    <a:lnTo>
                      <a:pt x="987" y="681"/>
                    </a:lnTo>
                    <a:lnTo>
                      <a:pt x="970" y="653"/>
                    </a:lnTo>
                    <a:lnTo>
                      <a:pt x="949" y="622"/>
                    </a:lnTo>
                    <a:lnTo>
                      <a:pt x="925" y="588"/>
                    </a:lnTo>
                    <a:lnTo>
                      <a:pt x="896" y="551"/>
                    </a:lnTo>
                    <a:lnTo>
                      <a:pt x="865" y="514"/>
                    </a:lnTo>
                    <a:lnTo>
                      <a:pt x="831" y="476"/>
                    </a:lnTo>
                    <a:lnTo>
                      <a:pt x="794" y="439"/>
                    </a:lnTo>
                    <a:lnTo>
                      <a:pt x="755" y="403"/>
                    </a:lnTo>
                    <a:lnTo>
                      <a:pt x="715" y="371"/>
                    </a:lnTo>
                    <a:lnTo>
                      <a:pt x="674" y="341"/>
                    </a:lnTo>
                    <a:lnTo>
                      <a:pt x="631" y="317"/>
                    </a:lnTo>
                    <a:lnTo>
                      <a:pt x="589" y="298"/>
                    </a:lnTo>
                    <a:lnTo>
                      <a:pt x="546" y="286"/>
                    </a:lnTo>
                    <a:lnTo>
                      <a:pt x="504" y="280"/>
                    </a:lnTo>
                    <a:lnTo>
                      <a:pt x="470" y="285"/>
                    </a:lnTo>
                    <a:lnTo>
                      <a:pt x="432" y="301"/>
                    </a:lnTo>
                    <a:lnTo>
                      <a:pt x="392" y="326"/>
                    </a:lnTo>
                    <a:lnTo>
                      <a:pt x="351" y="359"/>
                    </a:lnTo>
                    <a:lnTo>
                      <a:pt x="309" y="399"/>
                    </a:lnTo>
                    <a:lnTo>
                      <a:pt x="267" y="442"/>
                    </a:lnTo>
                    <a:lnTo>
                      <a:pt x="226" y="490"/>
                    </a:lnTo>
                    <a:lnTo>
                      <a:pt x="185" y="538"/>
                    </a:lnTo>
                    <a:lnTo>
                      <a:pt x="147" y="588"/>
                    </a:lnTo>
                    <a:lnTo>
                      <a:pt x="113" y="635"/>
                    </a:lnTo>
                    <a:lnTo>
                      <a:pt x="82" y="679"/>
                    </a:lnTo>
                    <a:lnTo>
                      <a:pt x="54" y="719"/>
                    </a:lnTo>
                    <a:lnTo>
                      <a:pt x="31" y="752"/>
                    </a:lnTo>
                    <a:lnTo>
                      <a:pt x="15" y="778"/>
                    </a:lnTo>
                    <a:lnTo>
                      <a:pt x="3" y="795"/>
                    </a:lnTo>
                    <a:lnTo>
                      <a:pt x="0" y="801"/>
                    </a:lnTo>
                    <a:lnTo>
                      <a:pt x="1" y="795"/>
                    </a:lnTo>
                    <a:lnTo>
                      <a:pt x="6" y="780"/>
                    </a:lnTo>
                    <a:lnTo>
                      <a:pt x="11" y="756"/>
                    </a:lnTo>
                    <a:lnTo>
                      <a:pt x="21" y="725"/>
                    </a:lnTo>
                    <a:lnTo>
                      <a:pt x="32" y="686"/>
                    </a:lnTo>
                    <a:lnTo>
                      <a:pt x="47" y="642"/>
                    </a:lnTo>
                    <a:lnTo>
                      <a:pt x="63" y="592"/>
                    </a:lnTo>
                    <a:lnTo>
                      <a:pt x="83" y="540"/>
                    </a:lnTo>
                    <a:lnTo>
                      <a:pt x="105" y="485"/>
                    </a:lnTo>
                    <a:lnTo>
                      <a:pt x="129" y="429"/>
                    </a:lnTo>
                    <a:lnTo>
                      <a:pt x="155" y="371"/>
                    </a:lnTo>
                    <a:lnTo>
                      <a:pt x="184" y="315"/>
                    </a:lnTo>
                    <a:lnTo>
                      <a:pt x="216" y="259"/>
                    </a:lnTo>
                    <a:lnTo>
                      <a:pt x="250" y="206"/>
                    </a:lnTo>
                    <a:lnTo>
                      <a:pt x="287" y="158"/>
                    </a:lnTo>
                    <a:lnTo>
                      <a:pt x="325" y="114"/>
                    </a:lnTo>
                    <a:close/>
                  </a:path>
                </a:pathLst>
              </a:custGeom>
              <a:solidFill>
                <a:srgbClr val="DDBB30"/>
              </a:solidFill>
              <a:ln w="9525" cmpd="sng">
                <a:noFill/>
                <a:miter lim="800000"/>
                <a:headEnd/>
                <a:tailEnd/>
              </a:ln>
            </p:spPr>
            <p:txBody>
              <a:bodyPr/>
              <a:lstStyle/>
              <a:p>
                <a:endParaRPr lang="zh-CN" altLang="zh-CN">
                  <a:solidFill>
                    <a:srgbClr val="000000"/>
                  </a:solidFill>
                  <a:sym typeface="Calibri" pitchFamily="34" charset="0"/>
                </a:endParaRPr>
              </a:p>
            </p:txBody>
          </p:sp>
        </p:grpSp>
      </p:grpSp>
      <p:sp>
        <p:nvSpPr>
          <p:cNvPr id="93200" name="Text Box 17"/>
          <p:cNvSpPr>
            <a:spLocks noChangeArrowheads="1"/>
          </p:cNvSpPr>
          <p:nvPr/>
        </p:nvSpPr>
        <p:spPr bwMode="auto">
          <a:xfrm>
            <a:off x="3217863" y="3714750"/>
            <a:ext cx="2647950" cy="420688"/>
          </a:xfrm>
          <a:prstGeom prst="rect">
            <a:avLst/>
          </a:prstGeom>
          <a:noFill/>
          <a:ln w="9525" cmpd="sng">
            <a:noFill/>
            <a:miter lim="800000"/>
            <a:headEnd/>
            <a:tailEnd/>
          </a:ln>
        </p:spPr>
        <p:txBody>
          <a:bodyPr>
            <a:spAutoFit/>
          </a:bodyPr>
          <a:lstStyle/>
          <a:p>
            <a:pPr algn="ctr">
              <a:lnSpc>
                <a:spcPct val="90000"/>
              </a:lnSpc>
              <a:spcBef>
                <a:spcPct val="50000"/>
              </a:spcBef>
            </a:pPr>
            <a:r>
              <a:rPr lang="zh-CN" altLang="en-US" sz="2400" b="1">
                <a:solidFill>
                  <a:srgbClr val="002060"/>
                </a:solidFill>
                <a:latin typeface="Times New Roman" pitchFamily="18" charset="0"/>
                <a:sym typeface="Calibri" pitchFamily="34" charset="0"/>
              </a:rPr>
              <a:t>功能障碍</a:t>
            </a:r>
          </a:p>
        </p:txBody>
      </p:sp>
      <p:sp>
        <p:nvSpPr>
          <p:cNvPr id="93201" name="Text Box 8"/>
          <p:cNvSpPr>
            <a:spLocks noChangeArrowheads="1"/>
          </p:cNvSpPr>
          <p:nvPr/>
        </p:nvSpPr>
        <p:spPr bwMode="auto">
          <a:xfrm>
            <a:off x="609600" y="6470650"/>
            <a:ext cx="8196263" cy="304800"/>
          </a:xfrm>
          <a:prstGeom prst="rect">
            <a:avLst/>
          </a:prstGeom>
          <a:noFill/>
          <a:ln w="9525" cmpd="sng">
            <a:noFill/>
            <a:miter lim="800000"/>
            <a:headEnd/>
            <a:tailEnd/>
          </a:ln>
        </p:spPr>
        <p:txBody>
          <a:bodyPr lIns="0" tIns="0" rIns="0" bIns="0" anchor="b">
            <a:spAutoFit/>
          </a:bodyPr>
          <a:lstStyle/>
          <a:p>
            <a:r>
              <a:rPr lang="en-US" sz="1000">
                <a:solidFill>
                  <a:schemeClr val="tx2"/>
                </a:solidFill>
                <a:latin typeface="Times New Roman" pitchFamily="18" charset="0"/>
                <a:sym typeface="Calibri" pitchFamily="34" charset="0"/>
              </a:rPr>
              <a:t>Nicholson B, Verma S. </a:t>
            </a:r>
            <a:r>
              <a:rPr lang="en-US" sz="1000" i="1">
                <a:solidFill>
                  <a:schemeClr val="tx2"/>
                </a:solidFill>
                <a:latin typeface="Times New Roman" pitchFamily="18" charset="0"/>
                <a:sym typeface="Calibri" pitchFamily="34" charset="0"/>
              </a:rPr>
              <a:t>Pain Med</a:t>
            </a:r>
            <a:r>
              <a:rPr lang="en-US" sz="1000">
                <a:solidFill>
                  <a:schemeClr val="tx2"/>
                </a:solidFill>
                <a:latin typeface="Times New Roman" pitchFamily="18" charset="0"/>
                <a:sym typeface="Calibri" pitchFamily="34" charset="0"/>
              </a:rPr>
              <a:t> 2004; 5(suppl. 1):S9-27.</a:t>
            </a:r>
            <a:endParaRPr lang="zh-CN" altLang="en-US" sz="1000">
              <a:solidFill>
                <a:schemeClr val="tx2"/>
              </a:solidFill>
              <a:latin typeface="Times New Roman" pitchFamily="18" charset="0"/>
              <a:sym typeface="Calibri" pitchFamily="34" charset="0"/>
            </a:endParaRPr>
          </a:p>
          <a:p>
            <a:endParaRPr lang="zh-CN" altLang="en-US" sz="1000">
              <a:solidFill>
                <a:schemeClr val="tx2"/>
              </a:solidFill>
              <a:latin typeface="Times New Roman" pitchFamily="18" charset="0"/>
              <a:sym typeface="Calibri" pitchFamily="34" charset="0"/>
            </a:endParaRPr>
          </a:p>
        </p:txBody>
      </p:sp>
      <p:sp>
        <p:nvSpPr>
          <p:cNvPr id="93202" name="Slide Number Placeholder 33"/>
          <p:cNvSpPr>
            <a:spLocks noChangeArrowheads="1"/>
          </p:cNvSpPr>
          <p:nvPr/>
        </p:nvSpPr>
        <p:spPr bwMode="auto">
          <a:xfrm>
            <a:off x="6553200" y="6356350"/>
            <a:ext cx="2133600" cy="365125"/>
          </a:xfrm>
          <a:prstGeom prst="rect">
            <a:avLst/>
          </a:prstGeom>
          <a:noFill/>
          <a:ln w="9525" cmpd="sng">
            <a:noFill/>
            <a:miter lim="800000"/>
            <a:headEnd/>
            <a:tailEnd/>
          </a:ln>
        </p:spPr>
        <p:txBody>
          <a:bodyPr anchor="ctr"/>
          <a:lstStyle/>
          <a:p>
            <a:pPr algn="r"/>
            <a:fld id="{5CE60FA3-9F62-426E-81A7-C556698BC288}" type="slidenum">
              <a:rPr lang="zh-CN" altLang="en-US" sz="1200" b="1" i="1">
                <a:solidFill>
                  <a:srgbClr val="000000"/>
                </a:solidFill>
                <a:latin typeface="Times New Roman" pitchFamily="18" charset="0"/>
                <a:sym typeface="Calibri" pitchFamily="34" charset="0"/>
              </a:rPr>
              <a:pPr algn="r"/>
              <a:t>35</a:t>
            </a:fld>
            <a:endParaRPr lang="zh-CN" altLang="en-US" sz="1200" b="1" i="1">
              <a:solidFill>
                <a:srgbClr val="000000"/>
              </a:solidFill>
              <a:latin typeface="Times New Roman" pitchFamily="18" charset="0"/>
              <a:sym typeface="Calibri"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4"/>
          <p:cNvSpPr>
            <a:spLocks noGrp="1"/>
          </p:cNvSpPr>
          <p:nvPr>
            <p:ph type="sldNum" sz="quarter" idx="12"/>
          </p:nvPr>
        </p:nvSpPr>
        <p:spPr/>
        <p:txBody>
          <a:bodyPr/>
          <a:lstStyle/>
          <a:p>
            <a:fld id="{75ACB6E0-8DA0-44DF-ACDE-24D328FB1D99}" type="slidenum">
              <a:rPr lang="zh-CN" altLang="en-US"/>
              <a:pPr/>
              <a:t>36</a:t>
            </a:fld>
            <a:endParaRPr lang="en-US" sz="1800">
              <a:solidFill>
                <a:schemeClr val="tx1"/>
              </a:solidFill>
            </a:endParaRPr>
          </a:p>
        </p:txBody>
      </p:sp>
      <p:sp>
        <p:nvSpPr>
          <p:cNvPr id="95234" name="Rectangle 20"/>
          <p:cNvSpPr>
            <a:spLocks noGrp="1" noChangeArrowheads="1"/>
          </p:cNvSpPr>
          <p:nvPr>
            <p:ph type="title" idx="4294967295"/>
          </p:nvPr>
        </p:nvSpPr>
        <p:spPr>
          <a:xfrm>
            <a:off x="160338" y="292100"/>
            <a:ext cx="8701087" cy="1047750"/>
          </a:xfrm>
          <a:ln/>
        </p:spPr>
        <p:txBody>
          <a:bodyPr/>
          <a:lstStyle/>
          <a:p>
            <a:pPr eaLnBrk="1" hangingPunct="1"/>
            <a:r>
              <a:rPr lang="zh-CN" altLang="en-US" sz="3600">
                <a:latin typeface="Times New Roman" pitchFamily="18" charset="0"/>
                <a:sym typeface="Arial Unicode MS" pitchFamily="34" charset="-122"/>
              </a:rPr>
              <a:t>神经病理性疼痛的处理</a:t>
            </a:r>
          </a:p>
        </p:txBody>
      </p:sp>
      <p:sp>
        <p:nvSpPr>
          <p:cNvPr id="95235" name="Text Box 77"/>
          <p:cNvSpPr>
            <a:spLocks noChangeArrowheads="1"/>
          </p:cNvSpPr>
          <p:nvPr/>
        </p:nvSpPr>
        <p:spPr bwMode="auto">
          <a:xfrm>
            <a:off x="1423988" y="2276475"/>
            <a:ext cx="2571750" cy="777875"/>
          </a:xfrm>
          <a:prstGeom prst="rect">
            <a:avLst/>
          </a:prstGeom>
          <a:noFill/>
          <a:ln w="9525" cmpd="sng">
            <a:noFill/>
            <a:miter lim="800000"/>
            <a:headEnd/>
            <a:tailEnd/>
          </a:ln>
        </p:spPr>
        <p:txBody>
          <a:bodyPr>
            <a:spAutoFit/>
          </a:bodyPr>
          <a:lstStyle/>
          <a:p>
            <a:pPr algn="ctr">
              <a:spcBef>
                <a:spcPct val="50000"/>
              </a:spcBef>
            </a:pPr>
            <a:r>
              <a:rPr lang="zh-CN" altLang="en-US" b="1" dirty="0" smtClean="0">
                <a:solidFill>
                  <a:srgbClr val="002060"/>
                </a:solidFill>
                <a:latin typeface="Times New Roman" pitchFamily="18" charset="0"/>
                <a:sym typeface="Arial Unicode MS" pitchFamily="34" charset="-122"/>
              </a:rPr>
              <a:t>潜在疾病</a:t>
            </a:r>
            <a:r>
              <a:rPr lang="zh-CN" altLang="en-US" b="1" dirty="0">
                <a:solidFill>
                  <a:srgbClr val="002060"/>
                </a:solidFill>
                <a:latin typeface="Times New Roman" pitchFamily="18" charset="0"/>
                <a:sym typeface="Arial Unicode MS" pitchFamily="34" charset="-122"/>
              </a:rPr>
              <a:t>的</a:t>
            </a:r>
          </a:p>
          <a:p>
            <a:pPr algn="ctr">
              <a:spcBef>
                <a:spcPct val="50000"/>
              </a:spcBef>
            </a:pPr>
            <a:r>
              <a:rPr lang="zh-CN" altLang="en-US" b="1" dirty="0">
                <a:solidFill>
                  <a:srgbClr val="002060"/>
                </a:solidFill>
                <a:latin typeface="Times New Roman" pitchFamily="18" charset="0"/>
                <a:sym typeface="Arial Unicode MS" pitchFamily="34" charset="-122"/>
              </a:rPr>
              <a:t>治疗</a:t>
            </a:r>
            <a:endParaRPr lang="en-US" b="1" dirty="0">
              <a:solidFill>
                <a:srgbClr val="002060"/>
              </a:solidFill>
              <a:latin typeface="Times New Roman" pitchFamily="18" charset="0"/>
              <a:sym typeface="Arial Unicode MS" pitchFamily="34" charset="-122"/>
            </a:endParaRPr>
          </a:p>
        </p:txBody>
      </p:sp>
      <p:sp>
        <p:nvSpPr>
          <p:cNvPr id="95236" name="Text Box 79"/>
          <p:cNvSpPr>
            <a:spLocks noChangeArrowheads="1"/>
          </p:cNvSpPr>
          <p:nvPr/>
        </p:nvSpPr>
        <p:spPr bwMode="auto">
          <a:xfrm>
            <a:off x="3421063" y="1412875"/>
            <a:ext cx="2286000" cy="396875"/>
          </a:xfrm>
          <a:prstGeom prst="rect">
            <a:avLst/>
          </a:prstGeom>
          <a:noFill/>
          <a:ln w="9525" cmpd="sng">
            <a:noFill/>
            <a:miter lim="800000"/>
            <a:headEnd/>
            <a:tailEnd/>
          </a:ln>
        </p:spPr>
        <p:txBody>
          <a:bodyPr>
            <a:spAutoFit/>
          </a:bodyPr>
          <a:lstStyle/>
          <a:p>
            <a:pPr algn="ctr">
              <a:spcBef>
                <a:spcPct val="50000"/>
              </a:spcBef>
            </a:pPr>
            <a:r>
              <a:rPr lang="zh-CN" altLang="en-US" sz="2000" b="1">
                <a:solidFill>
                  <a:srgbClr val="002060"/>
                </a:solidFill>
                <a:latin typeface="Times New Roman" pitchFamily="18" charset="0"/>
                <a:sym typeface="Arial Unicode MS" pitchFamily="34" charset="-122"/>
              </a:rPr>
              <a:t>诊断</a:t>
            </a:r>
          </a:p>
        </p:txBody>
      </p:sp>
      <p:pic>
        <p:nvPicPr>
          <p:cNvPr id="95237" name="Picture 74" descr="Oval copy2"/>
          <p:cNvPicPr>
            <a:picLocks noChangeAspect="1" noChangeArrowheads="1"/>
          </p:cNvPicPr>
          <p:nvPr/>
        </p:nvPicPr>
        <p:blipFill>
          <a:blip r:embed="rId3" cstate="print"/>
          <a:srcRect/>
          <a:stretch>
            <a:fillRect/>
          </a:stretch>
        </p:blipFill>
        <p:spPr bwMode="auto">
          <a:xfrm>
            <a:off x="1987550" y="3638550"/>
            <a:ext cx="5187950" cy="1279525"/>
          </a:xfrm>
          <a:prstGeom prst="rect">
            <a:avLst/>
          </a:prstGeom>
          <a:noFill/>
          <a:ln w="9525" cmpd="sng">
            <a:noFill/>
            <a:miter lim="800000"/>
            <a:headEnd/>
            <a:tailEnd/>
          </a:ln>
        </p:spPr>
      </p:pic>
      <p:sp>
        <p:nvSpPr>
          <p:cNvPr id="95238" name="Text Box 81"/>
          <p:cNvSpPr>
            <a:spLocks noChangeArrowheads="1"/>
          </p:cNvSpPr>
          <p:nvPr/>
        </p:nvSpPr>
        <p:spPr bwMode="auto">
          <a:xfrm>
            <a:off x="7110413" y="3179763"/>
            <a:ext cx="1433512" cy="646331"/>
          </a:xfrm>
          <a:prstGeom prst="rect">
            <a:avLst/>
          </a:prstGeom>
          <a:noFill/>
          <a:ln w="9525" cmpd="sng">
            <a:noFill/>
            <a:miter lim="800000"/>
            <a:headEnd/>
            <a:tailEnd/>
          </a:ln>
        </p:spPr>
        <p:txBody>
          <a:bodyPr>
            <a:spAutoFit/>
          </a:bodyPr>
          <a:lstStyle/>
          <a:p>
            <a:pPr algn="ctr"/>
            <a:r>
              <a:rPr lang="zh-CN" altLang="en-US" b="1" dirty="0" smtClean="0">
                <a:solidFill>
                  <a:srgbClr val="002060"/>
                </a:solidFill>
                <a:latin typeface="Times New Roman" pitchFamily="18" charset="0"/>
                <a:sym typeface="Arial Unicode MS" pitchFamily="34" charset="-122"/>
              </a:rPr>
              <a:t>提高睡眠</a:t>
            </a:r>
            <a:endParaRPr lang="zh-CN" altLang="en-US" b="1" dirty="0">
              <a:solidFill>
                <a:srgbClr val="002060"/>
              </a:solidFill>
              <a:latin typeface="Times New Roman" pitchFamily="18" charset="0"/>
              <a:sym typeface="Arial Unicode MS" pitchFamily="34" charset="-122"/>
            </a:endParaRPr>
          </a:p>
          <a:p>
            <a:pPr algn="ctr"/>
            <a:r>
              <a:rPr lang="zh-CN" altLang="en-US" b="1" dirty="0">
                <a:solidFill>
                  <a:srgbClr val="002060"/>
                </a:solidFill>
                <a:latin typeface="Times New Roman" pitchFamily="18" charset="0"/>
                <a:sym typeface="Arial Unicode MS" pitchFamily="34" charset="-122"/>
              </a:rPr>
              <a:t>质量</a:t>
            </a:r>
            <a:endParaRPr lang="zh-CN" altLang="en-US" dirty="0">
              <a:latin typeface="Times New Roman" pitchFamily="18" charset="0"/>
            </a:endParaRPr>
          </a:p>
        </p:txBody>
      </p:sp>
      <p:sp>
        <p:nvSpPr>
          <p:cNvPr id="95239" name="Text Box 82"/>
          <p:cNvSpPr>
            <a:spLocks noChangeArrowheads="1"/>
          </p:cNvSpPr>
          <p:nvPr/>
        </p:nvSpPr>
        <p:spPr bwMode="auto">
          <a:xfrm>
            <a:off x="7110413" y="4686300"/>
            <a:ext cx="1749425" cy="646331"/>
          </a:xfrm>
          <a:prstGeom prst="rect">
            <a:avLst/>
          </a:prstGeom>
          <a:noFill/>
          <a:ln w="9525" cmpd="sng">
            <a:noFill/>
            <a:miter lim="800000"/>
            <a:headEnd/>
            <a:tailEnd/>
          </a:ln>
        </p:spPr>
        <p:txBody>
          <a:bodyPr>
            <a:spAutoFit/>
          </a:bodyPr>
          <a:lstStyle/>
          <a:p>
            <a:pPr algn="ctr"/>
            <a:r>
              <a:rPr lang="zh-CN" altLang="en-US" b="1" dirty="0" smtClean="0">
                <a:solidFill>
                  <a:srgbClr val="002060"/>
                </a:solidFill>
                <a:latin typeface="Times New Roman" pitchFamily="18" charset="0"/>
                <a:sym typeface="Arial Unicode MS" pitchFamily="34" charset="-122"/>
              </a:rPr>
              <a:t>提高总体</a:t>
            </a:r>
            <a:r>
              <a:rPr lang="zh-CN" altLang="en-US" b="1" dirty="0">
                <a:solidFill>
                  <a:srgbClr val="002060"/>
                </a:solidFill>
                <a:latin typeface="Times New Roman" pitchFamily="18" charset="0"/>
                <a:sym typeface="Arial Unicode MS" pitchFamily="34" charset="-122"/>
              </a:rPr>
              <a:t>生活质量</a:t>
            </a:r>
          </a:p>
        </p:txBody>
      </p:sp>
      <p:sp>
        <p:nvSpPr>
          <p:cNvPr id="95240" name="Text Box 83"/>
          <p:cNvSpPr>
            <a:spLocks noChangeArrowheads="1"/>
          </p:cNvSpPr>
          <p:nvPr/>
        </p:nvSpPr>
        <p:spPr bwMode="auto">
          <a:xfrm>
            <a:off x="479425" y="3179763"/>
            <a:ext cx="1519238" cy="646331"/>
          </a:xfrm>
          <a:prstGeom prst="rect">
            <a:avLst/>
          </a:prstGeom>
          <a:noFill/>
          <a:ln w="9525" cmpd="sng">
            <a:noFill/>
            <a:miter lim="800000"/>
            <a:headEnd/>
            <a:tailEnd/>
          </a:ln>
        </p:spPr>
        <p:txBody>
          <a:bodyPr>
            <a:spAutoFit/>
          </a:bodyPr>
          <a:lstStyle/>
          <a:p>
            <a:pPr algn="ctr"/>
            <a:r>
              <a:rPr lang="zh-CN" altLang="en-US" b="1" dirty="0" smtClean="0">
                <a:solidFill>
                  <a:srgbClr val="002060"/>
                </a:solidFill>
                <a:latin typeface="Times New Roman" pitchFamily="18" charset="0"/>
                <a:sym typeface="Arial Unicode MS" pitchFamily="34" charset="-122"/>
              </a:rPr>
              <a:t>改善身体</a:t>
            </a:r>
            <a:endParaRPr lang="zh-CN" altLang="en-US" b="1" dirty="0">
              <a:solidFill>
                <a:srgbClr val="002060"/>
              </a:solidFill>
              <a:latin typeface="Times New Roman" pitchFamily="18" charset="0"/>
              <a:sym typeface="Arial Unicode MS" pitchFamily="34" charset="-122"/>
            </a:endParaRPr>
          </a:p>
          <a:p>
            <a:pPr algn="ctr"/>
            <a:r>
              <a:rPr lang="zh-CN" altLang="en-US" b="1" dirty="0">
                <a:solidFill>
                  <a:srgbClr val="002060"/>
                </a:solidFill>
                <a:latin typeface="Times New Roman" pitchFamily="18" charset="0"/>
                <a:sym typeface="Arial Unicode MS" pitchFamily="34" charset="-122"/>
              </a:rPr>
              <a:t>机能</a:t>
            </a:r>
            <a:endParaRPr lang="zh-CN" altLang="en-US" dirty="0">
              <a:solidFill>
                <a:srgbClr val="000000"/>
              </a:solidFill>
              <a:latin typeface="Times New Roman" pitchFamily="18" charset="0"/>
              <a:sym typeface="Calibri" pitchFamily="34" charset="0"/>
            </a:endParaRPr>
          </a:p>
        </p:txBody>
      </p:sp>
      <p:sp>
        <p:nvSpPr>
          <p:cNvPr id="95241" name="Text Box 84"/>
          <p:cNvSpPr>
            <a:spLocks noChangeArrowheads="1"/>
          </p:cNvSpPr>
          <p:nvPr/>
        </p:nvSpPr>
        <p:spPr bwMode="auto">
          <a:xfrm>
            <a:off x="241300" y="4686300"/>
            <a:ext cx="1747838" cy="646331"/>
          </a:xfrm>
          <a:prstGeom prst="rect">
            <a:avLst/>
          </a:prstGeom>
          <a:noFill/>
          <a:ln w="9525" cmpd="sng">
            <a:noFill/>
            <a:miter lim="800000"/>
            <a:headEnd/>
            <a:tailEnd/>
          </a:ln>
        </p:spPr>
        <p:txBody>
          <a:bodyPr>
            <a:spAutoFit/>
          </a:bodyPr>
          <a:lstStyle/>
          <a:p>
            <a:pPr algn="ctr"/>
            <a:r>
              <a:rPr lang="zh-CN" altLang="en-US" b="1" dirty="0" smtClean="0">
                <a:solidFill>
                  <a:srgbClr val="002060"/>
                </a:solidFill>
                <a:latin typeface="Times New Roman" pitchFamily="18" charset="0"/>
                <a:sym typeface="Arial Unicode MS" pitchFamily="34" charset="-122"/>
              </a:rPr>
              <a:t>改善心理</a:t>
            </a:r>
            <a:endParaRPr lang="zh-CN" altLang="en-US" b="1" dirty="0">
              <a:solidFill>
                <a:srgbClr val="002060"/>
              </a:solidFill>
              <a:latin typeface="Times New Roman" pitchFamily="18" charset="0"/>
              <a:sym typeface="Arial Unicode MS" pitchFamily="34" charset="-122"/>
            </a:endParaRPr>
          </a:p>
          <a:p>
            <a:pPr algn="ctr"/>
            <a:r>
              <a:rPr lang="zh-CN" altLang="en-US" b="1" dirty="0">
                <a:solidFill>
                  <a:srgbClr val="002060"/>
                </a:solidFill>
                <a:latin typeface="Times New Roman" pitchFamily="18" charset="0"/>
                <a:sym typeface="Arial Unicode MS" pitchFamily="34" charset="-122"/>
              </a:rPr>
              <a:t>状态</a:t>
            </a:r>
            <a:endParaRPr lang="zh-CN" altLang="en-US" dirty="0">
              <a:solidFill>
                <a:srgbClr val="000000"/>
              </a:solidFill>
              <a:latin typeface="Times New Roman" pitchFamily="18" charset="0"/>
              <a:sym typeface="Calibri" pitchFamily="34" charset="0"/>
            </a:endParaRPr>
          </a:p>
        </p:txBody>
      </p:sp>
      <p:sp>
        <p:nvSpPr>
          <p:cNvPr id="95242" name="Text Box 85"/>
          <p:cNvSpPr>
            <a:spLocks noChangeArrowheads="1"/>
          </p:cNvSpPr>
          <p:nvPr/>
        </p:nvSpPr>
        <p:spPr bwMode="auto">
          <a:xfrm>
            <a:off x="3584575" y="4041775"/>
            <a:ext cx="2057400" cy="457200"/>
          </a:xfrm>
          <a:prstGeom prst="rect">
            <a:avLst/>
          </a:prstGeom>
          <a:noFill/>
          <a:ln w="9525" cmpd="sng">
            <a:noFill/>
            <a:miter lim="800000"/>
            <a:headEnd/>
            <a:tailEnd/>
          </a:ln>
        </p:spPr>
        <p:txBody>
          <a:bodyPr>
            <a:spAutoFit/>
          </a:bodyPr>
          <a:lstStyle/>
          <a:p>
            <a:pPr algn="ctr">
              <a:spcBef>
                <a:spcPct val="50000"/>
              </a:spcBef>
            </a:pPr>
            <a:r>
              <a:rPr lang="zh-CN" altLang="en-US" sz="2400" b="1">
                <a:solidFill>
                  <a:schemeClr val="bg1"/>
                </a:solidFill>
                <a:latin typeface="Times New Roman" pitchFamily="18" charset="0"/>
                <a:sym typeface="Arial Unicode MS" pitchFamily="34" charset="-122"/>
              </a:rPr>
              <a:t>减轻疼痛</a:t>
            </a:r>
          </a:p>
        </p:txBody>
      </p:sp>
      <p:sp>
        <p:nvSpPr>
          <p:cNvPr id="95243" name="Rectangle 18"/>
          <p:cNvSpPr>
            <a:spLocks noChangeArrowheads="1"/>
          </p:cNvSpPr>
          <p:nvPr/>
        </p:nvSpPr>
        <p:spPr bwMode="auto">
          <a:xfrm>
            <a:off x="142875" y="6445250"/>
            <a:ext cx="8401050" cy="304800"/>
          </a:xfrm>
          <a:prstGeom prst="rect">
            <a:avLst/>
          </a:prstGeom>
          <a:noFill/>
          <a:ln w="9525" cmpd="sng">
            <a:noFill/>
            <a:miter lim="800000"/>
            <a:headEnd/>
            <a:tailEnd/>
          </a:ln>
        </p:spPr>
        <p:txBody>
          <a:bodyPr lIns="0" tIns="0" rIns="0" bIns="0" anchor="b">
            <a:spAutoFit/>
          </a:bodyPr>
          <a:lstStyle/>
          <a:p>
            <a:r>
              <a:rPr lang="en-US" sz="1000">
                <a:solidFill>
                  <a:srgbClr val="002060"/>
                </a:solidFill>
                <a:latin typeface="Times New Roman" pitchFamily="18" charset="0"/>
                <a:cs typeface="Times New Roman" pitchFamily="18" charset="0"/>
                <a:sym typeface="Calibri" pitchFamily="34" charset="0"/>
              </a:rPr>
              <a:t>Haanpää ML </a:t>
            </a:r>
            <a:r>
              <a:rPr lang="en-US" sz="1000" i="1">
                <a:solidFill>
                  <a:srgbClr val="002060"/>
                </a:solidFill>
                <a:latin typeface="Times New Roman" pitchFamily="18" charset="0"/>
                <a:cs typeface="Times New Roman" pitchFamily="18" charset="0"/>
                <a:sym typeface="Calibri" pitchFamily="34" charset="0"/>
              </a:rPr>
              <a:t>et al. Am J Med </a:t>
            </a:r>
            <a:r>
              <a:rPr lang="en-US" sz="1000">
                <a:solidFill>
                  <a:srgbClr val="002060"/>
                </a:solidFill>
                <a:latin typeface="Times New Roman" pitchFamily="18" charset="0"/>
                <a:cs typeface="Times New Roman" pitchFamily="18" charset="0"/>
                <a:sym typeface="Calibri" pitchFamily="34" charset="0"/>
              </a:rPr>
              <a:t>2009; 122(10 Suppl):S13-21; Horowitz SH.</a:t>
            </a:r>
            <a:r>
              <a:rPr lang="en-US" sz="1000" i="1">
                <a:solidFill>
                  <a:srgbClr val="002060"/>
                </a:solidFill>
                <a:latin typeface="Times New Roman" pitchFamily="18" charset="0"/>
                <a:cs typeface="Times New Roman" pitchFamily="18" charset="0"/>
                <a:sym typeface="Calibri" pitchFamily="34" charset="0"/>
              </a:rPr>
              <a:t> Curr Opin Anaesthesio</a:t>
            </a:r>
            <a:r>
              <a:rPr lang="en-US" sz="1000">
                <a:solidFill>
                  <a:srgbClr val="002060"/>
                </a:solidFill>
                <a:latin typeface="Times New Roman" pitchFamily="18" charset="0"/>
                <a:cs typeface="Times New Roman" pitchFamily="18" charset="0"/>
                <a:sym typeface="Calibri" pitchFamily="34" charset="0"/>
              </a:rPr>
              <a:t>l 2006; 19(5):573-8; Johnson L. </a:t>
            </a:r>
            <a:r>
              <a:rPr lang="en-US" sz="1000" i="1">
                <a:solidFill>
                  <a:srgbClr val="002060"/>
                </a:solidFill>
                <a:latin typeface="Times New Roman" pitchFamily="18" charset="0"/>
                <a:cs typeface="Times New Roman" pitchFamily="18" charset="0"/>
                <a:sym typeface="Calibri" pitchFamily="34" charset="0"/>
              </a:rPr>
              <a:t>Br J Nurs </a:t>
            </a:r>
            <a:r>
              <a:rPr lang="en-US" sz="1000">
                <a:solidFill>
                  <a:srgbClr val="002060"/>
                </a:solidFill>
                <a:latin typeface="Times New Roman" pitchFamily="18" charset="0"/>
                <a:cs typeface="Times New Roman" pitchFamily="18" charset="0"/>
                <a:sym typeface="Calibri" pitchFamily="34" charset="0"/>
              </a:rPr>
              <a:t>2004; 13(18):1092-7;</a:t>
            </a:r>
            <a:endParaRPr lang="zh-CN" altLang="en-US" sz="1000">
              <a:solidFill>
                <a:srgbClr val="002060"/>
              </a:solidFill>
              <a:latin typeface="Times New Roman" pitchFamily="18" charset="0"/>
              <a:cs typeface="Times New Roman" pitchFamily="18" charset="0"/>
              <a:sym typeface="Calibri" pitchFamily="34" charset="0"/>
            </a:endParaRPr>
          </a:p>
          <a:p>
            <a:r>
              <a:rPr lang="en-US" sz="1000">
                <a:solidFill>
                  <a:schemeClr val="tx2"/>
                </a:solidFill>
                <a:latin typeface="Times New Roman" pitchFamily="18" charset="0"/>
                <a:cs typeface="Times New Roman" pitchFamily="18" charset="0"/>
                <a:sym typeface="Calibri" pitchFamily="34" charset="0"/>
              </a:rPr>
              <a:t>Meyer-Rosberg K</a:t>
            </a:r>
            <a:r>
              <a:rPr lang="en-US" sz="1000" i="1">
                <a:solidFill>
                  <a:schemeClr val="tx2"/>
                </a:solidFill>
                <a:latin typeface="Times New Roman" pitchFamily="18" charset="0"/>
                <a:cs typeface="Times New Roman" pitchFamily="18" charset="0"/>
                <a:sym typeface="Calibri" pitchFamily="34" charset="0"/>
              </a:rPr>
              <a:t> et al. Eur J Pain</a:t>
            </a:r>
            <a:r>
              <a:rPr lang="en-US" sz="1000">
                <a:solidFill>
                  <a:schemeClr val="tx2"/>
                </a:solidFill>
                <a:latin typeface="Times New Roman" pitchFamily="18" charset="0"/>
                <a:cs typeface="Times New Roman" pitchFamily="18" charset="0"/>
                <a:sym typeface="Calibri" pitchFamily="34" charset="0"/>
              </a:rPr>
              <a:t> 2001; 5(4):379-89; </a:t>
            </a:r>
            <a:r>
              <a:rPr lang="en-US" sz="1000" b="1">
                <a:solidFill>
                  <a:srgbClr val="002060"/>
                </a:solidFill>
                <a:latin typeface="Times New Roman" pitchFamily="18" charset="0"/>
                <a:cs typeface="Times New Roman" pitchFamily="18" charset="0"/>
                <a:sym typeface="Calibri" pitchFamily="34" charset="0"/>
              </a:rPr>
              <a:t>Nicholson B</a:t>
            </a:r>
            <a:r>
              <a:rPr lang="en-US" sz="1000" b="1" i="1">
                <a:solidFill>
                  <a:srgbClr val="002060"/>
                </a:solidFill>
                <a:latin typeface="Times New Roman" pitchFamily="18" charset="0"/>
                <a:cs typeface="Times New Roman" pitchFamily="18" charset="0"/>
                <a:sym typeface="Calibri" pitchFamily="34" charset="0"/>
              </a:rPr>
              <a:t> et al. Pain Med </a:t>
            </a:r>
            <a:r>
              <a:rPr lang="en-US" sz="1000" b="1">
                <a:solidFill>
                  <a:srgbClr val="002060"/>
                </a:solidFill>
                <a:latin typeface="Times New Roman" pitchFamily="18" charset="0"/>
                <a:cs typeface="Times New Roman" pitchFamily="18" charset="0"/>
                <a:sym typeface="Calibri" pitchFamily="34" charset="0"/>
              </a:rPr>
              <a:t>2004; 5(Suppl 1):S9-27.</a:t>
            </a:r>
            <a:endParaRPr lang="zh-CN" altLang="en-US">
              <a:latin typeface="Times New Roman" pitchFamily="18" charset="0"/>
              <a:cs typeface="Times New Roman" pitchFamily="18" charset="0"/>
            </a:endParaRPr>
          </a:p>
        </p:txBody>
      </p:sp>
      <p:sp>
        <p:nvSpPr>
          <p:cNvPr id="95244" name="Rounded Rectangle 1"/>
          <p:cNvSpPr>
            <a:spLocks noChangeArrowheads="1"/>
          </p:cNvSpPr>
          <p:nvPr/>
        </p:nvSpPr>
        <p:spPr bwMode="auto">
          <a:xfrm>
            <a:off x="450850" y="5564187"/>
            <a:ext cx="8485188" cy="792163"/>
          </a:xfrm>
          <a:prstGeom prst="roundRect">
            <a:avLst>
              <a:gd name="adj" fmla="val 16667"/>
            </a:avLst>
          </a:prstGeom>
          <a:solidFill>
            <a:schemeClr val="accent1"/>
          </a:solidFill>
          <a:ln w="25400" cmpd="sng">
            <a:solidFill>
              <a:srgbClr val="085197"/>
            </a:solidFill>
            <a:miter lim="800000"/>
            <a:headEnd/>
            <a:tailEnd/>
          </a:ln>
        </p:spPr>
        <p:txBody>
          <a:bodyPr anchor="ctr"/>
          <a:lstStyle/>
          <a:p>
            <a:pPr algn="ctr"/>
            <a:r>
              <a:rPr lang="zh-CN" altLang="en-US" sz="2800" b="1" dirty="0">
                <a:solidFill>
                  <a:srgbClr val="FFFFFF"/>
                </a:solidFill>
                <a:latin typeface="Times New Roman" pitchFamily="18" charset="0"/>
                <a:sym typeface="Arial Unicode MS" pitchFamily="34" charset="-122"/>
              </a:rPr>
              <a:t>越早</a:t>
            </a:r>
            <a:r>
              <a:rPr lang="zh-CN" altLang="en-US" sz="2800" b="1" dirty="0" smtClean="0">
                <a:solidFill>
                  <a:srgbClr val="FFFFFF"/>
                </a:solidFill>
                <a:latin typeface="Times New Roman" pitchFamily="18" charset="0"/>
                <a:sym typeface="Arial Unicode MS" pitchFamily="34" charset="-122"/>
              </a:rPr>
              <a:t>诊断就越</a:t>
            </a:r>
            <a:r>
              <a:rPr lang="zh-CN" altLang="en-US" sz="2800" b="1" dirty="0">
                <a:solidFill>
                  <a:srgbClr val="FFFFFF"/>
                </a:solidFill>
                <a:latin typeface="Times New Roman" pitchFamily="18" charset="0"/>
                <a:sym typeface="Arial Unicode MS" pitchFamily="34" charset="-122"/>
              </a:rPr>
              <a:t>有机会改善患者</a:t>
            </a:r>
            <a:r>
              <a:rPr lang="zh-CN" altLang="en-US" sz="2800" b="1" dirty="0" smtClean="0">
                <a:solidFill>
                  <a:srgbClr val="FFFFFF"/>
                </a:solidFill>
                <a:latin typeface="Times New Roman" pitchFamily="18" charset="0"/>
                <a:sym typeface="Arial Unicode MS" pitchFamily="34" charset="-122"/>
              </a:rPr>
              <a:t>治疗结果。</a:t>
            </a:r>
            <a:endParaRPr lang="zh-CN" altLang="en-US" sz="2800" b="1" dirty="0">
              <a:solidFill>
                <a:srgbClr val="FFFFFF"/>
              </a:solidFill>
              <a:latin typeface="Times New Roman" pitchFamily="18" charset="0"/>
              <a:sym typeface="Arial Unicode MS" pitchFamily="34" charset="-122"/>
            </a:endParaRPr>
          </a:p>
        </p:txBody>
      </p:sp>
      <p:sp>
        <p:nvSpPr>
          <p:cNvPr id="95245" name="Slide Number Placeholder 3"/>
          <p:cNvSpPr>
            <a:spLocks noChangeArrowheads="1"/>
          </p:cNvSpPr>
          <p:nvPr/>
        </p:nvSpPr>
        <p:spPr bwMode="auto">
          <a:xfrm>
            <a:off x="6553200" y="6356350"/>
            <a:ext cx="2133600" cy="365125"/>
          </a:xfrm>
          <a:prstGeom prst="rect">
            <a:avLst/>
          </a:prstGeom>
          <a:noFill/>
          <a:ln w="9525" cmpd="sng">
            <a:noFill/>
            <a:miter lim="800000"/>
            <a:headEnd/>
            <a:tailEnd/>
          </a:ln>
        </p:spPr>
        <p:txBody>
          <a:bodyPr anchor="ctr"/>
          <a:lstStyle/>
          <a:p>
            <a:pPr algn="r"/>
            <a:fld id="{D7EDA1F9-4C24-461E-B233-22BBC54658A9}" type="slidenum">
              <a:rPr lang="zh-CN" altLang="en-US" sz="1200" b="1" i="1">
                <a:solidFill>
                  <a:srgbClr val="000000"/>
                </a:solidFill>
                <a:latin typeface="Times New Roman" pitchFamily="18" charset="0"/>
                <a:sym typeface="Calibri" pitchFamily="34" charset="0"/>
              </a:rPr>
              <a:pPr algn="r"/>
              <a:t>36</a:t>
            </a:fld>
            <a:endParaRPr lang="zh-CN" altLang="en-US" sz="1200" b="1" i="1">
              <a:solidFill>
                <a:srgbClr val="000000"/>
              </a:solidFill>
              <a:latin typeface="Times New Roman" pitchFamily="18" charset="0"/>
              <a:sym typeface="Calibri" pitchFamily="34" charset="0"/>
            </a:endParaRPr>
          </a:p>
        </p:txBody>
      </p:sp>
      <p:sp>
        <p:nvSpPr>
          <p:cNvPr id="95246" name="Text Box 77"/>
          <p:cNvSpPr>
            <a:spLocks noChangeArrowheads="1"/>
          </p:cNvSpPr>
          <p:nvPr/>
        </p:nvSpPr>
        <p:spPr bwMode="auto">
          <a:xfrm>
            <a:off x="3348038" y="2300288"/>
            <a:ext cx="2509837" cy="777875"/>
          </a:xfrm>
          <a:prstGeom prst="rect">
            <a:avLst/>
          </a:prstGeom>
          <a:noFill/>
          <a:ln w="9525" cmpd="sng">
            <a:noFill/>
            <a:miter lim="800000"/>
            <a:headEnd/>
            <a:tailEnd/>
          </a:ln>
        </p:spPr>
        <p:txBody>
          <a:bodyPr>
            <a:spAutoFit/>
          </a:bodyPr>
          <a:lstStyle/>
          <a:p>
            <a:pPr algn="ctr">
              <a:spcBef>
                <a:spcPct val="50000"/>
              </a:spcBef>
            </a:pPr>
            <a:r>
              <a:rPr lang="zh-CN" altLang="en-US" b="1" dirty="0">
                <a:solidFill>
                  <a:srgbClr val="002060"/>
                </a:solidFill>
                <a:latin typeface="Times New Roman" pitchFamily="18" charset="0"/>
                <a:sym typeface="Arial Unicode MS" pitchFamily="34" charset="-122"/>
              </a:rPr>
              <a:t>神经病理性疼痛的</a:t>
            </a:r>
          </a:p>
          <a:p>
            <a:pPr algn="ctr">
              <a:spcBef>
                <a:spcPct val="50000"/>
              </a:spcBef>
            </a:pPr>
            <a:r>
              <a:rPr lang="zh-CN" altLang="en-US" b="1" dirty="0" smtClean="0">
                <a:solidFill>
                  <a:srgbClr val="002060"/>
                </a:solidFill>
                <a:latin typeface="Times New Roman" pitchFamily="18" charset="0"/>
                <a:sym typeface="Arial Unicode MS" pitchFamily="34" charset="-122"/>
              </a:rPr>
              <a:t>药物和非药物治疗</a:t>
            </a:r>
            <a:endParaRPr lang="en-US" b="1" dirty="0">
              <a:solidFill>
                <a:srgbClr val="002060"/>
              </a:solidFill>
              <a:latin typeface="Times New Roman" pitchFamily="18" charset="0"/>
              <a:sym typeface="Arial Unicode MS" pitchFamily="34" charset="-122"/>
            </a:endParaRPr>
          </a:p>
        </p:txBody>
      </p:sp>
      <p:pic>
        <p:nvPicPr>
          <p:cNvPr id="95247" name="Picture 78" descr="5way copy"/>
          <p:cNvPicPr>
            <a:picLocks noChangeAspect="1" noChangeArrowheads="1"/>
          </p:cNvPicPr>
          <p:nvPr/>
        </p:nvPicPr>
        <p:blipFill>
          <a:blip r:embed="rId4" cstate="print"/>
          <a:srcRect/>
          <a:stretch>
            <a:fillRect/>
          </a:stretch>
        </p:blipFill>
        <p:spPr bwMode="auto">
          <a:xfrm>
            <a:off x="4397375" y="1830388"/>
            <a:ext cx="431800" cy="474662"/>
          </a:xfrm>
          <a:prstGeom prst="rect">
            <a:avLst/>
          </a:prstGeom>
          <a:noFill/>
          <a:ln w="9525" cmpd="sng">
            <a:noFill/>
            <a:miter lim="800000"/>
            <a:headEnd/>
            <a:tailEnd/>
          </a:ln>
        </p:spPr>
      </p:pic>
      <p:sp>
        <p:nvSpPr>
          <p:cNvPr id="95248" name="Text Box 77"/>
          <p:cNvSpPr>
            <a:spLocks noChangeArrowheads="1"/>
          </p:cNvSpPr>
          <p:nvPr/>
        </p:nvSpPr>
        <p:spPr bwMode="auto">
          <a:xfrm>
            <a:off x="5230813" y="2276475"/>
            <a:ext cx="2509837" cy="365125"/>
          </a:xfrm>
          <a:prstGeom prst="rect">
            <a:avLst/>
          </a:prstGeom>
          <a:noFill/>
          <a:ln w="9525" cmpd="sng">
            <a:noFill/>
            <a:miter lim="800000"/>
            <a:headEnd/>
            <a:tailEnd/>
          </a:ln>
        </p:spPr>
        <p:txBody>
          <a:bodyPr>
            <a:spAutoFit/>
          </a:bodyPr>
          <a:lstStyle/>
          <a:p>
            <a:pPr algn="ctr">
              <a:spcBef>
                <a:spcPct val="50000"/>
              </a:spcBef>
            </a:pPr>
            <a:r>
              <a:rPr lang="zh-CN" altLang="en-US" b="1">
                <a:solidFill>
                  <a:srgbClr val="002060"/>
                </a:solidFill>
                <a:latin typeface="Times New Roman" pitchFamily="18" charset="0"/>
                <a:sym typeface="Arial Unicode MS" pitchFamily="34" charset="-122"/>
              </a:rPr>
              <a:t>共患疾病的治疗</a:t>
            </a:r>
          </a:p>
        </p:txBody>
      </p:sp>
      <p:pic>
        <p:nvPicPr>
          <p:cNvPr id="95249" name="Picture 78" descr="5way copy"/>
          <p:cNvPicPr>
            <a:picLocks noChangeAspect="1" noChangeArrowheads="1"/>
          </p:cNvPicPr>
          <p:nvPr/>
        </p:nvPicPr>
        <p:blipFill>
          <a:blip r:embed="rId4" cstate="print"/>
          <a:srcRect/>
          <a:stretch>
            <a:fillRect/>
          </a:stretch>
        </p:blipFill>
        <p:spPr bwMode="auto">
          <a:xfrm rot="3137887">
            <a:off x="3417888" y="1536700"/>
            <a:ext cx="431800" cy="981075"/>
          </a:xfrm>
          <a:prstGeom prst="rect">
            <a:avLst/>
          </a:prstGeom>
          <a:noFill/>
          <a:ln w="9525" cmpd="sng">
            <a:noFill/>
            <a:miter lim="800000"/>
            <a:headEnd/>
            <a:tailEnd/>
          </a:ln>
        </p:spPr>
      </p:pic>
      <p:pic>
        <p:nvPicPr>
          <p:cNvPr id="95250" name="Picture 78" descr="5way copy"/>
          <p:cNvPicPr>
            <a:picLocks noChangeAspect="1" noChangeArrowheads="1"/>
          </p:cNvPicPr>
          <p:nvPr/>
        </p:nvPicPr>
        <p:blipFill>
          <a:blip r:embed="rId4" cstate="print"/>
          <a:srcRect/>
          <a:stretch>
            <a:fillRect/>
          </a:stretch>
        </p:blipFill>
        <p:spPr bwMode="auto">
          <a:xfrm rot="18180828">
            <a:off x="5310982" y="1516856"/>
            <a:ext cx="431800" cy="966787"/>
          </a:xfrm>
          <a:prstGeom prst="rect">
            <a:avLst/>
          </a:prstGeom>
          <a:noFill/>
          <a:ln w="9525" cmpd="sng">
            <a:noFill/>
            <a:miter lim="800000"/>
            <a:headEnd/>
            <a:tailEnd/>
          </a:ln>
        </p:spPr>
      </p:pic>
      <p:pic>
        <p:nvPicPr>
          <p:cNvPr id="95251" name="Picture 78" descr="5way copy"/>
          <p:cNvPicPr>
            <a:picLocks noChangeAspect="1" noChangeArrowheads="1"/>
          </p:cNvPicPr>
          <p:nvPr/>
        </p:nvPicPr>
        <p:blipFill>
          <a:blip r:embed="rId4" cstate="print"/>
          <a:srcRect/>
          <a:stretch>
            <a:fillRect/>
          </a:stretch>
        </p:blipFill>
        <p:spPr bwMode="auto">
          <a:xfrm>
            <a:off x="4364038" y="3395663"/>
            <a:ext cx="431800" cy="241300"/>
          </a:xfrm>
          <a:prstGeom prst="rect">
            <a:avLst/>
          </a:prstGeom>
          <a:noFill/>
          <a:ln w="9525" cmpd="sng">
            <a:noFill/>
            <a:miter lim="800000"/>
            <a:headEnd/>
            <a:tailEnd/>
          </a:ln>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Oval 27"/>
          <p:cNvSpPr>
            <a:spLocks noChangeArrowheads="1"/>
          </p:cNvSpPr>
          <p:nvPr/>
        </p:nvSpPr>
        <p:spPr bwMode="auto">
          <a:xfrm>
            <a:off x="2124075" y="1930400"/>
            <a:ext cx="4606925" cy="4319588"/>
          </a:xfrm>
          <a:prstGeom prst="ellipse">
            <a:avLst/>
          </a:prstGeom>
          <a:solidFill>
            <a:schemeClr val="accent1"/>
          </a:solidFill>
          <a:ln w="9525" cmpd="sng">
            <a:noFill/>
            <a:bevel/>
            <a:headEnd/>
            <a:tailEnd/>
          </a:ln>
        </p:spPr>
        <p:txBody>
          <a:bodyPr anchor="ctr"/>
          <a:lstStyle/>
          <a:p>
            <a:pPr algn="ctr"/>
            <a:endParaRPr lang="zh-CN" altLang="zh-CN">
              <a:solidFill>
                <a:srgbClr val="FFFFFF"/>
              </a:solidFill>
              <a:latin typeface="Times New Roman" pitchFamily="18" charset="0"/>
              <a:sym typeface="Trebuchet MS" pitchFamily="34" charset="0"/>
            </a:endParaRPr>
          </a:p>
        </p:txBody>
      </p:sp>
      <p:sp>
        <p:nvSpPr>
          <p:cNvPr id="97283" name="Rectangle 15"/>
          <p:cNvSpPr>
            <a:spLocks noGrp="1" noChangeArrowheads="1"/>
          </p:cNvSpPr>
          <p:nvPr>
            <p:ph type="title" idx="4294967295"/>
          </p:nvPr>
        </p:nvSpPr>
        <p:spPr>
          <a:ln/>
        </p:spPr>
        <p:txBody>
          <a:bodyPr lIns="0" tIns="0" rIns="0" bIns="0"/>
          <a:lstStyle/>
          <a:p>
            <a:pPr eaLnBrk="1" hangingPunct="1"/>
            <a:r>
              <a:rPr lang="zh-CN" altLang="en-US" dirty="0">
                <a:solidFill>
                  <a:srgbClr val="002060"/>
                </a:solidFill>
                <a:latin typeface="Times New Roman" pitchFamily="18" charset="0"/>
              </a:rPr>
              <a:t>神经病理性疼痛的治疗目标</a:t>
            </a:r>
          </a:p>
        </p:txBody>
      </p:sp>
      <p:sp>
        <p:nvSpPr>
          <p:cNvPr id="97284" name="Text Placeholder 3"/>
          <p:cNvSpPr>
            <a:spLocks noGrp="1" noChangeArrowheads="1"/>
          </p:cNvSpPr>
          <p:nvPr>
            <p:ph sz="quarter" idx="4294967295"/>
          </p:nvPr>
        </p:nvSpPr>
        <p:spPr>
          <a:xfrm>
            <a:off x="2443163" y="1785938"/>
            <a:ext cx="4041775" cy="639762"/>
          </a:xfrm>
          <a:ln/>
        </p:spPr>
        <p:txBody>
          <a:bodyPr anchor="b"/>
          <a:lstStyle/>
          <a:p>
            <a:pPr marL="0" indent="0" algn="ctr" eaLnBrk="1" hangingPunct="1">
              <a:buFont typeface="Arial" pitchFamily="34" charset="0"/>
              <a:buNone/>
            </a:pPr>
            <a:r>
              <a:rPr lang="zh-CN" altLang="en-US" sz="2400" b="1" dirty="0" smtClean="0">
                <a:solidFill>
                  <a:schemeClr val="bg1"/>
                </a:solidFill>
                <a:latin typeface="Times New Roman" pitchFamily="18" charset="0"/>
                <a:cs typeface="Times New Roman" pitchFamily="18" charset="0"/>
              </a:rPr>
              <a:t>次要目标</a:t>
            </a:r>
            <a:endParaRPr lang="zh-CN" altLang="en-US" dirty="0">
              <a:latin typeface="Times New Roman" pitchFamily="18" charset="0"/>
              <a:cs typeface="Times New Roman" pitchFamily="18" charset="0"/>
            </a:endParaRPr>
          </a:p>
        </p:txBody>
      </p:sp>
      <p:sp>
        <p:nvSpPr>
          <p:cNvPr id="97285" name="Rectangle 16"/>
          <p:cNvSpPr>
            <a:spLocks noChangeArrowheads="1"/>
          </p:cNvSpPr>
          <p:nvPr/>
        </p:nvSpPr>
        <p:spPr bwMode="auto">
          <a:xfrm>
            <a:off x="107950" y="6296025"/>
            <a:ext cx="7089775" cy="443198"/>
          </a:xfrm>
          <a:prstGeom prst="rect">
            <a:avLst/>
          </a:prstGeom>
          <a:noFill/>
          <a:ln w="9525" cmpd="sng">
            <a:noFill/>
            <a:miter lim="800000"/>
            <a:headEnd/>
            <a:tailEnd/>
          </a:ln>
        </p:spPr>
        <p:txBody>
          <a:bodyPr lIns="0" tIns="0" rIns="0" bIns="0" anchor="b">
            <a:spAutoFit/>
          </a:bodyPr>
          <a:lstStyle/>
          <a:p>
            <a:pPr>
              <a:lnSpc>
                <a:spcPct val="90000"/>
              </a:lnSpc>
            </a:pPr>
            <a:endParaRPr lang="zh-CN" altLang="en-US" sz="1000" b="1" dirty="0">
              <a:solidFill>
                <a:srgbClr val="002060"/>
              </a:solidFill>
              <a:latin typeface="Times New Roman" pitchFamily="18" charset="0"/>
              <a:cs typeface="Times New Roman" pitchFamily="18" charset="0"/>
              <a:sym typeface="Calibri" pitchFamily="34" charset="0"/>
            </a:endParaRPr>
          </a:p>
          <a:p>
            <a:pPr>
              <a:lnSpc>
                <a:spcPct val="90000"/>
              </a:lnSpc>
            </a:pPr>
            <a:r>
              <a:rPr lang="zh-CN" altLang="en-US" sz="1200" b="1" dirty="0" smtClean="0">
                <a:solidFill>
                  <a:srgbClr val="002060"/>
                </a:solidFill>
                <a:latin typeface="Times New Roman" pitchFamily="18" charset="0"/>
                <a:cs typeface="Times New Roman" pitchFamily="18" charset="0"/>
                <a:sym typeface="Calibri" pitchFamily="34" charset="0"/>
              </a:rPr>
              <a:t>* 注意：预计大多数患者在应用最大剂量时疼痛可减轻</a:t>
            </a:r>
            <a:r>
              <a:rPr lang="en-US" sz="1200" b="1" dirty="0" smtClean="0">
                <a:solidFill>
                  <a:srgbClr val="002060"/>
                </a:solidFill>
                <a:latin typeface="Times New Roman" pitchFamily="18" charset="0"/>
                <a:cs typeface="Times New Roman" pitchFamily="18" charset="0"/>
                <a:sym typeface="Calibri" pitchFamily="34" charset="0"/>
              </a:rPr>
              <a:t>30–50%</a:t>
            </a:r>
            <a:r>
              <a:rPr lang="zh-CN" altLang="en-US" sz="1200" b="1" dirty="0" smtClean="0">
                <a:solidFill>
                  <a:srgbClr val="002060"/>
                </a:solidFill>
                <a:latin typeface="Times New Roman" pitchFamily="18" charset="0"/>
                <a:cs typeface="Times New Roman" pitchFamily="18" charset="0"/>
                <a:sym typeface="Calibri" pitchFamily="34" charset="0"/>
              </a:rPr>
              <a:t>。</a:t>
            </a:r>
            <a:endParaRPr lang="zh-CN" altLang="en-US" sz="1200" b="1" dirty="0">
              <a:solidFill>
                <a:srgbClr val="002060"/>
              </a:solidFill>
              <a:latin typeface="Times New Roman" pitchFamily="18" charset="0"/>
              <a:cs typeface="Times New Roman" pitchFamily="18" charset="0"/>
              <a:sym typeface="Calibri" pitchFamily="34" charset="0"/>
            </a:endParaRPr>
          </a:p>
          <a:p>
            <a:pPr>
              <a:lnSpc>
                <a:spcPct val="90000"/>
              </a:lnSpc>
            </a:pPr>
            <a:r>
              <a:rPr lang="en-US" sz="1000" b="1" dirty="0" err="1">
                <a:solidFill>
                  <a:srgbClr val="002060"/>
                </a:solidFill>
                <a:latin typeface="Times New Roman" pitchFamily="18" charset="0"/>
                <a:cs typeface="Times New Roman" pitchFamily="18" charset="0"/>
                <a:sym typeface="Calibri" pitchFamily="34" charset="0"/>
              </a:rPr>
              <a:t>Argoff</a:t>
            </a:r>
            <a:r>
              <a:rPr lang="en-US" sz="1000" b="1" dirty="0">
                <a:solidFill>
                  <a:srgbClr val="002060"/>
                </a:solidFill>
                <a:latin typeface="Times New Roman" pitchFamily="18" charset="0"/>
                <a:cs typeface="Times New Roman" pitchFamily="18" charset="0"/>
                <a:sym typeface="Calibri" pitchFamily="34" charset="0"/>
              </a:rPr>
              <a:t> CE </a:t>
            </a:r>
            <a:r>
              <a:rPr lang="en-US" sz="1000" b="1" i="1" dirty="0">
                <a:solidFill>
                  <a:srgbClr val="002060"/>
                </a:solidFill>
                <a:latin typeface="Times New Roman" pitchFamily="18" charset="0"/>
                <a:cs typeface="Times New Roman" pitchFamily="18" charset="0"/>
                <a:sym typeface="Calibri" pitchFamily="34" charset="0"/>
              </a:rPr>
              <a:t>et al. Mayo </a:t>
            </a:r>
            <a:r>
              <a:rPr lang="en-US" sz="1000" b="1" i="1" dirty="0" err="1">
                <a:solidFill>
                  <a:srgbClr val="002060"/>
                </a:solidFill>
                <a:latin typeface="Times New Roman" pitchFamily="18" charset="0"/>
                <a:cs typeface="Times New Roman" pitchFamily="18" charset="0"/>
                <a:sym typeface="Calibri" pitchFamily="34" charset="0"/>
              </a:rPr>
              <a:t>Clin</a:t>
            </a:r>
            <a:r>
              <a:rPr lang="en-US" sz="1000" b="1" i="1" dirty="0">
                <a:solidFill>
                  <a:srgbClr val="002060"/>
                </a:solidFill>
                <a:latin typeface="Times New Roman" pitchFamily="18" charset="0"/>
                <a:cs typeface="Times New Roman" pitchFamily="18" charset="0"/>
                <a:sym typeface="Calibri" pitchFamily="34" charset="0"/>
              </a:rPr>
              <a:t> Proc</a:t>
            </a:r>
            <a:r>
              <a:rPr lang="en-US" sz="1000" b="1" dirty="0">
                <a:solidFill>
                  <a:srgbClr val="002060"/>
                </a:solidFill>
                <a:latin typeface="Times New Roman" pitchFamily="18" charset="0"/>
                <a:cs typeface="Times New Roman" pitchFamily="18" charset="0"/>
                <a:sym typeface="Calibri" pitchFamily="34" charset="0"/>
              </a:rPr>
              <a:t> 2006; 81(</a:t>
            </a:r>
            <a:r>
              <a:rPr lang="en-US" sz="1000" b="1" dirty="0" err="1">
                <a:solidFill>
                  <a:srgbClr val="002060"/>
                </a:solidFill>
                <a:latin typeface="Times New Roman" pitchFamily="18" charset="0"/>
                <a:cs typeface="Times New Roman" pitchFamily="18" charset="0"/>
                <a:sym typeface="Calibri" pitchFamily="34" charset="0"/>
              </a:rPr>
              <a:t>Suppl</a:t>
            </a:r>
            <a:r>
              <a:rPr lang="en-US" sz="1000" b="1" dirty="0">
                <a:solidFill>
                  <a:srgbClr val="002060"/>
                </a:solidFill>
                <a:latin typeface="Times New Roman" pitchFamily="18" charset="0"/>
                <a:cs typeface="Times New Roman" pitchFamily="18" charset="0"/>
                <a:sym typeface="Calibri" pitchFamily="34" charset="0"/>
              </a:rPr>
              <a:t> 4):S12-25</a:t>
            </a:r>
            <a:r>
              <a:rPr lang="en-US" sz="1000" dirty="0">
                <a:solidFill>
                  <a:srgbClr val="002060"/>
                </a:solidFill>
                <a:latin typeface="Times New Roman" pitchFamily="18" charset="0"/>
                <a:cs typeface="Times New Roman" pitchFamily="18" charset="0"/>
                <a:sym typeface="Calibri" pitchFamily="34" charset="0"/>
              </a:rPr>
              <a:t>; Lindsay TJ </a:t>
            </a:r>
            <a:r>
              <a:rPr lang="en-US" sz="1000" i="1" dirty="0">
                <a:solidFill>
                  <a:srgbClr val="002060"/>
                </a:solidFill>
                <a:latin typeface="Times New Roman" pitchFamily="18" charset="0"/>
                <a:cs typeface="Times New Roman" pitchFamily="18" charset="0"/>
                <a:sym typeface="Calibri" pitchFamily="34" charset="0"/>
              </a:rPr>
              <a:t>et al. Am </a:t>
            </a:r>
            <a:r>
              <a:rPr lang="en-US" sz="1000" i="1" dirty="0" err="1">
                <a:solidFill>
                  <a:srgbClr val="002060"/>
                </a:solidFill>
                <a:latin typeface="Times New Roman" pitchFamily="18" charset="0"/>
                <a:cs typeface="Times New Roman" pitchFamily="18" charset="0"/>
                <a:sym typeface="Calibri" pitchFamily="34" charset="0"/>
              </a:rPr>
              <a:t>Fam</a:t>
            </a:r>
            <a:r>
              <a:rPr lang="en-US" sz="1000" i="1" dirty="0">
                <a:solidFill>
                  <a:srgbClr val="002060"/>
                </a:solidFill>
                <a:latin typeface="Times New Roman" pitchFamily="18" charset="0"/>
                <a:cs typeface="Times New Roman" pitchFamily="18" charset="0"/>
                <a:sym typeface="Calibri" pitchFamily="34" charset="0"/>
              </a:rPr>
              <a:t> Physician</a:t>
            </a:r>
            <a:r>
              <a:rPr lang="en-US" sz="1000" dirty="0">
                <a:solidFill>
                  <a:srgbClr val="002060"/>
                </a:solidFill>
                <a:latin typeface="Times New Roman" pitchFamily="18" charset="0"/>
                <a:cs typeface="Times New Roman" pitchFamily="18" charset="0"/>
                <a:sym typeface="Calibri" pitchFamily="34" charset="0"/>
              </a:rPr>
              <a:t> 2010; 82(2):151-8.</a:t>
            </a:r>
            <a:endParaRPr lang="en-US" sz="1000" b="1" dirty="0">
              <a:solidFill>
                <a:srgbClr val="002060"/>
              </a:solidFill>
              <a:latin typeface="Times New Roman" pitchFamily="18" charset="0"/>
              <a:cs typeface="Times New Roman" pitchFamily="18" charset="0"/>
              <a:sym typeface="Calibri" pitchFamily="34" charset="0"/>
            </a:endParaRPr>
          </a:p>
        </p:txBody>
      </p:sp>
      <p:sp>
        <p:nvSpPr>
          <p:cNvPr id="97286" name="Oval 15"/>
          <p:cNvSpPr>
            <a:spLocks noChangeArrowheads="1"/>
          </p:cNvSpPr>
          <p:nvPr/>
        </p:nvSpPr>
        <p:spPr bwMode="auto">
          <a:xfrm>
            <a:off x="2951162" y="2720975"/>
            <a:ext cx="2952750" cy="2736850"/>
          </a:xfrm>
          <a:prstGeom prst="ellipse">
            <a:avLst/>
          </a:prstGeom>
          <a:solidFill>
            <a:schemeClr val="accent2"/>
          </a:solidFill>
          <a:ln w="25400" cmpd="sng">
            <a:solidFill>
              <a:schemeClr val="bg1"/>
            </a:solidFill>
            <a:miter lim="800000"/>
            <a:headEnd/>
            <a:tailEnd/>
          </a:ln>
        </p:spPr>
        <p:txBody>
          <a:bodyPr anchor="ctr"/>
          <a:lstStyle/>
          <a:p>
            <a:pPr algn="ctr"/>
            <a:r>
              <a:rPr lang="zh-CN" altLang="en-US" sz="2400" b="1" dirty="0" smtClean="0">
                <a:solidFill>
                  <a:srgbClr val="002060"/>
                </a:solidFill>
                <a:latin typeface="Times New Roman" pitchFamily="18" charset="0"/>
                <a:cs typeface="Times New Roman" pitchFamily="18" charset="0"/>
                <a:sym typeface="Trebuchet MS" pitchFamily="34" charset="0"/>
              </a:rPr>
              <a:t>主要目标</a:t>
            </a:r>
            <a:r>
              <a:rPr lang="en-US" sz="2400" b="1" dirty="0">
                <a:solidFill>
                  <a:srgbClr val="002060"/>
                </a:solidFill>
                <a:latin typeface="Times New Roman" pitchFamily="18" charset="0"/>
                <a:cs typeface="Times New Roman" pitchFamily="18" charset="0"/>
                <a:sym typeface="Trebuchet MS" pitchFamily="34" charset="0"/>
              </a:rPr>
              <a:t>:</a:t>
            </a:r>
            <a:endParaRPr lang="zh-CN" altLang="en-US" sz="2400" b="1" dirty="0">
              <a:solidFill>
                <a:srgbClr val="002060"/>
              </a:solidFill>
              <a:latin typeface="Times New Roman" pitchFamily="18" charset="0"/>
              <a:cs typeface="Times New Roman" pitchFamily="18" charset="0"/>
              <a:sym typeface="Trebuchet MS" pitchFamily="34" charset="0"/>
            </a:endParaRPr>
          </a:p>
          <a:p>
            <a:pPr algn="ctr"/>
            <a:r>
              <a:rPr lang="zh-CN" altLang="en-US" dirty="0" smtClean="0">
                <a:solidFill>
                  <a:srgbClr val="002060"/>
                </a:solidFill>
                <a:latin typeface="Times New Roman" pitchFamily="18" charset="0"/>
                <a:cs typeface="Times New Roman" pitchFamily="18" charset="0"/>
                <a:sym typeface="Trebuchet MS" pitchFamily="34" charset="0"/>
              </a:rPr>
              <a:t>疼痛缓解</a:t>
            </a:r>
            <a:endParaRPr lang="en-US" altLang="zh-CN" dirty="0" smtClean="0">
              <a:solidFill>
                <a:srgbClr val="002060"/>
              </a:solidFill>
              <a:latin typeface="Times New Roman" pitchFamily="18" charset="0"/>
              <a:cs typeface="Times New Roman" pitchFamily="18" charset="0"/>
              <a:sym typeface="Trebuchet MS" pitchFamily="34" charset="0"/>
            </a:endParaRPr>
          </a:p>
          <a:p>
            <a:pPr algn="ctr"/>
            <a:r>
              <a:rPr lang="en-US" sz="4400" dirty="0" smtClean="0">
                <a:solidFill>
                  <a:schemeClr val="bg1"/>
                </a:solidFill>
                <a:latin typeface="Times New Roman" pitchFamily="18" charset="0"/>
                <a:cs typeface="Times New Roman" pitchFamily="18" charset="0"/>
                <a:sym typeface="Trebuchet MS" pitchFamily="34" charset="0"/>
              </a:rPr>
              <a:t>&gt;</a:t>
            </a:r>
            <a:r>
              <a:rPr lang="en-US" sz="4400" dirty="0">
                <a:solidFill>
                  <a:schemeClr val="bg1"/>
                </a:solidFill>
                <a:latin typeface="Times New Roman" pitchFamily="18" charset="0"/>
                <a:cs typeface="Times New Roman" pitchFamily="18" charset="0"/>
                <a:sym typeface="Trebuchet MS" pitchFamily="34" charset="0"/>
              </a:rPr>
              <a:t>50</a:t>
            </a:r>
            <a:r>
              <a:rPr lang="en-US" sz="4400" dirty="0" smtClean="0">
                <a:solidFill>
                  <a:schemeClr val="bg1"/>
                </a:solidFill>
                <a:latin typeface="Times New Roman" pitchFamily="18" charset="0"/>
                <a:cs typeface="Times New Roman" pitchFamily="18" charset="0"/>
                <a:sym typeface="Trebuchet MS" pitchFamily="34" charset="0"/>
              </a:rPr>
              <a:t>%</a:t>
            </a:r>
            <a:r>
              <a:rPr lang="zh-CN" altLang="en-US" sz="4400" dirty="0" smtClean="0">
                <a:solidFill>
                  <a:srgbClr val="002060"/>
                </a:solidFill>
                <a:latin typeface="Times New Roman" pitchFamily="18" charset="0"/>
                <a:cs typeface="Times New Roman" pitchFamily="18" charset="0"/>
                <a:sym typeface="Trebuchet MS" pitchFamily="34" charset="0"/>
              </a:rPr>
              <a:t>*</a:t>
            </a:r>
            <a:endParaRPr lang="zh-CN" altLang="en-US" sz="4400" dirty="0">
              <a:solidFill>
                <a:srgbClr val="002060"/>
              </a:solidFill>
              <a:latin typeface="Times New Roman" pitchFamily="18" charset="0"/>
              <a:cs typeface="Times New Roman" pitchFamily="18" charset="0"/>
              <a:sym typeface="Trebuchet MS" pitchFamily="34" charset="0"/>
            </a:endParaRPr>
          </a:p>
          <a:p>
            <a:pPr algn="ctr"/>
            <a:r>
              <a:rPr lang="en-US" i="1" dirty="0">
                <a:solidFill>
                  <a:srgbClr val="FFFFFF"/>
                </a:solidFill>
                <a:latin typeface="Times New Roman" pitchFamily="18" charset="0"/>
                <a:cs typeface="Times New Roman" pitchFamily="18" charset="0"/>
                <a:sym typeface="Trebuchet MS" pitchFamily="34" charset="0"/>
              </a:rPr>
              <a:t>…</a:t>
            </a:r>
            <a:r>
              <a:rPr lang="zh-CN" altLang="en-US" i="1" dirty="0">
                <a:solidFill>
                  <a:srgbClr val="FFFFFF"/>
                </a:solidFill>
                <a:latin typeface="Times New Roman" pitchFamily="18" charset="0"/>
                <a:cs typeface="Times New Roman" pitchFamily="18" charset="0"/>
                <a:sym typeface="Trebuchet MS" pitchFamily="34" charset="0"/>
              </a:rPr>
              <a:t>但要现实</a:t>
            </a:r>
            <a:r>
              <a:rPr lang="en-US" dirty="0">
                <a:solidFill>
                  <a:srgbClr val="FFFFFF"/>
                </a:solidFill>
                <a:latin typeface="Times New Roman" pitchFamily="18" charset="0"/>
                <a:cs typeface="Times New Roman" pitchFamily="18" charset="0"/>
                <a:sym typeface="Trebuchet MS" pitchFamily="34" charset="0"/>
              </a:rPr>
              <a:t>!</a:t>
            </a:r>
            <a:endParaRPr lang="zh-CN" altLang="en-US" dirty="0">
              <a:solidFill>
                <a:srgbClr val="FFFFFF"/>
              </a:solidFill>
              <a:latin typeface="Times New Roman" pitchFamily="18" charset="0"/>
              <a:cs typeface="Times New Roman" pitchFamily="18" charset="0"/>
              <a:sym typeface="Trebuchet MS" pitchFamily="34" charset="0"/>
            </a:endParaRPr>
          </a:p>
        </p:txBody>
      </p:sp>
      <p:sp>
        <p:nvSpPr>
          <p:cNvPr id="97287" name="Rectangle 18"/>
          <p:cNvSpPr>
            <a:spLocks noChangeArrowheads="1"/>
          </p:cNvSpPr>
          <p:nvPr/>
        </p:nvSpPr>
        <p:spPr bwMode="auto">
          <a:xfrm>
            <a:off x="3803650" y="2381250"/>
            <a:ext cx="1450975" cy="365125"/>
          </a:xfrm>
          <a:prstGeom prst="rect">
            <a:avLst/>
          </a:prstGeom>
          <a:noFill/>
          <a:ln w="9525" cmpd="sng">
            <a:noFill/>
            <a:miter lim="800000"/>
            <a:headEnd/>
            <a:tailEnd/>
          </a:ln>
        </p:spPr>
        <p:txBody>
          <a:bodyPr>
            <a:spAutoFit/>
          </a:bodyPr>
          <a:lstStyle/>
          <a:p>
            <a:r>
              <a:rPr lang="zh-CN" altLang="en-US" dirty="0">
                <a:solidFill>
                  <a:schemeClr val="bg1"/>
                </a:solidFill>
                <a:latin typeface="Times New Roman" pitchFamily="18" charset="0"/>
                <a:cs typeface="Times New Roman" pitchFamily="18" charset="0"/>
                <a:sym typeface="Trebuchet MS" pitchFamily="34" charset="0"/>
              </a:rPr>
              <a:t>恢复或改善</a:t>
            </a:r>
            <a:r>
              <a:rPr lang="zh-CN" altLang="en-US" dirty="0">
                <a:solidFill>
                  <a:schemeClr val="bg1"/>
                </a:solidFill>
                <a:latin typeface="Times New Roman" pitchFamily="18" charset="0"/>
                <a:sym typeface="Trebuchet MS" pitchFamily="34" charset="0"/>
              </a:rPr>
              <a:t>：</a:t>
            </a:r>
          </a:p>
        </p:txBody>
      </p:sp>
      <p:sp>
        <p:nvSpPr>
          <p:cNvPr id="97288" name="Rectangle 26"/>
          <p:cNvSpPr>
            <a:spLocks noChangeArrowheads="1"/>
          </p:cNvSpPr>
          <p:nvPr/>
        </p:nvSpPr>
        <p:spPr bwMode="auto">
          <a:xfrm>
            <a:off x="1692275" y="3910013"/>
            <a:ext cx="1096963" cy="366712"/>
          </a:xfrm>
          <a:prstGeom prst="rect">
            <a:avLst/>
          </a:prstGeom>
          <a:noFill/>
          <a:ln w="9525" cmpd="sng">
            <a:noFill/>
            <a:miter lim="800000"/>
            <a:headEnd/>
            <a:tailEnd/>
          </a:ln>
        </p:spPr>
        <p:txBody>
          <a:bodyPr wrap="none">
            <a:spAutoFit/>
          </a:bodyPr>
          <a:lstStyle/>
          <a:p>
            <a:pPr lvl="1" algn="ctr"/>
            <a:r>
              <a:rPr lang="zh-CN" altLang="en-US" dirty="0">
                <a:solidFill>
                  <a:schemeClr val="bg1"/>
                </a:solidFill>
                <a:latin typeface="Times New Roman" pitchFamily="18" charset="0"/>
                <a:sym typeface="Trebuchet MS" pitchFamily="34" charset="0"/>
              </a:rPr>
              <a:t>睡眠</a:t>
            </a:r>
          </a:p>
        </p:txBody>
      </p:sp>
      <p:sp>
        <p:nvSpPr>
          <p:cNvPr id="97289" name="Rectangle 28"/>
          <p:cNvSpPr>
            <a:spLocks noChangeArrowheads="1"/>
          </p:cNvSpPr>
          <p:nvPr/>
        </p:nvSpPr>
        <p:spPr bwMode="auto">
          <a:xfrm>
            <a:off x="5549900" y="3910013"/>
            <a:ext cx="1107996" cy="369332"/>
          </a:xfrm>
          <a:prstGeom prst="rect">
            <a:avLst/>
          </a:prstGeom>
          <a:noFill/>
          <a:ln w="9525" cmpd="sng">
            <a:noFill/>
            <a:miter lim="800000"/>
            <a:headEnd/>
            <a:tailEnd/>
          </a:ln>
        </p:spPr>
        <p:txBody>
          <a:bodyPr wrap="none">
            <a:spAutoFit/>
          </a:bodyPr>
          <a:lstStyle/>
          <a:p>
            <a:pPr lvl="1"/>
            <a:r>
              <a:rPr lang="zh-CN" altLang="en-US" dirty="0" smtClean="0">
                <a:solidFill>
                  <a:schemeClr val="bg1"/>
                </a:solidFill>
                <a:latin typeface="Times New Roman" pitchFamily="18" charset="0"/>
                <a:sym typeface="Trebuchet MS" pitchFamily="34" charset="0"/>
              </a:rPr>
              <a:t>情绪</a:t>
            </a:r>
            <a:endParaRPr lang="zh-CN" altLang="en-US" dirty="0">
              <a:solidFill>
                <a:schemeClr val="bg1"/>
              </a:solidFill>
              <a:latin typeface="Times New Roman" pitchFamily="18" charset="0"/>
              <a:sym typeface="Trebuchet MS" pitchFamily="34" charset="0"/>
            </a:endParaRPr>
          </a:p>
        </p:txBody>
      </p:sp>
      <p:sp>
        <p:nvSpPr>
          <p:cNvPr id="97290" name="Rectangle 29"/>
          <p:cNvSpPr>
            <a:spLocks noChangeArrowheads="1"/>
          </p:cNvSpPr>
          <p:nvPr/>
        </p:nvSpPr>
        <p:spPr bwMode="auto">
          <a:xfrm>
            <a:off x="2402680" y="5274469"/>
            <a:ext cx="1096963" cy="366712"/>
          </a:xfrm>
          <a:prstGeom prst="rect">
            <a:avLst/>
          </a:prstGeom>
          <a:noFill/>
          <a:ln w="9525" cmpd="sng">
            <a:noFill/>
            <a:miter lim="800000"/>
            <a:headEnd/>
            <a:tailEnd/>
          </a:ln>
        </p:spPr>
        <p:txBody>
          <a:bodyPr wrap="none">
            <a:spAutoFit/>
          </a:bodyPr>
          <a:lstStyle/>
          <a:p>
            <a:pPr lvl="1"/>
            <a:r>
              <a:rPr lang="zh-CN" altLang="en-US" dirty="0">
                <a:solidFill>
                  <a:schemeClr val="bg1"/>
                </a:solidFill>
                <a:latin typeface="Times New Roman" pitchFamily="18" charset="0"/>
                <a:sym typeface="Trebuchet MS" pitchFamily="34" charset="0"/>
              </a:rPr>
              <a:t>功能</a:t>
            </a:r>
          </a:p>
        </p:txBody>
      </p:sp>
      <p:sp>
        <p:nvSpPr>
          <p:cNvPr id="97291" name="Rectangle 30"/>
          <p:cNvSpPr>
            <a:spLocks noChangeArrowheads="1"/>
          </p:cNvSpPr>
          <p:nvPr/>
        </p:nvSpPr>
        <p:spPr bwMode="auto">
          <a:xfrm>
            <a:off x="4643438" y="5284842"/>
            <a:ext cx="1554162" cy="365125"/>
          </a:xfrm>
          <a:prstGeom prst="rect">
            <a:avLst/>
          </a:prstGeom>
          <a:noFill/>
          <a:ln w="9525" cmpd="sng">
            <a:noFill/>
            <a:miter lim="800000"/>
            <a:headEnd/>
            <a:tailEnd/>
          </a:ln>
        </p:spPr>
        <p:txBody>
          <a:bodyPr wrap="none">
            <a:spAutoFit/>
          </a:bodyPr>
          <a:lstStyle/>
          <a:p>
            <a:pPr lvl="1"/>
            <a:r>
              <a:rPr lang="zh-CN" altLang="en-US" dirty="0">
                <a:solidFill>
                  <a:schemeClr val="bg1"/>
                </a:solidFill>
                <a:latin typeface="Times New Roman" pitchFamily="18" charset="0"/>
                <a:sym typeface="Trebuchet MS" pitchFamily="34" charset="0"/>
              </a:rPr>
              <a:t>生活质量</a:t>
            </a:r>
          </a:p>
        </p:txBody>
      </p:sp>
      <p:sp>
        <p:nvSpPr>
          <p:cNvPr id="97292" name="Slide Number Placeholder 3"/>
          <p:cNvSpPr>
            <a:spLocks noChangeArrowheads="1"/>
          </p:cNvSpPr>
          <p:nvPr/>
        </p:nvSpPr>
        <p:spPr bwMode="auto">
          <a:xfrm>
            <a:off x="6553200" y="6356350"/>
            <a:ext cx="2133600" cy="365125"/>
          </a:xfrm>
          <a:prstGeom prst="rect">
            <a:avLst/>
          </a:prstGeom>
          <a:noFill/>
          <a:ln w="9525" cmpd="sng">
            <a:noFill/>
            <a:miter lim="800000"/>
            <a:headEnd/>
            <a:tailEnd/>
          </a:ln>
        </p:spPr>
        <p:txBody>
          <a:bodyPr anchor="ctr"/>
          <a:lstStyle/>
          <a:p>
            <a:pPr algn="r"/>
            <a:fld id="{A009B9A7-AF44-4E78-9494-8EEEA0E7EDCF}" type="slidenum">
              <a:rPr lang="zh-CN" altLang="en-US" sz="1200" b="1" i="1">
                <a:solidFill>
                  <a:srgbClr val="000000"/>
                </a:solidFill>
                <a:latin typeface="Times New Roman" pitchFamily="18" charset="0"/>
                <a:sym typeface="Calibri" pitchFamily="34" charset="0"/>
              </a:rPr>
              <a:pPr algn="r"/>
              <a:t>37</a:t>
            </a:fld>
            <a:endParaRPr lang="zh-CN" altLang="en-US" sz="1200" b="1" i="1">
              <a:solidFill>
                <a:srgbClr val="000000"/>
              </a:solidFill>
              <a:latin typeface="Times New Roman" pitchFamily="18" charset="0"/>
              <a:sym typeface="Calibri" pitchFamily="34" charset="0"/>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灯片编号占位符 4"/>
          <p:cNvSpPr>
            <a:spLocks noGrp="1"/>
          </p:cNvSpPr>
          <p:nvPr>
            <p:ph type="sldNum" sz="quarter" idx="12"/>
          </p:nvPr>
        </p:nvSpPr>
        <p:spPr/>
        <p:txBody>
          <a:bodyPr/>
          <a:lstStyle/>
          <a:p>
            <a:fld id="{3AAE5F3A-99BB-41B6-BC24-D7E73C3E2655}" type="slidenum">
              <a:rPr lang="zh-CN" altLang="en-US"/>
              <a:pPr/>
              <a:t>38</a:t>
            </a:fld>
            <a:endParaRPr lang="en-US" sz="1800">
              <a:solidFill>
                <a:schemeClr val="tx1"/>
              </a:solidFill>
            </a:endParaRPr>
          </a:p>
        </p:txBody>
      </p:sp>
      <p:sp>
        <p:nvSpPr>
          <p:cNvPr id="99330" name="Rectangle 14"/>
          <p:cNvSpPr>
            <a:spLocks noChangeArrowheads="1"/>
          </p:cNvSpPr>
          <p:nvPr/>
        </p:nvSpPr>
        <p:spPr bwMode="auto">
          <a:xfrm>
            <a:off x="0" y="46038"/>
            <a:ext cx="309563" cy="365125"/>
          </a:xfrm>
          <a:prstGeom prst="rect">
            <a:avLst/>
          </a:prstGeom>
          <a:noFill/>
          <a:ln w="9525" cmpd="sng">
            <a:noFill/>
            <a:miter lim="800000"/>
            <a:headEnd/>
            <a:tailEnd/>
          </a:ln>
        </p:spPr>
        <p:txBody>
          <a:bodyPr wrap="none" anchor="ctr">
            <a:spAutoFit/>
          </a:bodyPr>
          <a:lstStyle/>
          <a:p>
            <a:endParaRPr lang="zh-CN" altLang="zh-CN">
              <a:solidFill>
                <a:srgbClr val="FFFFFF"/>
              </a:solidFill>
              <a:latin typeface="Times New Roman" pitchFamily="18" charset="0"/>
              <a:sym typeface="Calibri" pitchFamily="34" charset="0"/>
            </a:endParaRPr>
          </a:p>
        </p:txBody>
      </p:sp>
      <p:sp>
        <p:nvSpPr>
          <p:cNvPr id="99331" name="Rectangle 18"/>
          <p:cNvSpPr>
            <a:spLocks noGrp="1" noChangeArrowheads="1"/>
          </p:cNvSpPr>
          <p:nvPr>
            <p:ph type="title" idx="4294967295"/>
          </p:nvPr>
        </p:nvSpPr>
        <p:spPr>
          <a:ln/>
        </p:spPr>
        <p:txBody>
          <a:bodyPr/>
          <a:lstStyle/>
          <a:p>
            <a:pPr eaLnBrk="1" hangingPunct="1"/>
            <a:r>
              <a:rPr lang="zh-CN" altLang="en-US" sz="4000" dirty="0">
                <a:latin typeface="Times New Roman" pitchFamily="18" charset="0"/>
              </a:rPr>
              <a:t>神经病理性疼痛的多模式</a:t>
            </a:r>
            <a:r>
              <a:rPr lang="zh-CN" altLang="en-US" sz="4000" dirty="0" smtClean="0">
                <a:latin typeface="Times New Roman" pitchFamily="18" charset="0"/>
              </a:rPr>
              <a:t>治疗方法</a:t>
            </a:r>
            <a:endParaRPr lang="zh-CN" altLang="en-US" sz="4000" dirty="0">
              <a:latin typeface="Times New Roman" pitchFamily="18" charset="0"/>
            </a:endParaRPr>
          </a:p>
        </p:txBody>
      </p:sp>
      <p:sp>
        <p:nvSpPr>
          <p:cNvPr id="99332" name="Puzzle3"/>
          <p:cNvSpPr>
            <a:spLocks noEditPoints="1" noChangeArrowheads="1"/>
          </p:cNvSpPr>
          <p:nvPr/>
        </p:nvSpPr>
        <p:spPr bwMode="auto">
          <a:xfrm>
            <a:off x="3381375" y="1416050"/>
            <a:ext cx="2409825" cy="2200275"/>
          </a:xfrm>
          <a:custGeom>
            <a:avLst/>
            <a:gdLst>
              <a:gd name="T0" fmla="*/ 129336432 w 21600"/>
              <a:gd name="T1" fmla="*/ 164009305 h 21600"/>
              <a:gd name="T2" fmla="*/ 255797588 w 21600"/>
              <a:gd name="T3" fmla="*/ 218817371 h 21600"/>
              <a:gd name="T4" fmla="*/ 164051065 w 21600"/>
              <a:gd name="T5" fmla="*/ 143204592 h 21600"/>
              <a:gd name="T6" fmla="*/ 255797588 w 21600"/>
              <a:gd name="T7" fmla="*/ 72894193 h 21600"/>
              <a:gd name="T8" fmla="*/ 130693186 w 21600"/>
              <a:gd name="T9" fmla="*/ 539577 h 21600"/>
              <a:gd name="T10" fmla="*/ 8613340 w 21600"/>
              <a:gd name="T11" fmla="*/ 70580238 h 21600"/>
              <a:gd name="T12" fmla="*/ 100372327 w 21600"/>
              <a:gd name="T13" fmla="*/ 140351060 h 21600"/>
              <a:gd name="T14" fmla="*/ 8613340 w 21600"/>
              <a:gd name="T15" fmla="*/ 218817371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1"/>
          </a:solidFill>
          <a:ln w="28575" cmpd="sng">
            <a:solidFill>
              <a:srgbClr val="000000"/>
            </a:solidFill>
            <a:miter lim="800000"/>
            <a:headEnd/>
            <a:tailEnd/>
          </a:ln>
        </p:spPr>
        <p:txBody>
          <a:bodyPr/>
          <a:lstStyle/>
          <a:p>
            <a:endParaRPr lang="zh-CN" altLang="zh-CN">
              <a:solidFill>
                <a:srgbClr val="FFFFFF"/>
              </a:solidFill>
              <a:latin typeface="Times New Roman" pitchFamily="18" charset="0"/>
              <a:sym typeface="Calibri" pitchFamily="34" charset="0"/>
            </a:endParaRPr>
          </a:p>
        </p:txBody>
      </p:sp>
      <p:sp>
        <p:nvSpPr>
          <p:cNvPr id="99333" name="Puzzle2"/>
          <p:cNvSpPr>
            <a:spLocks noEditPoints="1" noChangeArrowheads="1"/>
          </p:cNvSpPr>
          <p:nvPr/>
        </p:nvSpPr>
        <p:spPr bwMode="auto">
          <a:xfrm>
            <a:off x="2679700" y="3019425"/>
            <a:ext cx="3846513" cy="2006600"/>
          </a:xfrm>
          <a:custGeom>
            <a:avLst/>
            <a:gdLst>
              <a:gd name="T0" fmla="*/ 348857 w 21600"/>
              <a:gd name="T1" fmla="*/ 115522103 h 21600"/>
              <a:gd name="T2" fmla="*/ 133254782 w 21600"/>
              <a:gd name="T3" fmla="*/ 182620832 h 21600"/>
              <a:gd name="T4" fmla="*/ 329807296 w 21600"/>
              <a:gd name="T5" fmla="*/ 120035558 h 21600"/>
              <a:gd name="T6" fmla="*/ 533431559 w 21600"/>
              <a:gd name="T7" fmla="*/ 182871100 h 21600"/>
              <a:gd name="T8" fmla="*/ 684984116 w 21600"/>
              <a:gd name="T9" fmla="*/ 130167305 h 21600"/>
              <a:gd name="T10" fmla="*/ 535587742 w 21600"/>
              <a:gd name="T11" fmla="*/ 49527910 h 21600"/>
              <a:gd name="T12" fmla="*/ 342492236 w 21600"/>
              <a:gd name="T13" fmla="*/ 241628 h 21600"/>
              <a:gd name="T14" fmla="*/ 133254782 w 21600"/>
              <a:gd name="T15" fmla="*/ 50865643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2"/>
          </a:solidFill>
          <a:ln w="127000" cmpd="sng">
            <a:solidFill>
              <a:srgbClr val="000000"/>
            </a:solidFill>
            <a:miter lim="800000"/>
            <a:headEnd/>
            <a:tailEnd/>
          </a:ln>
          <a:effectLst>
            <a:innerShdw blurRad="254000">
              <a:prstClr val="black"/>
            </a:innerShdw>
          </a:effectLst>
          <a:scene3d>
            <a:camera prst="orthographicFront"/>
            <a:lightRig rig="sunset" dir="t"/>
          </a:scene3d>
          <a:sp3d contourW="44450" prstMaterial="matte">
            <a:bevelT w="165100" h="165100" prst="relaxedInset"/>
          </a:sp3d>
        </p:spPr>
        <p:txBody>
          <a:bodyPr/>
          <a:lstStyle/>
          <a:p>
            <a:endParaRPr lang="zh-CN" altLang="zh-CN">
              <a:solidFill>
                <a:srgbClr val="FFFFFF"/>
              </a:solidFill>
              <a:latin typeface="Times New Roman" pitchFamily="18" charset="0"/>
              <a:sym typeface="Calibri" pitchFamily="34" charset="0"/>
            </a:endParaRPr>
          </a:p>
        </p:txBody>
      </p:sp>
      <p:sp>
        <p:nvSpPr>
          <p:cNvPr id="99334" name="Puzzle4"/>
          <p:cNvSpPr>
            <a:spLocks noEditPoints="1" noChangeArrowheads="1"/>
          </p:cNvSpPr>
          <p:nvPr/>
        </p:nvSpPr>
        <p:spPr bwMode="auto">
          <a:xfrm>
            <a:off x="1192213" y="2995613"/>
            <a:ext cx="2319337" cy="2563812"/>
          </a:xfrm>
          <a:custGeom>
            <a:avLst/>
            <a:gdLst>
              <a:gd name="T0" fmla="*/ 95777658 w 21600"/>
              <a:gd name="T1" fmla="*/ 163328000 h 21600"/>
              <a:gd name="T2" fmla="*/ 5223018 w 21600"/>
              <a:gd name="T3" fmla="*/ 238631048 h 21600"/>
              <a:gd name="T4" fmla="*/ 132592207 w 21600"/>
              <a:gd name="T5" fmla="*/ 304311674 h 21600"/>
              <a:gd name="T6" fmla="*/ 241202478 w 21600"/>
              <a:gd name="T7" fmla="*/ 235996495 h 21600"/>
              <a:gd name="T8" fmla="*/ 161093734 w 21600"/>
              <a:gd name="T9" fmla="*/ 153395606 h 21600"/>
              <a:gd name="T10" fmla="*/ 242505387 w 21600"/>
              <a:gd name="T11" fmla="*/ 66441431 h 21600"/>
              <a:gd name="T12" fmla="*/ 128003357 w 21600"/>
              <a:gd name="T13" fmla="*/ 155016 h 21600"/>
              <a:gd name="T14" fmla="*/ 5223018 w 21600"/>
              <a:gd name="T15" fmla="*/ 66441431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bg2"/>
          </a:solidFill>
          <a:ln w="28575" cmpd="sng">
            <a:solidFill>
              <a:srgbClr val="000000"/>
            </a:solidFill>
            <a:miter lim="800000"/>
            <a:headEnd/>
            <a:tailEnd/>
          </a:ln>
        </p:spPr>
        <p:txBody>
          <a:bodyPr/>
          <a:lstStyle/>
          <a:p>
            <a:endParaRPr lang="zh-CN" altLang="zh-CN">
              <a:solidFill>
                <a:srgbClr val="FFFFFF"/>
              </a:solidFill>
              <a:latin typeface="Times New Roman" pitchFamily="18" charset="0"/>
              <a:sym typeface="Calibri" pitchFamily="34" charset="0"/>
            </a:endParaRPr>
          </a:p>
        </p:txBody>
      </p:sp>
      <p:sp>
        <p:nvSpPr>
          <p:cNvPr id="99335" name="Puzzle1"/>
          <p:cNvSpPr>
            <a:spLocks noEditPoints="1" noChangeArrowheads="1"/>
          </p:cNvSpPr>
          <p:nvPr/>
        </p:nvSpPr>
        <p:spPr bwMode="auto">
          <a:xfrm>
            <a:off x="395288" y="2081213"/>
            <a:ext cx="3894137" cy="1528762"/>
          </a:xfrm>
          <a:custGeom>
            <a:avLst/>
            <a:gdLst>
              <a:gd name="T0" fmla="*/ 544089526 w 21600"/>
              <a:gd name="T1" fmla="*/ 105584865 h 21600"/>
              <a:gd name="T2" fmla="*/ 551759892 w 21600"/>
              <a:gd name="T3" fmla="*/ 2609795 h 21600"/>
              <a:gd name="T4" fmla="*/ 153573575 w 21600"/>
              <a:gd name="T5" fmla="*/ 4287894 h 21600"/>
              <a:gd name="T6" fmla="*/ 163811907 w 21600"/>
              <a:gd name="T7" fmla="*/ 105214140 h 21600"/>
              <a:gd name="T8" fmla="*/ 351383088 w 21600"/>
              <a:gd name="T9" fmla="*/ 64544114 h 21600"/>
              <a:gd name="T10" fmla="*/ 352488049 w 21600"/>
              <a:gd name="T11" fmla="*/ 43650545 h 21600"/>
              <a:gd name="T12" fmla="*/ 702050810 w 21600"/>
              <a:gd name="T13" fmla="*/ 50092434 h 21600"/>
              <a:gd name="T14" fmla="*/ 1820149 w 21600"/>
              <a:gd name="T15" fmla="*/ 50092434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A2A2A2"/>
          </a:solidFill>
          <a:ln w="28575" cmpd="sng">
            <a:solidFill>
              <a:srgbClr val="000000"/>
            </a:solidFill>
            <a:miter lim="800000"/>
            <a:headEnd/>
            <a:tailEnd/>
          </a:ln>
        </p:spPr>
        <p:txBody>
          <a:bodyPr/>
          <a:lstStyle/>
          <a:p>
            <a:endParaRPr lang="zh-CN" altLang="zh-CN" sz="2400" dirty="0">
              <a:solidFill>
                <a:srgbClr val="FFFFFF"/>
              </a:solidFill>
              <a:latin typeface="Times New Roman" pitchFamily="18" charset="0"/>
              <a:sym typeface="Calibri" pitchFamily="34" charset="0"/>
            </a:endParaRPr>
          </a:p>
        </p:txBody>
      </p:sp>
      <p:sp>
        <p:nvSpPr>
          <p:cNvPr id="99336" name="Puzzle1"/>
          <p:cNvSpPr>
            <a:spLocks noEditPoints="1" noChangeArrowheads="1"/>
          </p:cNvSpPr>
          <p:nvPr/>
        </p:nvSpPr>
        <p:spPr bwMode="auto">
          <a:xfrm>
            <a:off x="4854575" y="2089150"/>
            <a:ext cx="3894138" cy="1528763"/>
          </a:xfrm>
          <a:custGeom>
            <a:avLst/>
            <a:gdLst>
              <a:gd name="T0" fmla="*/ 544089666 w 21600"/>
              <a:gd name="T1" fmla="*/ 105585005 h 21600"/>
              <a:gd name="T2" fmla="*/ 551760394 w 21600"/>
              <a:gd name="T3" fmla="*/ 2609797 h 21600"/>
              <a:gd name="T4" fmla="*/ 153573795 w 21600"/>
              <a:gd name="T5" fmla="*/ 4287897 h 21600"/>
              <a:gd name="T6" fmla="*/ 163811949 w 21600"/>
              <a:gd name="T7" fmla="*/ 105214280 h 21600"/>
              <a:gd name="T8" fmla="*/ 351383179 w 21600"/>
              <a:gd name="T9" fmla="*/ 64544227 h 21600"/>
              <a:gd name="T10" fmla="*/ 352488320 w 21600"/>
              <a:gd name="T11" fmla="*/ 43650644 h 21600"/>
              <a:gd name="T12" fmla="*/ 702051351 w 21600"/>
              <a:gd name="T13" fmla="*/ 50092538 h 21600"/>
              <a:gd name="T14" fmla="*/ 1820149 w 21600"/>
              <a:gd name="T15" fmla="*/ 50092538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DDBB30"/>
          </a:solidFill>
          <a:ln w="28575" cmpd="sng">
            <a:solidFill>
              <a:srgbClr val="000000"/>
            </a:solidFill>
            <a:miter lim="800000"/>
            <a:headEnd/>
            <a:tailEnd/>
          </a:ln>
        </p:spPr>
        <p:txBody>
          <a:bodyPr/>
          <a:lstStyle/>
          <a:p>
            <a:pPr algn="ctr"/>
            <a:endParaRPr lang="zh-CN" altLang="zh-CN">
              <a:solidFill>
                <a:srgbClr val="FFFFFF"/>
              </a:solidFill>
              <a:latin typeface="Times New Roman" pitchFamily="18" charset="0"/>
              <a:sym typeface="Calibri" pitchFamily="34" charset="0"/>
            </a:endParaRPr>
          </a:p>
          <a:p>
            <a:pPr algn="ctr"/>
            <a:endParaRPr lang="zh-CN" altLang="zh-CN">
              <a:solidFill>
                <a:srgbClr val="FFFFFF"/>
              </a:solidFill>
              <a:latin typeface="Times New Roman" pitchFamily="18" charset="0"/>
              <a:sym typeface="Calibri" pitchFamily="34" charset="0"/>
            </a:endParaRPr>
          </a:p>
        </p:txBody>
      </p:sp>
      <p:sp>
        <p:nvSpPr>
          <p:cNvPr id="99337" name="Puzzle4"/>
          <p:cNvSpPr>
            <a:spLocks noEditPoints="1" noChangeArrowheads="1"/>
          </p:cNvSpPr>
          <p:nvPr/>
        </p:nvSpPr>
        <p:spPr bwMode="auto">
          <a:xfrm>
            <a:off x="5619750" y="3024188"/>
            <a:ext cx="2317750" cy="2563812"/>
          </a:xfrm>
          <a:custGeom>
            <a:avLst/>
            <a:gdLst>
              <a:gd name="T0" fmla="*/ 95646667 w 21600"/>
              <a:gd name="T1" fmla="*/ 163328000 h 21600"/>
              <a:gd name="T2" fmla="*/ 5215796 w 21600"/>
              <a:gd name="T3" fmla="*/ 238631048 h 21600"/>
              <a:gd name="T4" fmla="*/ 132410810 w 21600"/>
              <a:gd name="T5" fmla="*/ 304311674 h 21600"/>
              <a:gd name="T6" fmla="*/ 240872618 w 21600"/>
              <a:gd name="T7" fmla="*/ 235996495 h 21600"/>
              <a:gd name="T8" fmla="*/ 160873413 w 21600"/>
              <a:gd name="T9" fmla="*/ 153395606 h 21600"/>
              <a:gd name="T10" fmla="*/ 242173562 w 21600"/>
              <a:gd name="T11" fmla="*/ 66441431 h 21600"/>
              <a:gd name="T12" fmla="*/ 127828319 w 21600"/>
              <a:gd name="T13" fmla="*/ 155016 h 21600"/>
              <a:gd name="T14" fmla="*/ 5215796 w 21600"/>
              <a:gd name="T15" fmla="*/ 66441431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8064A2"/>
          </a:solidFill>
          <a:ln w="28575" cmpd="sng">
            <a:solidFill>
              <a:srgbClr val="000000"/>
            </a:solidFill>
            <a:miter lim="800000"/>
            <a:headEnd/>
            <a:tailEnd/>
          </a:ln>
        </p:spPr>
        <p:txBody>
          <a:bodyPr/>
          <a:lstStyle/>
          <a:p>
            <a:endParaRPr lang="zh-CN" altLang="zh-CN">
              <a:solidFill>
                <a:srgbClr val="FFFFFF"/>
              </a:solidFill>
              <a:latin typeface="Times New Roman" pitchFamily="18" charset="0"/>
              <a:sym typeface="Calibri" pitchFamily="34" charset="0"/>
            </a:endParaRPr>
          </a:p>
        </p:txBody>
      </p:sp>
      <p:sp>
        <p:nvSpPr>
          <p:cNvPr id="99338" name="Puzzle3"/>
          <p:cNvSpPr>
            <a:spLocks noEditPoints="1" noChangeArrowheads="1"/>
          </p:cNvSpPr>
          <p:nvPr/>
        </p:nvSpPr>
        <p:spPr bwMode="auto">
          <a:xfrm>
            <a:off x="3336925" y="4310063"/>
            <a:ext cx="2409825" cy="2201862"/>
          </a:xfrm>
          <a:custGeom>
            <a:avLst/>
            <a:gdLst>
              <a:gd name="T0" fmla="*/ 129336432 w 21600"/>
              <a:gd name="T1" fmla="*/ 164245951 h 21600"/>
              <a:gd name="T2" fmla="*/ 255797588 w 21600"/>
              <a:gd name="T3" fmla="*/ 219133203 h 21600"/>
              <a:gd name="T4" fmla="*/ 164051065 w 21600"/>
              <a:gd name="T5" fmla="*/ 143411247 h 21600"/>
              <a:gd name="T6" fmla="*/ 255797588 w 21600"/>
              <a:gd name="T7" fmla="*/ 72999370 h 21600"/>
              <a:gd name="T8" fmla="*/ 130693186 w 21600"/>
              <a:gd name="T9" fmla="*/ 540374 h 21600"/>
              <a:gd name="T10" fmla="*/ 8613340 w 21600"/>
              <a:gd name="T11" fmla="*/ 70682115 h 21600"/>
              <a:gd name="T12" fmla="*/ 100372327 w 21600"/>
              <a:gd name="T13" fmla="*/ 140553618 h 21600"/>
              <a:gd name="T14" fmla="*/ 8613340 w 21600"/>
              <a:gd name="T15" fmla="*/ 219133203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78B30"/>
          </a:solidFill>
          <a:ln w="28575" cmpd="sng">
            <a:solidFill>
              <a:srgbClr val="000000"/>
            </a:solidFill>
            <a:miter lim="800000"/>
            <a:headEnd/>
            <a:tailEnd/>
          </a:ln>
        </p:spPr>
        <p:txBody>
          <a:bodyPr/>
          <a:lstStyle/>
          <a:p>
            <a:endParaRPr lang="zh-CN" altLang="zh-CN">
              <a:solidFill>
                <a:srgbClr val="FFFFFF"/>
              </a:solidFill>
              <a:latin typeface="Times New Roman" pitchFamily="18" charset="0"/>
              <a:sym typeface="Calibri" pitchFamily="34" charset="0"/>
            </a:endParaRPr>
          </a:p>
        </p:txBody>
      </p:sp>
      <p:sp>
        <p:nvSpPr>
          <p:cNvPr id="99339" name="Puzzle1"/>
          <p:cNvSpPr>
            <a:spLocks noEditPoints="1" noChangeArrowheads="1"/>
          </p:cNvSpPr>
          <p:nvPr/>
        </p:nvSpPr>
        <p:spPr bwMode="auto">
          <a:xfrm>
            <a:off x="395288" y="4951413"/>
            <a:ext cx="3894137" cy="1528762"/>
          </a:xfrm>
          <a:custGeom>
            <a:avLst/>
            <a:gdLst>
              <a:gd name="T0" fmla="*/ 544089526 w 21600"/>
              <a:gd name="T1" fmla="*/ 105584865 h 21600"/>
              <a:gd name="T2" fmla="*/ 551759892 w 21600"/>
              <a:gd name="T3" fmla="*/ 2609795 h 21600"/>
              <a:gd name="T4" fmla="*/ 153573575 w 21600"/>
              <a:gd name="T5" fmla="*/ 4287894 h 21600"/>
              <a:gd name="T6" fmla="*/ 163811907 w 21600"/>
              <a:gd name="T7" fmla="*/ 105214140 h 21600"/>
              <a:gd name="T8" fmla="*/ 351383088 w 21600"/>
              <a:gd name="T9" fmla="*/ 64544114 h 21600"/>
              <a:gd name="T10" fmla="*/ 352488049 w 21600"/>
              <a:gd name="T11" fmla="*/ 43650545 h 21600"/>
              <a:gd name="T12" fmla="*/ 702050810 w 21600"/>
              <a:gd name="T13" fmla="*/ 50092434 h 21600"/>
              <a:gd name="T14" fmla="*/ 1820149 w 21600"/>
              <a:gd name="T15" fmla="*/ 50092434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cmpd="sng">
            <a:solidFill>
              <a:srgbClr val="000000"/>
            </a:solidFill>
            <a:miter lim="800000"/>
            <a:headEnd/>
            <a:tailEnd/>
          </a:ln>
        </p:spPr>
        <p:txBody>
          <a:bodyPr/>
          <a:lstStyle/>
          <a:p>
            <a:endParaRPr lang="zh-CN" altLang="zh-CN">
              <a:solidFill>
                <a:srgbClr val="FFFFFF"/>
              </a:solidFill>
              <a:latin typeface="Times New Roman" pitchFamily="18" charset="0"/>
              <a:sym typeface="Calibri" pitchFamily="34" charset="0"/>
            </a:endParaRPr>
          </a:p>
        </p:txBody>
      </p:sp>
      <p:sp>
        <p:nvSpPr>
          <p:cNvPr id="99340" name="Puzzle1"/>
          <p:cNvSpPr>
            <a:spLocks noEditPoints="1" noChangeArrowheads="1"/>
          </p:cNvSpPr>
          <p:nvPr/>
        </p:nvSpPr>
        <p:spPr bwMode="auto">
          <a:xfrm>
            <a:off x="4800600" y="4983163"/>
            <a:ext cx="3894138" cy="1528762"/>
          </a:xfrm>
          <a:custGeom>
            <a:avLst/>
            <a:gdLst>
              <a:gd name="T0" fmla="*/ 544089666 w 21600"/>
              <a:gd name="T1" fmla="*/ 105584865 h 21600"/>
              <a:gd name="T2" fmla="*/ 551760394 w 21600"/>
              <a:gd name="T3" fmla="*/ 2609795 h 21600"/>
              <a:gd name="T4" fmla="*/ 153573795 w 21600"/>
              <a:gd name="T5" fmla="*/ 4287894 h 21600"/>
              <a:gd name="T6" fmla="*/ 163811949 w 21600"/>
              <a:gd name="T7" fmla="*/ 105214140 h 21600"/>
              <a:gd name="T8" fmla="*/ 351383179 w 21600"/>
              <a:gd name="T9" fmla="*/ 64544114 h 21600"/>
              <a:gd name="T10" fmla="*/ 352488320 w 21600"/>
              <a:gd name="T11" fmla="*/ 43650545 h 21600"/>
              <a:gd name="T12" fmla="*/ 702051351 w 21600"/>
              <a:gd name="T13" fmla="*/ 50092434 h 21600"/>
              <a:gd name="T14" fmla="*/ 1820149 w 21600"/>
              <a:gd name="T15" fmla="*/ 50092434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0092FF"/>
          </a:solidFill>
          <a:ln w="28575" cmpd="sng">
            <a:solidFill>
              <a:srgbClr val="000000"/>
            </a:solidFill>
            <a:miter lim="800000"/>
            <a:headEnd/>
            <a:tailEnd/>
          </a:ln>
        </p:spPr>
        <p:txBody>
          <a:bodyPr/>
          <a:lstStyle/>
          <a:p>
            <a:endParaRPr lang="zh-CN" altLang="zh-CN">
              <a:solidFill>
                <a:srgbClr val="FFFFFF"/>
              </a:solidFill>
              <a:latin typeface="Times New Roman" pitchFamily="18" charset="0"/>
              <a:sym typeface="Calibri" pitchFamily="34" charset="0"/>
            </a:endParaRPr>
          </a:p>
        </p:txBody>
      </p:sp>
      <p:sp>
        <p:nvSpPr>
          <p:cNvPr id="99341" name="TextBox 7"/>
          <p:cNvSpPr>
            <a:spLocks noChangeArrowheads="1"/>
          </p:cNvSpPr>
          <p:nvPr/>
        </p:nvSpPr>
        <p:spPr bwMode="auto">
          <a:xfrm>
            <a:off x="3563888" y="3717032"/>
            <a:ext cx="1970087" cy="523220"/>
          </a:xfrm>
          <a:prstGeom prst="rect">
            <a:avLst/>
          </a:prstGeom>
          <a:noFill/>
          <a:ln w="9525" cmpd="sng">
            <a:noFill/>
            <a:miter lim="800000"/>
            <a:headEnd/>
            <a:tailEnd/>
          </a:ln>
        </p:spPr>
        <p:txBody>
          <a:bodyPr>
            <a:spAutoFit/>
          </a:bodyPr>
          <a:lstStyle/>
          <a:p>
            <a:pPr algn="ctr"/>
            <a:r>
              <a:rPr lang="zh-CN" altLang="en-US" sz="2800" b="1" dirty="0">
                <a:solidFill>
                  <a:srgbClr val="FFFFFF"/>
                </a:solidFill>
                <a:effectLst>
                  <a:outerShdw blurRad="38100" dist="38100" dir="2700000" algn="tl">
                    <a:srgbClr val="000000">
                      <a:alpha val="43137"/>
                    </a:srgbClr>
                  </a:outerShdw>
                </a:effectLst>
                <a:latin typeface="Times New Roman" pitchFamily="18" charset="0"/>
                <a:sym typeface="Calibri" pitchFamily="34" charset="0"/>
              </a:rPr>
              <a:t>药物疗法</a:t>
            </a:r>
          </a:p>
        </p:txBody>
      </p:sp>
      <p:sp>
        <p:nvSpPr>
          <p:cNvPr id="99342" name="TextBox 30"/>
          <p:cNvSpPr>
            <a:spLocks noChangeArrowheads="1"/>
          </p:cNvSpPr>
          <p:nvPr/>
        </p:nvSpPr>
        <p:spPr bwMode="auto">
          <a:xfrm>
            <a:off x="5830888" y="2652713"/>
            <a:ext cx="2093912" cy="396875"/>
          </a:xfrm>
          <a:prstGeom prst="rect">
            <a:avLst/>
          </a:prstGeom>
          <a:noFill/>
          <a:ln w="9525" cmpd="sng">
            <a:noFill/>
            <a:miter lim="800000"/>
            <a:headEnd/>
            <a:tailEnd/>
          </a:ln>
        </p:spPr>
        <p:txBody>
          <a:bodyPr>
            <a:spAutoFit/>
          </a:bodyPr>
          <a:lstStyle/>
          <a:p>
            <a:pPr algn="ctr"/>
            <a:r>
              <a:rPr lang="zh-CN" altLang="en-US" sz="2000" b="1" dirty="0">
                <a:latin typeface="Times New Roman" pitchFamily="18" charset="0"/>
                <a:sym typeface="Calibri" pitchFamily="34" charset="0"/>
              </a:rPr>
              <a:t>压力管理</a:t>
            </a:r>
          </a:p>
        </p:txBody>
      </p:sp>
      <p:sp>
        <p:nvSpPr>
          <p:cNvPr id="99343" name="TextBox 31"/>
          <p:cNvSpPr>
            <a:spLocks noChangeArrowheads="1"/>
          </p:cNvSpPr>
          <p:nvPr/>
        </p:nvSpPr>
        <p:spPr bwMode="auto">
          <a:xfrm>
            <a:off x="6139167" y="3768725"/>
            <a:ext cx="1217001" cy="400110"/>
          </a:xfrm>
          <a:prstGeom prst="rect">
            <a:avLst/>
          </a:prstGeom>
          <a:noFill/>
          <a:ln w="9525" cmpd="sng">
            <a:noFill/>
            <a:miter lim="800000"/>
            <a:headEnd/>
            <a:tailEnd/>
          </a:ln>
        </p:spPr>
        <p:txBody>
          <a:bodyPr wrap="none">
            <a:spAutoFit/>
          </a:bodyPr>
          <a:lstStyle/>
          <a:p>
            <a:pPr algn="ctr"/>
            <a:r>
              <a:rPr lang="zh-CN" altLang="en-US" sz="2000" b="1" dirty="0">
                <a:latin typeface="Times New Roman" pitchFamily="18" charset="0"/>
                <a:sym typeface="Calibri" pitchFamily="34" charset="0"/>
              </a:rPr>
              <a:t>职业治疗</a:t>
            </a:r>
          </a:p>
        </p:txBody>
      </p:sp>
      <p:sp>
        <p:nvSpPr>
          <p:cNvPr id="99344" name="TextBox 32"/>
          <p:cNvSpPr>
            <a:spLocks noChangeArrowheads="1"/>
          </p:cNvSpPr>
          <p:nvPr/>
        </p:nvSpPr>
        <p:spPr bwMode="auto">
          <a:xfrm>
            <a:off x="6069013" y="5559425"/>
            <a:ext cx="1723549" cy="400110"/>
          </a:xfrm>
          <a:prstGeom prst="rect">
            <a:avLst/>
          </a:prstGeom>
          <a:noFill/>
          <a:ln w="9525" cmpd="sng">
            <a:noFill/>
            <a:miter lim="800000"/>
            <a:headEnd/>
            <a:tailEnd/>
          </a:ln>
        </p:spPr>
        <p:txBody>
          <a:bodyPr wrap="none">
            <a:spAutoFit/>
          </a:bodyPr>
          <a:lstStyle/>
          <a:p>
            <a:r>
              <a:rPr lang="zh-CN" altLang="en-US" sz="2000" b="1" dirty="0">
                <a:latin typeface="Times New Roman" pitchFamily="18" charset="0"/>
                <a:sym typeface="Calibri" pitchFamily="34" charset="0"/>
              </a:rPr>
              <a:t>生物反馈疗法</a:t>
            </a:r>
          </a:p>
        </p:txBody>
      </p:sp>
      <p:sp>
        <p:nvSpPr>
          <p:cNvPr id="99345" name="TextBox 33"/>
          <p:cNvSpPr>
            <a:spLocks noChangeArrowheads="1"/>
          </p:cNvSpPr>
          <p:nvPr/>
        </p:nvSpPr>
        <p:spPr bwMode="auto">
          <a:xfrm>
            <a:off x="971550" y="5476875"/>
            <a:ext cx="2762250" cy="396875"/>
          </a:xfrm>
          <a:prstGeom prst="rect">
            <a:avLst/>
          </a:prstGeom>
          <a:noFill/>
          <a:ln w="9525" cmpd="sng">
            <a:noFill/>
            <a:miter lim="800000"/>
            <a:headEnd/>
            <a:tailEnd/>
          </a:ln>
        </p:spPr>
        <p:txBody>
          <a:bodyPr>
            <a:spAutoFit/>
          </a:bodyPr>
          <a:lstStyle/>
          <a:p>
            <a:pPr algn="ctr"/>
            <a:r>
              <a:rPr lang="zh-CN" altLang="en-US" sz="2000" b="1" dirty="0">
                <a:latin typeface="Times New Roman" pitchFamily="18" charset="0"/>
                <a:sym typeface="Calibri" pitchFamily="34" charset="0"/>
              </a:rPr>
              <a:t>补充治疗</a:t>
            </a:r>
          </a:p>
        </p:txBody>
      </p:sp>
      <p:sp>
        <p:nvSpPr>
          <p:cNvPr id="99346" name="TextBox 34"/>
          <p:cNvSpPr>
            <a:spLocks noChangeArrowheads="1"/>
          </p:cNvSpPr>
          <p:nvPr/>
        </p:nvSpPr>
        <p:spPr bwMode="auto">
          <a:xfrm>
            <a:off x="1412875" y="3717525"/>
            <a:ext cx="1860550" cy="400110"/>
          </a:xfrm>
          <a:prstGeom prst="rect">
            <a:avLst/>
          </a:prstGeom>
          <a:noFill/>
          <a:ln w="9525" cmpd="sng">
            <a:noFill/>
            <a:miter lim="800000"/>
            <a:headEnd/>
            <a:tailEnd/>
          </a:ln>
        </p:spPr>
        <p:txBody>
          <a:bodyPr>
            <a:spAutoFit/>
          </a:bodyPr>
          <a:lstStyle/>
          <a:p>
            <a:pPr algn="ctr"/>
            <a:r>
              <a:rPr lang="zh-CN" altLang="en-US" sz="2000" b="1" dirty="0" smtClean="0">
                <a:latin typeface="Times New Roman" pitchFamily="18" charset="0"/>
                <a:cs typeface="Times New Roman" pitchFamily="18" charset="0"/>
                <a:sym typeface="Calibri" pitchFamily="34" charset="0"/>
              </a:rPr>
              <a:t>物理治疗</a:t>
            </a:r>
            <a:endParaRPr lang="en-US" sz="2000" b="1" dirty="0">
              <a:latin typeface="Times New Roman" pitchFamily="18" charset="0"/>
              <a:cs typeface="Times New Roman" pitchFamily="18" charset="0"/>
              <a:sym typeface="Calibri" pitchFamily="34" charset="0"/>
            </a:endParaRPr>
          </a:p>
        </p:txBody>
      </p:sp>
      <p:sp>
        <p:nvSpPr>
          <p:cNvPr id="99347" name="TextBox 35"/>
          <p:cNvSpPr>
            <a:spLocks noChangeArrowheads="1"/>
          </p:cNvSpPr>
          <p:nvPr/>
        </p:nvSpPr>
        <p:spPr bwMode="auto">
          <a:xfrm>
            <a:off x="4011613" y="5146675"/>
            <a:ext cx="1049337" cy="396875"/>
          </a:xfrm>
          <a:prstGeom prst="rect">
            <a:avLst/>
          </a:prstGeom>
          <a:noFill/>
          <a:ln w="9525" cmpd="sng">
            <a:noFill/>
            <a:miter lim="800000"/>
            <a:headEnd/>
            <a:tailEnd/>
          </a:ln>
        </p:spPr>
        <p:txBody>
          <a:bodyPr>
            <a:spAutoFit/>
          </a:bodyPr>
          <a:lstStyle/>
          <a:p>
            <a:pPr algn="ctr"/>
            <a:r>
              <a:rPr lang="zh-CN" altLang="en-US" sz="2000" b="1" dirty="0">
                <a:latin typeface="Times New Roman" pitchFamily="18" charset="0"/>
                <a:sym typeface="Calibri" pitchFamily="34" charset="0"/>
              </a:rPr>
              <a:t>教育</a:t>
            </a:r>
          </a:p>
        </p:txBody>
      </p:sp>
      <p:sp>
        <p:nvSpPr>
          <p:cNvPr id="99348" name="Rectangle 8"/>
          <p:cNvSpPr>
            <a:spLocks noChangeArrowheads="1"/>
          </p:cNvSpPr>
          <p:nvPr/>
        </p:nvSpPr>
        <p:spPr bwMode="auto">
          <a:xfrm>
            <a:off x="3682347" y="2163763"/>
            <a:ext cx="1733168" cy="400110"/>
          </a:xfrm>
          <a:prstGeom prst="rect">
            <a:avLst/>
          </a:prstGeom>
          <a:noFill/>
          <a:ln w="9525" cmpd="sng">
            <a:noFill/>
            <a:miter lim="800000"/>
            <a:headEnd/>
            <a:tailEnd/>
          </a:ln>
        </p:spPr>
        <p:txBody>
          <a:bodyPr wrap="none">
            <a:spAutoFit/>
          </a:bodyPr>
          <a:lstStyle/>
          <a:p>
            <a:pPr algn="ctr"/>
            <a:r>
              <a:rPr lang="zh-CN" altLang="en-US" sz="2000" b="1" dirty="0">
                <a:solidFill>
                  <a:srgbClr val="FFFFFF"/>
                </a:solidFill>
                <a:latin typeface="Times New Roman" pitchFamily="18" charset="0"/>
                <a:sym typeface="Calibri" pitchFamily="34" charset="0"/>
              </a:rPr>
              <a:t>生活方式治疗</a:t>
            </a:r>
          </a:p>
        </p:txBody>
      </p:sp>
      <p:sp>
        <p:nvSpPr>
          <p:cNvPr id="99349" name="Rectangle 9"/>
          <p:cNvSpPr>
            <a:spLocks noChangeArrowheads="1"/>
          </p:cNvSpPr>
          <p:nvPr/>
        </p:nvSpPr>
        <p:spPr bwMode="auto">
          <a:xfrm>
            <a:off x="1829603" y="2684463"/>
            <a:ext cx="1114408" cy="369332"/>
          </a:xfrm>
          <a:prstGeom prst="rect">
            <a:avLst/>
          </a:prstGeom>
          <a:noFill/>
          <a:ln w="9525" cmpd="sng">
            <a:noFill/>
            <a:miter lim="800000"/>
            <a:headEnd/>
            <a:tailEnd/>
          </a:ln>
        </p:spPr>
        <p:txBody>
          <a:bodyPr wrap="none">
            <a:spAutoFit/>
          </a:bodyPr>
          <a:lstStyle/>
          <a:p>
            <a:pPr algn="ctr"/>
            <a:r>
              <a:rPr lang="zh-CN" altLang="en-US" b="1" dirty="0">
                <a:latin typeface="Times New Roman" pitchFamily="18" charset="0"/>
                <a:sym typeface="Calibri" pitchFamily="34" charset="0"/>
              </a:rPr>
              <a:t>睡眠卫生</a:t>
            </a:r>
          </a:p>
        </p:txBody>
      </p:sp>
      <p:sp>
        <p:nvSpPr>
          <p:cNvPr id="99350" name="Rectangle 10"/>
          <p:cNvSpPr>
            <a:spLocks noChangeArrowheads="1"/>
          </p:cNvSpPr>
          <p:nvPr/>
        </p:nvSpPr>
        <p:spPr bwMode="auto">
          <a:xfrm>
            <a:off x="139700" y="6530975"/>
            <a:ext cx="8248650" cy="244475"/>
          </a:xfrm>
          <a:prstGeom prst="rect">
            <a:avLst/>
          </a:prstGeom>
          <a:noFill/>
          <a:ln w="9525" cmpd="sng">
            <a:noFill/>
            <a:miter lim="800000"/>
            <a:headEnd/>
            <a:tailEnd/>
          </a:ln>
        </p:spPr>
        <p:txBody>
          <a:bodyPr>
            <a:spAutoFit/>
          </a:bodyPr>
          <a:lstStyle/>
          <a:p>
            <a:r>
              <a:rPr lang="en-US" sz="1000">
                <a:solidFill>
                  <a:schemeClr val="bg2"/>
                </a:solidFill>
                <a:latin typeface="Times New Roman" pitchFamily="18" charset="0"/>
                <a:sym typeface="Calibri" pitchFamily="34" charset="0"/>
              </a:rPr>
              <a:t>Mayo Foundation for Medical Education and Research. </a:t>
            </a:r>
            <a:r>
              <a:rPr lang="en-US" sz="1000" i="1">
                <a:solidFill>
                  <a:schemeClr val="bg2"/>
                </a:solidFill>
                <a:latin typeface="Times New Roman" pitchFamily="18" charset="0"/>
                <a:sym typeface="Calibri" pitchFamily="34" charset="0"/>
              </a:rPr>
              <a:t>Comprehensive Pain Rehabilitation Center Program Guide. </a:t>
            </a:r>
            <a:r>
              <a:rPr lang="en-US" sz="1000">
                <a:solidFill>
                  <a:schemeClr val="bg2"/>
                </a:solidFill>
                <a:latin typeface="Times New Roman" pitchFamily="18" charset="0"/>
                <a:sym typeface="Calibri" pitchFamily="34" charset="0"/>
              </a:rPr>
              <a:t>Mayo Clinic;</a:t>
            </a:r>
            <a:r>
              <a:rPr lang="en-US" sz="1000" i="1">
                <a:solidFill>
                  <a:schemeClr val="bg2"/>
                </a:solidFill>
                <a:latin typeface="Times New Roman" pitchFamily="18" charset="0"/>
                <a:sym typeface="Calibri" pitchFamily="34" charset="0"/>
              </a:rPr>
              <a:t> </a:t>
            </a:r>
            <a:r>
              <a:rPr lang="en-US" sz="1000">
                <a:solidFill>
                  <a:schemeClr val="bg2"/>
                </a:solidFill>
                <a:latin typeface="Times New Roman" pitchFamily="18" charset="0"/>
                <a:sym typeface="Calibri" pitchFamily="34" charset="0"/>
              </a:rPr>
              <a:t>Rochester, MN: 2006. </a:t>
            </a:r>
            <a:endParaRPr lang="zh-CN" altLang="en-US">
              <a:latin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93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3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3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3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3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3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93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93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93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93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93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934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93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9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bldLvl="0" animBg="1" autoUpdateAnimBg="0"/>
      <p:bldP spid="99334" grpId="0" bldLvl="0" animBg="1" autoUpdateAnimBg="0"/>
      <p:bldP spid="99335" grpId="0" bldLvl="0" animBg="1" autoUpdateAnimBg="0"/>
      <p:bldP spid="99336" grpId="0" bldLvl="0" animBg="1" autoUpdateAnimBg="0"/>
      <p:bldP spid="99337" grpId="0" bldLvl="0" animBg="1" autoUpdateAnimBg="0"/>
      <p:bldP spid="99338" grpId="0" bldLvl="0" animBg="1" autoUpdateAnimBg="0"/>
      <p:bldP spid="99339" grpId="0" bldLvl="0" animBg="1" autoUpdateAnimBg="0"/>
      <p:bldP spid="99340" grpId="0" bldLvl="0" animBg="1" autoUpdateAnimBg="0"/>
      <p:bldP spid="99342" grpId="0" bldLvl="0" autoUpdateAnimBg="0"/>
      <p:bldP spid="99343" grpId="0" bldLvl="0" autoUpdateAnimBg="0"/>
      <p:bldP spid="99344" grpId="0" bldLvl="0" autoUpdateAnimBg="0"/>
      <p:bldP spid="99345" grpId="0" bldLvl="0" autoUpdateAnimBg="0"/>
      <p:bldP spid="99346" grpId="0" bldLvl="0" autoUpdateAnimBg="0"/>
      <p:bldP spid="99347" grpId="0" bldLvl="0" autoUpdateAnimBg="0"/>
      <p:bldP spid="99348" grpId="0" bldLvl="0" autoUpdateAnimBg="0"/>
      <p:bldP spid="99349" grpId="0" bldLvl="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灯片编号占位符 4"/>
          <p:cNvSpPr>
            <a:spLocks noGrp="1"/>
          </p:cNvSpPr>
          <p:nvPr>
            <p:ph type="sldNum" sz="quarter" idx="12"/>
          </p:nvPr>
        </p:nvSpPr>
        <p:spPr/>
        <p:txBody>
          <a:bodyPr/>
          <a:lstStyle/>
          <a:p>
            <a:fld id="{3BB898B6-3D16-4FC9-A03A-9229CFF49E0B}" type="slidenum">
              <a:rPr lang="zh-CN" altLang="en-US"/>
              <a:pPr/>
              <a:t>39</a:t>
            </a:fld>
            <a:endParaRPr lang="en-US" sz="1800">
              <a:solidFill>
                <a:schemeClr val="tx1"/>
              </a:solidFill>
            </a:endParaRPr>
          </a:p>
        </p:txBody>
      </p:sp>
      <p:sp>
        <p:nvSpPr>
          <p:cNvPr id="101378" name="Rectangle 6"/>
          <p:cNvSpPr>
            <a:spLocks noGrp="1" noChangeArrowheads="1"/>
          </p:cNvSpPr>
          <p:nvPr>
            <p:ph type="title" idx="4294967295"/>
          </p:nvPr>
        </p:nvSpPr>
        <p:spPr>
          <a:ln/>
        </p:spPr>
        <p:txBody>
          <a:bodyPr/>
          <a:lstStyle/>
          <a:p>
            <a:pPr eaLnBrk="1" hangingPunct="1">
              <a:spcAft>
                <a:spcPct val="20000"/>
              </a:spcAft>
            </a:pPr>
            <a:r>
              <a:rPr lang="zh-CN" altLang="en-US" sz="2800" dirty="0" smtClean="0">
                <a:latin typeface="Times New Roman" pitchFamily="18" charset="0"/>
                <a:cs typeface="Times New Roman" pitchFamily="18" charset="0"/>
              </a:rPr>
              <a:t>目前用于</a:t>
            </a:r>
            <a:r>
              <a:rPr lang="zh-CN" altLang="en-US" sz="2800" dirty="0">
                <a:latin typeface="Times New Roman" pitchFamily="18" charset="0"/>
                <a:cs typeface="Times New Roman" pitchFamily="18" charset="0"/>
              </a:rPr>
              <a:t>神经病理性</a:t>
            </a:r>
            <a:r>
              <a:rPr lang="zh-CN" altLang="en-US" sz="2800" dirty="0" smtClean="0">
                <a:latin typeface="Times New Roman" pitchFamily="18" charset="0"/>
                <a:cs typeface="Times New Roman" pitchFamily="18" charset="0"/>
              </a:rPr>
              <a:t>疼痛的各种非药物治疗手段</a:t>
            </a:r>
            <a:r>
              <a:rPr lang="zh-CN" altLang="en-US" sz="2800" baseline="30000" dirty="0" smtClean="0">
                <a:latin typeface="Times New Roman" pitchFamily="18" charset="0"/>
                <a:cs typeface="Times New Roman" pitchFamily="18" charset="0"/>
              </a:rPr>
              <a:t>1-6</a:t>
            </a:r>
            <a:endParaRPr lang="zh-CN" altLang="en-US" sz="2800" dirty="0">
              <a:latin typeface="Times New Roman" pitchFamily="18" charset="0"/>
              <a:cs typeface="Times New Roman" pitchFamily="18" charset="0"/>
            </a:endParaRPr>
          </a:p>
        </p:txBody>
      </p:sp>
      <p:sp>
        <p:nvSpPr>
          <p:cNvPr id="101379" name="Text Box 5"/>
          <p:cNvSpPr>
            <a:spLocks noChangeArrowheads="1"/>
          </p:cNvSpPr>
          <p:nvPr/>
        </p:nvSpPr>
        <p:spPr bwMode="auto">
          <a:xfrm>
            <a:off x="107950" y="6324600"/>
            <a:ext cx="8280400" cy="520700"/>
          </a:xfrm>
          <a:prstGeom prst="rect">
            <a:avLst/>
          </a:prstGeom>
          <a:noFill/>
          <a:ln w="9525" cmpd="sng">
            <a:noFill/>
            <a:miter lim="800000"/>
            <a:headEnd/>
            <a:tailEnd/>
          </a:ln>
        </p:spPr>
        <p:txBody>
          <a:bodyPr lIns="0" tIns="0" rIns="0" bIns="0" anchor="b">
            <a:spAutoFit/>
          </a:bodyPr>
          <a:lstStyle/>
          <a:p>
            <a:pPr>
              <a:lnSpc>
                <a:spcPct val="90000"/>
              </a:lnSpc>
            </a:pPr>
            <a:r>
              <a:rPr lang="en-US" sz="1100" b="1" dirty="0">
                <a:solidFill>
                  <a:schemeClr val="tx2"/>
                </a:solidFill>
                <a:latin typeface="Times New Roman" pitchFamily="18" charset="0"/>
                <a:cs typeface="Times New Roman" pitchFamily="18" charset="0"/>
                <a:sym typeface="Calibri" pitchFamily="34" charset="0"/>
              </a:rPr>
              <a:t>CBT = </a:t>
            </a:r>
            <a:r>
              <a:rPr lang="zh-CN" altLang="en-US" sz="1100" b="1" dirty="0">
                <a:solidFill>
                  <a:schemeClr val="tx2"/>
                </a:solidFill>
                <a:latin typeface="Times New Roman" pitchFamily="18" charset="0"/>
                <a:cs typeface="Times New Roman" pitchFamily="18" charset="0"/>
                <a:sym typeface="Calibri" pitchFamily="34" charset="0"/>
              </a:rPr>
              <a:t>认知行为治疗</a:t>
            </a:r>
            <a:r>
              <a:rPr lang="en-US" sz="1100" b="1" dirty="0">
                <a:solidFill>
                  <a:schemeClr val="tx2"/>
                </a:solidFill>
                <a:latin typeface="Times New Roman" pitchFamily="18" charset="0"/>
                <a:cs typeface="Times New Roman" pitchFamily="18" charset="0"/>
                <a:sym typeface="Calibri" pitchFamily="34" charset="0"/>
              </a:rPr>
              <a:t>; TENS = </a:t>
            </a:r>
            <a:r>
              <a:rPr lang="zh-CN" altLang="en-US" sz="1100" b="1" dirty="0">
                <a:solidFill>
                  <a:schemeClr val="tx2"/>
                </a:solidFill>
                <a:latin typeface="Times New Roman" pitchFamily="18" charset="0"/>
                <a:cs typeface="Times New Roman" pitchFamily="18" charset="0"/>
                <a:sym typeface="Calibri" pitchFamily="34" charset="0"/>
              </a:rPr>
              <a:t>经皮神经电刺激</a:t>
            </a:r>
          </a:p>
          <a:p>
            <a:pPr>
              <a:lnSpc>
                <a:spcPct val="90000"/>
              </a:lnSpc>
            </a:pPr>
            <a:r>
              <a:rPr lang="en-US" sz="900" dirty="0">
                <a:solidFill>
                  <a:schemeClr val="tx2"/>
                </a:solidFill>
                <a:latin typeface="Times New Roman" pitchFamily="18" charset="0"/>
                <a:cs typeface="Times New Roman" pitchFamily="18" charset="0"/>
                <a:sym typeface="Calibri" pitchFamily="34" charset="0"/>
              </a:rPr>
              <a:t>1. </a:t>
            </a:r>
            <a:r>
              <a:rPr lang="en-US" sz="900" dirty="0" err="1">
                <a:solidFill>
                  <a:schemeClr val="tx2"/>
                </a:solidFill>
                <a:latin typeface="Times New Roman" pitchFamily="18" charset="0"/>
                <a:cs typeface="Times New Roman" pitchFamily="18" charset="0"/>
                <a:sym typeface="Calibri" pitchFamily="34" charset="0"/>
              </a:rPr>
              <a:t>Chetty</a:t>
            </a:r>
            <a:r>
              <a:rPr lang="en-US" sz="900" dirty="0">
                <a:solidFill>
                  <a:schemeClr val="tx2"/>
                </a:solidFill>
                <a:latin typeface="Times New Roman" pitchFamily="18" charset="0"/>
                <a:cs typeface="Times New Roman" pitchFamily="18" charset="0"/>
                <a:sym typeface="Calibri" pitchFamily="34" charset="0"/>
              </a:rPr>
              <a:t> S </a:t>
            </a:r>
            <a:r>
              <a:rPr lang="en-US" sz="900" i="1" dirty="0">
                <a:solidFill>
                  <a:schemeClr val="tx2"/>
                </a:solidFill>
                <a:latin typeface="Times New Roman" pitchFamily="18" charset="0"/>
                <a:cs typeface="Times New Roman" pitchFamily="18" charset="0"/>
                <a:sym typeface="Calibri" pitchFamily="34" charset="0"/>
              </a:rPr>
              <a:t>et al. S </a:t>
            </a:r>
            <a:r>
              <a:rPr lang="en-US" sz="900" i="1" dirty="0" err="1">
                <a:solidFill>
                  <a:schemeClr val="tx2"/>
                </a:solidFill>
                <a:latin typeface="Times New Roman" pitchFamily="18" charset="0"/>
                <a:cs typeface="Times New Roman" pitchFamily="18" charset="0"/>
                <a:sym typeface="Calibri" pitchFamily="34" charset="0"/>
              </a:rPr>
              <a:t>Afr</a:t>
            </a:r>
            <a:r>
              <a:rPr lang="en-US" sz="900" i="1" dirty="0">
                <a:solidFill>
                  <a:schemeClr val="tx2"/>
                </a:solidFill>
                <a:latin typeface="Times New Roman" pitchFamily="18" charset="0"/>
                <a:cs typeface="Times New Roman" pitchFamily="18" charset="0"/>
                <a:sym typeface="Calibri" pitchFamily="34" charset="0"/>
              </a:rPr>
              <a:t> Med J </a:t>
            </a:r>
            <a:r>
              <a:rPr lang="en-US" sz="900" dirty="0">
                <a:solidFill>
                  <a:schemeClr val="tx2"/>
                </a:solidFill>
                <a:latin typeface="Times New Roman" pitchFamily="18" charset="0"/>
                <a:cs typeface="Times New Roman" pitchFamily="18" charset="0"/>
                <a:sym typeface="Calibri" pitchFamily="34" charset="0"/>
              </a:rPr>
              <a:t>2012; 102(5):312-25; 2. </a:t>
            </a:r>
            <a:r>
              <a:rPr lang="en-US" sz="900" dirty="0" err="1">
                <a:solidFill>
                  <a:schemeClr val="tx2"/>
                </a:solidFill>
                <a:latin typeface="Times New Roman" pitchFamily="18" charset="0"/>
                <a:cs typeface="Times New Roman" pitchFamily="18" charset="0"/>
                <a:sym typeface="Calibri" pitchFamily="34" charset="0"/>
              </a:rPr>
              <a:t>Bril</a:t>
            </a:r>
            <a:r>
              <a:rPr lang="en-US" sz="900" dirty="0">
                <a:solidFill>
                  <a:schemeClr val="tx2"/>
                </a:solidFill>
                <a:latin typeface="Times New Roman" pitchFamily="18" charset="0"/>
                <a:cs typeface="Times New Roman" pitchFamily="18" charset="0"/>
                <a:sym typeface="Calibri" pitchFamily="34" charset="0"/>
              </a:rPr>
              <a:t> V </a:t>
            </a:r>
            <a:r>
              <a:rPr lang="en-US" sz="900" i="1" dirty="0">
                <a:solidFill>
                  <a:schemeClr val="tx2"/>
                </a:solidFill>
                <a:latin typeface="Times New Roman" pitchFamily="18" charset="0"/>
                <a:cs typeface="Times New Roman" pitchFamily="18" charset="0"/>
                <a:sym typeface="Calibri" pitchFamily="34" charset="0"/>
              </a:rPr>
              <a:t>et al. Neurology </a:t>
            </a:r>
            <a:r>
              <a:rPr lang="en-US" sz="900" dirty="0">
                <a:solidFill>
                  <a:schemeClr val="tx2"/>
                </a:solidFill>
                <a:latin typeface="Times New Roman" pitchFamily="18" charset="0"/>
                <a:cs typeface="Times New Roman" pitchFamily="18" charset="0"/>
                <a:sym typeface="Calibri" pitchFamily="34" charset="0"/>
              </a:rPr>
              <a:t>2011; 76(20):1758-65; 3. </a:t>
            </a:r>
            <a:r>
              <a:rPr lang="en-US" sz="900" dirty="0" err="1">
                <a:solidFill>
                  <a:schemeClr val="tx2"/>
                </a:solidFill>
                <a:latin typeface="Times New Roman" pitchFamily="18" charset="0"/>
                <a:cs typeface="Times New Roman" pitchFamily="18" charset="0"/>
                <a:sym typeface="Calibri" pitchFamily="34" charset="0"/>
              </a:rPr>
              <a:t>Cruccu</a:t>
            </a:r>
            <a:r>
              <a:rPr lang="en-US" sz="900" dirty="0">
                <a:solidFill>
                  <a:schemeClr val="tx2"/>
                </a:solidFill>
                <a:latin typeface="Times New Roman" pitchFamily="18" charset="0"/>
                <a:cs typeface="Times New Roman" pitchFamily="18" charset="0"/>
                <a:sym typeface="Calibri" pitchFamily="34" charset="0"/>
              </a:rPr>
              <a:t> G </a:t>
            </a:r>
            <a:r>
              <a:rPr lang="en-US" sz="900" i="1" dirty="0">
                <a:solidFill>
                  <a:schemeClr val="tx2"/>
                </a:solidFill>
                <a:latin typeface="Times New Roman" pitchFamily="18" charset="0"/>
                <a:cs typeface="Times New Roman" pitchFamily="18" charset="0"/>
                <a:sym typeface="Calibri" pitchFamily="34" charset="0"/>
              </a:rPr>
              <a:t>et al. </a:t>
            </a:r>
            <a:r>
              <a:rPr lang="en-US" sz="900" i="1" dirty="0" err="1">
                <a:solidFill>
                  <a:schemeClr val="tx2"/>
                </a:solidFill>
                <a:latin typeface="Times New Roman" pitchFamily="18" charset="0"/>
                <a:cs typeface="Times New Roman" pitchFamily="18" charset="0"/>
                <a:sym typeface="Calibri" pitchFamily="34" charset="0"/>
              </a:rPr>
              <a:t>Eur</a:t>
            </a:r>
            <a:r>
              <a:rPr lang="en-US" sz="900" i="1" dirty="0">
                <a:solidFill>
                  <a:schemeClr val="tx2"/>
                </a:solidFill>
                <a:latin typeface="Times New Roman" pitchFamily="18" charset="0"/>
                <a:cs typeface="Times New Roman" pitchFamily="18" charset="0"/>
                <a:sym typeface="Calibri" pitchFamily="34" charset="0"/>
              </a:rPr>
              <a:t> J </a:t>
            </a:r>
            <a:r>
              <a:rPr lang="en-US" sz="900" i="1" dirty="0" err="1">
                <a:solidFill>
                  <a:schemeClr val="tx2"/>
                </a:solidFill>
                <a:latin typeface="Times New Roman" pitchFamily="18" charset="0"/>
                <a:cs typeface="Times New Roman" pitchFamily="18" charset="0"/>
                <a:sym typeface="Calibri" pitchFamily="34" charset="0"/>
              </a:rPr>
              <a:t>Neurol</a:t>
            </a:r>
            <a:r>
              <a:rPr lang="en-US" sz="900" dirty="0">
                <a:solidFill>
                  <a:schemeClr val="tx2"/>
                </a:solidFill>
                <a:latin typeface="Times New Roman" pitchFamily="18" charset="0"/>
                <a:cs typeface="Times New Roman" pitchFamily="18" charset="0"/>
                <a:sym typeface="Calibri" pitchFamily="34" charset="0"/>
              </a:rPr>
              <a:t> 2007; 14(9):952-70; 4. </a:t>
            </a:r>
            <a:r>
              <a:rPr lang="en-US" sz="900" dirty="0" err="1">
                <a:solidFill>
                  <a:schemeClr val="tx2"/>
                </a:solidFill>
                <a:latin typeface="Times New Roman" pitchFamily="18" charset="0"/>
                <a:cs typeface="Times New Roman" pitchFamily="18" charset="0"/>
                <a:sym typeface="Calibri" pitchFamily="34" charset="0"/>
              </a:rPr>
              <a:t>Pittler</a:t>
            </a:r>
            <a:r>
              <a:rPr lang="en-US" sz="900" dirty="0">
                <a:solidFill>
                  <a:schemeClr val="tx2"/>
                </a:solidFill>
                <a:latin typeface="Times New Roman" pitchFamily="18" charset="0"/>
                <a:cs typeface="Times New Roman" pitchFamily="18" charset="0"/>
                <a:sym typeface="Calibri" pitchFamily="34" charset="0"/>
              </a:rPr>
              <a:t> MH, Ernst E. </a:t>
            </a:r>
            <a:r>
              <a:rPr lang="zh-CN" altLang="en-US" sz="900" i="1" dirty="0">
                <a:solidFill>
                  <a:schemeClr val="tx2"/>
                </a:solidFill>
                <a:latin typeface="Times New Roman" pitchFamily="18" charset="0"/>
                <a:cs typeface="Times New Roman" pitchFamily="18" charset="0"/>
                <a:sym typeface="Calibri" pitchFamily="34" charset="0"/>
              </a:rPr>
              <a:t>Clin J Pain</a:t>
            </a:r>
            <a:r>
              <a:rPr lang="zh-CN" altLang="en-US" sz="900" dirty="0">
                <a:solidFill>
                  <a:schemeClr val="tx2"/>
                </a:solidFill>
                <a:latin typeface="Times New Roman" pitchFamily="18" charset="0"/>
                <a:cs typeface="Times New Roman" pitchFamily="18" charset="0"/>
                <a:sym typeface="Calibri" pitchFamily="34" charset="0"/>
              </a:rPr>
              <a:t> 2008; 24(8):731-3</a:t>
            </a:r>
            <a:r>
              <a:rPr lang="en-US" sz="900" dirty="0">
                <a:solidFill>
                  <a:schemeClr val="tx2"/>
                </a:solidFill>
                <a:latin typeface="Times New Roman" pitchFamily="18" charset="0"/>
                <a:cs typeface="Times New Roman" pitchFamily="18" charset="0"/>
                <a:sym typeface="Calibri" pitchFamily="34" charset="0"/>
              </a:rPr>
              <a:t>5; 5. Dubinsky RM </a:t>
            </a:r>
            <a:r>
              <a:rPr lang="en-US" sz="900" i="1" dirty="0">
                <a:solidFill>
                  <a:schemeClr val="tx2"/>
                </a:solidFill>
                <a:latin typeface="Times New Roman" pitchFamily="18" charset="0"/>
                <a:cs typeface="Times New Roman" pitchFamily="18" charset="0"/>
                <a:sym typeface="Calibri" pitchFamily="34" charset="0"/>
              </a:rPr>
              <a:t>et al. Neurology </a:t>
            </a:r>
            <a:r>
              <a:rPr lang="en-US" sz="900" dirty="0">
                <a:solidFill>
                  <a:schemeClr val="tx2"/>
                </a:solidFill>
                <a:latin typeface="Times New Roman" pitchFamily="18" charset="0"/>
                <a:cs typeface="Times New Roman" pitchFamily="18" charset="0"/>
                <a:sym typeface="Calibri" pitchFamily="34" charset="0"/>
              </a:rPr>
              <a:t>2004; 63(6):959-65; 6. </a:t>
            </a:r>
            <a:r>
              <a:rPr lang="en-US" sz="900" dirty="0" err="1">
                <a:solidFill>
                  <a:schemeClr val="tx2"/>
                </a:solidFill>
                <a:latin typeface="Times New Roman" pitchFamily="18" charset="0"/>
                <a:cs typeface="Times New Roman" pitchFamily="18" charset="0"/>
                <a:sym typeface="Calibri" pitchFamily="34" charset="0"/>
              </a:rPr>
              <a:t>Freynhagen</a:t>
            </a:r>
            <a:r>
              <a:rPr lang="en-US" sz="900" dirty="0">
                <a:solidFill>
                  <a:schemeClr val="tx2"/>
                </a:solidFill>
                <a:latin typeface="Times New Roman" pitchFamily="18" charset="0"/>
                <a:cs typeface="Times New Roman" pitchFamily="18" charset="0"/>
                <a:sym typeface="Calibri" pitchFamily="34" charset="0"/>
              </a:rPr>
              <a:t> R, Bennett MI. </a:t>
            </a:r>
            <a:r>
              <a:rPr lang="en-US" sz="900" i="1" dirty="0">
                <a:solidFill>
                  <a:schemeClr val="tx2"/>
                </a:solidFill>
                <a:latin typeface="Times New Roman" pitchFamily="18" charset="0"/>
                <a:cs typeface="Times New Roman" pitchFamily="18" charset="0"/>
                <a:sym typeface="Calibri" pitchFamily="34" charset="0"/>
              </a:rPr>
              <a:t>BMJ</a:t>
            </a:r>
            <a:r>
              <a:rPr lang="en-US" sz="900" dirty="0">
                <a:solidFill>
                  <a:schemeClr val="tx2"/>
                </a:solidFill>
                <a:latin typeface="Times New Roman" pitchFamily="18" charset="0"/>
                <a:cs typeface="Times New Roman" pitchFamily="18" charset="0"/>
                <a:sym typeface="Calibri" pitchFamily="34" charset="0"/>
              </a:rPr>
              <a:t> 2009; 339:b3002; 7. Morley S. </a:t>
            </a:r>
            <a:r>
              <a:rPr lang="en-US" sz="900" i="1" dirty="0">
                <a:solidFill>
                  <a:schemeClr val="tx2"/>
                </a:solidFill>
                <a:latin typeface="Times New Roman" pitchFamily="18" charset="0"/>
                <a:cs typeface="Times New Roman" pitchFamily="18" charset="0"/>
                <a:sym typeface="Calibri" pitchFamily="34" charset="0"/>
              </a:rPr>
              <a:t>Pain</a:t>
            </a:r>
            <a:r>
              <a:rPr lang="en-US" sz="900" dirty="0">
                <a:solidFill>
                  <a:schemeClr val="tx2"/>
                </a:solidFill>
                <a:latin typeface="Times New Roman" pitchFamily="18" charset="0"/>
                <a:cs typeface="Times New Roman" pitchFamily="18" charset="0"/>
                <a:sym typeface="Calibri" pitchFamily="34" charset="0"/>
              </a:rPr>
              <a:t> 2011;152(3 </a:t>
            </a:r>
            <a:r>
              <a:rPr lang="en-US" sz="900" dirty="0" err="1">
                <a:solidFill>
                  <a:schemeClr val="tx2"/>
                </a:solidFill>
                <a:latin typeface="Times New Roman" pitchFamily="18" charset="0"/>
                <a:cs typeface="Times New Roman" pitchFamily="18" charset="0"/>
                <a:sym typeface="Calibri" pitchFamily="34" charset="0"/>
              </a:rPr>
              <a:t>Suppl</a:t>
            </a:r>
            <a:r>
              <a:rPr lang="en-US" sz="900" dirty="0">
                <a:solidFill>
                  <a:schemeClr val="tx2"/>
                </a:solidFill>
                <a:latin typeface="Times New Roman" pitchFamily="18" charset="0"/>
                <a:cs typeface="Times New Roman" pitchFamily="18" charset="0"/>
                <a:sym typeface="Calibri" pitchFamily="34" charset="0"/>
              </a:rPr>
              <a:t>):S99-106.</a:t>
            </a:r>
            <a:endParaRPr lang="zh-CN" altLang="en-US" dirty="0">
              <a:latin typeface="Times New Roman" pitchFamily="18" charset="0"/>
              <a:cs typeface="Times New Roman" pitchFamily="18" charset="0"/>
            </a:endParaRPr>
          </a:p>
        </p:txBody>
      </p:sp>
      <p:sp>
        <p:nvSpPr>
          <p:cNvPr id="101380" name="Freeform 10"/>
          <p:cNvSpPr>
            <a:spLocks noChangeAspect="1" noChangeArrowheads="1"/>
          </p:cNvSpPr>
          <p:nvPr/>
        </p:nvSpPr>
        <p:spPr bwMode="auto">
          <a:xfrm>
            <a:off x="264553" y="1522413"/>
            <a:ext cx="2255838" cy="2376488"/>
          </a:xfrm>
          <a:custGeom>
            <a:avLst/>
            <a:gdLst>
              <a:gd name="T0" fmla="*/ 2147483647 w 1976"/>
              <a:gd name="T1" fmla="*/ 791991818 h 2375"/>
              <a:gd name="T2" fmla="*/ 2147483647 w 1976"/>
              <a:gd name="T3" fmla="*/ 813017974 h 2375"/>
              <a:gd name="T4" fmla="*/ 2147483647 w 1976"/>
              <a:gd name="T5" fmla="*/ 856071914 h 2375"/>
              <a:gd name="T6" fmla="*/ 2147483647 w 1976"/>
              <a:gd name="T7" fmla="*/ 887110335 h 2375"/>
              <a:gd name="T8" fmla="*/ 2147483647 w 1976"/>
              <a:gd name="T9" fmla="*/ 908136492 h 2375"/>
              <a:gd name="T10" fmla="*/ 2147483647 w 1976"/>
              <a:gd name="T11" fmla="*/ 904131986 h 2375"/>
              <a:gd name="T12" fmla="*/ 2147483647 w 1976"/>
              <a:gd name="T13" fmla="*/ 878098697 h 2375"/>
              <a:gd name="T14" fmla="*/ 0 w 1976"/>
              <a:gd name="T15" fmla="*/ 0 h 2375"/>
              <a:gd name="T16" fmla="*/ 1115618071 w 1976"/>
              <a:gd name="T17" fmla="*/ 1983482611 h 2375"/>
              <a:gd name="T18" fmla="*/ 1154717351 w 1976"/>
              <a:gd name="T19" fmla="*/ 1987488117 h 2375"/>
              <a:gd name="T20" fmla="*/ 1182086504 w 1976"/>
              <a:gd name="T21" fmla="*/ 2007512647 h 2375"/>
              <a:gd name="T22" fmla="*/ 1178176462 w 1976"/>
              <a:gd name="T23" fmla="*/ 2032544310 h 2375"/>
              <a:gd name="T24" fmla="*/ 1145594680 w 1976"/>
              <a:gd name="T25" fmla="*/ 2059578226 h 2375"/>
              <a:gd name="T26" fmla="*/ 1098675316 w 1976"/>
              <a:gd name="T27" fmla="*/ 2081606009 h 2375"/>
              <a:gd name="T28" fmla="*/ 1051757094 w 1976"/>
              <a:gd name="T29" fmla="*/ 2123657822 h 2375"/>
              <a:gd name="T30" fmla="*/ 1028297983 w 1976"/>
              <a:gd name="T31" fmla="*/ 2147483647 h 2375"/>
              <a:gd name="T32" fmla="*/ 1032208025 w 1976"/>
              <a:gd name="T33" fmla="*/ 2147483647 h 2375"/>
              <a:gd name="T34" fmla="*/ 1077822520 w 1976"/>
              <a:gd name="T35" fmla="*/ 2147483647 h 2375"/>
              <a:gd name="T36" fmla="*/ 1158627393 w 1976"/>
              <a:gd name="T37" fmla="*/ 2147483647 h 2375"/>
              <a:gd name="T38" fmla="*/ 1266800564 w 1976"/>
              <a:gd name="T39" fmla="*/ 2147483647 h 2375"/>
              <a:gd name="T40" fmla="*/ 1355424380 w 1976"/>
              <a:gd name="T41" fmla="*/ 2147483647 h 2375"/>
              <a:gd name="T42" fmla="*/ 1468811035 w 1976"/>
              <a:gd name="T43" fmla="*/ 2147483647 h 2375"/>
              <a:gd name="T44" fmla="*/ 1556131123 w 1976"/>
              <a:gd name="T45" fmla="*/ 2147483647 h 2375"/>
              <a:gd name="T46" fmla="*/ 1610869430 w 1976"/>
              <a:gd name="T47" fmla="*/ 2147483647 h 2375"/>
              <a:gd name="T48" fmla="*/ 1625205870 w 1976"/>
              <a:gd name="T49" fmla="*/ 2147483647 h 2375"/>
              <a:gd name="T50" fmla="*/ 1609566843 w 1976"/>
              <a:gd name="T51" fmla="*/ 2135673340 h 2375"/>
              <a:gd name="T52" fmla="*/ 1571771292 w 1976"/>
              <a:gd name="T53" fmla="*/ 2095622780 h 2375"/>
              <a:gd name="T54" fmla="*/ 1519639299 w 1976"/>
              <a:gd name="T55" fmla="*/ 2063582731 h 2375"/>
              <a:gd name="T56" fmla="*/ 1477933705 w 1976"/>
              <a:gd name="T57" fmla="*/ 2039552695 h 2375"/>
              <a:gd name="T58" fmla="*/ 1466204721 w 1976"/>
              <a:gd name="T59" fmla="*/ 2013520406 h 2375"/>
              <a:gd name="T60" fmla="*/ 1485753790 w 1976"/>
              <a:gd name="T61" fmla="*/ 1992494250 h 2375"/>
              <a:gd name="T62" fmla="*/ 1535279468 w 1976"/>
              <a:gd name="T63" fmla="*/ 1983482611 h 2375"/>
              <a:gd name="T64" fmla="*/ 2147483647 w 1976"/>
              <a:gd name="T65" fmla="*/ 1177474273 h 2375"/>
              <a:gd name="T66" fmla="*/ 2147483647 w 1976"/>
              <a:gd name="T67" fmla="*/ 1148438104 h 2375"/>
              <a:gd name="T68" fmla="*/ 2147483647 w 1976"/>
              <a:gd name="T69" fmla="*/ 1127410947 h 2375"/>
              <a:gd name="T70" fmla="*/ 2147483647 w 1976"/>
              <a:gd name="T71" fmla="*/ 1130414827 h 2375"/>
              <a:gd name="T72" fmla="*/ 2147483647 w 1976"/>
              <a:gd name="T73" fmla="*/ 1156448116 h 2375"/>
              <a:gd name="T74" fmla="*/ 2147483647 w 1976"/>
              <a:gd name="T75" fmla="*/ 1191492044 h 2375"/>
              <a:gd name="T76" fmla="*/ 2147483647 w 1976"/>
              <a:gd name="T77" fmla="*/ 1228538225 h 2375"/>
              <a:gd name="T78" fmla="*/ 2147483647 w 1976"/>
              <a:gd name="T79" fmla="*/ 1246560502 h 2375"/>
              <a:gd name="T80" fmla="*/ 2147483647 w 1976"/>
              <a:gd name="T81" fmla="*/ 1242555996 h 2375"/>
              <a:gd name="T82" fmla="*/ 2147483647 w 1976"/>
              <a:gd name="T83" fmla="*/ 1207512068 h 2375"/>
              <a:gd name="T84" fmla="*/ 2102211602 w 1976"/>
              <a:gd name="T85" fmla="*/ 1146434851 h 2375"/>
              <a:gd name="T86" fmla="*/ 2064416050 w 1976"/>
              <a:gd name="T87" fmla="*/ 1064332477 h 2375"/>
              <a:gd name="T88" fmla="*/ 2060506008 w 1976"/>
              <a:gd name="T89" fmla="*/ 994244372 h 2375"/>
              <a:gd name="T90" fmla="*/ 2090481476 w 1976"/>
              <a:gd name="T91" fmla="*/ 908136492 h 2375"/>
              <a:gd name="T92" fmla="*/ 2147483647 w 1976"/>
              <a:gd name="T93" fmla="*/ 840051890 h 2375"/>
              <a:gd name="T94" fmla="*/ 2147483647 w 1976"/>
              <a:gd name="T95" fmla="*/ 797998576 h 2375"/>
              <a:gd name="T96" fmla="*/ 2147483647 w 1976"/>
              <a:gd name="T97" fmla="*/ 786984684 h 23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76"/>
              <a:gd name="T148" fmla="*/ 0 h 2375"/>
              <a:gd name="T149" fmla="*/ 1976 w 1976"/>
              <a:gd name="T150" fmla="*/ 2375 h 23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close/>
              </a:path>
            </a:pathLst>
          </a:custGeom>
          <a:solidFill>
            <a:srgbClr val="BADCA2"/>
          </a:solidFill>
          <a:ln w="28575" cmpd="sng">
            <a:solidFill>
              <a:srgbClr val="009900"/>
            </a:solidFill>
            <a:miter lim="800000"/>
            <a:headEnd/>
            <a:tailEnd/>
          </a:ln>
        </p:spPr>
        <p:txBody>
          <a:bodyPr bIns="360000"/>
          <a:lstStyle/>
          <a:p>
            <a:pPr algn="ctr"/>
            <a:r>
              <a:rPr lang="zh-CN" altLang="en-US" b="1">
                <a:solidFill>
                  <a:srgbClr val="000000"/>
                </a:solidFill>
                <a:latin typeface="Times New Roman" pitchFamily="18" charset="0"/>
                <a:cs typeface="Times New Roman" pitchFamily="18" charset="0"/>
                <a:sym typeface="Calibri" pitchFamily="34" charset="0"/>
              </a:rPr>
              <a:t>物理治疗</a:t>
            </a:r>
            <a:r>
              <a:rPr lang="en-US" b="1" baseline="30000">
                <a:solidFill>
                  <a:srgbClr val="000000"/>
                </a:solidFill>
                <a:latin typeface="Times New Roman" pitchFamily="18" charset="0"/>
                <a:cs typeface="Times New Roman" pitchFamily="18" charset="0"/>
                <a:sym typeface="Calibri" pitchFamily="34" charset="0"/>
              </a:rPr>
              <a:t>1</a:t>
            </a:r>
            <a:endParaRPr lang="zh-CN" altLang="en-US" b="1" baseline="30000">
              <a:solidFill>
                <a:srgbClr val="000000"/>
              </a:solidFill>
              <a:latin typeface="Times New Roman" pitchFamily="18" charset="0"/>
              <a:cs typeface="Times New Roman" pitchFamily="18" charset="0"/>
              <a:sym typeface="Calibri" pitchFamily="34" charset="0"/>
            </a:endParaRPr>
          </a:p>
        </p:txBody>
      </p:sp>
      <p:sp>
        <p:nvSpPr>
          <p:cNvPr id="101381" name="Freeform 11"/>
          <p:cNvSpPr>
            <a:spLocks noChangeAspect="1" noChangeArrowheads="1"/>
          </p:cNvSpPr>
          <p:nvPr/>
        </p:nvSpPr>
        <p:spPr bwMode="auto">
          <a:xfrm>
            <a:off x="250825" y="4322763"/>
            <a:ext cx="2714625" cy="1978025"/>
          </a:xfrm>
          <a:custGeom>
            <a:avLst/>
            <a:gdLst>
              <a:gd name="T0" fmla="*/ 1031662429 w 2377"/>
              <a:gd name="T1" fmla="*/ 179366645 h 1976"/>
              <a:gd name="T2" fmla="*/ 1060356129 w 2377"/>
              <a:gd name="T3" fmla="*/ 131268416 h 1976"/>
              <a:gd name="T4" fmla="*/ 1115135115 w 2377"/>
              <a:gd name="T5" fmla="*/ 89182309 h 1976"/>
              <a:gd name="T6" fmla="*/ 1155566680 w 2377"/>
              <a:gd name="T7" fmla="*/ 70143824 h 1976"/>
              <a:gd name="T8" fmla="*/ 1182956173 w 2377"/>
              <a:gd name="T9" fmla="*/ 43088116 h 1976"/>
              <a:gd name="T10" fmla="*/ 1179043551 w 2377"/>
              <a:gd name="T11" fmla="*/ 19038494 h 1976"/>
              <a:gd name="T12" fmla="*/ 1143828815 w 2377"/>
              <a:gd name="T13" fmla="*/ 3006078 h 1976"/>
              <a:gd name="T14" fmla="*/ 0 w 2377"/>
              <a:gd name="T15" fmla="*/ 1980052086 h 1976"/>
              <a:gd name="T16" fmla="*/ 2147483647 w 2377"/>
              <a:gd name="T17" fmla="*/ 1123299199 h 1976"/>
              <a:gd name="T18" fmla="*/ 2147483647 w 2377"/>
              <a:gd name="T19" fmla="*/ 1092235405 h 1976"/>
              <a:gd name="T20" fmla="*/ 2147483647 w 2377"/>
              <a:gd name="T21" fmla="*/ 1071192868 h 1976"/>
              <a:gd name="T22" fmla="*/ 2147483647 w 2377"/>
              <a:gd name="T23" fmla="*/ 1074198944 h 1976"/>
              <a:gd name="T24" fmla="*/ 2147483647 w 2377"/>
              <a:gd name="T25" fmla="*/ 1101253635 h 1976"/>
              <a:gd name="T26" fmla="*/ 2147483647 w 2377"/>
              <a:gd name="T27" fmla="*/ 1136325531 h 1976"/>
              <a:gd name="T28" fmla="*/ 2147483647 w 2377"/>
              <a:gd name="T29" fmla="*/ 1172399453 h 1976"/>
              <a:gd name="T30" fmla="*/ 2147483647 w 2377"/>
              <a:gd name="T31" fmla="*/ 1190435913 h 1976"/>
              <a:gd name="T32" fmla="*/ 2147483647 w 2377"/>
              <a:gd name="T33" fmla="*/ 1186427811 h 1976"/>
              <a:gd name="T34" fmla="*/ 2147483647 w 2377"/>
              <a:gd name="T35" fmla="*/ 1151355915 h 1976"/>
              <a:gd name="T36" fmla="*/ 2147483647 w 2377"/>
              <a:gd name="T37" fmla="*/ 1090231354 h 1976"/>
              <a:gd name="T38" fmla="*/ 2147483647 w 2377"/>
              <a:gd name="T39" fmla="*/ 1008063004 h 1976"/>
              <a:gd name="T40" fmla="*/ 2147483647 w 2377"/>
              <a:gd name="T41" fmla="*/ 937919212 h 1976"/>
              <a:gd name="T42" fmla="*/ 2147483647 w 2377"/>
              <a:gd name="T43" fmla="*/ 851743010 h 1976"/>
              <a:gd name="T44" fmla="*/ 2147483647 w 2377"/>
              <a:gd name="T45" fmla="*/ 784605295 h 1976"/>
              <a:gd name="T46" fmla="*/ 2147483647 w 2377"/>
              <a:gd name="T47" fmla="*/ 741517194 h 1976"/>
              <a:gd name="T48" fmla="*/ 2147483647 w 2377"/>
              <a:gd name="T49" fmla="*/ 730494913 h 1976"/>
              <a:gd name="T50" fmla="*/ 2147483647 w 2377"/>
              <a:gd name="T51" fmla="*/ 744523271 h 1976"/>
              <a:gd name="T52" fmla="*/ 2147483647 w 2377"/>
              <a:gd name="T53" fmla="*/ 771578962 h 1976"/>
              <a:gd name="T54" fmla="*/ 2147483647 w 2377"/>
              <a:gd name="T55" fmla="*/ 811660986 h 1976"/>
              <a:gd name="T56" fmla="*/ 2147483647 w 2377"/>
              <a:gd name="T57" fmla="*/ 844728831 h 1976"/>
              <a:gd name="T58" fmla="*/ 2147483647 w 2377"/>
              <a:gd name="T59" fmla="*/ 853747061 h 1976"/>
              <a:gd name="T60" fmla="*/ 2147483647 w 2377"/>
              <a:gd name="T61" fmla="*/ 838716678 h 1976"/>
              <a:gd name="T62" fmla="*/ 2147483647 w 2377"/>
              <a:gd name="T63" fmla="*/ 799636679 h 1976"/>
              <a:gd name="T64" fmla="*/ 1536408025 w 2377"/>
              <a:gd name="T65" fmla="*/ 0 h 1976"/>
              <a:gd name="T66" fmla="*/ 1494672254 w 2377"/>
              <a:gd name="T67" fmla="*/ 6012155 h 1976"/>
              <a:gd name="T68" fmla="*/ 1469891175 w 2377"/>
              <a:gd name="T69" fmla="*/ 25051648 h 1976"/>
              <a:gd name="T70" fmla="*/ 1471195382 w 2377"/>
              <a:gd name="T71" fmla="*/ 51104321 h 1976"/>
              <a:gd name="T72" fmla="*/ 1506410118 w 2377"/>
              <a:gd name="T73" fmla="*/ 76155977 h 1976"/>
              <a:gd name="T74" fmla="*/ 1553363861 w 2377"/>
              <a:gd name="T75" fmla="*/ 98200540 h 1976"/>
              <a:gd name="T76" fmla="*/ 1600316462 w 2377"/>
              <a:gd name="T77" fmla="*/ 142291698 h 1976"/>
              <a:gd name="T78" fmla="*/ 1623793333 w 2377"/>
              <a:gd name="T79" fmla="*/ 196402080 h 1976"/>
              <a:gd name="T80" fmla="*/ 1619880711 w 2377"/>
              <a:gd name="T81" fmla="*/ 248508411 h 1976"/>
              <a:gd name="T82" fmla="*/ 1572926969 w 2377"/>
              <a:gd name="T83" fmla="*/ 314644164 h 1976"/>
              <a:gd name="T84" fmla="*/ 1493368046 w 2377"/>
              <a:gd name="T85" fmla="*/ 365748469 h 1976"/>
              <a:gd name="T86" fmla="*/ 1386419631 w 2377"/>
              <a:gd name="T87" fmla="*/ 391802135 h 1976"/>
              <a:gd name="T88" fmla="*/ 1296425909 w 2377"/>
              <a:gd name="T89" fmla="*/ 394808212 h 1976"/>
              <a:gd name="T90" fmla="*/ 1182956173 w 2377"/>
              <a:gd name="T91" fmla="*/ 374766699 h 1976"/>
              <a:gd name="T92" fmla="*/ 1095570865 w 2377"/>
              <a:gd name="T93" fmla="*/ 329674547 h 1976"/>
              <a:gd name="T94" fmla="*/ 1040793022 w 2377"/>
              <a:gd name="T95" fmla="*/ 266545935 h 1976"/>
              <a:gd name="T96" fmla="*/ 1027749808 w 2377"/>
              <a:gd name="T97" fmla="*/ 212434490 h 19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77"/>
              <a:gd name="T148" fmla="*/ 0 h 1976"/>
              <a:gd name="T149" fmla="*/ 2377 w 2377"/>
              <a:gd name="T150" fmla="*/ 1976 h 19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close/>
              </a:path>
            </a:pathLst>
          </a:custGeom>
          <a:solidFill>
            <a:srgbClr val="BADCA2"/>
          </a:solidFill>
          <a:ln w="28575" cmpd="sng">
            <a:solidFill>
              <a:srgbClr val="009900"/>
            </a:solidFill>
            <a:miter lim="800000"/>
            <a:headEnd/>
            <a:tailEnd/>
          </a:ln>
        </p:spPr>
        <p:txBody>
          <a:bodyPr rIns="324000" anchor="b"/>
          <a:lstStyle/>
          <a:p>
            <a:r>
              <a:rPr lang="zh-CN" altLang="en-US" sz="1700" b="1">
                <a:solidFill>
                  <a:srgbClr val="000000"/>
                </a:solidFill>
                <a:latin typeface="Times New Roman" pitchFamily="18" charset="0"/>
                <a:cs typeface="Times New Roman" pitchFamily="18" charset="0"/>
                <a:sym typeface="Calibri" pitchFamily="34" charset="0"/>
              </a:rPr>
              <a:t>替代治疗、精神治愈</a:t>
            </a:r>
            <a:r>
              <a:rPr lang="en-US" sz="1700" b="1" baseline="30000">
                <a:solidFill>
                  <a:srgbClr val="000000"/>
                </a:solidFill>
                <a:latin typeface="Times New Roman" pitchFamily="18" charset="0"/>
                <a:cs typeface="Times New Roman" pitchFamily="18" charset="0"/>
                <a:sym typeface="Calibri" pitchFamily="34" charset="0"/>
              </a:rPr>
              <a:t>1-4</a:t>
            </a:r>
            <a:endParaRPr lang="zh-CN" altLang="en-US" sz="1700" b="1" baseline="30000">
              <a:solidFill>
                <a:srgbClr val="000000"/>
              </a:solidFill>
              <a:latin typeface="Times New Roman" pitchFamily="18" charset="0"/>
              <a:cs typeface="Times New Roman" pitchFamily="18" charset="0"/>
              <a:sym typeface="Calibri" pitchFamily="34" charset="0"/>
            </a:endParaRPr>
          </a:p>
        </p:txBody>
      </p:sp>
      <p:sp>
        <p:nvSpPr>
          <p:cNvPr id="101382" name="Freeform 12"/>
          <p:cNvSpPr>
            <a:spLocks noChangeAspect="1" noChangeArrowheads="1"/>
          </p:cNvSpPr>
          <p:nvPr/>
        </p:nvSpPr>
        <p:spPr bwMode="auto">
          <a:xfrm>
            <a:off x="3384550" y="1522413"/>
            <a:ext cx="2762250" cy="1976437"/>
          </a:xfrm>
          <a:custGeom>
            <a:avLst/>
            <a:gdLst>
              <a:gd name="T0" fmla="*/ 2141759104 w 2377"/>
              <a:gd name="T1" fmla="*/ 1799615495 h 1975"/>
              <a:gd name="T2" fmla="*/ 2112050693 w 2377"/>
              <a:gd name="T3" fmla="*/ 1847685433 h 1975"/>
              <a:gd name="T4" fmla="*/ 2055333369 w 2377"/>
              <a:gd name="T5" fmla="*/ 1888745276 h 1975"/>
              <a:gd name="T6" fmla="*/ 2010769009 w 2377"/>
              <a:gd name="T7" fmla="*/ 1908774834 h 1975"/>
              <a:gd name="T8" fmla="*/ 1985111587 w 2377"/>
              <a:gd name="T9" fmla="*/ 1935813486 h 1975"/>
              <a:gd name="T10" fmla="*/ 1989162576 w 2377"/>
              <a:gd name="T11" fmla="*/ 1959848955 h 1975"/>
              <a:gd name="T12" fmla="*/ 2025623796 w 2377"/>
              <a:gd name="T13" fmla="*/ 1975872602 h 1975"/>
              <a:gd name="T14" fmla="*/ 2147483647 w 2377"/>
              <a:gd name="T15" fmla="*/ 0 h 1975"/>
              <a:gd name="T16" fmla="*/ 533413991 w 2377"/>
              <a:gd name="T17" fmla="*/ 856244585 h 1975"/>
              <a:gd name="T18" fmla="*/ 526662344 w 2377"/>
              <a:gd name="T19" fmla="*/ 887290149 h 1975"/>
              <a:gd name="T20" fmla="*/ 501003759 w 2377"/>
              <a:gd name="T21" fmla="*/ 908320434 h 1975"/>
              <a:gd name="T22" fmla="*/ 467244360 w 2377"/>
              <a:gd name="T23" fmla="*/ 905316251 h 1975"/>
              <a:gd name="T24" fmla="*/ 432133470 w 2377"/>
              <a:gd name="T25" fmla="*/ 878276598 h 1975"/>
              <a:gd name="T26" fmla="*/ 402423897 w 2377"/>
              <a:gd name="T27" fmla="*/ 843226123 h 1975"/>
              <a:gd name="T28" fmla="*/ 343005913 w 2377"/>
              <a:gd name="T29" fmla="*/ 807172919 h 1975"/>
              <a:gd name="T30" fmla="*/ 271433730 w 2377"/>
              <a:gd name="T31" fmla="*/ 789146817 h 1975"/>
              <a:gd name="T32" fmla="*/ 199861619 w 2377"/>
              <a:gd name="T33" fmla="*/ 793152728 h 1975"/>
              <a:gd name="T34" fmla="*/ 112084356 w 2377"/>
              <a:gd name="T35" fmla="*/ 828204204 h 1975"/>
              <a:gd name="T36" fmla="*/ 43212886 w 2377"/>
              <a:gd name="T37" fmla="*/ 889292605 h 1975"/>
              <a:gd name="T38" fmla="*/ 6751650 w 2377"/>
              <a:gd name="T39" fmla="*/ 971412291 h 1975"/>
              <a:gd name="T40" fmla="*/ 2700660 w 2377"/>
              <a:gd name="T41" fmla="*/ 1041514242 h 1975"/>
              <a:gd name="T42" fmla="*/ 31059911 w 2377"/>
              <a:gd name="T43" fmla="*/ 1127639089 h 1975"/>
              <a:gd name="T44" fmla="*/ 91828252 w 2377"/>
              <a:gd name="T45" fmla="*/ 1194736857 h 1975"/>
              <a:gd name="T46" fmla="*/ 175554526 w 2377"/>
              <a:gd name="T47" fmla="*/ 1237799156 h 1975"/>
              <a:gd name="T48" fmla="*/ 248476967 w 2377"/>
              <a:gd name="T49" fmla="*/ 1246812707 h 1975"/>
              <a:gd name="T50" fmla="*/ 328151127 w 2377"/>
              <a:gd name="T51" fmla="*/ 1234794972 h 1975"/>
              <a:gd name="T52" fmla="*/ 382167793 w 2377"/>
              <a:gd name="T53" fmla="*/ 1207755319 h 1975"/>
              <a:gd name="T54" fmla="*/ 424030331 w 2377"/>
              <a:gd name="T55" fmla="*/ 1167697204 h 1975"/>
              <a:gd name="T56" fmla="*/ 459141221 w 2377"/>
              <a:gd name="T57" fmla="*/ 1134649184 h 1975"/>
              <a:gd name="T58" fmla="*/ 492901783 w 2377"/>
              <a:gd name="T59" fmla="*/ 1125636634 h 1975"/>
              <a:gd name="T60" fmla="*/ 523961685 w 2377"/>
              <a:gd name="T61" fmla="*/ 1140658552 h 1975"/>
              <a:gd name="T62" fmla="*/ 533413991 w 2377"/>
              <a:gd name="T63" fmla="*/ 1179714939 h 1975"/>
              <a:gd name="T64" fmla="*/ 1619149056 w 2377"/>
              <a:gd name="T65" fmla="*/ 1977875057 h 1975"/>
              <a:gd name="T66" fmla="*/ 1659661264 w 2377"/>
              <a:gd name="T67" fmla="*/ 1972867417 h 1975"/>
              <a:gd name="T68" fmla="*/ 1688020508 w 2377"/>
              <a:gd name="T69" fmla="*/ 1953840588 h 1975"/>
              <a:gd name="T70" fmla="*/ 1683968357 w 2377"/>
              <a:gd name="T71" fmla="*/ 1927802663 h 1975"/>
              <a:gd name="T72" fmla="*/ 1650207796 w 2377"/>
              <a:gd name="T73" fmla="*/ 1902765466 h 1975"/>
              <a:gd name="T74" fmla="*/ 1601593610 w 2377"/>
              <a:gd name="T75" fmla="*/ 1880733453 h 1975"/>
              <a:gd name="T76" fmla="*/ 1552978263 w 2377"/>
              <a:gd name="T77" fmla="*/ 1836669426 h 1975"/>
              <a:gd name="T78" fmla="*/ 1528671170 w 2377"/>
              <a:gd name="T79" fmla="*/ 1782591121 h 1975"/>
              <a:gd name="T80" fmla="*/ 1532722159 w 2377"/>
              <a:gd name="T81" fmla="*/ 1730515271 h 1975"/>
              <a:gd name="T82" fmla="*/ 1578636847 w 2377"/>
              <a:gd name="T83" fmla="*/ 1664419231 h 1975"/>
              <a:gd name="T84" fmla="*/ 1663712253 w 2377"/>
              <a:gd name="T85" fmla="*/ 1613345110 h 1975"/>
              <a:gd name="T86" fmla="*/ 1774446243 w 2377"/>
              <a:gd name="T87" fmla="*/ 1587307185 h 1975"/>
              <a:gd name="T88" fmla="*/ 1867624788 w 2377"/>
              <a:gd name="T89" fmla="*/ 1584303001 h 1975"/>
              <a:gd name="T90" fmla="*/ 1985111587 w 2377"/>
              <a:gd name="T91" fmla="*/ 1604332559 h 1975"/>
              <a:gd name="T92" fmla="*/ 2075589473 w 2377"/>
              <a:gd name="T93" fmla="*/ 1649397313 h 1975"/>
              <a:gd name="T94" fmla="*/ 2132306797 w 2377"/>
              <a:gd name="T95" fmla="*/ 1712489169 h 1975"/>
              <a:gd name="T96" fmla="*/ 2145811254 w 2377"/>
              <a:gd name="T97" fmla="*/ 1766567475 h 19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77"/>
              <a:gd name="T148" fmla="*/ 0 h 1975"/>
              <a:gd name="T149" fmla="*/ 2377 w 2377"/>
              <a:gd name="T150" fmla="*/ 1975 h 19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close/>
              </a:path>
            </a:pathLst>
          </a:custGeom>
          <a:solidFill>
            <a:srgbClr val="BADCA2"/>
          </a:solidFill>
          <a:ln w="28575" cmpd="sng">
            <a:solidFill>
              <a:srgbClr val="009900"/>
            </a:solidFill>
            <a:miter lim="800000"/>
            <a:headEnd/>
            <a:tailEnd/>
          </a:ln>
        </p:spPr>
        <p:txBody>
          <a:bodyPr lIns="360000"/>
          <a:lstStyle/>
          <a:p>
            <a:pPr algn="ctr"/>
            <a:r>
              <a:rPr lang="zh-CN" altLang="en-US" b="1" dirty="0" smtClean="0">
                <a:solidFill>
                  <a:srgbClr val="000000"/>
                </a:solidFill>
                <a:latin typeface="Times New Roman" pitchFamily="18" charset="0"/>
                <a:cs typeface="Times New Roman" pitchFamily="18" charset="0"/>
                <a:sym typeface="Calibri" pitchFamily="34" charset="0"/>
              </a:rPr>
              <a:t>精神治疗</a:t>
            </a:r>
            <a:r>
              <a:rPr lang="en-US" b="1" dirty="0">
                <a:solidFill>
                  <a:srgbClr val="000000"/>
                </a:solidFill>
                <a:latin typeface="Times New Roman" pitchFamily="18" charset="0"/>
                <a:cs typeface="Times New Roman" pitchFamily="18" charset="0"/>
                <a:sym typeface="Calibri" pitchFamily="34" charset="0"/>
              </a:rPr>
              <a:t>/CBT</a:t>
            </a:r>
            <a:r>
              <a:rPr lang="en-US" b="1" baseline="30000" dirty="0">
                <a:solidFill>
                  <a:srgbClr val="000000"/>
                </a:solidFill>
                <a:latin typeface="Times New Roman" pitchFamily="18" charset="0"/>
                <a:cs typeface="Times New Roman" pitchFamily="18" charset="0"/>
                <a:sym typeface="Calibri" pitchFamily="34" charset="0"/>
              </a:rPr>
              <a:t>6,7</a:t>
            </a:r>
            <a:endParaRPr lang="zh-CN" altLang="en-US" b="1" baseline="30000" dirty="0">
              <a:solidFill>
                <a:srgbClr val="000000"/>
              </a:solidFill>
              <a:latin typeface="Times New Roman" pitchFamily="18" charset="0"/>
              <a:cs typeface="Times New Roman" pitchFamily="18" charset="0"/>
              <a:sym typeface="Calibri" pitchFamily="34" charset="0"/>
            </a:endParaRPr>
          </a:p>
        </p:txBody>
      </p:sp>
      <p:sp>
        <p:nvSpPr>
          <p:cNvPr id="101383" name="Freeform 13"/>
          <p:cNvSpPr>
            <a:spLocks noChangeAspect="1" noChangeArrowheads="1"/>
          </p:cNvSpPr>
          <p:nvPr/>
        </p:nvSpPr>
        <p:spPr bwMode="auto">
          <a:xfrm>
            <a:off x="3859213" y="3924300"/>
            <a:ext cx="2297112" cy="2376488"/>
          </a:xfrm>
          <a:custGeom>
            <a:avLst/>
            <a:gdLst>
              <a:gd name="T0" fmla="*/ 241904739 w 1976"/>
              <a:gd name="T1" fmla="*/ 1585984887 h 2375"/>
              <a:gd name="T2" fmla="*/ 175684922 w 1976"/>
              <a:gd name="T3" fmla="*/ 1564958731 h 2375"/>
              <a:gd name="T4" fmla="*/ 118925541 w 1976"/>
              <a:gd name="T5" fmla="*/ 1521904791 h 2375"/>
              <a:gd name="T6" fmla="*/ 94598945 w 1976"/>
              <a:gd name="T7" fmla="*/ 1490866370 h 2375"/>
              <a:gd name="T8" fmla="*/ 58111357 w 1976"/>
              <a:gd name="T9" fmla="*/ 1469840213 h 2375"/>
              <a:gd name="T10" fmla="*/ 24325443 w 1976"/>
              <a:gd name="T11" fmla="*/ 1473844719 h 2375"/>
              <a:gd name="T12" fmla="*/ 1351995 w 1976"/>
              <a:gd name="T13" fmla="*/ 1499878008 h 2375"/>
              <a:gd name="T14" fmla="*/ 2147483647 w 1976"/>
              <a:gd name="T15" fmla="*/ 2147483647 h 2375"/>
              <a:gd name="T16" fmla="*/ 1513591252 w 1976"/>
              <a:gd name="T17" fmla="*/ 394493969 h 2375"/>
              <a:gd name="T18" fmla="*/ 1470346036 w 1976"/>
              <a:gd name="T19" fmla="*/ 390488463 h 2375"/>
              <a:gd name="T20" fmla="*/ 1444668609 w 1976"/>
              <a:gd name="T21" fmla="*/ 370463933 h 2375"/>
              <a:gd name="T22" fmla="*/ 1446019440 w 1976"/>
              <a:gd name="T23" fmla="*/ 345432270 h 2375"/>
              <a:gd name="T24" fmla="*/ 1482508172 w 1976"/>
              <a:gd name="T25" fmla="*/ 318398354 h 2375"/>
              <a:gd name="T26" fmla="*/ 1531159039 w 1976"/>
              <a:gd name="T27" fmla="*/ 296370571 h 2375"/>
              <a:gd name="T28" fmla="*/ 1579811069 w 1976"/>
              <a:gd name="T29" fmla="*/ 254318195 h 2375"/>
              <a:gd name="T30" fmla="*/ 1604136502 w 1976"/>
              <a:gd name="T31" fmla="*/ 200250364 h 2375"/>
              <a:gd name="T32" fmla="*/ 1600081682 w 1976"/>
              <a:gd name="T33" fmla="*/ 146182532 h 2375"/>
              <a:gd name="T34" fmla="*/ 1552781647 w 1976"/>
              <a:gd name="T35" fmla="*/ 80100152 h 2375"/>
              <a:gd name="T36" fmla="*/ 1468994042 w 1976"/>
              <a:gd name="T37" fmla="*/ 31038429 h 2375"/>
              <a:gd name="T38" fmla="*/ 1356826184 w 1976"/>
              <a:gd name="T39" fmla="*/ 3003881 h 2375"/>
              <a:gd name="T40" fmla="*/ 1264930102 w 1976"/>
              <a:gd name="T41" fmla="*/ 1001627 h 2375"/>
              <a:gd name="T42" fmla="*/ 1147356301 w 1976"/>
              <a:gd name="T43" fmla="*/ 22027791 h 2375"/>
              <a:gd name="T44" fmla="*/ 1056811050 w 1976"/>
              <a:gd name="T45" fmla="*/ 67084007 h 2375"/>
              <a:gd name="T46" fmla="*/ 1000050543 w 1976"/>
              <a:gd name="T47" fmla="*/ 130162477 h 2375"/>
              <a:gd name="T48" fmla="*/ 985185581 w 1976"/>
              <a:gd name="T49" fmla="*/ 184230340 h 2375"/>
              <a:gd name="T50" fmla="*/ 1001402537 w 1976"/>
              <a:gd name="T51" fmla="*/ 242303678 h 2375"/>
              <a:gd name="T52" fmla="*/ 1040594095 w 1976"/>
              <a:gd name="T53" fmla="*/ 282353800 h 2375"/>
              <a:gd name="T54" fmla="*/ 1094650614 w 1976"/>
              <a:gd name="T55" fmla="*/ 314393848 h 2375"/>
              <a:gd name="T56" fmla="*/ 1136544997 w 1976"/>
              <a:gd name="T57" fmla="*/ 338423885 h 2375"/>
              <a:gd name="T58" fmla="*/ 1148707133 w 1976"/>
              <a:gd name="T59" fmla="*/ 364456174 h 2375"/>
              <a:gd name="T60" fmla="*/ 1129787351 w 1976"/>
              <a:gd name="T61" fmla="*/ 385482330 h 2375"/>
              <a:gd name="T62" fmla="*/ 1078433658 w 1976"/>
              <a:gd name="T63" fmla="*/ 394493969 h 2375"/>
              <a:gd name="T64" fmla="*/ 0 w 1976"/>
              <a:gd name="T65" fmla="*/ 1200502682 h 2375"/>
              <a:gd name="T66" fmla="*/ 5405654 w 1976"/>
              <a:gd name="T67" fmla="*/ 1229538851 h 2375"/>
              <a:gd name="T68" fmla="*/ 32433921 w 1976"/>
              <a:gd name="T69" fmla="*/ 1250566008 h 2375"/>
              <a:gd name="T70" fmla="*/ 66219835 w 1976"/>
              <a:gd name="T71" fmla="*/ 1247562128 h 2375"/>
              <a:gd name="T72" fmla="*/ 102707422 w 1976"/>
              <a:gd name="T73" fmla="*/ 1220528213 h 2375"/>
              <a:gd name="T74" fmla="*/ 133790502 w 1976"/>
              <a:gd name="T75" fmla="*/ 1186484911 h 2375"/>
              <a:gd name="T76" fmla="*/ 189199052 w 1976"/>
              <a:gd name="T77" fmla="*/ 1149438730 h 2375"/>
              <a:gd name="T78" fmla="*/ 262175352 w 1976"/>
              <a:gd name="T79" fmla="*/ 1131416453 h 2375"/>
              <a:gd name="T80" fmla="*/ 335152888 w 1976"/>
              <a:gd name="T81" fmla="*/ 1135420959 h 2375"/>
              <a:gd name="T82" fmla="*/ 424346145 w 1976"/>
              <a:gd name="T83" fmla="*/ 1170464887 h 2375"/>
              <a:gd name="T84" fmla="*/ 490565962 w 1976"/>
              <a:gd name="T85" fmla="*/ 1231542104 h 2375"/>
              <a:gd name="T86" fmla="*/ 529756357 w 1976"/>
              <a:gd name="T87" fmla="*/ 1313644478 h 2375"/>
              <a:gd name="T88" fmla="*/ 531108351 w 1976"/>
              <a:gd name="T89" fmla="*/ 1383732333 h 2375"/>
              <a:gd name="T90" fmla="*/ 502728097 w 1976"/>
              <a:gd name="T91" fmla="*/ 1469840213 h 2375"/>
              <a:gd name="T92" fmla="*/ 441913932 w 1976"/>
              <a:gd name="T93" fmla="*/ 1537924815 h 2375"/>
              <a:gd name="T94" fmla="*/ 358126328 w 1976"/>
              <a:gd name="T95" fmla="*/ 1579978129 h 2375"/>
              <a:gd name="T96" fmla="*/ 285149954 w 1976"/>
              <a:gd name="T97" fmla="*/ 1590992020 h 23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76"/>
              <a:gd name="T148" fmla="*/ 0 h 2375"/>
              <a:gd name="T149" fmla="*/ 1976 w 1976"/>
              <a:gd name="T150" fmla="*/ 2375 h 23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close/>
              </a:path>
            </a:pathLst>
          </a:custGeom>
          <a:solidFill>
            <a:srgbClr val="BADCA2"/>
          </a:solidFill>
          <a:ln w="28575" cmpd="sng">
            <a:solidFill>
              <a:srgbClr val="009900"/>
            </a:solidFill>
            <a:miter lim="800000"/>
            <a:headEnd/>
            <a:tailEnd/>
          </a:ln>
        </p:spPr>
        <p:txBody>
          <a:bodyPr lIns="324000" tIns="288000" anchor="b"/>
          <a:lstStyle/>
          <a:p>
            <a:pPr algn="ctr">
              <a:lnSpc>
                <a:spcPct val="80000"/>
              </a:lnSpc>
            </a:pPr>
            <a:r>
              <a:rPr lang="zh-CN" altLang="en-US" b="1" dirty="0" smtClean="0">
                <a:solidFill>
                  <a:srgbClr val="000000"/>
                </a:solidFill>
                <a:latin typeface="Times New Roman" pitchFamily="18" charset="0"/>
                <a:cs typeface="Times New Roman" pitchFamily="18" charset="0"/>
                <a:sym typeface="Calibri" pitchFamily="34" charset="0"/>
              </a:rPr>
              <a:t>病人教育</a:t>
            </a:r>
            <a:r>
              <a:rPr lang="en-US" b="1" baseline="30000" dirty="0">
                <a:solidFill>
                  <a:srgbClr val="000000"/>
                </a:solidFill>
                <a:latin typeface="Times New Roman" pitchFamily="18" charset="0"/>
                <a:cs typeface="Times New Roman" pitchFamily="18" charset="0"/>
                <a:sym typeface="Calibri" pitchFamily="34" charset="0"/>
              </a:rPr>
              <a:t>1</a:t>
            </a:r>
            <a:endParaRPr lang="zh-CN" altLang="en-US" b="1" baseline="30000" dirty="0">
              <a:solidFill>
                <a:srgbClr val="000000"/>
              </a:solidFill>
              <a:latin typeface="Times New Roman" pitchFamily="18" charset="0"/>
              <a:cs typeface="Times New Roman" pitchFamily="18" charset="0"/>
              <a:sym typeface="Calibri" pitchFamily="34" charset="0"/>
            </a:endParaRPr>
          </a:p>
        </p:txBody>
      </p:sp>
      <p:sp>
        <p:nvSpPr>
          <p:cNvPr id="101384" name="Rounded Rectangle 28"/>
          <p:cNvSpPr>
            <a:spLocks noChangeArrowheads="1"/>
          </p:cNvSpPr>
          <p:nvPr/>
        </p:nvSpPr>
        <p:spPr bwMode="auto">
          <a:xfrm>
            <a:off x="6270625" y="2771774"/>
            <a:ext cx="2698750" cy="2570163"/>
          </a:xfrm>
          <a:prstGeom prst="roundRect">
            <a:avLst>
              <a:gd name="adj" fmla="val 16667"/>
            </a:avLst>
          </a:prstGeom>
          <a:solidFill>
            <a:srgbClr val="EAD581"/>
          </a:solidFill>
          <a:ln w="25400" cmpd="sng">
            <a:solidFill>
              <a:schemeClr val="accent2"/>
            </a:solidFill>
            <a:miter lim="800000"/>
            <a:headEnd/>
            <a:tailEnd/>
          </a:ln>
        </p:spPr>
        <p:txBody>
          <a:bodyPr anchor="ctr"/>
          <a:lstStyle/>
          <a:p>
            <a:pPr algn="ctr"/>
            <a:r>
              <a:rPr lang="zh-CN" altLang="en-US" sz="2400" dirty="0">
                <a:solidFill>
                  <a:srgbClr val="000000"/>
                </a:solidFill>
                <a:latin typeface="Times New Roman" pitchFamily="18" charset="0"/>
                <a:cs typeface="Times New Roman" pitchFamily="18" charset="0"/>
                <a:sym typeface="MS PGothic" pitchFamily="34" charset="-128"/>
              </a:rPr>
              <a:t>指南中提到</a:t>
            </a:r>
            <a:r>
              <a:rPr lang="zh-CN" altLang="en-US" sz="2400" dirty="0" smtClean="0">
                <a:solidFill>
                  <a:srgbClr val="000000"/>
                </a:solidFill>
                <a:latin typeface="Times New Roman" pitchFamily="18" charset="0"/>
                <a:cs typeface="Times New Roman" pitchFamily="18" charset="0"/>
                <a:sym typeface="MS PGothic" pitchFamily="34" charset="-128"/>
              </a:rPr>
              <a:t>了各种非药理学治疗模式，</a:t>
            </a:r>
            <a:r>
              <a:rPr lang="zh-CN" altLang="en-US" sz="2400" b="1" dirty="0">
                <a:solidFill>
                  <a:srgbClr val="000000"/>
                </a:solidFill>
                <a:latin typeface="Times New Roman" pitchFamily="18" charset="0"/>
                <a:cs typeface="Times New Roman" pitchFamily="18" charset="0"/>
                <a:sym typeface="MS PGothic" pitchFamily="34" charset="-128"/>
              </a:rPr>
              <a:t>但没有一</a:t>
            </a:r>
            <a:r>
              <a:rPr lang="zh-CN" altLang="en-US" sz="2400" b="1" dirty="0" smtClean="0">
                <a:solidFill>
                  <a:srgbClr val="000000"/>
                </a:solidFill>
                <a:latin typeface="Times New Roman" pitchFamily="18" charset="0"/>
                <a:cs typeface="Times New Roman" pitchFamily="18" charset="0"/>
                <a:sym typeface="MS PGothic" pitchFamily="34" charset="-128"/>
              </a:rPr>
              <a:t>种模式是</a:t>
            </a:r>
            <a:r>
              <a:rPr lang="zh-CN" altLang="en-US" sz="2400" b="1" dirty="0">
                <a:solidFill>
                  <a:srgbClr val="000000"/>
                </a:solidFill>
                <a:latin typeface="Times New Roman" pitchFamily="18" charset="0"/>
                <a:cs typeface="Times New Roman" pitchFamily="18" charset="0"/>
                <a:sym typeface="MS PGothic" pitchFamily="34" charset="-128"/>
              </a:rPr>
              <a:t>普遍推荐的</a:t>
            </a:r>
            <a:r>
              <a:rPr lang="zh-CN" altLang="en-US" sz="2400" dirty="0">
                <a:solidFill>
                  <a:srgbClr val="000000"/>
                </a:solidFill>
                <a:latin typeface="Times New Roman" pitchFamily="18" charset="0"/>
                <a:cs typeface="Times New Roman" pitchFamily="18" charset="0"/>
                <a:sym typeface="MS PGothic" pitchFamily="34" charset="-128"/>
              </a:rPr>
              <a:t>。</a:t>
            </a:r>
            <a:r>
              <a:rPr lang="en-US" sz="2400" baseline="30000" dirty="0">
                <a:solidFill>
                  <a:srgbClr val="000000"/>
                </a:solidFill>
                <a:latin typeface="Times New Roman" pitchFamily="18" charset="0"/>
                <a:cs typeface="Times New Roman" pitchFamily="18" charset="0"/>
                <a:sym typeface="MS PGothic" pitchFamily="34" charset="-128"/>
              </a:rPr>
              <a:t>1-5</a:t>
            </a:r>
            <a:endParaRPr lang="zh-CN" altLang="en-US" sz="2400" dirty="0">
              <a:latin typeface="Times New Roman" pitchFamily="18" charset="0"/>
              <a:cs typeface="Times New Roman" pitchFamily="18" charset="0"/>
            </a:endParaRPr>
          </a:p>
        </p:txBody>
      </p:sp>
      <p:pic>
        <p:nvPicPr>
          <p:cNvPr id="101385" name="Picture 7" descr="C:\Users\RCowan\AppData\Local\Microsoft\Windows\Temporary Internet Files\Content.IE5\MY8ODV9I\MP900431111[1].jpg"/>
          <p:cNvPicPr>
            <a:picLocks noChangeAspect="1" noChangeArrowheads="1"/>
          </p:cNvPicPr>
          <p:nvPr/>
        </p:nvPicPr>
        <p:blipFill>
          <a:blip r:embed="rId3" cstate="print"/>
          <a:srcRect t="12436" b="17084"/>
          <a:stretch>
            <a:fillRect/>
          </a:stretch>
        </p:blipFill>
        <p:spPr bwMode="auto">
          <a:xfrm>
            <a:off x="4292600" y="2032000"/>
            <a:ext cx="1493838" cy="1054100"/>
          </a:xfrm>
          <a:prstGeom prst="rect">
            <a:avLst/>
          </a:prstGeom>
          <a:noFill/>
          <a:ln w="9525" cmpd="sng">
            <a:noFill/>
            <a:miter lim="800000"/>
            <a:headEnd/>
            <a:tailEnd/>
          </a:ln>
        </p:spPr>
      </p:pic>
      <p:pic>
        <p:nvPicPr>
          <p:cNvPr id="101386" name="Picture 4" descr="C:\Users\RCowan\AppData\Local\Microsoft\Windows\Temporary Internet Files\Content.IE5\7YFSB0U6\MP900409504[1].jpg"/>
          <p:cNvPicPr>
            <a:picLocks noChangeAspect="1" noChangeArrowheads="1"/>
          </p:cNvPicPr>
          <p:nvPr/>
        </p:nvPicPr>
        <p:blipFill>
          <a:blip r:embed="rId4" cstate="print"/>
          <a:srcRect b="12958"/>
          <a:stretch>
            <a:fillRect/>
          </a:stretch>
        </p:blipFill>
        <p:spPr bwMode="auto">
          <a:xfrm>
            <a:off x="4537075" y="4532313"/>
            <a:ext cx="1092200" cy="1409700"/>
          </a:xfrm>
          <a:prstGeom prst="rect">
            <a:avLst/>
          </a:prstGeom>
          <a:noFill/>
          <a:ln w="9525" cmpd="sng">
            <a:noFill/>
            <a:miter lim="800000"/>
            <a:headEnd/>
            <a:tailEnd/>
          </a:ln>
        </p:spPr>
      </p:pic>
      <p:pic>
        <p:nvPicPr>
          <p:cNvPr id="101387" name="Picture 6" descr="C:\Users\RCowan\AppData\Local\Microsoft\Windows\Temporary Internet Files\Content.IE5\7YFSB0U6\MP900406772[1].jpg"/>
          <p:cNvPicPr>
            <a:picLocks noChangeAspect="1" noChangeArrowheads="1"/>
          </p:cNvPicPr>
          <p:nvPr/>
        </p:nvPicPr>
        <p:blipFill>
          <a:blip r:embed="rId5" cstate="print"/>
          <a:srcRect l="5716" t="13791" r="4636"/>
          <a:stretch>
            <a:fillRect/>
          </a:stretch>
        </p:blipFill>
        <p:spPr bwMode="auto">
          <a:xfrm>
            <a:off x="458788" y="2070100"/>
            <a:ext cx="1520825" cy="1171575"/>
          </a:xfrm>
          <a:prstGeom prst="rect">
            <a:avLst/>
          </a:prstGeom>
          <a:noFill/>
          <a:ln w="9525" cmpd="sng">
            <a:noFill/>
            <a:miter lim="800000"/>
            <a:headEnd/>
            <a:tailEnd/>
          </a:ln>
        </p:spPr>
      </p:pic>
      <p:sp>
        <p:nvSpPr>
          <p:cNvPr id="101388" name="Freeform 9"/>
          <p:cNvSpPr>
            <a:spLocks noChangeAspect="1" noChangeArrowheads="1"/>
          </p:cNvSpPr>
          <p:nvPr/>
        </p:nvSpPr>
        <p:spPr bwMode="auto">
          <a:xfrm rot="1138914">
            <a:off x="2009775" y="2863850"/>
            <a:ext cx="2771775" cy="1976438"/>
          </a:xfrm>
          <a:custGeom>
            <a:avLst/>
            <a:gdLst>
              <a:gd name="T0" fmla="*/ 2147483647 w 2773"/>
              <a:gd name="T1" fmla="*/ 743329796 h 1976"/>
              <a:gd name="T2" fmla="*/ 2147483647 w 2773"/>
              <a:gd name="T3" fmla="*/ 798353977 h 1976"/>
              <a:gd name="T4" fmla="*/ 2147483647 w 2773"/>
              <a:gd name="T5" fmla="*/ 849376271 h 1976"/>
              <a:gd name="T6" fmla="*/ 2147483647 w 2773"/>
              <a:gd name="T7" fmla="*/ 831368285 h 1976"/>
              <a:gd name="T8" fmla="*/ 2147483647 w 2773"/>
              <a:gd name="T9" fmla="*/ 0 h 1976"/>
              <a:gd name="T10" fmla="*/ 1534642716 w 2773"/>
              <a:gd name="T11" fmla="*/ 9003997 h 1976"/>
              <a:gd name="T12" fmla="*/ 1521654461 w 2773"/>
              <a:gd name="T13" fmla="*/ 43019539 h 1976"/>
              <a:gd name="T14" fmla="*/ 1560620226 w 2773"/>
              <a:gd name="T15" fmla="*/ 82036191 h 1976"/>
              <a:gd name="T16" fmla="*/ 1615571921 w 2773"/>
              <a:gd name="T17" fmla="*/ 130057821 h 1976"/>
              <a:gd name="T18" fmla="*/ 1641548431 w 2773"/>
              <a:gd name="T19" fmla="*/ 210093570 h 1976"/>
              <a:gd name="T20" fmla="*/ 1612574246 w 2773"/>
              <a:gd name="T21" fmla="*/ 299132342 h 1976"/>
              <a:gd name="T22" fmla="*/ 1519656345 w 2773"/>
              <a:gd name="T23" fmla="*/ 373165730 h 1976"/>
              <a:gd name="T24" fmla="*/ 1410752514 w 2773"/>
              <a:gd name="T25" fmla="*/ 396175824 h 1976"/>
              <a:gd name="T26" fmla="*/ 1282866079 w 2773"/>
              <a:gd name="T27" fmla="*/ 363160516 h 1976"/>
              <a:gd name="T28" fmla="*/ 1200938316 w 2773"/>
              <a:gd name="T29" fmla="*/ 282125577 h 1976"/>
              <a:gd name="T30" fmla="*/ 1182954271 w 2773"/>
              <a:gd name="T31" fmla="*/ 194086026 h 1976"/>
              <a:gd name="T32" fmla="*/ 1215924688 w 2773"/>
              <a:gd name="T33" fmla="*/ 121053828 h 1976"/>
              <a:gd name="T34" fmla="*/ 1273874056 w 2773"/>
              <a:gd name="T35" fmla="*/ 76033862 h 1976"/>
              <a:gd name="T36" fmla="*/ 1303847798 w 2773"/>
              <a:gd name="T37" fmla="*/ 37016210 h 1976"/>
              <a:gd name="T38" fmla="*/ 1280867963 w 2773"/>
              <a:gd name="T39" fmla="*/ 6002331 h 1976"/>
              <a:gd name="T40" fmla="*/ 393652010 w 2773"/>
              <a:gd name="T41" fmla="*/ 454201669 h 1976"/>
              <a:gd name="T42" fmla="*/ 383660429 w 2773"/>
              <a:gd name="T43" fmla="*/ 897397901 h 1976"/>
              <a:gd name="T44" fmla="*/ 340698432 w 2773"/>
              <a:gd name="T45" fmla="*/ 903400230 h 1976"/>
              <a:gd name="T46" fmla="*/ 295738318 w 2773"/>
              <a:gd name="T47" fmla="*/ 843373942 h 1976"/>
              <a:gd name="T48" fmla="*/ 229796422 w 2773"/>
              <a:gd name="T49" fmla="*/ 795352312 h 1976"/>
              <a:gd name="T50" fmla="*/ 145871542 w 2773"/>
              <a:gd name="T51" fmla="*/ 792351648 h 1976"/>
              <a:gd name="T52" fmla="*/ 53952152 w 2773"/>
              <a:gd name="T53" fmla="*/ 855379600 h 1976"/>
              <a:gd name="T54" fmla="*/ 2997675 w 2773"/>
              <a:gd name="T55" fmla="*/ 971430289 h 1976"/>
              <a:gd name="T56" fmla="*/ 6993908 w 2773"/>
              <a:gd name="T57" fmla="*/ 1085481786 h 1976"/>
              <a:gd name="T58" fmla="*/ 66940423 w 2773"/>
              <a:gd name="T59" fmla="*/ 1194529926 h 1976"/>
              <a:gd name="T60" fmla="*/ 165853704 w 2773"/>
              <a:gd name="T61" fmla="*/ 1245552220 h 1976"/>
              <a:gd name="T62" fmla="*/ 241786119 w 2773"/>
              <a:gd name="T63" fmla="*/ 1234547784 h 1976"/>
              <a:gd name="T64" fmla="*/ 305729898 w 2773"/>
              <a:gd name="T65" fmla="*/ 1179522604 h 1976"/>
              <a:gd name="T66" fmla="*/ 349690454 w 2773"/>
              <a:gd name="T67" fmla="*/ 1127500088 h 1976"/>
              <a:gd name="T68" fmla="*/ 387657661 w 2773"/>
              <a:gd name="T69" fmla="*/ 1145508074 h 1976"/>
              <a:gd name="T70" fmla="*/ 395650126 w 2773"/>
              <a:gd name="T71" fmla="*/ 1976876109 h 1976"/>
              <a:gd name="T72" fmla="*/ 1234908291 w 2773"/>
              <a:gd name="T73" fmla="*/ 1967872116 h 1976"/>
              <a:gd name="T74" fmla="*/ 1247896546 w 2773"/>
              <a:gd name="T75" fmla="*/ 1933856586 h 1976"/>
              <a:gd name="T76" fmla="*/ 1209930339 w 2773"/>
              <a:gd name="T77" fmla="*/ 1894839949 h 1976"/>
              <a:gd name="T78" fmla="*/ 1153980086 w 2773"/>
              <a:gd name="T79" fmla="*/ 1846818319 h 1976"/>
              <a:gd name="T80" fmla="*/ 1129002134 w 2773"/>
              <a:gd name="T81" fmla="*/ 1765782380 h 1976"/>
              <a:gd name="T82" fmla="*/ 1155978202 w 2773"/>
              <a:gd name="T83" fmla="*/ 1677743892 h 1976"/>
              <a:gd name="T84" fmla="*/ 1247896546 w 2773"/>
              <a:gd name="T85" fmla="*/ 1604711725 h 1976"/>
              <a:gd name="T86" fmla="*/ 1357799935 w 2773"/>
              <a:gd name="T87" fmla="*/ 1581700631 h 1976"/>
              <a:gd name="T88" fmla="*/ 1485686370 w 2773"/>
              <a:gd name="T89" fmla="*/ 1613715718 h 1976"/>
              <a:gd name="T90" fmla="*/ 1569612249 w 2773"/>
              <a:gd name="T91" fmla="*/ 1693750435 h 1976"/>
              <a:gd name="T92" fmla="*/ 1585598178 w 2773"/>
              <a:gd name="T93" fmla="*/ 1782790145 h 1976"/>
              <a:gd name="T94" fmla="*/ 1554625877 w 2773"/>
              <a:gd name="T95" fmla="*/ 1855822312 h 1976"/>
              <a:gd name="T96" fmla="*/ 1496676509 w 2773"/>
              <a:gd name="T97" fmla="*/ 1900842278 h 1976"/>
              <a:gd name="T98" fmla="*/ 1466702767 w 2773"/>
              <a:gd name="T99" fmla="*/ 1940860136 h 1976"/>
              <a:gd name="T100" fmla="*/ 1487684486 w 2773"/>
              <a:gd name="T101" fmla="*/ 1971874001 h 1976"/>
              <a:gd name="T102" fmla="*/ 2147483647 w 2773"/>
              <a:gd name="T103" fmla="*/ 1521674344 h 1976"/>
              <a:gd name="T104" fmla="*/ 2147483647 w 2773"/>
              <a:gd name="T105" fmla="*/ 1079478457 h 1976"/>
              <a:gd name="T106" fmla="*/ 2147483647 w 2773"/>
              <a:gd name="T107" fmla="*/ 1074476350 h 1976"/>
              <a:gd name="T108" fmla="*/ 2147483647 w 2773"/>
              <a:gd name="T109" fmla="*/ 1133502416 h 1976"/>
              <a:gd name="T110" fmla="*/ 2147483647 w 2773"/>
              <a:gd name="T111" fmla="*/ 1181524047 h 1976"/>
              <a:gd name="T112" fmla="*/ 2147483647 w 2773"/>
              <a:gd name="T113" fmla="*/ 1184524711 h 1976"/>
              <a:gd name="T114" fmla="*/ 2147483647 w 2773"/>
              <a:gd name="T115" fmla="*/ 1121496759 h 1976"/>
              <a:gd name="T116" fmla="*/ 2147483647 w 2773"/>
              <a:gd name="T117" fmla="*/ 1006446041 h 1976"/>
              <a:gd name="T118" fmla="*/ 2147483647 w 2773"/>
              <a:gd name="T119" fmla="*/ 891394572 h 1976"/>
              <a:gd name="T120" fmla="*/ 2147483647 w 2773"/>
              <a:gd name="T121" fmla="*/ 781346212 h 1976"/>
              <a:gd name="T122" fmla="*/ 2147483647 w 2773"/>
              <a:gd name="T123" fmla="*/ 731324139 h 19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73"/>
              <a:gd name="T187" fmla="*/ 0 h 1976"/>
              <a:gd name="T188" fmla="*/ 2773 w 2773"/>
              <a:gd name="T189" fmla="*/ 1976 h 19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0" y="825"/>
                </a:lnTo>
                <a:lnTo>
                  <a:pt x="2441" y="835"/>
                </a:lnTo>
                <a:lnTo>
                  <a:pt x="2432" y="844"/>
                </a:lnTo>
                <a:lnTo>
                  <a:pt x="2421" y="849"/>
                </a:lnTo>
                <a:lnTo>
                  <a:pt x="2412" y="850"/>
                </a:lnTo>
                <a:lnTo>
                  <a:pt x="2403" y="850"/>
                </a:lnTo>
                <a:lnTo>
                  <a:pt x="2394" y="846"/>
                </a:lnTo>
                <a:lnTo>
                  <a:pt x="2387" y="838"/>
                </a:lnTo>
                <a:lnTo>
                  <a:pt x="2382" y="831"/>
                </a:lnTo>
                <a:lnTo>
                  <a:pt x="2379" y="822"/>
                </a:lnTo>
                <a:lnTo>
                  <a:pt x="2378" y="810"/>
                </a:lnTo>
                <a:lnTo>
                  <a:pt x="2376" y="798"/>
                </a:lnTo>
                <a:lnTo>
                  <a:pt x="2376" y="547"/>
                </a:lnTo>
                <a:lnTo>
                  <a:pt x="2375" y="547"/>
                </a:lnTo>
                <a:lnTo>
                  <a:pt x="2375"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68"/>
                </a:lnTo>
                <a:lnTo>
                  <a:pt x="391" y="880"/>
                </a:lnTo>
                <a:lnTo>
                  <a:pt x="388" y="889"/>
                </a:lnTo>
                <a:lnTo>
                  <a:pt x="384" y="897"/>
                </a:lnTo>
                <a:lnTo>
                  <a:pt x="378" y="904"/>
                </a:lnTo>
                <a:lnTo>
                  <a:pt x="369" y="909"/>
                </a:lnTo>
                <a:lnTo>
                  <a:pt x="360" y="909"/>
                </a:lnTo>
                <a:lnTo>
                  <a:pt x="350" y="907"/>
                </a:lnTo>
                <a:lnTo>
                  <a:pt x="341" y="903"/>
                </a:lnTo>
                <a:lnTo>
                  <a:pt x="330" y="894"/>
                </a:lnTo>
                <a:lnTo>
                  <a:pt x="321" y="883"/>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21" y="1152"/>
                </a:lnTo>
                <a:lnTo>
                  <a:pt x="330" y="1140"/>
                </a:lnTo>
                <a:lnTo>
                  <a:pt x="341" y="1131"/>
                </a:lnTo>
                <a:lnTo>
                  <a:pt x="350" y="1127"/>
                </a:lnTo>
                <a:lnTo>
                  <a:pt x="360" y="1125"/>
                </a:lnTo>
                <a:lnTo>
                  <a:pt x="369" y="1127"/>
                </a:lnTo>
                <a:lnTo>
                  <a:pt x="378" y="1130"/>
                </a:lnTo>
                <a:lnTo>
                  <a:pt x="384" y="1137"/>
                </a:lnTo>
                <a:lnTo>
                  <a:pt x="388" y="1145"/>
                </a:lnTo>
                <a:lnTo>
                  <a:pt x="391" y="1154"/>
                </a:lnTo>
                <a:lnTo>
                  <a:pt x="394" y="1166"/>
                </a:lnTo>
                <a:lnTo>
                  <a:pt x="394" y="1178"/>
                </a:lnTo>
                <a:lnTo>
                  <a:pt x="394" y="1429"/>
                </a:lnTo>
                <a:lnTo>
                  <a:pt x="396" y="1429"/>
                </a:lnTo>
                <a:lnTo>
                  <a:pt x="396"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8" y="1107"/>
                </a:lnTo>
                <a:lnTo>
                  <a:pt x="2379" y="1097"/>
                </a:lnTo>
                <a:lnTo>
                  <a:pt x="2382" y="1086"/>
                </a:lnTo>
                <a:lnTo>
                  <a:pt x="2387" y="1079"/>
                </a:lnTo>
                <a:lnTo>
                  <a:pt x="2394" y="1073"/>
                </a:lnTo>
                <a:lnTo>
                  <a:pt x="2403" y="1068"/>
                </a:lnTo>
                <a:lnTo>
                  <a:pt x="2412" y="1067"/>
                </a:lnTo>
                <a:lnTo>
                  <a:pt x="2421" y="1068"/>
                </a:lnTo>
                <a:lnTo>
                  <a:pt x="2432" y="1074"/>
                </a:lnTo>
                <a:lnTo>
                  <a:pt x="2441" y="1082"/>
                </a:lnTo>
                <a:lnTo>
                  <a:pt x="2450" y="1094"/>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close/>
              </a:path>
            </a:pathLst>
          </a:custGeom>
          <a:solidFill>
            <a:srgbClr val="00B050"/>
          </a:solidFill>
          <a:ln w="28575" cmpd="sng">
            <a:solidFill>
              <a:srgbClr val="006600"/>
            </a:solidFill>
            <a:miter lim="800000"/>
            <a:headEnd/>
            <a:tailEnd/>
          </a:ln>
        </p:spPr>
        <p:txBody>
          <a:bodyPr anchor="ctr"/>
          <a:lstStyle/>
          <a:p>
            <a:pPr algn="ctr"/>
            <a:r>
              <a:rPr lang="zh-CN" altLang="en-US" b="1" dirty="0">
                <a:solidFill>
                  <a:srgbClr val="000000"/>
                </a:solidFill>
                <a:latin typeface="Times New Roman" pitchFamily="18" charset="0"/>
                <a:cs typeface="Times New Roman" pitchFamily="18" charset="0"/>
                <a:sym typeface="Calibri" pitchFamily="34" charset="0"/>
              </a:rPr>
              <a:t>多模式</a:t>
            </a:r>
            <a:r>
              <a:rPr lang="zh-CN" altLang="en-US" b="1" dirty="0" smtClean="0">
                <a:solidFill>
                  <a:srgbClr val="000000"/>
                </a:solidFill>
                <a:latin typeface="Times New Roman" pitchFamily="18" charset="0"/>
                <a:cs typeface="Times New Roman" pitchFamily="18" charset="0"/>
                <a:sym typeface="Calibri" pitchFamily="34" charset="0"/>
              </a:rPr>
              <a:t>疼痛</a:t>
            </a:r>
            <a:r>
              <a:rPr lang="zh-CN" altLang="en-US" b="1" dirty="0">
                <a:solidFill>
                  <a:srgbClr val="000000"/>
                </a:solidFill>
                <a:latin typeface="Times New Roman" pitchFamily="18" charset="0"/>
                <a:cs typeface="Times New Roman" pitchFamily="18" charset="0"/>
                <a:sym typeface="Calibri" pitchFamily="34" charset="0"/>
              </a:rPr>
              <a:t>治疗</a:t>
            </a:r>
          </a:p>
          <a:p>
            <a:pPr algn="ctr"/>
            <a:r>
              <a:rPr lang="zh-CN" altLang="en-US" b="1" dirty="0" smtClean="0">
                <a:solidFill>
                  <a:srgbClr val="000000"/>
                </a:solidFill>
                <a:latin typeface="Times New Roman" pitchFamily="18" charset="0"/>
                <a:cs typeface="Times New Roman" pitchFamily="18" charset="0"/>
                <a:sym typeface="Calibri" pitchFamily="34" charset="0"/>
              </a:rPr>
              <a:t>程序</a:t>
            </a:r>
            <a:r>
              <a:rPr lang="en-US" b="1" baseline="30000" dirty="0" smtClean="0">
                <a:solidFill>
                  <a:srgbClr val="000000"/>
                </a:solidFill>
                <a:latin typeface="Times New Roman" pitchFamily="18" charset="0"/>
                <a:cs typeface="Times New Roman" pitchFamily="18" charset="0"/>
                <a:sym typeface="Calibri" pitchFamily="34" charset="0"/>
              </a:rPr>
              <a:t>5,6</a:t>
            </a:r>
            <a:endParaRPr lang="zh-CN" altLang="en-US" b="1" baseline="30000" dirty="0">
              <a:solidFill>
                <a:srgbClr val="000000"/>
              </a:solidFill>
              <a:latin typeface="Times New Roman" pitchFamily="18" charset="0"/>
              <a:cs typeface="Times New Roman" pitchFamily="18" charset="0"/>
              <a:sym typeface="Calibri" pitchFamily="34" charset="0"/>
            </a:endParaRPr>
          </a:p>
        </p:txBody>
      </p:sp>
      <p:sp>
        <p:nvSpPr>
          <p:cNvPr id="101389" name="Slide Number Placeholder 3"/>
          <p:cNvSpPr>
            <a:spLocks noChangeArrowheads="1"/>
          </p:cNvSpPr>
          <p:nvPr/>
        </p:nvSpPr>
        <p:spPr bwMode="auto">
          <a:xfrm>
            <a:off x="6553200" y="6356350"/>
            <a:ext cx="2133600" cy="365125"/>
          </a:xfrm>
          <a:prstGeom prst="rect">
            <a:avLst/>
          </a:prstGeom>
          <a:noFill/>
          <a:ln w="9525" cmpd="sng">
            <a:noFill/>
            <a:miter lim="800000"/>
            <a:headEnd/>
            <a:tailEnd/>
          </a:ln>
        </p:spPr>
        <p:txBody>
          <a:bodyPr anchor="ctr"/>
          <a:lstStyle/>
          <a:p>
            <a:pPr algn="r"/>
            <a:fld id="{73E59A6E-4174-4976-AB65-50A25D1F6020}" type="slidenum">
              <a:rPr lang="zh-CN" altLang="en-US" sz="1200" b="1" i="1">
                <a:solidFill>
                  <a:srgbClr val="000000"/>
                </a:solidFill>
                <a:latin typeface="Times New Roman" pitchFamily="18" charset="0"/>
                <a:sym typeface="Calibri" pitchFamily="34" charset="0"/>
              </a:rPr>
              <a:pPr algn="r"/>
              <a:t>39</a:t>
            </a:fld>
            <a:endParaRPr lang="zh-CN" altLang="en-US" sz="1200" b="1" i="1">
              <a:solidFill>
                <a:srgbClr val="000000"/>
              </a:solidFill>
              <a:latin typeface="Times New Roman" pitchFamily="18" charset="0"/>
              <a:sym typeface="Calibri" pitchFamily="34" charset="0"/>
            </a:endParaRPr>
          </a:p>
        </p:txBody>
      </p:sp>
      <p:pic>
        <p:nvPicPr>
          <p:cNvPr id="101390" name="Picture 5" descr="C:\Users\RCowan\AppData\Local\Microsoft\Windows\Temporary Internet Files\Content.IE5\NT0NOSFC\MP900427645[1].jpg"/>
          <p:cNvPicPr>
            <a:picLocks noChangeAspect="1" noChangeArrowheads="1"/>
          </p:cNvPicPr>
          <p:nvPr/>
        </p:nvPicPr>
        <p:blipFill>
          <a:blip r:embed="rId6" cstate="print"/>
          <a:srcRect b="15465"/>
          <a:stretch>
            <a:fillRect/>
          </a:stretch>
        </p:blipFill>
        <p:spPr bwMode="auto">
          <a:xfrm>
            <a:off x="860425" y="4902200"/>
            <a:ext cx="1038225" cy="879475"/>
          </a:xfrm>
          <a:prstGeom prst="rect">
            <a:avLst/>
          </a:prstGeom>
          <a:noFill/>
          <a:ln w="9525" cmpd="sng">
            <a:no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灯片编号占位符 4"/>
          <p:cNvSpPr>
            <a:spLocks noGrp="1"/>
          </p:cNvSpPr>
          <p:nvPr>
            <p:ph type="sldNum" sz="quarter" idx="12"/>
          </p:nvPr>
        </p:nvSpPr>
        <p:spPr>
          <a:noFill/>
          <a:ln>
            <a:miter lim="800000"/>
            <a:headEnd/>
            <a:tailEnd/>
          </a:ln>
        </p:spPr>
        <p:txBody>
          <a:bodyPr/>
          <a:lstStyle/>
          <a:p>
            <a:pPr>
              <a:buFont typeface="Arial" charset="0"/>
              <a:buNone/>
            </a:pPr>
            <a:fld id="{4CE9F07E-C489-4BD8-99A1-693402768DAE}" type="slidenum">
              <a:rPr lang="zh-CN" altLang="en-US" smtClean="0">
                <a:latin typeface="Arial" charset="0"/>
                <a:ea typeface="宋体" charset="-122"/>
              </a:rPr>
              <a:pPr>
                <a:buFont typeface="Arial" charset="0"/>
                <a:buNone/>
              </a:pPr>
              <a:t>4</a:t>
            </a:fld>
            <a:endParaRPr lang="en-US" altLang="zh-CN" sz="1800" smtClean="0">
              <a:solidFill>
                <a:schemeClr val="tx1"/>
              </a:solidFill>
              <a:latin typeface="Arial" charset="0"/>
              <a:ea typeface="宋体" charset="-122"/>
            </a:endParaRPr>
          </a:p>
        </p:txBody>
      </p:sp>
      <p:sp>
        <p:nvSpPr>
          <p:cNvPr id="193538" name="Title 1"/>
          <p:cNvSpPr>
            <a:spLocks noGrp="1" noChangeArrowheads="1"/>
          </p:cNvSpPr>
          <p:nvPr>
            <p:ph type="title" idx="4294967295"/>
          </p:nvPr>
        </p:nvSpPr>
        <p:spPr/>
        <p:txBody>
          <a:bodyPr/>
          <a:lstStyle/>
          <a:p>
            <a:pPr eaLnBrk="1" hangingPunct="1"/>
            <a:r>
              <a:rPr lang="zh-CN" altLang="en-US" dirty="0" smtClean="0"/>
              <a:t>内容摘要</a:t>
            </a:r>
          </a:p>
        </p:txBody>
      </p:sp>
      <p:sp>
        <p:nvSpPr>
          <p:cNvPr id="193539" name="Content Placeholder 2"/>
          <p:cNvSpPr>
            <a:spLocks noGrp="1" noChangeArrowheads="1"/>
          </p:cNvSpPr>
          <p:nvPr>
            <p:ph idx="4294967295"/>
          </p:nvPr>
        </p:nvSpPr>
        <p:spPr>
          <a:xfrm>
            <a:off x="457200" y="1600200"/>
            <a:ext cx="8147248" cy="4525963"/>
          </a:xfrm>
        </p:spPr>
        <p:txBody>
          <a:bodyPr/>
          <a:lstStyle/>
          <a:p>
            <a:pPr eaLnBrk="1" hangingPunct="1"/>
            <a:r>
              <a:rPr lang="zh-CN" altLang="en-US" dirty="0" smtClean="0"/>
              <a:t>什么是神经病理性疼痛？</a:t>
            </a:r>
          </a:p>
          <a:p>
            <a:pPr eaLnBrk="1" hangingPunct="1"/>
            <a:r>
              <a:rPr lang="zh-CN" altLang="en-US" dirty="0" smtClean="0"/>
              <a:t>神经病理性疼痛有多常见？</a:t>
            </a:r>
          </a:p>
          <a:p>
            <a:pPr eaLnBrk="1" hangingPunct="1"/>
            <a:r>
              <a:rPr lang="zh-CN" altLang="en-US" dirty="0" smtClean="0"/>
              <a:t>如何鉴别神经病理性疼痛与伤害性疼痛？</a:t>
            </a:r>
          </a:p>
          <a:p>
            <a:pPr eaLnBrk="1" hangingPunct="1"/>
            <a:r>
              <a:rPr lang="zh-CN" altLang="en-US" dirty="0" smtClean="0"/>
              <a:t>神经病理性疼痛的影响是什么？</a:t>
            </a:r>
            <a:endParaRPr lang="en-US" altLang="zh-CN" dirty="0" smtClean="0"/>
          </a:p>
          <a:p>
            <a:pPr eaLnBrk="1" hangingPunct="1"/>
            <a:r>
              <a:rPr lang="zh-CN" altLang="en-US" dirty="0" smtClean="0"/>
              <a:t>基于病理生理学，神经病理性疼痛应如何治疗？</a:t>
            </a:r>
            <a:endParaRPr lang="en-US" altLang="zh-CN" dirty="0" smtClean="0"/>
          </a:p>
        </p:txBody>
      </p:sp>
      <p:sp>
        <p:nvSpPr>
          <p:cNvPr id="193540" name="Slide Number Placeholder 33"/>
          <p:cNvSpPr>
            <a:spLocks noChangeArrowheads="1"/>
          </p:cNvSpPr>
          <p:nvPr/>
        </p:nvSpPr>
        <p:spPr bwMode="auto">
          <a:xfrm>
            <a:off x="6553200" y="6356350"/>
            <a:ext cx="2133600" cy="365125"/>
          </a:xfrm>
          <a:prstGeom prst="rect">
            <a:avLst/>
          </a:prstGeom>
          <a:noFill/>
          <a:ln w="9525">
            <a:noFill/>
            <a:miter lim="800000"/>
            <a:headEnd/>
            <a:tailEnd/>
          </a:ln>
        </p:spPr>
        <p:txBody>
          <a:bodyPr anchor="ctr"/>
          <a:lstStyle/>
          <a:p>
            <a:pPr algn="r">
              <a:buFont typeface="Arial" charset="0"/>
              <a:buNone/>
            </a:pPr>
            <a:fld id="{37908895-285F-45E6-80E6-278E674C036A}" type="slidenum">
              <a:rPr lang="zh-CN" altLang="en-US" sz="1200" b="1" i="1">
                <a:solidFill>
                  <a:srgbClr val="000000"/>
                </a:solidFill>
                <a:latin typeface="Calibri" pitchFamily="34" charset="0"/>
                <a:sym typeface="MS PGothic" pitchFamily="34" charset="-128"/>
              </a:rPr>
              <a:pPr algn="r">
                <a:buFont typeface="Arial" charset="0"/>
                <a:buNone/>
              </a:pPr>
              <a:t>4</a:t>
            </a:fld>
            <a:endParaRPr lang="en-US" altLang="zh-CN" sz="1200" b="1" i="1">
              <a:solidFill>
                <a:srgbClr val="000000"/>
              </a:solidFill>
              <a:latin typeface="Calibri" pitchFamily="34" charset="0"/>
              <a:sym typeface="MS PGothic" pitchFamily="34"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4"/>
          <p:cNvSpPr>
            <a:spLocks noGrp="1"/>
          </p:cNvSpPr>
          <p:nvPr>
            <p:ph type="sldNum" sz="quarter" idx="12"/>
          </p:nvPr>
        </p:nvSpPr>
        <p:spPr/>
        <p:txBody>
          <a:bodyPr/>
          <a:lstStyle/>
          <a:p>
            <a:fld id="{55F29314-8E04-44D4-B9BA-2D9C573F6951}" type="slidenum">
              <a:rPr lang="zh-CN" altLang="en-US"/>
              <a:pPr/>
              <a:t>40</a:t>
            </a:fld>
            <a:endParaRPr lang="en-US" sz="1800">
              <a:solidFill>
                <a:schemeClr val="tx1"/>
              </a:solidFill>
            </a:endParaRPr>
          </a:p>
        </p:txBody>
      </p:sp>
      <p:sp>
        <p:nvSpPr>
          <p:cNvPr id="105474" name="Title 1"/>
          <p:cNvSpPr>
            <a:spLocks noGrp="1" noChangeArrowheads="1"/>
          </p:cNvSpPr>
          <p:nvPr>
            <p:ph type="title" idx="4294967295"/>
          </p:nvPr>
        </p:nvSpPr>
        <p:spPr>
          <a:ln/>
        </p:spPr>
        <p:txBody>
          <a:bodyPr/>
          <a:lstStyle/>
          <a:p>
            <a:pPr eaLnBrk="1" hangingPunct="1"/>
            <a:r>
              <a:rPr lang="zh-CN" altLang="en-US" sz="4000" dirty="0" smtClean="0">
                <a:latin typeface="Times New Roman" pitchFamily="18" charset="0"/>
              </a:rPr>
              <a:t>非药物治疗神经</a:t>
            </a:r>
            <a:r>
              <a:rPr lang="zh-CN" altLang="en-US" sz="4000" dirty="0">
                <a:latin typeface="Times New Roman" pitchFamily="18" charset="0"/>
              </a:rPr>
              <a:t>病理性</a:t>
            </a:r>
            <a:r>
              <a:rPr lang="zh-CN" altLang="en-US" sz="4000" dirty="0" smtClean="0">
                <a:latin typeface="Times New Roman" pitchFamily="18" charset="0"/>
              </a:rPr>
              <a:t>疼痛的</a:t>
            </a:r>
            <a:r>
              <a:rPr lang="zh-CN" altLang="en-US" sz="4000" dirty="0">
                <a:latin typeface="Times New Roman" pitchFamily="18" charset="0"/>
              </a:rPr>
              <a:t>证据</a:t>
            </a:r>
          </a:p>
        </p:txBody>
      </p:sp>
      <p:sp>
        <p:nvSpPr>
          <p:cNvPr id="105475" name="Content Placeholder 2"/>
          <p:cNvSpPr>
            <a:spLocks noGrp="1" noChangeArrowheads="1"/>
          </p:cNvSpPr>
          <p:nvPr>
            <p:ph sz="half" idx="4294967295"/>
          </p:nvPr>
        </p:nvSpPr>
        <p:spPr>
          <a:xfrm>
            <a:off x="457200" y="1409700"/>
            <a:ext cx="4038600" cy="4525963"/>
          </a:xfrm>
          <a:ln/>
        </p:spPr>
        <p:txBody>
          <a:bodyPr/>
          <a:lstStyle/>
          <a:p>
            <a:pPr eaLnBrk="1" hangingPunct="1"/>
            <a:r>
              <a:rPr lang="zh-CN" altLang="en-US" sz="2800" dirty="0" smtClean="0">
                <a:latin typeface="Times New Roman" pitchFamily="18" charset="0"/>
                <a:cs typeface="Times New Roman" pitchFamily="18" charset="0"/>
              </a:rPr>
              <a:t>研究的</a:t>
            </a:r>
            <a:r>
              <a:rPr lang="zh-CN" altLang="en-US" sz="2800" dirty="0">
                <a:latin typeface="Times New Roman" pitchFamily="18" charset="0"/>
                <a:cs typeface="Times New Roman" pitchFamily="18" charset="0"/>
              </a:rPr>
              <a:t>治疗包括： </a:t>
            </a:r>
          </a:p>
          <a:p>
            <a:pPr lvl="1" eaLnBrk="1" hangingPunct="1"/>
            <a:r>
              <a:rPr lang="zh-CN" altLang="en-US" sz="2400" dirty="0" smtClean="0">
                <a:latin typeface="Times New Roman" pitchFamily="18" charset="0"/>
                <a:cs typeface="Times New Roman" pitchFamily="18" charset="0"/>
              </a:rPr>
              <a:t>针灸</a:t>
            </a:r>
            <a:endParaRPr lang="zh-CN" altLang="en-US" sz="2400" dirty="0">
              <a:latin typeface="Times New Roman" pitchFamily="18" charset="0"/>
              <a:cs typeface="Times New Roman" pitchFamily="18" charset="0"/>
            </a:endParaRPr>
          </a:p>
          <a:p>
            <a:pPr lvl="1" eaLnBrk="1" hangingPunct="1"/>
            <a:r>
              <a:rPr lang="zh-CN" altLang="en-US" sz="2400" dirty="0">
                <a:latin typeface="Times New Roman" pitchFamily="18" charset="0"/>
                <a:cs typeface="Times New Roman" pitchFamily="18" charset="0"/>
              </a:rPr>
              <a:t>电刺激术</a:t>
            </a:r>
          </a:p>
          <a:p>
            <a:pPr lvl="1" eaLnBrk="1" hangingPunct="1"/>
            <a:r>
              <a:rPr lang="zh-CN" altLang="en-US" sz="2400" dirty="0">
                <a:latin typeface="Times New Roman" pitchFamily="18" charset="0"/>
                <a:cs typeface="Times New Roman" pitchFamily="18" charset="0"/>
              </a:rPr>
              <a:t>草药疗法</a:t>
            </a:r>
          </a:p>
          <a:p>
            <a:pPr lvl="1" eaLnBrk="1" hangingPunct="1"/>
            <a:r>
              <a:rPr lang="zh-CN" altLang="en-US" sz="2400" dirty="0">
                <a:latin typeface="Times New Roman" pitchFamily="18" charset="0"/>
                <a:cs typeface="Times New Roman" pitchFamily="18" charset="0"/>
              </a:rPr>
              <a:t>磁疗</a:t>
            </a:r>
          </a:p>
          <a:p>
            <a:pPr lvl="1" eaLnBrk="1" hangingPunct="1"/>
            <a:r>
              <a:rPr lang="zh-CN" altLang="en-US" sz="2400" dirty="0">
                <a:latin typeface="Times New Roman" pitchFamily="18" charset="0"/>
                <a:cs typeface="Times New Roman" pitchFamily="18" charset="0"/>
              </a:rPr>
              <a:t>饮食补充疗法</a:t>
            </a:r>
          </a:p>
          <a:p>
            <a:pPr lvl="1" eaLnBrk="1" hangingPunct="1"/>
            <a:r>
              <a:rPr lang="zh-CN" altLang="en-US" sz="2400" dirty="0" smtClean="0">
                <a:latin typeface="Times New Roman" pitchFamily="18" charset="0"/>
                <a:cs typeface="Times New Roman" pitchFamily="18" charset="0"/>
              </a:rPr>
              <a:t>影像疗法</a:t>
            </a:r>
            <a:endParaRPr lang="en-US" altLang="zh-CN" sz="2400" dirty="0">
              <a:latin typeface="Times New Roman" pitchFamily="18" charset="0"/>
              <a:cs typeface="Times New Roman" pitchFamily="18" charset="0"/>
            </a:endParaRPr>
          </a:p>
          <a:p>
            <a:pPr lvl="1" eaLnBrk="1" hangingPunct="1"/>
            <a:r>
              <a:rPr lang="zh-CN" altLang="en-US" sz="2400" dirty="0" smtClean="0">
                <a:latin typeface="Times New Roman" pitchFamily="18" charset="0"/>
                <a:cs typeface="Times New Roman" pitchFamily="18" charset="0"/>
              </a:rPr>
              <a:t>精神</a:t>
            </a:r>
            <a:r>
              <a:rPr lang="zh-CN" altLang="en-US" sz="2400" dirty="0">
                <a:latin typeface="Times New Roman" pitchFamily="18" charset="0"/>
                <a:cs typeface="Times New Roman" pitchFamily="18" charset="0"/>
              </a:rPr>
              <a:t>治愈</a:t>
            </a:r>
            <a:endParaRPr lang="zh-CN" altLang="en-US" dirty="0">
              <a:latin typeface="Times New Roman" pitchFamily="18" charset="0"/>
              <a:cs typeface="Times New Roman" pitchFamily="18" charset="0"/>
            </a:endParaRPr>
          </a:p>
        </p:txBody>
      </p:sp>
      <p:sp>
        <p:nvSpPr>
          <p:cNvPr id="105476" name="Content Placeholder 3"/>
          <p:cNvSpPr>
            <a:spLocks noGrp="1" noChangeArrowheads="1"/>
          </p:cNvSpPr>
          <p:nvPr>
            <p:ph sz="half" idx="4294967295"/>
          </p:nvPr>
        </p:nvSpPr>
        <p:spPr>
          <a:xfrm>
            <a:off x="4648200" y="1393825"/>
            <a:ext cx="4038600" cy="4525963"/>
          </a:xfrm>
          <a:ln/>
        </p:spPr>
        <p:txBody>
          <a:bodyPr/>
          <a:lstStyle/>
          <a:p>
            <a:pPr eaLnBrk="1" hangingPunct="1"/>
            <a:r>
              <a:rPr lang="zh-CN" altLang="en-US" sz="2800" dirty="0">
                <a:latin typeface="Times New Roman" pitchFamily="18" charset="0"/>
              </a:rPr>
              <a:t>大部分方法只有有限的证据</a:t>
            </a:r>
          </a:p>
          <a:p>
            <a:pPr eaLnBrk="1" hangingPunct="1"/>
            <a:r>
              <a:rPr lang="zh-CN" altLang="en-US" sz="2800" dirty="0">
                <a:latin typeface="Times New Roman" pitchFamily="18" charset="0"/>
              </a:rPr>
              <a:t>证据令人鼓舞并</a:t>
            </a:r>
            <a:r>
              <a:rPr lang="zh-CN" altLang="en-US" sz="2800" dirty="0" smtClean="0">
                <a:latin typeface="Times New Roman" pitchFamily="18" charset="0"/>
              </a:rPr>
              <a:t>值得进一步研究：</a:t>
            </a:r>
            <a:endParaRPr lang="zh-CN" altLang="en-US" sz="2800" dirty="0">
              <a:latin typeface="Times New Roman" pitchFamily="18" charset="0"/>
            </a:endParaRPr>
          </a:p>
          <a:p>
            <a:pPr lvl="1" eaLnBrk="1" hangingPunct="1"/>
            <a:r>
              <a:rPr lang="zh-CN" altLang="en-US" sz="2400" dirty="0">
                <a:latin typeface="Times New Roman" pitchFamily="18" charset="0"/>
              </a:rPr>
              <a:t>大麻提取物</a:t>
            </a:r>
          </a:p>
          <a:p>
            <a:pPr lvl="1" eaLnBrk="1" hangingPunct="1"/>
            <a:r>
              <a:rPr lang="zh-CN" altLang="en-US" sz="2400" dirty="0" smtClean="0">
                <a:latin typeface="Times New Roman" pitchFamily="18" charset="0"/>
              </a:rPr>
              <a:t>肉毒碱</a:t>
            </a:r>
            <a:endParaRPr lang="zh-CN" altLang="en-US" sz="2400" dirty="0">
              <a:latin typeface="Times New Roman" pitchFamily="18" charset="0"/>
            </a:endParaRPr>
          </a:p>
          <a:p>
            <a:pPr lvl="1" eaLnBrk="1" hangingPunct="1"/>
            <a:r>
              <a:rPr lang="zh-CN" altLang="en-US" sz="2400" dirty="0">
                <a:latin typeface="Times New Roman" pitchFamily="18" charset="0"/>
              </a:rPr>
              <a:t>电刺激术</a:t>
            </a:r>
          </a:p>
          <a:p>
            <a:pPr lvl="1" eaLnBrk="1" hangingPunct="1"/>
            <a:r>
              <a:rPr lang="zh-CN" altLang="en-US" sz="2400" dirty="0">
                <a:latin typeface="Times New Roman" pitchFamily="18" charset="0"/>
              </a:rPr>
              <a:t>磁疗</a:t>
            </a:r>
          </a:p>
          <a:p>
            <a:pPr eaLnBrk="1" hangingPunct="1"/>
            <a:endParaRPr lang="zh-CN" altLang="en-US" sz="2800" dirty="0">
              <a:latin typeface="Times New Roman" pitchFamily="18" charset="0"/>
            </a:endParaRPr>
          </a:p>
        </p:txBody>
      </p:sp>
      <p:sp>
        <p:nvSpPr>
          <p:cNvPr id="105477" name="Rectangle 5"/>
          <p:cNvSpPr>
            <a:spLocks noChangeArrowheads="1"/>
          </p:cNvSpPr>
          <p:nvPr/>
        </p:nvSpPr>
        <p:spPr bwMode="auto">
          <a:xfrm>
            <a:off x="466725" y="6453188"/>
            <a:ext cx="5595938" cy="228600"/>
          </a:xfrm>
          <a:prstGeom prst="rect">
            <a:avLst/>
          </a:prstGeom>
          <a:noFill/>
          <a:ln w="9525" cmpd="sng">
            <a:noFill/>
            <a:miter lim="800000"/>
            <a:headEnd/>
            <a:tailEnd/>
          </a:ln>
        </p:spPr>
        <p:txBody>
          <a:bodyPr wrap="none">
            <a:spAutoFit/>
          </a:bodyPr>
          <a:lstStyle/>
          <a:p>
            <a:r>
              <a:rPr lang="en-US" sz="900">
                <a:solidFill>
                  <a:srgbClr val="002060"/>
                </a:solidFill>
                <a:latin typeface="Times New Roman" pitchFamily="18" charset="0"/>
                <a:sym typeface="Calibri" pitchFamily="34" charset="0"/>
              </a:rPr>
              <a:t>Ang CD </a:t>
            </a:r>
            <a:r>
              <a:rPr lang="en-US" sz="900" i="1">
                <a:solidFill>
                  <a:srgbClr val="002060"/>
                </a:solidFill>
                <a:latin typeface="Times New Roman" pitchFamily="18" charset="0"/>
                <a:sym typeface="Calibri" pitchFamily="34" charset="0"/>
              </a:rPr>
              <a:t>et al. Cochrane Database Syst Rev </a:t>
            </a:r>
            <a:r>
              <a:rPr lang="en-US" sz="900">
                <a:solidFill>
                  <a:srgbClr val="002060"/>
                </a:solidFill>
                <a:latin typeface="Times New Roman" pitchFamily="18" charset="0"/>
                <a:sym typeface="Calibri" pitchFamily="34" charset="0"/>
              </a:rPr>
              <a:t>2008; 3:CD004573; Pittler MH, Ernst E. </a:t>
            </a:r>
            <a:r>
              <a:rPr lang="zh-CN" altLang="en-US" sz="900" i="1">
                <a:solidFill>
                  <a:srgbClr val="002060"/>
                </a:solidFill>
                <a:latin typeface="Times New Roman" pitchFamily="18" charset="0"/>
                <a:sym typeface="Calibri" pitchFamily="34" charset="0"/>
              </a:rPr>
              <a:t>Clin J Pain</a:t>
            </a:r>
            <a:r>
              <a:rPr lang="zh-CN" altLang="en-US" sz="900">
                <a:solidFill>
                  <a:srgbClr val="002060"/>
                </a:solidFill>
                <a:latin typeface="Times New Roman" pitchFamily="18" charset="0"/>
                <a:sym typeface="Calibri" pitchFamily="34" charset="0"/>
              </a:rPr>
              <a:t> 2008; 24(8):731-3</a:t>
            </a:r>
            <a:r>
              <a:rPr lang="en-US" sz="900">
                <a:solidFill>
                  <a:srgbClr val="002060"/>
                </a:solidFill>
                <a:latin typeface="Times New Roman" pitchFamily="18" charset="0"/>
                <a:sym typeface="Calibri" pitchFamily="34" charset="0"/>
              </a:rPr>
              <a:t>5. </a:t>
            </a:r>
            <a:endParaRPr lang="zh-CN" altLang="en-US">
              <a:solidFill>
                <a:srgbClr val="000000"/>
              </a:solidFill>
              <a:latin typeface="Times New Roman" pitchFamily="18" charset="0"/>
              <a:sym typeface="Calibri" pitchFamily="34" charset="0"/>
            </a:endParaRPr>
          </a:p>
        </p:txBody>
      </p:sp>
      <p:sp>
        <p:nvSpPr>
          <p:cNvPr id="105478" name="Slide Number Placeholder 3"/>
          <p:cNvSpPr>
            <a:spLocks noChangeArrowheads="1"/>
          </p:cNvSpPr>
          <p:nvPr/>
        </p:nvSpPr>
        <p:spPr bwMode="auto">
          <a:xfrm>
            <a:off x="6553200" y="6356350"/>
            <a:ext cx="2133600" cy="365125"/>
          </a:xfrm>
          <a:prstGeom prst="rect">
            <a:avLst/>
          </a:prstGeom>
          <a:noFill/>
          <a:ln w="9525" cmpd="sng">
            <a:noFill/>
            <a:miter lim="800000"/>
            <a:headEnd/>
            <a:tailEnd/>
          </a:ln>
        </p:spPr>
        <p:txBody>
          <a:bodyPr anchor="ctr"/>
          <a:lstStyle/>
          <a:p>
            <a:pPr algn="r"/>
            <a:fld id="{79810FEE-F597-4C07-A6A0-3937DE128563}" type="slidenum">
              <a:rPr lang="zh-CN" altLang="en-US" sz="1200" b="1" i="1">
                <a:solidFill>
                  <a:srgbClr val="000000"/>
                </a:solidFill>
                <a:latin typeface="Times New Roman" pitchFamily="18" charset="0"/>
                <a:sym typeface="Calibri" pitchFamily="34" charset="0"/>
              </a:rPr>
              <a:pPr algn="r"/>
              <a:t>40</a:t>
            </a:fld>
            <a:endParaRPr lang="zh-CN" altLang="en-US" sz="1200" b="1" i="1">
              <a:solidFill>
                <a:srgbClr val="000000"/>
              </a:solidFill>
              <a:latin typeface="Times New Roman" pitchFamily="18" charset="0"/>
              <a:sym typeface="Calibri" pitchFamily="34" charset="0"/>
            </a:endParaRPr>
          </a:p>
        </p:txBody>
      </p:sp>
      <p:sp>
        <p:nvSpPr>
          <p:cNvPr id="105479" name="Rounded Rectangle 4"/>
          <p:cNvSpPr>
            <a:spLocks noChangeArrowheads="1"/>
          </p:cNvSpPr>
          <p:nvPr/>
        </p:nvSpPr>
        <p:spPr bwMode="auto">
          <a:xfrm>
            <a:off x="466724" y="5299006"/>
            <a:ext cx="7705675" cy="1034060"/>
          </a:xfrm>
          <a:prstGeom prst="roundRect">
            <a:avLst>
              <a:gd name="adj" fmla="val 16667"/>
            </a:avLst>
          </a:prstGeom>
          <a:solidFill>
            <a:schemeClr val="accent1"/>
          </a:solidFill>
          <a:ln w="25400" cmpd="sng">
            <a:solidFill>
              <a:srgbClr val="085197"/>
            </a:solidFill>
            <a:miter lim="800000"/>
            <a:headEnd/>
            <a:tailEnd/>
          </a:ln>
        </p:spPr>
        <p:txBody>
          <a:bodyPr lIns="0" tIns="0" rIns="0" bIns="0" anchor="ctr"/>
          <a:lstStyle/>
          <a:p>
            <a:pPr algn="ctr"/>
            <a:r>
              <a:rPr lang="en-US" sz="2800" b="1" dirty="0">
                <a:solidFill>
                  <a:srgbClr val="FFFFFF"/>
                </a:solidFill>
                <a:latin typeface="Times New Roman" pitchFamily="18" charset="0"/>
                <a:cs typeface="Times New Roman" pitchFamily="18" charset="0"/>
                <a:sym typeface="MS PGothic" pitchFamily="34" charset="-128"/>
              </a:rPr>
              <a:t>B</a:t>
            </a:r>
            <a:r>
              <a:rPr lang="zh-CN" altLang="en-US" sz="2800" b="1" dirty="0">
                <a:solidFill>
                  <a:srgbClr val="FFFFFF"/>
                </a:solidFill>
                <a:latin typeface="Times New Roman" pitchFamily="18" charset="0"/>
                <a:cs typeface="Times New Roman" pitchFamily="18" charset="0"/>
                <a:sym typeface="MS PGothic" pitchFamily="34" charset="-128"/>
              </a:rPr>
              <a:t>族</a:t>
            </a:r>
            <a:r>
              <a:rPr lang="zh-CN" altLang="en-US" sz="2800" b="1" dirty="0" smtClean="0">
                <a:solidFill>
                  <a:srgbClr val="FFFFFF"/>
                </a:solidFill>
                <a:latin typeface="Times New Roman" pitchFamily="18" charset="0"/>
                <a:cs typeface="Times New Roman" pitchFamily="18" charset="0"/>
                <a:sym typeface="MS PGothic" pitchFamily="34" charset="-128"/>
              </a:rPr>
              <a:t>维生素在减轻慢性</a:t>
            </a:r>
            <a:r>
              <a:rPr lang="zh-CN" altLang="en-US" sz="2800" b="1" dirty="0">
                <a:solidFill>
                  <a:srgbClr val="FFFFFF"/>
                </a:solidFill>
                <a:latin typeface="Times New Roman" pitchFamily="18" charset="0"/>
                <a:cs typeface="Times New Roman" pitchFamily="18" charset="0"/>
                <a:sym typeface="MS PGothic" pitchFamily="34" charset="-128"/>
              </a:rPr>
              <a:t>神经病理性</a:t>
            </a:r>
            <a:r>
              <a:rPr lang="zh-CN" altLang="en-US" sz="2800" b="1" dirty="0" smtClean="0">
                <a:solidFill>
                  <a:srgbClr val="FFFFFF"/>
                </a:solidFill>
                <a:latin typeface="Times New Roman" pitchFamily="18" charset="0"/>
                <a:cs typeface="Times New Roman" pitchFamily="18" charset="0"/>
                <a:sym typeface="MS PGothic" pitchFamily="34" charset="-128"/>
              </a:rPr>
              <a:t>疼痛方面的功效尚未确定</a:t>
            </a:r>
            <a:endParaRPr lang="en-US" sz="2000" b="1" dirty="0">
              <a:solidFill>
                <a:srgbClr val="FFFFFF"/>
              </a:solidFill>
              <a:latin typeface="Times New Roman" pitchFamily="18" charset="0"/>
              <a:cs typeface="Times New Roman" pitchFamily="18" charset="0"/>
              <a:sym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bldLvl="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1364343"/>
            <a:ext cx="9144000" cy="5506798"/>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59" name="Picture 50" descr="head and shoulders"/>
          <p:cNvPicPr>
            <a:picLocks noChangeAspect="1" noChangeArrowheads="1"/>
          </p:cNvPicPr>
          <p:nvPr/>
        </p:nvPicPr>
        <p:blipFill>
          <a:blip r:embed="rId3" cstate="print"/>
          <a:srcRect l="3940" t="5711" r="8307" b="9053"/>
          <a:stretch>
            <a:fillRect/>
          </a:stretch>
        </p:blipFill>
        <p:spPr bwMode="auto">
          <a:xfrm>
            <a:off x="5330103" y="1710928"/>
            <a:ext cx="3481387" cy="2870200"/>
          </a:xfrm>
          <a:prstGeom prst="rect">
            <a:avLst/>
          </a:prstGeom>
          <a:noFill/>
          <a:ln w="9525">
            <a:noFill/>
            <a:miter lim="800000"/>
            <a:headEnd/>
            <a:tailEnd/>
          </a:ln>
        </p:spPr>
      </p:pic>
      <p:pic>
        <p:nvPicPr>
          <p:cNvPr id="48130" name="Picture 98" descr="Revision_07"/>
          <p:cNvPicPr>
            <a:picLocks noChangeAspect="1" noChangeArrowheads="1"/>
          </p:cNvPicPr>
          <p:nvPr/>
        </p:nvPicPr>
        <p:blipFill>
          <a:blip r:embed="rId4" cstate="print"/>
          <a:srcRect l="882" t="25748" r="882" b="7559"/>
          <a:stretch>
            <a:fillRect/>
          </a:stretch>
        </p:blipFill>
        <p:spPr bwMode="auto">
          <a:xfrm>
            <a:off x="1397000" y="5026025"/>
            <a:ext cx="6791325" cy="1012825"/>
          </a:xfrm>
          <a:prstGeom prst="rect">
            <a:avLst/>
          </a:prstGeom>
          <a:noFill/>
          <a:ln w="9525">
            <a:noFill/>
            <a:miter lim="800000"/>
            <a:headEnd/>
            <a:tailEnd/>
          </a:ln>
        </p:spPr>
      </p:pic>
      <p:sp>
        <p:nvSpPr>
          <p:cNvPr id="48132" name="Rectangle 28"/>
          <p:cNvSpPr>
            <a:spLocks noGrp="1" noChangeArrowheads="1"/>
          </p:cNvSpPr>
          <p:nvPr>
            <p:ph type="title"/>
          </p:nvPr>
        </p:nvSpPr>
        <p:spPr>
          <a:xfrm>
            <a:off x="457200" y="294862"/>
            <a:ext cx="8229600" cy="1143000"/>
          </a:xfrm>
        </p:spPr>
        <p:txBody>
          <a:bodyPr vert="horz" lIns="91440" tIns="45720" rIns="91440" bIns="45720" rtlCol="0" anchor="ctr">
            <a:normAutofit/>
          </a:bodyPr>
          <a:lstStyle/>
          <a:p>
            <a:pPr>
              <a:lnSpc>
                <a:spcPct val="85000"/>
              </a:lnSpc>
            </a:pPr>
            <a:r>
              <a:rPr lang="zh-CN" altLang="en-US" sz="3600" dirty="0" smtClean="0">
                <a:latin typeface="Times New Roman" pitchFamily="18" charset="0"/>
              </a:rPr>
              <a:t>神经病理性疼痛基于机制的药理学治疗</a:t>
            </a:r>
            <a:endParaRPr lang="en-GB" sz="3600" dirty="0"/>
          </a:p>
        </p:txBody>
      </p:sp>
      <p:sp>
        <p:nvSpPr>
          <p:cNvPr id="48136" name="Text Box 81"/>
          <p:cNvSpPr txBox="1">
            <a:spLocks noChangeArrowheads="1"/>
          </p:cNvSpPr>
          <p:nvPr/>
        </p:nvSpPr>
        <p:spPr bwMode="auto">
          <a:xfrm>
            <a:off x="6525637" y="5780088"/>
            <a:ext cx="543739" cy="307777"/>
          </a:xfrm>
          <a:prstGeom prst="rect">
            <a:avLst/>
          </a:prstGeom>
          <a:noFill/>
          <a:ln w="9525">
            <a:noFill/>
            <a:miter lim="800000"/>
            <a:headEnd/>
            <a:tailEnd/>
          </a:ln>
        </p:spPr>
        <p:txBody>
          <a:bodyPr wrap="none">
            <a:spAutoFit/>
          </a:bodyPr>
          <a:lstStyle/>
          <a:p>
            <a:r>
              <a:rPr lang="zh-CN" altLang="en-US" sz="1400" b="1" dirty="0" smtClean="0">
                <a:solidFill>
                  <a:prstClr val="white"/>
                </a:solidFill>
              </a:rPr>
              <a:t>脊髓</a:t>
            </a:r>
            <a:endParaRPr lang="en-GB" sz="1400" b="1" dirty="0">
              <a:solidFill>
                <a:prstClr val="white"/>
              </a:solidFill>
            </a:endParaRPr>
          </a:p>
        </p:txBody>
      </p:sp>
      <p:sp>
        <p:nvSpPr>
          <p:cNvPr id="48137" name="Text Box 89"/>
          <p:cNvSpPr txBox="1">
            <a:spLocks noChangeArrowheads="1"/>
          </p:cNvSpPr>
          <p:nvPr/>
        </p:nvSpPr>
        <p:spPr bwMode="auto">
          <a:xfrm>
            <a:off x="2849563" y="5702300"/>
            <a:ext cx="2401887" cy="304800"/>
          </a:xfrm>
          <a:prstGeom prst="rect">
            <a:avLst/>
          </a:prstGeom>
          <a:noFill/>
          <a:ln w="9525">
            <a:noFill/>
            <a:miter lim="800000"/>
            <a:headEnd/>
            <a:tailEnd/>
          </a:ln>
        </p:spPr>
        <p:txBody>
          <a:bodyPr>
            <a:spAutoFit/>
          </a:bodyPr>
          <a:lstStyle/>
          <a:p>
            <a:pPr algn="ctr"/>
            <a:r>
              <a:rPr lang="zh-CN" altLang="en-US" sz="1400" b="1" dirty="0" smtClean="0">
                <a:solidFill>
                  <a:srgbClr val="FFFFFF"/>
                </a:solidFill>
                <a:latin typeface="Times New Roman" pitchFamily="18" charset="0"/>
                <a:sym typeface="Calibri" pitchFamily="34" charset="0"/>
              </a:rPr>
              <a:t>伤害性感受传入纤维</a:t>
            </a:r>
            <a:endParaRPr lang="zh-CN" altLang="en-US" sz="1400" b="1" dirty="0">
              <a:solidFill>
                <a:srgbClr val="FFFFFF"/>
              </a:solidFill>
              <a:latin typeface="Times New Roman" pitchFamily="18" charset="0"/>
              <a:sym typeface="Calibri" pitchFamily="34" charset="0"/>
            </a:endParaRPr>
          </a:p>
        </p:txBody>
      </p:sp>
      <p:pic>
        <p:nvPicPr>
          <p:cNvPr id="2180196" name="Picture 100" descr="pain"/>
          <p:cNvPicPr>
            <a:picLocks noChangeAspect="1" noChangeArrowheads="1"/>
          </p:cNvPicPr>
          <p:nvPr/>
        </p:nvPicPr>
        <p:blipFill>
          <a:blip r:embed="rId5" cstate="print"/>
          <a:srcRect/>
          <a:stretch>
            <a:fillRect/>
          </a:stretch>
        </p:blipFill>
        <p:spPr bwMode="auto">
          <a:xfrm>
            <a:off x="1609725" y="5313363"/>
            <a:ext cx="119063" cy="114300"/>
          </a:xfrm>
          <a:prstGeom prst="rect">
            <a:avLst/>
          </a:prstGeom>
          <a:noFill/>
          <a:ln w="9525">
            <a:noFill/>
            <a:miter lim="800000"/>
            <a:headEnd/>
            <a:tailEnd/>
          </a:ln>
        </p:spPr>
      </p:pic>
      <p:pic>
        <p:nvPicPr>
          <p:cNvPr id="2180198" name="Picture 102" descr="pain"/>
          <p:cNvPicPr>
            <a:picLocks noChangeAspect="1" noChangeArrowheads="1"/>
          </p:cNvPicPr>
          <p:nvPr/>
        </p:nvPicPr>
        <p:blipFill>
          <a:blip r:embed="rId5" cstate="print"/>
          <a:srcRect/>
          <a:stretch>
            <a:fillRect/>
          </a:stretch>
        </p:blipFill>
        <p:spPr bwMode="auto">
          <a:xfrm>
            <a:off x="2136775" y="5334000"/>
            <a:ext cx="119063" cy="114300"/>
          </a:xfrm>
          <a:prstGeom prst="rect">
            <a:avLst/>
          </a:prstGeom>
          <a:noFill/>
          <a:ln w="9525">
            <a:noFill/>
            <a:miter lim="800000"/>
            <a:headEnd/>
            <a:tailEnd/>
          </a:ln>
        </p:spPr>
      </p:pic>
      <p:pic>
        <p:nvPicPr>
          <p:cNvPr id="2180199" name="Picture 103" descr="pain"/>
          <p:cNvPicPr>
            <a:picLocks noChangeAspect="1" noChangeArrowheads="1"/>
          </p:cNvPicPr>
          <p:nvPr/>
        </p:nvPicPr>
        <p:blipFill>
          <a:blip r:embed="rId5" cstate="print"/>
          <a:srcRect/>
          <a:stretch>
            <a:fillRect/>
          </a:stretch>
        </p:blipFill>
        <p:spPr bwMode="auto">
          <a:xfrm>
            <a:off x="1681163" y="5881688"/>
            <a:ext cx="119062" cy="114300"/>
          </a:xfrm>
          <a:prstGeom prst="rect">
            <a:avLst/>
          </a:prstGeom>
          <a:noFill/>
          <a:ln w="9525">
            <a:noFill/>
            <a:miter lim="800000"/>
            <a:headEnd/>
            <a:tailEnd/>
          </a:ln>
        </p:spPr>
      </p:pic>
      <p:pic>
        <p:nvPicPr>
          <p:cNvPr id="2180200" name="Picture 104" descr="pain"/>
          <p:cNvPicPr>
            <a:picLocks noChangeAspect="1" noChangeArrowheads="1"/>
          </p:cNvPicPr>
          <p:nvPr/>
        </p:nvPicPr>
        <p:blipFill>
          <a:blip r:embed="rId5" cstate="print"/>
          <a:srcRect/>
          <a:stretch>
            <a:fillRect/>
          </a:stretch>
        </p:blipFill>
        <p:spPr bwMode="auto">
          <a:xfrm>
            <a:off x="1419225" y="5126038"/>
            <a:ext cx="119063" cy="114300"/>
          </a:xfrm>
          <a:prstGeom prst="rect">
            <a:avLst/>
          </a:prstGeom>
          <a:noFill/>
          <a:ln w="9525">
            <a:noFill/>
            <a:miter lim="800000"/>
            <a:headEnd/>
            <a:tailEnd/>
          </a:ln>
        </p:spPr>
      </p:pic>
      <p:pic>
        <p:nvPicPr>
          <p:cNvPr id="2180201" name="Picture 105" descr="pain"/>
          <p:cNvPicPr>
            <a:picLocks noChangeAspect="1" noChangeArrowheads="1"/>
          </p:cNvPicPr>
          <p:nvPr/>
        </p:nvPicPr>
        <p:blipFill>
          <a:blip r:embed="rId5" cstate="print"/>
          <a:srcRect/>
          <a:stretch>
            <a:fillRect/>
          </a:stretch>
        </p:blipFill>
        <p:spPr bwMode="auto">
          <a:xfrm>
            <a:off x="2038350" y="5407025"/>
            <a:ext cx="119063" cy="114300"/>
          </a:xfrm>
          <a:prstGeom prst="rect">
            <a:avLst/>
          </a:prstGeom>
          <a:noFill/>
          <a:ln w="9525">
            <a:noFill/>
            <a:miter lim="800000"/>
            <a:headEnd/>
            <a:tailEnd/>
          </a:ln>
        </p:spPr>
      </p:pic>
      <p:pic>
        <p:nvPicPr>
          <p:cNvPr id="2180202" name="Picture 106" descr="pain"/>
          <p:cNvPicPr>
            <a:picLocks noChangeAspect="1" noChangeArrowheads="1"/>
          </p:cNvPicPr>
          <p:nvPr/>
        </p:nvPicPr>
        <p:blipFill>
          <a:blip r:embed="rId5" cstate="print"/>
          <a:srcRect/>
          <a:stretch>
            <a:fillRect/>
          </a:stretch>
        </p:blipFill>
        <p:spPr bwMode="auto">
          <a:xfrm>
            <a:off x="1528763" y="5627688"/>
            <a:ext cx="119062" cy="114300"/>
          </a:xfrm>
          <a:prstGeom prst="rect">
            <a:avLst/>
          </a:prstGeom>
          <a:noFill/>
          <a:ln w="9525">
            <a:noFill/>
            <a:miter lim="800000"/>
            <a:headEnd/>
            <a:tailEnd/>
          </a:ln>
        </p:spPr>
      </p:pic>
      <p:pic>
        <p:nvPicPr>
          <p:cNvPr id="2180203" name="Picture 107" descr="pain"/>
          <p:cNvPicPr>
            <a:picLocks noChangeAspect="1" noChangeArrowheads="1"/>
          </p:cNvPicPr>
          <p:nvPr/>
        </p:nvPicPr>
        <p:blipFill>
          <a:blip r:embed="rId5" cstate="print"/>
          <a:srcRect/>
          <a:stretch>
            <a:fillRect/>
          </a:stretch>
        </p:blipFill>
        <p:spPr bwMode="auto">
          <a:xfrm>
            <a:off x="1597025" y="5483225"/>
            <a:ext cx="119063" cy="114300"/>
          </a:xfrm>
          <a:prstGeom prst="rect">
            <a:avLst/>
          </a:prstGeom>
          <a:noFill/>
          <a:ln w="9525">
            <a:noFill/>
            <a:miter lim="800000"/>
            <a:headEnd/>
            <a:tailEnd/>
          </a:ln>
        </p:spPr>
      </p:pic>
      <p:pic>
        <p:nvPicPr>
          <p:cNvPr id="2180204" name="Picture 108" descr="pain"/>
          <p:cNvPicPr>
            <a:picLocks noChangeAspect="1" noChangeArrowheads="1"/>
          </p:cNvPicPr>
          <p:nvPr/>
        </p:nvPicPr>
        <p:blipFill>
          <a:blip r:embed="rId5" cstate="print"/>
          <a:srcRect/>
          <a:stretch>
            <a:fillRect/>
          </a:stretch>
        </p:blipFill>
        <p:spPr bwMode="auto">
          <a:xfrm>
            <a:off x="2193925" y="5403850"/>
            <a:ext cx="119063" cy="114300"/>
          </a:xfrm>
          <a:prstGeom prst="rect">
            <a:avLst/>
          </a:prstGeom>
          <a:noFill/>
          <a:ln w="9525">
            <a:noFill/>
            <a:miter lim="800000"/>
            <a:headEnd/>
            <a:tailEnd/>
          </a:ln>
        </p:spPr>
      </p:pic>
      <p:pic>
        <p:nvPicPr>
          <p:cNvPr id="2180205" name="Picture 109" descr="pain"/>
          <p:cNvPicPr>
            <a:picLocks noChangeAspect="1" noChangeArrowheads="1"/>
          </p:cNvPicPr>
          <p:nvPr/>
        </p:nvPicPr>
        <p:blipFill>
          <a:blip r:embed="rId5" cstate="print"/>
          <a:srcRect/>
          <a:stretch>
            <a:fillRect/>
          </a:stretch>
        </p:blipFill>
        <p:spPr bwMode="auto">
          <a:xfrm>
            <a:off x="1860550" y="5392738"/>
            <a:ext cx="119063" cy="114300"/>
          </a:xfrm>
          <a:prstGeom prst="rect">
            <a:avLst/>
          </a:prstGeom>
          <a:noFill/>
          <a:ln w="9525">
            <a:noFill/>
            <a:miter lim="800000"/>
            <a:headEnd/>
            <a:tailEnd/>
          </a:ln>
        </p:spPr>
      </p:pic>
      <p:pic>
        <p:nvPicPr>
          <p:cNvPr id="2180207" name="Picture 111" descr="pain"/>
          <p:cNvPicPr>
            <a:picLocks noChangeAspect="1" noChangeArrowheads="1"/>
          </p:cNvPicPr>
          <p:nvPr/>
        </p:nvPicPr>
        <p:blipFill>
          <a:blip r:embed="rId5" cstate="print"/>
          <a:srcRect/>
          <a:stretch>
            <a:fillRect/>
          </a:stretch>
        </p:blipFill>
        <p:spPr bwMode="auto">
          <a:xfrm>
            <a:off x="1636713" y="5665788"/>
            <a:ext cx="119062" cy="114300"/>
          </a:xfrm>
          <a:prstGeom prst="rect">
            <a:avLst/>
          </a:prstGeom>
          <a:noFill/>
          <a:ln w="9525">
            <a:noFill/>
            <a:miter lim="800000"/>
            <a:headEnd/>
            <a:tailEnd/>
          </a:ln>
        </p:spPr>
      </p:pic>
      <p:sp>
        <p:nvSpPr>
          <p:cNvPr id="48150" name="Oval 115"/>
          <p:cNvSpPr>
            <a:spLocks noChangeArrowheads="1"/>
          </p:cNvSpPr>
          <p:nvPr/>
        </p:nvSpPr>
        <p:spPr bwMode="auto">
          <a:xfrm>
            <a:off x="6205538" y="5308600"/>
            <a:ext cx="88900" cy="88900"/>
          </a:xfrm>
          <a:prstGeom prst="ellipse">
            <a:avLst/>
          </a:prstGeom>
          <a:solidFill>
            <a:srgbClr val="FF0000"/>
          </a:solidFill>
          <a:ln w="9525">
            <a:noFill/>
            <a:round/>
            <a:headEnd/>
            <a:tailEnd/>
          </a:ln>
        </p:spPr>
        <p:txBody>
          <a:bodyPr wrap="none" anchor="ctr"/>
          <a:lstStyle/>
          <a:p>
            <a:endParaRPr lang="en-US">
              <a:solidFill>
                <a:prstClr val="white"/>
              </a:solidFill>
            </a:endParaRPr>
          </a:p>
        </p:txBody>
      </p:sp>
      <p:sp>
        <p:nvSpPr>
          <p:cNvPr id="48151" name="Freeform 116"/>
          <p:cNvSpPr>
            <a:spLocks/>
          </p:cNvSpPr>
          <p:nvPr/>
        </p:nvSpPr>
        <p:spPr bwMode="auto">
          <a:xfrm>
            <a:off x="6265863" y="5287963"/>
            <a:ext cx="457200" cy="58737"/>
          </a:xfrm>
          <a:custGeom>
            <a:avLst/>
            <a:gdLst>
              <a:gd name="T0" fmla="*/ 0 w 288"/>
              <a:gd name="T1" fmla="*/ 37 h 37"/>
              <a:gd name="T2" fmla="*/ 49 w 288"/>
              <a:gd name="T3" fmla="*/ 16 h 37"/>
              <a:gd name="T4" fmla="*/ 117 w 288"/>
              <a:gd name="T5" fmla="*/ 2 h 37"/>
              <a:gd name="T6" fmla="*/ 199 w 288"/>
              <a:gd name="T7" fmla="*/ 5 h 37"/>
              <a:gd name="T8" fmla="*/ 288 w 288"/>
              <a:gd name="T9" fmla="*/ 29 h 37"/>
              <a:gd name="T10" fmla="*/ 0 60000 65536"/>
              <a:gd name="T11" fmla="*/ 0 60000 65536"/>
              <a:gd name="T12" fmla="*/ 0 60000 65536"/>
              <a:gd name="T13" fmla="*/ 0 60000 65536"/>
              <a:gd name="T14" fmla="*/ 0 60000 65536"/>
              <a:gd name="T15" fmla="*/ 0 w 288"/>
              <a:gd name="T16" fmla="*/ 0 h 37"/>
              <a:gd name="T17" fmla="*/ 288 w 288"/>
              <a:gd name="T18" fmla="*/ 37 h 37"/>
            </a:gdLst>
            <a:ahLst/>
            <a:cxnLst>
              <a:cxn ang="T10">
                <a:pos x="T0" y="T1"/>
              </a:cxn>
              <a:cxn ang="T11">
                <a:pos x="T2" y="T3"/>
              </a:cxn>
              <a:cxn ang="T12">
                <a:pos x="T4" y="T5"/>
              </a:cxn>
              <a:cxn ang="T13">
                <a:pos x="T6" y="T7"/>
              </a:cxn>
              <a:cxn ang="T14">
                <a:pos x="T8" y="T9"/>
              </a:cxn>
            </a:cxnLst>
            <a:rect l="T15" t="T16" r="T17" b="T18"/>
            <a:pathLst>
              <a:path w="288" h="37">
                <a:moveTo>
                  <a:pt x="0" y="37"/>
                </a:moveTo>
                <a:cubicBezTo>
                  <a:pt x="15" y="29"/>
                  <a:pt x="30" y="22"/>
                  <a:pt x="49" y="16"/>
                </a:cubicBezTo>
                <a:cubicBezTo>
                  <a:pt x="68" y="10"/>
                  <a:pt x="92" y="4"/>
                  <a:pt x="117" y="2"/>
                </a:cubicBezTo>
                <a:cubicBezTo>
                  <a:pt x="142" y="0"/>
                  <a:pt x="171" y="1"/>
                  <a:pt x="199" y="5"/>
                </a:cubicBezTo>
                <a:cubicBezTo>
                  <a:pt x="227" y="9"/>
                  <a:pt x="273" y="25"/>
                  <a:pt x="288" y="29"/>
                </a:cubicBezTo>
              </a:path>
            </a:pathLst>
          </a:custGeom>
          <a:noFill/>
          <a:ln w="19050" cmpd="sng">
            <a:solidFill>
              <a:srgbClr val="FF0000"/>
            </a:solidFill>
            <a:round/>
            <a:headEnd/>
            <a:tailEnd/>
          </a:ln>
        </p:spPr>
        <p:txBody>
          <a:bodyPr/>
          <a:lstStyle/>
          <a:p>
            <a:endParaRPr lang="es-MX">
              <a:solidFill>
                <a:prstClr val="white"/>
              </a:solidFill>
            </a:endParaRPr>
          </a:p>
        </p:txBody>
      </p:sp>
      <p:sp>
        <p:nvSpPr>
          <p:cNvPr id="48152" name="AutoShape 117"/>
          <p:cNvSpPr>
            <a:spLocks noChangeArrowheads="1"/>
          </p:cNvSpPr>
          <p:nvPr/>
        </p:nvSpPr>
        <p:spPr bwMode="auto">
          <a:xfrm>
            <a:off x="6745288" y="5253038"/>
            <a:ext cx="131762" cy="111125"/>
          </a:xfrm>
          <a:custGeom>
            <a:avLst/>
            <a:gdLst>
              <a:gd name="T0" fmla="*/ 65881 w 21600"/>
              <a:gd name="T1" fmla="*/ 0 h 21600"/>
              <a:gd name="T2" fmla="*/ 8052 w 21600"/>
              <a:gd name="T3" fmla="*/ 39228 h 21600"/>
              <a:gd name="T4" fmla="*/ 65881 w 21600"/>
              <a:gd name="T5" fmla="*/ 8267 h 21600"/>
              <a:gd name="T6" fmla="*/ 123710 w 21600"/>
              <a:gd name="T7" fmla="*/ 39228 h 21600"/>
              <a:gd name="T8" fmla="*/ 0 60000 65536"/>
              <a:gd name="T9" fmla="*/ 0 60000 65536"/>
              <a:gd name="T10" fmla="*/ 0 60000 65536"/>
              <a:gd name="T11" fmla="*/ 0 60000 65536"/>
              <a:gd name="T12" fmla="*/ 21 w 21600"/>
              <a:gd name="T13" fmla="*/ 0 h 21600"/>
              <a:gd name="T14" fmla="*/ 21579 w 21600"/>
              <a:gd name="T15" fmla="*/ 10221 h 21600"/>
            </a:gdLst>
            <a:ahLst/>
            <a:cxnLst>
              <a:cxn ang="T8">
                <a:pos x="T0" y="T1"/>
              </a:cxn>
              <a:cxn ang="T9">
                <a:pos x="T2" y="T3"/>
              </a:cxn>
              <a:cxn ang="T10">
                <a:pos x="T4" y="T5"/>
              </a:cxn>
              <a:cxn ang="T11">
                <a:pos x="T6" y="T7"/>
              </a:cxn>
            </a:cxnLst>
            <a:rect l="T12" t="T13" r="T14" b="T15"/>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p:spPr>
        <p:txBody>
          <a:bodyPr wrap="none" anchor="ctr"/>
          <a:lstStyle/>
          <a:p>
            <a:endParaRPr lang="es-MX">
              <a:solidFill>
                <a:prstClr val="white"/>
              </a:solidFill>
            </a:endParaRPr>
          </a:p>
        </p:txBody>
      </p:sp>
      <p:sp>
        <p:nvSpPr>
          <p:cNvPr id="48153" name="Oval 118"/>
          <p:cNvSpPr>
            <a:spLocks noChangeArrowheads="1"/>
          </p:cNvSpPr>
          <p:nvPr/>
        </p:nvSpPr>
        <p:spPr bwMode="auto">
          <a:xfrm>
            <a:off x="6765925" y="5299075"/>
            <a:ext cx="88900" cy="88900"/>
          </a:xfrm>
          <a:prstGeom prst="ellipse">
            <a:avLst/>
          </a:prstGeom>
          <a:solidFill>
            <a:srgbClr val="FF0000"/>
          </a:solidFill>
          <a:ln w="9525">
            <a:noFill/>
            <a:round/>
            <a:headEnd/>
            <a:tailEnd/>
          </a:ln>
        </p:spPr>
        <p:txBody>
          <a:bodyPr wrap="none" anchor="ctr"/>
          <a:lstStyle/>
          <a:p>
            <a:endParaRPr lang="en-US">
              <a:solidFill>
                <a:prstClr val="white"/>
              </a:solidFill>
            </a:endParaRPr>
          </a:p>
        </p:txBody>
      </p:sp>
      <p:sp>
        <p:nvSpPr>
          <p:cNvPr id="48154" name="Line 120"/>
          <p:cNvSpPr>
            <a:spLocks noChangeShapeType="1"/>
          </p:cNvSpPr>
          <p:nvPr/>
        </p:nvSpPr>
        <p:spPr bwMode="auto">
          <a:xfrm flipV="1">
            <a:off x="7243763" y="2890838"/>
            <a:ext cx="0" cy="2447925"/>
          </a:xfrm>
          <a:prstGeom prst="line">
            <a:avLst/>
          </a:prstGeom>
          <a:noFill/>
          <a:ln w="19050">
            <a:solidFill>
              <a:srgbClr val="FF0000"/>
            </a:solidFill>
            <a:round/>
            <a:headEnd/>
            <a:tailEnd/>
          </a:ln>
        </p:spPr>
        <p:txBody>
          <a:bodyPr/>
          <a:lstStyle/>
          <a:p>
            <a:endParaRPr lang="es-MX">
              <a:solidFill>
                <a:prstClr val="white"/>
              </a:solidFill>
            </a:endParaRPr>
          </a:p>
        </p:txBody>
      </p:sp>
      <p:sp>
        <p:nvSpPr>
          <p:cNvPr id="48155" name="Line 121"/>
          <p:cNvSpPr>
            <a:spLocks noChangeShapeType="1"/>
          </p:cNvSpPr>
          <p:nvPr/>
        </p:nvSpPr>
        <p:spPr bwMode="auto">
          <a:xfrm flipV="1">
            <a:off x="6811963" y="2890838"/>
            <a:ext cx="0" cy="2376487"/>
          </a:xfrm>
          <a:prstGeom prst="line">
            <a:avLst/>
          </a:prstGeom>
          <a:noFill/>
          <a:ln w="19050">
            <a:solidFill>
              <a:srgbClr val="00FF00"/>
            </a:solidFill>
            <a:round/>
            <a:headEnd/>
            <a:tailEnd/>
          </a:ln>
        </p:spPr>
        <p:txBody>
          <a:bodyPr/>
          <a:lstStyle/>
          <a:p>
            <a:endParaRPr lang="es-MX">
              <a:solidFill>
                <a:prstClr val="white"/>
              </a:solidFill>
            </a:endParaRPr>
          </a:p>
        </p:txBody>
      </p:sp>
      <p:sp>
        <p:nvSpPr>
          <p:cNvPr id="48156" name="Freeform 122"/>
          <p:cNvSpPr>
            <a:spLocks/>
          </p:cNvSpPr>
          <p:nvPr/>
        </p:nvSpPr>
        <p:spPr bwMode="auto">
          <a:xfrm>
            <a:off x="6813550" y="5327650"/>
            <a:ext cx="430213" cy="176213"/>
          </a:xfrm>
          <a:custGeom>
            <a:avLst/>
            <a:gdLst>
              <a:gd name="T0" fmla="*/ 0 w 271"/>
              <a:gd name="T1" fmla="*/ 27 h 111"/>
              <a:gd name="T2" fmla="*/ 36 w 271"/>
              <a:gd name="T3" fmla="*/ 90 h 111"/>
              <a:gd name="T4" fmla="*/ 85 w 271"/>
              <a:gd name="T5" fmla="*/ 109 h 111"/>
              <a:gd name="T6" fmla="*/ 156 w 271"/>
              <a:gd name="T7" fmla="*/ 102 h 111"/>
              <a:gd name="T8" fmla="*/ 222 w 271"/>
              <a:gd name="T9" fmla="*/ 72 h 111"/>
              <a:gd name="T10" fmla="*/ 259 w 271"/>
              <a:gd name="T11" fmla="*/ 36 h 111"/>
              <a:gd name="T12" fmla="*/ 271 w 271"/>
              <a:gd name="T13" fmla="*/ 0 h 111"/>
              <a:gd name="T14" fmla="*/ 0 60000 65536"/>
              <a:gd name="T15" fmla="*/ 0 60000 65536"/>
              <a:gd name="T16" fmla="*/ 0 60000 65536"/>
              <a:gd name="T17" fmla="*/ 0 60000 65536"/>
              <a:gd name="T18" fmla="*/ 0 60000 65536"/>
              <a:gd name="T19" fmla="*/ 0 60000 65536"/>
              <a:gd name="T20" fmla="*/ 0 60000 65536"/>
              <a:gd name="T21" fmla="*/ 0 w 271"/>
              <a:gd name="T22" fmla="*/ 0 h 111"/>
              <a:gd name="T23" fmla="*/ 271 w 271"/>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 h="111">
                <a:moveTo>
                  <a:pt x="0" y="27"/>
                </a:moveTo>
                <a:cubicBezTo>
                  <a:pt x="6" y="37"/>
                  <a:pt x="22" y="76"/>
                  <a:pt x="36" y="90"/>
                </a:cubicBezTo>
                <a:cubicBezTo>
                  <a:pt x="50" y="104"/>
                  <a:pt x="65" y="107"/>
                  <a:pt x="85" y="109"/>
                </a:cubicBezTo>
                <a:cubicBezTo>
                  <a:pt x="105" y="111"/>
                  <a:pt x="133" y="108"/>
                  <a:pt x="156" y="102"/>
                </a:cubicBezTo>
                <a:cubicBezTo>
                  <a:pt x="179" y="96"/>
                  <a:pt x="205" y="83"/>
                  <a:pt x="222" y="72"/>
                </a:cubicBezTo>
                <a:cubicBezTo>
                  <a:pt x="239" y="61"/>
                  <a:pt x="251" y="48"/>
                  <a:pt x="259" y="36"/>
                </a:cubicBezTo>
                <a:cubicBezTo>
                  <a:pt x="267" y="24"/>
                  <a:pt x="269" y="7"/>
                  <a:pt x="271" y="0"/>
                </a:cubicBezTo>
              </a:path>
            </a:pathLst>
          </a:custGeom>
          <a:noFill/>
          <a:ln w="19050" cmpd="sng">
            <a:solidFill>
              <a:srgbClr val="FF0000"/>
            </a:solidFill>
            <a:round/>
            <a:headEnd/>
            <a:tailEnd/>
          </a:ln>
        </p:spPr>
        <p:txBody>
          <a:bodyPr/>
          <a:lstStyle/>
          <a:p>
            <a:endParaRPr lang="es-MX">
              <a:solidFill>
                <a:prstClr val="white"/>
              </a:solidFill>
            </a:endParaRPr>
          </a:p>
        </p:txBody>
      </p:sp>
      <p:sp>
        <p:nvSpPr>
          <p:cNvPr id="2180220" name="Oval 124"/>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a:solidFill>
                <a:prstClr val="white"/>
              </a:solidFill>
            </a:endParaRPr>
          </a:p>
        </p:txBody>
      </p:sp>
      <p:sp>
        <p:nvSpPr>
          <p:cNvPr id="2180221" name="Oval 125"/>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a:solidFill>
                <a:prstClr val="white"/>
              </a:solidFill>
            </a:endParaRPr>
          </a:p>
        </p:txBody>
      </p:sp>
      <p:sp>
        <p:nvSpPr>
          <p:cNvPr id="2180222" name="Oval 126"/>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a:solidFill>
                <a:prstClr val="white"/>
              </a:solidFill>
            </a:endParaRPr>
          </a:p>
        </p:txBody>
      </p:sp>
      <p:sp>
        <p:nvSpPr>
          <p:cNvPr id="2180223" name="Oval 127"/>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a:solidFill>
                <a:prstClr val="white"/>
              </a:solidFill>
            </a:endParaRPr>
          </a:p>
        </p:txBody>
      </p:sp>
      <p:sp>
        <p:nvSpPr>
          <p:cNvPr id="2180224" name="Oval 128"/>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a:solidFill>
                <a:prstClr val="white"/>
              </a:solidFill>
            </a:endParaRPr>
          </a:p>
        </p:txBody>
      </p:sp>
      <p:sp>
        <p:nvSpPr>
          <p:cNvPr id="2180225" name="Oval 129"/>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a:solidFill>
                <a:prstClr val="white"/>
              </a:solidFill>
            </a:endParaRPr>
          </a:p>
        </p:txBody>
      </p:sp>
      <p:pic>
        <p:nvPicPr>
          <p:cNvPr id="2180226" name="Picture 130" descr="pain"/>
          <p:cNvPicPr>
            <a:picLocks noChangeAspect="1" noChangeArrowheads="1"/>
          </p:cNvPicPr>
          <p:nvPr/>
        </p:nvPicPr>
        <p:blipFill>
          <a:blip r:embed="rId6" cstate="print"/>
          <a:srcRect/>
          <a:stretch>
            <a:fillRect/>
          </a:stretch>
        </p:blipFill>
        <p:spPr bwMode="auto">
          <a:xfrm>
            <a:off x="6248400" y="1898650"/>
            <a:ext cx="1436688" cy="1144588"/>
          </a:xfrm>
          <a:prstGeom prst="rect">
            <a:avLst/>
          </a:prstGeom>
          <a:noFill/>
          <a:ln w="9525">
            <a:noFill/>
            <a:miter lim="800000"/>
            <a:headEnd/>
            <a:tailEnd/>
          </a:ln>
        </p:spPr>
      </p:pic>
      <p:sp>
        <p:nvSpPr>
          <p:cNvPr id="2180228" name="Oval 132"/>
          <p:cNvSpPr>
            <a:spLocks noChangeArrowheads="1"/>
          </p:cNvSpPr>
          <p:nvPr/>
        </p:nvSpPr>
        <p:spPr bwMode="auto">
          <a:xfrm>
            <a:off x="6767513" y="2851150"/>
            <a:ext cx="88900" cy="88900"/>
          </a:xfrm>
          <a:prstGeom prst="ellipse">
            <a:avLst/>
          </a:prstGeom>
          <a:solidFill>
            <a:srgbClr val="00FF00"/>
          </a:solidFill>
          <a:ln w="9525">
            <a:noFill/>
            <a:round/>
            <a:headEnd/>
            <a:tailEnd/>
          </a:ln>
        </p:spPr>
        <p:txBody>
          <a:bodyPr wrap="none" anchor="ctr"/>
          <a:lstStyle/>
          <a:p>
            <a:endParaRPr lang="en-US">
              <a:solidFill>
                <a:prstClr val="white"/>
              </a:solidFill>
            </a:endParaRPr>
          </a:p>
        </p:txBody>
      </p:sp>
      <p:sp>
        <p:nvSpPr>
          <p:cNvPr id="2180229" name="Oval 133"/>
          <p:cNvSpPr>
            <a:spLocks noChangeArrowheads="1"/>
          </p:cNvSpPr>
          <p:nvPr/>
        </p:nvSpPr>
        <p:spPr bwMode="auto">
          <a:xfrm>
            <a:off x="6764338" y="2851150"/>
            <a:ext cx="88900" cy="88900"/>
          </a:xfrm>
          <a:prstGeom prst="ellipse">
            <a:avLst/>
          </a:prstGeom>
          <a:solidFill>
            <a:srgbClr val="00FF00"/>
          </a:solidFill>
          <a:ln w="9525">
            <a:noFill/>
            <a:round/>
            <a:headEnd/>
            <a:tailEnd/>
          </a:ln>
        </p:spPr>
        <p:txBody>
          <a:bodyPr wrap="none" anchor="ctr"/>
          <a:lstStyle/>
          <a:p>
            <a:endParaRPr lang="en-US">
              <a:solidFill>
                <a:prstClr val="white"/>
              </a:solidFill>
            </a:endParaRPr>
          </a:p>
        </p:txBody>
      </p:sp>
      <p:sp>
        <p:nvSpPr>
          <p:cNvPr id="48167" name="AutoShape 119"/>
          <p:cNvSpPr>
            <a:spLocks noChangeArrowheads="1"/>
          </p:cNvSpPr>
          <p:nvPr/>
        </p:nvSpPr>
        <p:spPr bwMode="auto">
          <a:xfrm rot="-5400000">
            <a:off x="6712745" y="5285581"/>
            <a:ext cx="131762" cy="111125"/>
          </a:xfrm>
          <a:custGeom>
            <a:avLst/>
            <a:gdLst>
              <a:gd name="T0" fmla="*/ 65881 w 21600"/>
              <a:gd name="T1" fmla="*/ 0 h 21600"/>
              <a:gd name="T2" fmla="*/ 7900 w 21600"/>
              <a:gd name="T3" fmla="*/ 39979 h 21600"/>
              <a:gd name="T4" fmla="*/ 65881 w 21600"/>
              <a:gd name="T5" fmla="*/ 8489 h 21600"/>
              <a:gd name="T6" fmla="*/ 123862 w 21600"/>
              <a:gd name="T7" fmla="*/ 39979 h 21600"/>
              <a:gd name="T8" fmla="*/ 0 60000 65536"/>
              <a:gd name="T9" fmla="*/ 0 60000 65536"/>
              <a:gd name="T10" fmla="*/ 0 60000 65536"/>
              <a:gd name="T11" fmla="*/ 0 60000 65536"/>
              <a:gd name="T12" fmla="*/ 12 w 21600"/>
              <a:gd name="T13" fmla="*/ 0 h 21600"/>
              <a:gd name="T14" fmla="*/ 21588 w 21600"/>
              <a:gd name="T15" fmla="*/ 10370 h 21600"/>
            </a:gdLst>
            <a:ahLst/>
            <a:cxnLst>
              <a:cxn ang="T8">
                <a:pos x="T0" y="T1"/>
              </a:cxn>
              <a:cxn ang="T9">
                <a:pos x="T2" y="T3"/>
              </a:cxn>
              <a:cxn ang="T10">
                <a:pos x="T4" y="T5"/>
              </a:cxn>
              <a:cxn ang="T11">
                <a:pos x="T6" y="T7"/>
              </a:cxn>
            </a:cxnLst>
            <a:rect l="T12" t="T13" r="T14" b="T15"/>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p:spPr>
        <p:txBody>
          <a:bodyPr wrap="none" anchor="ctr"/>
          <a:lstStyle/>
          <a:p>
            <a:endParaRPr lang="es-MX">
              <a:solidFill>
                <a:prstClr val="white"/>
              </a:solidFill>
            </a:endParaRPr>
          </a:p>
        </p:txBody>
      </p:sp>
      <p:sp>
        <p:nvSpPr>
          <p:cNvPr id="46" name="Text Box 53"/>
          <p:cNvSpPr txBox="1">
            <a:spLocks noChangeArrowheads="1"/>
          </p:cNvSpPr>
          <p:nvPr/>
        </p:nvSpPr>
        <p:spPr bwMode="auto">
          <a:xfrm>
            <a:off x="123231" y="6122953"/>
            <a:ext cx="814285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200" b="1" dirty="0" smtClean="0">
                <a:solidFill>
                  <a:srgbClr val="FFFFFF"/>
                </a:solidFill>
                <a:latin typeface="Times New Roman" pitchFamily="18" charset="0"/>
                <a:cs typeface="Times New Roman" pitchFamily="18" charset="0"/>
                <a:sym typeface="Calibri" pitchFamily="34" charset="0"/>
              </a:rPr>
              <a:t>SNRI = 5-</a:t>
            </a:r>
            <a:r>
              <a:rPr lang="zh-CN" altLang="en-US" sz="1200" b="1" dirty="0" smtClean="0">
                <a:solidFill>
                  <a:srgbClr val="FFFFFF"/>
                </a:solidFill>
                <a:latin typeface="Times New Roman" pitchFamily="18" charset="0"/>
                <a:cs typeface="Times New Roman" pitchFamily="18" charset="0"/>
                <a:sym typeface="Calibri" pitchFamily="34" charset="0"/>
              </a:rPr>
              <a:t>羟色胺及去甲肾上腺素再摄取抑制剂</a:t>
            </a:r>
            <a:r>
              <a:rPr lang="en-US" sz="1200" b="1" dirty="0" smtClean="0">
                <a:solidFill>
                  <a:srgbClr val="FFFFFF"/>
                </a:solidFill>
                <a:latin typeface="Times New Roman" pitchFamily="18" charset="0"/>
                <a:cs typeface="Times New Roman" pitchFamily="18" charset="0"/>
                <a:sym typeface="Calibri" pitchFamily="34" charset="0"/>
              </a:rPr>
              <a:t>; TCA = </a:t>
            </a:r>
            <a:r>
              <a:rPr lang="zh-CN" altLang="en-US" sz="1200" b="1" dirty="0" smtClean="0">
                <a:solidFill>
                  <a:srgbClr val="FFFFFF"/>
                </a:solidFill>
                <a:latin typeface="Times New Roman" pitchFamily="18" charset="0"/>
                <a:cs typeface="Times New Roman" pitchFamily="18" charset="0"/>
                <a:sym typeface="Calibri" pitchFamily="34" charset="0"/>
              </a:rPr>
              <a:t>三环类抗抑郁药</a:t>
            </a:r>
          </a:p>
          <a:p>
            <a:r>
              <a:rPr lang="zh-CN" altLang="en-US" sz="1000" dirty="0" smtClean="0">
                <a:solidFill>
                  <a:srgbClr val="FFFFFF"/>
                </a:solidFill>
                <a:latin typeface="Calibri"/>
                <a:cs typeface="Arial" pitchFamily="34" charset="0"/>
              </a:rPr>
              <a:t>摘自：</a:t>
            </a:r>
            <a:r>
              <a:rPr lang="en-US" sz="1000" dirty="0" err="1" smtClean="0">
                <a:solidFill>
                  <a:srgbClr val="FFFFFF"/>
                </a:solidFill>
                <a:latin typeface="Calibri"/>
                <a:cs typeface="Arial" pitchFamily="34" charset="0"/>
              </a:rPr>
              <a:t>Attal</a:t>
            </a:r>
            <a:r>
              <a:rPr lang="en-US" sz="1000" dirty="0" smtClean="0">
                <a:solidFill>
                  <a:srgbClr val="FFFFFF"/>
                </a:solidFill>
                <a:latin typeface="Calibri"/>
                <a:cs typeface="Arial" pitchFamily="34" charset="0"/>
              </a:rPr>
              <a:t> </a:t>
            </a:r>
            <a:r>
              <a:rPr lang="en-US" sz="1000" dirty="0">
                <a:solidFill>
                  <a:srgbClr val="FFFFFF"/>
                </a:solidFill>
                <a:latin typeface="Calibri"/>
                <a:cs typeface="Arial" pitchFamily="34" charset="0"/>
              </a:rPr>
              <a:t>N </a:t>
            </a:r>
            <a:r>
              <a:rPr lang="en-US" sz="1000" i="1" dirty="0">
                <a:solidFill>
                  <a:srgbClr val="FFFFFF"/>
                </a:solidFill>
                <a:latin typeface="Calibri"/>
                <a:cs typeface="Arial" pitchFamily="34" charset="0"/>
              </a:rPr>
              <a:t>et al. </a:t>
            </a:r>
            <a:r>
              <a:rPr lang="en-US" sz="1000" i="1" dirty="0" err="1" smtClean="0">
                <a:solidFill>
                  <a:srgbClr val="FFFFFF"/>
                </a:solidFill>
                <a:latin typeface="Calibri"/>
                <a:cs typeface="Arial" pitchFamily="34" charset="0"/>
              </a:rPr>
              <a:t>Eur</a:t>
            </a:r>
            <a:r>
              <a:rPr lang="en-US" sz="1000" i="1" dirty="0" smtClean="0">
                <a:solidFill>
                  <a:srgbClr val="FFFFFF"/>
                </a:solidFill>
                <a:latin typeface="Calibri"/>
                <a:cs typeface="Arial" pitchFamily="34" charset="0"/>
              </a:rPr>
              <a:t> </a:t>
            </a:r>
            <a:r>
              <a:rPr lang="en-US" sz="1000" i="1" dirty="0">
                <a:solidFill>
                  <a:srgbClr val="FFFFFF"/>
                </a:solidFill>
                <a:latin typeface="Calibri"/>
                <a:cs typeface="Arial" pitchFamily="34" charset="0"/>
              </a:rPr>
              <a:t>J </a:t>
            </a:r>
            <a:r>
              <a:rPr lang="en-US" sz="1000" i="1" dirty="0" err="1">
                <a:solidFill>
                  <a:srgbClr val="FFFFFF"/>
                </a:solidFill>
                <a:latin typeface="Calibri"/>
                <a:cs typeface="Arial" pitchFamily="34" charset="0"/>
              </a:rPr>
              <a:t>Neurol</a:t>
            </a:r>
            <a:r>
              <a:rPr lang="en-US" sz="1000" i="1" dirty="0">
                <a:solidFill>
                  <a:srgbClr val="FFFFFF"/>
                </a:solidFill>
                <a:latin typeface="Calibri"/>
                <a:cs typeface="Arial" pitchFamily="34" charset="0"/>
              </a:rPr>
              <a:t> </a:t>
            </a:r>
            <a:r>
              <a:rPr lang="en-US" sz="1000" dirty="0">
                <a:solidFill>
                  <a:srgbClr val="FFFFFF"/>
                </a:solidFill>
                <a:latin typeface="Calibri"/>
                <a:cs typeface="Arial" pitchFamily="34" charset="0"/>
              </a:rPr>
              <a:t>2010; 17(9):</a:t>
            </a:r>
            <a:r>
              <a:rPr lang="en-US" sz="1000" dirty="0" smtClean="0">
                <a:solidFill>
                  <a:srgbClr val="FFFFFF"/>
                </a:solidFill>
                <a:latin typeface="Calibri"/>
                <a:cs typeface="Arial" pitchFamily="34" charset="0"/>
              </a:rPr>
              <a:t>1113-e88; </a:t>
            </a:r>
            <a:r>
              <a:rPr lang="en-US" sz="1000" dirty="0" err="1" smtClean="0">
                <a:solidFill>
                  <a:srgbClr val="FFFFFF"/>
                </a:solidFill>
                <a:latin typeface="Calibri"/>
                <a:cs typeface="Arial" pitchFamily="34" charset="0"/>
              </a:rPr>
              <a:t>Beydoun</a:t>
            </a:r>
            <a:r>
              <a:rPr lang="en-US" sz="1000" dirty="0" smtClean="0">
                <a:solidFill>
                  <a:srgbClr val="FFFFFF"/>
                </a:solidFill>
                <a:latin typeface="Calibri"/>
                <a:cs typeface="Arial" pitchFamily="34" charset="0"/>
              </a:rPr>
              <a:t> </a:t>
            </a:r>
            <a:r>
              <a:rPr lang="en-US" sz="1000" dirty="0">
                <a:solidFill>
                  <a:srgbClr val="FFFFFF"/>
                </a:solidFill>
                <a:latin typeface="Calibri"/>
                <a:cs typeface="Arial" pitchFamily="34" charset="0"/>
              </a:rPr>
              <a:t>A, </a:t>
            </a:r>
            <a:r>
              <a:rPr lang="en-US" sz="1000" dirty="0" err="1">
                <a:solidFill>
                  <a:srgbClr val="FFFFFF"/>
                </a:solidFill>
                <a:latin typeface="Calibri"/>
                <a:cs typeface="Arial" pitchFamily="34" charset="0"/>
              </a:rPr>
              <a:t>Backonja</a:t>
            </a:r>
            <a:r>
              <a:rPr lang="en-US" sz="1000" dirty="0">
                <a:solidFill>
                  <a:srgbClr val="FFFFFF"/>
                </a:solidFill>
                <a:latin typeface="Calibri"/>
                <a:cs typeface="Arial" pitchFamily="34" charset="0"/>
              </a:rPr>
              <a:t> MM. </a:t>
            </a:r>
            <a:r>
              <a:rPr lang="en-US" sz="1000" i="1" dirty="0" smtClean="0">
                <a:solidFill>
                  <a:srgbClr val="FFFFFF"/>
                </a:solidFill>
                <a:latin typeface="Calibri"/>
                <a:cs typeface="Arial" pitchFamily="34" charset="0"/>
              </a:rPr>
              <a:t>J </a:t>
            </a:r>
            <a:r>
              <a:rPr lang="en-US" sz="1000" i="1" dirty="0">
                <a:solidFill>
                  <a:srgbClr val="FFFFFF"/>
                </a:solidFill>
                <a:latin typeface="Calibri"/>
                <a:cs typeface="Arial" pitchFamily="34" charset="0"/>
              </a:rPr>
              <a:t>Pain Symptom Manage </a:t>
            </a:r>
            <a:r>
              <a:rPr lang="en-US" sz="1000" dirty="0">
                <a:solidFill>
                  <a:srgbClr val="FFFFFF"/>
                </a:solidFill>
                <a:latin typeface="Calibri"/>
                <a:cs typeface="Arial" pitchFamily="34" charset="0"/>
              </a:rPr>
              <a:t>2003; 25(5 </a:t>
            </a:r>
            <a:r>
              <a:rPr lang="en-US" sz="1000" dirty="0" err="1">
                <a:solidFill>
                  <a:srgbClr val="FFFFFF"/>
                </a:solidFill>
                <a:latin typeface="Calibri"/>
                <a:cs typeface="Arial" pitchFamily="34" charset="0"/>
              </a:rPr>
              <a:t>Suppl</a:t>
            </a:r>
            <a:r>
              <a:rPr lang="en-US" sz="1000" dirty="0">
                <a:solidFill>
                  <a:srgbClr val="FFFFFF"/>
                </a:solidFill>
                <a:latin typeface="Calibri"/>
                <a:cs typeface="Arial" pitchFamily="34" charset="0"/>
              </a:rPr>
              <a:t>):</a:t>
            </a:r>
            <a:r>
              <a:rPr lang="en-US" sz="1000" dirty="0" smtClean="0">
                <a:solidFill>
                  <a:srgbClr val="FFFFFF"/>
                </a:solidFill>
                <a:latin typeface="Calibri"/>
                <a:cs typeface="Arial" pitchFamily="34" charset="0"/>
              </a:rPr>
              <a:t>S18-30; </a:t>
            </a:r>
            <a:br>
              <a:rPr lang="en-US" sz="1000" dirty="0" smtClean="0">
                <a:solidFill>
                  <a:srgbClr val="FFFFFF"/>
                </a:solidFill>
                <a:latin typeface="Calibri"/>
                <a:cs typeface="Arial" pitchFamily="34" charset="0"/>
              </a:rPr>
            </a:br>
            <a:r>
              <a:rPr lang="en-US" sz="1000" dirty="0" smtClean="0">
                <a:solidFill>
                  <a:srgbClr val="FFFFFF"/>
                </a:solidFill>
                <a:latin typeface="Calibri"/>
                <a:cs typeface="Arial" pitchFamily="34" charset="0"/>
              </a:rPr>
              <a:t>Jarvis </a:t>
            </a:r>
            <a:r>
              <a:rPr lang="en-US" sz="1000" dirty="0">
                <a:solidFill>
                  <a:srgbClr val="FFFFFF"/>
                </a:solidFill>
                <a:latin typeface="Calibri"/>
                <a:cs typeface="Arial" pitchFamily="34" charset="0"/>
              </a:rPr>
              <a:t>MF, Boyce-</a:t>
            </a:r>
            <a:r>
              <a:rPr lang="en-US" sz="1000" dirty="0" err="1">
                <a:solidFill>
                  <a:srgbClr val="FFFFFF"/>
                </a:solidFill>
                <a:latin typeface="Calibri"/>
                <a:cs typeface="Arial" pitchFamily="34" charset="0"/>
              </a:rPr>
              <a:t>Rustay</a:t>
            </a:r>
            <a:r>
              <a:rPr lang="en-US" sz="1000" dirty="0">
                <a:solidFill>
                  <a:srgbClr val="FFFFFF"/>
                </a:solidFill>
                <a:latin typeface="Calibri"/>
                <a:cs typeface="Arial" pitchFamily="34" charset="0"/>
              </a:rPr>
              <a:t> JM. </a:t>
            </a:r>
            <a:r>
              <a:rPr lang="en-US" sz="1000" i="1" dirty="0" err="1" smtClean="0">
                <a:solidFill>
                  <a:srgbClr val="FFFFFF"/>
                </a:solidFill>
                <a:latin typeface="Calibri"/>
                <a:cs typeface="Arial" pitchFamily="34" charset="0"/>
              </a:rPr>
              <a:t>Curr</a:t>
            </a:r>
            <a:r>
              <a:rPr lang="en-US" sz="1000" i="1" dirty="0" smtClean="0">
                <a:solidFill>
                  <a:srgbClr val="FFFFFF"/>
                </a:solidFill>
                <a:latin typeface="Calibri"/>
                <a:cs typeface="Arial" pitchFamily="34" charset="0"/>
              </a:rPr>
              <a:t> </a:t>
            </a:r>
            <a:r>
              <a:rPr lang="en-US" sz="1000" i="1" dirty="0">
                <a:solidFill>
                  <a:srgbClr val="FFFFFF"/>
                </a:solidFill>
                <a:latin typeface="Calibri"/>
                <a:cs typeface="Arial" pitchFamily="34" charset="0"/>
              </a:rPr>
              <a:t>Pharm Des </a:t>
            </a:r>
            <a:r>
              <a:rPr lang="en-US" sz="1000" dirty="0">
                <a:solidFill>
                  <a:srgbClr val="FFFFFF"/>
                </a:solidFill>
                <a:latin typeface="Calibri"/>
                <a:cs typeface="Arial" pitchFamily="34" charset="0"/>
              </a:rPr>
              <a:t>2009; 15(15):</a:t>
            </a:r>
            <a:r>
              <a:rPr lang="en-US" sz="1000" dirty="0" smtClean="0">
                <a:solidFill>
                  <a:srgbClr val="FFFFFF"/>
                </a:solidFill>
                <a:latin typeface="Calibri"/>
                <a:cs typeface="Arial" pitchFamily="34" charset="0"/>
              </a:rPr>
              <a:t>1711-6; </a:t>
            </a:r>
            <a:r>
              <a:rPr lang="en-US" sz="1000" dirty="0" err="1" smtClean="0">
                <a:solidFill>
                  <a:srgbClr val="FFFFFF"/>
                </a:solidFill>
                <a:latin typeface="Calibri"/>
                <a:cs typeface="Arial" pitchFamily="34" charset="0"/>
              </a:rPr>
              <a:t>Gilron</a:t>
            </a:r>
            <a:r>
              <a:rPr lang="en-US" sz="1000" dirty="0" smtClean="0">
                <a:solidFill>
                  <a:srgbClr val="FFFFFF"/>
                </a:solidFill>
                <a:latin typeface="Calibri"/>
                <a:cs typeface="Arial" pitchFamily="34" charset="0"/>
              </a:rPr>
              <a:t> </a:t>
            </a:r>
            <a:r>
              <a:rPr lang="en-US" sz="1000" dirty="0">
                <a:solidFill>
                  <a:srgbClr val="FFFFFF"/>
                </a:solidFill>
                <a:latin typeface="Calibri"/>
                <a:cs typeface="Arial" pitchFamily="34" charset="0"/>
              </a:rPr>
              <a:t>I </a:t>
            </a:r>
            <a:r>
              <a:rPr lang="en-US" sz="1000" i="1" dirty="0">
                <a:solidFill>
                  <a:srgbClr val="FFFFFF"/>
                </a:solidFill>
                <a:latin typeface="Calibri"/>
                <a:cs typeface="Arial" pitchFamily="34" charset="0"/>
              </a:rPr>
              <a:t>et al. </a:t>
            </a:r>
            <a:r>
              <a:rPr lang="en-US" sz="1000" i="1" dirty="0" smtClean="0">
                <a:solidFill>
                  <a:srgbClr val="FFFFFF"/>
                </a:solidFill>
                <a:latin typeface="Calibri"/>
                <a:cs typeface="Arial" pitchFamily="34" charset="0"/>
              </a:rPr>
              <a:t>CMAJ </a:t>
            </a:r>
            <a:r>
              <a:rPr lang="en-US" sz="1000" dirty="0">
                <a:solidFill>
                  <a:srgbClr val="FFFFFF"/>
                </a:solidFill>
                <a:latin typeface="Calibri"/>
                <a:cs typeface="Arial" pitchFamily="34" charset="0"/>
              </a:rPr>
              <a:t>2006; 175(3):</a:t>
            </a:r>
            <a:r>
              <a:rPr lang="en-US" sz="1000" dirty="0" smtClean="0">
                <a:solidFill>
                  <a:srgbClr val="FFFFFF"/>
                </a:solidFill>
                <a:latin typeface="Calibri"/>
                <a:cs typeface="Arial" pitchFamily="34" charset="0"/>
              </a:rPr>
              <a:t>265-75; </a:t>
            </a:r>
            <a:r>
              <a:rPr lang="en-US" sz="1000" dirty="0" err="1" smtClean="0">
                <a:solidFill>
                  <a:srgbClr val="FFFFFF"/>
                </a:solidFill>
                <a:latin typeface="Calibri"/>
                <a:cs typeface="Arial" pitchFamily="34" charset="0"/>
              </a:rPr>
              <a:t>Moisset</a:t>
            </a:r>
            <a:r>
              <a:rPr lang="en-US" sz="1000" dirty="0" smtClean="0">
                <a:solidFill>
                  <a:srgbClr val="FFFFFF"/>
                </a:solidFill>
                <a:latin typeface="Calibri"/>
                <a:cs typeface="Arial" pitchFamily="34" charset="0"/>
              </a:rPr>
              <a:t> </a:t>
            </a:r>
            <a:r>
              <a:rPr lang="en-US" sz="1000" dirty="0">
                <a:solidFill>
                  <a:srgbClr val="FFFFFF"/>
                </a:solidFill>
                <a:latin typeface="Calibri"/>
                <a:cs typeface="Arial" pitchFamily="34" charset="0"/>
              </a:rPr>
              <a:t>X, </a:t>
            </a:r>
            <a:r>
              <a:rPr lang="en-US" sz="1000" dirty="0" err="1">
                <a:solidFill>
                  <a:srgbClr val="FFFFFF"/>
                </a:solidFill>
                <a:latin typeface="Calibri"/>
                <a:cs typeface="Arial" pitchFamily="34" charset="0"/>
              </a:rPr>
              <a:t>Bouhassira</a:t>
            </a:r>
            <a:r>
              <a:rPr lang="en-US" sz="1000" dirty="0">
                <a:solidFill>
                  <a:srgbClr val="FFFFFF"/>
                </a:solidFill>
                <a:latin typeface="Calibri"/>
                <a:cs typeface="Arial" pitchFamily="34" charset="0"/>
              </a:rPr>
              <a:t> D</a:t>
            </a:r>
            <a:r>
              <a:rPr lang="en-US" sz="1000" dirty="0" smtClean="0">
                <a:solidFill>
                  <a:srgbClr val="FFFFFF"/>
                </a:solidFill>
                <a:latin typeface="Calibri"/>
                <a:cs typeface="Arial" pitchFamily="34" charset="0"/>
              </a:rPr>
              <a:t>. </a:t>
            </a:r>
            <a:r>
              <a:rPr lang="en-US" sz="1000" dirty="0" err="1">
                <a:solidFill>
                  <a:srgbClr val="FFFFFF"/>
                </a:solidFill>
                <a:latin typeface="Calibri"/>
                <a:cs typeface="Arial" pitchFamily="34" charset="0"/>
              </a:rPr>
              <a:t>NeuroImage</a:t>
            </a:r>
            <a:r>
              <a:rPr lang="en-US" sz="1000" dirty="0">
                <a:solidFill>
                  <a:srgbClr val="FFFFFF"/>
                </a:solidFill>
                <a:latin typeface="Calibri"/>
                <a:cs typeface="Arial" pitchFamily="34" charset="0"/>
              </a:rPr>
              <a:t> 2007; 37(</a:t>
            </a:r>
            <a:r>
              <a:rPr lang="en-US" sz="1000" dirty="0" err="1">
                <a:solidFill>
                  <a:srgbClr val="FFFFFF"/>
                </a:solidFill>
                <a:latin typeface="Calibri"/>
                <a:cs typeface="Arial" pitchFamily="34" charset="0"/>
              </a:rPr>
              <a:t>Suppl</a:t>
            </a:r>
            <a:r>
              <a:rPr lang="en-US" sz="1000" dirty="0">
                <a:solidFill>
                  <a:srgbClr val="FFFFFF"/>
                </a:solidFill>
                <a:latin typeface="Calibri"/>
                <a:cs typeface="Arial" pitchFamily="34" charset="0"/>
              </a:rPr>
              <a:t> 1):</a:t>
            </a:r>
            <a:r>
              <a:rPr lang="en-US" sz="1000" dirty="0" smtClean="0">
                <a:solidFill>
                  <a:srgbClr val="FFFFFF"/>
                </a:solidFill>
                <a:latin typeface="Calibri"/>
                <a:cs typeface="Arial" pitchFamily="34" charset="0"/>
              </a:rPr>
              <a:t>S80-8; </a:t>
            </a:r>
            <a:r>
              <a:rPr lang="en-US" sz="1000" dirty="0" err="1" smtClean="0">
                <a:solidFill>
                  <a:srgbClr val="FFFFFF"/>
                </a:solidFill>
                <a:latin typeface="Calibri"/>
                <a:cs typeface="Arial" pitchFamily="34" charset="0"/>
              </a:rPr>
              <a:t>Morlion</a:t>
            </a:r>
            <a:r>
              <a:rPr lang="en-US" sz="1000" dirty="0" smtClean="0">
                <a:solidFill>
                  <a:srgbClr val="FFFFFF"/>
                </a:solidFill>
                <a:latin typeface="Calibri"/>
                <a:cs typeface="Arial" pitchFamily="34" charset="0"/>
              </a:rPr>
              <a:t> </a:t>
            </a:r>
            <a:r>
              <a:rPr lang="en-US" sz="1000" dirty="0">
                <a:solidFill>
                  <a:srgbClr val="FFFFFF"/>
                </a:solidFill>
                <a:latin typeface="Calibri"/>
                <a:cs typeface="Arial" pitchFamily="34" charset="0"/>
              </a:rPr>
              <a:t>B. </a:t>
            </a:r>
            <a:r>
              <a:rPr lang="en-US" sz="1000" dirty="0" err="1" smtClean="0">
                <a:solidFill>
                  <a:srgbClr val="FFFFFF"/>
                </a:solidFill>
                <a:latin typeface="Calibri"/>
                <a:cs typeface="Arial" pitchFamily="34" charset="0"/>
              </a:rPr>
              <a:t>Curr</a:t>
            </a:r>
            <a:r>
              <a:rPr lang="en-US" sz="1000" dirty="0" smtClean="0">
                <a:solidFill>
                  <a:srgbClr val="FFFFFF"/>
                </a:solidFill>
                <a:latin typeface="Calibri"/>
                <a:cs typeface="Arial" pitchFamily="34" charset="0"/>
              </a:rPr>
              <a:t> </a:t>
            </a:r>
            <a:r>
              <a:rPr lang="en-US" sz="1000" dirty="0">
                <a:solidFill>
                  <a:srgbClr val="FFFFFF"/>
                </a:solidFill>
                <a:latin typeface="Calibri"/>
                <a:cs typeface="Arial" pitchFamily="34" charset="0"/>
              </a:rPr>
              <a:t>Med Res </a:t>
            </a:r>
            <a:r>
              <a:rPr lang="en-US" sz="1000" dirty="0" err="1">
                <a:solidFill>
                  <a:srgbClr val="FFFFFF"/>
                </a:solidFill>
                <a:latin typeface="Calibri"/>
                <a:cs typeface="Arial" pitchFamily="34" charset="0"/>
              </a:rPr>
              <a:t>Opin</a:t>
            </a:r>
            <a:r>
              <a:rPr lang="en-US" sz="1000" dirty="0">
                <a:solidFill>
                  <a:srgbClr val="FFFFFF"/>
                </a:solidFill>
                <a:latin typeface="Calibri"/>
                <a:cs typeface="Arial" pitchFamily="34" charset="0"/>
              </a:rPr>
              <a:t> 2011; 27(1):</a:t>
            </a:r>
            <a:r>
              <a:rPr lang="en-US" sz="1000" dirty="0" smtClean="0">
                <a:solidFill>
                  <a:srgbClr val="FFFFFF"/>
                </a:solidFill>
                <a:latin typeface="Calibri"/>
                <a:cs typeface="Arial" pitchFamily="34" charset="0"/>
              </a:rPr>
              <a:t>11-33; </a:t>
            </a:r>
            <a:r>
              <a:rPr lang="en-US" sz="1000" dirty="0" err="1" smtClean="0">
                <a:solidFill>
                  <a:srgbClr val="FFFFFF"/>
                </a:solidFill>
                <a:latin typeface="Calibri"/>
                <a:cs typeface="Arial" pitchFamily="34" charset="0"/>
              </a:rPr>
              <a:t>Scholz</a:t>
            </a:r>
            <a:r>
              <a:rPr lang="en-US" sz="1000" dirty="0" smtClean="0">
                <a:solidFill>
                  <a:srgbClr val="FFFFFF"/>
                </a:solidFill>
                <a:latin typeface="Calibri"/>
                <a:cs typeface="Arial" pitchFamily="34" charset="0"/>
              </a:rPr>
              <a:t> </a:t>
            </a:r>
            <a:r>
              <a:rPr lang="en-US" sz="1000" dirty="0">
                <a:solidFill>
                  <a:srgbClr val="FFFFFF"/>
                </a:solidFill>
                <a:latin typeface="Calibri"/>
                <a:cs typeface="Arial" pitchFamily="34" charset="0"/>
              </a:rPr>
              <a:t>J, Woolf  CJ. </a:t>
            </a:r>
            <a:r>
              <a:rPr lang="en-US" sz="1000" dirty="0" smtClean="0">
                <a:solidFill>
                  <a:srgbClr val="FFFFFF"/>
                </a:solidFill>
                <a:latin typeface="Calibri"/>
                <a:cs typeface="Arial" pitchFamily="34" charset="0"/>
              </a:rPr>
              <a:t>Nat </a:t>
            </a:r>
            <a:r>
              <a:rPr lang="en-US" sz="1000" dirty="0" err="1">
                <a:solidFill>
                  <a:srgbClr val="FFFFFF"/>
                </a:solidFill>
                <a:latin typeface="Calibri"/>
                <a:cs typeface="Arial" pitchFamily="34" charset="0"/>
              </a:rPr>
              <a:t>Neurosci</a:t>
            </a:r>
            <a:r>
              <a:rPr lang="en-US" sz="1000" dirty="0">
                <a:solidFill>
                  <a:srgbClr val="FFFFFF"/>
                </a:solidFill>
                <a:latin typeface="Calibri"/>
                <a:cs typeface="Arial" pitchFamily="34" charset="0"/>
              </a:rPr>
              <a:t> 2002; 5(</a:t>
            </a:r>
            <a:r>
              <a:rPr lang="en-US" sz="1000" dirty="0" err="1">
                <a:solidFill>
                  <a:srgbClr val="FFFFFF"/>
                </a:solidFill>
                <a:latin typeface="Calibri"/>
                <a:cs typeface="Arial" pitchFamily="34" charset="0"/>
              </a:rPr>
              <a:t>Suppl</a:t>
            </a:r>
            <a:r>
              <a:rPr lang="en-US" sz="1000" dirty="0">
                <a:solidFill>
                  <a:srgbClr val="FFFFFF"/>
                </a:solidFill>
                <a:latin typeface="Calibri"/>
                <a:cs typeface="Arial" pitchFamily="34" charset="0"/>
              </a:rPr>
              <a:t>):1062-7</a:t>
            </a:r>
            <a:r>
              <a:rPr lang="en-US" sz="1000" dirty="0" smtClean="0">
                <a:solidFill>
                  <a:srgbClr val="FFFFFF"/>
                </a:solidFill>
                <a:latin typeface="Calibri"/>
                <a:cs typeface="Arial" pitchFamily="34" charset="0"/>
              </a:rPr>
              <a:t>.</a:t>
            </a:r>
            <a:endParaRPr lang="en-US" sz="1000" dirty="0">
              <a:solidFill>
                <a:srgbClr val="FFFFFF"/>
              </a:solidFill>
              <a:latin typeface="Calibri"/>
              <a:cs typeface="Arial" pitchFamily="34" charset="0"/>
            </a:endParaRPr>
          </a:p>
        </p:txBody>
      </p:sp>
      <p:sp>
        <p:nvSpPr>
          <p:cNvPr id="48" name="Text Box 25"/>
          <p:cNvSpPr txBox="1">
            <a:spLocks noChangeArrowheads="1"/>
          </p:cNvSpPr>
          <p:nvPr/>
        </p:nvSpPr>
        <p:spPr bwMode="auto">
          <a:xfrm>
            <a:off x="4741863" y="3795494"/>
            <a:ext cx="2028826" cy="369332"/>
          </a:xfrm>
          <a:prstGeom prst="rect">
            <a:avLst/>
          </a:prstGeom>
          <a:noFill/>
          <a:ln w="9525">
            <a:noFill/>
            <a:miter lim="800000"/>
            <a:headEnd/>
            <a:tailEnd/>
          </a:ln>
          <a:effectLst/>
        </p:spPr>
        <p:txBody>
          <a:bodyPr wrap="square">
            <a:spAutoFit/>
          </a:bodyPr>
          <a:lstStyle/>
          <a:p>
            <a:pPr algn="r">
              <a:defRPr/>
            </a:pPr>
            <a:r>
              <a:rPr lang="zh-CN" altLang="en-US" b="1" dirty="0" smtClean="0">
                <a:solidFill>
                  <a:srgbClr val="00B050"/>
                </a:solidFill>
              </a:rPr>
              <a:t>下行调节</a:t>
            </a:r>
            <a:endParaRPr lang="en-GB" b="1" dirty="0">
              <a:solidFill>
                <a:srgbClr val="00B050"/>
              </a:solidFill>
            </a:endParaRPr>
          </a:p>
        </p:txBody>
      </p:sp>
      <p:sp>
        <p:nvSpPr>
          <p:cNvPr id="49" name="Text Box 26"/>
          <p:cNvSpPr txBox="1">
            <a:spLocks noChangeArrowheads="1"/>
          </p:cNvSpPr>
          <p:nvPr/>
        </p:nvSpPr>
        <p:spPr bwMode="auto">
          <a:xfrm>
            <a:off x="7778075" y="5305425"/>
            <a:ext cx="1114408" cy="369332"/>
          </a:xfrm>
          <a:prstGeom prst="rect">
            <a:avLst/>
          </a:prstGeom>
          <a:noFill/>
          <a:ln w="9525">
            <a:noFill/>
            <a:miter lim="800000"/>
            <a:headEnd/>
            <a:tailEnd/>
          </a:ln>
          <a:effectLst/>
        </p:spPr>
        <p:txBody>
          <a:bodyPr wrap="none">
            <a:spAutoFit/>
          </a:bodyPr>
          <a:lstStyle/>
          <a:p>
            <a:pPr algn="r">
              <a:defRPr/>
            </a:pPr>
            <a:r>
              <a:rPr lang="zh-CN" altLang="en-US" b="1" dirty="0" smtClean="0">
                <a:solidFill>
                  <a:srgbClr val="FF99CC"/>
                </a:solidFill>
              </a:rPr>
              <a:t>中枢致敏</a:t>
            </a:r>
            <a:endParaRPr lang="en-GB" b="1" dirty="0">
              <a:solidFill>
                <a:srgbClr val="FF99CC"/>
              </a:solidFill>
            </a:endParaRPr>
          </a:p>
        </p:txBody>
      </p:sp>
      <p:sp>
        <p:nvSpPr>
          <p:cNvPr id="50"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a:defRPr/>
            </a:pPr>
            <a:endParaRPr lang="en-US" sz="1600">
              <a:solidFill>
                <a:srgbClr val="FFFFFF"/>
              </a:solidFill>
            </a:endParaRPr>
          </a:p>
        </p:txBody>
      </p:sp>
      <p:pic>
        <p:nvPicPr>
          <p:cNvPr id="51" name="Picture 67" descr="pain"/>
          <p:cNvPicPr>
            <a:picLocks noChangeAspect="1" noChangeArrowheads="1"/>
          </p:cNvPicPr>
          <p:nvPr/>
        </p:nvPicPr>
        <p:blipFill>
          <a:blip r:embed="rId6" cstate="print"/>
          <a:srcRect/>
          <a:stretch>
            <a:fillRect/>
          </a:stretch>
        </p:blipFill>
        <p:spPr bwMode="auto">
          <a:xfrm>
            <a:off x="6248400" y="1685925"/>
            <a:ext cx="1436688" cy="1144588"/>
          </a:xfrm>
          <a:prstGeom prst="rect">
            <a:avLst/>
          </a:prstGeom>
          <a:noFill/>
          <a:ln w="9525">
            <a:noFill/>
            <a:miter lim="800000"/>
            <a:headEnd/>
            <a:tailEnd/>
          </a:ln>
        </p:spPr>
      </p:pic>
      <p:sp>
        <p:nvSpPr>
          <p:cNvPr id="52"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a:defRPr/>
            </a:pPr>
            <a:r>
              <a:rPr lang="en-GB" sz="1400" b="1" dirty="0" smtClean="0">
                <a:solidFill>
                  <a:srgbClr val="FFFFFF"/>
                </a:solidFill>
              </a:rPr>
              <a:t> </a:t>
            </a:r>
            <a:endParaRPr lang="en-GB" sz="1400" b="1" dirty="0">
              <a:solidFill>
                <a:srgbClr val="FFFFFF"/>
              </a:solidFill>
            </a:endParaRPr>
          </a:p>
        </p:txBody>
      </p:sp>
      <p:sp>
        <p:nvSpPr>
          <p:cNvPr id="53" name="TextBox 52"/>
          <p:cNvSpPr txBox="1"/>
          <p:nvPr/>
        </p:nvSpPr>
        <p:spPr>
          <a:xfrm>
            <a:off x="2186231" y="4372611"/>
            <a:ext cx="1440160" cy="369332"/>
          </a:xfrm>
          <a:prstGeom prst="rect">
            <a:avLst/>
          </a:prstGeom>
          <a:noFill/>
        </p:spPr>
        <p:txBody>
          <a:bodyPr wrap="square" rtlCol="0">
            <a:spAutoFit/>
          </a:bodyPr>
          <a:lstStyle/>
          <a:p>
            <a:pPr algn="ctr"/>
            <a:r>
              <a:rPr lang="zh-CN" altLang="en-US" b="1" dirty="0" smtClean="0">
                <a:solidFill>
                  <a:srgbClr val="FF99CC"/>
                </a:solidFill>
              </a:rPr>
              <a:t>异位放电</a:t>
            </a:r>
            <a:endParaRPr lang="en-US" b="1" dirty="0">
              <a:solidFill>
                <a:srgbClr val="FF99CC"/>
              </a:solidFill>
            </a:endParaRPr>
          </a:p>
        </p:txBody>
      </p:sp>
      <p:sp>
        <p:nvSpPr>
          <p:cNvPr id="54" name="TextBox 53"/>
          <p:cNvSpPr txBox="1"/>
          <p:nvPr/>
        </p:nvSpPr>
        <p:spPr>
          <a:xfrm>
            <a:off x="92275" y="5052159"/>
            <a:ext cx="1465063" cy="369332"/>
          </a:xfrm>
          <a:prstGeom prst="rect">
            <a:avLst/>
          </a:prstGeom>
          <a:noFill/>
        </p:spPr>
        <p:txBody>
          <a:bodyPr wrap="square" rtlCol="0">
            <a:spAutoFit/>
          </a:bodyPr>
          <a:lstStyle/>
          <a:p>
            <a:r>
              <a:rPr lang="zh-CN" altLang="en-US" b="1" dirty="0" smtClean="0">
                <a:solidFill>
                  <a:srgbClr val="FF99CC"/>
                </a:solidFill>
              </a:rPr>
              <a:t>外周致敏</a:t>
            </a:r>
            <a:endParaRPr lang="en-US" b="1" dirty="0">
              <a:solidFill>
                <a:srgbClr val="FF99CC"/>
              </a:solidFill>
            </a:endParaRPr>
          </a:p>
        </p:txBody>
      </p:sp>
      <p:sp>
        <p:nvSpPr>
          <p:cNvPr id="55" name="TextBox 54"/>
          <p:cNvSpPr txBox="1"/>
          <p:nvPr/>
        </p:nvSpPr>
        <p:spPr>
          <a:xfrm>
            <a:off x="6699548" y="2142728"/>
            <a:ext cx="661392" cy="307777"/>
          </a:xfrm>
          <a:prstGeom prst="rect">
            <a:avLst/>
          </a:prstGeom>
          <a:noFill/>
        </p:spPr>
        <p:txBody>
          <a:bodyPr wrap="square" rtlCol="0">
            <a:spAutoFit/>
          </a:bodyPr>
          <a:lstStyle/>
          <a:p>
            <a:r>
              <a:rPr lang="zh-CN" altLang="en-US" sz="1400" b="1" dirty="0" smtClean="0">
                <a:solidFill>
                  <a:prstClr val="white"/>
                </a:solidFill>
              </a:rPr>
              <a:t>大脑</a:t>
            </a:r>
            <a:endParaRPr lang="en-US" sz="1400" b="1" dirty="0">
              <a:solidFill>
                <a:prstClr val="white"/>
              </a:solidFill>
            </a:endParaRPr>
          </a:p>
        </p:txBody>
      </p:sp>
      <p:sp>
        <p:nvSpPr>
          <p:cNvPr id="61" name="Freeform 221"/>
          <p:cNvSpPr>
            <a:spLocks/>
          </p:cNvSpPr>
          <p:nvPr/>
        </p:nvSpPr>
        <p:spPr bwMode="blackWhite">
          <a:xfrm>
            <a:off x="2488505" y="4991050"/>
            <a:ext cx="529172" cy="384275"/>
          </a:xfrm>
          <a:custGeom>
            <a:avLst/>
            <a:gdLst>
              <a:gd name="T0" fmla="*/ 1169750943 w 920"/>
              <a:gd name="T1" fmla="*/ 1031923333 h 603"/>
              <a:gd name="T2" fmla="*/ 1169750943 w 920"/>
              <a:gd name="T3" fmla="*/ 1031923333 h 603"/>
              <a:gd name="T4" fmla="*/ 1169750943 w 920"/>
              <a:gd name="T5" fmla="*/ 0 h 603"/>
              <a:gd name="T6" fmla="*/ 1169750943 w 920"/>
              <a:gd name="T7" fmla="*/ 1031923333 h 603"/>
              <a:gd name="T8" fmla="*/ 1169750943 w 920"/>
              <a:gd name="T9" fmla="*/ 1031923333 h 603"/>
              <a:gd name="T10" fmla="*/ 1169750943 w 920"/>
              <a:gd name="T11" fmla="*/ 1031923333 h 603"/>
              <a:gd name="T12" fmla="*/ 1169750943 w 920"/>
              <a:gd name="T13" fmla="*/ 1031923333 h 603"/>
              <a:gd name="T14" fmla="*/ 1169750943 w 920"/>
              <a:gd name="T15" fmla="*/ 1031923333 h 603"/>
              <a:gd name="T16" fmla="*/ 1169750943 w 920"/>
              <a:gd name="T17" fmla="*/ 1031923333 h 603"/>
              <a:gd name="T18" fmla="*/ 1169750943 w 920"/>
              <a:gd name="T19" fmla="*/ 1031923333 h 603"/>
              <a:gd name="T20" fmla="*/ 1169750943 w 920"/>
              <a:gd name="T21" fmla="*/ 1031923333 h 603"/>
              <a:gd name="T22" fmla="*/ 1169750943 w 920"/>
              <a:gd name="T23" fmla="*/ 1031923333 h 603"/>
              <a:gd name="T24" fmla="*/ 1169750943 w 920"/>
              <a:gd name="T25" fmla="*/ 1031923333 h 603"/>
              <a:gd name="T26" fmla="*/ 1169750943 w 920"/>
              <a:gd name="T27" fmla="*/ 1031923333 h 603"/>
              <a:gd name="T28" fmla="*/ 0 w 920"/>
              <a:gd name="T29" fmla="*/ 1031923333 h 603"/>
              <a:gd name="T30" fmla="*/ 1169750943 w 920"/>
              <a:gd name="T31" fmla="*/ 1031923333 h 603"/>
              <a:gd name="T32" fmla="*/ 1169750943 w 920"/>
              <a:gd name="T33" fmla="*/ 1031923333 h 603"/>
              <a:gd name="T34" fmla="*/ 1169750943 w 920"/>
              <a:gd name="T35" fmla="*/ 1031923333 h 603"/>
              <a:gd name="T36" fmla="*/ 1169750943 w 920"/>
              <a:gd name="T37" fmla="*/ 1031923333 h 6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0"/>
              <a:gd name="T58" fmla="*/ 0 h 603"/>
              <a:gd name="T59" fmla="*/ 920 w 920"/>
              <a:gd name="T60" fmla="*/ 603 h 6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0" h="603">
                <a:moveTo>
                  <a:pt x="400" y="11"/>
                </a:moveTo>
                <a:lnTo>
                  <a:pt x="519" y="141"/>
                </a:lnTo>
                <a:lnTo>
                  <a:pt x="717" y="0"/>
                </a:lnTo>
                <a:lnTo>
                  <a:pt x="656" y="170"/>
                </a:lnTo>
                <a:lnTo>
                  <a:pt x="920" y="127"/>
                </a:lnTo>
                <a:lnTo>
                  <a:pt x="709" y="259"/>
                </a:lnTo>
                <a:lnTo>
                  <a:pt x="914" y="331"/>
                </a:lnTo>
                <a:lnTo>
                  <a:pt x="652" y="364"/>
                </a:lnTo>
                <a:lnTo>
                  <a:pt x="702" y="520"/>
                </a:lnTo>
                <a:lnTo>
                  <a:pt x="509" y="436"/>
                </a:lnTo>
                <a:lnTo>
                  <a:pt x="383" y="603"/>
                </a:lnTo>
                <a:lnTo>
                  <a:pt x="352" y="442"/>
                </a:lnTo>
                <a:lnTo>
                  <a:pt x="106" y="541"/>
                </a:lnTo>
                <a:lnTo>
                  <a:pt x="250" y="378"/>
                </a:lnTo>
                <a:lnTo>
                  <a:pt x="0" y="364"/>
                </a:lnTo>
                <a:lnTo>
                  <a:pt x="253" y="277"/>
                </a:lnTo>
                <a:lnTo>
                  <a:pt x="117" y="155"/>
                </a:lnTo>
                <a:lnTo>
                  <a:pt x="358" y="181"/>
                </a:lnTo>
                <a:lnTo>
                  <a:pt x="400" y="11"/>
                </a:lnTo>
                <a:close/>
              </a:path>
            </a:pathLst>
          </a:custGeom>
          <a:solidFill>
            <a:schemeClr val="accent2"/>
          </a:solidFill>
          <a:ln w="12700">
            <a:noFill/>
            <a:miter lim="800000"/>
            <a:headEnd/>
            <a:tailEnd/>
          </a:ln>
        </p:spPr>
        <p:txBody>
          <a:bodyPr/>
          <a:lstStyle/>
          <a:p>
            <a:endParaRPr lang="en-US" sz="2000" dirty="0">
              <a:solidFill>
                <a:prstClr val="white"/>
              </a:solidFill>
              <a:cs typeface="Arial" charset="0"/>
            </a:endParaRPr>
          </a:p>
        </p:txBody>
      </p:sp>
      <p:sp>
        <p:nvSpPr>
          <p:cNvPr id="58" name="Rectangle 27"/>
          <p:cNvSpPr>
            <a:spLocks noChangeArrowheads="1"/>
          </p:cNvSpPr>
          <p:nvPr/>
        </p:nvSpPr>
        <p:spPr bwMode="auto">
          <a:xfrm>
            <a:off x="3347864" y="2802890"/>
            <a:ext cx="2299156" cy="1066062"/>
          </a:xfrm>
          <a:prstGeom prst="rect">
            <a:avLst/>
          </a:prstGeom>
          <a:noFill/>
          <a:ln w="9525">
            <a:noFill/>
            <a:miter lim="800000"/>
            <a:headEnd/>
            <a:tailEnd/>
          </a:ln>
        </p:spPr>
        <p:txBody>
          <a:bodyPr wrap="none" lIns="80391" tIns="40196" rIns="80391" bIns="40196">
            <a:spAutoFit/>
          </a:bodyPr>
          <a:lstStyle/>
          <a:p>
            <a:pPr defTabSz="798513"/>
            <a:r>
              <a:rPr lang="zh-CN" altLang="en-US" sz="1600" b="1" dirty="0" smtClean="0">
                <a:solidFill>
                  <a:srgbClr val="00B050"/>
                </a:solidFill>
              </a:rPr>
              <a:t>影响下行调节的药物：</a:t>
            </a:r>
            <a:endParaRPr lang="en-US" sz="1600" b="1" dirty="0" smtClean="0">
              <a:solidFill>
                <a:srgbClr val="00B050"/>
              </a:solidFill>
            </a:endParaRPr>
          </a:p>
          <a:p>
            <a:pPr marL="177800" indent="-177800" defTabSz="798513">
              <a:buFont typeface="Arial" pitchFamily="34" charset="0"/>
              <a:buChar char="•"/>
            </a:pPr>
            <a:r>
              <a:rPr lang="en-US" sz="1600" b="1" dirty="0">
                <a:solidFill>
                  <a:srgbClr val="00B050"/>
                </a:solidFill>
              </a:rPr>
              <a:t>SNRIs</a:t>
            </a:r>
          </a:p>
          <a:p>
            <a:pPr marL="177800" indent="-177800" defTabSz="798513">
              <a:buFont typeface="Arial" pitchFamily="34" charset="0"/>
              <a:buChar char="•"/>
            </a:pPr>
            <a:r>
              <a:rPr lang="en-US" sz="1600" b="1" dirty="0">
                <a:solidFill>
                  <a:srgbClr val="00B050"/>
                </a:solidFill>
              </a:rPr>
              <a:t>TCAs</a:t>
            </a:r>
          </a:p>
          <a:p>
            <a:pPr marL="177800" indent="-177800" defTabSz="798513">
              <a:buFont typeface="Arial" pitchFamily="34" charset="0"/>
              <a:buChar char="•"/>
            </a:pPr>
            <a:r>
              <a:rPr lang="zh-CN" altLang="en-US" sz="1600" b="1" dirty="0">
                <a:solidFill>
                  <a:srgbClr val="00B050"/>
                </a:solidFill>
              </a:rPr>
              <a:t>曲马多，阿片类</a:t>
            </a:r>
            <a:endParaRPr lang="en-US" sz="1600" b="1" dirty="0">
              <a:solidFill>
                <a:srgbClr val="00B050"/>
              </a:solidFill>
            </a:endParaRPr>
          </a:p>
        </p:txBody>
      </p:sp>
      <p:cxnSp>
        <p:nvCxnSpPr>
          <p:cNvPr id="4" name="Straight Arrow Connector 3"/>
          <p:cNvCxnSpPr/>
          <p:nvPr/>
        </p:nvCxnSpPr>
        <p:spPr>
          <a:xfrm>
            <a:off x="5333862" y="3363377"/>
            <a:ext cx="280776" cy="43211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27"/>
          <p:cNvSpPr>
            <a:spLocks noChangeArrowheads="1"/>
          </p:cNvSpPr>
          <p:nvPr/>
        </p:nvSpPr>
        <p:spPr bwMode="auto">
          <a:xfrm>
            <a:off x="7230455" y="3561113"/>
            <a:ext cx="2085956" cy="1019896"/>
          </a:xfrm>
          <a:prstGeom prst="rect">
            <a:avLst/>
          </a:prstGeom>
          <a:noFill/>
          <a:ln w="9525">
            <a:noFill/>
            <a:miter lim="800000"/>
            <a:headEnd/>
            <a:tailEnd/>
          </a:ln>
        </p:spPr>
        <p:txBody>
          <a:bodyPr wrap="none" lIns="80391" tIns="40196" rIns="80391" bIns="40196">
            <a:spAutoFit/>
          </a:bodyPr>
          <a:lstStyle/>
          <a:p>
            <a:pPr marL="177800" indent="-177800" defTabSz="798513">
              <a:defRPr/>
            </a:pPr>
            <a:r>
              <a:rPr lang="zh-CN" altLang="en-US" sz="1500" b="1" dirty="0">
                <a:solidFill>
                  <a:srgbClr val="FF99CC"/>
                </a:solidFill>
              </a:rPr>
              <a:t>影响中枢致敏的药物：</a:t>
            </a:r>
            <a:endParaRPr lang="en-US" altLang="zh-CN" sz="1500" b="1" dirty="0">
              <a:solidFill>
                <a:srgbClr val="FF99CC"/>
              </a:solidFill>
            </a:endParaRPr>
          </a:p>
          <a:p>
            <a:pPr marL="177800" indent="-177800" defTabSz="798513">
              <a:buFont typeface="Arial" pitchFamily="34" charset="0"/>
              <a:buChar char="•"/>
              <a:defRPr/>
            </a:pPr>
            <a:r>
              <a:rPr lang="el-GR" altLang="zh-CN" sz="1600" dirty="0">
                <a:solidFill>
                  <a:srgbClr val="C0504D">
                    <a:lumMod val="20000"/>
                    <a:lumOff val="80000"/>
                  </a:srgbClr>
                </a:solidFill>
              </a:rPr>
              <a:t>α</a:t>
            </a:r>
            <a:r>
              <a:rPr lang="el-GR" altLang="zh-CN" sz="1600" baseline="-25000" dirty="0">
                <a:solidFill>
                  <a:srgbClr val="C0504D">
                    <a:lumMod val="20000"/>
                    <a:lumOff val="80000"/>
                  </a:srgbClr>
                </a:solidFill>
              </a:rPr>
              <a:t>2</a:t>
            </a:r>
            <a:r>
              <a:rPr lang="el-GR" altLang="zh-CN" sz="1600" dirty="0">
                <a:solidFill>
                  <a:srgbClr val="C0504D">
                    <a:lumMod val="20000"/>
                    <a:lumOff val="80000"/>
                  </a:srgbClr>
                </a:solidFill>
              </a:rPr>
              <a:t>δ</a:t>
            </a:r>
            <a:r>
              <a:rPr lang="zh-CN" altLang="en-US" sz="1500" b="1" dirty="0" smtClean="0">
                <a:solidFill>
                  <a:srgbClr val="FF99CC"/>
                </a:solidFill>
              </a:rPr>
              <a:t>配体</a:t>
            </a:r>
            <a:endParaRPr lang="en-US" sz="1500" b="1" dirty="0">
              <a:solidFill>
                <a:srgbClr val="FF99CC"/>
              </a:solidFill>
            </a:endParaRPr>
          </a:p>
          <a:p>
            <a:pPr marL="177800" indent="-177800" defTabSz="798513">
              <a:buFont typeface="Arial" pitchFamily="34" charset="0"/>
              <a:buChar char="•"/>
              <a:defRPr/>
            </a:pPr>
            <a:r>
              <a:rPr lang="en-US" sz="1500" b="1" dirty="0">
                <a:solidFill>
                  <a:srgbClr val="FF99CC"/>
                </a:solidFill>
              </a:rPr>
              <a:t>TCAs</a:t>
            </a:r>
          </a:p>
          <a:p>
            <a:pPr marL="177800" indent="-177800" defTabSz="798513">
              <a:buFont typeface="Arial" pitchFamily="34" charset="0"/>
              <a:buChar char="•"/>
              <a:defRPr/>
            </a:pPr>
            <a:r>
              <a:rPr lang="zh-CN" altLang="en-US" sz="1500" b="1" dirty="0">
                <a:solidFill>
                  <a:srgbClr val="FF99CC"/>
                </a:solidFill>
              </a:rPr>
              <a:t>曲马多，阿片类</a:t>
            </a:r>
            <a:endParaRPr lang="en-US" sz="1500" b="1" dirty="0">
              <a:solidFill>
                <a:srgbClr val="FF99CC"/>
              </a:solidFill>
            </a:endParaRPr>
          </a:p>
        </p:txBody>
      </p:sp>
      <p:cxnSp>
        <p:nvCxnSpPr>
          <p:cNvPr id="63" name="Straight Arrow Connector 62"/>
          <p:cNvCxnSpPr/>
          <p:nvPr/>
        </p:nvCxnSpPr>
        <p:spPr>
          <a:xfrm>
            <a:off x="8266088" y="4803042"/>
            <a:ext cx="0" cy="449996"/>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27"/>
          <p:cNvSpPr>
            <a:spLocks noChangeArrowheads="1"/>
          </p:cNvSpPr>
          <p:nvPr/>
        </p:nvSpPr>
        <p:spPr bwMode="auto">
          <a:xfrm>
            <a:off x="216227" y="2561257"/>
            <a:ext cx="2230226" cy="1066062"/>
          </a:xfrm>
          <a:prstGeom prst="rect">
            <a:avLst/>
          </a:prstGeom>
          <a:noFill/>
          <a:ln w="9525">
            <a:noFill/>
            <a:miter lim="800000"/>
            <a:headEnd/>
            <a:tailEnd/>
          </a:ln>
        </p:spPr>
        <p:txBody>
          <a:bodyPr wrap="none" lIns="80391" tIns="40196" rIns="80391" bIns="40196">
            <a:spAutoFit/>
          </a:bodyPr>
          <a:lstStyle/>
          <a:p>
            <a:pPr marL="285750" indent="-285750"/>
            <a:r>
              <a:rPr lang="zh-CN" altLang="en-US" sz="1600" b="1" dirty="0" smtClean="0">
                <a:latin typeface="Times New Roman" pitchFamily="18" charset="0"/>
                <a:cs typeface="Times New Roman" pitchFamily="18" charset="0"/>
                <a:sym typeface="Calibri" pitchFamily="34" charset="0"/>
              </a:rPr>
              <a:t>影响外周致敏的药物：</a:t>
            </a:r>
          </a:p>
          <a:p>
            <a:pPr marL="285750" indent="-285750">
              <a:buFont typeface="Arial" pitchFamily="34" charset="0"/>
              <a:buChar char="•"/>
            </a:pPr>
            <a:r>
              <a:rPr lang="zh-CN" altLang="en-US" sz="1600" dirty="0" smtClean="0">
                <a:latin typeface="Times New Roman" pitchFamily="18" charset="0"/>
                <a:cs typeface="Times New Roman" pitchFamily="18" charset="0"/>
                <a:sym typeface="Calibri" pitchFamily="34" charset="0"/>
              </a:rPr>
              <a:t>辣椒素</a:t>
            </a:r>
          </a:p>
          <a:p>
            <a:pPr marL="285750" indent="-285750">
              <a:buFont typeface="Arial" pitchFamily="34" charset="0"/>
              <a:buChar char="•"/>
            </a:pPr>
            <a:r>
              <a:rPr lang="zh-CN" altLang="en-US" sz="1600" dirty="0" smtClean="0">
                <a:latin typeface="Times New Roman" pitchFamily="18" charset="0"/>
                <a:cs typeface="Times New Roman" pitchFamily="18" charset="0"/>
                <a:sym typeface="Calibri" pitchFamily="34" charset="0"/>
              </a:rPr>
              <a:t>局部麻醉药</a:t>
            </a:r>
          </a:p>
          <a:p>
            <a:pPr marL="285750" indent="-285750">
              <a:buFont typeface="Arial" pitchFamily="34" charset="0"/>
              <a:buChar char="•"/>
            </a:pPr>
            <a:r>
              <a:rPr lang="en-US" sz="1600" dirty="0" smtClean="0">
                <a:latin typeface="Times New Roman" pitchFamily="18" charset="0"/>
                <a:cs typeface="Times New Roman" pitchFamily="18" charset="0"/>
                <a:sym typeface="Calibri" pitchFamily="34" charset="0"/>
              </a:rPr>
              <a:t>TCAs</a:t>
            </a:r>
            <a:endParaRPr lang="en-US" sz="1600" dirty="0"/>
          </a:p>
        </p:txBody>
      </p:sp>
      <p:cxnSp>
        <p:nvCxnSpPr>
          <p:cNvPr id="65" name="Straight Arrow Connector 64"/>
          <p:cNvCxnSpPr/>
          <p:nvPr/>
        </p:nvCxnSpPr>
        <p:spPr>
          <a:xfrm>
            <a:off x="561975" y="3899487"/>
            <a:ext cx="0" cy="913813"/>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56" name="Slide Number Placeholder 3"/>
          <p:cNvSpPr txBox="1">
            <a:spLocks/>
          </p:cNvSpPr>
          <p:nvPr/>
        </p:nvSpPr>
        <p:spPr>
          <a:xfrm>
            <a:off x="6758880"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smtClean="0">
                <a:solidFill>
                  <a:prstClr val="white"/>
                </a:solidFill>
              </a:rPr>
              <a:t/>
            </a:r>
            <a:br>
              <a:rPr lang="en-CA" dirty="0" smtClean="0">
                <a:solidFill>
                  <a:prstClr val="white"/>
                </a:solidFill>
              </a:rPr>
            </a:br>
            <a:fld id="{903B8EED-60FF-4798-B00A-5F8F0039E366}" type="slidenum">
              <a:rPr lang="en-CA" smtClean="0">
                <a:solidFill>
                  <a:prstClr val="white"/>
                </a:solidFill>
              </a:rPr>
              <a:pPr>
                <a:defRPr/>
              </a:pPr>
              <a:t>41</a:t>
            </a:fld>
            <a:endParaRPr lang="en-CA" dirty="0">
              <a:solidFill>
                <a:prstClr val="white"/>
              </a:solidFill>
            </a:endParaRPr>
          </a:p>
        </p:txBody>
      </p:sp>
      <p:sp>
        <p:nvSpPr>
          <p:cNvPr id="57" name="Lightning Bolt 56"/>
          <p:cNvSpPr/>
          <p:nvPr/>
        </p:nvSpPr>
        <p:spPr>
          <a:xfrm>
            <a:off x="1609726" y="4609028"/>
            <a:ext cx="679450" cy="626591"/>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8168" name="Text Box 33"/>
          <p:cNvSpPr txBox="1">
            <a:spLocks noChangeArrowheads="1"/>
          </p:cNvSpPr>
          <p:nvPr/>
        </p:nvSpPr>
        <p:spPr bwMode="auto">
          <a:xfrm>
            <a:off x="561975" y="4441825"/>
            <a:ext cx="1311578" cy="307777"/>
          </a:xfrm>
          <a:prstGeom prst="rect">
            <a:avLst/>
          </a:prstGeom>
          <a:noFill/>
          <a:ln w="9525">
            <a:noFill/>
            <a:miter lim="800000"/>
            <a:headEnd/>
            <a:tailEnd/>
          </a:ln>
        </p:spPr>
        <p:txBody>
          <a:bodyPr wrap="none">
            <a:spAutoFit/>
          </a:bodyPr>
          <a:lstStyle/>
          <a:p>
            <a:r>
              <a:rPr lang="zh-CN" altLang="en-US" sz="1400" b="1" dirty="0" smtClean="0">
                <a:solidFill>
                  <a:prstClr val="white"/>
                </a:solidFill>
              </a:rPr>
              <a:t>神经病变</a:t>
            </a:r>
            <a:r>
              <a:rPr lang="en-US" altLang="zh-CN" sz="1400" b="1" dirty="0" smtClean="0">
                <a:solidFill>
                  <a:prstClr val="white"/>
                </a:solidFill>
              </a:rPr>
              <a:t>/</a:t>
            </a:r>
            <a:r>
              <a:rPr lang="zh-CN" altLang="en-US" sz="1400" b="1" dirty="0" smtClean="0">
                <a:solidFill>
                  <a:prstClr val="white"/>
                </a:solidFill>
              </a:rPr>
              <a:t>疾病</a:t>
            </a:r>
            <a:endParaRPr lang="en-GB" sz="1400" b="1" dirty="0">
              <a:solidFill>
                <a:prstClr val="white"/>
              </a:solidFill>
            </a:endParaRPr>
          </a:p>
        </p:txBody>
      </p:sp>
      <p:sp>
        <p:nvSpPr>
          <p:cNvPr id="66" name="Lightning Bolt 65"/>
          <p:cNvSpPr/>
          <p:nvPr/>
        </p:nvSpPr>
        <p:spPr>
          <a:xfrm>
            <a:off x="5954713" y="4569742"/>
            <a:ext cx="679450" cy="626591"/>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7" name="Text Box 33"/>
          <p:cNvSpPr txBox="1">
            <a:spLocks noChangeArrowheads="1"/>
          </p:cNvSpPr>
          <p:nvPr/>
        </p:nvSpPr>
        <p:spPr bwMode="auto">
          <a:xfrm>
            <a:off x="4529137" y="4505523"/>
            <a:ext cx="1311578" cy="307777"/>
          </a:xfrm>
          <a:prstGeom prst="rect">
            <a:avLst/>
          </a:prstGeom>
          <a:noFill/>
          <a:ln w="9525">
            <a:noFill/>
            <a:miter lim="800000"/>
            <a:headEnd/>
            <a:tailEnd/>
          </a:ln>
        </p:spPr>
        <p:txBody>
          <a:bodyPr wrap="none">
            <a:spAutoFit/>
          </a:bodyPr>
          <a:lstStyle/>
          <a:p>
            <a:r>
              <a:rPr lang="zh-CN" altLang="en-US" sz="1400" b="1" dirty="0" smtClean="0">
                <a:solidFill>
                  <a:prstClr val="white"/>
                </a:solidFill>
              </a:rPr>
              <a:t>神经病变</a:t>
            </a:r>
            <a:r>
              <a:rPr lang="en-US" altLang="zh-CN" sz="1400" b="1" dirty="0" smtClean="0">
                <a:solidFill>
                  <a:prstClr val="white"/>
                </a:solidFill>
              </a:rPr>
              <a:t>/</a:t>
            </a:r>
            <a:r>
              <a:rPr lang="zh-CN" altLang="en-US" sz="1400" b="1" dirty="0" smtClean="0">
                <a:solidFill>
                  <a:prstClr val="white"/>
                </a:solidFill>
              </a:rPr>
              <a:t>疾病</a:t>
            </a:r>
            <a:endParaRPr lang="en-GB" sz="1400" b="1" dirty="0">
              <a:solidFill>
                <a:prstClr val="white"/>
              </a:solidFill>
            </a:endParaRPr>
          </a:p>
        </p:txBody>
      </p:sp>
      <p:cxnSp>
        <p:nvCxnSpPr>
          <p:cNvPr id="68" name="Straight Arrow Connector 67"/>
          <p:cNvCxnSpPr/>
          <p:nvPr/>
        </p:nvCxnSpPr>
        <p:spPr>
          <a:xfrm flipV="1">
            <a:off x="8075588" y="2723555"/>
            <a:ext cx="0" cy="435408"/>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69" name="Text Box 26"/>
          <p:cNvSpPr txBox="1">
            <a:spLocks noChangeArrowheads="1"/>
          </p:cNvSpPr>
          <p:nvPr/>
        </p:nvSpPr>
        <p:spPr bwMode="auto">
          <a:xfrm>
            <a:off x="7652109" y="1973450"/>
            <a:ext cx="1114408" cy="369332"/>
          </a:xfrm>
          <a:prstGeom prst="rect">
            <a:avLst/>
          </a:prstGeom>
          <a:noFill/>
          <a:ln w="9525">
            <a:noFill/>
            <a:miter lim="800000"/>
            <a:headEnd/>
            <a:tailEnd/>
          </a:ln>
          <a:effectLst/>
        </p:spPr>
        <p:txBody>
          <a:bodyPr wrap="none">
            <a:spAutoFit/>
          </a:bodyPr>
          <a:lstStyle/>
          <a:p>
            <a:pPr algn="r">
              <a:defRPr/>
            </a:pPr>
            <a:r>
              <a:rPr lang="zh-CN" altLang="en-US" b="1" dirty="0" smtClean="0">
                <a:solidFill>
                  <a:srgbClr val="FF99CC"/>
                </a:solidFill>
              </a:rPr>
              <a:t>中枢致敏</a:t>
            </a:r>
            <a:endParaRPr lang="en-GB" b="1" dirty="0">
              <a:solidFill>
                <a:srgbClr val="FF99CC"/>
              </a:solidFill>
            </a:endParaRPr>
          </a:p>
        </p:txBody>
      </p:sp>
      <p:sp>
        <p:nvSpPr>
          <p:cNvPr id="70" name="Lightning Bolt 69"/>
          <p:cNvSpPr/>
          <p:nvPr/>
        </p:nvSpPr>
        <p:spPr>
          <a:xfrm>
            <a:off x="5812778" y="1769655"/>
            <a:ext cx="679450" cy="626591"/>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1" name="Text Box 33"/>
          <p:cNvSpPr txBox="1">
            <a:spLocks noChangeArrowheads="1"/>
          </p:cNvSpPr>
          <p:nvPr/>
        </p:nvSpPr>
        <p:spPr bwMode="auto">
          <a:xfrm>
            <a:off x="4387202" y="1705436"/>
            <a:ext cx="1311578" cy="307777"/>
          </a:xfrm>
          <a:prstGeom prst="rect">
            <a:avLst/>
          </a:prstGeom>
          <a:noFill/>
          <a:ln w="9525">
            <a:noFill/>
            <a:miter lim="800000"/>
            <a:headEnd/>
            <a:tailEnd/>
          </a:ln>
        </p:spPr>
        <p:txBody>
          <a:bodyPr wrap="none">
            <a:spAutoFit/>
          </a:bodyPr>
          <a:lstStyle/>
          <a:p>
            <a:r>
              <a:rPr lang="zh-CN" altLang="en-US" sz="1400" b="1" dirty="0" smtClean="0">
                <a:solidFill>
                  <a:prstClr val="white"/>
                </a:solidFill>
              </a:rPr>
              <a:t>神经病变</a:t>
            </a:r>
            <a:r>
              <a:rPr lang="en-US" altLang="zh-CN" sz="1400" b="1" dirty="0" smtClean="0">
                <a:solidFill>
                  <a:prstClr val="white"/>
                </a:solidFill>
              </a:rPr>
              <a:t>/</a:t>
            </a:r>
            <a:r>
              <a:rPr lang="zh-CN" altLang="en-US" sz="1400" b="1" dirty="0" smtClean="0">
                <a:solidFill>
                  <a:prstClr val="white"/>
                </a:solidFill>
              </a:rPr>
              <a:t>疾病</a:t>
            </a:r>
            <a:endParaRPr lang="en-GB" sz="1400" b="1" dirty="0">
              <a:solidFill>
                <a:prstClr val="white"/>
              </a:solidFill>
            </a:endParaRPr>
          </a:p>
        </p:txBody>
      </p:sp>
    </p:spTree>
    <p:extLst>
      <p:ext uri="{BB962C8B-B14F-4D97-AF65-F5344CB8AC3E}">
        <p14:creationId xmlns:p14="http://schemas.microsoft.com/office/powerpoint/2010/main" val="1402514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180196"/>
                                        </p:tgtEl>
                                        <p:attrNameLst>
                                          <p:attrName>style.visibility</p:attrName>
                                        </p:attrNameLst>
                                      </p:cBhvr>
                                      <p:to>
                                        <p:strVal val="visible"/>
                                      </p:to>
                                    </p:set>
                                    <p:anim calcmode="lin" valueType="num">
                                      <p:cBhvr>
                                        <p:cTn id="7" dur="200" fill="hold"/>
                                        <p:tgtEl>
                                          <p:spTgt spid="2180196"/>
                                        </p:tgtEl>
                                        <p:attrNameLst>
                                          <p:attrName>ppt_w</p:attrName>
                                        </p:attrNameLst>
                                      </p:cBhvr>
                                      <p:tavLst>
                                        <p:tav tm="0">
                                          <p:val>
                                            <p:fltVal val="0"/>
                                          </p:val>
                                        </p:tav>
                                        <p:tav tm="100000">
                                          <p:val>
                                            <p:strVal val="#ppt_w"/>
                                          </p:val>
                                        </p:tav>
                                      </p:tavLst>
                                    </p:anim>
                                    <p:anim calcmode="lin" valueType="num">
                                      <p:cBhvr>
                                        <p:cTn id="8" dur="200" fill="hold"/>
                                        <p:tgtEl>
                                          <p:spTgt spid="2180196"/>
                                        </p:tgtEl>
                                        <p:attrNameLst>
                                          <p:attrName>ppt_h</p:attrName>
                                        </p:attrNameLst>
                                      </p:cBhvr>
                                      <p:tavLst>
                                        <p:tav tm="0">
                                          <p:val>
                                            <p:fltVal val="0"/>
                                          </p:val>
                                        </p:tav>
                                        <p:tav tm="100000">
                                          <p:val>
                                            <p:strVal val="#ppt_h"/>
                                          </p:val>
                                        </p:tav>
                                      </p:tavLst>
                                    </p:anim>
                                    <p:animEffect transition="in" filter="fade">
                                      <p:cBhvr>
                                        <p:cTn id="9" dur="200"/>
                                        <p:tgtEl>
                                          <p:spTgt spid="2180196"/>
                                        </p:tgtEl>
                                      </p:cBhvr>
                                    </p:animEffect>
                                  </p:childTnLst>
                                </p:cTn>
                              </p:par>
                            </p:childTnLst>
                          </p:cTn>
                        </p:par>
                        <p:par>
                          <p:cTn id="10" fill="hold">
                            <p:stCondLst>
                              <p:cond delay="200"/>
                            </p:stCondLst>
                            <p:childTnLst>
                              <p:par>
                                <p:cTn id="11" presetID="10" presetClass="exit" presetSubtype="0" fill="hold" nodeType="afterEffect">
                                  <p:stCondLst>
                                    <p:cond delay="0"/>
                                  </p:stCondLst>
                                  <p:childTnLst>
                                    <p:animEffect transition="out" filter="fade">
                                      <p:cBhvr>
                                        <p:cTn id="12" dur="200"/>
                                        <p:tgtEl>
                                          <p:spTgt spid="2180196"/>
                                        </p:tgtEl>
                                      </p:cBhvr>
                                    </p:animEffect>
                                    <p:set>
                                      <p:cBhvr>
                                        <p:cTn id="13" dur="1" fill="hold">
                                          <p:stCondLst>
                                            <p:cond delay="199"/>
                                          </p:stCondLst>
                                        </p:cTn>
                                        <p:tgtEl>
                                          <p:spTgt spid="2180196"/>
                                        </p:tgtEl>
                                        <p:attrNameLst>
                                          <p:attrName>style.visibility</p:attrName>
                                        </p:attrNameLst>
                                      </p:cBhvr>
                                      <p:to>
                                        <p:strVal val="hidden"/>
                                      </p:to>
                                    </p:set>
                                  </p:childTnLst>
                                </p:cTn>
                              </p:par>
                            </p:childTnLst>
                          </p:cTn>
                        </p:par>
                        <p:par>
                          <p:cTn id="14" fill="hold">
                            <p:stCondLst>
                              <p:cond delay="400"/>
                            </p:stCondLst>
                            <p:childTnLst>
                              <p:par>
                                <p:cTn id="15" presetID="53" presetClass="entr" presetSubtype="0" fill="hold" nodeType="afterEffect">
                                  <p:stCondLst>
                                    <p:cond delay="0"/>
                                  </p:stCondLst>
                                  <p:childTnLst>
                                    <p:set>
                                      <p:cBhvr>
                                        <p:cTn id="16" dur="1" fill="hold">
                                          <p:stCondLst>
                                            <p:cond delay="0"/>
                                          </p:stCondLst>
                                        </p:cTn>
                                        <p:tgtEl>
                                          <p:spTgt spid="2180198"/>
                                        </p:tgtEl>
                                        <p:attrNameLst>
                                          <p:attrName>style.visibility</p:attrName>
                                        </p:attrNameLst>
                                      </p:cBhvr>
                                      <p:to>
                                        <p:strVal val="visible"/>
                                      </p:to>
                                    </p:set>
                                    <p:anim calcmode="lin" valueType="num">
                                      <p:cBhvr>
                                        <p:cTn id="17" dur="200" fill="hold"/>
                                        <p:tgtEl>
                                          <p:spTgt spid="2180198"/>
                                        </p:tgtEl>
                                        <p:attrNameLst>
                                          <p:attrName>ppt_w</p:attrName>
                                        </p:attrNameLst>
                                      </p:cBhvr>
                                      <p:tavLst>
                                        <p:tav tm="0">
                                          <p:val>
                                            <p:fltVal val="0"/>
                                          </p:val>
                                        </p:tav>
                                        <p:tav tm="100000">
                                          <p:val>
                                            <p:strVal val="#ppt_w"/>
                                          </p:val>
                                        </p:tav>
                                      </p:tavLst>
                                    </p:anim>
                                    <p:anim calcmode="lin" valueType="num">
                                      <p:cBhvr>
                                        <p:cTn id="18" dur="200" fill="hold"/>
                                        <p:tgtEl>
                                          <p:spTgt spid="2180198"/>
                                        </p:tgtEl>
                                        <p:attrNameLst>
                                          <p:attrName>ppt_h</p:attrName>
                                        </p:attrNameLst>
                                      </p:cBhvr>
                                      <p:tavLst>
                                        <p:tav tm="0">
                                          <p:val>
                                            <p:fltVal val="0"/>
                                          </p:val>
                                        </p:tav>
                                        <p:tav tm="100000">
                                          <p:val>
                                            <p:strVal val="#ppt_h"/>
                                          </p:val>
                                        </p:tav>
                                      </p:tavLst>
                                    </p:anim>
                                    <p:animEffect transition="in" filter="fade">
                                      <p:cBhvr>
                                        <p:cTn id="19" dur="200"/>
                                        <p:tgtEl>
                                          <p:spTgt spid="2180198"/>
                                        </p:tgtEl>
                                      </p:cBhvr>
                                    </p:animEffect>
                                  </p:childTnLst>
                                </p:cTn>
                              </p:par>
                            </p:childTnLst>
                          </p:cTn>
                        </p:par>
                        <p:par>
                          <p:cTn id="20" fill="hold">
                            <p:stCondLst>
                              <p:cond delay="600"/>
                            </p:stCondLst>
                            <p:childTnLst>
                              <p:par>
                                <p:cTn id="21" presetID="10" presetClass="exit" presetSubtype="0" fill="hold" nodeType="afterEffect">
                                  <p:stCondLst>
                                    <p:cond delay="0"/>
                                  </p:stCondLst>
                                  <p:childTnLst>
                                    <p:animEffect transition="out" filter="fade">
                                      <p:cBhvr>
                                        <p:cTn id="22" dur="200"/>
                                        <p:tgtEl>
                                          <p:spTgt spid="2180198"/>
                                        </p:tgtEl>
                                      </p:cBhvr>
                                    </p:animEffect>
                                    <p:set>
                                      <p:cBhvr>
                                        <p:cTn id="23" dur="1" fill="hold">
                                          <p:stCondLst>
                                            <p:cond delay="199"/>
                                          </p:stCondLst>
                                        </p:cTn>
                                        <p:tgtEl>
                                          <p:spTgt spid="2180198"/>
                                        </p:tgtEl>
                                        <p:attrNameLst>
                                          <p:attrName>style.visibility</p:attrName>
                                        </p:attrNameLst>
                                      </p:cBhvr>
                                      <p:to>
                                        <p:strVal val="hidden"/>
                                      </p:to>
                                    </p:set>
                                  </p:childTnLst>
                                </p:cTn>
                              </p:par>
                            </p:childTnLst>
                          </p:cTn>
                        </p:par>
                        <p:par>
                          <p:cTn id="24" fill="hold">
                            <p:stCondLst>
                              <p:cond delay="800"/>
                            </p:stCondLst>
                            <p:childTnLst>
                              <p:par>
                                <p:cTn id="25" presetID="53" presetClass="entr" presetSubtype="0" fill="hold" nodeType="afterEffect">
                                  <p:stCondLst>
                                    <p:cond delay="0"/>
                                  </p:stCondLst>
                                  <p:childTnLst>
                                    <p:set>
                                      <p:cBhvr>
                                        <p:cTn id="26" dur="1" fill="hold">
                                          <p:stCondLst>
                                            <p:cond delay="0"/>
                                          </p:stCondLst>
                                        </p:cTn>
                                        <p:tgtEl>
                                          <p:spTgt spid="2180199"/>
                                        </p:tgtEl>
                                        <p:attrNameLst>
                                          <p:attrName>style.visibility</p:attrName>
                                        </p:attrNameLst>
                                      </p:cBhvr>
                                      <p:to>
                                        <p:strVal val="visible"/>
                                      </p:to>
                                    </p:set>
                                    <p:anim calcmode="lin" valueType="num">
                                      <p:cBhvr>
                                        <p:cTn id="27" dur="200" fill="hold"/>
                                        <p:tgtEl>
                                          <p:spTgt spid="2180199"/>
                                        </p:tgtEl>
                                        <p:attrNameLst>
                                          <p:attrName>ppt_w</p:attrName>
                                        </p:attrNameLst>
                                      </p:cBhvr>
                                      <p:tavLst>
                                        <p:tav tm="0">
                                          <p:val>
                                            <p:fltVal val="0"/>
                                          </p:val>
                                        </p:tav>
                                        <p:tav tm="100000">
                                          <p:val>
                                            <p:strVal val="#ppt_w"/>
                                          </p:val>
                                        </p:tav>
                                      </p:tavLst>
                                    </p:anim>
                                    <p:anim calcmode="lin" valueType="num">
                                      <p:cBhvr>
                                        <p:cTn id="28" dur="200" fill="hold"/>
                                        <p:tgtEl>
                                          <p:spTgt spid="2180199"/>
                                        </p:tgtEl>
                                        <p:attrNameLst>
                                          <p:attrName>ppt_h</p:attrName>
                                        </p:attrNameLst>
                                      </p:cBhvr>
                                      <p:tavLst>
                                        <p:tav tm="0">
                                          <p:val>
                                            <p:fltVal val="0"/>
                                          </p:val>
                                        </p:tav>
                                        <p:tav tm="100000">
                                          <p:val>
                                            <p:strVal val="#ppt_h"/>
                                          </p:val>
                                        </p:tav>
                                      </p:tavLst>
                                    </p:anim>
                                    <p:animEffect transition="in" filter="fade">
                                      <p:cBhvr>
                                        <p:cTn id="29" dur="200"/>
                                        <p:tgtEl>
                                          <p:spTgt spid="2180199"/>
                                        </p:tgtEl>
                                      </p:cBhvr>
                                    </p:animEffect>
                                  </p:childTnLst>
                                </p:cTn>
                              </p:par>
                            </p:childTnLst>
                          </p:cTn>
                        </p:par>
                        <p:par>
                          <p:cTn id="30" fill="hold">
                            <p:stCondLst>
                              <p:cond delay="1000"/>
                            </p:stCondLst>
                            <p:childTnLst>
                              <p:par>
                                <p:cTn id="31" presetID="10" presetClass="exit" presetSubtype="0" fill="hold" nodeType="afterEffect">
                                  <p:stCondLst>
                                    <p:cond delay="0"/>
                                  </p:stCondLst>
                                  <p:childTnLst>
                                    <p:animEffect transition="out" filter="fade">
                                      <p:cBhvr>
                                        <p:cTn id="32" dur="200"/>
                                        <p:tgtEl>
                                          <p:spTgt spid="2180199"/>
                                        </p:tgtEl>
                                      </p:cBhvr>
                                    </p:animEffect>
                                    <p:set>
                                      <p:cBhvr>
                                        <p:cTn id="33" dur="1" fill="hold">
                                          <p:stCondLst>
                                            <p:cond delay="199"/>
                                          </p:stCondLst>
                                        </p:cTn>
                                        <p:tgtEl>
                                          <p:spTgt spid="2180199"/>
                                        </p:tgtEl>
                                        <p:attrNameLst>
                                          <p:attrName>style.visibility</p:attrName>
                                        </p:attrNameLst>
                                      </p:cBhvr>
                                      <p:to>
                                        <p:strVal val="hidden"/>
                                      </p:to>
                                    </p:set>
                                  </p:childTnLst>
                                </p:cTn>
                              </p:par>
                            </p:childTnLst>
                          </p:cTn>
                        </p:par>
                        <p:par>
                          <p:cTn id="34" fill="hold">
                            <p:stCondLst>
                              <p:cond delay="1200"/>
                            </p:stCondLst>
                            <p:childTnLst>
                              <p:par>
                                <p:cTn id="35" presetID="53" presetClass="entr" presetSubtype="0" fill="hold" nodeType="afterEffect">
                                  <p:stCondLst>
                                    <p:cond delay="0"/>
                                  </p:stCondLst>
                                  <p:childTnLst>
                                    <p:set>
                                      <p:cBhvr>
                                        <p:cTn id="36" dur="1" fill="hold">
                                          <p:stCondLst>
                                            <p:cond delay="0"/>
                                          </p:stCondLst>
                                        </p:cTn>
                                        <p:tgtEl>
                                          <p:spTgt spid="2180200"/>
                                        </p:tgtEl>
                                        <p:attrNameLst>
                                          <p:attrName>style.visibility</p:attrName>
                                        </p:attrNameLst>
                                      </p:cBhvr>
                                      <p:to>
                                        <p:strVal val="visible"/>
                                      </p:to>
                                    </p:set>
                                    <p:anim calcmode="lin" valueType="num">
                                      <p:cBhvr>
                                        <p:cTn id="37" dur="200" fill="hold"/>
                                        <p:tgtEl>
                                          <p:spTgt spid="2180200"/>
                                        </p:tgtEl>
                                        <p:attrNameLst>
                                          <p:attrName>ppt_w</p:attrName>
                                        </p:attrNameLst>
                                      </p:cBhvr>
                                      <p:tavLst>
                                        <p:tav tm="0">
                                          <p:val>
                                            <p:fltVal val="0"/>
                                          </p:val>
                                        </p:tav>
                                        <p:tav tm="100000">
                                          <p:val>
                                            <p:strVal val="#ppt_w"/>
                                          </p:val>
                                        </p:tav>
                                      </p:tavLst>
                                    </p:anim>
                                    <p:anim calcmode="lin" valueType="num">
                                      <p:cBhvr>
                                        <p:cTn id="38" dur="200" fill="hold"/>
                                        <p:tgtEl>
                                          <p:spTgt spid="2180200"/>
                                        </p:tgtEl>
                                        <p:attrNameLst>
                                          <p:attrName>ppt_h</p:attrName>
                                        </p:attrNameLst>
                                      </p:cBhvr>
                                      <p:tavLst>
                                        <p:tav tm="0">
                                          <p:val>
                                            <p:fltVal val="0"/>
                                          </p:val>
                                        </p:tav>
                                        <p:tav tm="100000">
                                          <p:val>
                                            <p:strVal val="#ppt_h"/>
                                          </p:val>
                                        </p:tav>
                                      </p:tavLst>
                                    </p:anim>
                                    <p:animEffect transition="in" filter="fade">
                                      <p:cBhvr>
                                        <p:cTn id="39" dur="200"/>
                                        <p:tgtEl>
                                          <p:spTgt spid="2180200"/>
                                        </p:tgtEl>
                                      </p:cBhvr>
                                    </p:animEffect>
                                  </p:childTnLst>
                                </p:cTn>
                              </p:par>
                            </p:childTnLst>
                          </p:cTn>
                        </p:par>
                        <p:par>
                          <p:cTn id="40" fill="hold">
                            <p:stCondLst>
                              <p:cond delay="1400"/>
                            </p:stCondLst>
                            <p:childTnLst>
                              <p:par>
                                <p:cTn id="41" presetID="10" presetClass="exit" presetSubtype="0" fill="hold" nodeType="afterEffect">
                                  <p:stCondLst>
                                    <p:cond delay="0"/>
                                  </p:stCondLst>
                                  <p:childTnLst>
                                    <p:animEffect transition="out" filter="fade">
                                      <p:cBhvr>
                                        <p:cTn id="42" dur="200"/>
                                        <p:tgtEl>
                                          <p:spTgt spid="2180200"/>
                                        </p:tgtEl>
                                      </p:cBhvr>
                                    </p:animEffect>
                                    <p:set>
                                      <p:cBhvr>
                                        <p:cTn id="43" dur="1" fill="hold">
                                          <p:stCondLst>
                                            <p:cond delay="199"/>
                                          </p:stCondLst>
                                        </p:cTn>
                                        <p:tgtEl>
                                          <p:spTgt spid="2180200"/>
                                        </p:tgtEl>
                                        <p:attrNameLst>
                                          <p:attrName>style.visibility</p:attrName>
                                        </p:attrNameLst>
                                      </p:cBhvr>
                                      <p:to>
                                        <p:strVal val="hidden"/>
                                      </p:to>
                                    </p:set>
                                  </p:childTnLst>
                                </p:cTn>
                              </p:par>
                            </p:childTnLst>
                          </p:cTn>
                        </p:par>
                        <p:par>
                          <p:cTn id="44" fill="hold">
                            <p:stCondLst>
                              <p:cond delay="1600"/>
                            </p:stCondLst>
                            <p:childTnLst>
                              <p:par>
                                <p:cTn id="45" presetID="53" presetClass="entr" presetSubtype="0" fill="hold" nodeType="afterEffect">
                                  <p:stCondLst>
                                    <p:cond delay="0"/>
                                  </p:stCondLst>
                                  <p:childTnLst>
                                    <p:set>
                                      <p:cBhvr>
                                        <p:cTn id="46" dur="1" fill="hold">
                                          <p:stCondLst>
                                            <p:cond delay="0"/>
                                          </p:stCondLst>
                                        </p:cTn>
                                        <p:tgtEl>
                                          <p:spTgt spid="2180201"/>
                                        </p:tgtEl>
                                        <p:attrNameLst>
                                          <p:attrName>style.visibility</p:attrName>
                                        </p:attrNameLst>
                                      </p:cBhvr>
                                      <p:to>
                                        <p:strVal val="visible"/>
                                      </p:to>
                                    </p:set>
                                    <p:anim calcmode="lin" valueType="num">
                                      <p:cBhvr>
                                        <p:cTn id="47" dur="200" fill="hold"/>
                                        <p:tgtEl>
                                          <p:spTgt spid="2180201"/>
                                        </p:tgtEl>
                                        <p:attrNameLst>
                                          <p:attrName>ppt_w</p:attrName>
                                        </p:attrNameLst>
                                      </p:cBhvr>
                                      <p:tavLst>
                                        <p:tav tm="0">
                                          <p:val>
                                            <p:fltVal val="0"/>
                                          </p:val>
                                        </p:tav>
                                        <p:tav tm="100000">
                                          <p:val>
                                            <p:strVal val="#ppt_w"/>
                                          </p:val>
                                        </p:tav>
                                      </p:tavLst>
                                    </p:anim>
                                    <p:anim calcmode="lin" valueType="num">
                                      <p:cBhvr>
                                        <p:cTn id="48" dur="200" fill="hold"/>
                                        <p:tgtEl>
                                          <p:spTgt spid="2180201"/>
                                        </p:tgtEl>
                                        <p:attrNameLst>
                                          <p:attrName>ppt_h</p:attrName>
                                        </p:attrNameLst>
                                      </p:cBhvr>
                                      <p:tavLst>
                                        <p:tav tm="0">
                                          <p:val>
                                            <p:fltVal val="0"/>
                                          </p:val>
                                        </p:tav>
                                        <p:tav tm="100000">
                                          <p:val>
                                            <p:strVal val="#ppt_h"/>
                                          </p:val>
                                        </p:tav>
                                      </p:tavLst>
                                    </p:anim>
                                    <p:animEffect transition="in" filter="fade">
                                      <p:cBhvr>
                                        <p:cTn id="49" dur="200"/>
                                        <p:tgtEl>
                                          <p:spTgt spid="2180201"/>
                                        </p:tgtEl>
                                      </p:cBhvr>
                                    </p:animEffect>
                                  </p:childTnLst>
                                </p:cTn>
                              </p:par>
                            </p:childTnLst>
                          </p:cTn>
                        </p:par>
                        <p:par>
                          <p:cTn id="50" fill="hold">
                            <p:stCondLst>
                              <p:cond delay="1800"/>
                            </p:stCondLst>
                            <p:childTnLst>
                              <p:par>
                                <p:cTn id="51" presetID="10" presetClass="exit" presetSubtype="0" fill="hold" nodeType="afterEffect">
                                  <p:stCondLst>
                                    <p:cond delay="0"/>
                                  </p:stCondLst>
                                  <p:childTnLst>
                                    <p:animEffect transition="out" filter="fade">
                                      <p:cBhvr>
                                        <p:cTn id="52" dur="200"/>
                                        <p:tgtEl>
                                          <p:spTgt spid="2180201"/>
                                        </p:tgtEl>
                                      </p:cBhvr>
                                    </p:animEffect>
                                    <p:set>
                                      <p:cBhvr>
                                        <p:cTn id="53" dur="1" fill="hold">
                                          <p:stCondLst>
                                            <p:cond delay="199"/>
                                          </p:stCondLst>
                                        </p:cTn>
                                        <p:tgtEl>
                                          <p:spTgt spid="2180201"/>
                                        </p:tgtEl>
                                        <p:attrNameLst>
                                          <p:attrName>style.visibility</p:attrName>
                                        </p:attrNameLst>
                                      </p:cBhvr>
                                      <p:to>
                                        <p:strVal val="hidden"/>
                                      </p:to>
                                    </p:set>
                                  </p:childTnLst>
                                </p:cTn>
                              </p:par>
                            </p:childTnLst>
                          </p:cTn>
                        </p:par>
                        <p:par>
                          <p:cTn id="54" fill="hold">
                            <p:stCondLst>
                              <p:cond delay="2000"/>
                            </p:stCondLst>
                            <p:childTnLst>
                              <p:par>
                                <p:cTn id="55" presetID="53" presetClass="entr" presetSubtype="0" fill="hold" nodeType="afterEffect">
                                  <p:stCondLst>
                                    <p:cond delay="0"/>
                                  </p:stCondLst>
                                  <p:childTnLst>
                                    <p:set>
                                      <p:cBhvr>
                                        <p:cTn id="56" dur="1" fill="hold">
                                          <p:stCondLst>
                                            <p:cond delay="0"/>
                                          </p:stCondLst>
                                        </p:cTn>
                                        <p:tgtEl>
                                          <p:spTgt spid="2180202"/>
                                        </p:tgtEl>
                                        <p:attrNameLst>
                                          <p:attrName>style.visibility</p:attrName>
                                        </p:attrNameLst>
                                      </p:cBhvr>
                                      <p:to>
                                        <p:strVal val="visible"/>
                                      </p:to>
                                    </p:set>
                                    <p:anim calcmode="lin" valueType="num">
                                      <p:cBhvr>
                                        <p:cTn id="57" dur="200" fill="hold"/>
                                        <p:tgtEl>
                                          <p:spTgt spid="2180202"/>
                                        </p:tgtEl>
                                        <p:attrNameLst>
                                          <p:attrName>ppt_w</p:attrName>
                                        </p:attrNameLst>
                                      </p:cBhvr>
                                      <p:tavLst>
                                        <p:tav tm="0">
                                          <p:val>
                                            <p:fltVal val="0"/>
                                          </p:val>
                                        </p:tav>
                                        <p:tav tm="100000">
                                          <p:val>
                                            <p:strVal val="#ppt_w"/>
                                          </p:val>
                                        </p:tav>
                                      </p:tavLst>
                                    </p:anim>
                                    <p:anim calcmode="lin" valueType="num">
                                      <p:cBhvr>
                                        <p:cTn id="58" dur="200" fill="hold"/>
                                        <p:tgtEl>
                                          <p:spTgt spid="2180202"/>
                                        </p:tgtEl>
                                        <p:attrNameLst>
                                          <p:attrName>ppt_h</p:attrName>
                                        </p:attrNameLst>
                                      </p:cBhvr>
                                      <p:tavLst>
                                        <p:tav tm="0">
                                          <p:val>
                                            <p:fltVal val="0"/>
                                          </p:val>
                                        </p:tav>
                                        <p:tav tm="100000">
                                          <p:val>
                                            <p:strVal val="#ppt_h"/>
                                          </p:val>
                                        </p:tav>
                                      </p:tavLst>
                                    </p:anim>
                                    <p:animEffect transition="in" filter="fade">
                                      <p:cBhvr>
                                        <p:cTn id="59" dur="200"/>
                                        <p:tgtEl>
                                          <p:spTgt spid="2180202"/>
                                        </p:tgtEl>
                                      </p:cBhvr>
                                    </p:animEffect>
                                  </p:childTnLst>
                                </p:cTn>
                              </p:par>
                            </p:childTnLst>
                          </p:cTn>
                        </p:par>
                        <p:par>
                          <p:cTn id="60" fill="hold">
                            <p:stCondLst>
                              <p:cond delay="2200"/>
                            </p:stCondLst>
                            <p:childTnLst>
                              <p:par>
                                <p:cTn id="61" presetID="10" presetClass="exit" presetSubtype="0" fill="hold" nodeType="afterEffect">
                                  <p:stCondLst>
                                    <p:cond delay="0"/>
                                  </p:stCondLst>
                                  <p:childTnLst>
                                    <p:animEffect transition="out" filter="fade">
                                      <p:cBhvr>
                                        <p:cTn id="62" dur="200"/>
                                        <p:tgtEl>
                                          <p:spTgt spid="2180202"/>
                                        </p:tgtEl>
                                      </p:cBhvr>
                                    </p:animEffect>
                                    <p:set>
                                      <p:cBhvr>
                                        <p:cTn id="63" dur="1" fill="hold">
                                          <p:stCondLst>
                                            <p:cond delay="199"/>
                                          </p:stCondLst>
                                        </p:cTn>
                                        <p:tgtEl>
                                          <p:spTgt spid="2180202"/>
                                        </p:tgtEl>
                                        <p:attrNameLst>
                                          <p:attrName>style.visibility</p:attrName>
                                        </p:attrNameLst>
                                      </p:cBhvr>
                                      <p:to>
                                        <p:strVal val="hidden"/>
                                      </p:to>
                                    </p:set>
                                  </p:childTnLst>
                                </p:cTn>
                              </p:par>
                            </p:childTnLst>
                          </p:cTn>
                        </p:par>
                        <p:par>
                          <p:cTn id="64" fill="hold">
                            <p:stCondLst>
                              <p:cond delay="2400"/>
                            </p:stCondLst>
                            <p:childTnLst>
                              <p:par>
                                <p:cTn id="65" presetID="53" presetClass="entr" presetSubtype="0" fill="hold" nodeType="afterEffect">
                                  <p:stCondLst>
                                    <p:cond delay="0"/>
                                  </p:stCondLst>
                                  <p:childTnLst>
                                    <p:set>
                                      <p:cBhvr>
                                        <p:cTn id="66" dur="1" fill="hold">
                                          <p:stCondLst>
                                            <p:cond delay="0"/>
                                          </p:stCondLst>
                                        </p:cTn>
                                        <p:tgtEl>
                                          <p:spTgt spid="2180203"/>
                                        </p:tgtEl>
                                        <p:attrNameLst>
                                          <p:attrName>style.visibility</p:attrName>
                                        </p:attrNameLst>
                                      </p:cBhvr>
                                      <p:to>
                                        <p:strVal val="visible"/>
                                      </p:to>
                                    </p:set>
                                    <p:anim calcmode="lin" valueType="num">
                                      <p:cBhvr>
                                        <p:cTn id="67" dur="200" fill="hold"/>
                                        <p:tgtEl>
                                          <p:spTgt spid="2180203"/>
                                        </p:tgtEl>
                                        <p:attrNameLst>
                                          <p:attrName>ppt_w</p:attrName>
                                        </p:attrNameLst>
                                      </p:cBhvr>
                                      <p:tavLst>
                                        <p:tav tm="0">
                                          <p:val>
                                            <p:fltVal val="0"/>
                                          </p:val>
                                        </p:tav>
                                        <p:tav tm="100000">
                                          <p:val>
                                            <p:strVal val="#ppt_w"/>
                                          </p:val>
                                        </p:tav>
                                      </p:tavLst>
                                    </p:anim>
                                    <p:anim calcmode="lin" valueType="num">
                                      <p:cBhvr>
                                        <p:cTn id="68" dur="200" fill="hold"/>
                                        <p:tgtEl>
                                          <p:spTgt spid="2180203"/>
                                        </p:tgtEl>
                                        <p:attrNameLst>
                                          <p:attrName>ppt_h</p:attrName>
                                        </p:attrNameLst>
                                      </p:cBhvr>
                                      <p:tavLst>
                                        <p:tav tm="0">
                                          <p:val>
                                            <p:fltVal val="0"/>
                                          </p:val>
                                        </p:tav>
                                        <p:tav tm="100000">
                                          <p:val>
                                            <p:strVal val="#ppt_h"/>
                                          </p:val>
                                        </p:tav>
                                      </p:tavLst>
                                    </p:anim>
                                    <p:animEffect transition="in" filter="fade">
                                      <p:cBhvr>
                                        <p:cTn id="69" dur="200"/>
                                        <p:tgtEl>
                                          <p:spTgt spid="2180203"/>
                                        </p:tgtEl>
                                      </p:cBhvr>
                                    </p:animEffect>
                                  </p:childTnLst>
                                </p:cTn>
                              </p:par>
                            </p:childTnLst>
                          </p:cTn>
                        </p:par>
                        <p:par>
                          <p:cTn id="70" fill="hold">
                            <p:stCondLst>
                              <p:cond delay="2600"/>
                            </p:stCondLst>
                            <p:childTnLst>
                              <p:par>
                                <p:cTn id="71" presetID="10" presetClass="exit" presetSubtype="0" fill="hold" nodeType="afterEffect">
                                  <p:stCondLst>
                                    <p:cond delay="0"/>
                                  </p:stCondLst>
                                  <p:childTnLst>
                                    <p:animEffect transition="out" filter="fade">
                                      <p:cBhvr>
                                        <p:cTn id="72" dur="200"/>
                                        <p:tgtEl>
                                          <p:spTgt spid="2180203"/>
                                        </p:tgtEl>
                                      </p:cBhvr>
                                    </p:animEffect>
                                    <p:set>
                                      <p:cBhvr>
                                        <p:cTn id="73" dur="1" fill="hold">
                                          <p:stCondLst>
                                            <p:cond delay="199"/>
                                          </p:stCondLst>
                                        </p:cTn>
                                        <p:tgtEl>
                                          <p:spTgt spid="2180203"/>
                                        </p:tgtEl>
                                        <p:attrNameLst>
                                          <p:attrName>style.visibility</p:attrName>
                                        </p:attrNameLst>
                                      </p:cBhvr>
                                      <p:to>
                                        <p:strVal val="hidden"/>
                                      </p:to>
                                    </p:set>
                                  </p:childTnLst>
                                </p:cTn>
                              </p:par>
                            </p:childTnLst>
                          </p:cTn>
                        </p:par>
                        <p:par>
                          <p:cTn id="74" fill="hold">
                            <p:stCondLst>
                              <p:cond delay="2800"/>
                            </p:stCondLst>
                            <p:childTnLst>
                              <p:par>
                                <p:cTn id="75" presetID="53" presetClass="entr" presetSubtype="0" fill="hold" nodeType="afterEffect">
                                  <p:stCondLst>
                                    <p:cond delay="0"/>
                                  </p:stCondLst>
                                  <p:childTnLst>
                                    <p:set>
                                      <p:cBhvr>
                                        <p:cTn id="76" dur="1" fill="hold">
                                          <p:stCondLst>
                                            <p:cond delay="0"/>
                                          </p:stCondLst>
                                        </p:cTn>
                                        <p:tgtEl>
                                          <p:spTgt spid="2180207"/>
                                        </p:tgtEl>
                                        <p:attrNameLst>
                                          <p:attrName>style.visibility</p:attrName>
                                        </p:attrNameLst>
                                      </p:cBhvr>
                                      <p:to>
                                        <p:strVal val="visible"/>
                                      </p:to>
                                    </p:set>
                                    <p:anim calcmode="lin" valueType="num">
                                      <p:cBhvr>
                                        <p:cTn id="77" dur="200" fill="hold"/>
                                        <p:tgtEl>
                                          <p:spTgt spid="2180207"/>
                                        </p:tgtEl>
                                        <p:attrNameLst>
                                          <p:attrName>ppt_w</p:attrName>
                                        </p:attrNameLst>
                                      </p:cBhvr>
                                      <p:tavLst>
                                        <p:tav tm="0">
                                          <p:val>
                                            <p:fltVal val="0"/>
                                          </p:val>
                                        </p:tav>
                                        <p:tav tm="100000">
                                          <p:val>
                                            <p:strVal val="#ppt_w"/>
                                          </p:val>
                                        </p:tav>
                                      </p:tavLst>
                                    </p:anim>
                                    <p:anim calcmode="lin" valueType="num">
                                      <p:cBhvr>
                                        <p:cTn id="78" dur="200" fill="hold"/>
                                        <p:tgtEl>
                                          <p:spTgt spid="2180207"/>
                                        </p:tgtEl>
                                        <p:attrNameLst>
                                          <p:attrName>ppt_h</p:attrName>
                                        </p:attrNameLst>
                                      </p:cBhvr>
                                      <p:tavLst>
                                        <p:tav tm="0">
                                          <p:val>
                                            <p:fltVal val="0"/>
                                          </p:val>
                                        </p:tav>
                                        <p:tav tm="100000">
                                          <p:val>
                                            <p:strVal val="#ppt_h"/>
                                          </p:val>
                                        </p:tav>
                                      </p:tavLst>
                                    </p:anim>
                                    <p:animEffect transition="in" filter="fade">
                                      <p:cBhvr>
                                        <p:cTn id="79" dur="200"/>
                                        <p:tgtEl>
                                          <p:spTgt spid="2180207"/>
                                        </p:tgtEl>
                                      </p:cBhvr>
                                    </p:animEffect>
                                  </p:childTnLst>
                                </p:cTn>
                              </p:par>
                            </p:childTnLst>
                          </p:cTn>
                        </p:par>
                        <p:par>
                          <p:cTn id="80" fill="hold">
                            <p:stCondLst>
                              <p:cond delay="3000"/>
                            </p:stCondLst>
                            <p:childTnLst>
                              <p:par>
                                <p:cTn id="81" presetID="10" presetClass="exit" presetSubtype="0" fill="hold" nodeType="afterEffect">
                                  <p:stCondLst>
                                    <p:cond delay="0"/>
                                  </p:stCondLst>
                                  <p:childTnLst>
                                    <p:animEffect transition="out" filter="fade">
                                      <p:cBhvr>
                                        <p:cTn id="82" dur="200"/>
                                        <p:tgtEl>
                                          <p:spTgt spid="2180207"/>
                                        </p:tgtEl>
                                      </p:cBhvr>
                                    </p:animEffect>
                                    <p:set>
                                      <p:cBhvr>
                                        <p:cTn id="83" dur="1" fill="hold">
                                          <p:stCondLst>
                                            <p:cond delay="199"/>
                                          </p:stCondLst>
                                        </p:cTn>
                                        <p:tgtEl>
                                          <p:spTgt spid="2180207"/>
                                        </p:tgtEl>
                                        <p:attrNameLst>
                                          <p:attrName>style.visibility</p:attrName>
                                        </p:attrNameLst>
                                      </p:cBhvr>
                                      <p:to>
                                        <p:strVal val="hidden"/>
                                      </p:to>
                                    </p:set>
                                  </p:childTnLst>
                                </p:cTn>
                              </p:par>
                            </p:childTnLst>
                          </p:cTn>
                        </p:par>
                        <p:par>
                          <p:cTn id="84" fill="hold">
                            <p:stCondLst>
                              <p:cond delay="3200"/>
                            </p:stCondLst>
                            <p:childTnLst>
                              <p:par>
                                <p:cTn id="85" presetID="53" presetClass="entr" presetSubtype="0" fill="hold" nodeType="afterEffect">
                                  <p:stCondLst>
                                    <p:cond delay="0"/>
                                  </p:stCondLst>
                                  <p:childTnLst>
                                    <p:set>
                                      <p:cBhvr>
                                        <p:cTn id="86" dur="1" fill="hold">
                                          <p:stCondLst>
                                            <p:cond delay="0"/>
                                          </p:stCondLst>
                                        </p:cTn>
                                        <p:tgtEl>
                                          <p:spTgt spid="2180204"/>
                                        </p:tgtEl>
                                        <p:attrNameLst>
                                          <p:attrName>style.visibility</p:attrName>
                                        </p:attrNameLst>
                                      </p:cBhvr>
                                      <p:to>
                                        <p:strVal val="visible"/>
                                      </p:to>
                                    </p:set>
                                    <p:anim calcmode="lin" valueType="num">
                                      <p:cBhvr>
                                        <p:cTn id="87" dur="200" fill="hold"/>
                                        <p:tgtEl>
                                          <p:spTgt spid="2180204"/>
                                        </p:tgtEl>
                                        <p:attrNameLst>
                                          <p:attrName>ppt_w</p:attrName>
                                        </p:attrNameLst>
                                      </p:cBhvr>
                                      <p:tavLst>
                                        <p:tav tm="0">
                                          <p:val>
                                            <p:fltVal val="0"/>
                                          </p:val>
                                        </p:tav>
                                        <p:tav tm="100000">
                                          <p:val>
                                            <p:strVal val="#ppt_w"/>
                                          </p:val>
                                        </p:tav>
                                      </p:tavLst>
                                    </p:anim>
                                    <p:anim calcmode="lin" valueType="num">
                                      <p:cBhvr>
                                        <p:cTn id="88" dur="200" fill="hold"/>
                                        <p:tgtEl>
                                          <p:spTgt spid="2180204"/>
                                        </p:tgtEl>
                                        <p:attrNameLst>
                                          <p:attrName>ppt_h</p:attrName>
                                        </p:attrNameLst>
                                      </p:cBhvr>
                                      <p:tavLst>
                                        <p:tav tm="0">
                                          <p:val>
                                            <p:fltVal val="0"/>
                                          </p:val>
                                        </p:tav>
                                        <p:tav tm="100000">
                                          <p:val>
                                            <p:strVal val="#ppt_h"/>
                                          </p:val>
                                        </p:tav>
                                      </p:tavLst>
                                    </p:anim>
                                    <p:animEffect transition="in" filter="fade">
                                      <p:cBhvr>
                                        <p:cTn id="89" dur="200"/>
                                        <p:tgtEl>
                                          <p:spTgt spid="2180204"/>
                                        </p:tgtEl>
                                      </p:cBhvr>
                                    </p:animEffect>
                                  </p:childTnLst>
                                </p:cTn>
                              </p:par>
                            </p:childTnLst>
                          </p:cTn>
                        </p:par>
                        <p:par>
                          <p:cTn id="90" fill="hold">
                            <p:stCondLst>
                              <p:cond delay="3400"/>
                            </p:stCondLst>
                            <p:childTnLst>
                              <p:par>
                                <p:cTn id="91" presetID="10" presetClass="exit" presetSubtype="0" fill="hold" nodeType="afterEffect">
                                  <p:stCondLst>
                                    <p:cond delay="0"/>
                                  </p:stCondLst>
                                  <p:childTnLst>
                                    <p:animEffect transition="out" filter="fade">
                                      <p:cBhvr>
                                        <p:cTn id="92" dur="200"/>
                                        <p:tgtEl>
                                          <p:spTgt spid="2180204"/>
                                        </p:tgtEl>
                                      </p:cBhvr>
                                    </p:animEffect>
                                    <p:set>
                                      <p:cBhvr>
                                        <p:cTn id="93" dur="1" fill="hold">
                                          <p:stCondLst>
                                            <p:cond delay="199"/>
                                          </p:stCondLst>
                                        </p:cTn>
                                        <p:tgtEl>
                                          <p:spTgt spid="2180204"/>
                                        </p:tgtEl>
                                        <p:attrNameLst>
                                          <p:attrName>style.visibility</p:attrName>
                                        </p:attrNameLst>
                                      </p:cBhvr>
                                      <p:to>
                                        <p:strVal val="hidden"/>
                                      </p:to>
                                    </p:set>
                                  </p:childTnLst>
                                </p:cTn>
                              </p:par>
                            </p:childTnLst>
                          </p:cTn>
                        </p:par>
                        <p:par>
                          <p:cTn id="94" fill="hold">
                            <p:stCondLst>
                              <p:cond delay="3600"/>
                            </p:stCondLst>
                            <p:childTnLst>
                              <p:par>
                                <p:cTn id="95" presetID="53" presetClass="entr" presetSubtype="0" fill="hold" nodeType="afterEffect">
                                  <p:stCondLst>
                                    <p:cond delay="0"/>
                                  </p:stCondLst>
                                  <p:childTnLst>
                                    <p:set>
                                      <p:cBhvr>
                                        <p:cTn id="96" dur="1" fill="hold">
                                          <p:stCondLst>
                                            <p:cond delay="0"/>
                                          </p:stCondLst>
                                        </p:cTn>
                                        <p:tgtEl>
                                          <p:spTgt spid="2180205"/>
                                        </p:tgtEl>
                                        <p:attrNameLst>
                                          <p:attrName>style.visibility</p:attrName>
                                        </p:attrNameLst>
                                      </p:cBhvr>
                                      <p:to>
                                        <p:strVal val="visible"/>
                                      </p:to>
                                    </p:set>
                                    <p:anim calcmode="lin" valueType="num">
                                      <p:cBhvr>
                                        <p:cTn id="97" dur="200" fill="hold"/>
                                        <p:tgtEl>
                                          <p:spTgt spid="2180205"/>
                                        </p:tgtEl>
                                        <p:attrNameLst>
                                          <p:attrName>ppt_w</p:attrName>
                                        </p:attrNameLst>
                                      </p:cBhvr>
                                      <p:tavLst>
                                        <p:tav tm="0">
                                          <p:val>
                                            <p:fltVal val="0"/>
                                          </p:val>
                                        </p:tav>
                                        <p:tav tm="100000">
                                          <p:val>
                                            <p:strVal val="#ppt_w"/>
                                          </p:val>
                                        </p:tav>
                                      </p:tavLst>
                                    </p:anim>
                                    <p:anim calcmode="lin" valueType="num">
                                      <p:cBhvr>
                                        <p:cTn id="98" dur="200" fill="hold"/>
                                        <p:tgtEl>
                                          <p:spTgt spid="2180205"/>
                                        </p:tgtEl>
                                        <p:attrNameLst>
                                          <p:attrName>ppt_h</p:attrName>
                                        </p:attrNameLst>
                                      </p:cBhvr>
                                      <p:tavLst>
                                        <p:tav tm="0">
                                          <p:val>
                                            <p:fltVal val="0"/>
                                          </p:val>
                                        </p:tav>
                                        <p:tav tm="100000">
                                          <p:val>
                                            <p:strVal val="#ppt_h"/>
                                          </p:val>
                                        </p:tav>
                                      </p:tavLst>
                                    </p:anim>
                                    <p:animEffect transition="in" filter="fade">
                                      <p:cBhvr>
                                        <p:cTn id="99" dur="200"/>
                                        <p:tgtEl>
                                          <p:spTgt spid="2180205"/>
                                        </p:tgtEl>
                                      </p:cBhvr>
                                    </p:animEffect>
                                  </p:childTnLst>
                                </p:cTn>
                              </p:par>
                            </p:childTnLst>
                          </p:cTn>
                        </p:par>
                        <p:par>
                          <p:cTn id="100" fill="hold">
                            <p:stCondLst>
                              <p:cond delay="3800"/>
                            </p:stCondLst>
                            <p:childTnLst>
                              <p:par>
                                <p:cTn id="101" presetID="10" presetClass="exit" presetSubtype="0" fill="hold" nodeType="afterEffect">
                                  <p:stCondLst>
                                    <p:cond delay="0"/>
                                  </p:stCondLst>
                                  <p:childTnLst>
                                    <p:animEffect transition="out" filter="fade">
                                      <p:cBhvr>
                                        <p:cTn id="102" dur="200"/>
                                        <p:tgtEl>
                                          <p:spTgt spid="2180205"/>
                                        </p:tgtEl>
                                      </p:cBhvr>
                                    </p:animEffect>
                                    <p:set>
                                      <p:cBhvr>
                                        <p:cTn id="103" dur="1" fill="hold">
                                          <p:stCondLst>
                                            <p:cond delay="199"/>
                                          </p:stCondLst>
                                        </p:cTn>
                                        <p:tgtEl>
                                          <p:spTgt spid="2180205"/>
                                        </p:tgtEl>
                                        <p:attrNameLst>
                                          <p:attrName>style.visibility</p:attrName>
                                        </p:attrNameLst>
                                      </p:cBhvr>
                                      <p:to>
                                        <p:strVal val="hidden"/>
                                      </p:to>
                                    </p:set>
                                  </p:childTnLst>
                                </p:cTn>
                              </p:par>
                            </p:childTnLst>
                          </p:cTn>
                        </p:par>
                        <p:par>
                          <p:cTn id="104" fill="hold">
                            <p:stCondLst>
                              <p:cond delay="4000"/>
                            </p:stCondLst>
                            <p:childTnLst>
                              <p:par>
                                <p:cTn id="105" presetID="53" presetClass="entr" presetSubtype="0" fill="hold" grpId="0" nodeType="afterEffect">
                                  <p:stCondLst>
                                    <p:cond delay="0"/>
                                  </p:stCondLst>
                                  <p:childTnLst>
                                    <p:set>
                                      <p:cBhvr>
                                        <p:cTn id="106" dur="1" fill="hold">
                                          <p:stCondLst>
                                            <p:cond delay="0"/>
                                          </p:stCondLst>
                                        </p:cTn>
                                        <p:tgtEl>
                                          <p:spTgt spid="2180220"/>
                                        </p:tgtEl>
                                        <p:attrNameLst>
                                          <p:attrName>style.visibility</p:attrName>
                                        </p:attrNameLst>
                                      </p:cBhvr>
                                      <p:to>
                                        <p:strVal val="visible"/>
                                      </p:to>
                                    </p:set>
                                    <p:anim calcmode="lin" valueType="num">
                                      <p:cBhvr>
                                        <p:cTn id="107" dur="200" fill="hold"/>
                                        <p:tgtEl>
                                          <p:spTgt spid="2180220"/>
                                        </p:tgtEl>
                                        <p:attrNameLst>
                                          <p:attrName>ppt_w</p:attrName>
                                        </p:attrNameLst>
                                      </p:cBhvr>
                                      <p:tavLst>
                                        <p:tav tm="0">
                                          <p:val>
                                            <p:fltVal val="0"/>
                                          </p:val>
                                        </p:tav>
                                        <p:tav tm="100000">
                                          <p:val>
                                            <p:strVal val="#ppt_w"/>
                                          </p:val>
                                        </p:tav>
                                      </p:tavLst>
                                    </p:anim>
                                    <p:anim calcmode="lin" valueType="num">
                                      <p:cBhvr>
                                        <p:cTn id="108" dur="200" fill="hold"/>
                                        <p:tgtEl>
                                          <p:spTgt spid="2180220"/>
                                        </p:tgtEl>
                                        <p:attrNameLst>
                                          <p:attrName>ppt_h</p:attrName>
                                        </p:attrNameLst>
                                      </p:cBhvr>
                                      <p:tavLst>
                                        <p:tav tm="0">
                                          <p:val>
                                            <p:fltVal val="0"/>
                                          </p:val>
                                        </p:tav>
                                        <p:tav tm="100000">
                                          <p:val>
                                            <p:strVal val="#ppt_h"/>
                                          </p:val>
                                        </p:tav>
                                      </p:tavLst>
                                    </p:anim>
                                    <p:animEffect transition="in" filter="fade">
                                      <p:cBhvr>
                                        <p:cTn id="109" dur="200"/>
                                        <p:tgtEl>
                                          <p:spTgt spid="2180220"/>
                                        </p:tgtEl>
                                      </p:cBhvr>
                                    </p:animEffect>
                                  </p:childTnLst>
                                </p:cTn>
                              </p:par>
                            </p:childTnLst>
                          </p:cTn>
                        </p:par>
                        <p:par>
                          <p:cTn id="110" fill="hold">
                            <p:stCondLst>
                              <p:cond delay="4200"/>
                            </p:stCondLst>
                            <p:childTnLst>
                              <p:par>
                                <p:cTn id="111" presetID="0" presetClass="path" presetSubtype="0" accel="50000" decel="50000" fill="hold" grpId="1" nodeType="afterEffect">
                                  <p:stCondLst>
                                    <p:cond delay="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39 0.00556 0.47986 0.00903 C 0.48333 0.0125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12" dur="2000" fill="hold"/>
                                        <p:tgtEl>
                                          <p:spTgt spid="2180220"/>
                                        </p:tgtEl>
                                        <p:attrNameLst>
                                          <p:attrName>ppt_x</p:attrName>
                                          <p:attrName>ppt_y</p:attrName>
                                        </p:attrNameLst>
                                      </p:cBhvr>
                                      <p:rCtr x="261" y="-176"/>
                                    </p:animMotion>
                                  </p:childTnLst>
                                </p:cTn>
                              </p:par>
                              <p:par>
                                <p:cTn id="113" presetID="53" presetClass="entr" presetSubtype="0" fill="hold" grpId="0" nodeType="withEffect">
                                  <p:stCondLst>
                                    <p:cond delay="300"/>
                                  </p:stCondLst>
                                  <p:childTnLst>
                                    <p:set>
                                      <p:cBhvr>
                                        <p:cTn id="114" dur="1" fill="hold">
                                          <p:stCondLst>
                                            <p:cond delay="0"/>
                                          </p:stCondLst>
                                        </p:cTn>
                                        <p:tgtEl>
                                          <p:spTgt spid="2180221"/>
                                        </p:tgtEl>
                                        <p:attrNameLst>
                                          <p:attrName>style.visibility</p:attrName>
                                        </p:attrNameLst>
                                      </p:cBhvr>
                                      <p:to>
                                        <p:strVal val="visible"/>
                                      </p:to>
                                    </p:set>
                                    <p:anim calcmode="lin" valueType="num">
                                      <p:cBhvr>
                                        <p:cTn id="115" dur="50" fill="hold"/>
                                        <p:tgtEl>
                                          <p:spTgt spid="2180221"/>
                                        </p:tgtEl>
                                        <p:attrNameLst>
                                          <p:attrName>ppt_w</p:attrName>
                                        </p:attrNameLst>
                                      </p:cBhvr>
                                      <p:tavLst>
                                        <p:tav tm="0">
                                          <p:val>
                                            <p:fltVal val="0"/>
                                          </p:val>
                                        </p:tav>
                                        <p:tav tm="100000">
                                          <p:val>
                                            <p:strVal val="#ppt_w"/>
                                          </p:val>
                                        </p:tav>
                                      </p:tavLst>
                                    </p:anim>
                                    <p:anim calcmode="lin" valueType="num">
                                      <p:cBhvr>
                                        <p:cTn id="116" dur="50" fill="hold"/>
                                        <p:tgtEl>
                                          <p:spTgt spid="2180221"/>
                                        </p:tgtEl>
                                        <p:attrNameLst>
                                          <p:attrName>ppt_h</p:attrName>
                                        </p:attrNameLst>
                                      </p:cBhvr>
                                      <p:tavLst>
                                        <p:tav tm="0">
                                          <p:val>
                                            <p:fltVal val="0"/>
                                          </p:val>
                                        </p:tav>
                                        <p:tav tm="100000">
                                          <p:val>
                                            <p:strVal val="#ppt_h"/>
                                          </p:val>
                                        </p:tav>
                                      </p:tavLst>
                                    </p:anim>
                                    <p:animEffect transition="in" filter="fade">
                                      <p:cBhvr>
                                        <p:cTn id="117" dur="50"/>
                                        <p:tgtEl>
                                          <p:spTgt spid="2180221"/>
                                        </p:tgtEl>
                                      </p:cBhvr>
                                    </p:animEffect>
                                  </p:childTnLst>
                                </p:cTn>
                              </p:par>
                              <p:par>
                                <p:cTn id="118" presetID="0" presetClass="path" presetSubtype="0" accel="50000" decel="50000" fill="hold" grpId="1" nodeType="withEffect">
                                  <p:stCondLst>
                                    <p:cond delay="3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79 0.48021 0.00926 C 0.48368 0.01273 0.48767 0.01435 0.49236 0.01412 C 0.49705 0.01389 0.50365 0.01204 0.50833 0.00857 C 0.51302 0.0051 0.51823 0.00255 0.52031 -0.00694 C 0.5224 -0.01643 0.52101 -0.02615 0.52101 -0.04907 C 0.52101 -0.07199 0.52083 -0.09143 0.52083 -0.14421 C 0.52083 -0.19699 0.52101 -0.31967 0.52101 -0.36597 " pathEditMode="relative" rAng="0" ptsTypes="aaaaaaaaaaaaaaaaaaaaaaa">
                                      <p:cBhvr>
                                        <p:cTn id="119" dur="2000" fill="hold"/>
                                        <p:tgtEl>
                                          <p:spTgt spid="2180221"/>
                                        </p:tgtEl>
                                        <p:attrNameLst>
                                          <p:attrName>ppt_x</p:attrName>
                                          <p:attrName>ppt_y</p:attrName>
                                        </p:attrNameLst>
                                      </p:cBhvr>
                                      <p:rCtr x="261" y="-176"/>
                                    </p:animMotion>
                                  </p:childTnLst>
                                </p:cTn>
                              </p:par>
                              <p:par>
                                <p:cTn id="120" presetID="53" presetClass="entr" presetSubtype="0" fill="hold" grpId="0" nodeType="withEffect">
                                  <p:stCondLst>
                                    <p:cond delay="600"/>
                                  </p:stCondLst>
                                  <p:childTnLst>
                                    <p:set>
                                      <p:cBhvr>
                                        <p:cTn id="121" dur="1" fill="hold">
                                          <p:stCondLst>
                                            <p:cond delay="0"/>
                                          </p:stCondLst>
                                        </p:cTn>
                                        <p:tgtEl>
                                          <p:spTgt spid="2180222"/>
                                        </p:tgtEl>
                                        <p:attrNameLst>
                                          <p:attrName>style.visibility</p:attrName>
                                        </p:attrNameLst>
                                      </p:cBhvr>
                                      <p:to>
                                        <p:strVal val="visible"/>
                                      </p:to>
                                    </p:set>
                                    <p:anim calcmode="lin" valueType="num">
                                      <p:cBhvr>
                                        <p:cTn id="122" dur="50" fill="hold"/>
                                        <p:tgtEl>
                                          <p:spTgt spid="2180222"/>
                                        </p:tgtEl>
                                        <p:attrNameLst>
                                          <p:attrName>ppt_w</p:attrName>
                                        </p:attrNameLst>
                                      </p:cBhvr>
                                      <p:tavLst>
                                        <p:tav tm="0">
                                          <p:val>
                                            <p:fltVal val="0"/>
                                          </p:val>
                                        </p:tav>
                                        <p:tav tm="100000">
                                          <p:val>
                                            <p:strVal val="#ppt_w"/>
                                          </p:val>
                                        </p:tav>
                                      </p:tavLst>
                                    </p:anim>
                                    <p:anim calcmode="lin" valueType="num">
                                      <p:cBhvr>
                                        <p:cTn id="123" dur="50" fill="hold"/>
                                        <p:tgtEl>
                                          <p:spTgt spid="2180222"/>
                                        </p:tgtEl>
                                        <p:attrNameLst>
                                          <p:attrName>ppt_h</p:attrName>
                                        </p:attrNameLst>
                                      </p:cBhvr>
                                      <p:tavLst>
                                        <p:tav tm="0">
                                          <p:val>
                                            <p:fltVal val="0"/>
                                          </p:val>
                                        </p:tav>
                                        <p:tav tm="100000">
                                          <p:val>
                                            <p:strVal val="#ppt_h"/>
                                          </p:val>
                                        </p:tav>
                                      </p:tavLst>
                                    </p:anim>
                                    <p:animEffect transition="in" filter="fade">
                                      <p:cBhvr>
                                        <p:cTn id="124" dur="50"/>
                                        <p:tgtEl>
                                          <p:spTgt spid="2180222"/>
                                        </p:tgtEl>
                                      </p:cBhvr>
                                    </p:animEffect>
                                  </p:childTnLst>
                                </p:cTn>
                              </p:par>
                              <p:par>
                                <p:cTn id="125" presetID="0" presetClass="path" presetSubtype="0" accel="50000" decel="50000" fill="hold" grpId="1" nodeType="withEffect">
                                  <p:stCondLst>
                                    <p:cond delay="6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75 -0.01018 0.47135 -0.00694 C 0.47396 -0.0037 0.47622 0.0051 0.47969 0.00857 C 0.48316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26" dur="2000" fill="hold"/>
                                        <p:tgtEl>
                                          <p:spTgt spid="2180222"/>
                                        </p:tgtEl>
                                        <p:attrNameLst>
                                          <p:attrName>ppt_x</p:attrName>
                                          <p:attrName>ppt_y</p:attrName>
                                        </p:attrNameLst>
                                      </p:cBhvr>
                                      <p:rCtr x="261" y="-176"/>
                                    </p:animMotion>
                                  </p:childTnLst>
                                </p:cTn>
                              </p:par>
                              <p:par>
                                <p:cTn id="127" presetID="53" presetClass="entr" presetSubtype="0" fill="hold" grpId="0" nodeType="withEffect">
                                  <p:stCondLst>
                                    <p:cond delay="900"/>
                                  </p:stCondLst>
                                  <p:childTnLst>
                                    <p:set>
                                      <p:cBhvr>
                                        <p:cTn id="128" dur="1" fill="hold">
                                          <p:stCondLst>
                                            <p:cond delay="0"/>
                                          </p:stCondLst>
                                        </p:cTn>
                                        <p:tgtEl>
                                          <p:spTgt spid="2180223"/>
                                        </p:tgtEl>
                                        <p:attrNameLst>
                                          <p:attrName>style.visibility</p:attrName>
                                        </p:attrNameLst>
                                      </p:cBhvr>
                                      <p:to>
                                        <p:strVal val="visible"/>
                                      </p:to>
                                    </p:set>
                                    <p:anim calcmode="lin" valueType="num">
                                      <p:cBhvr>
                                        <p:cTn id="129" dur="50" fill="hold"/>
                                        <p:tgtEl>
                                          <p:spTgt spid="2180223"/>
                                        </p:tgtEl>
                                        <p:attrNameLst>
                                          <p:attrName>ppt_w</p:attrName>
                                        </p:attrNameLst>
                                      </p:cBhvr>
                                      <p:tavLst>
                                        <p:tav tm="0">
                                          <p:val>
                                            <p:fltVal val="0"/>
                                          </p:val>
                                        </p:tav>
                                        <p:tav tm="100000">
                                          <p:val>
                                            <p:strVal val="#ppt_w"/>
                                          </p:val>
                                        </p:tav>
                                      </p:tavLst>
                                    </p:anim>
                                    <p:anim calcmode="lin" valueType="num">
                                      <p:cBhvr>
                                        <p:cTn id="130" dur="50" fill="hold"/>
                                        <p:tgtEl>
                                          <p:spTgt spid="2180223"/>
                                        </p:tgtEl>
                                        <p:attrNameLst>
                                          <p:attrName>ppt_h</p:attrName>
                                        </p:attrNameLst>
                                      </p:cBhvr>
                                      <p:tavLst>
                                        <p:tav tm="0">
                                          <p:val>
                                            <p:fltVal val="0"/>
                                          </p:val>
                                        </p:tav>
                                        <p:tav tm="100000">
                                          <p:val>
                                            <p:strVal val="#ppt_h"/>
                                          </p:val>
                                        </p:tav>
                                      </p:tavLst>
                                    </p:anim>
                                    <p:animEffect transition="in" filter="fade">
                                      <p:cBhvr>
                                        <p:cTn id="131" dur="50"/>
                                        <p:tgtEl>
                                          <p:spTgt spid="2180223"/>
                                        </p:tgtEl>
                                      </p:cBhvr>
                                    </p:animEffect>
                                  </p:childTnLst>
                                </p:cTn>
                              </p:par>
                              <p:par>
                                <p:cTn id="132" presetID="0" presetClass="path" presetSubtype="0" accel="50000" decel="50000" fill="hold" grpId="1" nodeType="withEffect">
                                  <p:stCondLst>
                                    <p:cond delay="9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1 0.48021 0.00857 C 0.48368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33" dur="2000" fill="hold"/>
                                        <p:tgtEl>
                                          <p:spTgt spid="2180223"/>
                                        </p:tgtEl>
                                        <p:attrNameLst>
                                          <p:attrName>ppt_x</p:attrName>
                                          <p:attrName>ppt_y</p:attrName>
                                        </p:attrNameLst>
                                      </p:cBhvr>
                                      <p:rCtr x="261" y="-176"/>
                                    </p:animMotion>
                                  </p:childTnLst>
                                </p:cTn>
                              </p:par>
                              <p:par>
                                <p:cTn id="134" presetID="53" presetClass="entr" presetSubtype="0" fill="hold" grpId="0" nodeType="withEffect">
                                  <p:stCondLst>
                                    <p:cond delay="1200"/>
                                  </p:stCondLst>
                                  <p:childTnLst>
                                    <p:set>
                                      <p:cBhvr>
                                        <p:cTn id="135" dur="1" fill="hold">
                                          <p:stCondLst>
                                            <p:cond delay="0"/>
                                          </p:stCondLst>
                                        </p:cTn>
                                        <p:tgtEl>
                                          <p:spTgt spid="2180224"/>
                                        </p:tgtEl>
                                        <p:attrNameLst>
                                          <p:attrName>style.visibility</p:attrName>
                                        </p:attrNameLst>
                                      </p:cBhvr>
                                      <p:to>
                                        <p:strVal val="visible"/>
                                      </p:to>
                                    </p:set>
                                    <p:anim calcmode="lin" valueType="num">
                                      <p:cBhvr>
                                        <p:cTn id="136" dur="50" fill="hold"/>
                                        <p:tgtEl>
                                          <p:spTgt spid="2180224"/>
                                        </p:tgtEl>
                                        <p:attrNameLst>
                                          <p:attrName>ppt_w</p:attrName>
                                        </p:attrNameLst>
                                      </p:cBhvr>
                                      <p:tavLst>
                                        <p:tav tm="0">
                                          <p:val>
                                            <p:fltVal val="0"/>
                                          </p:val>
                                        </p:tav>
                                        <p:tav tm="100000">
                                          <p:val>
                                            <p:strVal val="#ppt_w"/>
                                          </p:val>
                                        </p:tav>
                                      </p:tavLst>
                                    </p:anim>
                                    <p:anim calcmode="lin" valueType="num">
                                      <p:cBhvr>
                                        <p:cTn id="137" dur="50" fill="hold"/>
                                        <p:tgtEl>
                                          <p:spTgt spid="2180224"/>
                                        </p:tgtEl>
                                        <p:attrNameLst>
                                          <p:attrName>ppt_h</p:attrName>
                                        </p:attrNameLst>
                                      </p:cBhvr>
                                      <p:tavLst>
                                        <p:tav tm="0">
                                          <p:val>
                                            <p:fltVal val="0"/>
                                          </p:val>
                                        </p:tav>
                                        <p:tav tm="100000">
                                          <p:val>
                                            <p:strVal val="#ppt_h"/>
                                          </p:val>
                                        </p:tav>
                                      </p:tavLst>
                                    </p:anim>
                                    <p:animEffect transition="in" filter="fade">
                                      <p:cBhvr>
                                        <p:cTn id="138" dur="50"/>
                                        <p:tgtEl>
                                          <p:spTgt spid="2180224"/>
                                        </p:tgtEl>
                                      </p:cBhvr>
                                    </p:animEffect>
                                  </p:childTnLst>
                                </p:cTn>
                              </p:par>
                              <p:par>
                                <p:cTn id="139" presetID="0" presetClass="path" presetSubtype="0" accel="50000" decel="50000" fill="hold" grpId="1" nodeType="withEffect">
                                  <p:stCondLst>
                                    <p:cond delay="12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83 -0.00185 0.47656 0.00093 C 0.4783 0.00371 0.47882 0.00834 0.48142 0.01042 C 0.48403 0.0125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0" dur="2000" fill="hold"/>
                                        <p:tgtEl>
                                          <p:spTgt spid="2180224"/>
                                        </p:tgtEl>
                                        <p:attrNameLst>
                                          <p:attrName>ppt_x</p:attrName>
                                          <p:attrName>ppt_y</p:attrName>
                                        </p:attrNameLst>
                                      </p:cBhvr>
                                      <p:rCtr x="261" y="-176"/>
                                    </p:animMotion>
                                  </p:childTnLst>
                                </p:cTn>
                              </p:par>
                              <p:par>
                                <p:cTn id="141" presetID="53" presetClass="entr" presetSubtype="0" fill="hold" grpId="0" nodeType="withEffect">
                                  <p:stCondLst>
                                    <p:cond delay="1500"/>
                                  </p:stCondLst>
                                  <p:childTnLst>
                                    <p:set>
                                      <p:cBhvr>
                                        <p:cTn id="142" dur="1" fill="hold">
                                          <p:stCondLst>
                                            <p:cond delay="0"/>
                                          </p:stCondLst>
                                        </p:cTn>
                                        <p:tgtEl>
                                          <p:spTgt spid="2180225"/>
                                        </p:tgtEl>
                                        <p:attrNameLst>
                                          <p:attrName>style.visibility</p:attrName>
                                        </p:attrNameLst>
                                      </p:cBhvr>
                                      <p:to>
                                        <p:strVal val="visible"/>
                                      </p:to>
                                    </p:set>
                                    <p:anim calcmode="lin" valueType="num">
                                      <p:cBhvr>
                                        <p:cTn id="143" dur="50" fill="hold"/>
                                        <p:tgtEl>
                                          <p:spTgt spid="2180225"/>
                                        </p:tgtEl>
                                        <p:attrNameLst>
                                          <p:attrName>ppt_w</p:attrName>
                                        </p:attrNameLst>
                                      </p:cBhvr>
                                      <p:tavLst>
                                        <p:tav tm="0">
                                          <p:val>
                                            <p:fltVal val="0"/>
                                          </p:val>
                                        </p:tav>
                                        <p:tav tm="100000">
                                          <p:val>
                                            <p:strVal val="#ppt_w"/>
                                          </p:val>
                                        </p:tav>
                                      </p:tavLst>
                                    </p:anim>
                                    <p:anim calcmode="lin" valueType="num">
                                      <p:cBhvr>
                                        <p:cTn id="144" dur="50" fill="hold"/>
                                        <p:tgtEl>
                                          <p:spTgt spid="2180225"/>
                                        </p:tgtEl>
                                        <p:attrNameLst>
                                          <p:attrName>ppt_h</p:attrName>
                                        </p:attrNameLst>
                                      </p:cBhvr>
                                      <p:tavLst>
                                        <p:tav tm="0">
                                          <p:val>
                                            <p:fltVal val="0"/>
                                          </p:val>
                                        </p:tav>
                                        <p:tav tm="100000">
                                          <p:val>
                                            <p:strVal val="#ppt_h"/>
                                          </p:val>
                                        </p:tav>
                                      </p:tavLst>
                                    </p:anim>
                                    <p:animEffect transition="in" filter="fade">
                                      <p:cBhvr>
                                        <p:cTn id="145" dur="50"/>
                                        <p:tgtEl>
                                          <p:spTgt spid="2180225"/>
                                        </p:tgtEl>
                                      </p:cBhvr>
                                    </p:animEffect>
                                  </p:childTnLst>
                                </p:cTn>
                              </p:par>
                              <p:par>
                                <p:cTn id="146" presetID="0" presetClass="path" presetSubtype="0" accel="50000" decel="50000" fill="hold" grpId="1" nodeType="withEffect">
                                  <p:stCondLst>
                                    <p:cond delay="15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48 -0.00208 0.47604 0.00093 C 0.4776 0.00394 0.47813 0.00857 0.4809 0.01065 C 0.48368 0.01273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7" dur="2000" fill="hold"/>
                                        <p:tgtEl>
                                          <p:spTgt spid="2180225"/>
                                        </p:tgtEl>
                                        <p:attrNameLst>
                                          <p:attrName>ppt_x</p:attrName>
                                          <p:attrName>ppt_y</p:attrName>
                                        </p:attrNameLst>
                                      </p:cBhvr>
                                      <p:rCtr x="261" y="-176"/>
                                    </p:animMotion>
                                  </p:childTnLst>
                                </p:cTn>
                              </p:par>
                            </p:childTnLst>
                          </p:cTn>
                        </p:par>
                        <p:par>
                          <p:cTn id="148" fill="hold">
                            <p:stCondLst>
                              <p:cond delay="7700"/>
                            </p:stCondLst>
                            <p:childTnLst>
                              <p:par>
                                <p:cTn id="149" presetID="10" presetClass="entr" presetSubtype="0" fill="hold" nodeType="afterEffect">
                                  <p:stCondLst>
                                    <p:cond delay="0"/>
                                  </p:stCondLst>
                                  <p:childTnLst>
                                    <p:set>
                                      <p:cBhvr>
                                        <p:cTn id="150" dur="1" fill="hold">
                                          <p:stCondLst>
                                            <p:cond delay="0"/>
                                          </p:stCondLst>
                                        </p:cTn>
                                        <p:tgtEl>
                                          <p:spTgt spid="2180226"/>
                                        </p:tgtEl>
                                        <p:attrNameLst>
                                          <p:attrName>style.visibility</p:attrName>
                                        </p:attrNameLst>
                                      </p:cBhvr>
                                      <p:to>
                                        <p:strVal val="visible"/>
                                      </p:to>
                                    </p:set>
                                    <p:animEffect transition="in" filter="fade">
                                      <p:cBhvr>
                                        <p:cTn id="151" dur="500"/>
                                        <p:tgtEl>
                                          <p:spTgt spid="2180226"/>
                                        </p:tgtEl>
                                      </p:cBhvr>
                                    </p:animEffect>
                                  </p:childTnLst>
                                </p:cTn>
                              </p:par>
                            </p:childTnLst>
                          </p:cTn>
                        </p:par>
                        <p:par>
                          <p:cTn id="152" fill="hold">
                            <p:stCondLst>
                              <p:cond delay="8200"/>
                            </p:stCondLst>
                            <p:childTnLst>
                              <p:par>
                                <p:cTn id="153" presetID="10" presetClass="exit" presetSubtype="0" fill="hold" nodeType="afterEffect">
                                  <p:stCondLst>
                                    <p:cond delay="0"/>
                                  </p:stCondLst>
                                  <p:childTnLst>
                                    <p:animEffect transition="out" filter="fade">
                                      <p:cBhvr>
                                        <p:cTn id="154" dur="500"/>
                                        <p:tgtEl>
                                          <p:spTgt spid="2180226"/>
                                        </p:tgtEl>
                                      </p:cBhvr>
                                    </p:animEffect>
                                    <p:set>
                                      <p:cBhvr>
                                        <p:cTn id="155" dur="1" fill="hold">
                                          <p:stCondLst>
                                            <p:cond delay="499"/>
                                          </p:stCondLst>
                                        </p:cTn>
                                        <p:tgtEl>
                                          <p:spTgt spid="2180226"/>
                                        </p:tgtEl>
                                        <p:attrNameLst>
                                          <p:attrName>style.visibility</p:attrName>
                                        </p:attrNameLst>
                                      </p:cBhvr>
                                      <p:to>
                                        <p:strVal val="hidden"/>
                                      </p:to>
                                    </p:set>
                                  </p:childTnLst>
                                </p:cTn>
                              </p:par>
                            </p:childTnLst>
                          </p:cTn>
                        </p:par>
                        <p:par>
                          <p:cTn id="156" fill="hold">
                            <p:stCondLst>
                              <p:cond delay="8700"/>
                            </p:stCondLst>
                            <p:childTnLst>
                              <p:par>
                                <p:cTn id="157" presetID="10" presetClass="entr" presetSubtype="0" fill="hold" nodeType="afterEffect">
                                  <p:stCondLst>
                                    <p:cond delay="0"/>
                                  </p:stCondLst>
                                  <p:childTnLst>
                                    <p:set>
                                      <p:cBhvr>
                                        <p:cTn id="158" dur="1" fill="hold">
                                          <p:stCondLst>
                                            <p:cond delay="0"/>
                                          </p:stCondLst>
                                        </p:cTn>
                                        <p:tgtEl>
                                          <p:spTgt spid="2180226"/>
                                        </p:tgtEl>
                                        <p:attrNameLst>
                                          <p:attrName>style.visibility</p:attrName>
                                        </p:attrNameLst>
                                      </p:cBhvr>
                                      <p:to>
                                        <p:strVal val="visible"/>
                                      </p:to>
                                    </p:set>
                                    <p:animEffect transition="in" filter="fade">
                                      <p:cBhvr>
                                        <p:cTn id="159" dur="500"/>
                                        <p:tgtEl>
                                          <p:spTgt spid="2180226"/>
                                        </p:tgtEl>
                                      </p:cBhvr>
                                    </p:animEffect>
                                  </p:childTnLst>
                                </p:cTn>
                              </p:par>
                            </p:childTnLst>
                          </p:cTn>
                        </p:par>
                        <p:par>
                          <p:cTn id="160" fill="hold">
                            <p:stCondLst>
                              <p:cond delay="9200"/>
                            </p:stCondLst>
                            <p:childTnLst>
                              <p:par>
                                <p:cTn id="161" presetID="10" presetClass="exit" presetSubtype="0" fill="hold" nodeType="afterEffect">
                                  <p:stCondLst>
                                    <p:cond delay="0"/>
                                  </p:stCondLst>
                                  <p:childTnLst>
                                    <p:animEffect transition="out" filter="fade">
                                      <p:cBhvr>
                                        <p:cTn id="162" dur="500"/>
                                        <p:tgtEl>
                                          <p:spTgt spid="2180226"/>
                                        </p:tgtEl>
                                      </p:cBhvr>
                                    </p:animEffect>
                                    <p:set>
                                      <p:cBhvr>
                                        <p:cTn id="163" dur="1" fill="hold">
                                          <p:stCondLst>
                                            <p:cond delay="499"/>
                                          </p:stCondLst>
                                        </p:cTn>
                                        <p:tgtEl>
                                          <p:spTgt spid="2180226"/>
                                        </p:tgtEl>
                                        <p:attrNameLst>
                                          <p:attrName>style.visibility</p:attrName>
                                        </p:attrNameLst>
                                      </p:cBhvr>
                                      <p:to>
                                        <p:strVal val="hidden"/>
                                      </p:to>
                                    </p:set>
                                  </p:childTnLst>
                                </p:cTn>
                              </p:par>
                            </p:childTnLst>
                          </p:cTn>
                        </p:par>
                        <p:par>
                          <p:cTn id="164" fill="hold">
                            <p:stCondLst>
                              <p:cond delay="9700"/>
                            </p:stCondLst>
                            <p:childTnLst>
                              <p:par>
                                <p:cTn id="165" presetID="10" presetClass="entr" presetSubtype="0" fill="hold" nodeType="afterEffect">
                                  <p:stCondLst>
                                    <p:cond delay="0"/>
                                  </p:stCondLst>
                                  <p:childTnLst>
                                    <p:set>
                                      <p:cBhvr>
                                        <p:cTn id="166" dur="1" fill="hold">
                                          <p:stCondLst>
                                            <p:cond delay="0"/>
                                          </p:stCondLst>
                                        </p:cTn>
                                        <p:tgtEl>
                                          <p:spTgt spid="2180226"/>
                                        </p:tgtEl>
                                        <p:attrNameLst>
                                          <p:attrName>style.visibility</p:attrName>
                                        </p:attrNameLst>
                                      </p:cBhvr>
                                      <p:to>
                                        <p:strVal val="visible"/>
                                      </p:to>
                                    </p:set>
                                    <p:animEffect transition="in" filter="fade">
                                      <p:cBhvr>
                                        <p:cTn id="167" dur="500"/>
                                        <p:tgtEl>
                                          <p:spTgt spid="2180226"/>
                                        </p:tgtEl>
                                      </p:cBhvr>
                                    </p:animEffect>
                                  </p:childTnLst>
                                </p:cTn>
                              </p:par>
                            </p:childTnLst>
                          </p:cTn>
                        </p:par>
                        <p:par>
                          <p:cTn id="168" fill="hold">
                            <p:stCondLst>
                              <p:cond delay="10200"/>
                            </p:stCondLst>
                            <p:childTnLst>
                              <p:par>
                                <p:cTn id="169" presetID="53" presetClass="entr" presetSubtype="0" fill="hold" grpId="0" nodeType="afterEffect">
                                  <p:stCondLst>
                                    <p:cond delay="500"/>
                                  </p:stCondLst>
                                  <p:childTnLst>
                                    <p:set>
                                      <p:cBhvr>
                                        <p:cTn id="170" dur="1" fill="hold">
                                          <p:stCondLst>
                                            <p:cond delay="0"/>
                                          </p:stCondLst>
                                        </p:cTn>
                                        <p:tgtEl>
                                          <p:spTgt spid="2180228"/>
                                        </p:tgtEl>
                                        <p:attrNameLst>
                                          <p:attrName>style.visibility</p:attrName>
                                        </p:attrNameLst>
                                      </p:cBhvr>
                                      <p:to>
                                        <p:strVal val="visible"/>
                                      </p:to>
                                    </p:set>
                                    <p:anim calcmode="lin" valueType="num">
                                      <p:cBhvr>
                                        <p:cTn id="171" dur="200" fill="hold"/>
                                        <p:tgtEl>
                                          <p:spTgt spid="2180228"/>
                                        </p:tgtEl>
                                        <p:attrNameLst>
                                          <p:attrName>ppt_w</p:attrName>
                                        </p:attrNameLst>
                                      </p:cBhvr>
                                      <p:tavLst>
                                        <p:tav tm="0">
                                          <p:val>
                                            <p:fltVal val="0"/>
                                          </p:val>
                                        </p:tav>
                                        <p:tav tm="100000">
                                          <p:val>
                                            <p:strVal val="#ppt_w"/>
                                          </p:val>
                                        </p:tav>
                                      </p:tavLst>
                                    </p:anim>
                                    <p:anim calcmode="lin" valueType="num">
                                      <p:cBhvr>
                                        <p:cTn id="172" dur="200" fill="hold"/>
                                        <p:tgtEl>
                                          <p:spTgt spid="2180228"/>
                                        </p:tgtEl>
                                        <p:attrNameLst>
                                          <p:attrName>ppt_h</p:attrName>
                                        </p:attrNameLst>
                                      </p:cBhvr>
                                      <p:tavLst>
                                        <p:tav tm="0">
                                          <p:val>
                                            <p:fltVal val="0"/>
                                          </p:val>
                                        </p:tav>
                                        <p:tav tm="100000">
                                          <p:val>
                                            <p:strVal val="#ppt_h"/>
                                          </p:val>
                                        </p:tav>
                                      </p:tavLst>
                                    </p:anim>
                                    <p:animEffect transition="in" filter="fade">
                                      <p:cBhvr>
                                        <p:cTn id="173" dur="200"/>
                                        <p:tgtEl>
                                          <p:spTgt spid="2180228"/>
                                        </p:tgtEl>
                                      </p:cBhvr>
                                    </p:animEffect>
                                  </p:childTnLst>
                                </p:cTn>
                              </p:par>
                            </p:childTnLst>
                          </p:cTn>
                        </p:par>
                        <p:par>
                          <p:cTn id="174" fill="hold">
                            <p:stCondLst>
                              <p:cond delay="10900"/>
                            </p:stCondLst>
                            <p:childTnLst>
                              <p:par>
                                <p:cTn id="175" presetID="42" presetClass="path" presetSubtype="0" accel="50000" decel="50000" fill="hold" grpId="1" nodeType="afterEffect">
                                  <p:stCondLst>
                                    <p:cond delay="0"/>
                                  </p:stCondLst>
                                  <p:childTnLst>
                                    <p:animMotion origin="layout" path="M 4.72222E-6 -2.22222E-6 L 4.72222E-6 0.33797 " pathEditMode="relative" rAng="0" ptsTypes="AA">
                                      <p:cBhvr>
                                        <p:cTn id="176" dur="1000" fill="hold"/>
                                        <p:tgtEl>
                                          <p:spTgt spid="2180228"/>
                                        </p:tgtEl>
                                        <p:attrNameLst>
                                          <p:attrName>ppt_x</p:attrName>
                                          <p:attrName>ppt_y</p:attrName>
                                        </p:attrNameLst>
                                      </p:cBhvr>
                                      <p:rCtr x="0" y="169"/>
                                    </p:animMotion>
                                  </p:childTnLst>
                                </p:cTn>
                              </p:par>
                              <p:par>
                                <p:cTn id="177" presetID="53" presetClass="entr" presetSubtype="0" fill="hold" grpId="0" nodeType="withEffect">
                                  <p:stCondLst>
                                    <p:cond delay="200"/>
                                  </p:stCondLst>
                                  <p:childTnLst>
                                    <p:set>
                                      <p:cBhvr>
                                        <p:cTn id="178" dur="1" fill="hold">
                                          <p:stCondLst>
                                            <p:cond delay="0"/>
                                          </p:stCondLst>
                                        </p:cTn>
                                        <p:tgtEl>
                                          <p:spTgt spid="2180229"/>
                                        </p:tgtEl>
                                        <p:attrNameLst>
                                          <p:attrName>style.visibility</p:attrName>
                                        </p:attrNameLst>
                                      </p:cBhvr>
                                      <p:to>
                                        <p:strVal val="visible"/>
                                      </p:to>
                                    </p:set>
                                    <p:anim calcmode="lin" valueType="num">
                                      <p:cBhvr>
                                        <p:cTn id="179" dur="200" fill="hold"/>
                                        <p:tgtEl>
                                          <p:spTgt spid="2180229"/>
                                        </p:tgtEl>
                                        <p:attrNameLst>
                                          <p:attrName>ppt_w</p:attrName>
                                        </p:attrNameLst>
                                      </p:cBhvr>
                                      <p:tavLst>
                                        <p:tav tm="0">
                                          <p:val>
                                            <p:fltVal val="0"/>
                                          </p:val>
                                        </p:tav>
                                        <p:tav tm="100000">
                                          <p:val>
                                            <p:strVal val="#ppt_w"/>
                                          </p:val>
                                        </p:tav>
                                      </p:tavLst>
                                    </p:anim>
                                    <p:anim calcmode="lin" valueType="num">
                                      <p:cBhvr>
                                        <p:cTn id="180" dur="200" fill="hold"/>
                                        <p:tgtEl>
                                          <p:spTgt spid="2180229"/>
                                        </p:tgtEl>
                                        <p:attrNameLst>
                                          <p:attrName>ppt_h</p:attrName>
                                        </p:attrNameLst>
                                      </p:cBhvr>
                                      <p:tavLst>
                                        <p:tav tm="0">
                                          <p:val>
                                            <p:fltVal val="0"/>
                                          </p:val>
                                        </p:tav>
                                        <p:tav tm="100000">
                                          <p:val>
                                            <p:strVal val="#ppt_h"/>
                                          </p:val>
                                        </p:tav>
                                      </p:tavLst>
                                    </p:anim>
                                    <p:animEffect transition="in" filter="fade">
                                      <p:cBhvr>
                                        <p:cTn id="181" dur="200"/>
                                        <p:tgtEl>
                                          <p:spTgt spid="2180229"/>
                                        </p:tgtEl>
                                      </p:cBhvr>
                                    </p:animEffect>
                                  </p:childTnLst>
                                </p:cTn>
                              </p:par>
                              <p:par>
                                <p:cTn id="182" presetID="42" presetClass="path" presetSubtype="0" accel="50000" decel="50000" fill="hold" grpId="1" nodeType="withEffect">
                                  <p:stCondLst>
                                    <p:cond delay="200"/>
                                  </p:stCondLst>
                                  <p:childTnLst>
                                    <p:animMotion origin="layout" path="M 4.72222E-6 -2.22222E-6 L 4.72222E-6 0.33797 " pathEditMode="relative" rAng="0" ptsTypes="AA">
                                      <p:cBhvr>
                                        <p:cTn id="183" dur="1000" fill="hold"/>
                                        <p:tgtEl>
                                          <p:spTgt spid="2180229"/>
                                        </p:tgtEl>
                                        <p:attrNameLst>
                                          <p:attrName>ppt_x</p:attrName>
                                          <p:attrName>ppt_y</p:attrName>
                                        </p:attrNameLst>
                                      </p:cBhvr>
                                      <p:rCtr x="0" y="169"/>
                                    </p:animMotion>
                                  </p:childTnLst>
                                </p:cTn>
                              </p:par>
                              <p:par>
                                <p:cTn id="184" presetID="53" presetClass="entr" presetSubtype="0" fill="hold" grpId="0" nodeType="withEffect">
                                  <p:stCondLst>
                                    <p:cond delay="300"/>
                                  </p:stCondLst>
                                  <p:childTnLst>
                                    <p:set>
                                      <p:cBhvr>
                                        <p:cTn id="185" dur="1" fill="hold">
                                          <p:stCondLst>
                                            <p:cond delay="0"/>
                                          </p:stCondLst>
                                        </p:cTn>
                                        <p:tgtEl>
                                          <p:spTgt spid="50"/>
                                        </p:tgtEl>
                                        <p:attrNameLst>
                                          <p:attrName>style.visibility</p:attrName>
                                        </p:attrNameLst>
                                      </p:cBhvr>
                                      <p:to>
                                        <p:strVal val="visible"/>
                                      </p:to>
                                    </p:set>
                                    <p:anim calcmode="lin" valueType="num">
                                      <p:cBhvr>
                                        <p:cTn id="186" dur="200" fill="hold"/>
                                        <p:tgtEl>
                                          <p:spTgt spid="50"/>
                                        </p:tgtEl>
                                        <p:attrNameLst>
                                          <p:attrName>ppt_w</p:attrName>
                                        </p:attrNameLst>
                                      </p:cBhvr>
                                      <p:tavLst>
                                        <p:tav tm="0">
                                          <p:val>
                                            <p:fltVal val="0"/>
                                          </p:val>
                                        </p:tav>
                                        <p:tav tm="100000">
                                          <p:val>
                                            <p:strVal val="#ppt_w"/>
                                          </p:val>
                                        </p:tav>
                                      </p:tavLst>
                                    </p:anim>
                                    <p:anim calcmode="lin" valueType="num">
                                      <p:cBhvr>
                                        <p:cTn id="187" dur="200" fill="hold"/>
                                        <p:tgtEl>
                                          <p:spTgt spid="50"/>
                                        </p:tgtEl>
                                        <p:attrNameLst>
                                          <p:attrName>ppt_h</p:attrName>
                                        </p:attrNameLst>
                                      </p:cBhvr>
                                      <p:tavLst>
                                        <p:tav tm="0">
                                          <p:val>
                                            <p:fltVal val="0"/>
                                          </p:val>
                                        </p:tav>
                                        <p:tav tm="100000">
                                          <p:val>
                                            <p:strVal val="#ppt_h"/>
                                          </p:val>
                                        </p:tav>
                                      </p:tavLst>
                                    </p:anim>
                                    <p:animEffect transition="in" filter="fade">
                                      <p:cBhvr>
                                        <p:cTn id="188" dur="200"/>
                                        <p:tgtEl>
                                          <p:spTgt spid="50"/>
                                        </p:tgtEl>
                                      </p:cBhvr>
                                    </p:animEffect>
                                  </p:childTnLst>
                                </p:cTn>
                              </p:par>
                              <p:par>
                                <p:cTn id="189"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0" dur="2000" fill="hold"/>
                                        <p:tgtEl>
                                          <p:spTgt spid="50"/>
                                        </p:tgtEl>
                                        <p:attrNameLst>
                                          <p:attrName>ppt_x</p:attrName>
                                          <p:attrName>ppt_y</p:attrName>
                                        </p:attrNameLst>
                                      </p:cBhvr>
                                      <p:rCtr x="31200" y="-12700"/>
                                    </p:animMotion>
                                  </p:childTnLst>
                                </p:cTn>
                              </p:par>
                              <p:par>
                                <p:cTn id="191" presetID="10" presetClass="entr" presetSubtype="0" fill="hold" grpId="0" nodeType="withEffect">
                                  <p:stCondLst>
                                    <p:cond delay="1000"/>
                                  </p:stCondLst>
                                  <p:childTnLst>
                                    <p:set>
                                      <p:cBhvr>
                                        <p:cTn id="192" dur="1" fill="hold">
                                          <p:stCondLst>
                                            <p:cond delay="0"/>
                                          </p:stCondLst>
                                        </p:cTn>
                                        <p:tgtEl>
                                          <p:spTgt spid="49"/>
                                        </p:tgtEl>
                                        <p:attrNameLst>
                                          <p:attrName>style.visibility</p:attrName>
                                        </p:attrNameLst>
                                      </p:cBhvr>
                                      <p:to>
                                        <p:strVal val="visible"/>
                                      </p:to>
                                    </p:set>
                                    <p:animEffect transition="in" filter="fade">
                                      <p:cBhvr>
                                        <p:cTn id="193" dur="200"/>
                                        <p:tgtEl>
                                          <p:spTgt spid="49"/>
                                        </p:tgtEl>
                                      </p:cBhvr>
                                    </p:animEffect>
                                  </p:childTnLst>
                                </p:cTn>
                              </p:par>
                            </p:childTnLst>
                          </p:cTn>
                        </p:par>
                        <p:par>
                          <p:cTn id="194" fill="hold">
                            <p:stCondLst>
                              <p:cond delay="13200"/>
                            </p:stCondLst>
                            <p:childTnLst>
                              <p:par>
                                <p:cTn id="195" presetID="10" presetClass="entr" presetSubtype="0" fill="hold" nodeType="afterEffect">
                                  <p:stCondLst>
                                    <p:cond delay="0"/>
                                  </p:stCondLst>
                                  <p:childTnLst>
                                    <p:set>
                                      <p:cBhvr>
                                        <p:cTn id="196" dur="1" fill="hold">
                                          <p:stCondLst>
                                            <p:cond delay="0"/>
                                          </p:stCondLst>
                                        </p:cTn>
                                        <p:tgtEl>
                                          <p:spTgt spid="51"/>
                                        </p:tgtEl>
                                        <p:attrNameLst>
                                          <p:attrName>style.visibility</p:attrName>
                                        </p:attrNameLst>
                                      </p:cBhvr>
                                      <p:to>
                                        <p:strVal val="visible"/>
                                      </p:to>
                                    </p:set>
                                    <p:animEffect transition="in" filter="fade">
                                      <p:cBhvr>
                                        <p:cTn id="197" dur="500"/>
                                        <p:tgtEl>
                                          <p:spTgt spid="51"/>
                                        </p:tgtEl>
                                      </p:cBhvr>
                                    </p:animEffect>
                                  </p:childTnLst>
                                </p:cTn>
                              </p:par>
                            </p:childTnLst>
                          </p:cTn>
                        </p:par>
                        <p:par>
                          <p:cTn id="198" fill="hold">
                            <p:stCondLst>
                              <p:cond delay="13700"/>
                            </p:stCondLst>
                            <p:childTnLst>
                              <p:par>
                                <p:cTn id="199" presetID="10" presetClass="exit" presetSubtype="0" fill="hold" nodeType="afterEffect">
                                  <p:stCondLst>
                                    <p:cond delay="0"/>
                                  </p:stCondLst>
                                  <p:childTnLst>
                                    <p:animEffect transition="out" filter="fade">
                                      <p:cBhvr>
                                        <p:cTn id="200" dur="500"/>
                                        <p:tgtEl>
                                          <p:spTgt spid="51"/>
                                        </p:tgtEl>
                                      </p:cBhvr>
                                    </p:animEffect>
                                    <p:set>
                                      <p:cBhvr>
                                        <p:cTn id="201" dur="1" fill="hold">
                                          <p:stCondLst>
                                            <p:cond delay="499"/>
                                          </p:stCondLst>
                                        </p:cTn>
                                        <p:tgtEl>
                                          <p:spTgt spid="51"/>
                                        </p:tgtEl>
                                        <p:attrNameLst>
                                          <p:attrName>style.visibility</p:attrName>
                                        </p:attrNameLst>
                                      </p:cBhvr>
                                      <p:to>
                                        <p:strVal val="hidden"/>
                                      </p:to>
                                    </p:set>
                                  </p:childTnLst>
                                </p:cTn>
                              </p:par>
                            </p:childTnLst>
                          </p:cTn>
                        </p:par>
                        <p:par>
                          <p:cTn id="202" fill="hold">
                            <p:stCondLst>
                              <p:cond delay="14200"/>
                            </p:stCondLst>
                            <p:childTnLst>
                              <p:par>
                                <p:cTn id="203" presetID="10" presetClass="entr" presetSubtype="0" fill="hold" nodeType="afterEffect">
                                  <p:stCondLst>
                                    <p:cond delay="0"/>
                                  </p:stCondLst>
                                  <p:childTnLst>
                                    <p:set>
                                      <p:cBhvr>
                                        <p:cTn id="204" dur="1" fill="hold">
                                          <p:stCondLst>
                                            <p:cond delay="0"/>
                                          </p:stCondLst>
                                        </p:cTn>
                                        <p:tgtEl>
                                          <p:spTgt spid="51"/>
                                        </p:tgtEl>
                                        <p:attrNameLst>
                                          <p:attrName>style.visibility</p:attrName>
                                        </p:attrNameLst>
                                      </p:cBhvr>
                                      <p:to>
                                        <p:strVal val="visible"/>
                                      </p:to>
                                    </p:set>
                                    <p:animEffect transition="in" filter="fade">
                                      <p:cBhvr>
                                        <p:cTn id="205" dur="500"/>
                                        <p:tgtEl>
                                          <p:spTgt spid="51"/>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52"/>
                                        </p:tgtEl>
                                        <p:attrNameLst>
                                          <p:attrName>style.visibility</p:attrName>
                                        </p:attrNameLst>
                                      </p:cBhvr>
                                      <p:to>
                                        <p:strVal val="visible"/>
                                      </p:to>
                                    </p:set>
                                    <p:animEffect transition="in" filter="fade">
                                      <p:cBhvr>
                                        <p:cTn id="208" dur="500"/>
                                        <p:tgtEl>
                                          <p:spTgt spid="52"/>
                                        </p:tgtEl>
                                      </p:cBhvr>
                                    </p:animEffect>
                                  </p:childTnLst>
                                </p:cTn>
                              </p:par>
                              <p:par>
                                <p:cTn id="209" presetID="10" presetClass="entr" presetSubtype="0" fill="hold" grpId="0" nodeType="withEffect">
                                  <p:stCondLst>
                                    <p:cond delay="400"/>
                                  </p:stCondLst>
                                  <p:childTnLst>
                                    <p:set>
                                      <p:cBhvr>
                                        <p:cTn id="210" dur="1" fill="hold">
                                          <p:stCondLst>
                                            <p:cond delay="0"/>
                                          </p:stCondLst>
                                        </p:cTn>
                                        <p:tgtEl>
                                          <p:spTgt spid="48"/>
                                        </p:tgtEl>
                                        <p:attrNameLst>
                                          <p:attrName>style.visibility</p:attrName>
                                        </p:attrNameLst>
                                      </p:cBhvr>
                                      <p:to>
                                        <p:strVal val="visible"/>
                                      </p:to>
                                    </p:set>
                                    <p:animEffect transition="in" filter="fade">
                                      <p:cBhvr>
                                        <p:cTn id="211" dur="200"/>
                                        <p:tgtEl>
                                          <p:spTgt spid="48"/>
                                        </p:tgtEl>
                                      </p:cBhvr>
                                    </p:animEffect>
                                  </p:childTnLst>
                                </p:cTn>
                              </p:par>
                            </p:childTnLst>
                          </p:cTn>
                        </p:par>
                      </p:childTnLst>
                    </p:cTn>
                  </p:par>
                  <p:par>
                    <p:cTn id="212" fill="hold">
                      <p:stCondLst>
                        <p:cond delay="indefinite"/>
                      </p:stCondLst>
                      <p:childTnLst>
                        <p:par>
                          <p:cTn id="213" fill="hold">
                            <p:stCondLst>
                              <p:cond delay="0"/>
                            </p:stCondLst>
                            <p:childTnLst>
                              <p:par>
                                <p:cTn id="214" presetID="1" presetClass="entr" presetSubtype="0" fill="hold" grpId="0" nodeType="clickEffect">
                                  <p:stCondLst>
                                    <p:cond delay="0"/>
                                  </p:stCondLst>
                                  <p:childTnLst>
                                    <p:set>
                                      <p:cBhvr>
                                        <p:cTn id="215" dur="1" fill="hold">
                                          <p:stCondLst>
                                            <p:cond delay="0"/>
                                          </p:stCondLst>
                                        </p:cTn>
                                        <p:tgtEl>
                                          <p:spTgt spid="64"/>
                                        </p:tgtEl>
                                        <p:attrNameLst>
                                          <p:attrName>style.visibility</p:attrName>
                                        </p:attrNameLst>
                                      </p:cBhvr>
                                      <p:to>
                                        <p:strVal val="visible"/>
                                      </p:to>
                                    </p:set>
                                  </p:childTnLst>
                                </p:cTn>
                              </p:par>
                              <p:par>
                                <p:cTn id="216" presetID="1" presetClass="entr" presetSubtype="0" fill="hold" nodeType="withEffect">
                                  <p:stCondLst>
                                    <p:cond delay="0"/>
                                  </p:stCondLst>
                                  <p:childTnLst>
                                    <p:set>
                                      <p:cBhvr>
                                        <p:cTn id="217" dur="1" fill="hold">
                                          <p:stCondLst>
                                            <p:cond delay="0"/>
                                          </p:stCondLst>
                                        </p:cTn>
                                        <p:tgtEl>
                                          <p:spTgt spid="65"/>
                                        </p:tgtEl>
                                        <p:attrNameLst>
                                          <p:attrName>style.visibility</p:attrName>
                                        </p:attrNameLst>
                                      </p:cBhvr>
                                      <p:to>
                                        <p:strVal val="visible"/>
                                      </p:to>
                                    </p:set>
                                  </p:childTnLst>
                                </p:cTn>
                              </p:par>
                            </p:childTnLst>
                          </p:cTn>
                        </p:par>
                      </p:childTnLst>
                    </p:cTn>
                  </p:par>
                  <p:par>
                    <p:cTn id="218" fill="hold">
                      <p:stCondLst>
                        <p:cond delay="indefinite"/>
                      </p:stCondLst>
                      <p:childTnLst>
                        <p:par>
                          <p:cTn id="219" fill="hold">
                            <p:stCondLst>
                              <p:cond delay="0"/>
                            </p:stCondLst>
                            <p:childTnLst>
                              <p:par>
                                <p:cTn id="220" presetID="1" presetClass="entr" presetSubtype="0" fill="hold" grpId="0" nodeType="clickEffect">
                                  <p:stCondLst>
                                    <p:cond delay="0"/>
                                  </p:stCondLst>
                                  <p:childTnLst>
                                    <p:set>
                                      <p:cBhvr>
                                        <p:cTn id="221" dur="1" fill="hold">
                                          <p:stCondLst>
                                            <p:cond delay="0"/>
                                          </p:stCondLst>
                                        </p:cTn>
                                        <p:tgtEl>
                                          <p:spTgt spid="58"/>
                                        </p:tgtEl>
                                        <p:attrNameLst>
                                          <p:attrName>style.visibility</p:attrName>
                                        </p:attrNameLst>
                                      </p:cBhvr>
                                      <p:to>
                                        <p:strVal val="visible"/>
                                      </p:to>
                                    </p:set>
                                  </p:childTnLst>
                                </p:cTn>
                              </p:par>
                              <p:par>
                                <p:cTn id="222" presetID="1" presetClass="entr" presetSubtype="0" fill="hold" nodeType="withEffect">
                                  <p:stCondLst>
                                    <p:cond delay="0"/>
                                  </p:stCondLst>
                                  <p:childTnLst>
                                    <p:set>
                                      <p:cBhvr>
                                        <p:cTn id="223" dur="1" fill="hold">
                                          <p:stCondLst>
                                            <p:cond delay="0"/>
                                          </p:stCondLst>
                                        </p:cTn>
                                        <p:tgtEl>
                                          <p:spTgt spid="4"/>
                                        </p:tgtEl>
                                        <p:attrNameLst>
                                          <p:attrName>style.visibility</p:attrName>
                                        </p:attrNameLst>
                                      </p:cBhvr>
                                      <p:to>
                                        <p:strVal val="visible"/>
                                      </p:to>
                                    </p:set>
                                  </p:childTnLst>
                                </p:cTn>
                              </p:par>
                            </p:childTnLst>
                          </p:cTn>
                        </p:par>
                      </p:childTnLst>
                    </p:cTn>
                  </p:par>
                  <p:par>
                    <p:cTn id="224" fill="hold">
                      <p:stCondLst>
                        <p:cond delay="indefinite"/>
                      </p:stCondLst>
                      <p:childTnLst>
                        <p:par>
                          <p:cTn id="225" fill="hold">
                            <p:stCondLst>
                              <p:cond delay="0"/>
                            </p:stCondLst>
                            <p:childTnLst>
                              <p:par>
                                <p:cTn id="226" presetID="1" presetClass="entr" presetSubtype="0" fill="hold" grpId="0" nodeType="clickEffect">
                                  <p:stCondLst>
                                    <p:cond delay="0"/>
                                  </p:stCondLst>
                                  <p:childTnLst>
                                    <p:set>
                                      <p:cBhvr>
                                        <p:cTn id="227" dur="1" fill="hold">
                                          <p:stCondLst>
                                            <p:cond delay="0"/>
                                          </p:stCondLst>
                                        </p:cTn>
                                        <p:tgtEl>
                                          <p:spTgt spid="60"/>
                                        </p:tgtEl>
                                        <p:attrNameLst>
                                          <p:attrName>style.visibility</p:attrName>
                                        </p:attrNameLst>
                                      </p:cBhvr>
                                      <p:to>
                                        <p:strVal val="visible"/>
                                      </p:to>
                                    </p:set>
                                  </p:childTnLst>
                                </p:cTn>
                              </p:par>
                              <p:par>
                                <p:cTn id="228" presetID="1" presetClass="entr" presetSubtype="0" fill="hold" nodeType="withEffect">
                                  <p:stCondLst>
                                    <p:cond delay="0"/>
                                  </p:stCondLst>
                                  <p:childTnLst>
                                    <p:set>
                                      <p:cBhvr>
                                        <p:cTn id="229" dur="1" fill="hold">
                                          <p:stCondLst>
                                            <p:cond delay="0"/>
                                          </p:stCondLst>
                                        </p:cTn>
                                        <p:tgtEl>
                                          <p:spTgt spid="63"/>
                                        </p:tgtEl>
                                        <p:attrNameLst>
                                          <p:attrName>style.visibility</p:attrName>
                                        </p:attrNameLst>
                                      </p:cBhvr>
                                      <p:to>
                                        <p:strVal val="visible"/>
                                      </p:to>
                                    </p:set>
                                  </p:childTnLst>
                                </p:cTn>
                              </p:par>
                              <p:par>
                                <p:cTn id="230" presetID="1" presetClass="entr" presetSubtype="0" fill="hold" nodeType="withEffect">
                                  <p:stCondLst>
                                    <p:cond delay="0"/>
                                  </p:stCondLst>
                                  <p:childTnLst>
                                    <p:set>
                                      <p:cBhvr>
                                        <p:cTn id="231" dur="1" fill="hold">
                                          <p:stCondLst>
                                            <p:cond delay="0"/>
                                          </p:stCondLst>
                                        </p:cTn>
                                        <p:tgtEl>
                                          <p:spTgt spid="68"/>
                                        </p:tgtEl>
                                        <p:attrNameLst>
                                          <p:attrName>style.visibility</p:attrName>
                                        </p:attrNameLst>
                                      </p:cBhvr>
                                      <p:to>
                                        <p:strVal val="visible"/>
                                      </p:to>
                                    </p:set>
                                  </p:childTnLst>
                                </p:cTn>
                              </p:par>
                              <p:par>
                                <p:cTn id="232" presetID="10" presetClass="entr" presetSubtype="0" fill="hold" grpId="0" nodeType="withEffect">
                                  <p:stCondLst>
                                    <p:cond delay="1000"/>
                                  </p:stCondLst>
                                  <p:childTnLst>
                                    <p:set>
                                      <p:cBhvr>
                                        <p:cTn id="233" dur="1" fill="hold">
                                          <p:stCondLst>
                                            <p:cond delay="0"/>
                                          </p:stCondLst>
                                        </p:cTn>
                                        <p:tgtEl>
                                          <p:spTgt spid="69"/>
                                        </p:tgtEl>
                                        <p:attrNameLst>
                                          <p:attrName>style.visibility</p:attrName>
                                        </p:attrNameLst>
                                      </p:cBhvr>
                                      <p:to>
                                        <p:strVal val="visible"/>
                                      </p:to>
                                    </p:set>
                                    <p:animEffect transition="in" filter="fade">
                                      <p:cBhvr>
                                        <p:cTn id="234" dur="2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0220" grpId="0" animBg="1"/>
      <p:bldP spid="2180220" grpId="1" animBg="1"/>
      <p:bldP spid="2180221" grpId="0" animBg="1"/>
      <p:bldP spid="2180221" grpId="1" animBg="1"/>
      <p:bldP spid="2180222" grpId="0" animBg="1"/>
      <p:bldP spid="2180222" grpId="1" animBg="1"/>
      <p:bldP spid="2180223" grpId="0" animBg="1"/>
      <p:bldP spid="2180223" grpId="1" animBg="1"/>
      <p:bldP spid="2180224" grpId="0" animBg="1"/>
      <p:bldP spid="2180224" grpId="1" animBg="1"/>
      <p:bldP spid="2180225" grpId="0" animBg="1"/>
      <p:bldP spid="2180225" grpId="1" animBg="1"/>
      <p:bldP spid="2180228" grpId="0" animBg="1"/>
      <p:bldP spid="2180228" grpId="1" animBg="1"/>
      <p:bldP spid="2180229" grpId="0" animBg="1"/>
      <p:bldP spid="2180229" grpId="1" animBg="1"/>
      <p:bldP spid="48" grpId="0"/>
      <p:bldP spid="49" grpId="0"/>
      <p:bldP spid="50" grpId="0" animBg="1"/>
      <p:bldP spid="50" grpId="1" animBg="1"/>
      <p:bldP spid="52" grpId="0"/>
      <p:bldP spid="58" grpId="0"/>
      <p:bldP spid="60" grpId="0"/>
      <p:bldP spid="64" grpId="0"/>
      <p:bldP spid="6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灯片编号占位符 4"/>
          <p:cNvSpPr>
            <a:spLocks noGrp="1"/>
          </p:cNvSpPr>
          <p:nvPr>
            <p:ph type="sldNum" sz="quarter" idx="12"/>
          </p:nvPr>
        </p:nvSpPr>
        <p:spPr/>
        <p:txBody>
          <a:bodyPr/>
          <a:lstStyle/>
          <a:p>
            <a:fld id="{5B2EFE69-24A0-4F73-8A63-47234DAA9514}" type="slidenum">
              <a:rPr lang="zh-CN" altLang="en-US"/>
              <a:pPr/>
              <a:t>42</a:t>
            </a:fld>
            <a:endParaRPr lang="en-US" sz="1800">
              <a:solidFill>
                <a:schemeClr val="tx1"/>
              </a:solidFill>
            </a:endParaRPr>
          </a:p>
        </p:txBody>
      </p:sp>
      <p:sp>
        <p:nvSpPr>
          <p:cNvPr id="109570" name="Rectangle 17"/>
          <p:cNvSpPr>
            <a:spLocks noGrp="1" noChangeArrowheads="1"/>
          </p:cNvSpPr>
          <p:nvPr>
            <p:ph type="title" idx="4294967295"/>
          </p:nvPr>
        </p:nvSpPr>
        <p:spPr>
          <a:ln/>
        </p:spPr>
        <p:txBody>
          <a:bodyPr/>
          <a:lstStyle/>
          <a:p>
            <a:pPr eaLnBrk="1" hangingPunct="1"/>
            <a:r>
              <a:rPr lang="en-US" altLang="zh-CN" sz="2800" dirty="0" smtClean="0">
                <a:latin typeface="Symbol" pitchFamily="18" charset="2"/>
                <a:ea typeface="PMingLiU" pitchFamily="18" charset="-120"/>
              </a:rPr>
              <a:t>A</a:t>
            </a:r>
            <a:r>
              <a:rPr lang="en-US" altLang="zh-CN" sz="2800" baseline="-25000" dirty="0" smtClean="0"/>
              <a:t>2</a:t>
            </a:r>
            <a:r>
              <a:rPr lang="en-US" altLang="zh-CN" sz="2800" dirty="0" smtClean="0">
                <a:latin typeface="Symbol" pitchFamily="18" charset="2"/>
                <a:ea typeface="PMingLiU" pitchFamily="18" charset="-120"/>
              </a:rPr>
              <a:t>d</a:t>
            </a:r>
            <a:r>
              <a:rPr lang="zh-CN" altLang="en-US" sz="2800" dirty="0" smtClean="0">
                <a:latin typeface="Symbol" pitchFamily="18" charset="2"/>
              </a:rPr>
              <a:t>耦合钙通道在神经病理性疼痛中的作用</a:t>
            </a:r>
            <a:endParaRPr lang="zh-CN" altLang="en-US" sz="2800" dirty="0">
              <a:latin typeface="Times New Roman" pitchFamily="18" charset="0"/>
              <a:cs typeface="Times New Roman" pitchFamily="18" charset="0"/>
            </a:endParaRPr>
          </a:p>
        </p:txBody>
      </p:sp>
      <p:sp>
        <p:nvSpPr>
          <p:cNvPr id="109571" name="Text Box 16"/>
          <p:cNvSpPr>
            <a:spLocks noChangeArrowheads="1"/>
          </p:cNvSpPr>
          <p:nvPr/>
        </p:nvSpPr>
        <p:spPr bwMode="auto">
          <a:xfrm>
            <a:off x="149225" y="6445250"/>
            <a:ext cx="8528050" cy="336550"/>
          </a:xfrm>
          <a:prstGeom prst="rect">
            <a:avLst/>
          </a:prstGeom>
          <a:noFill/>
          <a:ln w="9525" cmpd="sng">
            <a:noFill/>
            <a:miter lim="800000"/>
            <a:headEnd/>
            <a:tailEnd/>
          </a:ln>
        </p:spPr>
        <p:txBody>
          <a:bodyPr lIns="0" tIns="0" rIns="0" bIns="0" anchor="b">
            <a:spAutoFit/>
          </a:bodyPr>
          <a:lstStyle/>
          <a:p>
            <a:pPr marL="114300" indent="-114300"/>
            <a:r>
              <a:rPr lang="zh-CN" altLang="en-US" sz="1200" b="1" dirty="0">
                <a:solidFill>
                  <a:srgbClr val="002060"/>
                </a:solidFill>
                <a:latin typeface="Times New Roman" pitchFamily="18" charset="0"/>
                <a:cs typeface="Times New Roman" pitchFamily="18" charset="0"/>
                <a:sym typeface="Arial" pitchFamily="34" charset="0"/>
              </a:rPr>
              <a:t>注</a:t>
            </a:r>
            <a:r>
              <a:rPr lang="en-US" sz="1200" b="1" dirty="0" smtClean="0">
                <a:solidFill>
                  <a:srgbClr val="002060"/>
                </a:solidFill>
                <a:latin typeface="Times New Roman" pitchFamily="18" charset="0"/>
                <a:cs typeface="Times New Roman" pitchFamily="18" charset="0"/>
                <a:sym typeface="Arial" pitchFamily="34" charset="0"/>
              </a:rPr>
              <a:t>:</a:t>
            </a:r>
            <a:r>
              <a:rPr lang="zh-CN" altLang="en-US" sz="1200" b="1" dirty="0">
                <a:solidFill>
                  <a:srgbClr val="002060"/>
                </a:solidFill>
                <a:latin typeface="Times New Roman" pitchFamily="18" charset="0"/>
                <a:cs typeface="Times New Roman" pitchFamily="18" charset="0"/>
                <a:sym typeface="Arial" pitchFamily="34" charset="0"/>
              </a:rPr>
              <a:t>加巴喷丁与普瑞巴林为</a:t>
            </a:r>
            <a:r>
              <a:rPr lang="en-US" altLang="zh-CN" sz="1200" b="1" dirty="0">
                <a:solidFill>
                  <a:srgbClr val="002060"/>
                </a:solidFill>
                <a:latin typeface="Times New Roman" pitchFamily="18" charset="0"/>
                <a:cs typeface="Times New Roman" pitchFamily="18" charset="0"/>
                <a:sym typeface="Arial" pitchFamily="34" charset="0"/>
              </a:rPr>
              <a:t> </a:t>
            </a:r>
            <a:r>
              <a:rPr lang="zh-CN" altLang="en-US" sz="1200" b="1" dirty="0">
                <a:solidFill>
                  <a:srgbClr val="002060"/>
                </a:solidFill>
                <a:latin typeface="Times New Roman" pitchFamily="18" charset="0"/>
                <a:cs typeface="Times New Roman" pitchFamily="18" charset="0"/>
                <a:sym typeface="Arial" pitchFamily="34" charset="0"/>
              </a:rPr>
              <a:t>α</a:t>
            </a:r>
            <a:r>
              <a:rPr lang="zh-CN" altLang="en-US" sz="1200" b="1" baseline="-25000" dirty="0">
                <a:solidFill>
                  <a:srgbClr val="002060"/>
                </a:solidFill>
                <a:latin typeface="Times New Roman" pitchFamily="18" charset="0"/>
                <a:cs typeface="Times New Roman" pitchFamily="18" charset="0"/>
                <a:sym typeface="Arial" pitchFamily="34" charset="0"/>
              </a:rPr>
              <a:t>2</a:t>
            </a:r>
            <a:r>
              <a:rPr lang="zh-CN" altLang="en-US" sz="1200" b="1" dirty="0">
                <a:solidFill>
                  <a:srgbClr val="002060"/>
                </a:solidFill>
                <a:latin typeface="Times New Roman" pitchFamily="18" charset="0"/>
                <a:cs typeface="Times New Roman" pitchFamily="18" charset="0"/>
                <a:sym typeface="Arial" pitchFamily="34" charset="0"/>
              </a:rPr>
              <a:t>δ 配体。</a:t>
            </a:r>
            <a:r>
              <a:rPr lang="en-US" altLang="zh-CN" sz="1200" b="1" dirty="0">
                <a:solidFill>
                  <a:srgbClr val="002060"/>
                </a:solidFill>
                <a:latin typeface="Times New Roman" pitchFamily="18" charset="0"/>
                <a:cs typeface="Times New Roman" pitchFamily="18" charset="0"/>
                <a:sym typeface="Arial" pitchFamily="34" charset="0"/>
              </a:rPr>
              <a:t> </a:t>
            </a:r>
            <a:endParaRPr lang="zh-CN" altLang="en-US" sz="1200" b="1" dirty="0">
              <a:solidFill>
                <a:srgbClr val="002060"/>
              </a:solidFill>
              <a:latin typeface="Times New Roman" pitchFamily="18" charset="0"/>
              <a:cs typeface="Times New Roman" pitchFamily="18" charset="0"/>
              <a:sym typeface="Arial" pitchFamily="34" charset="0"/>
            </a:endParaRPr>
          </a:p>
          <a:p>
            <a:pPr marL="114300" indent="-114300"/>
            <a:r>
              <a:rPr lang="en-US" sz="1000" dirty="0">
                <a:solidFill>
                  <a:srgbClr val="002060"/>
                </a:solidFill>
                <a:latin typeface="Times New Roman" pitchFamily="18" charset="0"/>
                <a:cs typeface="Times New Roman" pitchFamily="18" charset="0"/>
                <a:sym typeface="Arial" pitchFamily="34" charset="0"/>
              </a:rPr>
              <a:t>Bauer CS </a:t>
            </a:r>
            <a:r>
              <a:rPr lang="en-US" sz="1000" i="1" dirty="0">
                <a:solidFill>
                  <a:srgbClr val="002060"/>
                </a:solidFill>
                <a:latin typeface="Times New Roman" pitchFamily="18" charset="0"/>
                <a:cs typeface="Times New Roman" pitchFamily="18" charset="0"/>
                <a:sym typeface="Arial" pitchFamily="34" charset="0"/>
              </a:rPr>
              <a:t>et al. J </a:t>
            </a:r>
            <a:r>
              <a:rPr lang="en-US" sz="1000" i="1" dirty="0" err="1">
                <a:solidFill>
                  <a:srgbClr val="002060"/>
                </a:solidFill>
                <a:latin typeface="Times New Roman" pitchFamily="18" charset="0"/>
                <a:cs typeface="Times New Roman" pitchFamily="18" charset="0"/>
                <a:sym typeface="Arial" pitchFamily="34" charset="0"/>
              </a:rPr>
              <a:t>Neurosci</a:t>
            </a:r>
            <a:r>
              <a:rPr lang="en-US" sz="1000" dirty="0">
                <a:solidFill>
                  <a:srgbClr val="002060"/>
                </a:solidFill>
                <a:latin typeface="Times New Roman" pitchFamily="18" charset="0"/>
                <a:cs typeface="Times New Roman" pitchFamily="18" charset="0"/>
                <a:sym typeface="Arial" pitchFamily="34" charset="0"/>
              </a:rPr>
              <a:t> 2009; 29(13):4076-88.</a:t>
            </a:r>
            <a:endParaRPr lang="zh-CN" altLang="en-US" dirty="0">
              <a:latin typeface="Times New Roman" pitchFamily="18" charset="0"/>
              <a:cs typeface="Times New Roman" pitchFamily="18" charset="0"/>
            </a:endParaRPr>
          </a:p>
        </p:txBody>
      </p:sp>
      <p:pic>
        <p:nvPicPr>
          <p:cNvPr id="109572" name="Picture 3"/>
          <p:cNvPicPr>
            <a:picLocks noChangeAspect="1" noChangeArrowheads="1"/>
          </p:cNvPicPr>
          <p:nvPr/>
        </p:nvPicPr>
        <p:blipFill>
          <a:blip r:embed="rId3" cstate="print">
            <a:clrChange>
              <a:clrFrom>
                <a:srgbClr val="FEFEFE"/>
              </a:clrFrom>
              <a:clrTo>
                <a:srgbClr val="FEFEFE">
                  <a:alpha val="0"/>
                </a:srgbClr>
              </a:clrTo>
            </a:clrChange>
          </a:blip>
          <a:srcRect l="5475" t="3058" r="6467" b="27350"/>
          <a:stretch>
            <a:fillRect/>
          </a:stretch>
        </p:blipFill>
        <p:spPr bwMode="auto">
          <a:xfrm>
            <a:off x="3203848" y="1916832"/>
            <a:ext cx="3330794" cy="3000672"/>
          </a:xfrm>
          <a:prstGeom prst="rect">
            <a:avLst/>
          </a:prstGeom>
          <a:noFill/>
          <a:ln w="9525" cmpd="sng">
            <a:noFill/>
            <a:miter lim="800000"/>
            <a:headEnd/>
            <a:tailEnd/>
          </a:ln>
        </p:spPr>
      </p:pic>
      <p:sp>
        <p:nvSpPr>
          <p:cNvPr id="109573" name="AutoShape 4"/>
          <p:cNvSpPr>
            <a:spLocks noChangeArrowheads="1"/>
          </p:cNvSpPr>
          <p:nvPr/>
        </p:nvSpPr>
        <p:spPr bwMode="auto">
          <a:xfrm rot="1950959">
            <a:off x="5171790" y="4125785"/>
            <a:ext cx="982664" cy="910687"/>
          </a:xfrm>
          <a:prstGeom prst="irregularSeal2">
            <a:avLst/>
          </a:prstGeom>
          <a:solidFill>
            <a:srgbClr val="F78B30"/>
          </a:solidFill>
          <a:ln w="9525" cmpd="sng">
            <a:noFill/>
            <a:miter lim="800000"/>
            <a:headEnd/>
            <a:tailEnd/>
          </a:ln>
        </p:spPr>
        <p:txBody>
          <a:bodyPr wrap="none" anchor="ctr"/>
          <a:lstStyle/>
          <a:p>
            <a:pPr algn="ctr"/>
            <a:endParaRPr lang="zh-CN" altLang="zh-CN" sz="2000">
              <a:solidFill>
                <a:srgbClr val="FFFFFF"/>
              </a:solidFill>
              <a:latin typeface="Times New Roman" pitchFamily="18" charset="0"/>
              <a:sym typeface="Calibri" pitchFamily="34" charset="0"/>
            </a:endParaRPr>
          </a:p>
        </p:txBody>
      </p:sp>
      <p:sp>
        <p:nvSpPr>
          <p:cNvPr id="109574" name="Text Box 5"/>
          <p:cNvSpPr>
            <a:spLocks noChangeArrowheads="1"/>
          </p:cNvSpPr>
          <p:nvPr/>
        </p:nvSpPr>
        <p:spPr bwMode="auto">
          <a:xfrm>
            <a:off x="3923928" y="4581128"/>
            <a:ext cx="1198563" cy="396875"/>
          </a:xfrm>
          <a:prstGeom prst="rect">
            <a:avLst/>
          </a:prstGeom>
          <a:noFill/>
          <a:ln w="9525" cmpd="sng">
            <a:noFill/>
            <a:miter lim="800000"/>
            <a:headEnd/>
            <a:tailEnd/>
          </a:ln>
        </p:spPr>
        <p:txBody>
          <a:bodyPr wrap="none">
            <a:spAutoFit/>
          </a:bodyPr>
          <a:lstStyle/>
          <a:p>
            <a:r>
              <a:rPr lang="zh-CN" altLang="en-US" sz="2000" b="1" dirty="0">
                <a:solidFill>
                  <a:srgbClr val="F78B30"/>
                </a:solidFill>
                <a:latin typeface="Times New Roman" pitchFamily="18" charset="0"/>
                <a:sym typeface="Calibri" pitchFamily="34" charset="0"/>
              </a:rPr>
              <a:t>神经损伤</a:t>
            </a:r>
          </a:p>
        </p:txBody>
      </p:sp>
      <p:sp>
        <p:nvSpPr>
          <p:cNvPr id="109575" name="Text Box 6"/>
          <p:cNvSpPr>
            <a:spLocks noChangeArrowheads="1"/>
          </p:cNvSpPr>
          <p:nvPr/>
        </p:nvSpPr>
        <p:spPr bwMode="auto">
          <a:xfrm>
            <a:off x="6876256" y="3212976"/>
            <a:ext cx="1728787" cy="609600"/>
          </a:xfrm>
          <a:prstGeom prst="rect">
            <a:avLst/>
          </a:prstGeom>
          <a:noFill/>
          <a:ln w="9525" cmpd="sng">
            <a:noFill/>
            <a:miter lim="800000"/>
            <a:headEnd/>
            <a:tailEnd/>
          </a:ln>
        </p:spPr>
        <p:txBody>
          <a:bodyPr>
            <a:spAutoFit/>
          </a:bodyPr>
          <a:lstStyle/>
          <a:p>
            <a:pPr algn="ctr"/>
            <a:r>
              <a:rPr lang="zh-CN" altLang="en-US" sz="1700" b="1" dirty="0">
                <a:solidFill>
                  <a:srgbClr val="002060"/>
                </a:solidFill>
                <a:latin typeface="Times New Roman" pitchFamily="18" charset="0"/>
                <a:sym typeface="Calibri" pitchFamily="34" charset="0"/>
              </a:rPr>
              <a:t>损伤刺激钙通道产生</a:t>
            </a:r>
          </a:p>
        </p:txBody>
      </p:sp>
      <p:sp>
        <p:nvSpPr>
          <p:cNvPr id="109576" name="Oval 7"/>
          <p:cNvSpPr>
            <a:spLocks noChangeArrowheads="1"/>
          </p:cNvSpPr>
          <p:nvPr/>
        </p:nvSpPr>
        <p:spPr bwMode="auto">
          <a:xfrm>
            <a:off x="5508105" y="2564905"/>
            <a:ext cx="792088" cy="792088"/>
          </a:xfrm>
          <a:prstGeom prst="ellipse">
            <a:avLst/>
          </a:prstGeom>
          <a:noFill/>
          <a:ln w="38100" cmpd="sng">
            <a:solidFill>
              <a:srgbClr val="C03932"/>
            </a:solidFill>
            <a:miter lim="800000"/>
            <a:headEnd/>
            <a:tailEnd/>
          </a:ln>
        </p:spPr>
        <p:txBody>
          <a:bodyPr wrap="none" anchor="ctr"/>
          <a:lstStyle/>
          <a:p>
            <a:endParaRPr lang="zh-CN" altLang="zh-CN">
              <a:solidFill>
                <a:srgbClr val="FFFFFF"/>
              </a:solidFill>
              <a:latin typeface="Times New Roman" pitchFamily="18" charset="0"/>
              <a:sym typeface="Arial" pitchFamily="34" charset="0"/>
            </a:endParaRPr>
          </a:p>
        </p:txBody>
      </p:sp>
      <p:sp>
        <p:nvSpPr>
          <p:cNvPr id="109577" name="AutoShape 8"/>
          <p:cNvSpPr>
            <a:spLocks noChangeArrowheads="1"/>
          </p:cNvSpPr>
          <p:nvPr/>
        </p:nvSpPr>
        <p:spPr bwMode="auto">
          <a:xfrm rot="13833488">
            <a:off x="5480620" y="3620931"/>
            <a:ext cx="343137" cy="463837"/>
          </a:xfrm>
          <a:prstGeom prst="lightningBolt">
            <a:avLst/>
          </a:prstGeom>
          <a:solidFill>
            <a:srgbClr val="F78B30"/>
          </a:solidFill>
          <a:ln w="9525" cmpd="sng">
            <a:noFill/>
            <a:miter lim="800000"/>
            <a:headEnd/>
            <a:tailEnd/>
          </a:ln>
        </p:spPr>
        <p:txBody>
          <a:bodyPr wrap="none" anchor="ctr"/>
          <a:lstStyle/>
          <a:p>
            <a:endParaRPr lang="zh-CN" altLang="zh-CN">
              <a:solidFill>
                <a:srgbClr val="FFFFFF"/>
              </a:solidFill>
              <a:latin typeface="Times New Roman" pitchFamily="18" charset="0"/>
              <a:sym typeface="Calibri" pitchFamily="34" charset="0"/>
            </a:endParaRPr>
          </a:p>
        </p:txBody>
      </p:sp>
      <p:sp>
        <p:nvSpPr>
          <p:cNvPr id="109578" name="Rectangle 9"/>
          <p:cNvSpPr>
            <a:spLocks noChangeArrowheads="1"/>
          </p:cNvSpPr>
          <p:nvPr/>
        </p:nvSpPr>
        <p:spPr bwMode="auto">
          <a:xfrm>
            <a:off x="6223000" y="1892300"/>
            <a:ext cx="2813050" cy="646331"/>
          </a:xfrm>
          <a:prstGeom prst="rect">
            <a:avLst/>
          </a:prstGeom>
          <a:noFill/>
          <a:ln w="9525" cmpd="sng">
            <a:noFill/>
            <a:miter lim="800000"/>
            <a:headEnd/>
            <a:tailEnd/>
          </a:ln>
        </p:spPr>
        <p:txBody>
          <a:bodyPr>
            <a:spAutoFit/>
          </a:bodyPr>
          <a:lstStyle/>
          <a:p>
            <a:pPr algn="ctr"/>
            <a:r>
              <a:rPr lang="zh-CN" altLang="en-US" b="1" dirty="0">
                <a:solidFill>
                  <a:srgbClr val="002060"/>
                </a:solidFill>
                <a:latin typeface="Times New Roman" pitchFamily="18" charset="0"/>
                <a:sym typeface="Calibri" pitchFamily="34" charset="0"/>
              </a:rPr>
              <a:t>钙</a:t>
            </a:r>
            <a:r>
              <a:rPr lang="zh-CN" altLang="en-US" b="1" dirty="0" smtClean="0">
                <a:solidFill>
                  <a:srgbClr val="002060"/>
                </a:solidFill>
                <a:latin typeface="Times New Roman" pitchFamily="18" charset="0"/>
                <a:sym typeface="Calibri" pitchFamily="34" charset="0"/>
              </a:rPr>
              <a:t>通道转运到脊髓背角神经</a:t>
            </a:r>
            <a:r>
              <a:rPr lang="zh-CN" altLang="en-US" b="1" dirty="0">
                <a:solidFill>
                  <a:srgbClr val="002060"/>
                </a:solidFill>
                <a:latin typeface="Times New Roman" pitchFamily="18" charset="0"/>
                <a:sym typeface="Calibri" pitchFamily="34" charset="0"/>
              </a:rPr>
              <a:t>末端</a:t>
            </a:r>
          </a:p>
        </p:txBody>
      </p:sp>
      <p:sp>
        <p:nvSpPr>
          <p:cNvPr id="109579" name="Text Box 11"/>
          <p:cNvSpPr>
            <a:spLocks noChangeArrowheads="1"/>
          </p:cNvSpPr>
          <p:nvPr/>
        </p:nvSpPr>
        <p:spPr bwMode="auto">
          <a:xfrm>
            <a:off x="590550" y="2171700"/>
            <a:ext cx="2079625" cy="369332"/>
          </a:xfrm>
          <a:prstGeom prst="rect">
            <a:avLst/>
          </a:prstGeom>
          <a:noFill/>
          <a:ln w="9525" cmpd="sng">
            <a:noFill/>
            <a:miter lim="800000"/>
            <a:headEnd/>
            <a:tailEnd/>
          </a:ln>
        </p:spPr>
        <p:txBody>
          <a:bodyPr>
            <a:spAutoFit/>
          </a:bodyPr>
          <a:lstStyle/>
          <a:p>
            <a:pPr algn="ctr"/>
            <a:r>
              <a:rPr lang="zh-CN" altLang="en-US" b="1" dirty="0" smtClean="0">
                <a:solidFill>
                  <a:srgbClr val="002060"/>
                </a:solidFill>
                <a:latin typeface="Times New Roman" pitchFamily="18" charset="0"/>
                <a:sym typeface="Calibri" pitchFamily="34" charset="0"/>
              </a:rPr>
              <a:t>增加钙</a:t>
            </a:r>
            <a:r>
              <a:rPr lang="zh-CN" altLang="en-US" b="1" dirty="0">
                <a:solidFill>
                  <a:srgbClr val="002060"/>
                </a:solidFill>
                <a:latin typeface="Times New Roman" pitchFamily="18" charset="0"/>
                <a:sym typeface="Calibri" pitchFamily="34" charset="0"/>
              </a:rPr>
              <a:t>通道</a:t>
            </a:r>
            <a:r>
              <a:rPr lang="zh-CN" altLang="en-US" b="1" dirty="0" smtClean="0">
                <a:solidFill>
                  <a:srgbClr val="002060"/>
                </a:solidFill>
                <a:latin typeface="Times New Roman" pitchFamily="18" charset="0"/>
                <a:sym typeface="Calibri" pitchFamily="34" charset="0"/>
              </a:rPr>
              <a:t>数目</a:t>
            </a:r>
            <a:endParaRPr lang="zh-CN" altLang="en-US" b="1" dirty="0">
              <a:solidFill>
                <a:srgbClr val="002060"/>
              </a:solidFill>
              <a:latin typeface="Times New Roman" pitchFamily="18" charset="0"/>
              <a:sym typeface="Calibri" pitchFamily="34" charset="0"/>
            </a:endParaRPr>
          </a:p>
        </p:txBody>
      </p:sp>
      <p:sp>
        <p:nvSpPr>
          <p:cNvPr id="109580" name="AutoShape 12"/>
          <p:cNvSpPr>
            <a:spLocks noChangeArrowheads="1"/>
          </p:cNvSpPr>
          <p:nvPr/>
        </p:nvSpPr>
        <p:spPr bwMode="auto">
          <a:xfrm>
            <a:off x="1460500" y="4062413"/>
            <a:ext cx="392113" cy="423862"/>
          </a:xfrm>
          <a:prstGeom prst="downArrow">
            <a:avLst>
              <a:gd name="adj1" fmla="val 50000"/>
              <a:gd name="adj2" fmla="val 27064"/>
            </a:avLst>
          </a:prstGeom>
          <a:solidFill>
            <a:schemeClr val="accent1"/>
          </a:solidFill>
          <a:ln w="9525" cmpd="sng">
            <a:noFill/>
            <a:miter lim="800000"/>
            <a:headEnd/>
            <a:tailEnd/>
          </a:ln>
        </p:spPr>
        <p:txBody>
          <a:bodyPr wrap="none" anchor="ctr"/>
          <a:lstStyle/>
          <a:p>
            <a:endParaRPr lang="zh-CN" altLang="zh-CN">
              <a:solidFill>
                <a:srgbClr val="FFFFFF"/>
              </a:solidFill>
              <a:latin typeface="Times New Roman" pitchFamily="18" charset="0"/>
              <a:sym typeface="Calibri" pitchFamily="34" charset="0"/>
            </a:endParaRPr>
          </a:p>
        </p:txBody>
      </p:sp>
      <p:sp>
        <p:nvSpPr>
          <p:cNvPr id="109581" name="Text Box 13"/>
          <p:cNvSpPr>
            <a:spLocks noChangeArrowheads="1"/>
          </p:cNvSpPr>
          <p:nvPr/>
        </p:nvSpPr>
        <p:spPr bwMode="auto">
          <a:xfrm>
            <a:off x="971550" y="3568700"/>
            <a:ext cx="1346844" cy="369332"/>
          </a:xfrm>
          <a:prstGeom prst="rect">
            <a:avLst/>
          </a:prstGeom>
          <a:noFill/>
          <a:ln w="9525" cmpd="sng">
            <a:noFill/>
            <a:miter lim="800000"/>
            <a:headEnd/>
            <a:tailEnd/>
          </a:ln>
        </p:spPr>
        <p:txBody>
          <a:bodyPr wrap="none">
            <a:spAutoFit/>
          </a:bodyPr>
          <a:lstStyle/>
          <a:p>
            <a:pPr algn="ctr"/>
            <a:r>
              <a:rPr lang="zh-CN" altLang="en-US" b="1" dirty="0" smtClean="0">
                <a:solidFill>
                  <a:srgbClr val="002060"/>
                </a:solidFill>
                <a:latin typeface="Times New Roman" pitchFamily="18" charset="0"/>
                <a:sym typeface="Calibri" pitchFamily="34" charset="0"/>
              </a:rPr>
              <a:t>增加钙内流</a:t>
            </a:r>
            <a:endParaRPr lang="zh-CN" altLang="en-US" b="1" dirty="0">
              <a:solidFill>
                <a:srgbClr val="002060"/>
              </a:solidFill>
              <a:latin typeface="Times New Roman" pitchFamily="18" charset="0"/>
              <a:sym typeface="Calibri" pitchFamily="34" charset="0"/>
            </a:endParaRPr>
          </a:p>
        </p:txBody>
      </p:sp>
      <p:sp>
        <p:nvSpPr>
          <p:cNvPr id="109582" name="AutoShape 14"/>
          <p:cNvSpPr>
            <a:spLocks noChangeArrowheads="1"/>
          </p:cNvSpPr>
          <p:nvPr/>
        </p:nvSpPr>
        <p:spPr bwMode="auto">
          <a:xfrm>
            <a:off x="1460500" y="2836863"/>
            <a:ext cx="392113" cy="423862"/>
          </a:xfrm>
          <a:prstGeom prst="downArrow">
            <a:avLst>
              <a:gd name="adj1" fmla="val 50000"/>
              <a:gd name="adj2" fmla="val 27064"/>
            </a:avLst>
          </a:prstGeom>
          <a:solidFill>
            <a:schemeClr val="accent1"/>
          </a:solidFill>
          <a:ln w="9525" cmpd="sng">
            <a:noFill/>
            <a:miter lim="800000"/>
            <a:headEnd/>
            <a:tailEnd/>
          </a:ln>
        </p:spPr>
        <p:txBody>
          <a:bodyPr wrap="none" anchor="ctr"/>
          <a:lstStyle/>
          <a:p>
            <a:endParaRPr lang="zh-CN" altLang="zh-CN">
              <a:solidFill>
                <a:srgbClr val="FFFFFF"/>
              </a:solidFill>
              <a:latin typeface="Times New Roman" pitchFamily="18" charset="0"/>
              <a:sym typeface="Calibri" pitchFamily="34" charset="0"/>
            </a:endParaRPr>
          </a:p>
        </p:txBody>
      </p:sp>
      <p:sp>
        <p:nvSpPr>
          <p:cNvPr id="109583" name="Text Box 15"/>
          <p:cNvSpPr>
            <a:spLocks noChangeArrowheads="1"/>
          </p:cNvSpPr>
          <p:nvPr/>
        </p:nvSpPr>
        <p:spPr bwMode="auto">
          <a:xfrm>
            <a:off x="311150" y="4686300"/>
            <a:ext cx="2663825" cy="1341438"/>
          </a:xfrm>
          <a:prstGeom prst="rect">
            <a:avLst/>
          </a:prstGeom>
          <a:noFill/>
          <a:ln w="9525" cmpd="sng">
            <a:noFill/>
            <a:miter lim="800000"/>
            <a:headEnd/>
            <a:tailEnd/>
          </a:ln>
        </p:spPr>
        <p:txBody>
          <a:bodyPr>
            <a:spAutoFit/>
          </a:bodyPr>
          <a:lstStyle/>
          <a:p>
            <a:pPr algn="ctr"/>
            <a:r>
              <a:rPr lang="zh-CN" altLang="en-US" b="1" dirty="0" smtClean="0">
                <a:solidFill>
                  <a:schemeClr val="bg1"/>
                </a:solidFill>
                <a:latin typeface="Times New Roman" pitchFamily="18" charset="0"/>
                <a:sym typeface="Calibri" pitchFamily="34" charset="0"/>
              </a:rPr>
              <a:t>增强神经元兴奋性</a:t>
            </a:r>
            <a:endParaRPr lang="zh-CN" altLang="en-US" b="1" dirty="0">
              <a:solidFill>
                <a:schemeClr val="bg1"/>
              </a:solidFill>
              <a:latin typeface="Times New Roman" pitchFamily="18" charset="0"/>
              <a:sym typeface="Calibri" pitchFamily="34" charset="0"/>
            </a:endParaRPr>
          </a:p>
          <a:p>
            <a:pPr algn="ctr"/>
            <a:endParaRPr lang="zh-CN" altLang="en-US" sz="1000" b="1" dirty="0">
              <a:solidFill>
                <a:schemeClr val="bg1"/>
              </a:solidFill>
              <a:latin typeface="Times New Roman" pitchFamily="18" charset="0"/>
              <a:sym typeface="Calibri" pitchFamily="34" charset="0"/>
            </a:endParaRPr>
          </a:p>
          <a:p>
            <a:pPr algn="ctr"/>
            <a:endParaRPr lang="zh-CN" altLang="en-US" sz="1000" b="1" dirty="0">
              <a:solidFill>
                <a:srgbClr val="FFFFFF"/>
              </a:solidFill>
              <a:latin typeface="Times New Roman" pitchFamily="18" charset="0"/>
              <a:sym typeface="Calibri" pitchFamily="34" charset="0"/>
            </a:endParaRPr>
          </a:p>
          <a:p>
            <a:pPr algn="ctr"/>
            <a:endParaRPr lang="zh-CN" altLang="en-US" sz="1000" b="1" dirty="0">
              <a:solidFill>
                <a:srgbClr val="FFFFFF"/>
              </a:solidFill>
              <a:latin typeface="Times New Roman" pitchFamily="18" charset="0"/>
              <a:sym typeface="Calibri" pitchFamily="34" charset="0"/>
            </a:endParaRPr>
          </a:p>
          <a:p>
            <a:pPr algn="ctr"/>
            <a:endParaRPr lang="zh-CN" altLang="en-US" sz="1000" b="1" dirty="0">
              <a:solidFill>
                <a:srgbClr val="FFFFFF"/>
              </a:solidFill>
              <a:latin typeface="Times New Roman" pitchFamily="18" charset="0"/>
              <a:sym typeface="Calibri" pitchFamily="34" charset="0"/>
            </a:endParaRPr>
          </a:p>
          <a:p>
            <a:pPr algn="ctr"/>
            <a:r>
              <a:rPr lang="zh-CN" altLang="en-US" sz="2400" b="1" i="1" dirty="0">
                <a:solidFill>
                  <a:srgbClr val="DDBB30"/>
                </a:solidFill>
                <a:latin typeface="Times New Roman" pitchFamily="18" charset="0"/>
                <a:sym typeface="Calibri" pitchFamily="34" charset="0"/>
              </a:rPr>
              <a:t>疼痛</a:t>
            </a:r>
            <a:r>
              <a:rPr lang="zh-CN" altLang="en-US" sz="2400" b="1" i="1" dirty="0" smtClean="0">
                <a:solidFill>
                  <a:srgbClr val="DDBB30"/>
                </a:solidFill>
                <a:latin typeface="Times New Roman" pitchFamily="18" charset="0"/>
                <a:sym typeface="Calibri" pitchFamily="34" charset="0"/>
              </a:rPr>
              <a:t>敏感性增强</a:t>
            </a:r>
            <a:endParaRPr lang="zh-CN" altLang="en-US" sz="1000" b="1" dirty="0">
              <a:solidFill>
                <a:srgbClr val="FFFFFF"/>
              </a:solidFill>
              <a:latin typeface="Times New Roman" pitchFamily="18" charset="0"/>
              <a:sym typeface="Calibri" pitchFamily="34" charset="0"/>
            </a:endParaRPr>
          </a:p>
        </p:txBody>
      </p:sp>
      <p:sp>
        <p:nvSpPr>
          <p:cNvPr id="109584" name="Line 16"/>
          <p:cNvSpPr>
            <a:spLocks noChangeShapeType="1"/>
          </p:cNvSpPr>
          <p:nvPr/>
        </p:nvSpPr>
        <p:spPr bwMode="auto">
          <a:xfrm flipH="1" flipV="1">
            <a:off x="2619375" y="2327275"/>
            <a:ext cx="1333500" cy="579438"/>
          </a:xfrm>
          <a:prstGeom prst="line">
            <a:avLst/>
          </a:prstGeom>
          <a:noFill/>
          <a:ln w="38100" cmpd="sng">
            <a:solidFill>
              <a:schemeClr val="accent2"/>
            </a:solidFill>
            <a:miter lim="800000"/>
            <a:headEnd/>
            <a:tailEnd type="triangle" w="med" len="med"/>
          </a:ln>
        </p:spPr>
        <p:txBody>
          <a:bodyPr/>
          <a:lstStyle/>
          <a:p>
            <a:endParaRPr lang="zh-CN" altLang="zh-CN">
              <a:solidFill>
                <a:srgbClr val="FFFFFF"/>
              </a:solidFill>
              <a:sym typeface="Calibri" pitchFamily="34" charset="0"/>
            </a:endParaRPr>
          </a:p>
        </p:txBody>
      </p:sp>
      <p:sp>
        <p:nvSpPr>
          <p:cNvPr id="109585" name="Oval 17"/>
          <p:cNvSpPr>
            <a:spLocks noChangeArrowheads="1"/>
          </p:cNvSpPr>
          <p:nvPr/>
        </p:nvSpPr>
        <p:spPr bwMode="auto">
          <a:xfrm>
            <a:off x="3813175" y="2663825"/>
            <a:ext cx="892749" cy="895706"/>
          </a:xfrm>
          <a:prstGeom prst="ellipse">
            <a:avLst/>
          </a:prstGeom>
          <a:noFill/>
          <a:ln w="38100" cmpd="sng">
            <a:solidFill>
              <a:srgbClr val="C03932"/>
            </a:solidFill>
            <a:miter lim="800000"/>
            <a:headEnd/>
            <a:tailEnd/>
          </a:ln>
        </p:spPr>
        <p:txBody>
          <a:bodyPr wrap="none" anchor="ctr"/>
          <a:lstStyle/>
          <a:p>
            <a:endParaRPr lang="zh-CN" altLang="zh-CN">
              <a:solidFill>
                <a:srgbClr val="FFFFFF"/>
              </a:solidFill>
              <a:latin typeface="Times New Roman" pitchFamily="18" charset="0"/>
              <a:sym typeface="Arial" pitchFamily="34" charset="0"/>
            </a:endParaRPr>
          </a:p>
        </p:txBody>
      </p:sp>
      <p:sp>
        <p:nvSpPr>
          <p:cNvPr id="109586" name="Line 18"/>
          <p:cNvSpPr>
            <a:spLocks noChangeShapeType="1"/>
          </p:cNvSpPr>
          <p:nvPr/>
        </p:nvSpPr>
        <p:spPr bwMode="auto">
          <a:xfrm>
            <a:off x="6300192" y="3068960"/>
            <a:ext cx="495300" cy="392113"/>
          </a:xfrm>
          <a:prstGeom prst="line">
            <a:avLst/>
          </a:prstGeom>
          <a:noFill/>
          <a:ln w="38100" cmpd="sng">
            <a:solidFill>
              <a:schemeClr val="accent2"/>
            </a:solidFill>
            <a:miter lim="800000"/>
            <a:headEnd/>
            <a:tailEnd type="triangle" w="med" len="med"/>
          </a:ln>
        </p:spPr>
        <p:txBody>
          <a:bodyPr/>
          <a:lstStyle/>
          <a:p>
            <a:endParaRPr lang="zh-CN" altLang="zh-CN">
              <a:solidFill>
                <a:srgbClr val="FFFFFF"/>
              </a:solidFill>
              <a:sym typeface="Calibri" pitchFamily="34" charset="0"/>
            </a:endParaRPr>
          </a:p>
        </p:txBody>
      </p:sp>
      <p:sp>
        <p:nvSpPr>
          <p:cNvPr id="109587" name="AutoShape 10"/>
          <p:cNvSpPr>
            <a:spLocks noChangeArrowheads="1"/>
          </p:cNvSpPr>
          <p:nvPr/>
        </p:nvSpPr>
        <p:spPr bwMode="auto">
          <a:xfrm rot="21288334">
            <a:off x="5228240" y="2203187"/>
            <a:ext cx="674473" cy="207065"/>
          </a:xfrm>
          <a:prstGeom prst="leftArrow">
            <a:avLst>
              <a:gd name="adj1" fmla="val 50000"/>
              <a:gd name="adj2" fmla="val 88270"/>
            </a:avLst>
          </a:prstGeom>
          <a:solidFill>
            <a:schemeClr val="accent1"/>
          </a:solidFill>
          <a:ln w="9525" cmpd="sng">
            <a:noFill/>
            <a:miter lim="800000"/>
            <a:headEnd/>
            <a:tailEnd/>
          </a:ln>
        </p:spPr>
        <p:txBody>
          <a:bodyPr wrap="none" anchor="ctr"/>
          <a:lstStyle/>
          <a:p>
            <a:endParaRPr lang="zh-CN" altLang="zh-CN">
              <a:solidFill>
                <a:srgbClr val="FFFFFF"/>
              </a:solidFill>
              <a:latin typeface="Times New Roman" pitchFamily="18" charset="0"/>
              <a:sym typeface="Calibri" pitchFamily="34" charset="0"/>
            </a:endParaRPr>
          </a:p>
        </p:txBody>
      </p:sp>
      <p:sp>
        <p:nvSpPr>
          <p:cNvPr id="109588" name="Text Box 22"/>
          <p:cNvSpPr>
            <a:spLocks noChangeArrowheads="1"/>
          </p:cNvSpPr>
          <p:nvPr/>
        </p:nvSpPr>
        <p:spPr bwMode="auto">
          <a:xfrm>
            <a:off x="5427663" y="1901825"/>
            <a:ext cx="564243" cy="769441"/>
          </a:xfrm>
          <a:prstGeom prst="rect">
            <a:avLst/>
          </a:prstGeom>
          <a:noFill/>
          <a:ln w="9525" cmpd="sng">
            <a:noFill/>
            <a:miter lim="800000"/>
            <a:headEnd/>
            <a:tailEnd/>
          </a:ln>
        </p:spPr>
        <p:txBody>
          <a:bodyPr wrap="square">
            <a:spAutoFit/>
          </a:bodyPr>
          <a:lstStyle/>
          <a:p>
            <a:pPr algn="ctr"/>
            <a:r>
              <a:rPr lang="en-US" sz="4400" b="1" dirty="0">
                <a:solidFill>
                  <a:srgbClr val="C03932"/>
                </a:solidFill>
                <a:latin typeface="Times New Roman" pitchFamily="18" charset="0"/>
                <a:sym typeface="Calibri" pitchFamily="34" charset="0"/>
              </a:rPr>
              <a:t>X</a:t>
            </a:r>
          </a:p>
        </p:txBody>
      </p:sp>
      <p:sp>
        <p:nvSpPr>
          <p:cNvPr id="109589" name="Text Box 22"/>
          <p:cNvSpPr>
            <a:spLocks noChangeArrowheads="1"/>
          </p:cNvSpPr>
          <p:nvPr/>
        </p:nvSpPr>
        <p:spPr bwMode="auto">
          <a:xfrm>
            <a:off x="7296150" y="1822450"/>
            <a:ext cx="822325" cy="762000"/>
          </a:xfrm>
          <a:prstGeom prst="rect">
            <a:avLst/>
          </a:prstGeom>
          <a:noFill/>
          <a:ln w="9525" cmpd="sng">
            <a:noFill/>
            <a:miter lim="800000"/>
            <a:headEnd/>
            <a:tailEnd/>
          </a:ln>
        </p:spPr>
        <p:txBody>
          <a:bodyPr>
            <a:spAutoFit/>
          </a:bodyPr>
          <a:lstStyle/>
          <a:p>
            <a:pPr algn="ctr"/>
            <a:r>
              <a:rPr lang="en-US" sz="4400" b="1" dirty="0">
                <a:solidFill>
                  <a:srgbClr val="C03932"/>
                </a:solidFill>
                <a:latin typeface="Times New Roman" pitchFamily="18" charset="0"/>
                <a:sym typeface="Calibri" pitchFamily="34" charset="0"/>
              </a:rPr>
              <a:t>X</a:t>
            </a:r>
          </a:p>
        </p:txBody>
      </p:sp>
      <p:sp>
        <p:nvSpPr>
          <p:cNvPr id="109590" name="Text Box 20"/>
          <p:cNvSpPr>
            <a:spLocks noChangeArrowheads="1"/>
          </p:cNvSpPr>
          <p:nvPr/>
        </p:nvSpPr>
        <p:spPr bwMode="auto">
          <a:xfrm>
            <a:off x="3448050" y="1412875"/>
            <a:ext cx="2914650" cy="590931"/>
          </a:xfrm>
          <a:prstGeom prst="rect">
            <a:avLst/>
          </a:prstGeom>
          <a:noFill/>
          <a:ln w="9525" cmpd="sng">
            <a:noFill/>
            <a:miter lim="800000"/>
            <a:headEnd/>
            <a:tailEnd/>
          </a:ln>
        </p:spPr>
        <p:txBody>
          <a:bodyPr>
            <a:spAutoFit/>
          </a:bodyPr>
          <a:lstStyle/>
          <a:p>
            <a:pPr algn="ctr">
              <a:lnSpc>
                <a:spcPct val="90000"/>
              </a:lnSpc>
            </a:pPr>
            <a:r>
              <a:rPr lang="en-US" dirty="0">
                <a:solidFill>
                  <a:srgbClr val="8064A2"/>
                </a:solidFill>
                <a:latin typeface="Times New Roman" pitchFamily="18" charset="0"/>
                <a:cs typeface="Times New Roman" pitchFamily="18" charset="0"/>
                <a:sym typeface="Arial Black" pitchFamily="34" charset="0"/>
              </a:rPr>
              <a:t>α</a:t>
            </a:r>
            <a:r>
              <a:rPr lang="en-US" b="1" baseline="-25000" dirty="0">
                <a:solidFill>
                  <a:srgbClr val="8064A2"/>
                </a:solidFill>
                <a:latin typeface="Times New Roman" pitchFamily="18" charset="0"/>
                <a:cs typeface="Times New Roman" pitchFamily="18" charset="0"/>
                <a:sym typeface="Calibri" pitchFamily="34" charset="0"/>
              </a:rPr>
              <a:t>2</a:t>
            </a:r>
            <a:r>
              <a:rPr lang="en-US" dirty="0">
                <a:solidFill>
                  <a:srgbClr val="8064A2"/>
                </a:solidFill>
                <a:latin typeface="Times New Roman" pitchFamily="18" charset="0"/>
                <a:cs typeface="Times New Roman" pitchFamily="18" charset="0"/>
                <a:sym typeface="Arial Black" pitchFamily="34" charset="0"/>
              </a:rPr>
              <a:t>δ </a:t>
            </a:r>
            <a:r>
              <a:rPr lang="zh-CN" altLang="en-US" dirty="0">
                <a:solidFill>
                  <a:srgbClr val="8064A2"/>
                </a:solidFill>
                <a:latin typeface="Times New Roman" pitchFamily="18" charset="0"/>
                <a:cs typeface="Times New Roman" pitchFamily="18" charset="0"/>
                <a:sym typeface="Arial Black" pitchFamily="34" charset="0"/>
              </a:rPr>
              <a:t>配体</a:t>
            </a:r>
            <a:r>
              <a:rPr lang="zh-CN" altLang="en-US" dirty="0" smtClean="0">
                <a:solidFill>
                  <a:srgbClr val="8064A2"/>
                </a:solidFill>
                <a:latin typeface="Times New Roman" pitchFamily="18" charset="0"/>
                <a:cs typeface="Times New Roman" pitchFamily="18" charset="0"/>
                <a:sym typeface="Arial Black" pitchFamily="34" charset="0"/>
              </a:rPr>
              <a:t>与</a:t>
            </a:r>
            <a:r>
              <a:rPr lang="en-US" dirty="0" smtClean="0">
                <a:solidFill>
                  <a:srgbClr val="8064A2"/>
                </a:solidFill>
                <a:latin typeface="Times New Roman" pitchFamily="18" charset="0"/>
                <a:cs typeface="Times New Roman" pitchFamily="18" charset="0"/>
                <a:sym typeface="Arial Black" pitchFamily="34" charset="0"/>
              </a:rPr>
              <a:t>α</a:t>
            </a:r>
            <a:r>
              <a:rPr lang="en-US" b="1" baseline="-25000" dirty="0" smtClean="0">
                <a:solidFill>
                  <a:srgbClr val="8064A2"/>
                </a:solidFill>
                <a:latin typeface="Times New Roman" pitchFamily="18" charset="0"/>
                <a:cs typeface="Times New Roman" pitchFamily="18" charset="0"/>
                <a:sym typeface="Calibri" pitchFamily="34" charset="0"/>
              </a:rPr>
              <a:t>2</a:t>
            </a:r>
            <a:r>
              <a:rPr lang="en-US" dirty="0" smtClean="0">
                <a:solidFill>
                  <a:srgbClr val="8064A2"/>
                </a:solidFill>
                <a:latin typeface="Times New Roman" pitchFamily="18" charset="0"/>
                <a:cs typeface="Times New Roman" pitchFamily="18" charset="0"/>
                <a:sym typeface="Arial Black" pitchFamily="34" charset="0"/>
              </a:rPr>
              <a:t>δ </a:t>
            </a:r>
            <a:r>
              <a:rPr lang="zh-CN" altLang="en-US" dirty="0" smtClean="0">
                <a:solidFill>
                  <a:srgbClr val="8064A2"/>
                </a:solidFill>
                <a:latin typeface="Times New Roman" pitchFamily="18" charset="0"/>
                <a:cs typeface="Times New Roman" pitchFamily="18" charset="0"/>
                <a:sym typeface="Arial Black" pitchFamily="34" charset="0"/>
              </a:rPr>
              <a:t>的结合抑制</a:t>
            </a:r>
            <a:r>
              <a:rPr lang="zh-CN" altLang="en-US" dirty="0">
                <a:solidFill>
                  <a:srgbClr val="8064A2"/>
                </a:solidFill>
                <a:latin typeface="Times New Roman" pitchFamily="18" charset="0"/>
                <a:cs typeface="Times New Roman" pitchFamily="18" charset="0"/>
                <a:sym typeface="Arial Black" pitchFamily="34" charset="0"/>
              </a:rPr>
              <a:t>钙通道运输</a:t>
            </a:r>
            <a:endParaRPr lang="en-US" b="1" i="1" dirty="0">
              <a:solidFill>
                <a:srgbClr val="8064A2"/>
              </a:solidFill>
              <a:latin typeface="Times New Roman" pitchFamily="18" charset="0"/>
              <a:cs typeface="Times New Roman" pitchFamily="18" charset="0"/>
              <a:sym typeface="Calibri" pitchFamily="34" charset="0"/>
            </a:endParaRPr>
          </a:p>
        </p:txBody>
      </p:sp>
      <p:sp>
        <p:nvSpPr>
          <p:cNvPr id="109591" name="Text Box 22"/>
          <p:cNvSpPr>
            <a:spLocks noChangeArrowheads="1"/>
          </p:cNvSpPr>
          <p:nvPr/>
        </p:nvSpPr>
        <p:spPr bwMode="auto">
          <a:xfrm>
            <a:off x="1244600" y="1946275"/>
            <a:ext cx="822325" cy="762000"/>
          </a:xfrm>
          <a:prstGeom prst="rect">
            <a:avLst/>
          </a:prstGeom>
          <a:noFill/>
          <a:ln w="9525" cmpd="sng">
            <a:noFill/>
            <a:miter lim="800000"/>
            <a:headEnd/>
            <a:tailEnd/>
          </a:ln>
        </p:spPr>
        <p:txBody>
          <a:bodyPr>
            <a:spAutoFit/>
          </a:bodyPr>
          <a:lstStyle/>
          <a:p>
            <a:pPr algn="ctr"/>
            <a:r>
              <a:rPr lang="en-US" sz="4400" b="1">
                <a:solidFill>
                  <a:srgbClr val="C03932"/>
                </a:solidFill>
                <a:latin typeface="Times New Roman" pitchFamily="18" charset="0"/>
                <a:sym typeface="Calibri" pitchFamily="34" charset="0"/>
              </a:rPr>
              <a:t>X</a:t>
            </a:r>
          </a:p>
        </p:txBody>
      </p:sp>
      <p:sp>
        <p:nvSpPr>
          <p:cNvPr id="109592" name="Text Box 22"/>
          <p:cNvSpPr>
            <a:spLocks noChangeArrowheads="1"/>
          </p:cNvSpPr>
          <p:nvPr/>
        </p:nvSpPr>
        <p:spPr bwMode="auto">
          <a:xfrm>
            <a:off x="1233488" y="3355975"/>
            <a:ext cx="820737" cy="762000"/>
          </a:xfrm>
          <a:prstGeom prst="rect">
            <a:avLst/>
          </a:prstGeom>
          <a:noFill/>
          <a:ln w="9525" cmpd="sng">
            <a:noFill/>
            <a:miter lim="800000"/>
            <a:headEnd/>
            <a:tailEnd/>
          </a:ln>
        </p:spPr>
        <p:txBody>
          <a:bodyPr>
            <a:spAutoFit/>
          </a:bodyPr>
          <a:lstStyle/>
          <a:p>
            <a:pPr algn="ctr"/>
            <a:r>
              <a:rPr lang="en-US" sz="4400" b="1" dirty="0">
                <a:solidFill>
                  <a:srgbClr val="C03932"/>
                </a:solidFill>
                <a:latin typeface="Times New Roman" pitchFamily="18" charset="0"/>
                <a:sym typeface="Calibri" pitchFamily="34" charset="0"/>
              </a:rPr>
              <a:t>X</a:t>
            </a:r>
          </a:p>
        </p:txBody>
      </p:sp>
      <p:sp>
        <p:nvSpPr>
          <p:cNvPr id="109593" name="Text Box 22"/>
          <p:cNvSpPr>
            <a:spLocks noChangeArrowheads="1"/>
          </p:cNvSpPr>
          <p:nvPr/>
        </p:nvSpPr>
        <p:spPr bwMode="auto">
          <a:xfrm>
            <a:off x="1219200" y="4476750"/>
            <a:ext cx="820738" cy="762000"/>
          </a:xfrm>
          <a:prstGeom prst="rect">
            <a:avLst/>
          </a:prstGeom>
          <a:noFill/>
          <a:ln w="9525" cmpd="sng">
            <a:noFill/>
            <a:miter lim="800000"/>
            <a:headEnd/>
            <a:tailEnd/>
          </a:ln>
        </p:spPr>
        <p:txBody>
          <a:bodyPr>
            <a:spAutoFit/>
          </a:bodyPr>
          <a:lstStyle/>
          <a:p>
            <a:pPr algn="ctr"/>
            <a:r>
              <a:rPr lang="en-US" sz="4400" b="1">
                <a:solidFill>
                  <a:srgbClr val="C03932"/>
                </a:solidFill>
                <a:latin typeface="Times New Roman" pitchFamily="18" charset="0"/>
                <a:sym typeface="Calibri" pitchFamily="34" charset="0"/>
              </a:rPr>
              <a:t>X</a:t>
            </a:r>
          </a:p>
        </p:txBody>
      </p:sp>
      <p:sp>
        <p:nvSpPr>
          <p:cNvPr id="109594" name="Text Box 22"/>
          <p:cNvSpPr>
            <a:spLocks noChangeArrowheads="1"/>
          </p:cNvSpPr>
          <p:nvPr/>
        </p:nvSpPr>
        <p:spPr bwMode="auto">
          <a:xfrm>
            <a:off x="1211263" y="5337175"/>
            <a:ext cx="820737" cy="762000"/>
          </a:xfrm>
          <a:prstGeom prst="rect">
            <a:avLst/>
          </a:prstGeom>
          <a:noFill/>
          <a:ln w="9525" cmpd="sng">
            <a:noFill/>
            <a:miter lim="800000"/>
            <a:headEnd/>
            <a:tailEnd/>
          </a:ln>
        </p:spPr>
        <p:txBody>
          <a:bodyPr>
            <a:spAutoFit/>
          </a:bodyPr>
          <a:lstStyle/>
          <a:p>
            <a:pPr algn="ctr"/>
            <a:r>
              <a:rPr lang="en-US" sz="4400" b="1">
                <a:solidFill>
                  <a:srgbClr val="C03932"/>
                </a:solidFill>
                <a:latin typeface="Times New Roman" pitchFamily="18" charset="0"/>
                <a:sym typeface="Calibri" pitchFamily="34" charset="0"/>
              </a:rPr>
              <a:t>X</a:t>
            </a:r>
          </a:p>
        </p:txBody>
      </p:sp>
      <p:grpSp>
        <p:nvGrpSpPr>
          <p:cNvPr id="28" name="组合 35"/>
          <p:cNvGrpSpPr>
            <a:grpSpLocks/>
          </p:cNvGrpSpPr>
          <p:nvPr/>
        </p:nvGrpSpPr>
        <p:grpSpPr bwMode="auto">
          <a:xfrm>
            <a:off x="6516216" y="4495800"/>
            <a:ext cx="2362200" cy="2362200"/>
            <a:chOff x="3195333" y="2388933"/>
            <a:chExt cx="2898274" cy="3436095"/>
          </a:xfrm>
        </p:grpSpPr>
        <p:grpSp>
          <p:nvGrpSpPr>
            <p:cNvPr id="29" name="Group 9"/>
            <p:cNvGrpSpPr>
              <a:grpSpLocks/>
            </p:cNvGrpSpPr>
            <p:nvPr/>
          </p:nvGrpSpPr>
          <p:grpSpPr bwMode="auto">
            <a:xfrm>
              <a:off x="3195333" y="2388933"/>
              <a:ext cx="2898274" cy="3436095"/>
              <a:chOff x="3212796" y="2822137"/>
              <a:chExt cx="2898395" cy="3436270"/>
            </a:xfrm>
          </p:grpSpPr>
          <p:pic>
            <p:nvPicPr>
              <p:cNvPr id="35" name="Picture 4"/>
              <p:cNvPicPr>
                <a:picLocks noChangeAspect="1" noChangeArrowheads="1"/>
              </p:cNvPicPr>
              <p:nvPr/>
            </p:nvPicPr>
            <p:blipFill>
              <a:blip r:embed="rId4" cstate="print"/>
              <a:srcRect l="33801" t="7834" r="33867"/>
              <a:stretch>
                <a:fillRect/>
              </a:stretch>
            </p:blipFill>
            <p:spPr bwMode="auto">
              <a:xfrm>
                <a:off x="3212796" y="2822137"/>
                <a:ext cx="2898395" cy="3436270"/>
              </a:xfrm>
              <a:prstGeom prst="rect">
                <a:avLst/>
              </a:prstGeom>
              <a:noFill/>
              <a:ln w="9525">
                <a:noFill/>
                <a:miter lim="800000"/>
                <a:headEnd/>
                <a:tailEnd/>
              </a:ln>
            </p:spPr>
          </p:pic>
          <p:sp>
            <p:nvSpPr>
              <p:cNvPr id="36" name="TextBox 6"/>
              <p:cNvSpPr txBox="1">
                <a:spLocks noChangeArrowheads="1"/>
              </p:cNvSpPr>
              <p:nvPr/>
            </p:nvSpPr>
            <p:spPr bwMode="auto">
              <a:xfrm>
                <a:off x="3655668" y="4873645"/>
                <a:ext cx="2081536" cy="402948"/>
              </a:xfrm>
              <a:prstGeom prst="rect">
                <a:avLst/>
              </a:prstGeom>
              <a:noFill/>
              <a:ln w="9525">
                <a:noFill/>
                <a:miter lim="800000"/>
                <a:headEnd/>
                <a:tailEnd/>
              </a:ln>
            </p:spPr>
            <p:txBody>
              <a:bodyPr wrap="square">
                <a:spAutoFit/>
              </a:bodyPr>
              <a:lstStyle/>
              <a:p>
                <a:r>
                  <a:rPr lang="zh-CN" altLang="en-US" sz="1200" b="1" i="1" dirty="0">
                    <a:solidFill>
                      <a:schemeClr val="bg1"/>
                    </a:solidFill>
                    <a:latin typeface="微软雅黑" pitchFamily="34" charset="-122"/>
                    <a:ea typeface="微软雅黑" pitchFamily="34" charset="-122"/>
                    <a:cs typeface="Arial" charset="0"/>
                  </a:rPr>
                  <a:t>过度兴奋神经元</a:t>
                </a:r>
                <a:endParaRPr lang="en-US" altLang="zh-CN" sz="1200" b="1" i="1" dirty="0">
                  <a:solidFill>
                    <a:schemeClr val="bg1"/>
                  </a:solidFill>
                  <a:latin typeface="微软雅黑" pitchFamily="34" charset="-122"/>
                  <a:ea typeface="微软雅黑" pitchFamily="34" charset="-122"/>
                  <a:cs typeface="Arial" charset="0"/>
                </a:endParaRPr>
              </a:p>
            </p:txBody>
          </p:sp>
        </p:grpSp>
        <p:sp>
          <p:nvSpPr>
            <p:cNvPr id="30" name="椭圆 47"/>
            <p:cNvSpPr>
              <a:spLocks noChangeArrowheads="1"/>
            </p:cNvSpPr>
            <p:nvPr/>
          </p:nvSpPr>
          <p:spPr bwMode="auto">
            <a:xfrm>
              <a:off x="5261977" y="5599826"/>
              <a:ext cx="757822" cy="178383"/>
            </a:xfrm>
            <a:prstGeom prst="ellipse">
              <a:avLst/>
            </a:prstGeom>
            <a:solidFill>
              <a:srgbClr val="0094C8"/>
            </a:solidFill>
            <a:ln w="9525" algn="ctr">
              <a:noFill/>
              <a:round/>
              <a:headEnd/>
              <a:tailEnd/>
            </a:ln>
          </p:spPr>
          <p:txBody>
            <a:bodyPr anchor="ctr"/>
            <a:lstStyle/>
            <a:p>
              <a:pPr algn="ctr"/>
              <a:r>
                <a:rPr lang="zh-CN" altLang="en-US" sz="800" b="1" dirty="0">
                  <a:solidFill>
                    <a:schemeClr val="bg1"/>
                  </a:solidFill>
                  <a:latin typeface="微软雅黑" pitchFamily="34" charset="-122"/>
                  <a:ea typeface="微软雅黑" pitchFamily="34" charset="-122"/>
                </a:rPr>
                <a:t>突触后膜</a:t>
              </a:r>
            </a:p>
          </p:txBody>
        </p:sp>
        <p:sp>
          <p:nvSpPr>
            <p:cNvPr id="31" name="椭圆 54"/>
            <p:cNvSpPr>
              <a:spLocks noChangeArrowheads="1"/>
            </p:cNvSpPr>
            <p:nvPr/>
          </p:nvSpPr>
          <p:spPr bwMode="auto">
            <a:xfrm>
              <a:off x="3700616" y="2667000"/>
              <a:ext cx="1084093" cy="276141"/>
            </a:xfrm>
            <a:prstGeom prst="ellipse">
              <a:avLst/>
            </a:prstGeom>
            <a:solidFill>
              <a:srgbClr val="0088B8"/>
            </a:solidFill>
            <a:ln w="9525" algn="ctr">
              <a:noFill/>
              <a:round/>
              <a:headEnd/>
              <a:tailEnd/>
            </a:ln>
          </p:spPr>
          <p:txBody>
            <a:bodyPr anchor="ctr"/>
            <a:lstStyle/>
            <a:p>
              <a:pPr algn="ctr"/>
              <a:r>
                <a:rPr lang="zh-CN" altLang="en-US" sz="800" b="1" dirty="0">
                  <a:solidFill>
                    <a:schemeClr val="bg1"/>
                  </a:solidFill>
                  <a:latin typeface="微软雅黑" pitchFamily="34" charset="-122"/>
                  <a:ea typeface="微软雅黑" pitchFamily="34" charset="-122"/>
                </a:rPr>
                <a:t>突触前膜</a:t>
              </a:r>
            </a:p>
          </p:txBody>
        </p:sp>
        <p:sp>
          <p:nvSpPr>
            <p:cNvPr id="32" name="椭圆 56"/>
            <p:cNvSpPr>
              <a:spLocks noChangeArrowheads="1"/>
            </p:cNvSpPr>
            <p:nvPr/>
          </p:nvSpPr>
          <p:spPr bwMode="auto">
            <a:xfrm>
              <a:off x="4877936" y="5020872"/>
              <a:ext cx="1215671" cy="388063"/>
            </a:xfrm>
            <a:prstGeom prst="ellipse">
              <a:avLst/>
            </a:prstGeom>
            <a:solidFill>
              <a:srgbClr val="30497C"/>
            </a:solidFill>
            <a:ln w="9525" algn="ctr">
              <a:noFill/>
              <a:round/>
              <a:headEnd/>
              <a:tailEnd/>
            </a:ln>
          </p:spPr>
          <p:txBody>
            <a:bodyPr anchor="ctr"/>
            <a:lstStyle/>
            <a:p>
              <a:pPr algn="ctr"/>
              <a:r>
                <a:rPr lang="zh-CN" altLang="en-US" sz="800" b="1" dirty="0">
                  <a:solidFill>
                    <a:schemeClr val="bg1"/>
                  </a:solidFill>
                  <a:latin typeface="微软雅黑" pitchFamily="34" charset="-122"/>
                  <a:ea typeface="微软雅黑" pitchFamily="34" charset="-122"/>
                </a:rPr>
                <a:t>兴奋性</a:t>
              </a:r>
              <a:endParaRPr lang="en-US" altLang="zh-CN" sz="800" b="1" dirty="0">
                <a:solidFill>
                  <a:schemeClr val="bg1"/>
                </a:solidFill>
                <a:latin typeface="微软雅黑" pitchFamily="34" charset="-122"/>
                <a:ea typeface="微软雅黑" pitchFamily="34" charset="-122"/>
              </a:endParaRPr>
            </a:p>
            <a:p>
              <a:pPr algn="ctr"/>
              <a:r>
                <a:rPr lang="zh-CN" altLang="en-US" sz="800" b="1" dirty="0">
                  <a:solidFill>
                    <a:schemeClr val="bg1"/>
                  </a:solidFill>
                  <a:latin typeface="微软雅黑" pitchFamily="34" charset="-122"/>
                  <a:ea typeface="微软雅黑" pitchFamily="34" charset="-122"/>
                </a:rPr>
                <a:t>神经递质</a:t>
              </a:r>
            </a:p>
          </p:txBody>
        </p:sp>
        <p:sp>
          <p:nvSpPr>
            <p:cNvPr id="33" name="椭圆 57"/>
            <p:cNvSpPr>
              <a:spLocks noChangeArrowheads="1"/>
            </p:cNvSpPr>
            <p:nvPr/>
          </p:nvSpPr>
          <p:spPr bwMode="auto">
            <a:xfrm>
              <a:off x="5158553" y="3558686"/>
              <a:ext cx="861248" cy="517414"/>
            </a:xfrm>
            <a:prstGeom prst="ellipse">
              <a:avLst/>
            </a:prstGeom>
            <a:solidFill>
              <a:srgbClr val="30497C"/>
            </a:solidFill>
            <a:ln w="9525" algn="ctr">
              <a:noFill/>
              <a:round/>
              <a:headEnd/>
              <a:tailEnd/>
            </a:ln>
          </p:spPr>
          <p:txBody>
            <a:bodyPr/>
            <a:lstStyle/>
            <a:p>
              <a:pPr algn="ctr"/>
              <a:r>
                <a:rPr lang="en-US" altLang="zh-CN" sz="800" b="1" dirty="0">
                  <a:solidFill>
                    <a:srgbClr val="FFFFFF"/>
                  </a:solidFill>
                  <a:latin typeface="微软雅黑" pitchFamily="34" charset="-122"/>
                  <a:ea typeface="微软雅黑" pitchFamily="34" charset="-122"/>
                </a:rPr>
                <a:t>Ca</a:t>
              </a:r>
              <a:r>
                <a:rPr lang="en-US" altLang="zh-CN" sz="800" b="1" baseline="30000" dirty="0">
                  <a:solidFill>
                    <a:srgbClr val="FFFFFF"/>
                  </a:solidFill>
                  <a:latin typeface="微软雅黑" pitchFamily="34" charset="-122"/>
                  <a:ea typeface="微软雅黑" pitchFamily="34" charset="-122"/>
                </a:rPr>
                <a:t>2+</a:t>
              </a:r>
              <a:r>
                <a:rPr lang="zh-CN" altLang="en-US" sz="800" b="1" dirty="0">
                  <a:solidFill>
                    <a:srgbClr val="FFFFFF"/>
                  </a:solidFill>
                  <a:latin typeface="微软雅黑" pitchFamily="34" charset="-122"/>
                  <a:ea typeface="微软雅黑" pitchFamily="34" charset="-122"/>
                </a:rPr>
                <a:t>通道</a:t>
              </a:r>
            </a:p>
            <a:p>
              <a:endParaRPr lang="zh-CN" altLang="en-US" sz="800" dirty="0"/>
            </a:p>
          </p:txBody>
        </p:sp>
        <p:sp>
          <p:nvSpPr>
            <p:cNvPr id="34" name="TextBox 58"/>
            <p:cNvSpPr txBox="1">
              <a:spLocks noChangeArrowheads="1"/>
            </p:cNvSpPr>
            <p:nvPr/>
          </p:nvSpPr>
          <p:spPr bwMode="auto">
            <a:xfrm>
              <a:off x="5448814" y="2876551"/>
              <a:ext cx="570987" cy="470220"/>
            </a:xfrm>
            <a:prstGeom prst="rect">
              <a:avLst/>
            </a:prstGeom>
            <a:solidFill>
              <a:srgbClr val="30497C"/>
            </a:solidFill>
            <a:ln w="9525">
              <a:noFill/>
              <a:miter lim="800000"/>
              <a:headEnd/>
              <a:tailEnd/>
            </a:ln>
          </p:spPr>
          <p:txBody>
            <a:bodyPr wrap="square">
              <a:spAutoFit/>
            </a:bodyPr>
            <a:lstStyle/>
            <a:p>
              <a:pPr algn="ctr"/>
              <a:r>
                <a:rPr lang="el-GR" altLang="zh-CN" sz="600" b="1" dirty="0">
                  <a:solidFill>
                    <a:schemeClr val="bg1"/>
                  </a:solidFill>
                  <a:latin typeface="微软雅黑" pitchFamily="34" charset="-122"/>
                  <a:ea typeface="微软雅黑" pitchFamily="34" charset="-122"/>
                </a:rPr>
                <a:t>α </a:t>
              </a:r>
              <a:r>
                <a:rPr lang="en-US" altLang="zh-CN" sz="600" b="1" dirty="0">
                  <a:solidFill>
                    <a:schemeClr val="bg1"/>
                  </a:solidFill>
                  <a:latin typeface="微软雅黑" pitchFamily="34" charset="-122"/>
                  <a:ea typeface="微软雅黑" pitchFamily="34" charset="-122"/>
                </a:rPr>
                <a:t>2-</a:t>
              </a:r>
              <a:r>
                <a:rPr lang="el-GR" altLang="zh-CN" sz="600" b="1" dirty="0">
                  <a:solidFill>
                    <a:schemeClr val="bg1"/>
                  </a:solidFill>
                  <a:latin typeface="微软雅黑" pitchFamily="34" charset="-122"/>
                  <a:ea typeface="微软雅黑" pitchFamily="34" charset="-122"/>
                </a:rPr>
                <a:t>δ</a:t>
              </a:r>
              <a:r>
                <a:rPr lang="zh-CN" altLang="en-US" sz="600" b="1" dirty="0">
                  <a:solidFill>
                    <a:schemeClr val="bg1"/>
                  </a:solidFill>
                  <a:latin typeface="微软雅黑" pitchFamily="34" charset="-122"/>
                  <a:ea typeface="微软雅黑" pitchFamily="34" charset="-122"/>
                </a:rPr>
                <a:t>亚基</a:t>
              </a:r>
            </a:p>
          </p:txBody>
        </p:sp>
      </p:grpSp>
      <p:cxnSp>
        <p:nvCxnSpPr>
          <p:cNvPr id="40" name="曲线连接符 39"/>
          <p:cNvCxnSpPr/>
          <p:nvPr/>
        </p:nvCxnSpPr>
        <p:spPr bwMode="auto">
          <a:xfrm rot="16200000" flipH="1">
            <a:off x="3923928" y="3284984"/>
            <a:ext cx="2808312" cy="2232248"/>
          </a:xfrm>
          <a:prstGeom prst="curvedConnector3">
            <a:avLst>
              <a:gd name="adj1" fmla="val 100321"/>
            </a:avLst>
          </a:prstGeom>
          <a:ln w="25400">
            <a:solidFill>
              <a:schemeClr val="bg2">
                <a:lumMod val="50000"/>
                <a:lumOff val="50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5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5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5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959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959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88" grpId="0" bldLvl="0" autoUpdateAnimBg="0"/>
      <p:bldP spid="109589" grpId="0" bldLvl="0" autoUpdateAnimBg="0"/>
      <p:bldP spid="109590" grpId="0" bldLvl="0" autoUpdateAnimBg="0"/>
      <p:bldP spid="109591" grpId="0" bldLvl="0" autoUpdateAnimBg="0"/>
      <p:bldP spid="109592" grpId="0" bldLvl="0" autoUpdateAnimBg="0"/>
      <p:bldP spid="109593" grpId="0" bldLvl="0" autoUpdateAnimBg="0"/>
      <p:bldP spid="109594" grpId="0" bldLvl="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4"/>
          <p:cNvSpPr>
            <a:spLocks noGrp="1"/>
          </p:cNvSpPr>
          <p:nvPr>
            <p:ph type="sldNum" sz="quarter" idx="12"/>
          </p:nvPr>
        </p:nvSpPr>
        <p:spPr/>
        <p:txBody>
          <a:bodyPr/>
          <a:lstStyle/>
          <a:p>
            <a:fld id="{BB23EE73-C5E6-4F96-81F0-BDDFE08F8E77}" type="slidenum">
              <a:rPr lang="zh-CN" altLang="en-US"/>
              <a:pPr/>
              <a:t>43</a:t>
            </a:fld>
            <a:endParaRPr lang="en-US" sz="1800">
              <a:solidFill>
                <a:schemeClr val="tx1"/>
              </a:solidFill>
            </a:endParaRPr>
          </a:p>
        </p:txBody>
      </p:sp>
      <p:sp>
        <p:nvSpPr>
          <p:cNvPr id="111618" name="Rectangle 2"/>
          <p:cNvSpPr>
            <a:spLocks noGrp="1" noChangeArrowheads="1"/>
          </p:cNvSpPr>
          <p:nvPr>
            <p:ph type="title" idx="4294967295"/>
          </p:nvPr>
        </p:nvSpPr>
        <p:spPr>
          <a:ln/>
        </p:spPr>
        <p:txBody>
          <a:bodyPr/>
          <a:lstStyle/>
          <a:p>
            <a:pPr eaLnBrk="1" hangingPunct="1"/>
            <a:r>
              <a:rPr lang="zh-CN" altLang="en-US" dirty="0">
                <a:latin typeface="Times New Roman" pitchFamily="18" charset="0"/>
                <a:cs typeface="Times New Roman" pitchFamily="18" charset="0"/>
                <a:sym typeface="Symbol" pitchFamily="18" charset="2"/>
              </a:rPr>
              <a:t>a</a:t>
            </a:r>
            <a:r>
              <a:rPr lang="zh-CN" altLang="en-US" baseline="-25000" dirty="0" smtClean="0">
                <a:latin typeface="Times New Roman" pitchFamily="18" charset="0"/>
                <a:cs typeface="Times New Roman" pitchFamily="18" charset="0"/>
              </a:rPr>
              <a:t>2</a:t>
            </a:r>
            <a:r>
              <a:rPr lang="en-US" altLang="zh-CN" dirty="0" smtClean="0">
                <a:latin typeface="Symbol" pitchFamily="18" charset="2"/>
                <a:ea typeface="PMingLiU" pitchFamily="18" charset="-120"/>
              </a:rPr>
              <a:t>d</a:t>
            </a:r>
            <a:r>
              <a:rPr lang="zh-CN" altLang="en-US" dirty="0" smtClean="0">
                <a:latin typeface="Times New Roman" pitchFamily="18" charset="0"/>
                <a:cs typeface="Times New Roman" pitchFamily="18" charset="0"/>
                <a:sym typeface="Symbol" pitchFamily="18" charset="2"/>
              </a:rPr>
              <a:t> </a:t>
            </a:r>
            <a:r>
              <a:rPr lang="zh-CN" altLang="en-US" dirty="0">
                <a:latin typeface="Times New Roman" pitchFamily="18" charset="0"/>
                <a:cs typeface="Times New Roman" pitchFamily="18" charset="0"/>
              </a:rPr>
              <a:t>配体的不良反应</a:t>
            </a:r>
          </a:p>
        </p:txBody>
      </p:sp>
      <p:graphicFrame>
        <p:nvGraphicFramePr>
          <p:cNvPr id="111619" name="Group 23"/>
          <p:cNvGraphicFramePr>
            <a:graphicFrameLocks noGrp="1"/>
          </p:cNvGraphicFramePr>
          <p:nvPr/>
        </p:nvGraphicFramePr>
        <p:xfrm>
          <a:off x="495300" y="1844675"/>
          <a:ext cx="8208963" cy="3160714"/>
        </p:xfrm>
        <a:graphic>
          <a:graphicData uri="http://schemas.openxmlformats.org/drawingml/2006/table">
            <a:tbl>
              <a:tblPr/>
              <a:tblGrid>
                <a:gridCol w="3562350"/>
                <a:gridCol w="4646613"/>
              </a:tblGrid>
              <a:tr h="709613">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2400" b="1" i="0" u="none" strike="noStrike" cap="none" normalizeH="0" baseline="0" dirty="0" smtClean="0">
                          <a:ln>
                            <a:noFill/>
                          </a:ln>
                          <a:solidFill>
                            <a:srgbClr val="FFFFFF"/>
                          </a:solidFill>
                          <a:effectLst/>
                          <a:latin typeface="Times New Roman" pitchFamily="18" charset="0"/>
                          <a:ea typeface="宋体" pitchFamily="2" charset="-122"/>
                          <a:cs typeface="Times New Roman" pitchFamily="18" charset="0"/>
                          <a:sym typeface="Calibri" pitchFamily="34" charset="0"/>
                        </a:rPr>
                        <a:t>  系统</a:t>
                      </a:r>
                    </a:p>
                  </a:txBody>
                  <a:tcPr marT="45726" marB="45726"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0C6FCF"/>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2400" b="1" i="0" u="none" strike="noStrike" cap="none" normalizeH="0" baseline="0" dirty="0" smtClean="0">
                          <a:ln>
                            <a:noFill/>
                          </a:ln>
                          <a:solidFill>
                            <a:srgbClr val="FFFFFF"/>
                          </a:solidFill>
                          <a:effectLst/>
                          <a:latin typeface="Times New Roman" pitchFamily="18" charset="0"/>
                          <a:ea typeface="宋体" pitchFamily="2" charset="-122"/>
                          <a:sym typeface="Calibri" pitchFamily="34" charset="0"/>
                        </a:rPr>
                        <a:t>不良反应</a:t>
                      </a:r>
                    </a:p>
                  </a:txBody>
                  <a:tcPr marT="45726" marB="45726"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0C6FCF"/>
                    </a:solidFill>
                  </a:tcPr>
                </a:tc>
              </a:tr>
              <a:tr h="574675">
                <a:tc>
                  <a:txBody>
                    <a:bodyPr/>
                    <a:lstStyle/>
                    <a:p>
                      <a:pPr marL="109538" marR="0" lvl="0" indent="0" algn="l" defTabSz="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400" b="0" i="0" u="none" strike="noStrike" cap="none" normalizeH="0" baseline="0" dirty="0" smtClean="0">
                          <a:ln>
                            <a:noFill/>
                          </a:ln>
                          <a:solidFill>
                            <a:schemeClr val="bg1"/>
                          </a:solidFill>
                          <a:effectLst/>
                          <a:latin typeface="Times New Roman" pitchFamily="18" charset="0"/>
                          <a:ea typeface="宋体" pitchFamily="2" charset="-122"/>
                          <a:sym typeface="Calibri" pitchFamily="34" charset="0"/>
                        </a:rPr>
                        <a:t>消化系统</a:t>
                      </a:r>
                    </a:p>
                  </a:txBody>
                  <a:tcPr marT="45726" marB="45726"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a:txBody>
                    <a:bodyPr/>
                    <a:lstStyle/>
                    <a:p>
                      <a:pPr marL="0" marR="0" lvl="0" indent="0" algn="l" defTabSz="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400" b="0" i="0" u="none" strike="noStrike" cap="none" normalizeH="0" baseline="0" dirty="0" smtClean="0">
                          <a:ln>
                            <a:noFill/>
                          </a:ln>
                          <a:solidFill>
                            <a:schemeClr val="bg1"/>
                          </a:solidFill>
                          <a:effectLst/>
                          <a:latin typeface="Times New Roman" pitchFamily="18" charset="0"/>
                          <a:ea typeface="宋体" pitchFamily="2" charset="-122"/>
                          <a:sym typeface="Calibri" pitchFamily="34" charset="0"/>
                        </a:rPr>
                        <a:t>口干</a:t>
                      </a:r>
                    </a:p>
                  </a:txBody>
                  <a:tcPr marT="45726" marB="45726"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r>
              <a:tr h="760413">
                <a:tc>
                  <a:txBody>
                    <a:bodyPr/>
                    <a:lstStyle/>
                    <a:p>
                      <a:pPr marL="109538" marR="0" lvl="0" indent="0" algn="l" defTabSz="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400" b="0" i="0" u="none" strike="noStrike" cap="none" normalizeH="0" baseline="0" dirty="0" smtClean="0">
                          <a:ln>
                            <a:noFill/>
                          </a:ln>
                          <a:solidFill>
                            <a:schemeClr val="bg1"/>
                          </a:solidFill>
                          <a:effectLst/>
                          <a:latin typeface="Times New Roman" pitchFamily="18" charset="0"/>
                          <a:ea typeface="宋体" pitchFamily="2" charset="-122"/>
                          <a:sym typeface="Calibri" pitchFamily="34" charset="0"/>
                        </a:rPr>
                        <a:t>中枢神经系统</a:t>
                      </a:r>
                    </a:p>
                  </a:txBody>
                  <a:tcPr marT="45726" marB="45726"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c>
                  <a:txBody>
                    <a:bodyPr/>
                    <a:lstStyle/>
                    <a:p>
                      <a:pPr marL="0" marR="0" lvl="0" indent="0" algn="l" defTabSz="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400" b="0" i="0" u="none" strike="noStrike" cap="none" normalizeH="0" baseline="0" dirty="0" smtClean="0">
                          <a:ln>
                            <a:noFill/>
                          </a:ln>
                          <a:solidFill>
                            <a:schemeClr val="bg1"/>
                          </a:solidFill>
                          <a:effectLst/>
                          <a:latin typeface="Times New Roman" pitchFamily="18" charset="0"/>
                          <a:ea typeface="宋体" pitchFamily="2" charset="-122"/>
                          <a:sym typeface="Calibri" pitchFamily="34" charset="0"/>
                        </a:rPr>
                        <a:t>头晕、嗜睡</a:t>
                      </a:r>
                      <a:endParaRPr kumimoji="0" lang="zh-CN" altLang="en-US" sz="2800" b="0" i="0" u="none" strike="noStrike" cap="none" normalizeH="0" baseline="0" dirty="0" smtClean="0">
                        <a:ln>
                          <a:noFill/>
                        </a:ln>
                        <a:solidFill>
                          <a:srgbClr val="002060"/>
                        </a:solidFill>
                        <a:effectLst/>
                        <a:latin typeface="Times New Roman" pitchFamily="18" charset="0"/>
                        <a:ea typeface="宋体" pitchFamily="2" charset="-122"/>
                        <a:sym typeface="Calibri" pitchFamily="34" charset="0"/>
                      </a:endParaRPr>
                    </a:p>
                  </a:txBody>
                  <a:tcPr marT="45726" marB="45726"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r>
              <a:tr h="1116013">
                <a:tc>
                  <a:txBody>
                    <a:bodyPr/>
                    <a:lstStyle/>
                    <a:p>
                      <a:pPr marL="109538" marR="0" lvl="0" indent="0" algn="l" defTabSz="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400" b="0" i="0" u="none" strike="noStrike" cap="none" normalizeH="0" baseline="0" dirty="0" smtClean="0">
                          <a:ln>
                            <a:noFill/>
                          </a:ln>
                          <a:solidFill>
                            <a:schemeClr val="bg1"/>
                          </a:solidFill>
                          <a:effectLst/>
                          <a:latin typeface="Times New Roman" pitchFamily="18" charset="0"/>
                          <a:ea typeface="宋体" pitchFamily="2" charset="-122"/>
                          <a:sym typeface="Calibri" pitchFamily="34" charset="0"/>
                        </a:rPr>
                        <a:t>其他</a:t>
                      </a:r>
                    </a:p>
                  </a:txBody>
                  <a:tcPr marT="45726" marB="45726"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a:txBody>
                    <a:bodyPr/>
                    <a:lstStyle/>
                    <a:p>
                      <a:pPr marL="0" marR="0" lvl="0" indent="0" algn="l" defTabSz="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400" b="0"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sym typeface="Calibri" pitchFamily="34" charset="0"/>
                        </a:rPr>
                        <a:t>无力、 头痛、周围水肿、 体重增加</a:t>
                      </a:r>
                      <a:endParaRPr kumimoji="0" lang="zh-CN" altLang="en-US" sz="2800" b="0"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T="45726" marB="45726"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r>
            </a:tbl>
          </a:graphicData>
        </a:graphic>
      </p:graphicFrame>
      <p:sp>
        <p:nvSpPr>
          <p:cNvPr id="111636" name="Rectangle 1"/>
          <p:cNvSpPr>
            <a:spLocks noChangeArrowheads="1"/>
          </p:cNvSpPr>
          <p:nvPr/>
        </p:nvSpPr>
        <p:spPr bwMode="auto">
          <a:xfrm>
            <a:off x="444500" y="6102350"/>
            <a:ext cx="3354388" cy="669925"/>
          </a:xfrm>
          <a:prstGeom prst="rect">
            <a:avLst/>
          </a:prstGeom>
          <a:noFill/>
          <a:ln w="9525" cmpd="sng">
            <a:noFill/>
            <a:miter lim="800000"/>
            <a:headEnd/>
            <a:tailEnd/>
          </a:ln>
        </p:spPr>
        <p:txBody>
          <a:bodyPr wrap="none">
            <a:spAutoFit/>
          </a:bodyPr>
          <a:lstStyle/>
          <a:p>
            <a:r>
              <a:rPr lang="zh-CN" altLang="en-US" sz="1400" b="1" dirty="0">
                <a:solidFill>
                  <a:schemeClr val="bg2"/>
                </a:solidFill>
                <a:latin typeface="Times New Roman" pitchFamily="18" charset="0"/>
                <a:cs typeface="Times New Roman" pitchFamily="18" charset="0"/>
                <a:sym typeface="Arial" pitchFamily="34" charset="0"/>
              </a:rPr>
              <a:t>α</a:t>
            </a:r>
            <a:r>
              <a:rPr lang="zh-CN" altLang="en-US" sz="1400" b="1" baseline="-25000" dirty="0">
                <a:solidFill>
                  <a:schemeClr val="bg2"/>
                </a:solidFill>
                <a:latin typeface="Times New Roman" pitchFamily="18" charset="0"/>
                <a:cs typeface="Times New Roman" pitchFamily="18" charset="0"/>
                <a:sym typeface="Arial" pitchFamily="34" charset="0"/>
              </a:rPr>
              <a:t>2</a:t>
            </a:r>
            <a:r>
              <a:rPr lang="zh-CN" altLang="en-US" sz="1400" b="1" dirty="0">
                <a:solidFill>
                  <a:schemeClr val="bg2"/>
                </a:solidFill>
                <a:latin typeface="Times New Roman" pitchFamily="18" charset="0"/>
                <a:cs typeface="Times New Roman" pitchFamily="18" charset="0"/>
                <a:sym typeface="Arial" pitchFamily="34" charset="0"/>
              </a:rPr>
              <a:t>δ 配体包括加巴喷丁和普瑞巴林</a:t>
            </a:r>
            <a:endParaRPr lang="en-US" sz="1400" b="1" dirty="0">
              <a:solidFill>
                <a:schemeClr val="bg2"/>
              </a:solidFill>
              <a:latin typeface="Times New Roman" pitchFamily="18" charset="0"/>
              <a:cs typeface="Times New Roman" pitchFamily="18" charset="0"/>
              <a:sym typeface="Arial" pitchFamily="34" charset="0"/>
            </a:endParaRPr>
          </a:p>
          <a:p>
            <a:r>
              <a:rPr lang="en-US" sz="1400" b="1" dirty="0">
                <a:solidFill>
                  <a:schemeClr val="bg2"/>
                </a:solidFill>
                <a:latin typeface="Times New Roman" pitchFamily="18" charset="0"/>
                <a:cs typeface="Times New Roman" pitchFamily="18" charset="0"/>
                <a:sym typeface="Arial" pitchFamily="34" charset="0"/>
              </a:rPr>
              <a:t>CNS = </a:t>
            </a:r>
            <a:r>
              <a:rPr lang="zh-CN" altLang="en-US" sz="1400" b="1" dirty="0">
                <a:solidFill>
                  <a:schemeClr val="bg2"/>
                </a:solidFill>
                <a:latin typeface="Times New Roman" pitchFamily="18" charset="0"/>
                <a:cs typeface="Times New Roman" pitchFamily="18" charset="0"/>
                <a:sym typeface="Arial" pitchFamily="34" charset="0"/>
              </a:rPr>
              <a:t>中枢神经系统</a:t>
            </a:r>
            <a:endParaRPr lang="en-US" sz="1400" b="1" dirty="0">
              <a:solidFill>
                <a:schemeClr val="bg2"/>
              </a:solidFill>
              <a:latin typeface="Times New Roman" pitchFamily="18" charset="0"/>
              <a:cs typeface="Times New Roman" pitchFamily="18" charset="0"/>
              <a:sym typeface="Arial" pitchFamily="34" charset="0"/>
            </a:endParaRPr>
          </a:p>
          <a:p>
            <a:r>
              <a:rPr lang="zh-CN" altLang="en-US" sz="1000" dirty="0">
                <a:solidFill>
                  <a:schemeClr val="bg2"/>
                </a:solidFill>
                <a:latin typeface="Times New Roman" pitchFamily="18" charset="0"/>
                <a:cs typeface="Times New Roman" pitchFamily="18" charset="0"/>
                <a:sym typeface="Calibri" pitchFamily="34" charset="0"/>
              </a:rPr>
              <a:t>Attal N, Finnerup NB. </a:t>
            </a:r>
            <a:r>
              <a:rPr lang="zh-CN" altLang="en-US" sz="1000" i="1" dirty="0">
                <a:solidFill>
                  <a:schemeClr val="bg2"/>
                </a:solidFill>
                <a:latin typeface="Times New Roman" pitchFamily="18" charset="0"/>
                <a:cs typeface="Times New Roman" pitchFamily="18" charset="0"/>
                <a:sym typeface="Calibri" pitchFamily="34" charset="0"/>
              </a:rPr>
              <a:t>Pain Clinical Updates </a:t>
            </a:r>
            <a:r>
              <a:rPr lang="zh-CN" altLang="en-US" sz="1000" dirty="0">
                <a:solidFill>
                  <a:schemeClr val="bg2"/>
                </a:solidFill>
                <a:latin typeface="Times New Roman" pitchFamily="18" charset="0"/>
                <a:cs typeface="Times New Roman" pitchFamily="18" charset="0"/>
                <a:sym typeface="Calibri" pitchFamily="34" charset="0"/>
              </a:rPr>
              <a:t>2010; 18(9):1-8.</a:t>
            </a:r>
            <a:endParaRPr lang="zh-CN" alt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灯片编号占位符 4"/>
          <p:cNvSpPr>
            <a:spLocks noGrp="1"/>
          </p:cNvSpPr>
          <p:nvPr>
            <p:ph type="sldNum" sz="quarter" idx="12"/>
          </p:nvPr>
        </p:nvSpPr>
        <p:spPr/>
        <p:txBody>
          <a:bodyPr/>
          <a:lstStyle/>
          <a:p>
            <a:fld id="{3E0E095E-D7DB-4457-9B94-DEEDE982C014}" type="slidenum">
              <a:rPr lang="zh-CN" altLang="en-US"/>
              <a:pPr/>
              <a:t>44</a:t>
            </a:fld>
            <a:endParaRPr lang="en-US" sz="1800">
              <a:solidFill>
                <a:schemeClr val="tx1"/>
              </a:solidFill>
            </a:endParaRPr>
          </a:p>
        </p:txBody>
      </p:sp>
      <p:sp>
        <p:nvSpPr>
          <p:cNvPr id="113666" name="Rectangle 43"/>
          <p:cNvSpPr>
            <a:spLocks noChangeArrowheads="1"/>
          </p:cNvSpPr>
          <p:nvPr/>
        </p:nvSpPr>
        <p:spPr bwMode="auto">
          <a:xfrm>
            <a:off x="158750" y="1636713"/>
            <a:ext cx="8826500" cy="4398962"/>
          </a:xfrm>
          <a:prstGeom prst="rect">
            <a:avLst/>
          </a:prstGeom>
          <a:solidFill>
            <a:srgbClr val="002570"/>
          </a:solidFill>
          <a:ln w="9525" cmpd="sng">
            <a:solidFill>
              <a:srgbClr val="002C89"/>
            </a:solidFill>
            <a:miter lim="800000"/>
            <a:headEnd/>
            <a:tailEnd/>
          </a:ln>
        </p:spPr>
        <p:txBody>
          <a:bodyPr anchor="ctr"/>
          <a:lstStyle/>
          <a:p>
            <a:pPr algn="ctr"/>
            <a:endParaRPr lang="zh-CN" altLang="zh-CN">
              <a:solidFill>
                <a:srgbClr val="FFFFFF"/>
              </a:solidFill>
              <a:latin typeface="Times New Roman" pitchFamily="18" charset="0"/>
              <a:sym typeface="Calibri" pitchFamily="34" charset="0"/>
            </a:endParaRPr>
          </a:p>
        </p:txBody>
      </p:sp>
      <p:pic>
        <p:nvPicPr>
          <p:cNvPr id="113667" name="Picture 50" descr="head and shoulders"/>
          <p:cNvPicPr>
            <a:picLocks noChangeAspect="1" noChangeArrowheads="1"/>
          </p:cNvPicPr>
          <p:nvPr/>
        </p:nvPicPr>
        <p:blipFill>
          <a:blip r:embed="rId3" cstate="print"/>
          <a:srcRect l="3940" t="5710" r="8307" b="9052"/>
          <a:stretch>
            <a:fillRect/>
          </a:stretch>
        </p:blipFill>
        <p:spPr bwMode="auto">
          <a:xfrm>
            <a:off x="5330825" y="1711325"/>
            <a:ext cx="3479800" cy="2870200"/>
          </a:xfrm>
          <a:prstGeom prst="rect">
            <a:avLst/>
          </a:prstGeom>
          <a:noFill/>
          <a:ln w="9525" cmpd="sng">
            <a:noFill/>
            <a:miter lim="800000"/>
            <a:headEnd/>
            <a:tailEnd/>
          </a:ln>
        </p:spPr>
      </p:pic>
      <p:pic>
        <p:nvPicPr>
          <p:cNvPr id="113668" name="Picture 98" descr="Revision_07"/>
          <p:cNvPicPr>
            <a:picLocks noChangeAspect="1" noChangeArrowheads="1"/>
          </p:cNvPicPr>
          <p:nvPr/>
        </p:nvPicPr>
        <p:blipFill>
          <a:blip r:embed="rId4" cstate="print"/>
          <a:srcRect l="882" t="25748" r="882" b="7558"/>
          <a:stretch>
            <a:fillRect/>
          </a:stretch>
        </p:blipFill>
        <p:spPr bwMode="auto">
          <a:xfrm>
            <a:off x="1397000" y="5026025"/>
            <a:ext cx="6791325" cy="1012825"/>
          </a:xfrm>
          <a:prstGeom prst="rect">
            <a:avLst/>
          </a:prstGeom>
          <a:noFill/>
          <a:ln w="9525" cmpd="sng">
            <a:noFill/>
            <a:miter lim="800000"/>
            <a:headEnd/>
            <a:tailEnd/>
          </a:ln>
        </p:spPr>
      </p:pic>
      <p:sp>
        <p:nvSpPr>
          <p:cNvPr id="113669" name="Rectangle 28"/>
          <p:cNvSpPr>
            <a:spLocks noGrp="1" noChangeArrowheads="1"/>
          </p:cNvSpPr>
          <p:nvPr>
            <p:ph type="title" idx="4294967295"/>
          </p:nvPr>
        </p:nvSpPr>
        <p:spPr>
          <a:ln/>
        </p:spPr>
        <p:txBody>
          <a:bodyPr/>
          <a:lstStyle/>
          <a:p>
            <a:pPr eaLnBrk="1" hangingPunct="1"/>
            <a:r>
              <a:rPr lang="zh-CN" altLang="en-US" dirty="0">
                <a:latin typeface="Times New Roman" pitchFamily="18" charset="0"/>
              </a:rPr>
              <a:t>抗抑郁药</a:t>
            </a:r>
            <a:r>
              <a:rPr lang="zh-CN" altLang="en-US" dirty="0" smtClean="0">
                <a:latin typeface="Times New Roman" pitchFamily="18" charset="0"/>
              </a:rPr>
              <a:t>如何控制疼痛</a:t>
            </a:r>
            <a:endParaRPr lang="zh-CN" altLang="en-US" dirty="0">
              <a:latin typeface="Times New Roman" pitchFamily="18" charset="0"/>
            </a:endParaRPr>
          </a:p>
        </p:txBody>
      </p:sp>
      <p:sp>
        <p:nvSpPr>
          <p:cNvPr id="113670" name="Text Box 33"/>
          <p:cNvSpPr>
            <a:spLocks noChangeArrowheads="1"/>
          </p:cNvSpPr>
          <p:nvPr/>
        </p:nvSpPr>
        <p:spPr bwMode="auto">
          <a:xfrm>
            <a:off x="561975" y="4441825"/>
            <a:ext cx="893763" cy="304800"/>
          </a:xfrm>
          <a:prstGeom prst="rect">
            <a:avLst/>
          </a:prstGeom>
          <a:noFill/>
          <a:ln w="9525" cmpd="sng">
            <a:noFill/>
            <a:miter lim="800000"/>
            <a:headEnd/>
            <a:tailEnd/>
          </a:ln>
        </p:spPr>
        <p:txBody>
          <a:bodyPr wrap="none">
            <a:spAutoFit/>
          </a:bodyPr>
          <a:lstStyle/>
          <a:p>
            <a:r>
              <a:rPr lang="zh-CN" altLang="en-US" sz="1400" b="1">
                <a:solidFill>
                  <a:srgbClr val="FFFFFF"/>
                </a:solidFill>
                <a:latin typeface="Times New Roman" pitchFamily="18" charset="0"/>
                <a:sym typeface="Calibri" pitchFamily="34" charset="0"/>
              </a:rPr>
              <a:t>神经损伤</a:t>
            </a:r>
          </a:p>
        </p:txBody>
      </p:sp>
      <p:sp>
        <p:nvSpPr>
          <p:cNvPr id="113671" name="Text Box 81"/>
          <p:cNvSpPr>
            <a:spLocks noChangeArrowheads="1"/>
          </p:cNvSpPr>
          <p:nvPr/>
        </p:nvSpPr>
        <p:spPr bwMode="auto">
          <a:xfrm>
            <a:off x="6526213" y="5780088"/>
            <a:ext cx="538162" cy="304800"/>
          </a:xfrm>
          <a:prstGeom prst="rect">
            <a:avLst/>
          </a:prstGeom>
          <a:noFill/>
          <a:ln w="9525" cmpd="sng">
            <a:noFill/>
            <a:miter lim="800000"/>
            <a:headEnd/>
            <a:tailEnd/>
          </a:ln>
        </p:spPr>
        <p:txBody>
          <a:bodyPr wrap="none">
            <a:spAutoFit/>
          </a:bodyPr>
          <a:lstStyle/>
          <a:p>
            <a:r>
              <a:rPr lang="zh-CN" altLang="en-US" sz="1400" b="1">
                <a:solidFill>
                  <a:srgbClr val="FFFFFF"/>
                </a:solidFill>
                <a:latin typeface="Times New Roman" pitchFamily="18" charset="0"/>
                <a:sym typeface="Calibri" pitchFamily="34" charset="0"/>
              </a:rPr>
              <a:t>脊髓</a:t>
            </a:r>
          </a:p>
        </p:txBody>
      </p:sp>
      <p:sp>
        <p:nvSpPr>
          <p:cNvPr id="113672" name="Text Box 89"/>
          <p:cNvSpPr>
            <a:spLocks noChangeArrowheads="1"/>
          </p:cNvSpPr>
          <p:nvPr/>
        </p:nvSpPr>
        <p:spPr bwMode="auto">
          <a:xfrm>
            <a:off x="2849563" y="5702300"/>
            <a:ext cx="2401887" cy="304800"/>
          </a:xfrm>
          <a:prstGeom prst="rect">
            <a:avLst/>
          </a:prstGeom>
          <a:noFill/>
          <a:ln w="9525" cmpd="sng">
            <a:noFill/>
            <a:miter lim="800000"/>
            <a:headEnd/>
            <a:tailEnd/>
          </a:ln>
        </p:spPr>
        <p:txBody>
          <a:bodyPr>
            <a:spAutoFit/>
          </a:bodyPr>
          <a:lstStyle/>
          <a:p>
            <a:pPr algn="ctr"/>
            <a:r>
              <a:rPr lang="zh-CN" altLang="en-US" sz="1400" b="1" dirty="0">
                <a:solidFill>
                  <a:srgbClr val="FFFFFF"/>
                </a:solidFill>
                <a:latin typeface="Times New Roman" pitchFamily="18" charset="0"/>
                <a:sym typeface="Calibri" pitchFamily="34" charset="0"/>
              </a:rPr>
              <a:t>伤害</a:t>
            </a:r>
            <a:r>
              <a:rPr lang="zh-CN" altLang="en-US" sz="1400" b="1" dirty="0" smtClean="0">
                <a:solidFill>
                  <a:srgbClr val="FFFFFF"/>
                </a:solidFill>
                <a:latin typeface="Times New Roman" pitchFamily="18" charset="0"/>
                <a:sym typeface="Calibri" pitchFamily="34" charset="0"/>
              </a:rPr>
              <a:t>性感受传入纤维</a:t>
            </a:r>
            <a:endParaRPr lang="zh-CN" altLang="en-US" sz="1400" b="1" dirty="0">
              <a:solidFill>
                <a:srgbClr val="FFFFFF"/>
              </a:solidFill>
              <a:latin typeface="Times New Roman" pitchFamily="18" charset="0"/>
              <a:sym typeface="Calibri" pitchFamily="34" charset="0"/>
            </a:endParaRPr>
          </a:p>
        </p:txBody>
      </p:sp>
      <p:pic>
        <p:nvPicPr>
          <p:cNvPr id="113673" name="Picture 100" descr="pain"/>
          <p:cNvPicPr>
            <a:picLocks noChangeAspect="1" noChangeArrowheads="1"/>
          </p:cNvPicPr>
          <p:nvPr/>
        </p:nvPicPr>
        <p:blipFill>
          <a:blip r:embed="rId5" cstate="print"/>
          <a:srcRect/>
          <a:stretch>
            <a:fillRect/>
          </a:stretch>
        </p:blipFill>
        <p:spPr bwMode="auto">
          <a:xfrm>
            <a:off x="1609725" y="5313363"/>
            <a:ext cx="119063" cy="114300"/>
          </a:xfrm>
          <a:prstGeom prst="rect">
            <a:avLst/>
          </a:prstGeom>
          <a:noFill/>
          <a:ln w="9525" cmpd="sng">
            <a:noFill/>
            <a:miter lim="800000"/>
            <a:headEnd/>
            <a:tailEnd/>
          </a:ln>
        </p:spPr>
      </p:pic>
      <p:pic>
        <p:nvPicPr>
          <p:cNvPr id="113674" name="Picture 102" descr="pain"/>
          <p:cNvPicPr>
            <a:picLocks noChangeAspect="1" noChangeArrowheads="1"/>
          </p:cNvPicPr>
          <p:nvPr/>
        </p:nvPicPr>
        <p:blipFill>
          <a:blip r:embed="rId5" cstate="print"/>
          <a:srcRect/>
          <a:stretch>
            <a:fillRect/>
          </a:stretch>
        </p:blipFill>
        <p:spPr bwMode="auto">
          <a:xfrm>
            <a:off x="2136775" y="5334000"/>
            <a:ext cx="119063" cy="114300"/>
          </a:xfrm>
          <a:prstGeom prst="rect">
            <a:avLst/>
          </a:prstGeom>
          <a:noFill/>
          <a:ln w="9525" cmpd="sng">
            <a:noFill/>
            <a:miter lim="800000"/>
            <a:headEnd/>
            <a:tailEnd/>
          </a:ln>
        </p:spPr>
      </p:pic>
      <p:pic>
        <p:nvPicPr>
          <p:cNvPr id="113675" name="Picture 103" descr="pain"/>
          <p:cNvPicPr>
            <a:picLocks noChangeAspect="1" noChangeArrowheads="1"/>
          </p:cNvPicPr>
          <p:nvPr/>
        </p:nvPicPr>
        <p:blipFill>
          <a:blip r:embed="rId5" cstate="print"/>
          <a:srcRect/>
          <a:stretch>
            <a:fillRect/>
          </a:stretch>
        </p:blipFill>
        <p:spPr bwMode="auto">
          <a:xfrm>
            <a:off x="1681163" y="5881688"/>
            <a:ext cx="119062" cy="114300"/>
          </a:xfrm>
          <a:prstGeom prst="rect">
            <a:avLst/>
          </a:prstGeom>
          <a:noFill/>
          <a:ln w="9525" cmpd="sng">
            <a:noFill/>
            <a:miter lim="800000"/>
            <a:headEnd/>
            <a:tailEnd/>
          </a:ln>
        </p:spPr>
      </p:pic>
      <p:pic>
        <p:nvPicPr>
          <p:cNvPr id="113676" name="Picture 104" descr="pain"/>
          <p:cNvPicPr>
            <a:picLocks noChangeAspect="1" noChangeArrowheads="1"/>
          </p:cNvPicPr>
          <p:nvPr/>
        </p:nvPicPr>
        <p:blipFill>
          <a:blip r:embed="rId5" cstate="print"/>
          <a:srcRect/>
          <a:stretch>
            <a:fillRect/>
          </a:stretch>
        </p:blipFill>
        <p:spPr bwMode="auto">
          <a:xfrm>
            <a:off x="1419225" y="5126038"/>
            <a:ext cx="119063" cy="114300"/>
          </a:xfrm>
          <a:prstGeom prst="rect">
            <a:avLst/>
          </a:prstGeom>
          <a:noFill/>
          <a:ln w="9525" cmpd="sng">
            <a:noFill/>
            <a:miter lim="800000"/>
            <a:headEnd/>
            <a:tailEnd/>
          </a:ln>
        </p:spPr>
      </p:pic>
      <p:pic>
        <p:nvPicPr>
          <p:cNvPr id="113677" name="Picture 105" descr="pain"/>
          <p:cNvPicPr>
            <a:picLocks noChangeAspect="1" noChangeArrowheads="1"/>
          </p:cNvPicPr>
          <p:nvPr/>
        </p:nvPicPr>
        <p:blipFill>
          <a:blip r:embed="rId5" cstate="print"/>
          <a:srcRect/>
          <a:stretch>
            <a:fillRect/>
          </a:stretch>
        </p:blipFill>
        <p:spPr bwMode="auto">
          <a:xfrm>
            <a:off x="2038350" y="5407025"/>
            <a:ext cx="119063" cy="114300"/>
          </a:xfrm>
          <a:prstGeom prst="rect">
            <a:avLst/>
          </a:prstGeom>
          <a:noFill/>
          <a:ln w="9525" cmpd="sng">
            <a:noFill/>
            <a:miter lim="800000"/>
            <a:headEnd/>
            <a:tailEnd/>
          </a:ln>
        </p:spPr>
      </p:pic>
      <p:pic>
        <p:nvPicPr>
          <p:cNvPr id="113678" name="Picture 106" descr="pain"/>
          <p:cNvPicPr>
            <a:picLocks noChangeAspect="1" noChangeArrowheads="1"/>
          </p:cNvPicPr>
          <p:nvPr/>
        </p:nvPicPr>
        <p:blipFill>
          <a:blip r:embed="rId5" cstate="print"/>
          <a:srcRect/>
          <a:stretch>
            <a:fillRect/>
          </a:stretch>
        </p:blipFill>
        <p:spPr bwMode="auto">
          <a:xfrm>
            <a:off x="1528763" y="5627688"/>
            <a:ext cx="119062" cy="114300"/>
          </a:xfrm>
          <a:prstGeom prst="rect">
            <a:avLst/>
          </a:prstGeom>
          <a:noFill/>
          <a:ln w="9525" cmpd="sng">
            <a:noFill/>
            <a:miter lim="800000"/>
            <a:headEnd/>
            <a:tailEnd/>
          </a:ln>
        </p:spPr>
      </p:pic>
      <p:pic>
        <p:nvPicPr>
          <p:cNvPr id="113679" name="Picture 107" descr="pain"/>
          <p:cNvPicPr>
            <a:picLocks noChangeAspect="1" noChangeArrowheads="1"/>
          </p:cNvPicPr>
          <p:nvPr/>
        </p:nvPicPr>
        <p:blipFill>
          <a:blip r:embed="rId5" cstate="print"/>
          <a:srcRect/>
          <a:stretch>
            <a:fillRect/>
          </a:stretch>
        </p:blipFill>
        <p:spPr bwMode="auto">
          <a:xfrm>
            <a:off x="1597025" y="5483225"/>
            <a:ext cx="119063" cy="114300"/>
          </a:xfrm>
          <a:prstGeom prst="rect">
            <a:avLst/>
          </a:prstGeom>
          <a:noFill/>
          <a:ln w="9525" cmpd="sng">
            <a:noFill/>
            <a:miter lim="800000"/>
            <a:headEnd/>
            <a:tailEnd/>
          </a:ln>
        </p:spPr>
      </p:pic>
      <p:pic>
        <p:nvPicPr>
          <p:cNvPr id="113680" name="Picture 108" descr="pain"/>
          <p:cNvPicPr>
            <a:picLocks noChangeAspect="1" noChangeArrowheads="1"/>
          </p:cNvPicPr>
          <p:nvPr/>
        </p:nvPicPr>
        <p:blipFill>
          <a:blip r:embed="rId5" cstate="print"/>
          <a:srcRect/>
          <a:stretch>
            <a:fillRect/>
          </a:stretch>
        </p:blipFill>
        <p:spPr bwMode="auto">
          <a:xfrm>
            <a:off x="2193925" y="5403850"/>
            <a:ext cx="119063" cy="114300"/>
          </a:xfrm>
          <a:prstGeom prst="rect">
            <a:avLst/>
          </a:prstGeom>
          <a:noFill/>
          <a:ln w="9525" cmpd="sng">
            <a:noFill/>
            <a:miter lim="800000"/>
            <a:headEnd/>
            <a:tailEnd/>
          </a:ln>
        </p:spPr>
      </p:pic>
      <p:pic>
        <p:nvPicPr>
          <p:cNvPr id="113681" name="Picture 109" descr="pain"/>
          <p:cNvPicPr>
            <a:picLocks noChangeAspect="1" noChangeArrowheads="1"/>
          </p:cNvPicPr>
          <p:nvPr/>
        </p:nvPicPr>
        <p:blipFill>
          <a:blip r:embed="rId5" cstate="print"/>
          <a:srcRect/>
          <a:stretch>
            <a:fillRect/>
          </a:stretch>
        </p:blipFill>
        <p:spPr bwMode="auto">
          <a:xfrm>
            <a:off x="1860550" y="5392738"/>
            <a:ext cx="119063" cy="114300"/>
          </a:xfrm>
          <a:prstGeom prst="rect">
            <a:avLst/>
          </a:prstGeom>
          <a:noFill/>
          <a:ln w="9525" cmpd="sng">
            <a:noFill/>
            <a:miter lim="800000"/>
            <a:headEnd/>
            <a:tailEnd/>
          </a:ln>
        </p:spPr>
      </p:pic>
      <p:pic>
        <p:nvPicPr>
          <p:cNvPr id="113682" name="Picture 111" descr="pain"/>
          <p:cNvPicPr>
            <a:picLocks noChangeAspect="1" noChangeArrowheads="1"/>
          </p:cNvPicPr>
          <p:nvPr/>
        </p:nvPicPr>
        <p:blipFill>
          <a:blip r:embed="rId5" cstate="print"/>
          <a:srcRect/>
          <a:stretch>
            <a:fillRect/>
          </a:stretch>
        </p:blipFill>
        <p:spPr bwMode="auto">
          <a:xfrm>
            <a:off x="1636713" y="5665788"/>
            <a:ext cx="119062" cy="114300"/>
          </a:xfrm>
          <a:prstGeom prst="rect">
            <a:avLst/>
          </a:prstGeom>
          <a:noFill/>
          <a:ln w="9525" cmpd="sng">
            <a:noFill/>
            <a:miter lim="800000"/>
            <a:headEnd/>
            <a:tailEnd/>
          </a:ln>
        </p:spPr>
      </p:pic>
      <p:sp>
        <p:nvSpPr>
          <p:cNvPr id="113683" name="Oval 115"/>
          <p:cNvSpPr>
            <a:spLocks noChangeArrowheads="1"/>
          </p:cNvSpPr>
          <p:nvPr/>
        </p:nvSpPr>
        <p:spPr bwMode="auto">
          <a:xfrm>
            <a:off x="6205538" y="5308600"/>
            <a:ext cx="88900" cy="88900"/>
          </a:xfrm>
          <a:prstGeom prst="ellipse">
            <a:avLst/>
          </a:prstGeom>
          <a:solidFill>
            <a:srgbClr val="FF0000"/>
          </a:solidFill>
          <a:ln w="9525" cmpd="sng">
            <a:noFill/>
            <a:bevel/>
            <a:headEnd/>
            <a:tailEnd/>
          </a:ln>
        </p:spPr>
        <p:txBody>
          <a:bodyPr wrap="none" anchor="ctr"/>
          <a:lstStyle/>
          <a:p>
            <a:endParaRPr lang="zh-CN" altLang="zh-CN">
              <a:solidFill>
                <a:srgbClr val="FFFFFF"/>
              </a:solidFill>
              <a:latin typeface="Times New Roman" pitchFamily="18" charset="0"/>
              <a:sym typeface="Calibri" pitchFamily="34" charset="0"/>
            </a:endParaRPr>
          </a:p>
        </p:txBody>
      </p:sp>
      <p:sp>
        <p:nvSpPr>
          <p:cNvPr id="113684" name="Freeform 116"/>
          <p:cNvSpPr>
            <a:spLocks noChangeArrowheads="1"/>
          </p:cNvSpPr>
          <p:nvPr/>
        </p:nvSpPr>
        <p:spPr bwMode="auto">
          <a:xfrm>
            <a:off x="6265863" y="5287963"/>
            <a:ext cx="457200" cy="58737"/>
          </a:xfrm>
          <a:custGeom>
            <a:avLst/>
            <a:gdLst>
              <a:gd name="T0" fmla="*/ 0 w 288"/>
              <a:gd name="T1" fmla="*/ 93244180 h 37"/>
              <a:gd name="T2" fmla="*/ 123488447 w 288"/>
              <a:gd name="T3" fmla="*/ 40322153 h 37"/>
              <a:gd name="T4" fmla="*/ 294859049 w 288"/>
              <a:gd name="T5" fmla="*/ 5040269 h 37"/>
              <a:gd name="T6" fmla="*/ 501511873 w 288"/>
              <a:gd name="T7" fmla="*/ 12599878 h 37"/>
              <a:gd name="T8" fmla="*/ 725804891 w 288"/>
              <a:gd name="T9" fmla="*/ 73083110 h 37"/>
              <a:gd name="T10" fmla="*/ 0 60000 65536"/>
              <a:gd name="T11" fmla="*/ 0 60000 65536"/>
              <a:gd name="T12" fmla="*/ 0 60000 65536"/>
              <a:gd name="T13" fmla="*/ 0 60000 65536"/>
              <a:gd name="T14" fmla="*/ 0 60000 65536"/>
              <a:gd name="T15" fmla="*/ 0 w 288"/>
              <a:gd name="T16" fmla="*/ 0 h 37"/>
              <a:gd name="T17" fmla="*/ 288 w 288"/>
              <a:gd name="T18" fmla="*/ 37 h 37"/>
            </a:gdLst>
            <a:ahLst/>
            <a:cxnLst>
              <a:cxn ang="T10">
                <a:pos x="T0" y="T1"/>
              </a:cxn>
              <a:cxn ang="T11">
                <a:pos x="T2" y="T3"/>
              </a:cxn>
              <a:cxn ang="T12">
                <a:pos x="T4" y="T5"/>
              </a:cxn>
              <a:cxn ang="T13">
                <a:pos x="T6" y="T7"/>
              </a:cxn>
              <a:cxn ang="T14">
                <a:pos x="T8" y="T9"/>
              </a:cxn>
            </a:cxnLst>
            <a:rect l="T15" t="T16" r="T17" b="T18"/>
            <a:pathLst>
              <a:path w="288" h="37">
                <a:moveTo>
                  <a:pt x="0" y="37"/>
                </a:moveTo>
                <a:cubicBezTo>
                  <a:pt x="15" y="29"/>
                  <a:pt x="30" y="22"/>
                  <a:pt x="49" y="16"/>
                </a:cubicBezTo>
                <a:cubicBezTo>
                  <a:pt x="68" y="10"/>
                  <a:pt x="92" y="4"/>
                  <a:pt x="117" y="2"/>
                </a:cubicBezTo>
                <a:cubicBezTo>
                  <a:pt x="142" y="0"/>
                  <a:pt x="171" y="1"/>
                  <a:pt x="199" y="5"/>
                </a:cubicBezTo>
                <a:cubicBezTo>
                  <a:pt x="227" y="9"/>
                  <a:pt x="273" y="25"/>
                  <a:pt x="288" y="29"/>
                </a:cubicBezTo>
              </a:path>
            </a:pathLst>
          </a:custGeom>
          <a:noFill/>
          <a:ln w="19050" cmpd="sng">
            <a:solidFill>
              <a:srgbClr val="FF0000"/>
            </a:solidFill>
            <a:miter lim="800000"/>
            <a:headEnd/>
            <a:tailEnd/>
          </a:ln>
        </p:spPr>
        <p:txBody>
          <a:bodyPr/>
          <a:lstStyle/>
          <a:p>
            <a:endParaRPr lang="zh-CN" altLang="zh-CN">
              <a:solidFill>
                <a:srgbClr val="FFFFFF"/>
              </a:solidFill>
              <a:latin typeface="Times New Roman" pitchFamily="18" charset="0"/>
              <a:sym typeface="Calibri" pitchFamily="34" charset="0"/>
            </a:endParaRPr>
          </a:p>
        </p:txBody>
      </p:sp>
      <p:sp>
        <p:nvSpPr>
          <p:cNvPr id="113685" name="AutoShape 117"/>
          <p:cNvSpPr>
            <a:spLocks noChangeArrowheads="1"/>
          </p:cNvSpPr>
          <p:nvPr/>
        </p:nvSpPr>
        <p:spPr bwMode="auto">
          <a:xfrm>
            <a:off x="6745288" y="5253038"/>
            <a:ext cx="131762" cy="111125"/>
          </a:xfrm>
          <a:custGeom>
            <a:avLst/>
            <a:gdLst>
              <a:gd name="T0" fmla="*/ 2451505 w 21600"/>
              <a:gd name="T1" fmla="*/ 0 h 21600"/>
              <a:gd name="T2" fmla="*/ 299624 w 21600"/>
              <a:gd name="T3" fmla="*/ 1038273 h 21600"/>
              <a:gd name="T4" fmla="*/ 2451505 w 21600"/>
              <a:gd name="T5" fmla="*/ 218808 h 21600"/>
              <a:gd name="T6" fmla="*/ 4603386 w 21600"/>
              <a:gd name="T7" fmla="*/ 103827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lnTo>
                  <a:pt x="2082" y="7881"/>
                </a:lnTo>
                <a:close/>
              </a:path>
            </a:pathLst>
          </a:custGeom>
          <a:solidFill>
            <a:schemeClr val="accent1"/>
          </a:solidFill>
          <a:ln w="9525" cmpd="sng">
            <a:solidFill>
              <a:srgbClr val="00FF00"/>
            </a:solidFill>
            <a:miter lim="800000"/>
            <a:headEnd/>
            <a:tailEnd/>
          </a:ln>
        </p:spPr>
        <p:txBody>
          <a:bodyPr wrap="none" anchor="ctr"/>
          <a:lstStyle/>
          <a:p>
            <a:endParaRPr lang="zh-CN" altLang="zh-CN">
              <a:solidFill>
                <a:srgbClr val="FFFFFF"/>
              </a:solidFill>
              <a:latin typeface="Times New Roman" pitchFamily="18" charset="0"/>
              <a:sym typeface="Calibri" pitchFamily="34" charset="0"/>
            </a:endParaRPr>
          </a:p>
        </p:txBody>
      </p:sp>
      <p:sp>
        <p:nvSpPr>
          <p:cNvPr id="113686" name="Oval 118"/>
          <p:cNvSpPr>
            <a:spLocks noChangeArrowheads="1"/>
          </p:cNvSpPr>
          <p:nvPr/>
        </p:nvSpPr>
        <p:spPr bwMode="auto">
          <a:xfrm>
            <a:off x="6765925" y="5299075"/>
            <a:ext cx="88900" cy="88900"/>
          </a:xfrm>
          <a:prstGeom prst="ellipse">
            <a:avLst/>
          </a:prstGeom>
          <a:solidFill>
            <a:srgbClr val="FF0000"/>
          </a:solidFill>
          <a:ln w="9525" cmpd="sng">
            <a:noFill/>
            <a:bevel/>
            <a:headEnd/>
            <a:tailEnd/>
          </a:ln>
        </p:spPr>
        <p:txBody>
          <a:bodyPr wrap="none" anchor="ctr"/>
          <a:lstStyle/>
          <a:p>
            <a:endParaRPr lang="zh-CN" altLang="zh-CN">
              <a:solidFill>
                <a:srgbClr val="FFFFFF"/>
              </a:solidFill>
              <a:latin typeface="Times New Roman" pitchFamily="18" charset="0"/>
              <a:sym typeface="Calibri" pitchFamily="34" charset="0"/>
            </a:endParaRPr>
          </a:p>
        </p:txBody>
      </p:sp>
      <p:sp>
        <p:nvSpPr>
          <p:cNvPr id="113687" name="Line 120"/>
          <p:cNvSpPr>
            <a:spLocks noChangeShapeType="1"/>
          </p:cNvSpPr>
          <p:nvPr/>
        </p:nvSpPr>
        <p:spPr bwMode="auto">
          <a:xfrm flipV="1">
            <a:off x="7243763" y="2890838"/>
            <a:ext cx="1587" cy="2447925"/>
          </a:xfrm>
          <a:prstGeom prst="line">
            <a:avLst/>
          </a:prstGeom>
          <a:noFill/>
          <a:ln w="19050" cmpd="sng">
            <a:solidFill>
              <a:srgbClr val="FF0000"/>
            </a:solidFill>
            <a:miter lim="800000"/>
            <a:headEnd/>
            <a:tailEnd/>
          </a:ln>
        </p:spPr>
        <p:txBody>
          <a:bodyPr/>
          <a:lstStyle/>
          <a:p>
            <a:endParaRPr lang="zh-CN" altLang="zh-CN">
              <a:solidFill>
                <a:srgbClr val="FFFFFF"/>
              </a:solidFill>
              <a:sym typeface="Calibri" pitchFamily="34" charset="0"/>
            </a:endParaRPr>
          </a:p>
        </p:txBody>
      </p:sp>
      <p:sp>
        <p:nvSpPr>
          <p:cNvPr id="113688" name="Line 121"/>
          <p:cNvSpPr>
            <a:spLocks noChangeShapeType="1"/>
          </p:cNvSpPr>
          <p:nvPr/>
        </p:nvSpPr>
        <p:spPr bwMode="auto">
          <a:xfrm flipV="1">
            <a:off x="6811963" y="2890838"/>
            <a:ext cx="1587" cy="2376487"/>
          </a:xfrm>
          <a:prstGeom prst="line">
            <a:avLst/>
          </a:prstGeom>
          <a:noFill/>
          <a:ln w="19050" cmpd="sng">
            <a:solidFill>
              <a:srgbClr val="00FF00"/>
            </a:solidFill>
            <a:miter lim="800000"/>
            <a:headEnd/>
            <a:tailEnd/>
          </a:ln>
        </p:spPr>
        <p:txBody>
          <a:bodyPr/>
          <a:lstStyle/>
          <a:p>
            <a:endParaRPr lang="zh-CN" altLang="zh-CN">
              <a:solidFill>
                <a:srgbClr val="FFFFFF"/>
              </a:solidFill>
              <a:sym typeface="Calibri" pitchFamily="34" charset="0"/>
            </a:endParaRPr>
          </a:p>
        </p:txBody>
      </p:sp>
      <p:sp>
        <p:nvSpPr>
          <p:cNvPr id="113689" name="Freeform 122"/>
          <p:cNvSpPr>
            <a:spLocks noChangeArrowheads="1"/>
          </p:cNvSpPr>
          <p:nvPr/>
        </p:nvSpPr>
        <p:spPr bwMode="auto">
          <a:xfrm>
            <a:off x="6813550" y="5327650"/>
            <a:ext cx="430213" cy="176213"/>
          </a:xfrm>
          <a:custGeom>
            <a:avLst/>
            <a:gdLst>
              <a:gd name="T0" fmla="*/ 0 w 271"/>
              <a:gd name="T1" fmla="*/ 68045212 h 111"/>
              <a:gd name="T2" fmla="*/ 90725714 w 271"/>
              <a:gd name="T3" fmla="*/ 226814743 h 111"/>
              <a:gd name="T4" fmla="*/ 214214327 w 271"/>
              <a:gd name="T5" fmla="*/ 274698628 h 111"/>
              <a:gd name="T6" fmla="*/ 393144754 w 271"/>
              <a:gd name="T7" fmla="*/ 257056695 h 111"/>
              <a:gd name="T8" fmla="*/ 559475284 w 271"/>
              <a:gd name="T9" fmla="*/ 181451765 h 111"/>
              <a:gd name="T10" fmla="*/ 652721926 w 271"/>
              <a:gd name="T11" fmla="*/ 90725882 h 111"/>
              <a:gd name="T12" fmla="*/ 682963822 w 271"/>
              <a:gd name="T13" fmla="*/ 0 h 111"/>
              <a:gd name="T14" fmla="*/ 0 60000 65536"/>
              <a:gd name="T15" fmla="*/ 0 60000 65536"/>
              <a:gd name="T16" fmla="*/ 0 60000 65536"/>
              <a:gd name="T17" fmla="*/ 0 60000 65536"/>
              <a:gd name="T18" fmla="*/ 0 60000 65536"/>
              <a:gd name="T19" fmla="*/ 0 60000 65536"/>
              <a:gd name="T20" fmla="*/ 0 60000 65536"/>
              <a:gd name="T21" fmla="*/ 0 w 271"/>
              <a:gd name="T22" fmla="*/ 0 h 111"/>
              <a:gd name="T23" fmla="*/ 271 w 271"/>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 h="111">
                <a:moveTo>
                  <a:pt x="0" y="27"/>
                </a:moveTo>
                <a:cubicBezTo>
                  <a:pt x="6" y="37"/>
                  <a:pt x="22" y="76"/>
                  <a:pt x="36" y="90"/>
                </a:cubicBezTo>
                <a:cubicBezTo>
                  <a:pt x="50" y="104"/>
                  <a:pt x="65" y="107"/>
                  <a:pt x="85" y="109"/>
                </a:cubicBezTo>
                <a:cubicBezTo>
                  <a:pt x="105" y="111"/>
                  <a:pt x="133" y="108"/>
                  <a:pt x="156" y="102"/>
                </a:cubicBezTo>
                <a:cubicBezTo>
                  <a:pt x="179" y="96"/>
                  <a:pt x="205" y="83"/>
                  <a:pt x="222" y="72"/>
                </a:cubicBezTo>
                <a:cubicBezTo>
                  <a:pt x="239" y="61"/>
                  <a:pt x="251" y="48"/>
                  <a:pt x="259" y="36"/>
                </a:cubicBezTo>
                <a:cubicBezTo>
                  <a:pt x="267" y="24"/>
                  <a:pt x="269" y="7"/>
                  <a:pt x="271" y="0"/>
                </a:cubicBezTo>
              </a:path>
            </a:pathLst>
          </a:custGeom>
          <a:noFill/>
          <a:ln w="19050" cmpd="sng">
            <a:solidFill>
              <a:srgbClr val="FF0000"/>
            </a:solidFill>
            <a:miter lim="800000"/>
            <a:headEnd/>
            <a:tailEnd/>
          </a:ln>
        </p:spPr>
        <p:txBody>
          <a:bodyPr/>
          <a:lstStyle/>
          <a:p>
            <a:endParaRPr lang="zh-CN" altLang="zh-CN">
              <a:solidFill>
                <a:srgbClr val="FFFFFF"/>
              </a:solidFill>
              <a:latin typeface="Times New Roman" pitchFamily="18" charset="0"/>
              <a:sym typeface="Calibri" pitchFamily="34" charset="0"/>
            </a:endParaRPr>
          </a:p>
        </p:txBody>
      </p:sp>
      <p:sp>
        <p:nvSpPr>
          <p:cNvPr id="113690" name="Oval 124"/>
          <p:cNvSpPr>
            <a:spLocks noChangeArrowheads="1"/>
          </p:cNvSpPr>
          <p:nvPr/>
        </p:nvSpPr>
        <p:spPr bwMode="auto">
          <a:xfrm>
            <a:off x="2435225" y="5359400"/>
            <a:ext cx="88900" cy="88900"/>
          </a:xfrm>
          <a:prstGeom prst="ellipse">
            <a:avLst/>
          </a:prstGeom>
          <a:solidFill>
            <a:srgbClr val="FF0000"/>
          </a:solidFill>
          <a:ln w="9525" cmpd="sng">
            <a:noFill/>
            <a:bevel/>
            <a:headEnd/>
            <a:tailEnd/>
          </a:ln>
        </p:spPr>
        <p:txBody>
          <a:bodyPr wrap="none" anchor="ctr"/>
          <a:lstStyle/>
          <a:p>
            <a:endParaRPr lang="zh-CN" altLang="zh-CN">
              <a:solidFill>
                <a:srgbClr val="FFFFFF"/>
              </a:solidFill>
              <a:latin typeface="Times New Roman" pitchFamily="18" charset="0"/>
              <a:sym typeface="Calibri" pitchFamily="34" charset="0"/>
            </a:endParaRPr>
          </a:p>
        </p:txBody>
      </p:sp>
      <p:sp>
        <p:nvSpPr>
          <p:cNvPr id="113691" name="Oval 125"/>
          <p:cNvSpPr>
            <a:spLocks noChangeArrowheads="1"/>
          </p:cNvSpPr>
          <p:nvPr/>
        </p:nvSpPr>
        <p:spPr bwMode="auto">
          <a:xfrm>
            <a:off x="2435225" y="5359400"/>
            <a:ext cx="88900" cy="88900"/>
          </a:xfrm>
          <a:prstGeom prst="ellipse">
            <a:avLst/>
          </a:prstGeom>
          <a:solidFill>
            <a:srgbClr val="FF0000"/>
          </a:solidFill>
          <a:ln w="9525" cmpd="sng">
            <a:noFill/>
            <a:bevel/>
            <a:headEnd/>
            <a:tailEnd/>
          </a:ln>
        </p:spPr>
        <p:txBody>
          <a:bodyPr wrap="none" anchor="ctr"/>
          <a:lstStyle/>
          <a:p>
            <a:endParaRPr lang="zh-CN" altLang="zh-CN">
              <a:solidFill>
                <a:srgbClr val="FFFFFF"/>
              </a:solidFill>
              <a:latin typeface="Times New Roman" pitchFamily="18" charset="0"/>
              <a:sym typeface="Calibri" pitchFamily="34" charset="0"/>
            </a:endParaRPr>
          </a:p>
        </p:txBody>
      </p:sp>
      <p:sp>
        <p:nvSpPr>
          <p:cNvPr id="113692" name="Oval 126"/>
          <p:cNvSpPr>
            <a:spLocks noChangeArrowheads="1"/>
          </p:cNvSpPr>
          <p:nvPr/>
        </p:nvSpPr>
        <p:spPr bwMode="auto">
          <a:xfrm>
            <a:off x="2435225" y="5359400"/>
            <a:ext cx="88900" cy="88900"/>
          </a:xfrm>
          <a:prstGeom prst="ellipse">
            <a:avLst/>
          </a:prstGeom>
          <a:solidFill>
            <a:srgbClr val="FF0000"/>
          </a:solidFill>
          <a:ln w="9525" cmpd="sng">
            <a:noFill/>
            <a:bevel/>
            <a:headEnd/>
            <a:tailEnd/>
          </a:ln>
        </p:spPr>
        <p:txBody>
          <a:bodyPr wrap="none" anchor="ctr"/>
          <a:lstStyle/>
          <a:p>
            <a:endParaRPr lang="zh-CN" altLang="zh-CN">
              <a:solidFill>
                <a:srgbClr val="FFFFFF"/>
              </a:solidFill>
              <a:latin typeface="Times New Roman" pitchFamily="18" charset="0"/>
              <a:sym typeface="Calibri" pitchFamily="34" charset="0"/>
            </a:endParaRPr>
          </a:p>
        </p:txBody>
      </p:sp>
      <p:sp>
        <p:nvSpPr>
          <p:cNvPr id="113693" name="Oval 127"/>
          <p:cNvSpPr>
            <a:spLocks noChangeArrowheads="1"/>
          </p:cNvSpPr>
          <p:nvPr/>
        </p:nvSpPr>
        <p:spPr bwMode="auto">
          <a:xfrm>
            <a:off x="2435225" y="5359400"/>
            <a:ext cx="88900" cy="88900"/>
          </a:xfrm>
          <a:prstGeom prst="ellipse">
            <a:avLst/>
          </a:prstGeom>
          <a:solidFill>
            <a:srgbClr val="FF0000"/>
          </a:solidFill>
          <a:ln w="9525" cmpd="sng">
            <a:noFill/>
            <a:bevel/>
            <a:headEnd/>
            <a:tailEnd/>
          </a:ln>
        </p:spPr>
        <p:txBody>
          <a:bodyPr wrap="none" anchor="ctr"/>
          <a:lstStyle/>
          <a:p>
            <a:endParaRPr lang="zh-CN" altLang="zh-CN">
              <a:solidFill>
                <a:srgbClr val="FFFFFF"/>
              </a:solidFill>
              <a:latin typeface="Times New Roman" pitchFamily="18" charset="0"/>
              <a:sym typeface="Calibri" pitchFamily="34" charset="0"/>
            </a:endParaRPr>
          </a:p>
        </p:txBody>
      </p:sp>
      <p:sp>
        <p:nvSpPr>
          <p:cNvPr id="113694" name="Oval 128"/>
          <p:cNvSpPr>
            <a:spLocks noChangeArrowheads="1"/>
          </p:cNvSpPr>
          <p:nvPr/>
        </p:nvSpPr>
        <p:spPr bwMode="auto">
          <a:xfrm>
            <a:off x="2435225" y="5359400"/>
            <a:ext cx="88900" cy="88900"/>
          </a:xfrm>
          <a:prstGeom prst="ellipse">
            <a:avLst/>
          </a:prstGeom>
          <a:solidFill>
            <a:srgbClr val="FF0000"/>
          </a:solidFill>
          <a:ln w="9525" cmpd="sng">
            <a:noFill/>
            <a:bevel/>
            <a:headEnd/>
            <a:tailEnd/>
          </a:ln>
        </p:spPr>
        <p:txBody>
          <a:bodyPr wrap="none" anchor="ctr"/>
          <a:lstStyle/>
          <a:p>
            <a:endParaRPr lang="zh-CN" altLang="zh-CN">
              <a:solidFill>
                <a:srgbClr val="FFFFFF"/>
              </a:solidFill>
              <a:latin typeface="Times New Roman" pitchFamily="18" charset="0"/>
              <a:sym typeface="Calibri" pitchFamily="34" charset="0"/>
            </a:endParaRPr>
          </a:p>
        </p:txBody>
      </p:sp>
      <p:sp>
        <p:nvSpPr>
          <p:cNvPr id="113695" name="Oval 129"/>
          <p:cNvSpPr>
            <a:spLocks noChangeArrowheads="1"/>
          </p:cNvSpPr>
          <p:nvPr/>
        </p:nvSpPr>
        <p:spPr bwMode="auto">
          <a:xfrm>
            <a:off x="2435225" y="5359400"/>
            <a:ext cx="88900" cy="88900"/>
          </a:xfrm>
          <a:prstGeom prst="ellipse">
            <a:avLst/>
          </a:prstGeom>
          <a:solidFill>
            <a:srgbClr val="FF0000"/>
          </a:solidFill>
          <a:ln w="9525" cmpd="sng">
            <a:noFill/>
            <a:bevel/>
            <a:headEnd/>
            <a:tailEnd/>
          </a:ln>
        </p:spPr>
        <p:txBody>
          <a:bodyPr wrap="none" anchor="ctr"/>
          <a:lstStyle/>
          <a:p>
            <a:endParaRPr lang="zh-CN" altLang="zh-CN">
              <a:solidFill>
                <a:srgbClr val="FFFFFF"/>
              </a:solidFill>
              <a:latin typeface="Times New Roman" pitchFamily="18" charset="0"/>
              <a:sym typeface="Calibri" pitchFamily="34" charset="0"/>
            </a:endParaRPr>
          </a:p>
        </p:txBody>
      </p:sp>
      <p:pic>
        <p:nvPicPr>
          <p:cNvPr id="113696" name="Picture 130" descr="pain"/>
          <p:cNvPicPr>
            <a:picLocks noChangeAspect="1" noChangeArrowheads="1"/>
          </p:cNvPicPr>
          <p:nvPr/>
        </p:nvPicPr>
        <p:blipFill>
          <a:blip r:embed="rId6" cstate="print"/>
          <a:srcRect/>
          <a:stretch>
            <a:fillRect/>
          </a:stretch>
        </p:blipFill>
        <p:spPr bwMode="auto">
          <a:xfrm>
            <a:off x="6248400" y="1898650"/>
            <a:ext cx="1436688" cy="1144588"/>
          </a:xfrm>
          <a:prstGeom prst="rect">
            <a:avLst/>
          </a:prstGeom>
          <a:noFill/>
          <a:ln w="9525" cmpd="sng">
            <a:noFill/>
            <a:miter lim="800000"/>
            <a:headEnd/>
            <a:tailEnd/>
          </a:ln>
        </p:spPr>
      </p:pic>
      <p:sp>
        <p:nvSpPr>
          <p:cNvPr id="113697" name="Oval 132"/>
          <p:cNvSpPr>
            <a:spLocks noChangeArrowheads="1"/>
          </p:cNvSpPr>
          <p:nvPr/>
        </p:nvSpPr>
        <p:spPr bwMode="auto">
          <a:xfrm>
            <a:off x="6767513" y="2851150"/>
            <a:ext cx="88900" cy="88900"/>
          </a:xfrm>
          <a:prstGeom prst="ellipse">
            <a:avLst/>
          </a:prstGeom>
          <a:solidFill>
            <a:srgbClr val="00FF00"/>
          </a:solidFill>
          <a:ln w="9525" cmpd="sng">
            <a:noFill/>
            <a:bevel/>
            <a:headEnd/>
            <a:tailEnd/>
          </a:ln>
        </p:spPr>
        <p:txBody>
          <a:bodyPr wrap="none" anchor="ctr"/>
          <a:lstStyle/>
          <a:p>
            <a:endParaRPr lang="zh-CN" altLang="zh-CN">
              <a:solidFill>
                <a:srgbClr val="FFFFFF"/>
              </a:solidFill>
              <a:latin typeface="Times New Roman" pitchFamily="18" charset="0"/>
              <a:sym typeface="Calibri" pitchFamily="34" charset="0"/>
            </a:endParaRPr>
          </a:p>
        </p:txBody>
      </p:sp>
      <p:sp>
        <p:nvSpPr>
          <p:cNvPr id="113698" name="Oval 133"/>
          <p:cNvSpPr>
            <a:spLocks noChangeArrowheads="1"/>
          </p:cNvSpPr>
          <p:nvPr/>
        </p:nvSpPr>
        <p:spPr bwMode="auto">
          <a:xfrm>
            <a:off x="6764338" y="2851150"/>
            <a:ext cx="88900" cy="88900"/>
          </a:xfrm>
          <a:prstGeom prst="ellipse">
            <a:avLst/>
          </a:prstGeom>
          <a:solidFill>
            <a:srgbClr val="00FF00"/>
          </a:solidFill>
          <a:ln w="9525" cmpd="sng">
            <a:noFill/>
            <a:bevel/>
            <a:headEnd/>
            <a:tailEnd/>
          </a:ln>
        </p:spPr>
        <p:txBody>
          <a:bodyPr wrap="none" anchor="ctr"/>
          <a:lstStyle/>
          <a:p>
            <a:endParaRPr lang="zh-CN" altLang="zh-CN">
              <a:solidFill>
                <a:srgbClr val="FFFFFF"/>
              </a:solidFill>
              <a:latin typeface="Times New Roman" pitchFamily="18" charset="0"/>
              <a:sym typeface="Calibri" pitchFamily="34" charset="0"/>
            </a:endParaRPr>
          </a:p>
        </p:txBody>
      </p:sp>
      <p:sp>
        <p:nvSpPr>
          <p:cNvPr id="113699" name="AutoShape 119"/>
          <p:cNvSpPr>
            <a:spLocks noChangeArrowheads="1"/>
          </p:cNvSpPr>
          <p:nvPr/>
        </p:nvSpPr>
        <p:spPr bwMode="auto">
          <a:xfrm rot="16200000">
            <a:off x="6711157" y="5285581"/>
            <a:ext cx="131762" cy="111125"/>
          </a:xfrm>
          <a:custGeom>
            <a:avLst/>
            <a:gdLst>
              <a:gd name="T0" fmla="*/ 2451505 w 21600"/>
              <a:gd name="T1" fmla="*/ 0 h 21600"/>
              <a:gd name="T2" fmla="*/ 293970 w 21600"/>
              <a:gd name="T3" fmla="*/ 1058152 h 21600"/>
              <a:gd name="T4" fmla="*/ 2451505 w 21600"/>
              <a:gd name="T5" fmla="*/ 224683 h 21600"/>
              <a:gd name="T6" fmla="*/ 4609047 w 21600"/>
              <a:gd name="T7" fmla="*/ 105815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lnTo>
                  <a:pt x="2081" y="8022"/>
                </a:lnTo>
                <a:close/>
              </a:path>
            </a:pathLst>
          </a:custGeom>
          <a:solidFill>
            <a:schemeClr val="accent1"/>
          </a:solidFill>
          <a:ln w="9525" cmpd="sng">
            <a:solidFill>
              <a:srgbClr val="FF0000"/>
            </a:solidFill>
            <a:miter lim="800000"/>
            <a:headEnd/>
            <a:tailEnd/>
          </a:ln>
        </p:spPr>
        <p:txBody>
          <a:bodyPr wrap="none" anchor="ctr"/>
          <a:lstStyle/>
          <a:p>
            <a:endParaRPr lang="zh-CN" altLang="zh-CN">
              <a:solidFill>
                <a:srgbClr val="FFFFFF"/>
              </a:solidFill>
              <a:latin typeface="Times New Roman" pitchFamily="18" charset="0"/>
              <a:sym typeface="Calibri" pitchFamily="34" charset="0"/>
            </a:endParaRPr>
          </a:p>
        </p:txBody>
      </p:sp>
      <p:sp>
        <p:nvSpPr>
          <p:cNvPr id="113700" name="Text Box 53"/>
          <p:cNvSpPr>
            <a:spLocks noChangeArrowheads="1"/>
          </p:cNvSpPr>
          <p:nvPr/>
        </p:nvSpPr>
        <p:spPr bwMode="auto">
          <a:xfrm>
            <a:off x="46038" y="6530975"/>
            <a:ext cx="6291262" cy="244475"/>
          </a:xfrm>
          <a:prstGeom prst="rect">
            <a:avLst/>
          </a:prstGeom>
          <a:noFill/>
          <a:ln w="9525" cmpd="sng">
            <a:noFill/>
            <a:miter lim="800000"/>
            <a:headEnd/>
            <a:tailEnd/>
          </a:ln>
        </p:spPr>
        <p:txBody>
          <a:bodyPr anchor="b">
            <a:spAutoFit/>
          </a:bodyPr>
          <a:lstStyle/>
          <a:p>
            <a:r>
              <a:rPr lang="en-US" sz="1000">
                <a:solidFill>
                  <a:srgbClr val="002060"/>
                </a:solidFill>
                <a:latin typeface="Times New Roman" pitchFamily="18" charset="0"/>
                <a:sym typeface="Calibri" pitchFamily="34" charset="0"/>
              </a:rPr>
              <a:t>Verdu B </a:t>
            </a:r>
            <a:r>
              <a:rPr lang="en-US" sz="1000" i="1">
                <a:solidFill>
                  <a:srgbClr val="002060"/>
                </a:solidFill>
                <a:latin typeface="Times New Roman" pitchFamily="18" charset="0"/>
                <a:sym typeface="Calibri" pitchFamily="34" charset="0"/>
              </a:rPr>
              <a:t>et al. Drugs </a:t>
            </a:r>
            <a:r>
              <a:rPr lang="en-US" sz="1000">
                <a:solidFill>
                  <a:srgbClr val="002060"/>
                </a:solidFill>
                <a:latin typeface="Times New Roman" pitchFamily="18" charset="0"/>
                <a:sym typeface="Calibri" pitchFamily="34" charset="0"/>
              </a:rPr>
              <a:t>2008; 68(18):2611-2632.</a:t>
            </a:r>
            <a:endParaRPr lang="zh-CN" altLang="en-US">
              <a:latin typeface="Times New Roman" pitchFamily="18" charset="0"/>
            </a:endParaRPr>
          </a:p>
        </p:txBody>
      </p:sp>
      <p:sp>
        <p:nvSpPr>
          <p:cNvPr id="113701" name="Text Box 25"/>
          <p:cNvSpPr>
            <a:spLocks noChangeArrowheads="1"/>
          </p:cNvSpPr>
          <p:nvPr/>
        </p:nvSpPr>
        <p:spPr bwMode="auto">
          <a:xfrm>
            <a:off x="5724525" y="3921125"/>
            <a:ext cx="1096963" cy="365125"/>
          </a:xfrm>
          <a:prstGeom prst="rect">
            <a:avLst/>
          </a:prstGeom>
          <a:noFill/>
          <a:ln w="9525" cmpd="sng">
            <a:noFill/>
            <a:miter lim="800000"/>
            <a:headEnd/>
            <a:tailEnd/>
          </a:ln>
        </p:spPr>
        <p:txBody>
          <a:bodyPr wrap="none">
            <a:spAutoFit/>
          </a:bodyPr>
          <a:lstStyle/>
          <a:p>
            <a:pPr algn="r"/>
            <a:r>
              <a:rPr lang="zh-CN" altLang="en-US" b="1">
                <a:solidFill>
                  <a:srgbClr val="FF99CC"/>
                </a:solidFill>
                <a:latin typeface="Times New Roman" pitchFamily="18" charset="0"/>
                <a:sym typeface="Calibri" pitchFamily="34" charset="0"/>
              </a:rPr>
              <a:t>下行调节</a:t>
            </a:r>
          </a:p>
        </p:txBody>
      </p:sp>
      <p:sp>
        <p:nvSpPr>
          <p:cNvPr id="113702" name="Text Box 26"/>
          <p:cNvSpPr>
            <a:spLocks noChangeArrowheads="1"/>
          </p:cNvSpPr>
          <p:nvPr/>
        </p:nvSpPr>
        <p:spPr bwMode="auto">
          <a:xfrm>
            <a:off x="7446963" y="3717925"/>
            <a:ext cx="1114408" cy="369332"/>
          </a:xfrm>
          <a:prstGeom prst="rect">
            <a:avLst/>
          </a:prstGeom>
          <a:noFill/>
          <a:ln w="9525" cmpd="sng">
            <a:noFill/>
            <a:miter lim="800000"/>
            <a:headEnd/>
            <a:tailEnd/>
          </a:ln>
        </p:spPr>
        <p:txBody>
          <a:bodyPr wrap="none">
            <a:spAutoFit/>
          </a:bodyPr>
          <a:lstStyle/>
          <a:p>
            <a:r>
              <a:rPr lang="zh-CN" altLang="en-US" b="1" u="sng" dirty="0" smtClean="0">
                <a:solidFill>
                  <a:srgbClr val="FF99CC"/>
                </a:solidFill>
                <a:latin typeface="Times New Roman" pitchFamily="18" charset="0"/>
                <a:sym typeface="Calibri" pitchFamily="34" charset="0"/>
              </a:rPr>
              <a:t>上行输入</a:t>
            </a:r>
            <a:endParaRPr lang="zh-CN" altLang="en-US" b="1" u="sng" dirty="0">
              <a:solidFill>
                <a:srgbClr val="FF99CC"/>
              </a:solidFill>
              <a:latin typeface="Times New Roman" pitchFamily="18" charset="0"/>
              <a:sym typeface="Calibri" pitchFamily="34" charset="0"/>
            </a:endParaRPr>
          </a:p>
        </p:txBody>
      </p:sp>
      <p:sp>
        <p:nvSpPr>
          <p:cNvPr id="113703" name="Oval 64"/>
          <p:cNvSpPr>
            <a:spLocks noChangeArrowheads="1"/>
          </p:cNvSpPr>
          <p:nvPr/>
        </p:nvSpPr>
        <p:spPr bwMode="auto">
          <a:xfrm>
            <a:off x="1512888" y="4813300"/>
            <a:ext cx="88900" cy="88900"/>
          </a:xfrm>
          <a:prstGeom prst="ellipse">
            <a:avLst/>
          </a:prstGeom>
          <a:solidFill>
            <a:srgbClr val="FF0000"/>
          </a:solidFill>
          <a:ln w="9525" cmpd="sng">
            <a:noFill/>
            <a:bevel/>
            <a:headEnd/>
            <a:tailEnd/>
          </a:ln>
        </p:spPr>
        <p:txBody>
          <a:bodyPr wrap="none" anchor="ctr"/>
          <a:lstStyle/>
          <a:p>
            <a:endParaRPr lang="zh-CN" altLang="zh-CN" sz="1600">
              <a:solidFill>
                <a:srgbClr val="FFFFFF"/>
              </a:solidFill>
              <a:latin typeface="Times New Roman" pitchFamily="18" charset="0"/>
              <a:sym typeface="Calibri" pitchFamily="34" charset="0"/>
            </a:endParaRPr>
          </a:p>
        </p:txBody>
      </p:sp>
      <p:pic>
        <p:nvPicPr>
          <p:cNvPr id="113704" name="Picture 67" descr="pain"/>
          <p:cNvPicPr>
            <a:picLocks noChangeAspect="1" noChangeArrowheads="1"/>
          </p:cNvPicPr>
          <p:nvPr/>
        </p:nvPicPr>
        <p:blipFill>
          <a:blip r:embed="rId6" cstate="print"/>
          <a:srcRect/>
          <a:stretch>
            <a:fillRect/>
          </a:stretch>
        </p:blipFill>
        <p:spPr bwMode="auto">
          <a:xfrm>
            <a:off x="6248400" y="1685925"/>
            <a:ext cx="1436688" cy="1144588"/>
          </a:xfrm>
          <a:prstGeom prst="rect">
            <a:avLst/>
          </a:prstGeom>
          <a:noFill/>
          <a:ln w="9525" cmpd="sng">
            <a:noFill/>
            <a:miter lim="800000"/>
            <a:headEnd/>
            <a:tailEnd/>
          </a:ln>
        </p:spPr>
      </p:pic>
      <p:sp>
        <p:nvSpPr>
          <p:cNvPr id="113705" name="Text Box 68"/>
          <p:cNvSpPr>
            <a:spLocks noChangeArrowheads="1"/>
          </p:cNvSpPr>
          <p:nvPr/>
        </p:nvSpPr>
        <p:spPr bwMode="auto">
          <a:xfrm>
            <a:off x="6804025" y="1989138"/>
            <a:ext cx="227013" cy="304800"/>
          </a:xfrm>
          <a:prstGeom prst="rect">
            <a:avLst/>
          </a:prstGeom>
          <a:noFill/>
          <a:ln w="9525" cmpd="sng">
            <a:noFill/>
            <a:miter lim="800000"/>
            <a:headEnd/>
            <a:tailEnd/>
          </a:ln>
        </p:spPr>
        <p:txBody>
          <a:bodyPr wrap="none">
            <a:spAutoFit/>
          </a:bodyPr>
          <a:lstStyle/>
          <a:p>
            <a:r>
              <a:rPr lang="zh-CN" altLang="en-US" sz="1400" b="1">
                <a:solidFill>
                  <a:srgbClr val="FFFFFF"/>
                </a:solidFill>
                <a:latin typeface="Times New Roman" pitchFamily="18" charset="0"/>
                <a:sym typeface="Calibri" pitchFamily="34" charset="0"/>
              </a:rPr>
              <a:t> </a:t>
            </a:r>
          </a:p>
        </p:txBody>
      </p:sp>
      <p:sp>
        <p:nvSpPr>
          <p:cNvPr id="113706" name="TextBox 52"/>
          <p:cNvSpPr>
            <a:spLocks noChangeArrowheads="1"/>
          </p:cNvSpPr>
          <p:nvPr/>
        </p:nvSpPr>
        <p:spPr bwMode="auto">
          <a:xfrm>
            <a:off x="1700213" y="4256088"/>
            <a:ext cx="1439862" cy="366712"/>
          </a:xfrm>
          <a:prstGeom prst="rect">
            <a:avLst/>
          </a:prstGeom>
          <a:noFill/>
          <a:ln w="9525" cmpd="sng">
            <a:noFill/>
            <a:miter lim="800000"/>
            <a:headEnd/>
            <a:tailEnd/>
          </a:ln>
        </p:spPr>
        <p:txBody>
          <a:bodyPr>
            <a:spAutoFit/>
          </a:bodyPr>
          <a:lstStyle/>
          <a:p>
            <a:pPr algn="ctr"/>
            <a:r>
              <a:rPr lang="zh-CN" altLang="en-US" b="1">
                <a:solidFill>
                  <a:srgbClr val="FF99CC"/>
                </a:solidFill>
                <a:latin typeface="Times New Roman" pitchFamily="18" charset="0"/>
                <a:sym typeface="Calibri" pitchFamily="34" charset="0"/>
              </a:rPr>
              <a:t>异常放电</a:t>
            </a:r>
          </a:p>
        </p:txBody>
      </p:sp>
      <p:sp>
        <p:nvSpPr>
          <p:cNvPr id="113707" name="TextBox 53"/>
          <p:cNvSpPr>
            <a:spLocks noChangeArrowheads="1"/>
          </p:cNvSpPr>
          <p:nvPr/>
        </p:nvSpPr>
        <p:spPr bwMode="auto">
          <a:xfrm>
            <a:off x="3491880" y="4437063"/>
            <a:ext cx="1289670" cy="369332"/>
          </a:xfrm>
          <a:prstGeom prst="rect">
            <a:avLst/>
          </a:prstGeom>
          <a:noFill/>
          <a:ln w="9525" cmpd="sng">
            <a:noFill/>
            <a:miter lim="800000"/>
            <a:headEnd/>
            <a:tailEnd/>
          </a:ln>
        </p:spPr>
        <p:txBody>
          <a:bodyPr wrap="square">
            <a:spAutoFit/>
          </a:bodyPr>
          <a:lstStyle/>
          <a:p>
            <a:r>
              <a:rPr lang="zh-CN" altLang="en-US" b="1" dirty="0" smtClean="0">
                <a:solidFill>
                  <a:srgbClr val="FF99CC"/>
                </a:solidFill>
                <a:latin typeface="Times New Roman" pitchFamily="18" charset="0"/>
                <a:sym typeface="Calibri" pitchFamily="34" charset="0"/>
              </a:rPr>
              <a:t>传导</a:t>
            </a:r>
            <a:endParaRPr lang="zh-CN" altLang="en-US" b="1" dirty="0">
              <a:solidFill>
                <a:srgbClr val="FF99CC"/>
              </a:solidFill>
              <a:latin typeface="Times New Roman" pitchFamily="18" charset="0"/>
              <a:sym typeface="Calibri" pitchFamily="34" charset="0"/>
            </a:endParaRPr>
          </a:p>
        </p:txBody>
      </p:sp>
      <p:sp>
        <p:nvSpPr>
          <p:cNvPr id="113708" name="Freeform 55"/>
          <p:cNvSpPr>
            <a:spLocks noChangeArrowheads="1"/>
          </p:cNvSpPr>
          <p:nvPr/>
        </p:nvSpPr>
        <p:spPr bwMode="auto">
          <a:xfrm>
            <a:off x="7235825" y="3860800"/>
            <a:ext cx="792163" cy="360363"/>
          </a:xfrm>
          <a:custGeom>
            <a:avLst/>
            <a:gdLst>
              <a:gd name="T0" fmla="*/ 0 w 1066800"/>
              <a:gd name="T1" fmla="*/ 289297 h 274320"/>
              <a:gd name="T2" fmla="*/ 109242 w 1066800"/>
              <a:gd name="T3" fmla="*/ 262997 h 274320"/>
              <a:gd name="T4" fmla="*/ 142855 w 1066800"/>
              <a:gd name="T5" fmla="*/ 105199 h 274320"/>
              <a:gd name="T6" fmla="*/ 184872 w 1066800"/>
              <a:gd name="T7" fmla="*/ 0 h 274320"/>
              <a:gd name="T8" fmla="*/ 201679 w 1066800"/>
              <a:gd name="T9" fmla="*/ 157798 h 274320"/>
              <a:gd name="T10" fmla="*/ 218485 w 1066800"/>
              <a:gd name="T11" fmla="*/ 236698 h 274320"/>
              <a:gd name="T12" fmla="*/ 226888 w 1066800"/>
              <a:gd name="T13" fmla="*/ 315596 h 274320"/>
              <a:gd name="T14" fmla="*/ 252098 w 1066800"/>
              <a:gd name="T15" fmla="*/ 368195 h 274320"/>
              <a:gd name="T16" fmla="*/ 277308 w 1066800"/>
              <a:gd name="T17" fmla="*/ 473394 h 274320"/>
              <a:gd name="T18" fmla="*/ 294115 w 1066800"/>
              <a:gd name="T19" fmla="*/ 394496 h 274320"/>
              <a:gd name="T20" fmla="*/ 344534 w 1066800"/>
              <a:gd name="T21" fmla="*/ 341896 h 274320"/>
              <a:gd name="T22" fmla="*/ 588228 w 1066800"/>
              <a:gd name="T23" fmla="*/ 341896 h 274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6800"/>
              <a:gd name="T37" fmla="*/ 0 h 274320"/>
              <a:gd name="T38" fmla="*/ 1066800 w 1066800"/>
              <a:gd name="T39" fmla="*/ 274320 h 274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noFill/>
          <a:ln w="9525" cmpd="sng">
            <a:solidFill>
              <a:srgbClr val="FF0000"/>
            </a:solidFill>
            <a:miter lim="800000"/>
            <a:headEnd/>
            <a:tailEnd/>
          </a:ln>
        </p:spPr>
        <p:txBody>
          <a:bodyPr anchor="ctr"/>
          <a:lstStyle/>
          <a:p>
            <a:endParaRPr lang="zh-CN" altLang="zh-CN">
              <a:solidFill>
                <a:srgbClr val="FFFFFF"/>
              </a:solidFill>
              <a:latin typeface="Times New Roman" pitchFamily="18" charset="0"/>
              <a:sym typeface="Calibri" pitchFamily="34" charset="0"/>
            </a:endParaRPr>
          </a:p>
        </p:txBody>
      </p:sp>
      <p:sp>
        <p:nvSpPr>
          <p:cNvPr id="113709" name="Freeform 56"/>
          <p:cNvSpPr>
            <a:spLocks noChangeArrowheads="1"/>
          </p:cNvSpPr>
          <p:nvPr/>
        </p:nvSpPr>
        <p:spPr bwMode="auto">
          <a:xfrm>
            <a:off x="7524750" y="2133600"/>
            <a:ext cx="790575" cy="358775"/>
          </a:xfrm>
          <a:custGeom>
            <a:avLst/>
            <a:gdLst>
              <a:gd name="T0" fmla="*/ 0 w 1066800"/>
              <a:gd name="T1" fmla="*/ 286752 h 274320"/>
              <a:gd name="T2" fmla="*/ 108805 w 1066800"/>
              <a:gd name="T3" fmla="*/ 260683 h 274320"/>
              <a:gd name="T4" fmla="*/ 142283 w 1066800"/>
              <a:gd name="T5" fmla="*/ 104274 h 274320"/>
              <a:gd name="T6" fmla="*/ 184131 w 1066800"/>
              <a:gd name="T7" fmla="*/ 0 h 274320"/>
              <a:gd name="T8" fmla="*/ 200870 w 1066800"/>
              <a:gd name="T9" fmla="*/ 156411 h 274320"/>
              <a:gd name="T10" fmla="*/ 217610 w 1066800"/>
              <a:gd name="T11" fmla="*/ 234616 h 274320"/>
              <a:gd name="T12" fmla="*/ 225979 w 1066800"/>
              <a:gd name="T13" fmla="*/ 312820 h 274320"/>
              <a:gd name="T14" fmla="*/ 251088 w 1066800"/>
              <a:gd name="T15" fmla="*/ 364957 h 274320"/>
              <a:gd name="T16" fmla="*/ 276197 w 1066800"/>
              <a:gd name="T17" fmla="*/ 469231 h 274320"/>
              <a:gd name="T18" fmla="*/ 292937 w 1066800"/>
              <a:gd name="T19" fmla="*/ 391026 h 274320"/>
              <a:gd name="T20" fmla="*/ 343154 w 1066800"/>
              <a:gd name="T21" fmla="*/ 338889 h 274320"/>
              <a:gd name="T22" fmla="*/ 585872 w 1066800"/>
              <a:gd name="T23" fmla="*/ 338889 h 274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6800"/>
              <a:gd name="T37" fmla="*/ 0 h 274320"/>
              <a:gd name="T38" fmla="*/ 1066800 w 1066800"/>
              <a:gd name="T39" fmla="*/ 274320 h 274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noFill/>
          <a:ln w="9525" cmpd="sng">
            <a:solidFill>
              <a:srgbClr val="FF0000"/>
            </a:solidFill>
            <a:miter lim="800000"/>
            <a:headEnd/>
            <a:tailEnd/>
          </a:ln>
        </p:spPr>
        <p:txBody>
          <a:bodyPr anchor="ctr"/>
          <a:lstStyle/>
          <a:p>
            <a:endParaRPr lang="zh-CN" altLang="zh-CN">
              <a:solidFill>
                <a:srgbClr val="FFFFFF"/>
              </a:solidFill>
              <a:latin typeface="Times New Roman" pitchFamily="18" charset="0"/>
              <a:sym typeface="Calibri" pitchFamily="34" charset="0"/>
            </a:endParaRPr>
          </a:p>
        </p:txBody>
      </p:sp>
      <p:sp>
        <p:nvSpPr>
          <p:cNvPr id="113711" name="Freeform 59"/>
          <p:cNvSpPr>
            <a:spLocks noChangeArrowheads="1"/>
          </p:cNvSpPr>
          <p:nvPr/>
        </p:nvSpPr>
        <p:spPr bwMode="auto">
          <a:xfrm>
            <a:off x="3419475" y="4797425"/>
            <a:ext cx="792163" cy="360363"/>
          </a:xfrm>
          <a:custGeom>
            <a:avLst/>
            <a:gdLst>
              <a:gd name="T0" fmla="*/ 0 w 1066800"/>
              <a:gd name="T1" fmla="*/ 289297 h 274320"/>
              <a:gd name="T2" fmla="*/ 109242 w 1066800"/>
              <a:gd name="T3" fmla="*/ 262997 h 274320"/>
              <a:gd name="T4" fmla="*/ 142855 w 1066800"/>
              <a:gd name="T5" fmla="*/ 105199 h 274320"/>
              <a:gd name="T6" fmla="*/ 184872 w 1066800"/>
              <a:gd name="T7" fmla="*/ 0 h 274320"/>
              <a:gd name="T8" fmla="*/ 201679 w 1066800"/>
              <a:gd name="T9" fmla="*/ 157798 h 274320"/>
              <a:gd name="T10" fmla="*/ 218485 w 1066800"/>
              <a:gd name="T11" fmla="*/ 236698 h 274320"/>
              <a:gd name="T12" fmla="*/ 226888 w 1066800"/>
              <a:gd name="T13" fmla="*/ 315596 h 274320"/>
              <a:gd name="T14" fmla="*/ 252098 w 1066800"/>
              <a:gd name="T15" fmla="*/ 368195 h 274320"/>
              <a:gd name="T16" fmla="*/ 277308 w 1066800"/>
              <a:gd name="T17" fmla="*/ 473394 h 274320"/>
              <a:gd name="T18" fmla="*/ 294115 w 1066800"/>
              <a:gd name="T19" fmla="*/ 394496 h 274320"/>
              <a:gd name="T20" fmla="*/ 344534 w 1066800"/>
              <a:gd name="T21" fmla="*/ 341896 h 274320"/>
              <a:gd name="T22" fmla="*/ 588228 w 1066800"/>
              <a:gd name="T23" fmla="*/ 341896 h 274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6800"/>
              <a:gd name="T37" fmla="*/ 0 h 274320"/>
              <a:gd name="T38" fmla="*/ 1066800 w 1066800"/>
              <a:gd name="T39" fmla="*/ 274320 h 274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noFill/>
          <a:ln w="9525" cmpd="sng">
            <a:solidFill>
              <a:srgbClr val="FF0000"/>
            </a:solidFill>
            <a:miter lim="800000"/>
            <a:headEnd/>
            <a:tailEnd/>
          </a:ln>
        </p:spPr>
        <p:txBody>
          <a:bodyPr anchor="ctr"/>
          <a:lstStyle/>
          <a:p>
            <a:endParaRPr lang="zh-CN" altLang="zh-CN">
              <a:solidFill>
                <a:srgbClr val="FFFFFF"/>
              </a:solidFill>
              <a:latin typeface="Times New Roman" pitchFamily="18" charset="0"/>
              <a:sym typeface="Calibri" pitchFamily="34" charset="0"/>
            </a:endParaRPr>
          </a:p>
        </p:txBody>
      </p:sp>
      <p:sp>
        <p:nvSpPr>
          <p:cNvPr id="113712" name="Freeform 221"/>
          <p:cNvSpPr>
            <a:spLocks noChangeArrowheads="1"/>
          </p:cNvSpPr>
          <p:nvPr/>
        </p:nvSpPr>
        <p:spPr bwMode="auto">
          <a:xfrm>
            <a:off x="2092325" y="4833938"/>
            <a:ext cx="528638" cy="384175"/>
          </a:xfrm>
          <a:custGeom>
            <a:avLst/>
            <a:gdLst>
              <a:gd name="T0" fmla="*/ 2147483647 w 920"/>
              <a:gd name="T1" fmla="*/ 2147483647 h 603"/>
              <a:gd name="T2" fmla="*/ 2147483647 w 920"/>
              <a:gd name="T3" fmla="*/ 2147483647 h 603"/>
              <a:gd name="T4" fmla="*/ 2147483647 w 920"/>
              <a:gd name="T5" fmla="*/ 0 h 603"/>
              <a:gd name="T6" fmla="*/ 2147483647 w 920"/>
              <a:gd name="T7" fmla="*/ 2147483647 h 603"/>
              <a:gd name="T8" fmla="*/ 2147483647 w 920"/>
              <a:gd name="T9" fmla="*/ 2147483647 h 603"/>
              <a:gd name="T10" fmla="*/ 2147483647 w 920"/>
              <a:gd name="T11" fmla="*/ 2147483647 h 603"/>
              <a:gd name="T12" fmla="*/ 2147483647 w 920"/>
              <a:gd name="T13" fmla="*/ 2147483647 h 603"/>
              <a:gd name="T14" fmla="*/ 2147483647 w 920"/>
              <a:gd name="T15" fmla="*/ 2147483647 h 603"/>
              <a:gd name="T16" fmla="*/ 2147483647 w 920"/>
              <a:gd name="T17" fmla="*/ 2147483647 h 603"/>
              <a:gd name="T18" fmla="*/ 2147483647 w 920"/>
              <a:gd name="T19" fmla="*/ 2147483647 h 603"/>
              <a:gd name="T20" fmla="*/ 2147483647 w 920"/>
              <a:gd name="T21" fmla="*/ 2147483647 h 603"/>
              <a:gd name="T22" fmla="*/ 2147483647 w 920"/>
              <a:gd name="T23" fmla="*/ 2147483647 h 603"/>
              <a:gd name="T24" fmla="*/ 2147483647 w 920"/>
              <a:gd name="T25" fmla="*/ 2147483647 h 603"/>
              <a:gd name="T26" fmla="*/ 2147483647 w 920"/>
              <a:gd name="T27" fmla="*/ 2147483647 h 603"/>
              <a:gd name="T28" fmla="*/ 0 w 920"/>
              <a:gd name="T29" fmla="*/ 2147483647 h 603"/>
              <a:gd name="T30" fmla="*/ 2147483647 w 920"/>
              <a:gd name="T31" fmla="*/ 2147483647 h 603"/>
              <a:gd name="T32" fmla="*/ 2147483647 w 920"/>
              <a:gd name="T33" fmla="*/ 2147483647 h 603"/>
              <a:gd name="T34" fmla="*/ 2147483647 w 920"/>
              <a:gd name="T35" fmla="*/ 2147483647 h 603"/>
              <a:gd name="T36" fmla="*/ 2147483647 w 920"/>
              <a:gd name="T37" fmla="*/ 2147483647 h 6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0"/>
              <a:gd name="T58" fmla="*/ 0 h 603"/>
              <a:gd name="T59" fmla="*/ 920 w 920"/>
              <a:gd name="T60" fmla="*/ 603 h 6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0" h="603">
                <a:moveTo>
                  <a:pt x="400" y="11"/>
                </a:moveTo>
                <a:lnTo>
                  <a:pt x="519" y="141"/>
                </a:lnTo>
                <a:lnTo>
                  <a:pt x="717" y="0"/>
                </a:lnTo>
                <a:lnTo>
                  <a:pt x="656" y="170"/>
                </a:lnTo>
                <a:lnTo>
                  <a:pt x="920" y="127"/>
                </a:lnTo>
                <a:lnTo>
                  <a:pt x="709" y="259"/>
                </a:lnTo>
                <a:lnTo>
                  <a:pt x="914" y="331"/>
                </a:lnTo>
                <a:lnTo>
                  <a:pt x="652" y="364"/>
                </a:lnTo>
                <a:lnTo>
                  <a:pt x="702" y="520"/>
                </a:lnTo>
                <a:lnTo>
                  <a:pt x="509" y="436"/>
                </a:lnTo>
                <a:lnTo>
                  <a:pt x="383" y="603"/>
                </a:lnTo>
                <a:lnTo>
                  <a:pt x="352" y="442"/>
                </a:lnTo>
                <a:lnTo>
                  <a:pt x="106" y="541"/>
                </a:lnTo>
                <a:lnTo>
                  <a:pt x="250" y="378"/>
                </a:lnTo>
                <a:lnTo>
                  <a:pt x="0" y="364"/>
                </a:lnTo>
                <a:lnTo>
                  <a:pt x="253" y="277"/>
                </a:lnTo>
                <a:lnTo>
                  <a:pt x="117" y="155"/>
                </a:lnTo>
                <a:lnTo>
                  <a:pt x="358" y="181"/>
                </a:lnTo>
                <a:lnTo>
                  <a:pt x="400" y="11"/>
                </a:lnTo>
                <a:close/>
              </a:path>
            </a:pathLst>
          </a:custGeom>
          <a:solidFill>
            <a:schemeClr val="accent2"/>
          </a:solidFill>
          <a:ln w="9525" cmpd="sng">
            <a:noFill/>
            <a:miter lim="800000"/>
            <a:headEnd/>
            <a:tailEnd/>
          </a:ln>
        </p:spPr>
        <p:txBody>
          <a:bodyPr/>
          <a:lstStyle/>
          <a:p>
            <a:endParaRPr lang="zh-CN" altLang="zh-CN">
              <a:solidFill>
                <a:srgbClr val="FFFFFF"/>
              </a:solidFill>
              <a:latin typeface="Times New Roman" pitchFamily="18" charset="0"/>
              <a:sym typeface="Calibri" pitchFamily="34" charset="0"/>
            </a:endParaRPr>
          </a:p>
        </p:txBody>
      </p:sp>
      <p:sp>
        <p:nvSpPr>
          <p:cNvPr id="113713" name="Straight Connector 4"/>
          <p:cNvSpPr>
            <a:spLocks noChangeShapeType="1"/>
          </p:cNvSpPr>
          <p:nvPr/>
        </p:nvSpPr>
        <p:spPr bwMode="auto">
          <a:xfrm>
            <a:off x="1609725" y="4621213"/>
            <a:ext cx="746125" cy="695325"/>
          </a:xfrm>
          <a:prstGeom prst="line">
            <a:avLst/>
          </a:prstGeom>
          <a:noFill/>
          <a:ln w="9525" cmpd="sng">
            <a:solidFill>
              <a:schemeClr val="tx1"/>
            </a:solidFill>
            <a:miter lim="800000"/>
            <a:headEnd/>
            <a:tailEnd/>
          </a:ln>
        </p:spPr>
        <p:txBody>
          <a:bodyPr/>
          <a:lstStyle/>
          <a:p>
            <a:endParaRPr lang="zh-CN" altLang="zh-CN">
              <a:solidFill>
                <a:srgbClr val="FFFFFF"/>
              </a:solidFill>
              <a:sym typeface="Calibri" pitchFamily="34" charset="0"/>
            </a:endParaRPr>
          </a:p>
        </p:txBody>
      </p:sp>
      <p:sp>
        <p:nvSpPr>
          <p:cNvPr id="113714" name="Text Box 25"/>
          <p:cNvSpPr>
            <a:spLocks noChangeArrowheads="1"/>
          </p:cNvSpPr>
          <p:nvPr/>
        </p:nvSpPr>
        <p:spPr bwMode="auto">
          <a:xfrm>
            <a:off x="5161248" y="4621213"/>
            <a:ext cx="1579278" cy="369332"/>
          </a:xfrm>
          <a:prstGeom prst="rect">
            <a:avLst/>
          </a:prstGeom>
          <a:noFill/>
          <a:ln w="9525" cmpd="sng">
            <a:noFill/>
            <a:miter lim="800000"/>
            <a:headEnd/>
            <a:tailEnd/>
          </a:ln>
        </p:spPr>
        <p:txBody>
          <a:bodyPr wrap="none">
            <a:spAutoFit/>
          </a:bodyPr>
          <a:lstStyle/>
          <a:p>
            <a:pPr algn="r"/>
            <a:r>
              <a:rPr lang="zh-CN" altLang="en-US" b="1" dirty="0" smtClean="0">
                <a:solidFill>
                  <a:srgbClr val="FF99CC"/>
                </a:solidFill>
                <a:latin typeface="Times New Roman" pitchFamily="18" charset="0"/>
                <a:sym typeface="Calibri" pitchFamily="34" charset="0"/>
              </a:rPr>
              <a:t>胶质细胞活动</a:t>
            </a:r>
            <a:endParaRPr lang="zh-CN" altLang="en-US" b="1" dirty="0">
              <a:solidFill>
                <a:srgbClr val="FF99CC"/>
              </a:solidFill>
              <a:latin typeface="Times New Roman" pitchFamily="18" charset="0"/>
              <a:sym typeface="Calibri" pitchFamily="34" charset="0"/>
            </a:endParaRPr>
          </a:p>
        </p:txBody>
      </p:sp>
      <p:sp>
        <p:nvSpPr>
          <p:cNvPr id="113715" name="Straight Arrow Connector 71"/>
          <p:cNvSpPr>
            <a:spLocks noChangeShapeType="1"/>
          </p:cNvSpPr>
          <p:nvPr/>
        </p:nvSpPr>
        <p:spPr bwMode="auto">
          <a:xfrm>
            <a:off x="3605213" y="2813050"/>
            <a:ext cx="1922462" cy="1108075"/>
          </a:xfrm>
          <a:prstGeom prst="straightConnector1">
            <a:avLst/>
          </a:prstGeom>
          <a:noFill/>
          <a:ln w="38100" cmpd="sng">
            <a:solidFill>
              <a:srgbClr val="F4D4D2"/>
            </a:solidFill>
            <a:miter lim="800000"/>
            <a:headEnd/>
            <a:tailEnd type="arrow" w="med" len="med"/>
          </a:ln>
        </p:spPr>
        <p:txBody>
          <a:bodyPr/>
          <a:lstStyle/>
          <a:p>
            <a:endParaRPr lang="zh-CN" altLang="en-US"/>
          </a:p>
        </p:txBody>
      </p:sp>
      <p:sp>
        <p:nvSpPr>
          <p:cNvPr id="113716" name="TextBox 3"/>
          <p:cNvSpPr>
            <a:spLocks noChangeArrowheads="1"/>
          </p:cNvSpPr>
          <p:nvPr/>
        </p:nvSpPr>
        <p:spPr bwMode="auto">
          <a:xfrm>
            <a:off x="579438" y="1889125"/>
            <a:ext cx="3467100" cy="646331"/>
          </a:xfrm>
          <a:prstGeom prst="rect">
            <a:avLst/>
          </a:prstGeom>
          <a:noFill/>
          <a:ln w="9525" cmpd="sng">
            <a:noFill/>
            <a:miter lim="800000"/>
            <a:headEnd/>
            <a:tailEnd/>
          </a:ln>
        </p:spPr>
        <p:txBody>
          <a:bodyPr>
            <a:spAutoFit/>
          </a:bodyPr>
          <a:lstStyle/>
          <a:p>
            <a:pPr algn="ctr"/>
            <a:r>
              <a:rPr lang="zh-CN" altLang="en-US" dirty="0">
                <a:solidFill>
                  <a:srgbClr val="FFFFFF"/>
                </a:solidFill>
                <a:latin typeface="Times New Roman" pitchFamily="18" charset="0"/>
                <a:cs typeface="Times New Roman" pitchFamily="18" charset="0"/>
                <a:sym typeface="Calibri" pitchFamily="34" charset="0"/>
              </a:rPr>
              <a:t>抑制</a:t>
            </a:r>
            <a:r>
              <a:rPr lang="en-US" dirty="0">
                <a:solidFill>
                  <a:srgbClr val="FFFFFF"/>
                </a:solidFill>
                <a:latin typeface="Times New Roman" pitchFamily="18" charset="0"/>
                <a:cs typeface="Times New Roman" pitchFamily="18" charset="0"/>
                <a:sym typeface="Calibri" pitchFamily="34" charset="0"/>
              </a:rPr>
              <a:t>5-</a:t>
            </a:r>
            <a:r>
              <a:rPr lang="zh-CN" altLang="en-US" dirty="0">
                <a:solidFill>
                  <a:srgbClr val="FFFFFF"/>
                </a:solidFill>
                <a:latin typeface="Times New Roman" pitchFamily="18" charset="0"/>
                <a:cs typeface="Times New Roman" pitchFamily="18" charset="0"/>
                <a:sym typeface="Calibri" pitchFamily="34" charset="0"/>
              </a:rPr>
              <a:t>羟色胺和</a:t>
            </a:r>
            <a:r>
              <a:rPr lang="zh-CN" altLang="en-US" dirty="0" smtClean="0">
                <a:solidFill>
                  <a:srgbClr val="FFFFFF"/>
                </a:solidFill>
                <a:latin typeface="Times New Roman" pitchFamily="18" charset="0"/>
                <a:cs typeface="Times New Roman" pitchFamily="18" charset="0"/>
                <a:sym typeface="Calibri" pitchFamily="34" charset="0"/>
              </a:rPr>
              <a:t>去甲肾上腺素的再摄取，促进下行调节</a:t>
            </a:r>
            <a:endParaRPr lang="en-US" dirty="0">
              <a:solidFill>
                <a:srgbClr val="FFFFFF"/>
              </a:solidFill>
              <a:latin typeface="Times New Roman" pitchFamily="18" charset="0"/>
              <a:cs typeface="Times New Roman" pitchFamily="18" charset="0"/>
              <a:sym typeface="Calibri" pitchFamily="34" charset="0"/>
            </a:endParaRPr>
          </a:p>
        </p:txBody>
      </p:sp>
      <p:sp>
        <p:nvSpPr>
          <p:cNvPr id="113717" name="TextBox 63"/>
          <p:cNvSpPr>
            <a:spLocks noChangeArrowheads="1"/>
          </p:cNvSpPr>
          <p:nvPr/>
        </p:nvSpPr>
        <p:spPr bwMode="auto">
          <a:xfrm>
            <a:off x="7164388" y="1773238"/>
            <a:ext cx="1643062" cy="304800"/>
          </a:xfrm>
          <a:prstGeom prst="rect">
            <a:avLst/>
          </a:prstGeom>
          <a:noFill/>
          <a:ln w="9525" cmpd="sng">
            <a:noFill/>
            <a:miter lim="800000"/>
            <a:headEnd/>
            <a:tailEnd/>
          </a:ln>
        </p:spPr>
        <p:txBody>
          <a:bodyPr>
            <a:spAutoFit/>
          </a:bodyPr>
          <a:lstStyle/>
          <a:p>
            <a:r>
              <a:rPr lang="zh-CN" altLang="en-US" sz="1400" b="1">
                <a:solidFill>
                  <a:srgbClr val="FFFFFF"/>
                </a:solidFill>
                <a:latin typeface="Times New Roman" pitchFamily="18" charset="0"/>
                <a:sym typeface="Calibri" pitchFamily="34" charset="0"/>
              </a:rPr>
              <a:t>大脑</a:t>
            </a:r>
          </a:p>
        </p:txBody>
      </p:sp>
      <p:sp>
        <p:nvSpPr>
          <p:cNvPr id="55" name="矩形 54"/>
          <p:cNvSpPr/>
          <p:nvPr/>
        </p:nvSpPr>
        <p:spPr>
          <a:xfrm>
            <a:off x="7668345" y="2492896"/>
            <a:ext cx="1224136" cy="584775"/>
          </a:xfrm>
          <a:prstGeom prst="rect">
            <a:avLst/>
          </a:prstGeom>
        </p:spPr>
        <p:txBody>
          <a:bodyPr wrap="square">
            <a:spAutoFit/>
          </a:bodyPr>
          <a:lstStyle/>
          <a:p>
            <a:pPr algn="ctr">
              <a:defRPr/>
            </a:pPr>
            <a:r>
              <a:rPr lang="zh-CN" altLang="en-GB" b="1" dirty="0" smtClean="0">
                <a:solidFill>
                  <a:srgbClr val="FF99CC"/>
                </a:solidFill>
                <a:latin typeface="Times New Roman" pitchFamily="18" charset="0"/>
                <a:cs typeface="Times New Roman" pitchFamily="18" charset="0"/>
              </a:rPr>
              <a:t>知觉</a:t>
            </a:r>
            <a:r>
              <a:rPr lang="en-US" altLang="zh-CN" sz="1400" b="1" dirty="0" smtClean="0">
                <a:solidFill>
                  <a:srgbClr val="FF99CC"/>
                </a:solidFill>
                <a:latin typeface="Times New Roman" pitchFamily="18" charset="0"/>
                <a:cs typeface="Times New Roman" pitchFamily="18" charset="0"/>
              </a:rPr>
              <a:t>(</a:t>
            </a:r>
            <a:r>
              <a:rPr lang="en-GB" altLang="zh-CN" sz="1400" b="1" dirty="0" smtClean="0">
                <a:solidFill>
                  <a:srgbClr val="FF99CC"/>
                </a:solidFill>
              </a:rPr>
              <a:t>Perception</a:t>
            </a:r>
            <a:r>
              <a:rPr lang="en-GB" altLang="zh-CN" sz="1400" b="1" dirty="0" smtClean="0">
                <a:solidFill>
                  <a:srgbClr val="FF99CC"/>
                </a:solidFill>
                <a:latin typeface="Times New Roman" pitchFamily="18" charset="0"/>
                <a:cs typeface="Times New Roman" pitchFamily="18" charset="0"/>
              </a:rPr>
              <a:t>)</a:t>
            </a:r>
            <a:endParaRPr lang="en-GB" altLang="zh-CN" sz="1400" b="1" dirty="0">
              <a:solidFill>
                <a:srgbClr val="FF99CC"/>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13673"/>
                                        </p:tgtEl>
                                        <p:attrNameLst>
                                          <p:attrName>style.visibility</p:attrName>
                                        </p:attrNameLst>
                                      </p:cBhvr>
                                      <p:to>
                                        <p:strVal val="visible"/>
                                      </p:to>
                                    </p:set>
                                    <p:anim calcmode="lin" valueType="num">
                                      <p:cBhvr>
                                        <p:cTn id="7" dur="200" fill="hold"/>
                                        <p:tgtEl>
                                          <p:spTgt spid="113673"/>
                                        </p:tgtEl>
                                        <p:attrNameLst>
                                          <p:attrName>ppt_w</p:attrName>
                                        </p:attrNameLst>
                                      </p:cBhvr>
                                      <p:tavLst>
                                        <p:tav tm="0">
                                          <p:val>
                                            <p:fltVal val="0"/>
                                          </p:val>
                                        </p:tav>
                                        <p:tav tm="100000">
                                          <p:val>
                                            <p:strVal val="#ppt_w"/>
                                          </p:val>
                                        </p:tav>
                                      </p:tavLst>
                                    </p:anim>
                                    <p:anim calcmode="lin" valueType="num">
                                      <p:cBhvr>
                                        <p:cTn id="8" dur="200" fill="hold"/>
                                        <p:tgtEl>
                                          <p:spTgt spid="113673"/>
                                        </p:tgtEl>
                                        <p:attrNameLst>
                                          <p:attrName>ppt_h</p:attrName>
                                        </p:attrNameLst>
                                      </p:cBhvr>
                                      <p:tavLst>
                                        <p:tav tm="0">
                                          <p:val>
                                            <p:fltVal val="0"/>
                                          </p:val>
                                        </p:tav>
                                        <p:tav tm="100000">
                                          <p:val>
                                            <p:strVal val="#ppt_h"/>
                                          </p:val>
                                        </p:tav>
                                      </p:tavLst>
                                    </p:anim>
                                    <p:animEffect>
                                      <p:cBhvr>
                                        <p:cTn id="9" dur="200"/>
                                        <p:tgtEl>
                                          <p:spTgt spid="113673"/>
                                        </p:tgtEl>
                                      </p:cBhvr>
                                    </p:animEffect>
                                  </p:childTnLst>
                                </p:cTn>
                              </p:par>
                            </p:childTnLst>
                          </p:cTn>
                        </p:par>
                        <p:par>
                          <p:cTn id="10" fill="hold">
                            <p:stCondLst>
                              <p:cond delay="200"/>
                            </p:stCondLst>
                            <p:childTnLst>
                              <p:par>
                                <p:cTn id="11" presetID="10" presetClass="exit" presetSubtype="0" fill="hold" nodeType="afterEffect">
                                  <p:stCondLst>
                                    <p:cond delay="0"/>
                                  </p:stCondLst>
                                  <p:childTnLst>
                                    <p:animEffect>
                                      <p:cBhvr>
                                        <p:cTn id="12" dur="200"/>
                                        <p:tgtEl>
                                          <p:spTgt spid="113673"/>
                                        </p:tgtEl>
                                      </p:cBhvr>
                                    </p:animEffect>
                                    <p:set>
                                      <p:cBhvr>
                                        <p:cTn id="13" dur="1" fill="hold">
                                          <p:stCondLst>
                                            <p:cond delay="199"/>
                                          </p:stCondLst>
                                        </p:cTn>
                                        <p:tgtEl>
                                          <p:spTgt spid="113673"/>
                                        </p:tgtEl>
                                        <p:attrNameLst>
                                          <p:attrName>style.visibility</p:attrName>
                                        </p:attrNameLst>
                                      </p:cBhvr>
                                      <p:to>
                                        <p:strVal val="hidden"/>
                                      </p:to>
                                    </p:set>
                                  </p:childTnLst>
                                </p:cTn>
                              </p:par>
                            </p:childTnLst>
                          </p:cTn>
                        </p:par>
                        <p:par>
                          <p:cTn id="14" fill="hold">
                            <p:stCondLst>
                              <p:cond delay="400"/>
                            </p:stCondLst>
                            <p:childTnLst>
                              <p:par>
                                <p:cTn id="15" presetID="53" presetClass="entr" presetSubtype="0" fill="hold" nodeType="afterEffect">
                                  <p:stCondLst>
                                    <p:cond delay="0"/>
                                  </p:stCondLst>
                                  <p:childTnLst>
                                    <p:set>
                                      <p:cBhvr>
                                        <p:cTn id="16" dur="1" fill="hold">
                                          <p:stCondLst>
                                            <p:cond delay="0"/>
                                          </p:stCondLst>
                                        </p:cTn>
                                        <p:tgtEl>
                                          <p:spTgt spid="113674"/>
                                        </p:tgtEl>
                                        <p:attrNameLst>
                                          <p:attrName>style.visibility</p:attrName>
                                        </p:attrNameLst>
                                      </p:cBhvr>
                                      <p:to>
                                        <p:strVal val="visible"/>
                                      </p:to>
                                    </p:set>
                                    <p:anim calcmode="lin" valueType="num">
                                      <p:cBhvr>
                                        <p:cTn id="17" dur="200" fill="hold"/>
                                        <p:tgtEl>
                                          <p:spTgt spid="113674"/>
                                        </p:tgtEl>
                                        <p:attrNameLst>
                                          <p:attrName>ppt_w</p:attrName>
                                        </p:attrNameLst>
                                      </p:cBhvr>
                                      <p:tavLst>
                                        <p:tav tm="0">
                                          <p:val>
                                            <p:fltVal val="0"/>
                                          </p:val>
                                        </p:tav>
                                        <p:tav tm="100000">
                                          <p:val>
                                            <p:strVal val="#ppt_w"/>
                                          </p:val>
                                        </p:tav>
                                      </p:tavLst>
                                    </p:anim>
                                    <p:anim calcmode="lin" valueType="num">
                                      <p:cBhvr>
                                        <p:cTn id="18" dur="200" fill="hold"/>
                                        <p:tgtEl>
                                          <p:spTgt spid="113674"/>
                                        </p:tgtEl>
                                        <p:attrNameLst>
                                          <p:attrName>ppt_h</p:attrName>
                                        </p:attrNameLst>
                                      </p:cBhvr>
                                      <p:tavLst>
                                        <p:tav tm="0">
                                          <p:val>
                                            <p:fltVal val="0"/>
                                          </p:val>
                                        </p:tav>
                                        <p:tav tm="100000">
                                          <p:val>
                                            <p:strVal val="#ppt_h"/>
                                          </p:val>
                                        </p:tav>
                                      </p:tavLst>
                                    </p:anim>
                                    <p:animEffect>
                                      <p:cBhvr>
                                        <p:cTn id="19" dur="200"/>
                                        <p:tgtEl>
                                          <p:spTgt spid="113674"/>
                                        </p:tgtEl>
                                      </p:cBhvr>
                                    </p:animEffect>
                                  </p:childTnLst>
                                </p:cTn>
                              </p:par>
                            </p:childTnLst>
                          </p:cTn>
                        </p:par>
                        <p:par>
                          <p:cTn id="20" fill="hold">
                            <p:stCondLst>
                              <p:cond delay="600"/>
                            </p:stCondLst>
                            <p:childTnLst>
                              <p:par>
                                <p:cTn id="21" presetID="10" presetClass="exit" presetSubtype="0" fill="hold" nodeType="afterEffect">
                                  <p:stCondLst>
                                    <p:cond delay="0"/>
                                  </p:stCondLst>
                                  <p:childTnLst>
                                    <p:animEffect>
                                      <p:cBhvr>
                                        <p:cTn id="22" dur="200"/>
                                        <p:tgtEl>
                                          <p:spTgt spid="113674"/>
                                        </p:tgtEl>
                                      </p:cBhvr>
                                    </p:animEffect>
                                    <p:set>
                                      <p:cBhvr>
                                        <p:cTn id="23" dur="1" fill="hold">
                                          <p:stCondLst>
                                            <p:cond delay="199"/>
                                          </p:stCondLst>
                                        </p:cTn>
                                        <p:tgtEl>
                                          <p:spTgt spid="113674"/>
                                        </p:tgtEl>
                                        <p:attrNameLst>
                                          <p:attrName>style.visibility</p:attrName>
                                        </p:attrNameLst>
                                      </p:cBhvr>
                                      <p:to>
                                        <p:strVal val="hidden"/>
                                      </p:to>
                                    </p:set>
                                  </p:childTnLst>
                                </p:cTn>
                              </p:par>
                            </p:childTnLst>
                          </p:cTn>
                        </p:par>
                        <p:par>
                          <p:cTn id="24" fill="hold">
                            <p:stCondLst>
                              <p:cond delay="800"/>
                            </p:stCondLst>
                            <p:childTnLst>
                              <p:par>
                                <p:cTn id="25" presetID="53" presetClass="entr" presetSubtype="0" fill="hold" nodeType="afterEffect">
                                  <p:stCondLst>
                                    <p:cond delay="0"/>
                                  </p:stCondLst>
                                  <p:childTnLst>
                                    <p:set>
                                      <p:cBhvr>
                                        <p:cTn id="26" dur="1" fill="hold">
                                          <p:stCondLst>
                                            <p:cond delay="0"/>
                                          </p:stCondLst>
                                        </p:cTn>
                                        <p:tgtEl>
                                          <p:spTgt spid="113675"/>
                                        </p:tgtEl>
                                        <p:attrNameLst>
                                          <p:attrName>style.visibility</p:attrName>
                                        </p:attrNameLst>
                                      </p:cBhvr>
                                      <p:to>
                                        <p:strVal val="visible"/>
                                      </p:to>
                                    </p:set>
                                    <p:anim calcmode="lin" valueType="num">
                                      <p:cBhvr>
                                        <p:cTn id="27" dur="200" fill="hold"/>
                                        <p:tgtEl>
                                          <p:spTgt spid="113675"/>
                                        </p:tgtEl>
                                        <p:attrNameLst>
                                          <p:attrName>ppt_w</p:attrName>
                                        </p:attrNameLst>
                                      </p:cBhvr>
                                      <p:tavLst>
                                        <p:tav tm="0">
                                          <p:val>
                                            <p:fltVal val="0"/>
                                          </p:val>
                                        </p:tav>
                                        <p:tav tm="100000">
                                          <p:val>
                                            <p:strVal val="#ppt_w"/>
                                          </p:val>
                                        </p:tav>
                                      </p:tavLst>
                                    </p:anim>
                                    <p:anim calcmode="lin" valueType="num">
                                      <p:cBhvr>
                                        <p:cTn id="28" dur="200" fill="hold"/>
                                        <p:tgtEl>
                                          <p:spTgt spid="113675"/>
                                        </p:tgtEl>
                                        <p:attrNameLst>
                                          <p:attrName>ppt_h</p:attrName>
                                        </p:attrNameLst>
                                      </p:cBhvr>
                                      <p:tavLst>
                                        <p:tav tm="0">
                                          <p:val>
                                            <p:fltVal val="0"/>
                                          </p:val>
                                        </p:tav>
                                        <p:tav tm="100000">
                                          <p:val>
                                            <p:strVal val="#ppt_h"/>
                                          </p:val>
                                        </p:tav>
                                      </p:tavLst>
                                    </p:anim>
                                    <p:animEffect>
                                      <p:cBhvr>
                                        <p:cTn id="29" dur="200"/>
                                        <p:tgtEl>
                                          <p:spTgt spid="113675"/>
                                        </p:tgtEl>
                                      </p:cBhvr>
                                    </p:animEffect>
                                  </p:childTnLst>
                                </p:cTn>
                              </p:par>
                            </p:childTnLst>
                          </p:cTn>
                        </p:par>
                        <p:par>
                          <p:cTn id="30" fill="hold">
                            <p:stCondLst>
                              <p:cond delay="1000"/>
                            </p:stCondLst>
                            <p:childTnLst>
                              <p:par>
                                <p:cTn id="31" presetID="10" presetClass="exit" presetSubtype="0" fill="hold" nodeType="afterEffect">
                                  <p:stCondLst>
                                    <p:cond delay="0"/>
                                  </p:stCondLst>
                                  <p:childTnLst>
                                    <p:animEffect>
                                      <p:cBhvr>
                                        <p:cTn id="32" dur="200"/>
                                        <p:tgtEl>
                                          <p:spTgt spid="113675"/>
                                        </p:tgtEl>
                                      </p:cBhvr>
                                    </p:animEffect>
                                    <p:set>
                                      <p:cBhvr>
                                        <p:cTn id="33" dur="1" fill="hold">
                                          <p:stCondLst>
                                            <p:cond delay="199"/>
                                          </p:stCondLst>
                                        </p:cTn>
                                        <p:tgtEl>
                                          <p:spTgt spid="113675"/>
                                        </p:tgtEl>
                                        <p:attrNameLst>
                                          <p:attrName>style.visibility</p:attrName>
                                        </p:attrNameLst>
                                      </p:cBhvr>
                                      <p:to>
                                        <p:strVal val="hidden"/>
                                      </p:to>
                                    </p:set>
                                  </p:childTnLst>
                                </p:cTn>
                              </p:par>
                            </p:childTnLst>
                          </p:cTn>
                        </p:par>
                        <p:par>
                          <p:cTn id="34" fill="hold">
                            <p:stCondLst>
                              <p:cond delay="1200"/>
                            </p:stCondLst>
                            <p:childTnLst>
                              <p:par>
                                <p:cTn id="35" presetID="53" presetClass="entr" presetSubtype="0" fill="hold" nodeType="afterEffect">
                                  <p:stCondLst>
                                    <p:cond delay="0"/>
                                  </p:stCondLst>
                                  <p:childTnLst>
                                    <p:set>
                                      <p:cBhvr>
                                        <p:cTn id="36" dur="1" fill="hold">
                                          <p:stCondLst>
                                            <p:cond delay="0"/>
                                          </p:stCondLst>
                                        </p:cTn>
                                        <p:tgtEl>
                                          <p:spTgt spid="113676"/>
                                        </p:tgtEl>
                                        <p:attrNameLst>
                                          <p:attrName>style.visibility</p:attrName>
                                        </p:attrNameLst>
                                      </p:cBhvr>
                                      <p:to>
                                        <p:strVal val="visible"/>
                                      </p:to>
                                    </p:set>
                                    <p:anim calcmode="lin" valueType="num">
                                      <p:cBhvr>
                                        <p:cTn id="37" dur="200" fill="hold"/>
                                        <p:tgtEl>
                                          <p:spTgt spid="113676"/>
                                        </p:tgtEl>
                                        <p:attrNameLst>
                                          <p:attrName>ppt_w</p:attrName>
                                        </p:attrNameLst>
                                      </p:cBhvr>
                                      <p:tavLst>
                                        <p:tav tm="0">
                                          <p:val>
                                            <p:fltVal val="0"/>
                                          </p:val>
                                        </p:tav>
                                        <p:tav tm="100000">
                                          <p:val>
                                            <p:strVal val="#ppt_w"/>
                                          </p:val>
                                        </p:tav>
                                      </p:tavLst>
                                    </p:anim>
                                    <p:anim calcmode="lin" valueType="num">
                                      <p:cBhvr>
                                        <p:cTn id="38" dur="200" fill="hold"/>
                                        <p:tgtEl>
                                          <p:spTgt spid="113676"/>
                                        </p:tgtEl>
                                        <p:attrNameLst>
                                          <p:attrName>ppt_h</p:attrName>
                                        </p:attrNameLst>
                                      </p:cBhvr>
                                      <p:tavLst>
                                        <p:tav tm="0">
                                          <p:val>
                                            <p:fltVal val="0"/>
                                          </p:val>
                                        </p:tav>
                                        <p:tav tm="100000">
                                          <p:val>
                                            <p:strVal val="#ppt_h"/>
                                          </p:val>
                                        </p:tav>
                                      </p:tavLst>
                                    </p:anim>
                                    <p:animEffect>
                                      <p:cBhvr>
                                        <p:cTn id="39" dur="200"/>
                                        <p:tgtEl>
                                          <p:spTgt spid="113676"/>
                                        </p:tgtEl>
                                      </p:cBhvr>
                                    </p:animEffect>
                                  </p:childTnLst>
                                </p:cTn>
                              </p:par>
                            </p:childTnLst>
                          </p:cTn>
                        </p:par>
                        <p:par>
                          <p:cTn id="40" fill="hold">
                            <p:stCondLst>
                              <p:cond delay="1400"/>
                            </p:stCondLst>
                            <p:childTnLst>
                              <p:par>
                                <p:cTn id="41" presetID="10" presetClass="exit" presetSubtype="0" fill="hold" nodeType="afterEffect">
                                  <p:stCondLst>
                                    <p:cond delay="0"/>
                                  </p:stCondLst>
                                  <p:childTnLst>
                                    <p:animEffect>
                                      <p:cBhvr>
                                        <p:cTn id="42" dur="200"/>
                                        <p:tgtEl>
                                          <p:spTgt spid="113676"/>
                                        </p:tgtEl>
                                      </p:cBhvr>
                                    </p:animEffect>
                                    <p:set>
                                      <p:cBhvr>
                                        <p:cTn id="43" dur="1" fill="hold">
                                          <p:stCondLst>
                                            <p:cond delay="199"/>
                                          </p:stCondLst>
                                        </p:cTn>
                                        <p:tgtEl>
                                          <p:spTgt spid="113676"/>
                                        </p:tgtEl>
                                        <p:attrNameLst>
                                          <p:attrName>style.visibility</p:attrName>
                                        </p:attrNameLst>
                                      </p:cBhvr>
                                      <p:to>
                                        <p:strVal val="hidden"/>
                                      </p:to>
                                    </p:set>
                                  </p:childTnLst>
                                </p:cTn>
                              </p:par>
                            </p:childTnLst>
                          </p:cTn>
                        </p:par>
                        <p:par>
                          <p:cTn id="44" fill="hold">
                            <p:stCondLst>
                              <p:cond delay="1600"/>
                            </p:stCondLst>
                            <p:childTnLst>
                              <p:par>
                                <p:cTn id="45" presetID="53" presetClass="entr" presetSubtype="0" fill="hold" nodeType="afterEffect">
                                  <p:stCondLst>
                                    <p:cond delay="0"/>
                                  </p:stCondLst>
                                  <p:childTnLst>
                                    <p:set>
                                      <p:cBhvr>
                                        <p:cTn id="46" dur="1" fill="hold">
                                          <p:stCondLst>
                                            <p:cond delay="0"/>
                                          </p:stCondLst>
                                        </p:cTn>
                                        <p:tgtEl>
                                          <p:spTgt spid="113677"/>
                                        </p:tgtEl>
                                        <p:attrNameLst>
                                          <p:attrName>style.visibility</p:attrName>
                                        </p:attrNameLst>
                                      </p:cBhvr>
                                      <p:to>
                                        <p:strVal val="visible"/>
                                      </p:to>
                                    </p:set>
                                    <p:anim calcmode="lin" valueType="num">
                                      <p:cBhvr>
                                        <p:cTn id="47" dur="200" fill="hold"/>
                                        <p:tgtEl>
                                          <p:spTgt spid="113677"/>
                                        </p:tgtEl>
                                        <p:attrNameLst>
                                          <p:attrName>ppt_w</p:attrName>
                                        </p:attrNameLst>
                                      </p:cBhvr>
                                      <p:tavLst>
                                        <p:tav tm="0">
                                          <p:val>
                                            <p:fltVal val="0"/>
                                          </p:val>
                                        </p:tav>
                                        <p:tav tm="100000">
                                          <p:val>
                                            <p:strVal val="#ppt_w"/>
                                          </p:val>
                                        </p:tav>
                                      </p:tavLst>
                                    </p:anim>
                                    <p:anim calcmode="lin" valueType="num">
                                      <p:cBhvr>
                                        <p:cTn id="48" dur="200" fill="hold"/>
                                        <p:tgtEl>
                                          <p:spTgt spid="113677"/>
                                        </p:tgtEl>
                                        <p:attrNameLst>
                                          <p:attrName>ppt_h</p:attrName>
                                        </p:attrNameLst>
                                      </p:cBhvr>
                                      <p:tavLst>
                                        <p:tav tm="0">
                                          <p:val>
                                            <p:fltVal val="0"/>
                                          </p:val>
                                        </p:tav>
                                        <p:tav tm="100000">
                                          <p:val>
                                            <p:strVal val="#ppt_h"/>
                                          </p:val>
                                        </p:tav>
                                      </p:tavLst>
                                    </p:anim>
                                    <p:animEffect>
                                      <p:cBhvr>
                                        <p:cTn id="49" dur="200"/>
                                        <p:tgtEl>
                                          <p:spTgt spid="113677"/>
                                        </p:tgtEl>
                                      </p:cBhvr>
                                    </p:animEffect>
                                  </p:childTnLst>
                                </p:cTn>
                              </p:par>
                            </p:childTnLst>
                          </p:cTn>
                        </p:par>
                        <p:par>
                          <p:cTn id="50" fill="hold">
                            <p:stCondLst>
                              <p:cond delay="1800"/>
                            </p:stCondLst>
                            <p:childTnLst>
                              <p:par>
                                <p:cTn id="51" presetID="10" presetClass="exit" presetSubtype="0" fill="hold" nodeType="afterEffect">
                                  <p:stCondLst>
                                    <p:cond delay="0"/>
                                  </p:stCondLst>
                                  <p:childTnLst>
                                    <p:animEffect>
                                      <p:cBhvr>
                                        <p:cTn id="52" dur="200"/>
                                        <p:tgtEl>
                                          <p:spTgt spid="113677"/>
                                        </p:tgtEl>
                                      </p:cBhvr>
                                    </p:animEffect>
                                    <p:set>
                                      <p:cBhvr>
                                        <p:cTn id="53" dur="1" fill="hold">
                                          <p:stCondLst>
                                            <p:cond delay="199"/>
                                          </p:stCondLst>
                                        </p:cTn>
                                        <p:tgtEl>
                                          <p:spTgt spid="113677"/>
                                        </p:tgtEl>
                                        <p:attrNameLst>
                                          <p:attrName>style.visibility</p:attrName>
                                        </p:attrNameLst>
                                      </p:cBhvr>
                                      <p:to>
                                        <p:strVal val="hidden"/>
                                      </p:to>
                                    </p:set>
                                  </p:childTnLst>
                                </p:cTn>
                              </p:par>
                            </p:childTnLst>
                          </p:cTn>
                        </p:par>
                        <p:par>
                          <p:cTn id="54" fill="hold">
                            <p:stCondLst>
                              <p:cond delay="2000"/>
                            </p:stCondLst>
                            <p:childTnLst>
                              <p:par>
                                <p:cTn id="55" presetID="53" presetClass="entr" presetSubtype="0" fill="hold" nodeType="afterEffect">
                                  <p:stCondLst>
                                    <p:cond delay="0"/>
                                  </p:stCondLst>
                                  <p:childTnLst>
                                    <p:set>
                                      <p:cBhvr>
                                        <p:cTn id="56" dur="1" fill="hold">
                                          <p:stCondLst>
                                            <p:cond delay="0"/>
                                          </p:stCondLst>
                                        </p:cTn>
                                        <p:tgtEl>
                                          <p:spTgt spid="113678"/>
                                        </p:tgtEl>
                                        <p:attrNameLst>
                                          <p:attrName>style.visibility</p:attrName>
                                        </p:attrNameLst>
                                      </p:cBhvr>
                                      <p:to>
                                        <p:strVal val="visible"/>
                                      </p:to>
                                    </p:set>
                                    <p:anim calcmode="lin" valueType="num">
                                      <p:cBhvr>
                                        <p:cTn id="57" dur="200" fill="hold"/>
                                        <p:tgtEl>
                                          <p:spTgt spid="113678"/>
                                        </p:tgtEl>
                                        <p:attrNameLst>
                                          <p:attrName>ppt_w</p:attrName>
                                        </p:attrNameLst>
                                      </p:cBhvr>
                                      <p:tavLst>
                                        <p:tav tm="0">
                                          <p:val>
                                            <p:fltVal val="0"/>
                                          </p:val>
                                        </p:tav>
                                        <p:tav tm="100000">
                                          <p:val>
                                            <p:strVal val="#ppt_w"/>
                                          </p:val>
                                        </p:tav>
                                      </p:tavLst>
                                    </p:anim>
                                    <p:anim calcmode="lin" valueType="num">
                                      <p:cBhvr>
                                        <p:cTn id="58" dur="200" fill="hold"/>
                                        <p:tgtEl>
                                          <p:spTgt spid="113678"/>
                                        </p:tgtEl>
                                        <p:attrNameLst>
                                          <p:attrName>ppt_h</p:attrName>
                                        </p:attrNameLst>
                                      </p:cBhvr>
                                      <p:tavLst>
                                        <p:tav tm="0">
                                          <p:val>
                                            <p:fltVal val="0"/>
                                          </p:val>
                                        </p:tav>
                                        <p:tav tm="100000">
                                          <p:val>
                                            <p:strVal val="#ppt_h"/>
                                          </p:val>
                                        </p:tav>
                                      </p:tavLst>
                                    </p:anim>
                                    <p:animEffect>
                                      <p:cBhvr>
                                        <p:cTn id="59" dur="200"/>
                                        <p:tgtEl>
                                          <p:spTgt spid="113678"/>
                                        </p:tgtEl>
                                      </p:cBhvr>
                                    </p:animEffect>
                                  </p:childTnLst>
                                </p:cTn>
                              </p:par>
                            </p:childTnLst>
                          </p:cTn>
                        </p:par>
                        <p:par>
                          <p:cTn id="60" fill="hold">
                            <p:stCondLst>
                              <p:cond delay="2200"/>
                            </p:stCondLst>
                            <p:childTnLst>
                              <p:par>
                                <p:cTn id="61" presetID="10" presetClass="exit" presetSubtype="0" fill="hold" nodeType="afterEffect">
                                  <p:stCondLst>
                                    <p:cond delay="0"/>
                                  </p:stCondLst>
                                  <p:childTnLst>
                                    <p:animEffect>
                                      <p:cBhvr>
                                        <p:cTn id="62" dur="200"/>
                                        <p:tgtEl>
                                          <p:spTgt spid="113678"/>
                                        </p:tgtEl>
                                      </p:cBhvr>
                                    </p:animEffect>
                                    <p:set>
                                      <p:cBhvr>
                                        <p:cTn id="63" dur="1" fill="hold">
                                          <p:stCondLst>
                                            <p:cond delay="199"/>
                                          </p:stCondLst>
                                        </p:cTn>
                                        <p:tgtEl>
                                          <p:spTgt spid="113678"/>
                                        </p:tgtEl>
                                        <p:attrNameLst>
                                          <p:attrName>style.visibility</p:attrName>
                                        </p:attrNameLst>
                                      </p:cBhvr>
                                      <p:to>
                                        <p:strVal val="hidden"/>
                                      </p:to>
                                    </p:set>
                                  </p:childTnLst>
                                </p:cTn>
                              </p:par>
                            </p:childTnLst>
                          </p:cTn>
                        </p:par>
                        <p:par>
                          <p:cTn id="64" fill="hold">
                            <p:stCondLst>
                              <p:cond delay="2400"/>
                            </p:stCondLst>
                            <p:childTnLst>
                              <p:par>
                                <p:cTn id="65" presetID="53" presetClass="entr" presetSubtype="0" fill="hold" nodeType="afterEffect">
                                  <p:stCondLst>
                                    <p:cond delay="0"/>
                                  </p:stCondLst>
                                  <p:childTnLst>
                                    <p:set>
                                      <p:cBhvr>
                                        <p:cTn id="66" dur="1" fill="hold">
                                          <p:stCondLst>
                                            <p:cond delay="0"/>
                                          </p:stCondLst>
                                        </p:cTn>
                                        <p:tgtEl>
                                          <p:spTgt spid="113679"/>
                                        </p:tgtEl>
                                        <p:attrNameLst>
                                          <p:attrName>style.visibility</p:attrName>
                                        </p:attrNameLst>
                                      </p:cBhvr>
                                      <p:to>
                                        <p:strVal val="visible"/>
                                      </p:to>
                                    </p:set>
                                    <p:anim calcmode="lin" valueType="num">
                                      <p:cBhvr>
                                        <p:cTn id="67" dur="200" fill="hold"/>
                                        <p:tgtEl>
                                          <p:spTgt spid="113679"/>
                                        </p:tgtEl>
                                        <p:attrNameLst>
                                          <p:attrName>ppt_w</p:attrName>
                                        </p:attrNameLst>
                                      </p:cBhvr>
                                      <p:tavLst>
                                        <p:tav tm="0">
                                          <p:val>
                                            <p:fltVal val="0"/>
                                          </p:val>
                                        </p:tav>
                                        <p:tav tm="100000">
                                          <p:val>
                                            <p:strVal val="#ppt_w"/>
                                          </p:val>
                                        </p:tav>
                                      </p:tavLst>
                                    </p:anim>
                                    <p:anim calcmode="lin" valueType="num">
                                      <p:cBhvr>
                                        <p:cTn id="68" dur="200" fill="hold"/>
                                        <p:tgtEl>
                                          <p:spTgt spid="113679"/>
                                        </p:tgtEl>
                                        <p:attrNameLst>
                                          <p:attrName>ppt_h</p:attrName>
                                        </p:attrNameLst>
                                      </p:cBhvr>
                                      <p:tavLst>
                                        <p:tav tm="0">
                                          <p:val>
                                            <p:fltVal val="0"/>
                                          </p:val>
                                        </p:tav>
                                        <p:tav tm="100000">
                                          <p:val>
                                            <p:strVal val="#ppt_h"/>
                                          </p:val>
                                        </p:tav>
                                      </p:tavLst>
                                    </p:anim>
                                    <p:animEffect>
                                      <p:cBhvr>
                                        <p:cTn id="69" dur="200"/>
                                        <p:tgtEl>
                                          <p:spTgt spid="113679"/>
                                        </p:tgtEl>
                                      </p:cBhvr>
                                    </p:animEffect>
                                  </p:childTnLst>
                                </p:cTn>
                              </p:par>
                            </p:childTnLst>
                          </p:cTn>
                        </p:par>
                        <p:par>
                          <p:cTn id="70" fill="hold">
                            <p:stCondLst>
                              <p:cond delay="2600"/>
                            </p:stCondLst>
                            <p:childTnLst>
                              <p:par>
                                <p:cTn id="71" presetID="10" presetClass="exit" presetSubtype="0" fill="hold" nodeType="afterEffect">
                                  <p:stCondLst>
                                    <p:cond delay="0"/>
                                  </p:stCondLst>
                                  <p:childTnLst>
                                    <p:animEffect>
                                      <p:cBhvr>
                                        <p:cTn id="72" dur="200"/>
                                        <p:tgtEl>
                                          <p:spTgt spid="113679"/>
                                        </p:tgtEl>
                                      </p:cBhvr>
                                    </p:animEffect>
                                    <p:set>
                                      <p:cBhvr>
                                        <p:cTn id="73" dur="1" fill="hold">
                                          <p:stCondLst>
                                            <p:cond delay="199"/>
                                          </p:stCondLst>
                                        </p:cTn>
                                        <p:tgtEl>
                                          <p:spTgt spid="113679"/>
                                        </p:tgtEl>
                                        <p:attrNameLst>
                                          <p:attrName>style.visibility</p:attrName>
                                        </p:attrNameLst>
                                      </p:cBhvr>
                                      <p:to>
                                        <p:strVal val="hidden"/>
                                      </p:to>
                                    </p:set>
                                  </p:childTnLst>
                                </p:cTn>
                              </p:par>
                            </p:childTnLst>
                          </p:cTn>
                        </p:par>
                        <p:par>
                          <p:cTn id="74" fill="hold">
                            <p:stCondLst>
                              <p:cond delay="2800"/>
                            </p:stCondLst>
                            <p:childTnLst>
                              <p:par>
                                <p:cTn id="75" presetID="53" presetClass="entr" presetSubtype="0" fill="hold" nodeType="afterEffect">
                                  <p:stCondLst>
                                    <p:cond delay="0"/>
                                  </p:stCondLst>
                                  <p:childTnLst>
                                    <p:set>
                                      <p:cBhvr>
                                        <p:cTn id="76" dur="1" fill="hold">
                                          <p:stCondLst>
                                            <p:cond delay="0"/>
                                          </p:stCondLst>
                                        </p:cTn>
                                        <p:tgtEl>
                                          <p:spTgt spid="113682"/>
                                        </p:tgtEl>
                                        <p:attrNameLst>
                                          <p:attrName>style.visibility</p:attrName>
                                        </p:attrNameLst>
                                      </p:cBhvr>
                                      <p:to>
                                        <p:strVal val="visible"/>
                                      </p:to>
                                    </p:set>
                                    <p:anim calcmode="lin" valueType="num">
                                      <p:cBhvr>
                                        <p:cTn id="77" dur="200" fill="hold"/>
                                        <p:tgtEl>
                                          <p:spTgt spid="113682"/>
                                        </p:tgtEl>
                                        <p:attrNameLst>
                                          <p:attrName>ppt_w</p:attrName>
                                        </p:attrNameLst>
                                      </p:cBhvr>
                                      <p:tavLst>
                                        <p:tav tm="0">
                                          <p:val>
                                            <p:fltVal val="0"/>
                                          </p:val>
                                        </p:tav>
                                        <p:tav tm="100000">
                                          <p:val>
                                            <p:strVal val="#ppt_w"/>
                                          </p:val>
                                        </p:tav>
                                      </p:tavLst>
                                    </p:anim>
                                    <p:anim calcmode="lin" valueType="num">
                                      <p:cBhvr>
                                        <p:cTn id="78" dur="200" fill="hold"/>
                                        <p:tgtEl>
                                          <p:spTgt spid="113682"/>
                                        </p:tgtEl>
                                        <p:attrNameLst>
                                          <p:attrName>ppt_h</p:attrName>
                                        </p:attrNameLst>
                                      </p:cBhvr>
                                      <p:tavLst>
                                        <p:tav tm="0">
                                          <p:val>
                                            <p:fltVal val="0"/>
                                          </p:val>
                                        </p:tav>
                                        <p:tav tm="100000">
                                          <p:val>
                                            <p:strVal val="#ppt_h"/>
                                          </p:val>
                                        </p:tav>
                                      </p:tavLst>
                                    </p:anim>
                                    <p:animEffect>
                                      <p:cBhvr>
                                        <p:cTn id="79" dur="200"/>
                                        <p:tgtEl>
                                          <p:spTgt spid="113682"/>
                                        </p:tgtEl>
                                      </p:cBhvr>
                                    </p:animEffect>
                                  </p:childTnLst>
                                </p:cTn>
                              </p:par>
                            </p:childTnLst>
                          </p:cTn>
                        </p:par>
                        <p:par>
                          <p:cTn id="80" fill="hold">
                            <p:stCondLst>
                              <p:cond delay="3000"/>
                            </p:stCondLst>
                            <p:childTnLst>
                              <p:par>
                                <p:cTn id="81" presetID="10" presetClass="exit" presetSubtype="0" fill="hold" nodeType="afterEffect">
                                  <p:stCondLst>
                                    <p:cond delay="0"/>
                                  </p:stCondLst>
                                  <p:childTnLst>
                                    <p:animEffect>
                                      <p:cBhvr>
                                        <p:cTn id="82" dur="200"/>
                                        <p:tgtEl>
                                          <p:spTgt spid="113682"/>
                                        </p:tgtEl>
                                      </p:cBhvr>
                                    </p:animEffect>
                                    <p:set>
                                      <p:cBhvr>
                                        <p:cTn id="83" dur="1" fill="hold">
                                          <p:stCondLst>
                                            <p:cond delay="199"/>
                                          </p:stCondLst>
                                        </p:cTn>
                                        <p:tgtEl>
                                          <p:spTgt spid="113682"/>
                                        </p:tgtEl>
                                        <p:attrNameLst>
                                          <p:attrName>style.visibility</p:attrName>
                                        </p:attrNameLst>
                                      </p:cBhvr>
                                      <p:to>
                                        <p:strVal val="hidden"/>
                                      </p:to>
                                    </p:set>
                                  </p:childTnLst>
                                </p:cTn>
                              </p:par>
                            </p:childTnLst>
                          </p:cTn>
                        </p:par>
                        <p:par>
                          <p:cTn id="84" fill="hold">
                            <p:stCondLst>
                              <p:cond delay="3200"/>
                            </p:stCondLst>
                            <p:childTnLst>
                              <p:par>
                                <p:cTn id="85" presetID="53" presetClass="entr" presetSubtype="0" fill="hold" nodeType="afterEffect">
                                  <p:stCondLst>
                                    <p:cond delay="0"/>
                                  </p:stCondLst>
                                  <p:childTnLst>
                                    <p:set>
                                      <p:cBhvr>
                                        <p:cTn id="86" dur="1" fill="hold">
                                          <p:stCondLst>
                                            <p:cond delay="0"/>
                                          </p:stCondLst>
                                        </p:cTn>
                                        <p:tgtEl>
                                          <p:spTgt spid="113680"/>
                                        </p:tgtEl>
                                        <p:attrNameLst>
                                          <p:attrName>style.visibility</p:attrName>
                                        </p:attrNameLst>
                                      </p:cBhvr>
                                      <p:to>
                                        <p:strVal val="visible"/>
                                      </p:to>
                                    </p:set>
                                    <p:anim calcmode="lin" valueType="num">
                                      <p:cBhvr>
                                        <p:cTn id="87" dur="200" fill="hold"/>
                                        <p:tgtEl>
                                          <p:spTgt spid="113680"/>
                                        </p:tgtEl>
                                        <p:attrNameLst>
                                          <p:attrName>ppt_w</p:attrName>
                                        </p:attrNameLst>
                                      </p:cBhvr>
                                      <p:tavLst>
                                        <p:tav tm="0">
                                          <p:val>
                                            <p:fltVal val="0"/>
                                          </p:val>
                                        </p:tav>
                                        <p:tav tm="100000">
                                          <p:val>
                                            <p:strVal val="#ppt_w"/>
                                          </p:val>
                                        </p:tav>
                                      </p:tavLst>
                                    </p:anim>
                                    <p:anim calcmode="lin" valueType="num">
                                      <p:cBhvr>
                                        <p:cTn id="88" dur="200" fill="hold"/>
                                        <p:tgtEl>
                                          <p:spTgt spid="113680"/>
                                        </p:tgtEl>
                                        <p:attrNameLst>
                                          <p:attrName>ppt_h</p:attrName>
                                        </p:attrNameLst>
                                      </p:cBhvr>
                                      <p:tavLst>
                                        <p:tav tm="0">
                                          <p:val>
                                            <p:fltVal val="0"/>
                                          </p:val>
                                        </p:tav>
                                        <p:tav tm="100000">
                                          <p:val>
                                            <p:strVal val="#ppt_h"/>
                                          </p:val>
                                        </p:tav>
                                      </p:tavLst>
                                    </p:anim>
                                    <p:animEffect>
                                      <p:cBhvr>
                                        <p:cTn id="89" dur="200"/>
                                        <p:tgtEl>
                                          <p:spTgt spid="113680"/>
                                        </p:tgtEl>
                                      </p:cBhvr>
                                    </p:animEffect>
                                  </p:childTnLst>
                                </p:cTn>
                              </p:par>
                            </p:childTnLst>
                          </p:cTn>
                        </p:par>
                        <p:par>
                          <p:cTn id="90" fill="hold">
                            <p:stCondLst>
                              <p:cond delay="3400"/>
                            </p:stCondLst>
                            <p:childTnLst>
                              <p:par>
                                <p:cTn id="91" presetID="10" presetClass="exit" presetSubtype="0" fill="hold" nodeType="afterEffect">
                                  <p:stCondLst>
                                    <p:cond delay="0"/>
                                  </p:stCondLst>
                                  <p:childTnLst>
                                    <p:animEffect>
                                      <p:cBhvr>
                                        <p:cTn id="92" dur="200"/>
                                        <p:tgtEl>
                                          <p:spTgt spid="113680"/>
                                        </p:tgtEl>
                                      </p:cBhvr>
                                    </p:animEffect>
                                    <p:set>
                                      <p:cBhvr>
                                        <p:cTn id="93" dur="1" fill="hold">
                                          <p:stCondLst>
                                            <p:cond delay="199"/>
                                          </p:stCondLst>
                                        </p:cTn>
                                        <p:tgtEl>
                                          <p:spTgt spid="113680"/>
                                        </p:tgtEl>
                                        <p:attrNameLst>
                                          <p:attrName>style.visibility</p:attrName>
                                        </p:attrNameLst>
                                      </p:cBhvr>
                                      <p:to>
                                        <p:strVal val="hidden"/>
                                      </p:to>
                                    </p:set>
                                  </p:childTnLst>
                                </p:cTn>
                              </p:par>
                            </p:childTnLst>
                          </p:cTn>
                        </p:par>
                        <p:par>
                          <p:cTn id="94" fill="hold">
                            <p:stCondLst>
                              <p:cond delay="3600"/>
                            </p:stCondLst>
                            <p:childTnLst>
                              <p:par>
                                <p:cTn id="95" presetID="53" presetClass="entr" presetSubtype="0" fill="hold" nodeType="afterEffect">
                                  <p:stCondLst>
                                    <p:cond delay="0"/>
                                  </p:stCondLst>
                                  <p:childTnLst>
                                    <p:set>
                                      <p:cBhvr>
                                        <p:cTn id="96" dur="1" fill="hold">
                                          <p:stCondLst>
                                            <p:cond delay="0"/>
                                          </p:stCondLst>
                                        </p:cTn>
                                        <p:tgtEl>
                                          <p:spTgt spid="113681"/>
                                        </p:tgtEl>
                                        <p:attrNameLst>
                                          <p:attrName>style.visibility</p:attrName>
                                        </p:attrNameLst>
                                      </p:cBhvr>
                                      <p:to>
                                        <p:strVal val="visible"/>
                                      </p:to>
                                    </p:set>
                                    <p:anim calcmode="lin" valueType="num">
                                      <p:cBhvr>
                                        <p:cTn id="97" dur="200" fill="hold"/>
                                        <p:tgtEl>
                                          <p:spTgt spid="113681"/>
                                        </p:tgtEl>
                                        <p:attrNameLst>
                                          <p:attrName>ppt_w</p:attrName>
                                        </p:attrNameLst>
                                      </p:cBhvr>
                                      <p:tavLst>
                                        <p:tav tm="0">
                                          <p:val>
                                            <p:fltVal val="0"/>
                                          </p:val>
                                        </p:tav>
                                        <p:tav tm="100000">
                                          <p:val>
                                            <p:strVal val="#ppt_w"/>
                                          </p:val>
                                        </p:tav>
                                      </p:tavLst>
                                    </p:anim>
                                    <p:anim calcmode="lin" valueType="num">
                                      <p:cBhvr>
                                        <p:cTn id="98" dur="200" fill="hold"/>
                                        <p:tgtEl>
                                          <p:spTgt spid="113681"/>
                                        </p:tgtEl>
                                        <p:attrNameLst>
                                          <p:attrName>ppt_h</p:attrName>
                                        </p:attrNameLst>
                                      </p:cBhvr>
                                      <p:tavLst>
                                        <p:tav tm="0">
                                          <p:val>
                                            <p:fltVal val="0"/>
                                          </p:val>
                                        </p:tav>
                                        <p:tav tm="100000">
                                          <p:val>
                                            <p:strVal val="#ppt_h"/>
                                          </p:val>
                                        </p:tav>
                                      </p:tavLst>
                                    </p:anim>
                                    <p:animEffect>
                                      <p:cBhvr>
                                        <p:cTn id="99" dur="200"/>
                                        <p:tgtEl>
                                          <p:spTgt spid="113681"/>
                                        </p:tgtEl>
                                      </p:cBhvr>
                                    </p:animEffect>
                                  </p:childTnLst>
                                </p:cTn>
                              </p:par>
                            </p:childTnLst>
                          </p:cTn>
                        </p:par>
                        <p:par>
                          <p:cTn id="100" fill="hold">
                            <p:stCondLst>
                              <p:cond delay="3800"/>
                            </p:stCondLst>
                            <p:childTnLst>
                              <p:par>
                                <p:cTn id="101" presetID="10" presetClass="exit" presetSubtype="0" fill="hold" nodeType="afterEffect">
                                  <p:stCondLst>
                                    <p:cond delay="0"/>
                                  </p:stCondLst>
                                  <p:childTnLst>
                                    <p:animEffect>
                                      <p:cBhvr>
                                        <p:cTn id="102" dur="200"/>
                                        <p:tgtEl>
                                          <p:spTgt spid="113681"/>
                                        </p:tgtEl>
                                      </p:cBhvr>
                                    </p:animEffect>
                                    <p:set>
                                      <p:cBhvr>
                                        <p:cTn id="103" dur="1" fill="hold">
                                          <p:stCondLst>
                                            <p:cond delay="199"/>
                                          </p:stCondLst>
                                        </p:cTn>
                                        <p:tgtEl>
                                          <p:spTgt spid="113681"/>
                                        </p:tgtEl>
                                        <p:attrNameLst>
                                          <p:attrName>style.visibility</p:attrName>
                                        </p:attrNameLst>
                                      </p:cBhvr>
                                      <p:to>
                                        <p:strVal val="hidden"/>
                                      </p:to>
                                    </p:set>
                                  </p:childTnLst>
                                </p:cTn>
                              </p:par>
                            </p:childTnLst>
                          </p:cTn>
                        </p:par>
                        <p:par>
                          <p:cTn id="104" fill="hold">
                            <p:stCondLst>
                              <p:cond delay="4000"/>
                            </p:stCondLst>
                            <p:childTnLst>
                              <p:par>
                                <p:cTn id="105" presetID="53" presetClass="entr" presetSubtype="0" fill="hold" grpId="0" nodeType="afterEffect">
                                  <p:stCondLst>
                                    <p:cond delay="0"/>
                                  </p:stCondLst>
                                  <p:childTnLst>
                                    <p:set>
                                      <p:cBhvr>
                                        <p:cTn id="106" dur="1" fill="hold">
                                          <p:stCondLst>
                                            <p:cond delay="0"/>
                                          </p:stCondLst>
                                        </p:cTn>
                                        <p:tgtEl>
                                          <p:spTgt spid="113690"/>
                                        </p:tgtEl>
                                        <p:attrNameLst>
                                          <p:attrName>style.visibility</p:attrName>
                                        </p:attrNameLst>
                                      </p:cBhvr>
                                      <p:to>
                                        <p:strVal val="visible"/>
                                      </p:to>
                                    </p:set>
                                    <p:anim calcmode="lin" valueType="num">
                                      <p:cBhvr>
                                        <p:cTn id="107" dur="200" fill="hold"/>
                                        <p:tgtEl>
                                          <p:spTgt spid="113690"/>
                                        </p:tgtEl>
                                        <p:attrNameLst>
                                          <p:attrName>ppt_w</p:attrName>
                                        </p:attrNameLst>
                                      </p:cBhvr>
                                      <p:tavLst>
                                        <p:tav tm="0">
                                          <p:val>
                                            <p:fltVal val="0"/>
                                          </p:val>
                                        </p:tav>
                                        <p:tav tm="100000">
                                          <p:val>
                                            <p:strVal val="#ppt_w"/>
                                          </p:val>
                                        </p:tav>
                                      </p:tavLst>
                                    </p:anim>
                                    <p:anim calcmode="lin" valueType="num">
                                      <p:cBhvr>
                                        <p:cTn id="108" dur="200" fill="hold"/>
                                        <p:tgtEl>
                                          <p:spTgt spid="113690"/>
                                        </p:tgtEl>
                                        <p:attrNameLst>
                                          <p:attrName>ppt_h</p:attrName>
                                        </p:attrNameLst>
                                      </p:cBhvr>
                                      <p:tavLst>
                                        <p:tav tm="0">
                                          <p:val>
                                            <p:fltVal val="0"/>
                                          </p:val>
                                        </p:tav>
                                        <p:tav tm="100000">
                                          <p:val>
                                            <p:strVal val="#ppt_h"/>
                                          </p:val>
                                        </p:tav>
                                      </p:tavLst>
                                    </p:anim>
                                    <p:animEffect>
                                      <p:cBhvr>
                                        <p:cTn id="109" dur="200"/>
                                        <p:tgtEl>
                                          <p:spTgt spid="113690"/>
                                        </p:tgtEl>
                                      </p:cBhvr>
                                    </p:animEffect>
                                  </p:childTnLst>
                                </p:cTn>
                              </p:par>
                            </p:childTnLst>
                          </p:cTn>
                        </p:par>
                        <p:par>
                          <p:cTn id="110" fill="hold">
                            <p:stCondLst>
                              <p:cond delay="4200"/>
                            </p:stCondLst>
                            <p:childTnLst>
                              <p:par>
                                <p:cTn id="111" presetID="0" presetClass="path" presetSubtype="0" accel="50000" decel="50000" fill="hold" grpId="1" nodeType="afterEffect">
                                  <p:stCondLst>
                                    <p:cond delay="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39 0.00556 0.47986 0.00903 C 0.48333 0.0125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12" dur="2000" fill="hold"/>
                                        <p:tgtEl>
                                          <p:spTgt spid="113690"/>
                                        </p:tgtEl>
                                        <p:attrNameLst>
                                          <p:attrName>ppt_x,ppt_y</p:attrName>
                                        </p:attrNameLst>
                                      </p:cBhvr>
                                      <p:rCtr x="26100" y="-17600"/>
                                    </p:animMotion>
                                  </p:childTnLst>
                                </p:cTn>
                              </p:par>
                              <p:par>
                                <p:cTn id="113" presetID="53" presetClass="entr" presetSubtype="0" fill="hold" grpId="0" nodeType="withEffect">
                                  <p:stCondLst>
                                    <p:cond delay="300"/>
                                  </p:stCondLst>
                                  <p:childTnLst>
                                    <p:set>
                                      <p:cBhvr>
                                        <p:cTn id="114" dur="1" fill="hold">
                                          <p:stCondLst>
                                            <p:cond delay="0"/>
                                          </p:stCondLst>
                                        </p:cTn>
                                        <p:tgtEl>
                                          <p:spTgt spid="113691"/>
                                        </p:tgtEl>
                                        <p:attrNameLst>
                                          <p:attrName>style.visibility</p:attrName>
                                        </p:attrNameLst>
                                      </p:cBhvr>
                                      <p:to>
                                        <p:strVal val="visible"/>
                                      </p:to>
                                    </p:set>
                                    <p:anim calcmode="lin" valueType="num">
                                      <p:cBhvr>
                                        <p:cTn id="115" dur="50" fill="hold"/>
                                        <p:tgtEl>
                                          <p:spTgt spid="113691"/>
                                        </p:tgtEl>
                                        <p:attrNameLst>
                                          <p:attrName>ppt_w</p:attrName>
                                        </p:attrNameLst>
                                      </p:cBhvr>
                                      <p:tavLst>
                                        <p:tav tm="0">
                                          <p:val>
                                            <p:fltVal val="0"/>
                                          </p:val>
                                        </p:tav>
                                        <p:tav tm="100000">
                                          <p:val>
                                            <p:strVal val="#ppt_w"/>
                                          </p:val>
                                        </p:tav>
                                      </p:tavLst>
                                    </p:anim>
                                    <p:anim calcmode="lin" valueType="num">
                                      <p:cBhvr>
                                        <p:cTn id="116" dur="50" fill="hold"/>
                                        <p:tgtEl>
                                          <p:spTgt spid="113691"/>
                                        </p:tgtEl>
                                        <p:attrNameLst>
                                          <p:attrName>ppt_h</p:attrName>
                                        </p:attrNameLst>
                                      </p:cBhvr>
                                      <p:tavLst>
                                        <p:tav tm="0">
                                          <p:val>
                                            <p:fltVal val="0"/>
                                          </p:val>
                                        </p:tav>
                                        <p:tav tm="100000">
                                          <p:val>
                                            <p:strVal val="#ppt_h"/>
                                          </p:val>
                                        </p:tav>
                                      </p:tavLst>
                                    </p:anim>
                                    <p:animEffect>
                                      <p:cBhvr>
                                        <p:cTn id="117" dur="50"/>
                                        <p:tgtEl>
                                          <p:spTgt spid="113691"/>
                                        </p:tgtEl>
                                      </p:cBhvr>
                                    </p:animEffect>
                                  </p:childTnLst>
                                </p:cTn>
                              </p:par>
                              <p:par>
                                <p:cTn id="118" presetID="0" presetClass="path" presetSubtype="0" accel="50000" decel="50000" fill="hold" grpId="1" nodeType="withEffect">
                                  <p:stCondLst>
                                    <p:cond delay="3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79 0.48021 0.00926 C 0.48368 0.01273 0.48767 0.01435 0.49236 0.01412 C 0.49705 0.01389 0.50365 0.01204 0.50833 0.00857 C 0.51302 0.0051 0.51823 0.00255 0.52031 -0.00694 C 0.5224 -0.01643 0.52101 -0.02615 0.52101 -0.04907 C 0.52101 -0.07199 0.52083 -0.09143 0.52083 -0.14421 C 0.52083 -0.19699 0.52101 -0.31967 0.52101 -0.36597 " pathEditMode="relative" rAng="0" ptsTypes="aaaaaaaaaaaaaaaaaaaaaaa">
                                      <p:cBhvr>
                                        <p:cTn id="119" dur="2000" fill="hold"/>
                                        <p:tgtEl>
                                          <p:spTgt spid="113691"/>
                                        </p:tgtEl>
                                        <p:attrNameLst>
                                          <p:attrName>ppt_x,ppt_y</p:attrName>
                                        </p:attrNameLst>
                                      </p:cBhvr>
                                      <p:rCtr x="26100" y="-17600"/>
                                    </p:animMotion>
                                  </p:childTnLst>
                                </p:cTn>
                              </p:par>
                              <p:par>
                                <p:cTn id="120" presetID="53" presetClass="entr" presetSubtype="0" fill="hold" grpId="0" nodeType="withEffect">
                                  <p:stCondLst>
                                    <p:cond delay="600"/>
                                  </p:stCondLst>
                                  <p:childTnLst>
                                    <p:set>
                                      <p:cBhvr>
                                        <p:cTn id="121" dur="1" fill="hold">
                                          <p:stCondLst>
                                            <p:cond delay="0"/>
                                          </p:stCondLst>
                                        </p:cTn>
                                        <p:tgtEl>
                                          <p:spTgt spid="113692"/>
                                        </p:tgtEl>
                                        <p:attrNameLst>
                                          <p:attrName>style.visibility</p:attrName>
                                        </p:attrNameLst>
                                      </p:cBhvr>
                                      <p:to>
                                        <p:strVal val="visible"/>
                                      </p:to>
                                    </p:set>
                                    <p:anim calcmode="lin" valueType="num">
                                      <p:cBhvr>
                                        <p:cTn id="122" dur="50" fill="hold"/>
                                        <p:tgtEl>
                                          <p:spTgt spid="113692"/>
                                        </p:tgtEl>
                                        <p:attrNameLst>
                                          <p:attrName>ppt_w</p:attrName>
                                        </p:attrNameLst>
                                      </p:cBhvr>
                                      <p:tavLst>
                                        <p:tav tm="0">
                                          <p:val>
                                            <p:fltVal val="0"/>
                                          </p:val>
                                        </p:tav>
                                        <p:tav tm="100000">
                                          <p:val>
                                            <p:strVal val="#ppt_w"/>
                                          </p:val>
                                        </p:tav>
                                      </p:tavLst>
                                    </p:anim>
                                    <p:anim calcmode="lin" valueType="num">
                                      <p:cBhvr>
                                        <p:cTn id="123" dur="50" fill="hold"/>
                                        <p:tgtEl>
                                          <p:spTgt spid="113692"/>
                                        </p:tgtEl>
                                        <p:attrNameLst>
                                          <p:attrName>ppt_h</p:attrName>
                                        </p:attrNameLst>
                                      </p:cBhvr>
                                      <p:tavLst>
                                        <p:tav tm="0">
                                          <p:val>
                                            <p:fltVal val="0"/>
                                          </p:val>
                                        </p:tav>
                                        <p:tav tm="100000">
                                          <p:val>
                                            <p:strVal val="#ppt_h"/>
                                          </p:val>
                                        </p:tav>
                                      </p:tavLst>
                                    </p:anim>
                                    <p:animEffect>
                                      <p:cBhvr>
                                        <p:cTn id="124" dur="50"/>
                                        <p:tgtEl>
                                          <p:spTgt spid="113692"/>
                                        </p:tgtEl>
                                      </p:cBhvr>
                                    </p:animEffect>
                                  </p:childTnLst>
                                </p:cTn>
                              </p:par>
                              <p:par>
                                <p:cTn id="125" presetID="0" presetClass="path" presetSubtype="0" accel="50000" decel="50000" fill="hold" grpId="1" nodeType="withEffect">
                                  <p:stCondLst>
                                    <p:cond delay="6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75 -0.01018 0.47135 -0.00694 C 0.47396 -0.0037 0.47622 0.0051 0.47969 0.00857 C 0.48316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26" dur="2000" fill="hold"/>
                                        <p:tgtEl>
                                          <p:spTgt spid="113692"/>
                                        </p:tgtEl>
                                        <p:attrNameLst>
                                          <p:attrName>ppt_x,ppt_y</p:attrName>
                                        </p:attrNameLst>
                                      </p:cBhvr>
                                      <p:rCtr x="26100" y="-17600"/>
                                    </p:animMotion>
                                  </p:childTnLst>
                                </p:cTn>
                              </p:par>
                              <p:par>
                                <p:cTn id="127" presetID="53" presetClass="entr" presetSubtype="0" fill="hold" grpId="0" nodeType="withEffect">
                                  <p:stCondLst>
                                    <p:cond delay="900"/>
                                  </p:stCondLst>
                                  <p:childTnLst>
                                    <p:set>
                                      <p:cBhvr>
                                        <p:cTn id="128" dur="1" fill="hold">
                                          <p:stCondLst>
                                            <p:cond delay="0"/>
                                          </p:stCondLst>
                                        </p:cTn>
                                        <p:tgtEl>
                                          <p:spTgt spid="113693"/>
                                        </p:tgtEl>
                                        <p:attrNameLst>
                                          <p:attrName>style.visibility</p:attrName>
                                        </p:attrNameLst>
                                      </p:cBhvr>
                                      <p:to>
                                        <p:strVal val="visible"/>
                                      </p:to>
                                    </p:set>
                                    <p:anim calcmode="lin" valueType="num">
                                      <p:cBhvr>
                                        <p:cTn id="129" dur="50" fill="hold"/>
                                        <p:tgtEl>
                                          <p:spTgt spid="113693"/>
                                        </p:tgtEl>
                                        <p:attrNameLst>
                                          <p:attrName>ppt_w</p:attrName>
                                        </p:attrNameLst>
                                      </p:cBhvr>
                                      <p:tavLst>
                                        <p:tav tm="0">
                                          <p:val>
                                            <p:fltVal val="0"/>
                                          </p:val>
                                        </p:tav>
                                        <p:tav tm="100000">
                                          <p:val>
                                            <p:strVal val="#ppt_w"/>
                                          </p:val>
                                        </p:tav>
                                      </p:tavLst>
                                    </p:anim>
                                    <p:anim calcmode="lin" valueType="num">
                                      <p:cBhvr>
                                        <p:cTn id="130" dur="50" fill="hold"/>
                                        <p:tgtEl>
                                          <p:spTgt spid="113693"/>
                                        </p:tgtEl>
                                        <p:attrNameLst>
                                          <p:attrName>ppt_h</p:attrName>
                                        </p:attrNameLst>
                                      </p:cBhvr>
                                      <p:tavLst>
                                        <p:tav tm="0">
                                          <p:val>
                                            <p:fltVal val="0"/>
                                          </p:val>
                                        </p:tav>
                                        <p:tav tm="100000">
                                          <p:val>
                                            <p:strVal val="#ppt_h"/>
                                          </p:val>
                                        </p:tav>
                                      </p:tavLst>
                                    </p:anim>
                                    <p:animEffect>
                                      <p:cBhvr>
                                        <p:cTn id="131" dur="50"/>
                                        <p:tgtEl>
                                          <p:spTgt spid="113693"/>
                                        </p:tgtEl>
                                      </p:cBhvr>
                                    </p:animEffect>
                                  </p:childTnLst>
                                </p:cTn>
                              </p:par>
                              <p:par>
                                <p:cTn id="132" presetID="0" presetClass="path" presetSubtype="0" accel="50000" decel="50000" fill="hold" grpId="1" nodeType="withEffect">
                                  <p:stCondLst>
                                    <p:cond delay="9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1 0.48021 0.00857 C 0.48368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33" dur="2000" fill="hold"/>
                                        <p:tgtEl>
                                          <p:spTgt spid="113693"/>
                                        </p:tgtEl>
                                        <p:attrNameLst>
                                          <p:attrName>ppt_x,ppt_y</p:attrName>
                                        </p:attrNameLst>
                                      </p:cBhvr>
                                      <p:rCtr x="26100" y="-17600"/>
                                    </p:animMotion>
                                  </p:childTnLst>
                                </p:cTn>
                              </p:par>
                              <p:par>
                                <p:cTn id="134" presetID="53" presetClass="entr" presetSubtype="0" fill="hold" grpId="0" nodeType="withEffect">
                                  <p:stCondLst>
                                    <p:cond delay="1200"/>
                                  </p:stCondLst>
                                  <p:childTnLst>
                                    <p:set>
                                      <p:cBhvr>
                                        <p:cTn id="135" dur="1" fill="hold">
                                          <p:stCondLst>
                                            <p:cond delay="0"/>
                                          </p:stCondLst>
                                        </p:cTn>
                                        <p:tgtEl>
                                          <p:spTgt spid="113694"/>
                                        </p:tgtEl>
                                        <p:attrNameLst>
                                          <p:attrName>style.visibility</p:attrName>
                                        </p:attrNameLst>
                                      </p:cBhvr>
                                      <p:to>
                                        <p:strVal val="visible"/>
                                      </p:to>
                                    </p:set>
                                    <p:anim calcmode="lin" valueType="num">
                                      <p:cBhvr>
                                        <p:cTn id="136" dur="50" fill="hold"/>
                                        <p:tgtEl>
                                          <p:spTgt spid="113694"/>
                                        </p:tgtEl>
                                        <p:attrNameLst>
                                          <p:attrName>ppt_w</p:attrName>
                                        </p:attrNameLst>
                                      </p:cBhvr>
                                      <p:tavLst>
                                        <p:tav tm="0">
                                          <p:val>
                                            <p:fltVal val="0"/>
                                          </p:val>
                                        </p:tav>
                                        <p:tav tm="100000">
                                          <p:val>
                                            <p:strVal val="#ppt_w"/>
                                          </p:val>
                                        </p:tav>
                                      </p:tavLst>
                                    </p:anim>
                                    <p:anim calcmode="lin" valueType="num">
                                      <p:cBhvr>
                                        <p:cTn id="137" dur="50" fill="hold"/>
                                        <p:tgtEl>
                                          <p:spTgt spid="113694"/>
                                        </p:tgtEl>
                                        <p:attrNameLst>
                                          <p:attrName>ppt_h</p:attrName>
                                        </p:attrNameLst>
                                      </p:cBhvr>
                                      <p:tavLst>
                                        <p:tav tm="0">
                                          <p:val>
                                            <p:fltVal val="0"/>
                                          </p:val>
                                        </p:tav>
                                        <p:tav tm="100000">
                                          <p:val>
                                            <p:strVal val="#ppt_h"/>
                                          </p:val>
                                        </p:tav>
                                      </p:tavLst>
                                    </p:anim>
                                    <p:animEffect>
                                      <p:cBhvr>
                                        <p:cTn id="138" dur="50"/>
                                        <p:tgtEl>
                                          <p:spTgt spid="113694"/>
                                        </p:tgtEl>
                                      </p:cBhvr>
                                    </p:animEffect>
                                  </p:childTnLst>
                                </p:cTn>
                              </p:par>
                              <p:par>
                                <p:cTn id="139" presetID="0" presetClass="path" presetSubtype="0" accel="50000" decel="50000" fill="hold" grpId="1" nodeType="withEffect">
                                  <p:stCondLst>
                                    <p:cond delay="12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83 -0.00185 0.47656 0.00093 C 0.4783 0.00371 0.47882 0.00834 0.48142 0.01042 C 0.48403 0.0125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0" dur="2000" fill="hold"/>
                                        <p:tgtEl>
                                          <p:spTgt spid="113694"/>
                                        </p:tgtEl>
                                        <p:attrNameLst>
                                          <p:attrName>ppt_x,ppt_y</p:attrName>
                                        </p:attrNameLst>
                                      </p:cBhvr>
                                      <p:rCtr x="26100" y="-17600"/>
                                    </p:animMotion>
                                  </p:childTnLst>
                                </p:cTn>
                              </p:par>
                              <p:par>
                                <p:cTn id="141" presetID="53" presetClass="entr" presetSubtype="0" fill="hold" grpId="0" nodeType="withEffect">
                                  <p:stCondLst>
                                    <p:cond delay="1500"/>
                                  </p:stCondLst>
                                  <p:childTnLst>
                                    <p:set>
                                      <p:cBhvr>
                                        <p:cTn id="142" dur="1" fill="hold">
                                          <p:stCondLst>
                                            <p:cond delay="0"/>
                                          </p:stCondLst>
                                        </p:cTn>
                                        <p:tgtEl>
                                          <p:spTgt spid="113695"/>
                                        </p:tgtEl>
                                        <p:attrNameLst>
                                          <p:attrName>style.visibility</p:attrName>
                                        </p:attrNameLst>
                                      </p:cBhvr>
                                      <p:to>
                                        <p:strVal val="visible"/>
                                      </p:to>
                                    </p:set>
                                    <p:anim calcmode="lin" valueType="num">
                                      <p:cBhvr>
                                        <p:cTn id="143" dur="50" fill="hold"/>
                                        <p:tgtEl>
                                          <p:spTgt spid="113695"/>
                                        </p:tgtEl>
                                        <p:attrNameLst>
                                          <p:attrName>ppt_w</p:attrName>
                                        </p:attrNameLst>
                                      </p:cBhvr>
                                      <p:tavLst>
                                        <p:tav tm="0">
                                          <p:val>
                                            <p:fltVal val="0"/>
                                          </p:val>
                                        </p:tav>
                                        <p:tav tm="100000">
                                          <p:val>
                                            <p:strVal val="#ppt_w"/>
                                          </p:val>
                                        </p:tav>
                                      </p:tavLst>
                                    </p:anim>
                                    <p:anim calcmode="lin" valueType="num">
                                      <p:cBhvr>
                                        <p:cTn id="144" dur="50" fill="hold"/>
                                        <p:tgtEl>
                                          <p:spTgt spid="113695"/>
                                        </p:tgtEl>
                                        <p:attrNameLst>
                                          <p:attrName>ppt_h</p:attrName>
                                        </p:attrNameLst>
                                      </p:cBhvr>
                                      <p:tavLst>
                                        <p:tav tm="0">
                                          <p:val>
                                            <p:fltVal val="0"/>
                                          </p:val>
                                        </p:tav>
                                        <p:tav tm="100000">
                                          <p:val>
                                            <p:strVal val="#ppt_h"/>
                                          </p:val>
                                        </p:tav>
                                      </p:tavLst>
                                    </p:anim>
                                    <p:animEffect>
                                      <p:cBhvr>
                                        <p:cTn id="145" dur="50"/>
                                        <p:tgtEl>
                                          <p:spTgt spid="113695"/>
                                        </p:tgtEl>
                                      </p:cBhvr>
                                    </p:animEffect>
                                  </p:childTnLst>
                                </p:cTn>
                              </p:par>
                              <p:par>
                                <p:cTn id="146" presetID="0" presetClass="path" presetSubtype="0" accel="50000" decel="50000" fill="hold" grpId="1" nodeType="withEffect">
                                  <p:stCondLst>
                                    <p:cond delay="15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48 -0.00208 0.47604 0.00093 C 0.4776 0.00394 0.47813 0.00857 0.4809 0.01065 C 0.48368 0.01273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7" dur="2000" fill="hold"/>
                                        <p:tgtEl>
                                          <p:spTgt spid="113695"/>
                                        </p:tgtEl>
                                        <p:attrNameLst>
                                          <p:attrName>ppt_x,ppt_y</p:attrName>
                                        </p:attrNameLst>
                                      </p:cBhvr>
                                      <p:rCtr x="26100" y="-17600"/>
                                    </p:animMotion>
                                  </p:childTnLst>
                                </p:cTn>
                              </p:par>
                            </p:childTnLst>
                          </p:cTn>
                        </p:par>
                        <p:par>
                          <p:cTn id="148" fill="hold">
                            <p:stCondLst>
                              <p:cond delay="7700"/>
                            </p:stCondLst>
                            <p:childTnLst>
                              <p:par>
                                <p:cTn id="149" presetID="10" presetClass="entr" presetSubtype="0" fill="hold" nodeType="afterEffect">
                                  <p:stCondLst>
                                    <p:cond delay="0"/>
                                  </p:stCondLst>
                                  <p:childTnLst>
                                    <p:set>
                                      <p:cBhvr>
                                        <p:cTn id="150" dur="1" fill="hold">
                                          <p:stCondLst>
                                            <p:cond delay="0"/>
                                          </p:stCondLst>
                                        </p:cTn>
                                        <p:tgtEl>
                                          <p:spTgt spid="113696"/>
                                        </p:tgtEl>
                                        <p:attrNameLst>
                                          <p:attrName>style.visibility</p:attrName>
                                        </p:attrNameLst>
                                      </p:cBhvr>
                                      <p:to>
                                        <p:strVal val="visible"/>
                                      </p:to>
                                    </p:set>
                                    <p:animEffect>
                                      <p:cBhvr>
                                        <p:cTn id="151" dur="500"/>
                                        <p:tgtEl>
                                          <p:spTgt spid="113696"/>
                                        </p:tgtEl>
                                      </p:cBhvr>
                                    </p:animEffect>
                                  </p:childTnLst>
                                </p:cTn>
                              </p:par>
                            </p:childTnLst>
                          </p:cTn>
                        </p:par>
                        <p:par>
                          <p:cTn id="152" fill="hold">
                            <p:stCondLst>
                              <p:cond delay="8200"/>
                            </p:stCondLst>
                            <p:childTnLst>
                              <p:par>
                                <p:cTn id="153" presetID="10" presetClass="exit" presetSubtype="0" fill="hold" nodeType="afterEffect">
                                  <p:stCondLst>
                                    <p:cond delay="0"/>
                                  </p:stCondLst>
                                  <p:childTnLst>
                                    <p:animEffect>
                                      <p:cBhvr>
                                        <p:cTn id="154" dur="500"/>
                                        <p:tgtEl>
                                          <p:spTgt spid="113696"/>
                                        </p:tgtEl>
                                      </p:cBhvr>
                                    </p:animEffect>
                                    <p:set>
                                      <p:cBhvr>
                                        <p:cTn id="155" dur="1" fill="hold">
                                          <p:stCondLst>
                                            <p:cond delay="499"/>
                                          </p:stCondLst>
                                        </p:cTn>
                                        <p:tgtEl>
                                          <p:spTgt spid="113696"/>
                                        </p:tgtEl>
                                        <p:attrNameLst>
                                          <p:attrName>style.visibility</p:attrName>
                                        </p:attrNameLst>
                                      </p:cBhvr>
                                      <p:to>
                                        <p:strVal val="hidden"/>
                                      </p:to>
                                    </p:set>
                                  </p:childTnLst>
                                </p:cTn>
                              </p:par>
                            </p:childTnLst>
                          </p:cTn>
                        </p:par>
                        <p:par>
                          <p:cTn id="156" fill="hold">
                            <p:stCondLst>
                              <p:cond delay="8700"/>
                            </p:stCondLst>
                            <p:childTnLst>
                              <p:par>
                                <p:cTn id="157" presetID="10" presetClass="entr" presetSubtype="0" fill="hold" nodeType="afterEffect">
                                  <p:stCondLst>
                                    <p:cond delay="0"/>
                                  </p:stCondLst>
                                  <p:childTnLst>
                                    <p:set>
                                      <p:cBhvr>
                                        <p:cTn id="158" dur="1" fill="hold">
                                          <p:stCondLst>
                                            <p:cond delay="0"/>
                                          </p:stCondLst>
                                        </p:cTn>
                                        <p:tgtEl>
                                          <p:spTgt spid="113696"/>
                                        </p:tgtEl>
                                        <p:attrNameLst>
                                          <p:attrName>style.visibility</p:attrName>
                                        </p:attrNameLst>
                                      </p:cBhvr>
                                      <p:to>
                                        <p:strVal val="visible"/>
                                      </p:to>
                                    </p:set>
                                    <p:animEffect>
                                      <p:cBhvr>
                                        <p:cTn id="159" dur="500"/>
                                        <p:tgtEl>
                                          <p:spTgt spid="113696"/>
                                        </p:tgtEl>
                                      </p:cBhvr>
                                    </p:animEffect>
                                  </p:childTnLst>
                                </p:cTn>
                              </p:par>
                            </p:childTnLst>
                          </p:cTn>
                        </p:par>
                        <p:par>
                          <p:cTn id="160" fill="hold">
                            <p:stCondLst>
                              <p:cond delay="9200"/>
                            </p:stCondLst>
                            <p:childTnLst>
                              <p:par>
                                <p:cTn id="161" presetID="10" presetClass="exit" presetSubtype="0" fill="hold" nodeType="afterEffect">
                                  <p:stCondLst>
                                    <p:cond delay="0"/>
                                  </p:stCondLst>
                                  <p:childTnLst>
                                    <p:animEffect>
                                      <p:cBhvr>
                                        <p:cTn id="162" dur="500"/>
                                        <p:tgtEl>
                                          <p:spTgt spid="113696"/>
                                        </p:tgtEl>
                                      </p:cBhvr>
                                    </p:animEffect>
                                    <p:set>
                                      <p:cBhvr>
                                        <p:cTn id="163" dur="1" fill="hold">
                                          <p:stCondLst>
                                            <p:cond delay="499"/>
                                          </p:stCondLst>
                                        </p:cTn>
                                        <p:tgtEl>
                                          <p:spTgt spid="113696"/>
                                        </p:tgtEl>
                                        <p:attrNameLst>
                                          <p:attrName>style.visibility</p:attrName>
                                        </p:attrNameLst>
                                      </p:cBhvr>
                                      <p:to>
                                        <p:strVal val="hidden"/>
                                      </p:to>
                                    </p:set>
                                  </p:childTnLst>
                                </p:cTn>
                              </p:par>
                            </p:childTnLst>
                          </p:cTn>
                        </p:par>
                        <p:par>
                          <p:cTn id="164" fill="hold">
                            <p:stCondLst>
                              <p:cond delay="9700"/>
                            </p:stCondLst>
                            <p:childTnLst>
                              <p:par>
                                <p:cTn id="165" presetID="10" presetClass="entr" presetSubtype="0" fill="hold" nodeType="afterEffect">
                                  <p:stCondLst>
                                    <p:cond delay="0"/>
                                  </p:stCondLst>
                                  <p:childTnLst>
                                    <p:set>
                                      <p:cBhvr>
                                        <p:cTn id="166" dur="1" fill="hold">
                                          <p:stCondLst>
                                            <p:cond delay="0"/>
                                          </p:stCondLst>
                                        </p:cTn>
                                        <p:tgtEl>
                                          <p:spTgt spid="113696"/>
                                        </p:tgtEl>
                                        <p:attrNameLst>
                                          <p:attrName>style.visibility</p:attrName>
                                        </p:attrNameLst>
                                      </p:cBhvr>
                                      <p:to>
                                        <p:strVal val="visible"/>
                                      </p:to>
                                    </p:set>
                                    <p:animEffect>
                                      <p:cBhvr>
                                        <p:cTn id="167" dur="500"/>
                                        <p:tgtEl>
                                          <p:spTgt spid="113696"/>
                                        </p:tgtEl>
                                      </p:cBhvr>
                                    </p:animEffect>
                                  </p:childTnLst>
                                </p:cTn>
                              </p:par>
                            </p:childTnLst>
                          </p:cTn>
                        </p:par>
                        <p:par>
                          <p:cTn id="168" fill="hold">
                            <p:stCondLst>
                              <p:cond delay="10200"/>
                            </p:stCondLst>
                            <p:childTnLst>
                              <p:par>
                                <p:cTn id="169" presetID="53" presetClass="entr" presetSubtype="0" fill="hold" grpId="0" nodeType="afterEffect">
                                  <p:stCondLst>
                                    <p:cond delay="500"/>
                                  </p:stCondLst>
                                  <p:childTnLst>
                                    <p:set>
                                      <p:cBhvr>
                                        <p:cTn id="170" dur="1" fill="hold">
                                          <p:stCondLst>
                                            <p:cond delay="0"/>
                                          </p:stCondLst>
                                        </p:cTn>
                                        <p:tgtEl>
                                          <p:spTgt spid="113697"/>
                                        </p:tgtEl>
                                        <p:attrNameLst>
                                          <p:attrName>style.visibility</p:attrName>
                                        </p:attrNameLst>
                                      </p:cBhvr>
                                      <p:to>
                                        <p:strVal val="visible"/>
                                      </p:to>
                                    </p:set>
                                    <p:anim calcmode="lin" valueType="num">
                                      <p:cBhvr>
                                        <p:cTn id="171" dur="200" fill="hold"/>
                                        <p:tgtEl>
                                          <p:spTgt spid="113697"/>
                                        </p:tgtEl>
                                        <p:attrNameLst>
                                          <p:attrName>ppt_w</p:attrName>
                                        </p:attrNameLst>
                                      </p:cBhvr>
                                      <p:tavLst>
                                        <p:tav tm="0">
                                          <p:val>
                                            <p:fltVal val="0"/>
                                          </p:val>
                                        </p:tav>
                                        <p:tav tm="100000">
                                          <p:val>
                                            <p:strVal val="#ppt_w"/>
                                          </p:val>
                                        </p:tav>
                                      </p:tavLst>
                                    </p:anim>
                                    <p:anim calcmode="lin" valueType="num">
                                      <p:cBhvr>
                                        <p:cTn id="172" dur="200" fill="hold"/>
                                        <p:tgtEl>
                                          <p:spTgt spid="113697"/>
                                        </p:tgtEl>
                                        <p:attrNameLst>
                                          <p:attrName>ppt_h</p:attrName>
                                        </p:attrNameLst>
                                      </p:cBhvr>
                                      <p:tavLst>
                                        <p:tav tm="0">
                                          <p:val>
                                            <p:fltVal val="0"/>
                                          </p:val>
                                        </p:tav>
                                        <p:tav tm="100000">
                                          <p:val>
                                            <p:strVal val="#ppt_h"/>
                                          </p:val>
                                        </p:tav>
                                      </p:tavLst>
                                    </p:anim>
                                    <p:animEffect>
                                      <p:cBhvr>
                                        <p:cTn id="173" dur="200"/>
                                        <p:tgtEl>
                                          <p:spTgt spid="113697"/>
                                        </p:tgtEl>
                                      </p:cBhvr>
                                    </p:animEffect>
                                  </p:childTnLst>
                                </p:cTn>
                              </p:par>
                            </p:childTnLst>
                          </p:cTn>
                        </p:par>
                        <p:par>
                          <p:cTn id="174" fill="hold">
                            <p:stCondLst>
                              <p:cond delay="10900"/>
                            </p:stCondLst>
                            <p:childTnLst>
                              <p:par>
                                <p:cTn id="175" presetID="42" presetClass="path" presetSubtype="0" accel="50000" decel="50000" fill="hold" grpId="1" nodeType="afterEffect">
                                  <p:stCondLst>
                                    <p:cond delay="0"/>
                                  </p:stCondLst>
                                  <p:childTnLst>
                                    <p:animMotion origin="layout" path="M 4.72222E-6 -2.22222E-6 L 4.72222E-6 0.33797 " pathEditMode="relative" rAng="0" ptsTypes="AA">
                                      <p:cBhvr>
                                        <p:cTn id="176" dur="1000" fill="hold"/>
                                        <p:tgtEl>
                                          <p:spTgt spid="113697"/>
                                        </p:tgtEl>
                                        <p:attrNameLst>
                                          <p:attrName>ppt_x,ppt_y</p:attrName>
                                        </p:attrNameLst>
                                      </p:cBhvr>
                                      <p:rCtr x="0" y="16900"/>
                                    </p:animMotion>
                                  </p:childTnLst>
                                </p:cTn>
                              </p:par>
                              <p:par>
                                <p:cTn id="177" presetID="53" presetClass="entr" presetSubtype="0" fill="hold" grpId="0" nodeType="withEffect">
                                  <p:stCondLst>
                                    <p:cond delay="200"/>
                                  </p:stCondLst>
                                  <p:childTnLst>
                                    <p:set>
                                      <p:cBhvr>
                                        <p:cTn id="178" dur="1" fill="hold">
                                          <p:stCondLst>
                                            <p:cond delay="0"/>
                                          </p:stCondLst>
                                        </p:cTn>
                                        <p:tgtEl>
                                          <p:spTgt spid="113698"/>
                                        </p:tgtEl>
                                        <p:attrNameLst>
                                          <p:attrName>style.visibility</p:attrName>
                                        </p:attrNameLst>
                                      </p:cBhvr>
                                      <p:to>
                                        <p:strVal val="visible"/>
                                      </p:to>
                                    </p:set>
                                    <p:anim calcmode="lin" valueType="num">
                                      <p:cBhvr>
                                        <p:cTn id="179" dur="200" fill="hold"/>
                                        <p:tgtEl>
                                          <p:spTgt spid="113698"/>
                                        </p:tgtEl>
                                        <p:attrNameLst>
                                          <p:attrName>ppt_w</p:attrName>
                                        </p:attrNameLst>
                                      </p:cBhvr>
                                      <p:tavLst>
                                        <p:tav tm="0">
                                          <p:val>
                                            <p:fltVal val="0"/>
                                          </p:val>
                                        </p:tav>
                                        <p:tav tm="100000">
                                          <p:val>
                                            <p:strVal val="#ppt_w"/>
                                          </p:val>
                                        </p:tav>
                                      </p:tavLst>
                                    </p:anim>
                                    <p:anim calcmode="lin" valueType="num">
                                      <p:cBhvr>
                                        <p:cTn id="180" dur="200" fill="hold"/>
                                        <p:tgtEl>
                                          <p:spTgt spid="113698"/>
                                        </p:tgtEl>
                                        <p:attrNameLst>
                                          <p:attrName>ppt_h</p:attrName>
                                        </p:attrNameLst>
                                      </p:cBhvr>
                                      <p:tavLst>
                                        <p:tav tm="0">
                                          <p:val>
                                            <p:fltVal val="0"/>
                                          </p:val>
                                        </p:tav>
                                        <p:tav tm="100000">
                                          <p:val>
                                            <p:strVal val="#ppt_h"/>
                                          </p:val>
                                        </p:tav>
                                      </p:tavLst>
                                    </p:anim>
                                    <p:animEffect>
                                      <p:cBhvr>
                                        <p:cTn id="181" dur="200"/>
                                        <p:tgtEl>
                                          <p:spTgt spid="113698"/>
                                        </p:tgtEl>
                                      </p:cBhvr>
                                    </p:animEffect>
                                  </p:childTnLst>
                                </p:cTn>
                              </p:par>
                              <p:par>
                                <p:cTn id="182" presetID="42" presetClass="path" presetSubtype="0" accel="50000" decel="50000" fill="hold" grpId="1" nodeType="withEffect">
                                  <p:stCondLst>
                                    <p:cond delay="200"/>
                                  </p:stCondLst>
                                  <p:childTnLst>
                                    <p:animMotion origin="layout" path="M 4.72222E-6 -2.22222E-6 L 4.72222E-6 0.33797 " pathEditMode="relative" rAng="0" ptsTypes="AA">
                                      <p:cBhvr>
                                        <p:cTn id="183" dur="1000" fill="hold"/>
                                        <p:tgtEl>
                                          <p:spTgt spid="113698"/>
                                        </p:tgtEl>
                                        <p:attrNameLst>
                                          <p:attrName>ppt_x,ppt_y</p:attrName>
                                        </p:attrNameLst>
                                      </p:cBhvr>
                                      <p:rCtr x="0" y="16900"/>
                                    </p:animMotion>
                                  </p:childTnLst>
                                </p:cTn>
                              </p:par>
                              <p:par>
                                <p:cTn id="184" presetID="53" presetClass="entr" presetSubtype="0" fill="hold" grpId="0" nodeType="withEffect">
                                  <p:stCondLst>
                                    <p:cond delay="300"/>
                                  </p:stCondLst>
                                  <p:childTnLst>
                                    <p:set>
                                      <p:cBhvr>
                                        <p:cTn id="185" dur="1" fill="hold">
                                          <p:stCondLst>
                                            <p:cond delay="0"/>
                                          </p:stCondLst>
                                        </p:cTn>
                                        <p:tgtEl>
                                          <p:spTgt spid="113703"/>
                                        </p:tgtEl>
                                        <p:attrNameLst>
                                          <p:attrName>style.visibility</p:attrName>
                                        </p:attrNameLst>
                                      </p:cBhvr>
                                      <p:to>
                                        <p:strVal val="visible"/>
                                      </p:to>
                                    </p:set>
                                    <p:anim calcmode="lin" valueType="num">
                                      <p:cBhvr>
                                        <p:cTn id="186" dur="200" fill="hold"/>
                                        <p:tgtEl>
                                          <p:spTgt spid="113703"/>
                                        </p:tgtEl>
                                        <p:attrNameLst>
                                          <p:attrName>ppt_w</p:attrName>
                                        </p:attrNameLst>
                                      </p:cBhvr>
                                      <p:tavLst>
                                        <p:tav tm="0">
                                          <p:val>
                                            <p:fltVal val="0"/>
                                          </p:val>
                                        </p:tav>
                                        <p:tav tm="100000">
                                          <p:val>
                                            <p:strVal val="#ppt_w"/>
                                          </p:val>
                                        </p:tav>
                                      </p:tavLst>
                                    </p:anim>
                                    <p:anim calcmode="lin" valueType="num">
                                      <p:cBhvr>
                                        <p:cTn id="187" dur="200" fill="hold"/>
                                        <p:tgtEl>
                                          <p:spTgt spid="113703"/>
                                        </p:tgtEl>
                                        <p:attrNameLst>
                                          <p:attrName>ppt_h</p:attrName>
                                        </p:attrNameLst>
                                      </p:cBhvr>
                                      <p:tavLst>
                                        <p:tav tm="0">
                                          <p:val>
                                            <p:fltVal val="0"/>
                                          </p:val>
                                        </p:tav>
                                        <p:tav tm="100000">
                                          <p:val>
                                            <p:strVal val="#ppt_h"/>
                                          </p:val>
                                        </p:tav>
                                      </p:tavLst>
                                    </p:anim>
                                    <p:animEffect>
                                      <p:cBhvr>
                                        <p:cTn id="188" dur="200"/>
                                        <p:tgtEl>
                                          <p:spTgt spid="113703"/>
                                        </p:tgtEl>
                                      </p:cBhvr>
                                    </p:animEffect>
                                  </p:childTnLst>
                                </p:cTn>
                              </p:par>
                              <p:par>
                                <p:cTn id="189"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0" dur="2000" fill="hold"/>
                                        <p:tgtEl>
                                          <p:spTgt spid="113703"/>
                                        </p:tgtEl>
                                        <p:attrNameLst>
                                          <p:attrName>ppt_x,ppt_y</p:attrName>
                                        </p:attrNameLst>
                                      </p:cBhvr>
                                      <p:rCtr x="3120000" y="-1270000"/>
                                    </p:animMotion>
                                  </p:childTnLst>
                                </p:cTn>
                              </p:par>
                              <p:par>
                                <p:cTn id="191" presetID="10" presetClass="entr" presetSubtype="0" fill="hold" grpId="0" nodeType="withEffect">
                                  <p:stCondLst>
                                    <p:cond delay="1000"/>
                                  </p:stCondLst>
                                  <p:childTnLst>
                                    <p:set>
                                      <p:cBhvr>
                                        <p:cTn id="192" dur="1" fill="hold">
                                          <p:stCondLst>
                                            <p:cond delay="0"/>
                                          </p:stCondLst>
                                        </p:cTn>
                                        <p:tgtEl>
                                          <p:spTgt spid="113702"/>
                                        </p:tgtEl>
                                        <p:attrNameLst>
                                          <p:attrName>style.visibility</p:attrName>
                                        </p:attrNameLst>
                                      </p:cBhvr>
                                      <p:to>
                                        <p:strVal val="visible"/>
                                      </p:to>
                                    </p:set>
                                    <p:animEffect>
                                      <p:cBhvr>
                                        <p:cTn id="193" dur="200"/>
                                        <p:tgtEl>
                                          <p:spTgt spid="113702"/>
                                        </p:tgtEl>
                                      </p:cBhvr>
                                    </p:animEffect>
                                  </p:childTnLst>
                                </p:cTn>
                              </p:par>
                            </p:childTnLst>
                          </p:cTn>
                        </p:par>
                        <p:par>
                          <p:cTn id="194" fill="hold">
                            <p:stCondLst>
                              <p:cond delay="13200"/>
                            </p:stCondLst>
                            <p:childTnLst>
                              <p:par>
                                <p:cTn id="195" presetID="10" presetClass="entr" presetSubtype="0" fill="hold" nodeType="afterEffect">
                                  <p:stCondLst>
                                    <p:cond delay="0"/>
                                  </p:stCondLst>
                                  <p:childTnLst>
                                    <p:set>
                                      <p:cBhvr>
                                        <p:cTn id="196" dur="1" fill="hold">
                                          <p:stCondLst>
                                            <p:cond delay="0"/>
                                          </p:stCondLst>
                                        </p:cTn>
                                        <p:tgtEl>
                                          <p:spTgt spid="113704"/>
                                        </p:tgtEl>
                                        <p:attrNameLst>
                                          <p:attrName>style.visibility</p:attrName>
                                        </p:attrNameLst>
                                      </p:cBhvr>
                                      <p:to>
                                        <p:strVal val="visible"/>
                                      </p:to>
                                    </p:set>
                                    <p:animEffect>
                                      <p:cBhvr>
                                        <p:cTn id="197" dur="500"/>
                                        <p:tgtEl>
                                          <p:spTgt spid="113704"/>
                                        </p:tgtEl>
                                      </p:cBhvr>
                                    </p:animEffect>
                                  </p:childTnLst>
                                </p:cTn>
                              </p:par>
                            </p:childTnLst>
                          </p:cTn>
                        </p:par>
                        <p:par>
                          <p:cTn id="198" fill="hold">
                            <p:stCondLst>
                              <p:cond delay="13700"/>
                            </p:stCondLst>
                            <p:childTnLst>
                              <p:par>
                                <p:cTn id="199" presetID="10" presetClass="exit" presetSubtype="0" fill="hold" nodeType="afterEffect">
                                  <p:stCondLst>
                                    <p:cond delay="0"/>
                                  </p:stCondLst>
                                  <p:childTnLst>
                                    <p:animEffect>
                                      <p:cBhvr>
                                        <p:cTn id="200" dur="500"/>
                                        <p:tgtEl>
                                          <p:spTgt spid="113704"/>
                                        </p:tgtEl>
                                      </p:cBhvr>
                                    </p:animEffect>
                                    <p:set>
                                      <p:cBhvr>
                                        <p:cTn id="201" dur="1" fill="hold">
                                          <p:stCondLst>
                                            <p:cond delay="499"/>
                                          </p:stCondLst>
                                        </p:cTn>
                                        <p:tgtEl>
                                          <p:spTgt spid="113704"/>
                                        </p:tgtEl>
                                        <p:attrNameLst>
                                          <p:attrName>style.visibility</p:attrName>
                                        </p:attrNameLst>
                                      </p:cBhvr>
                                      <p:to>
                                        <p:strVal val="hidden"/>
                                      </p:to>
                                    </p:set>
                                  </p:childTnLst>
                                </p:cTn>
                              </p:par>
                            </p:childTnLst>
                          </p:cTn>
                        </p:par>
                        <p:par>
                          <p:cTn id="202" fill="hold">
                            <p:stCondLst>
                              <p:cond delay="14200"/>
                            </p:stCondLst>
                            <p:childTnLst>
                              <p:par>
                                <p:cTn id="203" presetID="10" presetClass="entr" presetSubtype="0" fill="hold" nodeType="afterEffect">
                                  <p:stCondLst>
                                    <p:cond delay="0"/>
                                  </p:stCondLst>
                                  <p:childTnLst>
                                    <p:set>
                                      <p:cBhvr>
                                        <p:cTn id="204" dur="1" fill="hold">
                                          <p:stCondLst>
                                            <p:cond delay="0"/>
                                          </p:stCondLst>
                                        </p:cTn>
                                        <p:tgtEl>
                                          <p:spTgt spid="113704"/>
                                        </p:tgtEl>
                                        <p:attrNameLst>
                                          <p:attrName>style.visibility</p:attrName>
                                        </p:attrNameLst>
                                      </p:cBhvr>
                                      <p:to>
                                        <p:strVal val="visible"/>
                                      </p:to>
                                    </p:set>
                                    <p:animEffect>
                                      <p:cBhvr>
                                        <p:cTn id="205" dur="500"/>
                                        <p:tgtEl>
                                          <p:spTgt spid="113704"/>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13705"/>
                                        </p:tgtEl>
                                        <p:attrNameLst>
                                          <p:attrName>style.visibility</p:attrName>
                                        </p:attrNameLst>
                                      </p:cBhvr>
                                      <p:to>
                                        <p:strVal val="visible"/>
                                      </p:to>
                                    </p:set>
                                    <p:animEffect>
                                      <p:cBhvr>
                                        <p:cTn id="208" dur="500"/>
                                        <p:tgtEl>
                                          <p:spTgt spid="113705"/>
                                        </p:tgtEl>
                                      </p:cBhvr>
                                    </p:animEffect>
                                  </p:childTnLst>
                                </p:cTn>
                              </p:par>
                              <p:par>
                                <p:cTn id="209" presetID="10" presetClass="entr" presetSubtype="0" fill="hold" grpId="0" nodeType="withEffect">
                                  <p:stCondLst>
                                    <p:cond delay="400"/>
                                  </p:stCondLst>
                                  <p:childTnLst>
                                    <p:set>
                                      <p:cBhvr>
                                        <p:cTn id="210" dur="1" fill="hold">
                                          <p:stCondLst>
                                            <p:cond delay="0"/>
                                          </p:stCondLst>
                                        </p:cTn>
                                        <p:tgtEl>
                                          <p:spTgt spid="113701"/>
                                        </p:tgtEl>
                                        <p:attrNameLst>
                                          <p:attrName>style.visibility</p:attrName>
                                        </p:attrNameLst>
                                      </p:cBhvr>
                                      <p:to>
                                        <p:strVal val="visible"/>
                                      </p:to>
                                    </p:set>
                                    <p:animEffect>
                                      <p:cBhvr>
                                        <p:cTn id="211" dur="200"/>
                                        <p:tgtEl>
                                          <p:spTgt spid="113701"/>
                                        </p:tgtEl>
                                      </p:cBhvr>
                                    </p:animEffect>
                                  </p:childTnLst>
                                </p:cTn>
                              </p:par>
                              <p:par>
                                <p:cTn id="212" presetID="10" presetClass="entr" presetSubtype="0" fill="hold" grpId="0" nodeType="withEffect">
                                  <p:stCondLst>
                                    <p:cond delay="400"/>
                                  </p:stCondLst>
                                  <p:childTnLst>
                                    <p:set>
                                      <p:cBhvr>
                                        <p:cTn id="213" dur="1" fill="hold">
                                          <p:stCondLst>
                                            <p:cond delay="0"/>
                                          </p:stCondLst>
                                        </p:cTn>
                                        <p:tgtEl>
                                          <p:spTgt spid="113714"/>
                                        </p:tgtEl>
                                        <p:attrNameLst>
                                          <p:attrName>style.visibility</p:attrName>
                                        </p:attrNameLst>
                                      </p:cBhvr>
                                      <p:to>
                                        <p:strVal val="visible"/>
                                      </p:to>
                                    </p:set>
                                    <p:animEffect>
                                      <p:cBhvr>
                                        <p:cTn id="214" dur="200"/>
                                        <p:tgtEl>
                                          <p:spTgt spid="113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90" grpId="0" bldLvl="0" animBg="1" autoUpdateAnimBg="0"/>
      <p:bldP spid="113690" grpId="1" bldLvl="0" animBg="1" autoUpdateAnimBg="0"/>
      <p:bldP spid="113691" grpId="0" bldLvl="0" animBg="1" autoUpdateAnimBg="0"/>
      <p:bldP spid="113691" grpId="1" bldLvl="0" animBg="1" autoUpdateAnimBg="0"/>
      <p:bldP spid="113692" grpId="0" bldLvl="0" animBg="1" autoUpdateAnimBg="0"/>
      <p:bldP spid="113692" grpId="1" bldLvl="0" animBg="1" autoUpdateAnimBg="0"/>
      <p:bldP spid="113693" grpId="0" bldLvl="0" animBg="1" autoUpdateAnimBg="0"/>
      <p:bldP spid="113693" grpId="1" bldLvl="0" animBg="1" autoUpdateAnimBg="0"/>
      <p:bldP spid="113694" grpId="0" bldLvl="0" animBg="1" autoUpdateAnimBg="0"/>
      <p:bldP spid="113694" grpId="1" bldLvl="0" animBg="1" autoUpdateAnimBg="0"/>
      <p:bldP spid="113695" grpId="0" bldLvl="0" animBg="1" autoUpdateAnimBg="0"/>
      <p:bldP spid="113695" grpId="1" bldLvl="0" animBg="1" autoUpdateAnimBg="0"/>
      <p:bldP spid="113697" grpId="0" bldLvl="0" animBg="1" autoUpdateAnimBg="0"/>
      <p:bldP spid="113697" grpId="1" bldLvl="0" animBg="1" autoUpdateAnimBg="0"/>
      <p:bldP spid="113698" grpId="0" bldLvl="0" animBg="1" autoUpdateAnimBg="0"/>
      <p:bldP spid="113698" grpId="1" bldLvl="0" animBg="1" autoUpdateAnimBg="0"/>
      <p:bldP spid="113701" grpId="0" bldLvl="0" autoUpdateAnimBg="0"/>
      <p:bldP spid="113702" grpId="0" bldLvl="0" autoUpdateAnimBg="0"/>
      <p:bldP spid="113703" grpId="0" bldLvl="0" animBg="1" autoUpdateAnimBg="0"/>
      <p:bldP spid="113703" grpId="1" bldLvl="0" animBg="1" autoUpdateAnimBg="0"/>
      <p:bldP spid="113705" grpId="0" bldLvl="0" autoUpdateAnimBg="0"/>
      <p:bldP spid="113714" grpId="0" bldLvl="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灯片编号占位符 4"/>
          <p:cNvSpPr>
            <a:spLocks noGrp="1"/>
          </p:cNvSpPr>
          <p:nvPr>
            <p:ph type="sldNum" sz="quarter" idx="12"/>
          </p:nvPr>
        </p:nvSpPr>
        <p:spPr/>
        <p:txBody>
          <a:bodyPr/>
          <a:lstStyle/>
          <a:p>
            <a:fld id="{58774C66-130E-4F88-B8BA-449DAB683490}" type="slidenum">
              <a:rPr lang="zh-CN" altLang="en-US"/>
              <a:pPr/>
              <a:t>45</a:t>
            </a:fld>
            <a:endParaRPr lang="en-US" sz="1800">
              <a:solidFill>
                <a:schemeClr val="tx1"/>
              </a:solidFill>
            </a:endParaRPr>
          </a:p>
        </p:txBody>
      </p:sp>
      <p:sp>
        <p:nvSpPr>
          <p:cNvPr id="115714" name="Rectangle 2"/>
          <p:cNvSpPr>
            <a:spLocks noGrp="1" noChangeArrowheads="1"/>
          </p:cNvSpPr>
          <p:nvPr>
            <p:ph type="title" idx="4294967295"/>
          </p:nvPr>
        </p:nvSpPr>
        <p:spPr>
          <a:ln/>
        </p:spPr>
        <p:txBody>
          <a:bodyPr/>
          <a:lstStyle/>
          <a:p>
            <a:pPr eaLnBrk="1" hangingPunct="1"/>
            <a:r>
              <a:rPr lang="zh-CN" altLang="en-US">
                <a:latin typeface="Times New Roman" pitchFamily="18" charset="0"/>
              </a:rPr>
              <a:t>抗抑郁药的不良反应</a:t>
            </a:r>
          </a:p>
        </p:txBody>
      </p:sp>
      <p:graphicFrame>
        <p:nvGraphicFramePr>
          <p:cNvPr id="115715" name="Group 40"/>
          <p:cNvGraphicFramePr>
            <a:graphicFrameLocks noGrp="1"/>
          </p:cNvGraphicFramePr>
          <p:nvPr/>
        </p:nvGraphicFramePr>
        <p:xfrm>
          <a:off x="466725" y="1600200"/>
          <a:ext cx="8353425" cy="4246564"/>
        </p:xfrm>
        <a:graphic>
          <a:graphicData uri="http://schemas.openxmlformats.org/drawingml/2006/table">
            <a:tbl>
              <a:tblPr/>
              <a:tblGrid>
                <a:gridCol w="2343150"/>
                <a:gridCol w="3057525"/>
                <a:gridCol w="2952750"/>
              </a:tblGrid>
              <a:tr h="709613">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2000" b="1" i="0" u="none" strike="noStrike" cap="none" normalizeH="0" baseline="0" dirty="0" smtClean="0">
                          <a:ln>
                            <a:noFill/>
                          </a:ln>
                          <a:solidFill>
                            <a:srgbClr val="FFFFFF"/>
                          </a:solidFill>
                          <a:effectLst/>
                          <a:latin typeface="Times New Roman" pitchFamily="18" charset="0"/>
                          <a:ea typeface="宋体" pitchFamily="2" charset="-122"/>
                          <a:cs typeface="Times New Roman" pitchFamily="18" charset="0"/>
                          <a:sym typeface="Calibri" pitchFamily="34" charset="0"/>
                        </a:rPr>
                        <a:t>  系统</a:t>
                      </a: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0C6FCF"/>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zh-CN" sz="2000" b="1" i="0" u="none" strike="noStrike" cap="none" normalizeH="0" baseline="0" smtClean="0">
                          <a:ln>
                            <a:noFill/>
                          </a:ln>
                          <a:solidFill>
                            <a:srgbClr val="FFFFFF"/>
                          </a:solidFill>
                          <a:effectLst/>
                          <a:latin typeface="Times New Roman" pitchFamily="18" charset="0"/>
                          <a:ea typeface="宋体" pitchFamily="2" charset="-122"/>
                          <a:sym typeface="Calibri" pitchFamily="34" charset="0"/>
                        </a:rPr>
                        <a:t>TCAs</a:t>
                      </a: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0C6FCF"/>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zh-CN" sz="2000" b="1" i="0" u="none" strike="noStrike" cap="none" normalizeH="0" baseline="0" smtClean="0">
                          <a:ln>
                            <a:noFill/>
                          </a:ln>
                          <a:solidFill>
                            <a:srgbClr val="FFFFFF"/>
                          </a:solidFill>
                          <a:effectLst/>
                          <a:latin typeface="Times New Roman" pitchFamily="18" charset="0"/>
                          <a:ea typeface="宋体" pitchFamily="2" charset="-122"/>
                          <a:sym typeface="Calibri" pitchFamily="34" charset="0"/>
                        </a:rPr>
                        <a:t>SNRIs</a:t>
                      </a:r>
                    </a:p>
                  </a:txBody>
                  <a:tcP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0C6FCF"/>
                    </a:solidFill>
                  </a:tcPr>
                </a:tc>
              </a:tr>
              <a:tr h="912813">
                <a:tc>
                  <a:txBody>
                    <a:bodyPr/>
                    <a:lstStyle/>
                    <a:p>
                      <a:pPr marL="109538" marR="0" lvl="0" indent="0" algn="l" defTabSz="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000" b="0" i="0" u="none" strike="noStrike" cap="none" normalizeH="0" baseline="0" dirty="0" smtClean="0">
                          <a:ln>
                            <a:noFill/>
                          </a:ln>
                          <a:solidFill>
                            <a:schemeClr val="bg1"/>
                          </a:solidFill>
                          <a:effectLst/>
                          <a:latin typeface="Times New Roman" pitchFamily="18" charset="0"/>
                          <a:ea typeface="宋体" pitchFamily="2" charset="-122"/>
                          <a:sym typeface="Calibri" pitchFamily="34" charset="0"/>
                        </a:rPr>
                        <a:t>消化系统</a:t>
                      </a:r>
                    </a:p>
                  </a:txBody>
                  <a:tcPr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a:txBody>
                    <a:bodyPr/>
                    <a:lstStyle/>
                    <a:p>
                      <a:pPr marL="0" marR="0" lvl="0" indent="0" algn="l" defTabSz="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000" b="0" i="0" u="none" strike="noStrike" cap="none" normalizeH="0" baseline="0" dirty="0" smtClean="0">
                          <a:ln>
                            <a:noFill/>
                          </a:ln>
                          <a:solidFill>
                            <a:schemeClr val="bg1"/>
                          </a:solidFill>
                          <a:effectLst/>
                          <a:latin typeface="Times New Roman" pitchFamily="18" charset="0"/>
                          <a:ea typeface="宋体" pitchFamily="2" charset="-122"/>
                          <a:sym typeface="Calibri" pitchFamily="34" charset="0"/>
                        </a:rPr>
                        <a:t>便秘、口干、尿潴留</a:t>
                      </a:r>
                    </a:p>
                  </a:txBody>
                  <a:tcPr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a:txBody>
                    <a:bodyPr/>
                    <a:lstStyle/>
                    <a:p>
                      <a:pPr marL="0" marR="0" lvl="0" indent="0" algn="l" defTabSz="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000" b="0" i="0" u="none" strike="noStrike" cap="none" normalizeH="0" baseline="0" smtClean="0">
                          <a:ln>
                            <a:noFill/>
                          </a:ln>
                          <a:solidFill>
                            <a:schemeClr val="bg1"/>
                          </a:solidFill>
                          <a:effectLst/>
                          <a:latin typeface="Times New Roman" pitchFamily="18" charset="0"/>
                          <a:ea typeface="宋体" pitchFamily="2" charset="-122"/>
                          <a:sym typeface="Calibri" pitchFamily="34" charset="0"/>
                        </a:rPr>
                        <a:t>便秘、腹泻、口干、恶心、食欲降低</a:t>
                      </a:r>
                    </a:p>
                  </a:txBody>
                  <a:tcPr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r>
              <a:tr h="993775">
                <a:tc>
                  <a:txBody>
                    <a:bodyPr/>
                    <a:lstStyle/>
                    <a:p>
                      <a:pPr marL="109538" marR="0" lvl="0" indent="0" algn="l" defTabSz="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000" b="0" i="0" u="none" strike="noStrike" cap="none" normalizeH="0" baseline="0" dirty="0" smtClean="0">
                          <a:ln>
                            <a:noFill/>
                          </a:ln>
                          <a:solidFill>
                            <a:schemeClr val="bg1"/>
                          </a:solidFill>
                          <a:effectLst/>
                          <a:latin typeface="Times New Roman" pitchFamily="18" charset="0"/>
                          <a:ea typeface="宋体" pitchFamily="2" charset="-122"/>
                          <a:sym typeface="Calibri" pitchFamily="34" charset="0"/>
                        </a:rPr>
                        <a:t>中枢神经系统</a:t>
                      </a:r>
                    </a:p>
                  </a:txBody>
                  <a:tcPr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c>
                  <a:txBody>
                    <a:bodyPr/>
                    <a:lstStyle/>
                    <a:p>
                      <a:pPr marL="0" marR="0" lvl="0" indent="0" algn="l" defTabSz="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000" b="0" i="0" u="none" strike="noStrike" cap="none" normalizeH="0" baseline="0" dirty="0" smtClean="0">
                          <a:ln>
                            <a:noFill/>
                          </a:ln>
                          <a:solidFill>
                            <a:schemeClr val="bg1"/>
                          </a:solidFill>
                          <a:effectLst/>
                          <a:latin typeface="Times New Roman" pitchFamily="18" charset="0"/>
                          <a:ea typeface="宋体" pitchFamily="2" charset="-122"/>
                          <a:sym typeface="Calibri" pitchFamily="34" charset="0"/>
                        </a:rPr>
                        <a:t>认知障碍、头晕、困倦、镇静</a:t>
                      </a:r>
                    </a:p>
                  </a:txBody>
                  <a:tcPr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c>
                  <a:txBody>
                    <a:bodyPr/>
                    <a:lstStyle/>
                    <a:p>
                      <a:pPr marL="0" marR="0" lvl="0" indent="0" algn="l" defTabSz="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000" b="0" i="0" u="none" strike="noStrike" cap="none" normalizeH="0" baseline="0" dirty="0" smtClean="0">
                          <a:ln>
                            <a:noFill/>
                          </a:ln>
                          <a:solidFill>
                            <a:schemeClr val="bg1"/>
                          </a:solidFill>
                          <a:effectLst/>
                          <a:latin typeface="Times New Roman" pitchFamily="18" charset="0"/>
                          <a:ea typeface="宋体" pitchFamily="2" charset="-122"/>
                          <a:sym typeface="Calibri" pitchFamily="34" charset="0"/>
                        </a:rPr>
                        <a:t>头晕、嗜睡</a:t>
                      </a:r>
                    </a:p>
                  </a:txBody>
                  <a:tcPr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r>
              <a:tr h="638175">
                <a:tc>
                  <a:txBody>
                    <a:bodyPr/>
                    <a:lstStyle/>
                    <a:p>
                      <a:pPr marL="109538" marR="0" lvl="0" indent="0" algn="l" defTabSz="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000" b="0" i="0" u="none" strike="noStrike" cap="none" normalizeH="0" baseline="0" dirty="0" smtClean="0">
                          <a:ln>
                            <a:noFill/>
                          </a:ln>
                          <a:solidFill>
                            <a:schemeClr val="bg1"/>
                          </a:solidFill>
                          <a:effectLst/>
                          <a:latin typeface="Times New Roman" pitchFamily="18" charset="0"/>
                          <a:ea typeface="宋体" pitchFamily="2" charset="-122"/>
                          <a:sym typeface="Calibri" pitchFamily="34" charset="0"/>
                        </a:rPr>
                        <a:t>心血管系统</a:t>
                      </a:r>
                    </a:p>
                  </a:txBody>
                  <a:tcPr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a:txBody>
                    <a:bodyPr/>
                    <a:lstStyle/>
                    <a:p>
                      <a:pPr marL="0" marR="0" lvl="0" indent="0" algn="l" defTabSz="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000" b="0" i="0" u="none" strike="noStrike" cap="none" normalizeH="0" baseline="0" dirty="0" smtClean="0">
                          <a:ln>
                            <a:noFill/>
                          </a:ln>
                          <a:solidFill>
                            <a:schemeClr val="bg1"/>
                          </a:solidFill>
                          <a:effectLst/>
                          <a:latin typeface="Times New Roman" pitchFamily="18" charset="0"/>
                          <a:ea typeface="宋体" pitchFamily="2" charset="-122"/>
                          <a:sym typeface="Calibri" pitchFamily="34" charset="0"/>
                        </a:rPr>
                        <a:t>直立性低血压、心悸</a:t>
                      </a:r>
                    </a:p>
                  </a:txBody>
                  <a:tcPr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a:txBody>
                    <a:bodyPr/>
                    <a:lstStyle/>
                    <a:p>
                      <a:pPr marL="0" marR="0" lvl="0" indent="0" algn="l" defTabSz="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000" b="0" i="0" u="none" strike="noStrike" cap="none" normalizeH="0" baseline="0" dirty="0" smtClean="0">
                          <a:ln>
                            <a:noFill/>
                          </a:ln>
                          <a:solidFill>
                            <a:schemeClr val="bg1"/>
                          </a:solidFill>
                          <a:effectLst/>
                          <a:latin typeface="Times New Roman" pitchFamily="18" charset="0"/>
                          <a:ea typeface="宋体" pitchFamily="2" charset="-122"/>
                          <a:sym typeface="Calibri" pitchFamily="34" charset="0"/>
                        </a:rPr>
                        <a:t>高血压</a:t>
                      </a:r>
                    </a:p>
                  </a:txBody>
                  <a:tcPr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r>
              <a:tr h="992188">
                <a:tc>
                  <a:txBody>
                    <a:bodyPr/>
                    <a:lstStyle/>
                    <a:p>
                      <a:pPr marL="109538" marR="0" lvl="0" indent="0" algn="l" defTabSz="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000" b="0" i="0" u="none" strike="noStrike" cap="none" normalizeH="0" baseline="0" smtClean="0">
                          <a:ln>
                            <a:noFill/>
                          </a:ln>
                          <a:solidFill>
                            <a:schemeClr val="bg1"/>
                          </a:solidFill>
                          <a:effectLst/>
                          <a:latin typeface="Times New Roman" pitchFamily="18" charset="0"/>
                          <a:ea typeface="宋体" pitchFamily="2" charset="-122"/>
                          <a:sym typeface="Calibri" pitchFamily="34" charset="0"/>
                        </a:rPr>
                        <a:t>其他</a:t>
                      </a:r>
                    </a:p>
                  </a:txBody>
                  <a:tcPr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c>
                  <a:txBody>
                    <a:bodyPr/>
                    <a:lstStyle/>
                    <a:p>
                      <a:pPr marL="0" marR="0" lvl="0" indent="0" algn="l" defTabSz="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000" b="0" i="0" u="none" strike="noStrike" cap="none" normalizeH="0" baseline="0" dirty="0" smtClean="0">
                          <a:ln>
                            <a:noFill/>
                          </a:ln>
                          <a:solidFill>
                            <a:schemeClr val="bg1"/>
                          </a:solidFill>
                          <a:effectLst/>
                          <a:latin typeface="Times New Roman" pitchFamily="18" charset="0"/>
                          <a:ea typeface="宋体" pitchFamily="2" charset="-122"/>
                          <a:sym typeface="Calibri" pitchFamily="34" charset="0"/>
                        </a:rPr>
                        <a:t>视线模糊、摔倒、步态障碍、流汗</a:t>
                      </a:r>
                    </a:p>
                  </a:txBody>
                  <a:tcPr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c>
                  <a:txBody>
                    <a:bodyPr/>
                    <a:lstStyle/>
                    <a:p>
                      <a:pPr marL="0" marR="0" lvl="0" indent="0" algn="l" defTabSz="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000" b="0" i="0" u="none" strike="noStrike" cap="none" normalizeH="0" baseline="0" dirty="0" smtClean="0">
                          <a:ln>
                            <a:noFill/>
                          </a:ln>
                          <a:solidFill>
                            <a:schemeClr val="bg1"/>
                          </a:solidFill>
                          <a:effectLst/>
                          <a:latin typeface="Times New Roman" pitchFamily="18" charset="0"/>
                          <a:ea typeface="宋体" pitchFamily="2" charset="-122"/>
                          <a:sym typeface="Calibri" pitchFamily="34" charset="0"/>
                        </a:rPr>
                        <a:t>肝酶增加、血糖增高、流汗</a:t>
                      </a:r>
                    </a:p>
                  </a:txBody>
                  <a:tcPr anchor="ctr"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r>
            </a:tbl>
          </a:graphicData>
        </a:graphic>
      </p:graphicFrame>
      <p:sp>
        <p:nvSpPr>
          <p:cNvPr id="115741" name="Rectangle 5"/>
          <p:cNvSpPr>
            <a:spLocks noChangeArrowheads="1"/>
          </p:cNvSpPr>
          <p:nvPr/>
        </p:nvSpPr>
        <p:spPr bwMode="auto">
          <a:xfrm>
            <a:off x="466725" y="6276975"/>
            <a:ext cx="6434775" cy="430887"/>
          </a:xfrm>
          <a:prstGeom prst="rect">
            <a:avLst/>
          </a:prstGeom>
          <a:noFill/>
          <a:ln w="9525" cmpd="sng">
            <a:noFill/>
            <a:miter lim="800000"/>
            <a:headEnd/>
            <a:tailEnd/>
          </a:ln>
        </p:spPr>
        <p:txBody>
          <a:bodyPr wrap="none">
            <a:spAutoFit/>
          </a:bodyPr>
          <a:lstStyle/>
          <a:p>
            <a:r>
              <a:rPr lang="en-US" sz="1200" b="1" dirty="0">
                <a:solidFill>
                  <a:schemeClr val="bg2"/>
                </a:solidFill>
                <a:latin typeface="Times New Roman" pitchFamily="18" charset="0"/>
                <a:cs typeface="Times New Roman" pitchFamily="18" charset="0"/>
                <a:sym typeface="Calibri" pitchFamily="34" charset="0"/>
              </a:rPr>
              <a:t>CNS = </a:t>
            </a:r>
            <a:r>
              <a:rPr lang="zh-CN" altLang="en-US" sz="1200" b="1" dirty="0">
                <a:solidFill>
                  <a:schemeClr val="bg2"/>
                </a:solidFill>
                <a:latin typeface="Times New Roman" pitchFamily="18" charset="0"/>
                <a:cs typeface="Times New Roman" pitchFamily="18" charset="0"/>
                <a:sym typeface="Calibri" pitchFamily="34" charset="0"/>
              </a:rPr>
              <a:t>中枢神经系统</a:t>
            </a:r>
            <a:r>
              <a:rPr lang="en-US" sz="1200" b="1" dirty="0">
                <a:solidFill>
                  <a:schemeClr val="bg2"/>
                </a:solidFill>
                <a:latin typeface="Times New Roman" pitchFamily="18" charset="0"/>
                <a:cs typeface="Times New Roman" pitchFamily="18" charset="0"/>
                <a:sym typeface="Calibri" pitchFamily="34" charset="0"/>
              </a:rPr>
              <a:t>; TCA = </a:t>
            </a:r>
            <a:r>
              <a:rPr lang="zh-CN" altLang="en-US" sz="1200" b="1" dirty="0">
                <a:solidFill>
                  <a:schemeClr val="bg2"/>
                </a:solidFill>
                <a:latin typeface="Times New Roman" pitchFamily="18" charset="0"/>
                <a:cs typeface="Times New Roman" pitchFamily="18" charset="0"/>
                <a:sym typeface="Calibri" pitchFamily="34" charset="0"/>
              </a:rPr>
              <a:t>三环类抗抑郁药</a:t>
            </a:r>
            <a:r>
              <a:rPr lang="en-US" sz="1200" b="1" dirty="0">
                <a:solidFill>
                  <a:schemeClr val="bg2"/>
                </a:solidFill>
                <a:latin typeface="Times New Roman" pitchFamily="18" charset="0"/>
                <a:cs typeface="Times New Roman" pitchFamily="18" charset="0"/>
                <a:sym typeface="Calibri" pitchFamily="34" charset="0"/>
              </a:rPr>
              <a:t>; SNRI = </a:t>
            </a:r>
            <a:r>
              <a:rPr lang="en-US" altLang="zh-CN" sz="1200" b="1" dirty="0" smtClean="0">
                <a:solidFill>
                  <a:schemeClr val="bg2"/>
                </a:solidFill>
                <a:latin typeface="Times New Roman" pitchFamily="18" charset="0"/>
                <a:cs typeface="Times New Roman" pitchFamily="18" charset="0"/>
                <a:sym typeface="Calibri" pitchFamily="34" charset="0"/>
              </a:rPr>
              <a:t>5-</a:t>
            </a:r>
            <a:r>
              <a:rPr lang="zh-CN" altLang="en-US" sz="1200" b="1" dirty="0" smtClean="0">
                <a:solidFill>
                  <a:schemeClr val="bg2"/>
                </a:solidFill>
                <a:latin typeface="Times New Roman" pitchFamily="18" charset="0"/>
                <a:cs typeface="Times New Roman" pitchFamily="18" charset="0"/>
                <a:sym typeface="Calibri" pitchFamily="34" charset="0"/>
              </a:rPr>
              <a:t>羟色胺及去甲肾上腺素再摄取抑制剂</a:t>
            </a:r>
            <a:endParaRPr lang="en-US" sz="1200" b="1" dirty="0">
              <a:solidFill>
                <a:schemeClr val="bg2"/>
              </a:solidFill>
              <a:latin typeface="Times New Roman" pitchFamily="18" charset="0"/>
              <a:cs typeface="Times New Roman" pitchFamily="18" charset="0"/>
              <a:sym typeface="Calibri" pitchFamily="34" charset="0"/>
            </a:endParaRPr>
          </a:p>
          <a:p>
            <a:r>
              <a:rPr lang="en-US" sz="1000" dirty="0" err="1">
                <a:solidFill>
                  <a:schemeClr val="bg2"/>
                </a:solidFill>
                <a:latin typeface="Times New Roman" pitchFamily="18" charset="0"/>
                <a:cs typeface="Times New Roman" pitchFamily="18" charset="0"/>
                <a:sym typeface="Calibri" pitchFamily="34" charset="0"/>
              </a:rPr>
              <a:t>Attal</a:t>
            </a:r>
            <a:r>
              <a:rPr lang="en-US" sz="1000" dirty="0">
                <a:solidFill>
                  <a:schemeClr val="bg2"/>
                </a:solidFill>
                <a:latin typeface="Times New Roman" pitchFamily="18" charset="0"/>
                <a:cs typeface="Times New Roman" pitchFamily="18" charset="0"/>
                <a:sym typeface="Calibri" pitchFamily="34" charset="0"/>
              </a:rPr>
              <a:t> N, </a:t>
            </a:r>
            <a:r>
              <a:rPr lang="en-US" sz="1000" dirty="0" err="1">
                <a:solidFill>
                  <a:schemeClr val="bg2"/>
                </a:solidFill>
                <a:latin typeface="Times New Roman" pitchFamily="18" charset="0"/>
                <a:cs typeface="Times New Roman" pitchFamily="18" charset="0"/>
                <a:sym typeface="Calibri" pitchFamily="34" charset="0"/>
              </a:rPr>
              <a:t>Finnerup</a:t>
            </a:r>
            <a:r>
              <a:rPr lang="en-US" sz="1000" dirty="0">
                <a:solidFill>
                  <a:schemeClr val="bg2"/>
                </a:solidFill>
                <a:latin typeface="Times New Roman" pitchFamily="18" charset="0"/>
                <a:cs typeface="Times New Roman" pitchFamily="18" charset="0"/>
                <a:sym typeface="Calibri" pitchFamily="34" charset="0"/>
              </a:rPr>
              <a:t> NB. Pain Clinical Updates 2010; 18(9):1-8.</a:t>
            </a:r>
            <a:endParaRPr lang="zh-CN" alt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灯片编号占位符 4"/>
          <p:cNvSpPr>
            <a:spLocks noGrp="1"/>
          </p:cNvSpPr>
          <p:nvPr>
            <p:ph type="sldNum" sz="quarter" idx="12"/>
          </p:nvPr>
        </p:nvSpPr>
        <p:spPr/>
        <p:txBody>
          <a:bodyPr/>
          <a:lstStyle/>
          <a:p>
            <a:fld id="{86F73C69-DDEB-41C3-B38F-5873D57748B8}" type="slidenum">
              <a:rPr lang="zh-CN" altLang="en-US"/>
              <a:pPr/>
              <a:t>46</a:t>
            </a:fld>
            <a:endParaRPr lang="en-US" sz="1800">
              <a:solidFill>
                <a:schemeClr val="tx1"/>
              </a:solidFill>
            </a:endParaRPr>
          </a:p>
        </p:txBody>
      </p:sp>
      <p:sp>
        <p:nvSpPr>
          <p:cNvPr id="117762" name="Title 1"/>
          <p:cNvSpPr>
            <a:spLocks noGrp="1" noChangeArrowheads="1"/>
          </p:cNvSpPr>
          <p:nvPr>
            <p:ph type="title" idx="4294967295"/>
          </p:nvPr>
        </p:nvSpPr>
        <p:spPr>
          <a:ln/>
        </p:spPr>
        <p:txBody>
          <a:bodyPr/>
          <a:lstStyle/>
          <a:p>
            <a:pPr eaLnBrk="1" hangingPunct="1"/>
            <a:r>
              <a:rPr lang="zh-CN" altLang="en-US">
                <a:latin typeface="Times New Roman" pitchFamily="18" charset="0"/>
              </a:rPr>
              <a:t>神经病理性疼痛的药物治疗</a:t>
            </a:r>
          </a:p>
        </p:txBody>
      </p:sp>
      <p:grpSp>
        <p:nvGrpSpPr>
          <p:cNvPr id="117763" name="Group 3"/>
          <p:cNvGrpSpPr>
            <a:grpSpLocks/>
          </p:cNvGrpSpPr>
          <p:nvPr/>
        </p:nvGrpSpPr>
        <p:grpSpPr bwMode="auto">
          <a:xfrm>
            <a:off x="498475" y="1612900"/>
            <a:ext cx="8353425" cy="4384675"/>
            <a:chOff x="0" y="0"/>
            <a:chExt cx="8352927" cy="4239480"/>
          </a:xfrm>
        </p:grpSpPr>
        <p:sp>
          <p:nvSpPr>
            <p:cNvPr id="117764" name="Freeform 17"/>
            <p:cNvSpPr>
              <a:spLocks noChangeArrowheads="1"/>
            </p:cNvSpPr>
            <p:nvPr/>
          </p:nvSpPr>
          <p:spPr bwMode="auto">
            <a:xfrm>
              <a:off x="0" y="0"/>
              <a:ext cx="7100465" cy="1366089"/>
            </a:xfrm>
            <a:custGeom>
              <a:avLst/>
              <a:gdLst>
                <a:gd name="T0" fmla="*/ 0 w 7099988"/>
                <a:gd name="T1" fmla="*/ 123134 h 1231336"/>
                <a:gd name="T2" fmla="*/ 123134 w 7099988"/>
                <a:gd name="T3" fmla="*/ 0 h 1231336"/>
                <a:gd name="T4" fmla="*/ 6976854 w 7099988"/>
                <a:gd name="T5" fmla="*/ 0 h 1231336"/>
                <a:gd name="T6" fmla="*/ 7099988 w 7099988"/>
                <a:gd name="T7" fmla="*/ 123134 h 1231336"/>
                <a:gd name="T8" fmla="*/ 7099988 w 7099988"/>
                <a:gd name="T9" fmla="*/ 1108202 h 1231336"/>
                <a:gd name="T10" fmla="*/ 6976854 w 7099988"/>
                <a:gd name="T11" fmla="*/ 1231336 h 1231336"/>
                <a:gd name="T12" fmla="*/ 123134 w 7099988"/>
                <a:gd name="T13" fmla="*/ 1231336 h 1231336"/>
                <a:gd name="T14" fmla="*/ 0 w 7099988"/>
                <a:gd name="T15" fmla="*/ 1108202 h 1231336"/>
                <a:gd name="T16" fmla="*/ 0 w 7099988"/>
                <a:gd name="T17" fmla="*/ 123134 h 1231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99988"/>
                <a:gd name="T28" fmla="*/ 0 h 1231336"/>
                <a:gd name="T29" fmla="*/ 7099988 w 7099988"/>
                <a:gd name="T30" fmla="*/ 1231336 h 12313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99988" h="1231336">
                  <a:moveTo>
                    <a:pt x="0" y="123134"/>
                  </a:moveTo>
                  <a:cubicBezTo>
                    <a:pt x="0" y="55129"/>
                    <a:pt x="55129" y="0"/>
                    <a:pt x="123134" y="0"/>
                  </a:cubicBezTo>
                  <a:lnTo>
                    <a:pt x="6976854" y="0"/>
                  </a:lnTo>
                  <a:cubicBezTo>
                    <a:pt x="7044859" y="0"/>
                    <a:pt x="7099988" y="55129"/>
                    <a:pt x="7099988" y="123134"/>
                  </a:cubicBezTo>
                  <a:lnTo>
                    <a:pt x="7099988" y="1108202"/>
                  </a:lnTo>
                  <a:cubicBezTo>
                    <a:pt x="7099988" y="1176207"/>
                    <a:pt x="7044859" y="1231336"/>
                    <a:pt x="6976854" y="1231336"/>
                  </a:cubicBezTo>
                  <a:lnTo>
                    <a:pt x="123134" y="1231336"/>
                  </a:lnTo>
                  <a:cubicBezTo>
                    <a:pt x="55129" y="1231336"/>
                    <a:pt x="0" y="1176207"/>
                    <a:pt x="0" y="1108202"/>
                  </a:cubicBezTo>
                  <a:lnTo>
                    <a:pt x="0" y="123134"/>
                  </a:lnTo>
                  <a:close/>
                </a:path>
              </a:pathLst>
            </a:custGeom>
            <a:solidFill>
              <a:schemeClr val="accent1"/>
            </a:solidFill>
            <a:ln w="9525" cmpd="sng">
              <a:noFill/>
              <a:bevel/>
              <a:headEnd/>
              <a:tailEnd/>
            </a:ln>
          </p:spPr>
          <p:txBody>
            <a:bodyPr lIns="81785" tIns="81785" rIns="1338364" bIns="81785" anchor="ctr"/>
            <a:lstStyle/>
            <a:p>
              <a:pPr marL="285750" indent="-285750">
                <a:lnSpc>
                  <a:spcPct val="90000"/>
                </a:lnSpc>
                <a:spcAft>
                  <a:spcPct val="35000"/>
                </a:spcAft>
              </a:pPr>
              <a:r>
                <a:rPr lang="zh-CN" altLang="en-US" dirty="0">
                  <a:solidFill>
                    <a:srgbClr val="FFFFFF"/>
                  </a:solidFill>
                  <a:latin typeface="Calibri" pitchFamily="34" charset="0"/>
                  <a:sym typeface="Calibri" pitchFamily="34" charset="0"/>
                </a:rPr>
                <a:t>用一种或多种</a:t>
              </a:r>
              <a:r>
                <a:rPr lang="zh-CN" altLang="en-US" b="1" u="sng" dirty="0">
                  <a:solidFill>
                    <a:srgbClr val="FFFFFF"/>
                  </a:solidFill>
                  <a:latin typeface="Calibri" pitchFamily="34" charset="0"/>
                  <a:sym typeface="Calibri" pitchFamily="34" charset="0"/>
                </a:rPr>
                <a:t>一线</a:t>
              </a:r>
              <a:r>
                <a:rPr lang="zh-CN" altLang="en-US" dirty="0">
                  <a:solidFill>
                    <a:srgbClr val="FFFFFF"/>
                  </a:solidFill>
                  <a:latin typeface="Calibri" pitchFamily="34" charset="0"/>
                  <a:sym typeface="Calibri" pitchFamily="34" charset="0"/>
                </a:rPr>
                <a:t>药物治疗：</a:t>
              </a:r>
              <a:endParaRPr lang="en-US" dirty="0">
                <a:solidFill>
                  <a:srgbClr val="FFFFFF"/>
                </a:solidFill>
                <a:latin typeface="Calibri" pitchFamily="34" charset="0"/>
                <a:sym typeface="Calibri" pitchFamily="34" charset="0"/>
              </a:endParaRPr>
            </a:p>
            <a:p>
              <a:pPr marL="285750" indent="-285750">
                <a:lnSpc>
                  <a:spcPct val="90000"/>
                </a:lnSpc>
                <a:spcAft>
                  <a:spcPct val="35000"/>
                </a:spcAft>
                <a:buFont typeface="Arial" pitchFamily="34" charset="0"/>
                <a:buChar char="•"/>
              </a:pPr>
              <a:r>
                <a:rPr lang="en-US" dirty="0">
                  <a:solidFill>
                    <a:schemeClr val="bg1"/>
                  </a:solidFill>
                  <a:latin typeface="Calibri" pitchFamily="34" charset="0"/>
                  <a:sym typeface="Calibri" pitchFamily="34" charset="0"/>
                </a:rPr>
                <a:t>α</a:t>
              </a:r>
              <a:r>
                <a:rPr lang="en-US" baseline="-25000" dirty="0">
                  <a:solidFill>
                    <a:schemeClr val="bg1"/>
                  </a:solidFill>
                  <a:latin typeface="Calibri" pitchFamily="34" charset="0"/>
                  <a:sym typeface="Calibri" pitchFamily="34" charset="0"/>
                </a:rPr>
                <a:t>2</a:t>
              </a:r>
              <a:r>
                <a:rPr lang="en-US" dirty="0">
                  <a:solidFill>
                    <a:schemeClr val="bg1"/>
                  </a:solidFill>
                  <a:latin typeface="Calibri" pitchFamily="34" charset="0"/>
                  <a:sym typeface="Calibri" pitchFamily="34" charset="0"/>
                </a:rPr>
                <a:t>δ  </a:t>
              </a:r>
              <a:r>
                <a:rPr lang="zh-CN" altLang="en-US" dirty="0">
                  <a:solidFill>
                    <a:schemeClr val="bg1"/>
                  </a:solidFill>
                  <a:latin typeface="Calibri" pitchFamily="34" charset="0"/>
                  <a:sym typeface="Calibri" pitchFamily="34" charset="0"/>
                </a:rPr>
                <a:t>配体（加巴喷丁、普瑞巴林）</a:t>
              </a:r>
            </a:p>
            <a:p>
              <a:pPr marL="285750" indent="-285750">
                <a:lnSpc>
                  <a:spcPct val="90000"/>
                </a:lnSpc>
                <a:spcAft>
                  <a:spcPct val="35000"/>
                </a:spcAft>
                <a:buFont typeface="Arial" pitchFamily="34" charset="0"/>
                <a:buChar char="•"/>
              </a:pPr>
              <a:r>
                <a:rPr lang="en-US" dirty="0">
                  <a:solidFill>
                    <a:schemeClr val="bg1"/>
                  </a:solidFill>
                  <a:latin typeface="Calibri" pitchFamily="34" charset="0"/>
                  <a:sym typeface="Calibri" pitchFamily="34" charset="0"/>
                </a:rPr>
                <a:t>SNRIs </a:t>
              </a:r>
              <a:r>
                <a:rPr lang="zh-CN" altLang="en-US" dirty="0">
                  <a:solidFill>
                    <a:schemeClr val="bg1"/>
                  </a:solidFill>
                  <a:latin typeface="Calibri" pitchFamily="34" charset="0"/>
                  <a:sym typeface="Calibri" pitchFamily="34" charset="0"/>
                </a:rPr>
                <a:t>（度洛西汀、文法拉辛）</a:t>
              </a:r>
              <a:endParaRPr lang="en-US" dirty="0">
                <a:solidFill>
                  <a:schemeClr val="bg1"/>
                </a:solidFill>
                <a:latin typeface="Calibri" pitchFamily="34" charset="0"/>
                <a:sym typeface="Calibri" pitchFamily="34" charset="0"/>
              </a:endParaRPr>
            </a:p>
            <a:p>
              <a:pPr marL="182563" lvl="1" indent="-182563">
                <a:lnSpc>
                  <a:spcPct val="90000"/>
                </a:lnSpc>
                <a:spcAft>
                  <a:spcPct val="15000"/>
                </a:spcAft>
                <a:buFont typeface="Arial" pitchFamily="34" charset="0"/>
                <a:buChar char="•"/>
              </a:pPr>
              <a:endParaRPr lang="zh-CN" altLang="en-US" dirty="0">
                <a:solidFill>
                  <a:schemeClr val="bg1"/>
                </a:solidFill>
                <a:latin typeface="Calibri" pitchFamily="34" charset="0"/>
                <a:sym typeface="Calibri" pitchFamily="34" charset="0"/>
              </a:endParaRPr>
            </a:p>
          </p:txBody>
        </p:sp>
        <p:sp>
          <p:nvSpPr>
            <p:cNvPr id="117765" name="Freeform 18"/>
            <p:cNvSpPr>
              <a:spLocks noChangeArrowheads="1"/>
            </p:cNvSpPr>
            <p:nvPr/>
          </p:nvSpPr>
          <p:spPr bwMode="auto">
            <a:xfrm>
              <a:off x="626469" y="1571584"/>
              <a:ext cx="7099988" cy="1231336"/>
            </a:xfrm>
            <a:custGeom>
              <a:avLst/>
              <a:gdLst>
                <a:gd name="T0" fmla="*/ 0 w 7099988"/>
                <a:gd name="T1" fmla="*/ 123134 h 1231336"/>
                <a:gd name="T2" fmla="*/ 123134 w 7099988"/>
                <a:gd name="T3" fmla="*/ 0 h 1231336"/>
                <a:gd name="T4" fmla="*/ 6976852 w 7099988"/>
                <a:gd name="T5" fmla="*/ 0 h 1231336"/>
                <a:gd name="T6" fmla="*/ 7099988 w 7099988"/>
                <a:gd name="T7" fmla="*/ 123134 h 1231336"/>
                <a:gd name="T8" fmla="*/ 7099988 w 7099988"/>
                <a:gd name="T9" fmla="*/ 1108202 h 1231336"/>
                <a:gd name="T10" fmla="*/ 6976852 w 7099988"/>
                <a:gd name="T11" fmla="*/ 1231336 h 1231336"/>
                <a:gd name="T12" fmla="*/ 123134 w 7099988"/>
                <a:gd name="T13" fmla="*/ 1231336 h 1231336"/>
                <a:gd name="T14" fmla="*/ 0 w 7099988"/>
                <a:gd name="T15" fmla="*/ 1108202 h 1231336"/>
                <a:gd name="T16" fmla="*/ 0 w 7099988"/>
                <a:gd name="T17" fmla="*/ 123134 h 1231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99988"/>
                <a:gd name="T28" fmla="*/ 0 h 1231336"/>
                <a:gd name="T29" fmla="*/ 7099988 w 7099988"/>
                <a:gd name="T30" fmla="*/ 1231336 h 12313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99988" h="1231336">
                  <a:moveTo>
                    <a:pt x="0" y="123134"/>
                  </a:moveTo>
                  <a:cubicBezTo>
                    <a:pt x="0" y="55129"/>
                    <a:pt x="55129" y="0"/>
                    <a:pt x="123134" y="0"/>
                  </a:cubicBezTo>
                  <a:lnTo>
                    <a:pt x="6976854" y="0"/>
                  </a:lnTo>
                  <a:cubicBezTo>
                    <a:pt x="7044859" y="0"/>
                    <a:pt x="7099988" y="55129"/>
                    <a:pt x="7099988" y="123134"/>
                  </a:cubicBezTo>
                  <a:lnTo>
                    <a:pt x="7099988" y="1108202"/>
                  </a:lnTo>
                  <a:cubicBezTo>
                    <a:pt x="7099988" y="1176207"/>
                    <a:pt x="7044859" y="1231336"/>
                    <a:pt x="6976854" y="1231336"/>
                  </a:cubicBezTo>
                  <a:lnTo>
                    <a:pt x="123134" y="1231336"/>
                  </a:lnTo>
                  <a:cubicBezTo>
                    <a:pt x="55129" y="1231336"/>
                    <a:pt x="0" y="1176207"/>
                    <a:pt x="0" y="1108202"/>
                  </a:cubicBezTo>
                  <a:lnTo>
                    <a:pt x="0" y="123134"/>
                  </a:lnTo>
                  <a:close/>
                </a:path>
              </a:pathLst>
            </a:custGeom>
            <a:solidFill>
              <a:srgbClr val="DDBB30"/>
            </a:solidFill>
            <a:ln w="9525" cmpd="sng">
              <a:noFill/>
              <a:miter lim="800000"/>
              <a:headEnd/>
              <a:tailEnd/>
            </a:ln>
          </p:spPr>
          <p:txBody>
            <a:bodyPr lIns="81785" tIns="81785" rIns="1508623" bIns="81785" anchor="ctr"/>
            <a:lstStyle/>
            <a:p>
              <a:endParaRPr lang="zh-CN" altLang="zh-CN">
                <a:solidFill>
                  <a:srgbClr val="000000"/>
                </a:solidFill>
                <a:sym typeface="Calibri" pitchFamily="34" charset="0"/>
              </a:endParaRPr>
            </a:p>
          </p:txBody>
        </p:sp>
        <p:sp>
          <p:nvSpPr>
            <p:cNvPr id="117766" name="Freeform 19"/>
            <p:cNvSpPr>
              <a:spLocks noChangeArrowheads="1"/>
            </p:cNvSpPr>
            <p:nvPr/>
          </p:nvSpPr>
          <p:spPr bwMode="auto">
            <a:xfrm>
              <a:off x="1252939" y="3008144"/>
              <a:ext cx="7099988" cy="1231336"/>
            </a:xfrm>
            <a:custGeom>
              <a:avLst/>
              <a:gdLst>
                <a:gd name="T0" fmla="*/ 0 w 7099988"/>
                <a:gd name="T1" fmla="*/ 123134 h 1231336"/>
                <a:gd name="T2" fmla="*/ 123134 w 7099988"/>
                <a:gd name="T3" fmla="*/ 0 h 1231336"/>
                <a:gd name="T4" fmla="*/ 6976852 w 7099988"/>
                <a:gd name="T5" fmla="*/ 0 h 1231336"/>
                <a:gd name="T6" fmla="*/ 7099988 w 7099988"/>
                <a:gd name="T7" fmla="*/ 123134 h 1231336"/>
                <a:gd name="T8" fmla="*/ 7099988 w 7099988"/>
                <a:gd name="T9" fmla="*/ 1108202 h 1231336"/>
                <a:gd name="T10" fmla="*/ 6976852 w 7099988"/>
                <a:gd name="T11" fmla="*/ 1231336 h 1231336"/>
                <a:gd name="T12" fmla="*/ 123134 w 7099988"/>
                <a:gd name="T13" fmla="*/ 1231336 h 1231336"/>
                <a:gd name="T14" fmla="*/ 0 w 7099988"/>
                <a:gd name="T15" fmla="*/ 1108202 h 1231336"/>
                <a:gd name="T16" fmla="*/ 0 w 7099988"/>
                <a:gd name="T17" fmla="*/ 123134 h 1231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99988"/>
                <a:gd name="T28" fmla="*/ 0 h 1231336"/>
                <a:gd name="T29" fmla="*/ 7099988 w 7099988"/>
                <a:gd name="T30" fmla="*/ 1231336 h 12313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99988" h="1231336">
                  <a:moveTo>
                    <a:pt x="0" y="123134"/>
                  </a:moveTo>
                  <a:cubicBezTo>
                    <a:pt x="0" y="55129"/>
                    <a:pt x="55129" y="0"/>
                    <a:pt x="123134" y="0"/>
                  </a:cubicBezTo>
                  <a:lnTo>
                    <a:pt x="6976854" y="0"/>
                  </a:lnTo>
                  <a:cubicBezTo>
                    <a:pt x="7044859" y="0"/>
                    <a:pt x="7099988" y="55129"/>
                    <a:pt x="7099988" y="123134"/>
                  </a:cubicBezTo>
                  <a:lnTo>
                    <a:pt x="7099988" y="1108202"/>
                  </a:lnTo>
                  <a:cubicBezTo>
                    <a:pt x="7099988" y="1176207"/>
                    <a:pt x="7044859" y="1231336"/>
                    <a:pt x="6976854" y="1231336"/>
                  </a:cubicBezTo>
                  <a:lnTo>
                    <a:pt x="123134" y="1231336"/>
                  </a:lnTo>
                  <a:cubicBezTo>
                    <a:pt x="55129" y="1231336"/>
                    <a:pt x="0" y="1176207"/>
                    <a:pt x="0" y="1108202"/>
                  </a:cubicBezTo>
                  <a:lnTo>
                    <a:pt x="0" y="123134"/>
                  </a:lnTo>
                  <a:close/>
                </a:path>
              </a:pathLst>
            </a:custGeom>
            <a:solidFill>
              <a:schemeClr val="accent2"/>
            </a:solidFill>
            <a:ln w="9525" cmpd="sng">
              <a:noFill/>
              <a:miter lim="800000"/>
              <a:headEnd/>
              <a:tailEnd/>
            </a:ln>
          </p:spPr>
          <p:txBody>
            <a:bodyPr lIns="81785" tIns="81785" rIns="1508623" bIns="81785" anchor="ctr"/>
            <a:lstStyle/>
            <a:p>
              <a:endParaRPr lang="zh-CN" altLang="zh-CN">
                <a:solidFill>
                  <a:srgbClr val="000000"/>
                </a:solidFill>
                <a:sym typeface="Calibri" pitchFamily="34" charset="0"/>
              </a:endParaRPr>
            </a:p>
          </p:txBody>
        </p:sp>
        <p:sp>
          <p:nvSpPr>
            <p:cNvPr id="117767" name="Freeform 20"/>
            <p:cNvSpPr>
              <a:spLocks noChangeArrowheads="1"/>
            </p:cNvSpPr>
            <p:nvPr/>
          </p:nvSpPr>
          <p:spPr bwMode="auto">
            <a:xfrm>
              <a:off x="6299619" y="1068788"/>
              <a:ext cx="800368" cy="800368"/>
            </a:xfrm>
            <a:custGeom>
              <a:avLst/>
              <a:gdLst>
                <a:gd name="T0" fmla="*/ 0 w 800368"/>
                <a:gd name="T1" fmla="*/ 440202 h 800368"/>
                <a:gd name="T2" fmla="*/ 180083 w 800368"/>
                <a:gd name="T3" fmla="*/ 440202 h 800368"/>
                <a:gd name="T4" fmla="*/ 180083 w 800368"/>
                <a:gd name="T5" fmla="*/ 0 h 800368"/>
                <a:gd name="T6" fmla="*/ 620285 w 800368"/>
                <a:gd name="T7" fmla="*/ 0 h 800368"/>
                <a:gd name="T8" fmla="*/ 620285 w 800368"/>
                <a:gd name="T9" fmla="*/ 440202 h 800368"/>
                <a:gd name="T10" fmla="*/ 800368 w 800368"/>
                <a:gd name="T11" fmla="*/ 440202 h 800368"/>
                <a:gd name="T12" fmla="*/ 400184 w 800368"/>
                <a:gd name="T13" fmla="*/ 800368 h 800368"/>
                <a:gd name="T14" fmla="*/ 0 w 800368"/>
                <a:gd name="T15" fmla="*/ 440202 h 800368"/>
                <a:gd name="T16" fmla="*/ 0 60000 65536"/>
                <a:gd name="T17" fmla="*/ 0 60000 65536"/>
                <a:gd name="T18" fmla="*/ 0 60000 65536"/>
                <a:gd name="T19" fmla="*/ 0 60000 65536"/>
                <a:gd name="T20" fmla="*/ 0 60000 65536"/>
                <a:gd name="T21" fmla="*/ 0 60000 65536"/>
                <a:gd name="T22" fmla="*/ 0 60000 65536"/>
                <a:gd name="T23" fmla="*/ 0 60000 65536"/>
                <a:gd name="T24" fmla="*/ 0 w 800368"/>
                <a:gd name="T25" fmla="*/ 0 h 800368"/>
                <a:gd name="T26" fmla="*/ 800368 w 800368"/>
                <a:gd name="T27" fmla="*/ 800368 h 8003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0368" h="800368">
                  <a:moveTo>
                    <a:pt x="0" y="440202"/>
                  </a:moveTo>
                  <a:lnTo>
                    <a:pt x="180083" y="440202"/>
                  </a:lnTo>
                  <a:lnTo>
                    <a:pt x="180083" y="0"/>
                  </a:lnTo>
                  <a:lnTo>
                    <a:pt x="620285" y="0"/>
                  </a:lnTo>
                  <a:lnTo>
                    <a:pt x="620285" y="440202"/>
                  </a:lnTo>
                  <a:lnTo>
                    <a:pt x="800368" y="440202"/>
                  </a:lnTo>
                  <a:lnTo>
                    <a:pt x="400184" y="800368"/>
                  </a:lnTo>
                  <a:lnTo>
                    <a:pt x="0" y="440202"/>
                  </a:lnTo>
                  <a:close/>
                </a:path>
              </a:pathLst>
            </a:custGeom>
            <a:solidFill>
              <a:srgbClr val="CBD4ED"/>
            </a:solidFill>
            <a:ln w="25400" cmpd="sng">
              <a:solidFill>
                <a:srgbClr val="CBD4ED"/>
              </a:solidFill>
              <a:miter lim="800000"/>
              <a:headEnd/>
              <a:tailEnd/>
            </a:ln>
          </p:spPr>
          <p:txBody>
            <a:bodyPr lIns="195323" tIns="15240" rIns="195323" bIns="213331" anchor="ctr"/>
            <a:lstStyle/>
            <a:p>
              <a:endParaRPr lang="zh-CN" altLang="zh-CN">
                <a:solidFill>
                  <a:srgbClr val="000000"/>
                </a:solidFill>
                <a:sym typeface="Calibri" pitchFamily="34" charset="0"/>
              </a:endParaRPr>
            </a:p>
          </p:txBody>
        </p:sp>
        <p:sp>
          <p:nvSpPr>
            <p:cNvPr id="117768" name="Freeform 21"/>
            <p:cNvSpPr>
              <a:spLocks noChangeArrowheads="1"/>
            </p:cNvSpPr>
            <p:nvPr/>
          </p:nvSpPr>
          <p:spPr bwMode="auto">
            <a:xfrm>
              <a:off x="6926089" y="2497139"/>
              <a:ext cx="800368" cy="800368"/>
            </a:xfrm>
            <a:custGeom>
              <a:avLst/>
              <a:gdLst>
                <a:gd name="T0" fmla="*/ 0 w 800368"/>
                <a:gd name="T1" fmla="*/ 440202 h 800368"/>
                <a:gd name="T2" fmla="*/ 180083 w 800368"/>
                <a:gd name="T3" fmla="*/ 440202 h 800368"/>
                <a:gd name="T4" fmla="*/ 180083 w 800368"/>
                <a:gd name="T5" fmla="*/ 0 h 800368"/>
                <a:gd name="T6" fmla="*/ 620285 w 800368"/>
                <a:gd name="T7" fmla="*/ 0 h 800368"/>
                <a:gd name="T8" fmla="*/ 620285 w 800368"/>
                <a:gd name="T9" fmla="*/ 440202 h 800368"/>
                <a:gd name="T10" fmla="*/ 800368 w 800368"/>
                <a:gd name="T11" fmla="*/ 440202 h 800368"/>
                <a:gd name="T12" fmla="*/ 400184 w 800368"/>
                <a:gd name="T13" fmla="*/ 800368 h 800368"/>
                <a:gd name="T14" fmla="*/ 0 w 800368"/>
                <a:gd name="T15" fmla="*/ 440202 h 800368"/>
                <a:gd name="T16" fmla="*/ 0 60000 65536"/>
                <a:gd name="T17" fmla="*/ 0 60000 65536"/>
                <a:gd name="T18" fmla="*/ 0 60000 65536"/>
                <a:gd name="T19" fmla="*/ 0 60000 65536"/>
                <a:gd name="T20" fmla="*/ 0 60000 65536"/>
                <a:gd name="T21" fmla="*/ 0 60000 65536"/>
                <a:gd name="T22" fmla="*/ 0 60000 65536"/>
                <a:gd name="T23" fmla="*/ 0 60000 65536"/>
                <a:gd name="T24" fmla="*/ 0 w 800368"/>
                <a:gd name="T25" fmla="*/ 0 h 800368"/>
                <a:gd name="T26" fmla="*/ 800368 w 800368"/>
                <a:gd name="T27" fmla="*/ 800368 h 8003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0368" h="800368">
                  <a:moveTo>
                    <a:pt x="0" y="440202"/>
                  </a:moveTo>
                  <a:lnTo>
                    <a:pt x="180083" y="440202"/>
                  </a:lnTo>
                  <a:lnTo>
                    <a:pt x="180083" y="0"/>
                  </a:lnTo>
                  <a:lnTo>
                    <a:pt x="620285" y="0"/>
                  </a:lnTo>
                  <a:lnTo>
                    <a:pt x="620285" y="440202"/>
                  </a:lnTo>
                  <a:lnTo>
                    <a:pt x="800368" y="440202"/>
                  </a:lnTo>
                  <a:lnTo>
                    <a:pt x="400184" y="800368"/>
                  </a:lnTo>
                  <a:lnTo>
                    <a:pt x="0" y="440202"/>
                  </a:lnTo>
                  <a:close/>
                </a:path>
              </a:pathLst>
            </a:custGeom>
            <a:solidFill>
              <a:srgbClr val="CBD4ED"/>
            </a:solidFill>
            <a:ln w="25400" cmpd="sng">
              <a:solidFill>
                <a:srgbClr val="CBD4ED"/>
              </a:solidFill>
              <a:miter lim="800000"/>
              <a:headEnd/>
              <a:tailEnd/>
            </a:ln>
          </p:spPr>
          <p:txBody>
            <a:bodyPr lIns="225803" rIns="225803" bIns="243811" anchor="ctr"/>
            <a:lstStyle/>
            <a:p>
              <a:endParaRPr lang="zh-CN" altLang="zh-CN">
                <a:solidFill>
                  <a:srgbClr val="000000"/>
                </a:solidFill>
                <a:sym typeface="Calibri" pitchFamily="34" charset="0"/>
              </a:endParaRPr>
            </a:p>
          </p:txBody>
        </p:sp>
      </p:grpSp>
      <p:sp>
        <p:nvSpPr>
          <p:cNvPr id="117769" name="Rectangle 4"/>
          <p:cNvSpPr>
            <a:spLocks noChangeArrowheads="1"/>
          </p:cNvSpPr>
          <p:nvPr/>
        </p:nvSpPr>
        <p:spPr bwMode="auto">
          <a:xfrm>
            <a:off x="128588" y="6021388"/>
            <a:ext cx="8907462" cy="731837"/>
          </a:xfrm>
          <a:prstGeom prst="rect">
            <a:avLst/>
          </a:prstGeom>
          <a:noFill/>
          <a:ln w="9525" cmpd="sng">
            <a:noFill/>
            <a:miter lim="800000"/>
            <a:headEnd/>
            <a:tailEnd/>
          </a:ln>
        </p:spPr>
        <p:txBody>
          <a:bodyPr>
            <a:spAutoFit/>
          </a:bodyPr>
          <a:lstStyle/>
          <a:p>
            <a:r>
              <a:rPr lang="en-US" sz="1100" dirty="0" smtClean="0">
                <a:solidFill>
                  <a:schemeClr val="tx2"/>
                </a:solidFill>
                <a:latin typeface="Times New Roman" pitchFamily="18" charset="0"/>
                <a:cs typeface="Times New Roman" pitchFamily="18" charset="0"/>
                <a:sym typeface="Calibri" pitchFamily="34" charset="0"/>
              </a:rPr>
              <a:t>*</a:t>
            </a:r>
            <a:r>
              <a:rPr lang="zh-CN" altLang="en-US" sz="1100" dirty="0" smtClean="0">
                <a:solidFill>
                  <a:schemeClr val="tx2"/>
                </a:solidFill>
                <a:latin typeface="Times New Roman" pitchFamily="18" charset="0"/>
                <a:cs typeface="Times New Roman" pitchFamily="18" charset="0"/>
                <a:sym typeface="Calibri" pitchFamily="34" charset="0"/>
              </a:rPr>
              <a:t>仅在无法获得二</a:t>
            </a:r>
            <a:r>
              <a:rPr lang="zh-CN" altLang="en-US" sz="1100" dirty="0">
                <a:solidFill>
                  <a:schemeClr val="tx2"/>
                </a:solidFill>
                <a:latin typeface="Times New Roman" pitchFamily="18" charset="0"/>
                <a:cs typeface="Times New Roman" pitchFamily="18" charset="0"/>
                <a:sym typeface="Calibri" pitchFamily="34" charset="0"/>
              </a:rPr>
              <a:t>胺三环类</a:t>
            </a:r>
            <a:r>
              <a:rPr lang="zh-CN" altLang="en-US" sz="1100" dirty="0" smtClean="0">
                <a:solidFill>
                  <a:schemeClr val="tx2"/>
                </a:solidFill>
                <a:latin typeface="Times New Roman" pitchFamily="18" charset="0"/>
                <a:cs typeface="Times New Roman" pitchFamily="18" charset="0"/>
                <a:sym typeface="Calibri" pitchFamily="34" charset="0"/>
              </a:rPr>
              <a:t>抗抑郁药时</a:t>
            </a:r>
            <a:r>
              <a:rPr lang="zh-CN" altLang="en-US" sz="1100" dirty="0">
                <a:solidFill>
                  <a:schemeClr val="tx2"/>
                </a:solidFill>
                <a:latin typeface="Times New Roman" pitchFamily="18" charset="0"/>
                <a:cs typeface="Times New Roman" pitchFamily="18" charset="0"/>
                <a:sym typeface="Calibri" pitchFamily="34" charset="0"/>
              </a:rPr>
              <a:t>才使用三</a:t>
            </a:r>
            <a:r>
              <a:rPr lang="zh-CN" altLang="en-US" sz="1100" dirty="0" smtClean="0">
                <a:solidFill>
                  <a:schemeClr val="tx2"/>
                </a:solidFill>
                <a:latin typeface="Times New Roman" pitchFamily="18" charset="0"/>
                <a:cs typeface="Times New Roman" pitchFamily="18" charset="0"/>
                <a:sym typeface="Calibri" pitchFamily="34" charset="0"/>
              </a:rPr>
              <a:t>胺</a:t>
            </a:r>
            <a:r>
              <a:rPr lang="en-US" altLang="zh-CN" sz="1100" dirty="0" smtClean="0">
                <a:solidFill>
                  <a:schemeClr val="tx2"/>
                </a:solidFill>
                <a:latin typeface="Times New Roman" pitchFamily="18" charset="0"/>
                <a:cs typeface="Times New Roman" pitchFamily="18" charset="0"/>
                <a:sym typeface="Calibri" pitchFamily="34" charset="0"/>
              </a:rPr>
              <a:t>TCAs</a:t>
            </a:r>
            <a:r>
              <a:rPr lang="zh-CN" altLang="en-US" sz="1100" dirty="0" smtClean="0">
                <a:solidFill>
                  <a:schemeClr val="tx2"/>
                </a:solidFill>
                <a:latin typeface="Times New Roman" pitchFamily="18" charset="0"/>
                <a:cs typeface="Times New Roman" pitchFamily="18" charset="0"/>
                <a:sym typeface="Calibri" pitchFamily="34" charset="0"/>
              </a:rPr>
              <a:t>，</a:t>
            </a:r>
            <a:r>
              <a:rPr lang="zh-CN" altLang="en-US" sz="1100" dirty="0">
                <a:solidFill>
                  <a:schemeClr val="tx2"/>
                </a:solidFill>
                <a:latin typeface="Times New Roman" pitchFamily="18" charset="0"/>
                <a:cs typeface="Times New Roman" pitchFamily="18" charset="0"/>
                <a:sym typeface="Calibri" pitchFamily="34" charset="0"/>
              </a:rPr>
              <a:t>例如阿米替林</a:t>
            </a:r>
            <a:endParaRPr lang="zh-CN" altLang="en-US" sz="1100" b="1" dirty="0">
              <a:solidFill>
                <a:schemeClr val="tx2"/>
              </a:solidFill>
              <a:latin typeface="Times New Roman" pitchFamily="18" charset="0"/>
              <a:cs typeface="Times New Roman" pitchFamily="18" charset="0"/>
              <a:sym typeface="Calibri" pitchFamily="34" charset="0"/>
            </a:endParaRPr>
          </a:p>
          <a:p>
            <a:r>
              <a:rPr lang="zh-CN" altLang="en-US" sz="1100" b="1" dirty="0">
                <a:solidFill>
                  <a:srgbClr val="002060"/>
                </a:solidFill>
                <a:latin typeface="Times New Roman" pitchFamily="18" charset="0"/>
                <a:cs typeface="Times New Roman" pitchFamily="18" charset="0"/>
                <a:sym typeface="Calibri" pitchFamily="34" charset="0"/>
              </a:rPr>
              <a:t>注意: 还没有足够证据支持使用nsNSAIDs药物治疗神经病理性疼痛</a:t>
            </a:r>
          </a:p>
          <a:p>
            <a:r>
              <a:rPr lang="zh-CN" altLang="en-US" sz="1100" b="1" dirty="0">
                <a:solidFill>
                  <a:srgbClr val="002060"/>
                </a:solidFill>
                <a:latin typeface="Times New Roman" pitchFamily="18" charset="0"/>
                <a:cs typeface="Times New Roman" pitchFamily="18" charset="0"/>
                <a:sym typeface="Calibri" pitchFamily="34" charset="0"/>
              </a:rPr>
              <a:t>nsNSAID = 非特异性非甾体抗炎药; SNRI = </a:t>
            </a:r>
            <a:r>
              <a:rPr lang="en-US" altLang="zh-CN" sz="1100" b="1" dirty="0" smtClean="0">
                <a:solidFill>
                  <a:srgbClr val="002060"/>
                </a:solidFill>
                <a:latin typeface="Times New Roman" pitchFamily="18" charset="0"/>
                <a:cs typeface="Times New Roman" pitchFamily="18" charset="0"/>
                <a:sym typeface="Calibri" pitchFamily="34" charset="0"/>
              </a:rPr>
              <a:t>5-</a:t>
            </a:r>
            <a:r>
              <a:rPr lang="zh-CN" altLang="en-US" sz="1100" b="1" dirty="0" smtClean="0">
                <a:solidFill>
                  <a:srgbClr val="002060"/>
                </a:solidFill>
                <a:latin typeface="Times New Roman" pitchFamily="18" charset="0"/>
                <a:cs typeface="Times New Roman" pitchFamily="18" charset="0"/>
                <a:sym typeface="Calibri" pitchFamily="34" charset="0"/>
              </a:rPr>
              <a:t>羟色胺及去甲肾上腺素再摄取抑制剂; </a:t>
            </a:r>
            <a:r>
              <a:rPr lang="zh-CN" altLang="en-US" sz="1100" b="1" dirty="0">
                <a:solidFill>
                  <a:srgbClr val="002060"/>
                </a:solidFill>
                <a:latin typeface="Times New Roman" pitchFamily="18" charset="0"/>
                <a:cs typeface="Times New Roman" pitchFamily="18" charset="0"/>
                <a:sym typeface="Calibri" pitchFamily="34" charset="0"/>
              </a:rPr>
              <a:t>TCA =三环类抗抑郁药</a:t>
            </a:r>
            <a:endParaRPr lang="en-US" sz="900" b="1" dirty="0">
              <a:solidFill>
                <a:srgbClr val="002060"/>
              </a:solidFill>
              <a:latin typeface="Times New Roman" pitchFamily="18" charset="0"/>
              <a:cs typeface="Times New Roman" pitchFamily="18" charset="0"/>
              <a:sym typeface="Calibri" pitchFamily="34" charset="0"/>
            </a:endParaRPr>
          </a:p>
          <a:p>
            <a:r>
              <a:rPr lang="en-US" sz="900" dirty="0" err="1">
                <a:solidFill>
                  <a:schemeClr val="tx2"/>
                </a:solidFill>
                <a:latin typeface="Times New Roman" pitchFamily="18" charset="0"/>
                <a:cs typeface="Times New Roman" pitchFamily="18" charset="0"/>
                <a:sym typeface="Calibri" pitchFamily="34" charset="0"/>
              </a:rPr>
              <a:t>Dworkin</a:t>
            </a:r>
            <a:r>
              <a:rPr lang="en-US" sz="900" dirty="0">
                <a:solidFill>
                  <a:schemeClr val="tx2"/>
                </a:solidFill>
                <a:latin typeface="Times New Roman" pitchFamily="18" charset="0"/>
                <a:cs typeface="Times New Roman" pitchFamily="18" charset="0"/>
                <a:sym typeface="Calibri" pitchFamily="34" charset="0"/>
              </a:rPr>
              <a:t> RH </a:t>
            </a:r>
            <a:r>
              <a:rPr lang="en-US" sz="900" i="1" dirty="0">
                <a:solidFill>
                  <a:schemeClr val="tx2"/>
                </a:solidFill>
                <a:latin typeface="Times New Roman" pitchFamily="18" charset="0"/>
                <a:cs typeface="Times New Roman" pitchFamily="18" charset="0"/>
                <a:sym typeface="Calibri" pitchFamily="34" charset="0"/>
              </a:rPr>
              <a:t>et al. Mayo </a:t>
            </a:r>
            <a:r>
              <a:rPr lang="en-US" sz="900" i="1" dirty="0" err="1">
                <a:solidFill>
                  <a:schemeClr val="tx2"/>
                </a:solidFill>
                <a:latin typeface="Times New Roman" pitchFamily="18" charset="0"/>
                <a:cs typeface="Times New Roman" pitchFamily="18" charset="0"/>
                <a:sym typeface="Calibri" pitchFamily="34" charset="0"/>
              </a:rPr>
              <a:t>Clin</a:t>
            </a:r>
            <a:r>
              <a:rPr lang="en-US" sz="900" i="1" dirty="0">
                <a:solidFill>
                  <a:schemeClr val="tx2"/>
                </a:solidFill>
                <a:latin typeface="Times New Roman" pitchFamily="18" charset="0"/>
                <a:cs typeface="Times New Roman" pitchFamily="18" charset="0"/>
                <a:sym typeface="Calibri" pitchFamily="34" charset="0"/>
              </a:rPr>
              <a:t> Proc </a:t>
            </a:r>
            <a:r>
              <a:rPr lang="en-US" sz="900" dirty="0">
                <a:solidFill>
                  <a:schemeClr val="tx2"/>
                </a:solidFill>
                <a:latin typeface="Times New Roman" pitchFamily="18" charset="0"/>
                <a:cs typeface="Times New Roman" pitchFamily="18" charset="0"/>
                <a:sym typeface="Calibri" pitchFamily="34" charset="0"/>
              </a:rPr>
              <a:t>2010 ; 85(3 </a:t>
            </a:r>
            <a:r>
              <a:rPr lang="en-US" sz="900" dirty="0" err="1">
                <a:solidFill>
                  <a:schemeClr val="tx2"/>
                </a:solidFill>
                <a:latin typeface="Times New Roman" pitchFamily="18" charset="0"/>
                <a:cs typeface="Times New Roman" pitchFamily="18" charset="0"/>
                <a:sym typeface="Calibri" pitchFamily="34" charset="0"/>
              </a:rPr>
              <a:t>Suppl</a:t>
            </a:r>
            <a:r>
              <a:rPr lang="en-US" sz="900" dirty="0">
                <a:solidFill>
                  <a:schemeClr val="tx2"/>
                </a:solidFill>
                <a:latin typeface="Times New Roman" pitchFamily="18" charset="0"/>
                <a:cs typeface="Times New Roman" pitchFamily="18" charset="0"/>
                <a:sym typeface="Calibri" pitchFamily="34" charset="0"/>
              </a:rPr>
              <a:t>):S3-14; </a:t>
            </a:r>
            <a:r>
              <a:rPr lang="en-US" sz="900" dirty="0" err="1">
                <a:solidFill>
                  <a:schemeClr val="tx2"/>
                </a:solidFill>
                <a:latin typeface="Times New Roman" pitchFamily="18" charset="0"/>
                <a:cs typeface="Times New Roman" pitchFamily="18" charset="0"/>
                <a:sym typeface="Calibri" pitchFamily="34" charset="0"/>
              </a:rPr>
              <a:t>Freynhagen</a:t>
            </a:r>
            <a:r>
              <a:rPr lang="en-US" sz="900" dirty="0">
                <a:solidFill>
                  <a:schemeClr val="tx2"/>
                </a:solidFill>
                <a:latin typeface="Times New Roman" pitchFamily="18" charset="0"/>
                <a:cs typeface="Times New Roman" pitchFamily="18" charset="0"/>
                <a:sym typeface="Calibri" pitchFamily="34" charset="0"/>
              </a:rPr>
              <a:t> R, Bennett MI. </a:t>
            </a:r>
            <a:r>
              <a:rPr lang="en-US" sz="900" i="1" dirty="0">
                <a:solidFill>
                  <a:schemeClr val="tx2"/>
                </a:solidFill>
                <a:latin typeface="Times New Roman" pitchFamily="18" charset="0"/>
                <a:cs typeface="Times New Roman" pitchFamily="18" charset="0"/>
                <a:sym typeface="Calibri" pitchFamily="34" charset="0"/>
              </a:rPr>
              <a:t>BMJ</a:t>
            </a:r>
            <a:r>
              <a:rPr lang="en-US" sz="900" dirty="0">
                <a:solidFill>
                  <a:schemeClr val="tx2"/>
                </a:solidFill>
                <a:latin typeface="Times New Roman" pitchFamily="18" charset="0"/>
                <a:cs typeface="Times New Roman" pitchFamily="18" charset="0"/>
                <a:sym typeface="Calibri" pitchFamily="34" charset="0"/>
              </a:rPr>
              <a:t> 2009; 339:b3002.</a:t>
            </a:r>
            <a:endParaRPr lang="zh-CN" altLang="en-US" dirty="0">
              <a:solidFill>
                <a:srgbClr val="000000"/>
              </a:solidFill>
              <a:latin typeface="Times New Roman" pitchFamily="18" charset="0"/>
              <a:cs typeface="Times New Roman" pitchFamily="18" charset="0"/>
              <a:sym typeface="Calibri" pitchFamily="34" charset="0"/>
            </a:endParaRPr>
          </a:p>
        </p:txBody>
      </p:sp>
      <p:sp>
        <p:nvSpPr>
          <p:cNvPr id="117770" name="Rectangle 22"/>
          <p:cNvSpPr>
            <a:spLocks noChangeArrowheads="1"/>
          </p:cNvSpPr>
          <p:nvPr/>
        </p:nvSpPr>
        <p:spPr bwMode="auto">
          <a:xfrm>
            <a:off x="4025900" y="2139950"/>
            <a:ext cx="4572000" cy="890588"/>
          </a:xfrm>
          <a:prstGeom prst="rect">
            <a:avLst/>
          </a:prstGeom>
          <a:noFill/>
          <a:ln w="9525" cmpd="sng">
            <a:noFill/>
            <a:miter lim="800000"/>
            <a:headEnd/>
            <a:tailEnd/>
          </a:ln>
        </p:spPr>
        <p:txBody>
          <a:bodyPr>
            <a:spAutoFit/>
          </a:bodyPr>
          <a:lstStyle/>
          <a:p>
            <a:pPr marL="182563" lvl="1" indent="-182563">
              <a:lnSpc>
                <a:spcPct val="90000"/>
              </a:lnSpc>
              <a:spcAft>
                <a:spcPct val="15000"/>
              </a:spcAft>
              <a:buFont typeface="Arial" pitchFamily="34" charset="0"/>
              <a:buChar char="•"/>
            </a:pPr>
            <a:r>
              <a:rPr lang="en-US" dirty="0">
                <a:solidFill>
                  <a:schemeClr val="bg1"/>
                </a:solidFill>
                <a:latin typeface="Times New Roman" pitchFamily="18" charset="0"/>
                <a:cs typeface="Times New Roman" pitchFamily="18" charset="0"/>
                <a:sym typeface="Calibri" pitchFamily="34" charset="0"/>
              </a:rPr>
              <a:t>TCAs* </a:t>
            </a:r>
            <a:r>
              <a:rPr lang="zh-CN" altLang="en-US" dirty="0">
                <a:solidFill>
                  <a:schemeClr val="bg1"/>
                </a:solidFill>
                <a:latin typeface="Times New Roman" pitchFamily="18" charset="0"/>
                <a:cs typeface="Times New Roman" pitchFamily="18" charset="0"/>
                <a:sym typeface="Calibri" pitchFamily="34" charset="0"/>
              </a:rPr>
              <a:t>（去甲替林</a:t>
            </a:r>
            <a:r>
              <a:rPr lang="zh-CN" altLang="en-US" dirty="0" smtClean="0">
                <a:solidFill>
                  <a:schemeClr val="bg1"/>
                </a:solidFill>
                <a:latin typeface="Times New Roman" pitchFamily="18" charset="0"/>
                <a:cs typeface="Times New Roman" pitchFamily="18" charset="0"/>
                <a:sym typeface="Calibri" pitchFamily="34" charset="0"/>
              </a:rPr>
              <a:t>、地昔帕明）</a:t>
            </a:r>
            <a:endParaRPr lang="en-US" dirty="0">
              <a:solidFill>
                <a:schemeClr val="bg1"/>
              </a:solidFill>
              <a:latin typeface="Times New Roman" pitchFamily="18" charset="0"/>
              <a:cs typeface="Times New Roman" pitchFamily="18" charset="0"/>
              <a:sym typeface="Calibri" pitchFamily="34" charset="0"/>
            </a:endParaRPr>
          </a:p>
          <a:p>
            <a:pPr marL="182563" lvl="1" indent="-182563">
              <a:lnSpc>
                <a:spcPct val="90000"/>
              </a:lnSpc>
              <a:spcAft>
                <a:spcPct val="15000"/>
              </a:spcAft>
              <a:buFont typeface="Arial" pitchFamily="34" charset="0"/>
              <a:buChar char="•"/>
            </a:pPr>
            <a:r>
              <a:rPr lang="zh-CN" altLang="en-US" dirty="0" smtClean="0">
                <a:solidFill>
                  <a:schemeClr val="bg1"/>
                </a:solidFill>
                <a:latin typeface="Times New Roman" pitchFamily="18" charset="0"/>
                <a:cs typeface="Times New Roman" pitchFamily="18" charset="0"/>
                <a:sym typeface="Calibri" pitchFamily="34" charset="0"/>
              </a:rPr>
              <a:t>局部用利多卡因</a:t>
            </a:r>
            <a:endParaRPr lang="zh-CN" altLang="en-US" dirty="0">
              <a:solidFill>
                <a:schemeClr val="bg1"/>
              </a:solidFill>
              <a:latin typeface="Times New Roman" pitchFamily="18" charset="0"/>
              <a:cs typeface="Times New Roman" pitchFamily="18" charset="0"/>
              <a:sym typeface="Calibri" pitchFamily="34" charset="0"/>
            </a:endParaRPr>
          </a:p>
          <a:p>
            <a:pPr marL="182563" lvl="1" indent="-182563">
              <a:lnSpc>
                <a:spcPct val="90000"/>
              </a:lnSpc>
              <a:spcAft>
                <a:spcPct val="15000"/>
              </a:spcAft>
            </a:pPr>
            <a:r>
              <a:rPr lang="zh-CN" altLang="en-US" sz="1600" dirty="0" smtClean="0">
                <a:solidFill>
                  <a:schemeClr val="bg1"/>
                </a:solidFill>
                <a:latin typeface="Times New Roman" pitchFamily="18" charset="0"/>
                <a:cs typeface="Times New Roman" pitchFamily="18" charset="0"/>
                <a:sym typeface="Calibri" pitchFamily="34" charset="0"/>
              </a:rPr>
              <a:t>（适用于局限性外周疼痛</a:t>
            </a:r>
            <a:r>
              <a:rPr lang="zh-CN" altLang="en-US" sz="1600" dirty="0">
                <a:solidFill>
                  <a:schemeClr val="bg1"/>
                </a:solidFill>
                <a:latin typeface="Times New Roman" pitchFamily="18" charset="0"/>
                <a:cs typeface="Times New Roman" pitchFamily="18" charset="0"/>
                <a:sym typeface="Calibri" pitchFamily="34" charset="0"/>
              </a:rPr>
              <a:t>）</a:t>
            </a:r>
            <a:endParaRPr lang="en-US" sz="1600" dirty="0">
              <a:solidFill>
                <a:schemeClr val="bg1"/>
              </a:solidFill>
              <a:latin typeface="Times New Roman" pitchFamily="18" charset="0"/>
              <a:cs typeface="Times New Roman" pitchFamily="18" charset="0"/>
              <a:sym typeface="Calibri" pitchFamily="34" charset="0"/>
            </a:endParaRPr>
          </a:p>
        </p:txBody>
      </p:sp>
      <p:sp>
        <p:nvSpPr>
          <p:cNvPr id="117771" name="Rectangle 24"/>
          <p:cNvSpPr>
            <a:spLocks noChangeArrowheads="1"/>
          </p:cNvSpPr>
          <p:nvPr/>
        </p:nvSpPr>
        <p:spPr bwMode="auto">
          <a:xfrm>
            <a:off x="1219200" y="3638550"/>
            <a:ext cx="6311900" cy="682625"/>
          </a:xfrm>
          <a:prstGeom prst="rect">
            <a:avLst/>
          </a:prstGeom>
          <a:noFill/>
          <a:ln w="9525" cmpd="sng">
            <a:noFill/>
            <a:miter lim="800000"/>
            <a:headEnd/>
            <a:tailEnd/>
          </a:ln>
        </p:spPr>
        <p:txBody>
          <a:bodyPr>
            <a:spAutoFit/>
          </a:bodyPr>
          <a:lstStyle/>
          <a:p>
            <a:pPr marL="285750" indent="-285750">
              <a:lnSpc>
                <a:spcPct val="90000"/>
              </a:lnSpc>
              <a:spcAft>
                <a:spcPct val="35000"/>
              </a:spcAft>
              <a:buFont typeface="Arial" pitchFamily="34" charset="0"/>
              <a:buChar char="•"/>
            </a:pPr>
            <a:r>
              <a:rPr lang="zh-CN" altLang="en-US" dirty="0">
                <a:solidFill>
                  <a:schemeClr val="tx2"/>
                </a:solidFill>
                <a:latin typeface="Times New Roman" pitchFamily="18" charset="0"/>
                <a:sym typeface="Calibri" pitchFamily="34" charset="0"/>
              </a:rPr>
              <a:t>若疼痛部分缓解，</a:t>
            </a:r>
            <a:r>
              <a:rPr lang="zh-CN" altLang="en-US" dirty="0" smtClean="0">
                <a:solidFill>
                  <a:schemeClr val="tx2"/>
                </a:solidFill>
                <a:latin typeface="Times New Roman" pitchFamily="18" charset="0"/>
                <a:sym typeface="Calibri" pitchFamily="34" charset="0"/>
              </a:rPr>
              <a:t>加入另</a:t>
            </a:r>
            <a:r>
              <a:rPr lang="zh-CN" altLang="en-US" dirty="0">
                <a:solidFill>
                  <a:schemeClr val="tx2"/>
                </a:solidFill>
                <a:latin typeface="Times New Roman" pitchFamily="18" charset="0"/>
                <a:sym typeface="Calibri" pitchFamily="34" charset="0"/>
              </a:rPr>
              <a:t>一种一线治疗药物</a:t>
            </a:r>
            <a:endParaRPr lang="en-US" dirty="0">
              <a:solidFill>
                <a:schemeClr val="tx2"/>
              </a:solidFill>
              <a:latin typeface="Times New Roman" pitchFamily="18" charset="0"/>
              <a:sym typeface="Calibri" pitchFamily="34" charset="0"/>
            </a:endParaRPr>
          </a:p>
          <a:p>
            <a:pPr marL="285750" indent="-285750">
              <a:lnSpc>
                <a:spcPct val="90000"/>
              </a:lnSpc>
              <a:spcAft>
                <a:spcPct val="35000"/>
              </a:spcAft>
              <a:buFont typeface="Arial" pitchFamily="34" charset="0"/>
              <a:buChar char="•"/>
            </a:pPr>
            <a:r>
              <a:rPr lang="zh-CN" altLang="en-US" dirty="0">
                <a:solidFill>
                  <a:schemeClr val="tx2"/>
                </a:solidFill>
                <a:latin typeface="Times New Roman" pitchFamily="18" charset="0"/>
                <a:sym typeface="Calibri" pitchFamily="34" charset="0"/>
              </a:rPr>
              <a:t>若疼痛未缓解或缓解</a:t>
            </a:r>
            <a:r>
              <a:rPr lang="zh-CN" altLang="en-US" dirty="0" smtClean="0">
                <a:solidFill>
                  <a:schemeClr val="tx2"/>
                </a:solidFill>
                <a:latin typeface="Times New Roman" pitchFamily="18" charset="0"/>
                <a:sym typeface="Calibri" pitchFamily="34" charset="0"/>
              </a:rPr>
              <a:t>不充分，换</a:t>
            </a:r>
            <a:r>
              <a:rPr lang="zh-CN" altLang="en-US" dirty="0">
                <a:solidFill>
                  <a:schemeClr val="tx2"/>
                </a:solidFill>
                <a:latin typeface="Times New Roman" pitchFamily="18" charset="0"/>
                <a:sym typeface="Calibri" pitchFamily="34" charset="0"/>
              </a:rPr>
              <a:t>用另一种一线治疗药物</a:t>
            </a:r>
            <a:endParaRPr lang="en-US" dirty="0">
              <a:solidFill>
                <a:schemeClr val="tx2"/>
              </a:solidFill>
              <a:latin typeface="Times New Roman" pitchFamily="18" charset="0"/>
              <a:sym typeface="Calibri" pitchFamily="34" charset="0"/>
            </a:endParaRPr>
          </a:p>
        </p:txBody>
      </p:sp>
      <p:sp>
        <p:nvSpPr>
          <p:cNvPr id="117772" name="Rectangle 26"/>
          <p:cNvSpPr>
            <a:spLocks noChangeArrowheads="1"/>
          </p:cNvSpPr>
          <p:nvPr/>
        </p:nvSpPr>
        <p:spPr bwMode="auto">
          <a:xfrm>
            <a:off x="1778000" y="4895850"/>
            <a:ext cx="6985000" cy="1034129"/>
          </a:xfrm>
          <a:prstGeom prst="rect">
            <a:avLst/>
          </a:prstGeom>
          <a:noFill/>
          <a:ln w="9525" cmpd="sng">
            <a:noFill/>
            <a:miter lim="800000"/>
            <a:headEnd/>
            <a:tailEnd/>
          </a:ln>
        </p:spPr>
        <p:txBody>
          <a:bodyPr>
            <a:spAutoFit/>
          </a:bodyPr>
          <a:lstStyle/>
          <a:p>
            <a:pPr>
              <a:lnSpc>
                <a:spcPct val="90000"/>
              </a:lnSpc>
              <a:spcAft>
                <a:spcPct val="35000"/>
              </a:spcAft>
            </a:pPr>
            <a:r>
              <a:rPr lang="zh-CN" altLang="en-US" sz="1700" dirty="0">
                <a:solidFill>
                  <a:srgbClr val="FFFFFF"/>
                </a:solidFill>
                <a:latin typeface="Times New Roman" pitchFamily="18" charset="0"/>
                <a:cs typeface="Times New Roman" pitchFamily="18" charset="0"/>
                <a:sym typeface="Calibri" pitchFamily="34" charset="0"/>
              </a:rPr>
              <a:t>如果单用或联用一线治疗</a:t>
            </a:r>
            <a:r>
              <a:rPr lang="zh-CN" altLang="en-US" sz="1700" dirty="0" smtClean="0">
                <a:solidFill>
                  <a:srgbClr val="FFFFFF"/>
                </a:solidFill>
                <a:latin typeface="Times New Roman" pitchFamily="18" charset="0"/>
                <a:cs typeface="Times New Roman" pitchFamily="18" charset="0"/>
                <a:sym typeface="Calibri" pitchFamily="34" charset="0"/>
              </a:rPr>
              <a:t>药物失败</a:t>
            </a:r>
            <a:r>
              <a:rPr lang="zh-CN" altLang="en-US" sz="1700" dirty="0">
                <a:solidFill>
                  <a:srgbClr val="FFFFFF"/>
                </a:solidFill>
                <a:latin typeface="Times New Roman" pitchFamily="18" charset="0"/>
                <a:cs typeface="Times New Roman" pitchFamily="18" charset="0"/>
                <a:sym typeface="Calibri" pitchFamily="34" charset="0"/>
              </a:rPr>
              <a:t>，则考虑</a:t>
            </a:r>
            <a:r>
              <a:rPr lang="zh-CN" altLang="en-US" sz="1700" b="1" u="sng" dirty="0">
                <a:solidFill>
                  <a:srgbClr val="FFFFFF"/>
                </a:solidFill>
                <a:latin typeface="Times New Roman" pitchFamily="18" charset="0"/>
                <a:cs typeface="Times New Roman" pitchFamily="18" charset="0"/>
                <a:sym typeface="Calibri" pitchFamily="34" charset="0"/>
              </a:rPr>
              <a:t>二线</a:t>
            </a:r>
            <a:r>
              <a:rPr lang="zh-CN" altLang="en-US" sz="1700" dirty="0">
                <a:solidFill>
                  <a:srgbClr val="FFFFFF"/>
                </a:solidFill>
                <a:latin typeface="Times New Roman" pitchFamily="18" charset="0"/>
                <a:cs typeface="Times New Roman" pitchFamily="18" charset="0"/>
                <a:sym typeface="Calibri" pitchFamily="34" charset="0"/>
              </a:rPr>
              <a:t>治疗药物</a:t>
            </a:r>
            <a:r>
              <a:rPr lang="zh-CN" altLang="en-US" sz="1700" dirty="0" smtClean="0">
                <a:solidFill>
                  <a:srgbClr val="FFFFFF"/>
                </a:solidFill>
                <a:latin typeface="Times New Roman" pitchFamily="18" charset="0"/>
                <a:cs typeface="Times New Roman" pitchFamily="18" charset="0"/>
                <a:sym typeface="Calibri" pitchFamily="34" charset="0"/>
              </a:rPr>
              <a:t>（阿片类</a:t>
            </a:r>
            <a:r>
              <a:rPr lang="zh-CN" altLang="en-US" sz="1700" dirty="0">
                <a:solidFill>
                  <a:srgbClr val="FFFFFF"/>
                </a:solidFill>
                <a:latin typeface="Times New Roman" pitchFamily="18" charset="0"/>
                <a:cs typeface="Times New Roman" pitchFamily="18" charset="0"/>
                <a:sym typeface="Calibri" pitchFamily="34" charset="0"/>
              </a:rPr>
              <a:t>、曲马多）或</a:t>
            </a:r>
            <a:r>
              <a:rPr lang="zh-CN" altLang="en-US" sz="1700" b="1" u="sng" dirty="0">
                <a:solidFill>
                  <a:srgbClr val="FFFFFF"/>
                </a:solidFill>
                <a:latin typeface="Times New Roman" pitchFamily="18" charset="0"/>
                <a:cs typeface="Times New Roman" pitchFamily="18" charset="0"/>
                <a:sym typeface="Calibri" pitchFamily="34" charset="0"/>
              </a:rPr>
              <a:t>三线</a:t>
            </a:r>
            <a:r>
              <a:rPr lang="zh-CN" altLang="en-US" sz="1700" dirty="0">
                <a:solidFill>
                  <a:srgbClr val="FFFFFF"/>
                </a:solidFill>
                <a:latin typeface="Times New Roman" pitchFamily="18" charset="0"/>
                <a:cs typeface="Times New Roman" pitchFamily="18" charset="0"/>
                <a:sym typeface="Calibri" pitchFamily="34" charset="0"/>
              </a:rPr>
              <a:t>治疗药物（安非他酮、西太普兰、帕罗西汀</a:t>
            </a:r>
            <a:r>
              <a:rPr lang="zh-CN" altLang="en-US" sz="1700" dirty="0" smtClean="0">
                <a:solidFill>
                  <a:srgbClr val="FFFFFF"/>
                </a:solidFill>
                <a:latin typeface="Times New Roman" pitchFamily="18" charset="0"/>
                <a:cs typeface="Times New Roman" pitchFamily="18" charset="0"/>
                <a:sym typeface="Calibri" pitchFamily="34" charset="0"/>
              </a:rPr>
              <a:t>、卡马西平、</a:t>
            </a:r>
            <a:r>
              <a:rPr lang="zh-CN" altLang="en-US" sz="1700" dirty="0">
                <a:solidFill>
                  <a:srgbClr val="FFFFFF"/>
                </a:solidFill>
                <a:latin typeface="Times New Roman" pitchFamily="18" charset="0"/>
                <a:cs typeface="Times New Roman" pitchFamily="18" charset="0"/>
                <a:sym typeface="Calibri" pitchFamily="34" charset="0"/>
              </a:rPr>
              <a:t>拉莫三嗪、奥卡西平</a:t>
            </a:r>
            <a:r>
              <a:rPr lang="zh-CN" altLang="en-US" sz="1700" dirty="0" smtClean="0">
                <a:solidFill>
                  <a:srgbClr val="FFFFFF"/>
                </a:solidFill>
                <a:latin typeface="Times New Roman" pitchFamily="18" charset="0"/>
                <a:cs typeface="Times New Roman" pitchFamily="18" charset="0"/>
                <a:sym typeface="Calibri" pitchFamily="34" charset="0"/>
              </a:rPr>
              <a:t>、托吡酯、</a:t>
            </a:r>
            <a:r>
              <a:rPr lang="zh-CN" altLang="en-US" sz="1700" dirty="0">
                <a:solidFill>
                  <a:srgbClr val="FFFFFF"/>
                </a:solidFill>
                <a:latin typeface="Times New Roman" pitchFamily="18" charset="0"/>
                <a:cs typeface="Times New Roman" pitchFamily="18" charset="0"/>
                <a:sym typeface="Calibri" pitchFamily="34" charset="0"/>
              </a:rPr>
              <a:t>丙戊酸</a:t>
            </a:r>
            <a:r>
              <a:rPr lang="zh-CN" altLang="en-US" sz="1700" dirty="0" smtClean="0">
                <a:solidFill>
                  <a:srgbClr val="FFFFFF"/>
                </a:solidFill>
                <a:latin typeface="Times New Roman" pitchFamily="18" charset="0"/>
                <a:cs typeface="Times New Roman" pitchFamily="18" charset="0"/>
                <a:sym typeface="Calibri" pitchFamily="34" charset="0"/>
              </a:rPr>
              <a:t>、局部用辣椒</a:t>
            </a:r>
            <a:r>
              <a:rPr lang="zh-CN" altLang="en-US" sz="1700" dirty="0">
                <a:solidFill>
                  <a:srgbClr val="FFFFFF"/>
                </a:solidFill>
                <a:latin typeface="Times New Roman" pitchFamily="18" charset="0"/>
                <a:cs typeface="Times New Roman" pitchFamily="18" charset="0"/>
                <a:sym typeface="Calibri" pitchFamily="34" charset="0"/>
              </a:rPr>
              <a:t>素、右美沙芬、美金刚、美西律）</a:t>
            </a:r>
            <a:r>
              <a:rPr lang="en-US" sz="1700" dirty="0">
                <a:solidFill>
                  <a:srgbClr val="FFFFFF"/>
                </a:solidFill>
                <a:latin typeface="Times New Roman" pitchFamily="18" charset="0"/>
                <a:cs typeface="Times New Roman" pitchFamily="18" charset="0"/>
                <a:sym typeface="Calibri" pitchFamily="34" charset="0"/>
              </a:rPr>
              <a:t> </a:t>
            </a:r>
            <a:r>
              <a:rPr lang="zh-CN" altLang="en-US" sz="1700" dirty="0" smtClean="0">
                <a:solidFill>
                  <a:srgbClr val="FFFFFF"/>
                </a:solidFill>
                <a:latin typeface="Times New Roman" pitchFamily="18" charset="0"/>
                <a:cs typeface="Times New Roman" pitchFamily="18" charset="0"/>
                <a:sym typeface="Calibri" pitchFamily="34" charset="0"/>
              </a:rPr>
              <a:t>或转到疼痛门诊</a:t>
            </a:r>
            <a:endParaRPr lang="en-US" sz="1700" dirty="0">
              <a:solidFill>
                <a:srgbClr val="FFFFFF"/>
              </a:solidFill>
              <a:latin typeface="Times New Roman" pitchFamily="18" charset="0"/>
              <a:cs typeface="Times New Roman" pitchFamily="18" charset="0"/>
              <a:sym typeface="Calibri" pitchFamily="34" charset="0"/>
            </a:endParaRPr>
          </a:p>
        </p:txBody>
      </p:sp>
      <p:sp>
        <p:nvSpPr>
          <p:cNvPr id="117773" name="TextBox 27"/>
          <p:cNvSpPr>
            <a:spLocks noChangeArrowheads="1"/>
          </p:cNvSpPr>
          <p:nvPr/>
        </p:nvSpPr>
        <p:spPr bwMode="auto">
          <a:xfrm rot="16200000">
            <a:off x="-123031" y="2220119"/>
            <a:ext cx="869950" cy="366712"/>
          </a:xfrm>
          <a:prstGeom prst="rect">
            <a:avLst/>
          </a:prstGeom>
          <a:noFill/>
          <a:ln w="9525" cmpd="sng">
            <a:noFill/>
            <a:miter lim="800000"/>
            <a:headEnd/>
            <a:tailEnd/>
          </a:ln>
        </p:spPr>
        <p:txBody>
          <a:bodyPr wrap="none">
            <a:spAutoFit/>
          </a:bodyPr>
          <a:lstStyle/>
          <a:p>
            <a:r>
              <a:rPr lang="zh-CN" altLang="en-US" b="1">
                <a:solidFill>
                  <a:srgbClr val="000000"/>
                </a:solidFill>
                <a:latin typeface="Times New Roman" pitchFamily="18" charset="0"/>
                <a:sym typeface="Calibri" pitchFamily="34" charset="0"/>
              </a:rPr>
              <a:t>第一步</a:t>
            </a:r>
          </a:p>
        </p:txBody>
      </p:sp>
      <p:sp>
        <p:nvSpPr>
          <p:cNvPr id="117774" name="TextBox 28"/>
          <p:cNvSpPr>
            <a:spLocks noChangeArrowheads="1"/>
          </p:cNvSpPr>
          <p:nvPr/>
        </p:nvSpPr>
        <p:spPr bwMode="auto">
          <a:xfrm rot="16200000">
            <a:off x="470694" y="3731419"/>
            <a:ext cx="868363" cy="365125"/>
          </a:xfrm>
          <a:prstGeom prst="rect">
            <a:avLst/>
          </a:prstGeom>
          <a:noFill/>
          <a:ln w="9525" cmpd="sng">
            <a:noFill/>
            <a:miter lim="800000"/>
            <a:headEnd/>
            <a:tailEnd/>
          </a:ln>
        </p:spPr>
        <p:txBody>
          <a:bodyPr wrap="none">
            <a:spAutoFit/>
          </a:bodyPr>
          <a:lstStyle/>
          <a:p>
            <a:r>
              <a:rPr lang="zh-CN" altLang="en-US" b="1">
                <a:solidFill>
                  <a:srgbClr val="000000"/>
                </a:solidFill>
                <a:latin typeface="Times New Roman" pitchFamily="18" charset="0"/>
                <a:sym typeface="Calibri" pitchFamily="34" charset="0"/>
              </a:rPr>
              <a:t>第二步</a:t>
            </a:r>
          </a:p>
        </p:txBody>
      </p:sp>
      <p:sp>
        <p:nvSpPr>
          <p:cNvPr id="117775" name="TextBox 29"/>
          <p:cNvSpPr>
            <a:spLocks noChangeArrowheads="1"/>
          </p:cNvSpPr>
          <p:nvPr/>
        </p:nvSpPr>
        <p:spPr bwMode="auto">
          <a:xfrm rot="16200000">
            <a:off x="1097756" y="5141119"/>
            <a:ext cx="868363" cy="365125"/>
          </a:xfrm>
          <a:prstGeom prst="rect">
            <a:avLst/>
          </a:prstGeom>
          <a:noFill/>
          <a:ln w="9525" cmpd="sng">
            <a:noFill/>
            <a:miter lim="800000"/>
            <a:headEnd/>
            <a:tailEnd/>
          </a:ln>
        </p:spPr>
        <p:txBody>
          <a:bodyPr wrap="none">
            <a:spAutoFit/>
          </a:bodyPr>
          <a:lstStyle/>
          <a:p>
            <a:r>
              <a:rPr lang="zh-CN" altLang="en-US" b="1">
                <a:solidFill>
                  <a:srgbClr val="000000"/>
                </a:solidFill>
                <a:latin typeface="Times New Roman" pitchFamily="18" charset="0"/>
                <a:sym typeface="Calibri" pitchFamily="34" charset="0"/>
              </a:rPr>
              <a:t>第三步</a:t>
            </a:r>
          </a:p>
        </p:txBody>
      </p:sp>
      <p:sp>
        <p:nvSpPr>
          <p:cNvPr id="117776" name="Slide Number Placeholder 5"/>
          <p:cNvSpPr>
            <a:spLocks noChangeArrowheads="1"/>
          </p:cNvSpPr>
          <p:nvPr/>
        </p:nvSpPr>
        <p:spPr bwMode="auto">
          <a:xfrm>
            <a:off x="6553200" y="6356350"/>
            <a:ext cx="2133600" cy="365125"/>
          </a:xfrm>
          <a:prstGeom prst="rect">
            <a:avLst/>
          </a:prstGeom>
          <a:noFill/>
          <a:ln w="9525" cmpd="sng">
            <a:noFill/>
            <a:miter lim="800000"/>
            <a:headEnd/>
            <a:tailEnd/>
          </a:ln>
        </p:spPr>
        <p:txBody>
          <a:bodyPr anchor="ctr"/>
          <a:lstStyle/>
          <a:p>
            <a:pPr algn="r"/>
            <a:fld id="{CD5F316B-9663-4987-B6C4-B9979E4E101E}" type="slidenum">
              <a:rPr lang="zh-CN" altLang="en-US" sz="1200" b="1" i="1">
                <a:solidFill>
                  <a:srgbClr val="000000"/>
                </a:solidFill>
                <a:latin typeface="Times New Roman" pitchFamily="18" charset="0"/>
                <a:sym typeface="Calibri" pitchFamily="34" charset="0"/>
              </a:rPr>
              <a:pPr algn="r"/>
              <a:t>46</a:t>
            </a:fld>
            <a:endParaRPr lang="zh-CN" altLang="en-US" sz="1200" b="1" i="1">
              <a:solidFill>
                <a:srgbClr val="000000"/>
              </a:solidFill>
              <a:latin typeface="Times New Roman" pitchFamily="18" charset="0"/>
              <a:sym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灯片编号占位符 4"/>
          <p:cNvSpPr>
            <a:spLocks noGrp="1"/>
          </p:cNvSpPr>
          <p:nvPr>
            <p:ph type="sldNum" sz="quarter" idx="12"/>
          </p:nvPr>
        </p:nvSpPr>
        <p:spPr/>
        <p:txBody>
          <a:bodyPr/>
          <a:lstStyle/>
          <a:p>
            <a:fld id="{1EACDCE3-D25A-4521-BC79-AD1CE25370CF}" type="slidenum">
              <a:rPr lang="zh-CN" altLang="en-US"/>
              <a:pPr/>
              <a:t>47</a:t>
            </a:fld>
            <a:endParaRPr lang="en-US" sz="1800">
              <a:solidFill>
                <a:schemeClr val="tx1"/>
              </a:solidFill>
            </a:endParaRPr>
          </a:p>
        </p:txBody>
      </p:sp>
      <p:sp>
        <p:nvSpPr>
          <p:cNvPr id="119810" name="Title 1"/>
          <p:cNvSpPr>
            <a:spLocks noGrp="1" noChangeArrowheads="1"/>
          </p:cNvSpPr>
          <p:nvPr>
            <p:ph type="title" idx="4294967295"/>
          </p:nvPr>
        </p:nvSpPr>
        <p:spPr>
          <a:ln/>
        </p:spPr>
        <p:txBody>
          <a:bodyPr/>
          <a:lstStyle/>
          <a:p>
            <a:pPr eaLnBrk="1" hangingPunct="1"/>
            <a:r>
              <a:rPr lang="zh-CN" altLang="en-US">
                <a:latin typeface="Times New Roman" pitchFamily="18" charset="0"/>
              </a:rPr>
              <a:t>一线治疗药物的推荐处方</a:t>
            </a:r>
          </a:p>
        </p:txBody>
      </p:sp>
      <p:graphicFrame>
        <p:nvGraphicFramePr>
          <p:cNvPr id="119811" name="Group 97"/>
          <p:cNvGraphicFramePr>
            <a:graphicFrameLocks noGrp="1"/>
          </p:cNvGraphicFramePr>
          <p:nvPr>
            <p:extLst>
              <p:ext uri="{D42A27DB-BD31-4B8C-83A1-F6EECF244321}">
                <p14:modId xmlns:p14="http://schemas.microsoft.com/office/powerpoint/2010/main" val="3142251426"/>
              </p:ext>
            </p:extLst>
          </p:nvPr>
        </p:nvGraphicFramePr>
        <p:xfrm>
          <a:off x="450850" y="1458913"/>
          <a:ext cx="8442325" cy="5075881"/>
        </p:xfrm>
        <a:graphic>
          <a:graphicData uri="http://schemas.openxmlformats.org/drawingml/2006/table">
            <a:tbl>
              <a:tblPr/>
              <a:tblGrid>
                <a:gridCol w="1169988"/>
                <a:gridCol w="2016125"/>
                <a:gridCol w="1700212"/>
                <a:gridCol w="1684338"/>
                <a:gridCol w="1871662"/>
              </a:tblGrid>
              <a:tr h="371475">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1" i="0" u="none" strike="noStrike" cap="none" normalizeH="0" baseline="0" dirty="0" smtClean="0">
                          <a:ln>
                            <a:noFill/>
                          </a:ln>
                          <a:solidFill>
                            <a:srgbClr val="FFFFFF"/>
                          </a:solidFill>
                          <a:effectLst/>
                          <a:latin typeface="Times New Roman" pitchFamily="18" charset="0"/>
                          <a:ea typeface="宋体" pitchFamily="2" charset="-122"/>
                          <a:sym typeface="Calibri" pitchFamily="34" charset="0"/>
                        </a:rPr>
                        <a:t>药物</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0C6FCF"/>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1" i="0" u="none" strike="noStrike" cap="none" normalizeH="0" baseline="0" dirty="0" smtClean="0">
                          <a:ln>
                            <a:noFill/>
                          </a:ln>
                          <a:solidFill>
                            <a:srgbClr val="FFFFFF"/>
                          </a:solidFill>
                          <a:effectLst/>
                          <a:latin typeface="Times New Roman" pitchFamily="18" charset="0"/>
                          <a:ea typeface="宋体" pitchFamily="2" charset="-122"/>
                          <a:sym typeface="Calibri" pitchFamily="34" charset="0"/>
                        </a:rPr>
                        <a:t>起始剂量</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0C6FCF"/>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1" i="0" u="none" strike="noStrike" cap="none" normalizeH="0" baseline="0" smtClean="0">
                          <a:ln>
                            <a:noFill/>
                          </a:ln>
                          <a:solidFill>
                            <a:srgbClr val="FFFFFF"/>
                          </a:solidFill>
                          <a:effectLst/>
                          <a:latin typeface="Times New Roman" pitchFamily="18" charset="0"/>
                          <a:ea typeface="宋体" pitchFamily="2" charset="-122"/>
                          <a:sym typeface="Calibri" pitchFamily="34" charset="0"/>
                        </a:rPr>
                        <a:t>滴定</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0C6FCF"/>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1" i="0" u="none" strike="noStrike" cap="none" normalizeH="0" baseline="0" dirty="0" smtClean="0">
                          <a:ln>
                            <a:noFill/>
                          </a:ln>
                          <a:solidFill>
                            <a:srgbClr val="FFFFFF"/>
                          </a:solidFill>
                          <a:effectLst/>
                          <a:latin typeface="Times New Roman" pitchFamily="18" charset="0"/>
                          <a:ea typeface="宋体" pitchFamily="2" charset="-122"/>
                          <a:sym typeface="Calibri" pitchFamily="34" charset="0"/>
                        </a:rPr>
                        <a:t>最大剂量</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0C6FCF"/>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1" i="0" u="none" strike="noStrike" cap="none" normalizeH="0" baseline="0" smtClean="0">
                          <a:ln>
                            <a:noFill/>
                          </a:ln>
                          <a:solidFill>
                            <a:srgbClr val="FFFFFF"/>
                          </a:solidFill>
                          <a:effectLst/>
                          <a:latin typeface="Times New Roman" pitchFamily="18" charset="0"/>
                          <a:ea typeface="宋体" pitchFamily="2" charset="-122"/>
                          <a:sym typeface="Calibri" pitchFamily="34" charset="0"/>
                        </a:rPr>
                        <a:t>试验时间</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0C6FCF"/>
                    </a:solidFill>
                  </a:tcPr>
                </a:tc>
              </a:tr>
              <a:tr h="369888">
                <a:tc gridSpan="5">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sym typeface="Calibri" pitchFamily="34" charset="0"/>
                        </a:rPr>
                        <a:t>α</a:t>
                      </a:r>
                      <a:r>
                        <a:rPr kumimoji="0" lang="zh-CN" altLang="en-US" sz="1400" b="0" i="0" u="none" strike="noStrike" cap="none" normalizeH="0" baseline="-25000" dirty="0" smtClean="0">
                          <a:ln>
                            <a:noFill/>
                          </a:ln>
                          <a:solidFill>
                            <a:schemeClr val="bg1"/>
                          </a:solidFill>
                          <a:effectLst/>
                          <a:latin typeface="Times New Roman" pitchFamily="18" charset="0"/>
                          <a:ea typeface="宋体" pitchFamily="2" charset="-122"/>
                          <a:cs typeface="Times New Roman" pitchFamily="18" charset="0"/>
                          <a:sym typeface="Calibri" pitchFamily="34" charset="0"/>
                        </a:rPr>
                        <a:t>2</a:t>
                      </a:r>
                      <a:r>
                        <a:rPr kumimoji="0" lang="zh-CN" altLang="en-US" sz="1400" b="0"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sym typeface="Calibri" pitchFamily="34" charset="0"/>
                        </a:rPr>
                        <a:t>δ 配体</a:t>
                      </a:r>
                      <a:endParaRPr kumimoji="0" lang="zh-CN" altLang="en-US" sz="2800" b="0"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2F75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731838">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sym typeface="Calibri" pitchFamily="34" charset="0"/>
                        </a:rPr>
                        <a:t>   加巴喷丁</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2F75FF"/>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Calibri" pitchFamily="34" charset="0"/>
                        </a:rPr>
                        <a:t>100–300  mg 睡前或一日三次</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Calibri" pitchFamily="34" charset="0"/>
                        </a:rPr>
                        <a:t>每1-7天增加100–300 mg ，一日三次</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Calibri" pitchFamily="34" charset="0"/>
                        </a:rPr>
                        <a:t>3600</a:t>
                      </a:r>
                      <a:r>
                        <a:rPr kumimoji="0" lang="zh-CN" altLang="en-US" sz="14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Calibri" pitchFamily="34" charset="0"/>
                        </a:rPr>
                        <a:t>mg/天</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Calibri" pitchFamily="34" charset="0"/>
                        </a:rPr>
                        <a:t>3–8 周 + 2 周 </a:t>
                      </a:r>
                      <a:endParaRPr kumimoji="0" lang="en-US" altLang="zh-CN" sz="14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Calibri" pitchFamily="34" charset="0"/>
                      </a:endParaRPr>
                    </a:p>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Calibri" pitchFamily="34" charset="0"/>
                        </a:rPr>
                        <a:t>最大剂量</a:t>
                      </a:r>
                      <a:endParaRPr kumimoji="0" lang="zh-CN" altLang="en-US" sz="2800" b="0"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r>
              <a:tr h="944563">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sym typeface="Calibri" pitchFamily="34" charset="0"/>
                        </a:rPr>
                        <a:t>   普瑞巴林</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2F75FF"/>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Calibri" pitchFamily="34" charset="0"/>
                        </a:rPr>
                        <a:t>50 mg 一日三次或 75 mg 一日两次</a:t>
                      </a:r>
                      <a:endParaRPr kumimoji="0" lang="zh-CN" altLang="en-US" sz="2800" b="0"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Calibri" pitchFamily="34" charset="0"/>
                        </a:rPr>
                        <a:t>3–7天后增加至300 mg/天  ，然后每3–7天增加 150 mg/天</a:t>
                      </a:r>
                      <a:endParaRPr kumimoji="0" lang="zh-CN" altLang="en-US" sz="2800" b="0"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Calibri" pitchFamily="34" charset="0"/>
                        </a:rPr>
                        <a:t>600 mg/天</a:t>
                      </a:r>
                      <a:endParaRPr kumimoji="0" lang="zh-CN" altLang="en-US" sz="2800" b="0"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sym typeface="Calibri" pitchFamily="34" charset="0"/>
                        </a:rPr>
                        <a:t>4 周</a:t>
                      </a:r>
                      <a:endParaRPr kumimoji="0" lang="zh-CN" altLang="en-US" sz="2800" b="0"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r>
              <a:tr h="369888">
                <a:tc gridSpan="5">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zh-CN" sz="1400" b="0" i="0" u="none" strike="noStrike" cap="none" normalizeH="0" baseline="0" dirty="0" smtClean="0">
                          <a:ln>
                            <a:noFill/>
                          </a:ln>
                          <a:solidFill>
                            <a:schemeClr val="bg1"/>
                          </a:solidFill>
                          <a:effectLst/>
                          <a:latin typeface="Times New Roman" pitchFamily="18" charset="0"/>
                          <a:ea typeface="宋体" pitchFamily="2" charset="-122"/>
                          <a:sym typeface="Calibri" pitchFamily="34" charset="0"/>
                        </a:rPr>
                        <a:t>SNRIs</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2F75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20700">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sym typeface="Calibri" pitchFamily="34" charset="0"/>
                        </a:rPr>
                        <a:t>  度洛西汀</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2F75FF"/>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Calibri" pitchFamily="34" charset="0"/>
                        </a:rPr>
                        <a:t>30 mg 每天</a:t>
                      </a:r>
                      <a:endParaRPr kumimoji="0" lang="zh-CN" altLang="en-US" sz="2800" b="0"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sym typeface="Calibri" pitchFamily="34" charset="0"/>
                        </a:rPr>
                        <a:t>一周后增加至每天60 mg</a:t>
                      </a:r>
                      <a:endParaRPr kumimoji="0" lang="zh-CN" altLang="en-US" sz="2800" b="0"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Calibri" pitchFamily="34" charset="0"/>
                        </a:rPr>
                        <a:t>60 mg 每日两次</a:t>
                      </a:r>
                      <a:endParaRPr kumimoji="0" lang="zh-CN" altLang="en-US" sz="2800" b="0"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sym typeface="Calibri" pitchFamily="34" charset="0"/>
                        </a:rPr>
                        <a:t>4 周</a:t>
                      </a:r>
                      <a:endParaRPr kumimoji="0" lang="zh-CN" altLang="en-US" sz="2800" b="0"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r>
              <a:tr h="517525">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sym typeface="Calibri" pitchFamily="34" charset="0"/>
                        </a:rPr>
                        <a:t>   文法拉辛</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2F75FF"/>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Calibri" pitchFamily="34" charset="0"/>
                        </a:rPr>
                        <a:t>37.5 mg 每天</a:t>
                      </a:r>
                      <a:endParaRPr kumimoji="0" lang="zh-CN" altLang="en-US" sz="2800" b="0"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Calibri" pitchFamily="34" charset="0"/>
                        </a:rPr>
                        <a:t>每周增加75 mg</a:t>
                      </a:r>
                      <a:endParaRPr kumimoji="0" lang="zh-CN" altLang="en-US" sz="2800" b="0"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Calibri" pitchFamily="34" charset="0"/>
                        </a:rPr>
                        <a:t>225 mg/天</a:t>
                      </a:r>
                      <a:endParaRPr kumimoji="0" lang="zh-CN" altLang="en-US" sz="2800" b="0"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Calibri" pitchFamily="34" charset="0"/>
                        </a:rPr>
                        <a:t>4–6 周</a:t>
                      </a:r>
                      <a:endParaRPr kumimoji="0" lang="zh-CN" altLang="en-US" sz="2800" b="0"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r>
              <a:tr h="731838">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sym typeface="Calibri" pitchFamily="34" charset="0"/>
                        </a:rPr>
                        <a:t>TCAs （地昔帕明、去甲替林）</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2F75FF"/>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sym typeface="Calibri" pitchFamily="34" charset="0"/>
                        </a:rPr>
                        <a:t>25 mg 睡前</a:t>
                      </a:r>
                      <a:endParaRPr kumimoji="0" lang="zh-CN" altLang="en-US" sz="2800" b="0"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Calibri" pitchFamily="34" charset="0"/>
                        </a:rPr>
                        <a:t>每3–7天增加25 mg/天</a:t>
                      </a:r>
                      <a:endParaRPr kumimoji="0" lang="zh-CN" altLang="en-US" sz="2800" b="0"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sym typeface="Calibri" pitchFamily="34" charset="0"/>
                        </a:rPr>
                        <a:t>150 mg/天</a:t>
                      </a:r>
                      <a:endParaRPr kumimoji="0" lang="zh-CN" altLang="en-US" sz="2800" b="0" i="0" u="none" strike="noStrike" cap="none" normalizeH="0" baseline="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Calibri" pitchFamily="34" charset="0"/>
                        </a:rPr>
                        <a:t>6–8 周。最大可承受剂量维持≥2 周时间</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CBD4ED"/>
                    </a:solidFill>
                  </a:tcPr>
                </a:tc>
              </a:tr>
              <a:tr h="517525">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bg1"/>
                          </a:solidFill>
                          <a:effectLst/>
                          <a:latin typeface="Times New Roman" pitchFamily="18" charset="0"/>
                          <a:ea typeface="宋体" pitchFamily="2" charset="-122"/>
                          <a:sym typeface="Calibri" pitchFamily="34" charset="0"/>
                        </a:rPr>
                        <a:t>局部用利多卡因</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2F75FF"/>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Calibri" pitchFamily="34" charset="0"/>
                        </a:rPr>
                        <a:t>5%的贴片最多 3 片/天， 最长持续12h</a:t>
                      </a:r>
                      <a:endParaRPr kumimoji="0" lang="zh-CN" altLang="en-US" sz="2800" b="0"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rPr>
                        <a:t>不需要</a:t>
                      </a: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Calibri" pitchFamily="34" charset="0"/>
                        </a:rPr>
                        <a:t>最多 3 片/天</a:t>
                      </a:r>
                      <a:endParaRPr kumimoji="0" lang="en-US" altLang="zh-CN" sz="14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Calibri" pitchFamily="34" charset="0"/>
                      </a:endParaRPr>
                    </a:p>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Calibri" pitchFamily="34" charset="0"/>
                        </a:rPr>
                        <a:t> 最长持续12–18 h</a:t>
                      </a:r>
                      <a:endParaRPr kumimoji="0" lang="zh-CN" altLang="en-US" sz="2800" b="0"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sym typeface="Calibri" pitchFamily="34" charset="0"/>
                        </a:rPr>
                        <a:t>3 周</a:t>
                      </a:r>
                      <a:endParaRPr kumimoji="0" lang="zh-CN" altLang="en-US" sz="2800" b="0" i="0" u="none" strike="noStrike" cap="none" normalizeH="0" baseline="0" dirty="0" smtClean="0">
                        <a:ln>
                          <a:noFill/>
                        </a:ln>
                        <a:solidFill>
                          <a:srgbClr val="002060"/>
                        </a:solidFill>
                        <a:effectLst/>
                        <a:latin typeface="Times New Roman" pitchFamily="18" charset="0"/>
                        <a:ea typeface="宋体" pitchFamily="2" charset="-122"/>
                        <a:cs typeface="Times New Roman" pitchFamily="18" charset="0"/>
                        <a:sym typeface="Calibri" pitchFamily="34" charset="0"/>
                      </a:endParaRPr>
                    </a:p>
                  </a:txBody>
                  <a:tcPr marT="45723" marB="45723" horzOverflow="overflow">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7EBF6"/>
                    </a:solidFill>
                  </a:tcPr>
                </a:tc>
              </a:tr>
            </a:tbl>
          </a:graphicData>
        </a:graphic>
      </p:graphicFrame>
      <p:sp>
        <p:nvSpPr>
          <p:cNvPr id="119873" name="Rectangle 4"/>
          <p:cNvSpPr>
            <a:spLocks noChangeArrowheads="1"/>
          </p:cNvSpPr>
          <p:nvPr/>
        </p:nvSpPr>
        <p:spPr bwMode="auto">
          <a:xfrm>
            <a:off x="450850" y="6318250"/>
            <a:ext cx="7480300" cy="609600"/>
          </a:xfrm>
          <a:prstGeom prst="rect">
            <a:avLst/>
          </a:prstGeom>
          <a:noFill/>
          <a:ln w="9525" cmpd="sng">
            <a:noFill/>
            <a:miter lim="800000"/>
            <a:headEnd/>
            <a:tailEnd/>
          </a:ln>
        </p:spPr>
        <p:txBody>
          <a:bodyPr>
            <a:spAutoFit/>
          </a:bodyPr>
          <a:lstStyle/>
          <a:p>
            <a:endParaRPr lang="zh-CN" altLang="en-US" sz="1200" b="1">
              <a:solidFill>
                <a:schemeClr val="tx2"/>
              </a:solidFill>
              <a:latin typeface="Times New Roman" pitchFamily="18" charset="0"/>
              <a:cs typeface="Times New Roman" pitchFamily="18" charset="0"/>
              <a:sym typeface="Calibri" pitchFamily="34" charset="0"/>
            </a:endParaRPr>
          </a:p>
          <a:p>
            <a:r>
              <a:rPr lang="zh-CN" altLang="en-US" sz="1200" b="1">
                <a:solidFill>
                  <a:srgbClr val="002060"/>
                </a:solidFill>
                <a:latin typeface="Times New Roman" pitchFamily="18" charset="0"/>
                <a:cs typeface="Times New Roman" pitchFamily="18" charset="0"/>
                <a:sym typeface="Calibri" pitchFamily="34" charset="0"/>
              </a:rPr>
              <a:t>SNRI = </a:t>
            </a:r>
            <a:r>
              <a:rPr lang="en-US" sz="1200" b="1">
                <a:solidFill>
                  <a:srgbClr val="002060"/>
                </a:solidFill>
                <a:latin typeface="Times New Roman" pitchFamily="18" charset="0"/>
                <a:cs typeface="Times New Roman" pitchFamily="18" charset="0"/>
                <a:sym typeface="Calibri" pitchFamily="34" charset="0"/>
              </a:rPr>
              <a:t>5-</a:t>
            </a:r>
            <a:r>
              <a:rPr lang="zh-CN" altLang="en-US" sz="1200" b="1">
                <a:solidFill>
                  <a:srgbClr val="002060"/>
                </a:solidFill>
                <a:latin typeface="Times New Roman" pitchFamily="18" charset="0"/>
                <a:cs typeface="Times New Roman" pitchFamily="18" charset="0"/>
                <a:sym typeface="Calibri" pitchFamily="34" charset="0"/>
              </a:rPr>
              <a:t>羟色胺和</a:t>
            </a:r>
            <a:r>
              <a:rPr lang="en-US" sz="1200" b="1">
                <a:solidFill>
                  <a:srgbClr val="002060"/>
                </a:solidFill>
                <a:latin typeface="Times New Roman" pitchFamily="18" charset="0"/>
                <a:cs typeface="Times New Roman" pitchFamily="18" charset="0"/>
                <a:sym typeface="Calibri" pitchFamily="34" charset="0"/>
              </a:rPr>
              <a:t>-</a:t>
            </a:r>
            <a:r>
              <a:rPr lang="zh-CN" altLang="en-US" sz="1200" b="1">
                <a:solidFill>
                  <a:srgbClr val="002060"/>
                </a:solidFill>
                <a:latin typeface="Times New Roman" pitchFamily="18" charset="0"/>
                <a:cs typeface="Times New Roman" pitchFamily="18" charset="0"/>
                <a:sym typeface="Calibri" pitchFamily="34" charset="0"/>
              </a:rPr>
              <a:t>去甲肾上腺素再摄取抑制剂 ; TCA = 三环类抗抑郁药</a:t>
            </a:r>
            <a:endParaRPr lang="en-US" sz="1000" b="1">
              <a:solidFill>
                <a:srgbClr val="002060"/>
              </a:solidFill>
              <a:latin typeface="Times New Roman" pitchFamily="18" charset="0"/>
              <a:cs typeface="Times New Roman" pitchFamily="18" charset="0"/>
              <a:sym typeface="Calibri" pitchFamily="34" charset="0"/>
            </a:endParaRPr>
          </a:p>
          <a:p>
            <a:r>
              <a:rPr lang="en-US" sz="1000">
                <a:solidFill>
                  <a:schemeClr val="tx2"/>
                </a:solidFill>
                <a:latin typeface="Times New Roman" pitchFamily="18" charset="0"/>
                <a:cs typeface="Times New Roman" pitchFamily="18" charset="0"/>
                <a:sym typeface="Calibri" pitchFamily="34" charset="0"/>
              </a:rPr>
              <a:t>Dworkin RH </a:t>
            </a:r>
            <a:r>
              <a:rPr lang="en-US" sz="1000" i="1">
                <a:solidFill>
                  <a:schemeClr val="tx2"/>
                </a:solidFill>
                <a:latin typeface="Times New Roman" pitchFamily="18" charset="0"/>
                <a:cs typeface="Times New Roman" pitchFamily="18" charset="0"/>
                <a:sym typeface="Calibri" pitchFamily="34" charset="0"/>
              </a:rPr>
              <a:t>et al. Mayo Clin Proc </a:t>
            </a:r>
            <a:r>
              <a:rPr lang="en-US" sz="1000">
                <a:solidFill>
                  <a:schemeClr val="tx2"/>
                </a:solidFill>
                <a:latin typeface="Times New Roman" pitchFamily="18" charset="0"/>
                <a:cs typeface="Times New Roman" pitchFamily="18" charset="0"/>
                <a:sym typeface="Calibri" pitchFamily="34" charset="0"/>
              </a:rPr>
              <a:t>2010 ; 85(3 Suppl):S3-14.</a:t>
            </a:r>
            <a:endParaRPr lang="zh-CN" altLang="en-US">
              <a:latin typeface="Times New Roman" pitchFamily="18" charset="0"/>
              <a:cs typeface="Times New Roman" pitchFamily="18" charset="0"/>
            </a:endParaRPr>
          </a:p>
        </p:txBody>
      </p:sp>
      <p:sp>
        <p:nvSpPr>
          <p:cNvPr id="119874" name="Slide Number Placeholder 3"/>
          <p:cNvSpPr>
            <a:spLocks noChangeArrowheads="1"/>
          </p:cNvSpPr>
          <p:nvPr/>
        </p:nvSpPr>
        <p:spPr bwMode="auto">
          <a:xfrm>
            <a:off x="6553200" y="6356350"/>
            <a:ext cx="2133600" cy="365125"/>
          </a:xfrm>
          <a:prstGeom prst="rect">
            <a:avLst/>
          </a:prstGeom>
          <a:noFill/>
          <a:ln w="9525" cmpd="sng">
            <a:noFill/>
            <a:miter lim="800000"/>
            <a:headEnd/>
            <a:tailEnd/>
          </a:ln>
        </p:spPr>
        <p:txBody>
          <a:bodyPr anchor="ctr"/>
          <a:lstStyle/>
          <a:p>
            <a:pPr algn="r"/>
            <a:fld id="{C90AD18D-1D0D-447C-9A6C-421AB7D0B8EA}" type="slidenum">
              <a:rPr lang="zh-CN" altLang="en-US" sz="1200" b="1" i="1">
                <a:solidFill>
                  <a:srgbClr val="000000"/>
                </a:solidFill>
                <a:latin typeface="Times New Roman" pitchFamily="18" charset="0"/>
                <a:sym typeface="Calibri" pitchFamily="34" charset="0"/>
              </a:rPr>
              <a:pPr algn="r"/>
              <a:t>47</a:t>
            </a:fld>
            <a:endParaRPr lang="zh-CN" altLang="en-US" sz="1200" b="1" i="1">
              <a:solidFill>
                <a:srgbClr val="000000"/>
              </a:solidFill>
              <a:latin typeface="Times New Roman" pitchFamily="18" charset="0"/>
              <a:sym typeface="Calibr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4"/>
          <p:cNvSpPr>
            <a:spLocks noGrp="1"/>
          </p:cNvSpPr>
          <p:nvPr>
            <p:ph type="sldNum" sz="quarter" idx="12"/>
          </p:nvPr>
        </p:nvSpPr>
        <p:spPr/>
        <p:txBody>
          <a:bodyPr/>
          <a:lstStyle/>
          <a:p>
            <a:fld id="{08312DAD-44C4-4083-A829-1FD17682DA33}" type="slidenum">
              <a:rPr lang="zh-CN" altLang="en-US"/>
              <a:pPr/>
              <a:t>48</a:t>
            </a:fld>
            <a:endParaRPr lang="en-US" sz="1800">
              <a:solidFill>
                <a:schemeClr val="tx1"/>
              </a:solidFill>
            </a:endParaRPr>
          </a:p>
        </p:txBody>
      </p:sp>
      <p:sp>
        <p:nvSpPr>
          <p:cNvPr id="121858" name="Down Arrow Callout 9"/>
          <p:cNvSpPr>
            <a:spLocks noChangeArrowheads="1"/>
          </p:cNvSpPr>
          <p:nvPr/>
        </p:nvSpPr>
        <p:spPr bwMode="auto">
          <a:xfrm>
            <a:off x="198438" y="3933825"/>
            <a:ext cx="8750300" cy="1676400"/>
          </a:xfrm>
          <a:prstGeom prst="downArrowCallout">
            <a:avLst>
              <a:gd name="adj1" fmla="val 24117"/>
              <a:gd name="adj2" fmla="val 25011"/>
              <a:gd name="adj3" fmla="val 25000"/>
              <a:gd name="adj4" fmla="val 64977"/>
            </a:avLst>
          </a:prstGeom>
          <a:solidFill>
            <a:srgbClr val="DDBB30"/>
          </a:solidFill>
          <a:ln w="0" cmpd="sng">
            <a:solidFill>
              <a:schemeClr val="accent2"/>
            </a:solidFill>
            <a:miter lim="800000"/>
            <a:headEnd/>
            <a:tailEnd/>
          </a:ln>
        </p:spPr>
        <p:txBody>
          <a:bodyPr anchor="ctr"/>
          <a:lstStyle/>
          <a:p>
            <a:pPr marL="396875" indent="-285750">
              <a:spcBef>
                <a:spcPts val="600"/>
              </a:spcBef>
              <a:buFont typeface="Arial" pitchFamily="34" charset="0"/>
              <a:buChar char="•"/>
            </a:pPr>
            <a:r>
              <a:rPr lang="zh-CN" altLang="en-US" sz="2400" dirty="0" smtClean="0">
                <a:solidFill>
                  <a:srgbClr val="FFFFFF"/>
                </a:solidFill>
                <a:latin typeface="Times New Roman" pitchFamily="18" charset="0"/>
                <a:sym typeface="Calibri" pitchFamily="34" charset="0"/>
              </a:rPr>
              <a:t>针对引起疼痛的机制进行的治疗可能获得更好的疗效</a:t>
            </a:r>
            <a:endParaRPr lang="zh-CN" altLang="en-US" sz="2400" dirty="0">
              <a:solidFill>
                <a:srgbClr val="FFFFFF"/>
              </a:solidFill>
              <a:latin typeface="Times New Roman" pitchFamily="18" charset="0"/>
              <a:sym typeface="Calibri" pitchFamily="34" charset="0"/>
            </a:endParaRPr>
          </a:p>
        </p:txBody>
      </p:sp>
      <p:sp>
        <p:nvSpPr>
          <p:cNvPr id="121859" name="Down Arrow Callout 8"/>
          <p:cNvSpPr>
            <a:spLocks noChangeArrowheads="1"/>
          </p:cNvSpPr>
          <p:nvPr/>
        </p:nvSpPr>
        <p:spPr bwMode="auto">
          <a:xfrm>
            <a:off x="225425" y="1627188"/>
            <a:ext cx="8743950" cy="2306637"/>
          </a:xfrm>
          <a:prstGeom prst="downArrowCallout">
            <a:avLst>
              <a:gd name="adj1" fmla="val 18884"/>
              <a:gd name="adj2" fmla="val 24991"/>
              <a:gd name="adj3" fmla="val 25000"/>
              <a:gd name="adj4" fmla="val 64977"/>
            </a:avLst>
          </a:prstGeom>
          <a:solidFill>
            <a:schemeClr val="accent1"/>
          </a:solidFill>
          <a:ln w="0" cmpd="sng">
            <a:solidFill>
              <a:schemeClr val="accent1"/>
            </a:solidFill>
            <a:miter lim="800000"/>
            <a:headEnd/>
            <a:tailEnd/>
          </a:ln>
        </p:spPr>
        <p:txBody>
          <a:bodyPr anchor="ctr"/>
          <a:lstStyle/>
          <a:p>
            <a:pPr marL="396875" indent="-285750">
              <a:spcBef>
                <a:spcPts val="600"/>
              </a:spcBef>
              <a:buFont typeface="Arial" pitchFamily="34" charset="0"/>
              <a:buChar char="•"/>
            </a:pPr>
            <a:r>
              <a:rPr lang="zh-CN" altLang="en-US" sz="2400" dirty="0" smtClean="0">
                <a:solidFill>
                  <a:srgbClr val="FFFFFF"/>
                </a:solidFill>
                <a:latin typeface="Times New Roman" pitchFamily="18" charset="0"/>
                <a:cs typeface="Times New Roman" pitchFamily="18" charset="0"/>
                <a:sym typeface="Calibri" pitchFamily="34" charset="0"/>
              </a:rPr>
              <a:t>可能</a:t>
            </a:r>
            <a:r>
              <a:rPr lang="zh-CN" altLang="en-US" sz="2400" dirty="0">
                <a:solidFill>
                  <a:srgbClr val="FFFFFF"/>
                </a:solidFill>
                <a:latin typeface="Times New Roman" pitchFamily="18" charset="0"/>
                <a:cs typeface="Times New Roman" pitchFamily="18" charset="0"/>
                <a:sym typeface="Calibri" pitchFamily="34" charset="0"/>
              </a:rPr>
              <a:t>有不同的病理生理学</a:t>
            </a:r>
            <a:r>
              <a:rPr lang="zh-CN" altLang="en-US" sz="2400" dirty="0" smtClean="0">
                <a:solidFill>
                  <a:srgbClr val="FFFFFF"/>
                </a:solidFill>
                <a:latin typeface="Times New Roman" pitchFamily="18" charset="0"/>
                <a:cs typeface="Times New Roman" pitchFamily="18" charset="0"/>
                <a:sym typeface="Calibri" pitchFamily="34" charset="0"/>
              </a:rPr>
              <a:t>机制造成患者疼痛</a:t>
            </a:r>
            <a:endParaRPr lang="zh-CN" altLang="en-US" sz="2400" dirty="0">
              <a:solidFill>
                <a:srgbClr val="FFFFFF"/>
              </a:solidFill>
              <a:latin typeface="Times New Roman" pitchFamily="18" charset="0"/>
              <a:cs typeface="Times New Roman" pitchFamily="18" charset="0"/>
              <a:sym typeface="Calibri" pitchFamily="34" charset="0"/>
            </a:endParaRPr>
          </a:p>
          <a:p>
            <a:pPr marL="911225" lvl="1" indent="-342900">
              <a:spcBef>
                <a:spcPts val="600"/>
              </a:spcBef>
              <a:buFont typeface="Arial" pitchFamily="34" charset="0"/>
              <a:buChar char="•"/>
            </a:pPr>
            <a:r>
              <a:rPr lang="zh-CN" altLang="en-US" sz="2400" dirty="0">
                <a:solidFill>
                  <a:srgbClr val="FFFFFF"/>
                </a:solidFill>
                <a:latin typeface="Times New Roman" pitchFamily="18" charset="0"/>
                <a:cs typeface="Times New Roman" pitchFamily="18" charset="0"/>
                <a:sym typeface="Calibri" pitchFamily="34" charset="0"/>
              </a:rPr>
              <a:t>例如</a:t>
            </a:r>
            <a:r>
              <a:rPr lang="zh-CN" altLang="en-US" sz="2400" dirty="0" smtClean="0">
                <a:solidFill>
                  <a:srgbClr val="FFFFFF"/>
                </a:solidFill>
                <a:latin typeface="Times New Roman" pitchFamily="18" charset="0"/>
                <a:cs typeface="Times New Roman" pitchFamily="18" charset="0"/>
                <a:sym typeface="Calibri" pitchFamily="34" charset="0"/>
              </a:rPr>
              <a:t>：多部位疼痛</a:t>
            </a:r>
            <a:r>
              <a:rPr lang="zh-CN" altLang="en-US" sz="2400" dirty="0">
                <a:solidFill>
                  <a:srgbClr val="FFFFFF"/>
                </a:solidFill>
                <a:latin typeface="Times New Roman" pitchFamily="18" charset="0"/>
                <a:cs typeface="Times New Roman" pitchFamily="18" charset="0"/>
                <a:sym typeface="Calibri" pitchFamily="34" charset="0"/>
              </a:rPr>
              <a:t>综合征有多种潜在机制，包括</a:t>
            </a:r>
            <a:r>
              <a:rPr lang="zh-CN" altLang="en-US" sz="2400" dirty="0" smtClean="0">
                <a:solidFill>
                  <a:srgbClr val="FFFFFF"/>
                </a:solidFill>
                <a:latin typeface="Times New Roman" pitchFamily="18" charset="0"/>
                <a:cs typeface="Times New Roman" pitchFamily="18" charset="0"/>
                <a:sym typeface="Calibri" pitchFamily="34" charset="0"/>
              </a:rPr>
              <a:t>神经受损和</a:t>
            </a:r>
            <a:r>
              <a:rPr lang="zh-CN" altLang="en-US" sz="2400" dirty="0">
                <a:solidFill>
                  <a:srgbClr val="FFFFFF"/>
                </a:solidFill>
                <a:latin typeface="Times New Roman" pitchFamily="18" charset="0"/>
                <a:cs typeface="Times New Roman" pitchFamily="18" charset="0"/>
                <a:sym typeface="Calibri" pitchFamily="34" charset="0"/>
              </a:rPr>
              <a:t>炎症</a:t>
            </a:r>
            <a:r>
              <a:rPr lang="en-US" sz="2400" dirty="0">
                <a:solidFill>
                  <a:srgbClr val="FFFFFF"/>
                </a:solidFill>
                <a:latin typeface="Times New Roman" pitchFamily="18" charset="0"/>
                <a:cs typeface="Times New Roman" pitchFamily="18" charset="0"/>
                <a:sym typeface="Calibri" pitchFamily="34" charset="0"/>
              </a:rPr>
              <a:t>—“</a:t>
            </a:r>
            <a:r>
              <a:rPr lang="zh-CN" altLang="en-US" sz="2400" dirty="0" smtClean="0">
                <a:solidFill>
                  <a:srgbClr val="FFFFFF"/>
                </a:solidFill>
                <a:latin typeface="Times New Roman" pitchFamily="18" charset="0"/>
                <a:cs typeface="Times New Roman" pitchFamily="18" charset="0"/>
                <a:sym typeface="Calibri" pitchFamily="34" charset="0"/>
              </a:rPr>
              <a:t>混合性疼痛</a:t>
            </a:r>
            <a:r>
              <a:rPr lang="zh-CN" altLang="en-US" sz="2400" dirty="0">
                <a:solidFill>
                  <a:srgbClr val="FFFFFF"/>
                </a:solidFill>
                <a:latin typeface="Times New Roman" pitchFamily="18" charset="0"/>
                <a:cs typeface="Times New Roman" pitchFamily="18" charset="0"/>
                <a:sym typeface="Calibri" pitchFamily="34" charset="0"/>
              </a:rPr>
              <a:t>形态”</a:t>
            </a:r>
            <a:endParaRPr lang="zh-CN" altLang="en-US" dirty="0">
              <a:solidFill>
                <a:srgbClr val="FFFFFF"/>
              </a:solidFill>
              <a:latin typeface="Times New Roman" pitchFamily="18" charset="0"/>
              <a:cs typeface="Times New Roman" pitchFamily="18" charset="0"/>
              <a:sym typeface="Calibri" pitchFamily="34" charset="0"/>
            </a:endParaRPr>
          </a:p>
        </p:txBody>
      </p:sp>
      <p:sp>
        <p:nvSpPr>
          <p:cNvPr id="121860" name="Title 1"/>
          <p:cNvSpPr>
            <a:spLocks noGrp="1" noChangeArrowheads="1"/>
          </p:cNvSpPr>
          <p:nvPr>
            <p:ph type="title" idx="4294967295"/>
          </p:nvPr>
        </p:nvSpPr>
        <p:spPr>
          <a:ln/>
        </p:spPr>
        <p:txBody>
          <a:bodyPr/>
          <a:lstStyle/>
          <a:p>
            <a:pPr eaLnBrk="1" hangingPunct="1"/>
            <a:r>
              <a:rPr lang="zh-CN" altLang="en-US" sz="3200" dirty="0" smtClean="0">
                <a:latin typeface="Times New Roman" pitchFamily="18" charset="0"/>
                <a:cs typeface="Times New Roman" pitchFamily="18" charset="0"/>
              </a:rPr>
              <a:t>注意：只有</a:t>
            </a:r>
            <a:r>
              <a:rPr lang="zh-CN" altLang="en-US" sz="3200" dirty="0">
                <a:latin typeface="Times New Roman" pitchFamily="18" charset="0"/>
                <a:cs typeface="Times New Roman" pitchFamily="18" charset="0"/>
              </a:rPr>
              <a:t>一种病理生理学类型的慢性</a:t>
            </a:r>
            <a:r>
              <a:rPr lang="zh-CN" altLang="en-US" sz="3200" dirty="0" smtClean="0">
                <a:latin typeface="Times New Roman" pitchFamily="18" charset="0"/>
                <a:cs typeface="Times New Roman" pitchFamily="18" charset="0"/>
              </a:rPr>
              <a:t>疼痛患者可能很罕见</a:t>
            </a:r>
            <a:endParaRPr lang="zh-CN" altLang="en-US" sz="3200" dirty="0">
              <a:latin typeface="Times New Roman" pitchFamily="18" charset="0"/>
              <a:cs typeface="Times New Roman" pitchFamily="18" charset="0"/>
            </a:endParaRPr>
          </a:p>
        </p:txBody>
      </p:sp>
      <p:sp>
        <p:nvSpPr>
          <p:cNvPr id="121861" name="Rectangle 5"/>
          <p:cNvSpPr>
            <a:spLocks noChangeArrowheads="1"/>
          </p:cNvSpPr>
          <p:nvPr/>
        </p:nvSpPr>
        <p:spPr bwMode="auto">
          <a:xfrm>
            <a:off x="198438" y="5611813"/>
            <a:ext cx="8750300" cy="457200"/>
          </a:xfrm>
          <a:prstGeom prst="rect">
            <a:avLst/>
          </a:prstGeom>
          <a:solidFill>
            <a:srgbClr val="8064A2"/>
          </a:solidFill>
          <a:ln w="9525" cmpd="sng">
            <a:noFill/>
            <a:miter lim="800000"/>
            <a:headEnd/>
            <a:tailEnd/>
          </a:ln>
        </p:spPr>
        <p:txBody>
          <a:bodyPr anchor="ctr">
            <a:spAutoFit/>
          </a:bodyPr>
          <a:lstStyle/>
          <a:p>
            <a:pPr marL="285750" indent="-285750">
              <a:buFont typeface="Arial" pitchFamily="34" charset="0"/>
              <a:buChar char="•"/>
            </a:pPr>
            <a:r>
              <a:rPr lang="zh-CN" altLang="en-US" sz="2400" dirty="0" smtClean="0">
                <a:solidFill>
                  <a:srgbClr val="FFFFFF"/>
                </a:solidFill>
                <a:latin typeface="Times New Roman" pitchFamily="18" charset="0"/>
                <a:sym typeface="Calibri" pitchFamily="34" charset="0"/>
              </a:rPr>
              <a:t>混合型疼痛</a:t>
            </a:r>
            <a:r>
              <a:rPr lang="zh-CN" altLang="en-US" sz="2400" dirty="0">
                <a:solidFill>
                  <a:srgbClr val="FFFFFF"/>
                </a:solidFill>
                <a:latin typeface="Times New Roman" pitchFamily="18" charset="0"/>
                <a:sym typeface="Calibri" pitchFamily="34" charset="0"/>
              </a:rPr>
              <a:t>患者将从联合治疗中获益</a:t>
            </a:r>
          </a:p>
        </p:txBody>
      </p:sp>
      <p:sp>
        <p:nvSpPr>
          <p:cNvPr id="121862" name="TextBox 2"/>
          <p:cNvSpPr>
            <a:spLocks noChangeArrowheads="1"/>
          </p:cNvSpPr>
          <p:nvPr/>
        </p:nvSpPr>
        <p:spPr bwMode="auto">
          <a:xfrm>
            <a:off x="171450" y="6524625"/>
            <a:ext cx="8864600" cy="244475"/>
          </a:xfrm>
          <a:prstGeom prst="rect">
            <a:avLst/>
          </a:prstGeom>
          <a:noFill/>
          <a:ln w="9525" cmpd="sng">
            <a:noFill/>
            <a:miter lim="800000"/>
            <a:headEnd/>
            <a:tailEnd/>
          </a:ln>
        </p:spPr>
        <p:txBody>
          <a:bodyPr>
            <a:spAutoFit/>
          </a:bodyPr>
          <a:lstStyle/>
          <a:p>
            <a:r>
              <a:rPr lang="en-US" sz="1000">
                <a:solidFill>
                  <a:srgbClr val="002060"/>
                </a:solidFill>
                <a:latin typeface="Times New Roman" pitchFamily="18" charset="0"/>
                <a:sym typeface="Arial" pitchFamily="34" charset="0"/>
              </a:rPr>
              <a:t>Dowd GS </a:t>
            </a:r>
            <a:r>
              <a:rPr lang="en-US" sz="1000" i="1">
                <a:solidFill>
                  <a:srgbClr val="002060"/>
                </a:solidFill>
                <a:latin typeface="Times New Roman" pitchFamily="18" charset="0"/>
                <a:sym typeface="Arial" pitchFamily="34" charset="0"/>
              </a:rPr>
              <a:t>et al. J Bone Joint Surg Br </a:t>
            </a:r>
            <a:r>
              <a:rPr lang="en-US" sz="1000">
                <a:solidFill>
                  <a:srgbClr val="002060"/>
                </a:solidFill>
                <a:latin typeface="Times New Roman" pitchFamily="18" charset="0"/>
                <a:sym typeface="Arial" pitchFamily="34" charset="0"/>
              </a:rPr>
              <a:t>2007; 89(3):285-90; Vellucci R. </a:t>
            </a:r>
            <a:r>
              <a:rPr lang="en-US" sz="1000" i="1">
                <a:solidFill>
                  <a:srgbClr val="002060"/>
                </a:solidFill>
                <a:latin typeface="Times New Roman" pitchFamily="18" charset="0"/>
                <a:sym typeface="Arial" pitchFamily="34" charset="0"/>
              </a:rPr>
              <a:t>Clin Drug Investig</a:t>
            </a:r>
            <a:r>
              <a:rPr lang="en-US" sz="1000">
                <a:solidFill>
                  <a:srgbClr val="002060"/>
                </a:solidFill>
                <a:latin typeface="Times New Roman" pitchFamily="18" charset="0"/>
                <a:sym typeface="Arial" pitchFamily="34" charset="0"/>
              </a:rPr>
              <a:t> 2012; 32(Suppl 1):3-10.</a:t>
            </a:r>
            <a:endParaRPr lang="zh-CN" altLang="en-US">
              <a:latin typeface="Times New Roman" pitchFamily="18" charset="0"/>
            </a:endParaRPr>
          </a:p>
        </p:txBody>
      </p:sp>
      <p:sp>
        <p:nvSpPr>
          <p:cNvPr id="121863" name="Slide Number Placeholder 3"/>
          <p:cNvSpPr>
            <a:spLocks noChangeArrowheads="1"/>
          </p:cNvSpPr>
          <p:nvPr/>
        </p:nvSpPr>
        <p:spPr bwMode="auto">
          <a:xfrm>
            <a:off x="6553200" y="6356350"/>
            <a:ext cx="2133600" cy="365125"/>
          </a:xfrm>
          <a:prstGeom prst="rect">
            <a:avLst/>
          </a:prstGeom>
          <a:noFill/>
          <a:ln w="9525" cmpd="sng">
            <a:noFill/>
            <a:miter lim="800000"/>
            <a:headEnd/>
            <a:tailEnd/>
          </a:ln>
        </p:spPr>
        <p:txBody>
          <a:bodyPr anchor="ctr"/>
          <a:lstStyle/>
          <a:p>
            <a:pPr algn="r"/>
            <a:fld id="{AB017D53-48EF-482E-9AB6-A212E694F2F2}" type="slidenum">
              <a:rPr lang="zh-CN" altLang="en-US" sz="1200" b="1" i="1">
                <a:solidFill>
                  <a:srgbClr val="000000"/>
                </a:solidFill>
                <a:latin typeface="Times New Roman" pitchFamily="18" charset="0"/>
                <a:sym typeface="Calibri" pitchFamily="34" charset="0"/>
              </a:rPr>
              <a:pPr algn="r"/>
              <a:t>48</a:t>
            </a:fld>
            <a:endParaRPr lang="zh-CN" altLang="en-US" sz="1200" b="1" i="1">
              <a:solidFill>
                <a:srgbClr val="000000"/>
              </a:solidFill>
              <a:latin typeface="Times New Roman" pitchFamily="18" charset="0"/>
              <a:sym typeface="Calibri" pitchFamily="34"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81ADF63F-4327-4AC5-8E1E-D440DE0B0971}" type="slidenum">
              <a:rPr lang="zh-CN" altLang="en-US"/>
              <a:pPr/>
              <a:t>49</a:t>
            </a:fld>
            <a:endParaRPr lang="en-US" sz="1800">
              <a:solidFill>
                <a:schemeClr val="tx1"/>
              </a:solidFill>
            </a:endParaRPr>
          </a:p>
        </p:txBody>
      </p:sp>
      <p:sp>
        <p:nvSpPr>
          <p:cNvPr id="128002" name="Title 1"/>
          <p:cNvSpPr>
            <a:spLocks noGrp="1" noChangeArrowheads="1"/>
          </p:cNvSpPr>
          <p:nvPr>
            <p:ph type="title" idx="4294967295"/>
          </p:nvPr>
        </p:nvSpPr>
        <p:spPr>
          <a:ln/>
        </p:spPr>
        <p:txBody>
          <a:bodyPr/>
          <a:lstStyle/>
          <a:p>
            <a:pPr eaLnBrk="1" hangingPunct="1"/>
            <a:r>
              <a:rPr lang="zh-CN" altLang="en-US" dirty="0" smtClean="0">
                <a:latin typeface="Times New Roman" pitchFamily="18" charset="0"/>
              </a:rPr>
              <a:t>总  结</a:t>
            </a:r>
            <a:endParaRPr lang="zh-CN" altLang="en-US" dirty="0">
              <a:latin typeface="Times New Roman" pitchFamily="18" charset="0"/>
            </a:endParaRPr>
          </a:p>
        </p:txBody>
      </p:sp>
      <p:sp>
        <p:nvSpPr>
          <p:cNvPr id="128003" name="Content Placeholder 2"/>
          <p:cNvSpPr>
            <a:spLocks noGrp="1" noChangeArrowheads="1"/>
          </p:cNvSpPr>
          <p:nvPr>
            <p:ph idx="4294967295"/>
          </p:nvPr>
        </p:nvSpPr>
        <p:spPr>
          <a:xfrm>
            <a:off x="457200" y="1600200"/>
            <a:ext cx="8362950" cy="4525963"/>
          </a:xfrm>
          <a:ln/>
        </p:spPr>
        <p:txBody>
          <a:bodyPr/>
          <a:lstStyle/>
          <a:p>
            <a:pPr marL="254000" indent="-254000" eaLnBrk="1" hangingPunct="1">
              <a:spcBef>
                <a:spcPct val="0"/>
              </a:spcBef>
              <a:spcAft>
                <a:spcPts val="1200"/>
              </a:spcAft>
            </a:pPr>
            <a:r>
              <a:rPr lang="zh-CN" altLang="en-US" sz="2300" dirty="0">
                <a:latin typeface="Times New Roman" pitchFamily="18" charset="0"/>
                <a:cs typeface="Times New Roman" pitchFamily="18" charset="0"/>
              </a:rPr>
              <a:t>神经病理性疼痛是由躯体感觉系统</a:t>
            </a:r>
            <a:r>
              <a:rPr lang="zh-CN" altLang="en-US" sz="2300" dirty="0" smtClean="0">
                <a:latin typeface="Times New Roman" pitchFamily="18" charset="0"/>
                <a:cs typeface="Times New Roman" pitchFamily="18" charset="0"/>
              </a:rPr>
              <a:t>的受损或疾病造成的</a:t>
            </a:r>
            <a:r>
              <a:rPr lang="zh-CN" altLang="en-US" sz="2300" dirty="0">
                <a:latin typeface="Times New Roman" pitchFamily="18" charset="0"/>
                <a:cs typeface="Times New Roman" pitchFamily="18" charset="0"/>
              </a:rPr>
              <a:t>疼痛。</a:t>
            </a:r>
          </a:p>
          <a:p>
            <a:pPr marL="254000" indent="-254000" eaLnBrk="1" hangingPunct="1">
              <a:spcBef>
                <a:spcPct val="0"/>
              </a:spcBef>
              <a:spcAft>
                <a:spcPts val="1200"/>
              </a:spcAft>
            </a:pPr>
            <a:r>
              <a:rPr lang="zh-CN" altLang="en-US" sz="2300" dirty="0">
                <a:latin typeface="Times New Roman" pitchFamily="18" charset="0"/>
                <a:cs typeface="Times New Roman" pitchFamily="18" charset="0"/>
              </a:rPr>
              <a:t>多达10%的人可能患有神经病理性疼痛，并且与</a:t>
            </a:r>
            <a:r>
              <a:rPr lang="zh-CN" altLang="en-US" sz="2300" dirty="0" smtClean="0">
                <a:latin typeface="Times New Roman" pitchFamily="18" charset="0"/>
                <a:cs typeface="Times New Roman" pitchFamily="18" charset="0"/>
              </a:rPr>
              <a:t>患者反应的疾病负担</a:t>
            </a:r>
            <a:r>
              <a:rPr lang="zh-CN" altLang="en-US" sz="2300" dirty="0">
                <a:latin typeface="Times New Roman" pitchFamily="18" charset="0"/>
                <a:cs typeface="Times New Roman" pitchFamily="18" charset="0"/>
              </a:rPr>
              <a:t>相关。</a:t>
            </a:r>
          </a:p>
          <a:p>
            <a:pPr marL="254000" indent="-254000" eaLnBrk="1" hangingPunct="1">
              <a:spcBef>
                <a:spcPct val="0"/>
              </a:spcBef>
              <a:spcAft>
                <a:spcPts val="1200"/>
              </a:spcAft>
            </a:pPr>
            <a:r>
              <a:rPr lang="zh-CN" altLang="en-US" sz="2300" dirty="0">
                <a:latin typeface="Times New Roman" pitchFamily="18" charset="0"/>
                <a:cs typeface="Times New Roman" pitchFamily="18" charset="0"/>
              </a:rPr>
              <a:t>通过</a:t>
            </a:r>
            <a:r>
              <a:rPr lang="zh-CN" altLang="en-US" sz="2300" dirty="0" smtClean="0">
                <a:latin typeface="Times New Roman" pitchFamily="18" charset="0"/>
                <a:cs typeface="Times New Roman" pitchFamily="18" charset="0"/>
              </a:rPr>
              <a:t>常见的言语描述和简单的临床检查，</a:t>
            </a:r>
            <a:r>
              <a:rPr lang="zh-CN" altLang="en-US" sz="2300" dirty="0">
                <a:latin typeface="Times New Roman" pitchFamily="18" charset="0"/>
                <a:cs typeface="Times New Roman" pitchFamily="18" charset="0"/>
              </a:rPr>
              <a:t>可以区分神经病理性疼痛和</a:t>
            </a:r>
            <a:r>
              <a:rPr lang="zh-CN" altLang="en-US" sz="2300" dirty="0" smtClean="0">
                <a:latin typeface="Times New Roman" pitchFamily="18" charset="0"/>
                <a:cs typeface="Times New Roman" pitchFamily="18" charset="0"/>
              </a:rPr>
              <a:t>伤害感受性</a:t>
            </a:r>
            <a:r>
              <a:rPr lang="zh-CN" altLang="en-US" sz="2300" dirty="0">
                <a:latin typeface="Times New Roman" pitchFamily="18" charset="0"/>
                <a:cs typeface="Times New Roman" pitchFamily="18" charset="0"/>
              </a:rPr>
              <a:t>疼痛</a:t>
            </a:r>
          </a:p>
          <a:p>
            <a:pPr marL="654050" lvl="1" indent="-254000" eaLnBrk="1" hangingPunct="1">
              <a:spcBef>
                <a:spcPct val="0"/>
              </a:spcBef>
              <a:spcAft>
                <a:spcPts val="1200"/>
              </a:spcAft>
            </a:pPr>
            <a:r>
              <a:rPr lang="zh-CN" altLang="en-US" sz="2100" dirty="0" smtClean="0">
                <a:latin typeface="Times New Roman" pitchFamily="18" charset="0"/>
                <a:cs typeface="Times New Roman" pitchFamily="18" charset="0"/>
              </a:rPr>
              <a:t>几种筛查</a:t>
            </a:r>
            <a:r>
              <a:rPr lang="zh-CN" altLang="en-US" sz="2100" dirty="0">
                <a:latin typeface="Times New Roman" pitchFamily="18" charset="0"/>
                <a:cs typeface="Times New Roman" pitchFamily="18" charset="0"/>
              </a:rPr>
              <a:t>测试同样适用</a:t>
            </a:r>
          </a:p>
          <a:p>
            <a:pPr marL="254000" indent="-254000" eaLnBrk="1" hangingPunct="1">
              <a:spcBef>
                <a:spcPct val="0"/>
              </a:spcBef>
              <a:spcAft>
                <a:spcPts val="1200"/>
              </a:spcAft>
            </a:pPr>
            <a:r>
              <a:rPr lang="zh-CN" altLang="en-US" sz="2300" dirty="0" smtClean="0">
                <a:latin typeface="Times New Roman" pitchFamily="18" charset="0"/>
                <a:cs typeface="Times New Roman" pitchFamily="18" charset="0"/>
              </a:rPr>
              <a:t>包括患者教育</a:t>
            </a:r>
            <a:r>
              <a:rPr lang="zh-CN" altLang="en-US" sz="2300" dirty="0">
                <a:latin typeface="Times New Roman" pitchFamily="18" charset="0"/>
                <a:cs typeface="Times New Roman" pitchFamily="18" charset="0"/>
              </a:rPr>
              <a:t>在内的</a:t>
            </a:r>
            <a:r>
              <a:rPr lang="zh-CN" altLang="en-US" sz="2300" dirty="0" smtClean="0">
                <a:latin typeface="Times New Roman" pitchFamily="18" charset="0"/>
                <a:cs typeface="Times New Roman" pitchFamily="18" charset="0"/>
              </a:rPr>
              <a:t>非药物治疗</a:t>
            </a:r>
            <a:r>
              <a:rPr lang="zh-CN" altLang="en-US" sz="2300" dirty="0">
                <a:latin typeface="Times New Roman" pitchFamily="18" charset="0"/>
                <a:cs typeface="Times New Roman" pitchFamily="18" charset="0"/>
              </a:rPr>
              <a:t>方法是神经病理性疼痛治疗的重要</a:t>
            </a:r>
            <a:r>
              <a:rPr lang="zh-CN" altLang="en-US" sz="2300" dirty="0" smtClean="0">
                <a:latin typeface="Times New Roman" pitchFamily="18" charset="0"/>
                <a:cs typeface="Times New Roman" pitchFamily="18" charset="0"/>
              </a:rPr>
              <a:t>组成部分。</a:t>
            </a:r>
            <a:endParaRPr lang="zh-CN" altLang="en-US" sz="2300" dirty="0">
              <a:latin typeface="Times New Roman" pitchFamily="18" charset="0"/>
              <a:cs typeface="Times New Roman" pitchFamily="18" charset="0"/>
            </a:endParaRPr>
          </a:p>
          <a:p>
            <a:pPr marL="254000" indent="-254000" eaLnBrk="1" hangingPunct="1">
              <a:spcBef>
                <a:spcPct val="0"/>
              </a:spcBef>
              <a:spcAft>
                <a:spcPts val="1200"/>
              </a:spcAft>
            </a:pPr>
            <a:r>
              <a:rPr lang="zh-CN" altLang="en-US" sz="2300" dirty="0" smtClean="0">
                <a:latin typeface="Times New Roman" pitchFamily="18" charset="0"/>
                <a:cs typeface="Times New Roman" pitchFamily="18" charset="0"/>
              </a:rPr>
              <a:t>运用</a:t>
            </a:r>
            <a:r>
              <a:rPr lang="zh-CN" altLang="en-US" sz="2300" dirty="0">
                <a:latin typeface="Times New Roman" pitchFamily="18" charset="0"/>
                <a:cs typeface="Times New Roman" pitchFamily="18" charset="0"/>
              </a:rPr>
              <a:t>药物</a:t>
            </a:r>
            <a:r>
              <a:rPr lang="zh-CN" altLang="en-US" sz="2300" dirty="0" smtClean="0">
                <a:latin typeface="Times New Roman" pitchFamily="18" charset="0"/>
                <a:cs typeface="Times New Roman" pitchFamily="18" charset="0"/>
              </a:rPr>
              <a:t>治疗时</a:t>
            </a:r>
            <a:r>
              <a:rPr lang="zh-CN" altLang="en-US" sz="2300" dirty="0">
                <a:latin typeface="Times New Roman" pitchFamily="18" charset="0"/>
                <a:cs typeface="Times New Roman" pitchFamily="18" charset="0"/>
              </a:rPr>
              <a:t>，大多数治疗指南建议使用抗抑郁药和</a:t>
            </a:r>
            <a:r>
              <a:rPr lang="zh-CN" altLang="en-US" sz="2300" dirty="0">
                <a:solidFill>
                  <a:schemeClr val="tx2"/>
                </a:solidFill>
                <a:latin typeface="Times New Roman" pitchFamily="18" charset="0"/>
                <a:cs typeface="Times New Roman" pitchFamily="18" charset="0"/>
              </a:rPr>
              <a:t>α</a:t>
            </a:r>
            <a:r>
              <a:rPr lang="zh-CN" altLang="en-US" sz="2300" baseline="-25000" dirty="0">
                <a:solidFill>
                  <a:schemeClr val="tx2"/>
                </a:solidFill>
                <a:latin typeface="Times New Roman" pitchFamily="18" charset="0"/>
                <a:cs typeface="Times New Roman" pitchFamily="18" charset="0"/>
              </a:rPr>
              <a:t>2</a:t>
            </a:r>
            <a:r>
              <a:rPr lang="zh-CN" altLang="en-US" sz="2300" dirty="0">
                <a:solidFill>
                  <a:schemeClr val="tx2"/>
                </a:solidFill>
                <a:latin typeface="Times New Roman" pitchFamily="18" charset="0"/>
                <a:cs typeface="Times New Roman" pitchFamily="18" charset="0"/>
              </a:rPr>
              <a:t>δ</a:t>
            </a:r>
            <a:r>
              <a:rPr lang="zh-CN" altLang="en-US" sz="2300" dirty="0">
                <a:latin typeface="Times New Roman" pitchFamily="18" charset="0"/>
                <a:cs typeface="Times New Roman" pitchFamily="18" charset="0"/>
              </a:rPr>
              <a:t> 配体</a:t>
            </a:r>
            <a:r>
              <a:rPr lang="zh-CN" altLang="en-US" sz="2300" dirty="0" smtClean="0">
                <a:latin typeface="Times New Roman" pitchFamily="18" charset="0"/>
                <a:cs typeface="Times New Roman" pitchFamily="18" charset="0"/>
              </a:rPr>
              <a:t>作为大多数神经</a:t>
            </a:r>
            <a:r>
              <a:rPr lang="zh-CN" altLang="en-US" sz="2300" dirty="0">
                <a:latin typeface="Times New Roman" pitchFamily="18" charset="0"/>
                <a:cs typeface="Times New Roman" pitchFamily="18" charset="0"/>
              </a:rPr>
              <a:t>病理性</a:t>
            </a:r>
            <a:r>
              <a:rPr lang="zh-CN" altLang="en-US" sz="2300" dirty="0" smtClean="0">
                <a:latin typeface="Times New Roman" pitchFamily="18" charset="0"/>
                <a:cs typeface="Times New Roman" pitchFamily="18" charset="0"/>
              </a:rPr>
              <a:t>疼痛治疗的一线药物。</a:t>
            </a:r>
            <a:endParaRPr lang="zh-CN" altLang="en-US" sz="1900" dirty="0">
              <a:latin typeface="Times New Roman" pitchFamily="18" charset="0"/>
              <a:cs typeface="Times New Roman" pitchFamily="18" charset="0"/>
            </a:endParaRPr>
          </a:p>
          <a:p>
            <a:pPr marL="254000" indent="-254000" eaLnBrk="1" hangingPunct="1"/>
            <a:endParaRPr lang="zh-CN" altLang="en-US" sz="1900" dirty="0">
              <a:latin typeface="Times New Roman" pitchFamily="18" charset="0"/>
              <a:cs typeface="Times New Roman" pitchFamily="18" charset="0"/>
            </a:endParaRPr>
          </a:p>
        </p:txBody>
      </p:sp>
      <p:sp>
        <p:nvSpPr>
          <p:cNvPr id="128004" name="Slide Number Placeholder 3"/>
          <p:cNvSpPr>
            <a:spLocks noChangeArrowheads="1"/>
          </p:cNvSpPr>
          <p:nvPr/>
        </p:nvSpPr>
        <p:spPr bwMode="auto">
          <a:xfrm>
            <a:off x="6553200" y="6356350"/>
            <a:ext cx="2133600" cy="365125"/>
          </a:xfrm>
          <a:prstGeom prst="rect">
            <a:avLst/>
          </a:prstGeom>
          <a:noFill/>
          <a:ln w="9525" cmpd="sng">
            <a:noFill/>
            <a:miter lim="800000"/>
            <a:headEnd/>
            <a:tailEnd/>
          </a:ln>
        </p:spPr>
        <p:txBody>
          <a:bodyPr anchor="ctr"/>
          <a:lstStyle/>
          <a:p>
            <a:pPr algn="r"/>
            <a:fld id="{8C376F17-F3FA-41AA-9F8C-849C5A5DBEBA}" type="slidenum">
              <a:rPr lang="zh-CN" altLang="en-US" sz="1200" b="1" i="1">
                <a:solidFill>
                  <a:srgbClr val="000000"/>
                </a:solidFill>
                <a:latin typeface="Times New Roman" pitchFamily="18" charset="0"/>
                <a:sym typeface="Calibri" pitchFamily="34" charset="0"/>
              </a:rPr>
              <a:pPr algn="r"/>
              <a:t>49</a:t>
            </a:fld>
            <a:endParaRPr lang="zh-CN" altLang="en-US" sz="1200" b="1" i="1">
              <a:solidFill>
                <a:srgbClr val="000000"/>
              </a:solidFill>
              <a:latin typeface="Times New Roman" pitchFamily="18" charset="0"/>
              <a:sym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灯片编号占位符 4"/>
          <p:cNvSpPr>
            <a:spLocks noGrp="1"/>
          </p:cNvSpPr>
          <p:nvPr>
            <p:ph type="sldNum" sz="quarter" idx="12"/>
          </p:nvPr>
        </p:nvSpPr>
        <p:spPr>
          <a:noFill/>
          <a:ln>
            <a:miter lim="800000"/>
            <a:headEnd/>
            <a:tailEnd/>
          </a:ln>
        </p:spPr>
        <p:txBody>
          <a:bodyPr/>
          <a:lstStyle/>
          <a:p>
            <a:pPr>
              <a:buFont typeface="Arial" charset="0"/>
              <a:buNone/>
            </a:pPr>
            <a:fld id="{164F3D77-31BD-405B-BC4B-B2B856DAA51A}" type="slidenum">
              <a:rPr lang="zh-CN" altLang="en-US" smtClean="0">
                <a:latin typeface="Arial" charset="0"/>
                <a:ea typeface="宋体" charset="-122"/>
              </a:rPr>
              <a:pPr>
                <a:buFont typeface="Arial" charset="0"/>
                <a:buNone/>
              </a:pPr>
              <a:t>5</a:t>
            </a:fld>
            <a:endParaRPr lang="en-US" altLang="zh-CN" sz="1800" smtClean="0">
              <a:latin typeface="Arial" charset="0"/>
              <a:ea typeface="宋体" charset="-122"/>
            </a:endParaRPr>
          </a:p>
        </p:txBody>
      </p:sp>
      <p:grpSp>
        <p:nvGrpSpPr>
          <p:cNvPr id="2" name="Group 2"/>
          <p:cNvGrpSpPr>
            <a:grpSpLocks/>
          </p:cNvGrpSpPr>
          <p:nvPr/>
        </p:nvGrpSpPr>
        <p:grpSpPr bwMode="auto">
          <a:xfrm>
            <a:off x="457200" y="1600200"/>
            <a:ext cx="8229600" cy="4525963"/>
            <a:chOff x="0" y="0"/>
            <a:chExt cx="8229600" cy="4525963"/>
          </a:xfrm>
        </p:grpSpPr>
        <p:sp>
          <p:nvSpPr>
            <p:cNvPr id="195593" name="Oval 3"/>
            <p:cNvSpPr>
              <a:spLocks noChangeArrowheads="1"/>
            </p:cNvSpPr>
            <p:nvPr/>
          </p:nvSpPr>
          <p:spPr bwMode="auto">
            <a:xfrm>
              <a:off x="1696930" y="388648"/>
              <a:ext cx="4777597" cy="2715577"/>
            </a:xfrm>
            <a:prstGeom prst="ellipse">
              <a:avLst/>
            </a:prstGeom>
            <a:solidFill>
              <a:srgbClr val="096ECF">
                <a:alpha val="50195"/>
              </a:srgbClr>
            </a:solidFill>
            <a:ln w="25400">
              <a:solidFill>
                <a:schemeClr val="accent1"/>
              </a:solidFill>
              <a:bevel/>
              <a:headEnd/>
              <a:tailEnd/>
            </a:ln>
          </p:spPr>
          <p:txBody>
            <a:bodyPr/>
            <a:lstStyle/>
            <a:p>
              <a:pPr>
                <a:buFont typeface="Arial" charset="0"/>
                <a:buNone/>
              </a:pPr>
              <a:endParaRPr lang="zh-CN" altLang="en-US"/>
            </a:p>
          </p:txBody>
        </p:sp>
        <p:sp>
          <p:nvSpPr>
            <p:cNvPr id="195594" name="Rectangle 4"/>
            <p:cNvSpPr>
              <a:spLocks noChangeArrowheads="1"/>
            </p:cNvSpPr>
            <p:nvPr/>
          </p:nvSpPr>
          <p:spPr bwMode="auto">
            <a:xfrm>
              <a:off x="2333943" y="863875"/>
              <a:ext cx="3503571" cy="1222010"/>
            </a:xfrm>
            <a:prstGeom prst="rect">
              <a:avLst/>
            </a:prstGeom>
            <a:noFill/>
            <a:ln w="9525">
              <a:noFill/>
              <a:miter lim="800000"/>
              <a:headEnd/>
              <a:tailEnd/>
            </a:ln>
          </p:spPr>
          <p:txBody>
            <a:bodyPr lIns="0" tIns="0" rIns="0" bIns="0" anchor="ctr"/>
            <a:lstStyle/>
            <a:p>
              <a:pPr algn="ctr">
                <a:lnSpc>
                  <a:spcPct val="90000"/>
                </a:lnSpc>
                <a:spcAft>
                  <a:spcPct val="35000"/>
                </a:spcAft>
                <a:buFont typeface="Arial" charset="0"/>
                <a:buNone/>
              </a:pPr>
              <a:endParaRPr lang="zh-CN" altLang="en-US" sz="6500">
                <a:latin typeface="MS PGothic" pitchFamily="34" charset="-128"/>
                <a:sym typeface="MS PGothic" pitchFamily="34" charset="-128"/>
              </a:endParaRPr>
            </a:p>
          </p:txBody>
        </p:sp>
        <p:sp>
          <p:nvSpPr>
            <p:cNvPr id="195595" name="Oval 5"/>
            <p:cNvSpPr>
              <a:spLocks noChangeArrowheads="1"/>
            </p:cNvSpPr>
            <p:nvPr/>
          </p:nvSpPr>
          <p:spPr bwMode="auto">
            <a:xfrm>
              <a:off x="2386601" y="1468770"/>
              <a:ext cx="5403402" cy="2901486"/>
            </a:xfrm>
            <a:prstGeom prst="ellipse">
              <a:avLst/>
            </a:prstGeom>
            <a:solidFill>
              <a:srgbClr val="DDBB30">
                <a:alpha val="50195"/>
              </a:srgbClr>
            </a:solidFill>
            <a:ln w="25400">
              <a:solidFill>
                <a:srgbClr val="B5CD85"/>
              </a:solidFill>
              <a:bevel/>
              <a:headEnd/>
              <a:tailEnd/>
            </a:ln>
          </p:spPr>
          <p:txBody>
            <a:bodyPr/>
            <a:lstStyle/>
            <a:p>
              <a:pPr>
                <a:buFont typeface="Arial" charset="0"/>
                <a:buNone/>
              </a:pPr>
              <a:endParaRPr lang="zh-CN" altLang="en-US"/>
            </a:p>
          </p:txBody>
        </p:sp>
        <p:sp>
          <p:nvSpPr>
            <p:cNvPr id="195596" name="Rectangle 6"/>
            <p:cNvSpPr>
              <a:spLocks noChangeArrowheads="1"/>
            </p:cNvSpPr>
            <p:nvPr/>
          </p:nvSpPr>
          <p:spPr bwMode="auto">
            <a:xfrm>
              <a:off x="4039142" y="2218320"/>
              <a:ext cx="3242041" cy="1595817"/>
            </a:xfrm>
            <a:prstGeom prst="rect">
              <a:avLst/>
            </a:prstGeom>
            <a:noFill/>
            <a:ln w="9525">
              <a:noFill/>
              <a:miter lim="800000"/>
              <a:headEnd/>
              <a:tailEnd/>
            </a:ln>
          </p:spPr>
          <p:txBody>
            <a:bodyPr lIns="0" tIns="0" rIns="0" bIns="0" anchor="ctr"/>
            <a:lstStyle/>
            <a:p>
              <a:pPr algn="ctr">
                <a:lnSpc>
                  <a:spcPct val="90000"/>
                </a:lnSpc>
                <a:spcAft>
                  <a:spcPct val="35000"/>
                </a:spcAft>
                <a:buFont typeface="Arial" charset="0"/>
                <a:buNone/>
              </a:pPr>
              <a:endParaRPr lang="zh-CN" altLang="en-US" sz="6500">
                <a:latin typeface="MS PGothic" pitchFamily="34" charset="-128"/>
                <a:sym typeface="MS PGothic" pitchFamily="34" charset="-128"/>
              </a:endParaRPr>
            </a:p>
          </p:txBody>
        </p:sp>
        <p:sp>
          <p:nvSpPr>
            <p:cNvPr id="195597" name="Oval 7"/>
            <p:cNvSpPr>
              <a:spLocks noChangeArrowheads="1"/>
            </p:cNvSpPr>
            <p:nvPr/>
          </p:nvSpPr>
          <p:spPr bwMode="auto">
            <a:xfrm>
              <a:off x="321386" y="1447751"/>
              <a:ext cx="5281472" cy="2901486"/>
            </a:xfrm>
            <a:prstGeom prst="ellipse">
              <a:avLst/>
            </a:prstGeom>
            <a:solidFill>
              <a:srgbClr val="C03932">
                <a:alpha val="50195"/>
              </a:srgbClr>
            </a:solidFill>
            <a:ln w="25400">
              <a:solidFill>
                <a:srgbClr val="D0ACD4"/>
              </a:solidFill>
              <a:bevel/>
              <a:headEnd/>
              <a:tailEnd/>
            </a:ln>
          </p:spPr>
          <p:txBody>
            <a:bodyPr/>
            <a:lstStyle/>
            <a:p>
              <a:pPr>
                <a:buFont typeface="Arial" charset="0"/>
                <a:buNone/>
              </a:pPr>
              <a:endParaRPr lang="zh-CN" altLang="en-US"/>
            </a:p>
          </p:txBody>
        </p:sp>
        <p:sp>
          <p:nvSpPr>
            <p:cNvPr id="195598" name="Rectangle 8"/>
            <p:cNvSpPr>
              <a:spLocks noChangeArrowheads="1"/>
            </p:cNvSpPr>
            <p:nvPr/>
          </p:nvSpPr>
          <p:spPr bwMode="auto">
            <a:xfrm>
              <a:off x="818725" y="2197302"/>
              <a:ext cx="3168883" cy="1595817"/>
            </a:xfrm>
            <a:prstGeom prst="rect">
              <a:avLst/>
            </a:prstGeom>
            <a:noFill/>
            <a:ln w="9525">
              <a:noFill/>
              <a:miter lim="800000"/>
              <a:headEnd/>
              <a:tailEnd/>
            </a:ln>
          </p:spPr>
          <p:txBody>
            <a:bodyPr lIns="0" tIns="0" rIns="0" bIns="0" anchor="ctr"/>
            <a:lstStyle/>
            <a:p>
              <a:pPr algn="ctr">
                <a:lnSpc>
                  <a:spcPct val="90000"/>
                </a:lnSpc>
                <a:spcAft>
                  <a:spcPct val="35000"/>
                </a:spcAft>
                <a:buFont typeface="Arial" charset="0"/>
                <a:buNone/>
              </a:pPr>
              <a:endParaRPr lang="zh-CN" altLang="en-US" sz="6500">
                <a:latin typeface="MS PGothic" pitchFamily="34" charset="-128"/>
                <a:sym typeface="MS PGothic" pitchFamily="34" charset="-128"/>
              </a:endParaRPr>
            </a:p>
          </p:txBody>
        </p:sp>
      </p:grpSp>
      <p:sp>
        <p:nvSpPr>
          <p:cNvPr id="195587" name="Text Box 8"/>
          <p:cNvSpPr>
            <a:spLocks noChangeArrowheads="1"/>
          </p:cNvSpPr>
          <p:nvPr/>
        </p:nvSpPr>
        <p:spPr bwMode="auto">
          <a:xfrm>
            <a:off x="146050" y="6453188"/>
            <a:ext cx="8602663" cy="415925"/>
          </a:xfrm>
          <a:prstGeom prst="rect">
            <a:avLst/>
          </a:prstGeom>
          <a:noFill/>
          <a:ln w="9525">
            <a:noFill/>
            <a:miter lim="800000"/>
            <a:headEnd/>
            <a:tailEnd/>
          </a:ln>
        </p:spPr>
        <p:txBody>
          <a:bodyPr lIns="0" tIns="0" rIns="0" bIns="0" anchor="b">
            <a:spAutoFit/>
          </a:bodyPr>
          <a:lstStyle/>
          <a:p>
            <a:pPr>
              <a:buFont typeface="Arial" charset="0"/>
              <a:buNone/>
            </a:pPr>
            <a:r>
              <a:rPr lang="en-US" altLang="zh-CN" sz="900">
                <a:solidFill>
                  <a:srgbClr val="002060"/>
                </a:solidFill>
                <a:latin typeface="Calibri" pitchFamily="34" charset="0"/>
                <a:ea typeface="MS PGothic" pitchFamily="34" charset="-128"/>
                <a:sym typeface="Calibri" pitchFamily="34" charset="0"/>
              </a:rPr>
              <a:t>Jensen TS </a:t>
            </a:r>
            <a:r>
              <a:rPr lang="en-US" altLang="zh-CN" sz="900" i="1">
                <a:solidFill>
                  <a:srgbClr val="002060"/>
                </a:solidFill>
                <a:latin typeface="Calibri" pitchFamily="34" charset="0"/>
                <a:ea typeface="MS PGothic" pitchFamily="34" charset="-128"/>
                <a:sym typeface="Calibri" pitchFamily="34" charset="0"/>
              </a:rPr>
              <a:t>et al</a:t>
            </a:r>
            <a:r>
              <a:rPr lang="en-US" altLang="zh-CN" sz="900">
                <a:solidFill>
                  <a:srgbClr val="002060"/>
                </a:solidFill>
                <a:latin typeface="Calibri" pitchFamily="34" charset="0"/>
                <a:ea typeface="MS PGothic" pitchFamily="34" charset="-128"/>
                <a:sym typeface="Calibri" pitchFamily="34" charset="0"/>
              </a:rPr>
              <a:t>. </a:t>
            </a:r>
            <a:r>
              <a:rPr lang="en-US" altLang="zh-CN" sz="900" i="1">
                <a:solidFill>
                  <a:srgbClr val="002060"/>
                </a:solidFill>
                <a:latin typeface="Calibri" pitchFamily="34" charset="0"/>
                <a:ea typeface="MS PGothic" pitchFamily="34" charset="-128"/>
                <a:sym typeface="Calibri" pitchFamily="34" charset="0"/>
              </a:rPr>
              <a:t>Pain</a:t>
            </a:r>
            <a:r>
              <a:rPr lang="en-US" altLang="zh-CN" sz="900">
                <a:solidFill>
                  <a:srgbClr val="002060"/>
                </a:solidFill>
                <a:latin typeface="Calibri" pitchFamily="34" charset="0"/>
                <a:ea typeface="MS PGothic" pitchFamily="34" charset="-128"/>
                <a:sym typeface="Calibri" pitchFamily="34" charset="0"/>
              </a:rPr>
              <a:t> 2011; 152(10):2204-5; Julius D </a:t>
            </a:r>
            <a:r>
              <a:rPr lang="en-US" altLang="zh-CN" sz="900" i="1">
                <a:solidFill>
                  <a:srgbClr val="002060"/>
                </a:solidFill>
                <a:latin typeface="Calibri" pitchFamily="34" charset="0"/>
                <a:ea typeface="MS PGothic" pitchFamily="34" charset="-128"/>
                <a:sym typeface="Calibri" pitchFamily="34" charset="0"/>
              </a:rPr>
              <a:t>et al. </a:t>
            </a:r>
            <a:r>
              <a:rPr lang="en-US" altLang="zh-CN" sz="900">
                <a:solidFill>
                  <a:srgbClr val="002060"/>
                </a:solidFill>
                <a:latin typeface="Calibri" pitchFamily="34" charset="0"/>
                <a:ea typeface="MS PGothic" pitchFamily="34" charset="-128"/>
                <a:sym typeface="Calibri" pitchFamily="34" charset="0"/>
              </a:rPr>
              <a:t>In: McMahon SB, Koltzenburg M (eds). </a:t>
            </a:r>
            <a:r>
              <a:rPr lang="en-US" altLang="zh-CN" sz="900" i="1">
                <a:solidFill>
                  <a:srgbClr val="002060"/>
                </a:solidFill>
                <a:latin typeface="Calibri" pitchFamily="34" charset="0"/>
                <a:ea typeface="MS PGothic" pitchFamily="34" charset="-128"/>
                <a:sym typeface="Calibri" pitchFamily="34" charset="0"/>
              </a:rPr>
              <a:t>Wall and Melzack’s Textbook of Pain. </a:t>
            </a:r>
            <a:r>
              <a:rPr lang="en-US" altLang="zh-CN" sz="900">
                <a:solidFill>
                  <a:srgbClr val="002060"/>
                </a:solidFill>
                <a:latin typeface="Calibri" pitchFamily="34" charset="0"/>
                <a:ea typeface="MS PGothic" pitchFamily="34" charset="-128"/>
                <a:sym typeface="Calibri" pitchFamily="34" charset="0"/>
              </a:rPr>
              <a:t>5th ed. Elsevier; London, UK: 2006; </a:t>
            </a:r>
            <a:r>
              <a:rPr lang="zh-CN" altLang="en-US" sz="900">
                <a:solidFill>
                  <a:srgbClr val="002060"/>
                </a:solidFill>
                <a:latin typeface="Calibri" pitchFamily="34" charset="0"/>
                <a:sym typeface="Calibri" pitchFamily="34" charset="0"/>
              </a:rPr>
              <a:t/>
            </a:r>
            <a:br>
              <a:rPr lang="zh-CN" altLang="en-US" sz="900">
                <a:solidFill>
                  <a:srgbClr val="002060"/>
                </a:solidFill>
                <a:latin typeface="Calibri" pitchFamily="34" charset="0"/>
                <a:sym typeface="Calibri" pitchFamily="34" charset="0"/>
              </a:rPr>
            </a:br>
            <a:r>
              <a:rPr lang="en-US" altLang="zh-CN" sz="900">
                <a:solidFill>
                  <a:srgbClr val="002060"/>
                </a:solidFill>
                <a:latin typeface="Calibri" pitchFamily="34" charset="0"/>
                <a:ea typeface="MS PGothic" pitchFamily="34" charset="-128"/>
                <a:sym typeface="Calibri" pitchFamily="34" charset="0"/>
              </a:rPr>
              <a:t>Ross E. </a:t>
            </a:r>
            <a:r>
              <a:rPr lang="en-US" altLang="zh-CN" sz="900" i="1">
                <a:solidFill>
                  <a:srgbClr val="002060"/>
                </a:solidFill>
                <a:latin typeface="Calibri" pitchFamily="34" charset="0"/>
                <a:ea typeface="MS PGothic" pitchFamily="34" charset="-128"/>
                <a:sym typeface="Calibri" pitchFamily="34" charset="0"/>
              </a:rPr>
              <a:t>Expert Opin Pharmacother </a:t>
            </a:r>
            <a:r>
              <a:rPr lang="en-US" altLang="zh-CN" sz="900">
                <a:solidFill>
                  <a:srgbClr val="002060"/>
                </a:solidFill>
                <a:latin typeface="Calibri" pitchFamily="34" charset="0"/>
                <a:ea typeface="MS PGothic" pitchFamily="34" charset="-128"/>
                <a:sym typeface="Calibri" pitchFamily="34" charset="0"/>
              </a:rPr>
              <a:t>2001; 2(1):1529-30; Webster LR. </a:t>
            </a:r>
            <a:r>
              <a:rPr lang="en-US" altLang="zh-CN" sz="900" i="1">
                <a:solidFill>
                  <a:srgbClr val="002060"/>
                </a:solidFill>
                <a:latin typeface="Calibri" pitchFamily="34" charset="0"/>
                <a:ea typeface="MS PGothic" pitchFamily="34" charset="-128"/>
                <a:sym typeface="Calibri" pitchFamily="34" charset="0"/>
              </a:rPr>
              <a:t>Am J Manag Care </a:t>
            </a:r>
            <a:r>
              <a:rPr lang="en-US" altLang="zh-CN" sz="900">
                <a:solidFill>
                  <a:srgbClr val="002060"/>
                </a:solidFill>
                <a:latin typeface="Calibri" pitchFamily="34" charset="0"/>
                <a:ea typeface="MS PGothic" pitchFamily="34" charset="-128"/>
                <a:sym typeface="Calibri" pitchFamily="34" charset="0"/>
              </a:rPr>
              <a:t>2008; 14(5 Suppl 1):S116-22; Woolf CJ. </a:t>
            </a:r>
            <a:r>
              <a:rPr lang="en-US" altLang="zh-CN" sz="900" i="1">
                <a:solidFill>
                  <a:srgbClr val="002060"/>
                </a:solidFill>
                <a:latin typeface="Calibri" pitchFamily="34" charset="0"/>
                <a:ea typeface="MS PGothic" pitchFamily="34" charset="-128"/>
                <a:sym typeface="Calibri" pitchFamily="34" charset="0"/>
              </a:rPr>
              <a:t>Pain</a:t>
            </a:r>
            <a:r>
              <a:rPr lang="en-US" altLang="zh-CN" sz="900">
                <a:solidFill>
                  <a:srgbClr val="002060"/>
                </a:solidFill>
                <a:latin typeface="Calibri" pitchFamily="34" charset="0"/>
                <a:ea typeface="MS PGothic" pitchFamily="34" charset="-128"/>
                <a:sym typeface="Calibri" pitchFamily="34" charset="0"/>
              </a:rPr>
              <a:t> 2011; 152(3 Suppl):S2-15.</a:t>
            </a:r>
            <a:endParaRPr lang="zh-CN" altLang="en-US" sz="900">
              <a:solidFill>
                <a:srgbClr val="002060"/>
              </a:solidFill>
              <a:latin typeface="Calibri" pitchFamily="34" charset="0"/>
              <a:ea typeface="MS PGothic" pitchFamily="34" charset="-128"/>
              <a:sym typeface="Calibri" pitchFamily="34" charset="0"/>
            </a:endParaRPr>
          </a:p>
          <a:p>
            <a:pPr>
              <a:buFont typeface="Arial" charset="0"/>
              <a:buNone/>
            </a:pPr>
            <a:endParaRPr lang="zh-CN" altLang="en-US" sz="900">
              <a:solidFill>
                <a:srgbClr val="002060"/>
              </a:solidFill>
              <a:latin typeface="Calibri" pitchFamily="34" charset="0"/>
              <a:ea typeface="MS PGothic" pitchFamily="34" charset="-128"/>
              <a:sym typeface="Calibri" pitchFamily="34" charset="0"/>
            </a:endParaRPr>
          </a:p>
        </p:txBody>
      </p:sp>
      <p:sp>
        <p:nvSpPr>
          <p:cNvPr id="195588" name="Text Box 5"/>
          <p:cNvSpPr>
            <a:spLocks noChangeArrowheads="1"/>
          </p:cNvSpPr>
          <p:nvPr/>
        </p:nvSpPr>
        <p:spPr bwMode="auto">
          <a:xfrm>
            <a:off x="2987675" y="3732213"/>
            <a:ext cx="2952750" cy="1200329"/>
          </a:xfrm>
          <a:prstGeom prst="rect">
            <a:avLst/>
          </a:prstGeom>
          <a:noFill/>
          <a:ln w="9525">
            <a:noFill/>
            <a:miter lim="800000"/>
            <a:headEnd/>
            <a:tailEnd/>
          </a:ln>
        </p:spPr>
        <p:txBody>
          <a:bodyPr>
            <a:spAutoFit/>
          </a:bodyPr>
          <a:lstStyle/>
          <a:p>
            <a:pPr algn="ctr">
              <a:buFont typeface="Arial" charset="0"/>
              <a:buNone/>
            </a:pPr>
            <a:r>
              <a:rPr lang="zh-CN" altLang="en-US" sz="2400" b="1" dirty="0">
                <a:solidFill>
                  <a:srgbClr val="FFFFFF"/>
                </a:solidFill>
              </a:rPr>
              <a:t>许多疾病</a:t>
            </a:r>
            <a:r>
              <a:rPr lang="zh-CN" altLang="en-US" sz="2400" b="1" dirty="0" smtClean="0">
                <a:solidFill>
                  <a:srgbClr val="FFFFFF"/>
                </a:solidFill>
              </a:rPr>
              <a:t>中多种疼痛类型共存</a:t>
            </a:r>
            <a:r>
              <a:rPr lang="en-US" sz="2400" b="1" dirty="0" smtClean="0">
                <a:solidFill>
                  <a:srgbClr val="FFFFFF"/>
                </a:solidFill>
                <a:ea typeface="MS PGothic" pitchFamily="34" charset="-128"/>
              </a:rPr>
              <a:t> </a:t>
            </a:r>
            <a:endParaRPr lang="en-US" sz="2400" b="1" dirty="0">
              <a:solidFill>
                <a:srgbClr val="FFFFFF"/>
              </a:solidFill>
              <a:ea typeface="MS PGothic" pitchFamily="34" charset="-128"/>
            </a:endParaRPr>
          </a:p>
          <a:p>
            <a:pPr algn="ctr">
              <a:buFont typeface="Arial" charset="0"/>
              <a:buNone/>
            </a:pPr>
            <a:r>
              <a:rPr lang="zh-CN" altLang="en-US" sz="2400" b="1" dirty="0" smtClean="0">
                <a:solidFill>
                  <a:srgbClr val="FFFFFF"/>
                </a:solidFill>
              </a:rPr>
              <a:t>（混合型疼痛）</a:t>
            </a:r>
            <a:endParaRPr lang="en-US" sz="2400" b="1" baseline="30000" dirty="0">
              <a:solidFill>
                <a:srgbClr val="FFFFFF"/>
              </a:solidFill>
              <a:ea typeface="MS PGothic" pitchFamily="34" charset="-128"/>
            </a:endParaRPr>
          </a:p>
        </p:txBody>
      </p:sp>
      <p:sp>
        <p:nvSpPr>
          <p:cNvPr id="195589" name="Rectangle 4"/>
          <p:cNvSpPr>
            <a:spLocks noChangeArrowheads="1"/>
          </p:cNvSpPr>
          <p:nvPr/>
        </p:nvSpPr>
        <p:spPr bwMode="auto">
          <a:xfrm>
            <a:off x="0" y="4260850"/>
            <a:ext cx="3263901" cy="1061829"/>
          </a:xfrm>
          <a:prstGeom prst="rect">
            <a:avLst/>
          </a:prstGeom>
          <a:noFill/>
          <a:ln w="9525">
            <a:noFill/>
            <a:miter lim="800000"/>
            <a:headEnd/>
            <a:tailEnd/>
          </a:ln>
        </p:spPr>
        <p:txBody>
          <a:bodyPr wrap="square">
            <a:spAutoFit/>
          </a:bodyPr>
          <a:lstStyle/>
          <a:p>
            <a:pPr marL="1176338" indent="-182563" algn="ctr">
              <a:buFont typeface="Arial" charset="0"/>
              <a:buNone/>
            </a:pPr>
            <a:r>
              <a:rPr lang="zh-CN" altLang="en-US" sz="2300" b="1" dirty="0" smtClean="0">
                <a:solidFill>
                  <a:srgbClr val="000000"/>
                </a:solidFill>
                <a:latin typeface="Calibri" pitchFamily="34" charset="0"/>
                <a:sym typeface="Calibri" pitchFamily="34" charset="0"/>
              </a:rPr>
              <a:t>伤害感受性</a:t>
            </a:r>
            <a:r>
              <a:rPr lang="zh-CN" altLang="en-US" sz="2300" b="1" dirty="0">
                <a:solidFill>
                  <a:srgbClr val="000000"/>
                </a:solidFill>
                <a:latin typeface="Calibri" pitchFamily="34" charset="0"/>
                <a:sym typeface="Calibri" pitchFamily="34" charset="0"/>
              </a:rPr>
              <a:t>疼痛</a:t>
            </a:r>
          </a:p>
          <a:p>
            <a:pPr marL="1176338" indent="-182563">
              <a:buFont typeface="Arial" charset="0"/>
              <a:buChar char="-"/>
            </a:pPr>
            <a:r>
              <a:rPr lang="zh-CN" altLang="en-US" sz="2000" dirty="0">
                <a:solidFill>
                  <a:srgbClr val="000000"/>
                </a:solidFill>
                <a:latin typeface="Calibri" pitchFamily="34" charset="0"/>
                <a:sym typeface="Calibri" pitchFamily="34" charset="0"/>
              </a:rPr>
              <a:t>躯体</a:t>
            </a:r>
          </a:p>
          <a:p>
            <a:pPr marL="1176338" indent="-182563">
              <a:buFont typeface="Arial" charset="0"/>
              <a:buChar char="-"/>
            </a:pPr>
            <a:r>
              <a:rPr lang="zh-CN" altLang="en-US" sz="2000" dirty="0">
                <a:solidFill>
                  <a:srgbClr val="000000"/>
                </a:solidFill>
                <a:latin typeface="Calibri" pitchFamily="34" charset="0"/>
                <a:sym typeface="Calibri" pitchFamily="34" charset="0"/>
              </a:rPr>
              <a:t>内脏</a:t>
            </a:r>
            <a:endParaRPr lang="zh-CN" altLang="en-US" dirty="0"/>
          </a:p>
        </p:txBody>
      </p:sp>
      <p:sp>
        <p:nvSpPr>
          <p:cNvPr id="195590" name="Rectangle 5"/>
          <p:cNvSpPr>
            <a:spLocks noChangeArrowheads="1"/>
          </p:cNvSpPr>
          <p:nvPr/>
        </p:nvSpPr>
        <p:spPr bwMode="auto">
          <a:xfrm>
            <a:off x="5508104" y="4293096"/>
            <a:ext cx="2736850" cy="1052513"/>
          </a:xfrm>
          <a:prstGeom prst="rect">
            <a:avLst/>
          </a:prstGeom>
          <a:noFill/>
          <a:ln w="9525">
            <a:noFill/>
            <a:miter lim="800000"/>
            <a:headEnd/>
            <a:tailEnd/>
          </a:ln>
        </p:spPr>
        <p:txBody>
          <a:bodyPr>
            <a:spAutoFit/>
          </a:bodyPr>
          <a:lstStyle/>
          <a:p>
            <a:pPr marL="704850" indent="-260350" algn="ctr">
              <a:buFont typeface="Arial" charset="0"/>
              <a:buNone/>
            </a:pPr>
            <a:r>
              <a:rPr lang="zh-CN" altLang="en-US" sz="2300" b="1" dirty="0">
                <a:solidFill>
                  <a:srgbClr val="000000"/>
                </a:solidFill>
                <a:latin typeface="Calibri" pitchFamily="34" charset="0"/>
                <a:sym typeface="Calibri" pitchFamily="34" charset="0"/>
              </a:rPr>
              <a:t>神经病理性疼痛</a:t>
            </a:r>
          </a:p>
          <a:p>
            <a:pPr marL="704850" indent="-260350">
              <a:buFont typeface="Arial" charset="0"/>
              <a:buChar char="-"/>
            </a:pPr>
            <a:r>
              <a:rPr lang="zh-CN" altLang="en-US" sz="2000" dirty="0">
                <a:solidFill>
                  <a:srgbClr val="000000"/>
                </a:solidFill>
                <a:latin typeface="Calibri" pitchFamily="34" charset="0"/>
                <a:sym typeface="Calibri" pitchFamily="34" charset="0"/>
              </a:rPr>
              <a:t>外周</a:t>
            </a:r>
          </a:p>
          <a:p>
            <a:pPr marL="704850" indent="-260350">
              <a:buFont typeface="Arial" charset="0"/>
              <a:buChar char="-"/>
            </a:pPr>
            <a:r>
              <a:rPr lang="zh-CN" altLang="en-US" sz="2000" dirty="0">
                <a:solidFill>
                  <a:srgbClr val="000000"/>
                </a:solidFill>
                <a:latin typeface="Calibri" pitchFamily="34" charset="0"/>
                <a:sym typeface="Calibri" pitchFamily="34" charset="0"/>
              </a:rPr>
              <a:t>中枢</a:t>
            </a:r>
            <a:endParaRPr lang="zh-CN" altLang="en-US" sz="2000" dirty="0">
              <a:solidFill>
                <a:srgbClr val="FFFFFF"/>
              </a:solidFill>
              <a:latin typeface="Calibri" pitchFamily="34" charset="0"/>
              <a:sym typeface="MS PGothic" pitchFamily="34" charset="-128"/>
            </a:endParaRPr>
          </a:p>
        </p:txBody>
      </p:sp>
      <p:sp>
        <p:nvSpPr>
          <p:cNvPr id="195591" name="Rectangle 6"/>
          <p:cNvSpPr>
            <a:spLocks noChangeArrowheads="1"/>
          </p:cNvSpPr>
          <p:nvPr/>
        </p:nvSpPr>
        <p:spPr bwMode="auto">
          <a:xfrm>
            <a:off x="2206625" y="2427288"/>
            <a:ext cx="4800600" cy="446276"/>
          </a:xfrm>
          <a:prstGeom prst="rect">
            <a:avLst/>
          </a:prstGeom>
          <a:noFill/>
          <a:ln w="9525">
            <a:noFill/>
            <a:miter lim="800000"/>
            <a:headEnd/>
            <a:tailEnd/>
          </a:ln>
        </p:spPr>
        <p:txBody>
          <a:bodyPr>
            <a:spAutoFit/>
          </a:bodyPr>
          <a:lstStyle/>
          <a:p>
            <a:pPr algn="ctr">
              <a:buFont typeface="Arial" charset="0"/>
              <a:buNone/>
            </a:pPr>
            <a:r>
              <a:rPr lang="zh-CN" altLang="en-US" sz="2300" b="1" dirty="0" smtClean="0">
                <a:solidFill>
                  <a:srgbClr val="000000"/>
                </a:solidFill>
                <a:latin typeface="Calibri" pitchFamily="34" charset="0"/>
                <a:sym typeface="Calibri" pitchFamily="34" charset="0"/>
              </a:rPr>
              <a:t>中枢致敏</a:t>
            </a:r>
            <a:r>
              <a:rPr lang="en-US" altLang="zh-CN" sz="2300" b="1" dirty="0" smtClean="0">
                <a:solidFill>
                  <a:srgbClr val="000000"/>
                </a:solidFill>
                <a:latin typeface="Calibri" pitchFamily="34" charset="0"/>
                <a:sym typeface="Calibri" pitchFamily="34" charset="0"/>
              </a:rPr>
              <a:t>/</a:t>
            </a:r>
            <a:r>
              <a:rPr lang="zh-CN" altLang="en-US" sz="2300" b="1" dirty="0" smtClean="0">
                <a:solidFill>
                  <a:srgbClr val="000000"/>
                </a:solidFill>
                <a:latin typeface="Calibri" pitchFamily="34" charset="0"/>
                <a:sym typeface="Calibri" pitchFamily="34" charset="0"/>
              </a:rPr>
              <a:t>功能障碍性</a:t>
            </a:r>
            <a:r>
              <a:rPr lang="zh-CN" altLang="en-US" sz="2300" b="1" dirty="0">
                <a:solidFill>
                  <a:srgbClr val="000000"/>
                </a:solidFill>
                <a:latin typeface="Calibri" pitchFamily="34" charset="0"/>
                <a:sym typeface="Calibri" pitchFamily="34" charset="0"/>
              </a:rPr>
              <a:t>疼痛</a:t>
            </a:r>
            <a:endParaRPr lang="zh-CN" altLang="en-US" dirty="0"/>
          </a:p>
        </p:txBody>
      </p:sp>
      <p:sp>
        <p:nvSpPr>
          <p:cNvPr id="195592" name="Rectangle 2"/>
          <p:cNvSpPr>
            <a:spLocks noChangeArrowheads="1"/>
          </p:cNvSpPr>
          <p:nvPr/>
        </p:nvSpPr>
        <p:spPr bwMode="auto">
          <a:xfrm>
            <a:off x="492125" y="260350"/>
            <a:ext cx="8229600" cy="1143000"/>
          </a:xfrm>
          <a:prstGeom prst="rect">
            <a:avLst/>
          </a:prstGeom>
          <a:noFill/>
          <a:ln w="9525">
            <a:noFill/>
            <a:miter lim="800000"/>
            <a:headEnd/>
            <a:tailEnd/>
          </a:ln>
        </p:spPr>
        <p:txBody>
          <a:bodyPr lIns="0" tIns="0" rIns="0" bIns="0" anchor="ctr"/>
          <a:lstStyle/>
          <a:p>
            <a:pPr algn="ctr">
              <a:buFont typeface="Arial" charset="0"/>
              <a:buNone/>
            </a:pPr>
            <a:r>
              <a:rPr lang="zh-CN" altLang="en-US" sz="4000">
                <a:solidFill>
                  <a:srgbClr val="000000"/>
                </a:solidFill>
                <a:latin typeface="Calibri" pitchFamily="34" charset="0"/>
                <a:sym typeface="Calibri" pitchFamily="34" charset="0"/>
              </a:rPr>
              <a:t>疼痛的病理生理学分类</a:t>
            </a:r>
            <a:endParaRPr lang="zh-CN" altLang="en-US"/>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灯片编号占位符 4"/>
          <p:cNvSpPr>
            <a:spLocks noGrp="1"/>
          </p:cNvSpPr>
          <p:nvPr>
            <p:ph type="sldNum" sz="quarter" idx="12"/>
          </p:nvPr>
        </p:nvSpPr>
        <p:spPr>
          <a:noFill/>
          <a:ln>
            <a:miter lim="800000"/>
            <a:headEnd/>
            <a:tailEnd/>
          </a:ln>
        </p:spPr>
        <p:txBody>
          <a:bodyPr/>
          <a:lstStyle/>
          <a:p>
            <a:pPr>
              <a:buFont typeface="Arial" charset="0"/>
              <a:buNone/>
            </a:pPr>
            <a:fld id="{2F8472F0-715D-456B-8BE5-AF634112F97A}" type="slidenum">
              <a:rPr lang="zh-CN" altLang="en-US" smtClean="0">
                <a:latin typeface="Arial" charset="0"/>
                <a:ea typeface="宋体" charset="-122"/>
              </a:rPr>
              <a:pPr>
                <a:buFont typeface="Arial" charset="0"/>
                <a:buNone/>
              </a:pPr>
              <a:t>6</a:t>
            </a:fld>
            <a:endParaRPr lang="en-US" altLang="zh-CN" sz="1800" smtClean="0">
              <a:solidFill>
                <a:schemeClr val="tx1"/>
              </a:solidFill>
              <a:latin typeface="Arial" charset="0"/>
              <a:ea typeface="宋体" charset="-122"/>
            </a:endParaRPr>
          </a:p>
        </p:txBody>
      </p:sp>
      <p:sp>
        <p:nvSpPr>
          <p:cNvPr id="197634" name="Title 1"/>
          <p:cNvSpPr>
            <a:spLocks noGrp="1" noChangeArrowheads="1"/>
          </p:cNvSpPr>
          <p:nvPr>
            <p:ph type="title" idx="4294967295"/>
          </p:nvPr>
        </p:nvSpPr>
        <p:spPr/>
        <p:txBody>
          <a:bodyPr/>
          <a:lstStyle/>
          <a:p>
            <a:pPr eaLnBrk="1" hangingPunct="1"/>
            <a:r>
              <a:rPr lang="zh-CN" altLang="en-US" smtClean="0"/>
              <a:t>什么是神经病理性疼痛？</a:t>
            </a:r>
          </a:p>
        </p:txBody>
      </p:sp>
      <p:sp>
        <p:nvSpPr>
          <p:cNvPr id="197635" name="Rectangle 13"/>
          <p:cNvSpPr>
            <a:spLocks noChangeArrowheads="1"/>
          </p:cNvSpPr>
          <p:nvPr/>
        </p:nvSpPr>
        <p:spPr bwMode="auto">
          <a:xfrm>
            <a:off x="2544763" y="1617663"/>
            <a:ext cx="4062412" cy="1430337"/>
          </a:xfrm>
          <a:prstGeom prst="rect">
            <a:avLst/>
          </a:prstGeom>
          <a:solidFill>
            <a:schemeClr val="accent1"/>
          </a:solidFill>
          <a:ln w="9525">
            <a:noFill/>
            <a:miter lim="800000"/>
            <a:headEnd/>
            <a:tailEnd/>
          </a:ln>
        </p:spPr>
        <p:txBody>
          <a:bodyPr anchor="ctr"/>
          <a:lstStyle/>
          <a:p>
            <a:pPr algn="ctr">
              <a:buFont typeface="Arial" charset="0"/>
              <a:buNone/>
            </a:pPr>
            <a:r>
              <a:rPr lang="zh-CN" altLang="en-US" sz="2200" b="1" i="1" dirty="0">
                <a:solidFill>
                  <a:schemeClr val="bg1"/>
                </a:solidFill>
                <a:latin typeface="Calibri" pitchFamily="34" charset="0"/>
                <a:sym typeface="Calibri" pitchFamily="34" charset="0"/>
              </a:rPr>
              <a:t>神经病理性疼痛</a:t>
            </a:r>
          </a:p>
          <a:p>
            <a:pPr algn="ctr">
              <a:buFont typeface="Arial" charset="0"/>
              <a:buNone/>
            </a:pPr>
            <a:r>
              <a:rPr lang="zh-CN" altLang="en-US" i="1" dirty="0">
                <a:solidFill>
                  <a:srgbClr val="FFFFFF"/>
                </a:solidFill>
                <a:latin typeface="Calibri" pitchFamily="34" charset="0"/>
                <a:sym typeface="Calibri" pitchFamily="34" charset="0"/>
              </a:rPr>
              <a:t>由</a:t>
            </a:r>
            <a:r>
              <a:rPr lang="zh-CN" altLang="en-US" b="1" i="1" dirty="0">
                <a:solidFill>
                  <a:srgbClr val="FFFFFF"/>
                </a:solidFill>
                <a:latin typeface="Calibri" pitchFamily="34" charset="0"/>
                <a:sym typeface="Calibri" pitchFamily="34" charset="0"/>
              </a:rPr>
              <a:t>躯体感觉神经系统</a:t>
            </a:r>
            <a:r>
              <a:rPr lang="zh-CN" altLang="en-US" i="1" dirty="0" smtClean="0">
                <a:solidFill>
                  <a:srgbClr val="FFFFFF"/>
                </a:solidFill>
                <a:latin typeface="Calibri" pitchFamily="34" charset="0"/>
                <a:sym typeface="Calibri" pitchFamily="34" charset="0"/>
              </a:rPr>
              <a:t>的损伤或</a:t>
            </a:r>
            <a:r>
              <a:rPr lang="zh-CN" altLang="en-US" i="1" dirty="0">
                <a:solidFill>
                  <a:srgbClr val="FFFFFF"/>
                </a:solidFill>
                <a:latin typeface="Calibri" pitchFamily="34" charset="0"/>
                <a:sym typeface="Calibri" pitchFamily="34" charset="0"/>
              </a:rPr>
              <a:t>疾病引起的疼痛</a:t>
            </a:r>
            <a:endParaRPr lang="zh-CN" altLang="en-US" dirty="0"/>
          </a:p>
        </p:txBody>
      </p:sp>
      <p:sp>
        <p:nvSpPr>
          <p:cNvPr id="197636" name="Rectangle 14"/>
          <p:cNvSpPr>
            <a:spLocks noChangeArrowheads="1"/>
          </p:cNvSpPr>
          <p:nvPr/>
        </p:nvSpPr>
        <p:spPr bwMode="auto">
          <a:xfrm>
            <a:off x="315913" y="4006850"/>
            <a:ext cx="4062412" cy="1430338"/>
          </a:xfrm>
          <a:prstGeom prst="rect">
            <a:avLst/>
          </a:prstGeom>
          <a:solidFill>
            <a:schemeClr val="accent2"/>
          </a:solidFill>
          <a:ln w="25400">
            <a:solidFill>
              <a:schemeClr val="accent2"/>
            </a:solidFill>
            <a:bevel/>
            <a:headEnd/>
            <a:tailEnd/>
          </a:ln>
        </p:spPr>
        <p:txBody>
          <a:bodyPr anchor="ctr"/>
          <a:lstStyle/>
          <a:p>
            <a:pPr algn="ctr">
              <a:buFont typeface="Arial" charset="0"/>
              <a:buNone/>
            </a:pPr>
            <a:r>
              <a:rPr lang="zh-CN" altLang="en-US" sz="2200" b="1" i="1" dirty="0">
                <a:solidFill>
                  <a:srgbClr val="FFFFFF"/>
                </a:solidFill>
                <a:latin typeface="Calibri" pitchFamily="34" charset="0"/>
                <a:sym typeface="Calibri" pitchFamily="34" charset="0"/>
              </a:rPr>
              <a:t>外周</a:t>
            </a:r>
            <a:r>
              <a:rPr lang="zh-CN" altLang="en-US" sz="2200" b="1" i="1" dirty="0" smtClean="0">
                <a:solidFill>
                  <a:srgbClr val="FFFFFF"/>
                </a:solidFill>
                <a:latin typeface="Calibri" pitchFamily="34" charset="0"/>
                <a:sym typeface="Calibri" pitchFamily="34" charset="0"/>
              </a:rPr>
              <a:t>神经病理</a:t>
            </a:r>
            <a:r>
              <a:rPr lang="zh-CN" altLang="en-US" sz="2200" b="1" i="1" dirty="0">
                <a:solidFill>
                  <a:srgbClr val="FFFFFF"/>
                </a:solidFill>
                <a:latin typeface="Calibri" pitchFamily="34" charset="0"/>
                <a:sym typeface="Calibri" pitchFamily="34" charset="0"/>
              </a:rPr>
              <a:t>性疼痛</a:t>
            </a:r>
            <a:endParaRPr lang="en-US" altLang="zh-CN" sz="2200" b="1" i="1" dirty="0">
              <a:solidFill>
                <a:srgbClr val="FFFFFF"/>
              </a:solidFill>
              <a:latin typeface="Calibri" pitchFamily="34" charset="0"/>
              <a:sym typeface="Calibri" pitchFamily="34" charset="0"/>
            </a:endParaRPr>
          </a:p>
          <a:p>
            <a:pPr algn="ctr">
              <a:buFont typeface="Arial" charset="0"/>
              <a:buNone/>
            </a:pPr>
            <a:r>
              <a:rPr lang="zh-CN" altLang="en-US" i="1" dirty="0">
                <a:solidFill>
                  <a:srgbClr val="FFFFFF"/>
                </a:solidFill>
                <a:latin typeface="Calibri" pitchFamily="34" charset="0"/>
                <a:sym typeface="Calibri" pitchFamily="34" charset="0"/>
              </a:rPr>
              <a:t>由</a:t>
            </a:r>
            <a:r>
              <a:rPr lang="zh-CN" altLang="en-US" b="1" i="1" dirty="0">
                <a:solidFill>
                  <a:srgbClr val="FFFFFF"/>
                </a:solidFill>
                <a:latin typeface="Calibri" pitchFamily="34" charset="0"/>
                <a:sym typeface="Calibri" pitchFamily="34" charset="0"/>
              </a:rPr>
              <a:t>外周躯体感觉神经系统</a:t>
            </a:r>
            <a:r>
              <a:rPr lang="zh-CN" altLang="en-US" i="1" dirty="0" smtClean="0">
                <a:solidFill>
                  <a:srgbClr val="FFFFFF"/>
                </a:solidFill>
                <a:latin typeface="Calibri" pitchFamily="34" charset="0"/>
                <a:sym typeface="Calibri" pitchFamily="34" charset="0"/>
              </a:rPr>
              <a:t>的损伤或</a:t>
            </a:r>
            <a:r>
              <a:rPr lang="zh-CN" altLang="en-US" i="1" dirty="0">
                <a:solidFill>
                  <a:srgbClr val="FFFFFF"/>
                </a:solidFill>
                <a:latin typeface="Calibri" pitchFamily="34" charset="0"/>
                <a:sym typeface="Calibri" pitchFamily="34" charset="0"/>
              </a:rPr>
              <a:t>疾病引起的疼痛</a:t>
            </a:r>
            <a:endParaRPr lang="zh-CN" altLang="en-US" b="1" i="1" dirty="0">
              <a:solidFill>
                <a:srgbClr val="FFFFFF"/>
              </a:solidFill>
              <a:latin typeface="Calibri" pitchFamily="34" charset="0"/>
              <a:sym typeface="Calibri" pitchFamily="34" charset="0"/>
            </a:endParaRPr>
          </a:p>
        </p:txBody>
      </p:sp>
      <p:sp>
        <p:nvSpPr>
          <p:cNvPr id="197637" name="Rectangle 15"/>
          <p:cNvSpPr>
            <a:spLocks noChangeArrowheads="1"/>
          </p:cNvSpPr>
          <p:nvPr/>
        </p:nvSpPr>
        <p:spPr bwMode="auto">
          <a:xfrm>
            <a:off x="4773613" y="4014788"/>
            <a:ext cx="4062412" cy="1430337"/>
          </a:xfrm>
          <a:prstGeom prst="rect">
            <a:avLst/>
          </a:prstGeom>
          <a:solidFill>
            <a:srgbClr val="F78B30"/>
          </a:solidFill>
          <a:ln w="9525">
            <a:noFill/>
            <a:miter lim="800000"/>
            <a:headEnd/>
            <a:tailEnd/>
          </a:ln>
        </p:spPr>
        <p:txBody>
          <a:bodyPr anchor="ctr"/>
          <a:lstStyle/>
          <a:p>
            <a:pPr algn="ctr">
              <a:buFont typeface="Arial" charset="0"/>
              <a:buNone/>
            </a:pPr>
            <a:r>
              <a:rPr lang="zh-CN" altLang="en-US" sz="2200" b="1" i="1" dirty="0">
                <a:solidFill>
                  <a:srgbClr val="FFFFFF"/>
                </a:solidFill>
                <a:latin typeface="Calibri" pitchFamily="34" charset="0"/>
                <a:sym typeface="Calibri" pitchFamily="34" charset="0"/>
              </a:rPr>
              <a:t>中枢神经病理性疼痛</a:t>
            </a:r>
          </a:p>
          <a:p>
            <a:pPr algn="ctr">
              <a:buFont typeface="Arial" charset="0"/>
              <a:buNone/>
            </a:pPr>
            <a:r>
              <a:rPr lang="zh-CN" altLang="en-US" i="1" dirty="0">
                <a:solidFill>
                  <a:srgbClr val="FFFFFF"/>
                </a:solidFill>
                <a:latin typeface="Calibri" pitchFamily="34" charset="0"/>
                <a:sym typeface="Calibri" pitchFamily="34" charset="0"/>
              </a:rPr>
              <a:t>由</a:t>
            </a:r>
            <a:r>
              <a:rPr lang="zh-CN" altLang="en-US" b="1" i="1" dirty="0">
                <a:solidFill>
                  <a:srgbClr val="FFFFFF"/>
                </a:solidFill>
                <a:latin typeface="Calibri" pitchFamily="34" charset="0"/>
                <a:sym typeface="Calibri" pitchFamily="34" charset="0"/>
              </a:rPr>
              <a:t>中枢躯体感觉神经系统</a:t>
            </a:r>
            <a:r>
              <a:rPr lang="zh-CN" altLang="en-US" i="1" dirty="0" smtClean="0">
                <a:solidFill>
                  <a:srgbClr val="FFFFFF"/>
                </a:solidFill>
                <a:latin typeface="Calibri" pitchFamily="34" charset="0"/>
                <a:sym typeface="Calibri" pitchFamily="34" charset="0"/>
              </a:rPr>
              <a:t>的损伤或</a:t>
            </a:r>
            <a:r>
              <a:rPr lang="zh-CN" altLang="en-US" i="1" dirty="0">
                <a:solidFill>
                  <a:srgbClr val="FFFFFF"/>
                </a:solidFill>
                <a:latin typeface="Calibri" pitchFamily="34" charset="0"/>
                <a:sym typeface="Calibri" pitchFamily="34" charset="0"/>
              </a:rPr>
              <a:t>疾病引起的疼痛</a:t>
            </a:r>
          </a:p>
        </p:txBody>
      </p:sp>
      <p:grpSp>
        <p:nvGrpSpPr>
          <p:cNvPr id="2" name="Group 6"/>
          <p:cNvGrpSpPr>
            <a:grpSpLocks/>
          </p:cNvGrpSpPr>
          <p:nvPr/>
        </p:nvGrpSpPr>
        <p:grpSpPr bwMode="auto">
          <a:xfrm>
            <a:off x="2347913" y="3060700"/>
            <a:ext cx="4457700" cy="941388"/>
            <a:chOff x="0" y="0"/>
            <a:chExt cx="4457700" cy="941388"/>
          </a:xfrm>
        </p:grpSpPr>
        <p:cxnSp>
          <p:nvCxnSpPr>
            <p:cNvPr id="197641" name="Elbow Connector 17"/>
            <p:cNvCxnSpPr>
              <a:cxnSpLocks noChangeShapeType="1"/>
              <a:stCxn id="197635" idx="2"/>
              <a:endCxn id="197636" idx="0"/>
            </p:cNvCxnSpPr>
            <p:nvPr/>
          </p:nvCxnSpPr>
          <p:spPr bwMode="auto">
            <a:xfrm rot="5400000">
              <a:off x="647700" y="-647700"/>
              <a:ext cx="933450" cy="2228850"/>
            </a:xfrm>
            <a:prstGeom prst="bentConnector3">
              <a:avLst>
                <a:gd name="adj1" fmla="val 49829"/>
              </a:avLst>
            </a:prstGeom>
            <a:noFill/>
            <a:ln w="9525">
              <a:solidFill>
                <a:schemeClr val="tx2"/>
              </a:solidFill>
              <a:miter lim="800000"/>
              <a:headEnd/>
              <a:tailEnd/>
            </a:ln>
          </p:spPr>
        </p:cxnSp>
        <p:cxnSp>
          <p:nvCxnSpPr>
            <p:cNvPr id="197642" name="Shape 19"/>
            <p:cNvCxnSpPr>
              <a:cxnSpLocks noChangeShapeType="1"/>
              <a:stCxn id="197635" idx="2"/>
              <a:endCxn id="197637" idx="0"/>
            </p:cNvCxnSpPr>
            <p:nvPr/>
          </p:nvCxnSpPr>
          <p:spPr bwMode="auto">
            <a:xfrm rot="16200000" flipH="1">
              <a:off x="2872581" y="-643731"/>
              <a:ext cx="941388" cy="2228850"/>
            </a:xfrm>
            <a:prstGeom prst="bentConnector3">
              <a:avLst>
                <a:gd name="adj1" fmla="val 49917"/>
              </a:avLst>
            </a:prstGeom>
            <a:noFill/>
            <a:ln w="9525">
              <a:solidFill>
                <a:schemeClr val="tx2"/>
              </a:solidFill>
              <a:miter lim="800000"/>
              <a:headEnd/>
              <a:tailEnd/>
            </a:ln>
          </p:spPr>
        </p:cxnSp>
      </p:grpSp>
      <p:sp>
        <p:nvSpPr>
          <p:cNvPr id="197639" name="Text Box 4"/>
          <p:cNvSpPr>
            <a:spLocks noChangeArrowheads="1"/>
          </p:cNvSpPr>
          <p:nvPr/>
        </p:nvSpPr>
        <p:spPr bwMode="auto">
          <a:xfrm>
            <a:off x="41275" y="6350000"/>
            <a:ext cx="5464175" cy="508000"/>
          </a:xfrm>
          <a:prstGeom prst="rect">
            <a:avLst/>
          </a:prstGeom>
          <a:noFill/>
          <a:ln w="9525">
            <a:noFill/>
            <a:miter lim="800000"/>
            <a:headEnd/>
            <a:tailEnd/>
          </a:ln>
        </p:spPr>
        <p:txBody>
          <a:bodyPr anchor="b">
            <a:spAutoFit/>
          </a:bodyPr>
          <a:lstStyle/>
          <a:p>
            <a:pPr eaLnBrk="0" hangingPunct="0">
              <a:lnSpc>
                <a:spcPct val="90000"/>
              </a:lnSpc>
              <a:buFont typeface="Arial" charset="0"/>
              <a:buNone/>
            </a:pPr>
            <a:r>
              <a:rPr lang="en-US" altLang="zh-CN" sz="1000">
                <a:solidFill>
                  <a:srgbClr val="002060"/>
                </a:solidFill>
                <a:latin typeface="Calibri" pitchFamily="34" charset="0"/>
                <a:sym typeface="Calibri" pitchFamily="34" charset="0"/>
              </a:rPr>
              <a:t>International Association for the Study of Pain. </a:t>
            </a:r>
            <a:r>
              <a:rPr lang="en-US" altLang="zh-CN" sz="1000" i="1">
                <a:solidFill>
                  <a:srgbClr val="002060"/>
                </a:solidFill>
                <a:latin typeface="Calibri" pitchFamily="34" charset="0"/>
                <a:sym typeface="Calibri" pitchFamily="34" charset="0"/>
              </a:rPr>
              <a:t>IASP Taxonomy. </a:t>
            </a:r>
            <a:r>
              <a:rPr lang="en-US" altLang="zh-CN" sz="1000">
                <a:solidFill>
                  <a:srgbClr val="002060"/>
                </a:solidFill>
                <a:latin typeface="Calibri" pitchFamily="34" charset="0"/>
                <a:sym typeface="Calibri" pitchFamily="34" charset="0"/>
              </a:rPr>
              <a:t>Available at: </a:t>
            </a:r>
            <a:r>
              <a:rPr lang="en-US" altLang="zh-CN" sz="1000">
                <a:solidFill>
                  <a:srgbClr val="002060"/>
                </a:solidFill>
                <a:latin typeface="Calibri" pitchFamily="34" charset="0"/>
                <a:sym typeface="Calibri" pitchFamily="34" charset="0"/>
                <a:hlinkClick r:id="rId3"/>
              </a:rPr>
              <a:t>http://</a:t>
            </a:r>
            <a:r>
              <a:rPr lang="en-US" altLang="zh-CN" sz="1000">
                <a:solidFill>
                  <a:srgbClr val="002060"/>
                </a:solidFill>
                <a:latin typeface="Calibri" pitchFamily="34" charset="0"/>
                <a:sym typeface="Calibri" pitchFamily="34" charset="0"/>
              </a:rPr>
              <a:t>www.iasp-pain.org/AM/Template.cfm?Section=Pain_Definitions. Accessed: July 15, 2013.</a:t>
            </a:r>
            <a:endParaRPr lang="zh-CN" altLang="en-US" sz="1000">
              <a:solidFill>
                <a:srgbClr val="002060"/>
              </a:solidFill>
              <a:latin typeface="Calibri" pitchFamily="34" charset="0"/>
              <a:sym typeface="Calibri" pitchFamily="34" charset="0"/>
            </a:endParaRPr>
          </a:p>
          <a:p>
            <a:pPr eaLnBrk="0" hangingPunct="0">
              <a:lnSpc>
                <a:spcPct val="90000"/>
              </a:lnSpc>
              <a:buFont typeface="Arial" charset="0"/>
              <a:buNone/>
            </a:pPr>
            <a:endParaRPr lang="zh-CN" altLang="en-US" sz="1000">
              <a:solidFill>
                <a:srgbClr val="002060"/>
              </a:solidFill>
              <a:latin typeface="Calibri" pitchFamily="34" charset="0"/>
              <a:sym typeface="Calibri" pitchFamily="34" charset="0"/>
            </a:endParaRPr>
          </a:p>
        </p:txBody>
      </p:sp>
      <p:sp>
        <p:nvSpPr>
          <p:cNvPr id="197640" name="Slide Number Placeholder 33"/>
          <p:cNvSpPr>
            <a:spLocks noChangeArrowheads="1"/>
          </p:cNvSpPr>
          <p:nvPr/>
        </p:nvSpPr>
        <p:spPr bwMode="auto">
          <a:xfrm>
            <a:off x="6553200" y="6356350"/>
            <a:ext cx="2133600" cy="365125"/>
          </a:xfrm>
          <a:prstGeom prst="rect">
            <a:avLst/>
          </a:prstGeom>
          <a:noFill/>
          <a:ln w="9525">
            <a:noFill/>
            <a:miter lim="800000"/>
            <a:headEnd/>
            <a:tailEnd/>
          </a:ln>
        </p:spPr>
        <p:txBody>
          <a:bodyPr anchor="ctr"/>
          <a:lstStyle/>
          <a:p>
            <a:pPr algn="r">
              <a:buFont typeface="Arial" charset="0"/>
              <a:buNone/>
            </a:pPr>
            <a:fld id="{E6FF6FAE-27E0-4B53-A7A5-A7C5A20895D9}" type="slidenum">
              <a:rPr lang="zh-CN" altLang="en-US" sz="1200" b="1" i="1">
                <a:solidFill>
                  <a:srgbClr val="000000"/>
                </a:solidFill>
                <a:latin typeface="Calibri" pitchFamily="34" charset="0"/>
                <a:sym typeface="MS PGothic" pitchFamily="34" charset="-128"/>
              </a:rPr>
              <a:pPr algn="r">
                <a:buFont typeface="Arial" charset="0"/>
                <a:buNone/>
              </a:pPr>
              <a:t>6</a:t>
            </a:fld>
            <a:endParaRPr lang="en-US" altLang="zh-CN" sz="1200" b="1" i="1">
              <a:solidFill>
                <a:srgbClr val="000000"/>
              </a:solidFill>
              <a:latin typeface="Calibri" pitchFamily="34" charset="0"/>
              <a:sym typeface="MS PGothic"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灯片编号占位符 4"/>
          <p:cNvSpPr>
            <a:spLocks noGrp="1"/>
          </p:cNvSpPr>
          <p:nvPr>
            <p:ph type="sldNum" sz="quarter" idx="12"/>
          </p:nvPr>
        </p:nvSpPr>
        <p:spPr>
          <a:noFill/>
          <a:ln>
            <a:miter lim="800000"/>
            <a:headEnd/>
            <a:tailEnd/>
          </a:ln>
        </p:spPr>
        <p:txBody>
          <a:bodyPr/>
          <a:lstStyle/>
          <a:p>
            <a:pPr>
              <a:buFont typeface="Arial" charset="0"/>
              <a:buNone/>
            </a:pPr>
            <a:fld id="{3F5F0905-5105-49FE-A56C-EFC4E811DEFA}" type="slidenum">
              <a:rPr lang="zh-CN" altLang="en-US" smtClean="0">
                <a:latin typeface="Arial" charset="0"/>
                <a:ea typeface="宋体" charset="-122"/>
              </a:rPr>
              <a:pPr>
                <a:buFont typeface="Arial" charset="0"/>
                <a:buNone/>
              </a:pPr>
              <a:t>7</a:t>
            </a:fld>
            <a:endParaRPr lang="en-US" altLang="zh-CN" sz="1800" smtClean="0">
              <a:solidFill>
                <a:schemeClr val="tx1"/>
              </a:solidFill>
              <a:latin typeface="Arial" charset="0"/>
              <a:ea typeface="宋体" charset="-122"/>
            </a:endParaRPr>
          </a:p>
        </p:txBody>
      </p:sp>
      <p:sp>
        <p:nvSpPr>
          <p:cNvPr id="199682" name="Title 1"/>
          <p:cNvSpPr>
            <a:spLocks noGrp="1" noChangeArrowheads="1"/>
          </p:cNvSpPr>
          <p:nvPr>
            <p:ph type="title" idx="4294967295"/>
          </p:nvPr>
        </p:nvSpPr>
        <p:spPr/>
        <p:txBody>
          <a:bodyPr/>
          <a:lstStyle/>
          <a:p>
            <a:pPr eaLnBrk="1" hangingPunct="1"/>
            <a:r>
              <a:rPr lang="zh-CN" altLang="en-US" sz="4000" dirty="0" smtClean="0"/>
              <a:t>伤害感受性疼痛  </a:t>
            </a:r>
            <a:r>
              <a:rPr lang="en-US" altLang="zh-CN" sz="4000" dirty="0" smtClean="0"/>
              <a:t>vs. </a:t>
            </a:r>
            <a:r>
              <a:rPr lang="zh-CN" altLang="en-US" sz="4000" dirty="0" smtClean="0"/>
              <a:t>神经病理性疼痛</a:t>
            </a:r>
          </a:p>
        </p:txBody>
      </p:sp>
      <p:sp>
        <p:nvSpPr>
          <p:cNvPr id="199683" name="Text Placeholder 3"/>
          <p:cNvSpPr>
            <a:spLocks noGrp="1" noChangeArrowheads="1"/>
          </p:cNvSpPr>
          <p:nvPr>
            <p:ph type="body" idx="4294967295"/>
          </p:nvPr>
        </p:nvSpPr>
        <p:spPr>
          <a:xfrm>
            <a:off x="457200" y="1535113"/>
            <a:ext cx="4040188" cy="639762"/>
          </a:xfrm>
          <a:solidFill>
            <a:schemeClr val="accent2"/>
          </a:solidFill>
        </p:spPr>
        <p:txBody>
          <a:bodyPr anchor="b"/>
          <a:lstStyle/>
          <a:p>
            <a:pPr algn="ctr" eaLnBrk="1" hangingPunct="1">
              <a:buFont typeface="Arial" charset="0"/>
              <a:buNone/>
            </a:pPr>
            <a:r>
              <a:rPr lang="zh-CN" altLang="en-US" sz="2400" b="1" dirty="0" smtClean="0"/>
              <a:t>伤害感受性</a:t>
            </a:r>
          </a:p>
        </p:txBody>
      </p:sp>
      <p:sp>
        <p:nvSpPr>
          <p:cNvPr id="199684" name="Content Placeholder 4"/>
          <p:cNvSpPr>
            <a:spLocks noGrp="1" noChangeArrowheads="1"/>
          </p:cNvSpPr>
          <p:nvPr>
            <p:ph sz="half" idx="4294967295"/>
          </p:nvPr>
        </p:nvSpPr>
        <p:spPr>
          <a:xfrm>
            <a:off x="457200" y="2174875"/>
            <a:ext cx="4040188" cy="3951288"/>
          </a:xfrm>
          <a:solidFill>
            <a:srgbClr val="D5E3FF"/>
          </a:solidFill>
        </p:spPr>
        <p:txBody>
          <a:bodyPr/>
          <a:lstStyle/>
          <a:p>
            <a:pPr eaLnBrk="1" hangingPunct="1"/>
            <a:r>
              <a:rPr lang="zh-CN" altLang="en-US" sz="2400" dirty="0" smtClean="0"/>
              <a:t>通常是酸痛和跳痛，并且容易定位</a:t>
            </a:r>
          </a:p>
          <a:p>
            <a:pPr eaLnBrk="1" hangingPunct="1"/>
            <a:r>
              <a:rPr lang="zh-CN" altLang="en-US" sz="2400" dirty="0" smtClean="0"/>
              <a:t>通常疼痛时间有限（当受伤组织愈合便会停止），但也可能是慢性的</a:t>
            </a:r>
          </a:p>
          <a:p>
            <a:pPr eaLnBrk="1" hangingPunct="1"/>
            <a:r>
              <a:rPr lang="zh-CN" altLang="en-US" sz="2400" dirty="0" smtClean="0"/>
              <a:t>一般传统止痛药有效</a:t>
            </a:r>
            <a:endParaRPr lang="en-US" altLang="zh-CN" sz="2400" dirty="0" smtClean="0"/>
          </a:p>
        </p:txBody>
      </p:sp>
      <p:sp>
        <p:nvSpPr>
          <p:cNvPr id="199685" name="Text Placeholder 5"/>
          <p:cNvSpPr>
            <a:spLocks noGrp="1" noChangeArrowheads="1"/>
          </p:cNvSpPr>
          <p:nvPr>
            <p:ph sz="quarter" idx="4294967295"/>
          </p:nvPr>
        </p:nvSpPr>
        <p:spPr>
          <a:xfrm>
            <a:off x="4645025" y="1535113"/>
            <a:ext cx="4041775" cy="639762"/>
          </a:xfrm>
          <a:solidFill>
            <a:srgbClr val="DDBB30"/>
          </a:solidFill>
        </p:spPr>
        <p:txBody>
          <a:bodyPr anchor="b"/>
          <a:lstStyle/>
          <a:p>
            <a:pPr marL="0" indent="0" algn="ctr" eaLnBrk="1" hangingPunct="1">
              <a:buFont typeface="Arial" charset="0"/>
              <a:buNone/>
            </a:pPr>
            <a:r>
              <a:rPr lang="zh-CN" altLang="en-US" sz="2400" b="1" dirty="0" smtClean="0"/>
              <a:t>神经病理性</a:t>
            </a:r>
            <a:endParaRPr lang="en-US" altLang="zh-CN" sz="2400" b="1" dirty="0" smtClean="0"/>
          </a:p>
        </p:txBody>
      </p:sp>
      <p:sp>
        <p:nvSpPr>
          <p:cNvPr id="199686" name="Content Placeholder 6"/>
          <p:cNvSpPr>
            <a:spLocks noGrp="1" noChangeArrowheads="1"/>
          </p:cNvSpPr>
          <p:nvPr>
            <p:ph sz="quarter" idx="4294967295"/>
          </p:nvPr>
        </p:nvSpPr>
        <p:spPr>
          <a:xfrm>
            <a:off x="4645025" y="2174875"/>
            <a:ext cx="4041775" cy="3951288"/>
          </a:xfrm>
          <a:solidFill>
            <a:srgbClr val="D5E3FF"/>
          </a:solidFill>
        </p:spPr>
        <p:txBody>
          <a:bodyPr/>
          <a:lstStyle/>
          <a:p>
            <a:pPr eaLnBrk="1" hangingPunct="1">
              <a:spcAft>
                <a:spcPct val="20000"/>
              </a:spcAft>
            </a:pPr>
            <a:r>
              <a:rPr lang="zh-CN" altLang="en-US" sz="2400" dirty="0" smtClean="0"/>
              <a:t>疼痛经常被描述为麻刺感、电击感以及烧灼感，通常伴随麻木感</a:t>
            </a:r>
          </a:p>
          <a:p>
            <a:pPr eaLnBrk="1" hangingPunct="1">
              <a:spcAft>
                <a:spcPct val="20000"/>
              </a:spcAft>
            </a:pPr>
            <a:r>
              <a:rPr lang="zh-CN" altLang="en-US" sz="2400" dirty="0" smtClean="0"/>
              <a:t>大多数为慢性的</a:t>
            </a:r>
          </a:p>
          <a:p>
            <a:pPr eaLnBrk="1" hangingPunct="1">
              <a:spcAft>
                <a:spcPct val="20000"/>
              </a:spcAft>
            </a:pPr>
            <a:r>
              <a:rPr lang="zh-CN" altLang="en-US" sz="2400" dirty="0" smtClean="0"/>
              <a:t>传统止痛药基本无效</a:t>
            </a:r>
            <a:endParaRPr lang="en-US" altLang="zh-CN" sz="2400" dirty="0" smtClean="0"/>
          </a:p>
          <a:p>
            <a:pPr eaLnBrk="1" hangingPunct="1">
              <a:spcAft>
                <a:spcPct val="20000"/>
              </a:spcAft>
            </a:pPr>
            <a:endParaRPr lang="en-US" altLang="zh-CN" sz="2400" dirty="0" smtClean="0"/>
          </a:p>
        </p:txBody>
      </p:sp>
      <p:sp>
        <p:nvSpPr>
          <p:cNvPr id="27655" name="Text Box 8"/>
          <p:cNvSpPr>
            <a:spLocks noChangeArrowheads="1"/>
          </p:cNvSpPr>
          <p:nvPr/>
        </p:nvSpPr>
        <p:spPr bwMode="auto">
          <a:xfrm>
            <a:off x="246063" y="6283325"/>
            <a:ext cx="7710487" cy="460375"/>
          </a:xfrm>
          <a:prstGeom prst="rect">
            <a:avLst/>
          </a:prstGeom>
          <a:noFill/>
          <a:ln w="9525">
            <a:noFill/>
            <a:miter lim="800000"/>
            <a:headEnd/>
            <a:tailEnd/>
          </a:ln>
        </p:spPr>
        <p:txBody>
          <a:bodyPr lIns="0" tIns="0" rIns="0" bIns="0" anchor="b">
            <a:spAutoFit/>
          </a:bodyPr>
          <a:lstStyle/>
          <a:p>
            <a:pPr>
              <a:buFont typeface="Arial" charset="0"/>
              <a:buNone/>
            </a:pPr>
            <a:r>
              <a:rPr lang="zh-CN" altLang="en-US" sz="1000" dirty="0">
                <a:solidFill>
                  <a:schemeClr val="tx2"/>
                </a:solidFill>
                <a:latin typeface="Calibri" pitchFamily="34" charset="0"/>
                <a:ea typeface="MS PGothic" pitchFamily="34" charset="-128"/>
                <a:sym typeface="Calibri" pitchFamily="34" charset="0"/>
              </a:rPr>
              <a:t>Dray A. </a:t>
            </a:r>
            <a:r>
              <a:rPr lang="zh-CN" altLang="en-US" sz="1000" i="1" dirty="0">
                <a:solidFill>
                  <a:schemeClr val="tx2"/>
                </a:solidFill>
                <a:latin typeface="Calibri" pitchFamily="34" charset="0"/>
                <a:ea typeface="MS PGothic" pitchFamily="34" charset="-128"/>
                <a:sym typeface="Calibri" pitchFamily="34" charset="0"/>
              </a:rPr>
              <a:t>Br J Anaesth </a:t>
            </a:r>
            <a:r>
              <a:rPr lang="zh-CN" altLang="en-US" sz="1000" dirty="0">
                <a:solidFill>
                  <a:schemeClr val="tx2"/>
                </a:solidFill>
                <a:latin typeface="Calibri" pitchFamily="34" charset="0"/>
                <a:ea typeface="MS PGothic" pitchFamily="34" charset="-128"/>
                <a:sym typeface="Calibri" pitchFamily="34" charset="0"/>
              </a:rPr>
              <a:t>2008; 101(1):48-58; </a:t>
            </a:r>
            <a:r>
              <a:rPr lang="en-US" altLang="zh-CN" sz="1000" dirty="0" err="1">
                <a:solidFill>
                  <a:schemeClr val="tx2"/>
                </a:solidFill>
                <a:latin typeface="Calibri" pitchFamily="34" charset="0"/>
                <a:ea typeface="MS PGothic" pitchFamily="34" charset="-128"/>
                <a:sym typeface="Calibri" pitchFamily="34" charset="0"/>
              </a:rPr>
              <a:t>Felson</a:t>
            </a:r>
            <a:r>
              <a:rPr lang="en-US" altLang="zh-CN" sz="1000" dirty="0">
                <a:solidFill>
                  <a:schemeClr val="tx2"/>
                </a:solidFill>
                <a:latin typeface="Calibri" pitchFamily="34" charset="0"/>
                <a:ea typeface="MS PGothic" pitchFamily="34" charset="-128"/>
                <a:sym typeface="Calibri" pitchFamily="34" charset="0"/>
              </a:rPr>
              <a:t> DT. </a:t>
            </a:r>
            <a:r>
              <a:rPr lang="en-US" altLang="zh-CN" sz="1000" i="1" dirty="0">
                <a:solidFill>
                  <a:schemeClr val="tx2"/>
                </a:solidFill>
                <a:latin typeface="Calibri" pitchFamily="34" charset="0"/>
                <a:ea typeface="MS PGothic" pitchFamily="34" charset="-128"/>
                <a:sym typeface="Calibri" pitchFamily="34" charset="0"/>
              </a:rPr>
              <a:t>Arthritis Res </a:t>
            </a:r>
            <a:r>
              <a:rPr lang="en-US" altLang="zh-CN" sz="1000" i="1" dirty="0" err="1">
                <a:solidFill>
                  <a:schemeClr val="tx2"/>
                </a:solidFill>
                <a:latin typeface="Calibri" pitchFamily="34" charset="0"/>
                <a:ea typeface="MS PGothic" pitchFamily="34" charset="-128"/>
                <a:sym typeface="Calibri" pitchFamily="34" charset="0"/>
              </a:rPr>
              <a:t>Ther</a:t>
            </a:r>
            <a:r>
              <a:rPr lang="en-US" altLang="zh-CN" sz="1000" i="1" dirty="0">
                <a:solidFill>
                  <a:schemeClr val="tx2"/>
                </a:solidFill>
                <a:latin typeface="Calibri" pitchFamily="34" charset="0"/>
                <a:ea typeface="MS PGothic" pitchFamily="34" charset="-128"/>
                <a:sym typeface="Calibri" pitchFamily="34" charset="0"/>
              </a:rPr>
              <a:t> </a:t>
            </a:r>
            <a:r>
              <a:rPr lang="en-US" altLang="zh-CN" sz="1000" dirty="0">
                <a:solidFill>
                  <a:schemeClr val="tx2"/>
                </a:solidFill>
                <a:latin typeface="Calibri" pitchFamily="34" charset="0"/>
                <a:ea typeface="MS PGothic" pitchFamily="34" charset="-128"/>
                <a:sym typeface="Calibri" pitchFamily="34" charset="0"/>
              </a:rPr>
              <a:t>2009;11(1):203; International Association for the Study of Pain. </a:t>
            </a:r>
            <a:r>
              <a:rPr lang="en-US" altLang="zh-CN" sz="1000" i="1" dirty="0">
                <a:solidFill>
                  <a:schemeClr val="tx2"/>
                </a:solidFill>
                <a:latin typeface="Calibri" pitchFamily="34" charset="0"/>
                <a:ea typeface="MS PGothic" pitchFamily="34" charset="-128"/>
                <a:sym typeface="Calibri" pitchFamily="34" charset="0"/>
              </a:rPr>
              <a:t>IASP Taxonomy. </a:t>
            </a:r>
            <a:r>
              <a:rPr lang="en-US" altLang="zh-CN" sz="1000" dirty="0">
                <a:solidFill>
                  <a:schemeClr val="tx2"/>
                </a:solidFill>
                <a:latin typeface="Calibri" pitchFamily="34" charset="0"/>
                <a:ea typeface="MS PGothic" pitchFamily="34" charset="-128"/>
                <a:sym typeface="Calibri" pitchFamily="34" charset="0"/>
              </a:rPr>
              <a:t>Available at: </a:t>
            </a:r>
            <a:r>
              <a:rPr lang="en-US" altLang="zh-CN" sz="1000" dirty="0">
                <a:solidFill>
                  <a:schemeClr val="tx2"/>
                </a:solidFill>
                <a:latin typeface="Calibri" pitchFamily="34" charset="0"/>
                <a:ea typeface="MS PGothic" pitchFamily="34" charset="-128"/>
                <a:sym typeface="Calibri" pitchFamily="34" charset="0"/>
                <a:hlinkClick r:id="rId3"/>
              </a:rPr>
              <a:t>http://www.iasp-pain.org/AM/Template.cfm?Section=Pain_Definitions</a:t>
            </a:r>
            <a:r>
              <a:rPr lang="en-US" altLang="zh-CN" sz="1000" dirty="0">
                <a:solidFill>
                  <a:schemeClr val="tx2"/>
                </a:solidFill>
                <a:latin typeface="Calibri" pitchFamily="34" charset="0"/>
                <a:ea typeface="MS PGothic" pitchFamily="34" charset="-128"/>
                <a:sym typeface="Calibri" pitchFamily="34" charset="0"/>
              </a:rPr>
              <a:t>. Accessed: July 15, 2013; McMahon SB, </a:t>
            </a:r>
            <a:r>
              <a:rPr lang="en-US" altLang="zh-CN" sz="1000" dirty="0" err="1">
                <a:solidFill>
                  <a:schemeClr val="tx2"/>
                </a:solidFill>
                <a:latin typeface="Calibri" pitchFamily="34" charset="0"/>
                <a:ea typeface="MS PGothic" pitchFamily="34" charset="-128"/>
                <a:sym typeface="Calibri" pitchFamily="34" charset="0"/>
              </a:rPr>
              <a:t>Koltzenburg</a:t>
            </a:r>
            <a:r>
              <a:rPr lang="en-US" altLang="zh-CN" sz="1000" dirty="0">
                <a:solidFill>
                  <a:schemeClr val="tx2"/>
                </a:solidFill>
                <a:latin typeface="Calibri" pitchFamily="34" charset="0"/>
                <a:ea typeface="MS PGothic" pitchFamily="34" charset="-128"/>
                <a:sym typeface="Calibri" pitchFamily="34" charset="0"/>
              </a:rPr>
              <a:t> M (</a:t>
            </a:r>
            <a:r>
              <a:rPr lang="en-US" altLang="zh-CN" sz="1000" dirty="0" err="1">
                <a:solidFill>
                  <a:schemeClr val="tx2"/>
                </a:solidFill>
                <a:latin typeface="Calibri" pitchFamily="34" charset="0"/>
                <a:ea typeface="MS PGothic" pitchFamily="34" charset="-128"/>
                <a:sym typeface="Calibri" pitchFamily="34" charset="0"/>
              </a:rPr>
              <a:t>Eds</a:t>
            </a:r>
            <a:r>
              <a:rPr lang="en-US" altLang="zh-CN" sz="1000" dirty="0">
                <a:solidFill>
                  <a:schemeClr val="tx2"/>
                </a:solidFill>
                <a:latin typeface="Calibri" pitchFamily="34" charset="0"/>
                <a:ea typeface="MS PGothic" pitchFamily="34" charset="-128"/>
                <a:sym typeface="Calibri" pitchFamily="34" charset="0"/>
              </a:rPr>
              <a:t>). </a:t>
            </a:r>
            <a:r>
              <a:rPr lang="zh-CN" altLang="en-US" sz="1000" dirty="0">
                <a:solidFill>
                  <a:schemeClr val="tx2"/>
                </a:solidFill>
                <a:latin typeface="Calibri" pitchFamily="34" charset="0"/>
                <a:sym typeface="Calibri" pitchFamily="34" charset="0"/>
              </a:rPr>
              <a:t/>
            </a:r>
            <a:br>
              <a:rPr lang="zh-CN" altLang="en-US" sz="1000" dirty="0">
                <a:solidFill>
                  <a:schemeClr val="tx2"/>
                </a:solidFill>
                <a:latin typeface="Calibri" pitchFamily="34" charset="0"/>
                <a:sym typeface="Calibri" pitchFamily="34" charset="0"/>
              </a:rPr>
            </a:br>
            <a:r>
              <a:rPr lang="en-US" altLang="zh-CN" sz="1000" i="1" dirty="0">
                <a:solidFill>
                  <a:schemeClr val="tx2"/>
                </a:solidFill>
                <a:latin typeface="Calibri" pitchFamily="34" charset="0"/>
                <a:ea typeface="MS PGothic" pitchFamily="34" charset="-128"/>
                <a:sym typeface="Calibri" pitchFamily="34" charset="0"/>
              </a:rPr>
              <a:t>Wall and </a:t>
            </a:r>
            <a:r>
              <a:rPr lang="en-US" altLang="zh-CN" sz="1000" i="1" dirty="0" err="1">
                <a:solidFill>
                  <a:schemeClr val="tx2"/>
                </a:solidFill>
                <a:latin typeface="Calibri" pitchFamily="34" charset="0"/>
                <a:ea typeface="MS PGothic" pitchFamily="34" charset="-128"/>
                <a:sym typeface="Calibri" pitchFamily="34" charset="0"/>
              </a:rPr>
              <a:t>Melzack’s</a:t>
            </a:r>
            <a:r>
              <a:rPr lang="en-US" altLang="zh-CN" sz="1000" i="1" dirty="0">
                <a:solidFill>
                  <a:schemeClr val="tx2"/>
                </a:solidFill>
                <a:latin typeface="Calibri" pitchFamily="34" charset="0"/>
                <a:ea typeface="MS PGothic" pitchFamily="34" charset="-128"/>
                <a:sym typeface="Calibri" pitchFamily="34" charset="0"/>
              </a:rPr>
              <a:t> Textbook of Pain. </a:t>
            </a:r>
            <a:r>
              <a:rPr lang="en-US" altLang="zh-CN" sz="1000" dirty="0">
                <a:solidFill>
                  <a:schemeClr val="tx2"/>
                </a:solidFill>
                <a:latin typeface="Calibri" pitchFamily="34" charset="0"/>
                <a:ea typeface="MS PGothic" pitchFamily="34" charset="-128"/>
                <a:sym typeface="Calibri" pitchFamily="34" charset="0"/>
              </a:rPr>
              <a:t>5th ed. Elsevier; London, UK: 2006; Woolf CJ. </a:t>
            </a:r>
            <a:r>
              <a:rPr lang="en-US" altLang="zh-CN" sz="1000" i="1" dirty="0">
                <a:solidFill>
                  <a:schemeClr val="tx2"/>
                </a:solidFill>
                <a:latin typeface="Calibri" pitchFamily="34" charset="0"/>
                <a:ea typeface="MS PGothic" pitchFamily="34" charset="-128"/>
                <a:sym typeface="Calibri" pitchFamily="34" charset="0"/>
              </a:rPr>
              <a:t>Pain</a:t>
            </a:r>
            <a:r>
              <a:rPr lang="en-US" altLang="zh-CN" sz="1000" dirty="0">
                <a:solidFill>
                  <a:schemeClr val="tx2"/>
                </a:solidFill>
                <a:latin typeface="Calibri" pitchFamily="34" charset="0"/>
                <a:ea typeface="MS PGothic" pitchFamily="34" charset="-128"/>
                <a:sym typeface="Calibri" pitchFamily="34" charset="0"/>
              </a:rPr>
              <a:t> 2011;152(3 </a:t>
            </a:r>
            <a:r>
              <a:rPr lang="en-US" altLang="zh-CN" sz="1000" dirty="0" err="1">
                <a:solidFill>
                  <a:schemeClr val="tx2"/>
                </a:solidFill>
                <a:latin typeface="Calibri" pitchFamily="34" charset="0"/>
                <a:ea typeface="MS PGothic" pitchFamily="34" charset="-128"/>
                <a:sym typeface="Calibri" pitchFamily="34" charset="0"/>
              </a:rPr>
              <a:t>Suppl</a:t>
            </a:r>
            <a:r>
              <a:rPr lang="en-US" altLang="zh-CN" sz="1000" dirty="0">
                <a:solidFill>
                  <a:schemeClr val="tx2"/>
                </a:solidFill>
                <a:latin typeface="Calibri" pitchFamily="34" charset="0"/>
                <a:ea typeface="MS PGothic" pitchFamily="34" charset="-128"/>
                <a:sym typeface="Calibri" pitchFamily="34" charset="0"/>
              </a:rPr>
              <a:t>):S2-15.</a:t>
            </a:r>
          </a:p>
        </p:txBody>
      </p:sp>
      <p:sp>
        <p:nvSpPr>
          <p:cNvPr id="199688" name="Slide Number Placeholder 33"/>
          <p:cNvSpPr>
            <a:spLocks noChangeArrowheads="1"/>
          </p:cNvSpPr>
          <p:nvPr/>
        </p:nvSpPr>
        <p:spPr bwMode="auto">
          <a:xfrm>
            <a:off x="6553200" y="6356350"/>
            <a:ext cx="2133600" cy="365125"/>
          </a:xfrm>
          <a:prstGeom prst="rect">
            <a:avLst/>
          </a:prstGeom>
          <a:noFill/>
          <a:ln w="9525">
            <a:noFill/>
            <a:miter lim="800000"/>
            <a:headEnd/>
            <a:tailEnd/>
          </a:ln>
        </p:spPr>
        <p:txBody>
          <a:bodyPr anchor="ctr"/>
          <a:lstStyle/>
          <a:p>
            <a:pPr algn="r">
              <a:buFont typeface="Arial" charset="0"/>
              <a:buNone/>
            </a:pPr>
            <a:fld id="{5C27DE5F-3D87-4DD6-ABCD-D46B1ED4CE4F}" type="slidenum">
              <a:rPr lang="zh-CN" altLang="en-US" sz="1200" b="1" i="1">
                <a:solidFill>
                  <a:srgbClr val="000000"/>
                </a:solidFill>
                <a:latin typeface="Calibri" pitchFamily="34" charset="0"/>
                <a:sym typeface="MS PGothic" pitchFamily="34" charset="-128"/>
              </a:rPr>
              <a:pPr algn="r">
                <a:buFont typeface="Arial" charset="0"/>
                <a:buNone/>
              </a:pPr>
              <a:t>7</a:t>
            </a:fld>
            <a:endParaRPr lang="en-US" altLang="zh-CN" sz="1200" b="1" i="1">
              <a:solidFill>
                <a:srgbClr val="000000"/>
              </a:solidFill>
              <a:latin typeface="Calibri" pitchFamily="34" charset="0"/>
              <a:sym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灯片编号占位符 4"/>
          <p:cNvSpPr>
            <a:spLocks noGrp="1"/>
          </p:cNvSpPr>
          <p:nvPr>
            <p:ph type="sldNum" sz="quarter" idx="12"/>
          </p:nvPr>
        </p:nvSpPr>
        <p:spPr>
          <a:noFill/>
          <a:ln>
            <a:miter lim="800000"/>
            <a:headEnd/>
            <a:tailEnd/>
          </a:ln>
        </p:spPr>
        <p:txBody>
          <a:bodyPr/>
          <a:lstStyle/>
          <a:p>
            <a:pPr>
              <a:buFont typeface="Arial" charset="0"/>
              <a:buNone/>
            </a:pPr>
            <a:fld id="{F0893C2A-59C3-4002-B05C-9C28429009B2}" type="slidenum">
              <a:rPr lang="zh-CN" altLang="en-US" smtClean="0">
                <a:latin typeface="Arial" charset="0"/>
                <a:ea typeface="宋体" charset="-122"/>
              </a:rPr>
              <a:pPr>
                <a:buFont typeface="Arial" charset="0"/>
                <a:buNone/>
              </a:pPr>
              <a:t>8</a:t>
            </a:fld>
            <a:endParaRPr lang="en-US" altLang="zh-CN" sz="1800" smtClean="0">
              <a:latin typeface="Arial" charset="0"/>
              <a:ea typeface="宋体" charset="-122"/>
            </a:endParaRPr>
          </a:p>
        </p:txBody>
      </p:sp>
      <p:grpSp>
        <p:nvGrpSpPr>
          <p:cNvPr id="2" name="Group 2"/>
          <p:cNvGrpSpPr>
            <a:grpSpLocks/>
          </p:cNvGrpSpPr>
          <p:nvPr/>
        </p:nvGrpSpPr>
        <p:grpSpPr bwMode="auto">
          <a:xfrm>
            <a:off x="2243138" y="1993900"/>
            <a:ext cx="5176837" cy="3754438"/>
            <a:chOff x="0" y="0"/>
            <a:chExt cx="3669" cy="2365"/>
          </a:xfrm>
        </p:grpSpPr>
        <p:sp>
          <p:nvSpPr>
            <p:cNvPr id="201759" name="Freeform 1043"/>
            <p:cNvSpPr>
              <a:spLocks/>
            </p:cNvSpPr>
            <p:nvPr/>
          </p:nvSpPr>
          <p:spPr bwMode="auto">
            <a:xfrm>
              <a:off x="1123" y="0"/>
              <a:ext cx="2546" cy="2349"/>
            </a:xfrm>
            <a:custGeom>
              <a:avLst/>
              <a:gdLst>
                <a:gd name="T0" fmla="*/ 1397 w 2546"/>
                <a:gd name="T1" fmla="*/ 0 h 2349"/>
                <a:gd name="T2" fmla="*/ 2546 w 2546"/>
                <a:gd name="T3" fmla="*/ 0 h 2349"/>
                <a:gd name="T4" fmla="*/ 2220 w 2546"/>
                <a:gd name="T5" fmla="*/ 86 h 2349"/>
                <a:gd name="T6" fmla="*/ 1928 w 2546"/>
                <a:gd name="T7" fmla="*/ 266 h 2349"/>
                <a:gd name="T8" fmla="*/ 1688 w 2546"/>
                <a:gd name="T9" fmla="*/ 557 h 2349"/>
                <a:gd name="T10" fmla="*/ 1491 w 2546"/>
                <a:gd name="T11" fmla="*/ 994 h 2349"/>
                <a:gd name="T12" fmla="*/ 1337 w 2546"/>
                <a:gd name="T13" fmla="*/ 1380 h 2349"/>
                <a:gd name="T14" fmla="*/ 1157 w 2546"/>
                <a:gd name="T15" fmla="*/ 1731 h 2349"/>
                <a:gd name="T16" fmla="*/ 1028 w 2546"/>
                <a:gd name="T17" fmla="*/ 1937 h 2349"/>
                <a:gd name="T18" fmla="*/ 857 w 2546"/>
                <a:gd name="T19" fmla="*/ 2134 h 2349"/>
                <a:gd name="T20" fmla="*/ 540 w 2546"/>
                <a:gd name="T21" fmla="*/ 2297 h 2349"/>
                <a:gd name="T22" fmla="*/ 326 w 2546"/>
                <a:gd name="T23" fmla="*/ 2349 h 2349"/>
                <a:gd name="T24" fmla="*/ 0 w 2546"/>
                <a:gd name="T25" fmla="*/ 2349 h 2349"/>
                <a:gd name="T26" fmla="*/ 0 w 2546"/>
                <a:gd name="T27" fmla="*/ 1389 h 2349"/>
                <a:gd name="T28" fmla="*/ 137 w 2546"/>
                <a:gd name="T29" fmla="*/ 1063 h 2349"/>
                <a:gd name="T30" fmla="*/ 257 w 2546"/>
                <a:gd name="T31" fmla="*/ 771 h 2349"/>
                <a:gd name="T32" fmla="*/ 403 w 2546"/>
                <a:gd name="T33" fmla="*/ 506 h 2349"/>
                <a:gd name="T34" fmla="*/ 557 w 2546"/>
                <a:gd name="T35" fmla="*/ 343 h 2349"/>
                <a:gd name="T36" fmla="*/ 660 w 2546"/>
                <a:gd name="T37" fmla="*/ 249 h 2349"/>
                <a:gd name="T38" fmla="*/ 900 w 2546"/>
                <a:gd name="T39" fmla="*/ 94 h 2349"/>
                <a:gd name="T40" fmla="*/ 1080 w 2546"/>
                <a:gd name="T41" fmla="*/ 51 h 2349"/>
                <a:gd name="T42" fmla="*/ 1397 w 2546"/>
                <a:gd name="T43" fmla="*/ 0 h 23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46"/>
                <a:gd name="T67" fmla="*/ 0 h 2349"/>
                <a:gd name="T68" fmla="*/ 2546 w 2546"/>
                <a:gd name="T69" fmla="*/ 2349 h 23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46" h="2349">
                  <a:moveTo>
                    <a:pt x="1397" y="0"/>
                  </a:moveTo>
                  <a:lnTo>
                    <a:pt x="2546" y="0"/>
                  </a:lnTo>
                  <a:lnTo>
                    <a:pt x="2220" y="86"/>
                  </a:lnTo>
                  <a:lnTo>
                    <a:pt x="1928" y="266"/>
                  </a:lnTo>
                  <a:lnTo>
                    <a:pt x="1688" y="557"/>
                  </a:lnTo>
                  <a:lnTo>
                    <a:pt x="1491" y="994"/>
                  </a:lnTo>
                  <a:lnTo>
                    <a:pt x="1337" y="1380"/>
                  </a:lnTo>
                  <a:lnTo>
                    <a:pt x="1157" y="1731"/>
                  </a:lnTo>
                  <a:lnTo>
                    <a:pt x="1028" y="1937"/>
                  </a:lnTo>
                  <a:lnTo>
                    <a:pt x="857" y="2134"/>
                  </a:lnTo>
                  <a:lnTo>
                    <a:pt x="540" y="2297"/>
                  </a:lnTo>
                  <a:lnTo>
                    <a:pt x="326" y="2349"/>
                  </a:lnTo>
                  <a:lnTo>
                    <a:pt x="0" y="2349"/>
                  </a:lnTo>
                  <a:lnTo>
                    <a:pt x="0" y="1389"/>
                  </a:lnTo>
                  <a:lnTo>
                    <a:pt x="137" y="1063"/>
                  </a:lnTo>
                  <a:lnTo>
                    <a:pt x="257" y="771"/>
                  </a:lnTo>
                  <a:lnTo>
                    <a:pt x="403" y="506"/>
                  </a:lnTo>
                  <a:lnTo>
                    <a:pt x="557" y="343"/>
                  </a:lnTo>
                  <a:lnTo>
                    <a:pt x="660" y="249"/>
                  </a:lnTo>
                  <a:lnTo>
                    <a:pt x="900" y="94"/>
                  </a:lnTo>
                  <a:lnTo>
                    <a:pt x="1080" y="51"/>
                  </a:lnTo>
                  <a:lnTo>
                    <a:pt x="1397" y="0"/>
                  </a:lnTo>
                  <a:close/>
                </a:path>
              </a:pathLst>
            </a:custGeom>
            <a:solidFill>
              <a:srgbClr val="CCE9FF"/>
            </a:solidFill>
            <a:ln w="9525">
              <a:noFill/>
              <a:miter lim="800000"/>
              <a:headEnd/>
              <a:tailEnd/>
            </a:ln>
          </p:spPr>
          <p:txBody>
            <a:bodyPr wrap="none" anchor="ctr"/>
            <a:lstStyle/>
            <a:p>
              <a:pPr>
                <a:buFont typeface="Arial" charset="0"/>
                <a:buNone/>
              </a:pPr>
              <a:endParaRPr lang="zh-CN" altLang="en-US"/>
            </a:p>
          </p:txBody>
        </p:sp>
        <p:sp>
          <p:nvSpPr>
            <p:cNvPr id="201760" name="Freeform 1042"/>
            <p:cNvSpPr>
              <a:spLocks/>
            </p:cNvSpPr>
            <p:nvPr/>
          </p:nvSpPr>
          <p:spPr bwMode="auto">
            <a:xfrm>
              <a:off x="0" y="1405"/>
              <a:ext cx="1123" cy="960"/>
            </a:xfrm>
            <a:custGeom>
              <a:avLst/>
              <a:gdLst>
                <a:gd name="T0" fmla="*/ 1123 w 1123"/>
                <a:gd name="T1" fmla="*/ 0 h 960"/>
                <a:gd name="T2" fmla="*/ 1123 w 1123"/>
                <a:gd name="T3" fmla="*/ 960 h 960"/>
                <a:gd name="T4" fmla="*/ 0 w 1123"/>
                <a:gd name="T5" fmla="*/ 960 h 960"/>
                <a:gd name="T6" fmla="*/ 292 w 1123"/>
                <a:gd name="T7" fmla="*/ 926 h 960"/>
                <a:gd name="T8" fmla="*/ 506 w 1123"/>
                <a:gd name="T9" fmla="*/ 840 h 960"/>
                <a:gd name="T10" fmla="*/ 729 w 1123"/>
                <a:gd name="T11" fmla="*/ 669 h 960"/>
                <a:gd name="T12" fmla="*/ 875 w 1123"/>
                <a:gd name="T13" fmla="*/ 463 h 960"/>
                <a:gd name="T14" fmla="*/ 1123 w 1123"/>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123"/>
                <a:gd name="T25" fmla="*/ 0 h 960"/>
                <a:gd name="T26" fmla="*/ 1123 w 1123"/>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3" h="960">
                  <a:moveTo>
                    <a:pt x="1123" y="0"/>
                  </a:moveTo>
                  <a:lnTo>
                    <a:pt x="1123" y="960"/>
                  </a:lnTo>
                  <a:lnTo>
                    <a:pt x="0" y="960"/>
                  </a:lnTo>
                  <a:lnTo>
                    <a:pt x="292" y="926"/>
                  </a:lnTo>
                  <a:lnTo>
                    <a:pt x="506" y="840"/>
                  </a:lnTo>
                  <a:lnTo>
                    <a:pt x="729" y="669"/>
                  </a:lnTo>
                  <a:lnTo>
                    <a:pt x="875" y="463"/>
                  </a:lnTo>
                  <a:lnTo>
                    <a:pt x="1123" y="0"/>
                  </a:lnTo>
                  <a:close/>
                </a:path>
              </a:pathLst>
            </a:custGeom>
            <a:solidFill>
              <a:srgbClr val="CCE9FF"/>
            </a:solidFill>
            <a:ln w="9525">
              <a:noFill/>
              <a:miter lim="800000"/>
              <a:headEnd/>
              <a:tailEnd/>
            </a:ln>
          </p:spPr>
          <p:txBody>
            <a:bodyPr wrap="none" anchor="ctr"/>
            <a:lstStyle/>
            <a:p>
              <a:pPr>
                <a:buFont typeface="Arial" charset="0"/>
                <a:buNone/>
              </a:pPr>
              <a:endParaRPr lang="zh-CN" altLang="en-US"/>
            </a:p>
          </p:txBody>
        </p:sp>
      </p:grpSp>
      <p:sp>
        <p:nvSpPr>
          <p:cNvPr id="201731" name="Title 1"/>
          <p:cNvSpPr>
            <a:spLocks noGrp="1" noChangeArrowheads="1"/>
          </p:cNvSpPr>
          <p:nvPr>
            <p:ph type="title" idx="4294967295"/>
          </p:nvPr>
        </p:nvSpPr>
        <p:spPr>
          <a:xfrm>
            <a:off x="323528" y="332656"/>
            <a:ext cx="8229600" cy="1143000"/>
          </a:xfrm>
        </p:spPr>
        <p:txBody>
          <a:bodyPr/>
          <a:lstStyle/>
          <a:p>
            <a:pPr eaLnBrk="1" hangingPunct="1"/>
            <a:r>
              <a:rPr lang="zh-CN" altLang="en-US" sz="4000" dirty="0" smtClean="0"/>
              <a:t>神经病理性疼痛的特征：痛觉过敏</a:t>
            </a:r>
          </a:p>
        </p:txBody>
      </p:sp>
      <p:sp>
        <p:nvSpPr>
          <p:cNvPr id="201732" name="Freeform 1037"/>
          <p:cNvSpPr>
            <a:spLocks/>
          </p:cNvSpPr>
          <p:nvPr/>
        </p:nvSpPr>
        <p:spPr bwMode="auto">
          <a:xfrm>
            <a:off x="3805238" y="1997075"/>
            <a:ext cx="3833812" cy="3756025"/>
          </a:xfrm>
          <a:custGeom>
            <a:avLst/>
            <a:gdLst>
              <a:gd name="T0" fmla="*/ 0 w 2717"/>
              <a:gd name="T1" fmla="*/ 2147483647 h 2366"/>
              <a:gd name="T2" fmla="*/ 2147483647 w 2717"/>
              <a:gd name="T3" fmla="*/ 2147483647 h 2366"/>
              <a:gd name="T4" fmla="*/ 2147483647 w 2717"/>
              <a:gd name="T5" fmla="*/ 2147483647 h 2366"/>
              <a:gd name="T6" fmla="*/ 2147483647 w 2717"/>
              <a:gd name="T7" fmla="*/ 2147483647 h 2366"/>
              <a:gd name="T8" fmla="*/ 2147483647 w 2717"/>
              <a:gd name="T9" fmla="*/ 2147483647 h 2366"/>
              <a:gd name="T10" fmla="*/ 2147483647 w 2717"/>
              <a:gd name="T11" fmla="*/ 2147483647 h 2366"/>
              <a:gd name="T12" fmla="*/ 2147483647 w 2717"/>
              <a:gd name="T13" fmla="*/ 2147483647 h 2366"/>
              <a:gd name="T14" fmla="*/ 2147483647 w 2717"/>
              <a:gd name="T15" fmla="*/ 2147483647 h 2366"/>
              <a:gd name="T16" fmla="*/ 2147483647 w 2717"/>
              <a:gd name="T17" fmla="*/ 2147483647 h 2366"/>
              <a:gd name="T18" fmla="*/ 2147483647 w 2717"/>
              <a:gd name="T19" fmla="*/ 2147483647 h 2366"/>
              <a:gd name="T20" fmla="*/ 2147483647 w 2717"/>
              <a:gd name="T21" fmla="*/ 2147483647 h 2366"/>
              <a:gd name="T22" fmla="*/ 2147483647 w 2717"/>
              <a:gd name="T23" fmla="*/ 2147483647 h 2366"/>
              <a:gd name="T24" fmla="*/ 2147483647 w 2717"/>
              <a:gd name="T25" fmla="*/ 2147483647 h 2366"/>
              <a:gd name="T26" fmla="*/ 2147483647 w 2717"/>
              <a:gd name="T27" fmla="*/ 2147483647 h 2366"/>
              <a:gd name="T28" fmla="*/ 2147483647 w 2717"/>
              <a:gd name="T29" fmla="*/ 2147483647 h 2366"/>
              <a:gd name="T30" fmla="*/ 2147483647 w 2717"/>
              <a:gd name="T31" fmla="*/ 2147483647 h 2366"/>
              <a:gd name="T32" fmla="*/ 2147483647 w 2717"/>
              <a:gd name="T33" fmla="*/ 2147483647 h 2366"/>
              <a:gd name="T34" fmla="*/ 2147483647 w 2717"/>
              <a:gd name="T35" fmla="*/ 0 h 23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17"/>
              <a:gd name="T55" fmla="*/ 0 h 2366"/>
              <a:gd name="T56" fmla="*/ 2717 w 2717"/>
              <a:gd name="T57" fmla="*/ 2366 h 23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17" h="2366">
                <a:moveTo>
                  <a:pt x="0" y="2366"/>
                </a:moveTo>
                <a:lnTo>
                  <a:pt x="155" y="2366"/>
                </a:lnTo>
                <a:lnTo>
                  <a:pt x="377" y="2358"/>
                </a:lnTo>
                <a:lnTo>
                  <a:pt x="626" y="2280"/>
                </a:lnTo>
                <a:lnTo>
                  <a:pt x="917" y="2083"/>
                </a:lnTo>
                <a:lnTo>
                  <a:pt x="1063" y="1903"/>
                </a:lnTo>
                <a:lnTo>
                  <a:pt x="1200" y="1663"/>
                </a:lnTo>
                <a:lnTo>
                  <a:pt x="1320" y="1432"/>
                </a:lnTo>
                <a:lnTo>
                  <a:pt x="1423" y="1183"/>
                </a:lnTo>
                <a:lnTo>
                  <a:pt x="1552" y="875"/>
                </a:lnTo>
                <a:lnTo>
                  <a:pt x="1646" y="660"/>
                </a:lnTo>
                <a:lnTo>
                  <a:pt x="1775" y="455"/>
                </a:lnTo>
                <a:lnTo>
                  <a:pt x="1920" y="292"/>
                </a:lnTo>
                <a:lnTo>
                  <a:pt x="2075" y="180"/>
                </a:lnTo>
                <a:lnTo>
                  <a:pt x="2212" y="112"/>
                </a:lnTo>
                <a:lnTo>
                  <a:pt x="2417" y="43"/>
                </a:lnTo>
                <a:lnTo>
                  <a:pt x="2580" y="26"/>
                </a:lnTo>
                <a:lnTo>
                  <a:pt x="2717" y="0"/>
                </a:lnTo>
              </a:path>
            </a:pathLst>
          </a:custGeom>
          <a:noFill/>
          <a:ln w="57150">
            <a:solidFill>
              <a:schemeClr val="accent1"/>
            </a:solidFill>
            <a:bevel/>
            <a:headEnd/>
            <a:tailEnd/>
          </a:ln>
        </p:spPr>
        <p:txBody>
          <a:bodyPr wrap="none" anchor="ctr"/>
          <a:lstStyle/>
          <a:p>
            <a:pPr>
              <a:buFont typeface="Arial" charset="0"/>
              <a:buNone/>
            </a:pPr>
            <a:endParaRPr lang="zh-CN" altLang="en-US"/>
          </a:p>
        </p:txBody>
      </p:sp>
      <p:sp>
        <p:nvSpPr>
          <p:cNvPr id="201733" name="Text Box 1044"/>
          <p:cNvSpPr>
            <a:spLocks/>
          </p:cNvSpPr>
          <p:nvPr/>
        </p:nvSpPr>
        <p:spPr bwMode="auto">
          <a:xfrm rot="-5400000">
            <a:off x="746919" y="3428207"/>
            <a:ext cx="1098550" cy="366712"/>
          </a:xfrm>
          <a:prstGeom prst="rect">
            <a:avLst/>
          </a:prstGeom>
          <a:noFill/>
          <a:ln w="9525">
            <a:noFill/>
            <a:miter lim="800000"/>
            <a:headEnd/>
            <a:tailEnd/>
          </a:ln>
        </p:spPr>
        <p:txBody>
          <a:bodyPr wrap="none">
            <a:spAutoFit/>
          </a:bodyPr>
          <a:lstStyle/>
          <a:p>
            <a:pPr eaLnBrk="0" hangingPunct="0">
              <a:buFont typeface="Arial" charset="0"/>
              <a:buNone/>
            </a:pPr>
            <a:r>
              <a:rPr lang="zh-CN" altLang="en-US" b="1">
                <a:solidFill>
                  <a:srgbClr val="002060"/>
                </a:solidFill>
                <a:latin typeface="Calibri" pitchFamily="34" charset="0"/>
                <a:sym typeface="Calibri" pitchFamily="34" charset="0"/>
              </a:rPr>
              <a:t>疼痛强度</a:t>
            </a:r>
          </a:p>
        </p:txBody>
      </p:sp>
      <p:sp>
        <p:nvSpPr>
          <p:cNvPr id="201734" name="Text Box 1045"/>
          <p:cNvSpPr>
            <a:spLocks/>
          </p:cNvSpPr>
          <p:nvPr/>
        </p:nvSpPr>
        <p:spPr bwMode="auto">
          <a:xfrm>
            <a:off x="1309688" y="1603375"/>
            <a:ext cx="530225" cy="4019550"/>
          </a:xfrm>
          <a:prstGeom prst="rect">
            <a:avLst/>
          </a:prstGeom>
          <a:noFill/>
          <a:ln w="9525">
            <a:noFill/>
            <a:miter lim="800000"/>
            <a:headEnd/>
            <a:tailEnd/>
          </a:ln>
        </p:spPr>
        <p:txBody>
          <a:bodyPr>
            <a:spAutoFit/>
          </a:bodyPr>
          <a:lstStyle/>
          <a:p>
            <a:pPr algn="r" eaLnBrk="0" hangingPunct="0">
              <a:lnSpc>
                <a:spcPct val="130000"/>
              </a:lnSpc>
              <a:buFont typeface="Arial" charset="0"/>
              <a:buNone/>
            </a:pPr>
            <a:r>
              <a:rPr lang="en-US" altLang="zh-CN">
                <a:solidFill>
                  <a:srgbClr val="002060"/>
                </a:solidFill>
                <a:latin typeface="Calibri" pitchFamily="34" charset="0"/>
                <a:sym typeface="Calibri" pitchFamily="34" charset="0"/>
              </a:rPr>
              <a:t>10</a:t>
            </a:r>
            <a:endParaRPr lang="zh-CN" altLang="en-US">
              <a:solidFill>
                <a:srgbClr val="002060"/>
              </a:solidFill>
              <a:latin typeface="Calibri" pitchFamily="34" charset="0"/>
              <a:sym typeface="Calibri" pitchFamily="34" charset="0"/>
            </a:endParaRPr>
          </a:p>
          <a:p>
            <a:pPr algn="r" eaLnBrk="0" hangingPunct="0">
              <a:lnSpc>
                <a:spcPct val="130000"/>
              </a:lnSpc>
              <a:buFont typeface="Arial" charset="0"/>
              <a:buNone/>
            </a:pPr>
            <a:endParaRPr lang="zh-CN" altLang="en-US">
              <a:solidFill>
                <a:srgbClr val="002060"/>
              </a:solidFill>
              <a:latin typeface="Calibri" pitchFamily="34" charset="0"/>
              <a:sym typeface="Calibri" pitchFamily="34" charset="0"/>
            </a:endParaRPr>
          </a:p>
          <a:p>
            <a:pPr algn="r" eaLnBrk="0" hangingPunct="0">
              <a:lnSpc>
                <a:spcPct val="130000"/>
              </a:lnSpc>
              <a:buFont typeface="Arial" charset="0"/>
              <a:buNone/>
            </a:pPr>
            <a:r>
              <a:rPr lang="en-US" altLang="zh-CN">
                <a:solidFill>
                  <a:srgbClr val="002060"/>
                </a:solidFill>
                <a:latin typeface="Calibri" pitchFamily="34" charset="0"/>
                <a:sym typeface="Calibri" pitchFamily="34" charset="0"/>
              </a:rPr>
              <a:t>8</a:t>
            </a:r>
            <a:endParaRPr lang="zh-CN" altLang="en-US">
              <a:solidFill>
                <a:srgbClr val="002060"/>
              </a:solidFill>
              <a:latin typeface="Calibri" pitchFamily="34" charset="0"/>
              <a:sym typeface="Calibri" pitchFamily="34" charset="0"/>
            </a:endParaRPr>
          </a:p>
          <a:p>
            <a:pPr algn="r" eaLnBrk="0" hangingPunct="0">
              <a:lnSpc>
                <a:spcPct val="130000"/>
              </a:lnSpc>
              <a:buFont typeface="Arial" charset="0"/>
              <a:buNone/>
            </a:pPr>
            <a:endParaRPr lang="zh-CN" altLang="en-US">
              <a:solidFill>
                <a:srgbClr val="002060"/>
              </a:solidFill>
              <a:latin typeface="Calibri" pitchFamily="34" charset="0"/>
              <a:sym typeface="Calibri" pitchFamily="34" charset="0"/>
            </a:endParaRPr>
          </a:p>
          <a:p>
            <a:pPr algn="r" eaLnBrk="0" hangingPunct="0">
              <a:lnSpc>
                <a:spcPct val="130000"/>
              </a:lnSpc>
              <a:buFont typeface="Arial" charset="0"/>
              <a:buNone/>
            </a:pPr>
            <a:r>
              <a:rPr lang="en-US" altLang="zh-CN">
                <a:solidFill>
                  <a:srgbClr val="002060"/>
                </a:solidFill>
                <a:latin typeface="Calibri" pitchFamily="34" charset="0"/>
                <a:sym typeface="Calibri" pitchFamily="34" charset="0"/>
              </a:rPr>
              <a:t>6</a:t>
            </a:r>
            <a:endParaRPr lang="zh-CN" altLang="en-US">
              <a:solidFill>
                <a:srgbClr val="002060"/>
              </a:solidFill>
              <a:latin typeface="Calibri" pitchFamily="34" charset="0"/>
              <a:sym typeface="Calibri" pitchFamily="34" charset="0"/>
            </a:endParaRPr>
          </a:p>
          <a:p>
            <a:pPr algn="r" eaLnBrk="0" hangingPunct="0">
              <a:lnSpc>
                <a:spcPct val="130000"/>
              </a:lnSpc>
              <a:buFont typeface="Arial" charset="0"/>
              <a:buNone/>
            </a:pPr>
            <a:endParaRPr lang="zh-CN" altLang="en-US">
              <a:solidFill>
                <a:srgbClr val="002060"/>
              </a:solidFill>
              <a:latin typeface="Calibri" pitchFamily="34" charset="0"/>
              <a:sym typeface="Calibri" pitchFamily="34" charset="0"/>
            </a:endParaRPr>
          </a:p>
          <a:p>
            <a:pPr algn="r" eaLnBrk="0" hangingPunct="0">
              <a:lnSpc>
                <a:spcPct val="130000"/>
              </a:lnSpc>
              <a:buFont typeface="Arial" charset="0"/>
              <a:buNone/>
            </a:pPr>
            <a:r>
              <a:rPr lang="en-US" altLang="zh-CN">
                <a:solidFill>
                  <a:srgbClr val="002060"/>
                </a:solidFill>
                <a:latin typeface="Calibri" pitchFamily="34" charset="0"/>
                <a:sym typeface="Calibri" pitchFamily="34" charset="0"/>
              </a:rPr>
              <a:t>4</a:t>
            </a:r>
            <a:endParaRPr lang="zh-CN" altLang="en-US">
              <a:solidFill>
                <a:srgbClr val="002060"/>
              </a:solidFill>
              <a:latin typeface="Calibri" pitchFamily="34" charset="0"/>
              <a:sym typeface="Calibri" pitchFamily="34" charset="0"/>
            </a:endParaRPr>
          </a:p>
          <a:p>
            <a:pPr algn="r" eaLnBrk="0" hangingPunct="0">
              <a:lnSpc>
                <a:spcPct val="130000"/>
              </a:lnSpc>
              <a:buFont typeface="Arial" charset="0"/>
              <a:buNone/>
            </a:pPr>
            <a:endParaRPr lang="zh-CN" altLang="en-US">
              <a:solidFill>
                <a:srgbClr val="002060"/>
              </a:solidFill>
              <a:latin typeface="Calibri" pitchFamily="34" charset="0"/>
              <a:sym typeface="Calibri" pitchFamily="34" charset="0"/>
            </a:endParaRPr>
          </a:p>
          <a:p>
            <a:pPr algn="r" eaLnBrk="0" hangingPunct="0">
              <a:lnSpc>
                <a:spcPct val="130000"/>
              </a:lnSpc>
              <a:buFont typeface="Arial" charset="0"/>
              <a:buNone/>
            </a:pPr>
            <a:r>
              <a:rPr lang="en-US" altLang="zh-CN">
                <a:solidFill>
                  <a:srgbClr val="002060"/>
                </a:solidFill>
                <a:latin typeface="Calibri" pitchFamily="34" charset="0"/>
                <a:sym typeface="Calibri" pitchFamily="34" charset="0"/>
              </a:rPr>
              <a:t>2</a:t>
            </a:r>
            <a:endParaRPr lang="zh-CN" altLang="en-US">
              <a:solidFill>
                <a:srgbClr val="002060"/>
              </a:solidFill>
              <a:latin typeface="Calibri" pitchFamily="34" charset="0"/>
              <a:sym typeface="Calibri" pitchFamily="34" charset="0"/>
            </a:endParaRPr>
          </a:p>
          <a:p>
            <a:pPr algn="r" eaLnBrk="0" hangingPunct="0">
              <a:lnSpc>
                <a:spcPct val="130000"/>
              </a:lnSpc>
              <a:buFont typeface="Arial" charset="0"/>
              <a:buNone/>
            </a:pPr>
            <a:endParaRPr lang="zh-CN" altLang="en-US">
              <a:solidFill>
                <a:srgbClr val="002060"/>
              </a:solidFill>
              <a:latin typeface="Calibri" pitchFamily="34" charset="0"/>
              <a:sym typeface="Calibri" pitchFamily="34" charset="0"/>
            </a:endParaRPr>
          </a:p>
          <a:p>
            <a:pPr algn="r" eaLnBrk="0" hangingPunct="0">
              <a:lnSpc>
                <a:spcPct val="130000"/>
              </a:lnSpc>
              <a:buFont typeface="Arial" charset="0"/>
              <a:buNone/>
            </a:pPr>
            <a:r>
              <a:rPr lang="en-US" altLang="zh-CN">
                <a:solidFill>
                  <a:srgbClr val="002060"/>
                </a:solidFill>
                <a:latin typeface="Calibri" pitchFamily="34" charset="0"/>
                <a:sym typeface="Calibri" pitchFamily="34" charset="0"/>
              </a:rPr>
              <a:t>0</a:t>
            </a:r>
            <a:endParaRPr lang="zh-CN" altLang="en-US"/>
          </a:p>
        </p:txBody>
      </p:sp>
      <p:sp>
        <p:nvSpPr>
          <p:cNvPr id="201735" name="Text Box 1046"/>
          <p:cNvSpPr>
            <a:spLocks/>
          </p:cNvSpPr>
          <p:nvPr/>
        </p:nvSpPr>
        <p:spPr bwMode="auto">
          <a:xfrm>
            <a:off x="3711575" y="5942013"/>
            <a:ext cx="1114425" cy="369887"/>
          </a:xfrm>
          <a:prstGeom prst="rect">
            <a:avLst/>
          </a:prstGeom>
          <a:noFill/>
          <a:ln w="9525">
            <a:noFill/>
            <a:miter lim="800000"/>
            <a:headEnd/>
            <a:tailEnd/>
          </a:ln>
        </p:spPr>
        <p:txBody>
          <a:bodyPr wrap="none">
            <a:spAutoFit/>
          </a:bodyPr>
          <a:lstStyle/>
          <a:p>
            <a:pPr eaLnBrk="0" hangingPunct="0">
              <a:buFont typeface="Arial" charset="0"/>
              <a:buNone/>
            </a:pPr>
            <a:r>
              <a:rPr lang="zh-CN" altLang="en-US" b="1">
                <a:solidFill>
                  <a:srgbClr val="002060"/>
                </a:solidFill>
                <a:latin typeface="Calibri" pitchFamily="34" charset="0"/>
                <a:sym typeface="Calibri" pitchFamily="34" charset="0"/>
              </a:rPr>
              <a:t>刺激强度</a:t>
            </a:r>
          </a:p>
        </p:txBody>
      </p:sp>
      <p:sp>
        <p:nvSpPr>
          <p:cNvPr id="201736" name="Text Box 1050"/>
          <p:cNvSpPr>
            <a:spLocks/>
          </p:cNvSpPr>
          <p:nvPr/>
        </p:nvSpPr>
        <p:spPr bwMode="auto">
          <a:xfrm>
            <a:off x="6513513" y="2557463"/>
            <a:ext cx="1555750" cy="366712"/>
          </a:xfrm>
          <a:prstGeom prst="rect">
            <a:avLst/>
          </a:prstGeom>
          <a:noFill/>
          <a:ln w="9525">
            <a:noFill/>
            <a:miter lim="800000"/>
            <a:headEnd/>
            <a:tailEnd/>
          </a:ln>
        </p:spPr>
        <p:txBody>
          <a:bodyPr wrap="none">
            <a:spAutoFit/>
          </a:bodyPr>
          <a:lstStyle/>
          <a:p>
            <a:pPr algn="ctr" eaLnBrk="0" hangingPunct="0">
              <a:buFont typeface="Arial" charset="0"/>
              <a:buNone/>
            </a:pPr>
            <a:r>
              <a:rPr lang="zh-CN" altLang="en-US" b="1">
                <a:solidFill>
                  <a:srgbClr val="002060"/>
                </a:solidFill>
                <a:latin typeface="Calibri" pitchFamily="34" charset="0"/>
                <a:sym typeface="Calibri" pitchFamily="34" charset="0"/>
              </a:rPr>
              <a:t>正常疼痛反应</a:t>
            </a:r>
          </a:p>
        </p:txBody>
      </p:sp>
      <p:sp>
        <p:nvSpPr>
          <p:cNvPr id="29707" name="Freeform 1040"/>
          <p:cNvSpPr>
            <a:spLocks/>
          </p:cNvSpPr>
          <p:nvPr/>
        </p:nvSpPr>
        <p:spPr bwMode="auto">
          <a:xfrm>
            <a:off x="1947863" y="1992313"/>
            <a:ext cx="3833812" cy="3756025"/>
          </a:xfrm>
          <a:custGeom>
            <a:avLst/>
            <a:gdLst>
              <a:gd name="T0" fmla="*/ 0 w 2717"/>
              <a:gd name="T1" fmla="*/ 2147483647 h 2366"/>
              <a:gd name="T2" fmla="*/ 2147483647 w 2717"/>
              <a:gd name="T3" fmla="*/ 2147483647 h 2366"/>
              <a:gd name="T4" fmla="*/ 2147483647 w 2717"/>
              <a:gd name="T5" fmla="*/ 2147483647 h 2366"/>
              <a:gd name="T6" fmla="*/ 2147483647 w 2717"/>
              <a:gd name="T7" fmla="*/ 2147483647 h 2366"/>
              <a:gd name="T8" fmla="*/ 2147483647 w 2717"/>
              <a:gd name="T9" fmla="*/ 2147483647 h 2366"/>
              <a:gd name="T10" fmla="*/ 2147483647 w 2717"/>
              <a:gd name="T11" fmla="*/ 2147483647 h 2366"/>
              <a:gd name="T12" fmla="*/ 2147483647 w 2717"/>
              <a:gd name="T13" fmla="*/ 2147483647 h 2366"/>
              <a:gd name="T14" fmla="*/ 2147483647 w 2717"/>
              <a:gd name="T15" fmla="*/ 2147483647 h 2366"/>
              <a:gd name="T16" fmla="*/ 2147483647 w 2717"/>
              <a:gd name="T17" fmla="*/ 2147483647 h 2366"/>
              <a:gd name="T18" fmla="*/ 2147483647 w 2717"/>
              <a:gd name="T19" fmla="*/ 2147483647 h 2366"/>
              <a:gd name="T20" fmla="*/ 2147483647 w 2717"/>
              <a:gd name="T21" fmla="*/ 2147483647 h 2366"/>
              <a:gd name="T22" fmla="*/ 2147483647 w 2717"/>
              <a:gd name="T23" fmla="*/ 2147483647 h 2366"/>
              <a:gd name="T24" fmla="*/ 2147483647 w 2717"/>
              <a:gd name="T25" fmla="*/ 2147483647 h 2366"/>
              <a:gd name="T26" fmla="*/ 2147483647 w 2717"/>
              <a:gd name="T27" fmla="*/ 2147483647 h 2366"/>
              <a:gd name="T28" fmla="*/ 2147483647 w 2717"/>
              <a:gd name="T29" fmla="*/ 2147483647 h 2366"/>
              <a:gd name="T30" fmla="*/ 2147483647 w 2717"/>
              <a:gd name="T31" fmla="*/ 2147483647 h 2366"/>
              <a:gd name="T32" fmla="*/ 2147483647 w 2717"/>
              <a:gd name="T33" fmla="*/ 2147483647 h 2366"/>
              <a:gd name="T34" fmla="*/ 2147483647 w 2717"/>
              <a:gd name="T35" fmla="*/ 0 h 23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17"/>
              <a:gd name="T55" fmla="*/ 0 h 2366"/>
              <a:gd name="T56" fmla="*/ 2717 w 2717"/>
              <a:gd name="T57" fmla="*/ 2366 h 23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17" h="2366">
                <a:moveTo>
                  <a:pt x="0" y="2366"/>
                </a:moveTo>
                <a:lnTo>
                  <a:pt x="155" y="2366"/>
                </a:lnTo>
                <a:lnTo>
                  <a:pt x="377" y="2358"/>
                </a:lnTo>
                <a:lnTo>
                  <a:pt x="626" y="2280"/>
                </a:lnTo>
                <a:lnTo>
                  <a:pt x="917" y="2083"/>
                </a:lnTo>
                <a:lnTo>
                  <a:pt x="1063" y="1903"/>
                </a:lnTo>
                <a:lnTo>
                  <a:pt x="1200" y="1663"/>
                </a:lnTo>
                <a:lnTo>
                  <a:pt x="1320" y="1432"/>
                </a:lnTo>
                <a:lnTo>
                  <a:pt x="1423" y="1183"/>
                </a:lnTo>
                <a:lnTo>
                  <a:pt x="1552" y="875"/>
                </a:lnTo>
                <a:lnTo>
                  <a:pt x="1646" y="660"/>
                </a:lnTo>
                <a:lnTo>
                  <a:pt x="1775" y="455"/>
                </a:lnTo>
                <a:lnTo>
                  <a:pt x="1920" y="292"/>
                </a:lnTo>
                <a:lnTo>
                  <a:pt x="2075" y="180"/>
                </a:lnTo>
                <a:lnTo>
                  <a:pt x="2212" y="112"/>
                </a:lnTo>
                <a:lnTo>
                  <a:pt x="2417" y="43"/>
                </a:lnTo>
                <a:lnTo>
                  <a:pt x="2580" y="26"/>
                </a:lnTo>
                <a:lnTo>
                  <a:pt x="2717" y="0"/>
                </a:lnTo>
              </a:path>
            </a:pathLst>
          </a:custGeom>
          <a:noFill/>
          <a:ln w="57150">
            <a:solidFill>
              <a:schemeClr val="accent2"/>
            </a:solidFill>
            <a:bevel/>
            <a:headEnd/>
            <a:tailEnd/>
          </a:ln>
        </p:spPr>
        <p:txBody>
          <a:bodyPr wrap="none" anchor="ctr"/>
          <a:lstStyle/>
          <a:p>
            <a:pPr>
              <a:buFont typeface="Arial" charset="0"/>
              <a:buNone/>
            </a:pPr>
            <a:endParaRPr lang="zh-CN" altLang="en-US"/>
          </a:p>
        </p:txBody>
      </p:sp>
      <p:sp>
        <p:nvSpPr>
          <p:cNvPr id="201738" name="Line 1029"/>
          <p:cNvSpPr>
            <a:spLocks noChangeShapeType="1"/>
          </p:cNvSpPr>
          <p:nvPr/>
        </p:nvSpPr>
        <p:spPr bwMode="auto">
          <a:xfrm>
            <a:off x="1947863" y="5761038"/>
            <a:ext cx="5894387" cy="1587"/>
          </a:xfrm>
          <a:prstGeom prst="line">
            <a:avLst/>
          </a:prstGeom>
          <a:noFill/>
          <a:ln w="9525">
            <a:solidFill>
              <a:srgbClr val="002060"/>
            </a:solidFill>
            <a:bevel/>
            <a:headEnd/>
            <a:tailEnd/>
          </a:ln>
        </p:spPr>
        <p:txBody>
          <a:bodyPr wrap="none" anchor="ctr"/>
          <a:lstStyle/>
          <a:p>
            <a:endParaRPr lang="zh-CN" altLang="en-US"/>
          </a:p>
        </p:txBody>
      </p:sp>
      <p:grpSp>
        <p:nvGrpSpPr>
          <p:cNvPr id="3" name="Group 13"/>
          <p:cNvGrpSpPr>
            <a:grpSpLocks/>
          </p:cNvGrpSpPr>
          <p:nvPr/>
        </p:nvGrpSpPr>
        <p:grpSpPr bwMode="auto">
          <a:xfrm>
            <a:off x="1812925" y="2055813"/>
            <a:ext cx="133350" cy="3695700"/>
            <a:chOff x="0" y="0"/>
            <a:chExt cx="85" cy="2373"/>
          </a:xfrm>
        </p:grpSpPr>
        <p:sp>
          <p:nvSpPr>
            <p:cNvPr id="201753" name="Line 1031"/>
            <p:cNvSpPr>
              <a:spLocks noChangeShapeType="1"/>
            </p:cNvSpPr>
            <p:nvPr/>
          </p:nvSpPr>
          <p:spPr bwMode="auto">
            <a:xfrm>
              <a:off x="0" y="0"/>
              <a:ext cx="85" cy="1"/>
            </a:xfrm>
            <a:prstGeom prst="line">
              <a:avLst/>
            </a:prstGeom>
            <a:noFill/>
            <a:ln w="9525">
              <a:solidFill>
                <a:srgbClr val="002060"/>
              </a:solidFill>
              <a:bevel/>
              <a:headEnd/>
              <a:tailEnd/>
            </a:ln>
          </p:spPr>
          <p:txBody>
            <a:bodyPr wrap="none" anchor="ctr"/>
            <a:lstStyle/>
            <a:p>
              <a:endParaRPr lang="zh-CN" altLang="en-US"/>
            </a:p>
          </p:txBody>
        </p:sp>
        <p:sp>
          <p:nvSpPr>
            <p:cNvPr id="201754" name="Line 1032"/>
            <p:cNvSpPr>
              <a:spLocks noChangeShapeType="1"/>
            </p:cNvSpPr>
            <p:nvPr/>
          </p:nvSpPr>
          <p:spPr bwMode="auto">
            <a:xfrm>
              <a:off x="1" y="457"/>
              <a:ext cx="84" cy="1"/>
            </a:xfrm>
            <a:prstGeom prst="line">
              <a:avLst/>
            </a:prstGeom>
            <a:noFill/>
            <a:ln w="9525">
              <a:solidFill>
                <a:srgbClr val="002060"/>
              </a:solidFill>
              <a:bevel/>
              <a:headEnd/>
              <a:tailEnd/>
            </a:ln>
          </p:spPr>
          <p:txBody>
            <a:bodyPr wrap="none" anchor="ctr"/>
            <a:lstStyle/>
            <a:p>
              <a:endParaRPr lang="zh-CN" altLang="en-US"/>
            </a:p>
          </p:txBody>
        </p:sp>
        <p:sp>
          <p:nvSpPr>
            <p:cNvPr id="201755" name="Line 1033"/>
            <p:cNvSpPr>
              <a:spLocks noChangeShapeType="1"/>
            </p:cNvSpPr>
            <p:nvPr/>
          </p:nvSpPr>
          <p:spPr bwMode="auto">
            <a:xfrm>
              <a:off x="0" y="914"/>
              <a:ext cx="85" cy="1"/>
            </a:xfrm>
            <a:prstGeom prst="line">
              <a:avLst/>
            </a:prstGeom>
            <a:noFill/>
            <a:ln w="9525">
              <a:solidFill>
                <a:srgbClr val="002060"/>
              </a:solidFill>
              <a:bevel/>
              <a:headEnd/>
              <a:tailEnd/>
            </a:ln>
          </p:spPr>
          <p:txBody>
            <a:bodyPr wrap="none" anchor="ctr"/>
            <a:lstStyle/>
            <a:p>
              <a:endParaRPr lang="zh-CN" altLang="en-US"/>
            </a:p>
          </p:txBody>
        </p:sp>
        <p:sp>
          <p:nvSpPr>
            <p:cNvPr id="201756" name="Line 1034"/>
            <p:cNvSpPr>
              <a:spLocks noChangeShapeType="1"/>
            </p:cNvSpPr>
            <p:nvPr/>
          </p:nvSpPr>
          <p:spPr bwMode="auto">
            <a:xfrm>
              <a:off x="0" y="1371"/>
              <a:ext cx="85" cy="1"/>
            </a:xfrm>
            <a:prstGeom prst="line">
              <a:avLst/>
            </a:prstGeom>
            <a:noFill/>
            <a:ln w="9525">
              <a:solidFill>
                <a:srgbClr val="002060"/>
              </a:solidFill>
              <a:bevel/>
              <a:headEnd/>
              <a:tailEnd/>
            </a:ln>
          </p:spPr>
          <p:txBody>
            <a:bodyPr wrap="none" anchor="ctr"/>
            <a:lstStyle/>
            <a:p>
              <a:endParaRPr lang="zh-CN" altLang="en-US"/>
            </a:p>
          </p:txBody>
        </p:sp>
        <p:sp>
          <p:nvSpPr>
            <p:cNvPr id="201757" name="Line 1035"/>
            <p:cNvSpPr>
              <a:spLocks noChangeShapeType="1"/>
            </p:cNvSpPr>
            <p:nvPr/>
          </p:nvSpPr>
          <p:spPr bwMode="auto">
            <a:xfrm>
              <a:off x="1" y="1828"/>
              <a:ext cx="84" cy="1"/>
            </a:xfrm>
            <a:prstGeom prst="line">
              <a:avLst/>
            </a:prstGeom>
            <a:noFill/>
            <a:ln w="9525">
              <a:solidFill>
                <a:srgbClr val="002060"/>
              </a:solidFill>
              <a:bevel/>
              <a:headEnd/>
              <a:tailEnd/>
            </a:ln>
          </p:spPr>
          <p:txBody>
            <a:bodyPr wrap="none" anchor="ctr"/>
            <a:lstStyle/>
            <a:p>
              <a:endParaRPr lang="zh-CN" altLang="en-US"/>
            </a:p>
          </p:txBody>
        </p:sp>
        <p:sp>
          <p:nvSpPr>
            <p:cNvPr id="201758" name="Line 1028"/>
            <p:cNvSpPr>
              <a:spLocks noChangeShapeType="1"/>
            </p:cNvSpPr>
            <p:nvPr/>
          </p:nvSpPr>
          <p:spPr bwMode="auto">
            <a:xfrm>
              <a:off x="85" y="0"/>
              <a:ext cx="1" cy="2373"/>
            </a:xfrm>
            <a:prstGeom prst="line">
              <a:avLst/>
            </a:prstGeom>
            <a:noFill/>
            <a:ln w="9525">
              <a:solidFill>
                <a:srgbClr val="002060"/>
              </a:solidFill>
              <a:bevel/>
              <a:headEnd/>
              <a:tailEnd/>
            </a:ln>
          </p:spPr>
          <p:txBody>
            <a:bodyPr wrap="none" anchor="ctr"/>
            <a:lstStyle/>
            <a:p>
              <a:endParaRPr lang="zh-CN" altLang="en-US"/>
            </a:p>
          </p:txBody>
        </p:sp>
      </p:grpSp>
      <p:sp>
        <p:nvSpPr>
          <p:cNvPr id="29716" name="Straight Connector 30"/>
          <p:cNvSpPr>
            <a:spLocks noChangeShapeType="1"/>
          </p:cNvSpPr>
          <p:nvPr/>
        </p:nvSpPr>
        <p:spPr bwMode="auto">
          <a:xfrm flipV="1">
            <a:off x="4748213" y="2433638"/>
            <a:ext cx="0" cy="3327400"/>
          </a:xfrm>
          <a:prstGeom prst="line">
            <a:avLst/>
          </a:prstGeom>
          <a:noFill/>
          <a:ln w="28575">
            <a:solidFill>
              <a:srgbClr val="002060"/>
            </a:solidFill>
            <a:prstDash val="dash"/>
            <a:bevel/>
            <a:headEnd/>
            <a:tailEnd/>
          </a:ln>
        </p:spPr>
        <p:txBody>
          <a:bodyPr/>
          <a:lstStyle/>
          <a:p>
            <a:endParaRPr lang="zh-CN" altLang="en-US"/>
          </a:p>
        </p:txBody>
      </p:sp>
      <p:grpSp>
        <p:nvGrpSpPr>
          <p:cNvPr id="4" name="Group 21"/>
          <p:cNvGrpSpPr>
            <a:grpSpLocks/>
          </p:cNvGrpSpPr>
          <p:nvPr/>
        </p:nvGrpSpPr>
        <p:grpSpPr bwMode="auto">
          <a:xfrm>
            <a:off x="4078288" y="3454400"/>
            <a:ext cx="1339850" cy="704850"/>
            <a:chOff x="0" y="0"/>
            <a:chExt cx="1339687" cy="705583"/>
          </a:xfrm>
        </p:grpSpPr>
        <p:sp>
          <p:nvSpPr>
            <p:cNvPr id="201751" name="Right Arrow 31"/>
            <p:cNvSpPr>
              <a:spLocks noChangeArrowheads="1"/>
            </p:cNvSpPr>
            <p:nvPr/>
          </p:nvSpPr>
          <p:spPr bwMode="auto">
            <a:xfrm rot="10800000">
              <a:off x="0" y="0"/>
              <a:ext cx="1339687" cy="705583"/>
            </a:xfrm>
            <a:prstGeom prst="rightArrow">
              <a:avLst>
                <a:gd name="adj1" fmla="val 56648"/>
                <a:gd name="adj2" fmla="val 49999"/>
              </a:avLst>
            </a:prstGeom>
            <a:solidFill>
              <a:schemeClr val="accent1"/>
            </a:solidFill>
            <a:ln w="9525">
              <a:noFill/>
              <a:miter lim="800000"/>
              <a:headEnd/>
              <a:tailEnd/>
            </a:ln>
          </p:spPr>
          <p:txBody>
            <a:bodyPr anchor="ctr"/>
            <a:lstStyle/>
            <a:p>
              <a:pPr algn="ctr">
                <a:buFont typeface="Arial" charset="0"/>
                <a:buNone/>
              </a:pPr>
              <a:endParaRPr lang="zh-CN" altLang="en-US">
                <a:solidFill>
                  <a:srgbClr val="FFFFFF"/>
                </a:solidFill>
                <a:latin typeface="Calibri" pitchFamily="34" charset="0"/>
                <a:sym typeface="Calibri" pitchFamily="34" charset="0"/>
              </a:endParaRPr>
            </a:p>
          </p:txBody>
        </p:sp>
        <p:sp>
          <p:nvSpPr>
            <p:cNvPr id="201752" name="TextBox 32"/>
            <p:cNvSpPr>
              <a:spLocks noChangeArrowheads="1"/>
            </p:cNvSpPr>
            <p:nvPr/>
          </p:nvSpPr>
          <p:spPr bwMode="auto">
            <a:xfrm>
              <a:off x="411112" y="198644"/>
              <a:ext cx="774606" cy="305117"/>
            </a:xfrm>
            <a:prstGeom prst="rect">
              <a:avLst/>
            </a:prstGeom>
            <a:solidFill>
              <a:schemeClr val="accent1"/>
            </a:solidFill>
            <a:ln w="9525">
              <a:noFill/>
              <a:miter lim="800000"/>
              <a:headEnd/>
              <a:tailEnd/>
            </a:ln>
          </p:spPr>
          <p:txBody>
            <a:bodyPr>
              <a:spAutoFit/>
            </a:bodyPr>
            <a:lstStyle/>
            <a:p>
              <a:pPr>
                <a:buFont typeface="Arial" charset="0"/>
                <a:buNone/>
              </a:pPr>
              <a:r>
                <a:rPr lang="zh-CN" altLang="en-US" sz="1400" b="1">
                  <a:solidFill>
                    <a:srgbClr val="FFFFFF"/>
                  </a:solidFill>
                  <a:latin typeface="Calibri" pitchFamily="34" charset="0"/>
                  <a:sym typeface="Calibri" pitchFamily="34" charset="0"/>
                </a:rPr>
                <a:t>受伤</a:t>
              </a:r>
              <a:endParaRPr lang="zh-CN" altLang="en-US"/>
            </a:p>
          </p:txBody>
        </p:sp>
      </p:grpSp>
      <p:grpSp>
        <p:nvGrpSpPr>
          <p:cNvPr id="5" name="Group 24"/>
          <p:cNvGrpSpPr>
            <a:grpSpLocks/>
          </p:cNvGrpSpPr>
          <p:nvPr/>
        </p:nvGrpSpPr>
        <p:grpSpPr bwMode="auto">
          <a:xfrm>
            <a:off x="1880385" y="2063750"/>
            <a:ext cx="2845603" cy="800219"/>
            <a:chOff x="-58541" y="0"/>
            <a:chExt cx="2468705" cy="800456"/>
          </a:xfrm>
        </p:grpSpPr>
        <p:sp>
          <p:nvSpPr>
            <p:cNvPr id="201749" name="Text Box 1052"/>
            <p:cNvSpPr>
              <a:spLocks/>
            </p:cNvSpPr>
            <p:nvPr/>
          </p:nvSpPr>
          <p:spPr bwMode="auto">
            <a:xfrm>
              <a:off x="-58541" y="0"/>
              <a:ext cx="2410862" cy="800456"/>
            </a:xfrm>
            <a:prstGeom prst="rect">
              <a:avLst/>
            </a:prstGeom>
            <a:noFill/>
            <a:ln w="9525">
              <a:noFill/>
              <a:miter lim="800000"/>
              <a:headEnd/>
              <a:tailEnd/>
            </a:ln>
          </p:spPr>
          <p:txBody>
            <a:bodyPr wrap="square">
              <a:spAutoFit/>
            </a:bodyPr>
            <a:lstStyle/>
            <a:p>
              <a:pPr algn="ctr" eaLnBrk="0" hangingPunct="0">
                <a:buFont typeface="Arial" charset="0"/>
                <a:buNone/>
              </a:pPr>
              <a:r>
                <a:rPr lang="zh-CN" altLang="en-US" b="1" dirty="0">
                  <a:solidFill>
                    <a:srgbClr val="002060"/>
                  </a:solidFill>
                  <a:latin typeface="Calibri" pitchFamily="34" charset="0"/>
                  <a:sym typeface="Calibri" pitchFamily="34" charset="0"/>
                </a:rPr>
                <a:t>痛觉过敏</a:t>
              </a:r>
            </a:p>
            <a:p>
              <a:pPr algn="ctr" eaLnBrk="0" hangingPunct="0">
                <a:buFont typeface="Arial" charset="0"/>
                <a:buNone/>
              </a:pPr>
              <a:r>
                <a:rPr lang="zh-CN" altLang="en-US" sz="1400" dirty="0">
                  <a:solidFill>
                    <a:srgbClr val="002060"/>
                  </a:solidFill>
                  <a:latin typeface="Calibri" pitchFamily="34" charset="0"/>
                  <a:ea typeface="MS PGothic" pitchFamily="34" charset="-128"/>
                  <a:sym typeface="MS PGothic" pitchFamily="34" charset="-128"/>
                </a:rPr>
                <a:t>(</a:t>
              </a:r>
              <a:r>
                <a:rPr lang="zh-CN" altLang="en-US" sz="1400" dirty="0">
                  <a:solidFill>
                    <a:srgbClr val="002060"/>
                  </a:solidFill>
                  <a:latin typeface="Calibri" pitchFamily="34" charset="0"/>
                  <a:sym typeface="MS PGothic" pitchFamily="34" charset="-128"/>
                </a:rPr>
                <a:t>对一个正常疼痛</a:t>
              </a:r>
              <a:r>
                <a:rPr lang="zh-CN" altLang="en-US" sz="1400" dirty="0" smtClean="0">
                  <a:solidFill>
                    <a:srgbClr val="002060"/>
                  </a:solidFill>
                  <a:latin typeface="Calibri" pitchFamily="34" charset="0"/>
                  <a:sym typeface="MS PGothic" pitchFamily="34" charset="-128"/>
                </a:rPr>
                <a:t>刺激产生增强的反应）</a:t>
              </a:r>
              <a:endParaRPr lang="en-US" altLang="zh-CN" sz="1400" dirty="0">
                <a:solidFill>
                  <a:srgbClr val="002060"/>
                </a:solidFill>
                <a:latin typeface="Calibri" pitchFamily="34" charset="0"/>
                <a:sym typeface="Calibri" pitchFamily="34" charset="0"/>
              </a:endParaRPr>
            </a:p>
          </p:txBody>
        </p:sp>
        <p:sp>
          <p:nvSpPr>
            <p:cNvPr id="201750" name="Straight Connector 35"/>
            <p:cNvSpPr>
              <a:spLocks noChangeShapeType="1"/>
            </p:cNvSpPr>
            <p:nvPr/>
          </p:nvSpPr>
          <p:spPr bwMode="auto">
            <a:xfrm>
              <a:off x="1761658" y="296862"/>
              <a:ext cx="648506" cy="95250"/>
            </a:xfrm>
            <a:prstGeom prst="line">
              <a:avLst/>
            </a:prstGeom>
            <a:noFill/>
            <a:ln w="15875">
              <a:solidFill>
                <a:schemeClr val="bg2"/>
              </a:solidFill>
              <a:bevel/>
              <a:headEnd/>
              <a:tailEnd/>
            </a:ln>
          </p:spPr>
          <p:txBody>
            <a:bodyPr/>
            <a:lstStyle/>
            <a:p>
              <a:endParaRPr lang="zh-CN" altLang="en-US"/>
            </a:p>
          </p:txBody>
        </p:sp>
      </p:grpSp>
      <p:sp>
        <p:nvSpPr>
          <p:cNvPr id="201745" name="Text Box 16"/>
          <p:cNvSpPr>
            <a:spLocks noChangeArrowheads="1"/>
          </p:cNvSpPr>
          <p:nvPr/>
        </p:nvSpPr>
        <p:spPr bwMode="auto">
          <a:xfrm>
            <a:off x="0" y="6704112"/>
            <a:ext cx="8528050" cy="153888"/>
          </a:xfrm>
          <a:prstGeom prst="rect">
            <a:avLst/>
          </a:prstGeom>
          <a:noFill/>
          <a:ln w="9525">
            <a:noFill/>
            <a:miter lim="800000"/>
            <a:headEnd/>
            <a:tailEnd/>
          </a:ln>
        </p:spPr>
        <p:txBody>
          <a:bodyPr wrap="square" lIns="0" tIns="0" rIns="0" bIns="0" anchor="b">
            <a:spAutoFit/>
          </a:bodyPr>
          <a:lstStyle/>
          <a:p>
            <a:pPr>
              <a:buFont typeface="Arial" charset="0"/>
              <a:buNone/>
            </a:pPr>
            <a:r>
              <a:rPr lang="zh-CN" altLang="en-US" sz="1000" dirty="0" smtClean="0">
                <a:solidFill>
                  <a:srgbClr val="002060"/>
                </a:solidFill>
                <a:latin typeface="Calibri" pitchFamily="34" charset="0"/>
                <a:sym typeface="Calibri" pitchFamily="34" charset="0"/>
              </a:rPr>
              <a:t>摘自：</a:t>
            </a:r>
            <a:r>
              <a:rPr lang="en-US" altLang="zh-CN" sz="1000" dirty="0" smtClean="0">
                <a:solidFill>
                  <a:srgbClr val="002060"/>
                </a:solidFill>
                <a:latin typeface="Calibri" pitchFamily="34" charset="0"/>
                <a:sym typeface="Calibri" pitchFamily="34" charset="0"/>
              </a:rPr>
              <a:t>Gottschalk </a:t>
            </a:r>
            <a:r>
              <a:rPr lang="en-US" altLang="zh-CN" sz="1000" dirty="0">
                <a:solidFill>
                  <a:srgbClr val="002060"/>
                </a:solidFill>
                <a:latin typeface="Calibri" pitchFamily="34" charset="0"/>
                <a:sym typeface="Calibri" pitchFamily="34" charset="0"/>
              </a:rPr>
              <a:t>A </a:t>
            </a:r>
            <a:r>
              <a:rPr lang="en-US" altLang="zh-CN" sz="1000" i="1" dirty="0">
                <a:solidFill>
                  <a:srgbClr val="002060"/>
                </a:solidFill>
                <a:latin typeface="Calibri" pitchFamily="34" charset="0"/>
                <a:sym typeface="Calibri" pitchFamily="34" charset="0"/>
              </a:rPr>
              <a:t>et al. Am </a:t>
            </a:r>
            <a:r>
              <a:rPr lang="en-US" altLang="zh-CN" sz="1000" i="1" dirty="0" err="1">
                <a:solidFill>
                  <a:srgbClr val="002060"/>
                </a:solidFill>
                <a:latin typeface="Calibri" pitchFamily="34" charset="0"/>
                <a:sym typeface="Calibri" pitchFamily="34" charset="0"/>
              </a:rPr>
              <a:t>Fam</a:t>
            </a:r>
            <a:r>
              <a:rPr lang="en-US" altLang="zh-CN" sz="1000" i="1" dirty="0">
                <a:solidFill>
                  <a:srgbClr val="002060"/>
                </a:solidFill>
                <a:latin typeface="Calibri" pitchFamily="34" charset="0"/>
                <a:sym typeface="Calibri" pitchFamily="34" charset="0"/>
              </a:rPr>
              <a:t> Physician</a:t>
            </a:r>
            <a:r>
              <a:rPr lang="en-US" altLang="zh-CN" sz="1000" dirty="0">
                <a:solidFill>
                  <a:srgbClr val="002060"/>
                </a:solidFill>
                <a:latin typeface="Calibri" pitchFamily="34" charset="0"/>
                <a:sym typeface="Calibri" pitchFamily="34" charset="0"/>
              </a:rPr>
              <a:t> 2001; 63(10):1979-84.</a:t>
            </a:r>
          </a:p>
        </p:txBody>
      </p:sp>
      <p:sp>
        <p:nvSpPr>
          <p:cNvPr id="201746" name="Straight Connector 40"/>
          <p:cNvSpPr>
            <a:spLocks noChangeShapeType="1"/>
          </p:cNvSpPr>
          <p:nvPr/>
        </p:nvSpPr>
        <p:spPr bwMode="auto">
          <a:xfrm>
            <a:off x="6299200" y="2759075"/>
            <a:ext cx="536575" cy="1588"/>
          </a:xfrm>
          <a:prstGeom prst="line">
            <a:avLst/>
          </a:prstGeom>
          <a:noFill/>
          <a:ln w="15875">
            <a:solidFill>
              <a:srgbClr val="002060"/>
            </a:solidFill>
            <a:bevel/>
            <a:headEnd/>
            <a:tailEnd/>
          </a:ln>
        </p:spPr>
        <p:txBody>
          <a:bodyPr/>
          <a:lstStyle/>
          <a:p>
            <a:endParaRPr lang="zh-CN" altLang="en-US"/>
          </a:p>
        </p:txBody>
      </p:sp>
      <p:sp>
        <p:nvSpPr>
          <p:cNvPr id="201747" name="TextBox 32"/>
          <p:cNvSpPr>
            <a:spLocks noChangeArrowheads="1"/>
          </p:cNvSpPr>
          <p:nvPr/>
        </p:nvSpPr>
        <p:spPr bwMode="auto">
          <a:xfrm>
            <a:off x="6567488" y="4160838"/>
            <a:ext cx="1274762" cy="646112"/>
          </a:xfrm>
          <a:prstGeom prst="rect">
            <a:avLst/>
          </a:prstGeom>
          <a:noFill/>
          <a:ln w="9525">
            <a:noFill/>
            <a:miter lim="800000"/>
            <a:headEnd/>
            <a:tailEnd/>
          </a:ln>
        </p:spPr>
        <p:txBody>
          <a:bodyPr>
            <a:spAutoFit/>
          </a:bodyPr>
          <a:lstStyle/>
          <a:p>
            <a:pPr algn="ctr">
              <a:buFont typeface="Arial" charset="0"/>
              <a:buNone/>
            </a:pPr>
            <a:r>
              <a:rPr lang="zh-CN" altLang="en-US" b="1" dirty="0">
                <a:solidFill>
                  <a:srgbClr val="FF0000"/>
                </a:solidFill>
                <a:latin typeface="Calibri" pitchFamily="34" charset="0"/>
                <a:sym typeface="MS PGothic" pitchFamily="34" charset="-128"/>
              </a:rPr>
              <a:t>损伤后</a:t>
            </a:r>
            <a:r>
              <a:rPr lang="zh-CN" altLang="en-US" b="1" dirty="0" smtClean="0">
                <a:solidFill>
                  <a:srgbClr val="FF0000"/>
                </a:solidFill>
                <a:latin typeface="Calibri" pitchFamily="34" charset="0"/>
                <a:sym typeface="MS PGothic" pitchFamily="34" charset="-128"/>
              </a:rPr>
              <a:t>的疼痛反应</a:t>
            </a:r>
            <a:endParaRPr lang="en-US" altLang="zh-CN" b="1" dirty="0">
              <a:solidFill>
                <a:srgbClr val="FF0000"/>
              </a:solidFill>
              <a:latin typeface="Calibri" pitchFamily="34" charset="0"/>
              <a:sym typeface="MS PGothic" pitchFamily="34" charset="-128"/>
            </a:endParaRPr>
          </a:p>
        </p:txBody>
      </p:sp>
      <p:sp>
        <p:nvSpPr>
          <p:cNvPr id="201748" name="Straight Connector 34"/>
          <p:cNvSpPr>
            <a:spLocks noChangeShapeType="1"/>
          </p:cNvSpPr>
          <p:nvPr/>
        </p:nvSpPr>
        <p:spPr bwMode="auto">
          <a:xfrm>
            <a:off x="3711575" y="4441825"/>
            <a:ext cx="2813050" cy="0"/>
          </a:xfrm>
          <a:prstGeom prst="line">
            <a:avLst/>
          </a:prstGeom>
          <a:noFill/>
          <a:ln w="15875">
            <a:solidFill>
              <a:srgbClr val="002060"/>
            </a:solidFill>
            <a:bevel/>
            <a:headEnd/>
            <a:tailEnd/>
          </a:ln>
        </p:spPr>
        <p:txBody>
          <a:bodyPr/>
          <a:lstStyle/>
          <a:p>
            <a:endParaRPr lang="zh-CN" altLang="en-US"/>
          </a:p>
        </p:txBody>
      </p:sp>
      <p:sp>
        <p:nvSpPr>
          <p:cNvPr id="33" name="Text Box 1048"/>
          <p:cNvSpPr>
            <a:spLocks/>
          </p:cNvSpPr>
          <p:nvPr/>
        </p:nvSpPr>
        <p:spPr bwMode="auto">
          <a:xfrm>
            <a:off x="2054321" y="3429000"/>
            <a:ext cx="1962150" cy="800219"/>
          </a:xfrm>
          <a:prstGeom prst="rect">
            <a:avLst/>
          </a:prstGeom>
          <a:noFill/>
          <a:ln w="9525">
            <a:noFill/>
            <a:miter lim="800000"/>
            <a:headEnd/>
            <a:tailEnd/>
          </a:ln>
        </p:spPr>
        <p:txBody>
          <a:bodyPr>
            <a:spAutoFit/>
          </a:bodyPr>
          <a:lstStyle/>
          <a:p>
            <a:pPr algn="ctr" eaLnBrk="0" hangingPunct="0">
              <a:buFont typeface="Arial" charset="0"/>
              <a:buNone/>
            </a:pPr>
            <a:r>
              <a:rPr lang="zh-CN" altLang="en-US" b="1" dirty="0" smtClean="0">
                <a:solidFill>
                  <a:srgbClr val="002060"/>
                </a:solidFill>
                <a:latin typeface="Calibri" pitchFamily="34" charset="0"/>
                <a:sym typeface="Calibri" pitchFamily="34" charset="0"/>
              </a:rPr>
              <a:t>异常性疼痛</a:t>
            </a:r>
            <a:endParaRPr lang="zh-CN" altLang="en-US" b="1" dirty="0">
              <a:solidFill>
                <a:srgbClr val="002060"/>
              </a:solidFill>
              <a:latin typeface="Calibri" pitchFamily="34" charset="0"/>
              <a:sym typeface="Calibri" pitchFamily="34" charset="0"/>
            </a:endParaRPr>
          </a:p>
          <a:p>
            <a:pPr algn="ctr" eaLnBrk="0" hangingPunct="0">
              <a:buFont typeface="Arial" charset="0"/>
              <a:buNone/>
            </a:pPr>
            <a:r>
              <a:rPr lang="zh-CN" altLang="en-US" sz="1400" dirty="0" smtClean="0">
                <a:solidFill>
                  <a:srgbClr val="002060"/>
                </a:solidFill>
                <a:latin typeface="Calibri" pitchFamily="34" charset="0"/>
                <a:ea typeface="MS PGothic" pitchFamily="34" charset="-128"/>
                <a:sym typeface="MS PGothic" pitchFamily="34" charset="-128"/>
              </a:rPr>
              <a:t>(</a:t>
            </a:r>
            <a:r>
              <a:rPr lang="zh-CN" altLang="en-CA" sz="1400" dirty="0" smtClean="0">
                <a:solidFill>
                  <a:srgbClr val="002060"/>
                </a:solidFill>
                <a:latin typeface="Times New Roman" pitchFamily="18" charset="0"/>
                <a:cs typeface="Times New Roman" pitchFamily="18" charset="0"/>
              </a:rPr>
              <a:t>疼痛由通常不会诱发疼痛的刺激导致</a:t>
            </a:r>
            <a:r>
              <a:rPr lang="zh-CN" altLang="en-US" sz="1400" dirty="0" smtClean="0">
                <a:solidFill>
                  <a:srgbClr val="002060"/>
                </a:solidFill>
                <a:latin typeface="Calibri" pitchFamily="34" charset="0"/>
                <a:ea typeface="MS PGothic" pitchFamily="34" charset="-128"/>
                <a:sym typeface="MS PGothic" pitchFamily="34" charset="-128"/>
              </a:rPr>
              <a:t>) </a:t>
            </a:r>
            <a:endParaRPr lang="en-US" altLang="zh-CN" sz="1400" dirty="0">
              <a:solidFill>
                <a:srgbClr val="002060"/>
              </a:solidFill>
              <a:latin typeface="Calibri" pitchFamily="34" charset="0"/>
              <a:ea typeface="MS PGothic" pitchFamily="34" charset="-128"/>
              <a:sym typeface="MS PGothic" pitchFamily="34"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p:cBhvr>
                                        <p:cTn id="7" dur="500"/>
                                        <p:tgtEl>
                                          <p:spTgt spid="4"/>
                                        </p:tgtEl>
                                      </p:cBhvr>
                                    </p:animEffect>
                                  </p:childTnLst>
                                </p:cTn>
                              </p:par>
                            </p:childTnLst>
                          </p:cTn>
                        </p:par>
                        <p:par>
                          <p:cTn id="8" fill="hold" nodeType="afterGroup">
                            <p:stCondLst>
                              <p:cond delay="500"/>
                            </p:stCondLst>
                            <p:childTnLst>
                              <p:par>
                                <p:cTn id="9" presetID="17" presetClass="entr" presetSubtype="2" fill="hold" grpId="0" nodeType="afterEffect">
                                  <p:stCondLst>
                                    <p:cond delay="0"/>
                                  </p:stCondLst>
                                  <p:childTnLst>
                                    <p:set>
                                      <p:cBhvr>
                                        <p:cTn id="10" dur="1" fill="hold">
                                          <p:stCondLst>
                                            <p:cond delay="0"/>
                                          </p:stCondLst>
                                        </p:cTn>
                                        <p:tgtEl>
                                          <p:spTgt spid="29707"/>
                                        </p:tgtEl>
                                        <p:attrNameLst>
                                          <p:attrName>style.visibility</p:attrName>
                                        </p:attrNameLst>
                                      </p:cBhvr>
                                      <p:to>
                                        <p:strVal val="visible"/>
                                      </p:to>
                                    </p:set>
                                    <p:anim calcmode="lin" valueType="num">
                                      <p:cBhvr>
                                        <p:cTn id="11" dur="500" fill="hold"/>
                                        <p:tgtEl>
                                          <p:spTgt spid="29707"/>
                                        </p:tgtEl>
                                        <p:attrNameLst>
                                          <p:attrName>ppt_x</p:attrName>
                                        </p:attrNameLst>
                                      </p:cBhvr>
                                      <p:tavLst>
                                        <p:tav tm="0">
                                          <p:val>
                                            <p:strVal val="#ppt_x+#ppt_w/2"/>
                                          </p:val>
                                        </p:tav>
                                        <p:tav tm="100000">
                                          <p:val>
                                            <p:strVal val="#ppt_x"/>
                                          </p:val>
                                        </p:tav>
                                      </p:tavLst>
                                    </p:anim>
                                    <p:anim calcmode="lin" valueType="num">
                                      <p:cBhvr>
                                        <p:cTn id="12" dur="500" fill="hold"/>
                                        <p:tgtEl>
                                          <p:spTgt spid="29707"/>
                                        </p:tgtEl>
                                        <p:attrNameLst>
                                          <p:attrName>ppt_y</p:attrName>
                                        </p:attrNameLst>
                                      </p:cBhvr>
                                      <p:tavLst>
                                        <p:tav tm="0">
                                          <p:val>
                                            <p:strVal val="#ppt_y"/>
                                          </p:val>
                                        </p:tav>
                                        <p:tav tm="100000">
                                          <p:val>
                                            <p:strVal val="#ppt_y"/>
                                          </p:val>
                                        </p:tav>
                                      </p:tavLst>
                                    </p:anim>
                                    <p:anim calcmode="lin" valueType="num">
                                      <p:cBhvr>
                                        <p:cTn id="13" dur="500" fill="hold"/>
                                        <p:tgtEl>
                                          <p:spTgt spid="29707"/>
                                        </p:tgtEl>
                                        <p:attrNameLst>
                                          <p:attrName>ppt_w</p:attrName>
                                        </p:attrNameLst>
                                      </p:cBhvr>
                                      <p:tavLst>
                                        <p:tav tm="0">
                                          <p:val>
                                            <p:fltVal val="0"/>
                                          </p:val>
                                        </p:tav>
                                        <p:tav tm="100000">
                                          <p:val>
                                            <p:strVal val="#ppt_w"/>
                                          </p:val>
                                        </p:tav>
                                      </p:tavLst>
                                    </p:anim>
                                    <p:anim calcmode="lin" valueType="num">
                                      <p:cBhvr>
                                        <p:cTn id="14" dur="500" fill="hold"/>
                                        <p:tgtEl>
                                          <p:spTgt spid="29707"/>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1000"/>
                            </p:stCondLst>
                            <p:childTnLst>
                              <p:par>
                                <p:cTn id="16" presetID="9"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9716"/>
                                        </p:tgtEl>
                                        <p:attrNameLst>
                                          <p:attrName>style.visibility</p:attrName>
                                        </p:attrNameLst>
                                      </p:cBhvr>
                                      <p:to>
                                        <p:strVal val="visible"/>
                                      </p:to>
                                    </p:set>
                                    <p:animEffect>
                                      <p:cBhvr>
                                        <p:cTn id="23" dur="500"/>
                                        <p:tgtEl>
                                          <p:spTgt spid="297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p:cBhvr>
                                        <p:cTn id="28" dur="500"/>
                                        <p:tgtEl>
                                          <p:spTgt spid="5"/>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animBg="1"/>
      <p:bldP spid="29716" grpId="0" animBg="1"/>
      <p:bldP spid="33"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灯片编号占位符 4"/>
          <p:cNvSpPr>
            <a:spLocks noGrp="1"/>
          </p:cNvSpPr>
          <p:nvPr>
            <p:ph type="sldNum" sz="quarter" idx="12"/>
          </p:nvPr>
        </p:nvSpPr>
        <p:spPr>
          <a:noFill/>
          <a:ln>
            <a:miter lim="800000"/>
            <a:headEnd/>
            <a:tailEnd/>
          </a:ln>
        </p:spPr>
        <p:txBody>
          <a:bodyPr/>
          <a:lstStyle/>
          <a:p>
            <a:pPr>
              <a:buFont typeface="Arial" charset="0"/>
              <a:buNone/>
            </a:pPr>
            <a:fld id="{1C5F0B51-DC68-4F6A-B368-1D736B8915F1}" type="slidenum">
              <a:rPr lang="zh-CN" altLang="en-US" smtClean="0">
                <a:latin typeface="Times New Roman" pitchFamily="18" charset="0"/>
                <a:ea typeface="+mn-ea"/>
                <a:cs typeface="Times New Roman" pitchFamily="18" charset="0"/>
              </a:rPr>
              <a:pPr>
                <a:buFont typeface="Arial" charset="0"/>
                <a:buNone/>
              </a:pPr>
              <a:t>9</a:t>
            </a:fld>
            <a:endParaRPr lang="en-US" altLang="zh-CN" sz="1800" smtClean="0">
              <a:latin typeface="Times New Roman" pitchFamily="18" charset="0"/>
              <a:ea typeface="+mn-ea"/>
              <a:cs typeface="Times New Roman" pitchFamily="18" charset="0"/>
            </a:endParaRPr>
          </a:p>
        </p:txBody>
      </p:sp>
      <p:sp>
        <p:nvSpPr>
          <p:cNvPr id="203778" name="Rectangle 15"/>
          <p:cNvSpPr>
            <a:spLocks noChangeArrowheads="1"/>
          </p:cNvSpPr>
          <p:nvPr/>
        </p:nvSpPr>
        <p:spPr bwMode="auto">
          <a:xfrm>
            <a:off x="244475" y="3549650"/>
            <a:ext cx="2447925" cy="820738"/>
          </a:xfrm>
          <a:prstGeom prst="rect">
            <a:avLst/>
          </a:prstGeom>
          <a:solidFill>
            <a:srgbClr val="8064A2">
              <a:alpha val="78038"/>
            </a:srgbClr>
          </a:solidFill>
          <a:ln w="9525">
            <a:noFill/>
            <a:miter lim="800000"/>
            <a:headEnd/>
            <a:tailEnd/>
          </a:ln>
        </p:spPr>
        <p:txBody>
          <a:bodyPr wrap="none" anchor="ctr"/>
          <a:lstStyle/>
          <a:p>
            <a:pPr algn="ctr">
              <a:buFont typeface="Arial" charset="0"/>
              <a:buNone/>
            </a:pPr>
            <a:r>
              <a:rPr lang="zh-CN" altLang="en-US" b="1" dirty="0" smtClean="0">
                <a:latin typeface="Times New Roman" pitchFamily="18" charset="0"/>
                <a:ea typeface="+mn-ea"/>
                <a:cs typeface="Times New Roman" pitchFamily="18" charset="0"/>
              </a:rPr>
              <a:t>神经纤维过度兴奋</a:t>
            </a:r>
            <a:endParaRPr lang="en-US" altLang="zh-CN" b="1" dirty="0">
              <a:latin typeface="Times New Roman" pitchFamily="18" charset="0"/>
              <a:ea typeface="+mn-ea"/>
              <a:cs typeface="Times New Roman" pitchFamily="18" charset="0"/>
            </a:endParaRPr>
          </a:p>
        </p:txBody>
      </p:sp>
      <p:sp>
        <p:nvSpPr>
          <p:cNvPr id="203779" name="Rectangle 7"/>
          <p:cNvSpPr>
            <a:spLocks noGrp="1" noChangeArrowheads="1"/>
          </p:cNvSpPr>
          <p:nvPr>
            <p:ph type="title" idx="4294967295"/>
          </p:nvPr>
        </p:nvSpPr>
        <p:spPr/>
        <p:txBody>
          <a:bodyPr/>
          <a:lstStyle/>
          <a:p>
            <a:pPr eaLnBrk="1" hangingPunct="1"/>
            <a:r>
              <a:rPr lang="zh-CN" altLang="en-US" sz="3600" dirty="0" smtClean="0">
                <a:latin typeface="Times New Roman" pitchFamily="18" charset="0"/>
                <a:ea typeface="+mn-ea"/>
                <a:cs typeface="Times New Roman" pitchFamily="18" charset="0"/>
              </a:rPr>
              <a:t>神经病理性疼痛的病理生理学</a:t>
            </a:r>
            <a:endParaRPr lang="en-US" altLang="zh-CN" sz="3600" dirty="0" smtClean="0">
              <a:latin typeface="Times New Roman" pitchFamily="18" charset="0"/>
              <a:ea typeface="+mn-ea"/>
              <a:cs typeface="Times New Roman" pitchFamily="18" charset="0"/>
            </a:endParaRPr>
          </a:p>
        </p:txBody>
      </p:sp>
      <p:sp>
        <p:nvSpPr>
          <p:cNvPr id="203780" name="AutoShape 14"/>
          <p:cNvSpPr>
            <a:spLocks noChangeArrowheads="1"/>
          </p:cNvSpPr>
          <p:nvPr/>
        </p:nvSpPr>
        <p:spPr bwMode="auto">
          <a:xfrm rot="8475119">
            <a:off x="6484938" y="2898775"/>
            <a:ext cx="2433637" cy="2895600"/>
          </a:xfrm>
          <a:prstGeom prst="irregularSeal2">
            <a:avLst/>
          </a:prstGeom>
          <a:noFill/>
          <a:ln w="9525">
            <a:noFill/>
            <a:miter lim="800000"/>
            <a:headEnd/>
            <a:tailEnd/>
          </a:ln>
        </p:spPr>
        <p:txBody>
          <a:bodyPr wrap="none" anchor="ctr"/>
          <a:lstStyle/>
          <a:p>
            <a:pPr eaLnBrk="0" hangingPunct="0">
              <a:buFont typeface="Arial" charset="0"/>
              <a:buNone/>
            </a:pPr>
            <a:endParaRPr lang="zh-CN" altLang="en-US">
              <a:solidFill>
                <a:srgbClr val="FFFFFF"/>
              </a:solidFill>
              <a:latin typeface="Times New Roman" pitchFamily="18" charset="0"/>
              <a:ea typeface="+mn-ea"/>
              <a:cs typeface="Times New Roman" pitchFamily="18" charset="0"/>
              <a:sym typeface="Arial Unicode MS"/>
            </a:endParaRPr>
          </a:p>
        </p:txBody>
      </p:sp>
      <p:pic>
        <p:nvPicPr>
          <p:cNvPr id="203781" name="Picture 6" descr="flash# copy"/>
          <p:cNvPicPr>
            <a:picLocks noChangeAspect="1" noChangeArrowheads="1"/>
          </p:cNvPicPr>
          <p:nvPr/>
        </p:nvPicPr>
        <p:blipFill>
          <a:blip r:embed="rId3" cstate="print"/>
          <a:srcRect/>
          <a:stretch>
            <a:fillRect/>
          </a:stretch>
        </p:blipFill>
        <p:spPr bwMode="auto">
          <a:xfrm>
            <a:off x="6516688" y="2879725"/>
            <a:ext cx="2351087" cy="2981325"/>
          </a:xfrm>
          <a:prstGeom prst="rect">
            <a:avLst/>
          </a:prstGeom>
          <a:noFill/>
          <a:ln w="9525">
            <a:noFill/>
            <a:miter lim="800000"/>
            <a:headEnd/>
            <a:tailEnd/>
          </a:ln>
        </p:spPr>
      </p:pic>
      <p:sp>
        <p:nvSpPr>
          <p:cNvPr id="203782" name="Text Box 8"/>
          <p:cNvSpPr>
            <a:spLocks noChangeArrowheads="1"/>
          </p:cNvSpPr>
          <p:nvPr/>
        </p:nvSpPr>
        <p:spPr bwMode="auto">
          <a:xfrm>
            <a:off x="6877050" y="4016375"/>
            <a:ext cx="1676400" cy="701675"/>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zh-CN" altLang="en-US" sz="2000" b="1">
                <a:solidFill>
                  <a:schemeClr val="bg1"/>
                </a:solidFill>
                <a:latin typeface="Times New Roman" pitchFamily="18" charset="0"/>
                <a:ea typeface="+mn-ea"/>
                <a:cs typeface="Times New Roman" pitchFamily="18" charset="0"/>
                <a:sym typeface="Arial Unicode MS"/>
              </a:rPr>
              <a:t>神经病理性疼痛</a:t>
            </a:r>
            <a:endParaRPr lang="en-US" sz="2000" b="1">
              <a:solidFill>
                <a:schemeClr val="bg1"/>
              </a:solidFill>
              <a:latin typeface="Times New Roman" pitchFamily="18" charset="0"/>
              <a:ea typeface="+mn-ea"/>
              <a:cs typeface="Times New Roman" pitchFamily="18" charset="0"/>
              <a:sym typeface="Arial Unicode MS"/>
            </a:endParaRPr>
          </a:p>
        </p:txBody>
      </p:sp>
      <p:sp>
        <p:nvSpPr>
          <p:cNvPr id="203783" name="Rectangle 11"/>
          <p:cNvSpPr>
            <a:spLocks noChangeArrowheads="1"/>
          </p:cNvSpPr>
          <p:nvPr/>
        </p:nvSpPr>
        <p:spPr bwMode="auto">
          <a:xfrm>
            <a:off x="258763" y="4484688"/>
            <a:ext cx="2449512" cy="792162"/>
          </a:xfrm>
          <a:prstGeom prst="rect">
            <a:avLst/>
          </a:prstGeom>
          <a:solidFill>
            <a:srgbClr val="8064A2">
              <a:alpha val="78038"/>
            </a:srgbClr>
          </a:solidFill>
          <a:ln w="9525">
            <a:noFill/>
            <a:miter lim="800000"/>
            <a:headEnd/>
            <a:tailEnd/>
          </a:ln>
        </p:spPr>
        <p:txBody>
          <a:bodyPr wrap="none" anchor="ctr"/>
          <a:lstStyle/>
          <a:p>
            <a:pPr algn="ctr">
              <a:buFont typeface="Arial" charset="0"/>
              <a:buNone/>
            </a:pPr>
            <a:r>
              <a:rPr lang="zh-CN" altLang="en-US" b="1" dirty="0">
                <a:latin typeface="Times New Roman" pitchFamily="18" charset="0"/>
                <a:ea typeface="+mn-ea"/>
                <a:cs typeface="Times New Roman" pitchFamily="18" charset="0"/>
                <a:sym typeface="Arial Unicode MS"/>
              </a:rPr>
              <a:t>失去</a:t>
            </a:r>
            <a:r>
              <a:rPr lang="zh-CN" altLang="en-US" b="1" dirty="0" smtClean="0">
                <a:latin typeface="Times New Roman" pitchFamily="18" charset="0"/>
                <a:ea typeface="+mn-ea"/>
                <a:cs typeface="Times New Roman" pitchFamily="18" charset="0"/>
                <a:sym typeface="Arial Unicode MS"/>
              </a:rPr>
              <a:t>抑制控制性</a:t>
            </a:r>
            <a:endParaRPr lang="en-US" altLang="zh-CN" b="1" dirty="0">
              <a:latin typeface="Times New Roman" pitchFamily="18" charset="0"/>
              <a:ea typeface="+mn-ea"/>
              <a:cs typeface="Times New Roman" pitchFamily="18" charset="0"/>
              <a:sym typeface="Arial Unicode MS"/>
            </a:endParaRPr>
          </a:p>
        </p:txBody>
      </p:sp>
      <p:sp>
        <p:nvSpPr>
          <p:cNvPr id="203784" name="Rectangle 22"/>
          <p:cNvSpPr>
            <a:spLocks noChangeArrowheads="1"/>
          </p:cNvSpPr>
          <p:nvPr/>
        </p:nvSpPr>
        <p:spPr bwMode="auto">
          <a:xfrm>
            <a:off x="234950" y="1666875"/>
            <a:ext cx="2451100" cy="369332"/>
          </a:xfrm>
          <a:prstGeom prst="rect">
            <a:avLst/>
          </a:prstGeom>
          <a:noFill/>
          <a:ln w="9525">
            <a:noFill/>
            <a:miter lim="800000"/>
            <a:headEnd/>
            <a:tailEnd/>
          </a:ln>
        </p:spPr>
        <p:txBody>
          <a:bodyPr>
            <a:spAutoFit/>
          </a:bodyPr>
          <a:lstStyle/>
          <a:p>
            <a:pPr algn="ctr" eaLnBrk="0" hangingPunct="0">
              <a:buFont typeface="Arial" charset="0"/>
              <a:buNone/>
            </a:pPr>
            <a:r>
              <a:rPr lang="zh-CN" altLang="en-US" b="1" dirty="0">
                <a:solidFill>
                  <a:schemeClr val="accent2"/>
                </a:solidFill>
                <a:latin typeface="Times New Roman" pitchFamily="18" charset="0"/>
                <a:ea typeface="+mn-ea"/>
                <a:cs typeface="Times New Roman" pitchFamily="18" charset="0"/>
                <a:sym typeface="Arial Unicode MS"/>
              </a:rPr>
              <a:t>外周机制</a:t>
            </a:r>
          </a:p>
        </p:txBody>
      </p:sp>
      <p:pic>
        <p:nvPicPr>
          <p:cNvPr id="203785" name="Picture 23" descr="part1"/>
          <p:cNvPicPr>
            <a:picLocks noChangeAspect="1" noChangeArrowheads="1"/>
          </p:cNvPicPr>
          <p:nvPr/>
        </p:nvPicPr>
        <p:blipFill>
          <a:blip r:embed="rId4" cstate="print"/>
          <a:srcRect/>
          <a:stretch>
            <a:fillRect/>
          </a:stretch>
        </p:blipFill>
        <p:spPr bwMode="auto">
          <a:xfrm>
            <a:off x="3925887" y="2074862"/>
            <a:ext cx="1725613" cy="3883025"/>
          </a:xfrm>
          <a:prstGeom prst="rect">
            <a:avLst/>
          </a:prstGeom>
          <a:noFill/>
          <a:ln w="9525">
            <a:noFill/>
            <a:miter lim="800000"/>
            <a:headEnd/>
            <a:tailEnd/>
          </a:ln>
        </p:spPr>
      </p:pic>
      <p:sp>
        <p:nvSpPr>
          <p:cNvPr id="203786" name="Rectangle 13"/>
          <p:cNvSpPr>
            <a:spLocks noChangeArrowheads="1"/>
          </p:cNvSpPr>
          <p:nvPr/>
        </p:nvSpPr>
        <p:spPr bwMode="auto">
          <a:xfrm>
            <a:off x="3960813" y="3827463"/>
            <a:ext cx="1676400" cy="914400"/>
          </a:xfrm>
          <a:prstGeom prst="rect">
            <a:avLst/>
          </a:prstGeom>
          <a:noFill/>
          <a:ln w="9525">
            <a:noFill/>
            <a:miter lim="800000"/>
            <a:headEnd/>
            <a:tailEnd/>
          </a:ln>
        </p:spPr>
        <p:txBody>
          <a:bodyPr wrap="none" anchor="ctr"/>
          <a:lstStyle/>
          <a:p>
            <a:pPr algn="ctr">
              <a:buFont typeface="Arial" charset="0"/>
              <a:buNone/>
            </a:pPr>
            <a:endParaRPr lang="zh-CN" altLang="en-US" dirty="0">
              <a:latin typeface="Times New Roman" pitchFamily="18" charset="0"/>
              <a:ea typeface="+mn-ea"/>
              <a:cs typeface="Times New Roman" pitchFamily="18" charset="0"/>
            </a:endParaRPr>
          </a:p>
        </p:txBody>
      </p:sp>
      <p:pic>
        <p:nvPicPr>
          <p:cNvPr id="203787" name="Picture 24" descr="part1"/>
          <p:cNvPicPr>
            <a:picLocks noChangeAspect="1" noChangeArrowheads="1"/>
          </p:cNvPicPr>
          <p:nvPr/>
        </p:nvPicPr>
        <p:blipFill>
          <a:blip r:embed="rId5" cstate="print"/>
          <a:srcRect r="-5217"/>
          <a:stretch>
            <a:fillRect/>
          </a:stretch>
        </p:blipFill>
        <p:spPr bwMode="auto">
          <a:xfrm>
            <a:off x="5651500" y="3954463"/>
            <a:ext cx="1057275" cy="544512"/>
          </a:xfrm>
          <a:prstGeom prst="rect">
            <a:avLst/>
          </a:prstGeom>
          <a:noFill/>
          <a:ln w="9525">
            <a:noFill/>
            <a:miter lim="800000"/>
            <a:headEnd/>
            <a:tailEnd/>
          </a:ln>
        </p:spPr>
      </p:pic>
      <p:sp>
        <p:nvSpPr>
          <p:cNvPr id="203788" name="Text Box 10"/>
          <p:cNvSpPr>
            <a:spLocks noChangeArrowheads="1"/>
          </p:cNvSpPr>
          <p:nvPr/>
        </p:nvSpPr>
        <p:spPr bwMode="auto">
          <a:xfrm>
            <a:off x="228600" y="3159125"/>
            <a:ext cx="2489200" cy="366713"/>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lang="zh-CN" altLang="en-US" b="1">
                <a:solidFill>
                  <a:schemeClr val="accent2"/>
                </a:solidFill>
                <a:latin typeface="Times New Roman" pitchFamily="18" charset="0"/>
                <a:ea typeface="+mn-ea"/>
                <a:cs typeface="Times New Roman" pitchFamily="18" charset="0"/>
                <a:sym typeface="Arial Unicode MS"/>
              </a:rPr>
              <a:t>中枢机制</a:t>
            </a:r>
            <a:endParaRPr lang="zh-CN" altLang="en-US">
              <a:latin typeface="Times New Roman" pitchFamily="18" charset="0"/>
              <a:ea typeface="+mn-ea"/>
              <a:cs typeface="Times New Roman" pitchFamily="18" charset="0"/>
            </a:endParaRPr>
          </a:p>
        </p:txBody>
      </p:sp>
      <p:sp>
        <p:nvSpPr>
          <p:cNvPr id="203789" name="Rectangle 18"/>
          <p:cNvSpPr>
            <a:spLocks noChangeArrowheads="1"/>
          </p:cNvSpPr>
          <p:nvPr/>
        </p:nvSpPr>
        <p:spPr bwMode="auto">
          <a:xfrm>
            <a:off x="269875" y="6524625"/>
            <a:ext cx="7686675" cy="184666"/>
          </a:xfrm>
          <a:prstGeom prst="rect">
            <a:avLst/>
          </a:prstGeom>
          <a:noFill/>
          <a:ln w="9525">
            <a:noFill/>
            <a:miter lim="800000"/>
            <a:headEnd/>
            <a:tailEnd/>
          </a:ln>
        </p:spPr>
        <p:txBody>
          <a:bodyPr lIns="0" tIns="0" rIns="0" bIns="0" anchor="b">
            <a:spAutoFit/>
          </a:bodyPr>
          <a:lstStyle/>
          <a:p>
            <a:pPr eaLnBrk="0" hangingPunct="0">
              <a:buFont typeface="Arial" charset="0"/>
              <a:buNone/>
            </a:pPr>
            <a:r>
              <a:rPr lang="en-US" altLang="zh-CN" sz="1200">
                <a:solidFill>
                  <a:srgbClr val="002060"/>
                </a:solidFill>
                <a:latin typeface="Times New Roman" pitchFamily="18" charset="0"/>
                <a:ea typeface="+mn-ea"/>
                <a:cs typeface="Times New Roman" pitchFamily="18" charset="0"/>
                <a:sym typeface="Arial" charset="0"/>
              </a:rPr>
              <a:t>Gilron I </a:t>
            </a:r>
            <a:r>
              <a:rPr lang="en-US" altLang="zh-CN" sz="1200" i="1">
                <a:solidFill>
                  <a:srgbClr val="002060"/>
                </a:solidFill>
                <a:latin typeface="Times New Roman" pitchFamily="18" charset="0"/>
                <a:ea typeface="+mn-ea"/>
                <a:cs typeface="Times New Roman" pitchFamily="18" charset="0"/>
                <a:sym typeface="Arial" charset="0"/>
              </a:rPr>
              <a:t>et al. CMAJ </a:t>
            </a:r>
            <a:r>
              <a:rPr lang="en-US" altLang="zh-CN" sz="1200">
                <a:solidFill>
                  <a:srgbClr val="002060"/>
                </a:solidFill>
                <a:latin typeface="Times New Roman" pitchFamily="18" charset="0"/>
                <a:ea typeface="+mn-ea"/>
                <a:cs typeface="Times New Roman" pitchFamily="18" charset="0"/>
                <a:sym typeface="Arial" charset="0"/>
              </a:rPr>
              <a:t>2006; 175(3):265-75; Jarvis MF, Boyce-Rustay JM. </a:t>
            </a:r>
            <a:r>
              <a:rPr lang="en-US" altLang="zh-CN" sz="1200" i="1">
                <a:solidFill>
                  <a:srgbClr val="002060"/>
                </a:solidFill>
                <a:latin typeface="Times New Roman" pitchFamily="18" charset="0"/>
                <a:ea typeface="+mn-ea"/>
                <a:cs typeface="Times New Roman" pitchFamily="18" charset="0"/>
                <a:sym typeface="Arial" charset="0"/>
              </a:rPr>
              <a:t>Curr Pharm Des </a:t>
            </a:r>
            <a:r>
              <a:rPr lang="en-US" altLang="zh-CN" sz="1200">
                <a:solidFill>
                  <a:srgbClr val="002060"/>
                </a:solidFill>
                <a:latin typeface="Times New Roman" pitchFamily="18" charset="0"/>
                <a:ea typeface="+mn-ea"/>
                <a:cs typeface="Times New Roman" pitchFamily="18" charset="0"/>
                <a:sym typeface="Arial" charset="0"/>
              </a:rPr>
              <a:t>2009; 15(15):1711-6. </a:t>
            </a:r>
            <a:endParaRPr lang="zh-CN" altLang="en-US">
              <a:latin typeface="Times New Roman" pitchFamily="18" charset="0"/>
              <a:ea typeface="+mn-ea"/>
              <a:cs typeface="Times New Roman" pitchFamily="18" charset="0"/>
            </a:endParaRPr>
          </a:p>
        </p:txBody>
      </p:sp>
      <p:sp>
        <p:nvSpPr>
          <p:cNvPr id="203790" name="Rectangle 11"/>
          <p:cNvSpPr>
            <a:spLocks noChangeArrowheads="1"/>
          </p:cNvSpPr>
          <p:nvPr/>
        </p:nvSpPr>
        <p:spPr bwMode="auto">
          <a:xfrm>
            <a:off x="250825" y="5380038"/>
            <a:ext cx="2451100" cy="792162"/>
          </a:xfrm>
          <a:prstGeom prst="rect">
            <a:avLst/>
          </a:prstGeom>
          <a:solidFill>
            <a:srgbClr val="8064A2">
              <a:alpha val="78038"/>
            </a:srgbClr>
          </a:solidFill>
          <a:ln w="9525">
            <a:noFill/>
            <a:miter lim="800000"/>
            <a:headEnd/>
            <a:tailEnd/>
          </a:ln>
        </p:spPr>
        <p:txBody>
          <a:bodyPr wrap="none" anchor="ctr"/>
          <a:lstStyle/>
          <a:p>
            <a:pPr algn="ctr">
              <a:buFont typeface="Arial" charset="0"/>
              <a:buNone/>
            </a:pPr>
            <a:r>
              <a:rPr lang="zh-CN" altLang="en-US" b="1" dirty="0" smtClean="0">
                <a:latin typeface="Times New Roman" pitchFamily="18" charset="0"/>
                <a:ea typeface="+mn-ea"/>
                <a:cs typeface="Times New Roman" pitchFamily="18" charset="0"/>
                <a:sym typeface="Arial Unicode MS"/>
              </a:rPr>
              <a:t>功能重建</a:t>
            </a:r>
            <a:endParaRPr lang="zh-CN" altLang="en-US" b="1" dirty="0">
              <a:latin typeface="Times New Roman" pitchFamily="18" charset="0"/>
              <a:ea typeface="+mn-ea"/>
              <a:cs typeface="Times New Roman" pitchFamily="18" charset="0"/>
              <a:sym typeface="Arial Unicode MS"/>
            </a:endParaRPr>
          </a:p>
        </p:txBody>
      </p:sp>
      <p:cxnSp>
        <p:nvCxnSpPr>
          <p:cNvPr id="203791" name="Elbow Connector 4"/>
          <p:cNvCxnSpPr>
            <a:cxnSpLocks noChangeShapeType="1"/>
          </p:cNvCxnSpPr>
          <p:nvPr/>
        </p:nvCxnSpPr>
        <p:spPr bwMode="auto">
          <a:xfrm>
            <a:off x="2698750" y="2460625"/>
            <a:ext cx="1262063" cy="1824038"/>
          </a:xfrm>
          <a:prstGeom prst="bentConnector3">
            <a:avLst>
              <a:gd name="adj1" fmla="val 50000"/>
            </a:avLst>
          </a:prstGeom>
          <a:noFill/>
          <a:ln w="38100">
            <a:solidFill>
              <a:srgbClr val="0092FF"/>
            </a:solidFill>
            <a:bevel/>
            <a:headEnd/>
            <a:tailEnd type="arrow" w="med" len="med"/>
          </a:ln>
        </p:spPr>
      </p:cxnSp>
      <p:cxnSp>
        <p:nvCxnSpPr>
          <p:cNvPr id="203792" name="Elbow Connector 24"/>
          <p:cNvCxnSpPr>
            <a:cxnSpLocks noChangeShapeType="1"/>
          </p:cNvCxnSpPr>
          <p:nvPr/>
        </p:nvCxnSpPr>
        <p:spPr bwMode="auto">
          <a:xfrm>
            <a:off x="2692400" y="3959225"/>
            <a:ext cx="1268413" cy="312738"/>
          </a:xfrm>
          <a:prstGeom prst="bentConnector3">
            <a:avLst>
              <a:gd name="adj1" fmla="val 50000"/>
            </a:avLst>
          </a:prstGeom>
          <a:noFill/>
          <a:ln w="38100">
            <a:solidFill>
              <a:srgbClr val="0092FF"/>
            </a:solidFill>
            <a:bevel/>
            <a:headEnd/>
            <a:tailEnd type="arrow" w="med" len="med"/>
          </a:ln>
        </p:spPr>
      </p:cxnSp>
      <p:cxnSp>
        <p:nvCxnSpPr>
          <p:cNvPr id="203793" name="Elbow Connector 27"/>
          <p:cNvCxnSpPr>
            <a:cxnSpLocks noChangeShapeType="1"/>
          </p:cNvCxnSpPr>
          <p:nvPr/>
        </p:nvCxnSpPr>
        <p:spPr bwMode="auto">
          <a:xfrm flipV="1">
            <a:off x="2708275" y="4270375"/>
            <a:ext cx="1252538" cy="609600"/>
          </a:xfrm>
          <a:prstGeom prst="bentConnector3">
            <a:avLst>
              <a:gd name="adj1" fmla="val 50000"/>
            </a:avLst>
          </a:prstGeom>
          <a:noFill/>
          <a:ln w="38100">
            <a:solidFill>
              <a:srgbClr val="0092FF"/>
            </a:solidFill>
            <a:bevel/>
            <a:headEnd/>
            <a:tailEnd type="arrow" w="med" len="med"/>
          </a:ln>
        </p:spPr>
      </p:cxnSp>
      <p:cxnSp>
        <p:nvCxnSpPr>
          <p:cNvPr id="203794" name="Elbow Connector 30"/>
          <p:cNvCxnSpPr>
            <a:cxnSpLocks noChangeShapeType="1"/>
            <a:stCxn id="203790" idx="3"/>
            <a:endCxn id="203786" idx="1"/>
          </p:cNvCxnSpPr>
          <p:nvPr/>
        </p:nvCxnSpPr>
        <p:spPr bwMode="auto">
          <a:xfrm flipV="1">
            <a:off x="2701925" y="4284663"/>
            <a:ext cx="1258888" cy="1492250"/>
          </a:xfrm>
          <a:prstGeom prst="bentConnector3">
            <a:avLst>
              <a:gd name="adj1" fmla="val 50000"/>
            </a:avLst>
          </a:prstGeom>
          <a:noFill/>
          <a:ln w="38100">
            <a:solidFill>
              <a:srgbClr val="0092FF"/>
            </a:solidFill>
            <a:bevel/>
            <a:headEnd/>
            <a:tailEnd type="arrow" w="med" len="med"/>
          </a:ln>
        </p:spPr>
      </p:cxnSp>
      <p:pic>
        <p:nvPicPr>
          <p:cNvPr id="203795" name="Picture 3" descr="part2"/>
          <p:cNvPicPr>
            <a:picLocks noChangeAspect="1" noChangeArrowheads="1"/>
          </p:cNvPicPr>
          <p:nvPr/>
        </p:nvPicPr>
        <p:blipFill>
          <a:blip r:embed="rId6" cstate="print"/>
          <a:srcRect b="61652"/>
          <a:stretch>
            <a:fillRect/>
          </a:stretch>
        </p:blipFill>
        <p:spPr bwMode="auto">
          <a:xfrm>
            <a:off x="250825" y="2039938"/>
            <a:ext cx="2430463" cy="839787"/>
          </a:xfrm>
          <a:prstGeom prst="rect">
            <a:avLst/>
          </a:prstGeom>
          <a:noFill/>
          <a:ln w="9525">
            <a:noFill/>
            <a:miter lim="800000"/>
            <a:headEnd/>
            <a:tailEnd/>
          </a:ln>
        </p:spPr>
      </p:pic>
      <p:sp>
        <p:nvSpPr>
          <p:cNvPr id="22" name="Rectangle 4"/>
          <p:cNvSpPr>
            <a:spLocks noChangeArrowheads="1"/>
          </p:cNvSpPr>
          <p:nvPr/>
        </p:nvSpPr>
        <p:spPr bwMode="auto">
          <a:xfrm>
            <a:off x="228601" y="1990725"/>
            <a:ext cx="2452687" cy="939800"/>
          </a:xfrm>
          <a:prstGeom prst="rect">
            <a:avLst/>
          </a:prstGeom>
          <a:solidFill>
            <a:srgbClr val="FFC000"/>
          </a:solidFill>
          <a:ln>
            <a:noFill/>
          </a:ln>
          <a:extLst/>
        </p:spPr>
        <p:txBody>
          <a:bodyPr wrap="none" anchor="ctr"/>
          <a:lstStyle/>
          <a:p>
            <a:pPr marL="180975" indent="-180975">
              <a:buFont typeface="Arial" pitchFamily="34" charset="0"/>
              <a:buChar char="•"/>
            </a:pPr>
            <a:r>
              <a:rPr lang="zh-CN" altLang="en-US" dirty="0" smtClean="0">
                <a:solidFill>
                  <a:srgbClr val="002060"/>
                </a:solidFill>
              </a:rPr>
              <a:t>膜过度兴奋</a:t>
            </a:r>
            <a:endParaRPr lang="en-US" dirty="0" smtClean="0">
              <a:solidFill>
                <a:srgbClr val="002060"/>
              </a:solidFill>
            </a:endParaRPr>
          </a:p>
          <a:p>
            <a:pPr marL="180975" indent="-180975">
              <a:buFont typeface="Arial" pitchFamily="34" charset="0"/>
              <a:buChar char="•"/>
            </a:pPr>
            <a:r>
              <a:rPr lang="zh-CN" altLang="en-US" dirty="0" smtClean="0">
                <a:solidFill>
                  <a:srgbClr val="002060"/>
                </a:solidFill>
              </a:rPr>
              <a:t>异位放电</a:t>
            </a:r>
            <a:endParaRPr lang="en-GB" altLang="zh-CN" b="1" dirty="0" smtClean="0">
              <a:solidFill>
                <a:srgbClr val="002060"/>
              </a:solidFill>
              <a:ea typeface="Arial Unicode MS" pitchFamily="34" charset="-128"/>
              <a:cs typeface="Arial" pitchFamily="34" charset="0"/>
            </a:endParaRPr>
          </a:p>
          <a:p>
            <a:pPr marL="180975" indent="-180975">
              <a:buFont typeface="Arial" pitchFamily="34" charset="0"/>
              <a:buChar char="•"/>
            </a:pPr>
            <a:r>
              <a:rPr lang="zh-CN" altLang="en-US" dirty="0" smtClean="0">
                <a:solidFill>
                  <a:srgbClr val="002060"/>
                </a:solidFill>
                <a:ea typeface="Arial Unicode MS" pitchFamily="34" charset="-128"/>
                <a:cs typeface="Arial" pitchFamily="34" charset="0"/>
              </a:rPr>
              <a:t>转</a:t>
            </a:r>
            <a:r>
              <a:rPr lang="zh-CN" altLang="en-US" dirty="0" smtClean="0">
                <a:solidFill>
                  <a:srgbClr val="002060"/>
                </a:solidFill>
              </a:rPr>
              <a:t>录变化</a:t>
            </a:r>
          </a:p>
        </p:txBody>
      </p:sp>
      <p:sp>
        <p:nvSpPr>
          <p:cNvPr id="23" name="Rectangle 13"/>
          <p:cNvSpPr>
            <a:spLocks noChangeArrowheads="1"/>
          </p:cNvSpPr>
          <p:nvPr/>
        </p:nvSpPr>
        <p:spPr bwMode="auto">
          <a:xfrm>
            <a:off x="3925887" y="3960019"/>
            <a:ext cx="1638499" cy="84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r>
              <a:rPr lang="zh-CN" altLang="en-US" sz="1800" b="1" dirty="0" smtClean="0">
                <a:solidFill>
                  <a:srgbClr val="002060"/>
                </a:solidFill>
                <a:ea typeface="Arial Unicode MS" pitchFamily="34" charset="-128"/>
                <a:cs typeface="Arial Unicode MS" pitchFamily="34" charset="-128"/>
              </a:rPr>
              <a:t>致敏</a:t>
            </a:r>
            <a:endParaRPr lang="en-US" altLang="zh-CN" sz="1800" b="1" dirty="0" smtClean="0">
              <a:solidFill>
                <a:srgbClr val="002060"/>
              </a:solidFill>
              <a:ea typeface="Arial Unicode MS" pitchFamily="34" charset="-128"/>
              <a:cs typeface="Arial Unicode MS" pitchFamily="34" charset="-128"/>
            </a:endParaRPr>
          </a:p>
          <a:p>
            <a:pPr algn="ctr"/>
            <a:endParaRPr lang="en-GB" sz="1800" b="1" dirty="0" smtClean="0">
              <a:solidFill>
                <a:srgbClr val="002060"/>
              </a:solidFill>
              <a:ea typeface="Arial Unicode MS" pitchFamily="34" charset="-128"/>
              <a:cs typeface="Arial Unicode MS" pitchFamily="34" charset="-128"/>
            </a:endParaRPr>
          </a:p>
          <a:p>
            <a:r>
              <a:rPr lang="zh-CN" altLang="en-US" sz="1400" b="1" dirty="0" smtClean="0">
                <a:solidFill>
                  <a:srgbClr val="002060"/>
                </a:solidFill>
                <a:ea typeface="Arial Unicode MS" pitchFamily="34" charset="-128"/>
                <a:cs typeface="Arial Unicode MS" pitchFamily="34" charset="-128"/>
              </a:rPr>
              <a:t>   </a:t>
            </a:r>
            <a:r>
              <a:rPr lang="zh-CN" altLang="en-US" b="1" dirty="0" smtClean="0">
                <a:solidFill>
                  <a:srgbClr val="002060"/>
                </a:solidFill>
                <a:ea typeface="Arial Unicode MS" pitchFamily="34" charset="-128"/>
                <a:cs typeface="Arial Unicode MS" pitchFamily="34" charset="-128"/>
              </a:rPr>
              <a:t>外周      中枢</a:t>
            </a:r>
            <a:endParaRPr lang="en-GB" altLang="zh-CN" b="1" dirty="0">
              <a:solidFill>
                <a:srgbClr val="002060"/>
              </a:solidFill>
              <a:ea typeface="Arial Unicode MS" pitchFamily="34" charset="-128"/>
              <a:cs typeface="Arial Unicode MS" pitchFamily="34" charset="-128"/>
            </a:endParaRPr>
          </a:p>
          <a:p>
            <a:pPr marL="177800" indent="-177800">
              <a:buFont typeface="Arial" pitchFamily="34" charset="0"/>
              <a:buChar char="•"/>
            </a:pPr>
            <a:endParaRPr lang="en-GB" sz="1400" b="1" dirty="0" smtClean="0">
              <a:solidFill>
                <a:srgbClr val="002060"/>
              </a:solidFill>
              <a:ea typeface="Arial Unicode MS" pitchFamily="34" charset="-128"/>
              <a:cs typeface="Arial Unicode MS" pitchFamily="34" charset="-128"/>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fontScheme name="Office The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10.xml><?xml version="1.0" encoding="utf-8"?>
<a:theme xmlns:a="http://schemas.openxmlformats.org/drawingml/2006/main" name="1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
      <a:dk1>
        <a:srgbClr val="002060"/>
      </a:dk1>
      <a:lt1>
        <a:srgbClr val="FFFFFF"/>
      </a:lt1>
      <a:dk2>
        <a:srgbClr val="000000"/>
      </a:dk2>
      <a:lt2>
        <a:srgbClr val="D9D9D9"/>
      </a:lt2>
      <a:accent1>
        <a:srgbClr val="0C6FCF"/>
      </a:accent1>
      <a:accent2>
        <a:srgbClr val="C03932"/>
      </a:accent2>
      <a:accent3>
        <a:srgbClr val="AAAAAA"/>
      </a:accent3>
      <a:accent4>
        <a:srgbClr val="DADADA"/>
      </a:accent4>
      <a:accent5>
        <a:srgbClr val="AABBE4"/>
      </a:accent5>
      <a:accent6>
        <a:srgbClr val="AE332C"/>
      </a:accent6>
      <a:hlink>
        <a:srgbClr val="0000FF"/>
      </a:hlink>
      <a:folHlink>
        <a:srgbClr val="800080"/>
      </a:folHlink>
    </a:clrScheme>
    <a:fontScheme name="2_Office The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3.xml><?xml version="1.0" encoding="utf-8"?>
<a:theme xmlns:a="http://schemas.openxmlformats.org/drawingml/2006/main" name="3_Office Theme">
  <a:themeElements>
    <a:clrScheme name="">
      <a:dk1>
        <a:srgbClr val="002060"/>
      </a:dk1>
      <a:lt1>
        <a:srgbClr val="FFFFFF"/>
      </a:lt1>
      <a:dk2>
        <a:srgbClr val="000000"/>
      </a:dk2>
      <a:lt2>
        <a:srgbClr val="D9D9D9"/>
      </a:lt2>
      <a:accent1>
        <a:srgbClr val="0C6FCF"/>
      </a:accent1>
      <a:accent2>
        <a:srgbClr val="C03932"/>
      </a:accent2>
      <a:accent3>
        <a:srgbClr val="AAAAAA"/>
      </a:accent3>
      <a:accent4>
        <a:srgbClr val="DADADA"/>
      </a:accent4>
      <a:accent5>
        <a:srgbClr val="AABBE4"/>
      </a:accent5>
      <a:accent6>
        <a:srgbClr val="AE332C"/>
      </a:accent6>
      <a:hlink>
        <a:srgbClr val="0000FF"/>
      </a:hlink>
      <a:folHlink>
        <a:srgbClr val="800080"/>
      </a:folHlink>
    </a:clrScheme>
    <a:fontScheme name="3_Office The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4.xml><?xml version="1.0" encoding="utf-8"?>
<a:theme xmlns:a="http://schemas.openxmlformats.org/drawingml/2006/main" name="5_Office Theme">
  <a:themeElements>
    <a:clrScheme name="">
      <a:dk1>
        <a:srgbClr val="002060"/>
      </a:dk1>
      <a:lt1>
        <a:srgbClr val="FFFFFF"/>
      </a:lt1>
      <a:dk2>
        <a:srgbClr val="000000"/>
      </a:dk2>
      <a:lt2>
        <a:srgbClr val="D9D9D9"/>
      </a:lt2>
      <a:accent1>
        <a:srgbClr val="0C6FCF"/>
      </a:accent1>
      <a:accent2>
        <a:srgbClr val="C03932"/>
      </a:accent2>
      <a:accent3>
        <a:srgbClr val="AAAAAA"/>
      </a:accent3>
      <a:accent4>
        <a:srgbClr val="DADADA"/>
      </a:accent4>
      <a:accent5>
        <a:srgbClr val="AABBE4"/>
      </a:accent5>
      <a:accent6>
        <a:srgbClr val="AE332C"/>
      </a:accent6>
      <a:hlink>
        <a:srgbClr val="0000FF"/>
      </a:hlink>
      <a:folHlink>
        <a:srgbClr val="800080"/>
      </a:folHlink>
    </a:clrScheme>
    <a:fontScheme name="5_Office The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5.xml><?xml version="1.0" encoding="utf-8"?>
<a:theme xmlns:a="http://schemas.openxmlformats.org/drawingml/2006/main" name="6_Office Theme">
  <a:themeElements>
    <a:clrScheme name="">
      <a:dk1>
        <a:srgbClr val="002060"/>
      </a:dk1>
      <a:lt1>
        <a:srgbClr val="FFFFFF"/>
      </a:lt1>
      <a:dk2>
        <a:srgbClr val="000000"/>
      </a:dk2>
      <a:lt2>
        <a:srgbClr val="D9D9D9"/>
      </a:lt2>
      <a:accent1>
        <a:srgbClr val="0C6FCF"/>
      </a:accent1>
      <a:accent2>
        <a:srgbClr val="C03932"/>
      </a:accent2>
      <a:accent3>
        <a:srgbClr val="AAAAAA"/>
      </a:accent3>
      <a:accent4>
        <a:srgbClr val="DADADA"/>
      </a:accent4>
      <a:accent5>
        <a:srgbClr val="AABBE4"/>
      </a:accent5>
      <a:accent6>
        <a:srgbClr val="AE332C"/>
      </a:accent6>
      <a:hlink>
        <a:srgbClr val="0000FF"/>
      </a:hlink>
      <a:folHlink>
        <a:srgbClr val="800080"/>
      </a:folHlink>
    </a:clrScheme>
    <a:fontScheme name="6_Office The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6.xml><?xml version="1.0" encoding="utf-8"?>
<a:theme xmlns:a="http://schemas.openxmlformats.org/drawingml/2006/main" name="4_Office Theme">
  <a:themeElements>
    <a:clrScheme name="">
      <a:dk1>
        <a:srgbClr val="002060"/>
      </a:dk1>
      <a:lt1>
        <a:srgbClr val="FFFFFF"/>
      </a:lt1>
      <a:dk2>
        <a:srgbClr val="000000"/>
      </a:dk2>
      <a:lt2>
        <a:srgbClr val="D9D9D9"/>
      </a:lt2>
      <a:accent1>
        <a:srgbClr val="0C6FCF"/>
      </a:accent1>
      <a:accent2>
        <a:srgbClr val="C03932"/>
      </a:accent2>
      <a:accent3>
        <a:srgbClr val="AAAAAA"/>
      </a:accent3>
      <a:accent4>
        <a:srgbClr val="DADADA"/>
      </a:accent4>
      <a:accent5>
        <a:srgbClr val="AABBE4"/>
      </a:accent5>
      <a:accent6>
        <a:srgbClr val="AE332C"/>
      </a:accent6>
      <a:hlink>
        <a:srgbClr val="0000FF"/>
      </a:hlink>
      <a:folHlink>
        <a:srgbClr val="800080"/>
      </a:folHlink>
    </a:clrScheme>
    <a:fontScheme name="4_Office The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7.xml><?xml version="1.0" encoding="utf-8"?>
<a:theme xmlns:a="http://schemas.openxmlformats.org/drawingml/2006/main" name="11_Office Theme">
  <a:themeElements>
    <a:clrScheme name="">
      <a:dk1>
        <a:srgbClr val="002060"/>
      </a:dk1>
      <a:lt1>
        <a:srgbClr val="FFFFFF"/>
      </a:lt1>
      <a:dk2>
        <a:srgbClr val="000000"/>
      </a:dk2>
      <a:lt2>
        <a:srgbClr val="D9D9D9"/>
      </a:lt2>
      <a:accent1>
        <a:srgbClr val="0C6FCF"/>
      </a:accent1>
      <a:accent2>
        <a:srgbClr val="C03932"/>
      </a:accent2>
      <a:accent3>
        <a:srgbClr val="AAAAAA"/>
      </a:accent3>
      <a:accent4>
        <a:srgbClr val="DADADA"/>
      </a:accent4>
      <a:accent5>
        <a:srgbClr val="AABBE4"/>
      </a:accent5>
      <a:accent6>
        <a:srgbClr val="AE332C"/>
      </a:accent6>
      <a:hlink>
        <a:srgbClr val="0000FF"/>
      </a:hlink>
      <a:folHlink>
        <a:srgbClr val="800080"/>
      </a:folHlink>
    </a:clrScheme>
    <a:fontScheme name="11_Office The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8.xml><?xml version="1.0" encoding="utf-8"?>
<a:theme xmlns:a="http://schemas.openxmlformats.org/drawingml/2006/main" name="12_Office Theme">
  <a:themeElements>
    <a:clrScheme name="">
      <a:dk1>
        <a:srgbClr val="002060"/>
      </a:dk1>
      <a:lt1>
        <a:srgbClr val="FFFFFF"/>
      </a:lt1>
      <a:dk2>
        <a:srgbClr val="000000"/>
      </a:dk2>
      <a:lt2>
        <a:srgbClr val="D9D9D9"/>
      </a:lt2>
      <a:accent1>
        <a:srgbClr val="0C6FCF"/>
      </a:accent1>
      <a:accent2>
        <a:srgbClr val="C03932"/>
      </a:accent2>
      <a:accent3>
        <a:srgbClr val="AAAAAA"/>
      </a:accent3>
      <a:accent4>
        <a:srgbClr val="DADADA"/>
      </a:accent4>
      <a:accent5>
        <a:srgbClr val="AABBE4"/>
      </a:accent5>
      <a:accent6>
        <a:srgbClr val="AE332C"/>
      </a:accent6>
      <a:hlink>
        <a:srgbClr val="0000FF"/>
      </a:hlink>
      <a:folHlink>
        <a:srgbClr val="800080"/>
      </a:folHlink>
    </a:clrScheme>
    <a:fontScheme name="12_Office The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9.xml><?xml version="1.0" encoding="utf-8"?>
<a:theme xmlns:a="http://schemas.openxmlformats.org/drawingml/2006/main" name="14_Office Theme">
  <a:themeElements>
    <a:clrScheme name="">
      <a:dk1>
        <a:srgbClr val="002060"/>
      </a:dk1>
      <a:lt1>
        <a:srgbClr val="FFFFFF"/>
      </a:lt1>
      <a:dk2>
        <a:srgbClr val="000000"/>
      </a:dk2>
      <a:lt2>
        <a:srgbClr val="D9D9D9"/>
      </a:lt2>
      <a:accent1>
        <a:srgbClr val="0C6FCF"/>
      </a:accent1>
      <a:accent2>
        <a:srgbClr val="C03932"/>
      </a:accent2>
      <a:accent3>
        <a:srgbClr val="AAAAAA"/>
      </a:accent3>
      <a:accent4>
        <a:srgbClr val="DADADA"/>
      </a:accent4>
      <a:accent5>
        <a:srgbClr val="AABBE4"/>
      </a:accent5>
      <a:accent6>
        <a:srgbClr val="AE332C"/>
      </a:accent6>
      <a:hlink>
        <a:srgbClr val="0000FF"/>
      </a:hlink>
      <a:folHlink>
        <a:srgbClr val="800080"/>
      </a:folHlink>
    </a:clrScheme>
    <a:fontScheme name="14_Office The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Override1.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10.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11.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12.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13.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14.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15.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16.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17.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18.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19.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2.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20.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21.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22.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23.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24.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25.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26.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27.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28.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29.xml><?xml version="1.0" encoding="utf-8"?>
<a:themeOverride xmlns:a="http://schemas.openxmlformats.org/drawingml/2006/main">
  <a:clrScheme name="Custom 83">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30.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31.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32.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33.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34.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35.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36.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37.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38.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39.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4.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40.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41.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42.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43.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5.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6.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7.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8.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ppt/theme/themeOverride9.xml><?xml version="1.0" encoding="utf-8"?>
<a:themeOverride xmlns:a="http://schemas.openxmlformats.org/drawingml/2006/main">
  <a:clrScheme name="">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themeOverride>
</file>

<file path=docProps/app.xml><?xml version="1.0" encoding="utf-8"?>
<Properties xmlns="http://schemas.openxmlformats.org/officeDocument/2006/extended-properties" xmlns:vt="http://schemas.openxmlformats.org/officeDocument/2006/docPropsVTypes">
  <Template/>
  <TotalTime>2029</TotalTime>
  <Pages>0</Pages>
  <Words>14029</Words>
  <Characters>0</Characters>
  <Application>Microsoft Office PowerPoint</Application>
  <DocSecurity>0</DocSecurity>
  <PresentationFormat>全屏显示(4:3)</PresentationFormat>
  <Lines>0</Lines>
  <Paragraphs>1284</Paragraphs>
  <Slides>49</Slides>
  <Notes>49</Notes>
  <HiddenSlides>0</HiddenSlides>
  <MMClips>0</MMClips>
  <ScaleCrop>false</ScaleCrop>
  <HeadingPairs>
    <vt:vector size="6" baseType="variant">
      <vt:variant>
        <vt:lpstr>主题</vt:lpstr>
      </vt:variant>
      <vt:variant>
        <vt:i4>10</vt:i4>
      </vt:variant>
      <vt:variant>
        <vt:lpstr>嵌入 OLE 服务器</vt:lpstr>
      </vt:variant>
      <vt:variant>
        <vt:i4>1</vt:i4>
      </vt:variant>
      <vt:variant>
        <vt:lpstr>幻灯片标题</vt:lpstr>
      </vt:variant>
      <vt:variant>
        <vt:i4>49</vt:i4>
      </vt:variant>
    </vt:vector>
  </HeadingPairs>
  <TitlesOfParts>
    <vt:vector size="60" baseType="lpstr">
      <vt:lpstr>Office Theme</vt:lpstr>
      <vt:lpstr>2_Office Theme</vt:lpstr>
      <vt:lpstr>3_Office Theme</vt:lpstr>
      <vt:lpstr>5_Office Theme</vt:lpstr>
      <vt:lpstr>6_Office Theme</vt:lpstr>
      <vt:lpstr>4_Office Theme</vt:lpstr>
      <vt:lpstr>11_Office Theme</vt:lpstr>
      <vt:lpstr>12_Office Theme</vt:lpstr>
      <vt:lpstr>14_Office Theme</vt:lpstr>
      <vt:lpstr>1_Office Theme</vt:lpstr>
      <vt:lpstr>Worksheet</vt:lpstr>
      <vt:lpstr>PowerPoint 演示文稿</vt:lpstr>
      <vt:lpstr>编委会</vt:lpstr>
      <vt:lpstr>学习目标</vt:lpstr>
      <vt:lpstr>内容摘要</vt:lpstr>
      <vt:lpstr>PowerPoint 演示文稿</vt:lpstr>
      <vt:lpstr>什么是神经病理性疼痛？</vt:lpstr>
      <vt:lpstr>伤害感受性疼痛  vs. 神经病理性疼痛</vt:lpstr>
      <vt:lpstr>神经病理性疼痛的特征：痛觉过敏</vt:lpstr>
      <vt:lpstr>神经病理性疼痛的病理生理学</vt:lpstr>
      <vt:lpstr>神经病理性疼痛在不同疾病中普遍存在</vt:lpstr>
      <vt:lpstr>问题讨论</vt:lpstr>
      <vt:lpstr>普通人群中5%–20% 可能会患上神经病理性疼痛</vt:lpstr>
      <vt:lpstr>患有神经病理性疼痛的患者体现了病因的多样性</vt:lpstr>
      <vt:lpstr>诊断神经病理性疼痛具有挑战性</vt:lpstr>
      <vt:lpstr>诊断3L要点1</vt:lpstr>
      <vt:lpstr>倾听：患者对疼痛症状的描述</vt:lpstr>
      <vt:lpstr>倾听: 神经病理性疼痛的疼痛史</vt:lpstr>
      <vt:lpstr>倾听：神经病变的体征及症状变化多样</vt:lpstr>
      <vt:lpstr>倾听： 识别神经病理性疼痛</vt:lpstr>
      <vt:lpstr>倾听：神经病理性疼痛的感觉症状</vt:lpstr>
      <vt:lpstr>倾听：神经病理性疼痛的阳性感觉症状</vt:lpstr>
      <vt:lpstr>倾听： 神经病理性疼痛的阴性感觉症状</vt:lpstr>
      <vt:lpstr>定位：疼痛部位</vt:lpstr>
      <vt:lpstr>观察：感觉和/或身体异常</vt:lpstr>
      <vt:lpstr>观察：简单检查及预期反应</vt:lpstr>
      <vt:lpstr>神经病理性疼痛筛查工具</vt:lpstr>
      <vt:lpstr>神经病理性疼痛筛查工具的灵敏度和特异度</vt:lpstr>
      <vt:lpstr>Pain DETECT</vt:lpstr>
      <vt:lpstr>PowerPoint 演示文稿</vt:lpstr>
      <vt:lpstr>DN4</vt:lpstr>
      <vt:lpstr>诊断疑似神经病理性疼痛的临床路径</vt:lpstr>
      <vt:lpstr>患者报告的神经病理性疼痛负担显著</vt:lpstr>
      <vt:lpstr>慢性神经病理性疼痛对日常功能有显著影响</vt:lpstr>
      <vt:lpstr>外周神经病理性疼痛患者经历显著共存症状</vt:lpstr>
      <vt:lpstr> 神经病理性疼痛与睡眠困难、焦虑及抑郁相关</vt:lpstr>
      <vt:lpstr>神经病理性疼痛的处理</vt:lpstr>
      <vt:lpstr>神经病理性疼痛的治疗目标</vt:lpstr>
      <vt:lpstr>神经病理性疼痛的多模式治疗方法</vt:lpstr>
      <vt:lpstr>目前用于神经病理性疼痛的各种非药物治疗手段1-6</vt:lpstr>
      <vt:lpstr>非药物治疗神经病理性疼痛的证据</vt:lpstr>
      <vt:lpstr>神经病理性疼痛基于机制的药理学治疗</vt:lpstr>
      <vt:lpstr>A2d耦合钙通道在神经病理性疼痛中的作用</vt:lpstr>
      <vt:lpstr>a2d 配体的不良反应</vt:lpstr>
      <vt:lpstr>抗抑郁药如何控制疼痛</vt:lpstr>
      <vt:lpstr>抗抑郁药的不良反应</vt:lpstr>
      <vt:lpstr>神经病理性疼痛的药物治疗</vt:lpstr>
      <vt:lpstr>一线治疗药物的推荐处方</vt:lpstr>
      <vt:lpstr>注意：只有一种病理生理学类型的慢性疼痛患者可能很罕见</vt:lpstr>
      <vt:lpstr>总  结</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Cowan</dc:creator>
  <cp:lastModifiedBy>Rong, Song</cp:lastModifiedBy>
  <cp:revision>1206</cp:revision>
  <dcterms:created xsi:type="dcterms:W3CDTF">2013-05-06T01:41:00Z</dcterms:created>
  <dcterms:modified xsi:type="dcterms:W3CDTF">2015-02-16T07:02:51Z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2052-9.1.0.4180</vt:lpwstr>
  </property>
</Properties>
</file>